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58" r:id="rId5"/>
    <p:sldMasterId id="2147483790" r:id="rId6"/>
    <p:sldMasterId id="2147483813" r:id="rId7"/>
    <p:sldMasterId id="2147483831" r:id="rId8"/>
  </p:sldMasterIdLst>
  <p:notesMasterIdLst>
    <p:notesMasterId r:id="rId50"/>
  </p:notesMasterIdLst>
  <p:handoutMasterIdLst>
    <p:handoutMasterId r:id="rId51"/>
  </p:handoutMasterIdLst>
  <p:sldIdLst>
    <p:sldId id="256" r:id="rId9"/>
    <p:sldId id="259" r:id="rId10"/>
    <p:sldId id="257" r:id="rId11"/>
    <p:sldId id="258" r:id="rId12"/>
    <p:sldId id="260" r:id="rId13"/>
    <p:sldId id="261" r:id="rId14"/>
    <p:sldId id="418" r:id="rId15"/>
    <p:sldId id="288" r:id="rId16"/>
    <p:sldId id="297" r:id="rId17"/>
    <p:sldId id="419" r:id="rId18"/>
    <p:sldId id="357" r:id="rId19"/>
    <p:sldId id="420" r:id="rId20"/>
    <p:sldId id="421" r:id="rId21"/>
    <p:sldId id="422" r:id="rId22"/>
    <p:sldId id="423" r:id="rId23"/>
    <p:sldId id="337" r:id="rId24"/>
    <p:sldId id="440" r:id="rId25"/>
    <p:sldId id="441" r:id="rId26"/>
    <p:sldId id="442" r:id="rId27"/>
    <p:sldId id="443" r:id="rId28"/>
    <p:sldId id="444" r:id="rId29"/>
    <p:sldId id="447" r:id="rId30"/>
    <p:sldId id="427" r:id="rId31"/>
    <p:sldId id="382" r:id="rId32"/>
    <p:sldId id="383" r:id="rId33"/>
    <p:sldId id="428" r:id="rId34"/>
    <p:sldId id="384" r:id="rId35"/>
    <p:sldId id="385" r:id="rId36"/>
    <p:sldId id="386" r:id="rId37"/>
    <p:sldId id="446" r:id="rId38"/>
    <p:sldId id="388" r:id="rId39"/>
    <p:sldId id="389" r:id="rId40"/>
    <p:sldId id="432" r:id="rId41"/>
    <p:sldId id="391" r:id="rId42"/>
    <p:sldId id="433" r:id="rId43"/>
    <p:sldId id="380" r:id="rId44"/>
    <p:sldId id="393" r:id="rId45"/>
    <p:sldId id="381" r:id="rId46"/>
    <p:sldId id="448" r:id="rId47"/>
    <p:sldId id="449" r:id="rId48"/>
    <p:sldId id="445" r:id="rId49"/>
  </p:sldIdLst>
  <p:sldSz cx="12192000" cy="6858000"/>
  <p:notesSz cx="7010400" cy="92964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BD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7BA627-3104-480D-A946-882C4EB64F2C}" v="541" dt="2024-05-31T14:01:26.7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78" autoAdjust="0"/>
    <p:restoredTop sz="95964" autoAdjust="0"/>
  </p:normalViewPr>
  <p:slideViewPr>
    <p:cSldViewPr snapToGrid="0">
      <p:cViewPr varScale="1">
        <p:scale>
          <a:sx n="62" d="100"/>
          <a:sy n="62" d="100"/>
        </p:scale>
        <p:origin x="648" y="56"/>
      </p:cViewPr>
      <p:guideLst/>
    </p:cSldViewPr>
  </p:slideViewPr>
  <p:notesTextViewPr>
    <p:cViewPr>
      <p:scale>
        <a:sx n="1" d="1"/>
        <a:sy n="1" d="1"/>
      </p:scale>
      <p:origin x="0" y="0"/>
    </p:cViewPr>
  </p:notesTextViewPr>
  <p:notesViewPr>
    <p:cSldViewPr snapToGrid="0">
      <p:cViewPr varScale="1">
        <p:scale>
          <a:sx n="99" d="100"/>
          <a:sy n="99" d="100"/>
        </p:scale>
        <p:origin x="252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microsoft.com/office/2015/10/relationships/revisionInfo" Target="revisionInfo.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08B952-EF67-4B05-9F27-2C53E4B0B0BC}"/>
              </a:ext>
            </a:extLst>
          </p:cNvPr>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6CA894A6-5B89-4D10-BE8B-06847E1018F5}"/>
              </a:ext>
            </a:extLst>
          </p:cNvPr>
          <p:cNvSpPr>
            <a:spLocks noGrp="1"/>
          </p:cNvSpPr>
          <p:nvPr>
            <p:ph type="dt" sz="quarter" idx="1"/>
          </p:nvPr>
        </p:nvSpPr>
        <p:spPr>
          <a:xfrm>
            <a:off x="3970938" y="1"/>
            <a:ext cx="3037840" cy="466434"/>
          </a:xfrm>
          <a:prstGeom prst="rect">
            <a:avLst/>
          </a:prstGeom>
        </p:spPr>
        <p:txBody>
          <a:bodyPr vert="horz" lIns="93177" tIns="46589" rIns="93177" bIns="46589" rtlCol="0"/>
          <a:lstStyle>
            <a:lvl1pPr algn="r">
              <a:defRPr sz="1200"/>
            </a:lvl1pPr>
          </a:lstStyle>
          <a:p>
            <a:fld id="{DACC254A-72EB-4B97-9922-82A718369F0F}" type="datetimeFigureOut">
              <a:rPr lang="en-US" smtClean="0"/>
              <a:t>7/18/2024</a:t>
            </a:fld>
            <a:endParaRPr lang="en-US" dirty="0"/>
          </a:p>
        </p:txBody>
      </p:sp>
      <p:sp>
        <p:nvSpPr>
          <p:cNvPr id="4" name="Footer Placeholder 3">
            <a:extLst>
              <a:ext uri="{FF2B5EF4-FFF2-40B4-BE49-F238E27FC236}">
                <a16:creationId xmlns:a16="http://schemas.microsoft.com/office/drawing/2014/main" id="{DDC465B9-AA5A-4593-825E-C083A0D0B69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3CFFA3B-9D46-4224-8555-6C38B6FE45A3}"/>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7CA6CB7-94CE-489D-BC8A-81BFAE17F185}" type="slidenum">
              <a:rPr lang="en-US" smtClean="0"/>
              <a:t>‹#›</a:t>
            </a:fld>
            <a:endParaRPr lang="en-US" dirty="0"/>
          </a:p>
        </p:txBody>
      </p:sp>
    </p:spTree>
    <p:extLst>
      <p:ext uri="{BB962C8B-B14F-4D97-AF65-F5344CB8AC3E}">
        <p14:creationId xmlns:p14="http://schemas.microsoft.com/office/powerpoint/2010/main" val="3262763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96C65BBB-419E-40FB-B304-A83F5E85B0B4}" type="datetimeFigureOut">
              <a:rPr lang="en-US" smtClean="0"/>
              <a:t>7/18/2024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8344BAD-9B2D-4424-833B-5A5B762501F5}" type="slidenum">
              <a:rPr lang="en-US" smtClean="0"/>
              <a:t>‹#›</a:t>
            </a:fld>
            <a:endParaRPr lang="en-US" dirty="0"/>
          </a:p>
        </p:txBody>
      </p:sp>
    </p:spTree>
    <p:extLst>
      <p:ext uri="{BB962C8B-B14F-4D97-AF65-F5344CB8AC3E}">
        <p14:creationId xmlns:p14="http://schemas.microsoft.com/office/powerpoint/2010/main" val="4080315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a:t>
            </a:fld>
            <a:endParaRPr lang="en-US" dirty="0"/>
          </a:p>
        </p:txBody>
      </p:sp>
    </p:spTree>
    <p:extLst>
      <p:ext uri="{BB962C8B-B14F-4D97-AF65-F5344CB8AC3E}">
        <p14:creationId xmlns:p14="http://schemas.microsoft.com/office/powerpoint/2010/main" val="82592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10</a:t>
            </a:fld>
            <a:endParaRPr lang="en-US" dirty="0"/>
          </a:p>
        </p:txBody>
      </p:sp>
    </p:spTree>
    <p:extLst>
      <p:ext uri="{BB962C8B-B14F-4D97-AF65-F5344CB8AC3E}">
        <p14:creationId xmlns:p14="http://schemas.microsoft.com/office/powerpoint/2010/main" val="1149175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31DBDA7-476B-1A1A-90FF-E4C87E1084CE}"/>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r>
              <a:rPr lang="en-US" altLang="en-US" sz="1300" dirty="0"/>
              <a:t>E.Coli Workshop</a:t>
            </a:r>
          </a:p>
        </p:txBody>
      </p:sp>
      <p:sp>
        <p:nvSpPr>
          <p:cNvPr id="31747" name="Rectangle 7">
            <a:extLst>
              <a:ext uri="{FF2B5EF4-FFF2-40B4-BE49-F238E27FC236}">
                <a16:creationId xmlns:a16="http://schemas.microsoft.com/office/drawing/2014/main" id="{C2FEA263-F9FC-72B8-2560-79D12F3112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fld id="{AF29E87E-8E67-4571-9343-57E6A8936B31}" type="slidenum">
              <a:rPr lang="en-US" altLang="en-US" sz="1300">
                <a:latin typeface="Times New Roman" panose="02020603050405020304" pitchFamily="18" charset="0"/>
              </a:rPr>
              <a:pPr>
                <a:spcBef>
                  <a:spcPct val="0"/>
                </a:spcBef>
                <a:buFontTx/>
                <a:buNone/>
              </a:pPr>
              <a:t>11</a:t>
            </a:fld>
            <a:endParaRPr lang="en-US" altLang="en-US" sz="1300" dirty="0">
              <a:latin typeface="Times New Roman" panose="02020603050405020304" pitchFamily="18" charset="0"/>
            </a:endParaRPr>
          </a:p>
        </p:txBody>
      </p:sp>
      <p:sp>
        <p:nvSpPr>
          <p:cNvPr id="31748" name="Rectangle 2">
            <a:extLst>
              <a:ext uri="{FF2B5EF4-FFF2-40B4-BE49-F238E27FC236}">
                <a16:creationId xmlns:a16="http://schemas.microsoft.com/office/drawing/2014/main" id="{074C6009-E34D-4013-9C68-2B1E89C32188}"/>
              </a:ext>
            </a:extLst>
          </p:cNvPr>
          <p:cNvSpPr>
            <a:spLocks noGrp="1" noRot="1" noChangeAspect="1" noChangeArrowheads="1" noTextEdit="1"/>
          </p:cNvSpPr>
          <p:nvPr>
            <p:ph type="sldImg"/>
          </p:nvPr>
        </p:nvSpPr>
        <p:spPr>
          <a:ln/>
        </p:spPr>
      </p:sp>
      <p:sp>
        <p:nvSpPr>
          <p:cNvPr id="31749" name="Rectangle 3">
            <a:extLst>
              <a:ext uri="{FF2B5EF4-FFF2-40B4-BE49-F238E27FC236}">
                <a16:creationId xmlns:a16="http://schemas.microsoft.com/office/drawing/2014/main" id="{5C9FA3A9-AC35-1007-44EB-90820C77B9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Anything that adds fecal material to water can add pathogens</a:t>
            </a:r>
          </a:p>
          <a:p>
            <a:r>
              <a:rPr lang="en-US" dirty="0"/>
              <a:t>Human – dirty diapers, swimming “accidents,” inadequate septic systems, sewage treatment plant discharges, leaking sewage lagoons</a:t>
            </a:r>
          </a:p>
          <a:p>
            <a:r>
              <a:rPr lang="en-US" dirty="0"/>
              <a:t>Animals – direct contribution, overflowing lagoons, runoff from fields after manure application, manure spills, storm water runoff from lands with wildlife or pet droppings</a:t>
            </a:r>
          </a:p>
          <a:p>
            <a:endParaRPr lang="en-US" dirty="0"/>
          </a:p>
        </p:txBody>
      </p:sp>
      <p:sp>
        <p:nvSpPr>
          <p:cNvPr id="4" name="Slide Number Placeholder 3"/>
          <p:cNvSpPr>
            <a:spLocks noGrp="1"/>
          </p:cNvSpPr>
          <p:nvPr>
            <p:ph type="sldNum" sz="quarter" idx="5"/>
          </p:nvPr>
        </p:nvSpPr>
        <p:spPr/>
        <p:txBody>
          <a:bodyPr/>
          <a:lstStyle/>
          <a:p>
            <a:fld id="{E8344BAD-9B2D-4424-833B-5A5B762501F5}" type="slidenum">
              <a:rPr lang="en-US" smtClean="0"/>
              <a:t>12</a:t>
            </a:fld>
            <a:endParaRPr lang="en-US" dirty="0"/>
          </a:p>
        </p:txBody>
      </p:sp>
    </p:spTree>
    <p:extLst>
      <p:ext uri="{BB962C8B-B14F-4D97-AF65-F5344CB8AC3E}">
        <p14:creationId xmlns:p14="http://schemas.microsoft.com/office/powerpoint/2010/main" val="1494907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13</a:t>
            </a:fld>
            <a:endParaRPr lang="en-US" dirty="0"/>
          </a:p>
        </p:txBody>
      </p:sp>
    </p:spTree>
    <p:extLst>
      <p:ext uri="{BB962C8B-B14F-4D97-AF65-F5344CB8AC3E}">
        <p14:creationId xmlns:p14="http://schemas.microsoft.com/office/powerpoint/2010/main" val="2700683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14</a:t>
            </a:fld>
            <a:endParaRPr lang="en-US" dirty="0"/>
          </a:p>
        </p:txBody>
      </p:sp>
    </p:spTree>
    <p:extLst>
      <p:ext uri="{BB962C8B-B14F-4D97-AF65-F5344CB8AC3E}">
        <p14:creationId xmlns:p14="http://schemas.microsoft.com/office/powerpoint/2010/main" val="426445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15</a:t>
            </a:fld>
            <a:endParaRPr lang="en-US" dirty="0"/>
          </a:p>
        </p:txBody>
      </p:sp>
    </p:spTree>
    <p:extLst>
      <p:ext uri="{BB962C8B-B14F-4D97-AF65-F5344CB8AC3E}">
        <p14:creationId xmlns:p14="http://schemas.microsoft.com/office/powerpoint/2010/main" val="3786179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5FBBA2A-5F9E-FCF3-99AF-028862C8DC5B}"/>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46083" name="Rectangle 7">
            <a:extLst>
              <a:ext uri="{FF2B5EF4-FFF2-40B4-BE49-F238E27FC236}">
                <a16:creationId xmlns:a16="http://schemas.microsoft.com/office/drawing/2014/main" id="{AC7A0511-7F0F-E295-F7F9-5ED35B5857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8E58E793-1941-432D-BF14-59C9B58D16A5}" type="slidenum">
              <a:rPr lang="en-US" altLang="en-US" sz="1300">
                <a:solidFill>
                  <a:srgbClr val="000000"/>
                </a:solidFill>
                <a:latin typeface="Times New Roman" panose="02020603050405020304" pitchFamily="18" charset="0"/>
              </a:rPr>
              <a:pPr fontAlgn="base">
                <a:spcBef>
                  <a:spcPct val="0"/>
                </a:spcBef>
                <a:spcAft>
                  <a:spcPct val="0"/>
                </a:spcAft>
                <a:buNone/>
                <a:defRPr/>
              </a:pPr>
              <a:t>16</a:t>
            </a:fld>
            <a:endParaRPr lang="en-US" altLang="en-US" sz="1300" dirty="0">
              <a:solidFill>
                <a:srgbClr val="000000"/>
              </a:solidFill>
              <a:latin typeface="Times New Roman" panose="02020603050405020304" pitchFamily="18" charset="0"/>
            </a:endParaRPr>
          </a:p>
        </p:txBody>
      </p:sp>
      <p:sp>
        <p:nvSpPr>
          <p:cNvPr id="46084" name="Rectangle 2">
            <a:extLst>
              <a:ext uri="{FF2B5EF4-FFF2-40B4-BE49-F238E27FC236}">
                <a16:creationId xmlns:a16="http://schemas.microsoft.com/office/drawing/2014/main" id="{AC39244E-C575-3B42-F1CE-9EDAC24A002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113C2C69-A814-3A8F-1EE1-651231355B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321F25C2-92B0-9454-863C-B1D34DBA721D}"/>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48131" name="Rectangle 7">
            <a:extLst>
              <a:ext uri="{FF2B5EF4-FFF2-40B4-BE49-F238E27FC236}">
                <a16:creationId xmlns:a16="http://schemas.microsoft.com/office/drawing/2014/main" id="{79135312-9BDA-FF5E-1FE0-7905416FEB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C69BE8CC-AB88-434E-AEB2-EE5185C0CDAC}" type="slidenum">
              <a:rPr lang="en-US" altLang="en-US" sz="1300">
                <a:solidFill>
                  <a:srgbClr val="000000"/>
                </a:solidFill>
                <a:latin typeface="Times New Roman" panose="02020603050405020304" pitchFamily="18" charset="0"/>
              </a:rPr>
              <a:pPr fontAlgn="base">
                <a:spcBef>
                  <a:spcPct val="0"/>
                </a:spcBef>
                <a:spcAft>
                  <a:spcPct val="0"/>
                </a:spcAft>
                <a:buNone/>
                <a:defRPr/>
              </a:pPr>
              <a:t>17</a:t>
            </a:fld>
            <a:endParaRPr lang="en-US" altLang="en-US" sz="1300" dirty="0">
              <a:solidFill>
                <a:srgbClr val="000000"/>
              </a:solidFill>
              <a:latin typeface="Times New Roman" panose="02020603050405020304" pitchFamily="18" charset="0"/>
            </a:endParaRPr>
          </a:p>
        </p:txBody>
      </p:sp>
      <p:sp>
        <p:nvSpPr>
          <p:cNvPr id="48132" name="Rectangle 2">
            <a:extLst>
              <a:ext uri="{FF2B5EF4-FFF2-40B4-BE49-F238E27FC236}">
                <a16:creationId xmlns:a16="http://schemas.microsoft.com/office/drawing/2014/main" id="{9DA295DC-DD61-ED2F-11C2-CA8220DCFD82}"/>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5F3D83EA-3F9C-D38C-9F6E-7B54AA5BC7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cs typeface="Arial" panose="020B0604020202020204" pitchFamily="34" charset="0"/>
              </a:rPr>
              <a:t>Illustrates the point that weather has a dramatic influence on test levels with real, local data.  This is usually true of other parameters as well.</a:t>
            </a:r>
          </a:p>
          <a:p>
            <a:pPr eaLnBrk="1" hangingPunct="1"/>
            <a:r>
              <a:rPr lang="en-US" altLang="en-US" dirty="0">
                <a:cs typeface="Arial" panose="020B0604020202020204" pitchFamily="34" charset="0"/>
              </a:rPr>
              <a:t>Also may be indicative of excessive runoff caused by lack of riparian vegetation, poor conservation practices, etc.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18</a:t>
            </a:fld>
            <a:endParaRPr lang="en-US" dirty="0"/>
          </a:p>
        </p:txBody>
      </p:sp>
    </p:spTree>
    <p:extLst>
      <p:ext uri="{BB962C8B-B14F-4D97-AF65-F5344CB8AC3E}">
        <p14:creationId xmlns:p14="http://schemas.microsoft.com/office/powerpoint/2010/main" val="658364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19</a:t>
            </a:fld>
            <a:endParaRPr lang="en-US" dirty="0"/>
          </a:p>
        </p:txBody>
      </p:sp>
    </p:spTree>
    <p:extLst>
      <p:ext uri="{BB962C8B-B14F-4D97-AF65-F5344CB8AC3E}">
        <p14:creationId xmlns:p14="http://schemas.microsoft.com/office/powerpoint/2010/main" val="1249127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2</a:t>
            </a:fld>
            <a:endParaRPr lang="en-US" dirty="0"/>
          </a:p>
        </p:txBody>
      </p:sp>
    </p:spTree>
    <p:extLst>
      <p:ext uri="{BB962C8B-B14F-4D97-AF65-F5344CB8AC3E}">
        <p14:creationId xmlns:p14="http://schemas.microsoft.com/office/powerpoint/2010/main" val="1753613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20</a:t>
            </a:fld>
            <a:endParaRPr lang="en-US" dirty="0"/>
          </a:p>
        </p:txBody>
      </p:sp>
    </p:spTree>
    <p:extLst>
      <p:ext uri="{BB962C8B-B14F-4D97-AF65-F5344CB8AC3E}">
        <p14:creationId xmlns:p14="http://schemas.microsoft.com/office/powerpoint/2010/main" val="2818878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21</a:t>
            </a:fld>
            <a:endParaRPr lang="en-US" dirty="0"/>
          </a:p>
        </p:txBody>
      </p:sp>
    </p:spTree>
    <p:extLst>
      <p:ext uri="{BB962C8B-B14F-4D97-AF65-F5344CB8AC3E}">
        <p14:creationId xmlns:p14="http://schemas.microsoft.com/office/powerpoint/2010/main" val="3841976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22</a:t>
            </a:fld>
            <a:endParaRPr lang="en-US" dirty="0"/>
          </a:p>
        </p:txBody>
      </p:sp>
    </p:spTree>
    <p:extLst>
      <p:ext uri="{BB962C8B-B14F-4D97-AF65-F5344CB8AC3E}">
        <p14:creationId xmlns:p14="http://schemas.microsoft.com/office/powerpoint/2010/main" val="37481198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C6440FE4-B6F4-2C4F-B613-05DDD6FA051F}"/>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64515" name="Rectangle 7">
            <a:extLst>
              <a:ext uri="{FF2B5EF4-FFF2-40B4-BE49-F238E27FC236}">
                <a16:creationId xmlns:a16="http://schemas.microsoft.com/office/drawing/2014/main" id="{512B0D1F-F731-817C-E166-455E29E1AD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1BF77580-F396-43DE-ADB6-4133613B3105}" type="slidenum">
              <a:rPr lang="en-US" altLang="en-US" sz="1300">
                <a:solidFill>
                  <a:srgbClr val="000000"/>
                </a:solidFill>
                <a:latin typeface="Times New Roman" panose="02020603050405020304" pitchFamily="18" charset="0"/>
              </a:rPr>
              <a:pPr fontAlgn="base">
                <a:spcBef>
                  <a:spcPct val="0"/>
                </a:spcBef>
                <a:spcAft>
                  <a:spcPct val="0"/>
                </a:spcAft>
                <a:buNone/>
                <a:defRPr/>
              </a:pPr>
              <a:t>23</a:t>
            </a:fld>
            <a:endParaRPr lang="en-US" altLang="en-US" sz="1300" dirty="0">
              <a:solidFill>
                <a:srgbClr val="000000"/>
              </a:solidFill>
              <a:latin typeface="Times New Roman" panose="02020603050405020304" pitchFamily="18" charset="0"/>
            </a:endParaRPr>
          </a:p>
        </p:txBody>
      </p:sp>
      <p:sp>
        <p:nvSpPr>
          <p:cNvPr id="64516" name="Rectangle 2">
            <a:extLst>
              <a:ext uri="{FF2B5EF4-FFF2-40B4-BE49-F238E27FC236}">
                <a16:creationId xmlns:a16="http://schemas.microsoft.com/office/drawing/2014/main" id="{CE02FAFB-CFDD-3AF4-9DA6-A7EE8C360FEF}"/>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51612F18-F0B0-E069-62B1-FA287E29DC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EB509665-547B-EA1A-9F30-743042409E42}"/>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66563" name="Rectangle 7">
            <a:extLst>
              <a:ext uri="{FF2B5EF4-FFF2-40B4-BE49-F238E27FC236}">
                <a16:creationId xmlns:a16="http://schemas.microsoft.com/office/drawing/2014/main" id="{3BD6FB57-A71A-3331-3623-D80F4AF915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03104DA2-6630-48F9-9D36-BC558400D0B4}" type="slidenum">
              <a:rPr lang="en-US" altLang="en-US" sz="1300">
                <a:solidFill>
                  <a:srgbClr val="000000"/>
                </a:solidFill>
                <a:latin typeface="Times New Roman" panose="02020603050405020304" pitchFamily="18" charset="0"/>
              </a:rPr>
              <a:pPr fontAlgn="base">
                <a:spcBef>
                  <a:spcPct val="0"/>
                </a:spcBef>
                <a:spcAft>
                  <a:spcPct val="0"/>
                </a:spcAft>
                <a:buNone/>
                <a:defRPr/>
              </a:pPr>
              <a:t>24</a:t>
            </a:fld>
            <a:endParaRPr lang="en-US" altLang="en-US" sz="1300" dirty="0">
              <a:solidFill>
                <a:srgbClr val="000000"/>
              </a:solidFill>
              <a:latin typeface="Times New Roman" panose="02020603050405020304" pitchFamily="18" charset="0"/>
            </a:endParaRPr>
          </a:p>
        </p:txBody>
      </p:sp>
      <p:sp>
        <p:nvSpPr>
          <p:cNvPr id="66564" name="Rectangle 2">
            <a:extLst>
              <a:ext uri="{FF2B5EF4-FFF2-40B4-BE49-F238E27FC236}">
                <a16:creationId xmlns:a16="http://schemas.microsoft.com/office/drawing/2014/main" id="{BEDE9520-1CC9-23ED-46B0-E9157EC98E3F}"/>
              </a:ext>
            </a:extLst>
          </p:cNvPr>
          <p:cNvSpPr>
            <a:spLocks noGrp="1" noRot="1" noChangeAspect="1" noChangeArrowheads="1" noTextEdit="1"/>
          </p:cNvSpPr>
          <p:nvPr>
            <p:ph type="sldImg"/>
          </p:nvPr>
        </p:nvSpPr>
        <p:spPr>
          <a:ln/>
        </p:spPr>
      </p:sp>
      <p:sp>
        <p:nvSpPr>
          <p:cNvPr id="66565" name="Rectangle 3">
            <a:extLst>
              <a:ext uri="{FF2B5EF4-FFF2-40B4-BE49-F238E27FC236}">
                <a16:creationId xmlns:a16="http://schemas.microsoft.com/office/drawing/2014/main" id="{41D0F3BB-7DF5-030D-EAF2-739F9ACB1E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8782F38A-8895-E5B3-09B0-DDB45E316046}"/>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68611" name="Rectangle 7">
            <a:extLst>
              <a:ext uri="{FF2B5EF4-FFF2-40B4-BE49-F238E27FC236}">
                <a16:creationId xmlns:a16="http://schemas.microsoft.com/office/drawing/2014/main" id="{2AD006DB-3C6A-462D-ADB7-5B26734540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5F408BEF-68E5-4BA0-B63D-789E1A1913DE}" type="slidenum">
              <a:rPr lang="en-US" altLang="en-US" sz="1300">
                <a:solidFill>
                  <a:srgbClr val="000000"/>
                </a:solidFill>
                <a:latin typeface="Times New Roman" panose="02020603050405020304" pitchFamily="18" charset="0"/>
              </a:rPr>
              <a:pPr fontAlgn="base">
                <a:spcBef>
                  <a:spcPct val="0"/>
                </a:spcBef>
                <a:spcAft>
                  <a:spcPct val="0"/>
                </a:spcAft>
                <a:buNone/>
                <a:defRPr/>
              </a:pPr>
              <a:t>25</a:t>
            </a:fld>
            <a:endParaRPr lang="en-US" altLang="en-US" sz="1300" dirty="0">
              <a:solidFill>
                <a:srgbClr val="000000"/>
              </a:solidFill>
              <a:latin typeface="Times New Roman" panose="02020603050405020304" pitchFamily="18" charset="0"/>
            </a:endParaRPr>
          </a:p>
        </p:txBody>
      </p:sp>
      <p:sp>
        <p:nvSpPr>
          <p:cNvPr id="68612" name="Rectangle 2">
            <a:extLst>
              <a:ext uri="{FF2B5EF4-FFF2-40B4-BE49-F238E27FC236}">
                <a16:creationId xmlns:a16="http://schemas.microsoft.com/office/drawing/2014/main" id="{FDA8439C-7F88-69F4-40BC-7EA79FE081B9}"/>
              </a:ext>
            </a:extLst>
          </p:cNvPr>
          <p:cNvSpPr>
            <a:spLocks noGrp="1" noRot="1" noChangeAspect="1" noChangeArrowheads="1" noTextEdit="1"/>
          </p:cNvSpPr>
          <p:nvPr>
            <p:ph type="sldImg"/>
          </p:nvPr>
        </p:nvSpPr>
        <p:spPr>
          <a:ln/>
        </p:spPr>
      </p:sp>
      <p:sp>
        <p:nvSpPr>
          <p:cNvPr id="68613" name="Rectangle 3">
            <a:extLst>
              <a:ext uri="{FF2B5EF4-FFF2-40B4-BE49-F238E27FC236}">
                <a16:creationId xmlns:a16="http://schemas.microsoft.com/office/drawing/2014/main" id="{93BFBBCA-9E0A-0D3E-CF4E-78DDDBA407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45E92248-BEFF-38C1-877C-06964207DDD8}"/>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70659" name="Rectangle 7">
            <a:extLst>
              <a:ext uri="{FF2B5EF4-FFF2-40B4-BE49-F238E27FC236}">
                <a16:creationId xmlns:a16="http://schemas.microsoft.com/office/drawing/2014/main" id="{39D27A9C-406F-C405-8290-8BC32E7B74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9BF774FE-8833-4369-8F4C-7C8E4516F0E2}" type="slidenum">
              <a:rPr lang="en-US" altLang="en-US" sz="1300">
                <a:solidFill>
                  <a:srgbClr val="000000"/>
                </a:solidFill>
                <a:latin typeface="Times New Roman" panose="02020603050405020304" pitchFamily="18" charset="0"/>
              </a:rPr>
              <a:pPr fontAlgn="base">
                <a:spcBef>
                  <a:spcPct val="0"/>
                </a:spcBef>
                <a:spcAft>
                  <a:spcPct val="0"/>
                </a:spcAft>
                <a:buNone/>
                <a:defRPr/>
              </a:pPr>
              <a:t>26</a:t>
            </a:fld>
            <a:endParaRPr lang="en-US" altLang="en-US" sz="1300" dirty="0">
              <a:solidFill>
                <a:srgbClr val="000000"/>
              </a:solidFill>
              <a:latin typeface="Times New Roman" panose="02020603050405020304" pitchFamily="18" charset="0"/>
            </a:endParaRPr>
          </a:p>
        </p:txBody>
      </p:sp>
      <p:sp>
        <p:nvSpPr>
          <p:cNvPr id="70660" name="Rectangle 2">
            <a:extLst>
              <a:ext uri="{FF2B5EF4-FFF2-40B4-BE49-F238E27FC236}">
                <a16:creationId xmlns:a16="http://schemas.microsoft.com/office/drawing/2014/main" id="{72BDEDD8-F3AD-C275-794D-A9967975FEA8}"/>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BF7541EC-A4AC-9ED0-1F1B-23D53E32CC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cs typeface="Arial" panose="020B0604020202020204" pitchFamily="34" charset="0"/>
              </a:rPr>
              <a:t>Lab  cleaned pipettes alternative to sterile pipettes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E767C280-ECD4-996E-18D4-344E3CFD3187}"/>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72707" name="Rectangle 7">
            <a:extLst>
              <a:ext uri="{FF2B5EF4-FFF2-40B4-BE49-F238E27FC236}">
                <a16:creationId xmlns:a16="http://schemas.microsoft.com/office/drawing/2014/main" id="{D5C15528-E54A-B086-86D6-BEAB8187D6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4201B2DE-8E3B-4C70-9ABC-0FFF1DBECC42}" type="slidenum">
              <a:rPr lang="en-US" altLang="en-US" sz="1300">
                <a:solidFill>
                  <a:srgbClr val="000000"/>
                </a:solidFill>
                <a:latin typeface="Times New Roman" panose="02020603050405020304" pitchFamily="18" charset="0"/>
              </a:rPr>
              <a:pPr fontAlgn="base">
                <a:spcBef>
                  <a:spcPct val="0"/>
                </a:spcBef>
                <a:spcAft>
                  <a:spcPct val="0"/>
                </a:spcAft>
                <a:buNone/>
                <a:defRPr/>
              </a:pPr>
              <a:t>27</a:t>
            </a:fld>
            <a:endParaRPr lang="en-US" altLang="en-US" sz="1300" dirty="0">
              <a:solidFill>
                <a:srgbClr val="000000"/>
              </a:solidFill>
              <a:latin typeface="Times New Roman" panose="02020603050405020304" pitchFamily="18" charset="0"/>
            </a:endParaRPr>
          </a:p>
        </p:txBody>
      </p:sp>
      <p:sp>
        <p:nvSpPr>
          <p:cNvPr id="72708" name="Rectangle 2">
            <a:extLst>
              <a:ext uri="{FF2B5EF4-FFF2-40B4-BE49-F238E27FC236}">
                <a16:creationId xmlns:a16="http://schemas.microsoft.com/office/drawing/2014/main" id="{F6B936F2-1BED-E1A4-F6CA-F5B92BDB4BCB}"/>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EA1272A0-BDFC-F5D7-1881-5FD1D6CAB2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0450ECE-0416-D60B-6684-C83FEBBB3420}"/>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74755" name="Rectangle 7">
            <a:extLst>
              <a:ext uri="{FF2B5EF4-FFF2-40B4-BE49-F238E27FC236}">
                <a16:creationId xmlns:a16="http://schemas.microsoft.com/office/drawing/2014/main" id="{A611A078-5ECD-6A4F-7304-C3379A5AD6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507C7653-1B39-42F2-B633-4595416B4D67}" type="slidenum">
              <a:rPr lang="en-US" altLang="en-US" sz="1300">
                <a:solidFill>
                  <a:srgbClr val="000000"/>
                </a:solidFill>
                <a:latin typeface="Times New Roman" panose="02020603050405020304" pitchFamily="18" charset="0"/>
              </a:rPr>
              <a:pPr fontAlgn="base">
                <a:spcBef>
                  <a:spcPct val="0"/>
                </a:spcBef>
                <a:spcAft>
                  <a:spcPct val="0"/>
                </a:spcAft>
                <a:buNone/>
                <a:defRPr/>
              </a:pPr>
              <a:t>28</a:t>
            </a:fld>
            <a:endParaRPr lang="en-US" altLang="en-US" sz="1300" dirty="0">
              <a:solidFill>
                <a:srgbClr val="000000"/>
              </a:solidFill>
              <a:latin typeface="Times New Roman" panose="02020603050405020304" pitchFamily="18" charset="0"/>
            </a:endParaRPr>
          </a:p>
        </p:txBody>
      </p:sp>
      <p:sp>
        <p:nvSpPr>
          <p:cNvPr id="74756" name="Rectangle 2">
            <a:extLst>
              <a:ext uri="{FF2B5EF4-FFF2-40B4-BE49-F238E27FC236}">
                <a16:creationId xmlns:a16="http://schemas.microsoft.com/office/drawing/2014/main" id="{333546BF-3093-B68F-3C10-5AF185EDE05B}"/>
              </a:ext>
            </a:extLst>
          </p:cNvPr>
          <p:cNvSpPr>
            <a:spLocks noGrp="1" noRot="1" noChangeAspect="1" noChangeArrowheads="1" noTextEdit="1"/>
          </p:cNvSpPr>
          <p:nvPr>
            <p:ph type="sldImg"/>
          </p:nvPr>
        </p:nvSpPr>
        <p:spPr>
          <a:ln/>
        </p:spPr>
      </p:sp>
      <p:sp>
        <p:nvSpPr>
          <p:cNvPr id="74757" name="Rectangle 3">
            <a:extLst>
              <a:ext uri="{FF2B5EF4-FFF2-40B4-BE49-F238E27FC236}">
                <a16:creationId xmlns:a16="http://schemas.microsoft.com/office/drawing/2014/main" id="{A7DD747B-A52C-FAD2-5908-9F7442C830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166F4367-D431-2A81-CB2E-EE8089E2921D}"/>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76803" name="Rectangle 7">
            <a:extLst>
              <a:ext uri="{FF2B5EF4-FFF2-40B4-BE49-F238E27FC236}">
                <a16:creationId xmlns:a16="http://schemas.microsoft.com/office/drawing/2014/main" id="{30DCCB7F-ECFD-5287-D194-CB7F194EAE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B349484C-F1C0-4667-8540-C0D0DA02032D}" type="slidenum">
              <a:rPr lang="en-US" altLang="en-US" sz="1300">
                <a:solidFill>
                  <a:srgbClr val="000000"/>
                </a:solidFill>
                <a:latin typeface="Times New Roman" panose="02020603050405020304" pitchFamily="18" charset="0"/>
              </a:rPr>
              <a:pPr fontAlgn="base">
                <a:spcBef>
                  <a:spcPct val="0"/>
                </a:spcBef>
                <a:spcAft>
                  <a:spcPct val="0"/>
                </a:spcAft>
                <a:buNone/>
                <a:defRPr/>
              </a:pPr>
              <a:t>29</a:t>
            </a:fld>
            <a:endParaRPr lang="en-US" altLang="en-US" sz="1300" dirty="0">
              <a:solidFill>
                <a:srgbClr val="000000"/>
              </a:solidFill>
              <a:latin typeface="Times New Roman" panose="02020603050405020304" pitchFamily="18" charset="0"/>
            </a:endParaRPr>
          </a:p>
        </p:txBody>
      </p:sp>
      <p:sp>
        <p:nvSpPr>
          <p:cNvPr id="76804" name="Rectangle 2">
            <a:extLst>
              <a:ext uri="{FF2B5EF4-FFF2-40B4-BE49-F238E27FC236}">
                <a16:creationId xmlns:a16="http://schemas.microsoft.com/office/drawing/2014/main" id="{27CBC2CC-D73B-DF0E-86FA-63C2911E531F}"/>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96D73542-0D73-909D-3E9F-FAD7F0A582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E1E1E"/>
                </a:solidFill>
                <a:effectLst/>
                <a:latin typeface="Open Sans" panose="020B0606030504020204" pitchFamily="34" charset="0"/>
              </a:rPr>
              <a:t>Did you know?</a:t>
            </a:r>
            <a:r>
              <a:rPr lang="en-US" b="0" i="0" dirty="0">
                <a:solidFill>
                  <a:srgbClr val="1E1E1E"/>
                </a:solidFill>
                <a:effectLst/>
                <a:latin typeface="Open Sans" panose="020B0606030504020204" pitchFamily="34" charset="0"/>
              </a:rPr>
              <a:t> Professor Richard Lenski, at Michigan State University, has been studying the genetic changes in twelve (originally) identical populations of</a:t>
            </a:r>
            <a:r>
              <a:rPr lang="en-US" b="0" i="1" dirty="0">
                <a:solidFill>
                  <a:srgbClr val="1E1E1E"/>
                </a:solidFill>
                <a:effectLst/>
                <a:latin typeface="Open Sans" panose="020B0606030504020204" pitchFamily="34" charset="0"/>
              </a:rPr>
              <a:t> E. coli</a:t>
            </a:r>
            <a:r>
              <a:rPr lang="en-US" b="0" i="0" dirty="0">
                <a:solidFill>
                  <a:srgbClr val="1E1E1E"/>
                </a:solidFill>
                <a:effectLst/>
                <a:latin typeface="Open Sans" panose="020B0606030504020204" pitchFamily="34" charset="0"/>
              </a:rPr>
              <a:t> since 1988. The experiment has now reached more than 65,000 generations, making it the longest running study in experimental evolution in the world. The goal is to study the dynamics of evolution, particularly the rate of evolutionary change.</a:t>
            </a:r>
          </a:p>
          <a:p>
            <a:endParaRPr lang="en-US" b="0" i="0" dirty="0">
              <a:solidFill>
                <a:srgbClr val="1E1E1E"/>
              </a:solidFill>
              <a:effectLst/>
              <a:latin typeface="Open Sans" panose="020B0606030504020204" pitchFamily="34" charset="0"/>
            </a:endParaRPr>
          </a:p>
          <a:p>
            <a:r>
              <a:rPr lang="en-US" dirty="0"/>
              <a:t>https://whatsinaname.hmnh.harvard.edu/ecoli</a:t>
            </a:r>
          </a:p>
          <a:p>
            <a:r>
              <a:rPr lang="en-US" dirty="0"/>
              <a:t>https://www.ncbi.nlm.nih.gov/pmc/articles/PMC9487582/</a:t>
            </a:r>
          </a:p>
        </p:txBody>
      </p:sp>
      <p:sp>
        <p:nvSpPr>
          <p:cNvPr id="4" name="Slide Number Placeholder 3"/>
          <p:cNvSpPr>
            <a:spLocks noGrp="1"/>
          </p:cNvSpPr>
          <p:nvPr>
            <p:ph type="sldNum" sz="quarter" idx="5"/>
          </p:nvPr>
        </p:nvSpPr>
        <p:spPr/>
        <p:txBody>
          <a:bodyPr/>
          <a:lstStyle/>
          <a:p>
            <a:fld id="{E8344BAD-9B2D-4424-833B-5A5B762501F5}" type="slidenum">
              <a:rPr lang="en-US" smtClean="0"/>
              <a:t>3</a:t>
            </a:fld>
            <a:endParaRPr lang="en-US" dirty="0"/>
          </a:p>
        </p:txBody>
      </p:sp>
    </p:spTree>
    <p:extLst>
      <p:ext uri="{BB962C8B-B14F-4D97-AF65-F5344CB8AC3E}">
        <p14:creationId xmlns:p14="http://schemas.microsoft.com/office/powerpoint/2010/main" val="28334425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58050F89-1CBF-499D-AC8D-8BE88BEDF2EC}"/>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78851" name="Rectangle 7">
            <a:extLst>
              <a:ext uri="{FF2B5EF4-FFF2-40B4-BE49-F238E27FC236}">
                <a16:creationId xmlns:a16="http://schemas.microsoft.com/office/drawing/2014/main" id="{92A38616-C96E-7AC6-9BD8-82CAA92D1F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CBA4109C-7165-4937-8385-EE78E5FAEB4D}" type="slidenum">
              <a:rPr lang="en-US" altLang="en-US" sz="1300">
                <a:solidFill>
                  <a:srgbClr val="000000"/>
                </a:solidFill>
                <a:latin typeface="Times New Roman" panose="02020603050405020304" pitchFamily="18" charset="0"/>
              </a:rPr>
              <a:pPr fontAlgn="base">
                <a:spcBef>
                  <a:spcPct val="0"/>
                </a:spcBef>
                <a:spcAft>
                  <a:spcPct val="0"/>
                </a:spcAft>
                <a:buNone/>
                <a:defRPr/>
              </a:pPr>
              <a:t>30</a:t>
            </a:fld>
            <a:endParaRPr lang="en-US" altLang="en-US" sz="1300" dirty="0">
              <a:solidFill>
                <a:srgbClr val="000000"/>
              </a:solidFill>
              <a:latin typeface="Times New Roman" panose="02020603050405020304" pitchFamily="18" charset="0"/>
            </a:endParaRPr>
          </a:p>
        </p:txBody>
      </p:sp>
      <p:sp>
        <p:nvSpPr>
          <p:cNvPr id="78852" name="Rectangle 2">
            <a:extLst>
              <a:ext uri="{FF2B5EF4-FFF2-40B4-BE49-F238E27FC236}">
                <a16:creationId xmlns:a16="http://schemas.microsoft.com/office/drawing/2014/main" id="{8AD3B038-B142-0DEF-CA00-AD4E62D08583}"/>
              </a:ext>
            </a:extLst>
          </p:cNvPr>
          <p:cNvSpPr>
            <a:spLocks noGrp="1" noRot="1" noChangeAspect="1" noChangeArrowheads="1" noTextEdit="1"/>
          </p:cNvSpPr>
          <p:nvPr>
            <p:ph type="sldImg"/>
          </p:nvPr>
        </p:nvSpPr>
        <p:spPr>
          <a:ln/>
        </p:spPr>
      </p:sp>
      <p:sp>
        <p:nvSpPr>
          <p:cNvPr id="78853" name="Rectangle 3">
            <a:extLst>
              <a:ext uri="{FF2B5EF4-FFF2-40B4-BE49-F238E27FC236}">
                <a16:creationId xmlns:a16="http://schemas.microsoft.com/office/drawing/2014/main" id="{CA6B18F4-53C5-1D28-C346-413C3C338A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F1F934CA-D648-E6ED-3CBF-39DEE82AC7E5}"/>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80899" name="Rectangle 7">
            <a:extLst>
              <a:ext uri="{FF2B5EF4-FFF2-40B4-BE49-F238E27FC236}">
                <a16:creationId xmlns:a16="http://schemas.microsoft.com/office/drawing/2014/main" id="{8D47AEA4-DB37-B7C5-3517-AC83419E7C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56E1462C-B074-4DF3-AB50-D9FEDDCB2516}" type="slidenum">
              <a:rPr lang="en-US" altLang="en-US" sz="1300">
                <a:solidFill>
                  <a:srgbClr val="000000"/>
                </a:solidFill>
                <a:latin typeface="Times New Roman" panose="02020603050405020304" pitchFamily="18" charset="0"/>
              </a:rPr>
              <a:pPr fontAlgn="base">
                <a:spcBef>
                  <a:spcPct val="0"/>
                </a:spcBef>
                <a:spcAft>
                  <a:spcPct val="0"/>
                </a:spcAft>
                <a:buNone/>
                <a:defRPr/>
              </a:pPr>
              <a:t>31</a:t>
            </a:fld>
            <a:endParaRPr lang="en-US" altLang="en-US" sz="1300" dirty="0">
              <a:solidFill>
                <a:srgbClr val="000000"/>
              </a:solidFill>
              <a:latin typeface="Times New Roman" panose="02020603050405020304" pitchFamily="18" charset="0"/>
            </a:endParaRPr>
          </a:p>
        </p:txBody>
      </p:sp>
      <p:sp>
        <p:nvSpPr>
          <p:cNvPr id="80900" name="Rectangle 2">
            <a:extLst>
              <a:ext uri="{FF2B5EF4-FFF2-40B4-BE49-F238E27FC236}">
                <a16:creationId xmlns:a16="http://schemas.microsoft.com/office/drawing/2014/main" id="{38F117F4-06AD-3EEA-C6CF-6D8F39D904FE}"/>
              </a:ext>
            </a:extLst>
          </p:cNvPr>
          <p:cNvSpPr>
            <a:spLocks noGrp="1" noRot="1" noChangeAspect="1" noChangeArrowheads="1" noTextEdit="1"/>
          </p:cNvSpPr>
          <p:nvPr>
            <p:ph type="sldImg"/>
          </p:nvPr>
        </p:nvSpPr>
        <p:spPr>
          <a:ln/>
        </p:spPr>
      </p:sp>
      <p:sp>
        <p:nvSpPr>
          <p:cNvPr id="80901" name="Rectangle 3">
            <a:extLst>
              <a:ext uri="{FF2B5EF4-FFF2-40B4-BE49-F238E27FC236}">
                <a16:creationId xmlns:a16="http://schemas.microsoft.com/office/drawing/2014/main" id="{A9116542-7AE9-A2F4-57C7-576C88B820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FEA50F66-991E-AD63-EC62-E495100D0030}"/>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82947" name="Rectangle 7">
            <a:extLst>
              <a:ext uri="{FF2B5EF4-FFF2-40B4-BE49-F238E27FC236}">
                <a16:creationId xmlns:a16="http://schemas.microsoft.com/office/drawing/2014/main" id="{A8DADE21-79DF-B493-250E-DBF0A8C12E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08F148DA-6C1E-44DE-B2AA-5068E12F2A0B}" type="slidenum">
              <a:rPr lang="en-US" altLang="en-US" sz="1300">
                <a:solidFill>
                  <a:srgbClr val="000000"/>
                </a:solidFill>
                <a:latin typeface="Times New Roman" panose="02020603050405020304" pitchFamily="18" charset="0"/>
              </a:rPr>
              <a:pPr fontAlgn="base">
                <a:spcBef>
                  <a:spcPct val="0"/>
                </a:spcBef>
                <a:spcAft>
                  <a:spcPct val="0"/>
                </a:spcAft>
                <a:buNone/>
                <a:defRPr/>
              </a:pPr>
              <a:t>32</a:t>
            </a:fld>
            <a:endParaRPr lang="en-US" altLang="en-US" sz="1300" dirty="0">
              <a:solidFill>
                <a:srgbClr val="000000"/>
              </a:solidFill>
              <a:latin typeface="Times New Roman" panose="02020603050405020304" pitchFamily="18" charset="0"/>
            </a:endParaRPr>
          </a:p>
        </p:txBody>
      </p:sp>
      <p:sp>
        <p:nvSpPr>
          <p:cNvPr id="82948" name="Rectangle 2">
            <a:extLst>
              <a:ext uri="{FF2B5EF4-FFF2-40B4-BE49-F238E27FC236}">
                <a16:creationId xmlns:a16="http://schemas.microsoft.com/office/drawing/2014/main" id="{48253E9C-30C2-89DA-B625-544EC3B48413}"/>
              </a:ext>
            </a:extLst>
          </p:cNvPr>
          <p:cNvSpPr>
            <a:spLocks noGrp="1" noRot="1" noChangeAspect="1" noChangeArrowheads="1" noTextEdit="1"/>
          </p:cNvSpPr>
          <p:nvPr>
            <p:ph type="sldImg"/>
          </p:nvPr>
        </p:nvSpPr>
        <p:spPr>
          <a:ln/>
        </p:spPr>
      </p:sp>
      <p:sp>
        <p:nvSpPr>
          <p:cNvPr id="82949" name="Rectangle 3">
            <a:extLst>
              <a:ext uri="{FF2B5EF4-FFF2-40B4-BE49-F238E27FC236}">
                <a16:creationId xmlns:a16="http://schemas.microsoft.com/office/drawing/2014/main" id="{9A40601B-7C10-BF2A-6D40-5A1C02F99E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0A5FC9A5-2715-D173-FE13-E105872CC97F}"/>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84995" name="Rectangle 7">
            <a:extLst>
              <a:ext uri="{FF2B5EF4-FFF2-40B4-BE49-F238E27FC236}">
                <a16:creationId xmlns:a16="http://schemas.microsoft.com/office/drawing/2014/main" id="{15E7CFEE-C33C-98A6-C657-537A33FF55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0F1AF5B5-69DE-4EDC-B433-415BDE168623}" type="slidenum">
              <a:rPr lang="en-US" altLang="en-US" sz="1300">
                <a:solidFill>
                  <a:srgbClr val="000000"/>
                </a:solidFill>
                <a:latin typeface="Times New Roman" panose="02020603050405020304" pitchFamily="18" charset="0"/>
              </a:rPr>
              <a:pPr fontAlgn="base">
                <a:spcBef>
                  <a:spcPct val="0"/>
                </a:spcBef>
                <a:spcAft>
                  <a:spcPct val="0"/>
                </a:spcAft>
                <a:buNone/>
                <a:defRPr/>
              </a:pPr>
              <a:t>33</a:t>
            </a:fld>
            <a:endParaRPr lang="en-US" altLang="en-US" sz="1300" dirty="0">
              <a:solidFill>
                <a:srgbClr val="000000"/>
              </a:solidFill>
              <a:latin typeface="Times New Roman" panose="02020603050405020304" pitchFamily="18" charset="0"/>
            </a:endParaRPr>
          </a:p>
        </p:txBody>
      </p:sp>
      <p:sp>
        <p:nvSpPr>
          <p:cNvPr id="84996" name="Rectangle 2">
            <a:extLst>
              <a:ext uri="{FF2B5EF4-FFF2-40B4-BE49-F238E27FC236}">
                <a16:creationId xmlns:a16="http://schemas.microsoft.com/office/drawing/2014/main" id="{0870D92E-246D-40BE-F54C-588D3B0C2B8D}"/>
              </a:ext>
            </a:extLst>
          </p:cNvPr>
          <p:cNvSpPr>
            <a:spLocks noGrp="1" noRot="1" noChangeAspect="1" noChangeArrowheads="1" noTextEdit="1"/>
          </p:cNvSpPr>
          <p:nvPr>
            <p:ph type="sldImg"/>
          </p:nvPr>
        </p:nvSpPr>
        <p:spPr>
          <a:ln/>
        </p:spPr>
      </p:sp>
      <p:sp>
        <p:nvSpPr>
          <p:cNvPr id="84997" name="Rectangle 3">
            <a:extLst>
              <a:ext uri="{FF2B5EF4-FFF2-40B4-BE49-F238E27FC236}">
                <a16:creationId xmlns:a16="http://schemas.microsoft.com/office/drawing/2014/main" id="{2758C10E-45D0-7D18-7636-555FCC515C1A}"/>
              </a:ext>
            </a:extLst>
          </p:cNvPr>
          <p:cNvSpPr>
            <a:spLocks noGrp="1" noChangeArrowheads="1"/>
          </p:cNvSpPr>
          <p:nvPr>
            <p:ph type="body" idx="1"/>
          </p:nvPr>
        </p:nvSpPr>
        <p:spPr>
          <a:xfrm>
            <a:off x="748103" y="4636904"/>
            <a:ext cx="5981559" cy="43931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cs typeface="Arial" panose="020B0604020202020204" pitchFamily="34" charset="0"/>
              </a:rPr>
              <a:t>&gt;400 in a big plate is not accurate information, Too Numerous To Count (TNTC)</a:t>
            </a:r>
          </a:p>
          <a:p>
            <a:pPr eaLnBrk="1" hangingPunct="1"/>
            <a:r>
              <a:rPr lang="en-US" altLang="en-US" dirty="0">
                <a:cs typeface="Arial" panose="020B0604020202020204" pitchFamily="34" charset="0"/>
              </a:rPr>
              <a:t>Count quadrants – acceptable lab procedure</a:t>
            </a:r>
          </a:p>
          <a:p>
            <a:pPr lvl="1" eaLnBrk="1" hangingPunct="1"/>
            <a:r>
              <a:rPr lang="en-US" altLang="en-US" dirty="0">
                <a:cs typeface="Arial" panose="020B0604020202020204" pitchFamily="34" charset="0"/>
              </a:rPr>
              <a:t>Graph paper under plate, use sharpie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807E6994-B58F-BF76-B4DF-0F943E264FC2}"/>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89091" name="Rectangle 7">
            <a:extLst>
              <a:ext uri="{FF2B5EF4-FFF2-40B4-BE49-F238E27FC236}">
                <a16:creationId xmlns:a16="http://schemas.microsoft.com/office/drawing/2014/main" id="{3B6CDC89-9C57-1400-B2F3-436BD991F1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90A75E6F-DE6E-469F-95B8-349FDD984392}" type="slidenum">
              <a:rPr lang="en-US" altLang="en-US" sz="1300">
                <a:solidFill>
                  <a:srgbClr val="000000"/>
                </a:solidFill>
                <a:latin typeface="Times New Roman" panose="02020603050405020304" pitchFamily="18" charset="0"/>
              </a:rPr>
              <a:pPr fontAlgn="base">
                <a:spcBef>
                  <a:spcPct val="0"/>
                </a:spcBef>
                <a:spcAft>
                  <a:spcPct val="0"/>
                </a:spcAft>
                <a:buNone/>
                <a:defRPr/>
              </a:pPr>
              <a:t>34</a:t>
            </a:fld>
            <a:endParaRPr lang="en-US" altLang="en-US" sz="1300" dirty="0">
              <a:solidFill>
                <a:srgbClr val="000000"/>
              </a:solidFill>
              <a:latin typeface="Times New Roman" panose="02020603050405020304" pitchFamily="18" charset="0"/>
            </a:endParaRPr>
          </a:p>
        </p:txBody>
      </p:sp>
      <p:sp>
        <p:nvSpPr>
          <p:cNvPr id="89092" name="Rectangle 2">
            <a:extLst>
              <a:ext uri="{FF2B5EF4-FFF2-40B4-BE49-F238E27FC236}">
                <a16:creationId xmlns:a16="http://schemas.microsoft.com/office/drawing/2014/main" id="{787E505D-AD83-B98F-74E9-538D5A6FEBD2}"/>
              </a:ext>
            </a:extLst>
          </p:cNvPr>
          <p:cNvSpPr>
            <a:spLocks noGrp="1" noRot="1" noChangeAspect="1" noChangeArrowheads="1" noTextEdit="1"/>
          </p:cNvSpPr>
          <p:nvPr>
            <p:ph type="sldImg"/>
          </p:nvPr>
        </p:nvSpPr>
        <p:spPr>
          <a:ln/>
        </p:spPr>
      </p:sp>
      <p:sp>
        <p:nvSpPr>
          <p:cNvPr id="89093" name="Rectangle 3">
            <a:extLst>
              <a:ext uri="{FF2B5EF4-FFF2-40B4-BE49-F238E27FC236}">
                <a16:creationId xmlns:a16="http://schemas.microsoft.com/office/drawing/2014/main" id="{4ECFD14F-995C-E7CA-A9B9-1629A9C7E8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232D418B-CE26-02BF-0307-61AD6F8535AF}"/>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93187" name="Rectangle 7">
            <a:extLst>
              <a:ext uri="{FF2B5EF4-FFF2-40B4-BE49-F238E27FC236}">
                <a16:creationId xmlns:a16="http://schemas.microsoft.com/office/drawing/2014/main" id="{EB76B4C9-16D1-AB8C-A428-C2AE1829DB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C86EA06B-D780-4EA5-9B21-05D680B323DD}" type="slidenum">
              <a:rPr lang="en-US" altLang="en-US" sz="1300">
                <a:solidFill>
                  <a:srgbClr val="000000"/>
                </a:solidFill>
                <a:latin typeface="Times New Roman" panose="02020603050405020304" pitchFamily="18" charset="0"/>
              </a:rPr>
              <a:pPr fontAlgn="base">
                <a:spcBef>
                  <a:spcPct val="0"/>
                </a:spcBef>
                <a:spcAft>
                  <a:spcPct val="0"/>
                </a:spcAft>
                <a:buNone/>
                <a:defRPr/>
              </a:pPr>
              <a:t>35</a:t>
            </a:fld>
            <a:endParaRPr lang="en-US" altLang="en-US" sz="1300" dirty="0">
              <a:solidFill>
                <a:srgbClr val="000000"/>
              </a:solidFill>
              <a:latin typeface="Times New Roman" panose="02020603050405020304" pitchFamily="18" charset="0"/>
            </a:endParaRPr>
          </a:p>
        </p:txBody>
      </p:sp>
      <p:sp>
        <p:nvSpPr>
          <p:cNvPr id="93188" name="Rectangle 2">
            <a:extLst>
              <a:ext uri="{FF2B5EF4-FFF2-40B4-BE49-F238E27FC236}">
                <a16:creationId xmlns:a16="http://schemas.microsoft.com/office/drawing/2014/main" id="{C2090DA5-4C02-6748-F01B-7CCF1F34BBCE}"/>
              </a:ext>
            </a:extLst>
          </p:cNvPr>
          <p:cNvSpPr>
            <a:spLocks noGrp="1" noRot="1" noChangeAspect="1" noChangeArrowheads="1" noTextEdit="1"/>
          </p:cNvSpPr>
          <p:nvPr>
            <p:ph type="sldImg"/>
          </p:nvPr>
        </p:nvSpPr>
        <p:spPr>
          <a:ln/>
        </p:spPr>
      </p:sp>
      <p:sp>
        <p:nvSpPr>
          <p:cNvPr id="93189" name="Rectangle 3">
            <a:extLst>
              <a:ext uri="{FF2B5EF4-FFF2-40B4-BE49-F238E27FC236}">
                <a16:creationId xmlns:a16="http://schemas.microsoft.com/office/drawing/2014/main" id="{FD097A25-45B9-AB4A-44B3-E11E4EA6372B}"/>
              </a:ext>
            </a:extLst>
          </p:cNvPr>
          <p:cNvSpPr>
            <a:spLocks noGrp="1" noChangeArrowheads="1"/>
          </p:cNvSpPr>
          <p:nvPr>
            <p:ph type="body" idx="1"/>
          </p:nvPr>
        </p:nvSpPr>
        <p:spPr>
          <a:xfrm>
            <a:off x="748103" y="4636904"/>
            <a:ext cx="5981559" cy="43931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C3BE18F5-E932-3FE8-CC22-C1077A02D28A}"/>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97283" name="Rectangle 7">
            <a:extLst>
              <a:ext uri="{FF2B5EF4-FFF2-40B4-BE49-F238E27FC236}">
                <a16:creationId xmlns:a16="http://schemas.microsoft.com/office/drawing/2014/main" id="{14A9E037-A235-AD19-023A-EDD124395F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D345C1A5-8CE7-44CF-9B51-13396C72DBD6}" type="slidenum">
              <a:rPr lang="en-US" altLang="en-US" sz="1300">
                <a:solidFill>
                  <a:srgbClr val="000000"/>
                </a:solidFill>
                <a:latin typeface="Times New Roman" panose="02020603050405020304" pitchFamily="18" charset="0"/>
              </a:rPr>
              <a:pPr fontAlgn="base">
                <a:spcBef>
                  <a:spcPct val="0"/>
                </a:spcBef>
                <a:spcAft>
                  <a:spcPct val="0"/>
                </a:spcAft>
                <a:buNone/>
                <a:defRPr/>
              </a:pPr>
              <a:t>36</a:t>
            </a:fld>
            <a:endParaRPr lang="en-US" altLang="en-US" sz="1300" dirty="0">
              <a:solidFill>
                <a:srgbClr val="000000"/>
              </a:solidFill>
              <a:latin typeface="Times New Roman" panose="02020603050405020304" pitchFamily="18" charset="0"/>
            </a:endParaRPr>
          </a:p>
        </p:txBody>
      </p:sp>
      <p:sp>
        <p:nvSpPr>
          <p:cNvPr id="97284" name="Rectangle 2">
            <a:extLst>
              <a:ext uri="{FF2B5EF4-FFF2-40B4-BE49-F238E27FC236}">
                <a16:creationId xmlns:a16="http://schemas.microsoft.com/office/drawing/2014/main" id="{B36175CB-8C67-625A-EBE3-C10FC8085048}"/>
              </a:ext>
            </a:extLst>
          </p:cNvPr>
          <p:cNvSpPr>
            <a:spLocks noGrp="1" noRot="1" noChangeAspect="1" noChangeArrowheads="1" noTextEdit="1"/>
          </p:cNvSpPr>
          <p:nvPr>
            <p:ph type="sldImg"/>
          </p:nvPr>
        </p:nvSpPr>
        <p:spPr>
          <a:ln/>
        </p:spPr>
      </p:sp>
      <p:sp>
        <p:nvSpPr>
          <p:cNvPr id="97285" name="Rectangle 3">
            <a:extLst>
              <a:ext uri="{FF2B5EF4-FFF2-40B4-BE49-F238E27FC236}">
                <a16:creationId xmlns:a16="http://schemas.microsoft.com/office/drawing/2014/main" id="{862CE36E-9B67-AEE2-A819-246264E44C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65136DB0-FB1D-E8EF-9261-B364C2327AF6}"/>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107523" name="Rectangle 7">
            <a:extLst>
              <a:ext uri="{FF2B5EF4-FFF2-40B4-BE49-F238E27FC236}">
                <a16:creationId xmlns:a16="http://schemas.microsoft.com/office/drawing/2014/main" id="{C4ADA24B-E20B-5C24-FDAF-0710A593E7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E129129B-F824-4582-9578-9A037C56FAB3}" type="slidenum">
              <a:rPr lang="en-US" altLang="en-US" sz="1300">
                <a:solidFill>
                  <a:srgbClr val="000000"/>
                </a:solidFill>
                <a:latin typeface="Times New Roman" panose="02020603050405020304" pitchFamily="18" charset="0"/>
              </a:rPr>
              <a:pPr fontAlgn="base">
                <a:spcBef>
                  <a:spcPct val="0"/>
                </a:spcBef>
                <a:spcAft>
                  <a:spcPct val="0"/>
                </a:spcAft>
                <a:buNone/>
                <a:defRPr/>
              </a:pPr>
              <a:t>37</a:t>
            </a:fld>
            <a:endParaRPr lang="en-US" altLang="en-US" sz="1300" dirty="0">
              <a:solidFill>
                <a:srgbClr val="000000"/>
              </a:solidFill>
              <a:latin typeface="Times New Roman" panose="02020603050405020304" pitchFamily="18" charset="0"/>
            </a:endParaRPr>
          </a:p>
        </p:txBody>
      </p:sp>
      <p:sp>
        <p:nvSpPr>
          <p:cNvPr id="107524" name="Rectangle 2">
            <a:extLst>
              <a:ext uri="{FF2B5EF4-FFF2-40B4-BE49-F238E27FC236}">
                <a16:creationId xmlns:a16="http://schemas.microsoft.com/office/drawing/2014/main" id="{B510EABC-8EEE-746E-724D-23821C9674C0}"/>
              </a:ext>
            </a:extLst>
          </p:cNvPr>
          <p:cNvSpPr>
            <a:spLocks noGrp="1" noRot="1" noChangeAspect="1" noChangeArrowheads="1" noTextEdit="1"/>
          </p:cNvSpPr>
          <p:nvPr>
            <p:ph type="sldImg"/>
          </p:nvPr>
        </p:nvSpPr>
        <p:spPr>
          <a:ln/>
        </p:spPr>
      </p:sp>
      <p:sp>
        <p:nvSpPr>
          <p:cNvPr id="107525" name="Rectangle 3">
            <a:extLst>
              <a:ext uri="{FF2B5EF4-FFF2-40B4-BE49-F238E27FC236}">
                <a16:creationId xmlns:a16="http://schemas.microsoft.com/office/drawing/2014/main" id="{3055DBBC-2E35-3A05-D373-7C0A07D900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cs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34EE91D7-3A54-7A20-8CCB-BD991DB93C2D}"/>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109571" name="Rectangle 7">
            <a:extLst>
              <a:ext uri="{FF2B5EF4-FFF2-40B4-BE49-F238E27FC236}">
                <a16:creationId xmlns:a16="http://schemas.microsoft.com/office/drawing/2014/main" id="{9D287FD3-2B50-81B0-E298-8811AD5C7E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6C11092B-B7FC-49B8-A9F1-2DB6FA368FA3}" type="slidenum">
              <a:rPr lang="en-US" altLang="en-US" sz="1300">
                <a:solidFill>
                  <a:srgbClr val="000000"/>
                </a:solidFill>
                <a:latin typeface="Times New Roman" panose="02020603050405020304" pitchFamily="18" charset="0"/>
              </a:rPr>
              <a:pPr fontAlgn="base">
                <a:spcBef>
                  <a:spcPct val="0"/>
                </a:spcBef>
                <a:spcAft>
                  <a:spcPct val="0"/>
                </a:spcAft>
                <a:buNone/>
                <a:defRPr/>
              </a:pPr>
              <a:t>38</a:t>
            </a:fld>
            <a:endParaRPr lang="en-US" altLang="en-US" sz="1300" dirty="0">
              <a:solidFill>
                <a:srgbClr val="000000"/>
              </a:solidFill>
              <a:latin typeface="Times New Roman" panose="02020603050405020304" pitchFamily="18" charset="0"/>
            </a:endParaRPr>
          </a:p>
        </p:txBody>
      </p:sp>
      <p:sp>
        <p:nvSpPr>
          <p:cNvPr id="109572" name="Rectangle 2">
            <a:extLst>
              <a:ext uri="{FF2B5EF4-FFF2-40B4-BE49-F238E27FC236}">
                <a16:creationId xmlns:a16="http://schemas.microsoft.com/office/drawing/2014/main" id="{9FCD5F99-60CC-945C-DE13-6F793B6F6385}"/>
              </a:ext>
            </a:extLst>
          </p:cNvPr>
          <p:cNvSpPr>
            <a:spLocks noGrp="1" noRot="1" noChangeAspect="1" noChangeArrowheads="1" noTextEdit="1"/>
          </p:cNvSpPr>
          <p:nvPr>
            <p:ph type="sldImg"/>
          </p:nvPr>
        </p:nvSpPr>
        <p:spPr>
          <a:ln/>
        </p:spPr>
      </p:sp>
      <p:sp>
        <p:nvSpPr>
          <p:cNvPr id="109573" name="Rectangle 3">
            <a:extLst>
              <a:ext uri="{FF2B5EF4-FFF2-40B4-BE49-F238E27FC236}">
                <a16:creationId xmlns:a16="http://schemas.microsoft.com/office/drawing/2014/main" id="{DD7893FC-7B28-7C9C-482F-B26BF281C3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600" dirty="0">
                <a:latin typeface="Arial Unicode MS" panose="020B0604020202020204" pitchFamily="34" charset="-128"/>
                <a:cs typeface="Arial" panose="020B0604020202020204" pitchFamily="34" charset="0"/>
              </a:rPr>
              <a:t>Stop Here</a:t>
            </a:r>
          </a:p>
          <a:p>
            <a:pPr eaLnBrk="1" hangingPunct="1"/>
            <a:r>
              <a:rPr lang="en-US" altLang="en-US" sz="1600" dirty="0">
                <a:latin typeface="Arial Unicode MS" panose="020B0604020202020204" pitchFamily="34" charset="-128"/>
                <a:cs typeface="Arial" panose="020B0604020202020204" pitchFamily="34" charset="0"/>
              </a:rPr>
              <a:t>Practice plating samples.  </a:t>
            </a:r>
          </a:p>
          <a:p>
            <a:pPr eaLnBrk="1" hangingPunct="1"/>
            <a:r>
              <a:rPr lang="en-US" altLang="en-US" sz="1600" dirty="0">
                <a:latin typeface="Arial Unicode MS" panose="020B0604020202020204" pitchFamily="34" charset="-128"/>
                <a:cs typeface="Arial" panose="020B0604020202020204" pitchFamily="34" charset="0"/>
              </a:rPr>
              <a:t>Take time to read pre-made samples.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41</a:t>
            </a:fld>
            <a:endParaRPr lang="en-US" dirty="0"/>
          </a:p>
        </p:txBody>
      </p:sp>
    </p:spTree>
    <p:extLst>
      <p:ext uri="{BB962C8B-B14F-4D97-AF65-F5344CB8AC3E}">
        <p14:creationId xmlns:p14="http://schemas.microsoft.com/office/powerpoint/2010/main" val="3290848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4</a:t>
            </a:fld>
            <a:endParaRPr lang="en-US" dirty="0"/>
          </a:p>
        </p:txBody>
      </p:sp>
    </p:spTree>
    <p:extLst>
      <p:ext uri="{BB962C8B-B14F-4D97-AF65-F5344CB8AC3E}">
        <p14:creationId xmlns:p14="http://schemas.microsoft.com/office/powerpoint/2010/main" val="1647547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344BAD-9B2D-4424-833B-5A5B762501F5}" type="slidenum">
              <a:rPr lang="en-US" smtClean="0"/>
              <a:t>5</a:t>
            </a:fld>
            <a:endParaRPr lang="en-US" dirty="0"/>
          </a:p>
        </p:txBody>
      </p:sp>
    </p:spTree>
    <p:extLst>
      <p:ext uri="{BB962C8B-B14F-4D97-AF65-F5344CB8AC3E}">
        <p14:creationId xmlns:p14="http://schemas.microsoft.com/office/powerpoint/2010/main" val="1453290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344BAD-9B2D-4424-833B-5A5B762501F5}" type="slidenum">
              <a:rPr lang="en-US" smtClean="0"/>
              <a:t>6</a:t>
            </a:fld>
            <a:endParaRPr lang="en-US" dirty="0"/>
          </a:p>
        </p:txBody>
      </p:sp>
    </p:spTree>
    <p:extLst>
      <p:ext uri="{BB962C8B-B14F-4D97-AF65-F5344CB8AC3E}">
        <p14:creationId xmlns:p14="http://schemas.microsoft.com/office/powerpoint/2010/main" val="3005395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9DB1A343-09F7-854F-5878-8E1FB5354EDD}"/>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r>
              <a:rPr lang="en-US" altLang="en-US" sz="1300" dirty="0"/>
              <a:t>E.Coli Workshop</a:t>
            </a:r>
          </a:p>
        </p:txBody>
      </p:sp>
      <p:sp>
        <p:nvSpPr>
          <p:cNvPr id="27651" name="Rectangle 7">
            <a:extLst>
              <a:ext uri="{FF2B5EF4-FFF2-40B4-BE49-F238E27FC236}">
                <a16:creationId xmlns:a16="http://schemas.microsoft.com/office/drawing/2014/main" id="{DC4E193E-DB0F-8053-39A9-72B1EA3534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fld id="{EEC856E1-8598-4DA9-A10C-506ECF1DD886}" type="slidenum">
              <a:rPr lang="en-US" altLang="en-US" sz="1300">
                <a:latin typeface="Times New Roman" panose="02020603050405020304" pitchFamily="18" charset="0"/>
              </a:rPr>
              <a:pPr>
                <a:spcBef>
                  <a:spcPct val="0"/>
                </a:spcBef>
                <a:buFontTx/>
                <a:buNone/>
              </a:pPr>
              <a:t>7</a:t>
            </a:fld>
            <a:endParaRPr lang="en-US" altLang="en-US" sz="1300" dirty="0">
              <a:latin typeface="Times New Roman" panose="02020603050405020304" pitchFamily="18" charset="0"/>
            </a:endParaRPr>
          </a:p>
        </p:txBody>
      </p:sp>
      <p:sp>
        <p:nvSpPr>
          <p:cNvPr id="27652" name="Rectangle 2">
            <a:extLst>
              <a:ext uri="{FF2B5EF4-FFF2-40B4-BE49-F238E27FC236}">
                <a16:creationId xmlns:a16="http://schemas.microsoft.com/office/drawing/2014/main" id="{CF881B76-5389-6B22-DD3B-249E82BDAE36}"/>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4C0D0B39-3D97-B7CF-6837-100FB8BD08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600" dirty="0">
                <a:latin typeface="Arial Unicode MS" panose="020B0604020202020204" pitchFamily="34" charset="-128"/>
                <a:cs typeface="Arial" panose="020B0604020202020204" pitchFamily="34" charset="0"/>
              </a:rPr>
              <a:t>E. Coli are a subset of family of bacteria called Enterobacteriaceae.  This family represents a group of organisms that includes nearly a dozen sperate genus groups and more than 40 species.  </a:t>
            </a:r>
          </a:p>
          <a:p>
            <a:pPr eaLnBrk="1" hangingPunct="1"/>
            <a:r>
              <a:rPr lang="en-US" altLang="en-US" sz="1600" dirty="0">
                <a:latin typeface="Arial Unicode MS" panose="020B0604020202020204" pitchFamily="34" charset="-128"/>
                <a:cs typeface="Arial" panose="020B0604020202020204" pitchFamily="34" charset="0"/>
              </a:rPr>
              <a:t>For bacterial monitoring, total coliforms – many species and strains for a variety of sources (fecal and non-fecal) including plants and animals.</a:t>
            </a:r>
          </a:p>
          <a:p>
            <a:pPr eaLnBrk="1" hangingPunct="1"/>
            <a:r>
              <a:rPr lang="en-US" altLang="en-US" sz="1600" dirty="0">
                <a:latin typeface="Arial Unicode MS" panose="020B0604020202020204" pitchFamily="34" charset="-128"/>
                <a:cs typeface="Arial" panose="020B0604020202020204" pitchFamily="34" charset="0"/>
              </a:rPr>
              <a:t>Fecal Coliform – Includes bacteria from fecal matter (animal or human).</a:t>
            </a:r>
          </a:p>
          <a:p>
            <a:pPr eaLnBrk="1" hangingPunct="1"/>
            <a:r>
              <a:rPr lang="en-US" altLang="en-US" sz="1600" dirty="0">
                <a:latin typeface="Arial Unicode MS" panose="020B0604020202020204" pitchFamily="34" charset="-128"/>
                <a:cs typeface="Arial" panose="020B0604020202020204" pitchFamily="34" charset="0"/>
              </a:rPr>
              <a:t>E. Coli – one type of bacteria within the fecal group, hundreds of different strains, most harmless, useful indicator organism.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E80B4B77-F2FD-173A-4EDD-C7B0D775C01F}"/>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r>
              <a:rPr lang="en-US" altLang="en-US" sz="1300" dirty="0">
                <a:solidFill>
                  <a:srgbClr val="000000"/>
                </a:solidFill>
              </a:rPr>
              <a:t>E.Coli Workshop</a:t>
            </a:r>
          </a:p>
        </p:txBody>
      </p:sp>
      <p:sp>
        <p:nvSpPr>
          <p:cNvPr id="33795" name="Rectangle 7">
            <a:extLst>
              <a:ext uri="{FF2B5EF4-FFF2-40B4-BE49-F238E27FC236}">
                <a16:creationId xmlns:a16="http://schemas.microsoft.com/office/drawing/2014/main" id="{CF2B9056-1708-9DD1-193E-12D4E76BF1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fontAlgn="base">
              <a:spcBef>
                <a:spcPct val="0"/>
              </a:spcBef>
              <a:spcAft>
                <a:spcPct val="0"/>
              </a:spcAft>
              <a:buNone/>
              <a:defRPr/>
            </a:pPr>
            <a:fld id="{53CF9B27-753E-44CD-B4D8-012DE937669E}" type="slidenum">
              <a:rPr lang="en-US" altLang="en-US" sz="1300">
                <a:solidFill>
                  <a:srgbClr val="000000"/>
                </a:solidFill>
                <a:latin typeface="Times New Roman" panose="02020603050405020304" pitchFamily="18" charset="0"/>
              </a:rPr>
              <a:pPr fontAlgn="base">
                <a:spcBef>
                  <a:spcPct val="0"/>
                </a:spcBef>
                <a:spcAft>
                  <a:spcPct val="0"/>
                </a:spcAft>
                <a:buNone/>
                <a:defRPr/>
              </a:pPr>
              <a:t>8</a:t>
            </a:fld>
            <a:endParaRPr lang="en-US" altLang="en-US" sz="1300" dirty="0">
              <a:solidFill>
                <a:srgbClr val="000000"/>
              </a:solidFill>
              <a:latin typeface="Times New Roman" panose="02020603050405020304" pitchFamily="18" charset="0"/>
            </a:endParaRPr>
          </a:p>
        </p:txBody>
      </p:sp>
      <p:sp>
        <p:nvSpPr>
          <p:cNvPr id="33796" name="Rectangle 2">
            <a:extLst>
              <a:ext uri="{FF2B5EF4-FFF2-40B4-BE49-F238E27FC236}">
                <a16:creationId xmlns:a16="http://schemas.microsoft.com/office/drawing/2014/main" id="{FC77EAFE-0C81-AE5B-C9C7-B62412F36B54}"/>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FC65AC82-71DC-E4EC-AD13-8E2460F161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cs typeface="Arial" panose="020B0604020202020204" pitchFamily="34" charset="0"/>
              </a:rPr>
              <a:t>Because of the challenges with direct detection, traditionally scientists have focused on the use of “indicators” that help predict the presence of pathogens in the environment.</a:t>
            </a:r>
          </a:p>
          <a:p>
            <a:pPr eaLnBrk="1" hangingPunct="1"/>
            <a:endParaRPr lang="en-US" altLang="en-US" dirty="0">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4B1144A-84D7-616C-19AD-05BC5FBE5EE6}"/>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r>
              <a:rPr lang="en-US" altLang="en-US" sz="1300" dirty="0"/>
              <a:t>E.Coli Workshop</a:t>
            </a:r>
          </a:p>
        </p:txBody>
      </p:sp>
      <p:sp>
        <p:nvSpPr>
          <p:cNvPr id="35843" name="Rectangle 7">
            <a:extLst>
              <a:ext uri="{FF2B5EF4-FFF2-40B4-BE49-F238E27FC236}">
                <a16:creationId xmlns:a16="http://schemas.microsoft.com/office/drawing/2014/main" id="{7DF0A50A-35D1-742F-BD50-36E5332AAB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buChar char="•"/>
              <a:defRPr sz="1400">
                <a:solidFill>
                  <a:schemeClr val="tx1"/>
                </a:solidFill>
                <a:latin typeface="Franklin Gothic Book" panose="020B0503020102020204" pitchFamily="34" charset="0"/>
                <a:cs typeface="Arial" panose="020B0604020202020204" pitchFamily="34" charset="0"/>
              </a:defRPr>
            </a:lvl1pPr>
            <a:lvl2pPr marL="757066" indent="-291179" defTabSz="975451">
              <a:spcBef>
                <a:spcPct val="30000"/>
              </a:spcBef>
              <a:defRPr sz="1400">
                <a:solidFill>
                  <a:schemeClr val="tx1"/>
                </a:solidFill>
                <a:latin typeface="Franklin Gothic Book" panose="020B0503020102020204" pitchFamily="34" charset="0"/>
                <a:cs typeface="Arial" panose="020B0604020202020204" pitchFamily="34" charset="0"/>
              </a:defRPr>
            </a:lvl2pPr>
            <a:lvl3pPr marL="1164717"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3pPr>
            <a:lvl4pPr marL="1630604"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4pPr>
            <a:lvl5pPr marL="2096491" indent="-232943" defTabSz="975451">
              <a:spcBef>
                <a:spcPct val="30000"/>
              </a:spcBef>
              <a:defRPr sz="1400">
                <a:solidFill>
                  <a:schemeClr val="tx1"/>
                </a:solidFill>
                <a:latin typeface="Franklin Gothic Book" panose="020B0503020102020204" pitchFamily="34" charset="0"/>
                <a:cs typeface="Arial" panose="020B0604020202020204" pitchFamily="34" charset="0"/>
              </a:defRPr>
            </a:lvl5pPr>
            <a:lvl6pPr marL="2562377"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6pPr>
            <a:lvl7pPr marL="3028264"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7pPr>
            <a:lvl8pPr marL="3494151"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8pPr>
            <a:lvl9pPr marL="3960038" indent="-232943" defTabSz="975451" eaLnBrk="0" fontAlgn="base" hangingPunct="0">
              <a:spcBef>
                <a:spcPct val="30000"/>
              </a:spcBef>
              <a:spcAft>
                <a:spcPct val="0"/>
              </a:spcAft>
              <a:defRPr sz="1400">
                <a:solidFill>
                  <a:schemeClr val="tx1"/>
                </a:solidFill>
                <a:latin typeface="Franklin Gothic Book" panose="020B0503020102020204" pitchFamily="34" charset="0"/>
                <a:cs typeface="Arial" panose="020B0604020202020204" pitchFamily="34" charset="0"/>
              </a:defRPr>
            </a:lvl9pPr>
          </a:lstStyle>
          <a:p>
            <a:pPr>
              <a:spcBef>
                <a:spcPct val="0"/>
              </a:spcBef>
              <a:buFontTx/>
              <a:buNone/>
            </a:pPr>
            <a:fld id="{45D13786-2FDD-43E8-B1A7-DB8DD6137D25}" type="slidenum">
              <a:rPr lang="en-US" altLang="en-US" sz="1300">
                <a:latin typeface="Times New Roman" panose="02020603050405020304" pitchFamily="18" charset="0"/>
              </a:rPr>
              <a:pPr>
                <a:spcBef>
                  <a:spcPct val="0"/>
                </a:spcBef>
                <a:buFontTx/>
                <a:buNone/>
              </a:pPr>
              <a:t>9</a:t>
            </a:fld>
            <a:endParaRPr lang="en-US" altLang="en-US" sz="1300" dirty="0">
              <a:latin typeface="Times New Roman" panose="02020603050405020304" pitchFamily="18" charset="0"/>
            </a:endParaRPr>
          </a:p>
        </p:txBody>
      </p:sp>
      <p:sp>
        <p:nvSpPr>
          <p:cNvPr id="35844" name="Rectangle 2">
            <a:extLst>
              <a:ext uri="{FF2B5EF4-FFF2-40B4-BE49-F238E27FC236}">
                <a16:creationId xmlns:a16="http://schemas.microsoft.com/office/drawing/2014/main" id="{971FC38D-D424-1D5D-30E7-FC6710A2954D}"/>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6D73ABA8-3DEB-DEBB-212D-AFF45EF214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cs typeface="Arial" panose="020B0604020202020204" pitchFamily="34" charset="0"/>
              </a:rPr>
              <a:t>Expensive tests to indicate source.</a:t>
            </a:r>
          </a:p>
          <a:p>
            <a:pPr eaLnBrk="1" hangingPunct="1"/>
            <a:r>
              <a:rPr lang="en-US" altLang="en-US" dirty="0">
                <a:cs typeface="Arial" panose="020B0604020202020204" pitchFamily="34" charset="0"/>
              </a:rPr>
              <a:t>~$1000 antibiotic resistance analysis – on website under BST project (sjrwi.org)</a:t>
            </a:r>
          </a:p>
          <a:p>
            <a:pPr eaLnBrk="1" hangingPunct="1"/>
            <a:r>
              <a:rPr lang="en-US" altLang="en-US" dirty="0">
                <a:cs typeface="Arial" panose="020B0604020202020204" pitchFamily="34" charset="0"/>
              </a:rPr>
              <a:t>Ribotyping is more expensive – send to lab to find source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ynamic_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974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ynamic_OPS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7"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59786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ynamic_OPS-CTA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00746"/>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3880017" y="579048"/>
            <a:ext cx="4410000" cy="191250"/>
          </a:xfrm>
          <a:prstGeom prst="rect">
            <a:avLst/>
          </a:prstGeom>
        </p:spPr>
      </p:pic>
      <p:pic>
        <p:nvPicPr>
          <p:cNvPr id="10" name="Picture 9" descr="A picture containing icon&#10;&#10;Description automatically generated">
            <a:extLst>
              <a:ext uri="{FF2B5EF4-FFF2-40B4-BE49-F238E27FC236}">
                <a16:creationId xmlns:a16="http://schemas.microsoft.com/office/drawing/2014/main" id="{E26AFD62-8485-48C3-9E44-2932F1A4E6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37142" y="872920"/>
            <a:ext cx="1517715" cy="914400"/>
          </a:xfrm>
          <a:prstGeom prst="rect">
            <a:avLst/>
          </a:prstGeom>
        </p:spPr>
      </p:pic>
    </p:spTree>
    <p:extLst>
      <p:ext uri="{BB962C8B-B14F-4D97-AF65-F5344CB8AC3E}">
        <p14:creationId xmlns:p14="http://schemas.microsoft.com/office/powerpoint/2010/main" val="620084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ynamic_OPS-P2 Partner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4298133" y="568598"/>
            <a:ext cx="3577500" cy="191250"/>
          </a:xfrm>
          <a:prstGeom prst="rect">
            <a:avLst/>
          </a:prstGeom>
        </p:spPr>
      </p:pic>
      <p:pic>
        <p:nvPicPr>
          <p:cNvPr id="10" name="Picture 9" descr="Logo&#10;&#10;Description automatically generated">
            <a:extLst>
              <a:ext uri="{FF2B5EF4-FFF2-40B4-BE49-F238E27FC236}">
                <a16:creationId xmlns:a16="http://schemas.microsoft.com/office/drawing/2014/main" id="{31BA54E1-3AF5-452B-91FA-1E3E9569FA5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t="5826" b="8711"/>
          <a:stretch/>
        </p:blipFill>
        <p:spPr>
          <a:xfrm>
            <a:off x="5159262" y="818646"/>
            <a:ext cx="1873475" cy="914400"/>
          </a:xfrm>
          <a:prstGeom prst="rect">
            <a:avLst/>
          </a:prstGeom>
        </p:spPr>
      </p:pic>
    </p:spTree>
    <p:extLst>
      <p:ext uri="{BB962C8B-B14F-4D97-AF65-F5344CB8AC3E}">
        <p14:creationId xmlns:p14="http://schemas.microsoft.com/office/powerpoint/2010/main" val="3048822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ynamic_OPS-H+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4923918" y="877826"/>
            <a:ext cx="2319020" cy="1005840"/>
          </a:xfrm>
          <a:prstGeom prst="rect">
            <a:avLst/>
          </a:prstGeom>
        </p:spPr>
      </p:pic>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3">
            <a:grayscl/>
            <a:lum bright="20000" contrast="-40000"/>
          </a:blip>
          <a:stretch>
            <a:fillRect/>
          </a:stretch>
        </p:blipFill>
        <p:spPr>
          <a:xfrm>
            <a:off x="4722178" y="581226"/>
            <a:ext cx="2722500" cy="191250"/>
          </a:xfrm>
          <a:prstGeom prst="rect">
            <a:avLst/>
          </a:prstGeom>
        </p:spPr>
      </p:pic>
    </p:spTree>
    <p:extLst>
      <p:ext uri="{BB962C8B-B14F-4D97-AF65-F5344CB8AC3E}">
        <p14:creationId xmlns:p14="http://schemas.microsoft.com/office/powerpoint/2010/main" val="4152068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ynamic_OPS-RMDP">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0</a:t>
            </a:r>
          </a:p>
        </p:txBody>
      </p:sp>
      <p:pic>
        <p:nvPicPr>
          <p:cNvPr id="4" name="Picture 3"/>
          <p:cNvPicPr>
            <a:picLocks noChangeAspect="1"/>
          </p:cNvPicPr>
          <p:nvPr userDrawn="1"/>
        </p:nvPicPr>
        <p:blipFill>
          <a:blip r:embed="rId2">
            <a:grayscl/>
            <a:lum bright="20000" contrast="-40000"/>
          </a:blip>
          <a:stretch>
            <a:fillRect/>
          </a:stretch>
        </p:blipFill>
        <p:spPr>
          <a:xfrm>
            <a:off x="4059016" y="573919"/>
            <a:ext cx="4095000" cy="191250"/>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DC560229-2639-4E87-9F54-4AB8FD100D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7448" y="880247"/>
            <a:ext cx="1838136" cy="1005840"/>
          </a:xfrm>
          <a:prstGeom prst="rect">
            <a:avLst/>
          </a:prstGeom>
        </p:spPr>
      </p:pic>
    </p:spTree>
    <p:extLst>
      <p:ext uri="{BB962C8B-B14F-4D97-AF65-F5344CB8AC3E}">
        <p14:creationId xmlns:p14="http://schemas.microsoft.com/office/powerpoint/2010/main" val="451606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ynamic_OPS-E-Cyc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4976149" y="875582"/>
            <a:ext cx="2239701" cy="822960"/>
          </a:xfrm>
          <a:prstGeom prst="rect">
            <a:avLst/>
          </a:prstGeom>
        </p:spPr>
      </p:pic>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00746"/>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3">
            <a:grayscl/>
            <a:lum bright="20000" contrast="-40000"/>
          </a:blip>
          <a:stretch>
            <a:fillRect/>
          </a:stretch>
        </p:blipFill>
        <p:spPr>
          <a:xfrm>
            <a:off x="4519364" y="572489"/>
            <a:ext cx="3138750" cy="191250"/>
          </a:xfrm>
          <a:prstGeom prst="rect">
            <a:avLst/>
          </a:prstGeom>
        </p:spPr>
      </p:pic>
    </p:spTree>
    <p:extLst>
      <p:ext uri="{BB962C8B-B14F-4D97-AF65-F5344CB8AC3E}">
        <p14:creationId xmlns:p14="http://schemas.microsoft.com/office/powerpoint/2010/main" val="605387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ynamic_OPS-ES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00746"/>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grayscl/>
            <a:lum bright="20000" contrast="-40000"/>
          </a:blip>
          <a:stretch>
            <a:fillRect/>
          </a:stretch>
        </p:blipFill>
        <p:spPr>
          <a:xfrm>
            <a:off x="4164503" y="574082"/>
            <a:ext cx="3847500" cy="19125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05D167D2-066D-422C-9556-951EEF40EF0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3567" y="845293"/>
            <a:ext cx="1544866" cy="914400"/>
          </a:xfrm>
          <a:prstGeom prst="rect">
            <a:avLst/>
          </a:prstGeom>
        </p:spPr>
      </p:pic>
    </p:spTree>
    <p:extLst>
      <p:ext uri="{BB962C8B-B14F-4D97-AF65-F5344CB8AC3E}">
        <p14:creationId xmlns:p14="http://schemas.microsoft.com/office/powerpoint/2010/main" val="4119618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ynamic_OPS-Clean Marin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4778343" y="874855"/>
            <a:ext cx="2629102" cy="822960"/>
          </a:xfrm>
          <a:prstGeom prst="rect">
            <a:avLst/>
          </a:prstGeom>
        </p:spPr>
      </p:pic>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3">
            <a:grayscl/>
            <a:lum bright="20000" contrast="-40000"/>
          </a:blip>
          <a:stretch>
            <a:fillRect/>
          </a:stretch>
        </p:blipFill>
        <p:spPr>
          <a:xfrm>
            <a:off x="4349144" y="568527"/>
            <a:ext cx="3487500" cy="191250"/>
          </a:xfrm>
          <a:prstGeom prst="rect">
            <a:avLst/>
          </a:prstGeom>
        </p:spPr>
      </p:pic>
    </p:spTree>
    <p:extLst>
      <p:ext uri="{BB962C8B-B14F-4D97-AF65-F5344CB8AC3E}">
        <p14:creationId xmlns:p14="http://schemas.microsoft.com/office/powerpoint/2010/main" val="841086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ynamic_OPS-CLEAN Challeng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608895" y="815089"/>
            <a:ext cx="967740" cy="1188720"/>
          </a:xfrm>
          <a:prstGeom prst="rect">
            <a:avLst/>
          </a:prstGeom>
        </p:spPr>
      </p:pic>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3">
            <a:grayscl/>
            <a:lum bright="20000" contrast="-40000"/>
          </a:blip>
          <a:stretch>
            <a:fillRect/>
          </a:stretch>
        </p:blipFill>
        <p:spPr>
          <a:xfrm>
            <a:off x="3426515" y="579265"/>
            <a:ext cx="5332501" cy="191250"/>
          </a:xfrm>
          <a:prstGeom prst="rect">
            <a:avLst/>
          </a:prstGeom>
        </p:spPr>
      </p:pic>
    </p:spTree>
    <p:extLst>
      <p:ext uri="{BB962C8B-B14F-4D97-AF65-F5344CB8AC3E}">
        <p14:creationId xmlns:p14="http://schemas.microsoft.com/office/powerpoint/2010/main" val="2674747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ynamic_OPS-OWQ-BEACH">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10371"/>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grayscl/>
            <a:lum bright="20000" contrast="-40000"/>
          </a:blip>
          <a:stretch>
            <a:fillRect/>
          </a:stretch>
        </p:blipFill>
        <p:spPr>
          <a:xfrm>
            <a:off x="3161572" y="575598"/>
            <a:ext cx="5895001" cy="191250"/>
          </a:xfrm>
          <a:prstGeom prst="rect">
            <a:avLst/>
          </a:prstGeom>
        </p:spPr>
      </p:pic>
      <p:pic>
        <p:nvPicPr>
          <p:cNvPr id="10" name="Picture 9" descr="Logo&#10;&#10;Description automatically generated">
            <a:extLst>
              <a:ext uri="{FF2B5EF4-FFF2-40B4-BE49-F238E27FC236}">
                <a16:creationId xmlns:a16="http://schemas.microsoft.com/office/drawing/2014/main" id="{61EA8E74-AABD-4FFF-AD69-BCD4E01D94C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1325" y="872054"/>
            <a:ext cx="833570" cy="1005840"/>
          </a:xfrm>
          <a:prstGeom prst="rect">
            <a:avLst/>
          </a:prstGeom>
        </p:spPr>
      </p:pic>
    </p:spTree>
    <p:extLst>
      <p:ext uri="{BB962C8B-B14F-4D97-AF65-F5344CB8AC3E}">
        <p14:creationId xmlns:p14="http://schemas.microsoft.com/office/powerpoint/2010/main" val="423159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ynamic_First-Page">
    <p:spTree>
      <p:nvGrpSpPr>
        <p:cNvPr id="1" name=""/>
        <p:cNvGrpSpPr/>
        <p:nvPr/>
      </p:nvGrpSpPr>
      <p:grpSpPr>
        <a:xfrm>
          <a:off x="0" y="0"/>
          <a:ext cx="0" cy="0"/>
          <a:chOff x="0" y="0"/>
          <a:chExt cx="0" cy="0"/>
        </a:xfrm>
      </p:grpSpPr>
      <p:sp>
        <p:nvSpPr>
          <p:cNvPr id="2" name="Text Placeholder 3"/>
          <p:cNvSpPr>
            <a:spLocks noGrp="1"/>
          </p:cNvSpPr>
          <p:nvPr>
            <p:ph type="body" sz="quarter" idx="10" hasCustomPrompt="1"/>
          </p:nvPr>
        </p:nvSpPr>
        <p:spPr>
          <a:xfrm>
            <a:off x="812800" y="1396189"/>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3" name="Text Placeholder 5"/>
          <p:cNvSpPr>
            <a:spLocks noGrp="1"/>
          </p:cNvSpPr>
          <p:nvPr>
            <p:ph type="body" sz="quarter" idx="11" hasCustomPrompt="1"/>
          </p:nvPr>
        </p:nvSpPr>
        <p:spPr>
          <a:xfrm>
            <a:off x="812800" y="2289400"/>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4" name="Text Placeholder 7"/>
          <p:cNvSpPr>
            <a:spLocks noGrp="1"/>
          </p:cNvSpPr>
          <p:nvPr>
            <p:ph type="body" sz="quarter" idx="12" hasCustomPrompt="1"/>
          </p:nvPr>
        </p:nvSpPr>
        <p:spPr>
          <a:xfrm>
            <a:off x="812802" y="4486276"/>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5" name="Text Placeholder 9"/>
          <p:cNvSpPr>
            <a:spLocks noGrp="1"/>
          </p:cNvSpPr>
          <p:nvPr>
            <p:ph type="body" sz="quarter" idx="13" hasCustomPrompt="1"/>
          </p:nvPr>
        </p:nvSpPr>
        <p:spPr>
          <a:xfrm>
            <a:off x="812801" y="4990215"/>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9290020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ynamic_OPS OAQ-PCA">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5748496" y="872442"/>
            <a:ext cx="693419" cy="822960"/>
          </a:xfrm>
          <a:prstGeom prst="rect">
            <a:avLst/>
          </a:prstGeom>
        </p:spPr>
      </p:pic>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00746"/>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3">
            <a:grayscl/>
            <a:lum bright="20000" contrast="-40000"/>
          </a:blip>
          <a:stretch>
            <a:fillRect/>
          </a:stretch>
        </p:blipFill>
        <p:spPr>
          <a:xfrm>
            <a:off x="4621882" y="591000"/>
            <a:ext cx="2947500" cy="191250"/>
          </a:xfrm>
          <a:prstGeom prst="rect">
            <a:avLst/>
          </a:prstGeom>
        </p:spPr>
      </p:pic>
    </p:spTree>
    <p:extLst>
      <p:ext uri="{BB962C8B-B14F-4D97-AF65-F5344CB8AC3E}">
        <p14:creationId xmlns:p14="http://schemas.microsoft.com/office/powerpoint/2010/main" val="13544335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ulticolor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0317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ulticolor_First Page">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FEA520D-75FF-4523-9873-945D42C5BC60}"/>
              </a:ext>
            </a:extLst>
          </p:cNvPr>
          <p:cNvSpPr>
            <a:spLocks noGrp="1"/>
          </p:cNvSpPr>
          <p:nvPr>
            <p:ph type="body" sz="quarter" idx="10" hasCustomPrompt="1"/>
          </p:nvPr>
        </p:nvSpPr>
        <p:spPr>
          <a:xfrm>
            <a:off x="812800" y="1396189"/>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3" name="Text Placeholder 5">
            <a:extLst>
              <a:ext uri="{FF2B5EF4-FFF2-40B4-BE49-F238E27FC236}">
                <a16:creationId xmlns:a16="http://schemas.microsoft.com/office/drawing/2014/main" id="{A94FF418-361D-45D9-906E-CA7FD70D4157}"/>
              </a:ext>
            </a:extLst>
          </p:cNvPr>
          <p:cNvSpPr>
            <a:spLocks noGrp="1"/>
          </p:cNvSpPr>
          <p:nvPr>
            <p:ph type="body" sz="quarter" idx="11" hasCustomPrompt="1"/>
          </p:nvPr>
        </p:nvSpPr>
        <p:spPr>
          <a:xfrm>
            <a:off x="812800" y="2289400"/>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4" name="Text Placeholder 7">
            <a:extLst>
              <a:ext uri="{FF2B5EF4-FFF2-40B4-BE49-F238E27FC236}">
                <a16:creationId xmlns:a16="http://schemas.microsoft.com/office/drawing/2014/main" id="{31E46891-19ED-4612-8071-C8A20AECBD5A}"/>
              </a:ext>
            </a:extLst>
          </p:cNvPr>
          <p:cNvSpPr>
            <a:spLocks noGrp="1"/>
          </p:cNvSpPr>
          <p:nvPr>
            <p:ph type="body" sz="quarter" idx="12" hasCustomPrompt="1"/>
          </p:nvPr>
        </p:nvSpPr>
        <p:spPr>
          <a:xfrm>
            <a:off x="812802" y="4486276"/>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5" name="Text Placeholder 9">
            <a:extLst>
              <a:ext uri="{FF2B5EF4-FFF2-40B4-BE49-F238E27FC236}">
                <a16:creationId xmlns:a16="http://schemas.microsoft.com/office/drawing/2014/main" id="{99E77F75-9A72-4C16-9E9A-E365582F3417}"/>
              </a:ext>
            </a:extLst>
          </p:cNvPr>
          <p:cNvSpPr>
            <a:spLocks noGrp="1"/>
          </p:cNvSpPr>
          <p:nvPr>
            <p:ph type="body" sz="quarter" idx="13" hasCustomPrompt="1"/>
          </p:nvPr>
        </p:nvSpPr>
        <p:spPr>
          <a:xfrm>
            <a:off x="812801" y="4990215"/>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647852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ulticolor_Second-Page">
    <p:spTree>
      <p:nvGrpSpPr>
        <p:cNvPr id="1" name=""/>
        <p:cNvGrpSpPr/>
        <p:nvPr/>
      </p:nvGrpSpPr>
      <p:grpSpPr>
        <a:xfrm>
          <a:off x="0" y="0"/>
          <a:ext cx="0" cy="0"/>
          <a:chOff x="0" y="0"/>
          <a:chExt cx="0" cy="0"/>
        </a:xfrm>
      </p:grpSpPr>
      <p:grpSp>
        <p:nvGrpSpPr>
          <p:cNvPr id="14" name="Group 13"/>
          <p:cNvGrpSpPr/>
          <p:nvPr userDrawn="1"/>
        </p:nvGrpSpPr>
        <p:grpSpPr>
          <a:xfrm>
            <a:off x="96255" y="59472"/>
            <a:ext cx="12002701" cy="874179"/>
            <a:chOff x="72191" y="59472"/>
            <a:chExt cx="9002026" cy="874179"/>
          </a:xfrm>
        </p:grpSpPr>
        <p:sp>
          <p:nvSpPr>
            <p:cNvPr id="10" name="Rectangle 9"/>
            <p:cNvSpPr/>
            <p:nvPr userDrawn="1"/>
          </p:nvSpPr>
          <p:spPr>
            <a:xfrm>
              <a:off x="8362336" y="59472"/>
              <a:ext cx="711881" cy="741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userDrawn="1"/>
          </p:nvSpPr>
          <p:spPr>
            <a:xfrm>
              <a:off x="72191" y="59473"/>
              <a:ext cx="537409" cy="87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ectangle 12"/>
            <p:cNvSpPr/>
            <p:nvPr userDrawn="1"/>
          </p:nvSpPr>
          <p:spPr>
            <a:xfrm>
              <a:off x="3018263" y="523568"/>
              <a:ext cx="3092605" cy="180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6" name="Text Placeholder 3"/>
          <p:cNvSpPr>
            <a:spLocks noGrp="1"/>
          </p:cNvSpPr>
          <p:nvPr>
            <p:ph type="body" sz="quarter" idx="10" hasCustomPrompt="1"/>
          </p:nvPr>
        </p:nvSpPr>
        <p:spPr>
          <a:xfrm>
            <a:off x="812800" y="713391"/>
            <a:ext cx="10490200" cy="647713"/>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800" dirty="0"/>
              <a:t>Head [Arial Bold or Calibri Bold 28- 32pts]</a:t>
            </a:r>
          </a:p>
        </p:txBody>
      </p:sp>
      <p:sp>
        <p:nvSpPr>
          <p:cNvPr id="8" name="Text Placeholder 7"/>
          <p:cNvSpPr>
            <a:spLocks noGrp="1"/>
          </p:cNvSpPr>
          <p:nvPr>
            <p:ph type="body" sz="quarter" idx="12" hasCustomPrompt="1"/>
          </p:nvPr>
        </p:nvSpPr>
        <p:spPr>
          <a:xfrm>
            <a:off x="812802" y="1964054"/>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dirty="0"/>
              <a:t>Body Text [ Arial Regular or Calibri Regular 24pts]</a:t>
            </a:r>
          </a:p>
        </p:txBody>
      </p:sp>
      <p:sp>
        <p:nvSpPr>
          <p:cNvPr id="7" name="Text Placeholder 5"/>
          <p:cNvSpPr>
            <a:spLocks noGrp="1"/>
          </p:cNvSpPr>
          <p:nvPr>
            <p:ph type="body" sz="quarter" idx="11" hasCustomPrompt="1"/>
          </p:nvPr>
        </p:nvSpPr>
        <p:spPr>
          <a:xfrm>
            <a:off x="812800" y="1267446"/>
            <a:ext cx="10490200" cy="559715"/>
          </a:xfrm>
          <a:prstGeom prst="rect">
            <a:avLst/>
          </a:prstGeom>
        </p:spPr>
        <p:txBody>
          <a:bodyPr/>
          <a:lstStyle>
            <a:lvl1pPr marL="0" indent="0" algn="ctr">
              <a:lnSpc>
                <a:spcPct val="70000"/>
              </a:lnSpc>
              <a:buFontTx/>
              <a:buNone/>
              <a:defRPr sz="280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600" dirty="0"/>
              <a:t>Subhead [Arial Regular or Calibri Regular 26pts]</a:t>
            </a:r>
          </a:p>
        </p:txBody>
      </p:sp>
    </p:spTree>
    <p:extLst>
      <p:ext uri="{BB962C8B-B14F-4D97-AF65-F5344CB8AC3E}">
        <p14:creationId xmlns:p14="http://schemas.microsoft.com/office/powerpoint/2010/main" val="4256049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ulticolor_Last Page Thanks/Info+QR">
    <p:spTree>
      <p:nvGrpSpPr>
        <p:cNvPr id="1" name=""/>
        <p:cNvGrpSpPr/>
        <p:nvPr/>
      </p:nvGrpSpPr>
      <p:grpSpPr>
        <a:xfrm>
          <a:off x="0" y="0"/>
          <a:ext cx="0" cy="0"/>
          <a:chOff x="0" y="0"/>
          <a:chExt cx="0" cy="0"/>
        </a:xfrm>
      </p:grpSpPr>
      <p:sp>
        <p:nvSpPr>
          <p:cNvPr id="6" name="Text Placeholder 3"/>
          <p:cNvSpPr>
            <a:spLocks noGrp="1"/>
          </p:cNvSpPr>
          <p:nvPr>
            <p:ph type="body" sz="quarter" idx="10" hasCustomPrompt="1"/>
          </p:nvPr>
        </p:nvSpPr>
        <p:spPr>
          <a:xfrm>
            <a:off x="440675" y="2203988"/>
            <a:ext cx="11226187" cy="647713"/>
          </a:xfrm>
          <a:prstGeom prst="rect">
            <a:avLst/>
          </a:prstGeom>
        </p:spPr>
        <p:txBody>
          <a:bodyPr/>
          <a:lstStyle>
            <a:lvl1pPr marL="0" indent="0" algn="ctr">
              <a:lnSpc>
                <a:spcPct val="70000"/>
              </a:lnSpc>
              <a:buFontTx/>
              <a:buNone/>
              <a:defRPr sz="3200" b="0" i="1">
                <a:latin typeface="Times New Roman" panose="02020603050405020304" pitchFamily="18" charset="0"/>
                <a:cs typeface="Times New Roman" panose="02020603050405020304" pitchFamily="18"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0" marR="0" lvl="0" indent="0" algn="ctr" defTabSz="914400" rtl="0" eaLnBrk="1" fontAlgn="auto" latinLnBrk="0" hangingPunct="1">
              <a:lnSpc>
                <a:spcPct val="70000"/>
              </a:lnSpc>
              <a:spcBef>
                <a:spcPts val="1000"/>
              </a:spcBef>
              <a:spcAft>
                <a:spcPts val="0"/>
              </a:spcAft>
              <a:buClrTx/>
              <a:buSzTx/>
              <a:buFontTx/>
              <a:buNone/>
              <a:tabLst/>
              <a:defRPr/>
            </a:pPr>
            <a:r>
              <a:rPr lang="en-US" sz="2800" dirty="0"/>
              <a:t>[Times New Roman Italic 28pts || </a:t>
            </a:r>
            <a:r>
              <a:rPr lang="en-US" sz="3200" dirty="0"/>
              <a:t>Additional Info or THANK YOU!]</a:t>
            </a:r>
          </a:p>
        </p:txBody>
      </p:sp>
      <p:pic>
        <p:nvPicPr>
          <p:cNvPr id="11" name="Picture 10" descr="Qr code&#10;&#10;Description automatically generated">
            <a:extLst>
              <a:ext uri="{FF2B5EF4-FFF2-40B4-BE49-F238E27FC236}">
                <a16:creationId xmlns:a16="http://schemas.microsoft.com/office/drawing/2014/main" id="{13F784DB-5BAC-4164-9BBB-6C35899F12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58939" y="3429000"/>
            <a:ext cx="2116307" cy="2116307"/>
          </a:xfrm>
          <a:prstGeom prst="rect">
            <a:avLst/>
          </a:prstGeom>
        </p:spPr>
      </p:pic>
      <p:sp>
        <p:nvSpPr>
          <p:cNvPr id="2" name="TextBox 1">
            <a:extLst>
              <a:ext uri="{FF2B5EF4-FFF2-40B4-BE49-F238E27FC236}">
                <a16:creationId xmlns:a16="http://schemas.microsoft.com/office/drawing/2014/main" id="{90BE5F13-DA7A-4DA5-96C2-B7758B204121}"/>
              </a:ext>
            </a:extLst>
          </p:cNvPr>
          <p:cNvSpPr txBox="1"/>
          <p:nvPr userDrawn="1"/>
        </p:nvSpPr>
        <p:spPr>
          <a:xfrm>
            <a:off x="812800" y="3429000"/>
            <a:ext cx="5400110" cy="1891800"/>
          </a:xfrm>
          <a:prstGeom prst="rect">
            <a:avLst/>
          </a:prstGeom>
          <a:noFill/>
        </p:spPr>
        <p:txBody>
          <a:bodyPr wrap="square" rtlCol="0">
            <a:spAutoFit/>
          </a:bodyPr>
          <a:lstStyle/>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Visit </a:t>
            </a:r>
            <a:r>
              <a:rPr lang="en-US" sz="2800" b="1" i="0" dirty="0">
                <a:solidFill>
                  <a:srgbClr val="72BD42"/>
                </a:solidFill>
                <a:effectLst/>
                <a:latin typeface="Arial Black" panose="020B0A04020102020204" pitchFamily="34" charset="0"/>
                <a:ea typeface="Times New Roman" panose="02020603050405020304" pitchFamily="18" charset="0"/>
                <a:cs typeface="Arial" panose="020B0604020202020204" pitchFamily="34" charset="0"/>
              </a:rPr>
              <a:t>on.IN.gov/survey </a:t>
            </a:r>
            <a:r>
              <a:rPr lang="en-US" sz="2400" dirty="0">
                <a:solidFill>
                  <a:srgbClr val="002060"/>
                </a:solidFill>
                <a:effectLst/>
                <a:latin typeface="Times New Roman" panose="02020603050405020304" pitchFamily="18" charset="0"/>
                <a:ea typeface="Times New Roman" panose="02020603050405020304" pitchFamily="18" charset="0"/>
              </a:rPr>
              <a:t>or </a:t>
            </a:r>
          </a:p>
          <a:p>
            <a:pPr marL="0" marR="0" lvl="0" indent="0" algn="r" defTabSz="942975" rtl="0" eaLnBrk="1" fontAlgn="auto" latinLnBrk="0" hangingPunct="1">
              <a:lnSpc>
                <a:spcPct val="70000"/>
              </a:lnSpc>
              <a:spcBef>
                <a:spcPts val="8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scan the QR code to provide feedback.</a:t>
            </a:r>
            <a:endParaRPr lang="en-US" sz="2400" dirty="0">
              <a:solidFill>
                <a:schemeClr val="tx1"/>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3200" i="1" dirty="0">
                <a:solidFill>
                  <a:srgbClr val="002060"/>
                </a:solidFill>
                <a:effectLst/>
                <a:latin typeface="Times New Roman" panose="02020603050405020304" pitchFamily="18" charset="0"/>
                <a:ea typeface="Times New Roman" panose="02020603050405020304" pitchFamily="18" charset="0"/>
              </a:rPr>
              <a:t>We appreciate your input!</a:t>
            </a:r>
            <a:endParaRPr lang="en-US" sz="4000" i="1" dirty="0"/>
          </a:p>
          <a:p>
            <a:pPr algn="r"/>
            <a:endParaRPr lang="en-US" dirty="0"/>
          </a:p>
        </p:txBody>
      </p:sp>
      <p:sp>
        <p:nvSpPr>
          <p:cNvPr id="5" name="Rectangle 4">
            <a:extLst>
              <a:ext uri="{FF2B5EF4-FFF2-40B4-BE49-F238E27FC236}">
                <a16:creationId xmlns:a16="http://schemas.microsoft.com/office/drawing/2014/main" id="{3040381C-77AC-47FD-86F9-3E4E222FABD9}"/>
              </a:ext>
            </a:extLst>
          </p:cNvPr>
          <p:cNvSpPr/>
          <p:nvPr userDrawn="1"/>
        </p:nvSpPr>
        <p:spPr>
          <a:xfrm>
            <a:off x="6547449" y="3252161"/>
            <a:ext cx="2518913" cy="251891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6703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color_OA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20112661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ulticolor_OL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4523054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ulticolor_OW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421166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ulticolor_OWQ-Wetland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217702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ulticolor_OLC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685748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ynamic_Second-Page">
    <p:spTree>
      <p:nvGrpSpPr>
        <p:cNvPr id="1" name=""/>
        <p:cNvGrpSpPr/>
        <p:nvPr/>
      </p:nvGrpSpPr>
      <p:grpSpPr>
        <a:xfrm>
          <a:off x="0" y="0"/>
          <a:ext cx="0" cy="0"/>
          <a:chOff x="0" y="0"/>
          <a:chExt cx="0" cy="0"/>
        </a:xfrm>
      </p:grpSpPr>
      <p:grpSp>
        <p:nvGrpSpPr>
          <p:cNvPr id="14" name="Group 13"/>
          <p:cNvGrpSpPr/>
          <p:nvPr userDrawn="1"/>
        </p:nvGrpSpPr>
        <p:grpSpPr>
          <a:xfrm>
            <a:off x="94651" y="116239"/>
            <a:ext cx="11784694" cy="891945"/>
            <a:chOff x="72192" y="59472"/>
            <a:chExt cx="8838520" cy="891945"/>
          </a:xfrm>
        </p:grpSpPr>
        <p:sp>
          <p:nvSpPr>
            <p:cNvPr id="10" name="Rectangle 9"/>
            <p:cNvSpPr/>
            <p:nvPr userDrawn="1"/>
          </p:nvSpPr>
          <p:spPr>
            <a:xfrm>
              <a:off x="8372099" y="59472"/>
              <a:ext cx="538613" cy="741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72192" y="59472"/>
              <a:ext cx="538613" cy="891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3018263" y="471655"/>
              <a:ext cx="3092605" cy="2323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 Placeholder 3"/>
          <p:cNvSpPr>
            <a:spLocks noGrp="1"/>
          </p:cNvSpPr>
          <p:nvPr>
            <p:ph type="body" sz="quarter" idx="10" hasCustomPrompt="1"/>
          </p:nvPr>
        </p:nvSpPr>
        <p:spPr>
          <a:xfrm>
            <a:off x="812800" y="713391"/>
            <a:ext cx="10490200" cy="647713"/>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800" dirty="0"/>
              <a:t>Head [Arial Bold or Calibri Bold 28- 32pts]</a:t>
            </a:r>
          </a:p>
        </p:txBody>
      </p:sp>
      <p:sp>
        <p:nvSpPr>
          <p:cNvPr id="7" name="Text Placeholder 5"/>
          <p:cNvSpPr>
            <a:spLocks noGrp="1"/>
          </p:cNvSpPr>
          <p:nvPr>
            <p:ph type="body" sz="quarter" idx="11" hasCustomPrompt="1"/>
          </p:nvPr>
        </p:nvSpPr>
        <p:spPr>
          <a:xfrm>
            <a:off x="812800" y="1267446"/>
            <a:ext cx="10490200" cy="559715"/>
          </a:xfrm>
          <a:prstGeom prst="rect">
            <a:avLst/>
          </a:prstGeom>
        </p:spPr>
        <p:txBody>
          <a:bodyPr/>
          <a:lstStyle>
            <a:lvl1pPr marL="0" indent="0" algn="ctr">
              <a:lnSpc>
                <a:spcPct val="70000"/>
              </a:lnSpc>
              <a:buFontTx/>
              <a:buNone/>
              <a:defRPr sz="280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600" dirty="0"/>
              <a:t>Subhead [Arial Regular or Calibri Regular 26pts]</a:t>
            </a:r>
          </a:p>
        </p:txBody>
      </p:sp>
      <p:sp>
        <p:nvSpPr>
          <p:cNvPr id="8" name="Text Placeholder 7"/>
          <p:cNvSpPr>
            <a:spLocks noGrp="1"/>
          </p:cNvSpPr>
          <p:nvPr>
            <p:ph type="body" sz="quarter" idx="12" hasCustomPrompt="1"/>
          </p:nvPr>
        </p:nvSpPr>
        <p:spPr>
          <a:xfrm>
            <a:off x="812802" y="1964054"/>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dirty="0"/>
              <a:t>Body Text [ Arial Regular or Calibri Regular 24pts]</a:t>
            </a:r>
          </a:p>
        </p:txBody>
      </p:sp>
    </p:spTree>
    <p:extLst>
      <p:ext uri="{BB962C8B-B14F-4D97-AF65-F5344CB8AC3E}">
        <p14:creationId xmlns:p14="http://schemas.microsoft.com/office/powerpoint/2010/main" val="9306394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ulticolor_OPS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7"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8495756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ulticolor_OPS-CTA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21514446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ulticolor_OPS-P2 Partner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649810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ulticolor_OPS-H+S ">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6580660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ulticolor_RMDP">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9091596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color_OPS-E-Cyc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5927777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ulticolor_OPS-ES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504503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color_OPS-Clean Marinaf">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6068376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lticolor_OPS-CLEAN Challeng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2385951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ulticolor_OPS/OWQ-BEACH">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989471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ynamic_Last Page_Info/Thanks+QR">
    <p:spTree>
      <p:nvGrpSpPr>
        <p:cNvPr id="1" name=""/>
        <p:cNvGrpSpPr/>
        <p:nvPr/>
      </p:nvGrpSpPr>
      <p:grpSpPr>
        <a:xfrm>
          <a:off x="0" y="0"/>
          <a:ext cx="0" cy="0"/>
          <a:chOff x="0" y="0"/>
          <a:chExt cx="0" cy="0"/>
        </a:xfrm>
      </p:grpSpPr>
      <p:sp>
        <p:nvSpPr>
          <p:cNvPr id="6" name="Text Placeholder 3"/>
          <p:cNvSpPr>
            <a:spLocks noGrp="1"/>
          </p:cNvSpPr>
          <p:nvPr>
            <p:ph type="body" sz="quarter" idx="10" hasCustomPrompt="1"/>
          </p:nvPr>
        </p:nvSpPr>
        <p:spPr>
          <a:xfrm>
            <a:off x="812800" y="2203988"/>
            <a:ext cx="10490200" cy="647713"/>
          </a:xfrm>
          <a:prstGeom prst="rect">
            <a:avLst/>
          </a:prstGeom>
        </p:spPr>
        <p:txBody>
          <a:bodyPr/>
          <a:lstStyle>
            <a:lvl1pPr marL="0" indent="0" algn="ctr">
              <a:lnSpc>
                <a:spcPct val="70000"/>
              </a:lnSpc>
              <a:buFontTx/>
              <a:buNone/>
              <a:defRPr lang="en-US" sz="2800" b="0" i="1" kern="1200" dirty="0" smtClean="0">
                <a:solidFill>
                  <a:schemeClr val="tx1"/>
                </a:solidFill>
                <a:latin typeface="Times New Roman" panose="02020603050405020304" pitchFamily="18" charset="0"/>
                <a:ea typeface="+mn-ea"/>
                <a:cs typeface="Times New Roman" panose="02020603050405020304" pitchFamily="18"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0" marR="0" lvl="0" indent="0" algn="ctr" defTabSz="914400" rtl="0" eaLnBrk="1" fontAlgn="auto" latinLnBrk="0" hangingPunct="1">
              <a:lnSpc>
                <a:spcPct val="70000"/>
              </a:lnSpc>
              <a:spcBef>
                <a:spcPts val="1000"/>
              </a:spcBef>
              <a:spcAft>
                <a:spcPts val="0"/>
              </a:spcAft>
              <a:buClrTx/>
              <a:buSzTx/>
              <a:buFontTx/>
              <a:buNone/>
              <a:tabLst/>
              <a:defRPr/>
            </a:pPr>
            <a:r>
              <a:rPr lang="en-US" sz="2400" dirty="0"/>
              <a:t>[Times New Roman Italic 28pts || </a:t>
            </a:r>
            <a:r>
              <a:rPr lang="en-US" sz="2800" dirty="0"/>
              <a:t>Additional Info or THANK YOU!]</a:t>
            </a:r>
          </a:p>
        </p:txBody>
      </p:sp>
      <p:pic>
        <p:nvPicPr>
          <p:cNvPr id="11" name="Picture 10" descr="Qr code&#10;&#10;Description automatically generated">
            <a:extLst>
              <a:ext uri="{FF2B5EF4-FFF2-40B4-BE49-F238E27FC236}">
                <a16:creationId xmlns:a16="http://schemas.microsoft.com/office/drawing/2014/main" id="{13F784DB-5BAC-4164-9BBB-6C35899F12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48752" y="3453464"/>
            <a:ext cx="2116307" cy="2116307"/>
          </a:xfrm>
          <a:prstGeom prst="rect">
            <a:avLst/>
          </a:prstGeom>
        </p:spPr>
      </p:pic>
      <p:sp>
        <p:nvSpPr>
          <p:cNvPr id="2" name="TextBox 1">
            <a:extLst>
              <a:ext uri="{FF2B5EF4-FFF2-40B4-BE49-F238E27FC236}">
                <a16:creationId xmlns:a16="http://schemas.microsoft.com/office/drawing/2014/main" id="{90BE5F13-DA7A-4DA5-96C2-B7758B204121}"/>
              </a:ext>
            </a:extLst>
          </p:cNvPr>
          <p:cNvSpPr txBox="1"/>
          <p:nvPr userDrawn="1"/>
        </p:nvSpPr>
        <p:spPr>
          <a:xfrm>
            <a:off x="812800" y="3429000"/>
            <a:ext cx="5400110" cy="1891800"/>
          </a:xfrm>
          <a:prstGeom prst="rect">
            <a:avLst/>
          </a:prstGeom>
          <a:noFill/>
        </p:spPr>
        <p:txBody>
          <a:bodyPr wrap="square" rtlCol="0">
            <a:spAutoFit/>
          </a:bodyPr>
          <a:lstStyle/>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Visit </a:t>
            </a:r>
            <a:r>
              <a:rPr lang="en-US" sz="2800" b="1" i="0" dirty="0">
                <a:solidFill>
                  <a:srgbClr val="72BD42"/>
                </a:solidFill>
                <a:effectLst/>
                <a:latin typeface="Arial Black" panose="020B0A04020102020204" pitchFamily="34" charset="0"/>
                <a:ea typeface="Times New Roman" panose="02020603050405020304" pitchFamily="18" charset="0"/>
                <a:cs typeface="Arial" panose="020B0604020202020204" pitchFamily="34" charset="0"/>
              </a:rPr>
              <a:t>on.in.gov/survey </a:t>
            </a:r>
            <a:r>
              <a:rPr lang="en-US" sz="2400" dirty="0">
                <a:solidFill>
                  <a:srgbClr val="002060"/>
                </a:solidFill>
                <a:effectLst/>
                <a:latin typeface="Times New Roman" panose="02020603050405020304" pitchFamily="18" charset="0"/>
                <a:ea typeface="Times New Roman" panose="02020603050405020304" pitchFamily="18" charset="0"/>
              </a:rPr>
              <a:t>or </a:t>
            </a:r>
          </a:p>
          <a:p>
            <a:pPr marL="0" marR="0" lvl="0" indent="0" algn="r" defTabSz="942975" rtl="0" eaLnBrk="1" fontAlgn="auto" latinLnBrk="0" hangingPunct="1">
              <a:lnSpc>
                <a:spcPct val="70000"/>
              </a:lnSpc>
              <a:spcBef>
                <a:spcPts val="8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scan the QR code to provide feedback.</a:t>
            </a:r>
            <a:endParaRPr lang="en-US" sz="2400" dirty="0">
              <a:solidFill>
                <a:schemeClr val="tx1"/>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3200" i="1" dirty="0">
                <a:solidFill>
                  <a:srgbClr val="002060"/>
                </a:solidFill>
                <a:effectLst/>
                <a:latin typeface="Times New Roman" panose="02020603050405020304" pitchFamily="18" charset="0"/>
                <a:ea typeface="Times New Roman" panose="02020603050405020304" pitchFamily="18" charset="0"/>
              </a:rPr>
              <a:t>We appreciate your input!</a:t>
            </a:r>
            <a:endParaRPr lang="en-US" sz="4000" i="1" dirty="0"/>
          </a:p>
          <a:p>
            <a:pPr algn="r"/>
            <a:endParaRPr lang="en-US" dirty="0"/>
          </a:p>
        </p:txBody>
      </p:sp>
      <p:sp>
        <p:nvSpPr>
          <p:cNvPr id="4" name="Rectangle 3">
            <a:extLst>
              <a:ext uri="{FF2B5EF4-FFF2-40B4-BE49-F238E27FC236}">
                <a16:creationId xmlns:a16="http://schemas.microsoft.com/office/drawing/2014/main" id="{B0AFF5D9-FC16-4AEF-A7CA-A2FC36D43FFC}"/>
              </a:ext>
            </a:extLst>
          </p:cNvPr>
          <p:cNvSpPr/>
          <p:nvPr userDrawn="1"/>
        </p:nvSpPr>
        <p:spPr>
          <a:xfrm>
            <a:off x="6547449" y="3252161"/>
            <a:ext cx="2518913" cy="251891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45805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ulticolor_OPS/OAQ-PCA">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15494"/>
            <a:ext cx="4351453" cy="157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146374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odern_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53319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odern_First Page">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F460748-4E2D-499D-A2D8-F3A6C36C7693}"/>
              </a:ext>
            </a:extLst>
          </p:cNvPr>
          <p:cNvSpPr>
            <a:spLocks noGrp="1"/>
          </p:cNvSpPr>
          <p:nvPr>
            <p:ph type="body" sz="quarter" idx="10" hasCustomPrompt="1"/>
          </p:nvPr>
        </p:nvSpPr>
        <p:spPr>
          <a:xfrm>
            <a:off x="812800" y="1396189"/>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3" name="Text Placeholder 5">
            <a:extLst>
              <a:ext uri="{FF2B5EF4-FFF2-40B4-BE49-F238E27FC236}">
                <a16:creationId xmlns:a16="http://schemas.microsoft.com/office/drawing/2014/main" id="{16CCD915-E10B-4DDF-A755-86CA5126D4EF}"/>
              </a:ext>
            </a:extLst>
          </p:cNvPr>
          <p:cNvSpPr>
            <a:spLocks noGrp="1"/>
          </p:cNvSpPr>
          <p:nvPr>
            <p:ph type="body" sz="quarter" idx="11" hasCustomPrompt="1"/>
          </p:nvPr>
        </p:nvSpPr>
        <p:spPr>
          <a:xfrm>
            <a:off x="812800" y="2289400"/>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4" name="Text Placeholder 7">
            <a:extLst>
              <a:ext uri="{FF2B5EF4-FFF2-40B4-BE49-F238E27FC236}">
                <a16:creationId xmlns:a16="http://schemas.microsoft.com/office/drawing/2014/main" id="{8DD4BA77-34F2-4668-B8F7-F680A1B77D62}"/>
              </a:ext>
            </a:extLst>
          </p:cNvPr>
          <p:cNvSpPr>
            <a:spLocks noGrp="1"/>
          </p:cNvSpPr>
          <p:nvPr>
            <p:ph type="body" sz="quarter" idx="12" hasCustomPrompt="1"/>
          </p:nvPr>
        </p:nvSpPr>
        <p:spPr>
          <a:xfrm>
            <a:off x="812802" y="4486276"/>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5" name="Text Placeholder 9">
            <a:extLst>
              <a:ext uri="{FF2B5EF4-FFF2-40B4-BE49-F238E27FC236}">
                <a16:creationId xmlns:a16="http://schemas.microsoft.com/office/drawing/2014/main" id="{38AF46AC-8F01-4362-AD22-7F861D83A883}"/>
              </a:ext>
            </a:extLst>
          </p:cNvPr>
          <p:cNvSpPr>
            <a:spLocks noGrp="1"/>
          </p:cNvSpPr>
          <p:nvPr>
            <p:ph type="body" sz="quarter" idx="13" hasCustomPrompt="1"/>
          </p:nvPr>
        </p:nvSpPr>
        <p:spPr>
          <a:xfrm>
            <a:off x="812801" y="4990215"/>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071832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odern_Second-Page">
    <p:spTree>
      <p:nvGrpSpPr>
        <p:cNvPr id="1" name=""/>
        <p:cNvGrpSpPr/>
        <p:nvPr/>
      </p:nvGrpSpPr>
      <p:grpSpPr>
        <a:xfrm>
          <a:off x="0" y="0"/>
          <a:ext cx="0" cy="0"/>
          <a:chOff x="0" y="0"/>
          <a:chExt cx="0" cy="0"/>
        </a:xfrm>
      </p:grpSpPr>
      <p:sp>
        <p:nvSpPr>
          <p:cNvPr id="6" name="Text Placeholder 3"/>
          <p:cNvSpPr>
            <a:spLocks noGrp="1"/>
          </p:cNvSpPr>
          <p:nvPr>
            <p:ph type="body" sz="quarter" idx="10" hasCustomPrompt="1"/>
          </p:nvPr>
        </p:nvSpPr>
        <p:spPr>
          <a:xfrm>
            <a:off x="812800" y="713391"/>
            <a:ext cx="10490200" cy="647713"/>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800" dirty="0"/>
              <a:t>Head [Arial Bold or Calibri Bold 28- 32pts]</a:t>
            </a:r>
          </a:p>
        </p:txBody>
      </p:sp>
      <p:sp>
        <p:nvSpPr>
          <p:cNvPr id="7" name="Text Placeholder 5"/>
          <p:cNvSpPr>
            <a:spLocks noGrp="1"/>
          </p:cNvSpPr>
          <p:nvPr>
            <p:ph type="body" sz="quarter" idx="11" hasCustomPrompt="1"/>
          </p:nvPr>
        </p:nvSpPr>
        <p:spPr>
          <a:xfrm>
            <a:off x="812800" y="1267446"/>
            <a:ext cx="10490200" cy="559715"/>
          </a:xfrm>
          <a:prstGeom prst="rect">
            <a:avLst/>
          </a:prstGeom>
        </p:spPr>
        <p:txBody>
          <a:bodyPr/>
          <a:lstStyle>
            <a:lvl1pPr marL="0" indent="0" algn="ctr">
              <a:lnSpc>
                <a:spcPct val="70000"/>
              </a:lnSpc>
              <a:buFontTx/>
              <a:buNone/>
              <a:defRPr sz="280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en-US" sz="2600" dirty="0"/>
              <a:t>Subhead [Arial Regular or Calibri Regular 26pts]</a:t>
            </a:r>
          </a:p>
        </p:txBody>
      </p:sp>
      <p:sp>
        <p:nvSpPr>
          <p:cNvPr id="8" name="Text Placeholder 7"/>
          <p:cNvSpPr>
            <a:spLocks noGrp="1"/>
          </p:cNvSpPr>
          <p:nvPr>
            <p:ph type="body" sz="quarter" idx="12" hasCustomPrompt="1"/>
          </p:nvPr>
        </p:nvSpPr>
        <p:spPr>
          <a:xfrm>
            <a:off x="812802" y="1964054"/>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dirty="0"/>
              <a:t>Body Text [ Arial Regular or Calibri Regular 24pts]</a:t>
            </a:r>
          </a:p>
        </p:txBody>
      </p:sp>
      <p:grpSp>
        <p:nvGrpSpPr>
          <p:cNvPr id="14" name="Group 13"/>
          <p:cNvGrpSpPr/>
          <p:nvPr userDrawn="1"/>
        </p:nvGrpSpPr>
        <p:grpSpPr>
          <a:xfrm>
            <a:off x="96255" y="59472"/>
            <a:ext cx="12002701" cy="874179"/>
            <a:chOff x="72191" y="59472"/>
            <a:chExt cx="9002026" cy="874179"/>
          </a:xfrm>
        </p:grpSpPr>
        <p:sp>
          <p:nvSpPr>
            <p:cNvPr id="10" name="Rectangle 9"/>
            <p:cNvSpPr/>
            <p:nvPr userDrawn="1"/>
          </p:nvSpPr>
          <p:spPr>
            <a:xfrm>
              <a:off x="8323621" y="59472"/>
              <a:ext cx="750596" cy="741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userDrawn="1"/>
          </p:nvSpPr>
          <p:spPr>
            <a:xfrm>
              <a:off x="72191" y="59473"/>
              <a:ext cx="537409" cy="87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ectangle 12"/>
            <p:cNvSpPr/>
            <p:nvPr userDrawn="1"/>
          </p:nvSpPr>
          <p:spPr>
            <a:xfrm>
              <a:off x="3025697" y="523566"/>
              <a:ext cx="3092605" cy="165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Tree>
    <p:extLst>
      <p:ext uri="{BB962C8B-B14F-4D97-AF65-F5344CB8AC3E}">
        <p14:creationId xmlns:p14="http://schemas.microsoft.com/office/powerpoint/2010/main" val="563710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odern_Thanks/Info+QR">
    <p:spTree>
      <p:nvGrpSpPr>
        <p:cNvPr id="1" name=""/>
        <p:cNvGrpSpPr/>
        <p:nvPr/>
      </p:nvGrpSpPr>
      <p:grpSpPr>
        <a:xfrm>
          <a:off x="0" y="0"/>
          <a:ext cx="0" cy="0"/>
          <a:chOff x="0" y="0"/>
          <a:chExt cx="0" cy="0"/>
        </a:xfrm>
      </p:grpSpPr>
      <p:sp>
        <p:nvSpPr>
          <p:cNvPr id="6" name="Text Placeholder 3"/>
          <p:cNvSpPr>
            <a:spLocks noGrp="1"/>
          </p:cNvSpPr>
          <p:nvPr>
            <p:ph type="body" sz="quarter" idx="10" hasCustomPrompt="1"/>
          </p:nvPr>
        </p:nvSpPr>
        <p:spPr>
          <a:xfrm>
            <a:off x="561859" y="2203988"/>
            <a:ext cx="11160087" cy="647713"/>
          </a:xfrm>
          <a:prstGeom prst="rect">
            <a:avLst/>
          </a:prstGeom>
        </p:spPr>
        <p:txBody>
          <a:bodyPr/>
          <a:lstStyle>
            <a:lvl1pPr marL="0" indent="0" algn="ctr">
              <a:lnSpc>
                <a:spcPct val="70000"/>
              </a:lnSpc>
              <a:buFontTx/>
              <a:buNone/>
              <a:defRPr sz="3200" b="0" i="1">
                <a:latin typeface="Times New Roman" panose="02020603050405020304" pitchFamily="18" charset="0"/>
                <a:cs typeface="Times New Roman" panose="02020603050405020304" pitchFamily="18"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0" marR="0" lvl="0" indent="0" algn="ctr" defTabSz="914400" rtl="0" eaLnBrk="1" fontAlgn="auto" latinLnBrk="0" hangingPunct="1">
              <a:lnSpc>
                <a:spcPct val="70000"/>
              </a:lnSpc>
              <a:spcBef>
                <a:spcPts val="1000"/>
              </a:spcBef>
              <a:spcAft>
                <a:spcPts val="0"/>
              </a:spcAft>
              <a:buClrTx/>
              <a:buSzTx/>
              <a:buFontTx/>
              <a:buNone/>
              <a:tabLst/>
              <a:defRPr/>
            </a:pPr>
            <a:r>
              <a:rPr lang="en-US" sz="2800" dirty="0"/>
              <a:t>[Times New Roman Italic 28pts || </a:t>
            </a:r>
            <a:r>
              <a:rPr lang="en-US" sz="3200" dirty="0"/>
              <a:t>Additional Info or THANK YOU!]</a:t>
            </a:r>
          </a:p>
        </p:txBody>
      </p:sp>
      <p:pic>
        <p:nvPicPr>
          <p:cNvPr id="11" name="Picture 10" descr="Qr code&#10;&#10;Description automatically generated">
            <a:extLst>
              <a:ext uri="{FF2B5EF4-FFF2-40B4-BE49-F238E27FC236}">
                <a16:creationId xmlns:a16="http://schemas.microsoft.com/office/drawing/2014/main" id="{13F784DB-5BAC-4164-9BBB-6C35899F12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58939" y="3429000"/>
            <a:ext cx="2116307" cy="2116307"/>
          </a:xfrm>
          <a:prstGeom prst="rect">
            <a:avLst/>
          </a:prstGeom>
        </p:spPr>
      </p:pic>
      <p:sp>
        <p:nvSpPr>
          <p:cNvPr id="2" name="TextBox 1">
            <a:extLst>
              <a:ext uri="{FF2B5EF4-FFF2-40B4-BE49-F238E27FC236}">
                <a16:creationId xmlns:a16="http://schemas.microsoft.com/office/drawing/2014/main" id="{90BE5F13-DA7A-4DA5-96C2-B7758B204121}"/>
              </a:ext>
            </a:extLst>
          </p:cNvPr>
          <p:cNvSpPr txBox="1"/>
          <p:nvPr userDrawn="1"/>
        </p:nvSpPr>
        <p:spPr>
          <a:xfrm>
            <a:off x="812800" y="3429000"/>
            <a:ext cx="5400110" cy="1891800"/>
          </a:xfrm>
          <a:prstGeom prst="rect">
            <a:avLst/>
          </a:prstGeom>
          <a:noFill/>
        </p:spPr>
        <p:txBody>
          <a:bodyPr wrap="square" rtlCol="0">
            <a:spAutoFit/>
          </a:bodyPr>
          <a:lstStyle/>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Visit </a:t>
            </a:r>
            <a:r>
              <a:rPr lang="en-US" sz="2800" b="1" i="0" dirty="0">
                <a:solidFill>
                  <a:srgbClr val="72BD42"/>
                </a:solidFill>
                <a:effectLst/>
                <a:latin typeface="Arial Black" panose="020B0A04020102020204" pitchFamily="34" charset="0"/>
                <a:ea typeface="Times New Roman" panose="02020603050405020304" pitchFamily="18" charset="0"/>
                <a:cs typeface="Arial" panose="020B0604020202020204" pitchFamily="34" charset="0"/>
              </a:rPr>
              <a:t>on.in.gov/survey </a:t>
            </a:r>
            <a:r>
              <a:rPr lang="en-US" sz="2400" dirty="0">
                <a:solidFill>
                  <a:srgbClr val="002060"/>
                </a:solidFill>
                <a:effectLst/>
                <a:latin typeface="Times New Roman" panose="02020603050405020304" pitchFamily="18" charset="0"/>
                <a:ea typeface="Times New Roman" panose="02020603050405020304" pitchFamily="18" charset="0"/>
              </a:rPr>
              <a:t>or </a:t>
            </a:r>
          </a:p>
          <a:p>
            <a:pPr marL="0" marR="0" lvl="0" indent="0" algn="r" defTabSz="942975" rtl="0" eaLnBrk="1" fontAlgn="auto" latinLnBrk="0" hangingPunct="1">
              <a:lnSpc>
                <a:spcPct val="70000"/>
              </a:lnSpc>
              <a:spcBef>
                <a:spcPts val="800"/>
              </a:spcBef>
              <a:spcAft>
                <a:spcPts val="0"/>
              </a:spcAft>
              <a:buClrTx/>
              <a:buSzTx/>
              <a:buFontTx/>
              <a:buNone/>
              <a:tabLst>
                <a:tab pos="5486400" algn="r"/>
              </a:tabLst>
              <a:defRPr/>
            </a:pPr>
            <a:r>
              <a:rPr lang="en-US" sz="2400" dirty="0">
                <a:solidFill>
                  <a:srgbClr val="002060"/>
                </a:solidFill>
                <a:effectLst/>
                <a:latin typeface="Times New Roman" panose="02020603050405020304" pitchFamily="18" charset="0"/>
                <a:ea typeface="Times New Roman" panose="02020603050405020304" pitchFamily="18" charset="0"/>
              </a:rPr>
              <a:t>scan the QR code to provide feedback.</a:t>
            </a:r>
            <a:endParaRPr lang="en-US" sz="2400" dirty="0">
              <a:solidFill>
                <a:schemeClr val="tx1"/>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lvl="0" indent="0" algn="r" defTabSz="942975" rtl="0" eaLnBrk="1" fontAlgn="auto" latinLnBrk="0" hangingPunct="1">
              <a:lnSpc>
                <a:spcPct val="70000"/>
              </a:lnSpc>
              <a:spcBef>
                <a:spcPts val="1000"/>
              </a:spcBef>
              <a:spcAft>
                <a:spcPts val="0"/>
              </a:spcAft>
              <a:buClrTx/>
              <a:buSzTx/>
              <a:buFontTx/>
              <a:buNone/>
              <a:tabLst>
                <a:tab pos="5486400" algn="r"/>
              </a:tabLst>
              <a:defRPr/>
            </a:pPr>
            <a:r>
              <a:rPr lang="en-US" sz="3200" i="1" dirty="0">
                <a:solidFill>
                  <a:srgbClr val="002060"/>
                </a:solidFill>
                <a:effectLst/>
                <a:latin typeface="Times New Roman" panose="02020603050405020304" pitchFamily="18" charset="0"/>
                <a:ea typeface="Times New Roman" panose="02020603050405020304" pitchFamily="18" charset="0"/>
              </a:rPr>
              <a:t>We appreciate your input!</a:t>
            </a:r>
            <a:endParaRPr lang="en-US" sz="4000" i="1" dirty="0"/>
          </a:p>
          <a:p>
            <a:pPr algn="r"/>
            <a:endParaRPr lang="en-US" dirty="0"/>
          </a:p>
        </p:txBody>
      </p:sp>
      <p:sp>
        <p:nvSpPr>
          <p:cNvPr id="5" name="Rectangle 4">
            <a:extLst>
              <a:ext uri="{FF2B5EF4-FFF2-40B4-BE49-F238E27FC236}">
                <a16:creationId xmlns:a16="http://schemas.microsoft.com/office/drawing/2014/main" id="{3326DC63-9912-44AA-A932-A201058A65B0}"/>
              </a:ext>
            </a:extLst>
          </p:cNvPr>
          <p:cNvSpPr/>
          <p:nvPr userDrawn="1"/>
        </p:nvSpPr>
        <p:spPr>
          <a:xfrm>
            <a:off x="6547449" y="3252161"/>
            <a:ext cx="2518913" cy="251891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71629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odern_OA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5932401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odern_OLQ First-Page">
    <p:spTree>
      <p:nvGrpSpPr>
        <p:cNvPr id="1" name=""/>
        <p:cNvGrpSpPr/>
        <p:nvPr/>
      </p:nvGrpSpPr>
      <p:grpSpPr>
        <a:xfrm>
          <a:off x="0" y="0"/>
          <a:ext cx="0" cy="0"/>
          <a:chOff x="0" y="0"/>
          <a:chExt cx="0" cy="0"/>
        </a:xfrm>
      </p:grpSpPr>
      <p:sp>
        <p:nvSpPr>
          <p:cNvPr id="14" name="Rectangle 13"/>
          <p:cNvSpPr/>
          <p:nvPr userDrawn="1"/>
        </p:nvSpPr>
        <p:spPr>
          <a:xfrm>
            <a:off x="3772349" y="519829"/>
            <a:ext cx="4518212" cy="40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5033678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odern_OWQ First-Page">
    <p:spTree>
      <p:nvGrpSpPr>
        <p:cNvPr id="1" name=""/>
        <p:cNvGrpSpPr/>
        <p:nvPr/>
      </p:nvGrpSpPr>
      <p:grpSpPr>
        <a:xfrm>
          <a:off x="0" y="0"/>
          <a:ext cx="0" cy="0"/>
          <a:chOff x="0" y="0"/>
          <a:chExt cx="0" cy="0"/>
        </a:xfrm>
      </p:grpSpPr>
      <p:sp>
        <p:nvSpPr>
          <p:cNvPr id="19" name="Rectangle 18"/>
          <p:cNvSpPr/>
          <p:nvPr userDrawn="1"/>
        </p:nvSpPr>
        <p:spPr>
          <a:xfrm>
            <a:off x="3772349" y="516894"/>
            <a:ext cx="4518212" cy="306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5727560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odern_OWQ-Wetlands">
    <p:spTree>
      <p:nvGrpSpPr>
        <p:cNvPr id="1" name=""/>
        <p:cNvGrpSpPr/>
        <p:nvPr/>
      </p:nvGrpSpPr>
      <p:grpSpPr>
        <a:xfrm>
          <a:off x="0" y="0"/>
          <a:ext cx="0" cy="0"/>
          <a:chOff x="0" y="0"/>
          <a:chExt cx="0" cy="0"/>
        </a:xfrm>
      </p:grpSpPr>
      <p:sp>
        <p:nvSpPr>
          <p:cNvPr id="8" name="Rectangle 7"/>
          <p:cNvSpPr/>
          <p:nvPr userDrawn="1"/>
        </p:nvSpPr>
        <p:spPr>
          <a:xfrm>
            <a:off x="3945054" y="523568"/>
            <a:ext cx="4351453" cy="346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9359332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odern_OLC First-Page">
    <p:spTree>
      <p:nvGrpSpPr>
        <p:cNvPr id="1" name=""/>
        <p:cNvGrpSpPr/>
        <p:nvPr/>
      </p:nvGrpSpPr>
      <p:grpSpPr>
        <a:xfrm>
          <a:off x="0" y="0"/>
          <a:ext cx="0" cy="0"/>
          <a:chOff x="0" y="0"/>
          <a:chExt cx="0" cy="0"/>
        </a:xfrm>
      </p:grpSpPr>
      <p:sp>
        <p:nvSpPr>
          <p:cNvPr id="9" name="Rectangle 8"/>
          <p:cNvSpPr/>
          <p:nvPr userDrawn="1"/>
        </p:nvSpPr>
        <p:spPr>
          <a:xfrm>
            <a:off x="3772349" y="525467"/>
            <a:ext cx="4518212" cy="304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956879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ynamic_OA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42137756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odern_OPS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7"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8120823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odern_OPS-CTA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1403353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odern_OPS-P2 Partner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20273" y="555629"/>
            <a:ext cx="4351453" cy="191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4298133" y="568598"/>
            <a:ext cx="3577500" cy="191250"/>
          </a:xfrm>
          <a:prstGeom prst="rect">
            <a:avLst/>
          </a:prstGeom>
        </p:spPr>
      </p:pic>
      <p:pic>
        <p:nvPicPr>
          <p:cNvPr id="11" name="Picture 10" descr="Logo&#10;&#10;Description automatically generated">
            <a:extLst>
              <a:ext uri="{FF2B5EF4-FFF2-40B4-BE49-F238E27FC236}">
                <a16:creationId xmlns:a16="http://schemas.microsoft.com/office/drawing/2014/main" id="{5771F1D7-8154-475D-BB3E-B7696B13506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297" t="5826" b="8711"/>
          <a:stretch/>
        </p:blipFill>
        <p:spPr>
          <a:xfrm>
            <a:off x="5159262" y="818646"/>
            <a:ext cx="1873475" cy="914400"/>
          </a:xfrm>
          <a:prstGeom prst="rect">
            <a:avLst/>
          </a:prstGeom>
        </p:spPr>
      </p:pic>
    </p:spTree>
    <p:extLst>
      <p:ext uri="{BB962C8B-B14F-4D97-AF65-F5344CB8AC3E}">
        <p14:creationId xmlns:p14="http://schemas.microsoft.com/office/powerpoint/2010/main" val="11591715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odern_OPS-H+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30204"/>
            <a:ext cx="4351453" cy="2791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grayscl/>
            <a:lum bright="20000" contrast="-40000"/>
          </a:blip>
          <a:stretch>
            <a:fillRect/>
          </a:stretch>
        </p:blipFill>
        <p:spPr>
          <a:xfrm>
            <a:off x="4722178" y="581226"/>
            <a:ext cx="2722500" cy="191250"/>
          </a:xfrm>
          <a:prstGeom prst="rect">
            <a:avLst/>
          </a:prstGeom>
        </p:spPr>
      </p:pic>
      <p:pic>
        <p:nvPicPr>
          <p:cNvPr id="9" name="Picture 8">
            <a:extLst>
              <a:ext uri="{FF2B5EF4-FFF2-40B4-BE49-F238E27FC236}">
                <a16:creationId xmlns:a16="http://schemas.microsoft.com/office/drawing/2014/main" id="{9EB6306C-D623-41B7-8E3B-333B5C9AB00C}"/>
              </a:ext>
            </a:extLst>
          </p:cNvPr>
          <p:cNvPicPr>
            <a:picLocks noChangeAspect="1"/>
          </p:cNvPicPr>
          <p:nvPr userDrawn="1"/>
        </p:nvPicPr>
        <p:blipFill>
          <a:blip r:embed="rId3"/>
          <a:stretch>
            <a:fillRect/>
          </a:stretch>
        </p:blipFill>
        <p:spPr>
          <a:xfrm>
            <a:off x="4923918" y="877826"/>
            <a:ext cx="2319020" cy="1005840"/>
          </a:xfrm>
          <a:prstGeom prst="rect">
            <a:avLst/>
          </a:prstGeom>
        </p:spPr>
      </p:pic>
    </p:spTree>
    <p:extLst>
      <p:ext uri="{BB962C8B-B14F-4D97-AF65-F5344CB8AC3E}">
        <p14:creationId xmlns:p14="http://schemas.microsoft.com/office/powerpoint/2010/main" val="32370921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odern_RMDP">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34013"/>
            <a:ext cx="4351453" cy="297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0</a:t>
            </a:r>
          </a:p>
        </p:txBody>
      </p:sp>
      <p:pic>
        <p:nvPicPr>
          <p:cNvPr id="4" name="Picture 3"/>
          <p:cNvPicPr>
            <a:picLocks noChangeAspect="1"/>
          </p:cNvPicPr>
          <p:nvPr userDrawn="1"/>
        </p:nvPicPr>
        <p:blipFill>
          <a:blip r:embed="rId2">
            <a:grayscl/>
            <a:lum bright="20000" contrast="-40000"/>
          </a:blip>
          <a:stretch>
            <a:fillRect/>
          </a:stretch>
        </p:blipFill>
        <p:spPr>
          <a:xfrm>
            <a:off x="4059016" y="573919"/>
            <a:ext cx="4095000" cy="191250"/>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983E4770-E808-46F8-B393-C8F0F7CA18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87448" y="880247"/>
            <a:ext cx="1838136" cy="1005840"/>
          </a:xfrm>
          <a:prstGeom prst="rect">
            <a:avLst/>
          </a:prstGeom>
        </p:spPr>
      </p:pic>
    </p:spTree>
    <p:extLst>
      <p:ext uri="{BB962C8B-B14F-4D97-AF65-F5344CB8AC3E}">
        <p14:creationId xmlns:p14="http://schemas.microsoft.com/office/powerpoint/2010/main" val="15056683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odern_OPS-E-Cycl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33818"/>
            <a:ext cx="4351453" cy="220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4519364" y="572489"/>
            <a:ext cx="3138750" cy="191250"/>
          </a:xfrm>
          <a:prstGeom prst="rect">
            <a:avLst/>
          </a:prstGeom>
        </p:spPr>
      </p:pic>
      <p:pic>
        <p:nvPicPr>
          <p:cNvPr id="10" name="Picture 9">
            <a:extLst>
              <a:ext uri="{FF2B5EF4-FFF2-40B4-BE49-F238E27FC236}">
                <a16:creationId xmlns:a16="http://schemas.microsoft.com/office/drawing/2014/main" id="{68C79305-9602-437E-9327-E4785EB5563A}"/>
              </a:ext>
            </a:extLst>
          </p:cNvPr>
          <p:cNvPicPr>
            <a:picLocks noChangeAspect="1"/>
          </p:cNvPicPr>
          <p:nvPr userDrawn="1"/>
        </p:nvPicPr>
        <p:blipFill>
          <a:blip r:embed="rId3"/>
          <a:stretch>
            <a:fillRect/>
          </a:stretch>
        </p:blipFill>
        <p:spPr>
          <a:xfrm>
            <a:off x="4976149" y="888109"/>
            <a:ext cx="2239701" cy="822960"/>
          </a:xfrm>
          <a:prstGeom prst="rect">
            <a:avLst/>
          </a:prstGeom>
        </p:spPr>
      </p:pic>
    </p:spTree>
    <p:extLst>
      <p:ext uri="{BB962C8B-B14F-4D97-AF65-F5344CB8AC3E}">
        <p14:creationId xmlns:p14="http://schemas.microsoft.com/office/powerpoint/2010/main" val="37224616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odern_OPS-ESP">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25862"/>
            <a:ext cx="4351453" cy="298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grayscl/>
            <a:lum bright="20000" contrast="-40000"/>
          </a:blip>
          <a:stretch>
            <a:fillRect/>
          </a:stretch>
        </p:blipFill>
        <p:spPr>
          <a:xfrm>
            <a:off x="4164503" y="574082"/>
            <a:ext cx="3847500" cy="19125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C8F914C3-1AF6-4A73-855D-47E9CA3D7A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23567" y="845293"/>
            <a:ext cx="1544866" cy="914400"/>
          </a:xfrm>
          <a:prstGeom prst="rect">
            <a:avLst/>
          </a:prstGeom>
        </p:spPr>
      </p:pic>
    </p:spTree>
    <p:extLst>
      <p:ext uri="{BB962C8B-B14F-4D97-AF65-F5344CB8AC3E}">
        <p14:creationId xmlns:p14="http://schemas.microsoft.com/office/powerpoint/2010/main" val="9594554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odern_OPS-Clean Marina">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37229"/>
            <a:ext cx="4351453" cy="233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4349144" y="568527"/>
            <a:ext cx="3487500" cy="191250"/>
          </a:xfrm>
          <a:prstGeom prst="rect">
            <a:avLst/>
          </a:prstGeom>
        </p:spPr>
      </p:pic>
      <p:pic>
        <p:nvPicPr>
          <p:cNvPr id="10" name="Picture 9">
            <a:extLst>
              <a:ext uri="{FF2B5EF4-FFF2-40B4-BE49-F238E27FC236}">
                <a16:creationId xmlns:a16="http://schemas.microsoft.com/office/drawing/2014/main" id="{B38C09D5-625C-4B4B-AD6F-77CE3A4A3567}"/>
              </a:ext>
            </a:extLst>
          </p:cNvPr>
          <p:cNvPicPr>
            <a:picLocks noChangeAspect="1"/>
          </p:cNvPicPr>
          <p:nvPr userDrawn="1"/>
        </p:nvPicPr>
        <p:blipFill>
          <a:blip r:embed="rId3"/>
          <a:stretch>
            <a:fillRect/>
          </a:stretch>
        </p:blipFill>
        <p:spPr>
          <a:xfrm>
            <a:off x="4778343" y="874855"/>
            <a:ext cx="2629102" cy="822960"/>
          </a:xfrm>
          <a:prstGeom prst="rect">
            <a:avLst/>
          </a:prstGeom>
        </p:spPr>
      </p:pic>
    </p:spTree>
    <p:extLst>
      <p:ext uri="{BB962C8B-B14F-4D97-AF65-F5344CB8AC3E}">
        <p14:creationId xmlns:p14="http://schemas.microsoft.com/office/powerpoint/2010/main" val="16157098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odern_OPS-CLEAN Challeng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35487"/>
            <a:ext cx="4351453" cy="191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3426515" y="579265"/>
            <a:ext cx="5332501" cy="191250"/>
          </a:xfrm>
          <a:prstGeom prst="rect">
            <a:avLst/>
          </a:prstGeom>
        </p:spPr>
      </p:pic>
      <p:pic>
        <p:nvPicPr>
          <p:cNvPr id="10" name="Picture 9">
            <a:extLst>
              <a:ext uri="{FF2B5EF4-FFF2-40B4-BE49-F238E27FC236}">
                <a16:creationId xmlns:a16="http://schemas.microsoft.com/office/drawing/2014/main" id="{CCE1945C-843D-43C9-93C3-58A674580F41}"/>
              </a:ext>
            </a:extLst>
          </p:cNvPr>
          <p:cNvPicPr>
            <a:picLocks noChangeAspect="1"/>
          </p:cNvPicPr>
          <p:nvPr userDrawn="1"/>
        </p:nvPicPr>
        <p:blipFill>
          <a:blip r:embed="rId3"/>
          <a:stretch>
            <a:fillRect/>
          </a:stretch>
        </p:blipFill>
        <p:spPr>
          <a:xfrm>
            <a:off x="5608895" y="815089"/>
            <a:ext cx="967740" cy="1188720"/>
          </a:xfrm>
          <a:prstGeom prst="rect">
            <a:avLst/>
          </a:prstGeom>
        </p:spPr>
      </p:pic>
    </p:spTree>
    <p:extLst>
      <p:ext uri="{BB962C8B-B14F-4D97-AF65-F5344CB8AC3E}">
        <p14:creationId xmlns:p14="http://schemas.microsoft.com/office/powerpoint/2010/main" val="18798468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odern_OPS/OWQ-BEACH">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8" name="Rectangle 7"/>
          <p:cNvSpPr/>
          <p:nvPr userDrawn="1"/>
        </p:nvSpPr>
        <p:spPr>
          <a:xfrm>
            <a:off x="3945054" y="528113"/>
            <a:ext cx="4351453" cy="191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grayscl/>
            <a:lum bright="20000" contrast="-40000"/>
          </a:blip>
          <a:stretch>
            <a:fillRect/>
          </a:stretch>
        </p:blipFill>
        <p:spPr>
          <a:xfrm>
            <a:off x="3161572" y="575598"/>
            <a:ext cx="5895001" cy="191250"/>
          </a:xfrm>
          <a:prstGeom prst="rect">
            <a:avLst/>
          </a:prstGeom>
        </p:spPr>
      </p:pic>
      <p:pic>
        <p:nvPicPr>
          <p:cNvPr id="9" name="Picture 8" descr="Logo&#10;&#10;Description automatically generated">
            <a:extLst>
              <a:ext uri="{FF2B5EF4-FFF2-40B4-BE49-F238E27FC236}">
                <a16:creationId xmlns:a16="http://schemas.microsoft.com/office/drawing/2014/main" id="{D4AE0FEA-1898-406D-96D7-2DE25E34181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41325" y="872054"/>
            <a:ext cx="833570" cy="1005840"/>
          </a:xfrm>
          <a:prstGeom prst="rect">
            <a:avLst/>
          </a:prstGeom>
        </p:spPr>
      </p:pic>
    </p:spTree>
    <p:extLst>
      <p:ext uri="{BB962C8B-B14F-4D97-AF65-F5344CB8AC3E}">
        <p14:creationId xmlns:p14="http://schemas.microsoft.com/office/powerpoint/2010/main" val="3177556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ynamic_OL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21713630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odern_OPS/OAQ-PCA">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
        <p:nvSpPr>
          <p:cNvPr id="9" name="Rectangle 8"/>
          <p:cNvSpPr/>
          <p:nvPr userDrawn="1"/>
        </p:nvSpPr>
        <p:spPr>
          <a:xfrm>
            <a:off x="3945054" y="528379"/>
            <a:ext cx="4351453" cy="196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 name="Picture 1"/>
          <p:cNvPicPr>
            <a:picLocks noChangeAspect="1"/>
          </p:cNvPicPr>
          <p:nvPr userDrawn="1"/>
        </p:nvPicPr>
        <p:blipFill>
          <a:blip r:embed="rId2">
            <a:grayscl/>
            <a:lum bright="20000" contrast="-40000"/>
          </a:blip>
          <a:stretch>
            <a:fillRect/>
          </a:stretch>
        </p:blipFill>
        <p:spPr>
          <a:xfrm>
            <a:off x="4621882" y="591000"/>
            <a:ext cx="2947500" cy="191250"/>
          </a:xfrm>
          <a:prstGeom prst="rect">
            <a:avLst/>
          </a:prstGeom>
        </p:spPr>
      </p:pic>
      <p:pic>
        <p:nvPicPr>
          <p:cNvPr id="10" name="Picture 9">
            <a:extLst>
              <a:ext uri="{FF2B5EF4-FFF2-40B4-BE49-F238E27FC236}">
                <a16:creationId xmlns:a16="http://schemas.microsoft.com/office/drawing/2014/main" id="{5ED02A14-A128-4B24-A066-4C49C791BDF7}"/>
              </a:ext>
            </a:extLst>
          </p:cNvPr>
          <p:cNvPicPr>
            <a:picLocks noChangeAspect="1"/>
          </p:cNvPicPr>
          <p:nvPr userDrawn="1"/>
        </p:nvPicPr>
        <p:blipFill>
          <a:blip r:embed="rId3"/>
          <a:stretch>
            <a:fillRect/>
          </a:stretch>
        </p:blipFill>
        <p:spPr>
          <a:xfrm>
            <a:off x="5748496" y="872442"/>
            <a:ext cx="693419" cy="822960"/>
          </a:xfrm>
          <a:prstGeom prst="rect">
            <a:avLst/>
          </a:prstGeom>
        </p:spPr>
      </p:pic>
    </p:spTree>
    <p:extLst>
      <p:ext uri="{BB962C8B-B14F-4D97-AF65-F5344CB8AC3E}">
        <p14:creationId xmlns:p14="http://schemas.microsoft.com/office/powerpoint/2010/main" val="19333859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4EFF5-EC47-11D8-FA6C-483A8D2A0069}"/>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4E8887D2-3789-48B4-79EB-09A4FC3557B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F0BA861-80EF-A681-3D59-78812DFED2F9}"/>
              </a:ext>
            </a:extLst>
          </p:cNvPr>
          <p:cNvSpPr>
            <a:spLocks noGrp="1"/>
          </p:cNvSpPr>
          <p:nvPr>
            <p:ph type="sldNum" sz="quarter" idx="12"/>
          </p:nvPr>
        </p:nvSpPr>
        <p:spPr/>
        <p:txBody>
          <a:bodyPr/>
          <a:lstStyle>
            <a:lvl1pPr>
              <a:defRPr/>
            </a:lvl1pPr>
          </a:lstStyle>
          <a:p>
            <a:pPr>
              <a:defRPr/>
            </a:pPr>
            <a:fld id="{8853AAB8-7643-49E2-B308-55641D830F6B}" type="slidenum">
              <a:rPr lang="en-US" altLang="en-US"/>
              <a:pPr>
                <a:defRPr/>
              </a:pPr>
              <a:t>‹#›</a:t>
            </a:fld>
            <a:endParaRPr lang="en-US" altLang="en-US" dirty="0"/>
          </a:p>
        </p:txBody>
      </p:sp>
    </p:spTree>
    <p:extLst>
      <p:ext uri="{BB962C8B-B14F-4D97-AF65-F5344CB8AC3E}">
        <p14:creationId xmlns:p14="http://schemas.microsoft.com/office/powerpoint/2010/main" val="34238603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CE923A0-E52C-DC10-C5B8-7F88A0C09A17}"/>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D8CAA9AE-892A-69E8-E192-2D513C072A0D}"/>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FF36FE48-7780-4E3D-560F-4B2F018A69F3}"/>
              </a:ext>
            </a:extLst>
          </p:cNvPr>
          <p:cNvSpPr>
            <a:spLocks noGrp="1"/>
          </p:cNvSpPr>
          <p:nvPr>
            <p:ph type="sldNum" sz="quarter" idx="12"/>
          </p:nvPr>
        </p:nvSpPr>
        <p:spPr/>
        <p:txBody>
          <a:bodyPr/>
          <a:lstStyle>
            <a:lvl1pPr>
              <a:defRPr/>
            </a:lvl1pPr>
          </a:lstStyle>
          <a:p>
            <a:pPr>
              <a:defRPr/>
            </a:pPr>
            <a:fld id="{49F69AC8-4ED7-4E96-81A2-947F65DEFBB3}" type="slidenum">
              <a:rPr lang="en-US" altLang="en-US"/>
              <a:pPr>
                <a:defRPr/>
              </a:pPr>
              <a:t>‹#›</a:t>
            </a:fld>
            <a:endParaRPr lang="en-US" altLang="en-US" dirty="0"/>
          </a:p>
        </p:txBody>
      </p:sp>
    </p:spTree>
    <p:extLst>
      <p:ext uri="{BB962C8B-B14F-4D97-AF65-F5344CB8AC3E}">
        <p14:creationId xmlns:p14="http://schemas.microsoft.com/office/powerpoint/2010/main" val="2726583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4EFF5-EC47-11D8-FA6C-483A8D2A0069}"/>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4E8887D2-3789-48B4-79EB-09A4FC3557B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F0BA861-80EF-A681-3D59-78812DFED2F9}"/>
              </a:ext>
            </a:extLst>
          </p:cNvPr>
          <p:cNvSpPr>
            <a:spLocks noGrp="1"/>
          </p:cNvSpPr>
          <p:nvPr>
            <p:ph type="sldNum" sz="quarter" idx="12"/>
          </p:nvPr>
        </p:nvSpPr>
        <p:spPr/>
        <p:txBody>
          <a:bodyPr/>
          <a:lstStyle>
            <a:lvl1pPr>
              <a:defRPr/>
            </a:lvl1pPr>
          </a:lstStyle>
          <a:p>
            <a:pPr>
              <a:defRPr/>
            </a:pPr>
            <a:fld id="{8853AAB8-7643-49E2-B308-55641D830F6B}" type="slidenum">
              <a:rPr lang="en-US" altLang="en-US"/>
              <a:pPr>
                <a:defRPr/>
              </a:pPr>
              <a:t>‹#›</a:t>
            </a:fld>
            <a:endParaRPr lang="en-US" altLang="en-US" dirty="0"/>
          </a:p>
        </p:txBody>
      </p:sp>
    </p:spTree>
    <p:extLst>
      <p:ext uri="{BB962C8B-B14F-4D97-AF65-F5344CB8AC3E}">
        <p14:creationId xmlns:p14="http://schemas.microsoft.com/office/powerpoint/2010/main" val="31035209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38DAD2-08AC-C190-2F11-40161FE25C34}"/>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CFBCC191-1B4E-7A1B-E98C-0D68D95D3BBD}"/>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2FB63E62-BD17-D029-B589-7683EFD7E5C5}"/>
              </a:ext>
            </a:extLst>
          </p:cNvPr>
          <p:cNvSpPr>
            <a:spLocks noGrp="1"/>
          </p:cNvSpPr>
          <p:nvPr>
            <p:ph type="sldNum" sz="quarter" idx="12"/>
          </p:nvPr>
        </p:nvSpPr>
        <p:spPr/>
        <p:txBody>
          <a:bodyPr/>
          <a:lstStyle>
            <a:lvl1pPr>
              <a:defRPr/>
            </a:lvl1pPr>
          </a:lstStyle>
          <a:p>
            <a:pPr>
              <a:defRPr/>
            </a:pPr>
            <a:fld id="{2A6A7686-B4F9-4322-ADD7-5D9D1D983338}" type="slidenum">
              <a:rPr lang="en-US" altLang="en-US"/>
              <a:pPr>
                <a:defRPr/>
              </a:pPr>
              <a:t>‹#›</a:t>
            </a:fld>
            <a:endParaRPr lang="en-US" altLang="en-US" dirty="0"/>
          </a:p>
        </p:txBody>
      </p:sp>
    </p:spTree>
    <p:extLst>
      <p:ext uri="{BB962C8B-B14F-4D97-AF65-F5344CB8AC3E}">
        <p14:creationId xmlns:p14="http://schemas.microsoft.com/office/powerpoint/2010/main" val="6136425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0CE2A64-DDAA-B0D9-4CB0-0900ABF57ABD}"/>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BF445D5E-B276-155B-DDC2-AA20C6B0D007}"/>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BEBC46A1-2FC1-75AC-0855-28B662A32485}"/>
              </a:ext>
            </a:extLst>
          </p:cNvPr>
          <p:cNvSpPr>
            <a:spLocks noGrp="1"/>
          </p:cNvSpPr>
          <p:nvPr>
            <p:ph type="sldNum" sz="quarter" idx="12"/>
          </p:nvPr>
        </p:nvSpPr>
        <p:spPr/>
        <p:txBody>
          <a:bodyPr/>
          <a:lstStyle>
            <a:lvl1pPr>
              <a:defRPr/>
            </a:lvl1pPr>
          </a:lstStyle>
          <a:p>
            <a:pPr>
              <a:defRPr/>
            </a:pPr>
            <a:fld id="{6C375FB2-3F8A-41AA-AC6D-D7F6D1AF644C}" type="slidenum">
              <a:rPr lang="en-US" altLang="en-US"/>
              <a:pPr>
                <a:defRPr/>
              </a:pPr>
              <a:t>‹#›</a:t>
            </a:fld>
            <a:endParaRPr lang="en-US" altLang="en-US" dirty="0"/>
          </a:p>
        </p:txBody>
      </p:sp>
    </p:spTree>
    <p:extLst>
      <p:ext uri="{BB962C8B-B14F-4D97-AF65-F5344CB8AC3E}">
        <p14:creationId xmlns:p14="http://schemas.microsoft.com/office/powerpoint/2010/main" val="28896214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8986225-2C13-31B4-0FFA-5D2C82E8C161}"/>
              </a:ext>
            </a:extLst>
          </p:cNvPr>
          <p:cNvSpPr>
            <a:spLocks noGrp="1"/>
          </p:cNvSpPr>
          <p:nvPr>
            <p:ph type="dt" sz="half" idx="10"/>
          </p:nvPr>
        </p:nvSpPr>
        <p:spPr/>
        <p:txBody>
          <a:bodyPr/>
          <a:lstStyle>
            <a:lvl1pPr>
              <a:defRPr/>
            </a:lvl1pPr>
          </a:lstStyle>
          <a:p>
            <a:pPr>
              <a:defRPr/>
            </a:pPr>
            <a:endParaRPr lang="en-US" dirty="0"/>
          </a:p>
        </p:txBody>
      </p:sp>
      <p:sp>
        <p:nvSpPr>
          <p:cNvPr id="8" name="Footer Placeholder 4">
            <a:extLst>
              <a:ext uri="{FF2B5EF4-FFF2-40B4-BE49-F238E27FC236}">
                <a16:creationId xmlns:a16="http://schemas.microsoft.com/office/drawing/2014/main" id="{3FDCE0B0-DD18-F255-0AE1-34C4322606D4}"/>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099FAB42-00D6-9AF3-BF3F-5937AAB19038}"/>
              </a:ext>
            </a:extLst>
          </p:cNvPr>
          <p:cNvSpPr>
            <a:spLocks noGrp="1"/>
          </p:cNvSpPr>
          <p:nvPr>
            <p:ph type="sldNum" sz="quarter" idx="12"/>
          </p:nvPr>
        </p:nvSpPr>
        <p:spPr/>
        <p:txBody>
          <a:bodyPr/>
          <a:lstStyle>
            <a:lvl1pPr>
              <a:defRPr/>
            </a:lvl1pPr>
          </a:lstStyle>
          <a:p>
            <a:pPr>
              <a:defRPr/>
            </a:pPr>
            <a:fld id="{6F5042F3-976B-44D7-A2CE-36D078FADC39}" type="slidenum">
              <a:rPr lang="en-US" altLang="en-US"/>
              <a:pPr>
                <a:defRPr/>
              </a:pPr>
              <a:t>‹#›</a:t>
            </a:fld>
            <a:endParaRPr lang="en-US" altLang="en-US" dirty="0"/>
          </a:p>
        </p:txBody>
      </p:sp>
    </p:spTree>
    <p:extLst>
      <p:ext uri="{BB962C8B-B14F-4D97-AF65-F5344CB8AC3E}">
        <p14:creationId xmlns:p14="http://schemas.microsoft.com/office/powerpoint/2010/main" val="20134171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90A4DBE-0642-1DD4-DECC-A29B6C0457E2}"/>
              </a:ext>
            </a:extLst>
          </p:cNvPr>
          <p:cNvSpPr>
            <a:spLocks noGrp="1"/>
          </p:cNvSpPr>
          <p:nvPr>
            <p:ph type="dt" sz="half" idx="10"/>
          </p:nvPr>
        </p:nvSpPr>
        <p:spPr/>
        <p:txBody>
          <a:bodyPr/>
          <a:lstStyle>
            <a:lvl1pPr>
              <a:defRPr/>
            </a:lvl1pPr>
          </a:lstStyle>
          <a:p>
            <a:pPr>
              <a:defRPr/>
            </a:pPr>
            <a:endParaRPr lang="en-US" dirty="0"/>
          </a:p>
        </p:txBody>
      </p:sp>
      <p:sp>
        <p:nvSpPr>
          <p:cNvPr id="4" name="Footer Placeholder 4">
            <a:extLst>
              <a:ext uri="{FF2B5EF4-FFF2-40B4-BE49-F238E27FC236}">
                <a16:creationId xmlns:a16="http://schemas.microsoft.com/office/drawing/2014/main" id="{5E99FB48-709F-679D-EB53-5CC303990464}"/>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E5762D49-4DAE-FFD3-885B-B1A148C14B83}"/>
              </a:ext>
            </a:extLst>
          </p:cNvPr>
          <p:cNvSpPr>
            <a:spLocks noGrp="1"/>
          </p:cNvSpPr>
          <p:nvPr>
            <p:ph type="sldNum" sz="quarter" idx="12"/>
          </p:nvPr>
        </p:nvSpPr>
        <p:spPr/>
        <p:txBody>
          <a:bodyPr/>
          <a:lstStyle>
            <a:lvl1pPr>
              <a:defRPr/>
            </a:lvl1pPr>
          </a:lstStyle>
          <a:p>
            <a:pPr>
              <a:defRPr/>
            </a:pPr>
            <a:fld id="{28440CA9-076A-4B72-8D61-1EF74C80216C}" type="slidenum">
              <a:rPr lang="en-US" altLang="en-US"/>
              <a:pPr>
                <a:defRPr/>
              </a:pPr>
              <a:t>‹#›</a:t>
            </a:fld>
            <a:endParaRPr lang="en-US" altLang="en-US" dirty="0"/>
          </a:p>
        </p:txBody>
      </p:sp>
    </p:spTree>
    <p:extLst>
      <p:ext uri="{BB962C8B-B14F-4D97-AF65-F5344CB8AC3E}">
        <p14:creationId xmlns:p14="http://schemas.microsoft.com/office/powerpoint/2010/main" val="31673827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CF1A17A-8462-B72A-0E46-453AB1342AAA}"/>
              </a:ext>
            </a:extLst>
          </p:cNvPr>
          <p:cNvSpPr>
            <a:spLocks noGrp="1"/>
          </p:cNvSpPr>
          <p:nvPr>
            <p:ph type="dt" sz="half" idx="10"/>
          </p:nvPr>
        </p:nvSpPr>
        <p:spPr/>
        <p:txBody>
          <a:bodyPr/>
          <a:lstStyle>
            <a:lvl1pPr>
              <a:defRPr/>
            </a:lvl1pPr>
          </a:lstStyle>
          <a:p>
            <a:pPr>
              <a:defRPr/>
            </a:pPr>
            <a:endParaRPr lang="en-US" dirty="0"/>
          </a:p>
        </p:txBody>
      </p:sp>
      <p:sp>
        <p:nvSpPr>
          <p:cNvPr id="3" name="Footer Placeholder 4">
            <a:extLst>
              <a:ext uri="{FF2B5EF4-FFF2-40B4-BE49-F238E27FC236}">
                <a16:creationId xmlns:a16="http://schemas.microsoft.com/office/drawing/2014/main" id="{67E1E372-4C7A-5621-768E-956B9F86CF4E}"/>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87F45829-C2F7-8550-5BB3-397B72DF1445}"/>
              </a:ext>
            </a:extLst>
          </p:cNvPr>
          <p:cNvSpPr>
            <a:spLocks noGrp="1"/>
          </p:cNvSpPr>
          <p:nvPr>
            <p:ph type="sldNum" sz="quarter" idx="12"/>
          </p:nvPr>
        </p:nvSpPr>
        <p:spPr/>
        <p:txBody>
          <a:bodyPr/>
          <a:lstStyle>
            <a:lvl1pPr>
              <a:defRPr/>
            </a:lvl1pPr>
          </a:lstStyle>
          <a:p>
            <a:pPr>
              <a:defRPr/>
            </a:pPr>
            <a:fld id="{C282A43D-3864-49ED-AA7C-932E37C44C94}" type="slidenum">
              <a:rPr lang="en-US" altLang="en-US"/>
              <a:pPr>
                <a:defRPr/>
              </a:pPr>
              <a:t>‹#›</a:t>
            </a:fld>
            <a:endParaRPr lang="en-US" altLang="en-US" dirty="0"/>
          </a:p>
        </p:txBody>
      </p:sp>
    </p:spTree>
    <p:extLst>
      <p:ext uri="{BB962C8B-B14F-4D97-AF65-F5344CB8AC3E}">
        <p14:creationId xmlns:p14="http://schemas.microsoft.com/office/powerpoint/2010/main" val="8208700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3E39A00-BC65-A5F4-D622-56CED2D11A96}"/>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BCEC43D4-1D91-D425-10B8-A9F5359C3EFA}"/>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E6E71794-76B5-EA1B-A28D-C6EB2923E6E8}"/>
              </a:ext>
            </a:extLst>
          </p:cNvPr>
          <p:cNvSpPr>
            <a:spLocks noGrp="1"/>
          </p:cNvSpPr>
          <p:nvPr>
            <p:ph type="sldNum" sz="quarter" idx="12"/>
          </p:nvPr>
        </p:nvSpPr>
        <p:spPr/>
        <p:txBody>
          <a:bodyPr/>
          <a:lstStyle>
            <a:lvl1pPr>
              <a:defRPr/>
            </a:lvl1pPr>
          </a:lstStyle>
          <a:p>
            <a:pPr>
              <a:defRPr/>
            </a:pPr>
            <a:fld id="{A90BDA28-3860-45F6-969E-53316D96E870}" type="slidenum">
              <a:rPr lang="en-US" altLang="en-US"/>
              <a:pPr>
                <a:defRPr/>
              </a:pPr>
              <a:t>‹#›</a:t>
            </a:fld>
            <a:endParaRPr lang="en-US" altLang="en-US" dirty="0"/>
          </a:p>
        </p:txBody>
      </p:sp>
    </p:spTree>
    <p:extLst>
      <p:ext uri="{BB962C8B-B14F-4D97-AF65-F5344CB8AC3E}">
        <p14:creationId xmlns:p14="http://schemas.microsoft.com/office/powerpoint/2010/main" val="208037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ynamic_OWQ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7"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8"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21870699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2292549-8822-B1AB-880A-ACE2CB628624}"/>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B4AF3E1D-4272-A7F8-5260-BF55B3A7D083}"/>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439B7DB8-010B-7511-C171-C799D4EB67C4}"/>
              </a:ext>
            </a:extLst>
          </p:cNvPr>
          <p:cNvSpPr>
            <a:spLocks noGrp="1"/>
          </p:cNvSpPr>
          <p:nvPr>
            <p:ph type="sldNum" sz="quarter" idx="12"/>
          </p:nvPr>
        </p:nvSpPr>
        <p:spPr/>
        <p:txBody>
          <a:bodyPr/>
          <a:lstStyle>
            <a:lvl1pPr>
              <a:defRPr/>
            </a:lvl1pPr>
          </a:lstStyle>
          <a:p>
            <a:pPr>
              <a:defRPr/>
            </a:pPr>
            <a:fld id="{CDFE1A9A-94F9-4A6F-9701-B54CE58FAA0A}" type="slidenum">
              <a:rPr lang="en-US" altLang="en-US"/>
              <a:pPr>
                <a:defRPr/>
              </a:pPr>
              <a:t>‹#›</a:t>
            </a:fld>
            <a:endParaRPr lang="en-US" altLang="en-US" dirty="0"/>
          </a:p>
        </p:txBody>
      </p:sp>
    </p:spTree>
    <p:extLst>
      <p:ext uri="{BB962C8B-B14F-4D97-AF65-F5344CB8AC3E}">
        <p14:creationId xmlns:p14="http://schemas.microsoft.com/office/powerpoint/2010/main" val="23973620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DEDA71-36A4-E564-66A1-0447F741E756}"/>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842FA13B-4F15-4F27-7B75-7C6ADCA6059C}"/>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757E2938-A746-627A-29F2-3EBC07C9D159}"/>
              </a:ext>
            </a:extLst>
          </p:cNvPr>
          <p:cNvSpPr>
            <a:spLocks noGrp="1"/>
          </p:cNvSpPr>
          <p:nvPr>
            <p:ph type="sldNum" sz="quarter" idx="12"/>
          </p:nvPr>
        </p:nvSpPr>
        <p:spPr/>
        <p:txBody>
          <a:bodyPr/>
          <a:lstStyle>
            <a:lvl1pPr>
              <a:defRPr/>
            </a:lvl1pPr>
          </a:lstStyle>
          <a:p>
            <a:pPr>
              <a:defRPr/>
            </a:pPr>
            <a:fld id="{718D9F14-BB18-4B31-9724-22803C3E371E}" type="slidenum">
              <a:rPr lang="en-US" altLang="en-US"/>
              <a:pPr>
                <a:defRPr/>
              </a:pPr>
              <a:t>‹#›</a:t>
            </a:fld>
            <a:endParaRPr lang="en-US" altLang="en-US" dirty="0"/>
          </a:p>
        </p:txBody>
      </p:sp>
    </p:spTree>
    <p:extLst>
      <p:ext uri="{BB962C8B-B14F-4D97-AF65-F5344CB8AC3E}">
        <p14:creationId xmlns:p14="http://schemas.microsoft.com/office/powerpoint/2010/main" val="42651587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D2A422-9258-8F76-D3CE-885101E08D91}"/>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95E4CB36-76AD-A1CA-F03F-A7A1E46F1860}"/>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8002DE8-72C3-F83F-BC44-8CBBC4F787F8}"/>
              </a:ext>
            </a:extLst>
          </p:cNvPr>
          <p:cNvSpPr>
            <a:spLocks noGrp="1"/>
          </p:cNvSpPr>
          <p:nvPr>
            <p:ph type="sldNum" sz="quarter" idx="12"/>
          </p:nvPr>
        </p:nvSpPr>
        <p:spPr/>
        <p:txBody>
          <a:bodyPr/>
          <a:lstStyle>
            <a:lvl1pPr>
              <a:defRPr/>
            </a:lvl1pPr>
          </a:lstStyle>
          <a:p>
            <a:pPr>
              <a:defRPr/>
            </a:pPr>
            <a:fld id="{B291A783-A446-4C5E-B048-2651E8B19E9B}" type="slidenum">
              <a:rPr lang="en-US" altLang="en-US"/>
              <a:pPr>
                <a:defRPr/>
              </a:pPr>
              <a:t>‹#›</a:t>
            </a:fld>
            <a:endParaRPr lang="en-US" altLang="en-US" dirty="0"/>
          </a:p>
        </p:txBody>
      </p:sp>
    </p:spTree>
    <p:extLst>
      <p:ext uri="{BB962C8B-B14F-4D97-AF65-F5344CB8AC3E}">
        <p14:creationId xmlns:p14="http://schemas.microsoft.com/office/powerpoint/2010/main" val="42856530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86915-91D1-C339-834E-24FA12E7B8E0}"/>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03823E6F-9865-41BF-9F96-F314B7453662}"/>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3E0AC325-ECD3-60C5-30A8-148E9B2F23D3}"/>
              </a:ext>
            </a:extLst>
          </p:cNvPr>
          <p:cNvSpPr>
            <a:spLocks noGrp="1"/>
          </p:cNvSpPr>
          <p:nvPr>
            <p:ph type="sldNum" sz="quarter" idx="12"/>
          </p:nvPr>
        </p:nvSpPr>
        <p:spPr>
          <a:xfrm>
            <a:off x="2032000" y="6248400"/>
            <a:ext cx="1727200" cy="457200"/>
          </a:xfrm>
        </p:spPr>
        <p:txBody>
          <a:bodyPr/>
          <a:lstStyle>
            <a:lvl1pPr>
              <a:defRPr smtClean="0"/>
            </a:lvl1pPr>
          </a:lstStyle>
          <a:p>
            <a:pPr>
              <a:defRPr/>
            </a:pPr>
            <a:fld id="{E52082B4-8958-45DE-9BC8-F80FA26FFB12}" type="slidenum">
              <a:rPr lang="en-US" altLang="en-US"/>
              <a:pPr>
                <a:defRPr/>
              </a:pPr>
              <a:t>‹#›</a:t>
            </a:fld>
            <a:endParaRPr lang="en-US" altLang="en-US" dirty="0"/>
          </a:p>
        </p:txBody>
      </p:sp>
    </p:spTree>
    <p:extLst>
      <p:ext uri="{BB962C8B-B14F-4D97-AF65-F5344CB8AC3E}">
        <p14:creationId xmlns:p14="http://schemas.microsoft.com/office/powerpoint/2010/main" val="16694051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2000" y="43053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2AA21E-7921-FD96-42D9-2D62C5840DE7}"/>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81883446-2C2E-A331-BF96-050057A2A244}"/>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C65C8A2D-6428-4AD1-FF4B-3BA97858A89D}"/>
              </a:ext>
            </a:extLst>
          </p:cNvPr>
          <p:cNvSpPr>
            <a:spLocks noGrp="1"/>
          </p:cNvSpPr>
          <p:nvPr>
            <p:ph type="sldNum" sz="quarter" idx="12"/>
          </p:nvPr>
        </p:nvSpPr>
        <p:spPr>
          <a:xfrm>
            <a:off x="2032000" y="6248400"/>
            <a:ext cx="1727200" cy="457200"/>
          </a:xfrm>
        </p:spPr>
        <p:txBody>
          <a:bodyPr/>
          <a:lstStyle>
            <a:lvl1pPr>
              <a:defRPr smtClean="0"/>
            </a:lvl1pPr>
          </a:lstStyle>
          <a:p>
            <a:pPr>
              <a:defRPr/>
            </a:pPr>
            <a:fld id="{9CCB85D3-386D-431A-9BC7-C20686ADDF55}" type="slidenum">
              <a:rPr lang="en-US" altLang="en-US"/>
              <a:pPr>
                <a:defRPr/>
              </a:pPr>
              <a:t>‹#›</a:t>
            </a:fld>
            <a:endParaRPr lang="en-US" altLang="en-US" dirty="0"/>
          </a:p>
        </p:txBody>
      </p:sp>
    </p:spTree>
    <p:extLst>
      <p:ext uri="{BB962C8B-B14F-4D97-AF65-F5344CB8AC3E}">
        <p14:creationId xmlns:p14="http://schemas.microsoft.com/office/powerpoint/2010/main" val="13398090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72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63A6E2-1540-5237-9301-76E313965B54}"/>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355625CC-97C9-7167-AA53-35D22D047B1A}"/>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EF9376D7-AAFA-01A7-C18D-CC0756774891}"/>
              </a:ext>
            </a:extLst>
          </p:cNvPr>
          <p:cNvSpPr>
            <a:spLocks noGrp="1"/>
          </p:cNvSpPr>
          <p:nvPr>
            <p:ph type="sldNum" sz="quarter" idx="12"/>
          </p:nvPr>
        </p:nvSpPr>
        <p:spPr>
          <a:xfrm>
            <a:off x="2032000" y="6248400"/>
            <a:ext cx="1727200" cy="457200"/>
          </a:xfrm>
        </p:spPr>
        <p:txBody>
          <a:bodyPr/>
          <a:lstStyle>
            <a:lvl1pPr>
              <a:defRPr smtClean="0"/>
            </a:lvl1pPr>
          </a:lstStyle>
          <a:p>
            <a:pPr>
              <a:defRPr/>
            </a:pPr>
            <a:fld id="{382A3F8D-DF13-4B34-8B34-8A8CE8CDDD50}" type="slidenum">
              <a:rPr lang="en-US" altLang="en-US"/>
              <a:pPr>
                <a:defRPr/>
              </a:pPr>
              <a:t>‹#›</a:t>
            </a:fld>
            <a:endParaRPr lang="en-US" altLang="en-US" dirty="0"/>
          </a:p>
        </p:txBody>
      </p:sp>
    </p:spTree>
    <p:extLst>
      <p:ext uri="{BB962C8B-B14F-4D97-AF65-F5344CB8AC3E}">
        <p14:creationId xmlns:p14="http://schemas.microsoft.com/office/powerpoint/2010/main" val="17266970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07200" y="43053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1E05484D-8A65-F14E-09F5-8ED6F8BA635C}"/>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8EC836B1-F891-9542-819D-17D2292CBF19}"/>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A69324BA-AB94-3290-241E-53DD6CE5B63C}"/>
              </a:ext>
            </a:extLst>
          </p:cNvPr>
          <p:cNvSpPr>
            <a:spLocks noGrp="1"/>
          </p:cNvSpPr>
          <p:nvPr>
            <p:ph type="sldNum" sz="quarter" idx="12"/>
          </p:nvPr>
        </p:nvSpPr>
        <p:spPr>
          <a:xfrm>
            <a:off x="2032000" y="6248400"/>
            <a:ext cx="1727200" cy="457200"/>
          </a:xfrm>
        </p:spPr>
        <p:txBody>
          <a:bodyPr/>
          <a:lstStyle>
            <a:lvl1pPr>
              <a:defRPr smtClean="0"/>
            </a:lvl1pPr>
          </a:lstStyle>
          <a:p>
            <a:pPr>
              <a:defRPr/>
            </a:pPr>
            <a:fld id="{E94E4ADD-855E-4158-B3F2-32A4E5C4BBF5}" type="slidenum">
              <a:rPr lang="en-US" altLang="en-US"/>
              <a:pPr>
                <a:defRPr/>
              </a:pPr>
              <a:t>‹#›</a:t>
            </a:fld>
            <a:endParaRPr lang="en-US" altLang="en-US" dirty="0"/>
          </a:p>
        </p:txBody>
      </p:sp>
    </p:spTree>
    <p:extLst>
      <p:ext uri="{BB962C8B-B14F-4D97-AF65-F5344CB8AC3E}">
        <p14:creationId xmlns:p14="http://schemas.microsoft.com/office/powerpoint/2010/main" val="323607206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quarter" idx="1"/>
          </p:nvPr>
        </p:nvSpPr>
        <p:spPr>
          <a:xfrm>
            <a:off x="20320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2032000" y="43053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BCB376DE-FA8B-C011-4825-453926EED2CE}"/>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5F33C4FE-6920-04AE-CD67-AD93B2D895DD}"/>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BD1BC236-4415-F316-F7D6-7CED147E3D42}"/>
              </a:ext>
            </a:extLst>
          </p:cNvPr>
          <p:cNvSpPr>
            <a:spLocks noGrp="1"/>
          </p:cNvSpPr>
          <p:nvPr>
            <p:ph type="sldNum" sz="quarter" idx="12"/>
          </p:nvPr>
        </p:nvSpPr>
        <p:spPr>
          <a:xfrm>
            <a:off x="2032000" y="6248400"/>
            <a:ext cx="1727200" cy="457200"/>
          </a:xfrm>
        </p:spPr>
        <p:txBody>
          <a:bodyPr/>
          <a:lstStyle>
            <a:lvl1pPr>
              <a:defRPr smtClean="0"/>
            </a:lvl1pPr>
          </a:lstStyle>
          <a:p>
            <a:pPr>
              <a:defRPr/>
            </a:pPr>
            <a:fld id="{629DEEC2-AA7A-4C95-B38F-BBDF902B6555}" type="slidenum">
              <a:rPr lang="en-US" altLang="en-US"/>
              <a:pPr>
                <a:defRPr/>
              </a:pPr>
              <a:t>‹#›</a:t>
            </a:fld>
            <a:endParaRPr lang="en-US" altLang="en-US" dirty="0"/>
          </a:p>
        </p:txBody>
      </p:sp>
    </p:spTree>
    <p:extLst>
      <p:ext uri="{BB962C8B-B14F-4D97-AF65-F5344CB8AC3E}">
        <p14:creationId xmlns:p14="http://schemas.microsoft.com/office/powerpoint/2010/main" val="41824383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07200" y="43053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8FF9B197-03F8-7045-D992-2C15706C2BD6}"/>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0D3E174C-D3FA-44FA-1694-42A9106EB4C0}"/>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E11C453D-3C82-3FB5-E172-458D5C602AB8}"/>
              </a:ext>
            </a:extLst>
          </p:cNvPr>
          <p:cNvSpPr>
            <a:spLocks noGrp="1"/>
          </p:cNvSpPr>
          <p:nvPr>
            <p:ph type="sldNum" sz="quarter" idx="12"/>
          </p:nvPr>
        </p:nvSpPr>
        <p:spPr>
          <a:xfrm>
            <a:off x="2032000" y="6248400"/>
            <a:ext cx="1727200" cy="457200"/>
          </a:xfrm>
        </p:spPr>
        <p:txBody>
          <a:bodyPr/>
          <a:lstStyle>
            <a:lvl1pPr>
              <a:defRPr smtClean="0"/>
            </a:lvl1pPr>
          </a:lstStyle>
          <a:p>
            <a:pPr>
              <a:defRPr/>
            </a:pPr>
            <a:fld id="{C7011B90-78B2-4D7C-8D2B-790785E6AA91}" type="slidenum">
              <a:rPr lang="en-US" altLang="en-US"/>
              <a:pPr>
                <a:defRPr/>
              </a:pPr>
              <a:t>‹#›</a:t>
            </a:fld>
            <a:endParaRPr lang="en-US" altLang="en-US" dirty="0"/>
          </a:p>
        </p:txBody>
      </p:sp>
    </p:spTree>
    <p:extLst>
      <p:ext uri="{BB962C8B-B14F-4D97-AF65-F5344CB8AC3E}">
        <p14:creationId xmlns:p14="http://schemas.microsoft.com/office/powerpoint/2010/main" val="12009688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575A6D0-7175-5F34-1739-1E477FF3C2CB}"/>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CF1A19AB-037B-F712-5E51-17CF437519C5}"/>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45E0460-DA4C-8B79-503D-86921248E6CB}"/>
              </a:ext>
            </a:extLst>
          </p:cNvPr>
          <p:cNvSpPr>
            <a:spLocks noGrp="1"/>
          </p:cNvSpPr>
          <p:nvPr>
            <p:ph type="sldNum" sz="quarter" idx="12"/>
          </p:nvPr>
        </p:nvSpPr>
        <p:spPr/>
        <p:txBody>
          <a:bodyPr/>
          <a:lstStyle>
            <a:lvl1pPr>
              <a:defRPr/>
            </a:lvl1pPr>
          </a:lstStyle>
          <a:p>
            <a:pPr>
              <a:defRPr/>
            </a:pPr>
            <a:fld id="{49505C09-D3FA-4B49-B2F2-135E859FF1F2}" type="slidenum">
              <a:rPr lang="en-US" altLang="en-US"/>
              <a:pPr>
                <a:defRPr/>
              </a:pPr>
              <a:t>‹#›</a:t>
            </a:fld>
            <a:endParaRPr lang="en-US" altLang="en-US" dirty="0"/>
          </a:p>
        </p:txBody>
      </p:sp>
    </p:spTree>
    <p:extLst>
      <p:ext uri="{BB962C8B-B14F-4D97-AF65-F5344CB8AC3E}">
        <p14:creationId xmlns:p14="http://schemas.microsoft.com/office/powerpoint/2010/main" val="161165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ynamic_OWQ-Wetland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812800" y="2890451"/>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5" name="Text Placeholder 5"/>
          <p:cNvSpPr>
            <a:spLocks noGrp="1"/>
          </p:cNvSpPr>
          <p:nvPr>
            <p:ph type="body" sz="quarter" idx="11" hasCustomPrompt="1"/>
          </p:nvPr>
        </p:nvSpPr>
        <p:spPr>
          <a:xfrm>
            <a:off x="812800" y="3783662"/>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6"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7"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12966371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C06B9-5E08-DD89-F56B-CC062E5A7830}"/>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F44A5E94-ECB0-4F0F-D9C6-B3C9B394004C}"/>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3D05B274-ECF3-A519-67FB-50536768F27F}"/>
              </a:ext>
            </a:extLst>
          </p:cNvPr>
          <p:cNvSpPr>
            <a:spLocks noGrp="1"/>
          </p:cNvSpPr>
          <p:nvPr>
            <p:ph type="sldNum" sz="quarter" idx="12"/>
          </p:nvPr>
        </p:nvSpPr>
        <p:spPr/>
        <p:txBody>
          <a:bodyPr/>
          <a:lstStyle>
            <a:lvl1pPr>
              <a:defRPr/>
            </a:lvl1pPr>
          </a:lstStyle>
          <a:p>
            <a:pPr>
              <a:defRPr/>
            </a:pPr>
            <a:fld id="{C94EA840-1745-43B5-A8C6-42C161B210E0}" type="slidenum">
              <a:rPr lang="en-US" altLang="en-US"/>
              <a:pPr>
                <a:defRPr/>
              </a:pPr>
              <a:t>‹#›</a:t>
            </a:fld>
            <a:endParaRPr lang="en-US" altLang="en-US" dirty="0"/>
          </a:p>
        </p:txBody>
      </p:sp>
    </p:spTree>
    <p:extLst>
      <p:ext uri="{BB962C8B-B14F-4D97-AF65-F5344CB8AC3E}">
        <p14:creationId xmlns:p14="http://schemas.microsoft.com/office/powerpoint/2010/main" val="33841909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E31CA3-FC76-0E95-0555-8F0C90433A90}"/>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49FDD8BA-B359-0D18-D9A1-C05D3DA33A21}"/>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875AE6E-0A8E-2CE7-BCC2-7F08CB82A0D0}"/>
              </a:ext>
            </a:extLst>
          </p:cNvPr>
          <p:cNvSpPr>
            <a:spLocks noGrp="1"/>
          </p:cNvSpPr>
          <p:nvPr>
            <p:ph type="sldNum" sz="quarter" idx="12"/>
          </p:nvPr>
        </p:nvSpPr>
        <p:spPr/>
        <p:txBody>
          <a:bodyPr/>
          <a:lstStyle>
            <a:lvl1pPr>
              <a:defRPr/>
            </a:lvl1pPr>
          </a:lstStyle>
          <a:p>
            <a:pPr>
              <a:defRPr/>
            </a:pPr>
            <a:fld id="{1633294B-14D7-43BD-8802-2EB0668102CE}" type="slidenum">
              <a:rPr lang="en-US" altLang="en-US"/>
              <a:pPr>
                <a:defRPr/>
              </a:pPr>
              <a:t>‹#›</a:t>
            </a:fld>
            <a:endParaRPr lang="en-US" altLang="en-US" dirty="0"/>
          </a:p>
        </p:txBody>
      </p:sp>
    </p:spTree>
    <p:extLst>
      <p:ext uri="{BB962C8B-B14F-4D97-AF65-F5344CB8AC3E}">
        <p14:creationId xmlns:p14="http://schemas.microsoft.com/office/powerpoint/2010/main" val="36319478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6FBAA1E-CC58-5F44-0FE0-B32CF1CA40D2}"/>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2836F430-719F-145F-5AD0-0BAC476D5008}"/>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62CC8B07-85C5-6925-F8E2-B2FE5D080A48}"/>
              </a:ext>
            </a:extLst>
          </p:cNvPr>
          <p:cNvSpPr>
            <a:spLocks noGrp="1"/>
          </p:cNvSpPr>
          <p:nvPr>
            <p:ph type="sldNum" sz="quarter" idx="12"/>
          </p:nvPr>
        </p:nvSpPr>
        <p:spPr/>
        <p:txBody>
          <a:bodyPr/>
          <a:lstStyle>
            <a:lvl1pPr>
              <a:defRPr/>
            </a:lvl1pPr>
          </a:lstStyle>
          <a:p>
            <a:pPr>
              <a:defRPr/>
            </a:pPr>
            <a:fld id="{D69B82D9-6AA1-4210-803B-B66E9BA76B14}" type="slidenum">
              <a:rPr lang="en-US" altLang="en-US"/>
              <a:pPr>
                <a:defRPr/>
              </a:pPr>
              <a:t>‹#›</a:t>
            </a:fld>
            <a:endParaRPr lang="en-US" altLang="en-US" dirty="0"/>
          </a:p>
        </p:txBody>
      </p:sp>
    </p:spTree>
    <p:extLst>
      <p:ext uri="{BB962C8B-B14F-4D97-AF65-F5344CB8AC3E}">
        <p14:creationId xmlns:p14="http://schemas.microsoft.com/office/powerpoint/2010/main" val="16290342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7B406A2-112A-F319-1B76-C1F3465AF2A3}"/>
              </a:ext>
            </a:extLst>
          </p:cNvPr>
          <p:cNvSpPr>
            <a:spLocks noGrp="1"/>
          </p:cNvSpPr>
          <p:nvPr>
            <p:ph type="dt" sz="half" idx="10"/>
          </p:nvPr>
        </p:nvSpPr>
        <p:spPr/>
        <p:txBody>
          <a:bodyPr/>
          <a:lstStyle>
            <a:lvl1pPr>
              <a:defRPr/>
            </a:lvl1pPr>
          </a:lstStyle>
          <a:p>
            <a:pPr>
              <a:defRPr/>
            </a:pPr>
            <a:endParaRPr lang="en-US" dirty="0"/>
          </a:p>
        </p:txBody>
      </p:sp>
      <p:sp>
        <p:nvSpPr>
          <p:cNvPr id="8" name="Footer Placeholder 4">
            <a:extLst>
              <a:ext uri="{FF2B5EF4-FFF2-40B4-BE49-F238E27FC236}">
                <a16:creationId xmlns:a16="http://schemas.microsoft.com/office/drawing/2014/main" id="{4E9C67B8-FD56-1886-96D0-FF2EFC405B25}"/>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5F13D0B3-71F1-6DDA-4142-6406E85AB97B}"/>
              </a:ext>
            </a:extLst>
          </p:cNvPr>
          <p:cNvSpPr>
            <a:spLocks noGrp="1"/>
          </p:cNvSpPr>
          <p:nvPr>
            <p:ph type="sldNum" sz="quarter" idx="12"/>
          </p:nvPr>
        </p:nvSpPr>
        <p:spPr/>
        <p:txBody>
          <a:bodyPr/>
          <a:lstStyle>
            <a:lvl1pPr>
              <a:defRPr/>
            </a:lvl1pPr>
          </a:lstStyle>
          <a:p>
            <a:pPr>
              <a:defRPr/>
            </a:pPr>
            <a:fld id="{5E041267-95AC-4AAA-ABB1-3B18BF3A2A46}" type="slidenum">
              <a:rPr lang="en-US" altLang="en-US"/>
              <a:pPr>
                <a:defRPr/>
              </a:pPr>
              <a:t>‹#›</a:t>
            </a:fld>
            <a:endParaRPr lang="en-US" altLang="en-US" dirty="0"/>
          </a:p>
        </p:txBody>
      </p:sp>
    </p:spTree>
    <p:extLst>
      <p:ext uri="{BB962C8B-B14F-4D97-AF65-F5344CB8AC3E}">
        <p14:creationId xmlns:p14="http://schemas.microsoft.com/office/powerpoint/2010/main" val="35914517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51D39A3-7198-990D-8B2C-9BCCA2CFA034}"/>
              </a:ext>
            </a:extLst>
          </p:cNvPr>
          <p:cNvSpPr>
            <a:spLocks noGrp="1"/>
          </p:cNvSpPr>
          <p:nvPr>
            <p:ph type="dt" sz="half" idx="10"/>
          </p:nvPr>
        </p:nvSpPr>
        <p:spPr/>
        <p:txBody>
          <a:bodyPr/>
          <a:lstStyle>
            <a:lvl1pPr>
              <a:defRPr/>
            </a:lvl1pPr>
          </a:lstStyle>
          <a:p>
            <a:pPr>
              <a:defRPr/>
            </a:pPr>
            <a:endParaRPr lang="en-US" dirty="0"/>
          </a:p>
        </p:txBody>
      </p:sp>
      <p:sp>
        <p:nvSpPr>
          <p:cNvPr id="4" name="Footer Placeholder 4">
            <a:extLst>
              <a:ext uri="{FF2B5EF4-FFF2-40B4-BE49-F238E27FC236}">
                <a16:creationId xmlns:a16="http://schemas.microsoft.com/office/drawing/2014/main" id="{3A231352-E01A-4714-072F-F7DC10566201}"/>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4A1E098A-DE30-556C-A793-3AA329A5656C}"/>
              </a:ext>
            </a:extLst>
          </p:cNvPr>
          <p:cNvSpPr>
            <a:spLocks noGrp="1"/>
          </p:cNvSpPr>
          <p:nvPr>
            <p:ph type="sldNum" sz="quarter" idx="12"/>
          </p:nvPr>
        </p:nvSpPr>
        <p:spPr/>
        <p:txBody>
          <a:bodyPr/>
          <a:lstStyle>
            <a:lvl1pPr>
              <a:defRPr/>
            </a:lvl1pPr>
          </a:lstStyle>
          <a:p>
            <a:pPr>
              <a:defRPr/>
            </a:pPr>
            <a:fld id="{1F1B3FD0-4897-450D-B755-3E0D13FBA11B}" type="slidenum">
              <a:rPr lang="en-US" altLang="en-US"/>
              <a:pPr>
                <a:defRPr/>
              </a:pPr>
              <a:t>‹#›</a:t>
            </a:fld>
            <a:endParaRPr lang="en-US" altLang="en-US" dirty="0"/>
          </a:p>
        </p:txBody>
      </p:sp>
    </p:spTree>
    <p:extLst>
      <p:ext uri="{BB962C8B-B14F-4D97-AF65-F5344CB8AC3E}">
        <p14:creationId xmlns:p14="http://schemas.microsoft.com/office/powerpoint/2010/main" val="32714950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65C5C7A-5EB4-D172-D799-42C17B808DBE}"/>
              </a:ext>
            </a:extLst>
          </p:cNvPr>
          <p:cNvSpPr>
            <a:spLocks noGrp="1"/>
          </p:cNvSpPr>
          <p:nvPr>
            <p:ph type="dt" sz="half" idx="10"/>
          </p:nvPr>
        </p:nvSpPr>
        <p:spPr/>
        <p:txBody>
          <a:bodyPr/>
          <a:lstStyle>
            <a:lvl1pPr>
              <a:defRPr/>
            </a:lvl1pPr>
          </a:lstStyle>
          <a:p>
            <a:pPr>
              <a:defRPr/>
            </a:pPr>
            <a:endParaRPr lang="en-US" dirty="0"/>
          </a:p>
        </p:txBody>
      </p:sp>
      <p:sp>
        <p:nvSpPr>
          <p:cNvPr id="3" name="Footer Placeholder 4">
            <a:extLst>
              <a:ext uri="{FF2B5EF4-FFF2-40B4-BE49-F238E27FC236}">
                <a16:creationId xmlns:a16="http://schemas.microsoft.com/office/drawing/2014/main" id="{62C5E088-2C5A-FB22-69EF-35364B284516}"/>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68051EE7-2F23-9104-024A-FA75DB222194}"/>
              </a:ext>
            </a:extLst>
          </p:cNvPr>
          <p:cNvSpPr>
            <a:spLocks noGrp="1"/>
          </p:cNvSpPr>
          <p:nvPr>
            <p:ph type="sldNum" sz="quarter" idx="12"/>
          </p:nvPr>
        </p:nvSpPr>
        <p:spPr/>
        <p:txBody>
          <a:bodyPr/>
          <a:lstStyle>
            <a:lvl1pPr>
              <a:defRPr/>
            </a:lvl1pPr>
          </a:lstStyle>
          <a:p>
            <a:pPr>
              <a:defRPr/>
            </a:pPr>
            <a:fld id="{50034C6F-51B5-44A5-9211-AD4846DDD7AC}" type="slidenum">
              <a:rPr lang="en-US" altLang="en-US"/>
              <a:pPr>
                <a:defRPr/>
              </a:pPr>
              <a:t>‹#›</a:t>
            </a:fld>
            <a:endParaRPr lang="en-US" altLang="en-US" dirty="0"/>
          </a:p>
        </p:txBody>
      </p:sp>
    </p:spTree>
    <p:extLst>
      <p:ext uri="{BB962C8B-B14F-4D97-AF65-F5344CB8AC3E}">
        <p14:creationId xmlns:p14="http://schemas.microsoft.com/office/powerpoint/2010/main" val="25858877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DA3A984-D5E7-B719-AF32-2392C82F0547}"/>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F9CC207C-8AD6-4512-441C-C41874009590}"/>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215ED489-8811-1801-FA20-8115B7CEC7FA}"/>
              </a:ext>
            </a:extLst>
          </p:cNvPr>
          <p:cNvSpPr>
            <a:spLocks noGrp="1"/>
          </p:cNvSpPr>
          <p:nvPr>
            <p:ph type="sldNum" sz="quarter" idx="12"/>
          </p:nvPr>
        </p:nvSpPr>
        <p:spPr/>
        <p:txBody>
          <a:bodyPr/>
          <a:lstStyle>
            <a:lvl1pPr>
              <a:defRPr/>
            </a:lvl1pPr>
          </a:lstStyle>
          <a:p>
            <a:pPr>
              <a:defRPr/>
            </a:pPr>
            <a:fld id="{A15F2450-1A8E-45BE-BCA9-189B87C866A0}" type="slidenum">
              <a:rPr lang="en-US" altLang="en-US"/>
              <a:pPr>
                <a:defRPr/>
              </a:pPr>
              <a:t>‹#›</a:t>
            </a:fld>
            <a:endParaRPr lang="en-US" altLang="en-US" dirty="0"/>
          </a:p>
        </p:txBody>
      </p:sp>
    </p:spTree>
    <p:extLst>
      <p:ext uri="{BB962C8B-B14F-4D97-AF65-F5344CB8AC3E}">
        <p14:creationId xmlns:p14="http://schemas.microsoft.com/office/powerpoint/2010/main" val="31834144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4B471ED-E092-F640-0C6E-FC2292AB8100}"/>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A2D23FCC-168E-8377-98C7-460241007D1A}"/>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E2B8E4C6-B89F-16BC-486F-9DF207C2B319}"/>
              </a:ext>
            </a:extLst>
          </p:cNvPr>
          <p:cNvSpPr>
            <a:spLocks noGrp="1"/>
          </p:cNvSpPr>
          <p:nvPr>
            <p:ph type="sldNum" sz="quarter" idx="12"/>
          </p:nvPr>
        </p:nvSpPr>
        <p:spPr/>
        <p:txBody>
          <a:bodyPr/>
          <a:lstStyle>
            <a:lvl1pPr>
              <a:defRPr/>
            </a:lvl1pPr>
          </a:lstStyle>
          <a:p>
            <a:pPr>
              <a:defRPr/>
            </a:pPr>
            <a:fld id="{40CF1869-E81C-4EBD-80FE-CEE43993C643}" type="slidenum">
              <a:rPr lang="en-US" altLang="en-US"/>
              <a:pPr>
                <a:defRPr/>
              </a:pPr>
              <a:t>‹#›</a:t>
            </a:fld>
            <a:endParaRPr lang="en-US" altLang="en-US" dirty="0"/>
          </a:p>
        </p:txBody>
      </p:sp>
    </p:spTree>
    <p:extLst>
      <p:ext uri="{BB962C8B-B14F-4D97-AF65-F5344CB8AC3E}">
        <p14:creationId xmlns:p14="http://schemas.microsoft.com/office/powerpoint/2010/main" val="13271920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99812-E3FF-A4C6-575F-2FC2A91507ED}"/>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13396EF1-A43D-1CE2-E291-079423EF394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A0BE778A-E23E-25EA-B775-0C50D5379BAC}"/>
              </a:ext>
            </a:extLst>
          </p:cNvPr>
          <p:cNvSpPr>
            <a:spLocks noGrp="1"/>
          </p:cNvSpPr>
          <p:nvPr>
            <p:ph type="sldNum" sz="quarter" idx="12"/>
          </p:nvPr>
        </p:nvSpPr>
        <p:spPr/>
        <p:txBody>
          <a:bodyPr/>
          <a:lstStyle>
            <a:lvl1pPr>
              <a:defRPr/>
            </a:lvl1pPr>
          </a:lstStyle>
          <a:p>
            <a:pPr>
              <a:defRPr/>
            </a:pPr>
            <a:fld id="{FFCC15DA-172B-476D-B699-3CBA2312B5EF}" type="slidenum">
              <a:rPr lang="en-US" altLang="en-US"/>
              <a:pPr>
                <a:defRPr/>
              </a:pPr>
              <a:t>‹#›</a:t>
            </a:fld>
            <a:endParaRPr lang="en-US" altLang="en-US" dirty="0"/>
          </a:p>
        </p:txBody>
      </p:sp>
    </p:spTree>
    <p:extLst>
      <p:ext uri="{BB962C8B-B14F-4D97-AF65-F5344CB8AC3E}">
        <p14:creationId xmlns:p14="http://schemas.microsoft.com/office/powerpoint/2010/main" val="30741570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EC295D-60E9-7C68-582E-277125D2ADA3}"/>
              </a:ext>
            </a:extLst>
          </p:cNvPr>
          <p:cNvSpPr>
            <a:spLocks noGrp="1"/>
          </p:cNvSpPr>
          <p:nvPr>
            <p:ph type="dt" sz="half" idx="10"/>
          </p:nvPr>
        </p:nvSpPr>
        <p:spPr/>
        <p:txBody>
          <a:bodyPr/>
          <a:lstStyle>
            <a:lvl1pPr>
              <a:defRPr/>
            </a:lvl1pPr>
          </a:lstStyle>
          <a:p>
            <a:pPr>
              <a:defRPr/>
            </a:pPr>
            <a:endParaRPr lang="en-US" dirty="0"/>
          </a:p>
        </p:txBody>
      </p:sp>
      <p:sp>
        <p:nvSpPr>
          <p:cNvPr id="5" name="Footer Placeholder 4">
            <a:extLst>
              <a:ext uri="{FF2B5EF4-FFF2-40B4-BE49-F238E27FC236}">
                <a16:creationId xmlns:a16="http://schemas.microsoft.com/office/drawing/2014/main" id="{71B372A4-3383-573A-945C-1D7191FB4ABA}"/>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BAAFD1AF-4EAB-F253-599D-D4B1F60D10B5}"/>
              </a:ext>
            </a:extLst>
          </p:cNvPr>
          <p:cNvSpPr>
            <a:spLocks noGrp="1"/>
          </p:cNvSpPr>
          <p:nvPr>
            <p:ph type="sldNum" sz="quarter" idx="12"/>
          </p:nvPr>
        </p:nvSpPr>
        <p:spPr/>
        <p:txBody>
          <a:bodyPr/>
          <a:lstStyle>
            <a:lvl1pPr>
              <a:defRPr/>
            </a:lvl1pPr>
          </a:lstStyle>
          <a:p>
            <a:pPr>
              <a:defRPr/>
            </a:pPr>
            <a:fld id="{34343500-39C6-4CB7-915D-F6CC545B1C15}" type="slidenum">
              <a:rPr lang="en-US" altLang="en-US"/>
              <a:pPr>
                <a:defRPr/>
              </a:pPr>
              <a:t>‹#›</a:t>
            </a:fld>
            <a:endParaRPr lang="en-US" altLang="en-US" dirty="0"/>
          </a:p>
        </p:txBody>
      </p:sp>
    </p:spTree>
    <p:extLst>
      <p:ext uri="{BB962C8B-B14F-4D97-AF65-F5344CB8AC3E}">
        <p14:creationId xmlns:p14="http://schemas.microsoft.com/office/powerpoint/2010/main" val="395411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ynamic_OLC First-Page">
    <p:spTree>
      <p:nvGrpSpPr>
        <p:cNvPr id="1" name=""/>
        <p:cNvGrpSpPr/>
        <p:nvPr/>
      </p:nvGrpSpPr>
      <p:grpSpPr>
        <a:xfrm>
          <a:off x="0" y="0"/>
          <a:ext cx="0" cy="0"/>
          <a:chOff x="0" y="0"/>
          <a:chExt cx="0" cy="0"/>
        </a:xfrm>
      </p:grpSpPr>
      <p:sp>
        <p:nvSpPr>
          <p:cNvPr id="5" name="Text Placeholder 3"/>
          <p:cNvSpPr>
            <a:spLocks noGrp="1"/>
          </p:cNvSpPr>
          <p:nvPr>
            <p:ph type="body" sz="quarter" idx="10" hasCustomPrompt="1"/>
          </p:nvPr>
        </p:nvSpPr>
        <p:spPr>
          <a:xfrm>
            <a:off x="812800" y="1805068"/>
            <a:ext cx="10490200" cy="758677"/>
          </a:xfrm>
          <a:prstGeom prst="rect">
            <a:avLst/>
          </a:prstGeom>
        </p:spPr>
        <p:txBody>
          <a:bodyPr/>
          <a:lstStyle>
            <a:lvl1pPr marL="0" indent="0" algn="ctr">
              <a:lnSpc>
                <a:spcPct val="70000"/>
              </a:lnSpc>
              <a:buFontTx/>
              <a:buNone/>
              <a:defRPr sz="3200"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[Arial Bold or Calibri Bold 32- 42pts]</a:t>
            </a:r>
          </a:p>
        </p:txBody>
      </p:sp>
      <p:sp>
        <p:nvSpPr>
          <p:cNvPr id="6" name="Text Placeholder 5"/>
          <p:cNvSpPr>
            <a:spLocks noGrp="1"/>
          </p:cNvSpPr>
          <p:nvPr>
            <p:ph type="body" sz="quarter" idx="11" hasCustomPrompt="1"/>
          </p:nvPr>
        </p:nvSpPr>
        <p:spPr>
          <a:xfrm>
            <a:off x="812800" y="2698279"/>
            <a:ext cx="10490200" cy="680629"/>
          </a:xfrm>
          <a:prstGeom prst="rect">
            <a:avLst/>
          </a:prstGeom>
        </p:spPr>
        <p:txBody>
          <a:bodyPr/>
          <a:lstStyle>
            <a:lvl1pPr marL="0" indent="0" algn="ctr">
              <a:lnSpc>
                <a:spcPct val="70000"/>
              </a:lnSpc>
              <a:buFontTx/>
              <a:buNone/>
              <a:defRPr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 [Arial Regular or Calibri Regular 28pts]</a:t>
            </a:r>
          </a:p>
        </p:txBody>
      </p:sp>
      <p:sp>
        <p:nvSpPr>
          <p:cNvPr id="8" name="Text Placeholder 7"/>
          <p:cNvSpPr>
            <a:spLocks noGrp="1"/>
          </p:cNvSpPr>
          <p:nvPr>
            <p:ph type="body" sz="quarter" idx="12" hasCustomPrompt="1"/>
          </p:nvPr>
        </p:nvSpPr>
        <p:spPr>
          <a:xfrm>
            <a:off x="812802" y="4895155"/>
            <a:ext cx="10490199" cy="503939"/>
          </a:xfrm>
          <a:prstGeom prst="rect">
            <a:avLst/>
          </a:prstGeom>
        </p:spPr>
        <p:txBody>
          <a:bodyPr/>
          <a:lstStyle>
            <a:lvl1pPr marL="0" indent="0" algn="ctr">
              <a:lnSpc>
                <a:spcPct val="70000"/>
              </a:lnSpc>
              <a:buFontTx/>
              <a:buNone/>
              <a:defRPr sz="2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Name [ Arial Regular or Calibri Regular 24pts]</a:t>
            </a:r>
          </a:p>
        </p:txBody>
      </p:sp>
      <p:sp>
        <p:nvSpPr>
          <p:cNvPr id="10" name="Text Placeholder 9"/>
          <p:cNvSpPr>
            <a:spLocks noGrp="1"/>
          </p:cNvSpPr>
          <p:nvPr>
            <p:ph type="body" sz="quarter" idx="13" hasCustomPrompt="1"/>
          </p:nvPr>
        </p:nvSpPr>
        <p:spPr>
          <a:xfrm>
            <a:off x="812801" y="5399094"/>
            <a:ext cx="10490200" cy="432391"/>
          </a:xfrm>
          <a:prstGeom prst="rect">
            <a:avLst/>
          </a:prstGeom>
        </p:spPr>
        <p:txBody>
          <a:bodyPr/>
          <a:lstStyle>
            <a:lvl1pPr marL="0" indent="0" algn="ctr">
              <a:lnSpc>
                <a:spcPct val="70000"/>
              </a:lnSpc>
              <a:buFontTx/>
              <a:buNone/>
              <a:defRPr sz="2000" i="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Presenter’s Title [ Arial Italic or Calibri Italic 20pts]</a:t>
            </a:r>
          </a:p>
        </p:txBody>
      </p:sp>
    </p:spTree>
    <p:extLst>
      <p:ext uri="{BB962C8B-B14F-4D97-AF65-F5344CB8AC3E}">
        <p14:creationId xmlns:p14="http://schemas.microsoft.com/office/powerpoint/2010/main" val="36621198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E4FE2D-59E2-571E-FA30-25FAC4D8098A}"/>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9F5CA6E8-9C38-9A20-39CA-4547506EED60}"/>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96319F5C-56AA-F28C-A37B-4217D04F25D4}"/>
              </a:ext>
            </a:extLst>
          </p:cNvPr>
          <p:cNvSpPr>
            <a:spLocks noGrp="1"/>
          </p:cNvSpPr>
          <p:nvPr>
            <p:ph type="sldNum" sz="quarter" idx="12"/>
          </p:nvPr>
        </p:nvSpPr>
        <p:spPr>
          <a:xfrm>
            <a:off x="2032000" y="6248400"/>
            <a:ext cx="1727200" cy="457200"/>
          </a:xfrm>
        </p:spPr>
        <p:txBody>
          <a:bodyPr/>
          <a:lstStyle>
            <a:lvl1pPr>
              <a:defRPr/>
            </a:lvl1pPr>
          </a:lstStyle>
          <a:p>
            <a:pPr>
              <a:defRPr/>
            </a:pPr>
            <a:fld id="{E0D57AD9-A103-4EF8-96E4-5155EDCE4723}" type="slidenum">
              <a:rPr lang="en-US" altLang="en-US"/>
              <a:pPr>
                <a:defRPr/>
              </a:pPr>
              <a:t>‹#›</a:t>
            </a:fld>
            <a:endParaRPr lang="en-US" altLang="en-US" dirty="0"/>
          </a:p>
        </p:txBody>
      </p:sp>
    </p:spTree>
    <p:extLst>
      <p:ext uri="{BB962C8B-B14F-4D97-AF65-F5344CB8AC3E}">
        <p14:creationId xmlns:p14="http://schemas.microsoft.com/office/powerpoint/2010/main" val="39330862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2000" y="43053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11B0A5-3DF7-D5D0-190E-B23183A72A96}"/>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F7B12AF2-B61B-3B8D-4B83-7BA1E8058494}"/>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9C025920-AC8F-8B15-5FAD-C0BEB40A80DC}"/>
              </a:ext>
            </a:extLst>
          </p:cNvPr>
          <p:cNvSpPr>
            <a:spLocks noGrp="1"/>
          </p:cNvSpPr>
          <p:nvPr>
            <p:ph type="sldNum" sz="quarter" idx="12"/>
          </p:nvPr>
        </p:nvSpPr>
        <p:spPr>
          <a:xfrm>
            <a:off x="2032000" y="6248400"/>
            <a:ext cx="1727200" cy="457200"/>
          </a:xfrm>
        </p:spPr>
        <p:txBody>
          <a:bodyPr/>
          <a:lstStyle>
            <a:lvl1pPr>
              <a:defRPr/>
            </a:lvl1pPr>
          </a:lstStyle>
          <a:p>
            <a:pPr>
              <a:defRPr/>
            </a:pPr>
            <a:fld id="{913B54A2-4AEA-4B97-BB70-651F69B63FDD}" type="slidenum">
              <a:rPr lang="en-US" altLang="en-US"/>
              <a:pPr>
                <a:defRPr/>
              </a:pPr>
              <a:t>‹#›</a:t>
            </a:fld>
            <a:endParaRPr lang="en-US" altLang="en-US" dirty="0"/>
          </a:p>
        </p:txBody>
      </p:sp>
    </p:spTree>
    <p:extLst>
      <p:ext uri="{BB962C8B-B14F-4D97-AF65-F5344CB8AC3E}">
        <p14:creationId xmlns:p14="http://schemas.microsoft.com/office/powerpoint/2010/main" val="18071124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72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627EC1-7D6A-2683-4F35-2AF42CFD5BED}"/>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6" name="Footer Placeholder 5">
            <a:extLst>
              <a:ext uri="{FF2B5EF4-FFF2-40B4-BE49-F238E27FC236}">
                <a16:creationId xmlns:a16="http://schemas.microsoft.com/office/drawing/2014/main" id="{748AD72F-40C0-115E-D89B-07E10F1406E3}"/>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7" name="Slide Number Placeholder 6">
            <a:extLst>
              <a:ext uri="{FF2B5EF4-FFF2-40B4-BE49-F238E27FC236}">
                <a16:creationId xmlns:a16="http://schemas.microsoft.com/office/drawing/2014/main" id="{3F7EFA72-B8CF-874B-F217-752B0426020B}"/>
              </a:ext>
            </a:extLst>
          </p:cNvPr>
          <p:cNvSpPr>
            <a:spLocks noGrp="1"/>
          </p:cNvSpPr>
          <p:nvPr>
            <p:ph type="sldNum" sz="quarter" idx="12"/>
          </p:nvPr>
        </p:nvSpPr>
        <p:spPr>
          <a:xfrm>
            <a:off x="2032000" y="6248400"/>
            <a:ext cx="1727200" cy="457200"/>
          </a:xfrm>
        </p:spPr>
        <p:txBody>
          <a:bodyPr/>
          <a:lstStyle>
            <a:lvl1pPr>
              <a:defRPr/>
            </a:lvl1pPr>
          </a:lstStyle>
          <a:p>
            <a:pPr>
              <a:defRPr/>
            </a:pPr>
            <a:fld id="{9FF389EF-D347-4F50-B3EF-45BDEAC97E95}" type="slidenum">
              <a:rPr lang="en-US" altLang="en-US"/>
              <a:pPr>
                <a:defRPr/>
              </a:pPr>
              <a:t>‹#›</a:t>
            </a:fld>
            <a:endParaRPr lang="en-US" altLang="en-US" dirty="0"/>
          </a:p>
        </p:txBody>
      </p:sp>
    </p:spTree>
    <p:extLst>
      <p:ext uri="{BB962C8B-B14F-4D97-AF65-F5344CB8AC3E}">
        <p14:creationId xmlns:p14="http://schemas.microsoft.com/office/powerpoint/2010/main" val="17187053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07200" y="43053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A54FB921-7CB2-4CEB-3D63-C51F799B3CC6}"/>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D382BE04-336B-C607-ED64-2F1A06669B44}"/>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29912AE8-A2D8-25ED-C33F-2E7BB6DC7B5B}"/>
              </a:ext>
            </a:extLst>
          </p:cNvPr>
          <p:cNvSpPr>
            <a:spLocks noGrp="1"/>
          </p:cNvSpPr>
          <p:nvPr>
            <p:ph type="sldNum" sz="quarter" idx="12"/>
          </p:nvPr>
        </p:nvSpPr>
        <p:spPr>
          <a:xfrm>
            <a:off x="2032000" y="6248400"/>
            <a:ext cx="1727200" cy="457200"/>
          </a:xfrm>
        </p:spPr>
        <p:txBody>
          <a:bodyPr/>
          <a:lstStyle>
            <a:lvl1pPr>
              <a:defRPr/>
            </a:lvl1pPr>
          </a:lstStyle>
          <a:p>
            <a:pPr>
              <a:defRPr/>
            </a:pPr>
            <a:fld id="{9EF607F5-11C4-46F9-A7CE-C974FF8EBEE8}" type="slidenum">
              <a:rPr lang="en-US" altLang="en-US"/>
              <a:pPr>
                <a:defRPr/>
              </a:pPr>
              <a:t>‹#›</a:t>
            </a:fld>
            <a:endParaRPr lang="en-US" altLang="en-US" dirty="0"/>
          </a:p>
        </p:txBody>
      </p:sp>
    </p:spTree>
    <p:extLst>
      <p:ext uri="{BB962C8B-B14F-4D97-AF65-F5344CB8AC3E}">
        <p14:creationId xmlns:p14="http://schemas.microsoft.com/office/powerpoint/2010/main" val="32970127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Content Placeholder 2"/>
          <p:cNvSpPr>
            <a:spLocks noGrp="1"/>
          </p:cNvSpPr>
          <p:nvPr>
            <p:ph sz="quarter" idx="1"/>
          </p:nvPr>
        </p:nvSpPr>
        <p:spPr>
          <a:xfrm>
            <a:off x="20320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2032000" y="4305300"/>
            <a:ext cx="93472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067C29BE-628B-7F06-ACE4-73FD0B29802C}"/>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E08733CF-BBA7-3A2A-3313-D7B05EBF1EDF}"/>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C5E2312B-EEA0-1942-E4E7-F83E541C4DB7}"/>
              </a:ext>
            </a:extLst>
          </p:cNvPr>
          <p:cNvSpPr>
            <a:spLocks noGrp="1"/>
          </p:cNvSpPr>
          <p:nvPr>
            <p:ph type="sldNum" sz="quarter" idx="12"/>
          </p:nvPr>
        </p:nvSpPr>
        <p:spPr>
          <a:xfrm>
            <a:off x="2032000" y="6248400"/>
            <a:ext cx="1727200" cy="457200"/>
          </a:xfrm>
        </p:spPr>
        <p:txBody>
          <a:bodyPr/>
          <a:lstStyle>
            <a:lvl1pPr>
              <a:defRPr/>
            </a:lvl1pPr>
          </a:lstStyle>
          <a:p>
            <a:pPr>
              <a:defRPr/>
            </a:pPr>
            <a:fld id="{EEB4D62C-C35E-486F-8D6D-61F6462B5B2D}" type="slidenum">
              <a:rPr lang="en-US" altLang="en-US"/>
              <a:pPr>
                <a:defRPr/>
              </a:pPr>
              <a:t>‹#›</a:t>
            </a:fld>
            <a:endParaRPr lang="en-US" altLang="en-US" dirty="0"/>
          </a:p>
        </p:txBody>
      </p:sp>
    </p:spTree>
    <p:extLst>
      <p:ext uri="{BB962C8B-B14F-4D97-AF65-F5344CB8AC3E}">
        <p14:creationId xmlns:p14="http://schemas.microsoft.com/office/powerpoint/2010/main" val="11811106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190500"/>
            <a:ext cx="9347200" cy="1527175"/>
          </a:xfrm>
        </p:spPr>
        <p:txBody>
          <a:bodyPr/>
          <a:lstStyle/>
          <a:p>
            <a:r>
              <a:rPr lang="en-US"/>
              <a:t>Click to edit Master title style</a:t>
            </a:r>
          </a:p>
        </p:txBody>
      </p:sp>
      <p:sp>
        <p:nvSpPr>
          <p:cNvPr id="3" name="Text Placeholder 2"/>
          <p:cNvSpPr>
            <a:spLocks noGrp="1"/>
          </p:cNvSpPr>
          <p:nvPr>
            <p:ph type="body" sz="half" idx="1"/>
          </p:nvPr>
        </p:nvSpPr>
        <p:spPr>
          <a:xfrm>
            <a:off x="2032000" y="1752600"/>
            <a:ext cx="4572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7200" y="17526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07200" y="4305300"/>
            <a:ext cx="4572000" cy="240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64F786B1-C01F-8FAC-01B6-6E8F927C67F7}"/>
              </a:ext>
            </a:extLst>
          </p:cNvPr>
          <p:cNvSpPr>
            <a:spLocks noGrp="1"/>
          </p:cNvSpPr>
          <p:nvPr>
            <p:ph type="dt" sz="half" idx="10"/>
          </p:nvPr>
        </p:nvSpPr>
        <p:spPr>
          <a:xfrm>
            <a:off x="8839200" y="6248400"/>
            <a:ext cx="2540000" cy="457200"/>
          </a:xfrm>
        </p:spPr>
        <p:txBody>
          <a:bodyPr/>
          <a:lstStyle>
            <a:lvl1pPr>
              <a:defRPr/>
            </a:lvl1pPr>
          </a:lstStyle>
          <a:p>
            <a:pPr>
              <a:defRPr/>
            </a:pPr>
            <a:endParaRPr lang="en-US" dirty="0"/>
          </a:p>
        </p:txBody>
      </p:sp>
      <p:sp>
        <p:nvSpPr>
          <p:cNvPr id="7" name="Footer Placeholder 6">
            <a:extLst>
              <a:ext uri="{FF2B5EF4-FFF2-40B4-BE49-F238E27FC236}">
                <a16:creationId xmlns:a16="http://schemas.microsoft.com/office/drawing/2014/main" id="{9FE49B67-0F2B-E8D7-8AC3-483148A0F8AF}"/>
              </a:ext>
            </a:extLst>
          </p:cNvPr>
          <p:cNvSpPr>
            <a:spLocks noGrp="1"/>
          </p:cNvSpPr>
          <p:nvPr>
            <p:ph type="ftr" sz="quarter" idx="11"/>
          </p:nvPr>
        </p:nvSpPr>
        <p:spPr>
          <a:xfrm>
            <a:off x="4368800" y="6248400"/>
            <a:ext cx="3860800" cy="457200"/>
          </a:xfrm>
        </p:spPr>
        <p:txBody>
          <a:bodyPr/>
          <a:lstStyle>
            <a:lvl1pPr>
              <a:defRPr/>
            </a:lvl1pPr>
          </a:lstStyle>
          <a:p>
            <a:pPr>
              <a:defRPr/>
            </a:pPr>
            <a:endParaRPr lang="en-US" dirty="0"/>
          </a:p>
        </p:txBody>
      </p:sp>
      <p:sp>
        <p:nvSpPr>
          <p:cNvPr id="8" name="Slide Number Placeholder 7">
            <a:extLst>
              <a:ext uri="{FF2B5EF4-FFF2-40B4-BE49-F238E27FC236}">
                <a16:creationId xmlns:a16="http://schemas.microsoft.com/office/drawing/2014/main" id="{6333B727-AD21-C2E8-1746-97A71C6651A3}"/>
              </a:ext>
            </a:extLst>
          </p:cNvPr>
          <p:cNvSpPr>
            <a:spLocks noGrp="1"/>
          </p:cNvSpPr>
          <p:nvPr>
            <p:ph type="sldNum" sz="quarter" idx="12"/>
          </p:nvPr>
        </p:nvSpPr>
        <p:spPr>
          <a:xfrm>
            <a:off x="2032000" y="6248400"/>
            <a:ext cx="1727200" cy="457200"/>
          </a:xfrm>
        </p:spPr>
        <p:txBody>
          <a:bodyPr/>
          <a:lstStyle>
            <a:lvl1pPr>
              <a:defRPr/>
            </a:lvl1pPr>
          </a:lstStyle>
          <a:p>
            <a:pPr>
              <a:defRPr/>
            </a:pPr>
            <a:fld id="{13E8312D-42A7-4004-B68B-B09368CED1F9}" type="slidenum">
              <a:rPr lang="en-US" altLang="en-US"/>
              <a:pPr>
                <a:defRPr/>
              </a:pPr>
              <a:t>‹#›</a:t>
            </a:fld>
            <a:endParaRPr lang="en-US" altLang="en-US" dirty="0"/>
          </a:p>
        </p:txBody>
      </p:sp>
    </p:spTree>
    <p:extLst>
      <p:ext uri="{BB962C8B-B14F-4D97-AF65-F5344CB8AC3E}">
        <p14:creationId xmlns:p14="http://schemas.microsoft.com/office/powerpoint/2010/main" val="276452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theme" Target="../theme/theme5.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A4851F-5C83-43F3-92BC-2A171A2509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595314"/>
      </p:ext>
    </p:extLst>
  </p:cSld>
  <p:clrMap bg1="lt1" tx1="dk1" bg2="lt2" tx2="dk2" accent1="accent1" accent2="accent2" accent3="accent3" accent4="accent4" accent5="accent5" accent6="accent6" hlink="hlink" folHlink="folHlink"/>
  <p:sldLayoutIdLst>
    <p:sldLayoutId id="2147483666" r:id="rId1"/>
    <p:sldLayoutId id="2147483744" r:id="rId2"/>
    <p:sldLayoutId id="2147483743" r:id="rId3"/>
    <p:sldLayoutId id="2147483745" r:id="rId4"/>
    <p:sldLayoutId id="2147483742" r:id="rId5"/>
    <p:sldLayoutId id="2147483710" r:id="rId6"/>
    <p:sldLayoutId id="2147483672" r:id="rId7"/>
    <p:sldLayoutId id="2147483725" r:id="rId8"/>
    <p:sldLayoutId id="2147483685" r:id="rId9"/>
    <p:sldLayoutId id="2147483686" r:id="rId10"/>
    <p:sldLayoutId id="2147483706" r:id="rId11"/>
    <p:sldLayoutId id="2147483726" r:id="rId12"/>
    <p:sldLayoutId id="2147483705" r:id="rId13"/>
    <p:sldLayoutId id="2147483729" r:id="rId14"/>
    <p:sldLayoutId id="2147483693" r:id="rId15"/>
    <p:sldLayoutId id="2147483704" r:id="rId16"/>
    <p:sldLayoutId id="2147483727" r:id="rId17"/>
    <p:sldLayoutId id="2147483728" r:id="rId18"/>
    <p:sldLayoutId id="2147483707" r:id="rId19"/>
    <p:sldLayoutId id="2147483724" r:id="rId20"/>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307678"/>
      </p:ext>
    </p:extLst>
  </p:cSld>
  <p:clrMap bg1="lt1" tx1="dk1" bg2="lt2" tx2="dk2" accent1="accent1" accent2="accent2" accent3="accent3" accent4="accent4" accent5="accent5" accent6="accent6" hlink="hlink" folHlink="folHlink"/>
  <p:sldLayoutIdLst>
    <p:sldLayoutId id="2147483759" r:id="rId1"/>
    <p:sldLayoutId id="2147483810" r:id="rId2"/>
    <p:sldLayoutId id="2147483760" r:id="rId3"/>
    <p:sldLayoutId id="2147483761" r:id="rId4"/>
    <p:sldLayoutId id="2147483762" r:id="rId5"/>
    <p:sldLayoutId id="2147483763" r:id="rId6"/>
    <p:sldLayoutId id="2147483764" r:id="rId7"/>
    <p:sldLayoutId id="2147483777" r:id="rId8"/>
    <p:sldLayoutId id="2147483765" r:id="rId9"/>
    <p:sldLayoutId id="2147483766" r:id="rId10"/>
    <p:sldLayoutId id="2147483771" r:id="rId11"/>
    <p:sldLayoutId id="2147483772" r:id="rId12"/>
    <p:sldLayoutId id="2147483767" r:id="rId13"/>
    <p:sldLayoutId id="2147483768" r:id="rId14"/>
    <p:sldLayoutId id="2147483769" r:id="rId15"/>
    <p:sldLayoutId id="2147483770" r:id="rId16"/>
    <p:sldLayoutId id="2147483773" r:id="rId17"/>
    <p:sldLayoutId id="2147483774" r:id="rId18"/>
    <p:sldLayoutId id="2147483775" r:id="rId19"/>
    <p:sldLayoutId id="2147483776"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09443"/>
      </p:ext>
    </p:extLst>
  </p:cSld>
  <p:clrMap bg1="lt1" tx1="dk1" bg2="lt2" tx2="dk2" accent1="accent1" accent2="accent2" accent3="accent3" accent4="accent4" accent5="accent5" accent6="accent6" hlink="hlink" folHlink="folHlink"/>
  <p:sldLayoutIdLst>
    <p:sldLayoutId id="2147483791" r:id="rId1"/>
    <p:sldLayoutId id="2147483811" r:id="rId2"/>
    <p:sldLayoutId id="2147483792" r:id="rId3"/>
    <p:sldLayoutId id="2147483793" r:id="rId4"/>
    <p:sldLayoutId id="2147483794" r:id="rId5"/>
    <p:sldLayoutId id="2147483795" r:id="rId6"/>
    <p:sldLayoutId id="2147483796" r:id="rId7"/>
    <p:sldLayoutId id="2147483809" r:id="rId8"/>
    <p:sldLayoutId id="2147483797" r:id="rId9"/>
    <p:sldLayoutId id="2147483798" r:id="rId10"/>
    <p:sldLayoutId id="2147483803" r:id="rId11"/>
    <p:sldLayoutId id="2147483804" r:id="rId12"/>
    <p:sldLayoutId id="2147483799" r:id="rId13"/>
    <p:sldLayoutId id="2147483800" r:id="rId14"/>
    <p:sldLayoutId id="2147483801" r:id="rId15"/>
    <p:sldLayoutId id="2147483802" r:id="rId16"/>
    <p:sldLayoutId id="2147483805" r:id="rId17"/>
    <p:sldLayoutId id="2147483806" r:id="rId18"/>
    <p:sldLayoutId id="2147483807" r:id="rId19"/>
    <p:sldLayoutId id="2147483808" r:id="rId20"/>
    <p:sldLayoutId id="214748381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DD3013D-E510-EE1E-7D75-7657BFF95444}"/>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CDDDEBA-9567-67B0-E671-F8388EB8E5BB}"/>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32EB7D9-8181-0F06-FB6C-F93C7E3D7F7E}"/>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en-US" dirty="0"/>
          </a:p>
        </p:txBody>
      </p:sp>
      <p:sp>
        <p:nvSpPr>
          <p:cNvPr id="5" name="Footer Placeholder 4">
            <a:extLst>
              <a:ext uri="{FF2B5EF4-FFF2-40B4-BE49-F238E27FC236}">
                <a16:creationId xmlns:a16="http://schemas.microsoft.com/office/drawing/2014/main" id="{CD11C499-590C-E272-C532-0B599FFC00C1}"/>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dirty="0"/>
          </a:p>
        </p:txBody>
      </p:sp>
      <p:sp>
        <p:nvSpPr>
          <p:cNvPr id="6" name="Slide Number Placeholder 5">
            <a:extLst>
              <a:ext uri="{FF2B5EF4-FFF2-40B4-BE49-F238E27FC236}">
                <a16:creationId xmlns:a16="http://schemas.microsoft.com/office/drawing/2014/main" id="{32C5D09E-2FFC-5919-3DEF-BC495020D2C5}"/>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6879E423-51CE-45D9-8A93-403D0524190A}" type="slidenum">
              <a:rPr lang="en-US" altLang="en-US"/>
              <a:pPr>
                <a:defRPr/>
              </a:pPr>
              <a:t>‹#›</a:t>
            </a:fld>
            <a:endParaRPr lang="en-US" altLang="en-US" dirty="0"/>
          </a:p>
        </p:txBody>
      </p:sp>
    </p:spTree>
    <p:extLst>
      <p:ext uri="{BB962C8B-B14F-4D97-AF65-F5344CB8AC3E}">
        <p14:creationId xmlns:p14="http://schemas.microsoft.com/office/powerpoint/2010/main" val="1011593670"/>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158C89-DA5A-03BE-FBDD-0D666DCD19FB}"/>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B6BABDA-EA6D-3DCE-244E-6D202C446DA2}"/>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67C1208-B383-4CBE-28EE-3F7D52EFC1DC}"/>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en-US" dirty="0"/>
          </a:p>
        </p:txBody>
      </p:sp>
      <p:sp>
        <p:nvSpPr>
          <p:cNvPr id="5" name="Footer Placeholder 4">
            <a:extLst>
              <a:ext uri="{FF2B5EF4-FFF2-40B4-BE49-F238E27FC236}">
                <a16:creationId xmlns:a16="http://schemas.microsoft.com/office/drawing/2014/main" id="{56711D62-9EBA-50D3-702F-DC05696C9DE1}"/>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dirty="0"/>
          </a:p>
        </p:txBody>
      </p:sp>
      <p:sp>
        <p:nvSpPr>
          <p:cNvPr id="6" name="Slide Number Placeholder 5">
            <a:extLst>
              <a:ext uri="{FF2B5EF4-FFF2-40B4-BE49-F238E27FC236}">
                <a16:creationId xmlns:a16="http://schemas.microsoft.com/office/drawing/2014/main" id="{A20AD03E-E3EB-CFA6-A50D-B6B3F79B9357}"/>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0C5857F-2A15-4853-B9F1-69B1F84097B4}" type="slidenum">
              <a:rPr lang="en-US" altLang="en-US"/>
              <a:pPr>
                <a:defRPr/>
              </a:pPr>
              <a:t>‹#›</a:t>
            </a:fld>
            <a:endParaRPr lang="en-US" altLang="en-US" dirty="0"/>
          </a:p>
        </p:txBody>
      </p:sp>
    </p:spTree>
    <p:extLst>
      <p:ext uri="{BB962C8B-B14F-4D97-AF65-F5344CB8AC3E}">
        <p14:creationId xmlns:p14="http://schemas.microsoft.com/office/powerpoint/2010/main" val="478632658"/>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6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43.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4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43.xml"/><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43.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40.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93.xml"/><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43.xml"/><Relationship Id="rId5" Type="http://schemas.openxmlformats.org/officeDocument/2006/relationships/image" Target="../media/image44.emf"/><Relationship Id="rId4" Type="http://schemas.openxmlformats.org/officeDocument/2006/relationships/image" Target="../media/image43.emf"/></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43.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4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4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43.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80.xml"/><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94.xml"/><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80.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80.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9.xml"/><Relationship Id="rId1" Type="http://schemas.openxmlformats.org/officeDocument/2006/relationships/slideLayout" Target="../slideLayouts/slideLayout95.xml"/><Relationship Id="rId5" Type="http://schemas.openxmlformats.org/officeDocument/2006/relationships/image" Target="../media/image55.jpe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80.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80.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90.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61.jpeg"/><Relationship Id="rId2" Type="http://schemas.openxmlformats.org/officeDocument/2006/relationships/notesSlide" Target="../notesSlides/notesSlide33.xml"/><Relationship Id="rId1" Type="http://schemas.openxmlformats.org/officeDocument/2006/relationships/slideLayout" Target="../slideLayouts/slideLayout84.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80.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65.jpeg"/><Relationship Id="rId2" Type="http://schemas.openxmlformats.org/officeDocument/2006/relationships/notesSlide" Target="../notesSlides/notesSlide35.xml"/><Relationship Id="rId1" Type="http://schemas.openxmlformats.org/officeDocument/2006/relationships/slideLayout" Target="../slideLayouts/slideLayout84.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6.xml"/><Relationship Id="rId1" Type="http://schemas.openxmlformats.org/officeDocument/2006/relationships/slideLayout" Target="../slideLayouts/slideLayout80.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80.xm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8.xml"/><Relationship Id="rId1" Type="http://schemas.openxmlformats.org/officeDocument/2006/relationships/slideLayout" Target="../slideLayouts/slideLayout84.xml"/><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hyperlink" Target="https://whatsinaname.hmnh.harvard.edu/ecoli" TargetMode="External"/><Relationship Id="rId2" Type="http://schemas.openxmlformats.org/officeDocument/2006/relationships/image" Target="../media/image25.jpg"/><Relationship Id="rId1" Type="http://schemas.openxmlformats.org/officeDocument/2006/relationships/slideLayout" Target="../slideLayouts/slideLayout84.xml"/><Relationship Id="rId5" Type="http://schemas.openxmlformats.org/officeDocument/2006/relationships/hyperlink" Target="https://engineering.purdue.edu/SafeWater/watershed/ecoli.html" TargetMode="External"/><Relationship Id="rId4" Type="http://schemas.openxmlformats.org/officeDocument/2006/relationships/hyperlink" Target="https://www.cdc.gov/ecoli/index.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43.xml"/><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3" Type="http://schemas.openxmlformats.org/officeDocument/2006/relationships/hyperlink" Target="https://www.who.int/news-room/fact-sheets/detail/e-coli" TargetMode="External"/><Relationship Id="rId2" Type="http://schemas.openxmlformats.org/officeDocument/2006/relationships/image" Target="../media/image25.jpg"/><Relationship Id="rId1" Type="http://schemas.openxmlformats.org/officeDocument/2006/relationships/slideLayout" Target="../slideLayouts/slideLayout84.xml"/><Relationship Id="rId4" Type="http://schemas.openxmlformats.org/officeDocument/2006/relationships/hyperlink" Target="https://www.ncbi.nlm.nih.gov/books/NBK564298/"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9.xml"/><Relationship Id="rId1" Type="http://schemas.openxmlformats.org/officeDocument/2006/relationships/slideLayout" Target="../slideLayouts/slideLayout43.xml"/><Relationship Id="rId4" Type="http://schemas.openxmlformats.org/officeDocument/2006/relationships/hyperlink" Target="mailto:Riverwatch@IDEM.IN.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43.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43.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63.xm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53E6F3E9-FE86-5258-C9B9-905F17E31789}"/>
              </a:ext>
            </a:extLst>
          </p:cNvPr>
          <p:cNvSpPr>
            <a:spLocks noGrp="1"/>
          </p:cNvSpPr>
          <p:nvPr>
            <p:ph type="body" sz="quarter" idx="10"/>
          </p:nvPr>
        </p:nvSpPr>
        <p:spPr>
          <a:xfrm>
            <a:off x="0" y="2160330"/>
            <a:ext cx="12192000" cy="634955"/>
          </a:xfrm>
        </p:spPr>
        <p:txBody>
          <a:bodyPr/>
          <a:lstStyle/>
          <a:p>
            <a:r>
              <a:rPr lang="en-US" sz="5400" b="0" dirty="0"/>
              <a:t>E. coli Training</a:t>
            </a:r>
            <a:endParaRPr lang="en-US" sz="5400" b="0" dirty="0">
              <a:latin typeface="+mj-lt"/>
            </a:endParaRPr>
          </a:p>
        </p:txBody>
      </p:sp>
      <p:sp>
        <p:nvSpPr>
          <p:cNvPr id="27" name="Text Placeholder 26">
            <a:extLst>
              <a:ext uri="{FF2B5EF4-FFF2-40B4-BE49-F238E27FC236}">
                <a16:creationId xmlns:a16="http://schemas.microsoft.com/office/drawing/2014/main" id="{C1F74BB3-46F3-F71D-8856-74EC2D7BC4FC}"/>
              </a:ext>
            </a:extLst>
          </p:cNvPr>
          <p:cNvSpPr>
            <a:spLocks noGrp="1"/>
          </p:cNvSpPr>
          <p:nvPr>
            <p:ph type="body" sz="quarter" idx="11"/>
          </p:nvPr>
        </p:nvSpPr>
        <p:spPr>
          <a:xfrm>
            <a:off x="0" y="3152024"/>
            <a:ext cx="12192000" cy="957733"/>
          </a:xfrm>
        </p:spPr>
        <p:txBody>
          <a:bodyPr/>
          <a:lstStyle/>
          <a:p>
            <a:r>
              <a:rPr lang="en-US" sz="3600" dirty="0"/>
              <a:t>Hoosier Riverwatch</a:t>
            </a:r>
          </a:p>
          <a:p>
            <a:r>
              <a:rPr lang="en-US" sz="2200" i="1" dirty="0"/>
              <a:t>Office of Water Quality</a:t>
            </a:r>
          </a:p>
        </p:txBody>
      </p:sp>
      <p:sp>
        <p:nvSpPr>
          <p:cNvPr id="28" name="Text Placeholder 27">
            <a:extLst>
              <a:ext uri="{FF2B5EF4-FFF2-40B4-BE49-F238E27FC236}">
                <a16:creationId xmlns:a16="http://schemas.microsoft.com/office/drawing/2014/main" id="{A153B03D-6AAE-2815-B1CA-0F72DCE21FD6}"/>
              </a:ext>
            </a:extLst>
          </p:cNvPr>
          <p:cNvSpPr>
            <a:spLocks noGrp="1"/>
          </p:cNvSpPr>
          <p:nvPr>
            <p:ph type="body" sz="quarter" idx="12"/>
          </p:nvPr>
        </p:nvSpPr>
        <p:spPr>
          <a:xfrm>
            <a:off x="812802" y="4466496"/>
            <a:ext cx="10490199" cy="503939"/>
          </a:xfrm>
        </p:spPr>
        <p:txBody>
          <a:bodyPr/>
          <a:lstStyle/>
          <a:p>
            <a:r>
              <a:rPr lang="en-US" sz="2800" dirty="0"/>
              <a:t>Dylan Allison</a:t>
            </a:r>
          </a:p>
        </p:txBody>
      </p:sp>
      <p:sp>
        <p:nvSpPr>
          <p:cNvPr id="29" name="Text Placeholder 28">
            <a:extLst>
              <a:ext uri="{FF2B5EF4-FFF2-40B4-BE49-F238E27FC236}">
                <a16:creationId xmlns:a16="http://schemas.microsoft.com/office/drawing/2014/main" id="{C323EEDD-23C4-646E-26D7-49FC8F971139}"/>
              </a:ext>
            </a:extLst>
          </p:cNvPr>
          <p:cNvSpPr>
            <a:spLocks noGrp="1"/>
          </p:cNvSpPr>
          <p:nvPr>
            <p:ph type="body" sz="quarter" idx="13"/>
          </p:nvPr>
        </p:nvSpPr>
        <p:spPr>
          <a:xfrm>
            <a:off x="0" y="4941862"/>
            <a:ext cx="12192000" cy="432391"/>
          </a:xfrm>
        </p:spPr>
        <p:txBody>
          <a:bodyPr/>
          <a:lstStyle/>
          <a:p>
            <a:r>
              <a:rPr lang="en-US" sz="2400" dirty="0">
                <a:latin typeface="+mj-lt"/>
              </a:rPr>
              <a:t>Hoosier Riverwatch Coordinator</a:t>
            </a:r>
          </a:p>
        </p:txBody>
      </p:sp>
      <p:pic>
        <p:nvPicPr>
          <p:cNvPr id="5" name="Picture 4">
            <a:extLst>
              <a:ext uri="{FF2B5EF4-FFF2-40B4-BE49-F238E27FC236}">
                <a16:creationId xmlns:a16="http://schemas.microsoft.com/office/drawing/2014/main" id="{CEC0580E-FC9D-3A26-C152-4E8909CCFF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0111"/>
            <a:ext cx="12192000" cy="1146621"/>
          </a:xfrm>
          <a:prstGeom prst="rect">
            <a:avLst/>
          </a:prstGeom>
        </p:spPr>
      </p:pic>
      <p:cxnSp>
        <p:nvCxnSpPr>
          <p:cNvPr id="2" name="Straight Connector 1">
            <a:extLst>
              <a:ext uri="{FF2B5EF4-FFF2-40B4-BE49-F238E27FC236}">
                <a16:creationId xmlns:a16="http://schemas.microsoft.com/office/drawing/2014/main" id="{2E1B93BB-97D7-E2A3-A25B-BE231DBA46C7}"/>
              </a:ext>
            </a:extLst>
          </p:cNvPr>
          <p:cNvCxnSpPr>
            <a:cxnSpLocks/>
          </p:cNvCxnSpPr>
          <p:nvPr/>
        </p:nvCxnSpPr>
        <p:spPr>
          <a:xfrm>
            <a:off x="3762375" y="2949798"/>
            <a:ext cx="458152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082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EDCEF3-5071-089A-5CE3-DACC4496E24B}"/>
              </a:ext>
            </a:extLst>
          </p:cNvPr>
          <p:cNvSpPr>
            <a:spLocks noGrp="1"/>
          </p:cNvSpPr>
          <p:nvPr>
            <p:ph type="body" sz="quarter" idx="10"/>
          </p:nvPr>
        </p:nvSpPr>
        <p:spPr>
          <a:xfrm>
            <a:off x="850900" y="1236317"/>
            <a:ext cx="10490200" cy="468307"/>
          </a:xfrm>
        </p:spPr>
        <p:txBody>
          <a:bodyPr/>
          <a:lstStyle/>
          <a:p>
            <a:r>
              <a:rPr kumimoji="0" lang="en-US" sz="4000" b="0" i="1" u="none" strike="noStrike" kern="1200" cap="none" spc="0" normalizeH="0" baseline="0" noProof="0" dirty="0">
                <a:ln>
                  <a:noFill/>
                </a:ln>
                <a:solidFill>
                  <a:prstClr val="black"/>
                </a:solidFill>
                <a:effectLst/>
                <a:uLnTx/>
                <a:uFillTx/>
                <a:ea typeface="+mn-ea"/>
                <a:cs typeface="+mn-cs"/>
              </a:rPr>
              <a:t>E. coli</a:t>
            </a:r>
            <a:r>
              <a:rPr kumimoji="0" lang="en-US" sz="4000" b="0" i="0" u="none" strike="noStrike" kern="1200" cap="none" spc="0" normalizeH="0" baseline="0" noProof="0" dirty="0">
                <a:ln>
                  <a:noFill/>
                </a:ln>
                <a:solidFill>
                  <a:prstClr val="black"/>
                </a:solidFill>
                <a:effectLst/>
                <a:uLnTx/>
                <a:uFillTx/>
                <a:ea typeface="+mn-ea"/>
                <a:cs typeface="+mn-cs"/>
              </a:rPr>
              <a:t>?</a:t>
            </a:r>
            <a:endParaRPr lang="en-US" sz="4000" b="0" dirty="0"/>
          </a:p>
        </p:txBody>
      </p:sp>
      <p:sp>
        <p:nvSpPr>
          <p:cNvPr id="4" name="Text Placeholder 3">
            <a:extLst>
              <a:ext uri="{FF2B5EF4-FFF2-40B4-BE49-F238E27FC236}">
                <a16:creationId xmlns:a16="http://schemas.microsoft.com/office/drawing/2014/main" id="{53EE3C9E-CEEF-FA81-6E64-2A18791D5E22}"/>
              </a:ext>
            </a:extLst>
          </p:cNvPr>
          <p:cNvSpPr>
            <a:spLocks noGrp="1"/>
          </p:cNvSpPr>
          <p:nvPr>
            <p:ph type="body" sz="quarter" idx="12"/>
          </p:nvPr>
        </p:nvSpPr>
        <p:spPr>
          <a:xfrm>
            <a:off x="1425677" y="2077156"/>
            <a:ext cx="9877324" cy="4430323"/>
          </a:xfrm>
        </p:spPr>
        <p:txBody>
          <a:bodyPr/>
          <a:lstStyle/>
          <a:p>
            <a:pPr marL="342900" indent="-342900" algn="l">
              <a:buFont typeface="Arial" panose="020B0604020202020204" pitchFamily="34" charset="0"/>
              <a:buChar char="•"/>
            </a:pPr>
            <a:r>
              <a:rPr lang="en-US" sz="2800" dirty="0"/>
              <a:t>NOT pathogenic</a:t>
            </a:r>
          </a:p>
          <a:p>
            <a:pPr marL="800100" lvl="1" indent="-342900">
              <a:buFont typeface="Calibri" panose="020F0502020204030204" pitchFamily="34" charset="0"/>
              <a:buChar char="—"/>
            </a:pPr>
            <a:r>
              <a:rPr lang="en-US" dirty="0"/>
              <a:t>Symbiotic – aids in digestion, vitamin uptake, prevention of other </a:t>
            </a:r>
            <a:br>
              <a:rPr lang="en-US" dirty="0"/>
            </a:br>
            <a:r>
              <a:rPr lang="en-US" dirty="0"/>
              <a:t>bacterial infection</a:t>
            </a:r>
          </a:p>
          <a:p>
            <a:pPr marL="342900" indent="-342900" algn="l">
              <a:buFont typeface="Arial" panose="020B0604020202020204" pitchFamily="34" charset="0"/>
              <a:buChar char="•"/>
            </a:pPr>
            <a:r>
              <a:rPr lang="en-US" sz="2800" dirty="0"/>
              <a:t>Pathogenic</a:t>
            </a:r>
          </a:p>
          <a:p>
            <a:pPr marL="800100" lvl="1" indent="-342900">
              <a:buFont typeface="Calibri" panose="020F0502020204030204" pitchFamily="34" charset="0"/>
              <a:buChar char="—"/>
            </a:pPr>
            <a:r>
              <a:rPr lang="en-US" dirty="0"/>
              <a:t>Shiga toxin-producing </a:t>
            </a:r>
            <a:r>
              <a:rPr lang="en-US" i="1" dirty="0"/>
              <a:t>E. coli </a:t>
            </a:r>
            <a:r>
              <a:rPr lang="en-US" dirty="0"/>
              <a:t>(STEC), Strain </a:t>
            </a:r>
            <a:r>
              <a:rPr lang="en-US" u="sng" dirty="0"/>
              <a:t>O157</a:t>
            </a:r>
            <a:r>
              <a:rPr lang="en-US" dirty="0"/>
              <a:t>:H7 is the “bad guy”</a:t>
            </a:r>
          </a:p>
          <a:p>
            <a:pPr marL="800100" lvl="1" indent="-342900">
              <a:buFont typeface="Calibri" panose="020F0502020204030204" pitchFamily="34" charset="0"/>
              <a:buChar char="—"/>
            </a:pPr>
            <a:r>
              <a:rPr lang="en-US" dirty="0"/>
              <a:t>Gastrointestinal symptoms after 2 - 4 day incubation</a:t>
            </a:r>
          </a:p>
          <a:p>
            <a:pPr marL="800100" lvl="1" indent="-342900">
              <a:buFont typeface="Calibri" panose="020F0502020204030204" pitchFamily="34" charset="0"/>
              <a:buChar char="—"/>
            </a:pPr>
            <a:r>
              <a:rPr lang="en-US" dirty="0"/>
              <a:t>Spread by ingesting contaminated food, water, or contact with feces</a:t>
            </a:r>
          </a:p>
          <a:p>
            <a:pPr marL="800100" lvl="1" indent="-342900">
              <a:buFont typeface="Calibri" panose="020F0502020204030204" pitchFamily="34" charset="0"/>
              <a:buChar char="—"/>
            </a:pPr>
            <a:r>
              <a:rPr lang="en-US" dirty="0"/>
              <a:t>Only 20% are recognized outbreak</a:t>
            </a:r>
          </a:p>
          <a:p>
            <a:pPr marL="800100" lvl="1" indent="-342900">
              <a:buFont typeface="Calibri" panose="020F0502020204030204" pitchFamily="34" charset="0"/>
              <a:buChar char="—"/>
            </a:pPr>
            <a:r>
              <a:rPr lang="en-US" dirty="0"/>
              <a:t>Estimated 265,000 STEC infections in US annually</a:t>
            </a:r>
          </a:p>
          <a:p>
            <a:endParaRPr lang="en-US" dirty="0"/>
          </a:p>
        </p:txBody>
      </p:sp>
    </p:spTree>
    <p:extLst>
      <p:ext uri="{BB962C8B-B14F-4D97-AF65-F5344CB8AC3E}">
        <p14:creationId xmlns:p14="http://schemas.microsoft.com/office/powerpoint/2010/main" val="207330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22" name="Picture 8" descr="HeadlineTime">
            <a:extLst>
              <a:ext uri="{FF2B5EF4-FFF2-40B4-BE49-F238E27FC236}">
                <a16:creationId xmlns:a16="http://schemas.microsoft.com/office/drawing/2014/main" id="{84ED7B87-8622-4D0A-61EE-A8B750E87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3" t="1029" r="2381" b="2271"/>
          <a:stretch/>
        </p:blipFill>
        <p:spPr bwMode="auto">
          <a:xfrm>
            <a:off x="4133850" y="1320800"/>
            <a:ext cx="3924300" cy="5139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4736"/>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75570B-C619-C143-62B5-91DEE335C449}"/>
              </a:ext>
            </a:extLst>
          </p:cNvPr>
          <p:cNvSpPr>
            <a:spLocks noGrp="1"/>
          </p:cNvSpPr>
          <p:nvPr>
            <p:ph type="body" sz="quarter" idx="10"/>
          </p:nvPr>
        </p:nvSpPr>
        <p:spPr>
          <a:xfrm>
            <a:off x="812800" y="1243971"/>
            <a:ext cx="10490200" cy="438076"/>
          </a:xfrm>
        </p:spPr>
        <p:txBody>
          <a:bodyPr/>
          <a:lstStyle/>
          <a:p>
            <a:r>
              <a:rPr lang="en-US" sz="4000" b="0" dirty="0"/>
              <a:t>Sources</a:t>
            </a:r>
          </a:p>
        </p:txBody>
      </p:sp>
      <p:pic>
        <p:nvPicPr>
          <p:cNvPr id="4" name="Picture 3" descr="A group of cows in a field&#10;&#10;Description automatically generated">
            <a:extLst>
              <a:ext uri="{FF2B5EF4-FFF2-40B4-BE49-F238E27FC236}">
                <a16:creationId xmlns:a16="http://schemas.microsoft.com/office/drawing/2014/main" id="{5AD55DF9-973A-B55D-E70C-32C504804D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1596" y="2086452"/>
            <a:ext cx="4572000" cy="3048000"/>
          </a:xfrm>
          <a:prstGeom prst="rect">
            <a:avLst/>
          </a:prstGeom>
        </p:spPr>
      </p:pic>
      <p:pic>
        <p:nvPicPr>
          <p:cNvPr id="11" name="Picture 10" descr="A tractor in a field&#10;&#10;Description automatically generated">
            <a:extLst>
              <a:ext uri="{FF2B5EF4-FFF2-40B4-BE49-F238E27FC236}">
                <a16:creationId xmlns:a16="http://schemas.microsoft.com/office/drawing/2014/main" id="{3E441B2E-F7D8-1FFD-CF0A-6E2B39A211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6788" y="2086453"/>
            <a:ext cx="4931112" cy="3047999"/>
          </a:xfrm>
          <a:prstGeom prst="rect">
            <a:avLst/>
          </a:prstGeom>
        </p:spPr>
      </p:pic>
    </p:spTree>
    <p:extLst>
      <p:ext uri="{BB962C8B-B14F-4D97-AF65-F5344CB8AC3E}">
        <p14:creationId xmlns:p14="http://schemas.microsoft.com/office/powerpoint/2010/main" val="48745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240B96C3-78AA-3E90-0458-13F7F848DD75}"/>
              </a:ext>
            </a:extLst>
          </p:cNvPr>
          <p:cNvSpPr txBox="1">
            <a:spLocks/>
          </p:cNvSpPr>
          <p:nvPr/>
        </p:nvSpPr>
        <p:spPr>
          <a:xfrm>
            <a:off x="812800" y="1243971"/>
            <a:ext cx="10490200" cy="438076"/>
          </a:xfrm>
          <a:prstGeom prst="rect">
            <a:avLst/>
          </a:prstGeom>
        </p:spPr>
        <p:txBody>
          <a:bodyPr/>
          <a:lstStyle>
            <a:lvl1pPr marL="0" indent="0" algn="ctr" defTabSz="914400" rtl="0" eaLnBrk="1" latinLnBrk="0" hangingPunct="1">
              <a:lnSpc>
                <a:spcPct val="70000"/>
              </a:lnSpc>
              <a:spcBef>
                <a:spcPts val="1000"/>
              </a:spcBef>
              <a:buFontTx/>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0"/>
              <a:t>Sources</a:t>
            </a:r>
            <a:endParaRPr lang="en-US" sz="4000" b="0" dirty="0"/>
          </a:p>
        </p:txBody>
      </p:sp>
      <p:pic>
        <p:nvPicPr>
          <p:cNvPr id="10" name="Picture 9" descr="A dog standing on grass&#10;&#10;Description automatically generated">
            <a:extLst>
              <a:ext uri="{FF2B5EF4-FFF2-40B4-BE49-F238E27FC236}">
                <a16:creationId xmlns:a16="http://schemas.microsoft.com/office/drawing/2014/main" id="{2C7A80C1-FCBC-B7B9-5813-B58EA61C95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800" y="2554731"/>
            <a:ext cx="3855438" cy="2529167"/>
          </a:xfrm>
          <a:prstGeom prst="rect">
            <a:avLst/>
          </a:prstGeom>
        </p:spPr>
      </p:pic>
      <p:pic>
        <p:nvPicPr>
          <p:cNvPr id="12" name="Picture 11" descr="A child in a pool&#10;&#10;Description automatically generated">
            <a:extLst>
              <a:ext uri="{FF2B5EF4-FFF2-40B4-BE49-F238E27FC236}">
                <a16:creationId xmlns:a16="http://schemas.microsoft.com/office/drawing/2014/main" id="{98A2D947-537E-3B7C-D341-756631A77A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3782" y="2059431"/>
            <a:ext cx="2874468" cy="3786632"/>
          </a:xfrm>
          <a:prstGeom prst="rect">
            <a:avLst/>
          </a:prstGeom>
        </p:spPr>
      </p:pic>
      <p:pic>
        <p:nvPicPr>
          <p:cNvPr id="14" name="Picture 13" descr="A couple of white ducks swimming in water&#10;&#10;Description automatically generated">
            <a:extLst>
              <a:ext uri="{FF2B5EF4-FFF2-40B4-BE49-F238E27FC236}">
                <a16:creationId xmlns:a16="http://schemas.microsoft.com/office/drawing/2014/main" id="{F1F59AB0-01B6-A524-F096-AFACDA3328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3794" y="2554731"/>
            <a:ext cx="3793752" cy="2529168"/>
          </a:xfrm>
          <a:prstGeom prst="rect">
            <a:avLst/>
          </a:prstGeom>
        </p:spPr>
      </p:pic>
    </p:spTree>
    <p:extLst>
      <p:ext uri="{BB962C8B-B14F-4D97-AF65-F5344CB8AC3E}">
        <p14:creationId xmlns:p14="http://schemas.microsoft.com/office/powerpoint/2010/main" val="820868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477AE7EF-AA8B-B46B-ABBD-225BC1CB1485}"/>
              </a:ext>
            </a:extLst>
          </p:cNvPr>
          <p:cNvSpPr txBox="1">
            <a:spLocks/>
          </p:cNvSpPr>
          <p:nvPr/>
        </p:nvSpPr>
        <p:spPr>
          <a:xfrm>
            <a:off x="812800" y="1243971"/>
            <a:ext cx="10490200" cy="438076"/>
          </a:xfrm>
          <a:prstGeom prst="rect">
            <a:avLst/>
          </a:prstGeom>
        </p:spPr>
        <p:txBody>
          <a:bodyPr/>
          <a:lstStyle>
            <a:lvl1pPr marL="0" indent="0" algn="ctr" defTabSz="914400" rtl="0" eaLnBrk="1" latinLnBrk="0" hangingPunct="1">
              <a:lnSpc>
                <a:spcPct val="70000"/>
              </a:lnSpc>
              <a:spcBef>
                <a:spcPts val="1000"/>
              </a:spcBef>
              <a:buFontTx/>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0" dirty="0"/>
              <a:t>Sources</a:t>
            </a:r>
          </a:p>
        </p:txBody>
      </p:sp>
      <p:pic>
        <p:nvPicPr>
          <p:cNvPr id="9" name="Picture 8" descr="A drain pipe with water flowing out of it&#10;&#10;Description automatically generated">
            <a:extLst>
              <a:ext uri="{FF2B5EF4-FFF2-40B4-BE49-F238E27FC236}">
                <a16:creationId xmlns:a16="http://schemas.microsoft.com/office/drawing/2014/main" id="{41A90E85-11BB-9A41-3A69-269091B271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7600" y="2187716"/>
            <a:ext cx="4572000" cy="3429000"/>
          </a:xfrm>
          <a:prstGeom prst="rect">
            <a:avLst/>
          </a:prstGeom>
        </p:spPr>
      </p:pic>
      <p:pic>
        <p:nvPicPr>
          <p:cNvPr id="11" name="Picture 10" descr="Diagram of a septic system&#10;&#10;Description automatically generated">
            <a:extLst>
              <a:ext uri="{FF2B5EF4-FFF2-40B4-BE49-F238E27FC236}">
                <a16:creationId xmlns:a16="http://schemas.microsoft.com/office/drawing/2014/main" id="{0066BB3A-642D-DDD1-9673-0E5ECCA7F9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6636" y="2187716"/>
            <a:ext cx="4666392" cy="3426313"/>
          </a:xfrm>
          <a:prstGeom prst="rect">
            <a:avLst/>
          </a:prstGeom>
        </p:spPr>
      </p:pic>
    </p:spTree>
    <p:extLst>
      <p:ext uri="{BB962C8B-B14F-4D97-AF65-F5344CB8AC3E}">
        <p14:creationId xmlns:p14="http://schemas.microsoft.com/office/powerpoint/2010/main" val="2625440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descr="A flooded area with houses and trees&#10;&#10;Description automatically generated">
            <a:extLst>
              <a:ext uri="{FF2B5EF4-FFF2-40B4-BE49-F238E27FC236}">
                <a16:creationId xmlns:a16="http://schemas.microsoft.com/office/drawing/2014/main" id="{C4A82712-CF64-FFA5-D02C-DBC2A8D457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0175" y="1450289"/>
            <a:ext cx="6851650" cy="4878375"/>
          </a:xfrm>
          <a:prstGeom prst="rect">
            <a:avLst/>
          </a:prstGeom>
        </p:spPr>
      </p:pic>
    </p:spTree>
    <p:extLst>
      <p:ext uri="{BB962C8B-B14F-4D97-AF65-F5344CB8AC3E}">
        <p14:creationId xmlns:p14="http://schemas.microsoft.com/office/powerpoint/2010/main" val="4241145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5058" name="Object 2">
            <a:extLst>
              <a:ext uri="{FF2B5EF4-FFF2-40B4-BE49-F238E27FC236}">
                <a16:creationId xmlns:a16="http://schemas.microsoft.com/office/drawing/2014/main" id="{FE041C37-910F-EEE4-EC2A-559FCA0C4162}"/>
              </a:ext>
            </a:extLst>
          </p:cNvPr>
          <p:cNvGraphicFramePr>
            <a:graphicFrameLocks noChangeAspect="1"/>
          </p:cNvGraphicFramePr>
          <p:nvPr>
            <p:extLst>
              <p:ext uri="{D42A27DB-BD31-4B8C-83A1-F6EECF244321}">
                <p14:modId xmlns:p14="http://schemas.microsoft.com/office/powerpoint/2010/main" val="2477305343"/>
              </p:ext>
            </p:extLst>
          </p:nvPr>
        </p:nvGraphicFramePr>
        <p:xfrm>
          <a:off x="1949450" y="2348484"/>
          <a:ext cx="8293100" cy="4163827"/>
        </p:xfrm>
        <a:graphic>
          <a:graphicData uri="http://schemas.openxmlformats.org/presentationml/2006/ole">
            <mc:AlternateContent xmlns:mc="http://schemas.openxmlformats.org/markup-compatibility/2006">
              <mc:Choice xmlns:v="urn:schemas-microsoft-com:vml" Requires="v">
                <p:oleObj name="SPW 8.0 Graph" r:id="rId4" imgW="6837883" imgH="3431743" progId="">
                  <p:embed/>
                </p:oleObj>
              </mc:Choice>
              <mc:Fallback>
                <p:oleObj name="SPW 8.0 Graph" r:id="rId4" imgW="6837883" imgH="3431743" progId="">
                  <p:embed/>
                  <p:pic>
                    <p:nvPicPr>
                      <p:cNvPr id="45058" name="Object 2">
                        <a:extLst>
                          <a:ext uri="{FF2B5EF4-FFF2-40B4-BE49-F238E27FC236}">
                            <a16:creationId xmlns:a16="http://schemas.microsoft.com/office/drawing/2014/main" id="{FE041C37-910F-EEE4-EC2A-559FCA0C41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9450" y="2348484"/>
                        <a:ext cx="8293100" cy="4163827"/>
                      </a:xfrm>
                      <a:prstGeom prst="rect">
                        <a:avLst/>
                      </a:prstGeom>
                      <a:noFill/>
                      <a:ln>
                        <a:noFill/>
                      </a:ln>
                      <a:effectLst/>
                    </p:spPr>
                  </p:pic>
                </p:oleObj>
              </mc:Fallback>
            </mc:AlternateContent>
          </a:graphicData>
        </a:graphic>
      </p:graphicFrame>
      <p:sp>
        <p:nvSpPr>
          <p:cNvPr id="45060" name="Rectangle 7">
            <a:extLst>
              <a:ext uri="{FF2B5EF4-FFF2-40B4-BE49-F238E27FC236}">
                <a16:creationId xmlns:a16="http://schemas.microsoft.com/office/drawing/2014/main" id="{E36F03EA-4008-6C7F-09A8-D320C1C7AF29}"/>
              </a:ext>
            </a:extLst>
          </p:cNvPr>
          <p:cNvSpPr>
            <a:spLocks noGrp="1"/>
          </p:cNvSpPr>
          <p:nvPr>
            <p:ph type="title" idx="4294967295"/>
          </p:nvPr>
        </p:nvSpPr>
        <p:spPr>
          <a:xfrm>
            <a:off x="1822384" y="1257024"/>
            <a:ext cx="9144000" cy="837460"/>
          </a:xfrm>
          <a:prstGeom prst="rect">
            <a:avLst/>
          </a:prstGeom>
        </p:spPr>
        <p:txBody>
          <a:bodyPr/>
          <a:lstStyle/>
          <a:p>
            <a:pPr algn="ctr" eaLnBrk="1" hangingPunct="1">
              <a:lnSpc>
                <a:spcPct val="70000"/>
              </a:lnSpc>
            </a:pPr>
            <a:r>
              <a:rPr lang="en-US" altLang="en-US" sz="4000" dirty="0">
                <a:latin typeface="+mn-lt"/>
              </a:rPr>
              <a:t>Bacteria levels can be related to flow:</a:t>
            </a:r>
            <a:br>
              <a:rPr lang="en-US" altLang="en-US" sz="3400" dirty="0"/>
            </a:br>
            <a:r>
              <a:rPr lang="en-US" altLang="en-US" sz="2400" i="1" dirty="0">
                <a:latin typeface="+mn-lt"/>
              </a:rPr>
              <a:t>More runoff = Higher bacteria counts</a:t>
            </a:r>
            <a:endParaRPr lang="en-US" altLang="en-US" sz="2400" dirty="0">
              <a:latin typeface="+mn-lt"/>
            </a:endParaRPr>
          </a:p>
        </p:txBody>
      </p:sp>
    </p:spTree>
  </p:cSld>
  <p:clrMapOvr>
    <a:masterClrMapping/>
  </p:clrMapOvr>
  <p:transition advTm="25840"/>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7106" name="Rectangle 54">
            <a:extLst>
              <a:ext uri="{FF2B5EF4-FFF2-40B4-BE49-F238E27FC236}">
                <a16:creationId xmlns:a16="http://schemas.microsoft.com/office/drawing/2014/main" id="{EA59EE79-8E30-24C2-9728-A47156A9E920}"/>
              </a:ext>
            </a:extLst>
          </p:cNvPr>
          <p:cNvSpPr>
            <a:spLocks noGrp="1"/>
          </p:cNvSpPr>
          <p:nvPr>
            <p:ph type="title"/>
          </p:nvPr>
        </p:nvSpPr>
        <p:spPr>
          <a:xfrm>
            <a:off x="0" y="1244600"/>
            <a:ext cx="12192000" cy="600075"/>
          </a:xfrm>
        </p:spPr>
        <p:txBody>
          <a:bodyPr/>
          <a:lstStyle/>
          <a:p>
            <a:pPr eaLnBrk="1" hangingPunct="1"/>
            <a:r>
              <a:rPr lang="en-US" altLang="en-US" sz="4000" dirty="0">
                <a:latin typeface="+mn-lt"/>
              </a:rPr>
              <a:t>Willow Creek – Huntertown (Allen County)</a:t>
            </a:r>
          </a:p>
        </p:txBody>
      </p:sp>
      <p:graphicFrame>
        <p:nvGraphicFramePr>
          <p:cNvPr id="558136" name="Group 56">
            <a:extLst>
              <a:ext uri="{FF2B5EF4-FFF2-40B4-BE49-F238E27FC236}">
                <a16:creationId xmlns:a16="http://schemas.microsoft.com/office/drawing/2014/main" id="{A0523306-29B9-6829-ED27-7FE1D8D82EEB}"/>
              </a:ext>
            </a:extLst>
          </p:cNvPr>
          <p:cNvGraphicFramePr>
            <a:graphicFrameLocks noGrp="1"/>
          </p:cNvGraphicFramePr>
          <p:nvPr>
            <p:ph sz="half" idx="1"/>
            <p:extLst>
              <p:ext uri="{D42A27DB-BD31-4B8C-83A1-F6EECF244321}">
                <p14:modId xmlns:p14="http://schemas.microsoft.com/office/powerpoint/2010/main" val="1861933982"/>
              </p:ext>
            </p:extLst>
          </p:nvPr>
        </p:nvGraphicFramePr>
        <p:xfrm>
          <a:off x="3017046" y="2131955"/>
          <a:ext cx="3052989" cy="4409873"/>
        </p:xfrm>
        <a:graphic>
          <a:graphicData uri="http://schemas.openxmlformats.org/drawingml/2006/table">
            <a:tbl>
              <a:tblPr/>
              <a:tblGrid>
                <a:gridCol w="959713">
                  <a:extLst>
                    <a:ext uri="{9D8B030D-6E8A-4147-A177-3AD203B41FA5}">
                      <a16:colId xmlns:a16="http://schemas.microsoft.com/office/drawing/2014/main" val="20000"/>
                    </a:ext>
                  </a:extLst>
                </a:gridCol>
                <a:gridCol w="893282">
                  <a:extLst>
                    <a:ext uri="{9D8B030D-6E8A-4147-A177-3AD203B41FA5}">
                      <a16:colId xmlns:a16="http://schemas.microsoft.com/office/drawing/2014/main" val="20001"/>
                    </a:ext>
                  </a:extLst>
                </a:gridCol>
                <a:gridCol w="1199994">
                  <a:extLst>
                    <a:ext uri="{9D8B030D-6E8A-4147-A177-3AD203B41FA5}">
                      <a16:colId xmlns:a16="http://schemas.microsoft.com/office/drawing/2014/main" val="20002"/>
                    </a:ext>
                  </a:extLst>
                </a:gridCol>
              </a:tblGrid>
              <a:tr h="986567">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1" i="0" u="none" strike="noStrike" cap="none" normalizeH="0" baseline="0" dirty="0">
                          <a:ln>
                            <a:noFill/>
                          </a:ln>
                          <a:solidFill>
                            <a:schemeClr val="tx2"/>
                          </a:solidFill>
                          <a:effectLst/>
                          <a:latin typeface="Arial" charset="0"/>
                          <a:cs typeface="Arial" charset="0"/>
                        </a:rPr>
                        <a:t>Date</a:t>
                      </a:r>
                    </a:p>
                  </a:txBody>
                  <a:tcPr marL="81413" marR="81413" marT="40706" marB="40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1" i="0" u="none" strike="noStrike" cap="none" normalizeH="0" baseline="0" dirty="0">
                          <a:ln>
                            <a:noFill/>
                          </a:ln>
                          <a:solidFill>
                            <a:schemeClr val="tx2"/>
                          </a:solidFill>
                          <a:effectLst/>
                          <a:latin typeface="Arial" charset="0"/>
                          <a:cs typeface="Arial" charset="0"/>
                        </a:rPr>
                        <a:t>Weather (Past 48 hrs)</a:t>
                      </a:r>
                    </a:p>
                  </a:txBody>
                  <a:tcPr marL="81413" marR="81413" marT="40706" marB="40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1" i="0" u="none" strike="noStrike" cap="none" normalizeH="0" baseline="0" dirty="0">
                          <a:ln>
                            <a:noFill/>
                          </a:ln>
                          <a:solidFill>
                            <a:schemeClr val="tx2"/>
                          </a:solidFill>
                          <a:effectLst/>
                          <a:latin typeface="Arial" charset="0"/>
                          <a:cs typeface="Arial" charset="0"/>
                        </a:rPr>
                        <a:t>E.Coli (cfu/100 mL)</a:t>
                      </a:r>
                    </a:p>
                  </a:txBody>
                  <a:tcPr marL="81413" marR="81413" marT="40706" marB="40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40631">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10/16/05</a:t>
                      </a:r>
                    </a:p>
                  </a:txBody>
                  <a:tcPr marL="81413" marR="81413" marT="40706" marB="40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Clear and Sunny</a:t>
                      </a:r>
                    </a:p>
                  </a:txBody>
                  <a:tcPr marL="81413" marR="81413" marT="40706" marB="40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280</a:t>
                      </a:r>
                    </a:p>
                  </a:txBody>
                  <a:tcPr marL="81413" marR="81413" marT="40706" marB="40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2044">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3/1/06</a:t>
                      </a:r>
                    </a:p>
                  </a:txBody>
                  <a:tcPr marL="81413" marR="81413" marT="40706" marB="40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Overcast</a:t>
                      </a:r>
                    </a:p>
                  </a:txBody>
                  <a:tcPr marL="81413" marR="81413" marT="40706" marB="40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400</a:t>
                      </a:r>
                    </a:p>
                  </a:txBody>
                  <a:tcPr marL="81413" marR="81413" marT="40706" marB="40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40631">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3/12/06</a:t>
                      </a:r>
                    </a:p>
                  </a:txBody>
                  <a:tcPr marL="81413" marR="81413" marT="40706" marB="4070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Showers and Storms</a:t>
                      </a:r>
                    </a:p>
                  </a:txBody>
                  <a:tcPr marL="81413" marR="81413" marT="40706" marB="4070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35000"/>
                        </a:spcAft>
                        <a:buClr>
                          <a:schemeClr val="tx1"/>
                        </a:buClr>
                        <a:buSzPct val="70000"/>
                        <a:buFont typeface="Wingdings" pitchFamily="2" charset="2"/>
                        <a:buNone/>
                        <a:tabLst/>
                      </a:pPr>
                      <a:r>
                        <a:rPr kumimoji="0" lang="en-US" sz="1300" b="0" i="0" u="none" strike="noStrike" cap="none" normalizeH="0" baseline="0" dirty="0">
                          <a:ln>
                            <a:noFill/>
                          </a:ln>
                          <a:solidFill>
                            <a:schemeClr val="tx2"/>
                          </a:solidFill>
                          <a:effectLst/>
                          <a:latin typeface="Arial" charset="0"/>
                          <a:cs typeface="Arial" charset="0"/>
                        </a:rPr>
                        <a:t>2500</a:t>
                      </a:r>
                    </a:p>
                  </a:txBody>
                  <a:tcPr marL="81413" marR="81413" marT="40706" marB="4070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47129" name="Picture 57">
            <a:extLst>
              <a:ext uri="{FF2B5EF4-FFF2-40B4-BE49-F238E27FC236}">
                <a16:creationId xmlns:a16="http://schemas.microsoft.com/office/drawing/2014/main" id="{B02B8001-53E1-33B6-D3D2-5A38F902ADF1}"/>
              </a:ext>
            </a:extLst>
          </p:cNvPr>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a:xfrm>
            <a:off x="6231149" y="2131955"/>
            <a:ext cx="2912851" cy="2121497"/>
          </a:xfrm>
        </p:spPr>
      </p:pic>
      <p:pic>
        <p:nvPicPr>
          <p:cNvPr id="47130" name="Picture 58">
            <a:extLst>
              <a:ext uri="{FF2B5EF4-FFF2-40B4-BE49-F238E27FC236}">
                <a16:creationId xmlns:a16="http://schemas.microsoft.com/office/drawing/2014/main" id="{7109ADA3-9A10-6A2A-0380-E122FAECAF0F}"/>
              </a:ext>
            </a:extLst>
          </p:cNvPr>
          <p:cNvPicPr>
            <a:picLocks noGrp="1" noChangeAspect="1" noChangeArrowheads="1"/>
          </p:cNvPicPr>
          <p:nvPr>
            <p:ph sz="quarter" idx="3"/>
          </p:nvPr>
        </p:nvPicPr>
        <p:blipFill>
          <a:blip r:embed="rId5" cstate="print">
            <a:extLst>
              <a:ext uri="{28A0092B-C50C-407E-A947-70E740481C1C}">
                <a14:useLocalDpi xmlns:a14="http://schemas.microsoft.com/office/drawing/2010/main" val="0"/>
              </a:ext>
            </a:extLst>
          </a:blip>
          <a:srcRect/>
          <a:stretch>
            <a:fillRect/>
          </a:stretch>
        </p:blipFill>
        <p:spPr>
          <a:xfrm>
            <a:off x="6231149" y="4420331"/>
            <a:ext cx="2912851" cy="212149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B139DF-79A3-A223-09B0-A16D4591A4D0}"/>
              </a:ext>
            </a:extLst>
          </p:cNvPr>
          <p:cNvSpPr>
            <a:spLocks noGrp="1"/>
          </p:cNvSpPr>
          <p:nvPr>
            <p:ph type="body" sz="quarter" idx="10"/>
          </p:nvPr>
        </p:nvSpPr>
        <p:spPr>
          <a:xfrm>
            <a:off x="0" y="1258745"/>
            <a:ext cx="12192000" cy="515466"/>
          </a:xfrm>
        </p:spPr>
        <p:txBody>
          <a:bodyPr/>
          <a:lstStyle/>
          <a:p>
            <a:r>
              <a:rPr lang="en-US" sz="4000" b="0" dirty="0"/>
              <a:t>Indiana </a:t>
            </a:r>
            <a:r>
              <a:rPr lang="en-US" sz="4000" b="0" i="1" dirty="0"/>
              <a:t>E. coli</a:t>
            </a:r>
            <a:r>
              <a:rPr lang="en-US" sz="4000" b="0" dirty="0"/>
              <a:t> Standards</a:t>
            </a:r>
          </a:p>
        </p:txBody>
      </p:sp>
      <p:sp>
        <p:nvSpPr>
          <p:cNvPr id="4" name="Text Placeholder 3">
            <a:extLst>
              <a:ext uri="{FF2B5EF4-FFF2-40B4-BE49-F238E27FC236}">
                <a16:creationId xmlns:a16="http://schemas.microsoft.com/office/drawing/2014/main" id="{5FD6C62E-8C4A-7E84-FC3A-A1D02AEBA20F}"/>
              </a:ext>
            </a:extLst>
          </p:cNvPr>
          <p:cNvSpPr>
            <a:spLocks noGrp="1"/>
          </p:cNvSpPr>
          <p:nvPr>
            <p:ph type="body" sz="quarter" idx="12"/>
          </p:nvPr>
        </p:nvSpPr>
        <p:spPr>
          <a:xfrm>
            <a:off x="850900" y="2097420"/>
            <a:ext cx="10490199" cy="4529736"/>
          </a:xfrm>
        </p:spPr>
        <p:txBody>
          <a:bodyPr/>
          <a:lstStyle/>
          <a:p>
            <a:pPr marL="342900" indent="-342900" algn="l">
              <a:buFont typeface="Arial" panose="020B0604020202020204" pitchFamily="34" charset="0"/>
              <a:buChar char="•"/>
            </a:pPr>
            <a:r>
              <a:rPr lang="en-US" sz="2800" dirty="0"/>
              <a:t>Measured in colony forming units (CFU) per 100-mL of water</a:t>
            </a:r>
          </a:p>
          <a:p>
            <a:pPr marL="342900" indent="-342900" algn="l">
              <a:buFont typeface="Arial" panose="020B0604020202020204" pitchFamily="34" charset="0"/>
              <a:buChar char="•"/>
            </a:pPr>
            <a:r>
              <a:rPr lang="en-US" sz="2800" dirty="0"/>
              <a:t>Different standards for drinking water and body contact</a:t>
            </a:r>
          </a:p>
          <a:p>
            <a:pPr marL="800100" lvl="1" indent="-342900">
              <a:buFont typeface="Calibri" panose="020F0502020204030204" pitchFamily="34" charset="0"/>
              <a:buChar char="—"/>
            </a:pPr>
            <a:r>
              <a:rPr lang="en-US" dirty="0"/>
              <a:t>Drinking = &lt; 1 CFU/100mL</a:t>
            </a:r>
          </a:p>
          <a:p>
            <a:pPr marL="800100" lvl="1" indent="-342900">
              <a:buFont typeface="Calibri" panose="020F0502020204030204" pitchFamily="34" charset="0"/>
              <a:buChar char="—"/>
            </a:pPr>
            <a:r>
              <a:rPr lang="en-US" dirty="0"/>
              <a:t>Body Contact = &lt; 235 CFU/100mL (one-time sample) or &lt; 125 CFU/100mL (geometric mean of 5 samples over 30 days)</a:t>
            </a:r>
          </a:p>
          <a:p>
            <a:pPr marL="342900" indent="-342900" algn="l">
              <a:lnSpc>
                <a:spcPct val="80000"/>
              </a:lnSpc>
              <a:buFont typeface="Arial" panose="020B0604020202020204" pitchFamily="34" charset="0"/>
              <a:buChar char="•"/>
            </a:pPr>
            <a:r>
              <a:rPr lang="en-US" sz="2800" dirty="0"/>
              <a:t>39% of Indiana streams do not support primary contact recreation due to high E. coli bacteria levels (2022)</a:t>
            </a:r>
          </a:p>
        </p:txBody>
      </p:sp>
    </p:spTree>
    <p:extLst>
      <p:ext uri="{BB962C8B-B14F-4D97-AF65-F5344CB8AC3E}">
        <p14:creationId xmlns:p14="http://schemas.microsoft.com/office/powerpoint/2010/main" val="454743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8901500-24BF-5128-21B2-599D76F357DB}"/>
              </a:ext>
            </a:extLst>
          </p:cNvPr>
          <p:cNvSpPr>
            <a:spLocks noGrp="1"/>
          </p:cNvSpPr>
          <p:nvPr>
            <p:ph type="body" sz="quarter" idx="12"/>
          </p:nvPr>
        </p:nvSpPr>
        <p:spPr>
          <a:xfrm>
            <a:off x="812800" y="2057400"/>
            <a:ext cx="10490199" cy="4022272"/>
          </a:xfrm>
        </p:spPr>
        <p:txBody>
          <a:bodyPr/>
          <a:lstStyle/>
          <a:p>
            <a:pPr marL="342900" indent="-342900" algn="l">
              <a:lnSpc>
                <a:spcPct val="80000"/>
              </a:lnSpc>
              <a:buFont typeface="Arial" panose="020B0604020202020204" pitchFamily="34" charset="0"/>
              <a:buChar char="•"/>
            </a:pPr>
            <a:r>
              <a:rPr lang="en-US" sz="2800" dirty="0"/>
              <a:t>Method recommended by EPA</a:t>
            </a:r>
          </a:p>
          <a:p>
            <a:pPr marL="342900" indent="-342900" algn="l">
              <a:lnSpc>
                <a:spcPct val="80000"/>
              </a:lnSpc>
              <a:buFont typeface="Arial" panose="020B0604020202020204" pitchFamily="34" charset="0"/>
              <a:buChar char="•"/>
            </a:pPr>
            <a:r>
              <a:rPr lang="en-US" sz="2800" dirty="0"/>
              <a:t>Minimizes influence of one-time high result</a:t>
            </a:r>
          </a:p>
          <a:p>
            <a:pPr marL="342900" indent="-342900" algn="l">
              <a:lnSpc>
                <a:spcPct val="90000"/>
              </a:lnSpc>
              <a:buFont typeface="Arial" panose="020B0604020202020204" pitchFamily="34" charset="0"/>
              <a:buChar char="•"/>
            </a:pPr>
            <a:r>
              <a:rPr lang="en-US" sz="2800" dirty="0"/>
              <a:t>Example: Sunshine Lake </a:t>
            </a:r>
            <a:r>
              <a:rPr lang="en-US" sz="2800" i="1" dirty="0"/>
              <a:t>E. coli</a:t>
            </a:r>
            <a:r>
              <a:rPr lang="en-US" sz="2800" dirty="0"/>
              <a:t> readings of 5, 10, 120, 20, 2700 CFU/100mL</a:t>
            </a:r>
          </a:p>
        </p:txBody>
      </p:sp>
      <p:grpSp>
        <p:nvGrpSpPr>
          <p:cNvPr id="9" name="Group 8">
            <a:extLst>
              <a:ext uri="{FF2B5EF4-FFF2-40B4-BE49-F238E27FC236}">
                <a16:creationId xmlns:a16="http://schemas.microsoft.com/office/drawing/2014/main" id="{D82A944D-5D38-C2EA-3349-29747762324E}"/>
              </a:ext>
            </a:extLst>
          </p:cNvPr>
          <p:cNvGrpSpPr/>
          <p:nvPr/>
        </p:nvGrpSpPr>
        <p:grpSpPr>
          <a:xfrm>
            <a:off x="1735795" y="3923301"/>
            <a:ext cx="7883786" cy="1675954"/>
            <a:chOff x="2132837" y="3977577"/>
            <a:chExt cx="7850124" cy="1668798"/>
          </a:xfrm>
        </p:grpSpPr>
        <p:pic>
          <p:nvPicPr>
            <p:cNvPr id="5" name="Picture 4">
              <a:extLst>
                <a:ext uri="{FF2B5EF4-FFF2-40B4-BE49-F238E27FC236}">
                  <a16:creationId xmlns:a16="http://schemas.microsoft.com/office/drawing/2014/main" id="{62E8FF11-75F8-3DCB-C17B-441A25C83405}"/>
                </a:ext>
              </a:extLst>
            </p:cNvPr>
            <p:cNvPicPr>
              <a:picLocks noChangeAspect="1"/>
            </p:cNvPicPr>
            <p:nvPr/>
          </p:nvPicPr>
          <p:blipFill>
            <a:blip r:embed="rId4"/>
            <a:stretch>
              <a:fillRect/>
            </a:stretch>
          </p:blipFill>
          <p:spPr>
            <a:xfrm>
              <a:off x="2399537" y="3977577"/>
              <a:ext cx="7316724" cy="926592"/>
            </a:xfrm>
            <a:prstGeom prst="rect">
              <a:avLst/>
            </a:prstGeom>
          </p:spPr>
        </p:pic>
        <p:pic>
          <p:nvPicPr>
            <p:cNvPr id="6" name="Picture 5">
              <a:extLst>
                <a:ext uri="{FF2B5EF4-FFF2-40B4-BE49-F238E27FC236}">
                  <a16:creationId xmlns:a16="http://schemas.microsoft.com/office/drawing/2014/main" id="{7781B575-6401-D6E5-044A-D0F37B258355}"/>
                </a:ext>
              </a:extLst>
            </p:cNvPr>
            <p:cNvPicPr>
              <a:picLocks noChangeAspect="1"/>
            </p:cNvPicPr>
            <p:nvPr/>
          </p:nvPicPr>
          <p:blipFill>
            <a:blip r:embed="rId5"/>
            <a:stretch>
              <a:fillRect/>
            </a:stretch>
          </p:blipFill>
          <p:spPr>
            <a:xfrm>
              <a:off x="2132837" y="5035251"/>
              <a:ext cx="7850124" cy="611124"/>
            </a:xfrm>
            <a:prstGeom prst="rect">
              <a:avLst/>
            </a:prstGeom>
          </p:spPr>
        </p:pic>
      </p:grpSp>
      <p:sp>
        <p:nvSpPr>
          <p:cNvPr id="3" name="Text Placeholder 1">
            <a:extLst>
              <a:ext uri="{FF2B5EF4-FFF2-40B4-BE49-F238E27FC236}">
                <a16:creationId xmlns:a16="http://schemas.microsoft.com/office/drawing/2014/main" id="{30D6CF8F-1D6B-4888-B363-34D1367AACED}"/>
              </a:ext>
            </a:extLst>
          </p:cNvPr>
          <p:cNvSpPr txBox="1">
            <a:spLocks/>
          </p:cNvSpPr>
          <p:nvPr/>
        </p:nvSpPr>
        <p:spPr>
          <a:xfrm>
            <a:off x="0" y="1258745"/>
            <a:ext cx="12192000" cy="515466"/>
          </a:xfrm>
          <a:prstGeom prst="rect">
            <a:avLst/>
          </a:prstGeom>
        </p:spPr>
        <p:txBody>
          <a:bodyPr/>
          <a:lstStyle>
            <a:lvl1pPr marL="0" indent="0" algn="ctr" defTabSz="914400" rtl="0" eaLnBrk="1" latinLnBrk="0" hangingPunct="1">
              <a:lnSpc>
                <a:spcPct val="70000"/>
              </a:lnSpc>
              <a:spcBef>
                <a:spcPts val="1000"/>
              </a:spcBef>
              <a:buFontTx/>
              <a:buNone/>
              <a:defRPr sz="32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0" dirty="0"/>
              <a:t>Geometric Mean</a:t>
            </a:r>
          </a:p>
        </p:txBody>
      </p:sp>
    </p:spTree>
    <p:extLst>
      <p:ext uri="{BB962C8B-B14F-4D97-AF65-F5344CB8AC3E}">
        <p14:creationId xmlns:p14="http://schemas.microsoft.com/office/powerpoint/2010/main" val="3451869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7" name="Picture 6" descr="A blue line on a white background&#10;&#10;Description automatically generated">
            <a:extLst>
              <a:ext uri="{FF2B5EF4-FFF2-40B4-BE49-F238E27FC236}">
                <a16:creationId xmlns:a16="http://schemas.microsoft.com/office/drawing/2014/main" id="{074A5981-6082-99E4-F36D-186C18E2E71D}"/>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Placeholder 1">
            <a:extLst>
              <a:ext uri="{FF2B5EF4-FFF2-40B4-BE49-F238E27FC236}">
                <a16:creationId xmlns:a16="http://schemas.microsoft.com/office/drawing/2014/main" id="{182FFBF4-D858-D390-0BBF-C2EFA450C307}"/>
              </a:ext>
            </a:extLst>
          </p:cNvPr>
          <p:cNvSpPr>
            <a:spLocks noGrp="1"/>
          </p:cNvSpPr>
          <p:nvPr>
            <p:ph type="body" sz="quarter" idx="10"/>
          </p:nvPr>
        </p:nvSpPr>
        <p:spPr>
          <a:xfrm>
            <a:off x="812801" y="1238881"/>
            <a:ext cx="10490200" cy="647713"/>
          </a:xfrm>
        </p:spPr>
        <p:txBody>
          <a:bodyPr/>
          <a:lstStyle/>
          <a:p>
            <a:r>
              <a:rPr lang="en-US" sz="4000" b="0" dirty="0"/>
              <a:t>Overview/Agenda</a:t>
            </a:r>
          </a:p>
        </p:txBody>
      </p:sp>
      <p:sp>
        <p:nvSpPr>
          <p:cNvPr id="4" name="Text Placeholder 3">
            <a:extLst>
              <a:ext uri="{FF2B5EF4-FFF2-40B4-BE49-F238E27FC236}">
                <a16:creationId xmlns:a16="http://schemas.microsoft.com/office/drawing/2014/main" id="{3615DFC1-F0E5-F541-C32F-C0FB6C1DE951}"/>
              </a:ext>
            </a:extLst>
          </p:cNvPr>
          <p:cNvSpPr>
            <a:spLocks noGrp="1"/>
          </p:cNvSpPr>
          <p:nvPr>
            <p:ph type="body" sz="quarter" idx="12"/>
          </p:nvPr>
        </p:nvSpPr>
        <p:spPr>
          <a:xfrm>
            <a:off x="1847851" y="2077722"/>
            <a:ext cx="5181600" cy="3938067"/>
          </a:xfrm>
        </p:spPr>
        <p:txBody>
          <a:bodyPr/>
          <a:lstStyle/>
          <a:p>
            <a:pPr marL="342900" indent="-342900" algn="l">
              <a:lnSpc>
                <a:spcPct val="100000"/>
              </a:lnSpc>
              <a:spcBef>
                <a:spcPts val="0"/>
              </a:spcBef>
              <a:buFont typeface="Arial" panose="020B0604020202020204" pitchFamily="34" charset="0"/>
              <a:buChar char="•"/>
            </a:pPr>
            <a:r>
              <a:rPr lang="en-US" sz="3400" dirty="0"/>
              <a:t>History</a:t>
            </a:r>
          </a:p>
          <a:p>
            <a:pPr marL="342900" indent="-342900" algn="l">
              <a:lnSpc>
                <a:spcPct val="100000"/>
              </a:lnSpc>
              <a:spcBef>
                <a:spcPts val="0"/>
              </a:spcBef>
              <a:buFont typeface="Arial" panose="020B0604020202020204" pitchFamily="34" charset="0"/>
              <a:buChar char="•"/>
            </a:pPr>
            <a:r>
              <a:rPr lang="en-US" sz="3400" dirty="0"/>
              <a:t>Bacteria &amp; Pathogens</a:t>
            </a:r>
          </a:p>
          <a:p>
            <a:pPr marL="342900" indent="-342900" algn="l">
              <a:lnSpc>
                <a:spcPct val="100000"/>
              </a:lnSpc>
              <a:spcBef>
                <a:spcPts val="0"/>
              </a:spcBef>
              <a:buFont typeface="Arial" panose="020B0604020202020204" pitchFamily="34" charset="0"/>
              <a:buChar char="•"/>
            </a:pPr>
            <a:r>
              <a:rPr lang="en-US" sz="3400" dirty="0"/>
              <a:t>Sources</a:t>
            </a:r>
          </a:p>
          <a:p>
            <a:pPr marL="342900" indent="-342900" algn="l">
              <a:lnSpc>
                <a:spcPct val="100000"/>
              </a:lnSpc>
              <a:spcBef>
                <a:spcPts val="0"/>
              </a:spcBef>
              <a:buFont typeface="Arial" panose="020B0604020202020204" pitchFamily="34" charset="0"/>
              <a:buChar char="•"/>
            </a:pPr>
            <a:r>
              <a:rPr lang="en-US" sz="3400" dirty="0"/>
              <a:t>State Standards</a:t>
            </a:r>
          </a:p>
          <a:p>
            <a:pPr marL="342900" indent="-342900" algn="l">
              <a:lnSpc>
                <a:spcPct val="100000"/>
              </a:lnSpc>
              <a:spcBef>
                <a:spcPts val="0"/>
              </a:spcBef>
              <a:buFont typeface="Arial" panose="020B0604020202020204" pitchFamily="34" charset="0"/>
              <a:buChar char="•"/>
            </a:pPr>
            <a:r>
              <a:rPr lang="en-US" sz="3400" dirty="0"/>
              <a:t>Prevention/BMPs</a:t>
            </a:r>
          </a:p>
          <a:p>
            <a:pPr marL="342900" indent="-342900" algn="l">
              <a:lnSpc>
                <a:spcPct val="100000"/>
              </a:lnSpc>
              <a:spcBef>
                <a:spcPts val="0"/>
              </a:spcBef>
              <a:buFont typeface="Arial" panose="020B0604020202020204" pitchFamily="34" charset="0"/>
              <a:buChar char="•"/>
            </a:pPr>
            <a:r>
              <a:rPr lang="en-US" sz="3400" dirty="0"/>
              <a:t>HRW Methods</a:t>
            </a:r>
          </a:p>
          <a:p>
            <a:pPr marL="342900" indent="-342900" algn="l">
              <a:lnSpc>
                <a:spcPct val="100000"/>
              </a:lnSpc>
              <a:spcBef>
                <a:spcPts val="0"/>
              </a:spcBef>
              <a:buFont typeface="Arial" panose="020B0604020202020204" pitchFamily="34" charset="0"/>
              <a:buChar char="•"/>
            </a:pPr>
            <a:r>
              <a:rPr lang="en-US" sz="3400" dirty="0"/>
              <a:t>Practice</a:t>
            </a:r>
          </a:p>
        </p:txBody>
      </p:sp>
    </p:spTree>
    <p:extLst>
      <p:ext uri="{BB962C8B-B14F-4D97-AF65-F5344CB8AC3E}">
        <p14:creationId xmlns:p14="http://schemas.microsoft.com/office/powerpoint/2010/main" val="3959034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F329E0C-20B2-9B7A-BC42-9BAF50E7DCD3}"/>
              </a:ext>
            </a:extLst>
          </p:cNvPr>
          <p:cNvGrpSpPr/>
          <p:nvPr/>
        </p:nvGrpSpPr>
        <p:grpSpPr>
          <a:xfrm>
            <a:off x="1347537" y="1578935"/>
            <a:ext cx="9264317" cy="4688325"/>
            <a:chOff x="207260" y="778790"/>
            <a:chExt cx="11753025" cy="5947767"/>
          </a:xfrm>
        </p:grpSpPr>
        <p:pic>
          <p:nvPicPr>
            <p:cNvPr id="8" name="Picture 7">
              <a:extLst>
                <a:ext uri="{FF2B5EF4-FFF2-40B4-BE49-F238E27FC236}">
                  <a16:creationId xmlns:a16="http://schemas.microsoft.com/office/drawing/2014/main" id="{C33E99C6-13EE-1F47-F2AD-2DED9B796C59}"/>
                </a:ext>
              </a:extLst>
            </p:cNvPr>
            <p:cNvPicPr>
              <a:picLocks noChangeAspect="1"/>
            </p:cNvPicPr>
            <p:nvPr/>
          </p:nvPicPr>
          <p:blipFill rotWithShape="1">
            <a:blip r:embed="rId4"/>
            <a:srcRect t="9548" b="13162"/>
            <a:stretch/>
          </p:blipFill>
          <p:spPr>
            <a:xfrm>
              <a:off x="4881713" y="778790"/>
              <a:ext cx="4421846" cy="5300419"/>
            </a:xfrm>
            <a:prstGeom prst="rect">
              <a:avLst/>
            </a:prstGeom>
          </p:spPr>
        </p:pic>
        <p:pic>
          <p:nvPicPr>
            <p:cNvPr id="10" name="Picture 9">
              <a:extLst>
                <a:ext uri="{FF2B5EF4-FFF2-40B4-BE49-F238E27FC236}">
                  <a16:creationId xmlns:a16="http://schemas.microsoft.com/office/drawing/2014/main" id="{6D8AE01E-EA5B-921F-D2CE-0ADDFAC46E13}"/>
                </a:ext>
              </a:extLst>
            </p:cNvPr>
            <p:cNvPicPr>
              <a:picLocks noChangeAspect="1"/>
            </p:cNvPicPr>
            <p:nvPr/>
          </p:nvPicPr>
          <p:blipFill rotWithShape="1">
            <a:blip r:embed="rId5"/>
            <a:srcRect b="76815"/>
            <a:stretch/>
          </p:blipFill>
          <p:spPr>
            <a:xfrm>
              <a:off x="6851010" y="4774825"/>
              <a:ext cx="5109275" cy="1842139"/>
            </a:xfrm>
            <a:prstGeom prst="rect">
              <a:avLst/>
            </a:prstGeom>
          </p:spPr>
        </p:pic>
        <p:sp>
          <p:nvSpPr>
            <p:cNvPr id="11" name="Oval 10">
              <a:extLst>
                <a:ext uri="{FF2B5EF4-FFF2-40B4-BE49-F238E27FC236}">
                  <a16:creationId xmlns:a16="http://schemas.microsoft.com/office/drawing/2014/main" id="{D9781E3F-1AAE-0200-7FBE-B8FDC99FFF68}"/>
                </a:ext>
              </a:extLst>
            </p:cNvPr>
            <p:cNvSpPr/>
            <p:nvPr/>
          </p:nvSpPr>
          <p:spPr>
            <a:xfrm>
              <a:off x="3975398" y="5312688"/>
              <a:ext cx="872900" cy="5889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BCC33DA2-AF98-E218-A12D-335F99682FBA}"/>
                </a:ext>
              </a:extLst>
            </p:cNvPr>
            <p:cNvSpPr/>
            <p:nvPr/>
          </p:nvSpPr>
          <p:spPr>
            <a:xfrm>
              <a:off x="4848298" y="4224367"/>
              <a:ext cx="872900" cy="5889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1C5B9888-F067-CB07-671C-4EC7782D8D76}"/>
                </a:ext>
              </a:extLst>
            </p:cNvPr>
            <p:cNvSpPr/>
            <p:nvPr/>
          </p:nvSpPr>
          <p:spPr>
            <a:xfrm>
              <a:off x="5721198" y="5753309"/>
              <a:ext cx="872900" cy="58893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8646117-DC65-C688-B064-D41B1FA66B95}"/>
                </a:ext>
              </a:extLst>
            </p:cNvPr>
            <p:cNvPicPr>
              <a:picLocks noChangeAspect="1"/>
            </p:cNvPicPr>
            <p:nvPr/>
          </p:nvPicPr>
          <p:blipFill rotWithShape="1">
            <a:blip r:embed="rId6"/>
            <a:srcRect b="55315"/>
            <a:stretch/>
          </p:blipFill>
          <p:spPr>
            <a:xfrm>
              <a:off x="207260" y="894486"/>
              <a:ext cx="4657745" cy="3227523"/>
            </a:xfrm>
            <a:prstGeom prst="rect">
              <a:avLst/>
            </a:prstGeom>
          </p:spPr>
        </p:pic>
        <p:sp>
          <p:nvSpPr>
            <p:cNvPr id="14" name="TextBox 13">
              <a:extLst>
                <a:ext uri="{FF2B5EF4-FFF2-40B4-BE49-F238E27FC236}">
                  <a16:creationId xmlns:a16="http://schemas.microsoft.com/office/drawing/2014/main" id="{A0F057BE-979C-F594-8EE6-B2EBFF5AB144}"/>
                </a:ext>
              </a:extLst>
            </p:cNvPr>
            <p:cNvSpPr txBox="1"/>
            <p:nvPr/>
          </p:nvSpPr>
          <p:spPr>
            <a:xfrm>
              <a:off x="3555300" y="5517404"/>
              <a:ext cx="580655" cy="523220"/>
            </a:xfrm>
            <a:prstGeom prst="rect">
              <a:avLst/>
            </a:prstGeom>
            <a:noFill/>
          </p:spPr>
          <p:txBody>
            <a:bodyPr wrap="square" rtlCol="0">
              <a:spAutoFit/>
            </a:bodyPr>
            <a:lstStyle/>
            <a:p>
              <a:pPr algn="ctr"/>
              <a:r>
                <a:rPr lang="en-US" sz="2800" dirty="0"/>
                <a:t>1</a:t>
              </a:r>
            </a:p>
          </p:txBody>
        </p:sp>
        <p:sp>
          <p:nvSpPr>
            <p:cNvPr id="15" name="TextBox 14">
              <a:extLst>
                <a:ext uri="{FF2B5EF4-FFF2-40B4-BE49-F238E27FC236}">
                  <a16:creationId xmlns:a16="http://schemas.microsoft.com/office/drawing/2014/main" id="{610BC08B-1043-65E1-F7F9-A2A4D3840674}"/>
                </a:ext>
              </a:extLst>
            </p:cNvPr>
            <p:cNvSpPr txBox="1"/>
            <p:nvPr/>
          </p:nvSpPr>
          <p:spPr>
            <a:xfrm>
              <a:off x="5507986" y="6203337"/>
              <a:ext cx="580655" cy="523220"/>
            </a:xfrm>
            <a:prstGeom prst="rect">
              <a:avLst/>
            </a:prstGeom>
            <a:noFill/>
          </p:spPr>
          <p:txBody>
            <a:bodyPr wrap="square" rtlCol="0">
              <a:spAutoFit/>
            </a:bodyPr>
            <a:lstStyle/>
            <a:p>
              <a:pPr algn="ctr"/>
              <a:r>
                <a:rPr lang="en-US" sz="2800" dirty="0"/>
                <a:t>2</a:t>
              </a:r>
            </a:p>
          </p:txBody>
        </p:sp>
        <p:sp>
          <p:nvSpPr>
            <p:cNvPr id="16" name="TextBox 15">
              <a:extLst>
                <a:ext uri="{FF2B5EF4-FFF2-40B4-BE49-F238E27FC236}">
                  <a16:creationId xmlns:a16="http://schemas.microsoft.com/office/drawing/2014/main" id="{0CEA9EA0-E350-EE76-25C1-41B3AD2174A0}"/>
                </a:ext>
              </a:extLst>
            </p:cNvPr>
            <p:cNvSpPr txBox="1"/>
            <p:nvPr/>
          </p:nvSpPr>
          <p:spPr>
            <a:xfrm>
              <a:off x="5430870" y="4668276"/>
              <a:ext cx="580655" cy="523220"/>
            </a:xfrm>
            <a:prstGeom prst="rect">
              <a:avLst/>
            </a:prstGeom>
            <a:noFill/>
          </p:spPr>
          <p:txBody>
            <a:bodyPr wrap="square" rtlCol="0">
              <a:spAutoFit/>
            </a:bodyPr>
            <a:lstStyle/>
            <a:p>
              <a:pPr algn="ctr"/>
              <a:r>
                <a:rPr lang="en-US" sz="2800" dirty="0"/>
                <a:t>3</a:t>
              </a:r>
            </a:p>
          </p:txBody>
        </p:sp>
      </p:grpSp>
    </p:spTree>
    <p:extLst>
      <p:ext uri="{BB962C8B-B14F-4D97-AF65-F5344CB8AC3E}">
        <p14:creationId xmlns:p14="http://schemas.microsoft.com/office/powerpoint/2010/main" val="1177529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C234FA9-D5F8-C23A-E75B-23317D2D318E}"/>
              </a:ext>
            </a:extLst>
          </p:cNvPr>
          <p:cNvGrpSpPr/>
          <p:nvPr/>
        </p:nvGrpSpPr>
        <p:grpSpPr>
          <a:xfrm>
            <a:off x="1834816" y="1679156"/>
            <a:ext cx="8522368" cy="4793832"/>
            <a:chOff x="0" y="0"/>
            <a:chExt cx="12192000" cy="6858000"/>
          </a:xfrm>
        </p:grpSpPr>
        <p:pic>
          <p:nvPicPr>
            <p:cNvPr id="6" name="Picture 5">
              <a:extLst>
                <a:ext uri="{FF2B5EF4-FFF2-40B4-BE49-F238E27FC236}">
                  <a16:creationId xmlns:a16="http://schemas.microsoft.com/office/drawing/2014/main" id="{9F1EB264-9F23-8D91-3CCD-C956004E3484}"/>
                </a:ext>
              </a:extLst>
            </p:cNvPr>
            <p:cNvPicPr>
              <a:picLocks noChangeAspect="1"/>
            </p:cNvPicPr>
            <p:nvPr/>
          </p:nvPicPr>
          <p:blipFill rotWithShape="1">
            <a:blip r:embed="rId4"/>
            <a:srcRect l="44187" b="44698"/>
            <a:stretch/>
          </p:blipFill>
          <p:spPr>
            <a:xfrm>
              <a:off x="0" y="0"/>
              <a:ext cx="4771520" cy="2239495"/>
            </a:xfrm>
            <a:prstGeom prst="rect">
              <a:avLst/>
            </a:prstGeom>
          </p:spPr>
        </p:pic>
        <p:pic>
          <p:nvPicPr>
            <p:cNvPr id="8" name="Picture 7">
              <a:extLst>
                <a:ext uri="{FF2B5EF4-FFF2-40B4-BE49-F238E27FC236}">
                  <a16:creationId xmlns:a16="http://schemas.microsoft.com/office/drawing/2014/main" id="{40101BA7-9CC3-D56C-9893-958BA189D79D}"/>
                </a:ext>
              </a:extLst>
            </p:cNvPr>
            <p:cNvPicPr>
              <a:picLocks noChangeAspect="1"/>
            </p:cNvPicPr>
            <p:nvPr/>
          </p:nvPicPr>
          <p:blipFill>
            <a:blip r:embed="rId5"/>
            <a:stretch>
              <a:fillRect/>
            </a:stretch>
          </p:blipFill>
          <p:spPr>
            <a:xfrm>
              <a:off x="2163233" y="1257790"/>
              <a:ext cx="7865533" cy="3725779"/>
            </a:xfrm>
            <a:prstGeom prst="rect">
              <a:avLst/>
            </a:prstGeom>
          </p:spPr>
        </p:pic>
        <p:pic>
          <p:nvPicPr>
            <p:cNvPr id="10" name="Picture 9">
              <a:extLst>
                <a:ext uri="{FF2B5EF4-FFF2-40B4-BE49-F238E27FC236}">
                  <a16:creationId xmlns:a16="http://schemas.microsoft.com/office/drawing/2014/main" id="{84AC69DA-F1A6-B42D-39A1-76E0CC8870ED}"/>
                </a:ext>
              </a:extLst>
            </p:cNvPr>
            <p:cNvPicPr>
              <a:picLocks noChangeAspect="1"/>
            </p:cNvPicPr>
            <p:nvPr/>
          </p:nvPicPr>
          <p:blipFill rotWithShape="1">
            <a:blip r:embed="rId6"/>
            <a:srcRect l="46436" b="56148"/>
            <a:stretch/>
          </p:blipFill>
          <p:spPr>
            <a:xfrm>
              <a:off x="6683845" y="4721959"/>
              <a:ext cx="5508155" cy="2136041"/>
            </a:xfrm>
            <a:prstGeom prst="rect">
              <a:avLst/>
            </a:prstGeom>
          </p:spPr>
        </p:pic>
        <p:sp>
          <p:nvSpPr>
            <p:cNvPr id="11" name="Oval 10">
              <a:extLst>
                <a:ext uri="{FF2B5EF4-FFF2-40B4-BE49-F238E27FC236}">
                  <a16:creationId xmlns:a16="http://schemas.microsoft.com/office/drawing/2014/main" id="{E1D0EB9E-4EFB-CB04-2A64-8539D7EECC04}"/>
                </a:ext>
              </a:extLst>
            </p:cNvPr>
            <p:cNvSpPr/>
            <p:nvPr/>
          </p:nvSpPr>
          <p:spPr>
            <a:xfrm>
              <a:off x="4765322" y="4042759"/>
              <a:ext cx="681924" cy="48044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2B2BB78-FF5D-CE7F-8738-3867D0BDA5BA}"/>
                </a:ext>
              </a:extLst>
            </p:cNvPr>
            <p:cNvSpPr/>
            <p:nvPr/>
          </p:nvSpPr>
          <p:spPr>
            <a:xfrm>
              <a:off x="4773479" y="3625302"/>
              <a:ext cx="681924" cy="48044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CAA0A1E2-A097-D14A-D539-7577D5E27927}"/>
                </a:ext>
              </a:extLst>
            </p:cNvPr>
            <p:cNvSpPr/>
            <p:nvPr/>
          </p:nvSpPr>
          <p:spPr>
            <a:xfrm>
              <a:off x="6683845" y="3646688"/>
              <a:ext cx="681924" cy="48044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34BFB96-49A6-6E60-78A0-E4AD6151B4C8}"/>
                </a:ext>
              </a:extLst>
            </p:cNvPr>
            <p:cNvSpPr txBox="1"/>
            <p:nvPr/>
          </p:nvSpPr>
          <p:spPr>
            <a:xfrm>
              <a:off x="4265704" y="4113926"/>
              <a:ext cx="790414" cy="523220"/>
            </a:xfrm>
            <a:prstGeom prst="rect">
              <a:avLst/>
            </a:prstGeom>
            <a:noFill/>
          </p:spPr>
          <p:txBody>
            <a:bodyPr wrap="square" rtlCol="0">
              <a:spAutoFit/>
            </a:bodyPr>
            <a:lstStyle/>
            <a:p>
              <a:pPr algn="ctr"/>
              <a:r>
                <a:rPr lang="en-US" sz="2800" dirty="0"/>
                <a:t>1</a:t>
              </a:r>
            </a:p>
          </p:txBody>
        </p:sp>
        <p:sp>
          <p:nvSpPr>
            <p:cNvPr id="15" name="TextBox 14">
              <a:extLst>
                <a:ext uri="{FF2B5EF4-FFF2-40B4-BE49-F238E27FC236}">
                  <a16:creationId xmlns:a16="http://schemas.microsoft.com/office/drawing/2014/main" id="{FDA024BB-8532-9B04-04DE-237F30646941}"/>
                </a:ext>
              </a:extLst>
            </p:cNvPr>
            <p:cNvSpPr txBox="1"/>
            <p:nvPr/>
          </p:nvSpPr>
          <p:spPr>
            <a:xfrm>
              <a:off x="4319133" y="3385078"/>
              <a:ext cx="790414" cy="523220"/>
            </a:xfrm>
            <a:prstGeom prst="rect">
              <a:avLst/>
            </a:prstGeom>
            <a:noFill/>
          </p:spPr>
          <p:txBody>
            <a:bodyPr wrap="square" rtlCol="0">
              <a:spAutoFit/>
            </a:bodyPr>
            <a:lstStyle/>
            <a:p>
              <a:pPr algn="ctr"/>
              <a:r>
                <a:rPr lang="en-US" sz="2800" dirty="0"/>
                <a:t>2</a:t>
              </a:r>
            </a:p>
          </p:txBody>
        </p:sp>
        <p:sp>
          <p:nvSpPr>
            <p:cNvPr id="16" name="TextBox 15">
              <a:extLst>
                <a:ext uri="{FF2B5EF4-FFF2-40B4-BE49-F238E27FC236}">
                  <a16:creationId xmlns:a16="http://schemas.microsoft.com/office/drawing/2014/main" id="{6A965B28-CFD2-EA3A-7626-26B393910BD2}"/>
                </a:ext>
              </a:extLst>
            </p:cNvPr>
            <p:cNvSpPr txBox="1"/>
            <p:nvPr/>
          </p:nvSpPr>
          <p:spPr>
            <a:xfrm>
              <a:off x="6234393" y="3419950"/>
              <a:ext cx="790414" cy="523220"/>
            </a:xfrm>
            <a:prstGeom prst="rect">
              <a:avLst/>
            </a:prstGeom>
            <a:noFill/>
          </p:spPr>
          <p:txBody>
            <a:bodyPr wrap="square" rtlCol="0">
              <a:spAutoFit/>
            </a:bodyPr>
            <a:lstStyle/>
            <a:p>
              <a:pPr algn="ctr"/>
              <a:r>
                <a:rPr lang="en-US" sz="2800" dirty="0"/>
                <a:t>3</a:t>
              </a:r>
            </a:p>
          </p:txBody>
        </p:sp>
      </p:grpSp>
    </p:spTree>
    <p:extLst>
      <p:ext uri="{BB962C8B-B14F-4D97-AF65-F5344CB8AC3E}">
        <p14:creationId xmlns:p14="http://schemas.microsoft.com/office/powerpoint/2010/main" val="141105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978C39-FB88-B37C-09DA-9CC52CCF50A7}"/>
              </a:ext>
            </a:extLst>
          </p:cNvPr>
          <p:cNvSpPr>
            <a:spLocks noGrp="1"/>
          </p:cNvSpPr>
          <p:nvPr>
            <p:ph type="body" sz="quarter" idx="10"/>
          </p:nvPr>
        </p:nvSpPr>
        <p:spPr>
          <a:xfrm>
            <a:off x="812800" y="1254811"/>
            <a:ext cx="10490200" cy="499129"/>
          </a:xfrm>
        </p:spPr>
        <p:txBody>
          <a:bodyPr/>
          <a:lstStyle/>
          <a:p>
            <a:r>
              <a:rPr lang="en-US" sz="4000" b="0" dirty="0"/>
              <a:t>Prevention/BMPs</a:t>
            </a:r>
          </a:p>
        </p:txBody>
      </p:sp>
      <p:sp>
        <p:nvSpPr>
          <p:cNvPr id="4" name="Text Placeholder 3">
            <a:extLst>
              <a:ext uri="{FF2B5EF4-FFF2-40B4-BE49-F238E27FC236}">
                <a16:creationId xmlns:a16="http://schemas.microsoft.com/office/drawing/2014/main" id="{6FD65F52-F261-B50C-C835-4663B6A73708}"/>
              </a:ext>
            </a:extLst>
          </p:cNvPr>
          <p:cNvSpPr>
            <a:spLocks noGrp="1"/>
          </p:cNvSpPr>
          <p:nvPr>
            <p:ph type="body" sz="quarter" idx="12"/>
          </p:nvPr>
        </p:nvSpPr>
        <p:spPr>
          <a:xfrm>
            <a:off x="1406013" y="2081460"/>
            <a:ext cx="9896988" cy="4596065"/>
          </a:xfrm>
        </p:spPr>
        <p:txBody>
          <a:bodyPr/>
          <a:lstStyle/>
          <a:p>
            <a:pPr marL="342900" indent="-342900" algn="l">
              <a:buFont typeface="Arial" panose="020B0604020202020204" pitchFamily="34" charset="0"/>
              <a:buChar char="•"/>
            </a:pPr>
            <a:r>
              <a:rPr lang="en-US" sz="2800" dirty="0"/>
              <a:t>Slow down or eliminate runoff</a:t>
            </a:r>
          </a:p>
          <a:p>
            <a:pPr marL="800100" lvl="1" indent="-342900">
              <a:lnSpc>
                <a:spcPct val="80000"/>
              </a:lnSpc>
              <a:buFont typeface="Calibri" panose="020F0502020204030204" pitchFamily="34" charset="0"/>
              <a:buChar char="—"/>
            </a:pPr>
            <a:r>
              <a:rPr lang="en-US" dirty="0"/>
              <a:t>Retention Ponds</a:t>
            </a:r>
          </a:p>
          <a:p>
            <a:pPr marL="800100" lvl="1" indent="-342900">
              <a:lnSpc>
                <a:spcPct val="80000"/>
              </a:lnSpc>
              <a:buFont typeface="Calibri" panose="020F0502020204030204" pitchFamily="34" charset="0"/>
              <a:buChar char="—"/>
            </a:pPr>
            <a:r>
              <a:rPr lang="en-US" dirty="0"/>
              <a:t>Buffers/Filter Strips</a:t>
            </a:r>
          </a:p>
          <a:p>
            <a:pPr marL="800100" lvl="1" indent="-342900">
              <a:lnSpc>
                <a:spcPct val="80000"/>
              </a:lnSpc>
              <a:buFont typeface="Calibri" panose="020F0502020204030204" pitchFamily="34" charset="0"/>
              <a:buChar char="—"/>
            </a:pPr>
            <a:r>
              <a:rPr lang="en-US" dirty="0"/>
              <a:t>Wider Riparian Zones</a:t>
            </a:r>
          </a:p>
          <a:p>
            <a:pPr marL="342900" indent="-342900" algn="l">
              <a:buFont typeface="Arial" panose="020B0604020202020204" pitchFamily="34" charset="0"/>
              <a:buChar char="•"/>
            </a:pPr>
            <a:r>
              <a:rPr lang="en-US" sz="2800" dirty="0"/>
              <a:t>Livestock Access Control, i.e. fencing</a:t>
            </a:r>
          </a:p>
          <a:p>
            <a:pPr marL="342900" indent="-342900" algn="l">
              <a:buFont typeface="Arial" panose="020B0604020202020204" pitchFamily="34" charset="0"/>
              <a:buChar char="•"/>
            </a:pPr>
            <a:r>
              <a:rPr lang="en-US" sz="2800" dirty="0"/>
              <a:t>Manure Management</a:t>
            </a:r>
          </a:p>
          <a:p>
            <a:pPr marL="800100" lvl="1" indent="-342900">
              <a:lnSpc>
                <a:spcPct val="80000"/>
              </a:lnSpc>
              <a:buFont typeface="Calibri" panose="020F0502020204030204" pitchFamily="34" charset="0"/>
              <a:buChar char="—"/>
            </a:pPr>
            <a:r>
              <a:rPr lang="en-US" dirty="0"/>
              <a:t>Covered Storage</a:t>
            </a:r>
          </a:p>
          <a:p>
            <a:pPr marL="800100" lvl="1" indent="-342900">
              <a:lnSpc>
                <a:spcPct val="80000"/>
              </a:lnSpc>
              <a:buFont typeface="Calibri" panose="020F0502020204030204" pitchFamily="34" charset="0"/>
              <a:buChar char="—"/>
            </a:pPr>
            <a:r>
              <a:rPr lang="en-US" dirty="0"/>
              <a:t>Sub-surface Application</a:t>
            </a:r>
          </a:p>
          <a:p>
            <a:pPr marL="342900" indent="-342900" algn="l">
              <a:buFont typeface="Arial" panose="020B0604020202020204" pitchFamily="34" charset="0"/>
              <a:buChar char="•"/>
            </a:pPr>
            <a:r>
              <a:rPr lang="en-US" sz="2800" dirty="0"/>
              <a:t>Regular Maintenance of Septic System</a:t>
            </a:r>
          </a:p>
          <a:p>
            <a:pPr marL="342900" indent="-342900" algn="l">
              <a:buFont typeface="Arial" panose="020B0604020202020204" pitchFamily="34" charset="0"/>
              <a:buChar char="•"/>
            </a:pPr>
            <a:r>
              <a:rPr lang="en-US" sz="2800" dirty="0"/>
              <a:t>Education &amp; PSA for Picking Up Pet Waste</a:t>
            </a:r>
          </a:p>
          <a:p>
            <a:pPr marL="342900" indent="-342900" algn="l">
              <a:buFont typeface="Arial" panose="020B0604020202020204" pitchFamily="34" charset="0"/>
              <a:buChar char="•"/>
            </a:pPr>
            <a:r>
              <a:rPr lang="en-US" sz="2800" dirty="0"/>
              <a:t>Wildlife Management</a:t>
            </a:r>
          </a:p>
          <a:p>
            <a:pPr marL="342900" indent="-342900" algn="l">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06F3E166-4F74-99FF-6D0A-2BE6387B6CA8}"/>
              </a:ext>
            </a:extLst>
          </p:cNvPr>
          <p:cNvPicPr>
            <a:picLocks noChangeAspect="1"/>
          </p:cNvPicPr>
          <p:nvPr/>
        </p:nvPicPr>
        <p:blipFill>
          <a:blip r:embed="rId4"/>
          <a:stretch>
            <a:fillRect/>
          </a:stretch>
        </p:blipFill>
        <p:spPr>
          <a:xfrm>
            <a:off x="7226970" y="2277670"/>
            <a:ext cx="4076030" cy="2710560"/>
          </a:xfrm>
          <a:prstGeom prst="rect">
            <a:avLst/>
          </a:prstGeom>
        </p:spPr>
      </p:pic>
    </p:spTree>
    <p:extLst>
      <p:ext uri="{BB962C8B-B14F-4D97-AF65-F5344CB8AC3E}">
        <p14:creationId xmlns:p14="http://schemas.microsoft.com/office/powerpoint/2010/main" val="4107348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3490" name="Rectangle 6">
            <a:extLst>
              <a:ext uri="{FF2B5EF4-FFF2-40B4-BE49-F238E27FC236}">
                <a16:creationId xmlns:a16="http://schemas.microsoft.com/office/drawing/2014/main" id="{15A5729F-3651-03BE-B261-494FD146F3F3}"/>
              </a:ext>
            </a:extLst>
          </p:cNvPr>
          <p:cNvSpPr>
            <a:spLocks noGrp="1"/>
          </p:cNvSpPr>
          <p:nvPr>
            <p:ph type="title"/>
          </p:nvPr>
        </p:nvSpPr>
        <p:spPr>
          <a:xfrm>
            <a:off x="609600" y="1251279"/>
            <a:ext cx="10972800" cy="587459"/>
          </a:xfrm>
        </p:spPr>
        <p:txBody>
          <a:bodyPr/>
          <a:lstStyle/>
          <a:p>
            <a:pPr eaLnBrk="1" hangingPunct="1"/>
            <a:r>
              <a:rPr lang="en-US" altLang="en-US" sz="4000" dirty="0">
                <a:latin typeface="+mn-lt"/>
              </a:rPr>
              <a:t>HRW </a:t>
            </a:r>
            <a:r>
              <a:rPr lang="en-US" altLang="en-US" sz="4000" i="1" dirty="0">
                <a:latin typeface="+mn-lt"/>
              </a:rPr>
              <a:t>E. Coli</a:t>
            </a:r>
            <a:r>
              <a:rPr lang="en-US" altLang="en-US" sz="4000" dirty="0">
                <a:latin typeface="+mn-lt"/>
              </a:rPr>
              <a:t> Sampling</a:t>
            </a:r>
          </a:p>
        </p:txBody>
      </p:sp>
      <p:sp>
        <p:nvSpPr>
          <p:cNvPr id="440327" name="Rectangle 7">
            <a:extLst>
              <a:ext uri="{FF2B5EF4-FFF2-40B4-BE49-F238E27FC236}">
                <a16:creationId xmlns:a16="http://schemas.microsoft.com/office/drawing/2014/main" id="{B53A3699-CFD1-F743-6E6E-D19FE66B86FC}"/>
              </a:ext>
            </a:extLst>
          </p:cNvPr>
          <p:cNvSpPr>
            <a:spLocks noGrp="1" noChangeArrowheads="1"/>
          </p:cNvSpPr>
          <p:nvPr>
            <p:ph idx="1"/>
          </p:nvPr>
        </p:nvSpPr>
        <p:spPr>
          <a:xfrm>
            <a:off x="1997242" y="2081466"/>
            <a:ext cx="6954254" cy="3729788"/>
          </a:xfrm>
        </p:spPr>
        <p:txBody>
          <a:bodyPr rtlCol="0">
            <a:normAutofit/>
          </a:bodyPr>
          <a:lstStyle/>
          <a:p>
            <a:pPr eaLnBrk="1" fontAlgn="auto" hangingPunct="1">
              <a:spcBef>
                <a:spcPts val="0"/>
              </a:spcBef>
              <a:spcAft>
                <a:spcPts val="0"/>
              </a:spcAft>
              <a:defRPr/>
            </a:pPr>
            <a:r>
              <a:rPr lang="en-US" sz="3400" dirty="0"/>
              <a:t>Preparation</a:t>
            </a:r>
          </a:p>
          <a:p>
            <a:pPr eaLnBrk="1" fontAlgn="auto" hangingPunct="1">
              <a:spcBef>
                <a:spcPts val="0"/>
              </a:spcBef>
              <a:spcAft>
                <a:spcPts val="0"/>
              </a:spcAft>
              <a:defRPr/>
            </a:pPr>
            <a:r>
              <a:rPr lang="en-US" sz="3400" dirty="0"/>
              <a:t>Collection</a:t>
            </a:r>
          </a:p>
          <a:p>
            <a:pPr eaLnBrk="1" fontAlgn="auto" hangingPunct="1">
              <a:spcBef>
                <a:spcPts val="0"/>
              </a:spcBef>
              <a:spcAft>
                <a:spcPts val="0"/>
              </a:spcAft>
              <a:defRPr/>
            </a:pPr>
            <a:r>
              <a:rPr lang="en-US" sz="3400" dirty="0"/>
              <a:t>Plating</a:t>
            </a:r>
          </a:p>
          <a:p>
            <a:pPr eaLnBrk="1" fontAlgn="auto" hangingPunct="1">
              <a:spcBef>
                <a:spcPts val="0"/>
              </a:spcBef>
              <a:spcAft>
                <a:spcPts val="0"/>
              </a:spcAft>
              <a:defRPr/>
            </a:pPr>
            <a:r>
              <a:rPr lang="en-US" sz="3400" dirty="0"/>
              <a:t>Incubation</a:t>
            </a:r>
          </a:p>
          <a:p>
            <a:pPr eaLnBrk="1" fontAlgn="auto" hangingPunct="1">
              <a:spcBef>
                <a:spcPts val="0"/>
              </a:spcBef>
              <a:spcAft>
                <a:spcPts val="0"/>
              </a:spcAft>
              <a:defRPr/>
            </a:pPr>
            <a:r>
              <a:rPr lang="en-US" sz="3400" dirty="0"/>
              <a:t>Reading and Interpreting Results</a:t>
            </a:r>
          </a:p>
          <a:p>
            <a:pPr eaLnBrk="1" fontAlgn="auto" hangingPunct="1">
              <a:spcBef>
                <a:spcPts val="0"/>
              </a:spcBef>
              <a:spcAft>
                <a:spcPts val="0"/>
              </a:spcAft>
              <a:defRPr/>
            </a:pPr>
            <a:r>
              <a:rPr lang="en-US" sz="3400" dirty="0"/>
              <a:t>Clean-up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5538" name="Rectangle 10">
            <a:extLst>
              <a:ext uri="{FF2B5EF4-FFF2-40B4-BE49-F238E27FC236}">
                <a16:creationId xmlns:a16="http://schemas.microsoft.com/office/drawing/2014/main" id="{0D29248C-6D40-2241-0D81-1002A8537465}"/>
              </a:ext>
            </a:extLst>
          </p:cNvPr>
          <p:cNvSpPr>
            <a:spLocks noGrp="1"/>
          </p:cNvSpPr>
          <p:nvPr>
            <p:ph type="title"/>
          </p:nvPr>
        </p:nvSpPr>
        <p:spPr>
          <a:xfrm>
            <a:off x="609600" y="1252683"/>
            <a:ext cx="10972800" cy="567033"/>
          </a:xfrm>
        </p:spPr>
        <p:txBody>
          <a:bodyPr/>
          <a:lstStyle/>
          <a:p>
            <a:pPr eaLnBrk="1" hangingPunct="1"/>
            <a:r>
              <a:rPr lang="en-US" altLang="en-US" sz="4000" dirty="0">
                <a:latin typeface="+mn-lt"/>
              </a:rPr>
              <a:t>Preparing to plate samples</a:t>
            </a:r>
          </a:p>
        </p:txBody>
      </p:sp>
      <p:sp>
        <p:nvSpPr>
          <p:cNvPr id="65539" name="Rectangle 11">
            <a:extLst>
              <a:ext uri="{FF2B5EF4-FFF2-40B4-BE49-F238E27FC236}">
                <a16:creationId xmlns:a16="http://schemas.microsoft.com/office/drawing/2014/main" id="{20EB0264-1AA4-95E2-365C-35BF245F92F3}"/>
              </a:ext>
            </a:extLst>
          </p:cNvPr>
          <p:cNvSpPr>
            <a:spLocks noGrp="1"/>
          </p:cNvSpPr>
          <p:nvPr>
            <p:ph idx="1"/>
          </p:nvPr>
        </p:nvSpPr>
        <p:spPr>
          <a:xfrm>
            <a:off x="1356852" y="2062716"/>
            <a:ext cx="10225548" cy="3648926"/>
          </a:xfrm>
        </p:spPr>
        <p:txBody>
          <a:bodyPr/>
          <a:lstStyle/>
          <a:p>
            <a:pPr eaLnBrk="1" hangingPunct="1">
              <a:spcBef>
                <a:spcPts val="600"/>
              </a:spcBef>
            </a:pPr>
            <a:r>
              <a:rPr lang="en-US" altLang="en-US" sz="2800" dirty="0"/>
              <a:t>Disinfect workspace and collect supplies</a:t>
            </a:r>
          </a:p>
          <a:p>
            <a:pPr eaLnBrk="1" hangingPunct="1">
              <a:spcBef>
                <a:spcPts val="600"/>
              </a:spcBef>
            </a:pPr>
            <a:r>
              <a:rPr lang="en-US" altLang="en-US" sz="2800" dirty="0"/>
              <a:t>Check incubator temp, adjust to 35</a:t>
            </a:r>
            <a:r>
              <a:rPr lang="en-US" altLang="en-US" sz="2800" baseline="30000" dirty="0"/>
              <a:t>o</a:t>
            </a:r>
            <a:r>
              <a:rPr lang="en-US" altLang="en-US" sz="2800" dirty="0"/>
              <a:t>C (95</a:t>
            </a:r>
            <a:r>
              <a:rPr lang="en-US" altLang="en-US" sz="2800" baseline="30000" dirty="0"/>
              <a:t>o</a:t>
            </a:r>
            <a:r>
              <a:rPr lang="en-US" altLang="en-US" sz="2800" dirty="0"/>
              <a:t>F)</a:t>
            </a:r>
          </a:p>
          <a:p>
            <a:pPr eaLnBrk="1" hangingPunct="1">
              <a:spcBef>
                <a:spcPts val="600"/>
              </a:spcBef>
            </a:pPr>
            <a:r>
              <a:rPr lang="en-US" altLang="en-US" sz="2800" dirty="0"/>
              <a:t>Make sure Easygel media and Petrifilm plates </a:t>
            </a:r>
            <a:br>
              <a:rPr lang="en-US" altLang="en-US" sz="2800" dirty="0"/>
            </a:br>
            <a:r>
              <a:rPr lang="en-US" altLang="en-US" sz="2800" dirty="0"/>
              <a:t>are at room temperature</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67291" name="Rectangle 27">
            <a:extLst>
              <a:ext uri="{FF2B5EF4-FFF2-40B4-BE49-F238E27FC236}">
                <a16:creationId xmlns:a16="http://schemas.microsoft.com/office/drawing/2014/main" id="{91C78F01-A9F5-5731-C26A-996575480D7C}"/>
              </a:ext>
            </a:extLst>
          </p:cNvPr>
          <p:cNvSpPr>
            <a:spLocks noGrp="1" noChangeArrowheads="1"/>
          </p:cNvSpPr>
          <p:nvPr>
            <p:ph idx="1"/>
          </p:nvPr>
        </p:nvSpPr>
        <p:spPr>
          <a:xfrm>
            <a:off x="1425677" y="2062715"/>
            <a:ext cx="10156722" cy="4366659"/>
          </a:xfrm>
        </p:spPr>
        <p:txBody>
          <a:bodyPr rtlCol="0">
            <a:normAutofit/>
          </a:bodyPr>
          <a:lstStyle/>
          <a:p>
            <a:pPr eaLnBrk="1" fontAlgn="auto" hangingPunct="1">
              <a:lnSpc>
                <a:spcPct val="70000"/>
              </a:lnSpc>
              <a:spcBef>
                <a:spcPts val="600"/>
              </a:spcBef>
              <a:spcAft>
                <a:spcPts val="600"/>
              </a:spcAft>
              <a:defRPr/>
            </a:pPr>
            <a:r>
              <a:rPr lang="en-US" sz="2800" dirty="0"/>
              <a:t>Coliscan</a:t>
            </a:r>
          </a:p>
          <a:p>
            <a:pPr marL="804672" lvl="1" indent="-347472" eaLnBrk="1" fontAlgn="auto" hangingPunct="1">
              <a:lnSpc>
                <a:spcPct val="80000"/>
              </a:lnSpc>
              <a:spcBef>
                <a:spcPts val="0"/>
              </a:spcBef>
              <a:spcAft>
                <a:spcPts val="600"/>
              </a:spcAft>
              <a:defRPr/>
            </a:pPr>
            <a:r>
              <a:rPr lang="en-US" sz="2400" dirty="0"/>
              <a:t>Label the bottom of the petri dishes along</a:t>
            </a:r>
            <a:br>
              <a:rPr lang="en-US" sz="2400" dirty="0"/>
            </a:br>
            <a:r>
              <a:rPr lang="en-US" sz="2400" dirty="0"/>
              <a:t>the edge and at the front top of Petrifilm</a:t>
            </a:r>
          </a:p>
          <a:p>
            <a:pPr marL="347472" eaLnBrk="1" fontAlgn="auto" hangingPunct="1">
              <a:lnSpc>
                <a:spcPct val="70000"/>
              </a:lnSpc>
              <a:spcBef>
                <a:spcPts val="600"/>
              </a:spcBef>
              <a:spcAft>
                <a:spcPts val="0"/>
              </a:spcAft>
              <a:defRPr/>
            </a:pPr>
            <a:r>
              <a:rPr lang="en-US" sz="2800" dirty="0"/>
              <a:t>Petrifilm</a:t>
            </a:r>
          </a:p>
          <a:p>
            <a:pPr marL="804672" lvl="1" indent="-347472" eaLnBrk="1" fontAlgn="auto" hangingPunct="1">
              <a:lnSpc>
                <a:spcPct val="70000"/>
              </a:lnSpc>
              <a:spcBef>
                <a:spcPts val="500"/>
              </a:spcBef>
              <a:spcAft>
                <a:spcPts val="0"/>
              </a:spcAft>
              <a:defRPr/>
            </a:pPr>
            <a:r>
              <a:rPr lang="en-US" sz="2400" dirty="0"/>
              <a:t> Label the front top of film</a:t>
            </a:r>
          </a:p>
          <a:p>
            <a:pPr eaLnBrk="1" fontAlgn="auto" hangingPunct="1">
              <a:lnSpc>
                <a:spcPct val="90000"/>
              </a:lnSpc>
              <a:spcBef>
                <a:spcPts val="600"/>
              </a:spcBef>
              <a:spcAft>
                <a:spcPts val="0"/>
              </a:spcAft>
              <a:defRPr/>
            </a:pPr>
            <a:r>
              <a:rPr lang="en-US" sz="2800" dirty="0"/>
              <a:t>Label should include:</a:t>
            </a:r>
          </a:p>
          <a:p>
            <a:pPr marL="804672" lvl="1" indent="-347472" eaLnBrk="1" fontAlgn="auto" hangingPunct="1">
              <a:lnSpc>
                <a:spcPct val="70000"/>
              </a:lnSpc>
              <a:spcBef>
                <a:spcPts val="500"/>
              </a:spcBef>
              <a:spcAft>
                <a:spcPts val="0"/>
              </a:spcAft>
              <a:defRPr/>
            </a:pPr>
            <a:r>
              <a:rPr lang="en-US" sz="2400" dirty="0"/>
              <a:t>site name</a:t>
            </a:r>
          </a:p>
          <a:p>
            <a:pPr marL="804672" lvl="1" indent="-347472" eaLnBrk="1" fontAlgn="auto" hangingPunct="1">
              <a:lnSpc>
                <a:spcPct val="70000"/>
              </a:lnSpc>
              <a:spcBef>
                <a:spcPts val="500"/>
              </a:spcBef>
              <a:spcAft>
                <a:spcPts val="0"/>
              </a:spcAft>
              <a:defRPr/>
            </a:pPr>
            <a:r>
              <a:rPr lang="en-US" sz="2400" dirty="0"/>
              <a:t>date of collection</a:t>
            </a:r>
          </a:p>
          <a:p>
            <a:pPr marL="804672" lvl="1" indent="-347472" eaLnBrk="1" fontAlgn="auto" hangingPunct="1">
              <a:lnSpc>
                <a:spcPct val="70000"/>
              </a:lnSpc>
              <a:spcBef>
                <a:spcPts val="500"/>
              </a:spcBef>
              <a:spcAft>
                <a:spcPts val="0"/>
              </a:spcAft>
              <a:defRPr/>
            </a:pPr>
            <a:r>
              <a:rPr lang="en-US" sz="2400" dirty="0"/>
              <a:t>volume of water plated (mL)</a:t>
            </a:r>
          </a:p>
        </p:txBody>
      </p:sp>
      <p:sp>
        <p:nvSpPr>
          <p:cNvPr id="67589" name="Text Box 7">
            <a:extLst>
              <a:ext uri="{FF2B5EF4-FFF2-40B4-BE49-F238E27FC236}">
                <a16:creationId xmlns:a16="http://schemas.microsoft.com/office/drawing/2014/main" id="{4BA08CDC-4BA8-FD4D-56CA-5F36A5360A5B}"/>
              </a:ext>
            </a:extLst>
          </p:cNvPr>
          <p:cNvSpPr txBox="1">
            <a:spLocks noChangeArrowheads="1"/>
          </p:cNvSpPr>
          <p:nvPr/>
        </p:nvSpPr>
        <p:spPr bwMode="auto">
          <a:xfrm>
            <a:off x="4556125" y="4837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endParaRPr lang="en-US" altLang="en-US" sz="1800" dirty="0">
              <a:solidFill>
                <a:prstClr val="black"/>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F6400E7C-FB2B-ECE6-5CEF-A1B45E4A8B60}"/>
              </a:ext>
            </a:extLst>
          </p:cNvPr>
          <p:cNvGrpSpPr/>
          <p:nvPr/>
        </p:nvGrpSpPr>
        <p:grpSpPr>
          <a:xfrm>
            <a:off x="7826413" y="2587364"/>
            <a:ext cx="2786581" cy="3317359"/>
            <a:chOff x="7467600" y="3048000"/>
            <a:chExt cx="3200400" cy="3810001"/>
          </a:xfrm>
        </p:grpSpPr>
        <p:grpSp>
          <p:nvGrpSpPr>
            <p:cNvPr id="67588" name="Group 4">
              <a:extLst>
                <a:ext uri="{FF2B5EF4-FFF2-40B4-BE49-F238E27FC236}">
                  <a16:creationId xmlns:a16="http://schemas.microsoft.com/office/drawing/2014/main" id="{F92BF23B-62FA-24E7-E9B4-4DDC04E262AD}"/>
                </a:ext>
              </a:extLst>
            </p:cNvPr>
            <p:cNvGrpSpPr>
              <a:grpSpLocks/>
            </p:cNvGrpSpPr>
            <p:nvPr/>
          </p:nvGrpSpPr>
          <p:grpSpPr bwMode="auto">
            <a:xfrm>
              <a:off x="7467600" y="3048000"/>
              <a:ext cx="2667000" cy="2514600"/>
              <a:chOff x="1104" y="336"/>
              <a:chExt cx="3648" cy="3744"/>
            </a:xfrm>
          </p:grpSpPr>
          <p:sp>
            <p:nvSpPr>
              <p:cNvPr id="67601" name="Oval 5">
                <a:extLst>
                  <a:ext uri="{FF2B5EF4-FFF2-40B4-BE49-F238E27FC236}">
                    <a16:creationId xmlns:a16="http://schemas.microsoft.com/office/drawing/2014/main" id="{6E20DFAD-C543-38C6-5A30-3F902B65DBAB}"/>
                  </a:ext>
                </a:extLst>
              </p:cNvPr>
              <p:cNvSpPr>
                <a:spLocks noChangeArrowheads="1"/>
              </p:cNvSpPr>
              <p:nvPr/>
            </p:nvSpPr>
            <p:spPr bwMode="auto">
              <a:xfrm>
                <a:off x="1104" y="336"/>
                <a:ext cx="3648" cy="3744"/>
              </a:xfrm>
              <a:prstGeom prst="ellipse">
                <a:avLst/>
              </a:prstGeom>
              <a:solidFill>
                <a:schemeClr val="bg1">
                  <a:alpha val="7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endParaRPr lang="en-US" altLang="en-US" sz="1800" dirty="0">
                  <a:solidFill>
                    <a:prstClr val="black"/>
                  </a:solidFill>
                  <a:latin typeface="Arial" panose="020B0604020202020204" pitchFamily="34" charset="0"/>
                  <a:cs typeface="Arial" panose="020B0604020202020204" pitchFamily="34" charset="0"/>
                </a:endParaRPr>
              </a:p>
            </p:txBody>
          </p:sp>
          <p:sp>
            <p:nvSpPr>
              <p:cNvPr id="67602" name="WordArt 6">
                <a:extLst>
                  <a:ext uri="{FF2B5EF4-FFF2-40B4-BE49-F238E27FC236}">
                    <a16:creationId xmlns:a16="http://schemas.microsoft.com/office/drawing/2014/main" id="{4EBB6C78-7DBD-B8A0-5657-905633FCEF9B}"/>
                  </a:ext>
                </a:extLst>
              </p:cNvPr>
              <p:cNvSpPr>
                <a:spLocks noChangeArrowheads="1" noChangeShapeType="1" noTextEdit="1"/>
              </p:cNvSpPr>
              <p:nvPr/>
            </p:nvSpPr>
            <p:spPr bwMode="auto">
              <a:xfrm>
                <a:off x="1440" y="576"/>
                <a:ext cx="2946" cy="2795"/>
              </a:xfrm>
              <a:prstGeom prst="rect">
                <a:avLst/>
              </a:prstGeom>
            </p:spPr>
            <p:txBody>
              <a:bodyPr spcFirstLastPara="1" wrap="none" fromWordArt="1">
                <a:prstTxWarp prst="textArchUp">
                  <a:avLst>
                    <a:gd name="adj" fmla="val 10800004"/>
                  </a:avLst>
                </a:prstTxWarp>
              </a:bodyPr>
              <a:lstStyle/>
              <a:p>
                <a:pPr algn="ctr" eaLnBrk="0" fontAlgn="base" hangingPunct="0">
                  <a:spcBef>
                    <a:spcPct val="0"/>
                  </a:spcBef>
                  <a:spcAft>
                    <a:spcPct val="0"/>
                  </a:spcAft>
                </a:pPr>
                <a:r>
                  <a:rPr lang="en-US" kern="10" dirty="0">
                    <a:ln w="9525">
                      <a:solidFill>
                        <a:srgbClr val="000000"/>
                      </a:solidFill>
                      <a:round/>
                      <a:headEnd/>
                      <a:tailEnd/>
                    </a:ln>
                    <a:solidFill>
                      <a:srgbClr val="000000"/>
                    </a:solidFill>
                    <a:latin typeface="Arial" panose="020B0604020202020204" pitchFamily="34" charset="0"/>
                    <a:cs typeface="Arial" panose="020B0604020202020204" pitchFamily="34" charset="0"/>
                  </a:rPr>
                  <a:t>Site, collection date, mL</a:t>
                </a:r>
              </a:p>
            </p:txBody>
          </p:sp>
        </p:grpSp>
        <p:grpSp>
          <p:nvGrpSpPr>
            <p:cNvPr id="67590" name="Group 8">
              <a:extLst>
                <a:ext uri="{FF2B5EF4-FFF2-40B4-BE49-F238E27FC236}">
                  <a16:creationId xmlns:a16="http://schemas.microsoft.com/office/drawing/2014/main" id="{BC4E455B-4AC8-F323-2FE7-9B53835B24CD}"/>
                </a:ext>
              </a:extLst>
            </p:cNvPr>
            <p:cNvGrpSpPr>
              <a:grpSpLocks/>
            </p:cNvGrpSpPr>
            <p:nvPr/>
          </p:nvGrpSpPr>
          <p:grpSpPr bwMode="auto">
            <a:xfrm>
              <a:off x="8809038" y="4530726"/>
              <a:ext cx="1858962" cy="2327275"/>
              <a:chOff x="3456" y="3168"/>
              <a:chExt cx="1171" cy="1466"/>
            </a:xfrm>
          </p:grpSpPr>
          <p:pic>
            <p:nvPicPr>
              <p:cNvPr id="67591" name="Picture 9" descr="petrifilm_plate_label">
                <a:extLst>
                  <a:ext uri="{FF2B5EF4-FFF2-40B4-BE49-F238E27FC236}">
                    <a16:creationId xmlns:a16="http://schemas.microsoft.com/office/drawing/2014/main" id="{B01F9931-3280-3762-7A8A-B79AD75C8F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56" y="3168"/>
                <a:ext cx="1171" cy="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92" name="Group 10">
                <a:extLst>
                  <a:ext uri="{FF2B5EF4-FFF2-40B4-BE49-F238E27FC236}">
                    <a16:creationId xmlns:a16="http://schemas.microsoft.com/office/drawing/2014/main" id="{B120FBEB-FB8F-140E-6D63-280A226514BC}"/>
                  </a:ext>
                </a:extLst>
              </p:cNvPr>
              <p:cNvGrpSpPr>
                <a:grpSpLocks/>
              </p:cNvGrpSpPr>
              <p:nvPr/>
            </p:nvGrpSpPr>
            <p:grpSpPr bwMode="auto">
              <a:xfrm>
                <a:off x="3840" y="3168"/>
                <a:ext cx="384" cy="279"/>
                <a:chOff x="3696" y="2640"/>
                <a:chExt cx="384" cy="279"/>
              </a:xfrm>
            </p:grpSpPr>
            <p:sp>
              <p:nvSpPr>
                <p:cNvPr id="67593" name="Freeform 11">
                  <a:extLst>
                    <a:ext uri="{FF2B5EF4-FFF2-40B4-BE49-F238E27FC236}">
                      <a16:creationId xmlns:a16="http://schemas.microsoft.com/office/drawing/2014/main" id="{4DBB01E5-BCDE-D06F-867F-3BD59B033C16}"/>
                    </a:ext>
                  </a:extLst>
                </p:cNvPr>
                <p:cNvSpPr>
                  <a:spLocks/>
                </p:cNvSpPr>
                <p:nvPr/>
              </p:nvSpPr>
              <p:spPr bwMode="auto">
                <a:xfrm>
                  <a:off x="3696" y="2721"/>
                  <a:ext cx="76" cy="100"/>
                </a:xfrm>
                <a:custGeom>
                  <a:avLst/>
                  <a:gdLst>
                    <a:gd name="T0" fmla="*/ 10 w 210"/>
                    <a:gd name="T1" fmla="*/ 0 h 250"/>
                    <a:gd name="T2" fmla="*/ 5 w 210"/>
                    <a:gd name="T3" fmla="*/ 3 h 250"/>
                    <a:gd name="T4" fmla="*/ 4 w 210"/>
                    <a:gd name="T5" fmla="*/ 4 h 250"/>
                    <a:gd name="T6" fmla="*/ 4 w 210"/>
                    <a:gd name="T7" fmla="*/ 16 h 250"/>
                    <a:gd name="T8" fmla="*/ 8 w 210"/>
                    <a:gd name="T9" fmla="*/ 15 h 250"/>
                    <a:gd name="T10" fmla="*/ 4 w 210"/>
                    <a:gd name="T11" fmla="*/ 10 h 250"/>
                    <a:gd name="T12" fmla="*/ 1 w 210"/>
                    <a:gd name="T13" fmla="*/ 11 h 250"/>
                    <a:gd name="T14" fmla="*/ 0 60000 65536"/>
                    <a:gd name="T15" fmla="*/ 0 60000 65536"/>
                    <a:gd name="T16" fmla="*/ 0 60000 65536"/>
                    <a:gd name="T17" fmla="*/ 0 60000 65536"/>
                    <a:gd name="T18" fmla="*/ 0 60000 65536"/>
                    <a:gd name="T19" fmla="*/ 0 60000 65536"/>
                    <a:gd name="T20" fmla="*/ 0 60000 65536"/>
                    <a:gd name="T21" fmla="*/ 0 w 210"/>
                    <a:gd name="T22" fmla="*/ 0 h 250"/>
                    <a:gd name="T23" fmla="*/ 210 w 210"/>
                    <a:gd name="T24" fmla="*/ 250 h 2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0" h="250">
                      <a:moveTo>
                        <a:pt x="210" y="0"/>
                      </a:moveTo>
                      <a:cubicBezTo>
                        <a:pt x="139" y="23"/>
                        <a:pt x="176" y="6"/>
                        <a:pt x="109" y="50"/>
                      </a:cubicBezTo>
                      <a:cubicBezTo>
                        <a:pt x="101" y="55"/>
                        <a:pt x="84" y="66"/>
                        <a:pt x="84" y="66"/>
                      </a:cubicBezTo>
                      <a:cubicBezTo>
                        <a:pt x="47" y="122"/>
                        <a:pt x="0" y="185"/>
                        <a:pt x="84" y="242"/>
                      </a:cubicBezTo>
                      <a:cubicBezTo>
                        <a:pt x="109" y="239"/>
                        <a:pt x="141" y="250"/>
                        <a:pt x="160" y="233"/>
                      </a:cubicBezTo>
                      <a:cubicBezTo>
                        <a:pt x="201" y="197"/>
                        <a:pt x="107" y="159"/>
                        <a:pt x="93" y="150"/>
                      </a:cubicBezTo>
                      <a:cubicBezTo>
                        <a:pt x="28" y="159"/>
                        <a:pt x="34" y="138"/>
                        <a:pt x="34" y="175"/>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dirty="0">
                    <a:solidFill>
                      <a:prstClr val="black"/>
                    </a:solidFill>
                    <a:latin typeface="Arial" panose="020B0604020202020204" pitchFamily="34" charset="0"/>
                    <a:cs typeface="Arial" panose="020B0604020202020204" pitchFamily="34" charset="0"/>
                  </a:endParaRPr>
                </a:p>
              </p:txBody>
            </p:sp>
            <p:sp>
              <p:nvSpPr>
                <p:cNvPr id="67594" name="Freeform 12">
                  <a:extLst>
                    <a:ext uri="{FF2B5EF4-FFF2-40B4-BE49-F238E27FC236}">
                      <a16:creationId xmlns:a16="http://schemas.microsoft.com/office/drawing/2014/main" id="{9D2E0A82-F782-8F8B-2655-81E48BA04557}"/>
                    </a:ext>
                  </a:extLst>
                </p:cNvPr>
                <p:cNvSpPr>
                  <a:spLocks/>
                </p:cNvSpPr>
                <p:nvPr/>
              </p:nvSpPr>
              <p:spPr bwMode="auto">
                <a:xfrm>
                  <a:off x="3781" y="2721"/>
                  <a:ext cx="80" cy="115"/>
                </a:xfrm>
                <a:custGeom>
                  <a:avLst/>
                  <a:gdLst>
                    <a:gd name="T0" fmla="*/ 4 w 182"/>
                    <a:gd name="T1" fmla="*/ 4 h 257"/>
                    <a:gd name="T2" fmla="*/ 11 w 182"/>
                    <a:gd name="T3" fmla="*/ 5 h 257"/>
                    <a:gd name="T4" fmla="*/ 4 w 182"/>
                    <a:gd name="T5" fmla="*/ 21 h 257"/>
                    <a:gd name="T6" fmla="*/ 3 w 182"/>
                    <a:gd name="T7" fmla="*/ 23 h 257"/>
                    <a:gd name="T8" fmla="*/ 0 w 182"/>
                    <a:gd name="T9" fmla="*/ 22 h 257"/>
                    <a:gd name="T10" fmla="*/ 6 w 182"/>
                    <a:gd name="T11" fmla="*/ 18 h 257"/>
                    <a:gd name="T12" fmla="*/ 15 w 182"/>
                    <a:gd name="T13" fmla="*/ 22 h 257"/>
                    <a:gd name="T14" fmla="*/ 0 60000 65536"/>
                    <a:gd name="T15" fmla="*/ 0 60000 65536"/>
                    <a:gd name="T16" fmla="*/ 0 60000 65536"/>
                    <a:gd name="T17" fmla="*/ 0 60000 65536"/>
                    <a:gd name="T18" fmla="*/ 0 60000 65536"/>
                    <a:gd name="T19" fmla="*/ 0 60000 65536"/>
                    <a:gd name="T20" fmla="*/ 0 60000 65536"/>
                    <a:gd name="T21" fmla="*/ 0 w 182"/>
                    <a:gd name="T22" fmla="*/ 0 h 257"/>
                    <a:gd name="T23" fmla="*/ 182 w 182"/>
                    <a:gd name="T24" fmla="*/ 257 h 2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2" h="257">
                      <a:moveTo>
                        <a:pt x="40" y="37"/>
                      </a:moveTo>
                      <a:cubicBezTo>
                        <a:pt x="79" y="11"/>
                        <a:pt x="113" y="0"/>
                        <a:pt x="132" y="53"/>
                      </a:cubicBezTo>
                      <a:cubicBezTo>
                        <a:pt x="125" y="134"/>
                        <a:pt x="129" y="200"/>
                        <a:pt x="48" y="229"/>
                      </a:cubicBezTo>
                      <a:cubicBezTo>
                        <a:pt x="43" y="237"/>
                        <a:pt x="41" y="250"/>
                        <a:pt x="32" y="254"/>
                      </a:cubicBezTo>
                      <a:cubicBezTo>
                        <a:pt x="24" y="257"/>
                        <a:pt x="9" y="254"/>
                        <a:pt x="7" y="245"/>
                      </a:cubicBezTo>
                      <a:cubicBezTo>
                        <a:pt x="0" y="220"/>
                        <a:pt x="73" y="204"/>
                        <a:pt x="73" y="204"/>
                      </a:cubicBezTo>
                      <a:cubicBezTo>
                        <a:pt x="109" y="210"/>
                        <a:pt x="154" y="220"/>
                        <a:pt x="182" y="245"/>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dirty="0">
                    <a:solidFill>
                      <a:prstClr val="black"/>
                    </a:solidFill>
                    <a:latin typeface="Arial" panose="020B0604020202020204" pitchFamily="34" charset="0"/>
                    <a:cs typeface="Arial" panose="020B0604020202020204" pitchFamily="34" charset="0"/>
                  </a:endParaRPr>
                </a:p>
              </p:txBody>
            </p:sp>
            <p:sp>
              <p:nvSpPr>
                <p:cNvPr id="67595" name="Text Box 13">
                  <a:extLst>
                    <a:ext uri="{FF2B5EF4-FFF2-40B4-BE49-F238E27FC236}">
                      <a16:creationId xmlns:a16="http://schemas.microsoft.com/office/drawing/2014/main" id="{2828AD19-2268-3980-9A5A-EE55071D44F8}"/>
                    </a:ext>
                  </a:extLst>
                </p:cNvPr>
                <p:cNvSpPr txBox="1">
                  <a:spLocks noChangeArrowheads="1"/>
                </p:cNvSpPr>
                <p:nvPr/>
              </p:nvSpPr>
              <p:spPr bwMode="auto">
                <a:xfrm>
                  <a:off x="3721" y="2688"/>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r>
                    <a:rPr lang="en-US" altLang="en-US" sz="1800" dirty="0">
                      <a:solidFill>
                        <a:prstClr val="black"/>
                      </a:solidFill>
                      <a:latin typeface="Arial" panose="020B0604020202020204" pitchFamily="34" charset="0"/>
                      <a:cs typeface="Arial" panose="020B0604020202020204" pitchFamily="34" charset="0"/>
                    </a:rPr>
                    <a:t>-</a:t>
                  </a:r>
                </a:p>
              </p:txBody>
            </p:sp>
            <p:grpSp>
              <p:nvGrpSpPr>
                <p:cNvPr id="67596" name="Group 14">
                  <a:extLst>
                    <a:ext uri="{FF2B5EF4-FFF2-40B4-BE49-F238E27FC236}">
                      <a16:creationId xmlns:a16="http://schemas.microsoft.com/office/drawing/2014/main" id="{F4E266CE-67EF-1B10-A3F1-0872E53A3AEA}"/>
                    </a:ext>
                  </a:extLst>
                </p:cNvPr>
                <p:cNvGrpSpPr>
                  <a:grpSpLocks/>
                </p:cNvGrpSpPr>
                <p:nvPr/>
              </p:nvGrpSpPr>
              <p:grpSpPr bwMode="auto">
                <a:xfrm>
                  <a:off x="3909" y="2721"/>
                  <a:ext cx="171" cy="107"/>
                  <a:chOff x="1235" y="3423"/>
                  <a:chExt cx="192" cy="154"/>
                </a:xfrm>
              </p:grpSpPr>
              <p:sp>
                <p:nvSpPr>
                  <p:cNvPr id="67599" name="Freeform 15">
                    <a:extLst>
                      <a:ext uri="{FF2B5EF4-FFF2-40B4-BE49-F238E27FC236}">
                        <a16:creationId xmlns:a16="http://schemas.microsoft.com/office/drawing/2014/main" id="{67175D33-99AA-1622-A892-8D8526AEC081}"/>
                      </a:ext>
                    </a:extLst>
                  </p:cNvPr>
                  <p:cNvSpPr>
                    <a:spLocks/>
                  </p:cNvSpPr>
                  <p:nvPr/>
                </p:nvSpPr>
                <p:spPr bwMode="auto">
                  <a:xfrm>
                    <a:off x="1235" y="3448"/>
                    <a:ext cx="109" cy="104"/>
                  </a:xfrm>
                  <a:custGeom>
                    <a:avLst/>
                    <a:gdLst>
                      <a:gd name="T0" fmla="*/ 15 w 192"/>
                      <a:gd name="T1" fmla="*/ 1 h 198"/>
                      <a:gd name="T2" fmla="*/ 0 w 192"/>
                      <a:gd name="T3" fmla="*/ 13 h 198"/>
                      <a:gd name="T4" fmla="*/ 24 w 192"/>
                      <a:gd name="T5" fmla="*/ 23 h 198"/>
                      <a:gd name="T6" fmla="*/ 35 w 192"/>
                      <a:gd name="T7" fmla="*/ 15 h 198"/>
                      <a:gd name="T8" fmla="*/ 32 w 192"/>
                      <a:gd name="T9" fmla="*/ 5 h 198"/>
                      <a:gd name="T10" fmla="*/ 17 w 192"/>
                      <a:gd name="T11" fmla="*/ 0 h 198"/>
                      <a:gd name="T12" fmla="*/ 8 w 192"/>
                      <a:gd name="T13" fmla="*/ 1 h 198"/>
                      <a:gd name="T14" fmla="*/ 3 w 192"/>
                      <a:gd name="T15" fmla="*/ 8 h 198"/>
                      <a:gd name="T16" fmla="*/ 5 w 192"/>
                      <a:gd name="T17" fmla="*/ 7 h 1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198"/>
                      <a:gd name="T29" fmla="*/ 192 w 192"/>
                      <a:gd name="T30" fmla="*/ 198 h 19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198">
                        <a:moveTo>
                          <a:pt x="84" y="8"/>
                        </a:moveTo>
                        <a:cubicBezTo>
                          <a:pt x="17" y="21"/>
                          <a:pt x="21" y="33"/>
                          <a:pt x="0" y="91"/>
                        </a:cubicBezTo>
                        <a:cubicBezTo>
                          <a:pt x="14" y="198"/>
                          <a:pt x="15" y="169"/>
                          <a:pt x="134" y="158"/>
                        </a:cubicBezTo>
                        <a:cubicBezTo>
                          <a:pt x="191" y="120"/>
                          <a:pt x="178" y="144"/>
                          <a:pt x="192" y="100"/>
                        </a:cubicBezTo>
                        <a:cubicBezTo>
                          <a:pt x="188" y="77"/>
                          <a:pt x="192" y="49"/>
                          <a:pt x="176" y="33"/>
                        </a:cubicBezTo>
                        <a:cubicBezTo>
                          <a:pt x="167" y="24"/>
                          <a:pt x="108" y="5"/>
                          <a:pt x="92" y="0"/>
                        </a:cubicBezTo>
                        <a:cubicBezTo>
                          <a:pt x="75" y="3"/>
                          <a:pt x="57" y="0"/>
                          <a:pt x="42" y="8"/>
                        </a:cubicBezTo>
                        <a:cubicBezTo>
                          <a:pt x="35" y="11"/>
                          <a:pt x="17" y="50"/>
                          <a:pt x="17" y="58"/>
                        </a:cubicBezTo>
                        <a:cubicBezTo>
                          <a:pt x="17" y="62"/>
                          <a:pt x="23" y="53"/>
                          <a:pt x="26" y="50"/>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dirty="0">
                      <a:solidFill>
                        <a:prstClr val="black"/>
                      </a:solidFill>
                      <a:latin typeface="Arial" panose="020B0604020202020204" pitchFamily="34" charset="0"/>
                      <a:cs typeface="Arial" panose="020B0604020202020204" pitchFamily="34" charset="0"/>
                    </a:endParaRPr>
                  </a:p>
                </p:txBody>
              </p:sp>
              <p:sp>
                <p:nvSpPr>
                  <p:cNvPr id="67600" name="Freeform 16">
                    <a:extLst>
                      <a:ext uri="{FF2B5EF4-FFF2-40B4-BE49-F238E27FC236}">
                        <a16:creationId xmlns:a16="http://schemas.microsoft.com/office/drawing/2014/main" id="{768D07F1-1586-B07A-2811-3EC87CCA9207}"/>
                      </a:ext>
                    </a:extLst>
                  </p:cNvPr>
                  <p:cNvSpPr>
                    <a:spLocks/>
                  </p:cNvSpPr>
                  <p:nvPr/>
                </p:nvSpPr>
                <p:spPr bwMode="auto">
                  <a:xfrm>
                    <a:off x="1330" y="3423"/>
                    <a:ext cx="97" cy="154"/>
                  </a:xfrm>
                  <a:custGeom>
                    <a:avLst/>
                    <a:gdLst>
                      <a:gd name="T0" fmla="*/ 64 w 97"/>
                      <a:gd name="T1" fmla="*/ 0 h 154"/>
                      <a:gd name="T2" fmla="*/ 31 w 97"/>
                      <a:gd name="T3" fmla="*/ 150 h 154"/>
                      <a:gd name="T4" fmla="*/ 89 w 97"/>
                      <a:gd name="T5" fmla="*/ 142 h 154"/>
                      <a:gd name="T6" fmla="*/ 72 w 97"/>
                      <a:gd name="T7" fmla="*/ 116 h 154"/>
                      <a:gd name="T8" fmla="*/ 22 w 97"/>
                      <a:gd name="T9" fmla="*/ 125 h 154"/>
                      <a:gd name="T10" fmla="*/ 0 60000 65536"/>
                      <a:gd name="T11" fmla="*/ 0 60000 65536"/>
                      <a:gd name="T12" fmla="*/ 0 60000 65536"/>
                      <a:gd name="T13" fmla="*/ 0 60000 65536"/>
                      <a:gd name="T14" fmla="*/ 0 60000 65536"/>
                      <a:gd name="T15" fmla="*/ 0 w 97"/>
                      <a:gd name="T16" fmla="*/ 0 h 154"/>
                      <a:gd name="T17" fmla="*/ 97 w 97"/>
                      <a:gd name="T18" fmla="*/ 154 h 154"/>
                    </a:gdLst>
                    <a:ahLst/>
                    <a:cxnLst>
                      <a:cxn ang="T10">
                        <a:pos x="T0" y="T1"/>
                      </a:cxn>
                      <a:cxn ang="T11">
                        <a:pos x="T2" y="T3"/>
                      </a:cxn>
                      <a:cxn ang="T12">
                        <a:pos x="T4" y="T5"/>
                      </a:cxn>
                      <a:cxn ang="T13">
                        <a:pos x="T6" y="T7"/>
                      </a:cxn>
                      <a:cxn ang="T14">
                        <a:pos x="T8" y="T9"/>
                      </a:cxn>
                    </a:cxnLst>
                    <a:rect l="T15" t="T16" r="T17" b="T18"/>
                    <a:pathLst>
                      <a:path w="97" h="154">
                        <a:moveTo>
                          <a:pt x="64" y="0"/>
                        </a:moveTo>
                        <a:cubicBezTo>
                          <a:pt x="0" y="41"/>
                          <a:pt x="24" y="60"/>
                          <a:pt x="31" y="150"/>
                        </a:cubicBezTo>
                        <a:cubicBezTo>
                          <a:pt x="50" y="147"/>
                          <a:pt x="74" y="154"/>
                          <a:pt x="89" y="142"/>
                        </a:cubicBezTo>
                        <a:cubicBezTo>
                          <a:pt x="97" y="135"/>
                          <a:pt x="82" y="119"/>
                          <a:pt x="72" y="116"/>
                        </a:cubicBezTo>
                        <a:cubicBezTo>
                          <a:pt x="56" y="112"/>
                          <a:pt x="22" y="125"/>
                          <a:pt x="22" y="125"/>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dirty="0">
                      <a:solidFill>
                        <a:prstClr val="black"/>
                      </a:solidFill>
                      <a:latin typeface="Arial" panose="020B0604020202020204" pitchFamily="34" charset="0"/>
                      <a:cs typeface="Arial" panose="020B0604020202020204" pitchFamily="34" charset="0"/>
                    </a:endParaRPr>
                  </a:p>
                </p:txBody>
              </p:sp>
            </p:grpSp>
            <p:sp>
              <p:nvSpPr>
                <p:cNvPr id="67597" name="Text Box 17">
                  <a:extLst>
                    <a:ext uri="{FF2B5EF4-FFF2-40B4-BE49-F238E27FC236}">
                      <a16:creationId xmlns:a16="http://schemas.microsoft.com/office/drawing/2014/main" id="{D6B89571-E7C6-119D-0EF2-81C08AEF6640}"/>
                    </a:ext>
                  </a:extLst>
                </p:cNvPr>
                <p:cNvSpPr txBox="1">
                  <a:spLocks noChangeArrowheads="1"/>
                </p:cNvSpPr>
                <p:nvPr/>
              </p:nvSpPr>
              <p:spPr bwMode="auto">
                <a:xfrm>
                  <a:off x="3806" y="2640"/>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r>
                    <a:rPr lang="en-US" altLang="en-US" sz="1800" dirty="0">
                      <a:solidFill>
                        <a:prstClr val="black"/>
                      </a:solidFill>
                      <a:latin typeface="Arial" panose="020B0604020202020204" pitchFamily="34" charset="0"/>
                      <a:cs typeface="Arial" panose="020B0604020202020204" pitchFamily="34" charset="0"/>
                    </a:rPr>
                    <a:t>-</a:t>
                  </a:r>
                </a:p>
              </p:txBody>
            </p:sp>
            <p:sp>
              <p:nvSpPr>
                <p:cNvPr id="67598" name="Text Box 18">
                  <a:extLst>
                    <a:ext uri="{FF2B5EF4-FFF2-40B4-BE49-F238E27FC236}">
                      <a16:creationId xmlns:a16="http://schemas.microsoft.com/office/drawing/2014/main" id="{4F3C775B-C11B-981A-035F-104E818E8430}"/>
                    </a:ext>
                  </a:extLst>
                </p:cNvPr>
                <p:cNvSpPr txBox="1">
                  <a:spLocks noChangeArrowheads="1"/>
                </p:cNvSpPr>
                <p:nvPr/>
              </p:nvSpPr>
              <p:spPr bwMode="auto">
                <a:xfrm>
                  <a:off x="3696" y="2640"/>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None/>
                  </a:pPr>
                  <a:r>
                    <a:rPr lang="en-US" altLang="en-US" sz="1800" dirty="0">
                      <a:solidFill>
                        <a:prstClr val="black"/>
                      </a:solidFill>
                      <a:latin typeface="Arial" panose="020B0604020202020204" pitchFamily="34" charset="0"/>
                      <a:cs typeface="Arial" panose="020B0604020202020204" pitchFamily="34" charset="0"/>
                    </a:rPr>
                    <a:t>-</a:t>
                  </a:r>
                </a:p>
              </p:txBody>
            </p:sp>
          </p:grpSp>
        </p:grpSp>
      </p:grpSp>
      <p:sp>
        <p:nvSpPr>
          <p:cNvPr id="2" name="Rectangle 10">
            <a:extLst>
              <a:ext uri="{FF2B5EF4-FFF2-40B4-BE49-F238E27FC236}">
                <a16:creationId xmlns:a16="http://schemas.microsoft.com/office/drawing/2014/main" id="{8ED7E453-982D-58A5-AF47-AD0FE73EA9C3}"/>
              </a:ext>
            </a:extLst>
          </p:cNvPr>
          <p:cNvSpPr txBox="1">
            <a:spLocks/>
          </p:cNvSpPr>
          <p:nvPr/>
        </p:nvSpPr>
        <p:spPr bwMode="auto">
          <a:xfrm>
            <a:off x="609600" y="1252683"/>
            <a:ext cx="10972800" cy="5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Preparation Continued</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6F09AB29-6284-8BC2-5AD4-0FC4DEFDC902}"/>
              </a:ext>
            </a:extLst>
          </p:cNvPr>
          <p:cNvSpPr>
            <a:spLocks noGrp="1"/>
          </p:cNvSpPr>
          <p:nvPr>
            <p:ph type="title"/>
          </p:nvPr>
        </p:nvSpPr>
        <p:spPr>
          <a:xfrm>
            <a:off x="0" y="1251285"/>
            <a:ext cx="12192000" cy="490454"/>
          </a:xfrm>
        </p:spPr>
        <p:txBody>
          <a:bodyPr/>
          <a:lstStyle/>
          <a:p>
            <a:pPr eaLnBrk="1" hangingPunct="1"/>
            <a:r>
              <a:rPr lang="en-US" altLang="en-US" sz="4000" dirty="0">
                <a:latin typeface="+mn-lt"/>
              </a:rPr>
              <a:t>Sample Collection</a:t>
            </a:r>
          </a:p>
        </p:txBody>
      </p:sp>
      <p:sp>
        <p:nvSpPr>
          <p:cNvPr id="69635" name="Rectangle 3">
            <a:extLst>
              <a:ext uri="{FF2B5EF4-FFF2-40B4-BE49-F238E27FC236}">
                <a16:creationId xmlns:a16="http://schemas.microsoft.com/office/drawing/2014/main" id="{7BA89161-7B31-32D5-73C5-ED5EDD3A81BB}"/>
              </a:ext>
            </a:extLst>
          </p:cNvPr>
          <p:cNvSpPr>
            <a:spLocks noGrp="1"/>
          </p:cNvSpPr>
          <p:nvPr>
            <p:ph type="body" sz="half" idx="3"/>
          </p:nvPr>
        </p:nvSpPr>
        <p:spPr>
          <a:xfrm>
            <a:off x="1396181" y="2069431"/>
            <a:ext cx="6207778" cy="3344779"/>
          </a:xfrm>
        </p:spPr>
        <p:txBody>
          <a:bodyPr/>
          <a:lstStyle/>
          <a:p>
            <a:pPr eaLnBrk="1" hangingPunct="1">
              <a:lnSpc>
                <a:spcPct val="90000"/>
              </a:lnSpc>
              <a:spcBef>
                <a:spcPts val="600"/>
              </a:spcBef>
            </a:pPr>
            <a:r>
              <a:rPr lang="en-US" altLang="en-US" sz="2800" dirty="0"/>
              <a:t>You can take your </a:t>
            </a:r>
            <a:r>
              <a:rPr lang="en-US" altLang="en-US" sz="2800" i="1" dirty="0"/>
              <a:t>E.coli</a:t>
            </a:r>
            <a:r>
              <a:rPr lang="en-US" altLang="en-US" sz="2800" dirty="0"/>
              <a:t> sample directly </a:t>
            </a:r>
            <a:br>
              <a:rPr lang="en-US" altLang="en-US" sz="2800" dirty="0"/>
            </a:br>
            <a:r>
              <a:rPr lang="en-US" altLang="en-US" sz="2800" dirty="0"/>
              <a:t>in the stream and add it to the bottle of Easygel medium.</a:t>
            </a:r>
          </a:p>
          <a:p>
            <a:pPr eaLnBrk="1" hangingPunct="1">
              <a:lnSpc>
                <a:spcPct val="90000"/>
              </a:lnSpc>
              <a:spcBef>
                <a:spcPts val="1000"/>
              </a:spcBef>
            </a:pPr>
            <a:r>
              <a:rPr lang="en-US" altLang="en-US" sz="2800" dirty="0"/>
              <a:t>Remember to put the bottle of Easygel </a:t>
            </a:r>
            <a:br>
              <a:rPr lang="en-US" altLang="en-US" sz="2800" dirty="0"/>
            </a:br>
            <a:r>
              <a:rPr lang="en-US" altLang="en-US" sz="2800" dirty="0"/>
              <a:t>in a cooler (on ice) until you can plate </a:t>
            </a:r>
            <a:br>
              <a:rPr lang="en-US" altLang="en-US" sz="2800" dirty="0"/>
            </a:br>
            <a:r>
              <a:rPr lang="en-US" altLang="en-US" sz="2800" dirty="0"/>
              <a:t>the sample!</a:t>
            </a:r>
          </a:p>
          <a:p>
            <a:pPr eaLnBrk="1" hangingPunct="1"/>
            <a:endParaRPr lang="en-US" altLang="en-US" sz="2600" dirty="0"/>
          </a:p>
        </p:txBody>
      </p:sp>
      <p:pic>
        <p:nvPicPr>
          <p:cNvPr id="3" name="Picture 2" descr="A person holding a syringe and a bottle&#10;&#10;Description automatically generated">
            <a:extLst>
              <a:ext uri="{FF2B5EF4-FFF2-40B4-BE49-F238E27FC236}">
                <a16:creationId xmlns:a16="http://schemas.microsoft.com/office/drawing/2014/main" id="{0359DE40-A033-CBFD-96D9-35DFFF5269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2113" y="2069431"/>
            <a:ext cx="3246504" cy="386334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1683" name="Rectangle 14">
            <a:extLst>
              <a:ext uri="{FF2B5EF4-FFF2-40B4-BE49-F238E27FC236}">
                <a16:creationId xmlns:a16="http://schemas.microsoft.com/office/drawing/2014/main" id="{37B02CFB-C96D-FE6D-8FB8-54D047E5C7D6}"/>
              </a:ext>
            </a:extLst>
          </p:cNvPr>
          <p:cNvSpPr>
            <a:spLocks noGrp="1"/>
          </p:cNvSpPr>
          <p:nvPr>
            <p:ph idx="1"/>
          </p:nvPr>
        </p:nvSpPr>
        <p:spPr>
          <a:xfrm>
            <a:off x="1415845" y="2073350"/>
            <a:ext cx="8520841" cy="2964936"/>
          </a:xfrm>
        </p:spPr>
        <p:txBody>
          <a:bodyPr/>
          <a:lstStyle/>
          <a:p>
            <a:pPr eaLnBrk="1" hangingPunct="1">
              <a:lnSpc>
                <a:spcPct val="90000"/>
              </a:lnSpc>
              <a:spcBef>
                <a:spcPts val="600"/>
              </a:spcBef>
              <a:spcAft>
                <a:spcPts val="0"/>
              </a:spcAft>
            </a:pPr>
            <a:r>
              <a:rPr lang="en-US" altLang="en-US" sz="2800" dirty="0"/>
              <a:t>Carefully remove pipette from sterile paper </a:t>
            </a:r>
            <a:br>
              <a:rPr lang="en-US" altLang="en-US" sz="2800" dirty="0"/>
            </a:br>
            <a:r>
              <a:rPr lang="en-US" altLang="en-US" sz="2800" dirty="0"/>
              <a:t>(keep sterile)</a:t>
            </a:r>
          </a:p>
          <a:p>
            <a:pPr eaLnBrk="1" hangingPunct="1">
              <a:lnSpc>
                <a:spcPct val="90000"/>
              </a:lnSpc>
              <a:spcBef>
                <a:spcPts val="600"/>
              </a:spcBef>
            </a:pPr>
            <a:r>
              <a:rPr lang="en-US" altLang="en-US" sz="2800" dirty="0"/>
              <a:t>Transfer 0.25 mL to 5 mL of water from sample </a:t>
            </a:r>
            <a:br>
              <a:rPr lang="en-US" altLang="en-US" sz="2800" dirty="0"/>
            </a:br>
            <a:r>
              <a:rPr lang="en-US" altLang="en-US" sz="2800" dirty="0"/>
              <a:t>to Easygel media bottle</a:t>
            </a:r>
          </a:p>
          <a:p>
            <a:pPr lvl="1" eaLnBrk="1" hangingPunct="1">
              <a:spcBef>
                <a:spcPts val="0"/>
              </a:spcBef>
            </a:pPr>
            <a:r>
              <a:rPr lang="en-US" altLang="en-US" sz="2400" dirty="0"/>
              <a:t>Label your media bottle with # of mL used</a:t>
            </a:r>
          </a:p>
          <a:p>
            <a:pPr eaLnBrk="1" hangingPunct="1">
              <a:lnSpc>
                <a:spcPct val="90000"/>
              </a:lnSpc>
              <a:spcBef>
                <a:spcPts val="600"/>
              </a:spcBef>
            </a:pPr>
            <a:r>
              <a:rPr lang="en-US" altLang="en-US" sz="2800" dirty="0"/>
              <a:t>Pour media into labeled petri dish</a:t>
            </a:r>
          </a:p>
        </p:txBody>
      </p:sp>
      <p:sp>
        <p:nvSpPr>
          <p:cNvPr id="2" name="Rectangle 10">
            <a:extLst>
              <a:ext uri="{FF2B5EF4-FFF2-40B4-BE49-F238E27FC236}">
                <a16:creationId xmlns:a16="http://schemas.microsoft.com/office/drawing/2014/main" id="{6BC87D53-2E05-1C1C-0FA7-4F0D91E17647}"/>
              </a:ext>
            </a:extLst>
          </p:cNvPr>
          <p:cNvSpPr txBox="1">
            <a:spLocks/>
          </p:cNvSpPr>
          <p:nvPr/>
        </p:nvSpPr>
        <p:spPr bwMode="auto">
          <a:xfrm>
            <a:off x="609600" y="1252683"/>
            <a:ext cx="10972800" cy="5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Coliscan Easygel Plating</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3731" name="Rectangle 24">
            <a:extLst>
              <a:ext uri="{FF2B5EF4-FFF2-40B4-BE49-F238E27FC236}">
                <a16:creationId xmlns:a16="http://schemas.microsoft.com/office/drawing/2014/main" id="{D9969A0C-3598-1907-B76D-524CB28DAF4B}"/>
              </a:ext>
            </a:extLst>
          </p:cNvPr>
          <p:cNvSpPr>
            <a:spLocks noGrp="1"/>
          </p:cNvSpPr>
          <p:nvPr>
            <p:ph idx="1"/>
          </p:nvPr>
        </p:nvSpPr>
        <p:spPr>
          <a:xfrm>
            <a:off x="882502" y="2073349"/>
            <a:ext cx="10324214" cy="4052815"/>
          </a:xfrm>
        </p:spPr>
        <p:txBody>
          <a:bodyPr/>
          <a:lstStyle/>
          <a:p>
            <a:pPr eaLnBrk="1" hangingPunct="1">
              <a:lnSpc>
                <a:spcPct val="90000"/>
              </a:lnSpc>
              <a:spcBef>
                <a:spcPts val="600"/>
              </a:spcBef>
            </a:pPr>
            <a:r>
              <a:rPr lang="en-US" altLang="en-US" sz="2800" dirty="0"/>
              <a:t>Swirl the dish (figure-8 mode) gently to evenly distribute the media </a:t>
            </a:r>
          </a:p>
          <a:p>
            <a:pPr lvl="1" eaLnBrk="1" hangingPunct="1">
              <a:lnSpc>
                <a:spcPct val="90000"/>
              </a:lnSpc>
              <a:spcBef>
                <a:spcPts val="600"/>
              </a:spcBef>
            </a:pPr>
            <a:r>
              <a:rPr lang="en-US" altLang="en-US" sz="2400" dirty="0"/>
              <a:t>be careful not to splash over the side or get any on the lid</a:t>
            </a:r>
          </a:p>
          <a:p>
            <a:pPr eaLnBrk="1" hangingPunct="1">
              <a:lnSpc>
                <a:spcPct val="90000"/>
              </a:lnSpc>
              <a:spcBef>
                <a:spcPts val="600"/>
              </a:spcBef>
            </a:pPr>
            <a:r>
              <a:rPr lang="en-US" altLang="en-US" sz="2800" dirty="0"/>
              <a:t>Let plates sit undisturbed at room temperature (out of direct </a:t>
            </a:r>
            <a:br>
              <a:rPr lang="en-US" altLang="en-US" sz="2800" dirty="0"/>
            </a:br>
            <a:r>
              <a:rPr lang="en-US" altLang="en-US" sz="2800" dirty="0"/>
              <a:t>sunlight) for 45 minutes or until solid</a:t>
            </a:r>
          </a:p>
          <a:p>
            <a:pPr eaLnBrk="1" hangingPunct="1">
              <a:lnSpc>
                <a:spcPct val="90000"/>
              </a:lnSpc>
              <a:spcBef>
                <a:spcPts val="600"/>
              </a:spcBef>
            </a:pPr>
            <a:r>
              <a:rPr lang="en-US" altLang="en-US" sz="2800" dirty="0"/>
              <a:t>After media gels, add to incubator, upside down (to reduce condensation on plate bottom)  </a:t>
            </a:r>
          </a:p>
          <a:p>
            <a:pPr lvl="1" eaLnBrk="1" hangingPunct="1">
              <a:lnSpc>
                <a:spcPct val="90000"/>
              </a:lnSpc>
              <a:spcBef>
                <a:spcPts val="600"/>
              </a:spcBef>
            </a:pPr>
            <a:r>
              <a:rPr lang="en-US" altLang="en-US" sz="2400" dirty="0"/>
              <a:t>They can be stacked on top of one another</a:t>
            </a:r>
          </a:p>
        </p:txBody>
      </p:sp>
      <p:sp>
        <p:nvSpPr>
          <p:cNvPr id="2" name="Rectangle 10">
            <a:extLst>
              <a:ext uri="{FF2B5EF4-FFF2-40B4-BE49-F238E27FC236}">
                <a16:creationId xmlns:a16="http://schemas.microsoft.com/office/drawing/2014/main" id="{3B13963E-1173-A0C9-676E-4504C7884F44}"/>
              </a:ext>
            </a:extLst>
          </p:cNvPr>
          <p:cNvSpPr txBox="1">
            <a:spLocks/>
          </p:cNvSpPr>
          <p:nvPr/>
        </p:nvSpPr>
        <p:spPr bwMode="auto">
          <a:xfrm>
            <a:off x="609600" y="1252683"/>
            <a:ext cx="10972800" cy="5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Coliscan Continued</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E8DC607-B642-1899-AAFC-20D63A9D50C0}"/>
              </a:ext>
            </a:extLst>
          </p:cNvPr>
          <p:cNvGrpSpPr/>
          <p:nvPr/>
        </p:nvGrpSpPr>
        <p:grpSpPr>
          <a:xfrm>
            <a:off x="7471144" y="2211571"/>
            <a:ext cx="2743200" cy="4178597"/>
            <a:chOff x="7896446" y="2123852"/>
            <a:chExt cx="2743200" cy="4178597"/>
          </a:xfrm>
        </p:grpSpPr>
        <p:pic>
          <p:nvPicPr>
            <p:cNvPr id="75778" name="Picture 9" descr="IMGP0454">
              <a:extLst>
                <a:ext uri="{FF2B5EF4-FFF2-40B4-BE49-F238E27FC236}">
                  <a16:creationId xmlns:a16="http://schemas.microsoft.com/office/drawing/2014/main" id="{02212FE9-8932-2AB6-FDA5-E01C656B6D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6446" y="2123852"/>
              <a:ext cx="2743200" cy="205740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5779" name="Picture 10" descr="IMGP0455">
              <a:extLst>
                <a:ext uri="{FF2B5EF4-FFF2-40B4-BE49-F238E27FC236}">
                  <a16:creationId xmlns:a16="http://schemas.microsoft.com/office/drawing/2014/main" id="{6CA62D8B-E4F3-C741-908B-FB004C8383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6446" y="4245049"/>
              <a:ext cx="2743200" cy="205740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75781" name="Rectangle 38">
            <a:extLst>
              <a:ext uri="{FF2B5EF4-FFF2-40B4-BE49-F238E27FC236}">
                <a16:creationId xmlns:a16="http://schemas.microsoft.com/office/drawing/2014/main" id="{F2993B5E-8F9B-B211-AB12-97AC082623B1}"/>
              </a:ext>
            </a:extLst>
          </p:cNvPr>
          <p:cNvSpPr>
            <a:spLocks noGrp="1"/>
          </p:cNvSpPr>
          <p:nvPr>
            <p:ph type="body" sz="half" idx="1"/>
          </p:nvPr>
        </p:nvSpPr>
        <p:spPr>
          <a:xfrm>
            <a:off x="1415845" y="2073348"/>
            <a:ext cx="6260861" cy="3200401"/>
          </a:xfrm>
        </p:spPr>
        <p:txBody>
          <a:bodyPr/>
          <a:lstStyle/>
          <a:p>
            <a:pPr eaLnBrk="1" hangingPunct="1">
              <a:lnSpc>
                <a:spcPct val="90000"/>
              </a:lnSpc>
              <a:spcBef>
                <a:spcPts val="600"/>
              </a:spcBef>
              <a:spcAft>
                <a:spcPts val="600"/>
              </a:spcAft>
            </a:pPr>
            <a:r>
              <a:rPr lang="en-US" altLang="en-US" sz="2600" dirty="0"/>
              <a:t>Pipette water sample </a:t>
            </a:r>
            <a:r>
              <a:rPr lang="en-US" altLang="en-US" sz="2600" b="1" dirty="0"/>
              <a:t>1 mL only</a:t>
            </a:r>
          </a:p>
          <a:p>
            <a:pPr eaLnBrk="1" hangingPunct="1">
              <a:lnSpc>
                <a:spcPct val="90000"/>
              </a:lnSpc>
              <a:spcBef>
                <a:spcPts val="0"/>
              </a:spcBef>
              <a:spcAft>
                <a:spcPts val="600"/>
              </a:spcAft>
            </a:pPr>
            <a:r>
              <a:rPr lang="en-US" altLang="en-US" sz="2600" dirty="0"/>
              <a:t>Lift film and dispense sample onto </a:t>
            </a:r>
            <a:br>
              <a:rPr lang="en-US" altLang="en-US" sz="2600" dirty="0"/>
            </a:br>
            <a:r>
              <a:rPr lang="en-US" altLang="en-US" sz="2600" dirty="0"/>
              <a:t>pink circle</a:t>
            </a:r>
          </a:p>
          <a:p>
            <a:pPr eaLnBrk="1" hangingPunct="1">
              <a:lnSpc>
                <a:spcPct val="90000"/>
              </a:lnSpc>
              <a:spcBef>
                <a:spcPts val="0"/>
              </a:spcBef>
              <a:spcAft>
                <a:spcPts val="600"/>
              </a:spcAft>
            </a:pPr>
            <a:r>
              <a:rPr lang="en-US" altLang="en-US" sz="2600" dirty="0"/>
              <a:t>Carefully roll down film</a:t>
            </a:r>
          </a:p>
          <a:p>
            <a:pPr eaLnBrk="1" hangingPunct="1">
              <a:lnSpc>
                <a:spcPct val="90000"/>
              </a:lnSpc>
              <a:spcBef>
                <a:spcPts val="0"/>
              </a:spcBef>
              <a:spcAft>
                <a:spcPts val="600"/>
              </a:spcAft>
            </a:pPr>
            <a:r>
              <a:rPr lang="en-US" altLang="en-US" sz="2600" dirty="0"/>
              <a:t>Let sit 1 minute </a:t>
            </a:r>
          </a:p>
          <a:p>
            <a:pPr eaLnBrk="1" hangingPunct="1">
              <a:lnSpc>
                <a:spcPct val="90000"/>
              </a:lnSpc>
              <a:spcBef>
                <a:spcPts val="0"/>
              </a:spcBef>
              <a:spcAft>
                <a:spcPts val="600"/>
              </a:spcAft>
            </a:pPr>
            <a:r>
              <a:rPr lang="en-US" altLang="en-US" sz="2600" dirty="0"/>
              <a:t>Put in incubator right side up </a:t>
            </a:r>
            <a:br>
              <a:rPr lang="en-US" altLang="en-US" sz="2600" dirty="0"/>
            </a:br>
            <a:r>
              <a:rPr lang="en-US" altLang="en-US" sz="2600" dirty="0"/>
              <a:t>(can be stacked)</a:t>
            </a:r>
          </a:p>
          <a:p>
            <a:pPr eaLnBrk="1" hangingPunct="1"/>
            <a:endParaRPr lang="en-US" altLang="en-US" sz="2600" dirty="0"/>
          </a:p>
        </p:txBody>
      </p:sp>
      <p:sp>
        <p:nvSpPr>
          <p:cNvPr id="2" name="Rectangle 10">
            <a:extLst>
              <a:ext uri="{FF2B5EF4-FFF2-40B4-BE49-F238E27FC236}">
                <a16:creationId xmlns:a16="http://schemas.microsoft.com/office/drawing/2014/main" id="{FC8BF15A-3C81-6FD0-CEAC-B4581D4C2C61}"/>
              </a:ext>
            </a:extLst>
          </p:cNvPr>
          <p:cNvSpPr txBox="1">
            <a:spLocks/>
          </p:cNvSpPr>
          <p:nvPr/>
        </p:nvSpPr>
        <p:spPr bwMode="auto">
          <a:xfrm>
            <a:off x="609600" y="1252683"/>
            <a:ext cx="10972800" cy="5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3M Petrifilm Plating</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EA65BA-36F9-1AD7-91B3-286E0A1B19A6}"/>
              </a:ext>
            </a:extLst>
          </p:cNvPr>
          <p:cNvSpPr>
            <a:spLocks noGrp="1"/>
          </p:cNvSpPr>
          <p:nvPr>
            <p:ph type="body" sz="quarter" idx="10"/>
          </p:nvPr>
        </p:nvSpPr>
        <p:spPr>
          <a:xfrm>
            <a:off x="812800" y="1237266"/>
            <a:ext cx="10490200" cy="489933"/>
          </a:xfrm>
          <a:noFill/>
        </p:spPr>
        <p:txBody>
          <a:bodyPr/>
          <a:lstStyle/>
          <a:p>
            <a:r>
              <a:rPr lang="en-US" sz="4000" b="0" dirty="0"/>
              <a:t>History</a:t>
            </a:r>
          </a:p>
        </p:txBody>
      </p:sp>
      <p:sp>
        <p:nvSpPr>
          <p:cNvPr id="4" name="Text Placeholder 3">
            <a:extLst>
              <a:ext uri="{FF2B5EF4-FFF2-40B4-BE49-F238E27FC236}">
                <a16:creationId xmlns:a16="http://schemas.microsoft.com/office/drawing/2014/main" id="{B9C77A9A-7DC5-F965-B5C0-61B342BEA2B0}"/>
              </a:ext>
            </a:extLst>
          </p:cNvPr>
          <p:cNvSpPr>
            <a:spLocks noGrp="1"/>
          </p:cNvSpPr>
          <p:nvPr>
            <p:ph type="body" sz="quarter" idx="11"/>
          </p:nvPr>
        </p:nvSpPr>
        <p:spPr>
          <a:xfrm>
            <a:off x="889000" y="1921748"/>
            <a:ext cx="10490200" cy="4761307"/>
          </a:xfrm>
        </p:spPr>
        <p:txBody>
          <a:bodyPr/>
          <a:lstStyle/>
          <a:p>
            <a:pPr marL="342900" indent="-342900" algn="l">
              <a:spcBef>
                <a:spcPts val="600"/>
              </a:spcBef>
              <a:buFont typeface="Arial" panose="020B0604020202020204" pitchFamily="34" charset="0"/>
              <a:buChar char="•"/>
            </a:pPr>
            <a:r>
              <a:rPr lang="en-US" dirty="0"/>
              <a:t>First discovered in 1885 by German pediatrician, </a:t>
            </a:r>
            <a:br>
              <a:rPr lang="en-US" dirty="0"/>
            </a:br>
            <a:r>
              <a:rPr lang="en-US" dirty="0"/>
              <a:t>Theodor von Escherich</a:t>
            </a:r>
          </a:p>
          <a:p>
            <a:pPr marL="800100" lvl="1" indent="-342900">
              <a:spcBef>
                <a:spcPts val="0"/>
              </a:spcBef>
              <a:buFont typeface="Calibri" panose="020F0502020204030204" pitchFamily="34" charset="0"/>
              <a:buChar char="—"/>
            </a:pPr>
            <a:r>
              <a:rPr lang="en-US" i="1" dirty="0"/>
              <a:t>Bacterium coli – ‘coli’ </a:t>
            </a:r>
            <a:r>
              <a:rPr lang="en-US" dirty="0"/>
              <a:t>refers to its presence in the colon</a:t>
            </a:r>
          </a:p>
          <a:p>
            <a:pPr marL="800100" lvl="1" indent="-342900">
              <a:spcAft>
                <a:spcPts val="600"/>
              </a:spcAft>
              <a:buFont typeface="Calibri" panose="020F0502020204030204" pitchFamily="34" charset="0"/>
              <a:buChar char="—"/>
            </a:pPr>
            <a:r>
              <a:rPr lang="en-US" dirty="0"/>
              <a:t>Renamed </a:t>
            </a:r>
            <a:r>
              <a:rPr lang="en-US" i="1" dirty="0"/>
              <a:t>Escherichia coli</a:t>
            </a:r>
            <a:r>
              <a:rPr lang="en-US" dirty="0"/>
              <a:t> in 1919 in memory of Theodor</a:t>
            </a:r>
          </a:p>
          <a:p>
            <a:pPr marL="342900" indent="-342900" algn="l">
              <a:buFont typeface="Arial" panose="020B0604020202020204" pitchFamily="34" charset="0"/>
              <a:buChar char="•"/>
            </a:pPr>
            <a:r>
              <a:rPr lang="en-US" dirty="0"/>
              <a:t>Many strains of </a:t>
            </a:r>
            <a:r>
              <a:rPr lang="en-US" i="1" dirty="0"/>
              <a:t>E. coli </a:t>
            </a:r>
            <a:r>
              <a:rPr lang="en-US" dirty="0"/>
              <a:t>exist, one particular (K-12) isolated </a:t>
            </a:r>
            <a:br>
              <a:rPr lang="en-US" dirty="0"/>
            </a:br>
            <a:r>
              <a:rPr lang="en-US" dirty="0"/>
              <a:t>from diphtheria patient</a:t>
            </a:r>
          </a:p>
          <a:p>
            <a:pPr marL="800100" lvl="1" indent="-342900">
              <a:spcBef>
                <a:spcPts val="0"/>
              </a:spcBef>
              <a:buFont typeface="Calibri" panose="020F0502020204030204" pitchFamily="34" charset="0"/>
              <a:buChar char="—"/>
            </a:pPr>
            <a:r>
              <a:rPr lang="en-US" dirty="0"/>
              <a:t>In 1925, added to the collection at the Department of Bacteriology </a:t>
            </a:r>
            <a:br>
              <a:rPr lang="en-US" dirty="0"/>
            </a:br>
            <a:r>
              <a:rPr lang="en-US" dirty="0"/>
              <a:t>and Experimental Pathology at Stanford University</a:t>
            </a:r>
          </a:p>
          <a:p>
            <a:pPr marL="800100" lvl="1" indent="-342900">
              <a:spcAft>
                <a:spcPts val="600"/>
              </a:spcAft>
              <a:buFont typeface="Calibri" panose="020F0502020204030204" pitchFamily="34" charset="0"/>
              <a:buChar char="—"/>
            </a:pPr>
            <a:r>
              <a:rPr lang="en-US" dirty="0"/>
              <a:t>Professor Charles E. Clifton conducted studies through the 1930’s </a:t>
            </a:r>
            <a:br>
              <a:rPr lang="en-US" dirty="0"/>
            </a:br>
            <a:r>
              <a:rPr lang="en-US" dirty="0"/>
              <a:t>that linked bacterial metabolism and the availability of nutrients </a:t>
            </a:r>
          </a:p>
          <a:p>
            <a:pPr marL="342900" indent="-342900" algn="l">
              <a:buFont typeface="Arial" panose="020B0604020202020204" pitchFamily="34" charset="0"/>
              <a:buChar char="•"/>
            </a:pPr>
            <a:r>
              <a:rPr lang="en-US" dirty="0"/>
              <a:t>Opened a new world of bacterial genetics and molecular biology</a:t>
            </a:r>
          </a:p>
          <a:p>
            <a:pPr marL="800100" lvl="1" indent="-342900">
              <a:spcBef>
                <a:spcPts val="0"/>
              </a:spcBef>
              <a:buFont typeface="Calibri" panose="020F0502020204030204" pitchFamily="34" charset="0"/>
              <a:buChar char="—"/>
            </a:pPr>
            <a:r>
              <a:rPr lang="en-US" dirty="0"/>
              <a:t>Luria-Delbrück experiment in 1943 showed that Darwin’s theory of </a:t>
            </a:r>
            <a:br>
              <a:rPr lang="en-US" dirty="0"/>
            </a:br>
            <a:r>
              <a:rPr lang="en-US" dirty="0"/>
              <a:t>natural selection applied to bacteria as well</a:t>
            </a:r>
          </a:p>
          <a:p>
            <a:pPr marL="342900" indent="-342900" algn="l">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F2227D19-CAB6-D835-C7D3-964FB69C7F66}"/>
              </a:ext>
            </a:extLst>
          </p:cNvPr>
          <p:cNvPicPr>
            <a:picLocks noChangeAspect="1"/>
          </p:cNvPicPr>
          <p:nvPr/>
        </p:nvPicPr>
        <p:blipFill rotWithShape="1">
          <a:blip r:embed="rId4"/>
          <a:srcRect r="62128"/>
          <a:stretch/>
        </p:blipFill>
        <p:spPr>
          <a:xfrm>
            <a:off x="9941442" y="1641218"/>
            <a:ext cx="1616740" cy="2400217"/>
          </a:xfrm>
          <a:prstGeom prst="rect">
            <a:avLst/>
          </a:prstGeom>
        </p:spPr>
      </p:pic>
    </p:spTree>
    <p:extLst>
      <p:ext uri="{BB962C8B-B14F-4D97-AF65-F5344CB8AC3E}">
        <p14:creationId xmlns:p14="http://schemas.microsoft.com/office/powerpoint/2010/main" val="1719259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7826" name="Rectangle 12">
            <a:extLst>
              <a:ext uri="{FF2B5EF4-FFF2-40B4-BE49-F238E27FC236}">
                <a16:creationId xmlns:a16="http://schemas.microsoft.com/office/drawing/2014/main" id="{4284E82D-51F7-A7E4-96D7-72BACAB9FB00}"/>
              </a:ext>
            </a:extLst>
          </p:cNvPr>
          <p:cNvSpPr>
            <a:spLocks noGrp="1"/>
          </p:cNvSpPr>
          <p:nvPr>
            <p:ph type="title"/>
          </p:nvPr>
        </p:nvSpPr>
        <p:spPr>
          <a:xfrm>
            <a:off x="0" y="1244007"/>
            <a:ext cx="12192000" cy="481973"/>
          </a:xfrm>
        </p:spPr>
        <p:txBody>
          <a:bodyPr/>
          <a:lstStyle/>
          <a:p>
            <a:pPr eaLnBrk="1" hangingPunct="1"/>
            <a:r>
              <a:rPr lang="en-US" altLang="en-US" sz="4000" dirty="0">
                <a:latin typeface="+mn-lt"/>
              </a:rPr>
              <a:t>Incubation</a:t>
            </a:r>
          </a:p>
        </p:txBody>
      </p:sp>
      <p:sp>
        <p:nvSpPr>
          <p:cNvPr id="77828" name="Rectangle 13">
            <a:extLst>
              <a:ext uri="{FF2B5EF4-FFF2-40B4-BE49-F238E27FC236}">
                <a16:creationId xmlns:a16="http://schemas.microsoft.com/office/drawing/2014/main" id="{B10A36A3-5D7A-481B-DCA9-828451B750A9}"/>
              </a:ext>
            </a:extLst>
          </p:cNvPr>
          <p:cNvSpPr>
            <a:spLocks noGrp="1"/>
          </p:cNvSpPr>
          <p:nvPr>
            <p:ph type="body" idx="4294967295"/>
          </p:nvPr>
        </p:nvSpPr>
        <p:spPr>
          <a:xfrm>
            <a:off x="1396181" y="2083981"/>
            <a:ext cx="5802061" cy="3444949"/>
          </a:xfrm>
        </p:spPr>
        <p:txBody>
          <a:bodyPr/>
          <a:lstStyle/>
          <a:p>
            <a:pPr eaLnBrk="1" hangingPunct="1">
              <a:lnSpc>
                <a:spcPct val="90000"/>
              </a:lnSpc>
              <a:spcBef>
                <a:spcPts val="600"/>
              </a:spcBef>
            </a:pPr>
            <a:r>
              <a:rPr lang="en-US" altLang="en-US" sz="2800" dirty="0"/>
              <a:t>Samples should be incubated for </a:t>
            </a:r>
            <a:br>
              <a:rPr lang="en-US" altLang="en-US" sz="2800" dirty="0"/>
            </a:br>
            <a:r>
              <a:rPr lang="en-US" altLang="en-US" sz="2800" dirty="0"/>
              <a:t>24 hours at 35</a:t>
            </a:r>
            <a:r>
              <a:rPr lang="en-US" altLang="en-US" sz="2800" baseline="30000" dirty="0"/>
              <a:t>o</a:t>
            </a:r>
            <a:r>
              <a:rPr lang="en-US" altLang="en-US" sz="2800" dirty="0"/>
              <a:t>C</a:t>
            </a:r>
          </a:p>
          <a:p>
            <a:pPr lvl="1" eaLnBrk="1" hangingPunct="1">
              <a:lnSpc>
                <a:spcPct val="90000"/>
              </a:lnSpc>
              <a:spcBef>
                <a:spcPts val="0"/>
              </a:spcBef>
            </a:pPr>
            <a:r>
              <a:rPr lang="en-US" altLang="en-US" sz="2400" dirty="0"/>
              <a:t>Petrifilm needs humidity</a:t>
            </a:r>
          </a:p>
          <a:p>
            <a:pPr eaLnBrk="1" hangingPunct="1"/>
            <a:endParaRPr lang="en-US" altLang="en-US" dirty="0"/>
          </a:p>
        </p:txBody>
      </p:sp>
      <p:pic>
        <p:nvPicPr>
          <p:cNvPr id="3" name="Picture 2">
            <a:extLst>
              <a:ext uri="{FF2B5EF4-FFF2-40B4-BE49-F238E27FC236}">
                <a16:creationId xmlns:a16="http://schemas.microsoft.com/office/drawing/2014/main" id="{460AD494-C534-75B8-F409-AEFB85C3C4BD}"/>
              </a:ext>
            </a:extLst>
          </p:cNvPr>
          <p:cNvPicPr>
            <a:picLocks noChangeAspect="1"/>
          </p:cNvPicPr>
          <p:nvPr/>
        </p:nvPicPr>
        <p:blipFill>
          <a:blip r:embed="rId4"/>
          <a:stretch>
            <a:fillRect/>
          </a:stretch>
        </p:blipFill>
        <p:spPr>
          <a:xfrm>
            <a:off x="5830529" y="2801424"/>
            <a:ext cx="3697968" cy="308550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77521" name="Rectangle 17">
            <a:extLst>
              <a:ext uri="{FF2B5EF4-FFF2-40B4-BE49-F238E27FC236}">
                <a16:creationId xmlns:a16="http://schemas.microsoft.com/office/drawing/2014/main" id="{0C68EC11-5754-F197-123C-FF761BC5D719}"/>
              </a:ext>
            </a:extLst>
          </p:cNvPr>
          <p:cNvSpPr>
            <a:spLocks noGrp="1" noChangeArrowheads="1"/>
          </p:cNvSpPr>
          <p:nvPr>
            <p:ph type="title"/>
          </p:nvPr>
        </p:nvSpPr>
        <p:spPr>
          <a:xfrm>
            <a:off x="0" y="1235352"/>
            <a:ext cx="12192000" cy="1008117"/>
          </a:xfrm>
        </p:spPr>
        <p:txBody>
          <a:bodyPr rtlCol="0">
            <a:normAutofit fontScale="90000"/>
          </a:bodyPr>
          <a:lstStyle/>
          <a:p>
            <a:pPr eaLnBrk="1" fontAlgn="auto" hangingPunct="1">
              <a:lnSpc>
                <a:spcPct val="80000"/>
              </a:lnSpc>
              <a:spcAft>
                <a:spcPts val="0"/>
              </a:spcAft>
              <a:defRPr/>
            </a:pPr>
            <a:r>
              <a:rPr lang="en-US" dirty="0">
                <a:latin typeface="+mn-lt"/>
              </a:rPr>
              <a:t>Reading &amp; Interpreting </a:t>
            </a:r>
            <a:br>
              <a:rPr lang="en-US" dirty="0">
                <a:latin typeface="+mn-lt"/>
              </a:rPr>
            </a:br>
            <a:r>
              <a:rPr lang="en-US" dirty="0">
                <a:latin typeface="+mn-lt"/>
              </a:rPr>
              <a:t>Coliscan Easygel Plates</a:t>
            </a:r>
          </a:p>
        </p:txBody>
      </p:sp>
      <p:sp>
        <p:nvSpPr>
          <p:cNvPr id="79875" name="Rectangle 18">
            <a:extLst>
              <a:ext uri="{FF2B5EF4-FFF2-40B4-BE49-F238E27FC236}">
                <a16:creationId xmlns:a16="http://schemas.microsoft.com/office/drawing/2014/main" id="{4007C21C-EBB5-12E1-E9DF-93882C28E349}"/>
              </a:ext>
            </a:extLst>
          </p:cNvPr>
          <p:cNvSpPr>
            <a:spLocks noGrp="1"/>
          </p:cNvSpPr>
          <p:nvPr>
            <p:ph idx="1"/>
          </p:nvPr>
        </p:nvSpPr>
        <p:spPr>
          <a:xfrm>
            <a:off x="1415845" y="2541181"/>
            <a:ext cx="7387914" cy="3081467"/>
          </a:xfrm>
        </p:spPr>
        <p:txBody>
          <a:bodyPr/>
          <a:lstStyle/>
          <a:p>
            <a:pPr eaLnBrk="1" hangingPunct="1">
              <a:lnSpc>
                <a:spcPct val="90000"/>
              </a:lnSpc>
              <a:spcBef>
                <a:spcPts val="600"/>
              </a:spcBef>
            </a:pPr>
            <a:r>
              <a:rPr lang="en-US" altLang="en-US" sz="2800" dirty="0"/>
              <a:t>Count after 24 hours of incubation</a:t>
            </a:r>
          </a:p>
          <a:p>
            <a:pPr eaLnBrk="1" hangingPunct="1">
              <a:lnSpc>
                <a:spcPct val="90000"/>
              </a:lnSpc>
              <a:spcBef>
                <a:spcPts val="600"/>
              </a:spcBef>
            </a:pPr>
            <a:r>
              <a:rPr lang="en-US" altLang="en-US" sz="2800" dirty="0"/>
              <a:t>Count </a:t>
            </a:r>
            <a:r>
              <a:rPr lang="en-US" altLang="en-US" sz="2800" b="1" dirty="0"/>
              <a:t>dark blue or deep purple</a:t>
            </a:r>
            <a:r>
              <a:rPr lang="en-US" altLang="en-US" sz="2800" dirty="0"/>
              <a:t> colonies</a:t>
            </a:r>
          </a:p>
          <a:p>
            <a:pPr eaLnBrk="1" hangingPunct="1">
              <a:lnSpc>
                <a:spcPct val="90000"/>
              </a:lnSpc>
              <a:spcBef>
                <a:spcPts val="600"/>
              </a:spcBef>
            </a:pPr>
            <a:r>
              <a:rPr lang="en-US" altLang="en-US" sz="2800" dirty="0"/>
              <a:t>Teal and pink colonies are not E. coli</a:t>
            </a:r>
          </a:p>
          <a:p>
            <a:pPr eaLnBrk="1" hangingPunct="1">
              <a:lnSpc>
                <a:spcPct val="90000"/>
              </a:lnSpc>
              <a:spcBef>
                <a:spcPts val="600"/>
              </a:spcBef>
            </a:pPr>
            <a:r>
              <a:rPr lang="en-US" altLang="en-US" sz="2800" dirty="0"/>
              <a:t>Helpful Hint:</a:t>
            </a:r>
          </a:p>
          <a:p>
            <a:pPr lvl="1" eaLnBrk="1" hangingPunct="1">
              <a:lnSpc>
                <a:spcPct val="90000"/>
              </a:lnSpc>
              <a:spcBef>
                <a:spcPts val="600"/>
              </a:spcBef>
              <a:spcAft>
                <a:spcPts val="0"/>
              </a:spcAft>
            </a:pPr>
            <a:r>
              <a:rPr lang="en-US" altLang="en-US" sz="2400" dirty="0"/>
              <a:t>Use a magnifier</a:t>
            </a:r>
          </a:p>
          <a:p>
            <a:pPr lvl="1" eaLnBrk="1" hangingPunct="1">
              <a:lnSpc>
                <a:spcPct val="90000"/>
              </a:lnSpc>
              <a:spcBef>
                <a:spcPts val="600"/>
              </a:spcBef>
              <a:spcAft>
                <a:spcPts val="600"/>
              </a:spcAft>
            </a:pPr>
            <a:r>
              <a:rPr lang="en-US" altLang="en-US" sz="2400" dirty="0"/>
              <a:t>Bright light is best (full spectrum bulb)</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1922" name="Rectangle 12">
            <a:extLst>
              <a:ext uri="{FF2B5EF4-FFF2-40B4-BE49-F238E27FC236}">
                <a16:creationId xmlns:a16="http://schemas.microsoft.com/office/drawing/2014/main" id="{6D5D25F9-A5B5-4A74-365E-A5BF62407537}"/>
              </a:ext>
            </a:extLst>
          </p:cNvPr>
          <p:cNvSpPr>
            <a:spLocks noGrp="1"/>
          </p:cNvSpPr>
          <p:nvPr>
            <p:ph type="title"/>
          </p:nvPr>
        </p:nvSpPr>
        <p:spPr>
          <a:xfrm>
            <a:off x="0" y="1233377"/>
            <a:ext cx="12192000" cy="484298"/>
          </a:xfrm>
        </p:spPr>
        <p:txBody>
          <a:bodyPr/>
          <a:lstStyle/>
          <a:p>
            <a:pPr eaLnBrk="1" hangingPunct="1"/>
            <a:r>
              <a:rPr lang="en-US" altLang="en-US" sz="4000" dirty="0">
                <a:latin typeface="+mn-lt"/>
              </a:rPr>
              <a:t>Coliscan Easygel</a:t>
            </a:r>
          </a:p>
        </p:txBody>
      </p:sp>
      <p:sp>
        <p:nvSpPr>
          <p:cNvPr id="81923" name="Rectangle 13">
            <a:extLst>
              <a:ext uri="{FF2B5EF4-FFF2-40B4-BE49-F238E27FC236}">
                <a16:creationId xmlns:a16="http://schemas.microsoft.com/office/drawing/2014/main" id="{03BBC6AF-F5C6-9B35-3CB5-840E2A188BDC}"/>
              </a:ext>
            </a:extLst>
          </p:cNvPr>
          <p:cNvSpPr>
            <a:spLocks noGrp="1"/>
          </p:cNvSpPr>
          <p:nvPr>
            <p:ph type="body" sz="half" idx="1"/>
          </p:nvPr>
        </p:nvSpPr>
        <p:spPr>
          <a:xfrm>
            <a:off x="1406013" y="2083980"/>
            <a:ext cx="5218071" cy="4316819"/>
          </a:xfrm>
        </p:spPr>
        <p:txBody>
          <a:bodyPr/>
          <a:lstStyle/>
          <a:p>
            <a:pPr eaLnBrk="1" hangingPunct="1">
              <a:lnSpc>
                <a:spcPct val="90000"/>
              </a:lnSpc>
              <a:spcBef>
                <a:spcPts val="0"/>
              </a:spcBef>
              <a:spcAft>
                <a:spcPts val="600"/>
              </a:spcAft>
            </a:pPr>
            <a:r>
              <a:rPr lang="en-US" altLang="en-US" sz="2800" dirty="0"/>
              <a:t>Contains 2 enzyme specific chemicals (chromogens)</a:t>
            </a:r>
          </a:p>
          <a:p>
            <a:pPr eaLnBrk="1" hangingPunct="1">
              <a:lnSpc>
                <a:spcPct val="90000"/>
              </a:lnSpc>
              <a:spcBef>
                <a:spcPts val="0"/>
              </a:spcBef>
              <a:spcAft>
                <a:spcPts val="0"/>
              </a:spcAft>
            </a:pPr>
            <a:r>
              <a:rPr lang="en-US" altLang="en-US" sz="2800" dirty="0"/>
              <a:t>“Red Gal” (galactosidase)</a:t>
            </a:r>
          </a:p>
          <a:p>
            <a:pPr lvl="1" eaLnBrk="1" hangingPunct="1">
              <a:lnSpc>
                <a:spcPct val="90000"/>
              </a:lnSpc>
              <a:spcBef>
                <a:spcPts val="600"/>
              </a:spcBef>
              <a:spcAft>
                <a:spcPts val="600"/>
              </a:spcAft>
            </a:pPr>
            <a:r>
              <a:rPr lang="en-US" altLang="en-US" sz="2400" dirty="0"/>
              <a:t>Red or pink color produced</a:t>
            </a:r>
          </a:p>
          <a:p>
            <a:pPr eaLnBrk="1" hangingPunct="1">
              <a:lnSpc>
                <a:spcPct val="90000"/>
              </a:lnSpc>
              <a:spcBef>
                <a:spcPts val="0"/>
              </a:spcBef>
              <a:spcAft>
                <a:spcPts val="0"/>
              </a:spcAft>
            </a:pPr>
            <a:r>
              <a:rPr lang="en-US" altLang="en-US" sz="2800" dirty="0"/>
              <a:t>“X-Gluc” (glucuronidase)</a:t>
            </a:r>
          </a:p>
          <a:p>
            <a:pPr lvl="1" eaLnBrk="1" hangingPunct="1">
              <a:lnSpc>
                <a:spcPct val="90000"/>
              </a:lnSpc>
              <a:spcBef>
                <a:spcPts val="600"/>
              </a:spcBef>
              <a:spcAft>
                <a:spcPts val="600"/>
              </a:spcAft>
            </a:pPr>
            <a:r>
              <a:rPr lang="en-US" altLang="en-US" sz="2400" dirty="0"/>
              <a:t>Teal color produced</a:t>
            </a:r>
          </a:p>
          <a:p>
            <a:pPr eaLnBrk="1" hangingPunct="1">
              <a:lnSpc>
                <a:spcPct val="90000"/>
              </a:lnSpc>
              <a:spcBef>
                <a:spcPts val="0"/>
              </a:spcBef>
              <a:spcAft>
                <a:spcPts val="600"/>
              </a:spcAft>
            </a:pPr>
            <a:r>
              <a:rPr lang="en-US" altLang="en-US" sz="2800" dirty="0"/>
              <a:t>Only E. coli produces both enzymes</a:t>
            </a:r>
          </a:p>
          <a:p>
            <a:pPr eaLnBrk="1" hangingPunct="1">
              <a:lnSpc>
                <a:spcPct val="90000"/>
              </a:lnSpc>
              <a:spcBef>
                <a:spcPts val="0"/>
              </a:spcBef>
              <a:spcAft>
                <a:spcPts val="600"/>
              </a:spcAft>
            </a:pPr>
            <a:r>
              <a:rPr lang="en-US" altLang="en-US" sz="2800" dirty="0"/>
              <a:t>E.coli shows up first</a:t>
            </a:r>
          </a:p>
        </p:txBody>
      </p:sp>
      <p:grpSp>
        <p:nvGrpSpPr>
          <p:cNvPr id="2" name="Group 1">
            <a:extLst>
              <a:ext uri="{FF2B5EF4-FFF2-40B4-BE49-F238E27FC236}">
                <a16:creationId xmlns:a16="http://schemas.microsoft.com/office/drawing/2014/main" id="{3F85D3D4-4FFA-A823-1321-A0594E06A52B}"/>
              </a:ext>
            </a:extLst>
          </p:cNvPr>
          <p:cNvGrpSpPr/>
          <p:nvPr/>
        </p:nvGrpSpPr>
        <p:grpSpPr>
          <a:xfrm>
            <a:off x="6229399" y="2335164"/>
            <a:ext cx="4146206" cy="3474354"/>
            <a:chOff x="6061050" y="2175676"/>
            <a:chExt cx="4146206" cy="3474354"/>
          </a:xfrm>
        </p:grpSpPr>
        <p:pic>
          <p:nvPicPr>
            <p:cNvPr id="81924" name="Picture 4" descr="P9250016">
              <a:extLst>
                <a:ext uri="{FF2B5EF4-FFF2-40B4-BE49-F238E27FC236}">
                  <a16:creationId xmlns:a16="http://schemas.microsoft.com/office/drawing/2014/main" id="{82B0B0BB-B62D-2A06-A28F-C6BCE42B5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1050" y="2175676"/>
              <a:ext cx="4146206" cy="31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Text Box 5">
              <a:extLst>
                <a:ext uri="{FF2B5EF4-FFF2-40B4-BE49-F238E27FC236}">
                  <a16:creationId xmlns:a16="http://schemas.microsoft.com/office/drawing/2014/main" id="{EDC4D37B-0AFD-C6B8-556A-B6C9B548103B}"/>
                </a:ext>
              </a:extLst>
            </p:cNvPr>
            <p:cNvSpPr txBox="1">
              <a:spLocks noChangeArrowheads="1"/>
            </p:cNvSpPr>
            <p:nvPr/>
          </p:nvSpPr>
          <p:spPr bwMode="auto">
            <a:xfrm>
              <a:off x="6061050" y="5296087"/>
              <a:ext cx="4146206"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None/>
              </a:pPr>
              <a:r>
                <a:rPr lang="en-US" altLang="en-US" sz="1700" b="1" dirty="0">
                  <a:solidFill>
                    <a:srgbClr val="FF0000"/>
                  </a:solidFill>
                  <a:latin typeface="Verdana" panose="020B0604030504040204" pitchFamily="34" charset="0"/>
                  <a:cs typeface="Arial" panose="020B0604020202020204" pitchFamily="34" charset="0"/>
                </a:rPr>
                <a:t>Red</a:t>
              </a:r>
              <a:r>
                <a:rPr lang="en-US" altLang="en-US" sz="1700" b="1" dirty="0">
                  <a:solidFill>
                    <a:prstClr val="black"/>
                  </a:solidFill>
                  <a:latin typeface="Verdana" panose="020B0604030504040204" pitchFamily="34" charset="0"/>
                  <a:cs typeface="Arial" panose="020B0604020202020204" pitchFamily="34" charset="0"/>
                </a:rPr>
                <a:t> + </a:t>
              </a:r>
              <a:r>
                <a:rPr lang="en-US" altLang="en-US" sz="1700" b="1" dirty="0">
                  <a:solidFill>
                    <a:srgbClr val="00FFFF"/>
                  </a:solidFill>
                  <a:latin typeface="Verdana" panose="020B0604030504040204" pitchFamily="34" charset="0"/>
                  <a:cs typeface="Arial" panose="020B0604020202020204" pitchFamily="34" charset="0"/>
                </a:rPr>
                <a:t>Teal</a:t>
              </a:r>
              <a:r>
                <a:rPr lang="en-US" altLang="en-US" sz="1700" b="1" dirty="0">
                  <a:solidFill>
                    <a:prstClr val="black"/>
                  </a:solidFill>
                  <a:latin typeface="Verdana" panose="020B0604030504040204" pitchFamily="34" charset="0"/>
                  <a:cs typeface="Arial" panose="020B0604020202020204" pitchFamily="34" charset="0"/>
                </a:rPr>
                <a:t> = </a:t>
              </a:r>
              <a:r>
                <a:rPr lang="en-US" altLang="en-US" sz="1700" b="1" dirty="0">
                  <a:solidFill>
                    <a:srgbClr val="000099"/>
                  </a:solidFill>
                  <a:latin typeface="Verdana" panose="020B0604030504040204" pitchFamily="34" charset="0"/>
                  <a:cs typeface="Arial" panose="020B0604020202020204" pitchFamily="34" charset="0"/>
                </a:rPr>
                <a:t>Dark Blue/</a:t>
              </a:r>
              <a:r>
                <a:rPr lang="en-US" altLang="en-US" sz="1700" b="1" dirty="0">
                  <a:solidFill>
                    <a:srgbClr val="6600CC"/>
                  </a:solidFill>
                  <a:latin typeface="Verdana" panose="020B0604030504040204" pitchFamily="34" charset="0"/>
                  <a:cs typeface="Arial" panose="020B0604020202020204" pitchFamily="34" charset="0"/>
                </a:rPr>
                <a:t>Purple</a:t>
              </a:r>
              <a:endParaRPr lang="en-US" altLang="en-US" sz="2800" dirty="0">
                <a:solidFill>
                  <a:prstClr val="black"/>
                </a:solidFill>
                <a:latin typeface="Times New Roman" panose="02020603050405020304" pitchFamily="18" charset="0"/>
                <a:cs typeface="Arial" panose="020B0604020202020204" pitchFamily="34" charset="0"/>
              </a:endParaRPr>
            </a:p>
          </p:txBody>
        </p:sp>
      </p:gr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BAB01DC-9ACE-0C07-9E88-0FB54A4A2C46}"/>
              </a:ext>
            </a:extLst>
          </p:cNvPr>
          <p:cNvGrpSpPr/>
          <p:nvPr/>
        </p:nvGrpSpPr>
        <p:grpSpPr>
          <a:xfrm>
            <a:off x="3726218" y="1998921"/>
            <a:ext cx="4739563" cy="4465675"/>
            <a:chOff x="3276600" y="1413578"/>
            <a:chExt cx="5491162" cy="5173841"/>
          </a:xfrm>
        </p:grpSpPr>
        <p:pic>
          <p:nvPicPr>
            <p:cNvPr id="83970" name="Picture 2" descr="Bear Ck2007_inppta">
              <a:extLst>
                <a:ext uri="{FF2B5EF4-FFF2-40B4-BE49-F238E27FC236}">
                  <a16:creationId xmlns:a16="http://schemas.microsoft.com/office/drawing/2014/main" id="{6E3416D4-528A-BD73-4EC8-339E2C66AB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4038601"/>
              <a:ext cx="2676525" cy="254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3971" name="Group 3">
              <a:extLst>
                <a:ext uri="{FF2B5EF4-FFF2-40B4-BE49-F238E27FC236}">
                  <a16:creationId xmlns:a16="http://schemas.microsoft.com/office/drawing/2014/main" id="{2B12A464-F247-CB92-FE47-60011B81B5B9}"/>
                </a:ext>
              </a:extLst>
            </p:cNvPr>
            <p:cNvGrpSpPr>
              <a:grpSpLocks/>
            </p:cNvGrpSpPr>
            <p:nvPr/>
          </p:nvGrpSpPr>
          <p:grpSpPr bwMode="auto">
            <a:xfrm>
              <a:off x="3276601" y="1413578"/>
              <a:ext cx="2676525" cy="2548821"/>
              <a:chOff x="-8" y="0"/>
              <a:chExt cx="2182" cy="2208"/>
            </a:xfrm>
          </p:grpSpPr>
          <p:pic>
            <p:nvPicPr>
              <p:cNvPr id="83979" name="Picture 4" descr="goodplate">
                <a:extLst>
                  <a:ext uri="{FF2B5EF4-FFF2-40B4-BE49-F238E27FC236}">
                    <a16:creationId xmlns:a16="http://schemas.microsoft.com/office/drawing/2014/main" id="{828CD152-F915-4A39-5F46-5B2CC84D0B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174" cy="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0" name="Text Box 5">
                <a:extLst>
                  <a:ext uri="{FF2B5EF4-FFF2-40B4-BE49-F238E27FC236}">
                    <a16:creationId xmlns:a16="http://schemas.microsoft.com/office/drawing/2014/main" id="{FC0B6473-5833-07F6-C3CF-40E1F865B40F}"/>
                  </a:ext>
                </a:extLst>
              </p:cNvPr>
              <p:cNvSpPr txBox="1">
                <a:spLocks noChangeArrowheads="1"/>
              </p:cNvSpPr>
              <p:nvPr/>
            </p:nvSpPr>
            <p:spPr bwMode="auto">
              <a:xfrm>
                <a:off x="-8" y="0"/>
                <a:ext cx="150"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endParaRPr lang="en-US" altLang="en-US" sz="1800" dirty="0">
                  <a:solidFill>
                    <a:prstClr val="black"/>
                  </a:solidFill>
                  <a:latin typeface="Arial" panose="020B0604020202020204" pitchFamily="34" charset="0"/>
                  <a:cs typeface="Arial" panose="020B0604020202020204" pitchFamily="34" charset="0"/>
                </a:endParaRPr>
              </a:p>
            </p:txBody>
          </p:sp>
        </p:grpSp>
        <p:grpSp>
          <p:nvGrpSpPr>
            <p:cNvPr id="83972" name="Group 6">
              <a:extLst>
                <a:ext uri="{FF2B5EF4-FFF2-40B4-BE49-F238E27FC236}">
                  <a16:creationId xmlns:a16="http://schemas.microsoft.com/office/drawing/2014/main" id="{E18F8AF2-BDC5-94D1-E6D4-120DDB3CD6C3}"/>
                </a:ext>
              </a:extLst>
            </p:cNvPr>
            <p:cNvGrpSpPr>
              <a:grpSpLocks/>
            </p:cNvGrpSpPr>
            <p:nvPr/>
          </p:nvGrpSpPr>
          <p:grpSpPr bwMode="auto">
            <a:xfrm>
              <a:off x="6006540" y="1413580"/>
              <a:ext cx="2761222" cy="2548820"/>
              <a:chOff x="3312" y="0"/>
              <a:chExt cx="2448" cy="2088"/>
            </a:xfrm>
          </p:grpSpPr>
          <p:pic>
            <p:nvPicPr>
              <p:cNvPr id="83977" name="Picture 7" descr="ecolisampleplate">
                <a:extLst>
                  <a:ext uri="{FF2B5EF4-FFF2-40B4-BE49-F238E27FC236}">
                    <a16:creationId xmlns:a16="http://schemas.microsoft.com/office/drawing/2014/main" id="{13454C10-3025-3A1D-2960-264F3A6624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2" y="0"/>
                <a:ext cx="2448" cy="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8" name="Text Box 8">
                <a:extLst>
                  <a:ext uri="{FF2B5EF4-FFF2-40B4-BE49-F238E27FC236}">
                    <a16:creationId xmlns:a16="http://schemas.microsoft.com/office/drawing/2014/main" id="{0839AE4F-E9A6-8B59-AE96-487AEA852258}"/>
                  </a:ext>
                </a:extLst>
              </p:cNvPr>
              <p:cNvSpPr txBox="1">
                <a:spLocks noChangeArrowheads="1"/>
              </p:cNvSpPr>
              <p:nvPr/>
            </p:nvSpPr>
            <p:spPr bwMode="auto">
              <a:xfrm>
                <a:off x="3351" y="0"/>
                <a:ext cx="152" cy="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endParaRPr lang="en-US" altLang="en-US" sz="1800" dirty="0">
                  <a:solidFill>
                    <a:prstClr val="black"/>
                  </a:solidFill>
                  <a:latin typeface="Arial" panose="020B0604020202020204" pitchFamily="34" charset="0"/>
                  <a:cs typeface="Arial" panose="020B0604020202020204" pitchFamily="34" charset="0"/>
                </a:endParaRPr>
              </a:p>
            </p:txBody>
          </p:sp>
        </p:grpSp>
        <p:grpSp>
          <p:nvGrpSpPr>
            <p:cNvPr id="83973" name="Group 9">
              <a:extLst>
                <a:ext uri="{FF2B5EF4-FFF2-40B4-BE49-F238E27FC236}">
                  <a16:creationId xmlns:a16="http://schemas.microsoft.com/office/drawing/2014/main" id="{2A106DF5-F79A-1683-8768-6F076E78FF4B}"/>
                </a:ext>
              </a:extLst>
            </p:cNvPr>
            <p:cNvGrpSpPr>
              <a:grpSpLocks/>
            </p:cNvGrpSpPr>
            <p:nvPr/>
          </p:nvGrpSpPr>
          <p:grpSpPr bwMode="auto">
            <a:xfrm>
              <a:off x="6006540" y="4038600"/>
              <a:ext cx="2761221" cy="2548819"/>
              <a:chOff x="3307" y="2112"/>
              <a:chExt cx="2453" cy="2204"/>
            </a:xfrm>
          </p:grpSpPr>
          <p:pic>
            <p:nvPicPr>
              <p:cNvPr id="83975" name="Picture 10" descr="platecoli2">
                <a:extLst>
                  <a:ext uri="{FF2B5EF4-FFF2-40B4-BE49-F238E27FC236}">
                    <a16:creationId xmlns:a16="http://schemas.microsoft.com/office/drawing/2014/main" id="{0BEFFC5F-A85E-EDFE-9A74-BB186322CB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2" y="2112"/>
                <a:ext cx="2448" cy="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Text Box 11">
                <a:extLst>
                  <a:ext uri="{FF2B5EF4-FFF2-40B4-BE49-F238E27FC236}">
                    <a16:creationId xmlns:a16="http://schemas.microsoft.com/office/drawing/2014/main" id="{D4841A1F-A0BC-AE70-6EA4-3157DDB803CD}"/>
                  </a:ext>
                </a:extLst>
              </p:cNvPr>
              <p:cNvSpPr txBox="1">
                <a:spLocks noChangeArrowheads="1"/>
              </p:cNvSpPr>
              <p:nvPr/>
            </p:nvSpPr>
            <p:spPr bwMode="auto">
              <a:xfrm>
                <a:off x="3307" y="2112"/>
                <a:ext cx="14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None/>
                </a:pPr>
                <a:endParaRPr lang="en-US" altLang="en-US" sz="1800" dirty="0">
                  <a:solidFill>
                    <a:prstClr val="black"/>
                  </a:solidFill>
                  <a:latin typeface="Arial" panose="020B0604020202020204" pitchFamily="34" charset="0"/>
                  <a:cs typeface="Arial" panose="020B0604020202020204" pitchFamily="34" charset="0"/>
                </a:endParaRPr>
              </a:p>
            </p:txBody>
          </p:sp>
        </p:grpSp>
      </p:grpSp>
      <p:sp>
        <p:nvSpPr>
          <p:cNvPr id="2" name="TextBox 1">
            <a:extLst>
              <a:ext uri="{FF2B5EF4-FFF2-40B4-BE49-F238E27FC236}">
                <a16:creationId xmlns:a16="http://schemas.microsoft.com/office/drawing/2014/main" id="{96335647-1427-BEA5-7F2C-5D06ABE372F3}"/>
              </a:ext>
            </a:extLst>
          </p:cNvPr>
          <p:cNvSpPr txBox="1"/>
          <p:nvPr/>
        </p:nvSpPr>
        <p:spPr>
          <a:xfrm>
            <a:off x="2079772" y="5125972"/>
            <a:ext cx="1236557" cy="338554"/>
          </a:xfrm>
          <a:prstGeom prst="rect">
            <a:avLst/>
          </a:prstGeom>
          <a:noFill/>
        </p:spPr>
        <p:txBody>
          <a:bodyPr wrap="none" rtlCol="0">
            <a:spAutoFit/>
          </a:bodyPr>
          <a:lstStyle/>
          <a:p>
            <a:r>
              <a:rPr lang="en-US" sz="1600" b="1" dirty="0"/>
              <a:t>&gt;300 = TNTC</a:t>
            </a:r>
          </a:p>
        </p:txBody>
      </p:sp>
      <p:sp>
        <p:nvSpPr>
          <p:cNvPr id="4" name="Rectangle 12">
            <a:extLst>
              <a:ext uri="{FF2B5EF4-FFF2-40B4-BE49-F238E27FC236}">
                <a16:creationId xmlns:a16="http://schemas.microsoft.com/office/drawing/2014/main" id="{21540F4D-193A-7657-8D1A-E24EFD9FF848}"/>
              </a:ext>
            </a:extLst>
          </p:cNvPr>
          <p:cNvSpPr txBox="1">
            <a:spLocks/>
          </p:cNvSpPr>
          <p:nvPr/>
        </p:nvSpPr>
        <p:spPr bwMode="auto">
          <a:xfrm>
            <a:off x="0" y="1233377"/>
            <a:ext cx="12192000" cy="48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a:latin typeface="+mn-lt"/>
              </a:rPr>
              <a:t>Coliscan Easygel</a:t>
            </a:r>
            <a:endParaRPr lang="en-US" altLang="en-US" sz="4000" dirty="0">
              <a:latin typeface="+mn-l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83654" name="Rectangle 6">
            <a:extLst>
              <a:ext uri="{FF2B5EF4-FFF2-40B4-BE49-F238E27FC236}">
                <a16:creationId xmlns:a16="http://schemas.microsoft.com/office/drawing/2014/main" id="{6D4A7812-2E24-F06A-D5FD-160DEE08473C}"/>
              </a:ext>
            </a:extLst>
          </p:cNvPr>
          <p:cNvSpPr>
            <a:spLocks noGrp="1" noChangeArrowheads="1"/>
          </p:cNvSpPr>
          <p:nvPr>
            <p:ph type="title"/>
          </p:nvPr>
        </p:nvSpPr>
        <p:spPr>
          <a:xfrm>
            <a:off x="0" y="1244006"/>
            <a:ext cx="12192000" cy="556401"/>
          </a:xfrm>
        </p:spPr>
        <p:txBody>
          <a:bodyPr rtlCol="0">
            <a:normAutofit fontScale="90000"/>
          </a:bodyPr>
          <a:lstStyle/>
          <a:p>
            <a:pPr eaLnBrk="1" fontAlgn="auto" hangingPunct="1">
              <a:spcAft>
                <a:spcPts val="0"/>
              </a:spcAft>
              <a:defRPr/>
            </a:pPr>
            <a:r>
              <a:rPr lang="en-US" dirty="0">
                <a:latin typeface="+mn-lt"/>
              </a:rPr>
              <a:t>Reading &amp; Interpreting Petrifilm</a:t>
            </a:r>
            <a:r>
              <a:rPr lang="en-US" baseline="30000" dirty="0">
                <a:latin typeface="+mn-lt"/>
              </a:rPr>
              <a:t>TM</a:t>
            </a:r>
            <a:r>
              <a:rPr lang="en-US" dirty="0">
                <a:latin typeface="+mn-lt"/>
              </a:rPr>
              <a:t> Plates</a:t>
            </a:r>
          </a:p>
        </p:txBody>
      </p:sp>
      <p:sp>
        <p:nvSpPr>
          <p:cNvPr id="88067" name="Rectangle 7">
            <a:extLst>
              <a:ext uri="{FF2B5EF4-FFF2-40B4-BE49-F238E27FC236}">
                <a16:creationId xmlns:a16="http://schemas.microsoft.com/office/drawing/2014/main" id="{C7FDCB5C-5369-1B02-AA09-17CA23CDF2A4}"/>
              </a:ext>
            </a:extLst>
          </p:cNvPr>
          <p:cNvSpPr>
            <a:spLocks noGrp="1"/>
          </p:cNvSpPr>
          <p:nvPr>
            <p:ph idx="1"/>
          </p:nvPr>
        </p:nvSpPr>
        <p:spPr>
          <a:xfrm>
            <a:off x="1386348" y="2073349"/>
            <a:ext cx="10196052" cy="4052815"/>
          </a:xfrm>
        </p:spPr>
        <p:txBody>
          <a:bodyPr/>
          <a:lstStyle/>
          <a:p>
            <a:pPr eaLnBrk="1" hangingPunct="1">
              <a:spcBef>
                <a:spcPts val="600"/>
              </a:spcBef>
              <a:spcAft>
                <a:spcPts val="0"/>
              </a:spcAft>
            </a:pPr>
            <a:r>
              <a:rPr lang="en-US" altLang="en-US" sz="2800" dirty="0"/>
              <a:t>Count after 24 hours incubation</a:t>
            </a:r>
          </a:p>
          <a:p>
            <a:pPr eaLnBrk="1" hangingPunct="1">
              <a:spcBef>
                <a:spcPts val="600"/>
              </a:spcBef>
              <a:spcAft>
                <a:spcPts val="0"/>
              </a:spcAft>
            </a:pPr>
            <a:r>
              <a:rPr lang="en-US" altLang="en-US" sz="2800" dirty="0"/>
              <a:t>Count </a:t>
            </a:r>
            <a:r>
              <a:rPr lang="en-US" altLang="en-US" sz="2800" b="1" dirty="0"/>
              <a:t>BLUE colonies WITH gas bubbles</a:t>
            </a:r>
          </a:p>
          <a:p>
            <a:pPr eaLnBrk="1" hangingPunct="1">
              <a:spcBef>
                <a:spcPts val="600"/>
              </a:spcBef>
              <a:spcAft>
                <a:spcPts val="0"/>
              </a:spcAft>
            </a:pPr>
            <a:r>
              <a:rPr lang="en-US" altLang="en-US" sz="2800" dirty="0"/>
              <a:t>Don’t count blue colonies without gas bubbles</a:t>
            </a:r>
          </a:p>
          <a:p>
            <a:pPr eaLnBrk="1" hangingPunct="1">
              <a:spcBef>
                <a:spcPts val="600"/>
              </a:spcBef>
              <a:spcAft>
                <a:spcPts val="0"/>
              </a:spcAft>
            </a:pPr>
            <a:r>
              <a:rPr lang="en-US" altLang="en-US" sz="2800" dirty="0"/>
              <a:t>Don’t count pink or white colonies with or without gas bubbles</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B5A1F3-39EE-7033-B94F-76497C93DF31}"/>
              </a:ext>
            </a:extLst>
          </p:cNvPr>
          <p:cNvGrpSpPr/>
          <p:nvPr/>
        </p:nvGrpSpPr>
        <p:grpSpPr>
          <a:xfrm>
            <a:off x="1893425" y="2106309"/>
            <a:ext cx="8405150" cy="4252025"/>
            <a:chOff x="2067586" y="2148840"/>
            <a:chExt cx="8405150" cy="4252025"/>
          </a:xfrm>
        </p:grpSpPr>
        <p:pic>
          <p:nvPicPr>
            <p:cNvPr id="92162" name="Picture 2" descr="petri1">
              <a:extLst>
                <a:ext uri="{FF2B5EF4-FFF2-40B4-BE49-F238E27FC236}">
                  <a16:creationId xmlns:a16="http://schemas.microsoft.com/office/drawing/2014/main" id="{40DE9FDD-E723-A7D2-1D83-65336D252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7586" y="2148840"/>
              <a:ext cx="2851844"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3" name="Picture 3" descr="Petrifilm_3">
              <a:extLst>
                <a:ext uri="{FF2B5EF4-FFF2-40B4-BE49-F238E27FC236}">
                  <a16:creationId xmlns:a16="http://schemas.microsoft.com/office/drawing/2014/main" id="{1F688642-291F-6C94-06B1-3CBFE8D25B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289" y="2148840"/>
              <a:ext cx="2521526" cy="256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4" descr="petrifilm oct 2007">
              <a:extLst>
                <a:ext uri="{FF2B5EF4-FFF2-40B4-BE49-F238E27FC236}">
                  <a16:creationId xmlns:a16="http://schemas.microsoft.com/office/drawing/2014/main" id="{5A556A4D-80EB-8516-14A4-E63B4EE06FB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51210" y="3840545"/>
              <a:ext cx="2521526" cy="256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5" descr="Petrifilm_ecoli3">
              <a:extLst>
                <a:ext uri="{FF2B5EF4-FFF2-40B4-BE49-F238E27FC236}">
                  <a16:creationId xmlns:a16="http://schemas.microsoft.com/office/drawing/2014/main" id="{3295A616-1DF1-63C2-8A52-2ED30C3D3C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0507" y="3840545"/>
              <a:ext cx="2437782" cy="256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0">
            <a:extLst>
              <a:ext uri="{FF2B5EF4-FFF2-40B4-BE49-F238E27FC236}">
                <a16:creationId xmlns:a16="http://schemas.microsoft.com/office/drawing/2014/main" id="{A20CA8BA-7373-99A0-A786-E588B25283AD}"/>
              </a:ext>
            </a:extLst>
          </p:cNvPr>
          <p:cNvSpPr txBox="1">
            <a:spLocks/>
          </p:cNvSpPr>
          <p:nvPr/>
        </p:nvSpPr>
        <p:spPr bwMode="auto">
          <a:xfrm>
            <a:off x="609600" y="1252683"/>
            <a:ext cx="10972800" cy="5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3M Petrifilm</a:t>
            </a:r>
            <a:r>
              <a:rPr lang="en-US" altLang="en-US" sz="4000" baseline="30000" dirty="0">
                <a:latin typeface="+mn-lt"/>
              </a:rPr>
              <a:t>TM</a:t>
            </a:r>
            <a:r>
              <a:rPr lang="en-US" altLang="en-US" sz="4000" dirty="0">
                <a:latin typeface="+mn-lt"/>
              </a:rPr>
              <a:t> Sample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6258" name="Rectangle 8">
            <a:extLst>
              <a:ext uri="{FF2B5EF4-FFF2-40B4-BE49-F238E27FC236}">
                <a16:creationId xmlns:a16="http://schemas.microsoft.com/office/drawing/2014/main" id="{7F03716A-6684-9B10-A8E1-EF43699E6E23}"/>
              </a:ext>
            </a:extLst>
          </p:cNvPr>
          <p:cNvSpPr>
            <a:spLocks noGrp="1"/>
          </p:cNvSpPr>
          <p:nvPr>
            <p:ph type="title"/>
          </p:nvPr>
        </p:nvSpPr>
        <p:spPr>
          <a:xfrm>
            <a:off x="609600" y="1244017"/>
            <a:ext cx="10972800" cy="503238"/>
          </a:xfrm>
        </p:spPr>
        <p:txBody>
          <a:bodyPr/>
          <a:lstStyle/>
          <a:p>
            <a:pPr eaLnBrk="1" hangingPunct="1"/>
            <a:r>
              <a:rPr lang="en-US" altLang="en-US" sz="4000" dirty="0">
                <a:latin typeface="+mn-lt"/>
              </a:rPr>
              <a:t>Accuracy and Variability</a:t>
            </a:r>
          </a:p>
        </p:txBody>
      </p:sp>
      <p:sp>
        <p:nvSpPr>
          <p:cNvPr id="96259" name="Rectangle 9">
            <a:extLst>
              <a:ext uri="{FF2B5EF4-FFF2-40B4-BE49-F238E27FC236}">
                <a16:creationId xmlns:a16="http://schemas.microsoft.com/office/drawing/2014/main" id="{EFC951B0-6C83-FB4E-E924-571C05572A15}"/>
              </a:ext>
            </a:extLst>
          </p:cNvPr>
          <p:cNvSpPr>
            <a:spLocks noGrp="1"/>
          </p:cNvSpPr>
          <p:nvPr>
            <p:ph idx="1"/>
          </p:nvPr>
        </p:nvSpPr>
        <p:spPr>
          <a:xfrm>
            <a:off x="1541720" y="2103440"/>
            <a:ext cx="6911163" cy="2801318"/>
          </a:xfrm>
        </p:spPr>
        <p:txBody>
          <a:bodyPr/>
          <a:lstStyle/>
          <a:p>
            <a:pPr eaLnBrk="1" hangingPunct="1">
              <a:spcBef>
                <a:spcPts val="0"/>
              </a:spcBef>
            </a:pPr>
            <a:r>
              <a:rPr lang="en-US" altLang="en-US" sz="2800" dirty="0"/>
              <a:t>Results may not be accurate when:</a:t>
            </a:r>
          </a:p>
          <a:p>
            <a:pPr lvl="1" eaLnBrk="1" hangingPunct="1">
              <a:spcBef>
                <a:spcPts val="600"/>
              </a:spcBef>
            </a:pPr>
            <a:r>
              <a:rPr lang="en-US" altLang="en-US" sz="2400" dirty="0"/>
              <a:t>Samples aren’t kept cold prior to plating</a:t>
            </a:r>
          </a:p>
          <a:p>
            <a:pPr lvl="1" eaLnBrk="1" hangingPunct="1">
              <a:spcBef>
                <a:spcPts val="600"/>
              </a:spcBef>
            </a:pPr>
            <a:r>
              <a:rPr lang="en-US" altLang="en-US" sz="2400" dirty="0"/>
              <a:t>Workspace or equipment isn’t sterile</a:t>
            </a:r>
          </a:p>
          <a:p>
            <a:pPr lvl="1" eaLnBrk="1" hangingPunct="1">
              <a:spcBef>
                <a:spcPts val="600"/>
              </a:spcBef>
            </a:pPr>
            <a:r>
              <a:rPr lang="en-US" altLang="en-US" sz="2400" dirty="0"/>
              <a:t>Bottles, lids, pipettes are contaminated</a:t>
            </a:r>
          </a:p>
          <a:p>
            <a:pPr lvl="1" eaLnBrk="1" hangingPunct="1">
              <a:spcBef>
                <a:spcPts val="600"/>
              </a:spcBef>
            </a:pPr>
            <a:r>
              <a:rPr lang="en-US" altLang="en-US" sz="2400" dirty="0"/>
              <a:t>Sample wasn’t incubated properly</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6498" name="Rectangle 10">
            <a:extLst>
              <a:ext uri="{FF2B5EF4-FFF2-40B4-BE49-F238E27FC236}">
                <a16:creationId xmlns:a16="http://schemas.microsoft.com/office/drawing/2014/main" id="{3522E2B8-F371-1E3F-7357-8229D40797AE}"/>
              </a:ext>
            </a:extLst>
          </p:cNvPr>
          <p:cNvSpPr>
            <a:spLocks noGrp="1"/>
          </p:cNvSpPr>
          <p:nvPr>
            <p:ph type="title"/>
          </p:nvPr>
        </p:nvSpPr>
        <p:spPr>
          <a:xfrm>
            <a:off x="609600" y="1228558"/>
            <a:ext cx="10972800" cy="588298"/>
          </a:xfrm>
        </p:spPr>
        <p:txBody>
          <a:bodyPr/>
          <a:lstStyle/>
          <a:p>
            <a:pPr eaLnBrk="1" hangingPunct="1"/>
            <a:r>
              <a:rPr lang="en-US" altLang="en-US" sz="4000" dirty="0">
                <a:latin typeface="+mn-lt"/>
              </a:rPr>
              <a:t>Disposing of plates</a:t>
            </a:r>
          </a:p>
        </p:txBody>
      </p:sp>
      <p:sp>
        <p:nvSpPr>
          <p:cNvPr id="106499" name="Rectangle 11">
            <a:extLst>
              <a:ext uri="{FF2B5EF4-FFF2-40B4-BE49-F238E27FC236}">
                <a16:creationId xmlns:a16="http://schemas.microsoft.com/office/drawing/2014/main" id="{E52ECF80-A70E-E3B4-23A6-2B907229A17F}"/>
              </a:ext>
            </a:extLst>
          </p:cNvPr>
          <p:cNvSpPr>
            <a:spLocks noGrp="1"/>
          </p:cNvSpPr>
          <p:nvPr>
            <p:ph idx="1"/>
          </p:nvPr>
        </p:nvSpPr>
        <p:spPr>
          <a:xfrm>
            <a:off x="1406013" y="2104103"/>
            <a:ext cx="7660494" cy="3444210"/>
          </a:xfrm>
        </p:spPr>
        <p:txBody>
          <a:bodyPr/>
          <a:lstStyle/>
          <a:p>
            <a:pPr eaLnBrk="1" hangingPunct="1">
              <a:spcBef>
                <a:spcPts val="0"/>
              </a:spcBef>
              <a:spcAft>
                <a:spcPts val="600"/>
              </a:spcAft>
            </a:pPr>
            <a:r>
              <a:rPr lang="en-US" altLang="en-US" sz="2600" dirty="0"/>
              <a:t>Add a teaspoon of bleach to each Easygel Petri dish</a:t>
            </a:r>
          </a:p>
          <a:p>
            <a:pPr eaLnBrk="1" hangingPunct="1">
              <a:spcBef>
                <a:spcPts val="0"/>
              </a:spcBef>
              <a:spcAft>
                <a:spcPts val="600"/>
              </a:spcAft>
            </a:pPr>
            <a:r>
              <a:rPr lang="en-US" altLang="en-US" sz="2600" dirty="0"/>
              <a:t>Cover and place in a Ziplock bag</a:t>
            </a:r>
          </a:p>
          <a:p>
            <a:pPr eaLnBrk="1" hangingPunct="1">
              <a:spcBef>
                <a:spcPts val="0"/>
              </a:spcBef>
              <a:spcAft>
                <a:spcPts val="600"/>
              </a:spcAft>
            </a:pPr>
            <a:r>
              <a:rPr lang="en-US" altLang="en-US" sz="2600" dirty="0"/>
              <a:t>Put Petrifilms in the same Ziplock bag</a:t>
            </a:r>
          </a:p>
          <a:p>
            <a:pPr eaLnBrk="1" hangingPunct="1">
              <a:spcBef>
                <a:spcPts val="0"/>
              </a:spcBef>
              <a:spcAft>
                <a:spcPts val="600"/>
              </a:spcAft>
            </a:pPr>
            <a:r>
              <a:rPr lang="en-US" altLang="en-US" sz="2600" dirty="0"/>
              <a:t>Zip tightly and throw in trash</a:t>
            </a:r>
          </a:p>
          <a:p>
            <a:pPr eaLnBrk="1" hangingPunct="1">
              <a:lnSpc>
                <a:spcPct val="90000"/>
              </a:lnSpc>
              <a:spcBef>
                <a:spcPts val="600"/>
              </a:spcBef>
              <a:spcAft>
                <a:spcPts val="600"/>
              </a:spcAft>
            </a:pPr>
            <a:r>
              <a:rPr lang="en-US" altLang="en-US" sz="2600" dirty="0"/>
              <a:t>Dump remaining water sample and throw </a:t>
            </a:r>
            <a:br>
              <a:rPr lang="en-US" altLang="en-US" sz="2600" dirty="0"/>
            </a:br>
            <a:r>
              <a:rPr lang="en-US" altLang="en-US" sz="2600" dirty="0"/>
              <a:t>sample bottle in trash</a:t>
            </a:r>
          </a:p>
        </p:txBody>
      </p:sp>
      <p:pic>
        <p:nvPicPr>
          <p:cNvPr id="106500" name="Picture 8" descr="MCj04338590000[1]">
            <a:extLst>
              <a:ext uri="{FF2B5EF4-FFF2-40B4-BE49-F238E27FC236}">
                <a16:creationId xmlns:a16="http://schemas.microsoft.com/office/drawing/2014/main" id="{FAE2E18D-246E-9F36-259A-0FC3285296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336" y="2982133"/>
            <a:ext cx="2386738" cy="238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8547" name="Picture 5" descr="Bacteria_ecoli_Aussie_r80_mn000771_w150">
            <a:extLst>
              <a:ext uri="{FF2B5EF4-FFF2-40B4-BE49-F238E27FC236}">
                <a16:creationId xmlns:a16="http://schemas.microsoft.com/office/drawing/2014/main" id="{53C9881E-7F6E-96D5-679C-0537D11DB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5906" y="2169042"/>
            <a:ext cx="5760188" cy="4017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0">
            <a:extLst>
              <a:ext uri="{FF2B5EF4-FFF2-40B4-BE49-F238E27FC236}">
                <a16:creationId xmlns:a16="http://schemas.microsoft.com/office/drawing/2014/main" id="{F4B06B24-F8C9-302F-190A-42FD53E3408D}"/>
              </a:ext>
            </a:extLst>
          </p:cNvPr>
          <p:cNvSpPr txBox="1">
            <a:spLocks/>
          </p:cNvSpPr>
          <p:nvPr/>
        </p:nvSpPr>
        <p:spPr bwMode="auto">
          <a:xfrm>
            <a:off x="609600" y="1228558"/>
            <a:ext cx="10972800" cy="58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Let’s Practice</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4E880C-DC06-475E-9324-D92DFB78B744}"/>
              </a:ext>
            </a:extLst>
          </p:cNvPr>
          <p:cNvSpPr txBox="1"/>
          <p:nvPr/>
        </p:nvSpPr>
        <p:spPr>
          <a:xfrm>
            <a:off x="893135" y="2064224"/>
            <a:ext cx="10366743" cy="3736407"/>
          </a:xfrm>
          <a:prstGeom prst="rect">
            <a:avLst/>
          </a:prstGeom>
          <a:noFill/>
        </p:spPr>
        <p:txBody>
          <a:bodyPr wrap="square" rtlCol="0">
            <a:spAutoFit/>
          </a:bodyPr>
          <a:lstStyle/>
          <a:p>
            <a:pPr marL="285750" indent="-285750">
              <a:lnSpc>
                <a:spcPct val="90000"/>
              </a:lnSpc>
              <a:spcAft>
                <a:spcPts val="600"/>
              </a:spcAft>
              <a:buFont typeface="Arial" panose="020B0604020202020204" pitchFamily="34" charset="0"/>
              <a:buChar char="•"/>
            </a:pPr>
            <a:r>
              <a:rPr lang="en-US" sz="2800" dirty="0"/>
              <a:t>Harvard Museum of Natural History. (2024) </a:t>
            </a:r>
            <a:r>
              <a:rPr lang="en-US" sz="2800" i="1" dirty="0"/>
              <a:t>What’s In A Name?. </a:t>
            </a:r>
            <a:r>
              <a:rPr lang="en-US" sz="2800" dirty="0"/>
              <a:t>Available from </a:t>
            </a:r>
            <a:r>
              <a:rPr lang="en-US" sz="2800" dirty="0">
                <a:hlinkClick r:id="rId3"/>
              </a:rPr>
              <a:t>https://whatsinaname.hmnh.harvard.edu/ecoli</a:t>
            </a:r>
            <a:r>
              <a:rPr lang="en-US" sz="2800" dirty="0"/>
              <a:t> (accessed 3/8/2024)</a:t>
            </a:r>
            <a:endParaRPr lang="en-US" sz="2000" dirty="0"/>
          </a:p>
          <a:p>
            <a:pPr marL="285750" indent="-285750">
              <a:lnSpc>
                <a:spcPct val="90000"/>
              </a:lnSpc>
              <a:spcAft>
                <a:spcPts val="600"/>
              </a:spcAft>
              <a:buFont typeface="Arial" panose="020B0604020202020204" pitchFamily="34" charset="0"/>
              <a:buChar char="•"/>
            </a:pPr>
            <a:r>
              <a:rPr lang="en-US" sz="2800" dirty="0"/>
              <a:t>Centers for Disease Control &amp; Prevention. (2024) </a:t>
            </a:r>
            <a:r>
              <a:rPr lang="en-US" sz="2800" i="1" dirty="0"/>
              <a:t>E. coli (Escherichia coli). </a:t>
            </a:r>
            <a:r>
              <a:rPr lang="en-US" sz="2800" dirty="0"/>
              <a:t>Available from </a:t>
            </a:r>
            <a:r>
              <a:rPr lang="en-US" sz="2800" dirty="0">
                <a:hlinkClick r:id="rId4"/>
              </a:rPr>
              <a:t>https://www.cdc.gov/ecoli/index.html</a:t>
            </a:r>
            <a:r>
              <a:rPr lang="en-US" sz="2800" dirty="0"/>
              <a:t> (accessed 3/8/2024)</a:t>
            </a:r>
          </a:p>
          <a:p>
            <a:pPr marL="285750" indent="-285750">
              <a:lnSpc>
                <a:spcPct val="90000"/>
              </a:lnSpc>
              <a:spcAft>
                <a:spcPts val="600"/>
              </a:spcAft>
              <a:buFont typeface="Arial" panose="020B0604020202020204" pitchFamily="34" charset="0"/>
              <a:buChar char="•"/>
            </a:pPr>
            <a:r>
              <a:rPr lang="en-US" sz="2800" dirty="0"/>
              <a:t>Purdue University. (2024) </a:t>
            </a:r>
            <a:r>
              <a:rPr lang="en-US" sz="2800" i="1" dirty="0"/>
              <a:t>E. Coli and Indiana Lakes and Streams. </a:t>
            </a:r>
            <a:r>
              <a:rPr lang="en-US" sz="2800" dirty="0"/>
              <a:t>Available from </a:t>
            </a:r>
            <a:r>
              <a:rPr lang="en-US" sz="2800" dirty="0">
                <a:hlinkClick r:id="rId5"/>
              </a:rPr>
              <a:t>https://engineering.purdue.edu/SafeWater/</a:t>
            </a:r>
            <a:br>
              <a:rPr lang="en-US" sz="2800" dirty="0">
                <a:hlinkClick r:id="rId5"/>
              </a:rPr>
            </a:br>
            <a:r>
              <a:rPr lang="en-US" sz="2800" dirty="0">
                <a:hlinkClick r:id="rId5"/>
              </a:rPr>
              <a:t>watershed/ecoli.html</a:t>
            </a:r>
            <a:r>
              <a:rPr lang="en-US" sz="2800" dirty="0"/>
              <a:t> (accessed 3/8/2024)</a:t>
            </a:r>
            <a:endParaRPr lang="en-US" sz="2800" i="1" dirty="0"/>
          </a:p>
        </p:txBody>
      </p:sp>
      <p:sp>
        <p:nvSpPr>
          <p:cNvPr id="4" name="Rectangle 10">
            <a:extLst>
              <a:ext uri="{FF2B5EF4-FFF2-40B4-BE49-F238E27FC236}">
                <a16:creationId xmlns:a16="http://schemas.microsoft.com/office/drawing/2014/main" id="{F2DB2DA5-F1BE-D99C-8B71-090D60E1D457}"/>
              </a:ext>
            </a:extLst>
          </p:cNvPr>
          <p:cNvSpPr txBox="1">
            <a:spLocks/>
          </p:cNvSpPr>
          <p:nvPr/>
        </p:nvSpPr>
        <p:spPr bwMode="auto">
          <a:xfrm>
            <a:off x="609600" y="1228558"/>
            <a:ext cx="10972800" cy="58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Resources</a:t>
            </a:r>
          </a:p>
        </p:txBody>
      </p:sp>
    </p:spTree>
    <p:extLst>
      <p:ext uri="{BB962C8B-B14F-4D97-AF65-F5344CB8AC3E}">
        <p14:creationId xmlns:p14="http://schemas.microsoft.com/office/powerpoint/2010/main" val="1381037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AE5AE9-D923-99B4-4955-C4B6A15B4E30}"/>
              </a:ext>
            </a:extLst>
          </p:cNvPr>
          <p:cNvSpPr>
            <a:spLocks noGrp="1"/>
          </p:cNvSpPr>
          <p:nvPr>
            <p:ph type="body" sz="quarter" idx="10"/>
          </p:nvPr>
        </p:nvSpPr>
        <p:spPr>
          <a:xfrm>
            <a:off x="850900" y="1237983"/>
            <a:ext cx="10490200" cy="899826"/>
          </a:xfrm>
        </p:spPr>
        <p:txBody>
          <a:bodyPr/>
          <a:lstStyle/>
          <a:p>
            <a:pPr>
              <a:spcBef>
                <a:spcPts val="0"/>
              </a:spcBef>
            </a:pPr>
            <a:r>
              <a:rPr lang="en-US" sz="4000" b="0" dirty="0"/>
              <a:t>Watch Your Bacteria!</a:t>
            </a:r>
          </a:p>
          <a:p>
            <a:pPr>
              <a:spcBef>
                <a:spcPts val="0"/>
              </a:spcBef>
            </a:pPr>
            <a:r>
              <a:rPr lang="en-US" sz="2800" b="0" dirty="0"/>
              <a:t>Bacteria are…</a:t>
            </a:r>
          </a:p>
          <a:p>
            <a:endParaRPr lang="en-US" sz="4000" dirty="0"/>
          </a:p>
        </p:txBody>
      </p:sp>
      <p:sp>
        <p:nvSpPr>
          <p:cNvPr id="4" name="Text Placeholder 3">
            <a:extLst>
              <a:ext uri="{FF2B5EF4-FFF2-40B4-BE49-F238E27FC236}">
                <a16:creationId xmlns:a16="http://schemas.microsoft.com/office/drawing/2014/main" id="{F25FBE4A-88B5-162A-61EE-41299BB973C0}"/>
              </a:ext>
            </a:extLst>
          </p:cNvPr>
          <p:cNvSpPr>
            <a:spLocks noGrp="1"/>
          </p:cNvSpPr>
          <p:nvPr>
            <p:ph type="body" sz="quarter" idx="12"/>
          </p:nvPr>
        </p:nvSpPr>
        <p:spPr>
          <a:xfrm>
            <a:off x="1396181" y="2424288"/>
            <a:ext cx="8286660" cy="4241983"/>
          </a:xfrm>
        </p:spPr>
        <p:txBody>
          <a:bodyPr/>
          <a:lstStyle/>
          <a:p>
            <a:pPr marL="342900" indent="-342900" algn="l">
              <a:lnSpc>
                <a:spcPts val="2600"/>
              </a:lnSpc>
              <a:spcBef>
                <a:spcPts val="0"/>
              </a:spcBef>
              <a:buFont typeface="Arial" panose="020B0604020202020204" pitchFamily="34" charset="0"/>
              <a:buChar char="•"/>
            </a:pPr>
            <a:r>
              <a:rPr lang="en-US" sz="2800" dirty="0"/>
              <a:t>Single cell organism without nucleus or </a:t>
            </a:r>
            <a:br>
              <a:rPr lang="en-US" sz="2800" dirty="0"/>
            </a:br>
            <a:r>
              <a:rPr lang="en-US" sz="2800" dirty="0"/>
              <a:t>organelles (prokaryotes)</a:t>
            </a:r>
          </a:p>
          <a:p>
            <a:pPr marL="342900" indent="-342900" algn="l">
              <a:buFont typeface="Arial" panose="020B0604020202020204" pitchFamily="34" charset="0"/>
              <a:buChar char="•"/>
            </a:pPr>
            <a:r>
              <a:rPr lang="en-US" sz="2800" dirty="0"/>
              <a:t>Shapes include rods, spirals, spheres, etc.</a:t>
            </a:r>
          </a:p>
          <a:p>
            <a:pPr marL="342900" indent="-342900" algn="l">
              <a:lnSpc>
                <a:spcPts val="2600"/>
              </a:lnSpc>
              <a:buFont typeface="Arial" panose="020B0604020202020204" pitchFamily="34" charset="0"/>
              <a:buChar char="•"/>
            </a:pPr>
            <a:r>
              <a:rPr lang="en-US" sz="2800" dirty="0"/>
              <a:t>Typically, a few micrometers in length </a:t>
            </a:r>
            <a:br>
              <a:rPr lang="en-US" sz="2800" dirty="0"/>
            </a:br>
            <a:r>
              <a:rPr lang="en-US" sz="2800" dirty="0"/>
              <a:t>(1 mm = 1,000 micrometers)</a:t>
            </a:r>
          </a:p>
          <a:p>
            <a:pPr marL="342900" indent="-342900" algn="l">
              <a:buFont typeface="Arial" panose="020B0604020202020204" pitchFamily="34" charset="0"/>
              <a:buChar char="•"/>
            </a:pPr>
            <a:r>
              <a:rPr lang="en-US" sz="2800" dirty="0"/>
              <a:t>Found in every environment on Earth</a:t>
            </a:r>
          </a:p>
          <a:p>
            <a:pPr marL="800100" lvl="1" indent="-342900">
              <a:buFont typeface="Calibri" panose="020F0502020204030204" pitchFamily="34" charset="0"/>
              <a:buChar char="—"/>
            </a:pPr>
            <a:r>
              <a:rPr lang="en-US" dirty="0"/>
              <a:t>1 teaspoon topsoil holds more than 1 billion bacteria</a:t>
            </a:r>
          </a:p>
          <a:p>
            <a:pPr marL="342900" indent="-342900" algn="l">
              <a:lnSpc>
                <a:spcPts val="2600"/>
              </a:lnSpc>
              <a:buFont typeface="Arial" panose="020B0604020202020204" pitchFamily="34" charset="0"/>
              <a:buChar char="•"/>
            </a:pPr>
            <a:r>
              <a:rPr lang="en-US" sz="2800" dirty="0"/>
              <a:t>Play a vital role in decomposition, digestion, the </a:t>
            </a:r>
            <a:br>
              <a:rPr lang="en-US" sz="2800" dirty="0"/>
            </a:br>
            <a:r>
              <a:rPr lang="en-US" sz="2800" dirty="0"/>
              <a:t>creation of products like antibiotics and cheese</a:t>
            </a:r>
          </a:p>
          <a:p>
            <a:pPr marL="342900" indent="-342900" algn="l">
              <a:buFont typeface="Arial" panose="020B0604020202020204" pitchFamily="34" charset="0"/>
              <a:buChar char="•"/>
            </a:pPr>
            <a:r>
              <a:rPr lang="en-US" sz="2800" dirty="0"/>
              <a:t>Most are NOT pathogenic</a:t>
            </a:r>
          </a:p>
        </p:txBody>
      </p:sp>
      <p:pic>
        <p:nvPicPr>
          <p:cNvPr id="5" name="Picture 4">
            <a:extLst>
              <a:ext uri="{FF2B5EF4-FFF2-40B4-BE49-F238E27FC236}">
                <a16:creationId xmlns:a16="http://schemas.microsoft.com/office/drawing/2014/main" id="{AA26BC09-7A7C-24FD-364E-925CA6A4314A}"/>
              </a:ext>
            </a:extLst>
          </p:cNvPr>
          <p:cNvPicPr>
            <a:picLocks noChangeAspect="1"/>
          </p:cNvPicPr>
          <p:nvPr/>
        </p:nvPicPr>
        <p:blipFill>
          <a:blip r:embed="rId4"/>
          <a:stretch>
            <a:fillRect/>
          </a:stretch>
        </p:blipFill>
        <p:spPr>
          <a:xfrm>
            <a:off x="8234185" y="2576013"/>
            <a:ext cx="2897312" cy="1969266"/>
          </a:xfrm>
          <a:prstGeom prst="rect">
            <a:avLst/>
          </a:prstGeom>
        </p:spPr>
      </p:pic>
    </p:spTree>
    <p:extLst>
      <p:ext uri="{BB962C8B-B14F-4D97-AF65-F5344CB8AC3E}">
        <p14:creationId xmlns:p14="http://schemas.microsoft.com/office/powerpoint/2010/main" val="3210761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4E880C-DC06-475E-9324-D92DFB78B744}"/>
              </a:ext>
            </a:extLst>
          </p:cNvPr>
          <p:cNvSpPr txBox="1"/>
          <p:nvPr/>
        </p:nvSpPr>
        <p:spPr>
          <a:xfrm>
            <a:off x="1499191" y="2064224"/>
            <a:ext cx="9760687" cy="3160865"/>
          </a:xfrm>
          <a:prstGeom prst="rect">
            <a:avLst/>
          </a:prstGeom>
          <a:noFill/>
        </p:spPr>
        <p:txBody>
          <a:bodyPr wrap="square" rtlCol="0">
            <a:spAutoFit/>
          </a:bodyPr>
          <a:lstStyle/>
          <a:p>
            <a:pPr marL="285750" indent="-285750">
              <a:lnSpc>
                <a:spcPct val="90000"/>
              </a:lnSpc>
              <a:spcAft>
                <a:spcPts val="600"/>
              </a:spcAft>
              <a:buFont typeface="Arial" panose="020B0604020202020204" pitchFamily="34" charset="0"/>
              <a:buChar char="•"/>
            </a:pPr>
            <a:r>
              <a:rPr lang="en-US" sz="2800" dirty="0"/>
              <a:t>World Health Organization. (2024) </a:t>
            </a:r>
            <a:r>
              <a:rPr lang="en-US" sz="2800" i="1" dirty="0"/>
              <a:t>E. coli</a:t>
            </a:r>
            <a:r>
              <a:rPr lang="en-US" sz="2800" dirty="0"/>
              <a:t>. Available from </a:t>
            </a:r>
            <a:r>
              <a:rPr lang="en-US" sz="2800" dirty="0">
                <a:hlinkClick r:id="rId3"/>
              </a:rPr>
              <a:t>https://www.who.int/news-room/fact-sheets/detail/e-coli</a:t>
            </a:r>
            <a:r>
              <a:rPr lang="en-US" sz="2800" dirty="0"/>
              <a:t> </a:t>
            </a:r>
            <a:br>
              <a:rPr lang="en-US" sz="2800" dirty="0"/>
            </a:br>
            <a:r>
              <a:rPr lang="en-US" sz="2800" dirty="0"/>
              <a:t>(accessed 3/8/2024)</a:t>
            </a:r>
            <a:endParaRPr lang="en-US" sz="2000" dirty="0"/>
          </a:p>
          <a:p>
            <a:pPr marL="285750" indent="-285750">
              <a:lnSpc>
                <a:spcPct val="90000"/>
              </a:lnSpc>
              <a:buFont typeface="Arial" panose="020B0604020202020204" pitchFamily="34" charset="0"/>
              <a:buChar char="•"/>
            </a:pPr>
            <a:r>
              <a:rPr lang="en-US" sz="2800" dirty="0"/>
              <a:t>National Library of Medicine. Mueller, Matthew. </a:t>
            </a:r>
            <a:r>
              <a:rPr lang="en-US" sz="2800" dirty="0" err="1"/>
              <a:t>Tainter</a:t>
            </a:r>
            <a:r>
              <a:rPr lang="en-US" sz="2800" dirty="0"/>
              <a:t>, </a:t>
            </a:r>
            <a:br>
              <a:rPr lang="en-US" sz="2800" dirty="0"/>
            </a:br>
            <a:r>
              <a:rPr lang="en-US" sz="2800" dirty="0"/>
              <a:t>Christopher R. (2023) </a:t>
            </a:r>
            <a:r>
              <a:rPr lang="en-US" sz="2800" i="1" dirty="0"/>
              <a:t>Escherichia coli Infection</a:t>
            </a:r>
            <a:r>
              <a:rPr lang="en-US" sz="2800" dirty="0"/>
              <a:t>. Available </a:t>
            </a:r>
            <a:br>
              <a:rPr lang="en-US" sz="2800" dirty="0"/>
            </a:br>
            <a:r>
              <a:rPr lang="en-US" sz="2800" dirty="0"/>
              <a:t>at </a:t>
            </a:r>
            <a:r>
              <a:rPr lang="en-US" sz="2800" dirty="0">
                <a:hlinkClick r:id="rId4"/>
              </a:rPr>
              <a:t>https://www.ncbi.nlm.nih.gov/books/NBK564298/</a:t>
            </a:r>
            <a:r>
              <a:rPr lang="en-US" sz="2800" dirty="0"/>
              <a:t> </a:t>
            </a:r>
            <a:br>
              <a:rPr lang="en-US" sz="2800" dirty="0"/>
            </a:br>
            <a:r>
              <a:rPr lang="en-US" sz="2800" dirty="0"/>
              <a:t>(accessed 3/8/2024)</a:t>
            </a:r>
          </a:p>
          <a:p>
            <a:pPr marL="285750" indent="-285750">
              <a:buFont typeface="Arial" panose="020B0604020202020204" pitchFamily="34" charset="0"/>
              <a:buChar char="•"/>
            </a:pPr>
            <a:endParaRPr lang="en-US" dirty="0"/>
          </a:p>
        </p:txBody>
      </p:sp>
      <p:sp>
        <p:nvSpPr>
          <p:cNvPr id="4" name="Rectangle 10">
            <a:extLst>
              <a:ext uri="{FF2B5EF4-FFF2-40B4-BE49-F238E27FC236}">
                <a16:creationId xmlns:a16="http://schemas.microsoft.com/office/drawing/2014/main" id="{F2DB2DA5-F1BE-D99C-8B71-090D60E1D457}"/>
              </a:ext>
            </a:extLst>
          </p:cNvPr>
          <p:cNvSpPr txBox="1">
            <a:spLocks/>
          </p:cNvSpPr>
          <p:nvPr/>
        </p:nvSpPr>
        <p:spPr bwMode="auto">
          <a:xfrm>
            <a:off x="609600" y="1228558"/>
            <a:ext cx="10972800" cy="58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altLang="en-US" sz="4000" dirty="0">
                <a:latin typeface="+mn-lt"/>
              </a:rPr>
              <a:t>Resources Continued</a:t>
            </a:r>
          </a:p>
        </p:txBody>
      </p:sp>
    </p:spTree>
    <p:extLst>
      <p:ext uri="{BB962C8B-B14F-4D97-AF65-F5344CB8AC3E}">
        <p14:creationId xmlns:p14="http://schemas.microsoft.com/office/powerpoint/2010/main" val="1859436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460E9D-A42B-B778-EAB3-A09EB7545981}"/>
              </a:ext>
            </a:extLst>
          </p:cNvPr>
          <p:cNvSpPr>
            <a:spLocks noGrp="1"/>
          </p:cNvSpPr>
          <p:nvPr>
            <p:ph type="body" sz="quarter" idx="10"/>
          </p:nvPr>
        </p:nvSpPr>
        <p:spPr>
          <a:xfrm>
            <a:off x="850900" y="2010032"/>
            <a:ext cx="10490200" cy="585684"/>
          </a:xfrm>
        </p:spPr>
        <p:txBody>
          <a:bodyPr/>
          <a:lstStyle/>
          <a:p>
            <a:r>
              <a:rPr lang="en-US" sz="4800" b="0" dirty="0"/>
              <a:t>Thank You!</a:t>
            </a:r>
          </a:p>
        </p:txBody>
      </p:sp>
      <p:sp>
        <p:nvSpPr>
          <p:cNvPr id="3" name="Text Placeholder 2">
            <a:extLst>
              <a:ext uri="{FF2B5EF4-FFF2-40B4-BE49-F238E27FC236}">
                <a16:creationId xmlns:a16="http://schemas.microsoft.com/office/drawing/2014/main" id="{CE4FAA94-3C45-15DD-AFF5-8970CEB0CC40}"/>
              </a:ext>
            </a:extLst>
          </p:cNvPr>
          <p:cNvSpPr>
            <a:spLocks noGrp="1"/>
          </p:cNvSpPr>
          <p:nvPr>
            <p:ph type="body" sz="quarter" idx="11"/>
          </p:nvPr>
        </p:nvSpPr>
        <p:spPr>
          <a:xfrm>
            <a:off x="850900" y="2931993"/>
            <a:ext cx="10490200" cy="1524958"/>
          </a:xfrm>
        </p:spPr>
        <p:txBody>
          <a:bodyPr/>
          <a:lstStyle/>
          <a:p>
            <a:r>
              <a:rPr lang="en-US" sz="3200" dirty="0"/>
              <a:t>Dylan Allison</a:t>
            </a:r>
          </a:p>
          <a:p>
            <a:r>
              <a:rPr lang="en-US" sz="2400" dirty="0">
                <a:hlinkClick r:id="rId4"/>
              </a:rPr>
              <a:t>Riverwatch@IDEM.IN.gov</a:t>
            </a:r>
            <a:endParaRPr lang="en-US" sz="2400" dirty="0"/>
          </a:p>
          <a:p>
            <a:r>
              <a:rPr lang="en-US" sz="2400" i="1" dirty="0">
                <a:latin typeface="+mj-lt"/>
              </a:rPr>
              <a:t>(317) 308-3392</a:t>
            </a:r>
          </a:p>
        </p:txBody>
      </p:sp>
    </p:spTree>
    <p:extLst>
      <p:ext uri="{BB962C8B-B14F-4D97-AF65-F5344CB8AC3E}">
        <p14:creationId xmlns:p14="http://schemas.microsoft.com/office/powerpoint/2010/main" val="2777190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FB9A11-82CE-0EBE-EC54-1591DE74541F}"/>
              </a:ext>
            </a:extLst>
          </p:cNvPr>
          <p:cNvPicPr>
            <a:picLocks noChangeAspect="1"/>
          </p:cNvPicPr>
          <p:nvPr/>
        </p:nvPicPr>
        <p:blipFill rotWithShape="1">
          <a:blip r:embed="rId4"/>
          <a:srcRect l="2698" r="5482"/>
          <a:stretch/>
        </p:blipFill>
        <p:spPr>
          <a:xfrm>
            <a:off x="7597424" y="3121099"/>
            <a:ext cx="3528664" cy="2495930"/>
          </a:xfrm>
          <a:prstGeom prst="rect">
            <a:avLst/>
          </a:prstGeom>
        </p:spPr>
      </p:pic>
      <p:sp>
        <p:nvSpPr>
          <p:cNvPr id="2" name="Text Placeholder 1">
            <a:extLst>
              <a:ext uri="{FF2B5EF4-FFF2-40B4-BE49-F238E27FC236}">
                <a16:creationId xmlns:a16="http://schemas.microsoft.com/office/drawing/2014/main" id="{DF24134E-F4C2-0A56-AAAC-E6D7C2D2C3F8}"/>
              </a:ext>
            </a:extLst>
          </p:cNvPr>
          <p:cNvSpPr>
            <a:spLocks noGrp="1"/>
          </p:cNvSpPr>
          <p:nvPr>
            <p:ph type="body" sz="quarter" idx="10"/>
          </p:nvPr>
        </p:nvSpPr>
        <p:spPr>
          <a:xfrm>
            <a:off x="812800" y="1240971"/>
            <a:ext cx="10490200" cy="481503"/>
          </a:xfrm>
        </p:spPr>
        <p:txBody>
          <a:bodyPr/>
          <a:lstStyle/>
          <a:p>
            <a:r>
              <a:rPr lang="en-US" sz="4000" b="0" dirty="0"/>
              <a:t>Pathogen</a:t>
            </a:r>
          </a:p>
        </p:txBody>
      </p:sp>
      <p:sp>
        <p:nvSpPr>
          <p:cNvPr id="3" name="Text Placeholder 2">
            <a:extLst>
              <a:ext uri="{FF2B5EF4-FFF2-40B4-BE49-F238E27FC236}">
                <a16:creationId xmlns:a16="http://schemas.microsoft.com/office/drawing/2014/main" id="{A42530F4-2151-F140-CB55-48A3EDCA379C}"/>
              </a:ext>
            </a:extLst>
          </p:cNvPr>
          <p:cNvSpPr>
            <a:spLocks noGrp="1"/>
          </p:cNvSpPr>
          <p:nvPr>
            <p:ph type="body" sz="quarter" idx="11"/>
          </p:nvPr>
        </p:nvSpPr>
        <p:spPr>
          <a:xfrm>
            <a:off x="850900" y="1821441"/>
            <a:ext cx="10490200" cy="340888"/>
          </a:xfrm>
        </p:spPr>
        <p:txBody>
          <a:bodyPr/>
          <a:lstStyle/>
          <a:p>
            <a:r>
              <a:rPr lang="en-US" dirty="0"/>
              <a:t>Greek: ‘pathos’ = disease, ‘genos’ = birth</a:t>
            </a:r>
          </a:p>
        </p:txBody>
      </p:sp>
      <p:sp>
        <p:nvSpPr>
          <p:cNvPr id="4" name="Text Placeholder 3">
            <a:extLst>
              <a:ext uri="{FF2B5EF4-FFF2-40B4-BE49-F238E27FC236}">
                <a16:creationId xmlns:a16="http://schemas.microsoft.com/office/drawing/2014/main" id="{CA9E4A09-F57D-C3DC-5FE4-B066F4045EEB}"/>
              </a:ext>
            </a:extLst>
          </p:cNvPr>
          <p:cNvSpPr>
            <a:spLocks noGrp="1"/>
          </p:cNvSpPr>
          <p:nvPr>
            <p:ph type="body" sz="quarter" idx="12"/>
          </p:nvPr>
        </p:nvSpPr>
        <p:spPr>
          <a:xfrm>
            <a:off x="733778" y="2474874"/>
            <a:ext cx="9019822" cy="4360628"/>
          </a:xfrm>
        </p:spPr>
        <p:txBody>
          <a:bodyPr/>
          <a:lstStyle/>
          <a:p>
            <a:pPr marL="342900" indent="-342900" algn="l">
              <a:buFont typeface="Arial" panose="020B0604020202020204" pitchFamily="34" charset="0"/>
              <a:buChar char="•"/>
            </a:pPr>
            <a:r>
              <a:rPr lang="en-US" sz="2800" dirty="0"/>
              <a:t>Any microorganism capable of producing disease or illness</a:t>
            </a:r>
          </a:p>
          <a:p>
            <a:pPr marL="800100" lvl="1" indent="-342900">
              <a:lnSpc>
                <a:spcPts val="2500"/>
              </a:lnSpc>
              <a:spcBef>
                <a:spcPts val="600"/>
              </a:spcBef>
              <a:buFont typeface="Calibri" panose="020F0502020204030204" pitchFamily="34" charset="0"/>
              <a:buChar char="—"/>
            </a:pPr>
            <a:r>
              <a:rPr lang="en-US" dirty="0"/>
              <a:t>Symptoms can be widespread – nausea, diarrhea, fever, </a:t>
            </a:r>
            <a:br>
              <a:rPr lang="en-US" dirty="0"/>
            </a:br>
            <a:r>
              <a:rPr lang="en-US" dirty="0"/>
              <a:t>sore throats, cough, abdominal cramps, rash, etc.</a:t>
            </a:r>
          </a:p>
          <a:p>
            <a:pPr marL="342900" indent="-342900" algn="l">
              <a:buFont typeface="Arial" panose="020B0604020202020204" pitchFamily="34" charset="0"/>
              <a:buChar char="•"/>
            </a:pPr>
            <a:r>
              <a:rPr lang="en-US" sz="2800" dirty="0"/>
              <a:t>Virus, Protozoa/Parasite, Bacteria</a:t>
            </a:r>
          </a:p>
          <a:p>
            <a:pPr marL="342900" indent="-342900" algn="l">
              <a:lnSpc>
                <a:spcPct val="80000"/>
              </a:lnSpc>
              <a:buFont typeface="Arial" panose="020B0604020202020204" pitchFamily="34" charset="0"/>
              <a:buChar char="•"/>
            </a:pPr>
            <a:r>
              <a:rPr lang="en-US" sz="2800" dirty="0"/>
              <a:t>Enteric pathogens primarily infect </a:t>
            </a:r>
            <a:br>
              <a:rPr lang="en-US" sz="2800" dirty="0"/>
            </a:br>
            <a:r>
              <a:rPr lang="en-US" sz="2800" dirty="0"/>
              <a:t>gastrointestinal tract</a:t>
            </a:r>
          </a:p>
          <a:p>
            <a:pPr marL="800100" lvl="1" indent="-342900">
              <a:lnSpc>
                <a:spcPct val="100000"/>
              </a:lnSpc>
              <a:spcBef>
                <a:spcPts val="0"/>
              </a:spcBef>
              <a:buFont typeface="Calibri" panose="020F0502020204030204" pitchFamily="34" charset="0"/>
              <a:buChar char="—"/>
            </a:pPr>
            <a:r>
              <a:rPr lang="en-US" dirty="0"/>
              <a:t>May spread to other systems</a:t>
            </a:r>
          </a:p>
          <a:p>
            <a:pPr marL="342900" indent="-342900" algn="l">
              <a:lnSpc>
                <a:spcPct val="80000"/>
              </a:lnSpc>
              <a:buFont typeface="Arial" panose="020B0604020202020204" pitchFamily="34" charset="0"/>
              <a:buChar char="•"/>
            </a:pPr>
            <a:r>
              <a:rPr lang="en-US" sz="2800" dirty="0"/>
              <a:t>Treatment includes vaccines, antibiotics/</a:t>
            </a:r>
            <a:br>
              <a:rPr lang="en-US" sz="2800" dirty="0"/>
            </a:br>
            <a:r>
              <a:rPr lang="en-US" sz="2800" dirty="0"/>
              <a:t>medications, hydration &amp; rest</a:t>
            </a:r>
          </a:p>
          <a:p>
            <a:pPr marL="800100" lvl="1" indent="-342900">
              <a:lnSpc>
                <a:spcPct val="100000"/>
              </a:lnSpc>
              <a:spcBef>
                <a:spcPts val="0"/>
              </a:spcBef>
              <a:buFont typeface="Calibri" panose="020F0502020204030204" pitchFamily="34" charset="0"/>
              <a:buChar char="—"/>
            </a:pPr>
            <a:r>
              <a:rPr lang="en-US" dirty="0"/>
              <a:t>Prevention is the best protection!</a:t>
            </a:r>
          </a:p>
          <a:p>
            <a:pPr marL="800100" lvl="1" indent="-342900">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4007179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966574-EFFC-3B47-428F-725866B9C53C}"/>
              </a:ext>
            </a:extLst>
          </p:cNvPr>
          <p:cNvSpPr>
            <a:spLocks noGrp="1"/>
          </p:cNvSpPr>
          <p:nvPr>
            <p:ph type="body" sz="quarter" idx="10"/>
          </p:nvPr>
        </p:nvSpPr>
        <p:spPr>
          <a:xfrm>
            <a:off x="850900" y="1227136"/>
            <a:ext cx="10490200" cy="647713"/>
          </a:xfrm>
        </p:spPr>
        <p:txBody>
          <a:bodyPr/>
          <a:lstStyle/>
          <a:p>
            <a:r>
              <a:rPr lang="en-US" sz="4000" b="0" dirty="0"/>
              <a:t>What is </a:t>
            </a:r>
            <a:r>
              <a:rPr lang="en-US" sz="4000" b="0" i="1" dirty="0"/>
              <a:t>E. coli</a:t>
            </a:r>
            <a:r>
              <a:rPr lang="en-US" sz="4000" b="0" dirty="0"/>
              <a:t>?</a:t>
            </a:r>
          </a:p>
        </p:txBody>
      </p:sp>
      <p:sp>
        <p:nvSpPr>
          <p:cNvPr id="4" name="Text Placeholder 3">
            <a:extLst>
              <a:ext uri="{FF2B5EF4-FFF2-40B4-BE49-F238E27FC236}">
                <a16:creationId xmlns:a16="http://schemas.microsoft.com/office/drawing/2014/main" id="{68A3E462-890C-F973-4E66-15A601347892}"/>
              </a:ext>
            </a:extLst>
          </p:cNvPr>
          <p:cNvSpPr>
            <a:spLocks noGrp="1"/>
          </p:cNvSpPr>
          <p:nvPr>
            <p:ph type="body" sz="quarter" idx="12"/>
          </p:nvPr>
        </p:nvSpPr>
        <p:spPr>
          <a:xfrm>
            <a:off x="1396180" y="2093669"/>
            <a:ext cx="7327905" cy="3217598"/>
          </a:xfrm>
        </p:spPr>
        <p:txBody>
          <a:bodyPr/>
          <a:lstStyle/>
          <a:p>
            <a:pPr marL="342900" indent="-342900" algn="l">
              <a:spcAft>
                <a:spcPts val="1200"/>
              </a:spcAft>
              <a:buFont typeface="Arial" panose="020B0604020202020204" pitchFamily="34" charset="0"/>
              <a:buChar char="•"/>
            </a:pPr>
            <a:r>
              <a:rPr lang="en-US" sz="2800" dirty="0"/>
              <a:t>Member of the Enterobacteriaceae family </a:t>
            </a:r>
            <a:br>
              <a:rPr lang="en-US" sz="2800" dirty="0"/>
            </a:br>
            <a:r>
              <a:rPr lang="en-US" sz="2800" dirty="0"/>
              <a:t>(&gt;100 species)</a:t>
            </a:r>
          </a:p>
          <a:p>
            <a:pPr marL="342900" indent="-342900" algn="l">
              <a:spcBef>
                <a:spcPts val="0"/>
              </a:spcBef>
              <a:buFont typeface="Arial" panose="020B0604020202020204" pitchFamily="34" charset="0"/>
              <a:buChar char="•"/>
            </a:pPr>
            <a:r>
              <a:rPr lang="en-US" sz="2800" dirty="0"/>
              <a:t>Gram-negative – stains pink</a:t>
            </a:r>
          </a:p>
          <a:p>
            <a:pPr marL="800100" lvl="1" indent="-342900">
              <a:buFont typeface="Calibri" panose="020F0502020204030204" pitchFamily="34" charset="0"/>
              <a:buChar char="—"/>
            </a:pPr>
            <a:r>
              <a:rPr lang="en-US" dirty="0"/>
              <a:t>Protective capsule prevents white blood cells </a:t>
            </a:r>
            <a:br>
              <a:rPr lang="en-US" dirty="0"/>
            </a:br>
            <a:r>
              <a:rPr lang="en-US" dirty="0"/>
              <a:t>and antibiotics from being effective</a:t>
            </a:r>
          </a:p>
          <a:p>
            <a:pPr marL="342900" indent="-342900" algn="l">
              <a:buFont typeface="Arial" panose="020B0604020202020204" pitchFamily="34" charset="0"/>
              <a:buChar char="•"/>
            </a:pPr>
            <a:r>
              <a:rPr lang="en-US" sz="2800" dirty="0"/>
              <a:t>Rod-shaped, 2-micrometers long</a:t>
            </a:r>
          </a:p>
          <a:p>
            <a:pPr marL="342900" indent="-342900" algn="l">
              <a:buFont typeface="Arial" panose="020B0604020202020204" pitchFamily="34" charset="0"/>
              <a:buChar char="•"/>
            </a:pPr>
            <a:r>
              <a:rPr lang="en-US" sz="2800" dirty="0"/>
              <a:t>Indicator species</a:t>
            </a:r>
          </a:p>
        </p:txBody>
      </p:sp>
      <p:pic>
        <p:nvPicPr>
          <p:cNvPr id="5" name="Picture 4">
            <a:extLst>
              <a:ext uri="{FF2B5EF4-FFF2-40B4-BE49-F238E27FC236}">
                <a16:creationId xmlns:a16="http://schemas.microsoft.com/office/drawing/2014/main" id="{8F67D273-64C9-CB88-AE70-BCC3358AFE45}"/>
              </a:ext>
            </a:extLst>
          </p:cNvPr>
          <p:cNvPicPr>
            <a:picLocks noChangeAspect="1"/>
          </p:cNvPicPr>
          <p:nvPr/>
        </p:nvPicPr>
        <p:blipFill>
          <a:blip r:embed="rId4"/>
          <a:stretch>
            <a:fillRect/>
          </a:stretch>
        </p:blipFill>
        <p:spPr>
          <a:xfrm>
            <a:off x="8330681" y="2093669"/>
            <a:ext cx="2655114" cy="3217598"/>
          </a:xfrm>
          <a:prstGeom prst="rect">
            <a:avLst/>
          </a:prstGeom>
        </p:spPr>
      </p:pic>
    </p:spTree>
    <p:extLst>
      <p:ext uri="{BB962C8B-B14F-4D97-AF65-F5344CB8AC3E}">
        <p14:creationId xmlns:p14="http://schemas.microsoft.com/office/powerpoint/2010/main" val="2960988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70701" name="Text Box 13">
            <a:extLst>
              <a:ext uri="{FF2B5EF4-FFF2-40B4-BE49-F238E27FC236}">
                <a16:creationId xmlns:a16="http://schemas.microsoft.com/office/drawing/2014/main" id="{6675C763-7BE1-51E1-2142-7E37EBA61643}"/>
              </a:ext>
            </a:extLst>
          </p:cNvPr>
          <p:cNvSpPr txBox="1">
            <a:spLocks noChangeArrowheads="1"/>
          </p:cNvSpPr>
          <p:nvPr/>
        </p:nvSpPr>
        <p:spPr bwMode="auto">
          <a:xfrm>
            <a:off x="1201479" y="4222823"/>
            <a:ext cx="19244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en-US" altLang="en-US" sz="1800" b="1" dirty="0">
                <a:solidFill>
                  <a:srgbClr val="CC0000"/>
                </a:solidFill>
                <a:latin typeface="+mn-lt"/>
              </a:rPr>
              <a:t>Pathogenic </a:t>
            </a:r>
            <a:r>
              <a:rPr lang="en-US" altLang="en-US" sz="1800" b="1" i="1" dirty="0">
                <a:solidFill>
                  <a:srgbClr val="CC0000"/>
                </a:solidFill>
                <a:latin typeface="+mn-lt"/>
              </a:rPr>
              <a:t>E.coli</a:t>
            </a:r>
          </a:p>
        </p:txBody>
      </p:sp>
      <p:grpSp>
        <p:nvGrpSpPr>
          <p:cNvPr id="2" name="Group 1">
            <a:extLst>
              <a:ext uri="{FF2B5EF4-FFF2-40B4-BE49-F238E27FC236}">
                <a16:creationId xmlns:a16="http://schemas.microsoft.com/office/drawing/2014/main" id="{8F0B07EE-39E6-BD7C-6357-4E5EAD899DE4}"/>
              </a:ext>
            </a:extLst>
          </p:cNvPr>
          <p:cNvGrpSpPr/>
          <p:nvPr/>
        </p:nvGrpSpPr>
        <p:grpSpPr>
          <a:xfrm>
            <a:off x="3125973" y="2044376"/>
            <a:ext cx="5444738" cy="4537178"/>
            <a:chOff x="2415783" y="911064"/>
            <a:chExt cx="6949599" cy="5791200"/>
          </a:xfrm>
        </p:grpSpPr>
        <p:sp>
          <p:nvSpPr>
            <p:cNvPr id="370690" name="Oval 2">
              <a:extLst>
                <a:ext uri="{FF2B5EF4-FFF2-40B4-BE49-F238E27FC236}">
                  <a16:creationId xmlns:a16="http://schemas.microsoft.com/office/drawing/2014/main" id="{BDD6049E-E881-A496-C8A5-10311893EF72}"/>
                </a:ext>
              </a:extLst>
            </p:cNvPr>
            <p:cNvSpPr>
              <a:spLocks noChangeArrowheads="1"/>
            </p:cNvSpPr>
            <p:nvPr/>
          </p:nvSpPr>
          <p:spPr bwMode="auto">
            <a:xfrm>
              <a:off x="3421782" y="911064"/>
              <a:ext cx="5943600" cy="5791200"/>
            </a:xfrm>
            <a:prstGeom prst="ellipse">
              <a:avLst/>
            </a:prstGeom>
            <a:solidFill>
              <a:srgbClr val="009999"/>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dirty="0">
                <a:latin typeface="Arial" panose="020B0604020202020204" pitchFamily="34" charset="0"/>
              </a:endParaRPr>
            </a:p>
          </p:txBody>
        </p:sp>
        <p:sp>
          <p:nvSpPr>
            <p:cNvPr id="370691" name="Oval 3">
              <a:extLst>
                <a:ext uri="{FF2B5EF4-FFF2-40B4-BE49-F238E27FC236}">
                  <a16:creationId xmlns:a16="http://schemas.microsoft.com/office/drawing/2014/main" id="{D42C4537-D585-EDD4-676E-0A2C51FC8DDD}"/>
                </a:ext>
              </a:extLst>
            </p:cNvPr>
            <p:cNvSpPr>
              <a:spLocks noChangeArrowheads="1"/>
            </p:cNvSpPr>
            <p:nvPr/>
          </p:nvSpPr>
          <p:spPr bwMode="auto">
            <a:xfrm>
              <a:off x="4725269" y="1711165"/>
              <a:ext cx="4432299" cy="4432300"/>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dirty="0">
                <a:latin typeface="Arial" panose="020B0604020202020204" pitchFamily="34" charset="0"/>
              </a:endParaRPr>
            </a:p>
          </p:txBody>
        </p:sp>
        <p:sp>
          <p:nvSpPr>
            <p:cNvPr id="370692" name="Oval 4">
              <a:extLst>
                <a:ext uri="{FF2B5EF4-FFF2-40B4-BE49-F238E27FC236}">
                  <a16:creationId xmlns:a16="http://schemas.microsoft.com/office/drawing/2014/main" id="{5F7C0AA6-0A80-E144-FD2B-75528F569E60}"/>
                </a:ext>
              </a:extLst>
            </p:cNvPr>
            <p:cNvSpPr>
              <a:spLocks noChangeArrowheads="1"/>
            </p:cNvSpPr>
            <p:nvPr/>
          </p:nvSpPr>
          <p:spPr bwMode="auto">
            <a:xfrm>
              <a:off x="5953049" y="2417602"/>
              <a:ext cx="3019425" cy="3019425"/>
            </a:xfrm>
            <a:prstGeom prst="ellipse">
              <a:avLst/>
            </a:prstGeom>
            <a:solidFill>
              <a:srgbClr val="CC0066"/>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dirty="0">
                <a:latin typeface="Arial" panose="020B0604020202020204" pitchFamily="34" charset="0"/>
              </a:endParaRPr>
            </a:p>
          </p:txBody>
        </p:sp>
        <p:sp>
          <p:nvSpPr>
            <p:cNvPr id="370693" name="Oval 5">
              <a:extLst>
                <a:ext uri="{FF2B5EF4-FFF2-40B4-BE49-F238E27FC236}">
                  <a16:creationId xmlns:a16="http://schemas.microsoft.com/office/drawing/2014/main" id="{8B44CC9F-2804-BC4F-3AE4-99BBAE84B164}"/>
                </a:ext>
              </a:extLst>
            </p:cNvPr>
            <p:cNvSpPr>
              <a:spLocks noChangeArrowheads="1"/>
            </p:cNvSpPr>
            <p:nvPr/>
          </p:nvSpPr>
          <p:spPr bwMode="auto">
            <a:xfrm>
              <a:off x="7169151" y="3029875"/>
              <a:ext cx="1558925" cy="1560513"/>
            </a:xfrm>
            <a:prstGeom prst="ellipse">
              <a:avLst/>
            </a:prstGeom>
            <a:solidFill>
              <a:srgbClr val="CCFF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dirty="0">
                <a:latin typeface="Arial" panose="020B0604020202020204" pitchFamily="34" charset="0"/>
              </a:endParaRPr>
            </a:p>
          </p:txBody>
        </p:sp>
        <p:sp>
          <p:nvSpPr>
            <p:cNvPr id="370695" name="Text Box 7">
              <a:extLst>
                <a:ext uri="{FF2B5EF4-FFF2-40B4-BE49-F238E27FC236}">
                  <a16:creationId xmlns:a16="http://schemas.microsoft.com/office/drawing/2014/main" id="{68ECC4F8-B9A4-2F65-7F18-4B05ED7B0658}"/>
                </a:ext>
              </a:extLst>
            </p:cNvPr>
            <p:cNvSpPr txBox="1">
              <a:spLocks noChangeArrowheads="1"/>
            </p:cNvSpPr>
            <p:nvPr/>
          </p:nvSpPr>
          <p:spPr bwMode="auto">
            <a:xfrm>
              <a:off x="4614629" y="1263645"/>
              <a:ext cx="3722624" cy="4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b="1" dirty="0">
                  <a:solidFill>
                    <a:schemeClr val="bg1"/>
                  </a:solidFill>
                  <a:latin typeface="+mn-lt"/>
                </a:rPr>
                <a:t>Family Enterobacteriaceae</a:t>
              </a:r>
            </a:p>
          </p:txBody>
        </p:sp>
        <p:sp>
          <p:nvSpPr>
            <p:cNvPr id="370696" name="Text Box 8">
              <a:extLst>
                <a:ext uri="{FF2B5EF4-FFF2-40B4-BE49-F238E27FC236}">
                  <a16:creationId xmlns:a16="http://schemas.microsoft.com/office/drawing/2014/main" id="{AB7AF893-09C4-F642-F4E8-118D1CE488F8}"/>
                </a:ext>
              </a:extLst>
            </p:cNvPr>
            <p:cNvSpPr txBox="1">
              <a:spLocks noChangeArrowheads="1"/>
            </p:cNvSpPr>
            <p:nvPr/>
          </p:nvSpPr>
          <p:spPr bwMode="auto">
            <a:xfrm>
              <a:off x="5014119" y="1942940"/>
              <a:ext cx="3605212" cy="4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b="1" dirty="0">
                  <a:solidFill>
                    <a:schemeClr val="bg1"/>
                  </a:solidFill>
                  <a:latin typeface="+mn-lt"/>
                </a:rPr>
                <a:t>Total Coliforms</a:t>
              </a:r>
            </a:p>
          </p:txBody>
        </p:sp>
        <p:sp>
          <p:nvSpPr>
            <p:cNvPr id="370697" name="Text Box 9">
              <a:extLst>
                <a:ext uri="{FF2B5EF4-FFF2-40B4-BE49-F238E27FC236}">
                  <a16:creationId xmlns:a16="http://schemas.microsoft.com/office/drawing/2014/main" id="{896EEB82-D8E3-3B23-FFC7-F6B69CC06641}"/>
                </a:ext>
              </a:extLst>
            </p:cNvPr>
            <p:cNvSpPr txBox="1">
              <a:spLocks noChangeArrowheads="1"/>
            </p:cNvSpPr>
            <p:nvPr/>
          </p:nvSpPr>
          <p:spPr bwMode="auto">
            <a:xfrm>
              <a:off x="6475941" y="2643388"/>
              <a:ext cx="1995566" cy="4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b="1" dirty="0">
                  <a:solidFill>
                    <a:schemeClr val="bg1"/>
                  </a:solidFill>
                  <a:latin typeface="+mn-lt"/>
                </a:rPr>
                <a:t>Fecal Coliforms</a:t>
              </a:r>
            </a:p>
          </p:txBody>
        </p:sp>
        <p:sp>
          <p:nvSpPr>
            <p:cNvPr id="370698" name="Text Box 10">
              <a:extLst>
                <a:ext uri="{FF2B5EF4-FFF2-40B4-BE49-F238E27FC236}">
                  <a16:creationId xmlns:a16="http://schemas.microsoft.com/office/drawing/2014/main" id="{6566CF61-AB52-C7D1-FB3E-5454051E045C}"/>
                </a:ext>
              </a:extLst>
            </p:cNvPr>
            <p:cNvSpPr txBox="1">
              <a:spLocks noChangeArrowheads="1"/>
            </p:cNvSpPr>
            <p:nvPr/>
          </p:nvSpPr>
          <p:spPr bwMode="auto">
            <a:xfrm>
              <a:off x="7284529" y="3084884"/>
              <a:ext cx="1266825" cy="4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600" b="1" i="1" dirty="0">
                  <a:solidFill>
                    <a:srgbClr val="000000"/>
                  </a:solidFill>
                  <a:latin typeface="+mn-lt"/>
                </a:rPr>
                <a:t>E. coli</a:t>
              </a:r>
            </a:p>
          </p:txBody>
        </p:sp>
        <p:sp>
          <p:nvSpPr>
            <p:cNvPr id="370700" name="Oval 12">
              <a:extLst>
                <a:ext uri="{FF2B5EF4-FFF2-40B4-BE49-F238E27FC236}">
                  <a16:creationId xmlns:a16="http://schemas.microsoft.com/office/drawing/2014/main" id="{E956B7AB-C08D-F464-D0B5-55BC10DEF9EF}"/>
                </a:ext>
              </a:extLst>
            </p:cNvPr>
            <p:cNvSpPr>
              <a:spLocks noChangeArrowheads="1"/>
            </p:cNvSpPr>
            <p:nvPr/>
          </p:nvSpPr>
          <p:spPr bwMode="auto">
            <a:xfrm>
              <a:off x="7775503" y="3489164"/>
              <a:ext cx="838200" cy="838200"/>
            </a:xfrm>
            <a:prstGeom prst="ellipse">
              <a:avLst/>
            </a:prstGeom>
            <a:solidFill>
              <a:srgbClr val="CC00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dirty="0">
                <a:latin typeface="Arial" panose="020B0604020202020204" pitchFamily="34" charset="0"/>
              </a:endParaRPr>
            </a:p>
          </p:txBody>
        </p:sp>
        <p:sp>
          <p:nvSpPr>
            <p:cNvPr id="370702" name="Line 14">
              <a:extLst>
                <a:ext uri="{FF2B5EF4-FFF2-40B4-BE49-F238E27FC236}">
                  <a16:creationId xmlns:a16="http://schemas.microsoft.com/office/drawing/2014/main" id="{569898E5-FC3F-F897-06B9-AE5B2CE26CF4}"/>
                </a:ext>
              </a:extLst>
            </p:cNvPr>
            <p:cNvSpPr>
              <a:spLocks noChangeShapeType="1"/>
            </p:cNvSpPr>
            <p:nvPr/>
          </p:nvSpPr>
          <p:spPr bwMode="auto">
            <a:xfrm>
              <a:off x="2415783" y="3945801"/>
              <a:ext cx="535972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grpSp>
      <p:sp>
        <p:nvSpPr>
          <p:cNvPr id="26637" name="Rectangle 19">
            <a:extLst>
              <a:ext uri="{FF2B5EF4-FFF2-40B4-BE49-F238E27FC236}">
                <a16:creationId xmlns:a16="http://schemas.microsoft.com/office/drawing/2014/main" id="{1E76D79D-BA91-22F4-266B-8A8CF1383564}"/>
              </a:ext>
            </a:extLst>
          </p:cNvPr>
          <p:cNvSpPr>
            <a:spLocks noGrp="1"/>
          </p:cNvSpPr>
          <p:nvPr>
            <p:ph type="title"/>
          </p:nvPr>
        </p:nvSpPr>
        <p:spPr>
          <a:xfrm>
            <a:off x="1" y="1223011"/>
            <a:ext cx="12192000" cy="543576"/>
          </a:xfrm>
        </p:spPr>
        <p:txBody>
          <a:bodyPr/>
          <a:lstStyle/>
          <a:p>
            <a:pPr algn="ctr" eaLnBrk="1" hangingPunct="1"/>
            <a:r>
              <a:rPr lang="en-US" altLang="en-US" sz="4000" dirty="0">
                <a:latin typeface="+mn-lt"/>
              </a:rPr>
              <a:t>Total Bacteria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70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701" grpId="0"/>
      <p:bldP spid="370690" grpId="0" animBg="1"/>
      <p:bldP spid="370691" grpId="0" animBg="1"/>
      <p:bldP spid="370692" grpId="0" animBg="1"/>
      <p:bldP spid="370693" grpId="0" animBg="1"/>
      <p:bldP spid="370695" grpId="0"/>
      <p:bldP spid="370696" grpId="0"/>
      <p:bldP spid="370697" grpId="0"/>
      <p:bldP spid="370698" grpId="0"/>
      <p:bldP spid="37070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2770" name="Rectangle 8">
            <a:extLst>
              <a:ext uri="{FF2B5EF4-FFF2-40B4-BE49-F238E27FC236}">
                <a16:creationId xmlns:a16="http://schemas.microsoft.com/office/drawing/2014/main" id="{4073AE20-9899-6CA0-D3B2-70F417F76067}"/>
              </a:ext>
            </a:extLst>
          </p:cNvPr>
          <p:cNvSpPr>
            <a:spLocks noGrp="1"/>
          </p:cNvSpPr>
          <p:nvPr>
            <p:ph type="title"/>
          </p:nvPr>
        </p:nvSpPr>
        <p:spPr>
          <a:xfrm>
            <a:off x="609600" y="1254640"/>
            <a:ext cx="10972800" cy="675760"/>
          </a:xfrm>
        </p:spPr>
        <p:txBody>
          <a:bodyPr/>
          <a:lstStyle/>
          <a:p>
            <a:pPr eaLnBrk="1" hangingPunct="1"/>
            <a:r>
              <a:rPr lang="en-US" altLang="en-US" sz="4000" dirty="0">
                <a:latin typeface="+mn-lt"/>
              </a:rPr>
              <a:t>Why not sample for pathogens?</a:t>
            </a:r>
          </a:p>
        </p:txBody>
      </p:sp>
      <p:sp>
        <p:nvSpPr>
          <p:cNvPr id="32771" name="Rectangle 9">
            <a:extLst>
              <a:ext uri="{FF2B5EF4-FFF2-40B4-BE49-F238E27FC236}">
                <a16:creationId xmlns:a16="http://schemas.microsoft.com/office/drawing/2014/main" id="{67B569D1-DAD3-9148-C402-5D387086D4F2}"/>
              </a:ext>
            </a:extLst>
          </p:cNvPr>
          <p:cNvSpPr>
            <a:spLocks noGrp="1"/>
          </p:cNvSpPr>
          <p:nvPr>
            <p:ph idx="1"/>
          </p:nvPr>
        </p:nvSpPr>
        <p:spPr>
          <a:xfrm>
            <a:off x="1415845" y="2514602"/>
            <a:ext cx="8142825" cy="2678287"/>
          </a:xfrm>
        </p:spPr>
        <p:txBody>
          <a:bodyPr/>
          <a:lstStyle/>
          <a:p>
            <a:pPr eaLnBrk="1" hangingPunct="1">
              <a:spcBef>
                <a:spcPts val="600"/>
              </a:spcBef>
            </a:pPr>
            <a:r>
              <a:rPr lang="en-US" altLang="en-US" sz="2800" dirty="0"/>
              <a:t>Few laboratories have the capacity </a:t>
            </a:r>
          </a:p>
          <a:p>
            <a:pPr eaLnBrk="1" hangingPunct="1">
              <a:spcBef>
                <a:spcPts val="600"/>
              </a:spcBef>
            </a:pPr>
            <a:r>
              <a:rPr lang="en-US" altLang="en-US" sz="2800" dirty="0"/>
              <a:t>It’s expensive</a:t>
            </a:r>
          </a:p>
          <a:p>
            <a:pPr eaLnBrk="1" hangingPunct="1">
              <a:spcBef>
                <a:spcPts val="600"/>
              </a:spcBef>
            </a:pPr>
            <a:r>
              <a:rPr lang="en-US" altLang="en-US" sz="2800" dirty="0"/>
              <a:t>Takes a long time for analysis </a:t>
            </a:r>
          </a:p>
          <a:p>
            <a:pPr eaLnBrk="1" hangingPunct="1">
              <a:spcBef>
                <a:spcPts val="600"/>
              </a:spcBef>
            </a:pPr>
            <a:r>
              <a:rPr lang="en-US" altLang="en-US" sz="2800" dirty="0"/>
              <a:t>Requires a large volume of water</a:t>
            </a:r>
          </a:p>
          <a:p>
            <a:pPr eaLnBrk="1" hangingPunct="1">
              <a:spcBef>
                <a:spcPts val="600"/>
              </a:spcBef>
            </a:pPr>
            <a:r>
              <a:rPr lang="en-US" altLang="en-US" sz="2800" dirty="0"/>
              <a:t>Most tests identify only one pathogen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4818" name="Rectangle 11">
            <a:extLst>
              <a:ext uri="{FF2B5EF4-FFF2-40B4-BE49-F238E27FC236}">
                <a16:creationId xmlns:a16="http://schemas.microsoft.com/office/drawing/2014/main" id="{E8466C38-1F3A-6F5C-A5AC-846180F3B0CB}"/>
              </a:ext>
            </a:extLst>
          </p:cNvPr>
          <p:cNvSpPr>
            <a:spLocks noGrp="1"/>
          </p:cNvSpPr>
          <p:nvPr>
            <p:ph type="title"/>
          </p:nvPr>
        </p:nvSpPr>
        <p:spPr>
          <a:xfrm>
            <a:off x="609600" y="1232473"/>
            <a:ext cx="10972800" cy="607616"/>
          </a:xfrm>
        </p:spPr>
        <p:txBody>
          <a:bodyPr/>
          <a:lstStyle/>
          <a:p>
            <a:pPr eaLnBrk="1" hangingPunct="1"/>
            <a:r>
              <a:rPr lang="en-US" altLang="en-US" sz="4000" dirty="0">
                <a:latin typeface="+mn-lt"/>
              </a:rPr>
              <a:t>Indicator Bacteria …</a:t>
            </a:r>
          </a:p>
        </p:txBody>
      </p:sp>
      <p:sp>
        <p:nvSpPr>
          <p:cNvPr id="34819" name="Rectangle 12">
            <a:extLst>
              <a:ext uri="{FF2B5EF4-FFF2-40B4-BE49-F238E27FC236}">
                <a16:creationId xmlns:a16="http://schemas.microsoft.com/office/drawing/2014/main" id="{10FD5158-6B52-BF31-0505-D66DD817A381}"/>
              </a:ext>
            </a:extLst>
          </p:cNvPr>
          <p:cNvSpPr>
            <a:spLocks noGrp="1"/>
          </p:cNvSpPr>
          <p:nvPr>
            <p:ph idx="1"/>
          </p:nvPr>
        </p:nvSpPr>
        <p:spPr>
          <a:xfrm>
            <a:off x="1420644" y="2057400"/>
            <a:ext cx="7693859" cy="3747978"/>
          </a:xfrm>
        </p:spPr>
        <p:txBody>
          <a:bodyPr/>
          <a:lstStyle/>
          <a:p>
            <a:pPr eaLnBrk="1" hangingPunct="1"/>
            <a:r>
              <a:rPr lang="en-US" altLang="en-US" sz="2800" dirty="0"/>
              <a:t>Suggest the presence of pathogens</a:t>
            </a:r>
          </a:p>
          <a:p>
            <a:pPr eaLnBrk="1" hangingPunct="1"/>
            <a:r>
              <a:rPr lang="en-US" altLang="en-US" sz="2800" dirty="0"/>
              <a:t>Are easy to collect and analyze</a:t>
            </a:r>
          </a:p>
          <a:p>
            <a:pPr eaLnBrk="1" hangingPunct="1"/>
            <a:r>
              <a:rPr lang="en-US" altLang="en-US" sz="2800" dirty="0"/>
              <a:t>Are relatively safe to handle and generally harmless</a:t>
            </a:r>
          </a:p>
          <a:p>
            <a:pPr eaLnBrk="1" hangingPunct="1"/>
            <a:r>
              <a:rPr lang="en-US" altLang="en-US" sz="2800" dirty="0"/>
              <a:t>Coliform, fecal, E. coli, and Enterococci are used </a:t>
            </a:r>
            <a:br>
              <a:rPr lang="en-US" altLang="en-US" sz="2800" dirty="0"/>
            </a:br>
            <a:r>
              <a:rPr lang="en-US" altLang="en-US" sz="2800" dirty="0"/>
              <a:t>as indicators  </a:t>
            </a:r>
          </a:p>
          <a:p>
            <a:pPr eaLnBrk="1" hangingPunct="1"/>
            <a:r>
              <a:rPr lang="en-US" altLang="en-US" sz="2800" dirty="0"/>
              <a:t>Do </a:t>
            </a:r>
            <a:r>
              <a:rPr lang="en-US" altLang="en-US" sz="2800" b="1" dirty="0"/>
              <a:t>NOT</a:t>
            </a:r>
            <a:r>
              <a:rPr lang="en-US" altLang="en-US" sz="2800" dirty="0"/>
              <a:t> “indicate” the </a:t>
            </a:r>
            <a:r>
              <a:rPr lang="en-US" altLang="en-US" sz="2800" i="1" dirty="0"/>
              <a:t>source</a:t>
            </a:r>
            <a:r>
              <a:rPr lang="en-US" altLang="en-US" sz="2800" dirty="0"/>
              <a:t> of the fecal matter</a:t>
            </a:r>
          </a:p>
          <a:p>
            <a:pPr eaLnBrk="1" hangingPunct="1"/>
            <a:endParaRPr lang="en-US" altLang="en-US" dirty="0"/>
          </a:p>
        </p:txBody>
      </p:sp>
      <p:pic>
        <p:nvPicPr>
          <p:cNvPr id="34820" name="Picture 13" descr="Picture3">
            <a:extLst>
              <a:ext uri="{FF2B5EF4-FFF2-40B4-BE49-F238E27FC236}">
                <a16:creationId xmlns:a16="http://schemas.microsoft.com/office/drawing/2014/main" id="{280811B3-D6E1-8B71-6FF3-46C33B057D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59827" t="8226" b="4594"/>
          <a:stretch>
            <a:fillRect/>
          </a:stretch>
        </p:blipFill>
        <p:spPr bwMode="auto">
          <a:xfrm>
            <a:off x="9114503" y="2270431"/>
            <a:ext cx="1902307" cy="3035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759&quot;&gt;&lt;object type=&quot;3&quot; unique_id=&quot;10760&quot;&gt;&lt;property id=&quot;20148&quot; value=&quot;5&quot;/&gt;&lt;property id=&quot;20300&quot; value=&quot;Slide 1&quot;/&gt;&lt;property id=&quot;20307&quot; value=&quot;256&quot;/&gt;&lt;/object&gt;&lt;/object&gt;&lt;object type=&quot;8&quot; unique_id=&quot;10763&quot;&gt;&lt;/object&gt;&lt;/object&gt;&lt;/database&gt;"/>
  <p:tag name="MMPROD_NEXTUNIQUEID" val="10010"/>
  <p:tag name="SECTOMILLISECCONVERTED" val="1"/>
</p:tagLst>
</file>

<file path=ppt/theme/theme1.xml><?xml version="1.0" encoding="utf-8"?>
<a:theme xmlns:a="http://schemas.openxmlformats.org/drawingml/2006/main" name="IDEM Dynamic S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DEM Multicolor S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DEM Modern S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b5066c-6899-482b-9ea0-5145f9da9989" xsi:nil="true"/>
    <lcf76f155ced4ddcb4097134ff3c332f xmlns="cbea71c1-1c90-46e1-9138-ab2c04f50fbe">
      <Terms xmlns="http://schemas.microsoft.com/office/infopath/2007/PartnerControls"/>
    </lcf76f155ced4ddcb4097134ff3c332f>
    <ApprovalStatus xmlns="cbea71c1-1c90-46e1-9138-ab2c04f50fbe" xsi:nil="true"/>
    <DateApproved xmlns="cbea71c1-1c90-46e1-9138-ab2c04f50fbe" xsi:nil="true"/>
    <ReviewerComments xmlns="cbea71c1-1c90-46e1-9138-ab2c04f50f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F2FBD76202C44C9A7940404209D02A" ma:contentTypeVersion="27" ma:contentTypeDescription="Create a new document." ma:contentTypeScope="" ma:versionID="c9505652b870fc41354721d1ea91ece2">
  <xsd:schema xmlns:xsd="http://www.w3.org/2001/XMLSchema" xmlns:xs="http://www.w3.org/2001/XMLSchema" xmlns:p="http://schemas.microsoft.com/office/2006/metadata/properties" xmlns:ns2="cbea71c1-1c90-46e1-9138-ab2c04f50fbe" xmlns:ns3="ca4092ef-44ae-4410-9d30-cf3b0f8f0e87" xmlns:ns4="ddb5066c-6899-482b-9ea0-5145f9da9989" targetNamespace="http://schemas.microsoft.com/office/2006/metadata/properties" ma:root="true" ma:fieldsID="b81fccc22fc545ad1a310c2591d49b03" ns2:_="" ns3:_="" ns4:_="">
    <xsd:import namespace="cbea71c1-1c90-46e1-9138-ab2c04f50fbe"/>
    <xsd:import namespace="ca4092ef-44ae-4410-9d30-cf3b0f8f0e87"/>
    <xsd:import namespace="ddb5066c-6899-482b-9ea0-5145f9da99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EventHashCode" minOccurs="0"/>
                <xsd:element ref="ns2:MediaServiceGenerationTime" minOccurs="0"/>
                <xsd:element ref="ns2:ApprovalStatus" minOccurs="0"/>
                <xsd:element ref="ns2:DateApproved" minOccurs="0"/>
                <xsd:element ref="ns2:ReviewerComments" minOccurs="0"/>
                <xsd:element ref="ns4:TaxCatchAll" minOccurs="0"/>
                <xsd:element ref="ns2:lcf76f155ced4ddcb4097134ff3c332f"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ea71c1-1c90-46e1-9138-ab2c04f50f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ApprovalStatus" ma:index="21" nillable="true" ma:displayName="ApprovalStatus" ma:format="Dropdown" ma:internalName="ApprovalStatus">
      <xsd:simpleType>
        <xsd:restriction base="dms:Choice">
          <xsd:enumeration value="Pending"/>
          <xsd:enumeration value="Approved"/>
          <xsd:enumeration value="Rejected"/>
        </xsd:restriction>
      </xsd:simpleType>
    </xsd:element>
    <xsd:element name="DateApproved" ma:index="22" nillable="true" ma:displayName="DateApproved" ma:format="DateOnly" ma:internalName="DateApproved">
      <xsd:simpleType>
        <xsd:restriction base="dms:DateTime"/>
      </xsd:simpleType>
    </xsd:element>
    <xsd:element name="ReviewerComments" ma:index="23" nillable="true" ma:displayName="ReviewerComments" ma:internalName="ReviewerComments">
      <xsd:simpleType>
        <xsd:restriction base="dms:Text">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LengthInSeconds" ma:index="27" nillable="true" ma:displayName="MediaLengthInSeconds" ma:hidden="true" ma:internalName="MediaLengthInSeconds" ma:readOnly="true">
      <xsd:simpleType>
        <xsd:restriction base="dms:Unknown"/>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4092ef-44ae-4410-9d30-cf3b0f8f0e8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b5066c-6899-482b-9ea0-5145f9da998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b8cc42ae-d818-4244-a623-062050af0b7f}" ma:internalName="TaxCatchAll" ma:showField="CatchAllData" ma:web="20ad188e-6b7d-4bf9-ad38-e7707dd757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5314D4-061A-432E-B96C-E7F6589B5E94}">
  <ds:schemaRefs>
    <ds:schemaRef ds:uri="ddb5066c-6899-482b-9ea0-5145f9da9989"/>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openxmlformats.org/package/2006/metadata/core-properties"/>
    <ds:schemaRef ds:uri="3bb70602-3baa-4ac2-af3e-e7d5631fb16e"/>
    <ds:schemaRef ds:uri="http://schemas.microsoft.com/office/infopath/2007/PartnerControls"/>
    <ds:schemaRef ds:uri="602c3a99-edae-487f-a862-629997bf355c"/>
    <ds:schemaRef ds:uri="http://purl.org/dc/terms/"/>
  </ds:schemaRefs>
</ds:datastoreItem>
</file>

<file path=customXml/itemProps2.xml><?xml version="1.0" encoding="utf-8"?>
<ds:datastoreItem xmlns:ds="http://schemas.openxmlformats.org/officeDocument/2006/customXml" ds:itemID="{DB59B31C-C219-488A-B7E4-62976F27758B}">
  <ds:schemaRefs>
    <ds:schemaRef ds:uri="http://schemas.microsoft.com/sharepoint/v3/contenttype/forms"/>
  </ds:schemaRefs>
</ds:datastoreItem>
</file>

<file path=customXml/itemProps3.xml><?xml version="1.0" encoding="utf-8"?>
<ds:datastoreItem xmlns:ds="http://schemas.openxmlformats.org/officeDocument/2006/customXml" ds:itemID="{82C41FF8-6E6C-49DD-85B9-57834C3491E4}"/>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
  <TotalTime>21351</TotalTime>
  <Words>2028</Words>
  <Application>Microsoft Office PowerPoint</Application>
  <PresentationFormat>Widescreen</PresentationFormat>
  <Paragraphs>298</Paragraphs>
  <Slides>41</Slides>
  <Notes>39</Notes>
  <HiddenSlides>0</HiddenSlides>
  <MMClips>0</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41</vt:i4>
      </vt:variant>
    </vt:vector>
  </HeadingPairs>
  <TitlesOfParts>
    <vt:vector size="56" baseType="lpstr">
      <vt:lpstr>Arial Unicode MS</vt:lpstr>
      <vt:lpstr>Arial</vt:lpstr>
      <vt:lpstr>Arial Black</vt:lpstr>
      <vt:lpstr>Calibri</vt:lpstr>
      <vt:lpstr>Calibri Light</vt:lpstr>
      <vt:lpstr>Open Sans</vt:lpstr>
      <vt:lpstr>Times New Roman</vt:lpstr>
      <vt:lpstr>Verdana</vt:lpstr>
      <vt:lpstr>Wingdings</vt:lpstr>
      <vt:lpstr>IDEM Dynamic Set</vt:lpstr>
      <vt:lpstr>IDEM Multicolor Set</vt:lpstr>
      <vt:lpstr>IDEM Modern Set</vt:lpstr>
      <vt:lpstr>Office Theme</vt:lpstr>
      <vt:lpstr>1_Office Theme</vt:lpstr>
      <vt:lpstr>SPW 8.0 Graph</vt:lpstr>
      <vt:lpstr>PowerPoint Presentation</vt:lpstr>
      <vt:lpstr>PowerPoint Presentation</vt:lpstr>
      <vt:lpstr>PowerPoint Presentation</vt:lpstr>
      <vt:lpstr>PowerPoint Presentation</vt:lpstr>
      <vt:lpstr>PowerPoint Presentation</vt:lpstr>
      <vt:lpstr>PowerPoint Presentation</vt:lpstr>
      <vt:lpstr>Total Bacteria</vt:lpstr>
      <vt:lpstr>Why not sample for pathogens?</vt:lpstr>
      <vt:lpstr>Indicator Bacteria …</vt:lpstr>
      <vt:lpstr>PowerPoint Presentation</vt:lpstr>
      <vt:lpstr>PowerPoint Presentation</vt:lpstr>
      <vt:lpstr>PowerPoint Presentation</vt:lpstr>
      <vt:lpstr>PowerPoint Presentation</vt:lpstr>
      <vt:lpstr>PowerPoint Presentation</vt:lpstr>
      <vt:lpstr>PowerPoint Presentation</vt:lpstr>
      <vt:lpstr>Bacteria levels can be related to flow: More runoff = Higher bacteria counts</vt:lpstr>
      <vt:lpstr>Willow Creek – Huntertown (Allen County)</vt:lpstr>
      <vt:lpstr>PowerPoint Presentation</vt:lpstr>
      <vt:lpstr>PowerPoint Presentation</vt:lpstr>
      <vt:lpstr>PowerPoint Presentation</vt:lpstr>
      <vt:lpstr>PowerPoint Presentation</vt:lpstr>
      <vt:lpstr>PowerPoint Presentation</vt:lpstr>
      <vt:lpstr>HRW E. Coli Sampling</vt:lpstr>
      <vt:lpstr>Preparing to plate samples</vt:lpstr>
      <vt:lpstr>PowerPoint Presentation</vt:lpstr>
      <vt:lpstr>Sample Collection</vt:lpstr>
      <vt:lpstr>PowerPoint Presentation</vt:lpstr>
      <vt:lpstr>PowerPoint Presentation</vt:lpstr>
      <vt:lpstr>PowerPoint Presentation</vt:lpstr>
      <vt:lpstr>Incubation</vt:lpstr>
      <vt:lpstr>Reading &amp; Interpreting  Coliscan Easygel Plates</vt:lpstr>
      <vt:lpstr>Coliscan Easygel</vt:lpstr>
      <vt:lpstr>PowerPoint Presentation</vt:lpstr>
      <vt:lpstr>Reading &amp; Interpreting PetrifilmTM Plates</vt:lpstr>
      <vt:lpstr>PowerPoint Presentation</vt:lpstr>
      <vt:lpstr>Accuracy and Variability</vt:lpstr>
      <vt:lpstr>Disposing of plates</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MEZA, OSCAR</dc:creator>
  <cp:lastModifiedBy>Allison, Dylan J (IDEM)</cp:lastModifiedBy>
  <cp:revision>89</cp:revision>
  <cp:lastPrinted>2023-12-13T21:51:59Z</cp:lastPrinted>
  <dcterms:created xsi:type="dcterms:W3CDTF">2018-07-17T13:48:21Z</dcterms:created>
  <dcterms:modified xsi:type="dcterms:W3CDTF">2024-07-18T15:20:29Z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0x01010093F2FBD76202C44C9A7940404209D02A</vt:lpwstr>
  </property>
  <property fmtid="{D5CDD505-2E9C-101B-9397-08002B2CF9AE}" pid="3" name="MediaServiceImageTags">
    <vt:lpwstr/>
  </property>
</Properties>
</file>