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1" r:id="rId4"/>
    <p:sldMasterId id="2147483685" r:id="rId5"/>
    <p:sldMasterId id="2147483687" r:id="rId6"/>
  </p:sldMasterIdLst>
  <p:notesMasterIdLst>
    <p:notesMasterId r:id="rId31"/>
  </p:notesMasterIdLst>
  <p:handoutMasterIdLst>
    <p:handoutMasterId r:id="rId32"/>
  </p:handoutMasterIdLst>
  <p:sldIdLst>
    <p:sldId id="257" r:id="rId7"/>
    <p:sldId id="274" r:id="rId8"/>
    <p:sldId id="258" r:id="rId9"/>
    <p:sldId id="262" r:id="rId10"/>
    <p:sldId id="276" r:id="rId11"/>
    <p:sldId id="261" r:id="rId12"/>
    <p:sldId id="260" r:id="rId13"/>
    <p:sldId id="279" r:id="rId14"/>
    <p:sldId id="278" r:id="rId15"/>
    <p:sldId id="280" r:id="rId16"/>
    <p:sldId id="266" r:id="rId17"/>
    <p:sldId id="277" r:id="rId18"/>
    <p:sldId id="270" r:id="rId19"/>
    <p:sldId id="282" r:id="rId20"/>
    <p:sldId id="265" r:id="rId21"/>
    <p:sldId id="283" r:id="rId22"/>
    <p:sldId id="271" r:id="rId23"/>
    <p:sldId id="272" r:id="rId24"/>
    <p:sldId id="264" r:id="rId25"/>
    <p:sldId id="269" r:id="rId26"/>
    <p:sldId id="284" r:id="rId27"/>
    <p:sldId id="268" r:id="rId28"/>
    <p:sldId id="267" r:id="rId29"/>
    <p:sldId id="263" r:id="rId30"/>
  </p:sldIdLst>
  <p:sldSz cx="12192000" cy="6858000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99"/>
    <a:srgbClr val="3333CC"/>
    <a:srgbClr val="FFFFFF"/>
    <a:srgbClr val="FDEE20"/>
    <a:srgbClr val="99CCFF"/>
    <a:srgbClr val="A3A3E0"/>
    <a:srgbClr val="6B6BD6"/>
    <a:srgbClr val="33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F10DCC2-80E2-4645-823F-3238C05804E4}" v="11" dt="2023-03-13T19:49:24.584"/>
    <p1510:client id="{F072E732-7226-F7CF-8A81-D3CA51A891BA}" v="14" dt="2023-03-13T14:21:54.21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614" y="-3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34" Type="http://schemas.openxmlformats.org/officeDocument/2006/relationships/viewProps" Target="view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handoutMaster" Target="handoutMasters/handoutMaster1.xml"/><Relationship Id="rId37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tableStyles" Target="tableStyle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theme" Target="theme/theme1.xml"/><Relationship Id="rId8" Type="http://schemas.openxmlformats.org/officeDocument/2006/relationships/slide" Target="slides/slide2.xml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defRPr sz="1200">
                <a:latin typeface="Tahom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defRPr sz="1200">
                <a:latin typeface="Tahoma" charset="0"/>
              </a:defRPr>
            </a:lvl1pPr>
          </a:lstStyle>
          <a:p>
            <a:pPr>
              <a:defRPr/>
            </a:pPr>
            <a:fld id="{59AB9836-D45A-4515-95B8-3476BB0F565B}" type="datetimeFigureOut">
              <a:rPr lang="en-US"/>
              <a:pPr>
                <a:defRPr/>
              </a:pPr>
              <a:t>3/16/2023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31263"/>
            <a:ext cx="3038475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defRPr sz="1200">
                <a:latin typeface="Tahom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31263"/>
            <a:ext cx="3038475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0" hangingPunct="0">
              <a:defRPr sz="1200">
                <a:latin typeface="Tahoma" charset="0"/>
              </a:defRPr>
            </a:lvl1pPr>
          </a:lstStyle>
          <a:p>
            <a:pPr>
              <a:defRPr/>
            </a:pPr>
            <a:fld id="{014B20B4-C581-4ED5-A940-517DDF097F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4521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defRPr sz="1200">
                <a:latin typeface="Tahom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defRPr sz="1200">
                <a:latin typeface="Tahoma" charset="0"/>
              </a:defRPr>
            </a:lvl1pPr>
          </a:lstStyle>
          <a:p>
            <a:pPr>
              <a:defRPr/>
            </a:pPr>
            <a:fld id="{9A449696-5772-4345-BD1F-0F95725FA9C7}" type="datetimeFigureOut">
              <a:rPr lang="en-US"/>
              <a:pPr>
                <a:defRPr/>
              </a:pPr>
              <a:t>3/16/2023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8500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14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31263"/>
            <a:ext cx="3038475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defRPr sz="1200">
                <a:latin typeface="Tahom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31263"/>
            <a:ext cx="3038475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0" hangingPunct="0">
              <a:defRPr sz="1200">
                <a:latin typeface="Tahoma" charset="0"/>
              </a:defRPr>
            </a:lvl1pPr>
          </a:lstStyle>
          <a:p>
            <a:pPr>
              <a:defRPr/>
            </a:pPr>
            <a:fld id="{5A29CA73-FB4E-4F52-B708-EEDAF426FB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415767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The idea behind this presentation is to give you a strong foundation for hydraulic design and to emphasize that design guidance changes as technology improves so try to keep an open mind and embrace the change.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A29CA73-FB4E-4F52-B708-EEDAF426FB9C}" type="slidenum">
              <a:rPr lang="en-US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92746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The hydraulics website is loaded with great information including example reports and calculations, developing design guidance and how to submit your plans and calculations for a hydraulics review.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A29CA73-FB4E-4F52-B708-EEDAF426FB9C}" type="slidenum">
              <a:rPr lang="en-US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5619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Once you have read through the design manual and website, it is a great idea to complete the training courses to give you an opportunity to put your newly acquired knowledge to use.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A29CA73-FB4E-4F52-B708-EEDAF426FB9C}" type="slidenum">
              <a:rPr lang="en-US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90016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Once you have read through the design manual and website, it is a great idea to complete the training courses to give you an opportunity to put your newly acquired knowledge to use.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A29CA73-FB4E-4F52-B708-EEDAF426FB9C}" type="slidenum">
              <a:rPr lang="en-US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23676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Headwater, tailwater, backwater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A29CA73-FB4E-4F52-B708-EEDAF426FB9C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51425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Headwater, tailwater, backwater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A29CA73-FB4E-4F52-B708-EEDAF426FB9C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51454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HY-8 can be used on spans up to 30' if neither the existing or any of the proposed alternatives contain a spill through structure.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A29CA73-FB4E-4F52-B708-EEDAF426FB9C}" type="slidenum">
              <a:rPr lang="en-US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3938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Headwater, tailwater, backwater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A29CA73-FB4E-4F52-B708-EEDAF426FB9C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7469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52400" y="1"/>
            <a:ext cx="11887200" cy="838200"/>
          </a:xfrm>
          <a:prstGeom prst="rect">
            <a:avLst/>
          </a:prstGeom>
        </p:spPr>
        <p:txBody>
          <a:bodyPr anchor="b"/>
          <a:lstStyle>
            <a:lvl1pPr>
              <a:defRPr baseline="0"/>
            </a:lvl1pPr>
          </a:lstStyle>
          <a:p>
            <a:r>
              <a:rPr lang="en-US"/>
              <a:t>Slide title (Calibri Light 44)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52400" y="914400"/>
            <a:ext cx="11887200" cy="5257800"/>
          </a:xfrm>
        </p:spPr>
        <p:txBody>
          <a:bodyPr/>
          <a:lstStyle>
            <a:lvl1pPr>
              <a:defRPr baseline="0"/>
            </a:lvl1pPr>
            <a:lvl2pPr>
              <a:defRPr baseline="0"/>
            </a:lvl2pPr>
            <a:lvl3pPr>
              <a:defRPr baseline="0"/>
            </a:lvl3pPr>
            <a:lvl4pPr>
              <a:defRPr sz="1600"/>
            </a:lvl4pPr>
            <a:lvl5pPr>
              <a:defRPr sz="1200"/>
            </a:lvl5pPr>
          </a:lstStyle>
          <a:p>
            <a:pPr lvl="0"/>
            <a:r>
              <a:rPr lang="en-US"/>
              <a:t>First level (Calibri Light 28)</a:t>
            </a:r>
          </a:p>
          <a:p>
            <a:pPr lvl="1"/>
            <a:r>
              <a:rPr lang="en-US"/>
              <a:t>Second level (Calibri Light 24)</a:t>
            </a:r>
          </a:p>
          <a:p>
            <a:pPr lvl="2"/>
            <a:r>
              <a:rPr lang="en-US"/>
              <a:t>Third level (Calibri Light 20)</a:t>
            </a:r>
          </a:p>
          <a:p>
            <a:pPr lvl="3"/>
            <a:r>
              <a:rPr lang="en-US"/>
              <a:t>Fourth level (Calibri Light 16)</a:t>
            </a:r>
          </a:p>
          <a:p>
            <a:pPr lvl="4"/>
            <a:r>
              <a:rPr lang="en-US"/>
              <a:t>Fifth level (Calibri Light 12)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B4D35-40B5-4ACD-86EF-F562D6117CB2}" type="datetimeFigureOut">
              <a:rPr lang="en-US" smtClean="0"/>
              <a:t>3/16/2023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B8464-9A39-4D17-9EBA-8AC931709B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366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152400" y="914400"/>
            <a:ext cx="5867400" cy="5257800"/>
          </a:xfrm>
        </p:spPr>
        <p:txBody>
          <a:bodyPr/>
          <a:lstStyle>
            <a:lvl1pPr>
              <a:defRPr baseline="0"/>
            </a:lvl1pPr>
            <a:lvl2pPr>
              <a:defRPr baseline="0"/>
            </a:lvl2pPr>
            <a:lvl3pPr>
              <a:defRPr/>
            </a:lvl3pPr>
            <a:lvl4pPr>
              <a:defRPr sz="1600"/>
            </a:lvl4pPr>
            <a:lvl5pPr>
              <a:defRPr sz="1200" baseline="0"/>
            </a:lvl5pPr>
          </a:lstStyle>
          <a:p>
            <a:pPr lvl="0"/>
            <a:r>
              <a:rPr lang="en-US"/>
              <a:t>First level (Calibri Light 28)</a:t>
            </a:r>
          </a:p>
          <a:p>
            <a:pPr lvl="1"/>
            <a:r>
              <a:rPr lang="en-US"/>
              <a:t>Second level (Calibri Light 24)</a:t>
            </a:r>
          </a:p>
          <a:p>
            <a:pPr lvl="2"/>
            <a:r>
              <a:rPr lang="en-US"/>
              <a:t>Third level (Calibri Light 20)</a:t>
            </a:r>
          </a:p>
          <a:p>
            <a:pPr lvl="3"/>
            <a:r>
              <a:rPr lang="en-US"/>
              <a:t>Fourth level (Calibri Light 16)</a:t>
            </a:r>
          </a:p>
          <a:p>
            <a:pPr lvl="4"/>
            <a:r>
              <a:rPr lang="en-US"/>
              <a:t>Fifth Level (Calibri Light 12)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48400" y="914400"/>
            <a:ext cx="5791200" cy="5257800"/>
          </a:xfrm>
        </p:spPr>
        <p:txBody>
          <a:bodyPr/>
          <a:lstStyle>
            <a:lvl1pPr>
              <a:defRPr baseline="0"/>
            </a:lvl1pPr>
            <a:lvl2pPr>
              <a:defRPr/>
            </a:lvl2pPr>
            <a:lvl3pPr>
              <a:defRPr baseline="0"/>
            </a:lvl3pPr>
            <a:lvl4pPr>
              <a:defRPr sz="1600" baseline="0"/>
            </a:lvl4pPr>
            <a:lvl5pPr>
              <a:defRPr sz="1200" baseline="0"/>
            </a:lvl5pPr>
          </a:lstStyle>
          <a:p>
            <a:pPr lvl="0"/>
            <a:r>
              <a:rPr lang="en-US"/>
              <a:t>First level (Calibri Light 28)</a:t>
            </a:r>
          </a:p>
          <a:p>
            <a:pPr lvl="1"/>
            <a:r>
              <a:rPr lang="en-US"/>
              <a:t>Second level (Calibri Light 24)</a:t>
            </a:r>
          </a:p>
          <a:p>
            <a:pPr lvl="2"/>
            <a:r>
              <a:rPr lang="en-US"/>
              <a:t>Third level (Calibri Light 20)</a:t>
            </a:r>
          </a:p>
          <a:p>
            <a:pPr lvl="3"/>
            <a:r>
              <a:rPr lang="en-US"/>
              <a:t>Fourth level (Calibri Light 16)</a:t>
            </a:r>
          </a:p>
          <a:p>
            <a:pPr lvl="4"/>
            <a:r>
              <a:rPr lang="en-US"/>
              <a:t>Fifth level (Calibri Light 12)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B4D35-40B5-4ACD-86EF-F562D6117CB2}" type="datetimeFigureOut">
              <a:rPr lang="en-US" smtClean="0"/>
              <a:t>3/16/2023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B8464-9A39-4D17-9EBA-8AC931709B9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152400" y="1"/>
            <a:ext cx="11887200" cy="838200"/>
          </a:xfrm>
          <a:prstGeom prst="rect">
            <a:avLst/>
          </a:prstGeom>
        </p:spPr>
        <p:txBody>
          <a:bodyPr anchor="b"/>
          <a:lstStyle>
            <a:lvl1pPr>
              <a:defRPr baseline="0"/>
            </a:lvl1pPr>
          </a:lstStyle>
          <a:p>
            <a:r>
              <a:rPr lang="en-US"/>
              <a:t>Slide title (Calibri Light 44)</a:t>
            </a:r>
          </a:p>
        </p:txBody>
      </p:sp>
    </p:spTree>
    <p:extLst>
      <p:ext uri="{BB962C8B-B14F-4D97-AF65-F5344CB8AC3E}">
        <p14:creationId xmlns:p14="http://schemas.microsoft.com/office/powerpoint/2010/main" val="25379885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B4D35-40B5-4ACD-86EF-F562D6117CB2}" type="datetimeFigureOut">
              <a:rPr lang="en-US" smtClean="0"/>
              <a:t>3/16/2023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B8464-9A39-4D17-9EBA-8AC931709B93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152400" y="1"/>
            <a:ext cx="11887200" cy="838200"/>
          </a:xfrm>
          <a:prstGeom prst="rect">
            <a:avLst/>
          </a:prstGeom>
        </p:spPr>
        <p:txBody>
          <a:bodyPr anchor="b"/>
          <a:lstStyle>
            <a:lvl1pPr>
              <a:defRPr/>
            </a:lvl1pPr>
          </a:lstStyle>
          <a:p>
            <a:r>
              <a:rPr lang="en-US"/>
              <a:t>Slide title (Calibri Light 44)</a:t>
            </a:r>
          </a:p>
        </p:txBody>
      </p:sp>
    </p:spTree>
    <p:extLst>
      <p:ext uri="{BB962C8B-B14F-4D97-AF65-F5344CB8AC3E}">
        <p14:creationId xmlns:p14="http://schemas.microsoft.com/office/powerpoint/2010/main" val="7145981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B4D35-40B5-4ACD-86EF-F562D6117CB2}" type="datetimeFigureOut">
              <a:rPr lang="en-US" smtClean="0"/>
              <a:t>3/16/2023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B8464-9A39-4D17-9EBA-8AC931709B93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91286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43000" y="1143000"/>
            <a:ext cx="9906000" cy="2387600"/>
          </a:xfrm>
          <a:prstGeom prst="rect">
            <a:avLst/>
          </a:prstGeom>
        </p:spPr>
        <p:txBody>
          <a:bodyPr anchor="b"/>
          <a:lstStyle>
            <a:lvl1pPr algn="ctr">
              <a:defRPr sz="4400" b="1" baseline="0"/>
            </a:lvl1pPr>
          </a:lstStyle>
          <a:p>
            <a:r>
              <a:rPr lang="en-US"/>
              <a:t>Presentation title (Calibri Light 44 Bold)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1400"/>
            <a:ext cx="9906000" cy="2133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600"/>
              </a:spcBef>
              <a:buNone/>
              <a:defRPr sz="28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Presenter name (Calibri Light 32)</a:t>
            </a:r>
          </a:p>
          <a:p>
            <a:r>
              <a:rPr lang="en-US"/>
              <a:t>Presenter title, INDOT (Calibri Light 32)</a:t>
            </a:r>
          </a:p>
          <a:p>
            <a:r>
              <a:rPr lang="en-US"/>
              <a:t>Presentation date (Calibri Light 28)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B4D35-40B5-4ACD-86EF-F562D6117CB2}" type="datetimeFigureOut">
              <a:rPr lang="en-US" smtClean="0"/>
              <a:t>3/16/2023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B8464-9A39-4D17-9EBA-8AC931709B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099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B4D35-40B5-4ACD-86EF-F562D6117CB2}" type="datetimeFigureOut">
              <a:rPr lang="en-US" smtClean="0"/>
              <a:t>3/16/2023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B8464-9A39-4D17-9EBA-8AC931709B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73354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-113314" y="-1945090"/>
            <a:ext cx="12418628" cy="1074818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1066800"/>
            <a:ext cx="11887200" cy="4953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First level (Calibri Light 28)</a:t>
            </a:r>
          </a:p>
          <a:p>
            <a:pPr lvl="1"/>
            <a:r>
              <a:rPr lang="en-US"/>
              <a:t>Second level (Calibri Light 24)</a:t>
            </a:r>
          </a:p>
          <a:p>
            <a:pPr lvl="2"/>
            <a:r>
              <a:rPr lang="en-US"/>
              <a:t>Third level (Calibri Light 20)</a:t>
            </a:r>
          </a:p>
          <a:p>
            <a:pPr lvl="3"/>
            <a:r>
              <a:rPr lang="en-US"/>
              <a:t>Fourth level (Calibri Light 16)</a:t>
            </a:r>
          </a:p>
          <a:p>
            <a:pPr lvl="4"/>
            <a:r>
              <a:rPr lang="en-US"/>
              <a:t>Fifth level (Calibri Light 12)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3B4D35-40B5-4ACD-86EF-F562D6117CB2}" type="datetimeFigureOut">
              <a:rPr lang="en-US" smtClean="0"/>
              <a:t>3/16/2023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7B8464-9A39-4D17-9EBA-8AC931709B93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0" y="838200"/>
            <a:ext cx="10668000" cy="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1"/>
          <p:cNvSpPr txBox="1">
            <a:spLocks/>
          </p:cNvSpPr>
          <p:nvPr/>
        </p:nvSpPr>
        <p:spPr>
          <a:xfrm>
            <a:off x="228600" y="1"/>
            <a:ext cx="10515600" cy="838200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002060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endParaRPr lang="en-US"/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0" y="838200"/>
            <a:ext cx="10668000" cy="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"/>
          <p:cNvSpPr txBox="1">
            <a:spLocks/>
          </p:cNvSpPr>
          <p:nvPr userDrawn="1"/>
        </p:nvSpPr>
        <p:spPr>
          <a:xfrm>
            <a:off x="228600" y="1"/>
            <a:ext cx="10515600" cy="838200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002060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5846711"/>
            <a:ext cx="1219200" cy="385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2752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9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002060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02060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rgbClr val="002060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rgbClr val="002060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2060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rgbClr val="002060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13314" y="-1945090"/>
            <a:ext cx="12418628" cy="1074818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3B4D35-40B5-4ACD-86EF-F562D6117CB2}" type="datetimeFigureOut">
              <a:rPr lang="en-US" smtClean="0"/>
              <a:t>3/16/2023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7B8464-9A39-4D17-9EBA-8AC931709B9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ounded Rectangle 6"/>
          <p:cNvSpPr/>
          <p:nvPr userDrawn="1"/>
        </p:nvSpPr>
        <p:spPr>
          <a:xfrm>
            <a:off x="1181100" y="1123950"/>
            <a:ext cx="9829800" cy="4610100"/>
          </a:xfrm>
          <a:prstGeom prst="roundRect">
            <a:avLst/>
          </a:prstGeom>
          <a:noFill/>
          <a:ln w="1016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5846711"/>
            <a:ext cx="1219200" cy="385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526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002060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02060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002060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002060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2060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2060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13314" y="-1945090"/>
            <a:ext cx="12418628" cy="1074818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3B4D35-40B5-4ACD-86EF-F562D6117CB2}" type="datetimeFigureOut">
              <a:rPr lang="en-US" smtClean="0"/>
              <a:t>3/16/2023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7B8464-9A39-4D17-9EBA-8AC931709B93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5846711"/>
            <a:ext cx="1219200" cy="385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6722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002060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02060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002060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002060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2060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2060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in.gov/dot/div/contracts/design/IDM.htm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://www.in.gov/dot/div/contracts/design/Part%202/Chapter%20205%20-%20Temporary%20Erosion%20and%20Sediment%20Control.pdf" TargetMode="External"/><Relationship Id="rId3" Type="http://schemas.openxmlformats.org/officeDocument/2006/relationships/image" Target="../media/image6.png"/><Relationship Id="rId7" Type="http://schemas.openxmlformats.org/officeDocument/2006/relationships/hyperlink" Target="http://www.in.gov/dot/div/contracts/design/Part%202/Chapter%20204%20-%20Post-construction%20Stormwater%20Management.pdf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in.gov/dot/div/contracts/design/Part%202/Chapter%20203%20-%20Hydraulics%20and%20Drainage%20Design.pdf" TargetMode="External"/><Relationship Id="rId5" Type="http://schemas.openxmlformats.org/officeDocument/2006/relationships/hyperlink" Target="http://www.in.gov/dot/div/contracts/design/Part%202/Chapter%20202%20-%20Hydrology.pdf" TargetMode="External"/><Relationship Id="rId4" Type="http://schemas.openxmlformats.org/officeDocument/2006/relationships/hyperlink" Target="http://www.in.gov/dot/div/contracts/design/Part%202/Chapter%20201%20-%20General%20Hydrology%20Information.pdf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hyperlink" Target="https://www.in.gov/indot/engineering/hydraulic-engineering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public.govdelivery.com/accounts/INDOT/subscriber/new?topic_id=INDOT_226" TargetMode="External"/><Relationship Id="rId4" Type="http://schemas.openxmlformats.org/officeDocument/2006/relationships/hyperlink" Target="mailto:Hydraulics@indot.IN.gov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indnr.maps.arcgis.com/apps/webappviewer/index.html?id=6619094e25a64c6b865aacb625d7aba1" TargetMode="External"/><Relationship Id="rId7" Type="http://schemas.openxmlformats.org/officeDocument/2006/relationships/image" Target="../media/image3.png"/><Relationship Id="rId2" Type="http://schemas.openxmlformats.org/officeDocument/2006/relationships/hyperlink" Target="https://indnr.maps.arcgis.com/apps/webappviewer/index.html?id=05026dabc2e8461983e196d56a213c1e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dnrmaps.dnr.in.gov/appsphp/model/index.php" TargetMode="External"/><Relationship Id="rId5" Type="http://schemas.openxmlformats.org/officeDocument/2006/relationships/hyperlink" Target="https://www.in.gov/dnr/water/publications/coordinated-discharges-of-selected-streams-in-indiana/" TargetMode="External"/><Relationship Id="rId4" Type="http://schemas.openxmlformats.org/officeDocument/2006/relationships/hyperlink" Target="https://dnrmaps.dnr.in.gov/appsphp/dischargecalc/" TargetMode="Externa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hra.indot.in.gov/Dashboard" TargetMode="External"/><Relationship Id="rId3" Type="http://schemas.openxmlformats.org/officeDocument/2006/relationships/hyperlink" Target="https://www.in.gov/indot/engineering/hydraulic-engineering/" TargetMode="External"/><Relationship Id="rId7" Type="http://schemas.openxmlformats.org/officeDocument/2006/relationships/hyperlink" Target="https://entapps.indot.in.gov/opsm/Dashboard/UserRequest" TargetMode="External"/><Relationship Id="rId2" Type="http://schemas.openxmlformats.org/officeDocument/2006/relationships/hyperlink" Target="https://indot.public.ms2soft.com/tcds/tsearch.asp?loc=Indot&amp;mod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indot.maps.arcgis.com/apps/webappviewer/index.html?id=2566be6a717042e895e511aeac5a09e7" TargetMode="External"/><Relationship Id="rId11" Type="http://schemas.openxmlformats.org/officeDocument/2006/relationships/image" Target="../media/image3.png"/><Relationship Id="rId5" Type="http://schemas.openxmlformats.org/officeDocument/2006/relationships/hyperlink" Target="https://www.in.gov/dot/div/contracts/standards/drawings/sep22/sep.htm" TargetMode="External"/><Relationship Id="rId10" Type="http://schemas.openxmlformats.org/officeDocument/2006/relationships/hyperlink" Target="https://msc.fema.gov/portal/advanceSearch" TargetMode="External"/><Relationship Id="rId4" Type="http://schemas.openxmlformats.org/officeDocument/2006/relationships/hyperlink" Target="https://www.in.gov/dot/div/contracts/design/IDM.htm" TargetMode="External"/><Relationship Id="rId9" Type="http://schemas.openxmlformats.org/officeDocument/2006/relationships/hyperlink" Target="https://hdsc.nws.noaa.gov/hdsc/pfds/pfds_map_cont.html?bkmrk=in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.gov/dnr/water/publications/coordinated-discharges-of-selected-streams-in-indiana/" TargetMode="External"/><Relationship Id="rId2" Type="http://schemas.openxmlformats.org/officeDocument/2006/relationships/hyperlink" Target="https://www.in.gov/dot/div/contracts/design/Part%202/Chapter%20202%20-%20Hydrology.pdf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.gov/indot/engineering/hydraulic-engineering/#Small_Structure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www.in.gov/indot/engineering/files/Hydraulics-Request-Application-and-How-To-Use-It.pptx" TargetMode="Externa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mailto:mbailey1@indot.in.gov" TargetMode="External"/><Relationship Id="rId2" Type="http://schemas.openxmlformats.org/officeDocument/2006/relationships/hyperlink" Target="mailto:hydraulics@indot.in.gov?subject=Design%20Question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hyperlink" Target="mailto:Rtpage@HNTB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Hydraulics Boot Camp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Mark Bailey, PE, INDOT</a:t>
            </a:r>
          </a:p>
          <a:p>
            <a:r>
              <a:rPr lang="en-US"/>
              <a:t>Robert Page, PE, HNTB</a:t>
            </a:r>
          </a:p>
        </p:txBody>
      </p:sp>
      <p:pic>
        <p:nvPicPr>
          <p:cNvPr id="5" name="Picture 4" descr="A picture containing text, dark, close&#10;&#10;Description automatically generated">
            <a:extLst>
              <a:ext uri="{FF2B5EF4-FFF2-40B4-BE49-F238E27FC236}">
                <a16:creationId xmlns:a16="http://schemas.microsoft.com/office/drawing/2014/main" id="{FB8509D0-4AB7-FF5F-CC47-CCD994903E7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5200" y="6248400"/>
            <a:ext cx="685801" cy="188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4747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b"/>
          <a:lstStyle/>
          <a:p>
            <a:r>
              <a:rPr lang="en-US">
                <a:cs typeface="Calibri Light"/>
              </a:rPr>
              <a:t>Boot Camp</a:t>
            </a:r>
            <a:endParaRPr lang="en-US"/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0E0B8E35-883A-938E-C0A1-02A72BAAA2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r="113" b="27150"/>
          <a:stretch/>
        </p:blipFill>
        <p:spPr>
          <a:xfrm>
            <a:off x="2169761" y="914400"/>
            <a:ext cx="7843629" cy="3830308"/>
          </a:xfrm>
        </p:spPr>
      </p:pic>
      <p:pic>
        <p:nvPicPr>
          <p:cNvPr id="2" name="Picture 1" descr="A picture containing text, dark, close&#10;&#10;Description automatically generated">
            <a:extLst>
              <a:ext uri="{FF2B5EF4-FFF2-40B4-BE49-F238E27FC236}">
                <a16:creationId xmlns:a16="http://schemas.microsoft.com/office/drawing/2014/main" id="{B763368A-A2E3-D378-EB1F-CB56164102A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5200" y="6248400"/>
            <a:ext cx="685801" cy="18897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E7E7019-BA80-AA63-462E-405AFF037F80}"/>
              </a:ext>
            </a:extLst>
          </p:cNvPr>
          <p:cNvSpPr txBox="1"/>
          <p:nvPr/>
        </p:nvSpPr>
        <p:spPr>
          <a:xfrm>
            <a:off x="3021420" y="6255486"/>
            <a:ext cx="6149161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>
                <a:latin typeface="Tahoma"/>
                <a:ea typeface="Tahoma"/>
                <a:cs typeface="Tahoma"/>
              </a:rPr>
              <a:t>https://www.goarmy.com/army-life/basic-training.html</a:t>
            </a:r>
            <a:endParaRPr lang="en-US">
              <a:latin typeface="Tahoma"/>
            </a:endParaRPr>
          </a:p>
        </p:txBody>
      </p:sp>
      <p:pic>
        <p:nvPicPr>
          <p:cNvPr id="6" name="Picture 3">
            <a:extLst>
              <a:ext uri="{FF2B5EF4-FFF2-40B4-BE49-F238E27FC236}">
                <a16:creationId xmlns:a16="http://schemas.microsoft.com/office/drawing/2014/main" id="{5160DAF0-28D7-5063-F452-94D601F4F1C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8583" b="-169"/>
          <a:stretch/>
        </p:blipFill>
        <p:spPr>
          <a:xfrm>
            <a:off x="2171533" y="4797055"/>
            <a:ext cx="7852478" cy="1134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2593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Agenda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Background Information</a:t>
            </a:r>
          </a:p>
          <a:p>
            <a:pPr lvl="1"/>
            <a:r>
              <a:rPr lang="en-US" dirty="0">
                <a:ea typeface="+mj-lt"/>
                <a:cs typeface="+mj-lt"/>
              </a:rPr>
              <a:t>Indiana Design Manual (IDM)</a:t>
            </a:r>
            <a:endParaRPr lang="en-US" dirty="0"/>
          </a:p>
          <a:p>
            <a:pPr lvl="1"/>
            <a:r>
              <a:rPr lang="en-US" dirty="0"/>
              <a:t>INDOT Hydraulics Website</a:t>
            </a:r>
            <a:endParaRPr lang="en-US" dirty="0">
              <a:cs typeface="Calibri Light"/>
            </a:endParaRPr>
          </a:p>
          <a:p>
            <a:pPr lvl="1"/>
            <a:r>
              <a:rPr lang="en-US" dirty="0"/>
              <a:t>Hydraulics Links</a:t>
            </a:r>
            <a:endParaRPr lang="en-US" dirty="0">
              <a:cs typeface="Calibri Light"/>
            </a:endParaRPr>
          </a:p>
          <a:p>
            <a:pPr lvl="1"/>
            <a:endParaRPr lang="en-US" dirty="0">
              <a:cs typeface="Calibri Light"/>
            </a:endParaRPr>
          </a:p>
          <a:p>
            <a:r>
              <a:rPr lang="en-US" dirty="0"/>
              <a:t>Hydrology and Hydraulics (H&amp;H) Basics</a:t>
            </a:r>
          </a:p>
          <a:p>
            <a:endParaRPr lang="en-US" dirty="0">
              <a:cs typeface="Calibri Light"/>
            </a:endParaRPr>
          </a:p>
          <a:p>
            <a:r>
              <a:rPr lang="en-US" dirty="0"/>
              <a:t>Tips and Tricks</a:t>
            </a:r>
          </a:p>
          <a:p>
            <a:endParaRPr lang="en-US" dirty="0">
              <a:cs typeface="Calibri Light"/>
            </a:endParaRPr>
          </a:p>
          <a:p>
            <a:r>
              <a:rPr lang="en-US" dirty="0"/>
              <a:t>Question and Answer</a:t>
            </a:r>
            <a:endParaRPr lang="en-US" dirty="0">
              <a:cs typeface="Calibri Light"/>
            </a:endParaRPr>
          </a:p>
        </p:txBody>
      </p:sp>
      <p:pic>
        <p:nvPicPr>
          <p:cNvPr id="2" name="Picture 1" descr="A picture containing text, dark, close&#10;&#10;Description automatically generated">
            <a:extLst>
              <a:ext uri="{FF2B5EF4-FFF2-40B4-BE49-F238E27FC236}">
                <a16:creationId xmlns:a16="http://schemas.microsoft.com/office/drawing/2014/main" id="{933A6596-65F2-CB69-47CE-3CEF7B4B47D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5200" y="6248400"/>
            <a:ext cx="685801" cy="188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47826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Design Manual</a:t>
            </a:r>
          </a:p>
        </p:txBody>
      </p:sp>
      <p:pic>
        <p:nvPicPr>
          <p:cNvPr id="3" name="Picture 3" descr="Table&#10;&#10;Description automatically generated">
            <a:extLst>
              <a:ext uri="{FF2B5EF4-FFF2-40B4-BE49-F238E27FC236}">
                <a16:creationId xmlns:a16="http://schemas.microsoft.com/office/drawing/2014/main" id="{3C1DCFF1-188F-B755-CFBA-706B883FEB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400" y="1647739"/>
            <a:ext cx="11887200" cy="3791121"/>
          </a:xfrm>
        </p:spPr>
      </p:pic>
      <p:pic>
        <p:nvPicPr>
          <p:cNvPr id="2" name="Picture 1" descr="A picture containing text, dark, close&#10;&#10;Description automatically generated">
            <a:extLst>
              <a:ext uri="{FF2B5EF4-FFF2-40B4-BE49-F238E27FC236}">
                <a16:creationId xmlns:a16="http://schemas.microsoft.com/office/drawing/2014/main" id="{B763368A-A2E3-D378-EB1F-CB56164102A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5200" y="6248400"/>
            <a:ext cx="685801" cy="18897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DAD94EC-5E62-507E-2FE6-EC4662C7F7DC}"/>
              </a:ext>
            </a:extLst>
          </p:cNvPr>
          <p:cNvSpPr txBox="1"/>
          <p:nvPr/>
        </p:nvSpPr>
        <p:spPr>
          <a:xfrm>
            <a:off x="3108960" y="1107440"/>
            <a:ext cx="597408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>
                <a:latin typeface="Tahoma"/>
                <a:ea typeface="Tahoma"/>
                <a:cs typeface="Tahoma"/>
                <a:hlinkClick r:id="rId4"/>
              </a:rPr>
              <a:t>https://www.in.gov/dot/div/contracts/design/IDM.htm</a:t>
            </a:r>
            <a:endParaRPr lang="en-US"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5390438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Design Manual</a:t>
            </a:r>
          </a:p>
        </p:txBody>
      </p:sp>
      <p:pic>
        <p:nvPicPr>
          <p:cNvPr id="2" name="Picture 1" descr="A picture containing text, dark, close&#10;&#10;Description automatically generated">
            <a:extLst>
              <a:ext uri="{FF2B5EF4-FFF2-40B4-BE49-F238E27FC236}">
                <a16:creationId xmlns:a16="http://schemas.microsoft.com/office/drawing/2014/main" id="{B763368A-A2E3-D378-EB1F-CB56164102A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5200" y="6248400"/>
            <a:ext cx="685801" cy="188976"/>
          </a:xfrm>
          <a:prstGeom prst="rect">
            <a:avLst/>
          </a:prstGeom>
        </p:spPr>
      </p:pic>
      <p:pic>
        <p:nvPicPr>
          <p:cNvPr id="8" name="Picture 8">
            <a:extLst>
              <a:ext uri="{FF2B5EF4-FFF2-40B4-BE49-F238E27FC236}">
                <a16:creationId xmlns:a16="http://schemas.microsoft.com/office/drawing/2014/main" id="{4C5BB69F-3221-C131-FF19-601EE22F2B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907790" y="935672"/>
            <a:ext cx="4386580" cy="5509895"/>
          </a:xfr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CE5776C-B280-9953-4571-F130B575587A}"/>
              </a:ext>
            </a:extLst>
          </p:cNvPr>
          <p:cNvSpPr txBox="1"/>
          <p:nvPr/>
        </p:nvSpPr>
        <p:spPr>
          <a:xfrm>
            <a:off x="3799839" y="2102219"/>
            <a:ext cx="4043680" cy="215444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800">
                <a:solidFill>
                  <a:schemeClr val="bg1"/>
                </a:solidFill>
                <a:latin typeface="Tahoma"/>
                <a:ea typeface="Tahoma"/>
                <a:cs typeface="Tahoma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…...............................</a:t>
            </a:r>
            <a:endParaRPr lang="en-US" sz="800">
              <a:solidFill>
                <a:schemeClr val="bg1"/>
              </a:solidFill>
              <a:ea typeface="Tahoma"/>
              <a:cs typeface="Tahoma"/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0933F1B-521B-7D9D-D401-07C87CD266F3}"/>
              </a:ext>
            </a:extLst>
          </p:cNvPr>
          <p:cNvSpPr txBox="1"/>
          <p:nvPr/>
        </p:nvSpPr>
        <p:spPr>
          <a:xfrm>
            <a:off x="3870958" y="3108059"/>
            <a:ext cx="4043680" cy="215444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800">
                <a:solidFill>
                  <a:schemeClr val="bg1"/>
                </a:solidFill>
                <a:latin typeface="Tahoma"/>
                <a:ea typeface="Tahoma"/>
                <a:cs typeface="Tahoma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…...............................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5A8A656-EEDE-9586-7688-DA2058BB49B6}"/>
              </a:ext>
            </a:extLst>
          </p:cNvPr>
          <p:cNvSpPr txBox="1"/>
          <p:nvPr/>
        </p:nvSpPr>
        <p:spPr>
          <a:xfrm>
            <a:off x="3905452" y="3774604"/>
            <a:ext cx="4043680" cy="215444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800">
                <a:solidFill>
                  <a:schemeClr val="bg1"/>
                </a:solidFill>
                <a:latin typeface="Tahoma"/>
                <a:ea typeface="Tahoma"/>
                <a:cs typeface="Tahoma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…...............................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B5D7577-0B42-5BFD-8BCD-FC48CF3654D1}"/>
              </a:ext>
            </a:extLst>
          </p:cNvPr>
          <p:cNvSpPr txBox="1"/>
          <p:nvPr/>
        </p:nvSpPr>
        <p:spPr>
          <a:xfrm>
            <a:off x="3852766" y="5052878"/>
            <a:ext cx="4043680" cy="215444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800">
                <a:solidFill>
                  <a:schemeClr val="bg1"/>
                </a:solidFill>
                <a:latin typeface="Tahoma"/>
                <a:ea typeface="Tahoma"/>
                <a:cs typeface="Tahoma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…...............................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946FC4D-F4BA-27E3-7AFF-F7C3F7A02FFC}"/>
              </a:ext>
            </a:extLst>
          </p:cNvPr>
          <p:cNvSpPr txBox="1"/>
          <p:nvPr/>
        </p:nvSpPr>
        <p:spPr>
          <a:xfrm>
            <a:off x="3852521" y="5999396"/>
            <a:ext cx="4043680" cy="215444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800">
                <a:solidFill>
                  <a:schemeClr val="bg1"/>
                </a:solidFill>
                <a:latin typeface="Tahoma"/>
                <a:ea typeface="Tahoma"/>
                <a:cs typeface="Tahoma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…...............................</a:t>
            </a:r>
          </a:p>
        </p:txBody>
      </p:sp>
    </p:spTree>
    <p:extLst>
      <p:ext uri="{BB962C8B-B14F-4D97-AF65-F5344CB8AC3E}">
        <p14:creationId xmlns:p14="http://schemas.microsoft.com/office/powerpoint/2010/main" val="3005832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INDOT Hydraulics Website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B9B86BC-193C-7AC0-01E3-9AE8A7A2C3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1768875"/>
            <a:ext cx="11931767" cy="379964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896405B-F3CD-1A92-B4D6-FE7525BFB5CD}"/>
              </a:ext>
            </a:extLst>
          </p:cNvPr>
          <p:cNvSpPr txBox="1"/>
          <p:nvPr/>
        </p:nvSpPr>
        <p:spPr>
          <a:xfrm>
            <a:off x="3117541" y="1051381"/>
            <a:ext cx="822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4"/>
              </a:rPr>
              <a:t>https://www.in.gov/indot/engineering/hydraulic-engineering/</a:t>
            </a:r>
            <a:endParaRPr lang="en-US" dirty="0"/>
          </a:p>
        </p:txBody>
      </p:sp>
      <p:pic>
        <p:nvPicPr>
          <p:cNvPr id="5" name="Picture 4" descr="A picture containing text, dark, close&#10;&#10;Description automatically generated">
            <a:extLst>
              <a:ext uri="{FF2B5EF4-FFF2-40B4-BE49-F238E27FC236}">
                <a16:creationId xmlns:a16="http://schemas.microsoft.com/office/drawing/2014/main" id="{0B0067D4-B258-54C1-730C-B9EB8EE0CC5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5200" y="6248400"/>
            <a:ext cx="685801" cy="188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7466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b"/>
          <a:lstStyle/>
          <a:p>
            <a:r>
              <a:rPr lang="en-US" dirty="0"/>
              <a:t>Online Training Courses</a:t>
            </a: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011A9107-C44D-C733-467C-EBF6699801A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52400" y="2020904"/>
            <a:ext cx="11887200" cy="3044791"/>
          </a:xfrm>
        </p:spPr>
      </p:pic>
      <p:pic>
        <p:nvPicPr>
          <p:cNvPr id="4" name="Picture 3" descr="A picture containing text, dark, close&#10;&#10;Description automatically generated">
            <a:extLst>
              <a:ext uri="{FF2B5EF4-FFF2-40B4-BE49-F238E27FC236}">
                <a16:creationId xmlns:a16="http://schemas.microsoft.com/office/drawing/2014/main" id="{22AB8657-07E6-9AE6-56D7-41696A5B0A6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5200" y="6248400"/>
            <a:ext cx="685801" cy="188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1758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b"/>
          <a:lstStyle/>
          <a:p>
            <a:r>
              <a:rPr lang="en-US" dirty="0"/>
              <a:t>Keep in Touch</a:t>
            </a:r>
          </a:p>
        </p:txBody>
      </p:sp>
      <p:pic>
        <p:nvPicPr>
          <p:cNvPr id="4" name="Picture 3" descr="A picture containing text, dark, close&#10;&#10;Description automatically generated">
            <a:extLst>
              <a:ext uri="{FF2B5EF4-FFF2-40B4-BE49-F238E27FC236}">
                <a16:creationId xmlns:a16="http://schemas.microsoft.com/office/drawing/2014/main" id="{22AB8657-07E6-9AE6-56D7-41696A5B0A6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5200" y="6248400"/>
            <a:ext cx="685801" cy="188976"/>
          </a:xfrm>
          <a:prstGeom prst="rect">
            <a:avLst/>
          </a:prstGeom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9E48C14-FBEF-1635-E6AC-C70C04975A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u="sng" dirty="0">
                <a:ea typeface="+mj-lt"/>
                <a:cs typeface="+mj-lt"/>
                <a:hlinkClick r:id="rId4"/>
              </a:rPr>
              <a:t>Hydraulics@indot.IN.gov</a:t>
            </a:r>
            <a:endParaRPr lang="en-US" dirty="0">
              <a:cs typeface="Calibri Light" panose="020F0302020204030204"/>
            </a:endParaRPr>
          </a:p>
          <a:p>
            <a:endParaRPr lang="en" dirty="0">
              <a:ea typeface="+mj-lt"/>
              <a:cs typeface="+mj-lt"/>
            </a:endParaRPr>
          </a:p>
          <a:p>
            <a:pPr marL="0" indent="0">
              <a:buNone/>
            </a:pPr>
            <a:r>
              <a:rPr lang="en" dirty="0">
                <a:ea typeface="+mj-lt"/>
                <a:cs typeface="+mj-lt"/>
              </a:rPr>
              <a:t>Stay current on INDOT Hydraulics design guidance and policy changes by subscribing to the </a:t>
            </a:r>
            <a:r>
              <a:rPr lang="en" u="sng" dirty="0">
                <a:ea typeface="+mj-lt"/>
                <a:cs typeface="+mj-lt"/>
                <a:hlinkClick r:id="rId5"/>
              </a:rPr>
              <a:t>INDOT Hydraulics Email List</a:t>
            </a:r>
            <a:r>
              <a:rPr lang="en" dirty="0">
                <a:ea typeface="+mj-lt"/>
                <a:cs typeface="+mj-lt"/>
              </a:rPr>
              <a:t>.</a:t>
            </a:r>
            <a:endParaRPr lang="en-US" dirty="0">
              <a:cs typeface="Calibri Light"/>
            </a:endParaRPr>
          </a:p>
          <a:p>
            <a:endParaRPr lang="en-US" dirty="0"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16579060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b"/>
          <a:lstStyle/>
          <a:p>
            <a:r>
              <a:rPr lang="en-US" dirty="0">
                <a:cs typeface="Calibri Light"/>
              </a:rPr>
              <a:t>Hydraulics Links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l" rtl="0" fontAlgn="base">
              <a:buNone/>
            </a:pPr>
            <a:r>
              <a:rPr lang="en-US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DNR Sites 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 sz="1800" b="0" i="0" u="sng" strike="noStrike" dirty="0">
                <a:solidFill>
                  <a:srgbClr val="0563C1"/>
                </a:solidFill>
                <a:effectLst/>
                <a:latin typeface="Calibri" panose="020F0502020204030204" pitchFamily="34" charset="0"/>
                <a:hlinkClick r:id="rId2"/>
              </a:rPr>
              <a:t>https://indnr.maps.arcgis.com/apps/webappviewer/index.html?id=05026dabc2e8461983e196d56a213c1e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 sz="1800" b="0" i="0" u="sng" strike="noStrike" dirty="0">
                <a:solidFill>
                  <a:srgbClr val="0563C1"/>
                </a:solidFill>
                <a:effectLst/>
                <a:latin typeface="Calibri" panose="020F0502020204030204" pitchFamily="34" charset="0"/>
                <a:hlinkClick r:id="rId3"/>
              </a:rPr>
              <a:t>https://indnr.maps.arcgis.com/apps/webappviewer/index.html?id=6619094e25a64c6b865aacb625d7aba1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 sz="1800" b="0" i="0" u="sng" strike="noStrike" dirty="0">
                <a:solidFill>
                  <a:srgbClr val="0563C1"/>
                </a:solidFill>
                <a:effectLst/>
                <a:latin typeface="Calibri" panose="020F0502020204030204" pitchFamily="34" charset="0"/>
                <a:hlinkClick r:id="rId4"/>
              </a:rPr>
              <a:t>https://dnrmaps.dnr.in.gov/appsphp/dischargecalc/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 sz="1800" b="0" i="0" u="sng" strike="noStrike" dirty="0">
                <a:solidFill>
                  <a:srgbClr val="0563C1"/>
                </a:solidFill>
                <a:effectLst/>
                <a:latin typeface="Calibri" panose="020F0502020204030204" pitchFamily="34" charset="0"/>
                <a:hlinkClick r:id="rId5"/>
              </a:rPr>
              <a:t>https://www.in.gov/dnr/water/publications/coordinated-discharges-of-selected-streams-in-indiana/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 sz="1800" b="0" i="0" u="sng" strike="noStrike" dirty="0">
                <a:solidFill>
                  <a:srgbClr val="0563C1"/>
                </a:solidFill>
                <a:effectLst/>
                <a:latin typeface="Calibri" panose="020F0502020204030204" pitchFamily="34" charset="0"/>
                <a:hlinkClick r:id="rId6"/>
              </a:rPr>
              <a:t>https://dnrmaps.dnr.in.gov/appsphp/model/index.php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endParaRPr lang="en-US" sz="1800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endParaRPr lang="en-US" dirty="0"/>
          </a:p>
        </p:txBody>
      </p:sp>
      <p:pic>
        <p:nvPicPr>
          <p:cNvPr id="2" name="Picture 1" descr="A picture containing text, dark, close&#10;&#10;Description automatically generated">
            <a:extLst>
              <a:ext uri="{FF2B5EF4-FFF2-40B4-BE49-F238E27FC236}">
                <a16:creationId xmlns:a16="http://schemas.microsoft.com/office/drawing/2014/main" id="{B763368A-A2E3-D378-EB1F-CB56164102A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5200" y="6248400"/>
            <a:ext cx="685801" cy="188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3784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b"/>
          <a:lstStyle/>
          <a:p>
            <a:r>
              <a:rPr lang="en-US" dirty="0">
                <a:cs typeface="Calibri Light"/>
              </a:rPr>
              <a:t>Hydraulics Links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l" rtl="0" fontAlgn="base">
              <a:buNone/>
            </a:pPr>
            <a:r>
              <a:rPr lang="en-US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INDOT Sites 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Traffic Counts </a:t>
            </a:r>
            <a:r>
              <a:rPr lang="en-US" sz="1800" b="0" i="0" u="sng" strike="noStrike" dirty="0">
                <a:solidFill>
                  <a:srgbClr val="0563C1"/>
                </a:solidFill>
                <a:effectLst/>
                <a:latin typeface="Calibri" panose="020F0502020204030204" pitchFamily="34" charset="0"/>
                <a:hlinkClick r:id="rId2"/>
              </a:rPr>
              <a:t>https://indot.public.ms2soft.com/tcds/tsearch.asp?loc=Indot&amp;mod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Hydraulics Website </a:t>
            </a:r>
            <a:r>
              <a:rPr lang="en-US" sz="1800" b="0" i="0" u="sng" strike="noStrike" dirty="0">
                <a:solidFill>
                  <a:srgbClr val="0563C1"/>
                </a:solidFill>
                <a:effectLst/>
                <a:latin typeface="Calibri" panose="020F0502020204030204" pitchFamily="34" charset="0"/>
                <a:hlinkClick r:id="rId3"/>
              </a:rPr>
              <a:t>https://www.in.gov/indot/engineering/hydraulic-engineering/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IDM </a:t>
            </a:r>
            <a:r>
              <a:rPr lang="en-US" sz="1800" b="0" i="0" u="sng" strike="noStrike" dirty="0">
                <a:solidFill>
                  <a:srgbClr val="0563C1"/>
                </a:solidFill>
                <a:effectLst/>
                <a:latin typeface="Calibri" panose="020F0502020204030204" pitchFamily="34" charset="0"/>
                <a:hlinkClick r:id="rId4"/>
              </a:rPr>
              <a:t>https://www.in.gov/dot/div/contracts/design/IDM.htm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Standard Drawings </a:t>
            </a:r>
            <a:r>
              <a:rPr lang="en-US" sz="1800" b="0" i="0" u="sng" strike="noStrike" dirty="0">
                <a:solidFill>
                  <a:srgbClr val="0563C1"/>
                </a:solidFill>
                <a:effectLst/>
                <a:latin typeface="Calibri" panose="020F0502020204030204" pitchFamily="34" charset="0"/>
                <a:hlinkClick r:id="rId5"/>
              </a:rPr>
              <a:t>https://www.in.gov/dot/div/contracts/standards/drawings/sep22/sep.htm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Asset Viewer </a:t>
            </a:r>
            <a:r>
              <a:rPr lang="en-US" sz="1800" b="0" i="0" u="sng" strike="noStrike" dirty="0">
                <a:solidFill>
                  <a:srgbClr val="0563C1"/>
                </a:solidFill>
                <a:effectLst/>
                <a:latin typeface="Calibri" panose="020F0502020204030204" pitchFamily="34" charset="0"/>
                <a:hlinkClick r:id="rId6"/>
              </a:rPr>
              <a:t>https://indot.maps.arcgis.com/apps/webappviewer/index.html?id=2566be6a717042e895e511aeac5a09e7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Plan Request </a:t>
            </a:r>
            <a:r>
              <a:rPr lang="en-US" sz="1800" b="0" i="0" u="sng" strike="noStrike" dirty="0">
                <a:solidFill>
                  <a:srgbClr val="0563C1"/>
                </a:solidFill>
                <a:effectLst/>
                <a:latin typeface="Calibri" panose="020F0502020204030204" pitchFamily="34" charset="0"/>
                <a:hlinkClick r:id="rId7"/>
              </a:rPr>
              <a:t>https://entapps.indot.in.gov/opsm/Dashboard/UserRequest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Hydraulics Request Application (HRA) </a:t>
            </a:r>
            <a:r>
              <a:rPr lang="en-US" sz="1800" b="0" i="0" u="sng" strike="noStrike" dirty="0">
                <a:solidFill>
                  <a:srgbClr val="0563C1"/>
                </a:solidFill>
                <a:effectLst/>
                <a:latin typeface="Calibri" panose="020F0502020204030204" pitchFamily="34" charset="0"/>
                <a:hlinkClick r:id="rId8"/>
              </a:rPr>
              <a:t>https://hra.indot.in.gov/Dashboard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 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endParaRPr lang="en-US" sz="1800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L="0" indent="0" algn="l" rtl="0" fontAlgn="base">
              <a:buNone/>
            </a:pPr>
            <a:r>
              <a:rPr lang="en-US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Federal Sites 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Rainfall Depths </a:t>
            </a:r>
            <a:r>
              <a:rPr lang="en-US" sz="1800" b="0" i="0" u="sng" strike="noStrike" dirty="0">
                <a:solidFill>
                  <a:srgbClr val="0563C1"/>
                </a:solidFill>
                <a:effectLst/>
                <a:latin typeface="Calibri" panose="020F0502020204030204" pitchFamily="34" charset="0"/>
                <a:hlinkClick r:id="rId9"/>
              </a:rPr>
              <a:t>https://hdsc.nws.noaa.gov/hdsc/pfds/pfds_map_cont.html?bkmrk=in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FIS Studies </a:t>
            </a:r>
            <a:r>
              <a:rPr lang="en-US" sz="1800" b="0" i="0" u="sng" strike="noStrike" dirty="0">
                <a:solidFill>
                  <a:srgbClr val="0563C1"/>
                </a:solidFill>
                <a:effectLst/>
                <a:latin typeface="Calibri" panose="020F0502020204030204" pitchFamily="34" charset="0"/>
                <a:hlinkClick r:id="rId10"/>
              </a:rPr>
              <a:t>https://msc.fema.gov/portal/advanceSearch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endParaRPr lang="en-US" sz="1800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endParaRPr lang="en-US" dirty="0"/>
          </a:p>
        </p:txBody>
      </p:sp>
      <p:pic>
        <p:nvPicPr>
          <p:cNvPr id="2" name="Picture 1" descr="A picture containing text, dark, close&#10;&#10;Description automatically generated">
            <a:extLst>
              <a:ext uri="{FF2B5EF4-FFF2-40B4-BE49-F238E27FC236}">
                <a16:creationId xmlns:a16="http://schemas.microsoft.com/office/drawing/2014/main" id="{B763368A-A2E3-D378-EB1F-CB56164102AC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5200" y="6248400"/>
            <a:ext cx="685801" cy="188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1273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H&amp;H Basics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dirty="0"/>
              <a:t>What is H&amp;H?</a:t>
            </a:r>
          </a:p>
          <a:p>
            <a:pPr lvl="1"/>
            <a:r>
              <a:rPr lang="en-US" dirty="0">
                <a:cs typeface="Calibri Light"/>
              </a:rPr>
              <a:t>Hydrology – How much water gets to a particular point.</a:t>
            </a:r>
          </a:p>
          <a:p>
            <a:pPr lvl="1"/>
            <a:endParaRPr lang="en-US" dirty="0">
              <a:cs typeface="Calibri Light"/>
            </a:endParaRPr>
          </a:p>
          <a:p>
            <a:pPr lvl="1"/>
            <a:endParaRPr lang="en-US" dirty="0">
              <a:cs typeface="Calibri Light"/>
            </a:endParaRPr>
          </a:p>
          <a:p>
            <a:pPr lvl="1"/>
            <a:endParaRPr lang="en-US" dirty="0">
              <a:cs typeface="Calibri Light"/>
            </a:endParaRPr>
          </a:p>
          <a:p>
            <a:pPr lvl="1"/>
            <a:endParaRPr lang="en-US" dirty="0">
              <a:cs typeface="Calibri Light"/>
            </a:endParaRPr>
          </a:p>
          <a:p>
            <a:pPr lvl="1"/>
            <a:endParaRPr lang="en-US" dirty="0">
              <a:cs typeface="Calibri Light"/>
            </a:endParaRPr>
          </a:p>
          <a:p>
            <a:pPr lvl="1"/>
            <a:endParaRPr lang="en-US" dirty="0">
              <a:cs typeface="Calibri Light"/>
            </a:endParaRPr>
          </a:p>
          <a:p>
            <a:pPr lvl="1"/>
            <a:endParaRPr lang="en-US" dirty="0">
              <a:cs typeface="Calibri Light"/>
            </a:endParaRPr>
          </a:p>
          <a:p>
            <a:pPr lvl="1"/>
            <a:endParaRPr lang="en-US" dirty="0">
              <a:cs typeface="Calibri Light"/>
            </a:endParaRPr>
          </a:p>
          <a:p>
            <a:pPr lvl="1"/>
            <a:endParaRPr lang="en-US" dirty="0">
              <a:cs typeface="Calibri Light"/>
            </a:endParaRPr>
          </a:p>
          <a:p>
            <a:pPr lvl="1"/>
            <a:r>
              <a:rPr lang="en-US" dirty="0">
                <a:cs typeface="Calibri Light"/>
              </a:rPr>
              <a:t>Hydraulics – What happens to the water at that point.</a:t>
            </a:r>
          </a:p>
          <a:p>
            <a:pPr lvl="2"/>
            <a:endParaRPr lang="en-US" dirty="0">
              <a:cs typeface="Calibri Light"/>
            </a:endParaRPr>
          </a:p>
        </p:txBody>
      </p:sp>
      <p:pic>
        <p:nvPicPr>
          <p:cNvPr id="2" name="Picture 1" descr="A picture containing text, dark, close&#10;&#10;Description automatically generated">
            <a:extLst>
              <a:ext uri="{FF2B5EF4-FFF2-40B4-BE49-F238E27FC236}">
                <a16:creationId xmlns:a16="http://schemas.microsoft.com/office/drawing/2014/main" id="{B763368A-A2E3-D378-EB1F-CB56164102A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5200" y="6248400"/>
            <a:ext cx="685801" cy="188976"/>
          </a:xfrm>
          <a:prstGeom prst="rect">
            <a:avLst/>
          </a:prstGeom>
        </p:spPr>
      </p:pic>
      <p:pic>
        <p:nvPicPr>
          <p:cNvPr id="3" name="Picture 3">
            <a:extLst>
              <a:ext uri="{FF2B5EF4-FFF2-40B4-BE49-F238E27FC236}">
                <a16:creationId xmlns:a16="http://schemas.microsoft.com/office/drawing/2014/main" id="{90BFF16A-FFA3-8F1C-1142-5224879731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777" y="2020785"/>
            <a:ext cx="5672447" cy="2816431"/>
          </a:xfrm>
          <a:prstGeom prst="rect">
            <a:avLst/>
          </a:prstGeom>
        </p:spPr>
      </p:pic>
      <p:pic>
        <p:nvPicPr>
          <p:cNvPr id="4" name="Picture 4" descr="Chart, line chart&#10;&#10;Description automatically generated">
            <a:extLst>
              <a:ext uri="{FF2B5EF4-FFF2-40B4-BE49-F238E27FC236}">
                <a16:creationId xmlns:a16="http://schemas.microsoft.com/office/drawing/2014/main" id="{072E1E73-07B1-D8A9-39C8-76030C4D61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8218" y="1754730"/>
            <a:ext cx="4554186" cy="3595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491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H&amp;H Basics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dirty="0"/>
              <a:t>Calculating Flows - Hydrology</a:t>
            </a:r>
          </a:p>
          <a:p>
            <a:pPr lvl="1"/>
            <a:r>
              <a:rPr lang="en-US" dirty="0">
                <a:hlinkClick r:id="rId2"/>
              </a:rPr>
              <a:t>Chapter 202 </a:t>
            </a:r>
            <a:r>
              <a:rPr lang="en-US" dirty="0"/>
              <a:t>of Design Manual</a:t>
            </a:r>
            <a:endParaRPr lang="en-US" dirty="0">
              <a:cs typeface="Calibri Light"/>
            </a:endParaRPr>
          </a:p>
          <a:p>
            <a:pPr lvl="1"/>
            <a:r>
              <a:rPr lang="en-US" dirty="0"/>
              <a:t>Depends on location and drainage area (DA)</a:t>
            </a:r>
            <a:endParaRPr lang="en-US" dirty="0">
              <a:cs typeface="Calibri Light"/>
            </a:endParaRPr>
          </a:p>
          <a:p>
            <a:pPr lvl="2"/>
            <a:r>
              <a:rPr lang="en-US" dirty="0"/>
              <a:t>Rational Method:  DA &lt; 100 ac (urban), DA &lt; 200 ac (rural)</a:t>
            </a:r>
            <a:endParaRPr lang="en-US" dirty="0">
              <a:cs typeface="Calibri Light"/>
            </a:endParaRPr>
          </a:p>
          <a:p>
            <a:pPr lvl="2"/>
            <a:r>
              <a:rPr lang="en-US" dirty="0"/>
              <a:t>NRCS (TR-20):  DA &gt; 100 ac (urban), DA &gt; 200 ac (rural)</a:t>
            </a:r>
            <a:endParaRPr lang="en-US" dirty="0">
              <a:cs typeface="Calibri Light"/>
            </a:endParaRPr>
          </a:p>
          <a:p>
            <a:pPr lvl="2"/>
            <a:r>
              <a:rPr lang="en-US" dirty="0"/>
              <a:t>HEC-HMS:  Similar to TR – 20 but less desirable</a:t>
            </a:r>
            <a:endParaRPr lang="en-US" dirty="0">
              <a:cs typeface="Calibri Light"/>
            </a:endParaRPr>
          </a:p>
          <a:p>
            <a:pPr lvl="2"/>
            <a:r>
              <a:rPr lang="en-US" dirty="0"/>
              <a:t>IDNR:  Required if CIF needed</a:t>
            </a:r>
            <a:endParaRPr lang="en-US" dirty="0">
              <a:cs typeface="Calibri Light"/>
            </a:endParaRPr>
          </a:p>
          <a:p>
            <a:pPr lvl="2"/>
            <a:r>
              <a:rPr lang="en-US" dirty="0"/>
              <a:t>IDNR Coordinated Discharge:  Preferred if available (</a:t>
            </a:r>
            <a:r>
              <a:rPr lang="en-US" dirty="0">
                <a:hlinkClick r:id="rId3"/>
              </a:rPr>
              <a:t>https://www.in.gov/dnr/water/publications/coordinated-discharges-of-selected-streams-in-indiana/</a:t>
            </a:r>
            <a:r>
              <a:rPr lang="en-US" dirty="0"/>
              <a:t>)</a:t>
            </a:r>
            <a:endParaRPr lang="en-US" dirty="0">
              <a:cs typeface="Calibri Light"/>
            </a:endParaRPr>
          </a:p>
          <a:p>
            <a:pPr lvl="2"/>
            <a:r>
              <a:rPr lang="en-US" dirty="0" err="1"/>
              <a:t>StreamStats</a:t>
            </a:r>
            <a:r>
              <a:rPr lang="en-US" dirty="0"/>
              <a:t>:  Used in conjunction with other methods.  Usually for setting parameters and justification</a:t>
            </a:r>
            <a:endParaRPr lang="en-US" dirty="0">
              <a:cs typeface="Calibri Light"/>
            </a:endParaRPr>
          </a:p>
          <a:p>
            <a:pPr lvl="2"/>
            <a:endParaRPr lang="en-US" dirty="0"/>
          </a:p>
        </p:txBody>
      </p:sp>
      <p:pic>
        <p:nvPicPr>
          <p:cNvPr id="2" name="Picture 1" descr="A picture containing text, dark, close&#10;&#10;Description automatically generated">
            <a:extLst>
              <a:ext uri="{FF2B5EF4-FFF2-40B4-BE49-F238E27FC236}">
                <a16:creationId xmlns:a16="http://schemas.microsoft.com/office/drawing/2014/main" id="{B763368A-A2E3-D378-EB1F-CB56164102A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5200" y="6248400"/>
            <a:ext cx="685801" cy="188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47355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H&amp;H Basics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Terminology</a:t>
            </a:r>
          </a:p>
          <a:p>
            <a:pPr lvl="2"/>
            <a:endParaRPr lang="en-US" dirty="0"/>
          </a:p>
        </p:txBody>
      </p:sp>
      <p:pic>
        <p:nvPicPr>
          <p:cNvPr id="2" name="Picture 1" descr="A picture containing text, dark, close&#10;&#10;Description automatically generated">
            <a:extLst>
              <a:ext uri="{FF2B5EF4-FFF2-40B4-BE49-F238E27FC236}">
                <a16:creationId xmlns:a16="http://schemas.microsoft.com/office/drawing/2014/main" id="{B763368A-A2E3-D378-EB1F-CB56164102A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5200" y="6248400"/>
            <a:ext cx="685801" cy="188976"/>
          </a:xfrm>
          <a:prstGeom prst="rect">
            <a:avLst/>
          </a:prstGeom>
        </p:spPr>
      </p:pic>
      <p:pic>
        <p:nvPicPr>
          <p:cNvPr id="3" name="Picture 3" descr="Backwater">
            <a:extLst>
              <a:ext uri="{FF2B5EF4-FFF2-40B4-BE49-F238E27FC236}">
                <a16:creationId xmlns:a16="http://schemas.microsoft.com/office/drawing/2014/main" id="{1FAF1418-D522-F5B4-D646-DEFCF47575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6975" y="1528762"/>
            <a:ext cx="7258050" cy="40290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29200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H&amp;H Basics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Software Versions</a:t>
            </a:r>
          </a:p>
          <a:p>
            <a:pPr lvl="1"/>
            <a:r>
              <a:rPr lang="en-US" dirty="0"/>
              <a:t>HY-8, use 7.2</a:t>
            </a:r>
          </a:p>
          <a:p>
            <a:pPr lvl="2"/>
            <a:r>
              <a:rPr lang="en-US" dirty="0"/>
              <a:t>Need to download an application first.</a:t>
            </a:r>
          </a:p>
          <a:p>
            <a:pPr lvl="2"/>
            <a:r>
              <a:rPr lang="en-US" dirty="0"/>
              <a:t>Then the software from INDOT Hydraulics </a:t>
            </a:r>
            <a:r>
              <a:rPr lang="en-US" dirty="0">
                <a:hlinkClick r:id="rId3"/>
              </a:rPr>
              <a:t>website</a:t>
            </a:r>
            <a:r>
              <a:rPr lang="en-US" dirty="0"/>
              <a:t>.</a:t>
            </a:r>
          </a:p>
          <a:p>
            <a:pPr lvl="3"/>
            <a:endParaRPr lang="en-US" dirty="0"/>
          </a:p>
          <a:p>
            <a:pPr lvl="1"/>
            <a:r>
              <a:rPr lang="en-US" dirty="0"/>
              <a:t>HEC-RAS, the most current version allowed by IDNR (may be 6.1.0)</a:t>
            </a:r>
          </a:p>
        </p:txBody>
      </p:sp>
      <p:pic>
        <p:nvPicPr>
          <p:cNvPr id="2" name="Picture 1" descr="A picture containing text, dark, close&#10;&#10;Description automatically generated">
            <a:extLst>
              <a:ext uri="{FF2B5EF4-FFF2-40B4-BE49-F238E27FC236}">
                <a16:creationId xmlns:a16="http://schemas.microsoft.com/office/drawing/2014/main" id="{B763368A-A2E3-D378-EB1F-CB56164102A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5200" y="6248400"/>
            <a:ext cx="685801" cy="188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49580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H&amp;H Basics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Modeling Approaches</a:t>
            </a:r>
          </a:p>
          <a:p>
            <a:pPr lvl="1"/>
            <a:r>
              <a:rPr lang="en-US" dirty="0"/>
              <a:t>HY-8 – Used for smaller spans, typically culverts under 20 feet</a:t>
            </a:r>
          </a:p>
          <a:p>
            <a:pPr lvl="1"/>
            <a:r>
              <a:rPr lang="en-US" dirty="0"/>
              <a:t>HEC-RAS – Can be used for nearly all applications</a:t>
            </a:r>
          </a:p>
          <a:p>
            <a:pPr lvl="2"/>
            <a:r>
              <a:rPr lang="en-US" dirty="0"/>
              <a:t>1-D, steady flow is generally sufficient in Indiana.</a:t>
            </a:r>
          </a:p>
          <a:p>
            <a:pPr lvl="2"/>
            <a:r>
              <a:rPr lang="en-US" dirty="0"/>
              <a:t>If other means/methods are needed, reach out to INDOT Hydraulics before starting.</a:t>
            </a:r>
          </a:p>
          <a:p>
            <a:pPr lvl="2"/>
            <a:endParaRPr lang="en-US" dirty="0"/>
          </a:p>
          <a:p>
            <a:pPr lvl="1"/>
            <a:endParaRPr lang="en-US" dirty="0"/>
          </a:p>
        </p:txBody>
      </p:sp>
      <p:pic>
        <p:nvPicPr>
          <p:cNvPr id="2" name="Picture 1" descr="A picture containing text, dark, close&#10;&#10;Description automatically generated">
            <a:extLst>
              <a:ext uri="{FF2B5EF4-FFF2-40B4-BE49-F238E27FC236}">
                <a16:creationId xmlns:a16="http://schemas.microsoft.com/office/drawing/2014/main" id="{B763368A-A2E3-D378-EB1F-CB56164102A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5200" y="6248400"/>
            <a:ext cx="685801" cy="188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90233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H&amp;H Basics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HY-8 Culvert Data</a:t>
            </a:r>
          </a:p>
          <a:p>
            <a:pPr lvl="1"/>
            <a:r>
              <a:rPr lang="en-US" dirty="0"/>
              <a:t>Size, length, invert elevations, inlet configuration, Channel cross section and slope</a:t>
            </a:r>
          </a:p>
          <a:p>
            <a:pPr lvl="1"/>
            <a:r>
              <a:rPr lang="en-US" dirty="0"/>
              <a:t>Inlet MUST be above the outlet!</a:t>
            </a:r>
          </a:p>
        </p:txBody>
      </p:sp>
      <p:pic>
        <p:nvPicPr>
          <p:cNvPr id="2" name="Picture 1" descr="A picture containing text, dark, close&#10;&#10;Description automatically generated">
            <a:extLst>
              <a:ext uri="{FF2B5EF4-FFF2-40B4-BE49-F238E27FC236}">
                <a16:creationId xmlns:a16="http://schemas.microsoft.com/office/drawing/2014/main" id="{B763368A-A2E3-D378-EB1F-CB56164102A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5200" y="6248400"/>
            <a:ext cx="685801" cy="188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2120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H&amp;H Basics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HY-8</a:t>
            </a:r>
          </a:p>
          <a:p>
            <a:pPr lvl="1"/>
            <a:r>
              <a:rPr lang="en-US" dirty="0"/>
              <a:t>Remember to modify tailwater if culverts in series</a:t>
            </a:r>
          </a:p>
          <a:p>
            <a:pPr lvl="1"/>
            <a:r>
              <a:rPr lang="en-US" dirty="0"/>
              <a:t>Know your end treatments!</a:t>
            </a:r>
          </a:p>
          <a:p>
            <a:pPr lvl="2"/>
            <a:endParaRPr lang="en-US" dirty="0"/>
          </a:p>
        </p:txBody>
      </p:sp>
      <p:pic>
        <p:nvPicPr>
          <p:cNvPr id="2" name="Picture 1" descr="A picture containing text, dark, close&#10;&#10;Description automatically generated">
            <a:extLst>
              <a:ext uri="{FF2B5EF4-FFF2-40B4-BE49-F238E27FC236}">
                <a16:creationId xmlns:a16="http://schemas.microsoft.com/office/drawing/2014/main" id="{B763368A-A2E3-D378-EB1F-CB56164102A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5200" y="6248400"/>
            <a:ext cx="685801" cy="18897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3E38CA7-9EE9-61A5-927F-A9B34ACA08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9400" y="2066485"/>
            <a:ext cx="2788758" cy="476145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ED374AE-D671-FE9F-DD6F-11DBC92602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62986" y="2066486"/>
            <a:ext cx="2228317" cy="4761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3188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H&amp;H Basics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dirty="0"/>
              <a:t>HEC-RAS</a:t>
            </a:r>
          </a:p>
          <a:p>
            <a:pPr lvl="1"/>
            <a:r>
              <a:rPr lang="en-US" dirty="0"/>
              <a:t>Map out ineffective flow</a:t>
            </a:r>
            <a:endParaRPr lang="en-US" dirty="0">
              <a:cs typeface="Calibri Light"/>
            </a:endParaRPr>
          </a:p>
          <a:p>
            <a:pPr lvl="2"/>
            <a:r>
              <a:rPr lang="en-US" dirty="0"/>
              <a:t>Helps understand where to place in cross-sections for bridges/culverts</a:t>
            </a:r>
            <a:endParaRPr lang="en-US" dirty="0">
              <a:cs typeface="Calibri Light"/>
            </a:endParaRPr>
          </a:p>
          <a:p>
            <a:pPr lvl="2"/>
            <a:r>
              <a:rPr lang="en-US" dirty="0"/>
              <a:t>Demonstrates thought process for reviewers</a:t>
            </a:r>
            <a:endParaRPr lang="en-US" dirty="0">
              <a:cs typeface="Calibri Light"/>
            </a:endParaRPr>
          </a:p>
          <a:p>
            <a:pPr lvl="1"/>
            <a:r>
              <a:rPr lang="en-US" dirty="0"/>
              <a:t>Monitor contraction/expansion coefficients</a:t>
            </a:r>
            <a:endParaRPr lang="en-US" dirty="0">
              <a:cs typeface="Calibri Light"/>
            </a:endParaRPr>
          </a:p>
          <a:p>
            <a:pPr lvl="2"/>
            <a:r>
              <a:rPr lang="en-US" dirty="0"/>
              <a:t>Modify at bridges/culverts to reflect restrictions</a:t>
            </a:r>
            <a:endParaRPr lang="en-US" dirty="0">
              <a:cs typeface="Calibri Light"/>
            </a:endParaRPr>
          </a:p>
          <a:p>
            <a:pPr lvl="2"/>
            <a:r>
              <a:rPr lang="en-US" dirty="0"/>
              <a:t>Understand what is happening at natural restrictions</a:t>
            </a:r>
            <a:endParaRPr lang="en-US" dirty="0">
              <a:cs typeface="Calibri Light"/>
            </a:endParaRPr>
          </a:p>
          <a:p>
            <a:pPr lvl="1"/>
            <a:r>
              <a:rPr lang="en-US" dirty="0"/>
              <a:t>Bridge Modeling</a:t>
            </a:r>
            <a:endParaRPr lang="en-US" dirty="0">
              <a:cs typeface="Calibri Light"/>
            </a:endParaRPr>
          </a:p>
          <a:p>
            <a:pPr marL="914400" lvl="2" indent="0">
              <a:buNone/>
            </a:pPr>
            <a:r>
              <a:rPr lang="en-US" dirty="0"/>
              <a:t>Understand the different types of flow</a:t>
            </a:r>
            <a:endParaRPr lang="en-US" dirty="0">
              <a:cs typeface="Calibri Light"/>
            </a:endParaRPr>
          </a:p>
          <a:p>
            <a:pPr lvl="3"/>
            <a:r>
              <a:rPr lang="en-US" dirty="0"/>
              <a:t>Weir</a:t>
            </a:r>
            <a:endParaRPr lang="en-US" dirty="0">
              <a:cs typeface="Calibri Light"/>
            </a:endParaRPr>
          </a:p>
          <a:p>
            <a:pPr lvl="3"/>
            <a:r>
              <a:rPr lang="en-US" dirty="0"/>
              <a:t>Energy</a:t>
            </a:r>
            <a:endParaRPr lang="en-US" dirty="0">
              <a:cs typeface="Calibri Light"/>
            </a:endParaRPr>
          </a:p>
          <a:p>
            <a:pPr lvl="3"/>
            <a:r>
              <a:rPr lang="en-US" dirty="0"/>
              <a:t>Pressure – Flow </a:t>
            </a:r>
            <a:endParaRPr lang="en-US" dirty="0">
              <a:cs typeface="Calibri Light"/>
            </a:endParaRPr>
          </a:p>
          <a:p>
            <a:pPr marL="1371600" lvl="3" indent="0">
              <a:buNone/>
            </a:pPr>
            <a:endParaRPr lang="en-US" dirty="0"/>
          </a:p>
          <a:p>
            <a:pPr lvl="2"/>
            <a:endParaRPr lang="en-US" dirty="0"/>
          </a:p>
          <a:p>
            <a:pPr lvl="2"/>
            <a:endParaRPr lang="en-US" dirty="0"/>
          </a:p>
        </p:txBody>
      </p:sp>
      <p:pic>
        <p:nvPicPr>
          <p:cNvPr id="2" name="Picture 1" descr="A picture containing text, dark, close&#10;&#10;Description automatically generated">
            <a:extLst>
              <a:ext uri="{FF2B5EF4-FFF2-40B4-BE49-F238E27FC236}">
                <a16:creationId xmlns:a16="http://schemas.microsoft.com/office/drawing/2014/main" id="{B763368A-A2E3-D378-EB1F-CB56164102A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5200" y="6248400"/>
            <a:ext cx="685801" cy="188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06499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Detention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Need to evaluate any time potential exists to increase flow off-site</a:t>
            </a:r>
          </a:p>
          <a:p>
            <a:pPr lvl="1"/>
            <a:r>
              <a:rPr lang="en-US" dirty="0"/>
              <a:t>Generally added pavement over an acre = detention required</a:t>
            </a:r>
          </a:p>
          <a:p>
            <a:pPr lvl="1"/>
            <a:r>
              <a:rPr lang="en-US" dirty="0"/>
              <a:t>Depends on project size and location, along with flooding history</a:t>
            </a:r>
          </a:p>
          <a:p>
            <a:pPr marL="457200" lvl="1" indent="0">
              <a:buNone/>
            </a:pPr>
            <a:endParaRPr lang="en-US" dirty="0"/>
          </a:p>
          <a:p>
            <a:pPr lvl="1"/>
            <a:endParaRPr lang="en-US" dirty="0"/>
          </a:p>
        </p:txBody>
      </p:sp>
      <p:pic>
        <p:nvPicPr>
          <p:cNvPr id="2" name="Picture 1" descr="A picture containing text, dark, close&#10;&#10;Description automatically generated">
            <a:extLst>
              <a:ext uri="{FF2B5EF4-FFF2-40B4-BE49-F238E27FC236}">
                <a16:creationId xmlns:a16="http://schemas.microsoft.com/office/drawing/2014/main" id="{B763368A-A2E3-D378-EB1F-CB56164102A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5200" y="6248400"/>
            <a:ext cx="685801" cy="188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6123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Reporting Results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Examples on INDOT Hydraulics website </a:t>
            </a:r>
          </a:p>
          <a:p>
            <a:r>
              <a:rPr lang="en-US" dirty="0"/>
              <a:t>Document your assumptions and thought process</a:t>
            </a:r>
            <a:endParaRPr lang="en-US" dirty="0">
              <a:cs typeface="Calibri Light"/>
            </a:endParaRPr>
          </a:p>
          <a:p>
            <a:pPr lvl="1"/>
            <a:r>
              <a:rPr lang="en-US" dirty="0"/>
              <a:t>Reviewers do not know what you are thinking.</a:t>
            </a:r>
          </a:p>
          <a:p>
            <a:pPr lvl="1"/>
            <a:r>
              <a:rPr lang="en-US" dirty="0"/>
              <a:t>Be thorough in your documentation.</a:t>
            </a:r>
            <a:endParaRPr lang="en-US" dirty="0">
              <a:cs typeface="Calibri Light"/>
            </a:endParaRPr>
          </a:p>
          <a:p>
            <a:pPr lvl="1"/>
            <a:r>
              <a:rPr lang="en-US" dirty="0"/>
              <a:t>Do not assume a reviewer will know what your thought process was!</a:t>
            </a:r>
            <a:endParaRPr lang="en-US" dirty="0">
              <a:cs typeface="Calibri Light"/>
            </a:endParaRPr>
          </a:p>
        </p:txBody>
      </p:sp>
      <p:pic>
        <p:nvPicPr>
          <p:cNvPr id="2" name="Picture 1" descr="A picture containing text, dark, close&#10;&#10;Description automatically generated">
            <a:extLst>
              <a:ext uri="{FF2B5EF4-FFF2-40B4-BE49-F238E27FC236}">
                <a16:creationId xmlns:a16="http://schemas.microsoft.com/office/drawing/2014/main" id="{B763368A-A2E3-D378-EB1F-CB56164102A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5200" y="6248400"/>
            <a:ext cx="685801" cy="188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83201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Reporting Results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dirty="0"/>
              <a:t>When your plans, calculations and report are ready, submit them using the HRA for review and approval.</a:t>
            </a:r>
          </a:p>
          <a:p>
            <a:pPr marL="457200" lvl="1" indent="0">
              <a:buNone/>
            </a:pPr>
            <a:endParaRPr lang="en-US" dirty="0">
              <a:cs typeface="Calibri Light"/>
            </a:endParaRPr>
          </a:p>
          <a:p>
            <a:pPr marL="0" indent="0">
              <a:buNone/>
            </a:pPr>
            <a:r>
              <a:rPr lang="en-US" dirty="0">
                <a:cs typeface="Calibri Light"/>
              </a:rPr>
              <a:t>The </a:t>
            </a:r>
            <a:r>
              <a:rPr lang="en-US" dirty="0">
                <a:cs typeface="Calibri Light"/>
                <a:hlinkClick r:id="rId2"/>
              </a:rPr>
              <a:t>HRA</a:t>
            </a:r>
            <a:r>
              <a:rPr lang="en-US" dirty="0">
                <a:cs typeface="Calibri Light"/>
              </a:rPr>
              <a:t> is covered under “Past Presentations” on the INDOT Hydraulics website.</a:t>
            </a:r>
          </a:p>
        </p:txBody>
      </p:sp>
      <p:pic>
        <p:nvPicPr>
          <p:cNvPr id="2" name="Picture 1" descr="A picture containing text, dark, close&#10;&#10;Description automatically generated">
            <a:extLst>
              <a:ext uri="{FF2B5EF4-FFF2-40B4-BE49-F238E27FC236}">
                <a16:creationId xmlns:a16="http://schemas.microsoft.com/office/drawing/2014/main" id="{B763368A-A2E3-D378-EB1F-CB56164102A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5200" y="6248400"/>
            <a:ext cx="685801" cy="188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90798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Tips and Tricks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Do not change drainage patterns.</a:t>
            </a:r>
          </a:p>
          <a:p>
            <a:r>
              <a:rPr lang="en-US" dirty="0"/>
              <a:t>Use a rational C-value of 0.90 or higher for pavement.</a:t>
            </a:r>
            <a:endParaRPr lang="en-US" dirty="0">
              <a:cs typeface="Calibri Light"/>
            </a:endParaRPr>
          </a:p>
          <a:p>
            <a:r>
              <a:rPr lang="en-US" dirty="0"/>
              <a:t>Provide your calculation documents.</a:t>
            </a:r>
            <a:endParaRPr lang="en-US" dirty="0">
              <a:cs typeface="Calibri Light"/>
            </a:endParaRPr>
          </a:p>
          <a:p>
            <a:r>
              <a:rPr lang="en-US" dirty="0"/>
              <a:t>Do not drain outside ditches into median drains.</a:t>
            </a:r>
            <a:endParaRPr lang="en-US" dirty="0">
              <a:cs typeface="Calibri Light"/>
            </a:endParaRPr>
          </a:p>
          <a:p>
            <a:r>
              <a:rPr lang="en-US" dirty="0"/>
              <a:t>Include HGL profiles with storm sewer calculations.</a:t>
            </a:r>
            <a:endParaRPr lang="en-US" dirty="0">
              <a:cs typeface="Calibri Light"/>
            </a:endParaRPr>
          </a:p>
          <a:p>
            <a:r>
              <a:rPr lang="en-US" dirty="0"/>
              <a:t>Outlet median drains and storm sewers 12 inches above the flowline of outlet ditch and above the water surface elevation of a detention basin or receiving water.</a:t>
            </a:r>
            <a:endParaRPr lang="en-US" dirty="0">
              <a:cs typeface="Calibri Light"/>
            </a:endParaRPr>
          </a:p>
          <a:p>
            <a:r>
              <a:rPr lang="en-US" dirty="0"/>
              <a:t>Do not detain in the median.</a:t>
            </a:r>
            <a:endParaRPr lang="en-US" dirty="0">
              <a:cs typeface="Calibri Light"/>
            </a:endParaRPr>
          </a:p>
          <a:p>
            <a:r>
              <a:rPr lang="en-US" dirty="0">
                <a:cs typeface="Calibri Light"/>
              </a:rPr>
              <a:t>Coordinate with INDOT Hydraulics when unusual conditions are found.</a:t>
            </a:r>
          </a:p>
          <a:p>
            <a:endParaRPr lang="en-US" dirty="0">
              <a:cs typeface="Calibri Light"/>
            </a:endParaRPr>
          </a:p>
        </p:txBody>
      </p:sp>
      <p:pic>
        <p:nvPicPr>
          <p:cNvPr id="2" name="Picture 1" descr="A picture containing text, dark, close&#10;&#10;Description automatically generated">
            <a:extLst>
              <a:ext uri="{FF2B5EF4-FFF2-40B4-BE49-F238E27FC236}">
                <a16:creationId xmlns:a16="http://schemas.microsoft.com/office/drawing/2014/main" id="{B763368A-A2E3-D378-EB1F-CB56164102A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5200" y="6248400"/>
            <a:ext cx="685801" cy="188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9803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b"/>
          <a:lstStyle/>
          <a:p>
            <a:r>
              <a:rPr lang="en-US">
                <a:cs typeface="Calibri Light"/>
              </a:rPr>
              <a:t>Q &amp; A</a:t>
            </a:r>
            <a:endParaRPr lang="en-US"/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02756B91-1CA1-5E06-471A-3A65BDB0968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16533" y="914400"/>
            <a:ext cx="8758934" cy="5257800"/>
          </a:xfrm>
        </p:spPr>
      </p:pic>
      <p:pic>
        <p:nvPicPr>
          <p:cNvPr id="2" name="Picture 1" descr="A picture containing text, dark, close&#10;&#10;Description automatically generated">
            <a:extLst>
              <a:ext uri="{FF2B5EF4-FFF2-40B4-BE49-F238E27FC236}">
                <a16:creationId xmlns:a16="http://schemas.microsoft.com/office/drawing/2014/main" id="{B763368A-A2E3-D378-EB1F-CB56164102A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5200" y="6248400"/>
            <a:ext cx="685801" cy="188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40686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b"/>
          <a:lstStyle/>
          <a:p>
            <a:r>
              <a:rPr lang="en-US" dirty="0">
                <a:cs typeface="Calibri Light"/>
              </a:rPr>
              <a:t>Contact Information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en-US" b="1" dirty="0">
              <a:ea typeface="+mj-lt"/>
              <a:cs typeface="+mj-lt"/>
            </a:endParaRPr>
          </a:p>
          <a:p>
            <a:pPr marL="0" indent="0">
              <a:buNone/>
            </a:pPr>
            <a:r>
              <a:rPr lang="en-US" b="1" dirty="0">
                <a:ea typeface="+mj-lt"/>
                <a:cs typeface="+mj-lt"/>
              </a:rPr>
              <a:t>Design Questions: </a:t>
            </a:r>
            <a:r>
              <a:rPr lang="en-US" u="sng" dirty="0">
                <a:ea typeface="+mj-lt"/>
                <a:cs typeface="+mj-lt"/>
                <a:hlinkClick r:id="rId2"/>
              </a:rPr>
              <a:t>hydraulics@indot.in.gov</a:t>
            </a:r>
            <a:endParaRPr lang="en-US" dirty="0">
              <a:cs typeface="Calibri Light" panose="020F0302020204030204"/>
            </a:endParaRPr>
          </a:p>
          <a:p>
            <a:endParaRPr lang="en-US" dirty="0">
              <a:cs typeface="Calibri Light" panose="020F0302020204030204"/>
            </a:endParaRPr>
          </a:p>
          <a:p>
            <a:pPr marL="0" indent="0">
              <a:buNone/>
            </a:pPr>
            <a:r>
              <a:rPr lang="en-US" b="1" dirty="0">
                <a:ea typeface="+mj-lt"/>
                <a:cs typeface="+mj-lt"/>
              </a:rPr>
              <a:t>Mark Bailey  </a:t>
            </a:r>
            <a:endParaRPr lang="en-US" dirty="0">
              <a:cs typeface="Calibri Light"/>
            </a:endParaRPr>
          </a:p>
          <a:p>
            <a:pPr marL="0" indent="0">
              <a:buNone/>
            </a:pPr>
            <a:r>
              <a:rPr lang="en-US" b="1" dirty="0">
                <a:ea typeface="+mj-lt"/>
                <a:cs typeface="+mj-lt"/>
              </a:rPr>
              <a:t>(317) 233-2096  </a:t>
            </a:r>
            <a:endParaRPr lang="en-US" dirty="0">
              <a:cs typeface="Calibri Light" panose="020F0302020204030204"/>
            </a:endParaRPr>
          </a:p>
          <a:p>
            <a:pPr marL="0" indent="0">
              <a:buNone/>
            </a:pPr>
            <a:r>
              <a:rPr lang="en-US" dirty="0">
                <a:ea typeface="+mj-lt"/>
                <a:cs typeface="+mj-lt"/>
                <a:hlinkClick r:id="rId3"/>
              </a:rPr>
              <a:t>mbailey1@indot.in.gov</a:t>
            </a:r>
          </a:p>
          <a:p>
            <a:pPr marL="0" indent="0">
              <a:buNone/>
            </a:pPr>
            <a:endParaRPr lang="en-US" dirty="0">
              <a:cs typeface="Calibri Light" panose="020F0302020204030204"/>
            </a:endParaRPr>
          </a:p>
          <a:p>
            <a:pPr marL="0" indent="0">
              <a:buNone/>
            </a:pPr>
            <a:r>
              <a:rPr lang="en-US" b="1" dirty="0">
                <a:cs typeface="Calibri Light" panose="020F0302020204030204"/>
              </a:rPr>
              <a:t>Bob Page  </a:t>
            </a:r>
            <a:endParaRPr lang="en-US" dirty="0">
              <a:ea typeface="+mj-lt"/>
              <a:cs typeface="+mj-lt"/>
            </a:endParaRPr>
          </a:p>
          <a:p>
            <a:pPr marL="0" indent="0">
              <a:buNone/>
            </a:pPr>
            <a:r>
              <a:rPr lang="en-US" b="1" dirty="0">
                <a:cs typeface="Calibri Light" panose="020F0302020204030204"/>
              </a:rPr>
              <a:t>(317) 767-4586</a:t>
            </a:r>
            <a:endParaRPr lang="en-US" dirty="0">
              <a:ea typeface="+mj-lt"/>
              <a:cs typeface="+mj-lt"/>
            </a:endParaRPr>
          </a:p>
          <a:p>
            <a:pPr marL="0" indent="0">
              <a:buNone/>
            </a:pPr>
            <a:r>
              <a:rPr lang="en-US" dirty="0">
                <a:cs typeface="Calibri Light" panose="020F0302020204030204"/>
                <a:hlinkClick r:id="rId4"/>
              </a:rPr>
              <a:t>rtpage@HNTB.com</a:t>
            </a:r>
            <a:endParaRPr lang="en-US" dirty="0"/>
          </a:p>
        </p:txBody>
      </p:sp>
      <p:pic>
        <p:nvPicPr>
          <p:cNvPr id="2" name="Picture 1" descr="A picture containing text, dark, close&#10;&#10;Description automatically generated">
            <a:extLst>
              <a:ext uri="{FF2B5EF4-FFF2-40B4-BE49-F238E27FC236}">
                <a16:creationId xmlns:a16="http://schemas.microsoft.com/office/drawing/2014/main" id="{B763368A-A2E3-D378-EB1F-CB56164102A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5200" y="6248400"/>
            <a:ext cx="685801" cy="188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1105665"/>
      </p:ext>
    </p:extLst>
  </p:cSld>
  <p:clrMapOvr>
    <a:masterClrMapping/>
  </p:clrMapOvr>
</p:sld>
</file>

<file path=ppt/theme/theme1.xml><?xml version="1.0" encoding="utf-8"?>
<a:theme xmlns:a="http://schemas.openxmlformats.org/drawingml/2006/main" name="INDOT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5DCD22D6-3D11-4509-9774-9B98F7B608CB}" vid="{2F722A07-29CF-4167-BBAE-539D3C7FD18C}"/>
    </a:ext>
  </a:extLst>
</a:theme>
</file>

<file path=ppt/theme/theme2.xml><?xml version="1.0" encoding="utf-8"?>
<a:theme xmlns:a="http://schemas.openxmlformats.org/drawingml/2006/main" name="1_Title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5DCD22D6-3D11-4509-9774-9B98F7B608CB}" vid="{45DC57B1-4452-4196-9389-CC71171F7E60}"/>
    </a:ext>
  </a:extLst>
</a:theme>
</file>

<file path=ppt/theme/theme3.xml><?xml version="1.0" encoding="utf-8"?>
<a:theme xmlns:a="http://schemas.openxmlformats.org/drawingml/2006/main" name="2_Blank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5DCD22D6-3D11-4509-9774-9B98F7B608CB}" vid="{BC745019-3EEB-4DBF-8BB1-C52D7F509A21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1DC60E4D7D5444C9AAA5F703AA8555C" ma:contentTypeVersion="13" ma:contentTypeDescription="Create a new document." ma:contentTypeScope="" ma:versionID="f69ab57344a14729eeb436f47b959f2e">
  <xsd:schema xmlns:xsd="http://www.w3.org/2001/XMLSchema" xmlns:xs="http://www.w3.org/2001/XMLSchema" xmlns:p="http://schemas.microsoft.com/office/2006/metadata/properties" xmlns:ns2="ac2afda7-ee5f-47c0-b6a1-c63d5df33d69" xmlns:ns3="ddb5066c-6899-482b-9ea0-5145f9da9989" xmlns:ns4="8334ff5c-11fa-4551-8b82-386adcbacad4" targetNamespace="http://schemas.microsoft.com/office/2006/metadata/properties" ma:root="true" ma:fieldsID="296167f3b790e84642fc91f397742cca" ns2:_="" ns3:_="" ns4:_="">
    <xsd:import namespace="ac2afda7-ee5f-47c0-b6a1-c63d5df33d69"/>
    <xsd:import namespace="ddb5066c-6899-482b-9ea0-5145f9da9989"/>
    <xsd:import namespace="8334ff5c-11fa-4551-8b82-386adcbacad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4:SharedWithUsers" minOccurs="0"/>
                <xsd:element ref="ns4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c2afda7-ee5f-47c0-b6a1-c63d5df33d6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a2675d46-00a0-495e-b90c-e7abf5d36b7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b5066c-6899-482b-9ea0-5145f9da9989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38e8e02d-0139-46af-bc7c-365456edc7b4}" ma:internalName="TaxCatchAll" ma:showField="CatchAllData" ma:web="8334ff5c-11fa-4551-8b82-386adcbacad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334ff5c-11fa-4551-8b82-386adcbacad4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db5066c-6899-482b-9ea0-5145f9da9989" xsi:nil="true"/>
    <lcf76f155ced4ddcb4097134ff3c332f xmlns="ac2afda7-ee5f-47c0-b6a1-c63d5df33d69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442C4AC6-5B11-47E5-B934-3C8617943E8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E7DC4D6-C58D-4DE8-8937-B8C7D41B55E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c2afda7-ee5f-47c0-b6a1-c63d5df33d69"/>
    <ds:schemaRef ds:uri="ddb5066c-6899-482b-9ea0-5145f9da9989"/>
    <ds:schemaRef ds:uri="8334ff5c-11fa-4551-8b82-386adcbacad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9F02EF8-857D-4AC9-A177-2AF336F7F1A1}">
  <ds:schemaRefs>
    <ds:schemaRef ds:uri="http://purl.org/dc/elements/1.1/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ddb5066c-6899-482b-9ea0-5145f9da9989"/>
    <ds:schemaRef ds:uri="http://purl.org/dc/dcmitype/"/>
    <ds:schemaRef ds:uri="http://schemas.microsoft.com/office/2006/documentManagement/types"/>
    <ds:schemaRef ds:uri="b5189b19-779c-405d-9bc4-52c5b2c66b36"/>
    <ds:schemaRef ds:uri="http://schemas.microsoft.com/office/2006/metadata/properties"/>
    <ds:schemaRef ds:uri="http://www.w3.org/XML/1998/namespace"/>
    <ds:schemaRef ds:uri="ac2afda7-ee5f-47c0-b6a1-c63d5df33d69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powerpoint</Template>
  <TotalTime>225</TotalTime>
  <Words>1184</Words>
  <Application>Microsoft Office PowerPoint</Application>
  <PresentationFormat>Widescreen</PresentationFormat>
  <Paragraphs>162</Paragraphs>
  <Slides>24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INDOT Theme</vt:lpstr>
      <vt:lpstr>1_Title Slide</vt:lpstr>
      <vt:lpstr>2_Blank Slide</vt:lpstr>
      <vt:lpstr>Hydraulics Boot Camp</vt:lpstr>
      <vt:lpstr>Boot Camp</vt:lpstr>
      <vt:lpstr>Agenda</vt:lpstr>
      <vt:lpstr>Design Manual</vt:lpstr>
      <vt:lpstr>Design Manual</vt:lpstr>
      <vt:lpstr>INDOT Hydraulics Website</vt:lpstr>
      <vt:lpstr>Online Training Courses</vt:lpstr>
      <vt:lpstr>Keep in Touch</vt:lpstr>
      <vt:lpstr>Hydraulics Links</vt:lpstr>
      <vt:lpstr>Hydraulics Links</vt:lpstr>
      <vt:lpstr>H&amp;H Basics</vt:lpstr>
      <vt:lpstr>H&amp;H Basics</vt:lpstr>
      <vt:lpstr>H&amp;H Basics</vt:lpstr>
      <vt:lpstr>H&amp;H Basics</vt:lpstr>
      <vt:lpstr>H&amp;H Basics</vt:lpstr>
      <vt:lpstr>H&amp;H Basics</vt:lpstr>
      <vt:lpstr>H&amp;H Basics</vt:lpstr>
      <vt:lpstr>H&amp;H Basics</vt:lpstr>
      <vt:lpstr>Detention</vt:lpstr>
      <vt:lpstr>Reporting Results</vt:lpstr>
      <vt:lpstr>Reporting Results</vt:lpstr>
      <vt:lpstr>Tips and Tricks</vt:lpstr>
      <vt:lpstr>Q &amp; A</vt:lpstr>
      <vt:lpstr>Contact Information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Hydraulics Boot Camp</dc:title>
  <dc:creator>Robert Page</dc:creator>
  <cp:lastModifiedBy>Mark Bailey</cp:lastModifiedBy>
  <cp:revision>16</cp:revision>
  <cp:lastPrinted>2023-03-13T15:07:12Z</cp:lastPrinted>
  <dcterms:created xsi:type="dcterms:W3CDTF">2023-02-15T12:11:15Z</dcterms:created>
  <dcterms:modified xsi:type="dcterms:W3CDTF">2023-03-16T15:55:43Z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0x01010031DC60E4D7D5444C9AAA5F703AA8555C</vt:lpwstr>
  </property>
</Properties>
</file>