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 id="2147483764" r:id="rId11"/>
    <p:sldMasterId id="2147483776" r:id="rId12"/>
  </p:sldMasterIdLst>
  <p:notesMasterIdLst>
    <p:notesMasterId r:id="rId59"/>
  </p:notesMasterIdLst>
  <p:sldIdLst>
    <p:sldId id="256" r:id="rId13"/>
    <p:sldId id="265" r:id="rId14"/>
    <p:sldId id="257" r:id="rId15"/>
    <p:sldId id="858" r:id="rId16"/>
    <p:sldId id="260" r:id="rId17"/>
    <p:sldId id="879" r:id="rId18"/>
    <p:sldId id="890" r:id="rId19"/>
    <p:sldId id="894" r:id="rId20"/>
    <p:sldId id="258" r:id="rId21"/>
    <p:sldId id="895" r:id="rId22"/>
    <p:sldId id="263" r:id="rId23"/>
    <p:sldId id="896" r:id="rId24"/>
    <p:sldId id="897" r:id="rId25"/>
    <p:sldId id="272" r:id="rId26"/>
    <p:sldId id="273" r:id="rId27"/>
    <p:sldId id="274" r:id="rId28"/>
    <p:sldId id="275" r:id="rId29"/>
    <p:sldId id="276" r:id="rId30"/>
    <p:sldId id="277" r:id="rId31"/>
    <p:sldId id="261" r:id="rId32"/>
    <p:sldId id="898" r:id="rId33"/>
    <p:sldId id="262" r:id="rId34"/>
    <p:sldId id="899" r:id="rId35"/>
    <p:sldId id="900" r:id="rId36"/>
    <p:sldId id="901" r:id="rId37"/>
    <p:sldId id="269" r:id="rId38"/>
    <p:sldId id="278" r:id="rId39"/>
    <p:sldId id="889" r:id="rId40"/>
    <p:sldId id="267" r:id="rId41"/>
    <p:sldId id="271" r:id="rId42"/>
    <p:sldId id="891" r:id="rId43"/>
    <p:sldId id="892" r:id="rId44"/>
    <p:sldId id="268" r:id="rId45"/>
    <p:sldId id="259" r:id="rId46"/>
    <p:sldId id="893" r:id="rId47"/>
    <p:sldId id="270" r:id="rId48"/>
    <p:sldId id="860" r:id="rId49"/>
    <p:sldId id="884" r:id="rId50"/>
    <p:sldId id="885" r:id="rId51"/>
    <p:sldId id="887" r:id="rId52"/>
    <p:sldId id="886" r:id="rId53"/>
    <p:sldId id="888" r:id="rId54"/>
    <p:sldId id="843" r:id="rId55"/>
    <p:sldId id="883" r:id="rId56"/>
    <p:sldId id="295" r:id="rId57"/>
    <p:sldId id="26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837" autoAdjust="0"/>
  </p:normalViewPr>
  <p:slideViewPr>
    <p:cSldViewPr snapToGrid="0" snapToObjects="1" showGuides="1">
      <p:cViewPr varScale="1">
        <p:scale>
          <a:sx n="90" d="100"/>
          <a:sy n="90"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Number</a:t>
            </a:r>
            <a:r>
              <a:rPr lang="en-US" sz="1800" baseline="0"/>
              <a:t> of Deaths by Manner when "Mental Health Problem" Is a Circumstance in INVDRS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51497086113525E-2"/>
          <c:y val="0.12727557581762949"/>
          <c:w val="0.76613264940964743"/>
          <c:h val="0.81822880067566006"/>
        </c:manualLayout>
      </c:layout>
      <c:lineChart>
        <c:grouping val="standard"/>
        <c:varyColors val="0"/>
        <c:ser>
          <c:idx val="0"/>
          <c:order val="0"/>
          <c:tx>
            <c:strRef>
              <c:f>Sheet1!$A$4</c:f>
              <c:strCache>
                <c:ptCount val="1"/>
                <c:pt idx="0">
                  <c:v>Homicide</c:v>
                </c:pt>
              </c:strCache>
            </c:strRef>
          </c:tx>
          <c:spPr>
            <a:ln w="28575" cap="rnd">
              <a:solidFill>
                <a:schemeClr val="accent1"/>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Sheet1!$B$4:$F$4</c:f>
              <c:numCache>
                <c:formatCode>General</c:formatCode>
                <c:ptCount val="5"/>
                <c:pt idx="0">
                  <c:v>11</c:v>
                </c:pt>
                <c:pt idx="1">
                  <c:v>12</c:v>
                </c:pt>
                <c:pt idx="2">
                  <c:v>8</c:v>
                </c:pt>
                <c:pt idx="3">
                  <c:v>19</c:v>
                </c:pt>
                <c:pt idx="4">
                  <c:v>23</c:v>
                </c:pt>
              </c:numCache>
            </c:numRef>
          </c:val>
          <c:smooth val="0"/>
          <c:extLst>
            <c:ext xmlns:c16="http://schemas.microsoft.com/office/drawing/2014/chart" uri="{C3380CC4-5D6E-409C-BE32-E72D297353CC}">
              <c16:uniqueId val="{00000000-6BB6-4DC5-BB51-F9E87EA88F1C}"/>
            </c:ext>
          </c:extLst>
        </c:ser>
        <c:ser>
          <c:idx val="1"/>
          <c:order val="1"/>
          <c:tx>
            <c:strRef>
              <c:f>Sheet1!$A$5</c:f>
              <c:strCache>
                <c:ptCount val="1"/>
                <c:pt idx="0">
                  <c:v>Legal intervention (by police or other authority)</c:v>
                </c:pt>
              </c:strCache>
            </c:strRef>
          </c:tx>
          <c:spPr>
            <a:ln w="28575" cap="rnd">
              <a:solidFill>
                <a:schemeClr val="accent2"/>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Sheet1!$B$5:$F$5</c:f>
              <c:numCache>
                <c:formatCode>General</c:formatCode>
                <c:ptCount val="5"/>
                <c:pt idx="0">
                  <c:v>2</c:v>
                </c:pt>
                <c:pt idx="1">
                  <c:v>3</c:v>
                </c:pt>
                <c:pt idx="2">
                  <c:v>4</c:v>
                </c:pt>
                <c:pt idx="3">
                  <c:v>4</c:v>
                </c:pt>
                <c:pt idx="4">
                  <c:v>2</c:v>
                </c:pt>
              </c:numCache>
            </c:numRef>
          </c:val>
          <c:smooth val="0"/>
          <c:extLst>
            <c:ext xmlns:c16="http://schemas.microsoft.com/office/drawing/2014/chart" uri="{C3380CC4-5D6E-409C-BE32-E72D297353CC}">
              <c16:uniqueId val="{00000001-6BB6-4DC5-BB51-F9E87EA88F1C}"/>
            </c:ext>
          </c:extLst>
        </c:ser>
        <c:ser>
          <c:idx val="2"/>
          <c:order val="2"/>
          <c:tx>
            <c:strRef>
              <c:f>Sheet1!$A$6</c:f>
              <c:strCache>
                <c:ptCount val="1"/>
                <c:pt idx="0">
                  <c:v>Other unintentional death (outside of NVDRS case definition)</c:v>
                </c:pt>
              </c:strCache>
            </c:strRef>
          </c:tx>
          <c:spPr>
            <a:ln w="28575" cap="rnd">
              <a:solidFill>
                <a:schemeClr val="accent3"/>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Sheet1!$B$6:$F$6</c:f>
              <c:numCache>
                <c:formatCode>General</c:formatCode>
                <c:ptCount val="5"/>
                <c:pt idx="0">
                  <c:v>0</c:v>
                </c:pt>
                <c:pt idx="1">
                  <c:v>0</c:v>
                </c:pt>
                <c:pt idx="2">
                  <c:v>2</c:v>
                </c:pt>
                <c:pt idx="3">
                  <c:v>0</c:v>
                </c:pt>
                <c:pt idx="4">
                  <c:v>0</c:v>
                </c:pt>
              </c:numCache>
            </c:numRef>
          </c:val>
          <c:smooth val="0"/>
          <c:extLst>
            <c:ext xmlns:c16="http://schemas.microsoft.com/office/drawing/2014/chart" uri="{C3380CC4-5D6E-409C-BE32-E72D297353CC}">
              <c16:uniqueId val="{00000002-6BB6-4DC5-BB51-F9E87EA88F1C}"/>
            </c:ext>
          </c:extLst>
        </c:ser>
        <c:ser>
          <c:idx val="3"/>
          <c:order val="3"/>
          <c:tx>
            <c:strRef>
              <c:f>Sheet1!$A$7</c:f>
              <c:strCache>
                <c:ptCount val="1"/>
                <c:pt idx="0">
                  <c:v>Suicide or intentional self-harm</c:v>
                </c:pt>
              </c:strCache>
            </c:strRef>
          </c:tx>
          <c:spPr>
            <a:ln w="28575" cap="rnd">
              <a:solidFill>
                <a:schemeClr val="accent4"/>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Sheet1!$B$7:$F$7</c:f>
              <c:numCache>
                <c:formatCode>General</c:formatCode>
                <c:ptCount val="5"/>
                <c:pt idx="0">
                  <c:v>249</c:v>
                </c:pt>
                <c:pt idx="1">
                  <c:v>298</c:v>
                </c:pt>
                <c:pt idx="2">
                  <c:v>214</c:v>
                </c:pt>
                <c:pt idx="3">
                  <c:v>125</c:v>
                </c:pt>
                <c:pt idx="4">
                  <c:v>240</c:v>
                </c:pt>
              </c:numCache>
            </c:numRef>
          </c:val>
          <c:smooth val="0"/>
          <c:extLst>
            <c:ext xmlns:c16="http://schemas.microsoft.com/office/drawing/2014/chart" uri="{C3380CC4-5D6E-409C-BE32-E72D297353CC}">
              <c16:uniqueId val="{00000003-6BB6-4DC5-BB51-F9E87EA88F1C}"/>
            </c:ext>
          </c:extLst>
        </c:ser>
        <c:ser>
          <c:idx val="4"/>
          <c:order val="4"/>
          <c:tx>
            <c:strRef>
              <c:f>Sheet1!$A$8</c:f>
              <c:strCache>
                <c:ptCount val="1"/>
                <c:pt idx="0">
                  <c:v>Undetermined intent</c:v>
                </c:pt>
              </c:strCache>
            </c:strRef>
          </c:tx>
          <c:spPr>
            <a:ln w="28575" cap="rnd">
              <a:solidFill>
                <a:schemeClr val="accent5"/>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Sheet1!$B$8:$F$8</c:f>
              <c:numCache>
                <c:formatCode>General</c:formatCode>
                <c:ptCount val="5"/>
                <c:pt idx="0">
                  <c:v>33</c:v>
                </c:pt>
                <c:pt idx="1">
                  <c:v>29</c:v>
                </c:pt>
                <c:pt idx="2">
                  <c:v>16</c:v>
                </c:pt>
                <c:pt idx="3">
                  <c:v>14</c:v>
                </c:pt>
                <c:pt idx="4">
                  <c:v>39</c:v>
                </c:pt>
              </c:numCache>
            </c:numRef>
          </c:val>
          <c:smooth val="0"/>
          <c:extLst>
            <c:ext xmlns:c16="http://schemas.microsoft.com/office/drawing/2014/chart" uri="{C3380CC4-5D6E-409C-BE32-E72D297353CC}">
              <c16:uniqueId val="{00000004-6BB6-4DC5-BB51-F9E87EA88F1C}"/>
            </c:ext>
          </c:extLst>
        </c:ser>
        <c:ser>
          <c:idx val="5"/>
          <c:order val="5"/>
          <c:tx>
            <c:strRef>
              <c:f>Sheet1!$A$9</c:f>
              <c:strCache>
                <c:ptCount val="1"/>
                <c:pt idx="0">
                  <c:v>Unintentional firearm - inflicted by other person</c:v>
                </c:pt>
              </c:strCache>
            </c:strRef>
          </c:tx>
          <c:spPr>
            <a:ln w="28575" cap="rnd">
              <a:solidFill>
                <a:schemeClr val="accent6"/>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Sheet1!$B$9:$F$9</c:f>
              <c:numCache>
                <c:formatCode>General</c:formatCode>
                <c:ptCount val="5"/>
                <c:pt idx="0">
                  <c:v>0</c:v>
                </c:pt>
                <c:pt idx="1">
                  <c:v>0</c:v>
                </c:pt>
                <c:pt idx="2">
                  <c:v>0</c:v>
                </c:pt>
                <c:pt idx="3">
                  <c:v>0</c:v>
                </c:pt>
                <c:pt idx="4">
                  <c:v>1</c:v>
                </c:pt>
              </c:numCache>
            </c:numRef>
          </c:val>
          <c:smooth val="0"/>
          <c:extLst>
            <c:ext xmlns:c16="http://schemas.microsoft.com/office/drawing/2014/chart" uri="{C3380CC4-5D6E-409C-BE32-E72D297353CC}">
              <c16:uniqueId val="{00000005-6BB6-4DC5-BB51-F9E87EA88F1C}"/>
            </c:ext>
          </c:extLst>
        </c:ser>
        <c:ser>
          <c:idx val="6"/>
          <c:order val="6"/>
          <c:tx>
            <c:strRef>
              <c:f>Sheet1!$A$10</c:f>
              <c:strCache>
                <c:ptCount val="1"/>
                <c:pt idx="0">
                  <c:v>Unintentional poisoning</c:v>
                </c:pt>
              </c:strCache>
            </c:strRef>
          </c:tx>
          <c:spPr>
            <a:ln w="28575" cap="rnd">
              <a:solidFill>
                <a:schemeClr val="accent1">
                  <a:lumMod val="60000"/>
                </a:schemeClr>
              </a:solidFill>
              <a:round/>
            </a:ln>
            <a:effectLst/>
          </c:spPr>
          <c:marker>
            <c:symbol val="none"/>
          </c:marker>
          <c:cat>
            <c:numRef>
              <c:f>Sheet1!$B$3:$F$3</c:f>
              <c:numCache>
                <c:formatCode>General</c:formatCode>
                <c:ptCount val="5"/>
                <c:pt idx="0">
                  <c:v>2017</c:v>
                </c:pt>
                <c:pt idx="1">
                  <c:v>2018</c:v>
                </c:pt>
                <c:pt idx="2">
                  <c:v>2019</c:v>
                </c:pt>
                <c:pt idx="3">
                  <c:v>2020</c:v>
                </c:pt>
                <c:pt idx="4">
                  <c:v>2021</c:v>
                </c:pt>
              </c:numCache>
            </c:numRef>
          </c:cat>
          <c:val>
            <c:numRef>
              <c:f>Sheet1!$B$10:$F$10</c:f>
              <c:numCache>
                <c:formatCode>General</c:formatCode>
                <c:ptCount val="5"/>
                <c:pt idx="0">
                  <c:v>89</c:v>
                </c:pt>
                <c:pt idx="1">
                  <c:v>151</c:v>
                </c:pt>
                <c:pt idx="2">
                  <c:v>130</c:v>
                </c:pt>
                <c:pt idx="3">
                  <c:v>175</c:v>
                </c:pt>
                <c:pt idx="4">
                  <c:v>122</c:v>
                </c:pt>
              </c:numCache>
            </c:numRef>
          </c:val>
          <c:smooth val="0"/>
          <c:extLst>
            <c:ext xmlns:c16="http://schemas.microsoft.com/office/drawing/2014/chart" uri="{C3380CC4-5D6E-409C-BE32-E72D297353CC}">
              <c16:uniqueId val="{00000006-6BB6-4DC5-BB51-F9E87EA88F1C}"/>
            </c:ext>
          </c:extLst>
        </c:ser>
        <c:dLbls>
          <c:showLegendKey val="0"/>
          <c:showVal val="0"/>
          <c:showCatName val="0"/>
          <c:showSerName val="0"/>
          <c:showPercent val="0"/>
          <c:showBubbleSize val="0"/>
        </c:dLbls>
        <c:smooth val="0"/>
        <c:axId val="1760550751"/>
        <c:axId val="1760551231"/>
      </c:lineChart>
      <c:catAx>
        <c:axId val="176055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0551231"/>
        <c:crosses val="autoZero"/>
        <c:auto val="1"/>
        <c:lblAlgn val="ctr"/>
        <c:lblOffset val="100"/>
        <c:noMultiLvlLbl val="0"/>
      </c:catAx>
      <c:valAx>
        <c:axId val="1760551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055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22514846430988"/>
          <c:y val="0.19172325982067107"/>
          <c:w val="0.48702863859685797"/>
          <c:h val="0.7073591954536642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C8-4A5D-9CA9-4F60B3D447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C8-4A5D-9CA9-4F60B3D447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C8-4A5D-9CA9-4F60B3D447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C8-4A5D-9CA9-4F60B3D447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C8-4A5D-9CA9-4F60B3D447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1C8-4A5D-9CA9-4F60B3D4476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1-A1C8-4A5D-9CA9-4F60B3D44763}"/>
                </c:ext>
              </c:extLst>
            </c:dLbl>
            <c:dLbl>
              <c:idx val="2"/>
              <c:layout>
                <c:manualLayout>
                  <c:x val="-2.6360414768497606E-3"/>
                  <c:y val="-8.07956362656355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C8-4A5D-9CA9-4F60B3D44763}"/>
                </c:ext>
              </c:extLst>
            </c:dLbl>
            <c:dLbl>
              <c:idx val="3"/>
              <c:layout>
                <c:manualLayout>
                  <c:x val="-0.17339631658551399"/>
                  <c:y val="8.7313187591352278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C8-4A5D-9CA9-4F60B3D44763}"/>
                </c:ext>
              </c:extLst>
            </c:dLbl>
            <c:dLbl>
              <c:idx val="4"/>
              <c:layout>
                <c:manualLayout>
                  <c:x val="0.20800340212564689"/>
                  <c:y val="-6.635802256942773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960043958008138"/>
                      <c:h val="0.10826835261327683"/>
                    </c:manualLayout>
                  </c15:layout>
                </c:ext>
                <c:ext xmlns:c16="http://schemas.microsoft.com/office/drawing/2014/chart" uri="{C3380CC4-5D6E-409C-BE32-E72D297353CC}">
                  <c16:uniqueId val="{00000009-A1C8-4A5D-9CA9-4F60B3D44763}"/>
                </c:ext>
              </c:extLst>
            </c:dLbl>
            <c:dLbl>
              <c:idx val="5"/>
              <c:layout>
                <c:manualLayout>
                  <c:x val="0.260906096182"/>
                  <c:y val="3.929093441610852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467452215357885"/>
                      <c:h val="0.10826835261327683"/>
                    </c:manualLayout>
                  </c15:layout>
                </c:ext>
                <c:ext xmlns:c16="http://schemas.microsoft.com/office/drawing/2014/chart" uri="{C3380CC4-5D6E-409C-BE32-E72D297353CC}">
                  <c16:uniqueId val="{0000000B-A1C8-4A5D-9CA9-4F60B3D4476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Sheet1!$L$14:$L$19</c:f>
              <c:strCache>
                <c:ptCount val="6"/>
                <c:pt idx="0">
                  <c:v>White</c:v>
                </c:pt>
                <c:pt idx="1">
                  <c:v>Black</c:v>
                </c:pt>
                <c:pt idx="2">
                  <c:v>Asian</c:v>
                </c:pt>
                <c:pt idx="3">
                  <c:v>Pacific Islander</c:v>
                </c:pt>
                <c:pt idx="4">
                  <c:v>American Indian</c:v>
                </c:pt>
                <c:pt idx="5">
                  <c:v>Unknown</c:v>
                </c:pt>
              </c:strCache>
            </c:strRef>
          </c:cat>
          <c:val>
            <c:numRef>
              <c:f>Sheet1!$N$14:$N$19</c:f>
              <c:numCache>
                <c:formatCode>0.0%</c:formatCode>
                <c:ptCount val="6"/>
                <c:pt idx="0">
                  <c:v>0.91385435168738893</c:v>
                </c:pt>
                <c:pt idx="1">
                  <c:v>6.9271758436944941E-2</c:v>
                </c:pt>
                <c:pt idx="2">
                  <c:v>1.2433392539964476E-2</c:v>
                </c:pt>
                <c:pt idx="3">
                  <c:v>8.8809946714031975E-4</c:v>
                </c:pt>
                <c:pt idx="4">
                  <c:v>1.7761989342806395E-3</c:v>
                </c:pt>
                <c:pt idx="5">
                  <c:v>6.2166962699822378E-3</c:v>
                </c:pt>
              </c:numCache>
            </c:numRef>
          </c:val>
          <c:extLst>
            <c:ext xmlns:c16="http://schemas.microsoft.com/office/drawing/2014/chart" uri="{C3380CC4-5D6E-409C-BE32-E72D297353CC}">
              <c16:uniqueId val="{0000000C-A1C8-4A5D-9CA9-4F60B3D447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51-4F27-A25F-4DE32F2024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51-4F27-A25F-4DE32F2024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51-4F27-A25F-4DE32F20242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51-4F27-A25F-4DE32F20242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351-4F27-A25F-4DE32F20242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1-8351-4F27-A25F-4DE32F20242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Sheet1!$P$14:$P$18</c:f>
              <c:strCache>
                <c:ptCount val="5"/>
                <c:pt idx="0">
                  <c:v>White</c:v>
                </c:pt>
                <c:pt idx="1">
                  <c:v>Black</c:v>
                </c:pt>
                <c:pt idx="2">
                  <c:v>Asian</c:v>
                </c:pt>
                <c:pt idx="3">
                  <c:v>Pacific Islander</c:v>
                </c:pt>
                <c:pt idx="4">
                  <c:v>Unkonwn</c:v>
                </c:pt>
              </c:strCache>
            </c:strRef>
          </c:cat>
          <c:val>
            <c:numRef>
              <c:f>Sheet1!$R$14:$R$18</c:f>
              <c:numCache>
                <c:formatCode>0.0%</c:formatCode>
                <c:ptCount val="5"/>
                <c:pt idx="0">
                  <c:v>0.85307346326836586</c:v>
                </c:pt>
                <c:pt idx="1">
                  <c:v>0.13643178410794601</c:v>
                </c:pt>
                <c:pt idx="2">
                  <c:v>2.9985007496251873E-3</c:v>
                </c:pt>
                <c:pt idx="3">
                  <c:v>1.4992503748125937E-3</c:v>
                </c:pt>
                <c:pt idx="4">
                  <c:v>1.4992503748125937E-3</c:v>
                </c:pt>
              </c:numCache>
            </c:numRef>
          </c:val>
          <c:extLst>
            <c:ext xmlns:c16="http://schemas.microsoft.com/office/drawing/2014/chart" uri="{C3380CC4-5D6E-409C-BE32-E72D297353CC}">
              <c16:uniqueId val="{0000000A-8351-4F27-A25F-4DE32F2024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cps@cji.in.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cps@cji.in.gov"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70479-C853-4E19-B5A6-E441E4E57AB8}" type="doc">
      <dgm:prSet loTypeId="urn:microsoft.com/office/officeart/2016/7/layout/LinearArrowProcessNumbered" loCatId="process" qsTypeId="urn:microsoft.com/office/officeart/2005/8/quickstyle/simple5" qsCatId="simple" csTypeId="urn:microsoft.com/office/officeart/2005/8/colors/colorful3" csCatId="colorful" phldr="1"/>
      <dgm:spPr/>
      <dgm:t>
        <a:bodyPr/>
        <a:lstStyle/>
        <a:p>
          <a:endParaRPr lang="en-US"/>
        </a:p>
      </dgm:t>
    </dgm:pt>
    <dgm:pt modelId="{73A4721A-1EE0-46DB-AB8B-1743FA629F12}">
      <dgm:prSet custT="1"/>
      <dgm:spPr/>
      <dgm:t>
        <a:bodyPr/>
        <a:lstStyle/>
        <a:p>
          <a:pPr algn="ctr"/>
          <a:r>
            <a:rPr lang="en-US" sz="1800" dirty="0"/>
            <a:t>A family receives an E-Voucher or Paper ticket via officer either at the scene of a crash or when a ticket is issued. </a:t>
          </a:r>
        </a:p>
      </dgm:t>
    </dgm:pt>
    <dgm:pt modelId="{AA6D4BA5-8042-4745-98B4-B3755A508FA4}" type="parTrans" cxnId="{61FE2C1F-A6B7-41B7-8ADD-0F73FC566D57}">
      <dgm:prSet/>
      <dgm:spPr/>
      <dgm:t>
        <a:bodyPr/>
        <a:lstStyle/>
        <a:p>
          <a:pPr algn="ctr"/>
          <a:endParaRPr lang="en-US"/>
        </a:p>
      </dgm:t>
    </dgm:pt>
    <dgm:pt modelId="{DC8B8B1A-04E1-4C87-B43B-394AF8D9A9B2}" type="sibTrans" cxnId="{61FE2C1F-A6B7-41B7-8ADD-0F73FC566D57}">
      <dgm:prSet phldrT="1" phldr="0"/>
      <dgm:spPr/>
      <dgm:t>
        <a:bodyPr/>
        <a:lstStyle/>
        <a:p>
          <a:pPr algn="ctr"/>
          <a:r>
            <a:rPr lang="en-US"/>
            <a:t>1</a:t>
          </a:r>
        </a:p>
      </dgm:t>
    </dgm:pt>
    <dgm:pt modelId="{A009E18E-B223-4E8B-934A-C6C9929D4051}">
      <dgm:prSet custT="1"/>
      <dgm:spPr/>
      <dgm:t>
        <a:bodyPr/>
        <a:lstStyle/>
        <a:p>
          <a:pPr algn="ctr"/>
          <a:r>
            <a:rPr lang="en-US" sz="1800" dirty="0"/>
            <a:t>Family is only eligible for seat if it is the incorrect or unsafe seat and receives public assistance.</a:t>
          </a:r>
        </a:p>
      </dgm:t>
    </dgm:pt>
    <dgm:pt modelId="{A86A5B76-4834-48DD-BE8C-68E66AD593A0}" type="parTrans" cxnId="{68D33E32-A0B3-49D5-A7F6-E3D1D9D5189B}">
      <dgm:prSet/>
      <dgm:spPr/>
      <dgm:t>
        <a:bodyPr/>
        <a:lstStyle/>
        <a:p>
          <a:pPr algn="ctr"/>
          <a:endParaRPr lang="en-US"/>
        </a:p>
      </dgm:t>
    </dgm:pt>
    <dgm:pt modelId="{3BE3689A-A9BA-4658-9BD1-2AD3BFA1545B}" type="sibTrans" cxnId="{68D33E32-A0B3-49D5-A7F6-E3D1D9D5189B}">
      <dgm:prSet phldrT="2" phldr="0"/>
      <dgm:spPr/>
      <dgm:t>
        <a:bodyPr/>
        <a:lstStyle/>
        <a:p>
          <a:pPr algn="ctr"/>
          <a:r>
            <a:rPr lang="en-US"/>
            <a:t>2</a:t>
          </a:r>
        </a:p>
      </dgm:t>
    </dgm:pt>
    <dgm:pt modelId="{82C38E9B-020B-4B58-953C-FF35B57DA070}">
      <dgm:prSet custT="1"/>
      <dgm:spPr/>
      <dgm:t>
        <a:bodyPr/>
        <a:lstStyle/>
        <a:p>
          <a:pPr algn="ctr"/>
          <a:r>
            <a:rPr lang="en-US" sz="2000" dirty="0"/>
            <a:t>Family must have voucher to have it redeemed.</a:t>
          </a:r>
        </a:p>
      </dgm:t>
    </dgm:pt>
    <dgm:pt modelId="{AF02D911-EF25-4832-B7BC-249C9ACA6EDC}" type="parTrans" cxnId="{71004E6B-6EB1-420C-BDE7-9038072CB7A0}">
      <dgm:prSet/>
      <dgm:spPr/>
      <dgm:t>
        <a:bodyPr/>
        <a:lstStyle/>
        <a:p>
          <a:pPr algn="ctr"/>
          <a:endParaRPr lang="en-US"/>
        </a:p>
      </dgm:t>
    </dgm:pt>
    <dgm:pt modelId="{71D965D5-6882-4256-897C-51B5466DA187}" type="sibTrans" cxnId="{71004E6B-6EB1-420C-BDE7-9038072CB7A0}">
      <dgm:prSet phldrT="3" phldr="0"/>
      <dgm:spPr/>
      <dgm:t>
        <a:bodyPr/>
        <a:lstStyle/>
        <a:p>
          <a:pPr algn="ctr"/>
          <a:r>
            <a:rPr lang="en-US"/>
            <a:t>3</a:t>
          </a:r>
        </a:p>
      </dgm:t>
    </dgm:pt>
    <dgm:pt modelId="{21A9F0F7-76E1-47A5-90F5-24084F749C24}">
      <dgm:prSet custT="1"/>
      <dgm:spPr/>
      <dgm:t>
        <a:bodyPr/>
        <a:lstStyle/>
        <a:p>
          <a:pPr algn="ctr"/>
          <a:r>
            <a:rPr lang="en-US" sz="2000" dirty="0"/>
            <a:t>Fill out car seat check up form either via paper or the  online NDCF</a:t>
          </a:r>
        </a:p>
      </dgm:t>
    </dgm:pt>
    <dgm:pt modelId="{795BB193-5D15-417D-B969-F722A8CC97C2}" type="parTrans" cxnId="{D33046F2-82B6-4DEB-A2B2-A212640DF896}">
      <dgm:prSet/>
      <dgm:spPr/>
      <dgm:t>
        <a:bodyPr/>
        <a:lstStyle/>
        <a:p>
          <a:pPr algn="ctr"/>
          <a:endParaRPr lang="en-US"/>
        </a:p>
      </dgm:t>
    </dgm:pt>
    <dgm:pt modelId="{CABD23EC-694B-4ECB-AED4-43FFF5BBE1A0}" type="sibTrans" cxnId="{D33046F2-82B6-4DEB-A2B2-A212640DF896}">
      <dgm:prSet phldrT="4" phldr="0"/>
      <dgm:spPr/>
      <dgm:t>
        <a:bodyPr/>
        <a:lstStyle/>
        <a:p>
          <a:pPr algn="ctr"/>
          <a:r>
            <a:rPr lang="en-US"/>
            <a:t>4</a:t>
          </a:r>
        </a:p>
      </dgm:t>
    </dgm:pt>
    <dgm:pt modelId="{D24C799C-00C7-4A8D-B7A0-1CC9985ED32F}">
      <dgm:prSet custT="1"/>
      <dgm:spPr/>
      <dgm:t>
        <a:bodyPr/>
        <a:lstStyle/>
        <a:p>
          <a:pPr algn="ctr"/>
          <a:r>
            <a:rPr lang="en-US" sz="2000" dirty="0"/>
            <a:t>Collect any additional information for Liability Release Form (please see example)</a:t>
          </a:r>
        </a:p>
      </dgm:t>
    </dgm:pt>
    <dgm:pt modelId="{FC4D0C30-2AE5-4ADD-A974-C9B6168DF91B}" type="parTrans" cxnId="{8DAB80F9-8F8C-46F4-8B49-779B276E8B35}">
      <dgm:prSet/>
      <dgm:spPr/>
      <dgm:t>
        <a:bodyPr/>
        <a:lstStyle/>
        <a:p>
          <a:pPr algn="ctr"/>
          <a:endParaRPr lang="en-US"/>
        </a:p>
      </dgm:t>
    </dgm:pt>
    <dgm:pt modelId="{1F6CD33D-2BC2-4CC6-9D78-1DA715FC3F43}" type="sibTrans" cxnId="{8DAB80F9-8F8C-46F4-8B49-779B276E8B35}">
      <dgm:prSet phldrT="5" phldr="0"/>
      <dgm:spPr/>
      <dgm:t>
        <a:bodyPr/>
        <a:lstStyle/>
        <a:p>
          <a:pPr algn="ctr"/>
          <a:r>
            <a:rPr lang="en-US"/>
            <a:t>5</a:t>
          </a:r>
        </a:p>
      </dgm:t>
    </dgm:pt>
    <dgm:pt modelId="{B5CF7F5F-4D81-4DD6-B91F-FC765042731A}">
      <dgm:prSet custT="1"/>
      <dgm:spPr/>
      <dgm:t>
        <a:bodyPr/>
        <a:lstStyle/>
        <a:p>
          <a:pPr algn="ctr"/>
          <a:r>
            <a:rPr lang="en-US" sz="1800"/>
            <a:t>Scan in liability release and project love voucher to </a:t>
          </a:r>
          <a:r>
            <a:rPr lang="en-US" sz="1600" u="sng">
              <a:hlinkClick xmlns:r="http://schemas.openxmlformats.org/officeDocument/2006/relationships" r:id="rId1">
                <a:extLst>
                  <a:ext uri="{A12FA001-AC4F-418D-AE19-62706E023703}">
                    <ahyp:hlinkClr xmlns:ahyp="http://schemas.microsoft.com/office/drawing/2018/hyperlinkcolor" val="tx"/>
                  </a:ext>
                </a:extLst>
              </a:hlinkClick>
            </a:rPr>
            <a:t>cps@cji.in.gov</a:t>
          </a:r>
          <a:r>
            <a:rPr lang="en-US" sz="1600"/>
            <a:t> </a:t>
          </a:r>
          <a:endParaRPr lang="en-US" sz="1600" dirty="0"/>
        </a:p>
      </dgm:t>
    </dgm:pt>
    <dgm:pt modelId="{FB9513B0-C7DC-4075-8B68-CFD3986D7245}" type="parTrans" cxnId="{80BE24DA-2F9B-495A-BCEF-D70C1CD52B0D}">
      <dgm:prSet/>
      <dgm:spPr/>
      <dgm:t>
        <a:bodyPr/>
        <a:lstStyle/>
        <a:p>
          <a:pPr algn="ctr"/>
          <a:endParaRPr lang="en-US"/>
        </a:p>
      </dgm:t>
    </dgm:pt>
    <dgm:pt modelId="{E3C47FF9-07EA-4A67-8A8A-505263A0762C}" type="sibTrans" cxnId="{80BE24DA-2F9B-495A-BCEF-D70C1CD52B0D}">
      <dgm:prSet phldrT="6" phldr="0"/>
      <dgm:spPr/>
      <dgm:t>
        <a:bodyPr/>
        <a:lstStyle/>
        <a:p>
          <a:pPr algn="ctr"/>
          <a:r>
            <a:rPr lang="en-US"/>
            <a:t>6</a:t>
          </a:r>
        </a:p>
      </dgm:t>
    </dgm:pt>
    <dgm:pt modelId="{50F11FBD-4C2D-44AC-888B-F0AB19FF55E7}" type="pres">
      <dgm:prSet presAssocID="{74970479-C853-4E19-B5A6-E441E4E57AB8}" presName="linearFlow" presStyleCnt="0">
        <dgm:presLayoutVars>
          <dgm:dir/>
          <dgm:animLvl val="lvl"/>
          <dgm:resizeHandles val="exact"/>
        </dgm:presLayoutVars>
      </dgm:prSet>
      <dgm:spPr/>
    </dgm:pt>
    <dgm:pt modelId="{DC0ECCFF-9726-400A-A85A-E1787056B180}" type="pres">
      <dgm:prSet presAssocID="{73A4721A-1EE0-46DB-AB8B-1743FA629F12}" presName="compositeNode" presStyleCnt="0"/>
      <dgm:spPr/>
    </dgm:pt>
    <dgm:pt modelId="{C43BEA07-35B7-4988-8751-6FCCC769932B}" type="pres">
      <dgm:prSet presAssocID="{73A4721A-1EE0-46DB-AB8B-1743FA629F12}" presName="parTx" presStyleLbl="node1" presStyleIdx="0" presStyleCnt="0">
        <dgm:presLayoutVars>
          <dgm:chMax val="0"/>
          <dgm:chPref val="0"/>
          <dgm:bulletEnabled val="1"/>
        </dgm:presLayoutVars>
      </dgm:prSet>
      <dgm:spPr/>
    </dgm:pt>
    <dgm:pt modelId="{FFFA93BA-803C-4A29-8F84-68518EEB3826}" type="pres">
      <dgm:prSet presAssocID="{73A4721A-1EE0-46DB-AB8B-1743FA629F12}" presName="parSh" presStyleCnt="0"/>
      <dgm:spPr/>
    </dgm:pt>
    <dgm:pt modelId="{00F967B1-86FF-45EC-AFDE-AD8623E53D7C}" type="pres">
      <dgm:prSet presAssocID="{73A4721A-1EE0-46DB-AB8B-1743FA629F12}" presName="lineNode" presStyleLbl="alignAccFollowNode1" presStyleIdx="0" presStyleCnt="18"/>
      <dgm:spPr/>
    </dgm:pt>
    <dgm:pt modelId="{A01D4D8D-13CF-4F2C-B1B2-69755D41297C}" type="pres">
      <dgm:prSet presAssocID="{73A4721A-1EE0-46DB-AB8B-1743FA629F12}" presName="lineArrowNode" presStyleLbl="alignAccFollowNode1" presStyleIdx="1" presStyleCnt="18"/>
      <dgm:spPr/>
    </dgm:pt>
    <dgm:pt modelId="{430409F1-458C-46E1-802F-B823443DE4CA}" type="pres">
      <dgm:prSet presAssocID="{DC8B8B1A-04E1-4C87-B43B-394AF8D9A9B2}" presName="sibTransNodeCircle" presStyleLbl="alignNode1" presStyleIdx="0" presStyleCnt="6">
        <dgm:presLayoutVars>
          <dgm:chMax val="0"/>
          <dgm:bulletEnabled/>
        </dgm:presLayoutVars>
      </dgm:prSet>
      <dgm:spPr/>
    </dgm:pt>
    <dgm:pt modelId="{6C5D9CA5-4038-45D3-8274-0BBF5B3AA59F}" type="pres">
      <dgm:prSet presAssocID="{DC8B8B1A-04E1-4C87-B43B-394AF8D9A9B2}" presName="spacerBetweenCircleAndCallout" presStyleCnt="0">
        <dgm:presLayoutVars/>
      </dgm:prSet>
      <dgm:spPr/>
    </dgm:pt>
    <dgm:pt modelId="{F410F385-12FB-41B8-BB76-41DB059FF9B8}" type="pres">
      <dgm:prSet presAssocID="{73A4721A-1EE0-46DB-AB8B-1743FA629F12}" presName="nodeText" presStyleLbl="alignAccFollowNode1" presStyleIdx="2" presStyleCnt="18" custLinFactNeighborX="-918">
        <dgm:presLayoutVars>
          <dgm:bulletEnabled val="1"/>
        </dgm:presLayoutVars>
      </dgm:prSet>
      <dgm:spPr/>
    </dgm:pt>
    <dgm:pt modelId="{56134649-40B7-4973-A023-560A246C52AB}" type="pres">
      <dgm:prSet presAssocID="{DC8B8B1A-04E1-4C87-B43B-394AF8D9A9B2}" presName="sibTransComposite" presStyleCnt="0"/>
      <dgm:spPr/>
    </dgm:pt>
    <dgm:pt modelId="{C0689D87-D31A-4CF3-9462-CBE7FD0087BD}" type="pres">
      <dgm:prSet presAssocID="{A009E18E-B223-4E8B-934A-C6C9929D4051}" presName="compositeNode" presStyleCnt="0"/>
      <dgm:spPr/>
    </dgm:pt>
    <dgm:pt modelId="{7BC29DAE-0770-4DA7-9652-D8F1E6387E61}" type="pres">
      <dgm:prSet presAssocID="{A009E18E-B223-4E8B-934A-C6C9929D4051}" presName="parTx" presStyleLbl="node1" presStyleIdx="0" presStyleCnt="0">
        <dgm:presLayoutVars>
          <dgm:chMax val="0"/>
          <dgm:chPref val="0"/>
          <dgm:bulletEnabled val="1"/>
        </dgm:presLayoutVars>
      </dgm:prSet>
      <dgm:spPr/>
    </dgm:pt>
    <dgm:pt modelId="{F1BB94CD-2F24-4827-B18D-0A828BE35B5A}" type="pres">
      <dgm:prSet presAssocID="{A009E18E-B223-4E8B-934A-C6C9929D4051}" presName="parSh" presStyleCnt="0"/>
      <dgm:spPr/>
    </dgm:pt>
    <dgm:pt modelId="{E369AAAF-317A-421F-9781-A0954DADC4E1}" type="pres">
      <dgm:prSet presAssocID="{A009E18E-B223-4E8B-934A-C6C9929D4051}" presName="lineNode" presStyleLbl="alignAccFollowNode1" presStyleIdx="3" presStyleCnt="18"/>
      <dgm:spPr/>
    </dgm:pt>
    <dgm:pt modelId="{D11E0A23-BD02-47D5-88F8-54585A72ACBF}" type="pres">
      <dgm:prSet presAssocID="{A009E18E-B223-4E8B-934A-C6C9929D4051}" presName="lineArrowNode" presStyleLbl="alignAccFollowNode1" presStyleIdx="4" presStyleCnt="18"/>
      <dgm:spPr/>
    </dgm:pt>
    <dgm:pt modelId="{A4236D6D-857F-4762-84D2-B9035B8E3A2E}" type="pres">
      <dgm:prSet presAssocID="{3BE3689A-A9BA-4658-9BD1-2AD3BFA1545B}" presName="sibTransNodeCircle" presStyleLbl="alignNode1" presStyleIdx="1" presStyleCnt="6">
        <dgm:presLayoutVars>
          <dgm:chMax val="0"/>
          <dgm:bulletEnabled/>
        </dgm:presLayoutVars>
      </dgm:prSet>
      <dgm:spPr/>
    </dgm:pt>
    <dgm:pt modelId="{BD1E9BB4-6FAC-49EA-A32C-384767AA49F2}" type="pres">
      <dgm:prSet presAssocID="{3BE3689A-A9BA-4658-9BD1-2AD3BFA1545B}" presName="spacerBetweenCircleAndCallout" presStyleCnt="0">
        <dgm:presLayoutVars/>
      </dgm:prSet>
      <dgm:spPr/>
    </dgm:pt>
    <dgm:pt modelId="{5791AE2C-A4F7-4A02-AC7F-878D252CA6D6}" type="pres">
      <dgm:prSet presAssocID="{A009E18E-B223-4E8B-934A-C6C9929D4051}" presName="nodeText" presStyleLbl="alignAccFollowNode1" presStyleIdx="5" presStyleCnt="18">
        <dgm:presLayoutVars>
          <dgm:bulletEnabled val="1"/>
        </dgm:presLayoutVars>
      </dgm:prSet>
      <dgm:spPr/>
    </dgm:pt>
    <dgm:pt modelId="{141F9302-99FC-4B10-822A-F0AA42D91C6B}" type="pres">
      <dgm:prSet presAssocID="{3BE3689A-A9BA-4658-9BD1-2AD3BFA1545B}" presName="sibTransComposite" presStyleCnt="0"/>
      <dgm:spPr/>
    </dgm:pt>
    <dgm:pt modelId="{B11363C7-AF70-4CB2-BA39-1CD811E51AEA}" type="pres">
      <dgm:prSet presAssocID="{82C38E9B-020B-4B58-953C-FF35B57DA070}" presName="compositeNode" presStyleCnt="0"/>
      <dgm:spPr/>
    </dgm:pt>
    <dgm:pt modelId="{31BDD936-7E95-4C92-BB91-018B96A8D1B6}" type="pres">
      <dgm:prSet presAssocID="{82C38E9B-020B-4B58-953C-FF35B57DA070}" presName="parTx" presStyleLbl="node1" presStyleIdx="0" presStyleCnt="0">
        <dgm:presLayoutVars>
          <dgm:chMax val="0"/>
          <dgm:chPref val="0"/>
          <dgm:bulletEnabled val="1"/>
        </dgm:presLayoutVars>
      </dgm:prSet>
      <dgm:spPr/>
    </dgm:pt>
    <dgm:pt modelId="{497E9615-DB05-472C-8300-427D4C14A4F8}" type="pres">
      <dgm:prSet presAssocID="{82C38E9B-020B-4B58-953C-FF35B57DA070}" presName="parSh" presStyleCnt="0"/>
      <dgm:spPr/>
    </dgm:pt>
    <dgm:pt modelId="{EE2D56C5-32FF-43A9-94D5-6D3E29874F68}" type="pres">
      <dgm:prSet presAssocID="{82C38E9B-020B-4B58-953C-FF35B57DA070}" presName="lineNode" presStyleLbl="alignAccFollowNode1" presStyleIdx="6" presStyleCnt="18"/>
      <dgm:spPr/>
    </dgm:pt>
    <dgm:pt modelId="{7A024138-013D-4EEE-99E6-2C06F64C0EA1}" type="pres">
      <dgm:prSet presAssocID="{82C38E9B-020B-4B58-953C-FF35B57DA070}" presName="lineArrowNode" presStyleLbl="alignAccFollowNode1" presStyleIdx="7" presStyleCnt="18"/>
      <dgm:spPr/>
    </dgm:pt>
    <dgm:pt modelId="{71A5A213-5E47-4E5C-9EFC-8AE00932EEBA}" type="pres">
      <dgm:prSet presAssocID="{71D965D5-6882-4256-897C-51B5466DA187}" presName="sibTransNodeCircle" presStyleLbl="alignNode1" presStyleIdx="2" presStyleCnt="6">
        <dgm:presLayoutVars>
          <dgm:chMax val="0"/>
          <dgm:bulletEnabled/>
        </dgm:presLayoutVars>
      </dgm:prSet>
      <dgm:spPr/>
    </dgm:pt>
    <dgm:pt modelId="{0B7D2581-74B3-406B-A5E4-D99A197522DC}" type="pres">
      <dgm:prSet presAssocID="{71D965D5-6882-4256-897C-51B5466DA187}" presName="spacerBetweenCircleAndCallout" presStyleCnt="0">
        <dgm:presLayoutVars/>
      </dgm:prSet>
      <dgm:spPr/>
    </dgm:pt>
    <dgm:pt modelId="{3D5753B7-6C5C-435D-A345-84DEA043CE6A}" type="pres">
      <dgm:prSet presAssocID="{82C38E9B-020B-4B58-953C-FF35B57DA070}" presName="nodeText" presStyleLbl="alignAccFollowNode1" presStyleIdx="8" presStyleCnt="18">
        <dgm:presLayoutVars>
          <dgm:bulletEnabled val="1"/>
        </dgm:presLayoutVars>
      </dgm:prSet>
      <dgm:spPr/>
    </dgm:pt>
    <dgm:pt modelId="{0612576A-F32E-411E-8943-E1CD0EB2F34C}" type="pres">
      <dgm:prSet presAssocID="{71D965D5-6882-4256-897C-51B5466DA187}" presName="sibTransComposite" presStyleCnt="0"/>
      <dgm:spPr/>
    </dgm:pt>
    <dgm:pt modelId="{CB73228B-772D-4585-9D7D-E558A6B0545E}" type="pres">
      <dgm:prSet presAssocID="{21A9F0F7-76E1-47A5-90F5-24084F749C24}" presName="compositeNode" presStyleCnt="0"/>
      <dgm:spPr/>
    </dgm:pt>
    <dgm:pt modelId="{257E05C6-2E46-46A2-8C47-8868C0D7440F}" type="pres">
      <dgm:prSet presAssocID="{21A9F0F7-76E1-47A5-90F5-24084F749C24}" presName="parTx" presStyleLbl="node1" presStyleIdx="0" presStyleCnt="0">
        <dgm:presLayoutVars>
          <dgm:chMax val="0"/>
          <dgm:chPref val="0"/>
          <dgm:bulletEnabled val="1"/>
        </dgm:presLayoutVars>
      </dgm:prSet>
      <dgm:spPr/>
    </dgm:pt>
    <dgm:pt modelId="{3FE47F12-1D94-45BC-8F69-4EE585B5DB83}" type="pres">
      <dgm:prSet presAssocID="{21A9F0F7-76E1-47A5-90F5-24084F749C24}" presName="parSh" presStyleCnt="0"/>
      <dgm:spPr/>
    </dgm:pt>
    <dgm:pt modelId="{8A68BEB4-8944-4578-A061-9AB1399521D5}" type="pres">
      <dgm:prSet presAssocID="{21A9F0F7-76E1-47A5-90F5-24084F749C24}" presName="lineNode" presStyleLbl="alignAccFollowNode1" presStyleIdx="9" presStyleCnt="18"/>
      <dgm:spPr/>
    </dgm:pt>
    <dgm:pt modelId="{BB16D659-F496-42F1-A14B-8A223B7464E2}" type="pres">
      <dgm:prSet presAssocID="{21A9F0F7-76E1-47A5-90F5-24084F749C24}" presName="lineArrowNode" presStyleLbl="alignAccFollowNode1" presStyleIdx="10" presStyleCnt="18"/>
      <dgm:spPr/>
    </dgm:pt>
    <dgm:pt modelId="{65D715BD-2FC7-47C2-BA91-AF95C858FD9E}" type="pres">
      <dgm:prSet presAssocID="{CABD23EC-694B-4ECB-AED4-43FFF5BBE1A0}" presName="sibTransNodeCircle" presStyleLbl="alignNode1" presStyleIdx="3" presStyleCnt="6">
        <dgm:presLayoutVars>
          <dgm:chMax val="0"/>
          <dgm:bulletEnabled/>
        </dgm:presLayoutVars>
      </dgm:prSet>
      <dgm:spPr/>
    </dgm:pt>
    <dgm:pt modelId="{B04DCF36-A8A7-4AE2-8C87-413CFBB41987}" type="pres">
      <dgm:prSet presAssocID="{CABD23EC-694B-4ECB-AED4-43FFF5BBE1A0}" presName="spacerBetweenCircleAndCallout" presStyleCnt="0">
        <dgm:presLayoutVars/>
      </dgm:prSet>
      <dgm:spPr/>
    </dgm:pt>
    <dgm:pt modelId="{70FCE6AC-4BE5-44D7-8ED9-AB69831E6958}" type="pres">
      <dgm:prSet presAssocID="{21A9F0F7-76E1-47A5-90F5-24084F749C24}" presName="nodeText" presStyleLbl="alignAccFollowNode1" presStyleIdx="11" presStyleCnt="18">
        <dgm:presLayoutVars>
          <dgm:bulletEnabled val="1"/>
        </dgm:presLayoutVars>
      </dgm:prSet>
      <dgm:spPr/>
    </dgm:pt>
    <dgm:pt modelId="{09924654-E7D9-46A2-B654-5396F048EAAB}" type="pres">
      <dgm:prSet presAssocID="{CABD23EC-694B-4ECB-AED4-43FFF5BBE1A0}" presName="sibTransComposite" presStyleCnt="0"/>
      <dgm:spPr/>
    </dgm:pt>
    <dgm:pt modelId="{F5AF6415-30C0-498D-8E0E-B5F957587021}" type="pres">
      <dgm:prSet presAssocID="{D24C799C-00C7-4A8D-B7A0-1CC9985ED32F}" presName="compositeNode" presStyleCnt="0"/>
      <dgm:spPr/>
    </dgm:pt>
    <dgm:pt modelId="{1D421278-9A3E-4B78-94F5-921ECE1C3D36}" type="pres">
      <dgm:prSet presAssocID="{D24C799C-00C7-4A8D-B7A0-1CC9985ED32F}" presName="parTx" presStyleLbl="node1" presStyleIdx="0" presStyleCnt="0">
        <dgm:presLayoutVars>
          <dgm:chMax val="0"/>
          <dgm:chPref val="0"/>
          <dgm:bulletEnabled val="1"/>
        </dgm:presLayoutVars>
      </dgm:prSet>
      <dgm:spPr/>
    </dgm:pt>
    <dgm:pt modelId="{AEA3F6F2-B43E-453E-BB9B-8856320A38C9}" type="pres">
      <dgm:prSet presAssocID="{D24C799C-00C7-4A8D-B7A0-1CC9985ED32F}" presName="parSh" presStyleCnt="0"/>
      <dgm:spPr/>
    </dgm:pt>
    <dgm:pt modelId="{21162B40-9B25-4BED-A3E7-4FB1B2968ADC}" type="pres">
      <dgm:prSet presAssocID="{D24C799C-00C7-4A8D-B7A0-1CC9985ED32F}" presName="lineNode" presStyleLbl="alignAccFollowNode1" presStyleIdx="12" presStyleCnt="18"/>
      <dgm:spPr/>
    </dgm:pt>
    <dgm:pt modelId="{CC1807D9-2D02-445E-B141-8FD816B9B013}" type="pres">
      <dgm:prSet presAssocID="{D24C799C-00C7-4A8D-B7A0-1CC9985ED32F}" presName="lineArrowNode" presStyleLbl="alignAccFollowNode1" presStyleIdx="13" presStyleCnt="18"/>
      <dgm:spPr/>
    </dgm:pt>
    <dgm:pt modelId="{B01E41E7-C710-4B5B-8048-28E7CCAE06D8}" type="pres">
      <dgm:prSet presAssocID="{1F6CD33D-2BC2-4CC6-9D78-1DA715FC3F43}" presName="sibTransNodeCircle" presStyleLbl="alignNode1" presStyleIdx="4" presStyleCnt="6">
        <dgm:presLayoutVars>
          <dgm:chMax val="0"/>
          <dgm:bulletEnabled/>
        </dgm:presLayoutVars>
      </dgm:prSet>
      <dgm:spPr/>
    </dgm:pt>
    <dgm:pt modelId="{296032CA-C0D6-467F-8762-7A4DB6782506}" type="pres">
      <dgm:prSet presAssocID="{1F6CD33D-2BC2-4CC6-9D78-1DA715FC3F43}" presName="spacerBetweenCircleAndCallout" presStyleCnt="0">
        <dgm:presLayoutVars/>
      </dgm:prSet>
      <dgm:spPr/>
    </dgm:pt>
    <dgm:pt modelId="{6DE04881-7141-4442-9E82-2336806893BA}" type="pres">
      <dgm:prSet presAssocID="{D24C799C-00C7-4A8D-B7A0-1CC9985ED32F}" presName="nodeText" presStyleLbl="alignAccFollowNode1" presStyleIdx="14" presStyleCnt="18">
        <dgm:presLayoutVars>
          <dgm:bulletEnabled val="1"/>
        </dgm:presLayoutVars>
      </dgm:prSet>
      <dgm:spPr/>
    </dgm:pt>
    <dgm:pt modelId="{FF68E002-9C01-439B-BF58-D17D67E80BA4}" type="pres">
      <dgm:prSet presAssocID="{1F6CD33D-2BC2-4CC6-9D78-1DA715FC3F43}" presName="sibTransComposite" presStyleCnt="0"/>
      <dgm:spPr/>
    </dgm:pt>
    <dgm:pt modelId="{EC553516-71D7-43A2-A7E3-490644D30E2E}" type="pres">
      <dgm:prSet presAssocID="{B5CF7F5F-4D81-4DD6-B91F-FC765042731A}" presName="compositeNode" presStyleCnt="0"/>
      <dgm:spPr/>
    </dgm:pt>
    <dgm:pt modelId="{DB7C6D92-AC79-446F-9986-4A7C60FE7555}" type="pres">
      <dgm:prSet presAssocID="{B5CF7F5F-4D81-4DD6-B91F-FC765042731A}" presName="parTx" presStyleLbl="node1" presStyleIdx="0" presStyleCnt="0">
        <dgm:presLayoutVars>
          <dgm:chMax val="0"/>
          <dgm:chPref val="0"/>
          <dgm:bulletEnabled val="1"/>
        </dgm:presLayoutVars>
      </dgm:prSet>
      <dgm:spPr/>
    </dgm:pt>
    <dgm:pt modelId="{4B23753B-5490-452A-8971-839AE912B481}" type="pres">
      <dgm:prSet presAssocID="{B5CF7F5F-4D81-4DD6-B91F-FC765042731A}" presName="parSh" presStyleCnt="0"/>
      <dgm:spPr/>
    </dgm:pt>
    <dgm:pt modelId="{1467D6D2-CA1E-440B-A7ED-C6CF9FE9577F}" type="pres">
      <dgm:prSet presAssocID="{B5CF7F5F-4D81-4DD6-B91F-FC765042731A}" presName="lineNode" presStyleLbl="alignAccFollowNode1" presStyleIdx="15" presStyleCnt="18"/>
      <dgm:spPr/>
    </dgm:pt>
    <dgm:pt modelId="{9FFA8D37-72B3-4781-98A8-892A800D4B4E}" type="pres">
      <dgm:prSet presAssocID="{B5CF7F5F-4D81-4DD6-B91F-FC765042731A}" presName="lineArrowNode" presStyleLbl="alignAccFollowNode1" presStyleIdx="16" presStyleCnt="18"/>
      <dgm:spPr/>
    </dgm:pt>
    <dgm:pt modelId="{34D6FC4B-64B0-4A8F-9F91-D87FC9FE2311}" type="pres">
      <dgm:prSet presAssocID="{E3C47FF9-07EA-4A67-8A8A-505263A0762C}" presName="sibTransNodeCircle" presStyleLbl="alignNode1" presStyleIdx="5" presStyleCnt="6">
        <dgm:presLayoutVars>
          <dgm:chMax val="0"/>
          <dgm:bulletEnabled/>
        </dgm:presLayoutVars>
      </dgm:prSet>
      <dgm:spPr/>
    </dgm:pt>
    <dgm:pt modelId="{E1602727-D56C-4023-8A61-3A594A0F0E66}" type="pres">
      <dgm:prSet presAssocID="{E3C47FF9-07EA-4A67-8A8A-505263A0762C}" presName="spacerBetweenCircleAndCallout" presStyleCnt="0">
        <dgm:presLayoutVars/>
      </dgm:prSet>
      <dgm:spPr/>
    </dgm:pt>
    <dgm:pt modelId="{28F117DA-A472-4256-8DB6-9111808AE942}" type="pres">
      <dgm:prSet presAssocID="{B5CF7F5F-4D81-4DD6-B91F-FC765042731A}" presName="nodeText" presStyleLbl="alignAccFollowNode1" presStyleIdx="17" presStyleCnt="18">
        <dgm:presLayoutVars>
          <dgm:bulletEnabled val="1"/>
        </dgm:presLayoutVars>
      </dgm:prSet>
      <dgm:spPr/>
    </dgm:pt>
  </dgm:ptLst>
  <dgm:cxnLst>
    <dgm:cxn modelId="{CDCE9B0A-3D32-426C-ADED-3CE6B9206A1D}" type="presOf" srcId="{A009E18E-B223-4E8B-934A-C6C9929D4051}" destId="{5791AE2C-A4F7-4A02-AC7F-878D252CA6D6}" srcOrd="0" destOrd="0" presId="urn:microsoft.com/office/officeart/2016/7/layout/LinearArrowProcessNumbered"/>
    <dgm:cxn modelId="{5F906116-C9D6-48AA-9767-265D7EC3C5FF}" type="presOf" srcId="{3BE3689A-A9BA-4658-9BD1-2AD3BFA1545B}" destId="{A4236D6D-857F-4762-84D2-B9035B8E3A2E}" srcOrd="0" destOrd="0" presId="urn:microsoft.com/office/officeart/2016/7/layout/LinearArrowProcessNumbered"/>
    <dgm:cxn modelId="{5A3E1919-8B81-499F-B2EF-D29F1F34C2AF}" type="presOf" srcId="{CABD23EC-694B-4ECB-AED4-43FFF5BBE1A0}" destId="{65D715BD-2FC7-47C2-BA91-AF95C858FD9E}" srcOrd="0" destOrd="0" presId="urn:microsoft.com/office/officeart/2016/7/layout/LinearArrowProcessNumbered"/>
    <dgm:cxn modelId="{9525901C-CCB1-4F64-8F47-5D43E911E5C7}" type="presOf" srcId="{71D965D5-6882-4256-897C-51B5466DA187}" destId="{71A5A213-5E47-4E5C-9EFC-8AE00932EEBA}" srcOrd="0" destOrd="0" presId="urn:microsoft.com/office/officeart/2016/7/layout/LinearArrowProcessNumbered"/>
    <dgm:cxn modelId="{61FE2C1F-A6B7-41B7-8ADD-0F73FC566D57}" srcId="{74970479-C853-4E19-B5A6-E441E4E57AB8}" destId="{73A4721A-1EE0-46DB-AB8B-1743FA629F12}" srcOrd="0" destOrd="0" parTransId="{AA6D4BA5-8042-4745-98B4-B3755A508FA4}" sibTransId="{DC8B8B1A-04E1-4C87-B43B-394AF8D9A9B2}"/>
    <dgm:cxn modelId="{68D33E32-A0B3-49D5-A7F6-E3D1D9D5189B}" srcId="{74970479-C853-4E19-B5A6-E441E4E57AB8}" destId="{A009E18E-B223-4E8B-934A-C6C9929D4051}" srcOrd="1" destOrd="0" parTransId="{A86A5B76-4834-48DD-BE8C-68E66AD593A0}" sibTransId="{3BE3689A-A9BA-4658-9BD1-2AD3BFA1545B}"/>
    <dgm:cxn modelId="{71004E6B-6EB1-420C-BDE7-9038072CB7A0}" srcId="{74970479-C853-4E19-B5A6-E441E4E57AB8}" destId="{82C38E9B-020B-4B58-953C-FF35B57DA070}" srcOrd="2" destOrd="0" parTransId="{AF02D911-EF25-4832-B7BC-249C9ACA6EDC}" sibTransId="{71D965D5-6882-4256-897C-51B5466DA187}"/>
    <dgm:cxn modelId="{EEC8E54E-27CE-418B-99AF-CF3AD0474C1F}" type="presOf" srcId="{E3C47FF9-07EA-4A67-8A8A-505263A0762C}" destId="{34D6FC4B-64B0-4A8F-9F91-D87FC9FE2311}" srcOrd="0" destOrd="0" presId="urn:microsoft.com/office/officeart/2016/7/layout/LinearArrowProcessNumbered"/>
    <dgm:cxn modelId="{EE90DF75-67F4-47E7-B8D8-4D186645CD31}" type="presOf" srcId="{B5CF7F5F-4D81-4DD6-B91F-FC765042731A}" destId="{28F117DA-A472-4256-8DB6-9111808AE942}" srcOrd="0" destOrd="0" presId="urn:microsoft.com/office/officeart/2016/7/layout/LinearArrowProcessNumbered"/>
    <dgm:cxn modelId="{C00A0057-FA5F-463D-BF75-99516DC5D6FC}" type="presOf" srcId="{73A4721A-1EE0-46DB-AB8B-1743FA629F12}" destId="{F410F385-12FB-41B8-BB76-41DB059FF9B8}" srcOrd="0" destOrd="0" presId="urn:microsoft.com/office/officeart/2016/7/layout/LinearArrowProcessNumbered"/>
    <dgm:cxn modelId="{A7D54579-1DB3-4B43-B654-4B7C26D6C6A0}" type="presOf" srcId="{74970479-C853-4E19-B5A6-E441E4E57AB8}" destId="{50F11FBD-4C2D-44AC-888B-F0AB19FF55E7}" srcOrd="0" destOrd="0" presId="urn:microsoft.com/office/officeart/2016/7/layout/LinearArrowProcessNumbered"/>
    <dgm:cxn modelId="{AD9CED84-B4C8-4176-B681-5FB665CA42F0}" type="presOf" srcId="{1F6CD33D-2BC2-4CC6-9D78-1DA715FC3F43}" destId="{B01E41E7-C710-4B5B-8048-28E7CCAE06D8}" srcOrd="0" destOrd="0" presId="urn:microsoft.com/office/officeart/2016/7/layout/LinearArrowProcessNumbered"/>
    <dgm:cxn modelId="{4341408E-5FF0-4795-85C9-C7026E0579F8}" type="presOf" srcId="{82C38E9B-020B-4B58-953C-FF35B57DA070}" destId="{3D5753B7-6C5C-435D-A345-84DEA043CE6A}" srcOrd="0" destOrd="0" presId="urn:microsoft.com/office/officeart/2016/7/layout/LinearArrowProcessNumbered"/>
    <dgm:cxn modelId="{DB99D3A0-0458-48BA-9397-71169E0BCA67}" type="presOf" srcId="{D24C799C-00C7-4A8D-B7A0-1CC9985ED32F}" destId="{6DE04881-7141-4442-9E82-2336806893BA}" srcOrd="0" destOrd="0" presId="urn:microsoft.com/office/officeart/2016/7/layout/LinearArrowProcessNumbered"/>
    <dgm:cxn modelId="{66A415B2-A509-46D0-BB72-CAC281F4D121}" type="presOf" srcId="{21A9F0F7-76E1-47A5-90F5-24084F749C24}" destId="{70FCE6AC-4BE5-44D7-8ED9-AB69831E6958}" srcOrd="0" destOrd="0" presId="urn:microsoft.com/office/officeart/2016/7/layout/LinearArrowProcessNumbered"/>
    <dgm:cxn modelId="{4A0361D7-AFE9-49C9-9871-7A0017593246}" type="presOf" srcId="{DC8B8B1A-04E1-4C87-B43B-394AF8D9A9B2}" destId="{430409F1-458C-46E1-802F-B823443DE4CA}" srcOrd="0" destOrd="0" presId="urn:microsoft.com/office/officeart/2016/7/layout/LinearArrowProcessNumbered"/>
    <dgm:cxn modelId="{80BE24DA-2F9B-495A-BCEF-D70C1CD52B0D}" srcId="{74970479-C853-4E19-B5A6-E441E4E57AB8}" destId="{B5CF7F5F-4D81-4DD6-B91F-FC765042731A}" srcOrd="5" destOrd="0" parTransId="{FB9513B0-C7DC-4075-8B68-CFD3986D7245}" sibTransId="{E3C47FF9-07EA-4A67-8A8A-505263A0762C}"/>
    <dgm:cxn modelId="{D33046F2-82B6-4DEB-A2B2-A212640DF896}" srcId="{74970479-C853-4E19-B5A6-E441E4E57AB8}" destId="{21A9F0F7-76E1-47A5-90F5-24084F749C24}" srcOrd="3" destOrd="0" parTransId="{795BB193-5D15-417D-B969-F722A8CC97C2}" sibTransId="{CABD23EC-694B-4ECB-AED4-43FFF5BBE1A0}"/>
    <dgm:cxn modelId="{8DAB80F9-8F8C-46F4-8B49-779B276E8B35}" srcId="{74970479-C853-4E19-B5A6-E441E4E57AB8}" destId="{D24C799C-00C7-4A8D-B7A0-1CC9985ED32F}" srcOrd="4" destOrd="0" parTransId="{FC4D0C30-2AE5-4ADD-A974-C9B6168DF91B}" sibTransId="{1F6CD33D-2BC2-4CC6-9D78-1DA715FC3F43}"/>
    <dgm:cxn modelId="{C16746B4-5D5E-48D1-8349-70F5BEB24D11}" type="presParOf" srcId="{50F11FBD-4C2D-44AC-888B-F0AB19FF55E7}" destId="{DC0ECCFF-9726-400A-A85A-E1787056B180}" srcOrd="0" destOrd="0" presId="urn:microsoft.com/office/officeart/2016/7/layout/LinearArrowProcessNumbered"/>
    <dgm:cxn modelId="{042AA8F7-0192-4A31-A997-1F995AB17553}" type="presParOf" srcId="{DC0ECCFF-9726-400A-A85A-E1787056B180}" destId="{C43BEA07-35B7-4988-8751-6FCCC769932B}" srcOrd="0" destOrd="0" presId="urn:microsoft.com/office/officeart/2016/7/layout/LinearArrowProcessNumbered"/>
    <dgm:cxn modelId="{12CB093F-A495-46C6-8472-19D63E1FD948}" type="presParOf" srcId="{DC0ECCFF-9726-400A-A85A-E1787056B180}" destId="{FFFA93BA-803C-4A29-8F84-68518EEB3826}" srcOrd="1" destOrd="0" presId="urn:microsoft.com/office/officeart/2016/7/layout/LinearArrowProcessNumbered"/>
    <dgm:cxn modelId="{03A528E4-3ABF-4ABF-A3E5-0AD98EA67886}" type="presParOf" srcId="{FFFA93BA-803C-4A29-8F84-68518EEB3826}" destId="{00F967B1-86FF-45EC-AFDE-AD8623E53D7C}" srcOrd="0" destOrd="0" presId="urn:microsoft.com/office/officeart/2016/7/layout/LinearArrowProcessNumbered"/>
    <dgm:cxn modelId="{D6948385-F415-4BCC-BEE6-B4384406C637}" type="presParOf" srcId="{FFFA93BA-803C-4A29-8F84-68518EEB3826}" destId="{A01D4D8D-13CF-4F2C-B1B2-69755D41297C}" srcOrd="1" destOrd="0" presId="urn:microsoft.com/office/officeart/2016/7/layout/LinearArrowProcessNumbered"/>
    <dgm:cxn modelId="{D9DAA472-33B9-4C09-8D09-0FE9CF76A9BA}" type="presParOf" srcId="{FFFA93BA-803C-4A29-8F84-68518EEB3826}" destId="{430409F1-458C-46E1-802F-B823443DE4CA}" srcOrd="2" destOrd="0" presId="urn:microsoft.com/office/officeart/2016/7/layout/LinearArrowProcessNumbered"/>
    <dgm:cxn modelId="{134871C3-46F1-4A2A-8846-32CE2B760071}" type="presParOf" srcId="{FFFA93BA-803C-4A29-8F84-68518EEB3826}" destId="{6C5D9CA5-4038-45D3-8274-0BBF5B3AA59F}" srcOrd="3" destOrd="0" presId="urn:microsoft.com/office/officeart/2016/7/layout/LinearArrowProcessNumbered"/>
    <dgm:cxn modelId="{5B2D2839-809F-49D9-9DA0-33AF1E047CF3}" type="presParOf" srcId="{DC0ECCFF-9726-400A-A85A-E1787056B180}" destId="{F410F385-12FB-41B8-BB76-41DB059FF9B8}" srcOrd="2" destOrd="0" presId="urn:microsoft.com/office/officeart/2016/7/layout/LinearArrowProcessNumbered"/>
    <dgm:cxn modelId="{DD8299CC-4D9E-45D2-947B-B63205E7CDFD}" type="presParOf" srcId="{50F11FBD-4C2D-44AC-888B-F0AB19FF55E7}" destId="{56134649-40B7-4973-A023-560A246C52AB}" srcOrd="1" destOrd="0" presId="urn:microsoft.com/office/officeart/2016/7/layout/LinearArrowProcessNumbered"/>
    <dgm:cxn modelId="{D5D10069-58CB-47DC-988C-4058E234822E}" type="presParOf" srcId="{50F11FBD-4C2D-44AC-888B-F0AB19FF55E7}" destId="{C0689D87-D31A-4CF3-9462-CBE7FD0087BD}" srcOrd="2" destOrd="0" presId="urn:microsoft.com/office/officeart/2016/7/layout/LinearArrowProcessNumbered"/>
    <dgm:cxn modelId="{77BEF757-67B8-466B-A4B3-1154B546AC8B}" type="presParOf" srcId="{C0689D87-D31A-4CF3-9462-CBE7FD0087BD}" destId="{7BC29DAE-0770-4DA7-9652-D8F1E6387E61}" srcOrd="0" destOrd="0" presId="urn:microsoft.com/office/officeart/2016/7/layout/LinearArrowProcessNumbered"/>
    <dgm:cxn modelId="{F8738763-2356-4AC8-B23B-8E8D12730ECA}" type="presParOf" srcId="{C0689D87-D31A-4CF3-9462-CBE7FD0087BD}" destId="{F1BB94CD-2F24-4827-B18D-0A828BE35B5A}" srcOrd="1" destOrd="0" presId="urn:microsoft.com/office/officeart/2016/7/layout/LinearArrowProcessNumbered"/>
    <dgm:cxn modelId="{8341E801-A676-4D54-ACB9-AA641518A7F8}" type="presParOf" srcId="{F1BB94CD-2F24-4827-B18D-0A828BE35B5A}" destId="{E369AAAF-317A-421F-9781-A0954DADC4E1}" srcOrd="0" destOrd="0" presId="urn:microsoft.com/office/officeart/2016/7/layout/LinearArrowProcessNumbered"/>
    <dgm:cxn modelId="{8C305D6B-0BA7-481A-9A7D-BC27C2556083}" type="presParOf" srcId="{F1BB94CD-2F24-4827-B18D-0A828BE35B5A}" destId="{D11E0A23-BD02-47D5-88F8-54585A72ACBF}" srcOrd="1" destOrd="0" presId="urn:microsoft.com/office/officeart/2016/7/layout/LinearArrowProcessNumbered"/>
    <dgm:cxn modelId="{DCE9483F-E505-447D-8150-949DCA47C7EA}" type="presParOf" srcId="{F1BB94CD-2F24-4827-B18D-0A828BE35B5A}" destId="{A4236D6D-857F-4762-84D2-B9035B8E3A2E}" srcOrd="2" destOrd="0" presId="urn:microsoft.com/office/officeart/2016/7/layout/LinearArrowProcessNumbered"/>
    <dgm:cxn modelId="{E536E13A-0FEE-4223-ABC9-D6732679BCD2}" type="presParOf" srcId="{F1BB94CD-2F24-4827-B18D-0A828BE35B5A}" destId="{BD1E9BB4-6FAC-49EA-A32C-384767AA49F2}" srcOrd="3" destOrd="0" presId="urn:microsoft.com/office/officeart/2016/7/layout/LinearArrowProcessNumbered"/>
    <dgm:cxn modelId="{203AF5BC-6F02-4065-841E-2B4CDEBB29E8}" type="presParOf" srcId="{C0689D87-D31A-4CF3-9462-CBE7FD0087BD}" destId="{5791AE2C-A4F7-4A02-AC7F-878D252CA6D6}" srcOrd="2" destOrd="0" presId="urn:microsoft.com/office/officeart/2016/7/layout/LinearArrowProcessNumbered"/>
    <dgm:cxn modelId="{E057FBF3-3476-469E-9D94-A01A4B6D7F7F}" type="presParOf" srcId="{50F11FBD-4C2D-44AC-888B-F0AB19FF55E7}" destId="{141F9302-99FC-4B10-822A-F0AA42D91C6B}" srcOrd="3" destOrd="0" presId="urn:microsoft.com/office/officeart/2016/7/layout/LinearArrowProcessNumbered"/>
    <dgm:cxn modelId="{46FDC7DE-0773-40ED-B680-CFA277480411}" type="presParOf" srcId="{50F11FBD-4C2D-44AC-888B-F0AB19FF55E7}" destId="{B11363C7-AF70-4CB2-BA39-1CD811E51AEA}" srcOrd="4" destOrd="0" presId="urn:microsoft.com/office/officeart/2016/7/layout/LinearArrowProcessNumbered"/>
    <dgm:cxn modelId="{CA294CF5-649C-4965-97C5-7787BEAC7520}" type="presParOf" srcId="{B11363C7-AF70-4CB2-BA39-1CD811E51AEA}" destId="{31BDD936-7E95-4C92-BB91-018B96A8D1B6}" srcOrd="0" destOrd="0" presId="urn:microsoft.com/office/officeart/2016/7/layout/LinearArrowProcessNumbered"/>
    <dgm:cxn modelId="{D90973AF-A749-492D-98E4-571C626B0880}" type="presParOf" srcId="{B11363C7-AF70-4CB2-BA39-1CD811E51AEA}" destId="{497E9615-DB05-472C-8300-427D4C14A4F8}" srcOrd="1" destOrd="0" presId="urn:microsoft.com/office/officeart/2016/7/layout/LinearArrowProcessNumbered"/>
    <dgm:cxn modelId="{E96E296F-1B86-4DF6-BF63-F46988F29A71}" type="presParOf" srcId="{497E9615-DB05-472C-8300-427D4C14A4F8}" destId="{EE2D56C5-32FF-43A9-94D5-6D3E29874F68}" srcOrd="0" destOrd="0" presId="urn:microsoft.com/office/officeart/2016/7/layout/LinearArrowProcessNumbered"/>
    <dgm:cxn modelId="{31CB10BB-6490-441A-AF9B-EBEB997C7CF9}" type="presParOf" srcId="{497E9615-DB05-472C-8300-427D4C14A4F8}" destId="{7A024138-013D-4EEE-99E6-2C06F64C0EA1}" srcOrd="1" destOrd="0" presId="urn:microsoft.com/office/officeart/2016/7/layout/LinearArrowProcessNumbered"/>
    <dgm:cxn modelId="{5F899829-B373-4B58-B418-C61B05836533}" type="presParOf" srcId="{497E9615-DB05-472C-8300-427D4C14A4F8}" destId="{71A5A213-5E47-4E5C-9EFC-8AE00932EEBA}" srcOrd="2" destOrd="0" presId="urn:microsoft.com/office/officeart/2016/7/layout/LinearArrowProcessNumbered"/>
    <dgm:cxn modelId="{159FC825-E14C-41B9-BDC1-F9CFAD225BEE}" type="presParOf" srcId="{497E9615-DB05-472C-8300-427D4C14A4F8}" destId="{0B7D2581-74B3-406B-A5E4-D99A197522DC}" srcOrd="3" destOrd="0" presId="urn:microsoft.com/office/officeart/2016/7/layout/LinearArrowProcessNumbered"/>
    <dgm:cxn modelId="{5D8BCA6C-FF53-4249-BDEB-7E7646766437}" type="presParOf" srcId="{B11363C7-AF70-4CB2-BA39-1CD811E51AEA}" destId="{3D5753B7-6C5C-435D-A345-84DEA043CE6A}" srcOrd="2" destOrd="0" presId="urn:microsoft.com/office/officeart/2016/7/layout/LinearArrowProcessNumbered"/>
    <dgm:cxn modelId="{328EA207-54AE-41FD-AC3D-E3464BFB824E}" type="presParOf" srcId="{50F11FBD-4C2D-44AC-888B-F0AB19FF55E7}" destId="{0612576A-F32E-411E-8943-E1CD0EB2F34C}" srcOrd="5" destOrd="0" presId="urn:microsoft.com/office/officeart/2016/7/layout/LinearArrowProcessNumbered"/>
    <dgm:cxn modelId="{7CABCE7D-B625-44A8-BD5B-4F827270D184}" type="presParOf" srcId="{50F11FBD-4C2D-44AC-888B-F0AB19FF55E7}" destId="{CB73228B-772D-4585-9D7D-E558A6B0545E}" srcOrd="6" destOrd="0" presId="urn:microsoft.com/office/officeart/2016/7/layout/LinearArrowProcessNumbered"/>
    <dgm:cxn modelId="{465CBE07-0697-4B9E-A1F2-6338A9923BC7}" type="presParOf" srcId="{CB73228B-772D-4585-9D7D-E558A6B0545E}" destId="{257E05C6-2E46-46A2-8C47-8868C0D7440F}" srcOrd="0" destOrd="0" presId="urn:microsoft.com/office/officeart/2016/7/layout/LinearArrowProcessNumbered"/>
    <dgm:cxn modelId="{62E3D25E-FF03-4CE9-986D-2F48E36B18F9}" type="presParOf" srcId="{CB73228B-772D-4585-9D7D-E558A6B0545E}" destId="{3FE47F12-1D94-45BC-8F69-4EE585B5DB83}" srcOrd="1" destOrd="0" presId="urn:microsoft.com/office/officeart/2016/7/layout/LinearArrowProcessNumbered"/>
    <dgm:cxn modelId="{11CD61D3-B4E3-472E-8519-DEEAC0663E2A}" type="presParOf" srcId="{3FE47F12-1D94-45BC-8F69-4EE585B5DB83}" destId="{8A68BEB4-8944-4578-A061-9AB1399521D5}" srcOrd="0" destOrd="0" presId="urn:microsoft.com/office/officeart/2016/7/layout/LinearArrowProcessNumbered"/>
    <dgm:cxn modelId="{8C02CEC4-5AA9-4273-AFE1-A0A43C608315}" type="presParOf" srcId="{3FE47F12-1D94-45BC-8F69-4EE585B5DB83}" destId="{BB16D659-F496-42F1-A14B-8A223B7464E2}" srcOrd="1" destOrd="0" presId="urn:microsoft.com/office/officeart/2016/7/layout/LinearArrowProcessNumbered"/>
    <dgm:cxn modelId="{0A48F1AE-DE89-415F-B9BC-2EE09C642C3F}" type="presParOf" srcId="{3FE47F12-1D94-45BC-8F69-4EE585B5DB83}" destId="{65D715BD-2FC7-47C2-BA91-AF95C858FD9E}" srcOrd="2" destOrd="0" presId="urn:microsoft.com/office/officeart/2016/7/layout/LinearArrowProcessNumbered"/>
    <dgm:cxn modelId="{A45CBC57-EB42-47D0-A0D2-CB256CE9C0E7}" type="presParOf" srcId="{3FE47F12-1D94-45BC-8F69-4EE585B5DB83}" destId="{B04DCF36-A8A7-4AE2-8C87-413CFBB41987}" srcOrd="3" destOrd="0" presId="urn:microsoft.com/office/officeart/2016/7/layout/LinearArrowProcessNumbered"/>
    <dgm:cxn modelId="{5D41B3CD-433A-49B4-A90B-12D83F90E9D2}" type="presParOf" srcId="{CB73228B-772D-4585-9D7D-E558A6B0545E}" destId="{70FCE6AC-4BE5-44D7-8ED9-AB69831E6958}" srcOrd="2" destOrd="0" presId="urn:microsoft.com/office/officeart/2016/7/layout/LinearArrowProcessNumbered"/>
    <dgm:cxn modelId="{E9AE178B-B6D8-45A8-ADC5-775BA766CCD9}" type="presParOf" srcId="{50F11FBD-4C2D-44AC-888B-F0AB19FF55E7}" destId="{09924654-E7D9-46A2-B654-5396F048EAAB}" srcOrd="7" destOrd="0" presId="urn:microsoft.com/office/officeart/2016/7/layout/LinearArrowProcessNumbered"/>
    <dgm:cxn modelId="{8D40E0D2-170B-4392-88F5-D94B2F8F286B}" type="presParOf" srcId="{50F11FBD-4C2D-44AC-888B-F0AB19FF55E7}" destId="{F5AF6415-30C0-498D-8E0E-B5F957587021}" srcOrd="8" destOrd="0" presId="urn:microsoft.com/office/officeart/2016/7/layout/LinearArrowProcessNumbered"/>
    <dgm:cxn modelId="{0795F55F-9602-4802-A3F2-BF9C39A0B9E1}" type="presParOf" srcId="{F5AF6415-30C0-498D-8E0E-B5F957587021}" destId="{1D421278-9A3E-4B78-94F5-921ECE1C3D36}" srcOrd="0" destOrd="0" presId="urn:microsoft.com/office/officeart/2016/7/layout/LinearArrowProcessNumbered"/>
    <dgm:cxn modelId="{10737053-F6ED-40DC-A133-117FDB7549AC}" type="presParOf" srcId="{F5AF6415-30C0-498D-8E0E-B5F957587021}" destId="{AEA3F6F2-B43E-453E-BB9B-8856320A38C9}" srcOrd="1" destOrd="0" presId="urn:microsoft.com/office/officeart/2016/7/layout/LinearArrowProcessNumbered"/>
    <dgm:cxn modelId="{0E8F6A49-F2C4-465D-876F-2ED742F84516}" type="presParOf" srcId="{AEA3F6F2-B43E-453E-BB9B-8856320A38C9}" destId="{21162B40-9B25-4BED-A3E7-4FB1B2968ADC}" srcOrd="0" destOrd="0" presId="urn:microsoft.com/office/officeart/2016/7/layout/LinearArrowProcessNumbered"/>
    <dgm:cxn modelId="{8A18477A-7BE4-4D60-8545-C340516B2909}" type="presParOf" srcId="{AEA3F6F2-B43E-453E-BB9B-8856320A38C9}" destId="{CC1807D9-2D02-445E-B141-8FD816B9B013}" srcOrd="1" destOrd="0" presId="urn:microsoft.com/office/officeart/2016/7/layout/LinearArrowProcessNumbered"/>
    <dgm:cxn modelId="{8AB6729A-F869-4368-A8B1-18212E0CC0A8}" type="presParOf" srcId="{AEA3F6F2-B43E-453E-BB9B-8856320A38C9}" destId="{B01E41E7-C710-4B5B-8048-28E7CCAE06D8}" srcOrd="2" destOrd="0" presId="urn:microsoft.com/office/officeart/2016/7/layout/LinearArrowProcessNumbered"/>
    <dgm:cxn modelId="{051A6BDD-D742-4680-B2E2-0704130ACDF2}" type="presParOf" srcId="{AEA3F6F2-B43E-453E-BB9B-8856320A38C9}" destId="{296032CA-C0D6-467F-8762-7A4DB6782506}" srcOrd="3" destOrd="0" presId="urn:microsoft.com/office/officeart/2016/7/layout/LinearArrowProcessNumbered"/>
    <dgm:cxn modelId="{7C081C5E-07BD-444C-ADE5-62321E81B6A5}" type="presParOf" srcId="{F5AF6415-30C0-498D-8E0E-B5F957587021}" destId="{6DE04881-7141-4442-9E82-2336806893BA}" srcOrd="2" destOrd="0" presId="urn:microsoft.com/office/officeart/2016/7/layout/LinearArrowProcessNumbered"/>
    <dgm:cxn modelId="{453A85C6-1093-4D05-A259-FDF399F0D8A3}" type="presParOf" srcId="{50F11FBD-4C2D-44AC-888B-F0AB19FF55E7}" destId="{FF68E002-9C01-439B-BF58-D17D67E80BA4}" srcOrd="9" destOrd="0" presId="urn:microsoft.com/office/officeart/2016/7/layout/LinearArrowProcessNumbered"/>
    <dgm:cxn modelId="{E3D34001-B806-48A3-864C-866BAB10AA02}" type="presParOf" srcId="{50F11FBD-4C2D-44AC-888B-F0AB19FF55E7}" destId="{EC553516-71D7-43A2-A7E3-490644D30E2E}" srcOrd="10" destOrd="0" presId="urn:microsoft.com/office/officeart/2016/7/layout/LinearArrowProcessNumbered"/>
    <dgm:cxn modelId="{8DBDAB1C-2D1F-4173-AF9F-071007E84F15}" type="presParOf" srcId="{EC553516-71D7-43A2-A7E3-490644D30E2E}" destId="{DB7C6D92-AC79-446F-9986-4A7C60FE7555}" srcOrd="0" destOrd="0" presId="urn:microsoft.com/office/officeart/2016/7/layout/LinearArrowProcessNumbered"/>
    <dgm:cxn modelId="{88B10385-F811-41D0-A4C8-18EDFC89E5B2}" type="presParOf" srcId="{EC553516-71D7-43A2-A7E3-490644D30E2E}" destId="{4B23753B-5490-452A-8971-839AE912B481}" srcOrd="1" destOrd="0" presId="urn:microsoft.com/office/officeart/2016/7/layout/LinearArrowProcessNumbered"/>
    <dgm:cxn modelId="{32ABF290-35D8-4636-A217-2A140B0F9FD6}" type="presParOf" srcId="{4B23753B-5490-452A-8971-839AE912B481}" destId="{1467D6D2-CA1E-440B-A7ED-C6CF9FE9577F}" srcOrd="0" destOrd="0" presId="urn:microsoft.com/office/officeart/2016/7/layout/LinearArrowProcessNumbered"/>
    <dgm:cxn modelId="{62746941-6CCC-43B2-A5C8-E51359C13AEA}" type="presParOf" srcId="{4B23753B-5490-452A-8971-839AE912B481}" destId="{9FFA8D37-72B3-4781-98A8-892A800D4B4E}" srcOrd="1" destOrd="0" presId="urn:microsoft.com/office/officeart/2016/7/layout/LinearArrowProcessNumbered"/>
    <dgm:cxn modelId="{2F7D5135-24DE-444A-B8A7-457C435F9DA7}" type="presParOf" srcId="{4B23753B-5490-452A-8971-839AE912B481}" destId="{34D6FC4B-64B0-4A8F-9F91-D87FC9FE2311}" srcOrd="2" destOrd="0" presId="urn:microsoft.com/office/officeart/2016/7/layout/LinearArrowProcessNumbered"/>
    <dgm:cxn modelId="{3E36D9D6-F73B-4A61-B5BF-0C37E5198B65}" type="presParOf" srcId="{4B23753B-5490-452A-8971-839AE912B481}" destId="{E1602727-D56C-4023-8A61-3A594A0F0E66}" srcOrd="3" destOrd="0" presId="urn:microsoft.com/office/officeart/2016/7/layout/LinearArrowProcessNumbered"/>
    <dgm:cxn modelId="{5C38B62D-FD64-4BD5-A0EE-18EDE4A3611C}" type="presParOf" srcId="{EC553516-71D7-43A2-A7E3-490644D30E2E}" destId="{28F117DA-A472-4256-8DB6-9111808AE94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48835-DC75-40CA-9D93-CE913DBF71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CFB80A-56B5-444C-BB4E-9FE711079571}">
      <dgm:prSet/>
      <dgm:spPr>
        <a:solidFill>
          <a:srgbClr val="0053A0"/>
        </a:solidFill>
      </dgm:spPr>
      <dgm:t>
        <a:bodyPr/>
        <a:lstStyle/>
        <a:p>
          <a:r>
            <a:rPr lang="en-US" dirty="0"/>
            <a:t>To improve the quality of life for persons who are affected by severe and persistent mental illness by providing education, support, advocacy and promoting research.  </a:t>
          </a:r>
        </a:p>
      </dgm:t>
    </dgm:pt>
    <dgm:pt modelId="{44AD9D2A-EE78-4B42-AB50-90C526946B59}" type="parTrans" cxnId="{5B7CEA2C-363B-4AF9-A2B5-81B95543BB13}">
      <dgm:prSet/>
      <dgm:spPr/>
      <dgm:t>
        <a:bodyPr/>
        <a:lstStyle/>
        <a:p>
          <a:endParaRPr lang="en-US"/>
        </a:p>
      </dgm:t>
    </dgm:pt>
    <dgm:pt modelId="{D0C9C993-C012-42E4-B12B-4012B2E0339E}" type="sibTrans" cxnId="{5B7CEA2C-363B-4AF9-A2B5-81B95543BB13}">
      <dgm:prSet/>
      <dgm:spPr/>
      <dgm:t>
        <a:bodyPr/>
        <a:lstStyle/>
        <a:p>
          <a:endParaRPr lang="en-US"/>
        </a:p>
      </dgm:t>
    </dgm:pt>
    <dgm:pt modelId="{C3E208A8-96F5-44A9-890C-73CC6932DFB2}">
      <dgm:prSet/>
      <dgm:spPr>
        <a:solidFill>
          <a:srgbClr val="0053A0"/>
        </a:solidFill>
      </dgm:spPr>
      <dgm:t>
        <a:bodyPr/>
        <a:lstStyle/>
        <a:p>
          <a:r>
            <a:rPr lang="en-US" dirty="0"/>
            <a:t>The state organization supports and develops local affiliates and represents the needs of </a:t>
          </a:r>
          <a:br>
            <a:rPr lang="en-US" dirty="0"/>
          </a:br>
          <a:r>
            <a:rPr lang="en-US" dirty="0"/>
            <a:t>the members.</a:t>
          </a:r>
        </a:p>
      </dgm:t>
    </dgm:pt>
    <dgm:pt modelId="{ADDF2749-C006-4C7B-B8F3-13DB8B9BFB93}" type="parTrans" cxnId="{C5B03C8E-A612-474B-95D8-5AF3472B75E7}">
      <dgm:prSet/>
      <dgm:spPr/>
      <dgm:t>
        <a:bodyPr/>
        <a:lstStyle/>
        <a:p>
          <a:endParaRPr lang="en-US"/>
        </a:p>
      </dgm:t>
    </dgm:pt>
    <dgm:pt modelId="{843D664F-A639-4976-9417-94F158F1D220}" type="sibTrans" cxnId="{C5B03C8E-A612-474B-95D8-5AF3472B75E7}">
      <dgm:prSet/>
      <dgm:spPr/>
      <dgm:t>
        <a:bodyPr/>
        <a:lstStyle/>
        <a:p>
          <a:endParaRPr lang="en-US"/>
        </a:p>
      </dgm:t>
    </dgm:pt>
    <dgm:pt modelId="{A6A30E5C-B224-4731-8299-06D5CC72982D}" type="pres">
      <dgm:prSet presAssocID="{20B48835-DC75-40CA-9D93-CE913DBF7120}" presName="linear" presStyleCnt="0">
        <dgm:presLayoutVars>
          <dgm:animLvl val="lvl"/>
          <dgm:resizeHandles val="exact"/>
        </dgm:presLayoutVars>
      </dgm:prSet>
      <dgm:spPr/>
    </dgm:pt>
    <dgm:pt modelId="{8E61F5F1-EADD-4D09-AD1C-F8FFE78F05DF}" type="pres">
      <dgm:prSet presAssocID="{9ACFB80A-56B5-444C-BB4E-9FE711079571}" presName="parentText" presStyleLbl="node1" presStyleIdx="0" presStyleCnt="2">
        <dgm:presLayoutVars>
          <dgm:chMax val="0"/>
          <dgm:bulletEnabled val="1"/>
        </dgm:presLayoutVars>
      </dgm:prSet>
      <dgm:spPr>
        <a:prstGeom prst="rect">
          <a:avLst/>
        </a:prstGeom>
      </dgm:spPr>
    </dgm:pt>
    <dgm:pt modelId="{710553A0-C4C9-4DD5-BBB7-E4C517F39899}" type="pres">
      <dgm:prSet presAssocID="{D0C9C993-C012-42E4-B12B-4012B2E0339E}" presName="spacer" presStyleCnt="0"/>
      <dgm:spPr/>
    </dgm:pt>
    <dgm:pt modelId="{40BB1DFE-58FC-4C2A-BF0B-88CD51F6B2D5}" type="pres">
      <dgm:prSet presAssocID="{C3E208A8-96F5-44A9-890C-73CC6932DFB2}" presName="parentText" presStyleLbl="node1" presStyleIdx="1" presStyleCnt="2">
        <dgm:presLayoutVars>
          <dgm:chMax val="0"/>
          <dgm:bulletEnabled val="1"/>
        </dgm:presLayoutVars>
      </dgm:prSet>
      <dgm:spPr>
        <a:prstGeom prst="rect">
          <a:avLst/>
        </a:prstGeom>
      </dgm:spPr>
    </dgm:pt>
  </dgm:ptLst>
  <dgm:cxnLst>
    <dgm:cxn modelId="{337D8326-1282-4712-9782-B42902DE6EF1}" type="presOf" srcId="{20B48835-DC75-40CA-9D93-CE913DBF7120}" destId="{A6A30E5C-B224-4731-8299-06D5CC72982D}" srcOrd="0" destOrd="0" presId="urn:microsoft.com/office/officeart/2005/8/layout/vList2"/>
    <dgm:cxn modelId="{5B7CEA2C-363B-4AF9-A2B5-81B95543BB13}" srcId="{20B48835-DC75-40CA-9D93-CE913DBF7120}" destId="{9ACFB80A-56B5-444C-BB4E-9FE711079571}" srcOrd="0" destOrd="0" parTransId="{44AD9D2A-EE78-4B42-AB50-90C526946B59}" sibTransId="{D0C9C993-C012-42E4-B12B-4012B2E0339E}"/>
    <dgm:cxn modelId="{C5B03C8E-A612-474B-95D8-5AF3472B75E7}" srcId="{20B48835-DC75-40CA-9D93-CE913DBF7120}" destId="{C3E208A8-96F5-44A9-890C-73CC6932DFB2}" srcOrd="1" destOrd="0" parTransId="{ADDF2749-C006-4C7B-B8F3-13DB8B9BFB93}" sibTransId="{843D664F-A639-4976-9417-94F158F1D220}"/>
    <dgm:cxn modelId="{D7C77DA8-4F4E-44FD-868B-D12374BDAEFF}" type="presOf" srcId="{C3E208A8-96F5-44A9-890C-73CC6932DFB2}" destId="{40BB1DFE-58FC-4C2A-BF0B-88CD51F6B2D5}" srcOrd="0" destOrd="0" presId="urn:microsoft.com/office/officeart/2005/8/layout/vList2"/>
    <dgm:cxn modelId="{52C5A7C7-0091-4730-8B7B-6A3A7EF5C986}" type="presOf" srcId="{9ACFB80A-56B5-444C-BB4E-9FE711079571}" destId="{8E61F5F1-EADD-4D09-AD1C-F8FFE78F05DF}" srcOrd="0" destOrd="0" presId="urn:microsoft.com/office/officeart/2005/8/layout/vList2"/>
    <dgm:cxn modelId="{FF66D5AC-476F-41DB-A07C-AE300DD7396D}" type="presParOf" srcId="{A6A30E5C-B224-4731-8299-06D5CC72982D}" destId="{8E61F5F1-EADD-4D09-AD1C-F8FFE78F05DF}" srcOrd="0" destOrd="0" presId="urn:microsoft.com/office/officeart/2005/8/layout/vList2"/>
    <dgm:cxn modelId="{6B39B1CA-B197-4D8D-9608-2248F6573F66}" type="presParOf" srcId="{A6A30E5C-B224-4731-8299-06D5CC72982D}" destId="{710553A0-C4C9-4DD5-BBB7-E4C517F39899}" srcOrd="1" destOrd="0" presId="urn:microsoft.com/office/officeart/2005/8/layout/vList2"/>
    <dgm:cxn modelId="{44AD0087-B5F2-4312-AAD3-18FCA9BD3757}" type="presParOf" srcId="{A6A30E5C-B224-4731-8299-06D5CC72982D}" destId="{40BB1DFE-58FC-4C2A-BF0B-88CD51F6B2D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967B1-86FF-45EC-AFDE-AD8623E53D7C}">
      <dsp:nvSpPr>
        <dsp:cNvPr id="0" name=""/>
        <dsp:cNvSpPr/>
      </dsp:nvSpPr>
      <dsp:spPr>
        <a:xfrm>
          <a:off x="888901" y="910568"/>
          <a:ext cx="706974" cy="71"/>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1D4D8D-13CF-4F2C-B1B2-69755D41297C}">
      <dsp:nvSpPr>
        <dsp:cNvPr id="0" name=""/>
        <dsp:cNvSpPr/>
      </dsp:nvSpPr>
      <dsp:spPr>
        <a:xfrm>
          <a:off x="1638295" y="851218"/>
          <a:ext cx="81302" cy="152706"/>
        </a:xfrm>
        <a:prstGeom prst="chevron">
          <a:avLst>
            <a:gd name="adj" fmla="val 90000"/>
          </a:avLst>
        </a:prstGeom>
        <a:solidFill>
          <a:schemeClr val="accent3">
            <a:tint val="40000"/>
            <a:alpha val="90000"/>
            <a:hueOff val="119361"/>
            <a:satOff val="5882"/>
            <a:lumOff val="105"/>
            <a:alphaOff val="0"/>
          </a:schemeClr>
        </a:solidFill>
        <a:ln w="6350" cap="flat" cmpd="sng" algn="ctr">
          <a:solidFill>
            <a:schemeClr val="accent3">
              <a:tint val="40000"/>
              <a:alpha val="90000"/>
              <a:hueOff val="119361"/>
              <a:satOff val="5882"/>
              <a:lumOff val="10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30409F1-458C-46E1-802F-B823443DE4CA}">
      <dsp:nvSpPr>
        <dsp:cNvPr id="0" name=""/>
        <dsp:cNvSpPr/>
      </dsp:nvSpPr>
      <dsp:spPr>
        <a:xfrm>
          <a:off x="459144" y="569219"/>
          <a:ext cx="682769" cy="68276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559133" y="669208"/>
        <a:ext cx="482791" cy="482791"/>
      </dsp:txXfrm>
    </dsp:sp>
    <dsp:sp modelId="{F410F385-12FB-41B8-BB76-41DB059FF9B8}">
      <dsp:nvSpPr>
        <dsp:cNvPr id="0" name=""/>
        <dsp:cNvSpPr/>
      </dsp:nvSpPr>
      <dsp:spPr>
        <a:xfrm>
          <a:off x="0" y="1417588"/>
          <a:ext cx="1590693" cy="3194100"/>
        </a:xfrm>
        <a:prstGeom prst="upArrowCallout">
          <a:avLst>
            <a:gd name="adj1" fmla="val 50000"/>
            <a:gd name="adj2" fmla="val 20000"/>
            <a:gd name="adj3" fmla="val 20000"/>
            <a:gd name="adj4" fmla="val 100000"/>
          </a:avLst>
        </a:prstGeom>
        <a:solidFill>
          <a:schemeClr val="accent3">
            <a:tint val="40000"/>
            <a:alpha val="90000"/>
            <a:hueOff val="238722"/>
            <a:satOff val="11765"/>
            <a:lumOff val="209"/>
            <a:alphaOff val="0"/>
          </a:schemeClr>
        </a:solidFill>
        <a:ln w="6350" cap="flat" cmpd="sng" algn="ctr">
          <a:solidFill>
            <a:schemeClr val="accent3">
              <a:tint val="40000"/>
              <a:alpha val="90000"/>
              <a:hueOff val="238722"/>
              <a:satOff val="11765"/>
              <a:lumOff val="20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00100">
            <a:lnSpc>
              <a:spcPct val="90000"/>
            </a:lnSpc>
            <a:spcBef>
              <a:spcPct val="0"/>
            </a:spcBef>
            <a:spcAft>
              <a:spcPct val="35000"/>
            </a:spcAft>
            <a:buNone/>
          </a:pPr>
          <a:r>
            <a:rPr lang="en-US" sz="1800" kern="1200" dirty="0"/>
            <a:t>A family receives an E-Voucher or Paper ticket via officer either at the scene of a crash or when a ticket is issued. </a:t>
          </a:r>
        </a:p>
      </dsp:txBody>
      <dsp:txXfrm>
        <a:off x="0" y="1735727"/>
        <a:ext cx="1590693" cy="2875961"/>
      </dsp:txXfrm>
    </dsp:sp>
    <dsp:sp modelId="{E369AAAF-317A-421F-9781-A0954DADC4E1}">
      <dsp:nvSpPr>
        <dsp:cNvPr id="0" name=""/>
        <dsp:cNvSpPr/>
      </dsp:nvSpPr>
      <dsp:spPr>
        <a:xfrm>
          <a:off x="1772620" y="910568"/>
          <a:ext cx="1590693" cy="72"/>
        </a:xfrm>
        <a:prstGeom prst="rect">
          <a:avLst/>
        </a:prstGeom>
        <a:solidFill>
          <a:schemeClr val="accent3">
            <a:tint val="40000"/>
            <a:alpha val="90000"/>
            <a:hueOff val="358084"/>
            <a:satOff val="17647"/>
            <a:lumOff val="314"/>
            <a:alphaOff val="0"/>
          </a:schemeClr>
        </a:solidFill>
        <a:ln w="6350" cap="flat" cmpd="sng" algn="ctr">
          <a:solidFill>
            <a:schemeClr val="accent3">
              <a:tint val="40000"/>
              <a:alpha val="90000"/>
              <a:hueOff val="358084"/>
              <a:satOff val="17647"/>
              <a:lumOff val="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D11E0A23-BD02-47D5-88F8-54585A72ACBF}">
      <dsp:nvSpPr>
        <dsp:cNvPr id="0" name=""/>
        <dsp:cNvSpPr/>
      </dsp:nvSpPr>
      <dsp:spPr>
        <a:xfrm>
          <a:off x="3405732" y="851218"/>
          <a:ext cx="81302" cy="152706"/>
        </a:xfrm>
        <a:prstGeom prst="chevron">
          <a:avLst>
            <a:gd name="adj" fmla="val 90000"/>
          </a:avLst>
        </a:prstGeom>
        <a:solidFill>
          <a:schemeClr val="accent3">
            <a:tint val="40000"/>
            <a:alpha val="90000"/>
            <a:hueOff val="477445"/>
            <a:satOff val="23529"/>
            <a:lumOff val="419"/>
            <a:alphaOff val="0"/>
          </a:schemeClr>
        </a:solidFill>
        <a:ln w="6350" cap="flat" cmpd="sng" algn="ctr">
          <a:solidFill>
            <a:schemeClr val="accent3">
              <a:tint val="40000"/>
              <a:alpha val="90000"/>
              <a:hueOff val="477445"/>
              <a:satOff val="23529"/>
              <a:lumOff val="419"/>
              <a:alphaOff val="0"/>
            </a:schemeClr>
          </a:solidFill>
          <a:prstDash val="solid"/>
          <a:miter lim="800000"/>
        </a:ln>
        <a:effectLst/>
      </dsp:spPr>
      <dsp:style>
        <a:lnRef idx="1">
          <a:scrgbClr r="0" g="0" b="0"/>
        </a:lnRef>
        <a:fillRef idx="1">
          <a:scrgbClr r="0" g="0" b="0"/>
        </a:fillRef>
        <a:effectRef idx="2">
          <a:scrgbClr r="0" g="0" b="0"/>
        </a:effectRef>
        <a:fontRef idx="minor"/>
      </dsp:style>
    </dsp:sp>
    <dsp:sp modelId="{A4236D6D-857F-4762-84D2-B9035B8E3A2E}">
      <dsp:nvSpPr>
        <dsp:cNvPr id="0" name=""/>
        <dsp:cNvSpPr/>
      </dsp:nvSpPr>
      <dsp:spPr>
        <a:xfrm>
          <a:off x="2226582" y="569219"/>
          <a:ext cx="682769" cy="682769"/>
        </a:xfrm>
        <a:prstGeom prst="ellipse">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w="6350" cap="flat" cmpd="sng" algn="ctr">
          <a:solidFill>
            <a:schemeClr val="accent3">
              <a:hueOff val="542120"/>
              <a:satOff val="20000"/>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326571" y="669208"/>
        <a:ext cx="482791" cy="482791"/>
      </dsp:txXfrm>
    </dsp:sp>
    <dsp:sp modelId="{5791AE2C-A4F7-4A02-AC7F-878D252CA6D6}">
      <dsp:nvSpPr>
        <dsp:cNvPr id="0" name=""/>
        <dsp:cNvSpPr/>
      </dsp:nvSpPr>
      <dsp:spPr>
        <a:xfrm>
          <a:off x="1772620" y="1417588"/>
          <a:ext cx="1590693" cy="3194100"/>
        </a:xfrm>
        <a:prstGeom prst="upArrowCallout">
          <a:avLst>
            <a:gd name="adj1" fmla="val 50000"/>
            <a:gd name="adj2" fmla="val 20000"/>
            <a:gd name="adj3" fmla="val 20000"/>
            <a:gd name="adj4" fmla="val 100000"/>
          </a:avLst>
        </a:prstGeom>
        <a:solidFill>
          <a:schemeClr val="accent3">
            <a:tint val="40000"/>
            <a:alpha val="90000"/>
            <a:hueOff val="596806"/>
            <a:satOff val="29412"/>
            <a:lumOff val="523"/>
            <a:alphaOff val="0"/>
          </a:schemeClr>
        </a:solidFill>
        <a:ln w="6350" cap="flat" cmpd="sng" algn="ctr">
          <a:solidFill>
            <a:schemeClr val="accent3">
              <a:tint val="40000"/>
              <a:alpha val="90000"/>
              <a:hueOff val="596806"/>
              <a:satOff val="29412"/>
              <a:lumOff val="52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00100">
            <a:lnSpc>
              <a:spcPct val="90000"/>
            </a:lnSpc>
            <a:spcBef>
              <a:spcPct val="0"/>
            </a:spcBef>
            <a:spcAft>
              <a:spcPct val="35000"/>
            </a:spcAft>
            <a:buNone/>
          </a:pPr>
          <a:r>
            <a:rPr lang="en-US" sz="1800" kern="1200" dirty="0"/>
            <a:t>Family is only eligible for seat if it is the incorrect or unsafe seat and receives public assistance.</a:t>
          </a:r>
        </a:p>
      </dsp:txBody>
      <dsp:txXfrm>
        <a:off x="1772620" y="1735727"/>
        <a:ext cx="1590693" cy="2875961"/>
      </dsp:txXfrm>
    </dsp:sp>
    <dsp:sp modelId="{EE2D56C5-32FF-43A9-94D5-6D3E29874F68}">
      <dsp:nvSpPr>
        <dsp:cNvPr id="0" name=""/>
        <dsp:cNvSpPr/>
      </dsp:nvSpPr>
      <dsp:spPr>
        <a:xfrm>
          <a:off x="3540058" y="910568"/>
          <a:ext cx="1590693" cy="72"/>
        </a:xfrm>
        <a:prstGeom prst="rect">
          <a:avLst/>
        </a:prstGeom>
        <a:solidFill>
          <a:schemeClr val="accent3">
            <a:tint val="40000"/>
            <a:alpha val="90000"/>
            <a:hueOff val="716167"/>
            <a:satOff val="35294"/>
            <a:lumOff val="628"/>
            <a:alphaOff val="0"/>
          </a:schemeClr>
        </a:solidFill>
        <a:ln w="6350" cap="flat" cmpd="sng" algn="ctr">
          <a:solidFill>
            <a:schemeClr val="accent3">
              <a:tint val="40000"/>
              <a:alpha val="90000"/>
              <a:hueOff val="716167"/>
              <a:satOff val="35294"/>
              <a:lumOff val="628"/>
              <a:alphaOff val="0"/>
            </a:schemeClr>
          </a:solidFill>
          <a:prstDash val="solid"/>
          <a:miter lim="800000"/>
        </a:ln>
        <a:effectLst/>
      </dsp:spPr>
      <dsp:style>
        <a:lnRef idx="1">
          <a:scrgbClr r="0" g="0" b="0"/>
        </a:lnRef>
        <a:fillRef idx="1">
          <a:scrgbClr r="0" g="0" b="0"/>
        </a:fillRef>
        <a:effectRef idx="2">
          <a:scrgbClr r="0" g="0" b="0"/>
        </a:effectRef>
        <a:fontRef idx="minor"/>
      </dsp:style>
    </dsp:sp>
    <dsp:sp modelId="{7A024138-013D-4EEE-99E6-2C06F64C0EA1}">
      <dsp:nvSpPr>
        <dsp:cNvPr id="0" name=""/>
        <dsp:cNvSpPr/>
      </dsp:nvSpPr>
      <dsp:spPr>
        <a:xfrm>
          <a:off x="5173170" y="851218"/>
          <a:ext cx="81302" cy="152706"/>
        </a:xfrm>
        <a:prstGeom prst="chevron">
          <a:avLst>
            <a:gd name="adj" fmla="val 90000"/>
          </a:avLst>
        </a:prstGeom>
        <a:solidFill>
          <a:schemeClr val="accent3">
            <a:tint val="40000"/>
            <a:alpha val="90000"/>
            <a:hueOff val="835529"/>
            <a:satOff val="41176"/>
            <a:lumOff val="733"/>
            <a:alphaOff val="0"/>
          </a:schemeClr>
        </a:solidFill>
        <a:ln w="6350" cap="flat" cmpd="sng" algn="ctr">
          <a:solidFill>
            <a:schemeClr val="accent3">
              <a:tint val="40000"/>
              <a:alpha val="90000"/>
              <a:hueOff val="835529"/>
              <a:satOff val="41176"/>
              <a:lumOff val="733"/>
              <a:alphaOff val="0"/>
            </a:schemeClr>
          </a:solidFill>
          <a:prstDash val="solid"/>
          <a:miter lim="800000"/>
        </a:ln>
        <a:effectLst/>
      </dsp:spPr>
      <dsp:style>
        <a:lnRef idx="1">
          <a:scrgbClr r="0" g="0" b="0"/>
        </a:lnRef>
        <a:fillRef idx="1">
          <a:scrgbClr r="0" g="0" b="0"/>
        </a:fillRef>
        <a:effectRef idx="2">
          <a:scrgbClr r="0" g="0" b="0"/>
        </a:effectRef>
        <a:fontRef idx="minor"/>
      </dsp:style>
    </dsp:sp>
    <dsp:sp modelId="{71A5A213-5E47-4E5C-9EFC-8AE00932EEBA}">
      <dsp:nvSpPr>
        <dsp:cNvPr id="0" name=""/>
        <dsp:cNvSpPr/>
      </dsp:nvSpPr>
      <dsp:spPr>
        <a:xfrm>
          <a:off x="3994019" y="569219"/>
          <a:ext cx="682769" cy="682769"/>
        </a:xfrm>
        <a:prstGeom prst="ellipse">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w="6350" cap="flat" cmpd="sng" algn="ctr">
          <a:solidFill>
            <a:schemeClr val="accent3">
              <a:hueOff val="1084240"/>
              <a:satOff val="40000"/>
              <a:lumOff val="-58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4094008" y="669208"/>
        <a:ext cx="482791" cy="482791"/>
      </dsp:txXfrm>
    </dsp:sp>
    <dsp:sp modelId="{3D5753B7-6C5C-435D-A345-84DEA043CE6A}">
      <dsp:nvSpPr>
        <dsp:cNvPr id="0" name=""/>
        <dsp:cNvSpPr/>
      </dsp:nvSpPr>
      <dsp:spPr>
        <a:xfrm>
          <a:off x="3540058" y="1417588"/>
          <a:ext cx="1590693" cy="3194100"/>
        </a:xfrm>
        <a:prstGeom prst="upArrowCallout">
          <a:avLst>
            <a:gd name="adj1" fmla="val 50000"/>
            <a:gd name="adj2" fmla="val 20000"/>
            <a:gd name="adj3" fmla="val 20000"/>
            <a:gd name="adj4" fmla="val 100000"/>
          </a:avLst>
        </a:prstGeom>
        <a:solidFill>
          <a:schemeClr val="accent3">
            <a:tint val="40000"/>
            <a:alpha val="90000"/>
            <a:hueOff val="954890"/>
            <a:satOff val="47059"/>
            <a:lumOff val="837"/>
            <a:alphaOff val="0"/>
          </a:schemeClr>
        </a:solidFill>
        <a:ln w="6350" cap="flat" cmpd="sng" algn="ctr">
          <a:solidFill>
            <a:schemeClr val="accent3">
              <a:tint val="40000"/>
              <a:alpha val="90000"/>
              <a:hueOff val="954890"/>
              <a:satOff val="47059"/>
              <a:lumOff val="8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89000">
            <a:lnSpc>
              <a:spcPct val="90000"/>
            </a:lnSpc>
            <a:spcBef>
              <a:spcPct val="0"/>
            </a:spcBef>
            <a:spcAft>
              <a:spcPct val="35000"/>
            </a:spcAft>
            <a:buNone/>
          </a:pPr>
          <a:r>
            <a:rPr lang="en-US" sz="2000" kern="1200" dirty="0"/>
            <a:t>Family must have voucher to have it redeemed.</a:t>
          </a:r>
        </a:p>
      </dsp:txBody>
      <dsp:txXfrm>
        <a:off x="3540058" y="1735727"/>
        <a:ext cx="1590693" cy="2875961"/>
      </dsp:txXfrm>
    </dsp:sp>
    <dsp:sp modelId="{8A68BEB4-8944-4578-A061-9AB1399521D5}">
      <dsp:nvSpPr>
        <dsp:cNvPr id="0" name=""/>
        <dsp:cNvSpPr/>
      </dsp:nvSpPr>
      <dsp:spPr>
        <a:xfrm>
          <a:off x="5307495" y="910568"/>
          <a:ext cx="1590693" cy="72"/>
        </a:xfrm>
        <a:prstGeom prst="rect">
          <a:avLst/>
        </a:prstGeom>
        <a:solidFill>
          <a:schemeClr val="accent3">
            <a:tint val="40000"/>
            <a:alpha val="90000"/>
            <a:hueOff val="1074251"/>
            <a:satOff val="52941"/>
            <a:lumOff val="942"/>
            <a:alphaOff val="0"/>
          </a:schemeClr>
        </a:solidFill>
        <a:ln w="6350" cap="flat" cmpd="sng" algn="ctr">
          <a:solidFill>
            <a:schemeClr val="accent3">
              <a:tint val="40000"/>
              <a:alpha val="90000"/>
              <a:hueOff val="1074251"/>
              <a:satOff val="52941"/>
              <a:lumOff val="942"/>
              <a:alphaOff val="0"/>
            </a:schemeClr>
          </a:solidFill>
          <a:prstDash val="solid"/>
          <a:miter lim="800000"/>
        </a:ln>
        <a:effectLst/>
      </dsp:spPr>
      <dsp:style>
        <a:lnRef idx="1">
          <a:scrgbClr r="0" g="0" b="0"/>
        </a:lnRef>
        <a:fillRef idx="1">
          <a:scrgbClr r="0" g="0" b="0"/>
        </a:fillRef>
        <a:effectRef idx="2">
          <a:scrgbClr r="0" g="0" b="0"/>
        </a:effectRef>
        <a:fontRef idx="minor"/>
      </dsp:style>
    </dsp:sp>
    <dsp:sp modelId="{BB16D659-F496-42F1-A14B-8A223B7464E2}">
      <dsp:nvSpPr>
        <dsp:cNvPr id="0" name=""/>
        <dsp:cNvSpPr/>
      </dsp:nvSpPr>
      <dsp:spPr>
        <a:xfrm>
          <a:off x="6940607" y="851218"/>
          <a:ext cx="81302" cy="152706"/>
        </a:xfrm>
        <a:prstGeom prst="chevron">
          <a:avLst>
            <a:gd name="adj" fmla="val 90000"/>
          </a:avLst>
        </a:prstGeom>
        <a:solidFill>
          <a:schemeClr val="accent3">
            <a:tint val="40000"/>
            <a:alpha val="90000"/>
            <a:hueOff val="1193612"/>
            <a:satOff val="58824"/>
            <a:lumOff val="1046"/>
            <a:alphaOff val="0"/>
          </a:schemeClr>
        </a:solidFill>
        <a:ln w="6350" cap="flat" cmpd="sng" algn="ctr">
          <a:solidFill>
            <a:schemeClr val="accent3">
              <a:tint val="40000"/>
              <a:alpha val="90000"/>
              <a:hueOff val="1193612"/>
              <a:satOff val="58824"/>
              <a:lumOff val="1046"/>
              <a:alphaOff val="0"/>
            </a:schemeClr>
          </a:solidFill>
          <a:prstDash val="solid"/>
          <a:miter lim="800000"/>
        </a:ln>
        <a:effectLst/>
      </dsp:spPr>
      <dsp:style>
        <a:lnRef idx="1">
          <a:scrgbClr r="0" g="0" b="0"/>
        </a:lnRef>
        <a:fillRef idx="1">
          <a:scrgbClr r="0" g="0" b="0"/>
        </a:fillRef>
        <a:effectRef idx="2">
          <a:scrgbClr r="0" g="0" b="0"/>
        </a:effectRef>
        <a:fontRef idx="minor"/>
      </dsp:style>
    </dsp:sp>
    <dsp:sp modelId="{65D715BD-2FC7-47C2-BA91-AF95C858FD9E}">
      <dsp:nvSpPr>
        <dsp:cNvPr id="0" name=""/>
        <dsp:cNvSpPr/>
      </dsp:nvSpPr>
      <dsp:spPr>
        <a:xfrm>
          <a:off x="5761457" y="569219"/>
          <a:ext cx="682769" cy="682769"/>
        </a:xfrm>
        <a:prstGeom prst="ellipse">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w="6350" cap="flat" cmpd="sng" algn="ctr">
          <a:solidFill>
            <a:schemeClr val="accent3">
              <a:hueOff val="1626359"/>
              <a:satOff val="60000"/>
              <a:lumOff val="-8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861446" y="669208"/>
        <a:ext cx="482791" cy="482791"/>
      </dsp:txXfrm>
    </dsp:sp>
    <dsp:sp modelId="{70FCE6AC-4BE5-44D7-8ED9-AB69831E6958}">
      <dsp:nvSpPr>
        <dsp:cNvPr id="0" name=""/>
        <dsp:cNvSpPr/>
      </dsp:nvSpPr>
      <dsp:spPr>
        <a:xfrm>
          <a:off x="5307495" y="1417588"/>
          <a:ext cx="1590693" cy="3194100"/>
        </a:xfrm>
        <a:prstGeom prst="upArrowCallout">
          <a:avLst>
            <a:gd name="adj1" fmla="val 50000"/>
            <a:gd name="adj2" fmla="val 20000"/>
            <a:gd name="adj3" fmla="val 20000"/>
            <a:gd name="adj4" fmla="val 100000"/>
          </a:avLst>
        </a:prstGeom>
        <a:solidFill>
          <a:schemeClr val="accent3">
            <a:tint val="40000"/>
            <a:alpha val="90000"/>
            <a:hueOff val="1312974"/>
            <a:satOff val="64706"/>
            <a:lumOff val="1151"/>
            <a:alphaOff val="0"/>
          </a:schemeClr>
        </a:solidFill>
        <a:ln w="6350" cap="flat" cmpd="sng" algn="ctr">
          <a:solidFill>
            <a:schemeClr val="accent3">
              <a:tint val="40000"/>
              <a:alpha val="90000"/>
              <a:hueOff val="1312974"/>
              <a:satOff val="64706"/>
              <a:lumOff val="1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89000">
            <a:lnSpc>
              <a:spcPct val="90000"/>
            </a:lnSpc>
            <a:spcBef>
              <a:spcPct val="0"/>
            </a:spcBef>
            <a:spcAft>
              <a:spcPct val="35000"/>
            </a:spcAft>
            <a:buNone/>
          </a:pPr>
          <a:r>
            <a:rPr lang="en-US" sz="2000" kern="1200" dirty="0"/>
            <a:t>Fill out car seat check up form either via paper or the  online NDCF</a:t>
          </a:r>
        </a:p>
      </dsp:txBody>
      <dsp:txXfrm>
        <a:off x="5307495" y="1735727"/>
        <a:ext cx="1590693" cy="2875961"/>
      </dsp:txXfrm>
    </dsp:sp>
    <dsp:sp modelId="{21162B40-9B25-4BED-A3E7-4FB1B2968ADC}">
      <dsp:nvSpPr>
        <dsp:cNvPr id="0" name=""/>
        <dsp:cNvSpPr/>
      </dsp:nvSpPr>
      <dsp:spPr>
        <a:xfrm>
          <a:off x="7074932" y="910567"/>
          <a:ext cx="1590693" cy="72"/>
        </a:xfrm>
        <a:prstGeom prst="rect">
          <a:avLst/>
        </a:prstGeom>
        <a:solidFill>
          <a:schemeClr val="accent3">
            <a:tint val="40000"/>
            <a:alpha val="90000"/>
            <a:hueOff val="1432335"/>
            <a:satOff val="70588"/>
            <a:lumOff val="1256"/>
            <a:alphaOff val="0"/>
          </a:schemeClr>
        </a:solidFill>
        <a:ln w="6350" cap="flat" cmpd="sng" algn="ctr">
          <a:solidFill>
            <a:schemeClr val="accent3">
              <a:tint val="40000"/>
              <a:alpha val="90000"/>
              <a:hueOff val="1432335"/>
              <a:satOff val="70588"/>
              <a:lumOff val="1256"/>
              <a:alphaOff val="0"/>
            </a:schemeClr>
          </a:solidFill>
          <a:prstDash val="solid"/>
          <a:miter lim="800000"/>
        </a:ln>
        <a:effectLst/>
      </dsp:spPr>
      <dsp:style>
        <a:lnRef idx="1">
          <a:scrgbClr r="0" g="0" b="0"/>
        </a:lnRef>
        <a:fillRef idx="1">
          <a:scrgbClr r="0" g="0" b="0"/>
        </a:fillRef>
        <a:effectRef idx="2">
          <a:scrgbClr r="0" g="0" b="0"/>
        </a:effectRef>
        <a:fontRef idx="minor"/>
      </dsp:style>
    </dsp:sp>
    <dsp:sp modelId="{CC1807D9-2D02-445E-B141-8FD816B9B013}">
      <dsp:nvSpPr>
        <dsp:cNvPr id="0" name=""/>
        <dsp:cNvSpPr/>
      </dsp:nvSpPr>
      <dsp:spPr>
        <a:xfrm>
          <a:off x="8708045" y="851218"/>
          <a:ext cx="81302" cy="152706"/>
        </a:xfrm>
        <a:prstGeom prst="chevron">
          <a:avLst>
            <a:gd name="adj" fmla="val 90000"/>
          </a:avLst>
        </a:prstGeom>
        <a:solidFill>
          <a:schemeClr val="accent3">
            <a:tint val="40000"/>
            <a:alpha val="90000"/>
            <a:hueOff val="1551696"/>
            <a:satOff val="76471"/>
            <a:lumOff val="1360"/>
            <a:alphaOff val="0"/>
          </a:schemeClr>
        </a:solidFill>
        <a:ln w="6350" cap="flat" cmpd="sng" algn="ctr">
          <a:solidFill>
            <a:schemeClr val="accent3">
              <a:tint val="40000"/>
              <a:alpha val="90000"/>
              <a:hueOff val="1551696"/>
              <a:satOff val="76471"/>
              <a:lumOff val="136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01E41E7-C710-4B5B-8048-28E7CCAE06D8}">
      <dsp:nvSpPr>
        <dsp:cNvPr id="0" name=""/>
        <dsp:cNvSpPr/>
      </dsp:nvSpPr>
      <dsp:spPr>
        <a:xfrm>
          <a:off x="7528894" y="569219"/>
          <a:ext cx="682769" cy="682769"/>
        </a:xfrm>
        <a:prstGeom prst="ellipse">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w="6350" cap="flat" cmpd="sng" algn="ctr">
          <a:solidFill>
            <a:schemeClr val="accent3">
              <a:hueOff val="2168479"/>
              <a:satOff val="80000"/>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7628883" y="669208"/>
        <a:ext cx="482791" cy="482791"/>
      </dsp:txXfrm>
    </dsp:sp>
    <dsp:sp modelId="{6DE04881-7141-4442-9E82-2336806893BA}">
      <dsp:nvSpPr>
        <dsp:cNvPr id="0" name=""/>
        <dsp:cNvSpPr/>
      </dsp:nvSpPr>
      <dsp:spPr>
        <a:xfrm>
          <a:off x="7074932" y="1417588"/>
          <a:ext cx="1590693" cy="3194100"/>
        </a:xfrm>
        <a:prstGeom prst="upArrowCallout">
          <a:avLst>
            <a:gd name="adj1" fmla="val 50000"/>
            <a:gd name="adj2" fmla="val 20000"/>
            <a:gd name="adj3" fmla="val 20000"/>
            <a:gd name="adj4" fmla="val 100000"/>
          </a:avLst>
        </a:prstGeom>
        <a:solidFill>
          <a:schemeClr val="accent3">
            <a:tint val="40000"/>
            <a:alpha val="90000"/>
            <a:hueOff val="1671057"/>
            <a:satOff val="82353"/>
            <a:lumOff val="1465"/>
            <a:alphaOff val="0"/>
          </a:schemeClr>
        </a:solidFill>
        <a:ln w="6350" cap="flat" cmpd="sng" algn="ctr">
          <a:solidFill>
            <a:schemeClr val="accent3">
              <a:tint val="40000"/>
              <a:alpha val="90000"/>
              <a:hueOff val="1671057"/>
              <a:satOff val="82353"/>
              <a:lumOff val="14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89000">
            <a:lnSpc>
              <a:spcPct val="90000"/>
            </a:lnSpc>
            <a:spcBef>
              <a:spcPct val="0"/>
            </a:spcBef>
            <a:spcAft>
              <a:spcPct val="35000"/>
            </a:spcAft>
            <a:buNone/>
          </a:pPr>
          <a:r>
            <a:rPr lang="en-US" sz="2000" kern="1200" dirty="0"/>
            <a:t>Collect any additional information for Liability Release Form (please see example)</a:t>
          </a:r>
        </a:p>
      </dsp:txBody>
      <dsp:txXfrm>
        <a:off x="7074932" y="1735727"/>
        <a:ext cx="1590693" cy="2875961"/>
      </dsp:txXfrm>
    </dsp:sp>
    <dsp:sp modelId="{1467D6D2-CA1E-440B-A7ED-C6CF9FE9577F}">
      <dsp:nvSpPr>
        <dsp:cNvPr id="0" name=""/>
        <dsp:cNvSpPr/>
      </dsp:nvSpPr>
      <dsp:spPr>
        <a:xfrm>
          <a:off x="8842370" y="910567"/>
          <a:ext cx="795346" cy="72"/>
        </a:xfrm>
        <a:prstGeom prst="rect">
          <a:avLst/>
        </a:prstGeom>
        <a:solidFill>
          <a:schemeClr val="accent3">
            <a:tint val="40000"/>
            <a:alpha val="90000"/>
            <a:hueOff val="1790418"/>
            <a:satOff val="88235"/>
            <a:lumOff val="1570"/>
            <a:alphaOff val="0"/>
          </a:schemeClr>
        </a:solidFill>
        <a:ln w="6350" cap="flat" cmpd="sng" algn="ctr">
          <a:solidFill>
            <a:schemeClr val="accent3">
              <a:tint val="40000"/>
              <a:alpha val="90000"/>
              <a:hueOff val="1790418"/>
              <a:satOff val="88235"/>
              <a:lumOff val="157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4D6FC4B-64B0-4A8F-9F91-D87FC9FE2311}">
      <dsp:nvSpPr>
        <dsp:cNvPr id="0" name=""/>
        <dsp:cNvSpPr/>
      </dsp:nvSpPr>
      <dsp:spPr>
        <a:xfrm>
          <a:off x="9296332" y="569219"/>
          <a:ext cx="682769" cy="68276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6495" tIns="26495" rIns="26495" bIns="26495" numCol="1" spcCol="1270" anchor="ctr" anchorCtr="0">
          <a:noAutofit/>
        </a:bodyPr>
        <a:lstStyle/>
        <a:p>
          <a:pPr marL="0" lvl="0" indent="0" algn="ctr" defTabSz="1333500">
            <a:lnSpc>
              <a:spcPct val="90000"/>
            </a:lnSpc>
            <a:spcBef>
              <a:spcPct val="0"/>
            </a:spcBef>
            <a:spcAft>
              <a:spcPct val="35000"/>
            </a:spcAft>
            <a:buNone/>
          </a:pPr>
          <a:r>
            <a:rPr lang="en-US" sz="3000" kern="1200"/>
            <a:t>6</a:t>
          </a:r>
        </a:p>
      </dsp:txBody>
      <dsp:txXfrm>
        <a:off x="9396321" y="669208"/>
        <a:ext cx="482791" cy="482791"/>
      </dsp:txXfrm>
    </dsp:sp>
    <dsp:sp modelId="{28F117DA-A472-4256-8DB6-9111808AE942}">
      <dsp:nvSpPr>
        <dsp:cNvPr id="0" name=""/>
        <dsp:cNvSpPr/>
      </dsp:nvSpPr>
      <dsp:spPr>
        <a:xfrm>
          <a:off x="8842370" y="1417588"/>
          <a:ext cx="1590693" cy="3194100"/>
        </a:xfrm>
        <a:prstGeom prst="upArrowCallout">
          <a:avLst>
            <a:gd name="adj1" fmla="val 50000"/>
            <a:gd name="adj2" fmla="val 20000"/>
            <a:gd name="adj3" fmla="val 20000"/>
            <a:gd name="adj4" fmla="val 10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476" tIns="165100" rIns="125476" bIns="165100" numCol="1" spcCol="1270" anchor="t" anchorCtr="0">
          <a:noAutofit/>
        </a:bodyPr>
        <a:lstStyle/>
        <a:p>
          <a:pPr marL="0" lvl="0" indent="0" algn="ctr" defTabSz="800100">
            <a:lnSpc>
              <a:spcPct val="90000"/>
            </a:lnSpc>
            <a:spcBef>
              <a:spcPct val="0"/>
            </a:spcBef>
            <a:spcAft>
              <a:spcPct val="35000"/>
            </a:spcAft>
            <a:buNone/>
          </a:pPr>
          <a:r>
            <a:rPr lang="en-US" sz="1800" kern="1200"/>
            <a:t>Scan in liability release and project love voucher to </a:t>
          </a:r>
          <a:r>
            <a:rPr lang="en-US" sz="1600" u="sng" kern="1200">
              <a:hlinkClick xmlns:r="http://schemas.openxmlformats.org/officeDocument/2006/relationships" r:id="rId1">
                <a:extLst>
                  <a:ext uri="{A12FA001-AC4F-418D-AE19-62706E023703}">
                    <ahyp:hlinkClr xmlns:ahyp="http://schemas.microsoft.com/office/drawing/2018/hyperlinkcolor" val="tx"/>
                  </a:ext>
                </a:extLst>
              </a:hlinkClick>
            </a:rPr>
            <a:t>cps@cji.in.gov</a:t>
          </a:r>
          <a:r>
            <a:rPr lang="en-US" sz="1600" kern="1200"/>
            <a:t> </a:t>
          </a:r>
          <a:endParaRPr lang="en-US" sz="1600" kern="1200" dirty="0"/>
        </a:p>
      </dsp:txBody>
      <dsp:txXfrm>
        <a:off x="8842370" y="1735727"/>
        <a:ext cx="1590693" cy="287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1F5F1-EADD-4D09-AD1C-F8FFE78F05DF}">
      <dsp:nvSpPr>
        <dsp:cNvPr id="0" name=""/>
        <dsp:cNvSpPr/>
      </dsp:nvSpPr>
      <dsp:spPr>
        <a:xfrm>
          <a:off x="0" y="26121"/>
          <a:ext cx="8485909" cy="2187899"/>
        </a:xfrm>
        <a:prstGeom prst="rect">
          <a:avLst/>
        </a:prstGeom>
        <a:solidFill>
          <a:srgbClr val="005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To improve the quality of life for persons who are affected by severe and persistent mental illness by providing education, support, advocacy and promoting research.  </a:t>
          </a:r>
        </a:p>
      </dsp:txBody>
      <dsp:txXfrm>
        <a:off x="0" y="26121"/>
        <a:ext cx="8485909" cy="2187899"/>
      </dsp:txXfrm>
    </dsp:sp>
    <dsp:sp modelId="{40BB1DFE-58FC-4C2A-BF0B-88CD51F6B2D5}">
      <dsp:nvSpPr>
        <dsp:cNvPr id="0" name=""/>
        <dsp:cNvSpPr/>
      </dsp:nvSpPr>
      <dsp:spPr>
        <a:xfrm>
          <a:off x="0" y="2311941"/>
          <a:ext cx="8485909" cy="2187899"/>
        </a:xfrm>
        <a:prstGeom prst="rect">
          <a:avLst/>
        </a:prstGeom>
        <a:solidFill>
          <a:srgbClr val="005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state organization supports and develops local affiliates and represents the needs of </a:t>
          </a:r>
          <a:br>
            <a:rPr lang="en-US" sz="3400" kern="1200" dirty="0"/>
          </a:br>
          <a:r>
            <a:rPr lang="en-US" sz="3400" kern="1200" dirty="0"/>
            <a:t>the members.</a:t>
          </a:r>
        </a:p>
      </dsp:txBody>
      <dsp:txXfrm>
        <a:off x="0" y="2311941"/>
        <a:ext cx="8485909" cy="218789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0.74274</cdr:x>
      <cdr:y>0.35846</cdr:y>
    </cdr:from>
    <cdr:to>
      <cdr:x>0.85338</cdr:x>
      <cdr:y>0.40719</cdr:y>
    </cdr:to>
    <cdr:sp macro="" textlink="">
      <cdr:nvSpPr>
        <cdr:cNvPr id="2" name="TextBox 1">
          <a:extLst xmlns:a="http://schemas.openxmlformats.org/drawingml/2006/main">
            <a:ext uri="{FF2B5EF4-FFF2-40B4-BE49-F238E27FC236}">
              <a16:creationId xmlns:a16="http://schemas.microsoft.com/office/drawing/2014/main" id="{F56C2C88-B8C1-60F5-A527-B6628BA3A21D}"/>
            </a:ext>
          </a:extLst>
        </cdr:cNvPr>
        <cdr:cNvSpPr txBox="1"/>
      </cdr:nvSpPr>
      <cdr:spPr>
        <a:xfrm xmlns:a="http://schemas.openxmlformats.org/drawingml/2006/main">
          <a:off x="6913620" y="1937934"/>
          <a:ext cx="1029864" cy="263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Suicide</a:t>
          </a:r>
        </a:p>
      </cdr:txBody>
    </cdr:sp>
  </cdr:relSizeAnchor>
  <cdr:relSizeAnchor xmlns:cdr="http://schemas.openxmlformats.org/drawingml/2006/chartDrawing">
    <cdr:from>
      <cdr:x>0.73654</cdr:x>
      <cdr:y>0.63129</cdr:y>
    </cdr:from>
    <cdr:to>
      <cdr:x>0.95749</cdr:x>
      <cdr:y>0.70106</cdr:y>
    </cdr:to>
    <cdr:sp macro="" textlink="">
      <cdr:nvSpPr>
        <cdr:cNvPr id="3" name="TextBox 1">
          <a:extLst xmlns:a="http://schemas.openxmlformats.org/drawingml/2006/main">
            <a:ext uri="{FF2B5EF4-FFF2-40B4-BE49-F238E27FC236}">
              <a16:creationId xmlns:a16="http://schemas.microsoft.com/office/drawing/2014/main" id="{8B2B2F47-2555-BB82-87E5-F92FB9169732}"/>
            </a:ext>
          </a:extLst>
        </cdr:cNvPr>
        <cdr:cNvSpPr txBox="1"/>
      </cdr:nvSpPr>
      <cdr:spPr>
        <a:xfrm xmlns:a="http://schemas.openxmlformats.org/drawingml/2006/main">
          <a:off x="6855892" y="3412902"/>
          <a:ext cx="2056685" cy="3772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Unintentional</a:t>
          </a:r>
          <a:r>
            <a:rPr lang="en-US" sz="1100" baseline="0" dirty="0"/>
            <a:t> Poisoning</a:t>
          </a:r>
          <a:endParaRPr lang="en-US" sz="1100" dirty="0"/>
        </a:p>
      </cdr:txBody>
    </cdr:sp>
  </cdr:relSizeAnchor>
  <cdr:relSizeAnchor xmlns:cdr="http://schemas.openxmlformats.org/drawingml/2006/chartDrawing">
    <cdr:from>
      <cdr:x>0.73604</cdr:x>
      <cdr:y>0.82227</cdr:y>
    </cdr:from>
    <cdr:to>
      <cdr:x>0.89869</cdr:x>
      <cdr:y>0.87319</cdr:y>
    </cdr:to>
    <cdr:sp macro="" textlink="">
      <cdr:nvSpPr>
        <cdr:cNvPr id="6" name="TextBox 1">
          <a:extLst xmlns:a="http://schemas.openxmlformats.org/drawingml/2006/main">
            <a:ext uri="{FF2B5EF4-FFF2-40B4-BE49-F238E27FC236}">
              <a16:creationId xmlns:a16="http://schemas.microsoft.com/office/drawing/2014/main" id="{E23EB57F-81F8-1196-C427-EBA59492A2E8}"/>
            </a:ext>
          </a:extLst>
        </cdr:cNvPr>
        <cdr:cNvSpPr txBox="1"/>
      </cdr:nvSpPr>
      <cdr:spPr>
        <a:xfrm xmlns:a="http://schemas.openxmlformats.org/drawingml/2006/main">
          <a:off x="6851266" y="4445396"/>
          <a:ext cx="1513987" cy="2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Un</a:t>
          </a:r>
          <a:r>
            <a:rPr lang="en-US" sz="1100" baseline="0" dirty="0"/>
            <a:t>determined</a:t>
          </a:r>
          <a:endParaRPr lang="en-US" sz="1100" dirty="0"/>
        </a:p>
      </cdr:txBody>
    </cdr:sp>
  </cdr:relSizeAnchor>
  <cdr:relSizeAnchor xmlns:cdr="http://schemas.openxmlformats.org/drawingml/2006/chartDrawing">
    <cdr:from>
      <cdr:x>0.73787</cdr:x>
      <cdr:y>0.85911</cdr:y>
    </cdr:from>
    <cdr:to>
      <cdr:x>0.84851</cdr:x>
      <cdr:y>0.90784</cdr:y>
    </cdr:to>
    <cdr:sp macro="" textlink="">
      <cdr:nvSpPr>
        <cdr:cNvPr id="7" name="TextBox 1">
          <a:extLst xmlns:a="http://schemas.openxmlformats.org/drawingml/2006/main">
            <a:ext uri="{FF2B5EF4-FFF2-40B4-BE49-F238E27FC236}">
              <a16:creationId xmlns:a16="http://schemas.microsoft.com/office/drawing/2014/main" id="{FC8926C7-DE1C-DF83-85D2-771EBDD58D11}"/>
            </a:ext>
          </a:extLst>
        </cdr:cNvPr>
        <cdr:cNvSpPr txBox="1"/>
      </cdr:nvSpPr>
      <cdr:spPr>
        <a:xfrm xmlns:a="http://schemas.openxmlformats.org/drawingml/2006/main">
          <a:off x="6868250" y="4644580"/>
          <a:ext cx="1029865" cy="263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Homicide</a:t>
          </a:r>
        </a:p>
      </cdr:txBody>
    </cdr:sp>
  </cdr:relSizeAnchor>
  <cdr:relSizeAnchor xmlns:cdr="http://schemas.openxmlformats.org/drawingml/2006/chartDrawing">
    <cdr:from>
      <cdr:x>0.7298</cdr:x>
      <cdr:y>0.8977</cdr:y>
    </cdr:from>
    <cdr:to>
      <cdr:x>0.90238</cdr:x>
      <cdr:y>0.94644</cdr:y>
    </cdr:to>
    <cdr:sp macro="" textlink="">
      <cdr:nvSpPr>
        <cdr:cNvPr id="8" name="TextBox 1">
          <a:extLst xmlns:a="http://schemas.openxmlformats.org/drawingml/2006/main">
            <a:ext uri="{FF2B5EF4-FFF2-40B4-BE49-F238E27FC236}">
              <a16:creationId xmlns:a16="http://schemas.microsoft.com/office/drawing/2014/main" id="{E1C86685-B7D8-F576-9B1A-4C9F6FA51E30}"/>
            </a:ext>
          </a:extLst>
        </cdr:cNvPr>
        <cdr:cNvSpPr txBox="1"/>
      </cdr:nvSpPr>
      <cdr:spPr>
        <a:xfrm xmlns:a="http://schemas.openxmlformats.org/drawingml/2006/main">
          <a:off x="6793189" y="4853209"/>
          <a:ext cx="1606419" cy="2635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Legal</a:t>
          </a:r>
          <a:r>
            <a:rPr lang="en-US" sz="1100" baseline="0" dirty="0"/>
            <a:t> Intervention</a:t>
          </a:r>
          <a:endParaRPr lang="en-US" sz="1100" dirty="0"/>
        </a:p>
      </cdr:txBody>
    </cdr:sp>
  </cdr:relSizeAnchor>
  <cdr:relSizeAnchor xmlns:cdr="http://schemas.openxmlformats.org/drawingml/2006/chartDrawing">
    <cdr:from>
      <cdr:x>0.74489</cdr:x>
      <cdr:y>0.92691</cdr:y>
    </cdr:from>
    <cdr:to>
      <cdr:x>0.9783</cdr:x>
      <cdr:y>0.99332</cdr:y>
    </cdr:to>
    <cdr:sp macro="" textlink="">
      <cdr:nvSpPr>
        <cdr:cNvPr id="9" name="TextBox 1">
          <a:extLst xmlns:a="http://schemas.openxmlformats.org/drawingml/2006/main">
            <a:ext uri="{FF2B5EF4-FFF2-40B4-BE49-F238E27FC236}">
              <a16:creationId xmlns:a16="http://schemas.microsoft.com/office/drawing/2014/main" id="{7BEFBF9A-E4B2-04E1-0127-A6AF25497636}"/>
            </a:ext>
          </a:extLst>
        </cdr:cNvPr>
        <cdr:cNvSpPr txBox="1"/>
      </cdr:nvSpPr>
      <cdr:spPr>
        <a:xfrm xmlns:a="http://schemas.openxmlformats.org/drawingml/2006/main">
          <a:off x="6933648" y="5011120"/>
          <a:ext cx="2172584" cy="359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aseline="0" dirty="0"/>
            <a:t> Unintentional Firearm - Inflicted by Another Person</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mi.org/getattachment/Find-Support/NAMI-Programs/NAMI-Ending-the-Silence/ETSresearchhandouts.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asics.nami.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NAMI In Our Own Voice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presentations change attitudes, assumptions and stereotypes about people with mental health conditions. These free, 40-, 60- or 90-minute presentations provide a personal perspective of mental illness, as presenters with lived experience talk openly about what it's like to live with a mental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trained presenters humanize the misunderstood, highly stigmatized topic of mental illness by showing that it's possible—and common—to live well with a mental health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presentation also provides: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chance to ask presenters questions, allowing for a deeper understanding of mental health conditions and dispelling of stereotypes and misconceptions.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understanding that every person with a mental health condition can hope for a brighter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Information on how to learn more about mental health and get involved with the mental health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There are 3 versions of ETS - NAMI Ending the Silence for Students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50-minute presentation designed for middle and high school students that includes warning signs, facts and statistics and how to get help for themselves or a friend.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Research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has shown that NAMI Ending the Silence for Students is effective in changing middle and high school students’ knowledge and attitudes toward mental health conditions and toward seeking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Ending the Silence for School Staff</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1-hour presentation for school staff members that includes information about warning signs, facts and statistics, how to approach students and how to work with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Ending the Silence for Families: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1-hour presentation for parents and primary caregivers that includes warning signs, facts and statistics, how to talk with your child and how to work with school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ETS is now available in a virtual format for those areas that do not have the program available yet.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SYSLE </a:t>
            </a:r>
            <a:r>
              <a:rPr lang="en-US" dirty="0"/>
              <a:t>NAMI Sharing Your Story with Law Enforcement (SYSLE) is a presentation program that trains peers and families to share their stories of mental illness and recovery during law enforcement training, such as Crisis Intervention Team (CIT) training. Officers that hear these stories report greater empathy and understanding, and an increased desire to adapt their response to people experiencing a mental health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NAMI Family &amp; Friends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seminar (available in 4-hour or 90-minute format) that informs and supports people who have loved ones with a mental health condition. Participants learn about diagnoses, treatment, recovery, communication strategies, crisis preparation and NAMI resources. Seminar leaders have personal experience with mental health conditions in their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09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NAMI Indiana maintains a special program focus on mental health and the criminal justice system because a broken mental health system is leading people to fall into the criminal justice system. One study found there are 10x more people living with a mental illness in prison than there are in state mental health hospitals.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Lato" panose="020F0502020204030203" pitchFamily="34" charset="0"/>
              </a:rPr>
              <a:t>Each year, NAMI Indiana pulls together a diverse group of leaders from the criminal justice field to provide in-depth education, novel tools, and networking opportunities for professionals. Our annual Mental Health and Criminal Justice Summit becomes a powerful tool for building bridges between systems and entering into beneficial collaborations and partnership, causing a strong desire for substantial changes.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13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Since 1988, NAMI and our national network of local and state organizations have partnered with law enforcement agencies on Crisis Intervention Team (CIT) programs. CIT is a community-based program designed to improve the response to mental health crisis. It focuses on developing collaborative relationships between law enforcement, mental health providers, and individuals impacted by mental illness. As a pre-arrest diversion program, the goals of CIT include increasing safety, decreasing the number of individuals with mental illness entering the criminal justice system, and increasing referrals to mental health services.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98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is our contact information. </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NAMI Indiana answers the phone for helpline calls M-F 9-5.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1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37</a:t>
            </a:fld>
            <a:endParaRPr lang="en-US"/>
          </a:p>
        </p:txBody>
      </p:sp>
    </p:spTree>
    <p:extLst>
      <p:ext uri="{BB962C8B-B14F-4D97-AF65-F5344CB8AC3E}">
        <p14:creationId xmlns:p14="http://schemas.microsoft.com/office/powerpoint/2010/main" val="327910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39</a:t>
            </a:fld>
            <a:endParaRPr lang="en-US"/>
          </a:p>
        </p:txBody>
      </p:sp>
    </p:spTree>
    <p:extLst>
      <p:ext uri="{BB962C8B-B14F-4D97-AF65-F5344CB8AC3E}">
        <p14:creationId xmlns:p14="http://schemas.microsoft.com/office/powerpoint/2010/main" val="429249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40</a:t>
            </a:fld>
            <a:endParaRPr lang="en-US"/>
          </a:p>
        </p:txBody>
      </p:sp>
    </p:spTree>
    <p:extLst>
      <p:ext uri="{BB962C8B-B14F-4D97-AF65-F5344CB8AC3E}">
        <p14:creationId xmlns:p14="http://schemas.microsoft.com/office/powerpoint/2010/main" val="242163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42</a:t>
            </a:fld>
            <a:endParaRPr lang="en-US"/>
          </a:p>
        </p:txBody>
      </p:sp>
    </p:spTree>
    <p:extLst>
      <p:ext uri="{BB962C8B-B14F-4D97-AF65-F5344CB8AC3E}">
        <p14:creationId xmlns:p14="http://schemas.microsoft.com/office/powerpoint/2010/main" val="341125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233787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28</a:t>
            </a:fld>
            <a:endParaRPr lang="en-US"/>
          </a:p>
        </p:txBody>
      </p:sp>
    </p:spTree>
    <p:extLst>
      <p:ext uri="{BB962C8B-B14F-4D97-AF65-F5344CB8AC3E}">
        <p14:creationId xmlns:p14="http://schemas.microsoft.com/office/powerpoint/2010/main" val="407345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Good afternoon, my name is Linda Williams. I am the Program Director for NAMI Indiana.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ProximaNova-Regular"/>
                <a:ea typeface="+mn-ea"/>
                <a:cs typeface="+mn-cs"/>
              </a:rPr>
              <a:t>NAMI, the National Alliance on Mental Illness, is the nation’s largest grassroots mental health organization dedicated to building better lives for the millions of Americans affected by mental illness.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ProximaNova-Regular"/>
                <a:ea typeface="+mn-ea"/>
                <a:cs typeface="+mn-cs"/>
              </a:rPr>
              <a:t>What started as a small group of families gathered around a kitchen table in 1979 has blossomed into the nation's leading voice on mental health. Today, we are an association of more than 600 local affiliates and 48 NAMI State Organizations who work in your community to raise awareness and provide support and education that was not previously available to those in need.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00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353535"/>
                </a:solidFill>
                <a:latin typeface="MuseoSlab-700"/>
              </a:rPr>
              <a:t>Our Vision</a:t>
            </a:r>
          </a:p>
          <a:p>
            <a:r>
              <a:rPr lang="en-US" sz="1200" dirty="0">
                <a:solidFill>
                  <a:srgbClr val="353535"/>
                </a:solidFill>
                <a:latin typeface="Open sans" panose="020B0606030504020204" pitchFamily="34" charset="0"/>
                <a:ea typeface="Open sans" panose="020B0606030504020204" pitchFamily="34" charset="0"/>
                <a:cs typeface="Open sans" panose="020B0606030504020204" pitchFamily="34" charset="0"/>
              </a:rPr>
              <a:t>We want to be the foremost advocate at the state level for persons affected by severe and persistent mental illness, and the leading proponent on consumer and family involvement in care, treatment, and recovery.  We do this by strengthening and empowering local affiliates through advocacy, education, and support to their communities.  We link national resources with local affiliate passion and action.  We coordinate family and consumer involvement in public policy at the state level.</a:t>
            </a:r>
          </a:p>
          <a:p>
            <a:endParaRPr lang="en-US" sz="1200" b="1" dirty="0">
              <a:solidFill>
                <a:srgbClr val="353535"/>
              </a:solidFill>
              <a:latin typeface="MuseoSlab-700"/>
            </a:endParaRPr>
          </a:p>
          <a:p>
            <a:r>
              <a:rPr lang="en-US" sz="1200" b="1" dirty="0">
                <a:solidFill>
                  <a:srgbClr val="353535"/>
                </a:solidFill>
                <a:latin typeface="MuseoSlab-700"/>
              </a:rPr>
              <a:t>Our Mission</a:t>
            </a:r>
          </a:p>
          <a:p>
            <a:r>
              <a:rPr lang="en-US" sz="1200" dirty="0">
                <a:solidFill>
                  <a:srgbClr val="353535"/>
                </a:solidFill>
                <a:latin typeface="MuseoSlab-700"/>
              </a:rPr>
              <a:t>We improve the quality of life for persons who are affected by severe and persistent mental illness by providing education, support, advocacy and research.  The state organization supports and develops local affiliates and represents the needs of the membership.</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82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the state chapter of this national organization, NAMI Indiana is tasked with bringing our programming and advocacy to the grass roots.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state office provides training to the volunteer leaders across Indiana to provide the NAMI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latest new affiliates to be added/restored are Lake County and Vigo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NAMI East Central Indiana in the Richmond area is rebuilding and we hope to have their official affiliate status soon. Years ago, there was affiliate at Richmond State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also have NAMI On Campus Clubs established at Ball State, Indiana University Bloomington, and Purdue University in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West Lafayette.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04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NAMI National programs and presentations are developed by experienced professionals using the best available scientific and clinical information and teaching models. Many of our programs and presentations have been offered for decades in communities across the country. NAMI actively works with researchers to conduct studies on our programs and presentations to measure their effectiveness. Based on the results of these studies, we can designate a program as an Evidence-Based Practice (EBP). NAMI currently has four programs designated as evidence based, three of which we are able to provide around the state of Indiana. (NAMI Family-to-Family, NAMI Basics, NAMI Ending the Silence)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Family-to-Family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is a free, 8-session educational program for family, significant others and friends of people living with mental illness. It is a designated evidenced-based program. Research shows that the program significantly improves the coping and problem-solving abilities of the people closest to an individual living with a mental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Family-to-Family is taught by NAMI-trained family members who have been there, and includes presentations, discussion, interactive exercises videos and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Powerpoint</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Peer-to-Peer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is a free, 8-session educational program for adults with mental illness who are looking to better understand their condition and journey toward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Free and confidential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Held weekly for two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Led by peers with mental health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great resource for information on mental health and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Offers respect, understanding, encouragement and hope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Builds on the strength and resilience of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535"/>
                </a:solidFill>
                <a:effectLst/>
                <a:uLnTx/>
                <a:uFillTx/>
                <a:latin typeface="ProximaNova-Regular"/>
                <a:ea typeface="+mn-ea"/>
                <a:cs typeface="+mn-cs"/>
              </a:rPr>
              <a:t>NAMI Basics </a:t>
            </a:r>
            <a:r>
              <a:rPr kumimoji="0" lang="en-US" sz="1200" b="0" i="0" u="none" strike="noStrike" kern="1200" cap="none" spc="0" normalizeH="0" baseline="0" noProof="0" dirty="0">
                <a:ln>
                  <a:noFill/>
                </a:ln>
                <a:solidFill>
                  <a:srgbClr val="353535"/>
                </a:solidFill>
                <a:effectLst/>
                <a:uLnTx/>
                <a:uFillTx/>
                <a:latin typeface="ProximaNova-Regular"/>
                <a:ea typeface="+mn-ea"/>
                <a:cs typeface="+mn-cs"/>
              </a:rPr>
              <a:t>is a 6-session education program for parents, caregivers and other family who provide care for youth (ages 22 and younger) who are experiencing mental health symptoms. This program is free to participants, 99% of whom say they would recommend the program to others. NAMI Basics is available both in person and online through </a:t>
            </a:r>
            <a:r>
              <a:rPr kumimoji="0" lang="en-US" sz="1200" b="0" i="0" u="none" strike="noStrike" kern="1200" cap="none" spc="0" normalizeH="0" baseline="0" noProof="0" dirty="0">
                <a:ln>
                  <a:noFill/>
                </a:ln>
                <a:solidFill>
                  <a:srgbClr val="0070CD"/>
                </a:solidFill>
                <a:effectLst/>
                <a:uLnTx/>
                <a:uFillTx/>
                <a:latin typeface="ProximaNova-Bold"/>
                <a:ea typeface="+mn-ea"/>
                <a:cs typeface="+mn-cs"/>
                <a:hlinkClick r:id="rId3"/>
              </a:rPr>
              <a:t>NAMI Basics OnDemand</a:t>
            </a:r>
            <a:r>
              <a:rPr kumimoji="0" lang="en-US" sz="1200" b="0" i="0" u="none" strike="noStrike" kern="1200" cap="none" spc="0" normalizeH="0" baseline="0" noProof="0" dirty="0">
                <a:ln>
                  <a:noFill/>
                </a:ln>
                <a:solidFill>
                  <a:srgbClr val="353535"/>
                </a:solidFill>
                <a:effectLst/>
                <a:uLnTx/>
                <a:uFillTx/>
                <a:latin typeface="ProximaNova-Regula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53535"/>
              </a:solidFill>
              <a:effectLst/>
              <a:uLnTx/>
              <a:uFillTx/>
              <a:latin typeface="ProximaNova-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Family Support Group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is a peer-led support group for family members, caregivers and loved ones of individuals living with mental illness. Gain insight from the challenges and successes of others facing similar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Individuals helping one another by utilizing their collective lived experiences and learned wisdom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Family member can achieve a renewed sense of hope for their loved one living with mental health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NAMI Connection Recovery Support Group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is a free, peer-led support group for adults living with mental illness. You will gain insight from hearing the challenges and successes of others, and the groups are led by NAMI-trained facilitators who've been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Free and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Held weekly for 90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Designed to connect, encourage, and support participants using a structured support group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Led by trained facilitators living in recovery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Not a therapy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fontAlgn="t"/>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3D4B0-80B9-4041-949D-979F0602D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58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5/19/2023</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5/19/2023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5/19/2023</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5/19/2023</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5/19/2023</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342194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45048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5926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762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1130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016115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20677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1222864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582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738918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19122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2315161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4125A3-34CF-4357-8B85-56C08829141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525433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125A3-34CF-4357-8B85-56C08829141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197492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125A3-34CF-4357-8B85-56C08829141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782914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125A3-34CF-4357-8B85-56C08829141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4970535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4125A3-34CF-4357-8B85-56C08829141F}"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2789847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4125A3-34CF-4357-8B85-56C08829141F}"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2026313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125A3-34CF-4357-8B85-56C08829141F}"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1572454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125A3-34CF-4357-8B85-56C08829141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2482901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125A3-34CF-4357-8B85-56C08829141F}"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375460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125A3-34CF-4357-8B85-56C08829141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25811355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125A3-34CF-4357-8B85-56C08829141F}"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F0AE-97F9-4111-A6DA-137042FC25A5}" type="slidenum">
              <a:rPr lang="en-US" smtClean="0"/>
              <a:t>‹#›</a:t>
            </a:fld>
            <a:endParaRPr lang="en-US"/>
          </a:p>
        </p:txBody>
      </p:sp>
    </p:spTree>
    <p:extLst>
      <p:ext uri="{BB962C8B-B14F-4D97-AF65-F5344CB8AC3E}">
        <p14:creationId xmlns:p14="http://schemas.microsoft.com/office/powerpoint/2010/main" val="491106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1C1E-977F-9C09-E187-E5F72E47A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7C9D5F-28E3-4FA1-00C5-290F133AD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2729-AE7E-1155-295D-2E7A1F98103A}"/>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8647719D-16F6-B34B-21DA-1555EF51E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459DD-510A-3A59-7592-9C95B77914D1}"/>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188057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2D55-F06A-2BCA-A7F2-77BD65BD9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9BEAF-27D0-02E3-729B-BF0A49258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86886-AB05-5C40-5D51-9896267618D3}"/>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40619F0F-C466-D609-C7F0-F630D28B6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E4188-6418-4143-51BB-FDDA63585273}"/>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274875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1F09-0513-C978-3FA3-A3D427EB5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65D8B-08D7-7792-88F7-E5684E932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2BC6E-AE93-BA54-A4B4-FA5AFF38A2BB}"/>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2DF11C12-F16F-1EC1-83F1-BF0D59E2C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12D40-097C-31D8-C1FF-10004EDD813B}"/>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441006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6D5E-2F35-BC10-758B-D3DEC9244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028B4-3DCD-47AF-219B-DAC383DA2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29318-FA1A-5557-B02D-8FB1A4DFA9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3CE1B-47E8-AF86-1F0C-2A8FC86A81CA}"/>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6" name="Footer Placeholder 5">
            <a:extLst>
              <a:ext uri="{FF2B5EF4-FFF2-40B4-BE49-F238E27FC236}">
                <a16:creationId xmlns:a16="http://schemas.microsoft.com/office/drawing/2014/main" id="{591C004F-D61F-9B13-F3F0-89A939D20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26004-A432-6E95-3416-428B9D99D1C8}"/>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1512604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59ED-1A4C-2EB8-B8B1-ECDF0AD0B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B1420-D915-8CAF-B6F1-74F398EB3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469B4-F683-3E4F-59BD-57AD1CC0A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B50B4C-F649-4FED-E7B6-3F4C2DE1D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A2922-DF66-8238-EB33-C04E416D7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E0E059-D6C0-C5F4-BD90-117812439079}"/>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8" name="Footer Placeholder 7">
            <a:extLst>
              <a:ext uri="{FF2B5EF4-FFF2-40B4-BE49-F238E27FC236}">
                <a16:creationId xmlns:a16="http://schemas.microsoft.com/office/drawing/2014/main" id="{7311A66C-0DF6-75BB-A307-772D0AF7F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5428D-3541-EE09-3B96-25D28CE93D1C}"/>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22973608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0AA4-D256-E5BC-A6AA-9160219E0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42207-AF8F-1223-817A-57DBFBB4CC2F}"/>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4" name="Footer Placeholder 3">
            <a:extLst>
              <a:ext uri="{FF2B5EF4-FFF2-40B4-BE49-F238E27FC236}">
                <a16:creationId xmlns:a16="http://schemas.microsoft.com/office/drawing/2014/main" id="{8E990677-A906-311E-8F31-E2DC59FABE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39FDC-786A-D14A-BD39-3588465ED58D}"/>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1937927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584E3-BA15-C4DE-E5A7-8A06D4AAACA4}"/>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3" name="Footer Placeholder 2">
            <a:extLst>
              <a:ext uri="{FF2B5EF4-FFF2-40B4-BE49-F238E27FC236}">
                <a16:creationId xmlns:a16="http://schemas.microsoft.com/office/drawing/2014/main" id="{75B872E8-1DBB-1B89-9805-4CEA0CEFD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27FAD5-5FDB-EE95-8076-D04ED5A8CDC7}"/>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6750228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150F-2DCC-E0D6-5838-579DA7276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44A33-ED48-D66A-E476-2587C3500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8E3B6-F40E-DC94-7AE1-D75C58754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EBF8D-366A-6D6F-0F07-D76D9B973765}"/>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6" name="Footer Placeholder 5">
            <a:extLst>
              <a:ext uri="{FF2B5EF4-FFF2-40B4-BE49-F238E27FC236}">
                <a16:creationId xmlns:a16="http://schemas.microsoft.com/office/drawing/2014/main" id="{613BDC3C-797B-663F-C130-1826FD10E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7E461-4898-895F-E6C6-006714EF309F}"/>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3303471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2BCA-37BC-57A0-9469-AE7601F44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948ED-9C1F-326C-5DF2-3CBFA70C4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F9CB6-E45D-439F-4094-CC104B974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DD1D7-2025-0C54-7240-CA756ABCC17A}"/>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6" name="Footer Placeholder 5">
            <a:extLst>
              <a:ext uri="{FF2B5EF4-FFF2-40B4-BE49-F238E27FC236}">
                <a16:creationId xmlns:a16="http://schemas.microsoft.com/office/drawing/2014/main" id="{FB3D808D-C153-D35C-119A-5650DEB8E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C6E19-AD3A-7C36-F375-96B181F71D9C}"/>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275034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962A-F08B-B686-C296-9C9991A92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8C31F8-4E87-8D56-E45A-9B6345F2B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E5E9E-DB9B-0B8D-97DB-62F257A879DE}"/>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97910149-8C23-AA74-02F4-3F55300C6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A9C7B-75B2-20C7-98C8-A75D9B14E49B}"/>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37840431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28B2-DA5A-4715-C2E5-DFC4E1FE1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C770D-F81D-096C-01BA-534376774E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12F2-426E-784F-25E4-F02EAF4ACDD3}"/>
              </a:ext>
            </a:extLst>
          </p:cNvPr>
          <p:cNvSpPr>
            <a:spLocks noGrp="1"/>
          </p:cNvSpPr>
          <p:nvPr>
            <p:ph type="dt" sz="half" idx="10"/>
          </p:nvPr>
        </p:nvSpPr>
        <p:spPr/>
        <p:txBody>
          <a:body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69CDD577-A7E7-6ED7-56B4-4B4260AE5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366D-C729-9735-955F-C2B75E5357F2}"/>
              </a:ext>
            </a:extLst>
          </p:cNvPr>
          <p:cNvSpPr>
            <a:spLocks noGrp="1"/>
          </p:cNvSpPr>
          <p:nvPr>
            <p:ph type="sldNum" sz="quarter" idx="12"/>
          </p:nvPr>
        </p:nvSpPr>
        <p:spPr/>
        <p:txBody>
          <a:bodyPr/>
          <a:lstStyle/>
          <a:p>
            <a:fld id="{25A2F26B-98A5-497F-B170-AD8007A53E7C}" type="slidenum">
              <a:rPr lang="en-US" smtClean="0"/>
              <a:t>‹#›</a:t>
            </a:fld>
            <a:endParaRPr lang="en-US"/>
          </a:p>
        </p:txBody>
      </p:sp>
    </p:spTree>
    <p:extLst>
      <p:ext uri="{BB962C8B-B14F-4D97-AF65-F5344CB8AC3E}">
        <p14:creationId xmlns:p14="http://schemas.microsoft.com/office/powerpoint/2010/main" val="123606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1946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125A3-34CF-4357-8B85-56C08829141F}"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7F0AE-97F9-4111-A6DA-137042FC25A5}" type="slidenum">
              <a:rPr lang="en-US" smtClean="0"/>
              <a:t>‹#›</a:t>
            </a:fld>
            <a:endParaRPr lang="en-US"/>
          </a:p>
        </p:txBody>
      </p:sp>
    </p:spTree>
    <p:extLst>
      <p:ext uri="{BB962C8B-B14F-4D97-AF65-F5344CB8AC3E}">
        <p14:creationId xmlns:p14="http://schemas.microsoft.com/office/powerpoint/2010/main" val="366474643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8D85-93C3-8063-4706-FFC28249C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FAAF70-7ABE-0FFF-C495-DDF207FEF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63A03-DC4F-5ADE-6F12-021B2C6DD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BE902-3306-4C9E-A266-6F65ADF5CDC4}" type="datetimeFigureOut">
              <a:rPr lang="en-US" smtClean="0"/>
              <a:t>5/19/2023</a:t>
            </a:fld>
            <a:endParaRPr lang="en-US"/>
          </a:p>
        </p:txBody>
      </p:sp>
      <p:sp>
        <p:nvSpPr>
          <p:cNvPr id="5" name="Footer Placeholder 4">
            <a:extLst>
              <a:ext uri="{FF2B5EF4-FFF2-40B4-BE49-F238E27FC236}">
                <a16:creationId xmlns:a16="http://schemas.microsoft.com/office/drawing/2014/main" id="{DAD6CCDC-F356-60D2-9C8B-20ED834BB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58B645-611A-8984-5F56-0A29E4022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2F26B-98A5-497F-B170-AD8007A53E7C}" type="slidenum">
              <a:rPr lang="en-US" smtClean="0"/>
              <a:t>‹#›</a:t>
            </a:fld>
            <a:endParaRPr lang="en-US"/>
          </a:p>
        </p:txBody>
      </p:sp>
    </p:spTree>
    <p:extLst>
      <p:ext uri="{BB962C8B-B14F-4D97-AF65-F5344CB8AC3E}">
        <p14:creationId xmlns:p14="http://schemas.microsoft.com/office/powerpoint/2010/main" val="106455432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8.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4.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4.xml"/><Relationship Id="rId5" Type="http://schemas.microsoft.com/office/2007/relationships/hdphoto" Target="../media/hdphoto1.wdp"/><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mailto:cchastain@namiindiana.org" TargetMode="External"/><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hyperlink" Target="http://www.namiindiana.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hyperlink" Target="mailto:jwalter@cji.in.gov" TargetMode="External"/><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05/19/2023</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600" b="1" dirty="0">
                <a:solidFill>
                  <a:schemeClr val="bg1"/>
                </a:solidFill>
                <a:latin typeface="Calibri (Body)"/>
              </a:rPr>
              <a:t>Child Restraint Inspection Stations</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4" name="TextBox 3">
            <a:extLst>
              <a:ext uri="{FF2B5EF4-FFF2-40B4-BE49-F238E27FC236}">
                <a16:creationId xmlns:a16="http://schemas.microsoft.com/office/drawing/2014/main" id="{AA3DD5CD-4B49-5773-4346-980946035A00}"/>
              </a:ext>
            </a:extLst>
          </p:cNvPr>
          <p:cNvSpPr txBox="1"/>
          <p:nvPr/>
        </p:nvSpPr>
        <p:spPr>
          <a:xfrm>
            <a:off x="4527804" y="1967266"/>
            <a:ext cx="5764696" cy="32470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100+ Permanent Fitting Stations (PFS)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1,260 Active CPSTs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6,734 Entries into NDCF FFY22</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3,928 Seats Distributed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3,588 Entries into NDCF YTD</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2,101 Seats Distributed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9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A0E88-04D1-C82A-3544-0395FCA4B45A}"/>
              </a:ext>
            </a:extLst>
          </p:cNvPr>
          <p:cNvSpPr txBox="1"/>
          <p:nvPr/>
        </p:nvSpPr>
        <p:spPr>
          <a:xfrm>
            <a:off x="1029226" y="1743754"/>
            <a:ext cx="6096000" cy="278537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500" b="0" i="0" u="none" strike="noStrike" kern="1200" cap="none" spc="0" normalizeH="0" baseline="0" noProof="0" dirty="0">
                <a:ln>
                  <a:noFill/>
                </a:ln>
                <a:solidFill>
                  <a:prstClr val="black"/>
                </a:solidFill>
                <a:effectLst/>
                <a:uLnTx/>
                <a:uFillTx/>
                <a:latin typeface="Calibri (Body)"/>
                <a:ea typeface="Times New Roman" panose="02020603050405020304" pitchFamily="18" charset="0"/>
                <a:cs typeface="+mn-cs"/>
              </a:rPr>
              <a:t>125,379 Checks have been performed from July 1, 2018 to March 31, 2023 across the United States</a:t>
            </a:r>
            <a:endParaRPr kumimoji="0" lang="en-US" sz="25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Body)"/>
                <a:ea typeface="Times New Roman" panose="02020603050405020304" pitchFamily="18" charset="0"/>
                <a:cs typeface="+mn-cs"/>
              </a:rPr>
              <a:t>65% Misuse Rate</a:t>
            </a:r>
            <a:endParaRPr kumimoji="0" lang="en-US" sz="25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500" b="0" i="0" u="none" strike="noStrike" kern="1200" cap="none" spc="0" normalizeH="0" baseline="0" noProof="0" dirty="0">
                <a:ln>
                  <a:noFill/>
                </a:ln>
                <a:solidFill>
                  <a:prstClr val="black"/>
                </a:solidFill>
                <a:effectLst/>
                <a:uLnTx/>
                <a:uFillTx/>
                <a:latin typeface="Calibri (Body)"/>
                <a:ea typeface="Times New Roman" panose="02020603050405020304" pitchFamily="18" charset="0"/>
                <a:cs typeface="+mn-cs"/>
              </a:rPr>
              <a:t>Indiana Represents 30,156 of these total checks</a:t>
            </a:r>
            <a:endParaRPr kumimoji="0" lang="en-US" sz="25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Body)"/>
                <a:ea typeface="Times New Roman" panose="02020603050405020304" pitchFamily="18" charset="0"/>
                <a:cs typeface="+mn-cs"/>
              </a:rPr>
              <a:t>62% Misuse Rate</a:t>
            </a:r>
            <a:endParaRPr kumimoji="0" lang="en-US" sz="25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mn-cs"/>
            </a:endParaRPr>
          </a:p>
        </p:txBody>
      </p:sp>
      <p:sp>
        <p:nvSpPr>
          <p:cNvPr id="16" name="TextBox 15">
            <a:extLst>
              <a:ext uri="{FF2B5EF4-FFF2-40B4-BE49-F238E27FC236}">
                <a16:creationId xmlns:a16="http://schemas.microsoft.com/office/drawing/2014/main" id="{6518CC5F-71B5-1BF8-02C3-DC6D55FD081E}"/>
              </a:ext>
            </a:extLst>
          </p:cNvPr>
          <p:cNvSpPr txBox="1"/>
          <p:nvPr/>
        </p:nvSpPr>
        <p:spPr>
          <a:xfrm>
            <a:off x="947530" y="846744"/>
            <a:ext cx="95481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National Digital Check Form Data</a:t>
            </a:r>
          </a:p>
        </p:txBody>
      </p:sp>
      <p:pic>
        <p:nvPicPr>
          <p:cNvPr id="18" name="Picture 17">
            <a:extLst>
              <a:ext uri="{FF2B5EF4-FFF2-40B4-BE49-F238E27FC236}">
                <a16:creationId xmlns:a16="http://schemas.microsoft.com/office/drawing/2014/main" id="{1F0B6BDD-43FD-5254-E25F-3775139CDB2D}"/>
              </a:ext>
            </a:extLst>
          </p:cNvPr>
          <p:cNvPicPr>
            <a:picLocks noChangeAspect="1"/>
          </p:cNvPicPr>
          <p:nvPr/>
        </p:nvPicPr>
        <p:blipFill>
          <a:blip r:embed="rId2"/>
          <a:stretch>
            <a:fillRect/>
          </a:stretch>
        </p:blipFill>
        <p:spPr>
          <a:xfrm>
            <a:off x="8500845" y="4257032"/>
            <a:ext cx="3248903" cy="2299224"/>
          </a:xfrm>
          <a:prstGeom prst="rect">
            <a:avLst/>
          </a:prstGeom>
        </p:spPr>
      </p:pic>
    </p:spTree>
    <p:extLst>
      <p:ext uri="{BB962C8B-B14F-4D97-AF65-F5344CB8AC3E}">
        <p14:creationId xmlns:p14="http://schemas.microsoft.com/office/powerpoint/2010/main" val="225638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05708" y="1967265"/>
            <a:ext cx="2628900" cy="2547257"/>
          </a:xfrm>
          <a:noFill/>
        </p:spPr>
        <p:txBody>
          <a:bodyPr vert="horz" lIns="91440" tIns="45720" rIns="91440" bIns="45720" rtlCol="0" anchor="ctr">
            <a:normAutofit fontScale="90000"/>
          </a:bodyPr>
          <a:lstStyle/>
          <a:p>
            <a:pPr algn="ctr"/>
            <a:r>
              <a:rPr lang="en-US" sz="3600" b="1" dirty="0">
                <a:solidFill>
                  <a:schemeClr val="bg1"/>
                </a:solidFill>
                <a:latin typeface="Calibri (Body)"/>
              </a:rPr>
              <a:t>Child Passenger Safety Specialists (CPSS)</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4" name="TextBox 3">
            <a:extLst>
              <a:ext uri="{FF2B5EF4-FFF2-40B4-BE49-F238E27FC236}">
                <a16:creationId xmlns:a16="http://schemas.microsoft.com/office/drawing/2014/main" id="{AA3DD5CD-4B49-5773-4346-980946035A00}"/>
              </a:ext>
            </a:extLst>
          </p:cNvPr>
          <p:cNvSpPr txBox="1"/>
          <p:nvPr/>
        </p:nvSpPr>
        <p:spPr>
          <a:xfrm>
            <a:off x="4504812" y="2158120"/>
            <a:ext cx="5764696" cy="240065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1: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Kathleen Vasilopulos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2: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Jennifer Homan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3: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Hannah </a:t>
            </a:r>
            <a:r>
              <a:rPr kumimoji="0" lang="en-US" sz="25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LaPradd</a:t>
            </a:r>
            <a:endPar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4: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Keisha Nickolson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5: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Tiffani Sinn-Trulock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Region 6: </a:t>
            </a: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Jennifer Hacker</a:t>
            </a:r>
          </a:p>
        </p:txBody>
      </p:sp>
    </p:spTree>
    <p:extLst>
      <p:ext uri="{BB962C8B-B14F-4D97-AF65-F5344CB8AC3E}">
        <p14:creationId xmlns:p14="http://schemas.microsoft.com/office/powerpoint/2010/main" val="33352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EB998648-E9F8-3CF4-C1E3-0E70EAD7F33C}"/>
              </a:ext>
            </a:extLst>
          </p:cNvPr>
          <p:cNvPicPr>
            <a:picLocks noChangeAspect="1"/>
          </p:cNvPicPr>
          <p:nvPr/>
        </p:nvPicPr>
        <p:blipFill rotWithShape="1">
          <a:blip r:embed="rId2"/>
          <a:srcRect t="5219"/>
          <a:stretch/>
        </p:blipFill>
        <p:spPr>
          <a:xfrm>
            <a:off x="3134188" y="361849"/>
            <a:ext cx="5452727" cy="613430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3678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a:ln>
                  <a:noFill/>
                </a:ln>
                <a:solidFill>
                  <a:prstClr val="white"/>
                </a:solidFill>
                <a:effectLst/>
                <a:uLnTx/>
                <a:uFillTx/>
                <a:latin typeface="Calibri Light" panose="020F0302020204030204"/>
                <a:ea typeface="+mn-ea"/>
                <a:cs typeface="+mn-cs"/>
              </a:rPr>
              <a:t>Region 1</a:t>
            </a:r>
            <a:endParaRPr kumimoji="0" lang="en-US" altLang="en-US" sz="32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aphicFrame>
        <p:nvGraphicFramePr>
          <p:cNvPr id="2" name="Table 1">
            <a:extLst>
              <a:ext uri="{FF2B5EF4-FFF2-40B4-BE49-F238E27FC236}">
                <a16:creationId xmlns:a16="http://schemas.microsoft.com/office/drawing/2014/main" id="{94E1A8CA-A6A0-3475-B22F-DB5F6077BCED}"/>
              </a:ext>
            </a:extLst>
          </p:cNvPr>
          <p:cNvGraphicFramePr>
            <a:graphicFrameLocks noGrp="1"/>
          </p:cNvGraphicFramePr>
          <p:nvPr/>
        </p:nvGraphicFramePr>
        <p:xfrm>
          <a:off x="643467" y="1917277"/>
          <a:ext cx="10905068" cy="3910100"/>
        </p:xfrm>
        <a:graphic>
          <a:graphicData uri="http://schemas.openxmlformats.org/drawingml/2006/table">
            <a:tbl>
              <a:tblPr firstRow="1" firstCol="1" bandRow="1">
                <a:tableStyleId>{00A15C55-8517-42AA-B614-E9B94910E393}</a:tableStyleId>
              </a:tblPr>
              <a:tblGrid>
                <a:gridCol w="2399034">
                  <a:extLst>
                    <a:ext uri="{9D8B030D-6E8A-4147-A177-3AD203B41FA5}">
                      <a16:colId xmlns:a16="http://schemas.microsoft.com/office/drawing/2014/main" val="1874264028"/>
                    </a:ext>
                  </a:extLst>
                </a:gridCol>
                <a:gridCol w="5986166">
                  <a:extLst>
                    <a:ext uri="{9D8B030D-6E8A-4147-A177-3AD203B41FA5}">
                      <a16:colId xmlns:a16="http://schemas.microsoft.com/office/drawing/2014/main" val="2884769869"/>
                    </a:ext>
                  </a:extLst>
                </a:gridCol>
                <a:gridCol w="2519868">
                  <a:extLst>
                    <a:ext uri="{9D8B030D-6E8A-4147-A177-3AD203B41FA5}">
                      <a16:colId xmlns:a16="http://schemas.microsoft.com/office/drawing/2014/main" val="3902772721"/>
                    </a:ext>
                  </a:extLst>
                </a:gridCol>
              </a:tblGrid>
              <a:tr h="679653">
                <a:tc>
                  <a:txBody>
                    <a:bodyPr/>
                    <a:lstStyle/>
                    <a:p>
                      <a:pPr marL="0" marR="0" algn="ctr">
                        <a:spcBef>
                          <a:spcPts val="0"/>
                        </a:spcBef>
                        <a:spcAft>
                          <a:spcPts val="0"/>
                        </a:spcAft>
                      </a:pPr>
                      <a:r>
                        <a:rPr lang="en-US" sz="1700" b="1" cap="all" spc="60">
                          <a:solidFill>
                            <a:schemeClr val="accent1">
                              <a:lumMod val="50000"/>
                            </a:schemeClr>
                          </a:solidFill>
                          <a:effectLst/>
                        </a:rPr>
                        <a:t>Checks Rank</a:t>
                      </a:r>
                      <a:endParaRPr lang="en-US" sz="1700" b="1" cap="all" spc="60">
                        <a:solidFill>
                          <a:schemeClr val="accent1">
                            <a:lumMod val="50000"/>
                          </a:schemeClr>
                        </a:solidFill>
                        <a:effectLst/>
                        <a:latin typeface="Calibri" panose="020F0502020204030204" pitchFamily="34" charset="0"/>
                        <a:ea typeface="Calibri" panose="020F0502020204030204" pitchFamily="34" charset="0"/>
                      </a:endParaRPr>
                    </a:p>
                  </a:txBody>
                  <a:tcPr marL="188792" marR="188792" marT="188792" marB="188792" anchor="ctr"/>
                </a:tc>
                <a:tc>
                  <a:txBody>
                    <a:bodyPr/>
                    <a:lstStyle/>
                    <a:p>
                      <a:pPr marL="0" marR="0" algn="ctr">
                        <a:spcBef>
                          <a:spcPts val="0"/>
                        </a:spcBef>
                        <a:spcAft>
                          <a:spcPts val="0"/>
                        </a:spcAft>
                      </a:pPr>
                      <a:r>
                        <a:rPr lang="en-US" sz="1700" b="1" cap="all" spc="60" dirty="0">
                          <a:solidFill>
                            <a:schemeClr val="accent1">
                              <a:lumMod val="50000"/>
                            </a:schemeClr>
                          </a:solidFill>
                          <a:effectLst/>
                        </a:rPr>
                        <a:t>Agency Name</a:t>
                      </a:r>
                      <a:endParaRPr lang="en-US" sz="1700" b="1" cap="all" spc="60" dirty="0">
                        <a:solidFill>
                          <a:schemeClr val="accent1">
                            <a:lumMod val="50000"/>
                          </a:schemeClr>
                        </a:solidFill>
                        <a:effectLst/>
                        <a:latin typeface="Calibri" panose="020F0502020204030204" pitchFamily="34" charset="0"/>
                        <a:ea typeface="Calibri" panose="020F0502020204030204" pitchFamily="34" charset="0"/>
                      </a:endParaRPr>
                    </a:p>
                  </a:txBody>
                  <a:tcPr marL="188792" marR="188792" marT="188792" marB="188792" anchor="ctr"/>
                </a:tc>
                <a:tc>
                  <a:txBody>
                    <a:bodyPr/>
                    <a:lstStyle/>
                    <a:p>
                      <a:pPr marL="0" marR="0" algn="ctr">
                        <a:spcBef>
                          <a:spcPts val="0"/>
                        </a:spcBef>
                        <a:spcAft>
                          <a:spcPts val="0"/>
                        </a:spcAft>
                      </a:pPr>
                      <a:r>
                        <a:rPr lang="en-US" sz="1700" b="1" cap="all" spc="60" dirty="0">
                          <a:solidFill>
                            <a:schemeClr val="accent1">
                              <a:lumMod val="50000"/>
                            </a:schemeClr>
                          </a:solidFill>
                          <a:effectLst/>
                        </a:rPr>
                        <a:t>Count</a:t>
                      </a:r>
                      <a:endParaRPr lang="en-US" sz="1700" b="1" cap="all" spc="60" dirty="0">
                        <a:solidFill>
                          <a:schemeClr val="accent1">
                            <a:lumMod val="50000"/>
                          </a:schemeClr>
                        </a:solidFill>
                        <a:effectLst/>
                        <a:latin typeface="Calibri" panose="020F0502020204030204" pitchFamily="34" charset="0"/>
                        <a:ea typeface="Calibri" panose="020F0502020204030204" pitchFamily="34" charset="0"/>
                      </a:endParaRPr>
                    </a:p>
                  </a:txBody>
                  <a:tcPr marL="188792" marR="188792" marT="188792" marB="188792" anchor="ctr"/>
                </a:tc>
                <a:extLst>
                  <a:ext uri="{0D108BD9-81ED-4DB2-BD59-A6C34878D82A}">
                    <a16:rowId xmlns:a16="http://schemas.microsoft.com/office/drawing/2014/main" val="3474631833"/>
                  </a:ext>
                </a:extLst>
              </a:tr>
              <a:tr h="847468">
                <a:tc>
                  <a:txBody>
                    <a:bodyPr/>
                    <a:lstStyle/>
                    <a:p>
                      <a:pPr marL="0" marR="0" algn="ctr">
                        <a:spcBef>
                          <a:spcPts val="0"/>
                        </a:spcBef>
                        <a:spcAft>
                          <a:spcPts val="0"/>
                        </a:spcAft>
                      </a:pPr>
                      <a:r>
                        <a:rPr lang="en-US" sz="1700" b="1" cap="none" spc="0">
                          <a:solidFill>
                            <a:schemeClr val="accent1">
                              <a:lumMod val="50000"/>
                            </a:schemeClr>
                          </a:solidFill>
                          <a:effectLst/>
                        </a:rPr>
                        <a:t>1</a:t>
                      </a:r>
                      <a:endParaRPr lang="en-US" sz="1700" b="1"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tc>
                <a:tc>
                  <a:txBody>
                    <a:bodyPr/>
                    <a:lstStyle/>
                    <a:p>
                      <a:pPr marL="0" marR="0" algn="ctr">
                        <a:spcBef>
                          <a:spcPts val="0"/>
                        </a:spcBef>
                        <a:spcAft>
                          <a:spcPts val="0"/>
                        </a:spcAft>
                      </a:pPr>
                      <a:r>
                        <a:rPr lang="en-US" sz="2200" cap="none" spc="0">
                          <a:solidFill>
                            <a:schemeClr val="accent1">
                              <a:lumMod val="50000"/>
                            </a:schemeClr>
                          </a:solidFill>
                          <a:effectLst/>
                        </a:rPr>
                        <a:t>Crown Point Fire Rescue, City of Crown Point, Indiana (Crown Point,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365</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extLst>
                  <a:ext uri="{0D108BD9-81ED-4DB2-BD59-A6C34878D82A}">
                    <a16:rowId xmlns:a16="http://schemas.microsoft.com/office/drawing/2014/main" val="3028726193"/>
                  </a:ext>
                </a:extLst>
              </a:tr>
              <a:tr h="511837">
                <a:tc>
                  <a:txBody>
                    <a:bodyPr/>
                    <a:lstStyle/>
                    <a:p>
                      <a:pPr marL="0" marR="0" algn="ctr">
                        <a:spcBef>
                          <a:spcPts val="0"/>
                        </a:spcBef>
                        <a:spcAft>
                          <a:spcPts val="0"/>
                        </a:spcAft>
                      </a:pPr>
                      <a:r>
                        <a:rPr lang="en-US" sz="1700" b="1" cap="none" spc="0">
                          <a:solidFill>
                            <a:schemeClr val="accent1">
                              <a:lumMod val="50000"/>
                            </a:schemeClr>
                          </a:solidFill>
                          <a:effectLst/>
                        </a:rPr>
                        <a:t>2</a:t>
                      </a:r>
                      <a:endParaRPr lang="en-US" sz="1700" b="1"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tc>
                <a:tc>
                  <a:txBody>
                    <a:bodyPr/>
                    <a:lstStyle/>
                    <a:p>
                      <a:pPr marL="0" marR="0" algn="ctr">
                        <a:spcBef>
                          <a:spcPts val="0"/>
                        </a:spcBef>
                        <a:spcAft>
                          <a:spcPts val="0"/>
                        </a:spcAft>
                      </a:pPr>
                      <a:r>
                        <a:rPr lang="en-US" sz="2200" cap="none" spc="0">
                          <a:solidFill>
                            <a:schemeClr val="accent1">
                              <a:lumMod val="50000"/>
                            </a:schemeClr>
                          </a:solidFill>
                          <a:effectLst/>
                        </a:rPr>
                        <a:t>Dukes Memorial Hospital (Peru,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234</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extLst>
                  <a:ext uri="{0D108BD9-81ED-4DB2-BD59-A6C34878D82A}">
                    <a16:rowId xmlns:a16="http://schemas.microsoft.com/office/drawing/2014/main" val="1535292770"/>
                  </a:ext>
                </a:extLst>
              </a:tr>
              <a:tr h="511837">
                <a:tc>
                  <a:txBody>
                    <a:bodyPr/>
                    <a:lstStyle/>
                    <a:p>
                      <a:pPr marL="0" marR="0" algn="ctr">
                        <a:spcBef>
                          <a:spcPts val="0"/>
                        </a:spcBef>
                        <a:spcAft>
                          <a:spcPts val="0"/>
                        </a:spcAft>
                      </a:pPr>
                      <a:r>
                        <a:rPr lang="en-US" sz="1700" b="1" cap="none" spc="0">
                          <a:solidFill>
                            <a:schemeClr val="accent1">
                              <a:lumMod val="50000"/>
                            </a:schemeClr>
                          </a:solidFill>
                          <a:effectLst/>
                        </a:rPr>
                        <a:t>3</a:t>
                      </a:r>
                      <a:endParaRPr lang="en-US" sz="1700" b="1"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tc>
                <a:tc>
                  <a:txBody>
                    <a:bodyPr/>
                    <a:lstStyle/>
                    <a:p>
                      <a:pPr marL="0" marR="0" algn="ctr">
                        <a:spcBef>
                          <a:spcPts val="0"/>
                        </a:spcBef>
                        <a:spcAft>
                          <a:spcPts val="0"/>
                        </a:spcAft>
                      </a:pPr>
                      <a:r>
                        <a:rPr lang="en-US" sz="2200" cap="none" spc="0" dirty="0">
                          <a:solidFill>
                            <a:schemeClr val="accent1">
                              <a:lumMod val="50000"/>
                            </a:schemeClr>
                          </a:solidFill>
                          <a:effectLst/>
                        </a:rPr>
                        <a:t>Valparaiso Fire Dept (Valparaiso, Indiana)</a:t>
                      </a:r>
                      <a:endParaRPr lang="en-US" sz="22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183</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extLst>
                  <a:ext uri="{0D108BD9-81ED-4DB2-BD59-A6C34878D82A}">
                    <a16:rowId xmlns:a16="http://schemas.microsoft.com/office/drawing/2014/main" val="3415609804"/>
                  </a:ext>
                </a:extLst>
              </a:tr>
              <a:tr h="511837">
                <a:tc>
                  <a:txBody>
                    <a:bodyPr/>
                    <a:lstStyle/>
                    <a:p>
                      <a:pPr marL="0" marR="0" algn="ctr">
                        <a:spcBef>
                          <a:spcPts val="0"/>
                        </a:spcBef>
                        <a:spcAft>
                          <a:spcPts val="0"/>
                        </a:spcAft>
                      </a:pPr>
                      <a:r>
                        <a:rPr lang="en-US" sz="1700" b="1" cap="none" spc="0">
                          <a:solidFill>
                            <a:schemeClr val="accent1">
                              <a:lumMod val="50000"/>
                            </a:schemeClr>
                          </a:solidFill>
                          <a:effectLst/>
                        </a:rPr>
                        <a:t>4</a:t>
                      </a:r>
                      <a:endParaRPr lang="en-US" sz="1700" b="1"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tc>
                <a:tc>
                  <a:txBody>
                    <a:bodyPr/>
                    <a:lstStyle/>
                    <a:p>
                      <a:pPr marL="0" marR="0" algn="ctr">
                        <a:spcBef>
                          <a:spcPts val="0"/>
                        </a:spcBef>
                        <a:spcAft>
                          <a:spcPts val="0"/>
                        </a:spcAft>
                      </a:pPr>
                      <a:r>
                        <a:rPr lang="en-US" sz="2200" cap="none" spc="0">
                          <a:solidFill>
                            <a:schemeClr val="accent1">
                              <a:lumMod val="50000"/>
                            </a:schemeClr>
                          </a:solidFill>
                          <a:effectLst/>
                        </a:rPr>
                        <a:t>Beacon Health System (South Bend,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152</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extLst>
                  <a:ext uri="{0D108BD9-81ED-4DB2-BD59-A6C34878D82A}">
                    <a16:rowId xmlns:a16="http://schemas.microsoft.com/office/drawing/2014/main" val="837243087"/>
                  </a:ext>
                </a:extLst>
              </a:tr>
              <a:tr h="847468">
                <a:tc>
                  <a:txBody>
                    <a:bodyPr/>
                    <a:lstStyle/>
                    <a:p>
                      <a:pPr marL="0" marR="0" algn="ctr">
                        <a:spcBef>
                          <a:spcPts val="0"/>
                        </a:spcBef>
                        <a:spcAft>
                          <a:spcPts val="0"/>
                        </a:spcAft>
                      </a:pPr>
                      <a:r>
                        <a:rPr lang="en-US" sz="1700" b="1" cap="none" spc="0">
                          <a:solidFill>
                            <a:schemeClr val="accent1">
                              <a:lumMod val="50000"/>
                            </a:schemeClr>
                          </a:solidFill>
                          <a:effectLst/>
                        </a:rPr>
                        <a:t>5</a:t>
                      </a:r>
                      <a:endParaRPr lang="en-US" sz="1700" b="1"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tc>
                <a:tc>
                  <a:txBody>
                    <a:bodyPr/>
                    <a:lstStyle/>
                    <a:p>
                      <a:pPr marL="0" marR="0" algn="ctr">
                        <a:spcBef>
                          <a:spcPts val="0"/>
                        </a:spcBef>
                        <a:spcAft>
                          <a:spcPts val="0"/>
                        </a:spcAft>
                      </a:pPr>
                      <a:r>
                        <a:rPr lang="en-US" sz="2200" cap="none" spc="0">
                          <a:solidFill>
                            <a:schemeClr val="accent1">
                              <a:lumMod val="50000"/>
                            </a:schemeClr>
                          </a:solidFill>
                          <a:effectLst/>
                        </a:rPr>
                        <a:t>Franciscan Health Crown Point  (Crown Point ,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tc>
                  <a:txBody>
                    <a:bodyPr/>
                    <a:lstStyle/>
                    <a:p>
                      <a:pPr marL="0" marR="0" algn="ctr">
                        <a:spcBef>
                          <a:spcPts val="0"/>
                        </a:spcBef>
                        <a:spcAft>
                          <a:spcPts val="0"/>
                        </a:spcAft>
                      </a:pPr>
                      <a:r>
                        <a:rPr lang="en-US" sz="2200" cap="none" spc="0" dirty="0">
                          <a:solidFill>
                            <a:schemeClr val="accent1">
                              <a:lumMod val="50000"/>
                            </a:schemeClr>
                          </a:solidFill>
                          <a:effectLst/>
                        </a:rPr>
                        <a:t>96</a:t>
                      </a:r>
                      <a:endParaRPr lang="en-US" sz="22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94396" marR="94396" marT="0" marB="125862" anchor="ctr">
                    <a:solidFill>
                      <a:schemeClr val="bg2"/>
                    </a:solidFill>
                  </a:tcPr>
                </a:tc>
                <a:extLst>
                  <a:ext uri="{0D108BD9-81ED-4DB2-BD59-A6C34878D82A}">
                    <a16:rowId xmlns:a16="http://schemas.microsoft.com/office/drawing/2014/main" val="3653977074"/>
                  </a:ext>
                </a:extLst>
              </a:tr>
            </a:tbl>
          </a:graphicData>
        </a:graphic>
      </p:graphicFrame>
    </p:spTree>
    <p:extLst>
      <p:ext uri="{BB962C8B-B14F-4D97-AF65-F5344CB8AC3E}">
        <p14:creationId xmlns:p14="http://schemas.microsoft.com/office/powerpoint/2010/main" val="57551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dirty="0">
                <a:ln>
                  <a:noFill/>
                </a:ln>
                <a:solidFill>
                  <a:prstClr val="white"/>
                </a:solidFill>
                <a:effectLst/>
                <a:uLnTx/>
                <a:uFillTx/>
                <a:latin typeface="Calibri Light" panose="020F0302020204030204"/>
                <a:ea typeface="+mn-ea"/>
                <a:cs typeface="+mn-cs"/>
              </a:rPr>
              <a:t>Region 2</a:t>
            </a:r>
            <a:endParaRPr kumimoji="0" lang="en-US" alt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4" name="Table 3">
            <a:extLst>
              <a:ext uri="{FF2B5EF4-FFF2-40B4-BE49-F238E27FC236}">
                <a16:creationId xmlns:a16="http://schemas.microsoft.com/office/drawing/2014/main" id="{FF0761B8-0AED-0413-7AB4-F35E6A8E04EF}"/>
              </a:ext>
            </a:extLst>
          </p:cNvPr>
          <p:cNvGraphicFramePr>
            <a:graphicFrameLocks noGrp="1"/>
          </p:cNvGraphicFramePr>
          <p:nvPr/>
        </p:nvGraphicFramePr>
        <p:xfrm>
          <a:off x="643467" y="1899378"/>
          <a:ext cx="10905067" cy="3945900"/>
        </p:xfrm>
        <a:graphic>
          <a:graphicData uri="http://schemas.openxmlformats.org/drawingml/2006/table">
            <a:tbl>
              <a:tblPr firstRow="1" firstCol="1" bandRow="1">
                <a:tableStyleId>{00A15C55-8517-42AA-B614-E9B94910E393}</a:tableStyleId>
              </a:tblPr>
              <a:tblGrid>
                <a:gridCol w="2025006">
                  <a:extLst>
                    <a:ext uri="{9D8B030D-6E8A-4147-A177-3AD203B41FA5}">
                      <a16:colId xmlns:a16="http://schemas.microsoft.com/office/drawing/2014/main" val="1328599064"/>
                    </a:ext>
                  </a:extLst>
                </a:gridCol>
                <a:gridCol w="6312932">
                  <a:extLst>
                    <a:ext uri="{9D8B030D-6E8A-4147-A177-3AD203B41FA5}">
                      <a16:colId xmlns:a16="http://schemas.microsoft.com/office/drawing/2014/main" val="2831508460"/>
                    </a:ext>
                  </a:extLst>
                </a:gridCol>
                <a:gridCol w="2567129">
                  <a:extLst>
                    <a:ext uri="{9D8B030D-6E8A-4147-A177-3AD203B41FA5}">
                      <a16:colId xmlns:a16="http://schemas.microsoft.com/office/drawing/2014/main" val="3366046062"/>
                    </a:ext>
                  </a:extLst>
                </a:gridCol>
              </a:tblGrid>
              <a:tr h="551048">
                <a:tc>
                  <a:txBody>
                    <a:bodyPr/>
                    <a:lstStyle/>
                    <a:p>
                      <a:pPr marL="0" marR="0" algn="ctr">
                        <a:spcBef>
                          <a:spcPts val="0"/>
                        </a:spcBef>
                        <a:spcAft>
                          <a:spcPts val="0"/>
                        </a:spcAft>
                      </a:pPr>
                      <a:r>
                        <a:rPr lang="en-US" sz="2300" b="0" cap="none" spc="0">
                          <a:solidFill>
                            <a:schemeClr val="accent1">
                              <a:lumMod val="50000"/>
                            </a:schemeClr>
                          </a:solidFill>
                          <a:effectLst/>
                        </a:rPr>
                        <a:t>Checks Rank</a:t>
                      </a:r>
                      <a:endParaRPr lang="en-US" sz="2300" b="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2300" b="0" cap="none" spc="0">
                          <a:solidFill>
                            <a:schemeClr val="accent1">
                              <a:lumMod val="50000"/>
                            </a:schemeClr>
                          </a:solidFill>
                          <a:effectLst/>
                        </a:rPr>
                        <a:t>Agency Name</a:t>
                      </a:r>
                      <a:endParaRPr lang="en-US" sz="2300" b="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2300" b="0" cap="none" spc="0">
                          <a:solidFill>
                            <a:schemeClr val="accent1">
                              <a:lumMod val="50000"/>
                            </a:schemeClr>
                          </a:solidFill>
                          <a:effectLst/>
                        </a:rPr>
                        <a:t>Count</a:t>
                      </a:r>
                      <a:endParaRPr lang="en-US" sz="2300" b="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extLst>
                  <a:ext uri="{0D108BD9-81ED-4DB2-BD59-A6C34878D82A}">
                    <a16:rowId xmlns:a16="http://schemas.microsoft.com/office/drawing/2014/main" val="1248938748"/>
                  </a:ext>
                </a:extLst>
              </a:tr>
              <a:tr h="797052">
                <a:tc>
                  <a:txBody>
                    <a:bodyPr/>
                    <a:lstStyle/>
                    <a:p>
                      <a:pPr marL="0" marR="0" algn="ctr">
                        <a:spcBef>
                          <a:spcPts val="0"/>
                        </a:spcBef>
                        <a:spcAft>
                          <a:spcPts val="0"/>
                        </a:spcAft>
                      </a:pPr>
                      <a:r>
                        <a:rPr lang="en-US" sz="1900" b="1" cap="none" spc="0">
                          <a:solidFill>
                            <a:schemeClr val="accent1">
                              <a:lumMod val="50000"/>
                            </a:schemeClr>
                          </a:solidFill>
                          <a:effectLst/>
                        </a:rPr>
                        <a:t>1</a:t>
                      </a:r>
                      <a:endParaRPr lang="en-US" sz="1900" b="1"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1900" cap="none" spc="0">
                          <a:solidFill>
                            <a:schemeClr val="accent1">
                              <a:lumMod val="50000"/>
                            </a:schemeClr>
                          </a:solidFill>
                          <a:effectLst/>
                        </a:rPr>
                        <a:t>Lutheran Children's Hospital Safe Kids Allen County (Fort Wayne, Indiana)</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tc>
                  <a:txBody>
                    <a:bodyPr/>
                    <a:lstStyle/>
                    <a:p>
                      <a:pPr marL="0" marR="0" algn="ctr">
                        <a:spcBef>
                          <a:spcPts val="0"/>
                        </a:spcBef>
                        <a:spcAft>
                          <a:spcPts val="0"/>
                        </a:spcAft>
                      </a:pPr>
                      <a:r>
                        <a:rPr lang="en-US" sz="1900" cap="none" spc="0">
                          <a:solidFill>
                            <a:schemeClr val="accent1">
                              <a:lumMod val="50000"/>
                            </a:schemeClr>
                          </a:solidFill>
                          <a:effectLst/>
                        </a:rPr>
                        <a:t>544</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extLst>
                  <a:ext uri="{0D108BD9-81ED-4DB2-BD59-A6C34878D82A}">
                    <a16:rowId xmlns:a16="http://schemas.microsoft.com/office/drawing/2014/main" val="2711583505"/>
                  </a:ext>
                </a:extLst>
              </a:tr>
              <a:tr h="797052">
                <a:tc>
                  <a:txBody>
                    <a:bodyPr/>
                    <a:lstStyle/>
                    <a:p>
                      <a:pPr marL="0" marR="0" algn="ctr">
                        <a:spcBef>
                          <a:spcPts val="0"/>
                        </a:spcBef>
                        <a:spcAft>
                          <a:spcPts val="0"/>
                        </a:spcAft>
                      </a:pPr>
                      <a:r>
                        <a:rPr lang="en-US" sz="1900" b="1" cap="none" spc="0">
                          <a:solidFill>
                            <a:schemeClr val="accent1">
                              <a:lumMod val="50000"/>
                            </a:schemeClr>
                          </a:solidFill>
                          <a:effectLst/>
                        </a:rPr>
                        <a:t>2</a:t>
                      </a:r>
                      <a:endParaRPr lang="en-US" sz="1900" b="1"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1900" cap="none" spc="0">
                          <a:solidFill>
                            <a:schemeClr val="accent1">
                              <a:lumMod val="50000"/>
                            </a:schemeClr>
                          </a:solidFill>
                          <a:effectLst/>
                        </a:rPr>
                        <a:t>DuPont Hospital Safe Kids Allen County (Fort Wayne , Indiana)</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tc>
                  <a:txBody>
                    <a:bodyPr/>
                    <a:lstStyle/>
                    <a:p>
                      <a:pPr marL="0" marR="0" algn="ctr">
                        <a:spcBef>
                          <a:spcPts val="0"/>
                        </a:spcBef>
                        <a:spcAft>
                          <a:spcPts val="0"/>
                        </a:spcAft>
                      </a:pPr>
                      <a:r>
                        <a:rPr lang="en-US" sz="1900" cap="none" spc="0">
                          <a:solidFill>
                            <a:schemeClr val="accent1">
                              <a:lumMod val="50000"/>
                            </a:schemeClr>
                          </a:solidFill>
                          <a:effectLst/>
                        </a:rPr>
                        <a:t>359</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extLst>
                  <a:ext uri="{0D108BD9-81ED-4DB2-BD59-A6C34878D82A}">
                    <a16:rowId xmlns:a16="http://schemas.microsoft.com/office/drawing/2014/main" val="2903455480"/>
                  </a:ext>
                </a:extLst>
              </a:tr>
              <a:tr h="797052">
                <a:tc>
                  <a:txBody>
                    <a:bodyPr/>
                    <a:lstStyle/>
                    <a:p>
                      <a:pPr marL="0" marR="0" algn="ctr">
                        <a:spcBef>
                          <a:spcPts val="0"/>
                        </a:spcBef>
                        <a:spcAft>
                          <a:spcPts val="0"/>
                        </a:spcAft>
                      </a:pPr>
                      <a:r>
                        <a:rPr lang="en-US" sz="1900" b="1" cap="none" spc="0">
                          <a:solidFill>
                            <a:schemeClr val="accent1">
                              <a:lumMod val="50000"/>
                            </a:schemeClr>
                          </a:solidFill>
                          <a:effectLst/>
                        </a:rPr>
                        <a:t>3</a:t>
                      </a:r>
                      <a:endParaRPr lang="en-US" sz="1900" b="1"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1900" cap="none" spc="0" dirty="0">
                          <a:solidFill>
                            <a:schemeClr val="accent1">
                              <a:lumMod val="50000"/>
                            </a:schemeClr>
                          </a:solidFill>
                          <a:effectLst/>
                        </a:rPr>
                        <a:t>Lutheran EMS - Kosciusko Community Hospital (Leesburg, Indiana)</a:t>
                      </a:r>
                      <a:endParaRPr lang="en-US" sz="19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tc>
                  <a:txBody>
                    <a:bodyPr/>
                    <a:lstStyle/>
                    <a:p>
                      <a:pPr marL="0" marR="0" algn="ctr">
                        <a:spcBef>
                          <a:spcPts val="0"/>
                        </a:spcBef>
                        <a:spcAft>
                          <a:spcPts val="0"/>
                        </a:spcAft>
                      </a:pPr>
                      <a:r>
                        <a:rPr lang="en-US" sz="1900" cap="none" spc="0">
                          <a:solidFill>
                            <a:schemeClr val="accent1">
                              <a:lumMod val="50000"/>
                            </a:schemeClr>
                          </a:solidFill>
                          <a:effectLst/>
                        </a:rPr>
                        <a:t>226</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extLst>
                  <a:ext uri="{0D108BD9-81ED-4DB2-BD59-A6C34878D82A}">
                    <a16:rowId xmlns:a16="http://schemas.microsoft.com/office/drawing/2014/main" val="2044718720"/>
                  </a:ext>
                </a:extLst>
              </a:tr>
              <a:tr h="501848">
                <a:tc>
                  <a:txBody>
                    <a:bodyPr/>
                    <a:lstStyle/>
                    <a:p>
                      <a:pPr marL="0" marR="0" algn="ctr">
                        <a:spcBef>
                          <a:spcPts val="0"/>
                        </a:spcBef>
                        <a:spcAft>
                          <a:spcPts val="0"/>
                        </a:spcAft>
                      </a:pPr>
                      <a:r>
                        <a:rPr lang="en-US" sz="1900" b="1" cap="none" spc="0">
                          <a:solidFill>
                            <a:schemeClr val="accent1">
                              <a:lumMod val="50000"/>
                            </a:schemeClr>
                          </a:solidFill>
                          <a:effectLst/>
                        </a:rPr>
                        <a:t>4</a:t>
                      </a:r>
                      <a:endParaRPr lang="en-US" sz="1900" b="1"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1900" cap="none" spc="0">
                          <a:solidFill>
                            <a:schemeClr val="accent1">
                              <a:lumMod val="50000"/>
                            </a:schemeClr>
                          </a:solidFill>
                          <a:effectLst/>
                        </a:rPr>
                        <a:t>Parkview Whitley Hospital (Columbia City, Indiana)</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tc>
                  <a:txBody>
                    <a:bodyPr/>
                    <a:lstStyle/>
                    <a:p>
                      <a:pPr marL="0" marR="0" algn="ctr">
                        <a:spcBef>
                          <a:spcPts val="0"/>
                        </a:spcBef>
                        <a:spcAft>
                          <a:spcPts val="0"/>
                        </a:spcAft>
                      </a:pPr>
                      <a:r>
                        <a:rPr lang="en-US" sz="1900" cap="none" spc="0">
                          <a:solidFill>
                            <a:schemeClr val="accent1">
                              <a:lumMod val="50000"/>
                            </a:schemeClr>
                          </a:solidFill>
                          <a:effectLst/>
                        </a:rPr>
                        <a:t>199</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extLst>
                  <a:ext uri="{0D108BD9-81ED-4DB2-BD59-A6C34878D82A}">
                    <a16:rowId xmlns:a16="http://schemas.microsoft.com/office/drawing/2014/main" val="1429438008"/>
                  </a:ext>
                </a:extLst>
              </a:tr>
              <a:tr h="501848">
                <a:tc>
                  <a:txBody>
                    <a:bodyPr/>
                    <a:lstStyle/>
                    <a:p>
                      <a:pPr marL="0" marR="0" algn="ctr">
                        <a:spcBef>
                          <a:spcPts val="0"/>
                        </a:spcBef>
                        <a:spcAft>
                          <a:spcPts val="0"/>
                        </a:spcAft>
                      </a:pPr>
                      <a:r>
                        <a:rPr lang="en-US" sz="1900" b="1" cap="none" spc="0">
                          <a:solidFill>
                            <a:schemeClr val="accent1">
                              <a:lumMod val="50000"/>
                            </a:schemeClr>
                          </a:solidFill>
                          <a:effectLst/>
                        </a:rPr>
                        <a:t>5</a:t>
                      </a:r>
                      <a:endParaRPr lang="en-US" sz="1900" b="1"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tc>
                <a:tc>
                  <a:txBody>
                    <a:bodyPr/>
                    <a:lstStyle/>
                    <a:p>
                      <a:pPr marL="0" marR="0" algn="ctr">
                        <a:spcBef>
                          <a:spcPts val="0"/>
                        </a:spcBef>
                        <a:spcAft>
                          <a:spcPts val="0"/>
                        </a:spcAft>
                      </a:pPr>
                      <a:r>
                        <a:rPr lang="en-US" sz="1900" cap="none" spc="0">
                          <a:solidFill>
                            <a:schemeClr val="accent1">
                              <a:lumMod val="50000"/>
                            </a:schemeClr>
                          </a:solidFill>
                          <a:effectLst/>
                        </a:rPr>
                        <a:t>Marion General Hospital (Marion, Indiana)</a:t>
                      </a:r>
                      <a:endParaRPr lang="en-US" sz="1900" cap="none" spc="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tc>
                  <a:txBody>
                    <a:bodyPr/>
                    <a:lstStyle/>
                    <a:p>
                      <a:pPr marL="0" marR="0" algn="ctr">
                        <a:spcBef>
                          <a:spcPts val="0"/>
                        </a:spcBef>
                        <a:spcAft>
                          <a:spcPts val="0"/>
                        </a:spcAft>
                      </a:pPr>
                      <a:r>
                        <a:rPr lang="en-US" sz="1900" cap="none" spc="0" dirty="0">
                          <a:solidFill>
                            <a:schemeClr val="accent1">
                              <a:lumMod val="50000"/>
                            </a:schemeClr>
                          </a:solidFill>
                          <a:effectLst/>
                        </a:rPr>
                        <a:t>84</a:t>
                      </a:r>
                      <a:endParaRPr lang="en-US" sz="19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10702" marR="110702" marT="147602" marB="0" anchor="ctr">
                    <a:solidFill>
                      <a:schemeClr val="bg2"/>
                    </a:solidFill>
                  </a:tcPr>
                </a:tc>
                <a:extLst>
                  <a:ext uri="{0D108BD9-81ED-4DB2-BD59-A6C34878D82A}">
                    <a16:rowId xmlns:a16="http://schemas.microsoft.com/office/drawing/2014/main" val="3996475554"/>
                  </a:ext>
                </a:extLst>
              </a:tr>
            </a:tbl>
          </a:graphicData>
        </a:graphic>
      </p:graphicFrame>
    </p:spTree>
    <p:extLst>
      <p:ext uri="{BB962C8B-B14F-4D97-AF65-F5344CB8AC3E}">
        <p14:creationId xmlns:p14="http://schemas.microsoft.com/office/powerpoint/2010/main" val="22964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dirty="0">
                <a:ln>
                  <a:noFill/>
                </a:ln>
                <a:solidFill>
                  <a:prstClr val="white"/>
                </a:solidFill>
                <a:effectLst/>
                <a:uLnTx/>
                <a:uFillTx/>
                <a:latin typeface="Calibri Light" panose="020F0302020204030204"/>
                <a:ea typeface="+mn-ea"/>
                <a:cs typeface="+mn-cs"/>
              </a:rPr>
              <a:t>Region 3</a:t>
            </a:r>
            <a:endParaRPr kumimoji="0" lang="en-US" alt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2" name="Table 1">
            <a:extLst>
              <a:ext uri="{FF2B5EF4-FFF2-40B4-BE49-F238E27FC236}">
                <a16:creationId xmlns:a16="http://schemas.microsoft.com/office/drawing/2014/main" id="{76D37682-8E38-C211-84CF-22255111C833}"/>
              </a:ext>
            </a:extLst>
          </p:cNvPr>
          <p:cNvGraphicFramePr>
            <a:graphicFrameLocks noGrp="1"/>
          </p:cNvGraphicFramePr>
          <p:nvPr/>
        </p:nvGraphicFramePr>
        <p:xfrm>
          <a:off x="1106041" y="1675227"/>
          <a:ext cx="9979920" cy="4394203"/>
        </p:xfrm>
        <a:graphic>
          <a:graphicData uri="http://schemas.openxmlformats.org/drawingml/2006/table">
            <a:tbl>
              <a:tblPr firstRow="1" firstCol="1" bandRow="1">
                <a:tableStyleId>{00A15C55-8517-42AA-B614-E9B94910E393}</a:tableStyleId>
              </a:tblPr>
              <a:tblGrid>
                <a:gridCol w="1911441">
                  <a:extLst>
                    <a:ext uri="{9D8B030D-6E8A-4147-A177-3AD203B41FA5}">
                      <a16:colId xmlns:a16="http://schemas.microsoft.com/office/drawing/2014/main" val="3187144686"/>
                    </a:ext>
                  </a:extLst>
                </a:gridCol>
                <a:gridCol w="5732224">
                  <a:extLst>
                    <a:ext uri="{9D8B030D-6E8A-4147-A177-3AD203B41FA5}">
                      <a16:colId xmlns:a16="http://schemas.microsoft.com/office/drawing/2014/main" val="2537968695"/>
                    </a:ext>
                  </a:extLst>
                </a:gridCol>
                <a:gridCol w="2336255">
                  <a:extLst>
                    <a:ext uri="{9D8B030D-6E8A-4147-A177-3AD203B41FA5}">
                      <a16:colId xmlns:a16="http://schemas.microsoft.com/office/drawing/2014/main" val="321113495"/>
                    </a:ext>
                  </a:extLst>
                </a:gridCol>
              </a:tblGrid>
              <a:tr h="546172">
                <a:tc>
                  <a:txBody>
                    <a:bodyPr/>
                    <a:lstStyle/>
                    <a:p>
                      <a:pPr marL="0" marR="0" algn="ctr">
                        <a:spcBef>
                          <a:spcPts val="0"/>
                        </a:spcBef>
                        <a:spcAft>
                          <a:spcPts val="0"/>
                        </a:spcAft>
                      </a:pPr>
                      <a:r>
                        <a:rPr lang="en-US" sz="1600" b="1" cap="all" spc="60">
                          <a:solidFill>
                            <a:schemeClr val="accent1">
                              <a:lumMod val="50000"/>
                            </a:schemeClr>
                          </a:solidFill>
                          <a:effectLst/>
                        </a:rPr>
                        <a:t>Checks Rank</a:t>
                      </a:r>
                      <a:endParaRPr lang="en-US" sz="1600" b="1" cap="all" spc="6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124130" marB="124130" anchor="b"/>
                </a:tc>
                <a:tc>
                  <a:txBody>
                    <a:bodyPr/>
                    <a:lstStyle/>
                    <a:p>
                      <a:pPr marL="0" marR="0" algn="ctr">
                        <a:spcBef>
                          <a:spcPts val="0"/>
                        </a:spcBef>
                        <a:spcAft>
                          <a:spcPts val="0"/>
                        </a:spcAft>
                      </a:pPr>
                      <a:r>
                        <a:rPr lang="en-US" sz="1600" b="1" cap="all" spc="60">
                          <a:solidFill>
                            <a:schemeClr val="accent1">
                              <a:lumMod val="50000"/>
                            </a:schemeClr>
                          </a:solidFill>
                          <a:effectLst/>
                        </a:rPr>
                        <a:t>Agency Name</a:t>
                      </a:r>
                      <a:endParaRPr lang="en-US" sz="1600" b="1" cap="all" spc="6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124130" marB="124130" anchor="b"/>
                </a:tc>
                <a:tc>
                  <a:txBody>
                    <a:bodyPr/>
                    <a:lstStyle/>
                    <a:p>
                      <a:pPr marL="0" marR="0" algn="ctr">
                        <a:spcBef>
                          <a:spcPts val="0"/>
                        </a:spcBef>
                        <a:spcAft>
                          <a:spcPts val="0"/>
                        </a:spcAft>
                      </a:pPr>
                      <a:r>
                        <a:rPr lang="en-US" sz="1600" b="1" cap="all" spc="60">
                          <a:solidFill>
                            <a:schemeClr val="accent1">
                              <a:lumMod val="50000"/>
                            </a:schemeClr>
                          </a:solidFill>
                          <a:effectLst/>
                        </a:rPr>
                        <a:t>Count</a:t>
                      </a:r>
                      <a:endParaRPr lang="en-US" sz="1600" b="1" cap="all" spc="6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124130" marB="124130" anchor="b"/>
                </a:tc>
                <a:extLst>
                  <a:ext uri="{0D108BD9-81ED-4DB2-BD59-A6C34878D82A}">
                    <a16:rowId xmlns:a16="http://schemas.microsoft.com/office/drawing/2014/main" val="3020262917"/>
                  </a:ext>
                </a:extLst>
              </a:tr>
              <a:tr h="835809">
                <a:tc>
                  <a:txBody>
                    <a:bodyPr/>
                    <a:lstStyle/>
                    <a:p>
                      <a:pPr marL="0" marR="0" algn="ctr">
                        <a:spcBef>
                          <a:spcPts val="0"/>
                        </a:spcBef>
                        <a:spcAft>
                          <a:spcPts val="0"/>
                        </a:spcAft>
                      </a:pPr>
                      <a:r>
                        <a:rPr lang="en-US" sz="1600" b="1" cap="none" spc="0">
                          <a:solidFill>
                            <a:schemeClr val="accent1">
                              <a:lumMod val="50000"/>
                            </a:schemeClr>
                          </a:solidFill>
                          <a:effectLst/>
                        </a:rPr>
                        <a:t>1</a:t>
                      </a:r>
                      <a:endParaRPr lang="en-US" sz="1600" b="1"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tc>
                <a:tc>
                  <a:txBody>
                    <a:bodyPr/>
                    <a:lstStyle/>
                    <a:p>
                      <a:pPr marL="0" marR="0" algn="ctr">
                        <a:spcBef>
                          <a:spcPts val="0"/>
                        </a:spcBef>
                        <a:spcAft>
                          <a:spcPts val="0"/>
                        </a:spcAft>
                      </a:pPr>
                      <a:r>
                        <a:rPr lang="en-US" sz="2200" cap="none" spc="0">
                          <a:solidFill>
                            <a:schemeClr val="accent1">
                              <a:lumMod val="50000"/>
                            </a:schemeClr>
                          </a:solidFill>
                          <a:effectLst/>
                        </a:rPr>
                        <a:t>Indiana University Health Arnett (Lafayette,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1047</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extLst>
                  <a:ext uri="{0D108BD9-81ED-4DB2-BD59-A6C34878D82A}">
                    <a16:rowId xmlns:a16="http://schemas.microsoft.com/office/drawing/2014/main" val="586475248"/>
                  </a:ext>
                </a:extLst>
              </a:tr>
              <a:tr h="835809">
                <a:tc>
                  <a:txBody>
                    <a:bodyPr/>
                    <a:lstStyle/>
                    <a:p>
                      <a:pPr marL="0" marR="0" algn="ctr">
                        <a:spcBef>
                          <a:spcPts val="0"/>
                        </a:spcBef>
                        <a:spcAft>
                          <a:spcPts val="0"/>
                        </a:spcAft>
                      </a:pPr>
                      <a:r>
                        <a:rPr lang="en-US" sz="1600" b="1" cap="none" spc="0">
                          <a:solidFill>
                            <a:schemeClr val="accent1">
                              <a:lumMod val="50000"/>
                            </a:schemeClr>
                          </a:solidFill>
                          <a:effectLst/>
                        </a:rPr>
                        <a:t>2</a:t>
                      </a:r>
                      <a:endParaRPr lang="en-US" sz="1600" b="1"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tc>
                <a:tc>
                  <a:txBody>
                    <a:bodyPr/>
                    <a:lstStyle/>
                    <a:p>
                      <a:pPr marL="0" marR="0" algn="ctr">
                        <a:spcBef>
                          <a:spcPts val="0"/>
                        </a:spcBef>
                        <a:spcAft>
                          <a:spcPts val="0"/>
                        </a:spcAft>
                      </a:pPr>
                      <a:r>
                        <a:rPr lang="en-US" sz="2200" cap="none" spc="0">
                          <a:solidFill>
                            <a:schemeClr val="accent1">
                              <a:lumMod val="50000"/>
                            </a:schemeClr>
                          </a:solidFill>
                          <a:effectLst/>
                        </a:rPr>
                        <a:t>Chances And Services for Youth, Inc. (Terre Haute,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166</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extLst>
                  <a:ext uri="{0D108BD9-81ED-4DB2-BD59-A6C34878D82A}">
                    <a16:rowId xmlns:a16="http://schemas.microsoft.com/office/drawing/2014/main" val="2411164155"/>
                  </a:ext>
                </a:extLst>
              </a:tr>
              <a:tr h="835809">
                <a:tc>
                  <a:txBody>
                    <a:bodyPr/>
                    <a:lstStyle/>
                    <a:p>
                      <a:pPr marL="0" marR="0" algn="ctr">
                        <a:spcBef>
                          <a:spcPts val="0"/>
                        </a:spcBef>
                        <a:spcAft>
                          <a:spcPts val="0"/>
                        </a:spcAft>
                      </a:pPr>
                      <a:r>
                        <a:rPr lang="en-US" sz="1600" b="1" cap="none" spc="0">
                          <a:solidFill>
                            <a:schemeClr val="accent1">
                              <a:lumMod val="50000"/>
                            </a:schemeClr>
                          </a:solidFill>
                          <a:effectLst/>
                        </a:rPr>
                        <a:t>3</a:t>
                      </a:r>
                      <a:endParaRPr lang="en-US" sz="1600" b="1"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tc>
                <a:tc>
                  <a:txBody>
                    <a:bodyPr/>
                    <a:lstStyle/>
                    <a:p>
                      <a:pPr marL="0" marR="0" algn="ctr">
                        <a:spcBef>
                          <a:spcPts val="0"/>
                        </a:spcBef>
                        <a:spcAft>
                          <a:spcPts val="0"/>
                        </a:spcAft>
                      </a:pPr>
                      <a:r>
                        <a:rPr lang="en-US" sz="2200" cap="none" spc="0" dirty="0">
                          <a:solidFill>
                            <a:schemeClr val="accent1">
                              <a:lumMod val="50000"/>
                            </a:schemeClr>
                          </a:solidFill>
                          <a:effectLst/>
                        </a:rPr>
                        <a:t>Women's Resource Center of Montgomery &amp; Fountain Counties (Crawfordsville, Indiana)</a:t>
                      </a:r>
                      <a:endParaRPr lang="en-US" sz="22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45</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extLst>
                  <a:ext uri="{0D108BD9-81ED-4DB2-BD59-A6C34878D82A}">
                    <a16:rowId xmlns:a16="http://schemas.microsoft.com/office/drawing/2014/main" val="2561891327"/>
                  </a:ext>
                </a:extLst>
              </a:tr>
              <a:tr h="504795">
                <a:tc>
                  <a:txBody>
                    <a:bodyPr/>
                    <a:lstStyle/>
                    <a:p>
                      <a:pPr marL="0" marR="0" algn="ctr">
                        <a:spcBef>
                          <a:spcPts val="0"/>
                        </a:spcBef>
                        <a:spcAft>
                          <a:spcPts val="0"/>
                        </a:spcAft>
                      </a:pPr>
                      <a:r>
                        <a:rPr lang="en-US" sz="1600" b="1" cap="none" spc="0">
                          <a:solidFill>
                            <a:schemeClr val="accent1">
                              <a:lumMod val="50000"/>
                            </a:schemeClr>
                          </a:solidFill>
                          <a:effectLst/>
                        </a:rPr>
                        <a:t>4</a:t>
                      </a:r>
                      <a:endParaRPr lang="en-US" sz="1600" b="1"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tc>
                <a:tc>
                  <a:txBody>
                    <a:bodyPr/>
                    <a:lstStyle/>
                    <a:p>
                      <a:pPr marL="0" marR="0" algn="ctr">
                        <a:spcBef>
                          <a:spcPts val="0"/>
                        </a:spcBef>
                        <a:spcAft>
                          <a:spcPts val="0"/>
                        </a:spcAft>
                      </a:pPr>
                      <a:r>
                        <a:rPr lang="en-US" sz="2200" cap="none" spc="0" dirty="0">
                          <a:solidFill>
                            <a:schemeClr val="accent1">
                              <a:lumMod val="50000"/>
                            </a:schemeClr>
                          </a:solidFill>
                          <a:effectLst/>
                        </a:rPr>
                        <a:t>Healthy Communities (Frankfort , Indiana)</a:t>
                      </a:r>
                      <a:endParaRPr lang="en-US" sz="22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tc>
                  <a:txBody>
                    <a:bodyPr/>
                    <a:lstStyle/>
                    <a:p>
                      <a:pPr marL="0" marR="0" algn="ctr">
                        <a:spcBef>
                          <a:spcPts val="0"/>
                        </a:spcBef>
                        <a:spcAft>
                          <a:spcPts val="0"/>
                        </a:spcAft>
                      </a:pPr>
                      <a:r>
                        <a:rPr lang="en-US" sz="2200" cap="none" spc="0">
                          <a:solidFill>
                            <a:schemeClr val="accent1">
                              <a:lumMod val="50000"/>
                            </a:schemeClr>
                          </a:solidFill>
                          <a:effectLst/>
                        </a:rPr>
                        <a:t>35</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extLst>
                  <a:ext uri="{0D108BD9-81ED-4DB2-BD59-A6C34878D82A}">
                    <a16:rowId xmlns:a16="http://schemas.microsoft.com/office/drawing/2014/main" val="1197366815"/>
                  </a:ext>
                </a:extLst>
              </a:tr>
              <a:tr h="835809">
                <a:tc>
                  <a:txBody>
                    <a:bodyPr/>
                    <a:lstStyle/>
                    <a:p>
                      <a:pPr marL="0" marR="0" algn="ctr">
                        <a:spcBef>
                          <a:spcPts val="0"/>
                        </a:spcBef>
                        <a:spcAft>
                          <a:spcPts val="0"/>
                        </a:spcAft>
                      </a:pPr>
                      <a:r>
                        <a:rPr lang="en-US" sz="1600" b="1" cap="none" spc="0">
                          <a:solidFill>
                            <a:schemeClr val="accent1">
                              <a:lumMod val="50000"/>
                            </a:schemeClr>
                          </a:solidFill>
                          <a:effectLst/>
                        </a:rPr>
                        <a:t>5</a:t>
                      </a:r>
                      <a:endParaRPr lang="en-US" sz="1600" b="1"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tc>
                <a:tc>
                  <a:txBody>
                    <a:bodyPr/>
                    <a:lstStyle/>
                    <a:p>
                      <a:pPr marL="0" marR="0" algn="ctr">
                        <a:spcBef>
                          <a:spcPts val="0"/>
                        </a:spcBef>
                        <a:spcAft>
                          <a:spcPts val="0"/>
                        </a:spcAft>
                      </a:pPr>
                      <a:r>
                        <a:rPr lang="en-US" sz="2200" cap="none" spc="0">
                          <a:solidFill>
                            <a:schemeClr val="accent1">
                              <a:lumMod val="50000"/>
                            </a:schemeClr>
                          </a:solidFill>
                          <a:effectLst/>
                        </a:rPr>
                        <a:t>Franciscan Health Mooresville (Mooresville, Indiana)</a:t>
                      </a:r>
                      <a:endParaRPr lang="en-US" sz="2200" cap="none" spc="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tc>
                  <a:txBody>
                    <a:bodyPr/>
                    <a:lstStyle/>
                    <a:p>
                      <a:pPr marL="0" marR="0" algn="ctr">
                        <a:spcBef>
                          <a:spcPts val="0"/>
                        </a:spcBef>
                        <a:spcAft>
                          <a:spcPts val="0"/>
                        </a:spcAft>
                      </a:pPr>
                      <a:r>
                        <a:rPr lang="en-US" sz="2200" cap="none" spc="0" dirty="0">
                          <a:solidFill>
                            <a:schemeClr val="accent1">
                              <a:lumMod val="50000"/>
                            </a:schemeClr>
                          </a:solidFill>
                          <a:effectLst/>
                        </a:rPr>
                        <a:t>31</a:t>
                      </a:r>
                      <a:endParaRPr lang="en-US" sz="22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93097" marR="93097" marT="0" marB="124130" anchor="ctr">
                    <a:solidFill>
                      <a:schemeClr val="bg2"/>
                    </a:solidFill>
                  </a:tcPr>
                </a:tc>
                <a:extLst>
                  <a:ext uri="{0D108BD9-81ED-4DB2-BD59-A6C34878D82A}">
                    <a16:rowId xmlns:a16="http://schemas.microsoft.com/office/drawing/2014/main" val="3504472017"/>
                  </a:ext>
                </a:extLst>
              </a:tr>
            </a:tbl>
          </a:graphicData>
        </a:graphic>
      </p:graphicFrame>
    </p:spTree>
    <p:extLst>
      <p:ext uri="{BB962C8B-B14F-4D97-AF65-F5344CB8AC3E}">
        <p14:creationId xmlns:p14="http://schemas.microsoft.com/office/powerpoint/2010/main" val="368035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dirty="0">
                <a:ln>
                  <a:noFill/>
                </a:ln>
                <a:solidFill>
                  <a:prstClr val="white"/>
                </a:solidFill>
                <a:effectLst/>
                <a:uLnTx/>
                <a:uFillTx/>
                <a:latin typeface="Calibri Light" panose="020F0302020204030204"/>
                <a:ea typeface="+mn-ea"/>
                <a:cs typeface="+mn-cs"/>
              </a:rPr>
              <a:t>Region 4</a:t>
            </a:r>
            <a:endParaRPr kumimoji="0" lang="en-US" alt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4" name="Table 3">
            <a:extLst>
              <a:ext uri="{FF2B5EF4-FFF2-40B4-BE49-F238E27FC236}">
                <a16:creationId xmlns:a16="http://schemas.microsoft.com/office/drawing/2014/main" id="{965758E4-B115-1905-8D7E-32263A93F94B}"/>
              </a:ext>
            </a:extLst>
          </p:cNvPr>
          <p:cNvGraphicFramePr>
            <a:graphicFrameLocks noGrp="1"/>
          </p:cNvGraphicFramePr>
          <p:nvPr/>
        </p:nvGraphicFramePr>
        <p:xfrm>
          <a:off x="643467" y="1685840"/>
          <a:ext cx="10905068" cy="4372974"/>
        </p:xfrm>
        <a:graphic>
          <a:graphicData uri="http://schemas.openxmlformats.org/drawingml/2006/table">
            <a:tbl>
              <a:tblPr firstRow="1" firstCol="1" bandRow="1">
                <a:tableStyleId>{00A15C55-8517-42AA-B614-E9B94910E393}</a:tableStyleId>
              </a:tblPr>
              <a:tblGrid>
                <a:gridCol w="2132767">
                  <a:extLst>
                    <a:ext uri="{9D8B030D-6E8A-4147-A177-3AD203B41FA5}">
                      <a16:colId xmlns:a16="http://schemas.microsoft.com/office/drawing/2014/main" val="3314528075"/>
                    </a:ext>
                  </a:extLst>
                </a:gridCol>
                <a:gridCol w="6232686">
                  <a:extLst>
                    <a:ext uri="{9D8B030D-6E8A-4147-A177-3AD203B41FA5}">
                      <a16:colId xmlns:a16="http://schemas.microsoft.com/office/drawing/2014/main" val="98204996"/>
                    </a:ext>
                  </a:extLst>
                </a:gridCol>
                <a:gridCol w="2539615">
                  <a:extLst>
                    <a:ext uri="{9D8B030D-6E8A-4147-A177-3AD203B41FA5}">
                      <a16:colId xmlns:a16="http://schemas.microsoft.com/office/drawing/2014/main" val="3899405244"/>
                    </a:ext>
                  </a:extLst>
                </a:gridCol>
              </a:tblGrid>
              <a:tr h="625970">
                <a:tc>
                  <a:txBody>
                    <a:bodyPr/>
                    <a:lstStyle/>
                    <a:p>
                      <a:pPr marL="0" marR="0" algn="ctr">
                        <a:spcBef>
                          <a:spcPts val="0"/>
                        </a:spcBef>
                        <a:spcAft>
                          <a:spcPts val="0"/>
                        </a:spcAft>
                      </a:pPr>
                      <a:r>
                        <a:rPr lang="en-US" sz="2000" b="0" cap="none" spc="0">
                          <a:solidFill>
                            <a:schemeClr val="accent1">
                              <a:lumMod val="50000"/>
                            </a:schemeClr>
                          </a:solidFill>
                          <a:effectLst/>
                        </a:rPr>
                        <a:t>Checks Rank</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b="0" cap="none" spc="0">
                          <a:solidFill>
                            <a:schemeClr val="accent1">
                              <a:lumMod val="50000"/>
                            </a:schemeClr>
                          </a:solidFill>
                          <a:effectLst/>
                        </a:rPr>
                        <a:t>Agency Name</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b="0" cap="none" spc="0">
                          <a:solidFill>
                            <a:schemeClr val="accent1">
                              <a:lumMod val="50000"/>
                            </a:schemeClr>
                          </a:solidFill>
                          <a:effectLst/>
                        </a:rPr>
                        <a:t>Count</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extLst>
                  <a:ext uri="{0D108BD9-81ED-4DB2-BD59-A6C34878D82A}">
                    <a16:rowId xmlns:a16="http://schemas.microsoft.com/office/drawing/2014/main" val="2146395595"/>
                  </a:ext>
                </a:extLst>
              </a:tr>
              <a:tr h="625970">
                <a:tc>
                  <a:txBody>
                    <a:bodyPr/>
                    <a:lstStyle/>
                    <a:p>
                      <a:pPr marL="0" marR="0" algn="ctr">
                        <a:spcBef>
                          <a:spcPts val="0"/>
                        </a:spcBef>
                        <a:spcAft>
                          <a:spcPts val="0"/>
                        </a:spcAft>
                      </a:pPr>
                      <a:r>
                        <a:rPr lang="en-US" sz="2000" cap="none" spc="0">
                          <a:solidFill>
                            <a:schemeClr val="accent1">
                              <a:lumMod val="50000"/>
                            </a:schemeClr>
                          </a:solidFill>
                          <a:effectLst/>
                        </a:rPr>
                        <a:t>1</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cap="none" spc="0">
                          <a:solidFill>
                            <a:schemeClr val="accent1">
                              <a:lumMod val="50000"/>
                            </a:schemeClr>
                          </a:solidFill>
                          <a:effectLst/>
                        </a:rPr>
                        <a:t>Franciscan Health Indianapolis (Indiana,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832</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extLst>
                  <a:ext uri="{0D108BD9-81ED-4DB2-BD59-A6C34878D82A}">
                    <a16:rowId xmlns:a16="http://schemas.microsoft.com/office/drawing/2014/main" val="552155750"/>
                  </a:ext>
                </a:extLst>
              </a:tr>
              <a:tr h="625970">
                <a:tc>
                  <a:txBody>
                    <a:bodyPr/>
                    <a:lstStyle/>
                    <a:p>
                      <a:pPr marL="0" marR="0" algn="ctr">
                        <a:spcBef>
                          <a:spcPts val="0"/>
                        </a:spcBef>
                        <a:spcAft>
                          <a:spcPts val="0"/>
                        </a:spcAft>
                      </a:pPr>
                      <a:r>
                        <a:rPr lang="en-US" sz="2000" cap="none" spc="0">
                          <a:solidFill>
                            <a:schemeClr val="accent1">
                              <a:lumMod val="50000"/>
                            </a:schemeClr>
                          </a:solidFill>
                          <a:effectLst/>
                        </a:rPr>
                        <a:t>2</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cap="none" spc="0">
                          <a:solidFill>
                            <a:schemeClr val="accent1">
                              <a:lumMod val="50000"/>
                            </a:schemeClr>
                          </a:solidFill>
                          <a:effectLst/>
                        </a:rPr>
                        <a:t>Automotive Safety Program (Indianapolis,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590</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extLst>
                  <a:ext uri="{0D108BD9-81ED-4DB2-BD59-A6C34878D82A}">
                    <a16:rowId xmlns:a16="http://schemas.microsoft.com/office/drawing/2014/main" val="3815312992"/>
                  </a:ext>
                </a:extLst>
              </a:tr>
              <a:tr h="625970">
                <a:tc>
                  <a:txBody>
                    <a:bodyPr/>
                    <a:lstStyle/>
                    <a:p>
                      <a:pPr marL="0" marR="0" algn="ctr">
                        <a:spcBef>
                          <a:spcPts val="0"/>
                        </a:spcBef>
                        <a:spcAft>
                          <a:spcPts val="0"/>
                        </a:spcAft>
                      </a:pPr>
                      <a:r>
                        <a:rPr lang="en-US" sz="2000" cap="none" spc="0">
                          <a:solidFill>
                            <a:schemeClr val="accent1">
                              <a:lumMod val="50000"/>
                            </a:schemeClr>
                          </a:solidFill>
                          <a:effectLst/>
                        </a:rPr>
                        <a:t>3</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cap="none" spc="0">
                          <a:solidFill>
                            <a:schemeClr val="accent1">
                              <a:lumMod val="50000"/>
                            </a:schemeClr>
                          </a:solidFill>
                          <a:effectLst/>
                        </a:rPr>
                        <a:t>Safe Kids Greater Lafayette (Lafayette,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377</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extLst>
                  <a:ext uri="{0D108BD9-81ED-4DB2-BD59-A6C34878D82A}">
                    <a16:rowId xmlns:a16="http://schemas.microsoft.com/office/drawing/2014/main" val="353073444"/>
                  </a:ext>
                </a:extLst>
              </a:tr>
              <a:tr h="934547">
                <a:tc>
                  <a:txBody>
                    <a:bodyPr/>
                    <a:lstStyle/>
                    <a:p>
                      <a:pPr marL="0" marR="0" algn="ctr">
                        <a:spcBef>
                          <a:spcPts val="0"/>
                        </a:spcBef>
                        <a:spcAft>
                          <a:spcPts val="0"/>
                        </a:spcAft>
                      </a:pPr>
                      <a:r>
                        <a:rPr lang="en-US" sz="2000" cap="none" spc="0">
                          <a:solidFill>
                            <a:schemeClr val="accent1">
                              <a:lumMod val="50000"/>
                            </a:schemeClr>
                          </a:solidFill>
                          <a:effectLst/>
                        </a:rPr>
                        <a:t>4</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cap="none" spc="0" dirty="0">
                          <a:solidFill>
                            <a:schemeClr val="accent1">
                              <a:lumMod val="50000"/>
                            </a:schemeClr>
                          </a:solidFill>
                          <a:effectLst/>
                        </a:rPr>
                        <a:t>White River Twp Fire Department (Greenwood, Indiana)</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377</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extLst>
                  <a:ext uri="{0D108BD9-81ED-4DB2-BD59-A6C34878D82A}">
                    <a16:rowId xmlns:a16="http://schemas.microsoft.com/office/drawing/2014/main" val="2156373375"/>
                  </a:ext>
                </a:extLst>
              </a:tr>
              <a:tr h="934547">
                <a:tc>
                  <a:txBody>
                    <a:bodyPr/>
                    <a:lstStyle/>
                    <a:p>
                      <a:pPr marL="0" marR="0" algn="ctr">
                        <a:spcBef>
                          <a:spcPts val="0"/>
                        </a:spcBef>
                        <a:spcAft>
                          <a:spcPts val="0"/>
                        </a:spcAft>
                      </a:pPr>
                      <a:r>
                        <a:rPr lang="en-US" sz="2000" cap="none" spc="0">
                          <a:solidFill>
                            <a:schemeClr val="accent1">
                              <a:lumMod val="50000"/>
                            </a:schemeClr>
                          </a:solidFill>
                          <a:effectLst/>
                        </a:rPr>
                        <a:t>5</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tc>
                <a:tc>
                  <a:txBody>
                    <a:bodyPr/>
                    <a:lstStyle/>
                    <a:p>
                      <a:pPr marL="0" marR="0" algn="ctr">
                        <a:spcBef>
                          <a:spcPts val="0"/>
                        </a:spcBef>
                        <a:spcAft>
                          <a:spcPts val="0"/>
                        </a:spcAft>
                      </a:pPr>
                      <a:r>
                        <a:rPr lang="en-US" sz="2000" cap="none" spc="0" dirty="0">
                          <a:solidFill>
                            <a:schemeClr val="accent1">
                              <a:lumMod val="50000"/>
                            </a:schemeClr>
                          </a:solidFill>
                          <a:effectLst/>
                        </a:rPr>
                        <a:t>Riley Hospital for Children at IU Health (Indianapolis, Indiana)</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tc>
                  <a:txBody>
                    <a:bodyPr/>
                    <a:lstStyle/>
                    <a:p>
                      <a:pPr marL="0" marR="0" algn="ctr">
                        <a:spcBef>
                          <a:spcPts val="0"/>
                        </a:spcBef>
                        <a:spcAft>
                          <a:spcPts val="0"/>
                        </a:spcAft>
                      </a:pPr>
                      <a:r>
                        <a:rPr lang="en-US" sz="2000" cap="none" spc="0" dirty="0">
                          <a:solidFill>
                            <a:schemeClr val="accent1">
                              <a:lumMod val="50000"/>
                            </a:schemeClr>
                          </a:solidFill>
                          <a:effectLst/>
                        </a:rPr>
                        <a:t>269</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71921" marR="99185" marT="132247" marB="132247" anchor="ctr">
                    <a:solidFill>
                      <a:schemeClr val="bg2"/>
                    </a:solidFill>
                  </a:tcPr>
                </a:tc>
                <a:extLst>
                  <a:ext uri="{0D108BD9-81ED-4DB2-BD59-A6C34878D82A}">
                    <a16:rowId xmlns:a16="http://schemas.microsoft.com/office/drawing/2014/main" val="308849906"/>
                  </a:ext>
                </a:extLst>
              </a:tr>
            </a:tbl>
          </a:graphicData>
        </a:graphic>
      </p:graphicFrame>
    </p:spTree>
    <p:extLst>
      <p:ext uri="{BB962C8B-B14F-4D97-AF65-F5344CB8AC3E}">
        <p14:creationId xmlns:p14="http://schemas.microsoft.com/office/powerpoint/2010/main" val="392448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dirty="0">
                <a:ln>
                  <a:noFill/>
                </a:ln>
                <a:solidFill>
                  <a:prstClr val="white"/>
                </a:solidFill>
                <a:effectLst/>
                <a:uLnTx/>
                <a:uFillTx/>
                <a:latin typeface="Calibri Light" panose="020F0302020204030204"/>
                <a:ea typeface="+mn-ea"/>
                <a:cs typeface="+mn-cs"/>
              </a:rPr>
              <a:t>Region 5</a:t>
            </a:r>
            <a:endParaRPr kumimoji="0" lang="en-US" alt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5" name="Table 4">
            <a:extLst>
              <a:ext uri="{FF2B5EF4-FFF2-40B4-BE49-F238E27FC236}">
                <a16:creationId xmlns:a16="http://schemas.microsoft.com/office/drawing/2014/main" id="{F030E962-E82D-C7DA-DC22-ABA8D848E589}"/>
              </a:ext>
            </a:extLst>
          </p:cNvPr>
          <p:cNvGraphicFramePr>
            <a:graphicFrameLocks noGrp="1"/>
          </p:cNvGraphicFramePr>
          <p:nvPr/>
        </p:nvGraphicFramePr>
        <p:xfrm>
          <a:off x="669507" y="1675227"/>
          <a:ext cx="10852987" cy="4394202"/>
        </p:xfrm>
        <a:graphic>
          <a:graphicData uri="http://schemas.openxmlformats.org/drawingml/2006/table">
            <a:tbl>
              <a:tblPr firstRow="1" firstCol="1" bandRow="1">
                <a:tableStyleId>{00A15C55-8517-42AA-B614-E9B94910E393}</a:tableStyleId>
              </a:tblPr>
              <a:tblGrid>
                <a:gridCol w="2120027">
                  <a:extLst>
                    <a:ext uri="{9D8B030D-6E8A-4147-A177-3AD203B41FA5}">
                      <a16:colId xmlns:a16="http://schemas.microsoft.com/office/drawing/2014/main" val="1423424920"/>
                    </a:ext>
                  </a:extLst>
                </a:gridCol>
                <a:gridCol w="6209156">
                  <a:extLst>
                    <a:ext uri="{9D8B030D-6E8A-4147-A177-3AD203B41FA5}">
                      <a16:colId xmlns:a16="http://schemas.microsoft.com/office/drawing/2014/main" val="792580519"/>
                    </a:ext>
                  </a:extLst>
                </a:gridCol>
                <a:gridCol w="2523804">
                  <a:extLst>
                    <a:ext uri="{9D8B030D-6E8A-4147-A177-3AD203B41FA5}">
                      <a16:colId xmlns:a16="http://schemas.microsoft.com/office/drawing/2014/main" val="1468632736"/>
                    </a:ext>
                  </a:extLst>
                </a:gridCol>
              </a:tblGrid>
              <a:tr h="629009">
                <a:tc>
                  <a:txBody>
                    <a:bodyPr/>
                    <a:lstStyle/>
                    <a:p>
                      <a:pPr marL="0" marR="0" algn="ctr">
                        <a:spcBef>
                          <a:spcPts val="0"/>
                        </a:spcBef>
                        <a:spcAft>
                          <a:spcPts val="0"/>
                        </a:spcAft>
                      </a:pPr>
                      <a:r>
                        <a:rPr lang="en-US" sz="2000" b="0" cap="none" spc="0">
                          <a:solidFill>
                            <a:schemeClr val="accent1">
                              <a:lumMod val="50000"/>
                            </a:schemeClr>
                          </a:solidFill>
                          <a:effectLst/>
                        </a:rPr>
                        <a:t>Checks Rank</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b="0" cap="none" spc="0">
                          <a:solidFill>
                            <a:schemeClr val="accent1">
                              <a:lumMod val="50000"/>
                            </a:schemeClr>
                          </a:solidFill>
                          <a:effectLst/>
                        </a:rPr>
                        <a:t>Agency Name</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b="0" cap="none" spc="0">
                          <a:solidFill>
                            <a:schemeClr val="accent1">
                              <a:lumMod val="50000"/>
                            </a:schemeClr>
                          </a:solidFill>
                          <a:effectLst/>
                        </a:rPr>
                        <a:t>Count</a:t>
                      </a:r>
                      <a:endParaRPr lang="en-US" sz="2000" b="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extLst>
                  <a:ext uri="{0D108BD9-81ED-4DB2-BD59-A6C34878D82A}">
                    <a16:rowId xmlns:a16="http://schemas.microsoft.com/office/drawing/2014/main" val="3435958436"/>
                  </a:ext>
                </a:extLst>
              </a:tr>
              <a:tr h="939083">
                <a:tc>
                  <a:txBody>
                    <a:bodyPr/>
                    <a:lstStyle/>
                    <a:p>
                      <a:pPr marL="0" marR="0" algn="ctr">
                        <a:spcBef>
                          <a:spcPts val="0"/>
                        </a:spcBef>
                        <a:spcAft>
                          <a:spcPts val="0"/>
                        </a:spcAft>
                      </a:pPr>
                      <a:r>
                        <a:rPr lang="en-US" sz="2000" cap="none" spc="0">
                          <a:solidFill>
                            <a:schemeClr val="accent1">
                              <a:lumMod val="50000"/>
                            </a:schemeClr>
                          </a:solidFill>
                          <a:effectLst/>
                        </a:rPr>
                        <a:t>1</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cap="none" spc="0">
                          <a:solidFill>
                            <a:schemeClr val="accent1">
                              <a:lumMod val="50000"/>
                            </a:schemeClr>
                          </a:solidFill>
                          <a:effectLst/>
                        </a:rPr>
                        <a:t>St. Vincent Hospital for Women and Children (Evansville,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1905</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extLst>
                  <a:ext uri="{0D108BD9-81ED-4DB2-BD59-A6C34878D82A}">
                    <a16:rowId xmlns:a16="http://schemas.microsoft.com/office/drawing/2014/main" val="2287167396"/>
                  </a:ext>
                </a:extLst>
              </a:tr>
              <a:tr h="629009">
                <a:tc>
                  <a:txBody>
                    <a:bodyPr/>
                    <a:lstStyle/>
                    <a:p>
                      <a:pPr marL="0" marR="0" algn="ctr">
                        <a:spcBef>
                          <a:spcPts val="0"/>
                        </a:spcBef>
                        <a:spcAft>
                          <a:spcPts val="0"/>
                        </a:spcAft>
                      </a:pPr>
                      <a:r>
                        <a:rPr lang="en-US" sz="2000" cap="none" spc="0">
                          <a:solidFill>
                            <a:schemeClr val="accent1">
                              <a:lumMod val="50000"/>
                            </a:schemeClr>
                          </a:solidFill>
                          <a:effectLst/>
                        </a:rPr>
                        <a:t>2</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cap="none" spc="0">
                          <a:solidFill>
                            <a:schemeClr val="accent1">
                              <a:lumMod val="50000"/>
                            </a:schemeClr>
                          </a:solidFill>
                          <a:effectLst/>
                        </a:rPr>
                        <a:t>Daviess Community Hospital (Washington,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1039</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extLst>
                  <a:ext uri="{0D108BD9-81ED-4DB2-BD59-A6C34878D82A}">
                    <a16:rowId xmlns:a16="http://schemas.microsoft.com/office/drawing/2014/main" val="3166587560"/>
                  </a:ext>
                </a:extLst>
              </a:tr>
              <a:tr h="629009">
                <a:tc>
                  <a:txBody>
                    <a:bodyPr/>
                    <a:lstStyle/>
                    <a:p>
                      <a:pPr marL="0" marR="0" algn="ctr">
                        <a:spcBef>
                          <a:spcPts val="0"/>
                        </a:spcBef>
                        <a:spcAft>
                          <a:spcPts val="0"/>
                        </a:spcAft>
                      </a:pPr>
                      <a:r>
                        <a:rPr lang="en-US" sz="2000" cap="none" spc="0">
                          <a:solidFill>
                            <a:schemeClr val="accent1">
                              <a:lumMod val="50000"/>
                            </a:schemeClr>
                          </a:solidFill>
                          <a:effectLst/>
                        </a:rPr>
                        <a:t>3</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cap="none" spc="0">
                          <a:solidFill>
                            <a:schemeClr val="accent1">
                              <a:lumMod val="50000"/>
                            </a:schemeClr>
                          </a:solidFill>
                          <a:effectLst/>
                        </a:rPr>
                        <a:t>Little Lambs of Evansville (Evansville,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266</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extLst>
                  <a:ext uri="{0D108BD9-81ED-4DB2-BD59-A6C34878D82A}">
                    <a16:rowId xmlns:a16="http://schemas.microsoft.com/office/drawing/2014/main" val="3616300863"/>
                  </a:ext>
                </a:extLst>
              </a:tr>
              <a:tr h="629009">
                <a:tc>
                  <a:txBody>
                    <a:bodyPr/>
                    <a:lstStyle/>
                    <a:p>
                      <a:pPr marL="0" marR="0" algn="ctr">
                        <a:spcBef>
                          <a:spcPts val="0"/>
                        </a:spcBef>
                        <a:spcAft>
                          <a:spcPts val="0"/>
                        </a:spcAft>
                      </a:pPr>
                      <a:r>
                        <a:rPr lang="en-US" sz="2000" cap="none" spc="0">
                          <a:solidFill>
                            <a:schemeClr val="accent1">
                              <a:lumMod val="50000"/>
                            </a:schemeClr>
                          </a:solidFill>
                          <a:effectLst/>
                        </a:rPr>
                        <a:t>4</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cap="none" spc="0">
                          <a:solidFill>
                            <a:schemeClr val="accent1">
                              <a:lumMod val="50000"/>
                            </a:schemeClr>
                          </a:solidFill>
                          <a:effectLst/>
                        </a:rPr>
                        <a:t>The Women's Hospital (Newburgh,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136</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extLst>
                  <a:ext uri="{0D108BD9-81ED-4DB2-BD59-A6C34878D82A}">
                    <a16:rowId xmlns:a16="http://schemas.microsoft.com/office/drawing/2014/main" val="1623192917"/>
                  </a:ext>
                </a:extLst>
              </a:tr>
              <a:tr h="939083">
                <a:tc>
                  <a:txBody>
                    <a:bodyPr/>
                    <a:lstStyle/>
                    <a:p>
                      <a:pPr marL="0" marR="0" algn="ctr">
                        <a:spcBef>
                          <a:spcPts val="0"/>
                        </a:spcBef>
                        <a:spcAft>
                          <a:spcPts val="0"/>
                        </a:spcAft>
                      </a:pPr>
                      <a:r>
                        <a:rPr lang="en-US" sz="2000" cap="none" spc="0">
                          <a:solidFill>
                            <a:schemeClr val="accent1">
                              <a:lumMod val="50000"/>
                            </a:schemeClr>
                          </a:solidFill>
                          <a:effectLst/>
                        </a:rPr>
                        <a:t>5</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tc>
                <a:tc>
                  <a:txBody>
                    <a:bodyPr/>
                    <a:lstStyle/>
                    <a:p>
                      <a:pPr marL="0" marR="0" algn="ctr">
                        <a:spcBef>
                          <a:spcPts val="0"/>
                        </a:spcBef>
                        <a:spcAft>
                          <a:spcPts val="0"/>
                        </a:spcAft>
                      </a:pPr>
                      <a:r>
                        <a:rPr lang="en-US" sz="2000" cap="none" spc="0" dirty="0">
                          <a:solidFill>
                            <a:schemeClr val="accent1">
                              <a:lumMod val="50000"/>
                            </a:schemeClr>
                          </a:solidFill>
                          <a:effectLst/>
                        </a:rPr>
                        <a:t>IU Health Southern Indiana Physicians (Bloomington, Indiana)</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tc>
                  <a:txBody>
                    <a:bodyPr/>
                    <a:lstStyle/>
                    <a:p>
                      <a:pPr marL="0" marR="0" algn="ctr">
                        <a:spcBef>
                          <a:spcPts val="0"/>
                        </a:spcBef>
                        <a:spcAft>
                          <a:spcPts val="0"/>
                        </a:spcAft>
                      </a:pPr>
                      <a:r>
                        <a:rPr lang="en-US" sz="2000" cap="none" spc="0" dirty="0">
                          <a:solidFill>
                            <a:schemeClr val="accent1">
                              <a:lumMod val="50000"/>
                            </a:schemeClr>
                          </a:solidFill>
                          <a:effectLst/>
                        </a:rPr>
                        <a:t>125</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72756" marR="99667" marT="132889" marB="132889" anchor="ctr">
                    <a:solidFill>
                      <a:schemeClr val="bg2"/>
                    </a:solidFill>
                  </a:tcPr>
                </a:tc>
                <a:extLst>
                  <a:ext uri="{0D108BD9-81ED-4DB2-BD59-A6C34878D82A}">
                    <a16:rowId xmlns:a16="http://schemas.microsoft.com/office/drawing/2014/main" val="3691113132"/>
                  </a:ext>
                </a:extLst>
              </a:tr>
            </a:tbl>
          </a:graphicData>
        </a:graphic>
      </p:graphicFrame>
    </p:spTree>
    <p:extLst>
      <p:ext uri="{BB962C8B-B14F-4D97-AF65-F5344CB8AC3E}">
        <p14:creationId xmlns:p14="http://schemas.microsoft.com/office/powerpoint/2010/main" val="304058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a:extLst>
              <a:ext uri="{FF2B5EF4-FFF2-40B4-BE49-F238E27FC236}">
                <a16:creationId xmlns:a16="http://schemas.microsoft.com/office/drawing/2014/main" id="{D72CB90D-62B1-89E7-1C85-DE4F32C9540C}"/>
              </a:ext>
            </a:extLst>
          </p:cNvPr>
          <p:cNvSpPr>
            <a:spLocks noChangeArrowheads="1"/>
          </p:cNvSpPr>
          <p:nvPr/>
        </p:nvSpPr>
        <p:spPr bwMode="auto">
          <a:xfrm>
            <a:off x="556532" y="643467"/>
            <a:ext cx="11210925"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sng" strike="noStrike" kern="1200" cap="none" spc="0" normalizeH="0" baseline="0" noProof="0" dirty="0">
                <a:ln>
                  <a:noFill/>
                </a:ln>
                <a:solidFill>
                  <a:prstClr val="white"/>
                </a:solidFill>
                <a:effectLst/>
                <a:uLnTx/>
                <a:uFillTx/>
                <a:latin typeface="Calibri Light" panose="020F0302020204030204"/>
                <a:ea typeface="+mn-ea"/>
                <a:cs typeface="+mn-cs"/>
              </a:rPr>
              <a:t>Region 6</a:t>
            </a:r>
            <a:endParaRPr kumimoji="0" lang="en-US" altLang="en-US" sz="3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2" name="Table 1">
            <a:extLst>
              <a:ext uri="{FF2B5EF4-FFF2-40B4-BE49-F238E27FC236}">
                <a16:creationId xmlns:a16="http://schemas.microsoft.com/office/drawing/2014/main" id="{C6971349-8E95-DA84-68C7-BB4DBC1C13AE}"/>
              </a:ext>
            </a:extLst>
          </p:cNvPr>
          <p:cNvGraphicFramePr>
            <a:graphicFrameLocks noGrp="1"/>
          </p:cNvGraphicFramePr>
          <p:nvPr/>
        </p:nvGraphicFramePr>
        <p:xfrm>
          <a:off x="643467" y="1695806"/>
          <a:ext cx="10905068" cy="4353041"/>
        </p:xfrm>
        <a:graphic>
          <a:graphicData uri="http://schemas.openxmlformats.org/drawingml/2006/table">
            <a:tbl>
              <a:tblPr firstRow="1" firstCol="1" bandRow="1">
                <a:tableStyleId>{00A15C55-8517-42AA-B614-E9B94910E393}</a:tableStyleId>
              </a:tblPr>
              <a:tblGrid>
                <a:gridCol w="2039273">
                  <a:extLst>
                    <a:ext uri="{9D8B030D-6E8A-4147-A177-3AD203B41FA5}">
                      <a16:colId xmlns:a16="http://schemas.microsoft.com/office/drawing/2014/main" val="825171894"/>
                    </a:ext>
                  </a:extLst>
                </a:gridCol>
                <a:gridCol w="6200161">
                  <a:extLst>
                    <a:ext uri="{9D8B030D-6E8A-4147-A177-3AD203B41FA5}">
                      <a16:colId xmlns:a16="http://schemas.microsoft.com/office/drawing/2014/main" val="3539664545"/>
                    </a:ext>
                  </a:extLst>
                </a:gridCol>
                <a:gridCol w="2665634">
                  <a:extLst>
                    <a:ext uri="{9D8B030D-6E8A-4147-A177-3AD203B41FA5}">
                      <a16:colId xmlns:a16="http://schemas.microsoft.com/office/drawing/2014/main" val="3547929778"/>
                    </a:ext>
                  </a:extLst>
                </a:gridCol>
              </a:tblGrid>
              <a:tr h="1096015">
                <a:tc>
                  <a:txBody>
                    <a:bodyPr/>
                    <a:lstStyle/>
                    <a:p>
                      <a:pPr marL="0" marR="0" algn="ctr">
                        <a:spcBef>
                          <a:spcPts val="0"/>
                        </a:spcBef>
                        <a:spcAft>
                          <a:spcPts val="0"/>
                        </a:spcAft>
                      </a:pPr>
                      <a:r>
                        <a:rPr lang="en-US" sz="2400" b="1" cap="none" spc="0">
                          <a:solidFill>
                            <a:schemeClr val="accent1">
                              <a:lumMod val="50000"/>
                            </a:schemeClr>
                          </a:solidFill>
                          <a:effectLst/>
                        </a:rPr>
                        <a:t>Checks Rank</a:t>
                      </a:r>
                      <a:endParaRPr lang="en-US" sz="24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155096" marB="155096" anchor="ctr"/>
                </a:tc>
                <a:tc>
                  <a:txBody>
                    <a:bodyPr/>
                    <a:lstStyle/>
                    <a:p>
                      <a:pPr marL="0" marR="0" algn="ctr">
                        <a:spcBef>
                          <a:spcPts val="0"/>
                        </a:spcBef>
                        <a:spcAft>
                          <a:spcPts val="0"/>
                        </a:spcAft>
                      </a:pPr>
                      <a:r>
                        <a:rPr lang="en-US" sz="2400" b="1" cap="none" spc="0">
                          <a:solidFill>
                            <a:schemeClr val="accent1">
                              <a:lumMod val="50000"/>
                            </a:schemeClr>
                          </a:solidFill>
                          <a:effectLst/>
                        </a:rPr>
                        <a:t>Agency Name</a:t>
                      </a:r>
                      <a:endParaRPr lang="en-US" sz="24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155096" marB="155096" anchor="ctr"/>
                </a:tc>
                <a:tc>
                  <a:txBody>
                    <a:bodyPr/>
                    <a:lstStyle/>
                    <a:p>
                      <a:pPr marL="0" marR="0" algn="ctr">
                        <a:spcBef>
                          <a:spcPts val="0"/>
                        </a:spcBef>
                        <a:spcAft>
                          <a:spcPts val="0"/>
                        </a:spcAft>
                      </a:pPr>
                      <a:r>
                        <a:rPr lang="en-US" sz="2400" b="1" cap="none" spc="0">
                          <a:solidFill>
                            <a:schemeClr val="accent1">
                              <a:lumMod val="50000"/>
                            </a:schemeClr>
                          </a:solidFill>
                          <a:effectLst/>
                        </a:rPr>
                        <a:t>Count</a:t>
                      </a:r>
                      <a:endParaRPr lang="en-US" sz="24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155096" marB="155096" anchor="ctr"/>
                </a:tc>
                <a:extLst>
                  <a:ext uri="{0D108BD9-81ED-4DB2-BD59-A6C34878D82A}">
                    <a16:rowId xmlns:a16="http://schemas.microsoft.com/office/drawing/2014/main" val="2282682142"/>
                  </a:ext>
                </a:extLst>
              </a:tr>
              <a:tr h="837521">
                <a:tc>
                  <a:txBody>
                    <a:bodyPr/>
                    <a:lstStyle/>
                    <a:p>
                      <a:pPr marL="0" marR="0" algn="ctr">
                        <a:spcBef>
                          <a:spcPts val="0"/>
                        </a:spcBef>
                        <a:spcAft>
                          <a:spcPts val="0"/>
                        </a:spcAft>
                      </a:pPr>
                      <a:r>
                        <a:rPr lang="en-US" sz="2000" b="1" cap="none" spc="0">
                          <a:solidFill>
                            <a:schemeClr val="accent1">
                              <a:lumMod val="50000"/>
                            </a:schemeClr>
                          </a:solidFill>
                          <a:effectLst/>
                        </a:rPr>
                        <a:t>1</a:t>
                      </a:r>
                      <a:endParaRPr lang="en-US" sz="20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tc>
                <a:tc>
                  <a:txBody>
                    <a:bodyPr/>
                    <a:lstStyle/>
                    <a:p>
                      <a:pPr marL="0" marR="0" algn="ctr">
                        <a:spcBef>
                          <a:spcPts val="0"/>
                        </a:spcBef>
                        <a:spcAft>
                          <a:spcPts val="0"/>
                        </a:spcAft>
                      </a:pPr>
                      <a:r>
                        <a:rPr lang="en-US" sz="2000" cap="none" spc="0">
                          <a:solidFill>
                            <a:schemeClr val="accent1">
                              <a:lumMod val="50000"/>
                            </a:schemeClr>
                          </a:solidFill>
                          <a:effectLst/>
                        </a:rPr>
                        <a:t>Goodwill Nurse-Family Partnership (Clarksville,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69</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extLst>
                  <a:ext uri="{0D108BD9-81ED-4DB2-BD59-A6C34878D82A}">
                    <a16:rowId xmlns:a16="http://schemas.microsoft.com/office/drawing/2014/main" val="3072745010"/>
                  </a:ext>
                </a:extLst>
              </a:tr>
              <a:tr h="527328">
                <a:tc>
                  <a:txBody>
                    <a:bodyPr/>
                    <a:lstStyle/>
                    <a:p>
                      <a:pPr marL="0" marR="0" algn="ctr">
                        <a:spcBef>
                          <a:spcPts val="0"/>
                        </a:spcBef>
                        <a:spcAft>
                          <a:spcPts val="0"/>
                        </a:spcAft>
                      </a:pPr>
                      <a:r>
                        <a:rPr lang="en-US" sz="2000" b="1" cap="none" spc="0">
                          <a:solidFill>
                            <a:schemeClr val="accent1">
                              <a:lumMod val="50000"/>
                            </a:schemeClr>
                          </a:solidFill>
                          <a:effectLst/>
                        </a:rPr>
                        <a:t>2</a:t>
                      </a:r>
                      <a:endParaRPr lang="en-US" sz="20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tc>
                <a:tc>
                  <a:txBody>
                    <a:bodyPr/>
                    <a:lstStyle/>
                    <a:p>
                      <a:pPr marL="0" marR="0" algn="ctr">
                        <a:spcBef>
                          <a:spcPts val="0"/>
                        </a:spcBef>
                        <a:spcAft>
                          <a:spcPts val="0"/>
                        </a:spcAft>
                      </a:pPr>
                      <a:r>
                        <a:rPr lang="en-US" sz="2000" cap="none" spc="0" dirty="0">
                          <a:solidFill>
                            <a:schemeClr val="accent1">
                              <a:lumMod val="50000"/>
                            </a:schemeClr>
                          </a:solidFill>
                          <a:effectLst/>
                        </a:rPr>
                        <a:t>Margaret Mary Health (Batesville, Indiana)</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53</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extLst>
                  <a:ext uri="{0D108BD9-81ED-4DB2-BD59-A6C34878D82A}">
                    <a16:rowId xmlns:a16="http://schemas.microsoft.com/office/drawing/2014/main" val="528314484"/>
                  </a:ext>
                </a:extLst>
              </a:tr>
              <a:tr h="527328">
                <a:tc>
                  <a:txBody>
                    <a:bodyPr/>
                    <a:lstStyle/>
                    <a:p>
                      <a:pPr marL="0" marR="0" algn="ctr">
                        <a:spcBef>
                          <a:spcPts val="0"/>
                        </a:spcBef>
                        <a:spcAft>
                          <a:spcPts val="0"/>
                        </a:spcAft>
                      </a:pPr>
                      <a:r>
                        <a:rPr lang="en-US" sz="2000" b="1" cap="none" spc="0">
                          <a:solidFill>
                            <a:schemeClr val="accent1">
                              <a:lumMod val="50000"/>
                            </a:schemeClr>
                          </a:solidFill>
                          <a:effectLst/>
                        </a:rPr>
                        <a:t>3</a:t>
                      </a:r>
                      <a:endParaRPr lang="en-US" sz="20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tc>
                <a:tc>
                  <a:txBody>
                    <a:bodyPr/>
                    <a:lstStyle/>
                    <a:p>
                      <a:pPr marL="0" marR="0" algn="ctr">
                        <a:spcBef>
                          <a:spcPts val="0"/>
                        </a:spcBef>
                        <a:spcAft>
                          <a:spcPts val="0"/>
                        </a:spcAft>
                      </a:pPr>
                      <a:r>
                        <a:rPr lang="en-US" sz="2000" cap="none" spc="0" dirty="0">
                          <a:solidFill>
                            <a:schemeClr val="accent1">
                              <a:lumMod val="50000"/>
                            </a:schemeClr>
                          </a:solidFill>
                          <a:effectLst/>
                        </a:rPr>
                        <a:t>Dorel Juvenile (Columbus, Indiana)</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34</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extLst>
                  <a:ext uri="{0D108BD9-81ED-4DB2-BD59-A6C34878D82A}">
                    <a16:rowId xmlns:a16="http://schemas.microsoft.com/office/drawing/2014/main" val="2827359574"/>
                  </a:ext>
                </a:extLst>
              </a:tr>
              <a:tr h="837521">
                <a:tc>
                  <a:txBody>
                    <a:bodyPr/>
                    <a:lstStyle/>
                    <a:p>
                      <a:pPr marL="0" marR="0" algn="ctr">
                        <a:spcBef>
                          <a:spcPts val="0"/>
                        </a:spcBef>
                        <a:spcAft>
                          <a:spcPts val="0"/>
                        </a:spcAft>
                      </a:pPr>
                      <a:r>
                        <a:rPr lang="en-US" sz="2000" b="1" cap="none" spc="0">
                          <a:solidFill>
                            <a:schemeClr val="accent1">
                              <a:lumMod val="50000"/>
                            </a:schemeClr>
                          </a:solidFill>
                          <a:effectLst/>
                        </a:rPr>
                        <a:t>4</a:t>
                      </a:r>
                      <a:endParaRPr lang="en-US" sz="20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tc>
                <a:tc>
                  <a:txBody>
                    <a:bodyPr/>
                    <a:lstStyle/>
                    <a:p>
                      <a:pPr marL="0" marR="0" algn="ctr">
                        <a:spcBef>
                          <a:spcPts val="0"/>
                        </a:spcBef>
                        <a:spcAft>
                          <a:spcPts val="0"/>
                        </a:spcAft>
                      </a:pPr>
                      <a:r>
                        <a:rPr lang="en-US" sz="2000" cap="none" spc="0">
                          <a:solidFill>
                            <a:schemeClr val="accent1">
                              <a:lumMod val="50000"/>
                            </a:schemeClr>
                          </a:solidFill>
                          <a:effectLst/>
                        </a:rPr>
                        <a:t>Lafayette Township Fire Protection District (Floyd Knobs ,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tc>
                  <a:txBody>
                    <a:bodyPr/>
                    <a:lstStyle/>
                    <a:p>
                      <a:pPr marL="0" marR="0" algn="ctr">
                        <a:spcBef>
                          <a:spcPts val="0"/>
                        </a:spcBef>
                        <a:spcAft>
                          <a:spcPts val="0"/>
                        </a:spcAft>
                      </a:pPr>
                      <a:r>
                        <a:rPr lang="en-US" sz="2000" cap="none" spc="0">
                          <a:solidFill>
                            <a:schemeClr val="accent1">
                              <a:lumMod val="50000"/>
                            </a:schemeClr>
                          </a:solidFill>
                          <a:effectLst/>
                        </a:rPr>
                        <a:t>32</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extLst>
                  <a:ext uri="{0D108BD9-81ED-4DB2-BD59-A6C34878D82A}">
                    <a16:rowId xmlns:a16="http://schemas.microsoft.com/office/drawing/2014/main" val="3075496058"/>
                  </a:ext>
                </a:extLst>
              </a:tr>
              <a:tr h="527328">
                <a:tc>
                  <a:txBody>
                    <a:bodyPr/>
                    <a:lstStyle/>
                    <a:p>
                      <a:pPr marL="0" marR="0" algn="ctr">
                        <a:spcBef>
                          <a:spcPts val="0"/>
                        </a:spcBef>
                        <a:spcAft>
                          <a:spcPts val="0"/>
                        </a:spcAft>
                      </a:pPr>
                      <a:r>
                        <a:rPr lang="en-US" sz="2000" b="1" cap="none" spc="0">
                          <a:solidFill>
                            <a:schemeClr val="accent1">
                              <a:lumMod val="50000"/>
                            </a:schemeClr>
                          </a:solidFill>
                          <a:effectLst/>
                        </a:rPr>
                        <a:t>5</a:t>
                      </a:r>
                      <a:endParaRPr lang="en-US" sz="2000" b="1"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tc>
                <a:tc>
                  <a:txBody>
                    <a:bodyPr/>
                    <a:lstStyle/>
                    <a:p>
                      <a:pPr marL="0" marR="0" algn="ctr">
                        <a:spcBef>
                          <a:spcPts val="0"/>
                        </a:spcBef>
                        <a:spcAft>
                          <a:spcPts val="0"/>
                        </a:spcAft>
                      </a:pPr>
                      <a:r>
                        <a:rPr lang="en-US" sz="2000" cap="none" spc="0">
                          <a:solidFill>
                            <a:schemeClr val="accent1">
                              <a:lumMod val="50000"/>
                            </a:schemeClr>
                          </a:solidFill>
                          <a:effectLst/>
                        </a:rPr>
                        <a:t>New Hope Services (Jeffersonville, Indiana)</a:t>
                      </a:r>
                      <a:endParaRPr lang="en-US" sz="2000" cap="none" spc="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tc>
                  <a:txBody>
                    <a:bodyPr/>
                    <a:lstStyle/>
                    <a:p>
                      <a:pPr marL="0" marR="0" algn="ctr">
                        <a:spcBef>
                          <a:spcPts val="0"/>
                        </a:spcBef>
                        <a:spcAft>
                          <a:spcPts val="0"/>
                        </a:spcAft>
                      </a:pPr>
                      <a:r>
                        <a:rPr lang="en-US" sz="2000" cap="none" spc="0" dirty="0">
                          <a:solidFill>
                            <a:schemeClr val="accent1">
                              <a:lumMod val="50000"/>
                            </a:schemeClr>
                          </a:solidFill>
                          <a:effectLst/>
                        </a:rPr>
                        <a:t>19</a:t>
                      </a:r>
                      <a:endParaRPr lang="en-US" sz="2000" cap="none" spc="0" dirty="0">
                        <a:solidFill>
                          <a:schemeClr val="accent1">
                            <a:lumMod val="50000"/>
                          </a:schemeClr>
                        </a:solidFill>
                        <a:effectLst/>
                        <a:latin typeface="Calibri" panose="020F0502020204030204" pitchFamily="34" charset="0"/>
                        <a:ea typeface="Calibri" panose="020F0502020204030204" pitchFamily="34" charset="0"/>
                      </a:endParaRPr>
                    </a:p>
                  </a:txBody>
                  <a:tcPr marL="108568" marR="77548" marT="0" marB="155096" anchor="ctr">
                    <a:solidFill>
                      <a:schemeClr val="bg2"/>
                    </a:solidFill>
                  </a:tcPr>
                </a:tc>
                <a:extLst>
                  <a:ext uri="{0D108BD9-81ED-4DB2-BD59-A6C34878D82A}">
                    <a16:rowId xmlns:a16="http://schemas.microsoft.com/office/drawing/2014/main" val="585769831"/>
                  </a:ext>
                </a:extLst>
              </a:tr>
            </a:tbl>
          </a:graphicData>
        </a:graphic>
      </p:graphicFrame>
    </p:spTree>
    <p:extLst>
      <p:ext uri="{BB962C8B-B14F-4D97-AF65-F5344CB8AC3E}">
        <p14:creationId xmlns:p14="http://schemas.microsoft.com/office/powerpoint/2010/main" val="421346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fontScale="90000"/>
          </a:bodyPr>
          <a:lstStyle/>
          <a:p>
            <a:pPr algn="ctr"/>
            <a:r>
              <a:rPr lang="en-US" sz="3600" b="1" dirty="0">
                <a:solidFill>
                  <a:schemeClr val="bg1"/>
                </a:solidFill>
                <a:latin typeface="Calibri (Body)"/>
              </a:rPr>
              <a:t>Child Restraint Distribution Grant (CRDG)</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4" name="TextBox 3">
            <a:extLst>
              <a:ext uri="{FF2B5EF4-FFF2-40B4-BE49-F238E27FC236}">
                <a16:creationId xmlns:a16="http://schemas.microsoft.com/office/drawing/2014/main" id="{AA3DD5CD-4B49-5773-4346-980946035A00}"/>
              </a:ext>
            </a:extLst>
          </p:cNvPr>
          <p:cNvSpPr txBox="1"/>
          <p:nvPr/>
        </p:nvSpPr>
        <p:spPr>
          <a:xfrm>
            <a:off x="4527804" y="2810007"/>
            <a:ext cx="5764696" cy="124649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ICJI partners with IDOH to support Trauma Hospitals with Child Restraints with Title V Funds.</a:t>
            </a:r>
          </a:p>
        </p:txBody>
      </p:sp>
    </p:spTree>
    <p:extLst>
      <p:ext uri="{BB962C8B-B14F-4D97-AF65-F5344CB8AC3E}">
        <p14:creationId xmlns:p14="http://schemas.microsoft.com/office/powerpoint/2010/main" val="307721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fontScale="90000"/>
          </a:bodyPr>
          <a:lstStyle/>
          <a:p>
            <a:pPr algn="ctr"/>
            <a:r>
              <a:rPr lang="en-US" sz="3600" b="1" dirty="0">
                <a:solidFill>
                  <a:schemeClr val="bg1"/>
                </a:solidFill>
                <a:latin typeface="Calibri (Body)"/>
              </a:rPr>
              <a:t>Child Restraint Distribution Grant (CRDG)</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graphicFrame>
        <p:nvGraphicFramePr>
          <p:cNvPr id="3" name="Table 2">
            <a:extLst>
              <a:ext uri="{FF2B5EF4-FFF2-40B4-BE49-F238E27FC236}">
                <a16:creationId xmlns:a16="http://schemas.microsoft.com/office/drawing/2014/main" id="{9FBA312E-570C-7F2F-0D87-1D1A36C87129}"/>
              </a:ext>
            </a:extLst>
          </p:cNvPr>
          <p:cNvGraphicFramePr>
            <a:graphicFrameLocks noGrp="1"/>
          </p:cNvGraphicFramePr>
          <p:nvPr/>
        </p:nvGraphicFramePr>
        <p:xfrm>
          <a:off x="4415310" y="1574019"/>
          <a:ext cx="5073248" cy="3483596"/>
        </p:xfrm>
        <a:graphic>
          <a:graphicData uri="http://schemas.openxmlformats.org/drawingml/2006/table">
            <a:tbl>
              <a:tblPr>
                <a:tableStyleId>{E269D01E-BC32-4049-B463-5C60D7B0CCD2}</a:tableStyleId>
              </a:tblPr>
              <a:tblGrid>
                <a:gridCol w="5073248">
                  <a:extLst>
                    <a:ext uri="{9D8B030D-6E8A-4147-A177-3AD203B41FA5}">
                      <a16:colId xmlns:a16="http://schemas.microsoft.com/office/drawing/2014/main" val="4175132132"/>
                    </a:ext>
                  </a:extLst>
                </a:gridCol>
              </a:tblGrid>
              <a:tr h="383370">
                <a:tc>
                  <a:txBody>
                    <a:bodyPr/>
                    <a:lstStyle/>
                    <a:p>
                      <a:pPr algn="ctr" fontAlgn="b"/>
                      <a:r>
                        <a:rPr lang="en-US" sz="2200" u="none" strike="noStrike">
                          <a:effectLst/>
                        </a:rPr>
                        <a:t>Memorial Hospital and Health Care Center</a:t>
                      </a:r>
                      <a:endParaRPr lang="en-US" sz="2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85093268"/>
                  </a:ext>
                </a:extLst>
              </a:tr>
              <a:tr h="383370">
                <a:tc>
                  <a:txBody>
                    <a:bodyPr/>
                    <a:lstStyle/>
                    <a:p>
                      <a:pPr algn="ctr" fontAlgn="b"/>
                      <a:r>
                        <a:rPr lang="en-US" sz="2200" u="none" strike="noStrike">
                          <a:effectLst/>
                        </a:rPr>
                        <a:t>St. Vincent Evansville</a:t>
                      </a:r>
                      <a:endParaRPr lang="en-US" sz="2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8859268"/>
                  </a:ext>
                </a:extLst>
              </a:tr>
              <a:tr h="383370">
                <a:tc>
                  <a:txBody>
                    <a:bodyPr/>
                    <a:lstStyle/>
                    <a:p>
                      <a:pPr algn="ctr" fontAlgn="b"/>
                      <a:r>
                        <a:rPr lang="en-US" sz="2200" u="none" strike="noStrike">
                          <a:effectLst/>
                        </a:rPr>
                        <a:t>Franciscan Health (Location 1)</a:t>
                      </a:r>
                      <a:endParaRPr lang="en-US" sz="2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76331503"/>
                  </a:ext>
                </a:extLst>
              </a:tr>
              <a:tr h="416636">
                <a:tc>
                  <a:txBody>
                    <a:bodyPr/>
                    <a:lstStyle/>
                    <a:p>
                      <a:pPr algn="ctr" fontAlgn="b"/>
                      <a:r>
                        <a:rPr lang="en-US" sz="2200" u="none" strike="noStrike">
                          <a:effectLst/>
                        </a:rPr>
                        <a:t>Franciscan Health (Location 2)</a:t>
                      </a:r>
                      <a:endParaRPr lang="en-US" sz="2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25844569"/>
                  </a:ext>
                </a:extLst>
              </a:tr>
              <a:tr h="383370">
                <a:tc>
                  <a:txBody>
                    <a:bodyPr/>
                    <a:lstStyle/>
                    <a:p>
                      <a:pPr algn="ctr" fontAlgn="b"/>
                      <a:r>
                        <a:rPr lang="en-US" sz="2200" u="none" strike="noStrike" dirty="0">
                          <a:effectLst/>
                        </a:rPr>
                        <a:t>Franciscan Health (Location 3)</a:t>
                      </a:r>
                      <a:endParaRPr lang="en-US" sz="2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21978621"/>
                  </a:ext>
                </a:extLst>
              </a:tr>
              <a:tr h="383370">
                <a:tc>
                  <a:txBody>
                    <a:bodyPr/>
                    <a:lstStyle/>
                    <a:p>
                      <a:pPr algn="ctr" fontAlgn="b"/>
                      <a:r>
                        <a:rPr lang="en-US" sz="2200" u="none" strike="noStrike" dirty="0">
                          <a:effectLst/>
                        </a:rPr>
                        <a:t>St Vincent Hospital and Health Care Center</a:t>
                      </a:r>
                      <a:endParaRPr lang="en-US" sz="2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498374215"/>
                  </a:ext>
                </a:extLst>
              </a:tr>
              <a:tr h="383370">
                <a:tc>
                  <a:txBody>
                    <a:bodyPr/>
                    <a:lstStyle/>
                    <a:p>
                      <a:pPr algn="ctr" fontAlgn="b"/>
                      <a:r>
                        <a:rPr lang="en-US" sz="2200" u="none" strike="noStrike" dirty="0">
                          <a:effectLst/>
                        </a:rPr>
                        <a:t>Indiana University Health Bloomington</a:t>
                      </a:r>
                      <a:endParaRPr lang="en-US" sz="2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44589579"/>
                  </a:ext>
                </a:extLst>
              </a:tr>
              <a:tr h="383370">
                <a:tc>
                  <a:txBody>
                    <a:bodyPr/>
                    <a:lstStyle/>
                    <a:p>
                      <a:pPr algn="ctr" fontAlgn="b"/>
                      <a:r>
                        <a:rPr lang="en-US" sz="2200" u="none" strike="noStrike">
                          <a:effectLst/>
                        </a:rPr>
                        <a:t>Riley Hospital For Children</a:t>
                      </a:r>
                      <a:endParaRPr lang="en-US" sz="2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35253624"/>
                  </a:ext>
                </a:extLst>
              </a:tr>
              <a:tr h="383370">
                <a:tc>
                  <a:txBody>
                    <a:bodyPr/>
                    <a:lstStyle/>
                    <a:p>
                      <a:pPr algn="ctr" fontAlgn="b"/>
                      <a:r>
                        <a:rPr lang="en-US" sz="2200" u="none" strike="noStrike" dirty="0">
                          <a:effectLst/>
                        </a:rPr>
                        <a:t>IU Health Ball Memorial</a:t>
                      </a:r>
                      <a:endParaRPr lang="en-US" sz="2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183118977"/>
                  </a:ext>
                </a:extLst>
              </a:tr>
            </a:tbl>
          </a:graphicData>
        </a:graphic>
      </p:graphicFrame>
    </p:spTree>
    <p:extLst>
      <p:ext uri="{BB962C8B-B14F-4D97-AF65-F5344CB8AC3E}">
        <p14:creationId xmlns:p14="http://schemas.microsoft.com/office/powerpoint/2010/main" val="120827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fontScale="90000"/>
          </a:bodyPr>
          <a:lstStyle/>
          <a:p>
            <a:pPr algn="ctr"/>
            <a:r>
              <a:rPr lang="en-US" sz="3600" b="1" dirty="0">
                <a:solidFill>
                  <a:schemeClr val="bg1"/>
                </a:solidFill>
                <a:latin typeface="Calibri (Body)"/>
              </a:rPr>
              <a:t>Automotive Safety Training Program (ASP)</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6" name="TextBox 5">
            <a:extLst>
              <a:ext uri="{FF2B5EF4-FFF2-40B4-BE49-F238E27FC236}">
                <a16:creationId xmlns:a16="http://schemas.microsoft.com/office/drawing/2014/main" id="{5E5D1D4B-9B3E-C1B3-477A-9F4D982E14D7}"/>
              </a:ext>
            </a:extLst>
          </p:cNvPr>
          <p:cNvSpPr txBox="1"/>
          <p:nvPr/>
        </p:nvSpPr>
        <p:spPr>
          <a:xfrm>
            <a:off x="4061643" y="2228671"/>
            <a:ext cx="6096000" cy="3554819"/>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ICJI Partners with ASP to provide training resources such as Certification Courses,  Refresher Courses, CEUs and Community Events.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Permanent Fitting Station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Annual Conference &amp; Clinic</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Safe Kid’s Coalition</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Belts About Program (ages 8-12)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460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fontScale="90000"/>
          </a:bodyPr>
          <a:lstStyle/>
          <a:p>
            <a:pPr algn="ctr"/>
            <a:r>
              <a:rPr lang="en-US" sz="3600" b="1" dirty="0">
                <a:solidFill>
                  <a:schemeClr val="bg1"/>
                </a:solidFill>
                <a:latin typeface="Calibri (Body)"/>
              </a:rPr>
              <a:t>Automotive Safety Training Program (ASP)</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6" name="TextBox 5">
            <a:extLst>
              <a:ext uri="{FF2B5EF4-FFF2-40B4-BE49-F238E27FC236}">
                <a16:creationId xmlns:a16="http://schemas.microsoft.com/office/drawing/2014/main" id="{5E5D1D4B-9B3E-C1B3-477A-9F4D982E14D7}"/>
              </a:ext>
            </a:extLst>
          </p:cNvPr>
          <p:cNvSpPr txBox="1"/>
          <p:nvPr/>
        </p:nvSpPr>
        <p:spPr>
          <a:xfrm>
            <a:off x="4216526" y="2358831"/>
            <a:ext cx="6096000" cy="240065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FFY22: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Supported 17 National Child Passenger Safety Certification Training Courses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196 New CPSTs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100 CPST Car Seat Check-Offs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36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9074311" y="0"/>
            <a:ext cx="3117689" cy="2206365"/>
          </a:xfrm>
          <a:prstGeom prst="rect">
            <a:avLst/>
          </a:prstGeom>
        </p:spPr>
      </p:pic>
      <p:sp>
        <p:nvSpPr>
          <p:cNvPr id="1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2B2B2"/>
              </a:solidFill>
              <a:effectLst/>
              <a:uLnTx/>
              <a:uFillTx/>
              <a:latin typeface="Calibri" panose="020F0502020204030204"/>
              <a:ea typeface="+mn-ea"/>
              <a:cs typeface="+mn-cs"/>
            </a:endParaRPr>
          </a:p>
        </p:txBody>
      </p:sp>
      <p:graphicFrame>
        <p:nvGraphicFramePr>
          <p:cNvPr id="7" name="Table 8">
            <a:extLst>
              <a:ext uri="{FF2B5EF4-FFF2-40B4-BE49-F238E27FC236}">
                <a16:creationId xmlns:a16="http://schemas.microsoft.com/office/drawing/2014/main" id="{CB440F53-D787-7B68-CDA4-F61BCA065E74}"/>
              </a:ext>
            </a:extLst>
          </p:cNvPr>
          <p:cNvGraphicFramePr>
            <a:graphicFrameLocks noGrp="1"/>
          </p:cNvGraphicFramePr>
          <p:nvPr/>
        </p:nvGraphicFramePr>
        <p:xfrm>
          <a:off x="176694" y="2505387"/>
          <a:ext cx="4766367" cy="1922832"/>
        </p:xfrm>
        <a:graphic>
          <a:graphicData uri="http://schemas.openxmlformats.org/drawingml/2006/table">
            <a:tbl>
              <a:tblPr firstRow="1" bandRow="1">
                <a:tableStyleId>{00A15C55-8517-42AA-B614-E9B94910E393}</a:tableStyleId>
              </a:tblPr>
              <a:tblGrid>
                <a:gridCol w="4766367">
                  <a:extLst>
                    <a:ext uri="{9D8B030D-6E8A-4147-A177-3AD203B41FA5}">
                      <a16:colId xmlns:a16="http://schemas.microsoft.com/office/drawing/2014/main" val="928594312"/>
                    </a:ext>
                  </a:extLst>
                </a:gridCol>
              </a:tblGrid>
              <a:tr h="1922832">
                <a:tc>
                  <a:txBody>
                    <a:bodyPr/>
                    <a:lstStyle/>
                    <a:p>
                      <a:pPr algn="ctr"/>
                      <a:r>
                        <a:rPr lang="en-US" sz="3600" dirty="0"/>
                        <a:t>Project LOVE</a:t>
                      </a:r>
                    </a:p>
                    <a:p>
                      <a:pPr algn="ctr"/>
                      <a:r>
                        <a:rPr lang="en-US" sz="3600" u="sng" dirty="0">
                          <a:solidFill>
                            <a:schemeClr val="accent1">
                              <a:lumMod val="50000"/>
                            </a:schemeClr>
                          </a:solidFill>
                        </a:rPr>
                        <a:t>L</a:t>
                      </a:r>
                      <a:r>
                        <a:rPr lang="en-US" sz="3600" dirty="0"/>
                        <a:t>aw </a:t>
                      </a:r>
                      <a:r>
                        <a:rPr lang="en-US" sz="3600" u="sng" dirty="0">
                          <a:solidFill>
                            <a:schemeClr val="accent1">
                              <a:lumMod val="50000"/>
                            </a:schemeClr>
                          </a:solidFill>
                        </a:rPr>
                        <a:t>O</a:t>
                      </a:r>
                      <a:r>
                        <a:rPr lang="en-US" sz="3600" dirty="0"/>
                        <a:t>fficer </a:t>
                      </a:r>
                      <a:r>
                        <a:rPr lang="en-US" sz="3600" u="sng" dirty="0">
                          <a:solidFill>
                            <a:schemeClr val="accent1">
                              <a:lumMod val="50000"/>
                            </a:schemeClr>
                          </a:solidFill>
                        </a:rPr>
                        <a:t>V</a:t>
                      </a:r>
                      <a:r>
                        <a:rPr lang="en-US" sz="3600" dirty="0"/>
                        <a:t>oucher &amp; </a:t>
                      </a:r>
                      <a:r>
                        <a:rPr lang="en-US" sz="3600" u="sng" dirty="0">
                          <a:solidFill>
                            <a:schemeClr val="accent1">
                              <a:lumMod val="50000"/>
                            </a:schemeClr>
                          </a:solidFill>
                        </a:rPr>
                        <a:t>E</a:t>
                      </a:r>
                      <a:r>
                        <a:rPr lang="en-US" sz="3600" dirty="0"/>
                        <a:t>nforcement</a:t>
                      </a:r>
                    </a:p>
                  </a:txBody>
                  <a:tcPr anchor="ctr"/>
                </a:tc>
                <a:extLst>
                  <a:ext uri="{0D108BD9-81ED-4DB2-BD59-A6C34878D82A}">
                    <a16:rowId xmlns:a16="http://schemas.microsoft.com/office/drawing/2014/main" val="1568826347"/>
                  </a:ext>
                </a:extLst>
              </a:tr>
            </a:tbl>
          </a:graphicData>
        </a:graphic>
      </p:graphicFrame>
      <p:graphicFrame>
        <p:nvGraphicFramePr>
          <p:cNvPr id="8" name="Table 7">
            <a:extLst>
              <a:ext uri="{FF2B5EF4-FFF2-40B4-BE49-F238E27FC236}">
                <a16:creationId xmlns:a16="http://schemas.microsoft.com/office/drawing/2014/main" id="{BB8CC1A9-C729-F8D7-EDA1-840DF4B0E47E}"/>
              </a:ext>
            </a:extLst>
          </p:cNvPr>
          <p:cNvGraphicFramePr>
            <a:graphicFrameLocks noGrp="1"/>
          </p:cNvGraphicFramePr>
          <p:nvPr/>
        </p:nvGraphicFramePr>
        <p:xfrm>
          <a:off x="6096000" y="489596"/>
          <a:ext cx="2716697" cy="3938623"/>
        </p:xfrm>
        <a:graphic>
          <a:graphicData uri="http://schemas.openxmlformats.org/drawingml/2006/table">
            <a:tbl>
              <a:tblPr firstRow="1" firstCol="1" bandRow="1">
                <a:tableStyleId>{00A15C55-8517-42AA-B614-E9B94910E393}</a:tableStyleId>
              </a:tblPr>
              <a:tblGrid>
                <a:gridCol w="1372352">
                  <a:extLst>
                    <a:ext uri="{9D8B030D-6E8A-4147-A177-3AD203B41FA5}">
                      <a16:colId xmlns:a16="http://schemas.microsoft.com/office/drawing/2014/main" val="2097070480"/>
                    </a:ext>
                  </a:extLst>
                </a:gridCol>
                <a:gridCol w="1344345">
                  <a:extLst>
                    <a:ext uri="{9D8B030D-6E8A-4147-A177-3AD203B41FA5}">
                      <a16:colId xmlns:a16="http://schemas.microsoft.com/office/drawing/2014/main" val="394586427"/>
                    </a:ext>
                  </a:extLst>
                </a:gridCol>
              </a:tblGrid>
              <a:tr h="392305">
                <a:tc>
                  <a:txBody>
                    <a:bodyPr/>
                    <a:lstStyle/>
                    <a:p>
                      <a:pPr marL="0" marR="0" algn="ctr">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Count</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46929572"/>
                  </a:ext>
                </a:extLst>
              </a:tr>
              <a:tr h="404831">
                <a:tc>
                  <a:txBody>
                    <a:bodyPr/>
                    <a:lstStyle/>
                    <a:p>
                      <a:pPr marL="0" marR="0" algn="ctr">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738</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596407251"/>
                  </a:ext>
                </a:extLst>
              </a:tr>
              <a:tr h="404831">
                <a:tc>
                  <a:txBody>
                    <a:bodyPr/>
                    <a:lstStyle/>
                    <a:p>
                      <a:pPr marL="0" marR="0" algn="ctr">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438</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479399874"/>
                  </a:ext>
                </a:extLst>
              </a:tr>
              <a:tr h="404831">
                <a:tc>
                  <a:txBody>
                    <a:bodyPr/>
                    <a:lstStyle/>
                    <a:p>
                      <a:pPr marL="0" marR="0" algn="ctr">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217</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3760377121"/>
                  </a:ext>
                </a:extLst>
              </a:tr>
              <a:tr h="404831">
                <a:tc>
                  <a:txBody>
                    <a:bodyPr/>
                    <a:lstStyle/>
                    <a:p>
                      <a:pPr marL="0" marR="0" algn="ctr">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dirty="0">
                          <a:solidFill>
                            <a:schemeClr val="accent1">
                              <a:lumMod val="50000"/>
                            </a:schemeClr>
                          </a:solidFill>
                          <a:effectLst/>
                        </a:rPr>
                        <a:t>653</a:t>
                      </a:r>
                      <a:endParaRPr lang="en-US" sz="1800" b="1" dirty="0">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2474470430"/>
                  </a:ext>
                </a:extLst>
              </a:tr>
              <a:tr h="404831">
                <a:tc>
                  <a:txBody>
                    <a:bodyPr/>
                    <a:lstStyle/>
                    <a:p>
                      <a:pPr marL="0" marR="0" algn="ctr">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193</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714079356"/>
                  </a:ext>
                </a:extLst>
              </a:tr>
              <a:tr h="404831">
                <a:tc>
                  <a:txBody>
                    <a:bodyPr/>
                    <a:lstStyle/>
                    <a:p>
                      <a:pPr marL="0" marR="0" algn="ctr">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131</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2346856268"/>
                  </a:ext>
                </a:extLst>
              </a:tr>
              <a:tr h="712501">
                <a:tc>
                  <a:txBody>
                    <a:bodyPr/>
                    <a:lstStyle/>
                    <a:p>
                      <a:pPr marL="0" marR="0" algn="ctr">
                        <a:spcBef>
                          <a:spcPts val="0"/>
                        </a:spcBef>
                        <a:spcAft>
                          <a:spcPts val="0"/>
                        </a:spcAft>
                      </a:pPr>
                      <a:r>
                        <a:rPr lang="en-US" sz="1800" dirty="0">
                          <a:effectLst/>
                        </a:rPr>
                        <a:t>Unknown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a:solidFill>
                            <a:schemeClr val="accent1">
                              <a:lumMod val="50000"/>
                            </a:schemeClr>
                          </a:solidFill>
                          <a:effectLst/>
                        </a:rPr>
                        <a:t>18</a:t>
                      </a:r>
                      <a:endParaRPr lang="en-US" sz="1800" b="1">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331875387"/>
                  </a:ext>
                </a:extLst>
              </a:tr>
              <a:tr h="404831">
                <a:tc>
                  <a:txBody>
                    <a:bodyPr/>
                    <a:lstStyle/>
                    <a:p>
                      <a:pPr marL="0" marR="0" algn="ctr">
                        <a:spcBef>
                          <a:spcPts val="0"/>
                        </a:spcBef>
                        <a:spcAft>
                          <a:spcPts val="0"/>
                        </a:spcAft>
                      </a:pPr>
                      <a:r>
                        <a:rPr lang="en-US" sz="1800" dirty="0">
                          <a:effectLst/>
                        </a:rPr>
                        <a:t>Total</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1" dirty="0">
                          <a:solidFill>
                            <a:schemeClr val="accent1">
                              <a:lumMod val="50000"/>
                            </a:schemeClr>
                          </a:solidFill>
                          <a:effectLst/>
                        </a:rPr>
                        <a:t>2388</a:t>
                      </a:r>
                      <a:endParaRPr lang="en-US" sz="1800" b="1" dirty="0">
                        <a:solidFill>
                          <a:schemeClr val="accent1">
                            <a:lumMod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75717117"/>
                  </a:ext>
                </a:extLst>
              </a:tr>
            </a:tbl>
          </a:graphicData>
        </a:graphic>
      </p:graphicFrame>
    </p:spTree>
    <p:extLst>
      <p:ext uri="{BB962C8B-B14F-4D97-AF65-F5344CB8AC3E}">
        <p14:creationId xmlns:p14="http://schemas.microsoft.com/office/powerpoint/2010/main" val="218786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600" b="1" dirty="0">
                <a:solidFill>
                  <a:schemeClr val="bg1"/>
                </a:solidFill>
                <a:latin typeface="Calibri (Body)"/>
              </a:rPr>
              <a:t>Project LOVE</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943097" y="0"/>
            <a:ext cx="3248903" cy="2299224"/>
          </a:xfrm>
          <a:prstGeom prst="rect">
            <a:avLst/>
          </a:prstGeom>
        </p:spPr>
      </p:pic>
      <p:sp>
        <p:nvSpPr>
          <p:cNvPr id="8" name="TextBox 7">
            <a:extLst>
              <a:ext uri="{FF2B5EF4-FFF2-40B4-BE49-F238E27FC236}">
                <a16:creationId xmlns:a16="http://schemas.microsoft.com/office/drawing/2014/main" id="{DC99C1EF-50A1-E416-2B61-1320F7FA024E}"/>
              </a:ext>
            </a:extLst>
          </p:cNvPr>
          <p:cNvSpPr txBox="1"/>
          <p:nvPr/>
        </p:nvSpPr>
        <p:spPr>
          <a:xfrm>
            <a:off x="4471548" y="2036311"/>
            <a:ext cx="6096000"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LOVE Voucher for Child Restraint-E Ticket</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9-19-11-2</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9-19-11-3.6</a:t>
            </a:r>
          </a:p>
        </p:txBody>
      </p:sp>
      <p:pic>
        <p:nvPicPr>
          <p:cNvPr id="9" name="Picture 8">
            <a:extLst>
              <a:ext uri="{FF2B5EF4-FFF2-40B4-BE49-F238E27FC236}">
                <a16:creationId xmlns:a16="http://schemas.microsoft.com/office/drawing/2014/main" id="{6943A66A-94EA-C466-A0F7-AADCDABC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46855" y="3282806"/>
            <a:ext cx="6345385" cy="13959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08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ontent Placeholder 2">
            <a:extLst>
              <a:ext uri="{FF2B5EF4-FFF2-40B4-BE49-F238E27FC236}">
                <a16:creationId xmlns:a16="http://schemas.microsoft.com/office/drawing/2014/main" id="{C2710036-0242-498C-6167-41CB19CD9A71}"/>
              </a:ext>
            </a:extLst>
          </p:cNvPr>
          <p:cNvGraphicFramePr>
            <a:graphicFrameLocks/>
          </p:cNvGraphicFramePr>
          <p:nvPr/>
        </p:nvGraphicFramePr>
        <p:xfrm>
          <a:off x="795130" y="1272210"/>
          <a:ext cx="10614991" cy="518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E7299DA-96A8-BF0D-3052-59E52178AFF4}"/>
              </a:ext>
            </a:extLst>
          </p:cNvPr>
          <p:cNvSpPr txBox="1"/>
          <p:nvPr/>
        </p:nvSpPr>
        <p:spPr>
          <a:xfrm>
            <a:off x="641774" y="730593"/>
            <a:ext cx="105089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Project LOVE</a:t>
            </a:r>
          </a:p>
        </p:txBody>
      </p:sp>
    </p:spTree>
    <p:extLst>
      <p:ext uri="{BB962C8B-B14F-4D97-AF65-F5344CB8AC3E}">
        <p14:creationId xmlns:p14="http://schemas.microsoft.com/office/powerpoint/2010/main" val="288674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7299DA-96A8-BF0D-3052-59E52178AFF4}"/>
              </a:ext>
            </a:extLst>
          </p:cNvPr>
          <p:cNvSpPr txBox="1"/>
          <p:nvPr/>
        </p:nvSpPr>
        <p:spPr>
          <a:xfrm>
            <a:off x="318334" y="3012701"/>
            <a:ext cx="105089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p>
        </p:txBody>
      </p:sp>
    </p:spTree>
    <p:extLst>
      <p:ext uri="{BB962C8B-B14F-4D97-AF65-F5344CB8AC3E}">
        <p14:creationId xmlns:p14="http://schemas.microsoft.com/office/powerpoint/2010/main" val="968481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52079"/>
            <a:ext cx="5854248" cy="829971"/>
          </a:xfrm>
        </p:spPr>
        <p:txBody>
          <a:bodyPr/>
          <a:lstStyle/>
          <a:p>
            <a:r>
              <a:rPr lang="en-US" dirty="0"/>
              <a:t>Caroline Chastain</a:t>
            </a:r>
          </a:p>
          <a:p>
            <a:r>
              <a:rPr lang="en-US" sz="2000" dirty="0"/>
              <a:t>Communications Coordinator</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105921"/>
            <a:ext cx="6141961" cy="1588127"/>
          </a:xfrm>
        </p:spPr>
        <p:txBody>
          <a:bodyPr/>
          <a:lstStyle/>
          <a:p>
            <a:r>
              <a:rPr lang="en-US" dirty="0"/>
              <a:t>National alliance on mental illness (</a:t>
            </a:r>
            <a:r>
              <a:rPr lang="en-US" dirty="0" err="1"/>
              <a:t>nami</a:t>
            </a:r>
            <a:r>
              <a:rPr lang="en-US" dirty="0"/>
              <a:t>) - Indiana</a:t>
            </a:r>
          </a:p>
        </p:txBody>
      </p:sp>
    </p:spTree>
    <p:extLst>
      <p:ext uri="{BB962C8B-B14F-4D97-AF65-F5344CB8AC3E}">
        <p14:creationId xmlns:p14="http://schemas.microsoft.com/office/powerpoint/2010/main" val="2919100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165625EA-D367-5EED-9DB6-04383EF99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917" y="2250631"/>
            <a:ext cx="9742165" cy="2100826"/>
          </a:xfrm>
          <a:prstGeom prst="rect">
            <a:avLst/>
          </a:prstGeom>
        </p:spPr>
      </p:pic>
      <p:cxnSp>
        <p:nvCxnSpPr>
          <p:cNvPr id="8" name="Straight Connector 7">
            <a:extLst>
              <a:ext uri="{FF2B5EF4-FFF2-40B4-BE49-F238E27FC236}">
                <a16:creationId xmlns:a16="http://schemas.microsoft.com/office/drawing/2014/main" id="{127C1D62-20C4-3F74-BE7D-B9765CFE2B8C}"/>
              </a:ext>
            </a:extLst>
          </p:cNvPr>
          <p:cNvCxnSpPr>
            <a:cxnSpLocks/>
          </p:cNvCxnSpPr>
          <p:nvPr/>
        </p:nvCxnSpPr>
        <p:spPr>
          <a:xfrm>
            <a:off x="4100946" y="5962194"/>
            <a:ext cx="8104909" cy="27712"/>
          </a:xfrm>
          <a:prstGeom prst="line">
            <a:avLst/>
          </a:prstGeom>
          <a:ln w="76200">
            <a:solidFill>
              <a:srgbClr val="0053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AF80303-A908-F841-D075-383F921EEBB4}"/>
              </a:ext>
            </a:extLst>
          </p:cNvPr>
          <p:cNvSpPr/>
          <p:nvPr/>
        </p:nvSpPr>
        <p:spPr>
          <a:xfrm flipV="1">
            <a:off x="0" y="387929"/>
            <a:ext cx="8174183" cy="180104"/>
          </a:xfrm>
          <a:prstGeom prst="rect">
            <a:avLst/>
          </a:prstGeom>
          <a:solidFill>
            <a:srgbClr val="0053A0"/>
          </a:solidFill>
          <a:ln w="76200">
            <a:solidFill>
              <a:srgbClr val="005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2875822D-4EC1-706F-FF21-86497958B894}"/>
              </a:ext>
            </a:extLst>
          </p:cNvPr>
          <p:cNvCxnSpPr>
            <a:cxnSpLocks/>
          </p:cNvCxnSpPr>
          <p:nvPr/>
        </p:nvCxnSpPr>
        <p:spPr>
          <a:xfrm>
            <a:off x="0" y="743404"/>
            <a:ext cx="9421091" cy="0"/>
          </a:xfrm>
          <a:prstGeom prst="line">
            <a:avLst/>
          </a:prstGeom>
          <a:ln w="76200">
            <a:solidFill>
              <a:srgbClr val="0053A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C074D34-3D2A-7A9B-6E55-974C81AE309E}"/>
              </a:ext>
            </a:extLst>
          </p:cNvPr>
          <p:cNvSpPr/>
          <p:nvPr/>
        </p:nvSpPr>
        <p:spPr>
          <a:xfrm>
            <a:off x="2770909" y="6162009"/>
            <a:ext cx="9421091" cy="169518"/>
          </a:xfrm>
          <a:prstGeom prst="rect">
            <a:avLst/>
          </a:prstGeom>
          <a:solidFill>
            <a:srgbClr val="0053A0"/>
          </a:solidFill>
          <a:ln w="76200">
            <a:solidFill>
              <a:srgbClr val="005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90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564A84-1ACE-BAD6-4FE4-0D29D56F723F}"/>
              </a:ext>
            </a:extLst>
          </p:cNvPr>
          <p:cNvSpPr txBox="1">
            <a:spLocks noChangeArrowheads="1"/>
          </p:cNvSpPr>
          <p:nvPr/>
        </p:nvSpPr>
        <p:spPr bwMode="auto">
          <a:xfrm>
            <a:off x="678873" y="491837"/>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Museo Slab 700" panose="02000000000000000000" pitchFamily="50" charset="0"/>
                <a:ea typeface="+mj-ea"/>
                <a:cs typeface="+mj-cs"/>
              </a:rPr>
              <a:t>NAMI Indiana’s mission </a:t>
            </a:r>
          </a:p>
        </p:txBody>
      </p:sp>
      <p:pic>
        <p:nvPicPr>
          <p:cNvPr id="6" name="Picture 5" descr="Logo&#10;&#10;Description automatically generated">
            <a:extLst>
              <a:ext uri="{FF2B5EF4-FFF2-40B4-BE49-F238E27FC236}">
                <a16:creationId xmlns:a16="http://schemas.microsoft.com/office/drawing/2014/main" id="{EDE94E43-A562-7FCB-9C15-314628347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9746" y="5085563"/>
            <a:ext cx="2206008" cy="1554233"/>
          </a:xfrm>
          <a:prstGeom prst="rect">
            <a:avLst/>
          </a:prstGeom>
        </p:spPr>
      </p:pic>
      <p:graphicFrame>
        <p:nvGraphicFramePr>
          <p:cNvPr id="8" name="Rectangle 3">
            <a:extLst>
              <a:ext uri="{FF2B5EF4-FFF2-40B4-BE49-F238E27FC236}">
                <a16:creationId xmlns:a16="http://schemas.microsoft.com/office/drawing/2014/main" id="{AEB05A81-F7B0-073B-167D-7AED201605E1}"/>
              </a:ext>
            </a:extLst>
          </p:cNvPr>
          <p:cNvGraphicFramePr/>
          <p:nvPr/>
        </p:nvGraphicFramePr>
        <p:xfrm>
          <a:off x="678873" y="1634837"/>
          <a:ext cx="8485909"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22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7"/>
          <p:cNvPicPr preferRelativeResize="0"/>
          <p:nvPr/>
        </p:nvPicPr>
        <p:blipFill>
          <a:blip r:embed="rId3">
            <a:extLst>
              <a:ext uri="{28A0092B-C50C-407E-A947-70E740481C1C}">
                <a14:useLocalDpi xmlns:a14="http://schemas.microsoft.com/office/drawing/2010/main" val="0"/>
              </a:ext>
            </a:extLst>
          </a:blip>
          <a:srcRect/>
          <a:stretch/>
        </p:blipFill>
        <p:spPr>
          <a:xfrm>
            <a:off x="-2952944" y="514502"/>
            <a:ext cx="2414350" cy="1701019"/>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18AF7414-4695-02AB-7E83-BC3E0B6C9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430" y="3651550"/>
            <a:ext cx="2396836" cy="332714"/>
          </a:xfrm>
          <a:prstGeom prst="rect">
            <a:avLst/>
          </a:prstGeom>
        </p:spPr>
      </p:pic>
      <p:pic>
        <p:nvPicPr>
          <p:cNvPr id="6" name="Picture 5" descr="A map of the state of indiana&#10;&#10;Description automatically generated with medium confidence">
            <a:extLst>
              <a:ext uri="{FF2B5EF4-FFF2-40B4-BE49-F238E27FC236}">
                <a16:creationId xmlns:a16="http://schemas.microsoft.com/office/drawing/2014/main" id="{11F63CA8-B2A3-D9AE-A032-0C594BD35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705" y="564708"/>
            <a:ext cx="9342589" cy="5728584"/>
          </a:xfrm>
          <a:prstGeom prst="rect">
            <a:avLst/>
          </a:prstGeom>
        </p:spPr>
      </p:pic>
    </p:spTree>
    <p:extLst>
      <p:ext uri="{BB962C8B-B14F-4D97-AF65-F5344CB8AC3E}">
        <p14:creationId xmlns:p14="http://schemas.microsoft.com/office/powerpoint/2010/main" val="3297496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7" descr="f2flogopurple"/>
          <p:cNvPicPr preferRelativeResize="0"/>
          <p:nvPr/>
        </p:nvPicPr>
        <p:blipFill rotWithShape="1">
          <a:blip r:embed="rId3">
            <a:alphaModFix/>
          </a:blip>
          <a:srcRect/>
          <a:stretch/>
        </p:blipFill>
        <p:spPr>
          <a:xfrm>
            <a:off x="573649" y="2038668"/>
            <a:ext cx="4623110" cy="663703"/>
          </a:xfrm>
          <a:prstGeom prst="rect">
            <a:avLst/>
          </a:prstGeom>
          <a:noFill/>
          <a:ln>
            <a:noFill/>
          </a:ln>
        </p:spPr>
      </p:pic>
      <p:pic>
        <p:nvPicPr>
          <p:cNvPr id="5" name="Shape 113" descr="p2plogored"/>
          <p:cNvPicPr preferRelativeResize="0"/>
          <p:nvPr/>
        </p:nvPicPr>
        <p:blipFill rotWithShape="1">
          <a:blip r:embed="rId4">
            <a:alphaModFix/>
          </a:blip>
          <a:srcRect/>
          <a:stretch/>
        </p:blipFill>
        <p:spPr>
          <a:xfrm>
            <a:off x="807743" y="3302425"/>
            <a:ext cx="4206240" cy="640080"/>
          </a:xfrm>
          <a:prstGeom prst="rect">
            <a:avLst/>
          </a:prstGeom>
          <a:noFill/>
          <a:ln>
            <a:noFill/>
          </a:ln>
        </p:spPr>
      </p:pic>
      <p:pic>
        <p:nvPicPr>
          <p:cNvPr id="6" name="Shape 118" descr="basics2colorlogo"/>
          <p:cNvPicPr preferRelativeResize="0">
            <a:picLocks/>
          </p:cNvPicPr>
          <p:nvPr/>
        </p:nvPicPr>
        <p:blipFill rotWithShape="1">
          <a:blip r:embed="rId5">
            <a:alphaModFix/>
          </a:blip>
          <a:srcRect/>
          <a:stretch/>
        </p:blipFill>
        <p:spPr>
          <a:xfrm>
            <a:off x="1082063" y="4386916"/>
            <a:ext cx="3657600" cy="1188720"/>
          </a:xfrm>
          <a:prstGeom prst="rect">
            <a:avLst/>
          </a:prstGeom>
          <a:noFill/>
          <a:ln>
            <a:noFill/>
          </a:ln>
        </p:spPr>
      </p:pic>
      <p:pic>
        <p:nvPicPr>
          <p:cNvPr id="7" name="Shape 140" descr="H:\programs\Logos\NAMIFSG_color.jpg"/>
          <p:cNvPicPr preferRelativeResize="0"/>
          <p:nvPr/>
        </p:nvPicPr>
        <p:blipFill rotWithShape="1">
          <a:blip r:embed="rId6">
            <a:alphaModFix/>
          </a:blip>
          <a:srcRect/>
          <a:stretch/>
        </p:blipFill>
        <p:spPr>
          <a:xfrm>
            <a:off x="7296786" y="2176404"/>
            <a:ext cx="3630930" cy="684286"/>
          </a:xfrm>
          <a:prstGeom prst="rect">
            <a:avLst/>
          </a:prstGeom>
          <a:noFill/>
          <a:ln>
            <a:noFill/>
          </a:ln>
        </p:spPr>
      </p:pic>
      <p:pic>
        <p:nvPicPr>
          <p:cNvPr id="8" name="Shape 146" descr="NAMI_connection_rgb"/>
          <p:cNvPicPr preferRelativeResize="0"/>
          <p:nvPr/>
        </p:nvPicPr>
        <p:blipFill rotWithShape="1">
          <a:blip r:embed="rId7">
            <a:alphaModFix/>
          </a:blip>
          <a:srcRect/>
          <a:stretch/>
        </p:blipFill>
        <p:spPr>
          <a:xfrm>
            <a:off x="7296786" y="3558806"/>
            <a:ext cx="3657600" cy="1005840"/>
          </a:xfrm>
          <a:prstGeom prst="rect">
            <a:avLst/>
          </a:prstGeom>
          <a:noFill/>
          <a:ln>
            <a:noFill/>
          </a:ln>
        </p:spPr>
      </p:pic>
      <p:sp>
        <p:nvSpPr>
          <p:cNvPr id="2" name="TextBox 1">
            <a:extLst>
              <a:ext uri="{FF2B5EF4-FFF2-40B4-BE49-F238E27FC236}">
                <a16:creationId xmlns:a16="http://schemas.microsoft.com/office/drawing/2014/main" id="{0885EA43-C363-9AEE-B8DB-089C5FDBD159}"/>
              </a:ext>
            </a:extLst>
          </p:cNvPr>
          <p:cNvSpPr txBox="1"/>
          <p:nvPr/>
        </p:nvSpPr>
        <p:spPr>
          <a:xfrm>
            <a:off x="756426" y="893513"/>
            <a:ext cx="425755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53A0"/>
                </a:solidFill>
                <a:effectLst/>
                <a:uLnTx/>
                <a:uFillTx/>
                <a:latin typeface="Museo Slab 700" panose="02000000000000000000" pitchFamily="50" charset="0"/>
                <a:ea typeface="+mn-ea"/>
                <a:cs typeface="Times New Roman" panose="02020603050405020304" pitchFamily="18" charset="0"/>
              </a:rPr>
              <a:t>Education Classes</a:t>
            </a:r>
          </a:p>
        </p:txBody>
      </p:sp>
      <p:sp>
        <p:nvSpPr>
          <p:cNvPr id="3" name="TextBox 2">
            <a:extLst>
              <a:ext uri="{FF2B5EF4-FFF2-40B4-BE49-F238E27FC236}">
                <a16:creationId xmlns:a16="http://schemas.microsoft.com/office/drawing/2014/main" id="{610301FC-DEE5-4F46-B00A-E0347B3BA8D1}"/>
              </a:ext>
            </a:extLst>
          </p:cNvPr>
          <p:cNvSpPr txBox="1"/>
          <p:nvPr/>
        </p:nvSpPr>
        <p:spPr>
          <a:xfrm>
            <a:off x="6983473" y="893513"/>
            <a:ext cx="425755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53A0"/>
                </a:solidFill>
                <a:effectLst/>
                <a:uLnTx/>
                <a:uFillTx/>
                <a:latin typeface="Museo Slab 700" panose="02000000000000000000" pitchFamily="50" charset="0"/>
                <a:ea typeface="+mn-ea"/>
                <a:cs typeface="Times New Roman" panose="02020603050405020304" pitchFamily="18" charset="0"/>
              </a:rPr>
              <a:t>Support Groups</a:t>
            </a:r>
          </a:p>
        </p:txBody>
      </p:sp>
    </p:spTree>
    <p:extLst>
      <p:ext uri="{BB962C8B-B14F-4D97-AF65-F5344CB8AC3E}">
        <p14:creationId xmlns:p14="http://schemas.microsoft.com/office/powerpoint/2010/main" val="1511043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BF1A-6AF1-45B1-A120-A55123823A49}"/>
              </a:ext>
            </a:extLst>
          </p:cNvPr>
          <p:cNvSpPr>
            <a:spLocks noGrp="1"/>
          </p:cNvSpPr>
          <p:nvPr>
            <p:ph type="title"/>
          </p:nvPr>
        </p:nvSpPr>
        <p:spPr>
          <a:xfrm>
            <a:off x="2797629" y="-835025"/>
            <a:ext cx="6224396" cy="58093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A5DC87E-4E48-45DA-B6EE-7F40F1E7D8C5}"/>
              </a:ext>
            </a:extLst>
          </p:cNvPr>
          <p:cNvSpPr>
            <a:spLocks noGrp="1"/>
          </p:cNvSpPr>
          <p:nvPr>
            <p:ph idx="1"/>
          </p:nvPr>
        </p:nvSpPr>
        <p:spPr>
          <a:xfrm>
            <a:off x="549415" y="-814888"/>
            <a:ext cx="6224396" cy="3363846"/>
          </a:xfrm>
        </p:spPr>
        <p:txBody>
          <a:bodyPr anchor="ctr">
            <a:normAutofit/>
          </a:bodyPr>
          <a:lstStyle/>
          <a:p>
            <a:endParaRPr lang="en-US" sz="2000" dirty="0"/>
          </a:p>
          <a:p>
            <a:pPr marL="0" indent="0">
              <a:buNone/>
            </a:pPr>
            <a:r>
              <a:rPr lang="en-US" sz="4000" b="1" u="sng" dirty="0">
                <a:solidFill>
                  <a:srgbClr val="0053A0"/>
                </a:solidFill>
                <a:latin typeface="Museo Slab 700" panose="02000000000000000000" pitchFamily="50" charset="0"/>
                <a:cs typeface="Times New Roman" panose="02020603050405020304" pitchFamily="18" charset="0"/>
              </a:rPr>
              <a:t>Free Presentations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1028" name="Picture 4" descr="A screenshot of a computer&#10;&#10;Description automatically generated with low confidence">
            <a:extLst>
              <a:ext uri="{FF2B5EF4-FFF2-40B4-BE49-F238E27FC236}">
                <a16:creationId xmlns:a16="http://schemas.microsoft.com/office/drawing/2014/main" id="{503E79AA-BF2F-4F57-A866-8FFE02B5B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178" y="2569095"/>
            <a:ext cx="4556327" cy="5809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medium confidence">
            <a:extLst>
              <a:ext uri="{FF2B5EF4-FFF2-40B4-BE49-F238E27FC236}">
                <a16:creationId xmlns:a16="http://schemas.microsoft.com/office/drawing/2014/main" id="{BCC577F1-EE71-AB52-BDB4-D93C63B7BA4E}"/>
              </a:ext>
            </a:extLst>
          </p:cNvPr>
          <p:cNvPicPr>
            <a:picLocks noChangeAspect="1"/>
          </p:cNvPicPr>
          <p:nvPr/>
        </p:nvPicPr>
        <p:blipFill>
          <a:blip r:embed="rId4"/>
          <a:stretch>
            <a:fillRect/>
          </a:stretch>
        </p:blipFill>
        <p:spPr>
          <a:xfrm>
            <a:off x="731178" y="4689799"/>
            <a:ext cx="4610860" cy="760792"/>
          </a:xfrm>
          <a:prstGeom prst="rect">
            <a:avLst/>
          </a:prstGeom>
        </p:spPr>
      </p:pic>
      <p:pic>
        <p:nvPicPr>
          <p:cNvPr id="5" name="Picture 4" descr="Icon&#10;&#10;Description automatically generated">
            <a:extLst>
              <a:ext uri="{FF2B5EF4-FFF2-40B4-BE49-F238E27FC236}">
                <a16:creationId xmlns:a16="http://schemas.microsoft.com/office/drawing/2014/main" id="{9F6518AC-79F8-4C9A-5E63-DEFF77D5E4C6}"/>
              </a:ext>
            </a:extLst>
          </p:cNvPr>
          <p:cNvPicPr>
            <a:picLocks noChangeAspect="1"/>
          </p:cNvPicPr>
          <p:nvPr/>
        </p:nvPicPr>
        <p:blipFill>
          <a:blip r:embed="rId5"/>
          <a:stretch>
            <a:fillRect/>
          </a:stretch>
        </p:blipFill>
        <p:spPr>
          <a:xfrm>
            <a:off x="7115503" y="2615422"/>
            <a:ext cx="3960033" cy="53460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BFC95FC-489A-43C6-9A7D-D2C2D39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3973" y="2976421"/>
            <a:ext cx="2661014" cy="498939"/>
          </a:xfrm>
          <a:prstGeom prst="rect">
            <a:avLst/>
          </a:prstGeom>
        </p:spPr>
      </p:pic>
      <p:pic>
        <p:nvPicPr>
          <p:cNvPr id="8" name="Picture 7" descr="A green text on a white background&#10;&#10;Description automatically generated with medium confidence">
            <a:extLst>
              <a:ext uri="{FF2B5EF4-FFF2-40B4-BE49-F238E27FC236}">
                <a16:creationId xmlns:a16="http://schemas.microsoft.com/office/drawing/2014/main" id="{9DAF6A49-6359-DF54-ACBD-2E383D3326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3861" y="4689799"/>
            <a:ext cx="4556327" cy="568279"/>
          </a:xfrm>
          <a:prstGeom prst="rect">
            <a:avLst/>
          </a:prstGeom>
        </p:spPr>
      </p:pic>
    </p:spTree>
    <p:extLst>
      <p:ext uri="{BB962C8B-B14F-4D97-AF65-F5344CB8AC3E}">
        <p14:creationId xmlns:p14="http://schemas.microsoft.com/office/powerpoint/2010/main" val="2823258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26144" y="2067284"/>
            <a:ext cx="5169856" cy="1969179"/>
          </a:xfrm>
          <a:prstGeom prst="rect">
            <a:avLst/>
          </a:prstGeom>
        </p:spPr>
      </p:pic>
      <p:pic>
        <p:nvPicPr>
          <p:cNvPr id="4" name="Shape 248"/>
          <p:cNvPicPr preferRelativeResize="0"/>
          <p:nvPr/>
        </p:nvPicPr>
        <p:blipFill>
          <a:blip r:embed="rId4">
            <a:alphaModFix/>
          </a:blip>
          <a:stretch>
            <a:fillRect/>
          </a:stretch>
        </p:blipFill>
        <p:spPr>
          <a:xfrm>
            <a:off x="1041790" y="4909791"/>
            <a:ext cx="6924675" cy="1419225"/>
          </a:xfrm>
          <a:prstGeom prst="rect">
            <a:avLst/>
          </a:prstGeom>
          <a:noFill/>
          <a:ln>
            <a:noFill/>
          </a:ln>
        </p:spPr>
      </p:pic>
      <p:pic>
        <p:nvPicPr>
          <p:cNvPr id="6" name="Picture 5" descr="A picture containing text, logo, trademark, font&#10;&#10;Description automatically generated">
            <a:extLst>
              <a:ext uri="{FF2B5EF4-FFF2-40B4-BE49-F238E27FC236}">
                <a16:creationId xmlns:a16="http://schemas.microsoft.com/office/drawing/2014/main" id="{B2B9E32F-8317-D6DD-2C0E-76A888595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7601" y="-29956"/>
            <a:ext cx="4046268" cy="4912156"/>
          </a:xfrm>
          <a:prstGeom prst="rect">
            <a:avLst/>
          </a:prstGeom>
        </p:spPr>
      </p:pic>
    </p:spTree>
    <p:extLst>
      <p:ext uri="{BB962C8B-B14F-4D97-AF65-F5344CB8AC3E}">
        <p14:creationId xmlns:p14="http://schemas.microsoft.com/office/powerpoint/2010/main" val="376116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alking on a street&#10;&#10;Description automatically generated with medium confidence">
            <a:extLst>
              <a:ext uri="{FF2B5EF4-FFF2-40B4-BE49-F238E27FC236}">
                <a16:creationId xmlns:a16="http://schemas.microsoft.com/office/drawing/2014/main" id="{5B23A397-617F-2A3A-0CCD-CA1F35028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06" y="350196"/>
            <a:ext cx="5603132" cy="3735421"/>
          </a:xfrm>
          <a:prstGeom prst="rect">
            <a:avLst/>
          </a:prstGeom>
        </p:spPr>
      </p:pic>
      <p:pic>
        <p:nvPicPr>
          <p:cNvPr id="11" name="Picture 10" descr="A picture containing clothing, person, person, person&#10;&#10;Description automatically generated">
            <a:extLst>
              <a:ext uri="{FF2B5EF4-FFF2-40B4-BE49-F238E27FC236}">
                <a16:creationId xmlns:a16="http://schemas.microsoft.com/office/drawing/2014/main" id="{B939F1F0-5735-BE72-8E96-4B0AF37E8000}"/>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7563" y="2879388"/>
            <a:ext cx="5603131" cy="3735421"/>
          </a:xfrm>
          <a:prstGeom prst="rect">
            <a:avLst/>
          </a:prstGeom>
        </p:spPr>
      </p:pic>
    </p:spTree>
    <p:extLst>
      <p:ext uri="{BB962C8B-B14F-4D97-AF65-F5344CB8AC3E}">
        <p14:creationId xmlns:p14="http://schemas.microsoft.com/office/powerpoint/2010/main" val="3087193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0E7A-FDB5-43D1-BE5A-BF37D78C302A}"/>
              </a:ext>
            </a:extLst>
          </p:cNvPr>
          <p:cNvSpPr>
            <a:spLocks noGrp="1"/>
          </p:cNvSpPr>
          <p:nvPr>
            <p:ph type="title"/>
          </p:nvPr>
        </p:nvSpPr>
        <p:spPr>
          <a:xfrm>
            <a:off x="838200" y="495138"/>
            <a:ext cx="10515600" cy="5867724"/>
          </a:xfrm>
        </p:spPr>
        <p:txBody>
          <a:bodyPr>
            <a:normAutofit fontScale="90000"/>
          </a:bodyPr>
          <a:lstStyle/>
          <a:p>
            <a:pPr algn="ctr"/>
            <a:r>
              <a:rPr lang="en-US" dirty="0">
                <a:solidFill>
                  <a:schemeClr val="bg2">
                    <a:lumMod val="50000"/>
                  </a:schemeClr>
                </a:solidFill>
                <a:latin typeface="Franklin Gothic Demi" panose="020B0703020102020204" pitchFamily="34" charset="0"/>
              </a:rPr>
              <a:t>NAMI Indiana</a:t>
            </a:r>
            <a:br>
              <a:rPr lang="en-US" dirty="0">
                <a:solidFill>
                  <a:schemeClr val="bg2">
                    <a:lumMod val="50000"/>
                  </a:schemeClr>
                </a:solidFill>
                <a:latin typeface="Franklin Gothic Demi" panose="020B0703020102020204" pitchFamily="34" charset="0"/>
              </a:rPr>
            </a:br>
            <a:r>
              <a:rPr lang="en-US" dirty="0">
                <a:solidFill>
                  <a:schemeClr val="bg2">
                    <a:lumMod val="50000"/>
                  </a:schemeClr>
                </a:solidFill>
                <a:latin typeface="Franklin Gothic Demi" panose="020B0703020102020204" pitchFamily="34" charset="0"/>
              </a:rPr>
              <a:t>921 E. 86</a:t>
            </a:r>
            <a:r>
              <a:rPr lang="en-US" baseline="30000" dirty="0">
                <a:solidFill>
                  <a:schemeClr val="bg2">
                    <a:lumMod val="50000"/>
                  </a:schemeClr>
                </a:solidFill>
                <a:latin typeface="Franklin Gothic Demi" panose="020B0703020102020204" pitchFamily="34" charset="0"/>
              </a:rPr>
              <a:t>th</a:t>
            </a:r>
            <a:r>
              <a:rPr lang="en-US" dirty="0">
                <a:solidFill>
                  <a:schemeClr val="bg2">
                    <a:lumMod val="50000"/>
                  </a:schemeClr>
                </a:solidFill>
                <a:latin typeface="Franklin Gothic Demi" panose="020B0703020102020204" pitchFamily="34" charset="0"/>
              </a:rPr>
              <a:t> St., Suite 130</a:t>
            </a:r>
            <a:br>
              <a:rPr lang="en-US" dirty="0">
                <a:solidFill>
                  <a:schemeClr val="bg2">
                    <a:lumMod val="50000"/>
                  </a:schemeClr>
                </a:solidFill>
                <a:latin typeface="Franklin Gothic Demi" panose="020B0703020102020204" pitchFamily="34" charset="0"/>
              </a:rPr>
            </a:br>
            <a:r>
              <a:rPr lang="en-US" dirty="0">
                <a:solidFill>
                  <a:schemeClr val="bg2">
                    <a:lumMod val="50000"/>
                  </a:schemeClr>
                </a:solidFill>
                <a:latin typeface="Franklin Gothic Demi" panose="020B0703020102020204" pitchFamily="34" charset="0"/>
              </a:rPr>
              <a:t>Indianapolis, IN 46240</a:t>
            </a:r>
            <a:br>
              <a:rPr lang="en-US" dirty="0">
                <a:solidFill>
                  <a:schemeClr val="bg2">
                    <a:lumMod val="50000"/>
                  </a:schemeClr>
                </a:solidFill>
                <a:latin typeface="Franklin Gothic Demi" panose="020B0703020102020204" pitchFamily="34" charset="0"/>
              </a:rPr>
            </a:br>
            <a:r>
              <a:rPr lang="en-US" dirty="0">
                <a:solidFill>
                  <a:schemeClr val="bg2">
                    <a:lumMod val="50000"/>
                  </a:schemeClr>
                </a:solidFill>
                <a:latin typeface="Franklin Gothic Demi" panose="020B0703020102020204" pitchFamily="34" charset="0"/>
              </a:rPr>
              <a:t>317-925-9399 or 800-677-6442</a:t>
            </a:r>
            <a:br>
              <a:rPr lang="en-US" dirty="0">
                <a:solidFill>
                  <a:schemeClr val="bg2">
                    <a:lumMod val="50000"/>
                  </a:schemeClr>
                </a:solidFill>
                <a:latin typeface="Franklin Gothic Demi" panose="020B0703020102020204" pitchFamily="34" charset="0"/>
              </a:rPr>
            </a:br>
            <a:br>
              <a:rPr lang="en-US" dirty="0">
                <a:solidFill>
                  <a:schemeClr val="bg2">
                    <a:lumMod val="50000"/>
                  </a:schemeClr>
                </a:solidFill>
                <a:latin typeface="Franklin Gothic Demi" panose="020B0703020102020204" pitchFamily="34" charset="0"/>
              </a:rPr>
            </a:br>
            <a:r>
              <a:rPr lang="en-US" dirty="0">
                <a:solidFill>
                  <a:schemeClr val="bg2">
                    <a:lumMod val="50000"/>
                  </a:schemeClr>
                </a:solidFill>
                <a:latin typeface="Franklin Gothic Demi" panose="020B0703020102020204" pitchFamily="34" charset="0"/>
              </a:rPr>
              <a:t>Caroline Chastain</a:t>
            </a:r>
            <a:br>
              <a:rPr lang="en-US" dirty="0">
                <a:solidFill>
                  <a:schemeClr val="bg2">
                    <a:lumMod val="50000"/>
                  </a:schemeClr>
                </a:solidFill>
                <a:latin typeface="Franklin Gothic Demi" panose="020B0703020102020204" pitchFamily="34" charset="0"/>
              </a:rPr>
            </a:br>
            <a:r>
              <a:rPr lang="en-US" dirty="0">
                <a:solidFill>
                  <a:schemeClr val="bg2">
                    <a:lumMod val="50000"/>
                  </a:schemeClr>
                </a:solidFill>
                <a:latin typeface="Franklin Gothic Demi" panose="020B0703020102020204" pitchFamily="34" charset="0"/>
              </a:rPr>
              <a:t>Communications Coordinator</a:t>
            </a:r>
            <a:br>
              <a:rPr lang="en-US" dirty="0">
                <a:solidFill>
                  <a:schemeClr val="bg2">
                    <a:lumMod val="50000"/>
                  </a:schemeClr>
                </a:solidFill>
                <a:latin typeface="Franklin Gothic Demi" panose="020B0703020102020204" pitchFamily="34" charset="0"/>
              </a:rPr>
            </a:br>
            <a:r>
              <a:rPr lang="en-US" dirty="0">
                <a:latin typeface="Franklin Gothic Demi" panose="020B0703020102020204" pitchFamily="34" charset="0"/>
                <a:hlinkClick r:id="rId3"/>
              </a:rPr>
              <a:t>cchastain@namiindiana.org</a:t>
            </a:r>
            <a:r>
              <a:rPr lang="en-US" dirty="0">
                <a:latin typeface="Franklin Gothic Demi" panose="020B0703020102020204" pitchFamily="34" charset="0"/>
              </a:rPr>
              <a:t> </a:t>
            </a:r>
            <a:br>
              <a:rPr lang="en-US" dirty="0">
                <a:latin typeface="Franklin Gothic Demi" panose="020B0703020102020204" pitchFamily="34" charset="0"/>
              </a:rPr>
            </a:br>
            <a:r>
              <a:rPr lang="en-US" dirty="0">
                <a:latin typeface="Franklin Gothic Demi" panose="020B0703020102020204" pitchFamily="34" charset="0"/>
                <a:hlinkClick r:id="rId4"/>
              </a:rPr>
              <a:t>www.namiindiana.org</a:t>
            </a:r>
            <a:r>
              <a:rPr lang="en-US" dirty="0">
                <a:latin typeface="Franklin Gothic Demi" panose="020B0703020102020204" pitchFamily="34" charset="0"/>
              </a:rPr>
              <a:t> </a:t>
            </a:r>
            <a:br>
              <a:rPr lang="en-US" dirty="0">
                <a:latin typeface="Franklin Gothic Demi" panose="020B0703020102020204" pitchFamily="34" charset="0"/>
              </a:rPr>
            </a:br>
            <a:r>
              <a:rPr lang="en-US" dirty="0">
                <a:latin typeface="Franklin Gothic Demi" panose="020B0703020102020204" pitchFamily="34" charset="0"/>
              </a:rPr>
              <a:t> </a:t>
            </a:r>
          </a:p>
        </p:txBody>
      </p:sp>
    </p:spTree>
    <p:extLst>
      <p:ext uri="{BB962C8B-B14F-4D97-AF65-F5344CB8AC3E}">
        <p14:creationId xmlns:p14="http://schemas.microsoft.com/office/powerpoint/2010/main" val="1291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613580"/>
            <a:ext cx="5854248" cy="1106970"/>
          </a:xfrm>
        </p:spPr>
        <p:txBody>
          <a:bodyPr/>
          <a:lstStyle/>
          <a:p>
            <a:r>
              <a:rPr lang="en-US" dirty="0"/>
              <a:t>Morgan Sprecher, MPH</a:t>
            </a:r>
          </a:p>
          <a:p>
            <a:r>
              <a:rPr lang="en-US" sz="2000" dirty="0"/>
              <a:t>Indiana Violent Death Reporting System (INVDRS) Epidemiologist</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428731"/>
            <a:ext cx="6141961" cy="2585323"/>
          </a:xfrm>
        </p:spPr>
        <p:txBody>
          <a:bodyPr/>
          <a:lstStyle/>
          <a:p>
            <a:r>
              <a:rPr lang="en-US" dirty="0"/>
              <a:t>intentional injury presentation:</a:t>
            </a:r>
            <a:br>
              <a:rPr lang="en-US" dirty="0"/>
            </a:br>
            <a:br>
              <a:rPr lang="en-US" dirty="0"/>
            </a:br>
            <a:r>
              <a:rPr lang="en-US" dirty="0"/>
              <a:t>Mental health problem in </a:t>
            </a:r>
            <a:r>
              <a:rPr lang="en-US" dirty="0" err="1"/>
              <a:t>invdrs</a:t>
            </a:r>
            <a:endParaRPr lang="en-US" dirty="0"/>
          </a:p>
        </p:txBody>
      </p:sp>
    </p:spTree>
    <p:extLst>
      <p:ext uri="{BB962C8B-B14F-4D97-AF65-F5344CB8AC3E}">
        <p14:creationId xmlns:p14="http://schemas.microsoft.com/office/powerpoint/2010/main" val="341126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67A73-2DFE-21E3-EBBD-0F37905A7EB8}"/>
              </a:ext>
            </a:extLst>
          </p:cNvPr>
          <p:cNvSpPr>
            <a:spLocks noGrp="1"/>
          </p:cNvSpPr>
          <p:nvPr>
            <p:ph type="sldNum" sz="quarter" idx="12"/>
          </p:nvPr>
        </p:nvSpPr>
        <p:spPr/>
        <p:txBody>
          <a:bodyPr/>
          <a:lstStyle/>
          <a:p>
            <a:fld id="{2C1798A1-548B-2F4F-A949-0B360C421755}" type="slidenum">
              <a:rPr lang="en-US" smtClean="0"/>
              <a:t>38</a:t>
            </a:fld>
            <a:endParaRPr lang="en-US"/>
          </a:p>
        </p:txBody>
      </p:sp>
      <p:graphicFrame>
        <p:nvGraphicFramePr>
          <p:cNvPr id="3" name="Chart 2">
            <a:extLst>
              <a:ext uri="{FF2B5EF4-FFF2-40B4-BE49-F238E27FC236}">
                <a16:creationId xmlns:a16="http://schemas.microsoft.com/office/drawing/2014/main" id="{651304DE-7C8F-A908-7696-D390D0EA6507}"/>
              </a:ext>
            </a:extLst>
          </p:cNvPr>
          <p:cNvGraphicFramePr>
            <a:graphicFrameLocks/>
          </p:cNvGraphicFramePr>
          <p:nvPr>
            <p:extLst>
              <p:ext uri="{D42A27DB-BD31-4B8C-83A1-F6EECF244321}">
                <p14:modId xmlns:p14="http://schemas.microsoft.com/office/powerpoint/2010/main" val="3336688327"/>
              </p:ext>
            </p:extLst>
          </p:nvPr>
        </p:nvGraphicFramePr>
        <p:xfrm>
          <a:off x="1896196" y="335311"/>
          <a:ext cx="9308251" cy="5406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570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E022-F578-4797-8FC3-9EF03D016F2C}"/>
              </a:ext>
            </a:extLst>
          </p:cNvPr>
          <p:cNvSpPr>
            <a:spLocks noGrp="1"/>
          </p:cNvSpPr>
          <p:nvPr>
            <p:ph type="title"/>
          </p:nvPr>
        </p:nvSpPr>
        <p:spPr/>
        <p:txBody>
          <a:bodyPr>
            <a:normAutofit fontScale="90000"/>
          </a:bodyPr>
          <a:lstStyle/>
          <a:p>
            <a:r>
              <a:rPr lang="en-US" dirty="0"/>
              <a:t>Demographics for Suicide Deaths &amp; Mental Health Problem Circumstance</a:t>
            </a:r>
          </a:p>
        </p:txBody>
      </p:sp>
      <p:sp>
        <p:nvSpPr>
          <p:cNvPr id="3" name="Content Placeholder 2">
            <a:extLst>
              <a:ext uri="{FF2B5EF4-FFF2-40B4-BE49-F238E27FC236}">
                <a16:creationId xmlns:a16="http://schemas.microsoft.com/office/drawing/2014/main" id="{266960EE-47AD-A029-9740-EA27EFCD804F}"/>
              </a:ext>
            </a:extLst>
          </p:cNvPr>
          <p:cNvSpPr>
            <a:spLocks noGrp="1"/>
          </p:cNvSpPr>
          <p:nvPr>
            <p:ph sz="half" idx="1"/>
          </p:nvPr>
        </p:nvSpPr>
        <p:spPr>
          <a:xfrm>
            <a:off x="438912" y="2020196"/>
            <a:ext cx="5181600" cy="3787973"/>
          </a:xfrm>
        </p:spPr>
        <p:txBody>
          <a:bodyPr/>
          <a:lstStyle/>
          <a:p>
            <a:r>
              <a:rPr lang="en-US" dirty="0"/>
              <a:t>		       </a:t>
            </a:r>
            <a:r>
              <a:rPr lang="en-US" b="1" dirty="0"/>
              <a:t>Gender</a:t>
            </a:r>
            <a:r>
              <a:rPr lang="en-US" dirty="0"/>
              <a:t>	</a:t>
            </a:r>
          </a:p>
          <a:p>
            <a:r>
              <a:rPr lang="en-US" b="1" dirty="0"/>
              <a:t>Age</a:t>
            </a:r>
            <a:r>
              <a:rPr lang="en-US" dirty="0"/>
              <a:t>		</a:t>
            </a:r>
            <a:r>
              <a:rPr lang="en-US" i="1" dirty="0"/>
              <a:t>Female	Male</a:t>
            </a:r>
          </a:p>
          <a:p>
            <a:r>
              <a:rPr lang="en-US" i="1" dirty="0"/>
              <a:t>19 and Under</a:t>
            </a:r>
            <a:r>
              <a:rPr lang="en-US" dirty="0"/>
              <a:t>	30	66</a:t>
            </a:r>
          </a:p>
          <a:p>
            <a:r>
              <a:rPr lang="en-US" i="1" dirty="0"/>
              <a:t>20-34</a:t>
            </a:r>
            <a:r>
              <a:rPr lang="en-US" dirty="0"/>
              <a:t>		79	255</a:t>
            </a:r>
          </a:p>
          <a:p>
            <a:r>
              <a:rPr lang="en-US" i="1" dirty="0"/>
              <a:t>30-44	</a:t>
            </a:r>
            <a:r>
              <a:rPr lang="en-US" dirty="0"/>
              <a:t>	54	132</a:t>
            </a:r>
          </a:p>
          <a:p>
            <a:r>
              <a:rPr lang="en-US" i="1" dirty="0"/>
              <a:t>45-54</a:t>
            </a:r>
            <a:r>
              <a:rPr lang="en-US" dirty="0"/>
              <a:t>		68	121</a:t>
            </a:r>
          </a:p>
          <a:p>
            <a:r>
              <a:rPr lang="en-US" i="1" dirty="0"/>
              <a:t>55-64</a:t>
            </a:r>
            <a:r>
              <a:rPr lang="en-US" dirty="0"/>
              <a:t>		56	115</a:t>
            </a:r>
          </a:p>
          <a:p>
            <a:r>
              <a:rPr lang="en-US" i="1" dirty="0"/>
              <a:t>65-74</a:t>
            </a:r>
            <a:r>
              <a:rPr lang="en-US" dirty="0"/>
              <a:t>		15	77</a:t>
            </a:r>
          </a:p>
          <a:p>
            <a:r>
              <a:rPr lang="en-US" i="1" dirty="0"/>
              <a:t>75 and Older</a:t>
            </a:r>
            <a:r>
              <a:rPr lang="en-US" dirty="0"/>
              <a:t>	8	50</a:t>
            </a:r>
          </a:p>
          <a:p>
            <a:endParaRPr lang="en-US" dirty="0"/>
          </a:p>
        </p:txBody>
      </p:sp>
      <p:sp>
        <p:nvSpPr>
          <p:cNvPr id="4" name="Content Placeholder 3">
            <a:extLst>
              <a:ext uri="{FF2B5EF4-FFF2-40B4-BE49-F238E27FC236}">
                <a16:creationId xmlns:a16="http://schemas.microsoft.com/office/drawing/2014/main" id="{52ADE9FE-CB59-3A7E-65D0-936280349A63}"/>
              </a:ext>
            </a:extLst>
          </p:cNvPr>
          <p:cNvSpPr>
            <a:spLocks noGrp="1"/>
          </p:cNvSpPr>
          <p:nvPr>
            <p:ph sz="half" idx="2"/>
          </p:nvPr>
        </p:nvSpPr>
        <p:spPr>
          <a:xfrm>
            <a:off x="6172200" y="2061566"/>
            <a:ext cx="5181600" cy="3787973"/>
          </a:xfrm>
        </p:spPr>
        <p:txBody>
          <a:bodyPr/>
          <a:lstStyle/>
          <a:p>
            <a:r>
              <a:rPr lang="en-US" dirty="0"/>
              <a:t>		       </a:t>
            </a:r>
            <a:r>
              <a:rPr lang="en-US" b="1" dirty="0"/>
              <a:t>Gender</a:t>
            </a:r>
            <a:r>
              <a:rPr lang="en-US" dirty="0"/>
              <a:t>	</a:t>
            </a:r>
          </a:p>
          <a:p>
            <a:r>
              <a:rPr lang="en-US" b="1" dirty="0"/>
              <a:t>Age</a:t>
            </a:r>
            <a:r>
              <a:rPr lang="en-US" dirty="0"/>
              <a:t>		</a:t>
            </a:r>
            <a:r>
              <a:rPr lang="en-US" i="1" dirty="0"/>
              <a:t>Female	Male</a:t>
            </a:r>
          </a:p>
          <a:p>
            <a:r>
              <a:rPr lang="en-US" i="1" dirty="0"/>
              <a:t>19 and Under</a:t>
            </a:r>
            <a:r>
              <a:rPr lang="en-US" dirty="0"/>
              <a:t>	0.70	1.47</a:t>
            </a:r>
          </a:p>
          <a:p>
            <a:r>
              <a:rPr lang="en-US" i="1" dirty="0"/>
              <a:t>20-34</a:t>
            </a:r>
            <a:r>
              <a:rPr lang="en-US" dirty="0"/>
              <a:t>		2.36	</a:t>
            </a:r>
            <a:r>
              <a:rPr lang="en-US" b="1" dirty="0"/>
              <a:t>7.40</a:t>
            </a:r>
          </a:p>
          <a:p>
            <a:r>
              <a:rPr lang="en-US" i="1" dirty="0"/>
              <a:t>30-44	</a:t>
            </a:r>
            <a:r>
              <a:rPr lang="en-US" dirty="0"/>
              <a:t>	1.72	4.19</a:t>
            </a:r>
          </a:p>
          <a:p>
            <a:r>
              <a:rPr lang="en-US" i="1" dirty="0"/>
              <a:t>45-54</a:t>
            </a:r>
            <a:r>
              <a:rPr lang="en-US" dirty="0"/>
              <a:t>		</a:t>
            </a:r>
            <a:r>
              <a:rPr lang="en-US" b="1" dirty="0"/>
              <a:t>3.27</a:t>
            </a:r>
            <a:r>
              <a:rPr lang="en-US" dirty="0"/>
              <a:t>	5.85</a:t>
            </a:r>
          </a:p>
          <a:p>
            <a:r>
              <a:rPr lang="en-US" i="1" dirty="0"/>
              <a:t>55-64</a:t>
            </a:r>
            <a:r>
              <a:rPr lang="en-US" dirty="0"/>
              <a:t>		2.51	5.40</a:t>
            </a:r>
          </a:p>
          <a:p>
            <a:r>
              <a:rPr lang="en-US" i="1" dirty="0"/>
              <a:t>65-74</a:t>
            </a:r>
            <a:r>
              <a:rPr lang="en-US" dirty="0"/>
              <a:t>		0.89	5.13</a:t>
            </a:r>
          </a:p>
          <a:p>
            <a:r>
              <a:rPr lang="en-US" i="1" dirty="0"/>
              <a:t>75 and Older</a:t>
            </a:r>
            <a:r>
              <a:rPr lang="en-US" dirty="0"/>
              <a:t>	0.61	5.60</a:t>
            </a:r>
          </a:p>
          <a:p>
            <a:endParaRPr lang="en-US" dirty="0"/>
          </a:p>
        </p:txBody>
      </p:sp>
      <p:sp>
        <p:nvSpPr>
          <p:cNvPr id="5" name="Slide Number Placeholder 4">
            <a:extLst>
              <a:ext uri="{FF2B5EF4-FFF2-40B4-BE49-F238E27FC236}">
                <a16:creationId xmlns:a16="http://schemas.microsoft.com/office/drawing/2014/main" id="{357709F2-581E-407C-A74A-667EC64FA3EE}"/>
              </a:ext>
            </a:extLst>
          </p:cNvPr>
          <p:cNvSpPr>
            <a:spLocks noGrp="1"/>
          </p:cNvSpPr>
          <p:nvPr>
            <p:ph type="sldNum" sz="quarter" idx="12"/>
          </p:nvPr>
        </p:nvSpPr>
        <p:spPr/>
        <p:txBody>
          <a:bodyPr/>
          <a:lstStyle/>
          <a:p>
            <a:fld id="{2C1798A1-548B-2F4F-A949-0B360C421755}" type="slidenum">
              <a:rPr lang="en-US" smtClean="0"/>
              <a:t>39</a:t>
            </a:fld>
            <a:endParaRPr lang="en-US"/>
          </a:p>
        </p:txBody>
      </p:sp>
      <p:sp>
        <p:nvSpPr>
          <p:cNvPr id="6" name="Title 1">
            <a:extLst>
              <a:ext uri="{FF2B5EF4-FFF2-40B4-BE49-F238E27FC236}">
                <a16:creationId xmlns:a16="http://schemas.microsoft.com/office/drawing/2014/main" id="{4C1060B4-BBBB-C4E5-D4E8-75CA84F691FA}"/>
              </a:ext>
            </a:extLst>
          </p:cNvPr>
          <p:cNvSpPr txBox="1">
            <a:spLocks/>
          </p:cNvSpPr>
          <p:nvPr/>
        </p:nvSpPr>
        <p:spPr>
          <a:xfrm>
            <a:off x="438912" y="1379264"/>
            <a:ext cx="1421786" cy="665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3200" dirty="0"/>
              <a:t>Count</a:t>
            </a:r>
          </a:p>
        </p:txBody>
      </p:sp>
      <p:sp>
        <p:nvSpPr>
          <p:cNvPr id="7" name="Title 1">
            <a:extLst>
              <a:ext uri="{FF2B5EF4-FFF2-40B4-BE49-F238E27FC236}">
                <a16:creationId xmlns:a16="http://schemas.microsoft.com/office/drawing/2014/main" id="{B81C5842-6549-8243-EE3B-439C2F5054F7}"/>
              </a:ext>
            </a:extLst>
          </p:cNvPr>
          <p:cNvSpPr txBox="1">
            <a:spLocks/>
          </p:cNvSpPr>
          <p:nvPr/>
        </p:nvSpPr>
        <p:spPr>
          <a:xfrm>
            <a:off x="6096000" y="1373337"/>
            <a:ext cx="3631019" cy="665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3200" dirty="0"/>
              <a:t>Rate per 100,000</a:t>
            </a:r>
          </a:p>
        </p:txBody>
      </p:sp>
    </p:spTree>
    <p:extLst>
      <p:ext uri="{BB962C8B-B14F-4D97-AF65-F5344CB8AC3E}">
        <p14:creationId xmlns:p14="http://schemas.microsoft.com/office/powerpoint/2010/main" val="99976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Program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Indiana Violent Death Reporting System (INVDRS)</a:t>
            </a:r>
          </a:p>
          <a:p>
            <a:pPr marL="1087438" lvl="2" indent="-457200"/>
            <a:r>
              <a:rPr lang="en-US" sz="2200" dirty="0"/>
              <a:t>2022 data abstraction complete on May 25. 2022 NVDRS/SUDORS data can be requested after this date.</a:t>
            </a:r>
          </a:p>
          <a:p>
            <a:pPr marL="687388" lvl="1" indent="-457200"/>
            <a:r>
              <a:rPr lang="en-US" sz="3000" dirty="0"/>
              <a:t>Midwest Injury Prevention Alliance (MIPA) Conference</a:t>
            </a:r>
          </a:p>
          <a:p>
            <a:pPr marL="1087438" lvl="2" indent="-457200"/>
            <a:r>
              <a:rPr lang="en-US" sz="2200" dirty="0"/>
              <a:t>Indiana will be hosting the 2023 MIPA Conference. </a:t>
            </a:r>
          </a:p>
          <a:p>
            <a:pPr marL="1087438" lvl="2" indent="-457200"/>
            <a:r>
              <a:rPr lang="en-US" sz="2200" dirty="0"/>
              <a:t>Save the Date: November 30</a:t>
            </a:r>
          </a:p>
          <a:p>
            <a:pPr marL="1087438" lvl="2" indent="-457200"/>
            <a:r>
              <a:rPr lang="en-US" sz="2200" dirty="0"/>
              <a:t>Theme: All Systems Go! Injury and Violence Prevention through Innovative Discovery and Practice</a:t>
            </a:r>
          </a:p>
          <a:p>
            <a:pPr marL="1087438" lvl="2" indent="-457200"/>
            <a:endParaRPr lang="en-US" sz="2200" dirty="0">
              <a:highlight>
                <a:srgbClr val="00FFFF"/>
              </a:highlight>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594962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E022-F578-4797-8FC3-9EF03D016F2C}"/>
              </a:ext>
            </a:extLst>
          </p:cNvPr>
          <p:cNvSpPr>
            <a:spLocks noGrp="1"/>
          </p:cNvSpPr>
          <p:nvPr>
            <p:ph type="title"/>
          </p:nvPr>
        </p:nvSpPr>
        <p:spPr/>
        <p:txBody>
          <a:bodyPr>
            <a:normAutofit fontScale="90000"/>
          </a:bodyPr>
          <a:lstStyle/>
          <a:p>
            <a:r>
              <a:rPr lang="en-US" dirty="0"/>
              <a:t>Demographics for Unintentional Overdose Deaths &amp; Mental Health Problem Circumstance</a:t>
            </a:r>
          </a:p>
        </p:txBody>
      </p:sp>
      <p:sp>
        <p:nvSpPr>
          <p:cNvPr id="3" name="Content Placeholder 2">
            <a:extLst>
              <a:ext uri="{FF2B5EF4-FFF2-40B4-BE49-F238E27FC236}">
                <a16:creationId xmlns:a16="http://schemas.microsoft.com/office/drawing/2014/main" id="{266960EE-47AD-A029-9740-EA27EFCD804F}"/>
              </a:ext>
            </a:extLst>
          </p:cNvPr>
          <p:cNvSpPr>
            <a:spLocks noGrp="1"/>
          </p:cNvSpPr>
          <p:nvPr>
            <p:ph sz="half" idx="1"/>
          </p:nvPr>
        </p:nvSpPr>
        <p:spPr>
          <a:xfrm>
            <a:off x="438912" y="2020196"/>
            <a:ext cx="5181600" cy="3787973"/>
          </a:xfrm>
        </p:spPr>
        <p:txBody>
          <a:bodyPr/>
          <a:lstStyle/>
          <a:p>
            <a:r>
              <a:rPr lang="en-US" dirty="0"/>
              <a:t>		       </a:t>
            </a:r>
            <a:r>
              <a:rPr lang="en-US" b="1" dirty="0"/>
              <a:t>Gender</a:t>
            </a:r>
            <a:r>
              <a:rPr lang="en-US" dirty="0"/>
              <a:t>	</a:t>
            </a:r>
          </a:p>
          <a:p>
            <a:r>
              <a:rPr lang="en-US" b="1" dirty="0"/>
              <a:t>Age</a:t>
            </a:r>
            <a:r>
              <a:rPr lang="en-US" dirty="0"/>
              <a:t>		</a:t>
            </a:r>
            <a:r>
              <a:rPr lang="en-US" i="1" dirty="0"/>
              <a:t>Female	Male</a:t>
            </a:r>
          </a:p>
          <a:p>
            <a:r>
              <a:rPr lang="en-US" i="1" dirty="0"/>
              <a:t>19 and Under</a:t>
            </a:r>
            <a:r>
              <a:rPr lang="en-US" dirty="0"/>
              <a:t>	9	6</a:t>
            </a:r>
          </a:p>
          <a:p>
            <a:r>
              <a:rPr lang="en-US" i="1" dirty="0"/>
              <a:t>20-34</a:t>
            </a:r>
            <a:r>
              <a:rPr lang="en-US" dirty="0"/>
              <a:t>		65	153</a:t>
            </a:r>
          </a:p>
          <a:p>
            <a:r>
              <a:rPr lang="en-US" i="1" dirty="0"/>
              <a:t>30-44	</a:t>
            </a:r>
            <a:r>
              <a:rPr lang="en-US" dirty="0"/>
              <a:t>	69	105</a:t>
            </a:r>
          </a:p>
          <a:p>
            <a:r>
              <a:rPr lang="en-US" i="1" dirty="0"/>
              <a:t>45-54</a:t>
            </a:r>
            <a:r>
              <a:rPr lang="en-US" dirty="0"/>
              <a:t>		77	78</a:t>
            </a:r>
          </a:p>
          <a:p>
            <a:r>
              <a:rPr lang="en-US" i="1" dirty="0"/>
              <a:t>55-64</a:t>
            </a:r>
            <a:r>
              <a:rPr lang="en-US" dirty="0"/>
              <a:t>		41	47</a:t>
            </a:r>
          </a:p>
          <a:p>
            <a:r>
              <a:rPr lang="en-US" i="1" dirty="0"/>
              <a:t>65-74</a:t>
            </a:r>
            <a:r>
              <a:rPr lang="en-US" dirty="0"/>
              <a:t>		6	9</a:t>
            </a:r>
          </a:p>
          <a:p>
            <a:r>
              <a:rPr lang="en-US" i="1" dirty="0"/>
              <a:t>75 and Older</a:t>
            </a:r>
            <a:r>
              <a:rPr lang="en-US" dirty="0"/>
              <a:t>	2	0</a:t>
            </a:r>
          </a:p>
          <a:p>
            <a:endParaRPr lang="en-US" dirty="0"/>
          </a:p>
        </p:txBody>
      </p:sp>
      <p:sp>
        <p:nvSpPr>
          <p:cNvPr id="4" name="Content Placeholder 3">
            <a:extLst>
              <a:ext uri="{FF2B5EF4-FFF2-40B4-BE49-F238E27FC236}">
                <a16:creationId xmlns:a16="http://schemas.microsoft.com/office/drawing/2014/main" id="{52ADE9FE-CB59-3A7E-65D0-936280349A63}"/>
              </a:ext>
            </a:extLst>
          </p:cNvPr>
          <p:cNvSpPr>
            <a:spLocks noGrp="1"/>
          </p:cNvSpPr>
          <p:nvPr>
            <p:ph sz="half" idx="2"/>
          </p:nvPr>
        </p:nvSpPr>
        <p:spPr>
          <a:xfrm>
            <a:off x="6172200" y="2061566"/>
            <a:ext cx="5181600" cy="3787973"/>
          </a:xfrm>
        </p:spPr>
        <p:txBody>
          <a:bodyPr/>
          <a:lstStyle/>
          <a:p>
            <a:r>
              <a:rPr lang="en-US" dirty="0"/>
              <a:t>		       </a:t>
            </a:r>
            <a:r>
              <a:rPr lang="en-US" b="1" dirty="0"/>
              <a:t>Gender</a:t>
            </a:r>
            <a:r>
              <a:rPr lang="en-US" dirty="0"/>
              <a:t>	</a:t>
            </a:r>
          </a:p>
          <a:p>
            <a:r>
              <a:rPr lang="en-US" b="1" dirty="0"/>
              <a:t>Age</a:t>
            </a:r>
            <a:r>
              <a:rPr lang="en-US" dirty="0"/>
              <a:t>		</a:t>
            </a:r>
            <a:r>
              <a:rPr lang="en-US" i="1" dirty="0"/>
              <a:t>Female	Male</a:t>
            </a:r>
          </a:p>
          <a:p>
            <a:r>
              <a:rPr lang="en-US" i="1" dirty="0"/>
              <a:t>19 and Under</a:t>
            </a:r>
            <a:r>
              <a:rPr lang="en-US" dirty="0"/>
              <a:t>	0.21	0.13</a:t>
            </a:r>
          </a:p>
          <a:p>
            <a:r>
              <a:rPr lang="en-US" i="1" dirty="0"/>
              <a:t>20-34</a:t>
            </a:r>
            <a:r>
              <a:rPr lang="en-US" dirty="0"/>
              <a:t>		1.94	</a:t>
            </a:r>
            <a:r>
              <a:rPr lang="en-US" b="1" dirty="0"/>
              <a:t>4.44</a:t>
            </a:r>
          </a:p>
          <a:p>
            <a:r>
              <a:rPr lang="en-US" i="1" dirty="0"/>
              <a:t>30-44	</a:t>
            </a:r>
            <a:r>
              <a:rPr lang="en-US" dirty="0"/>
              <a:t>	2.19	3.33</a:t>
            </a:r>
          </a:p>
          <a:p>
            <a:r>
              <a:rPr lang="en-US" i="1" dirty="0"/>
              <a:t>45-54</a:t>
            </a:r>
            <a:r>
              <a:rPr lang="en-US" dirty="0"/>
              <a:t>		</a:t>
            </a:r>
            <a:r>
              <a:rPr lang="en-US" b="1" dirty="0"/>
              <a:t>3.70</a:t>
            </a:r>
            <a:r>
              <a:rPr lang="en-US" dirty="0"/>
              <a:t>	3.77</a:t>
            </a:r>
          </a:p>
          <a:p>
            <a:r>
              <a:rPr lang="en-US" i="1" dirty="0"/>
              <a:t>55-64</a:t>
            </a:r>
            <a:r>
              <a:rPr lang="en-US" dirty="0"/>
              <a:t>		1.83	2.21</a:t>
            </a:r>
          </a:p>
          <a:p>
            <a:r>
              <a:rPr lang="en-US" i="1" dirty="0"/>
              <a:t>65-74</a:t>
            </a:r>
            <a:r>
              <a:rPr lang="en-US" dirty="0"/>
              <a:t>		0.35	0.60</a:t>
            </a:r>
          </a:p>
          <a:p>
            <a:r>
              <a:rPr lang="en-US" i="1" dirty="0"/>
              <a:t>75 and Older</a:t>
            </a:r>
            <a:r>
              <a:rPr lang="en-US" dirty="0"/>
              <a:t>	0.15	0.00</a:t>
            </a:r>
          </a:p>
          <a:p>
            <a:endParaRPr lang="en-US" dirty="0"/>
          </a:p>
        </p:txBody>
      </p:sp>
      <p:sp>
        <p:nvSpPr>
          <p:cNvPr id="5" name="Slide Number Placeholder 4">
            <a:extLst>
              <a:ext uri="{FF2B5EF4-FFF2-40B4-BE49-F238E27FC236}">
                <a16:creationId xmlns:a16="http://schemas.microsoft.com/office/drawing/2014/main" id="{357709F2-581E-407C-A74A-667EC64FA3EE}"/>
              </a:ext>
            </a:extLst>
          </p:cNvPr>
          <p:cNvSpPr>
            <a:spLocks noGrp="1"/>
          </p:cNvSpPr>
          <p:nvPr>
            <p:ph type="sldNum" sz="quarter" idx="12"/>
          </p:nvPr>
        </p:nvSpPr>
        <p:spPr/>
        <p:txBody>
          <a:bodyPr/>
          <a:lstStyle/>
          <a:p>
            <a:fld id="{2C1798A1-548B-2F4F-A949-0B360C421755}" type="slidenum">
              <a:rPr lang="en-US" smtClean="0"/>
              <a:t>40</a:t>
            </a:fld>
            <a:endParaRPr lang="en-US"/>
          </a:p>
        </p:txBody>
      </p:sp>
      <p:sp>
        <p:nvSpPr>
          <p:cNvPr id="6" name="Title 1">
            <a:extLst>
              <a:ext uri="{FF2B5EF4-FFF2-40B4-BE49-F238E27FC236}">
                <a16:creationId xmlns:a16="http://schemas.microsoft.com/office/drawing/2014/main" id="{4C1060B4-BBBB-C4E5-D4E8-75CA84F691FA}"/>
              </a:ext>
            </a:extLst>
          </p:cNvPr>
          <p:cNvSpPr txBox="1">
            <a:spLocks/>
          </p:cNvSpPr>
          <p:nvPr/>
        </p:nvSpPr>
        <p:spPr>
          <a:xfrm>
            <a:off x="438912" y="1379264"/>
            <a:ext cx="1421786" cy="665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3200" dirty="0"/>
              <a:t>Count</a:t>
            </a:r>
          </a:p>
        </p:txBody>
      </p:sp>
      <p:sp>
        <p:nvSpPr>
          <p:cNvPr id="7" name="Title 1">
            <a:extLst>
              <a:ext uri="{FF2B5EF4-FFF2-40B4-BE49-F238E27FC236}">
                <a16:creationId xmlns:a16="http://schemas.microsoft.com/office/drawing/2014/main" id="{B81C5842-6549-8243-EE3B-439C2F5054F7}"/>
              </a:ext>
            </a:extLst>
          </p:cNvPr>
          <p:cNvSpPr txBox="1">
            <a:spLocks/>
          </p:cNvSpPr>
          <p:nvPr/>
        </p:nvSpPr>
        <p:spPr>
          <a:xfrm>
            <a:off x="6096000" y="1373337"/>
            <a:ext cx="3631019" cy="665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3200" dirty="0"/>
              <a:t>Rate per 100,000</a:t>
            </a:r>
          </a:p>
        </p:txBody>
      </p:sp>
    </p:spTree>
    <p:extLst>
      <p:ext uri="{BB962C8B-B14F-4D97-AF65-F5344CB8AC3E}">
        <p14:creationId xmlns:p14="http://schemas.microsoft.com/office/powerpoint/2010/main" val="355239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DC3E-EBBA-EDA4-692F-18B0968007CE}"/>
              </a:ext>
            </a:extLst>
          </p:cNvPr>
          <p:cNvSpPr>
            <a:spLocks noGrp="1"/>
          </p:cNvSpPr>
          <p:nvPr>
            <p:ph type="title"/>
          </p:nvPr>
        </p:nvSpPr>
        <p:spPr/>
        <p:txBody>
          <a:bodyPr>
            <a:normAutofit fontScale="90000"/>
          </a:bodyPr>
          <a:lstStyle/>
          <a:p>
            <a:r>
              <a:rPr lang="en-US" dirty="0"/>
              <a:t>Race by Manner of Death for Mental Health Problem Circumstance</a:t>
            </a:r>
          </a:p>
        </p:txBody>
      </p:sp>
      <p:sp>
        <p:nvSpPr>
          <p:cNvPr id="3" name="Content Placeholder 2">
            <a:extLst>
              <a:ext uri="{FF2B5EF4-FFF2-40B4-BE49-F238E27FC236}">
                <a16:creationId xmlns:a16="http://schemas.microsoft.com/office/drawing/2014/main" id="{7CE671E0-C046-650E-34DB-FF0A17E99571}"/>
              </a:ext>
            </a:extLst>
          </p:cNvPr>
          <p:cNvSpPr>
            <a:spLocks noGrp="1"/>
          </p:cNvSpPr>
          <p:nvPr>
            <p:ph sz="half" idx="1"/>
          </p:nvPr>
        </p:nvSpPr>
        <p:spPr/>
        <p:txBody>
          <a:bodyPr/>
          <a:lstStyle/>
          <a:p>
            <a:r>
              <a:rPr lang="en-US" dirty="0"/>
              <a:t>Suicide </a:t>
            </a:r>
          </a:p>
          <a:p>
            <a:endParaRPr lang="en-US" dirty="0"/>
          </a:p>
        </p:txBody>
      </p:sp>
      <p:sp>
        <p:nvSpPr>
          <p:cNvPr id="4" name="Content Placeholder 3">
            <a:extLst>
              <a:ext uri="{FF2B5EF4-FFF2-40B4-BE49-F238E27FC236}">
                <a16:creationId xmlns:a16="http://schemas.microsoft.com/office/drawing/2014/main" id="{A694835D-13FA-4F6A-9E3C-35C2F7ECCDFF}"/>
              </a:ext>
            </a:extLst>
          </p:cNvPr>
          <p:cNvSpPr>
            <a:spLocks noGrp="1"/>
          </p:cNvSpPr>
          <p:nvPr>
            <p:ph sz="half" idx="2"/>
          </p:nvPr>
        </p:nvSpPr>
        <p:spPr/>
        <p:txBody>
          <a:bodyPr/>
          <a:lstStyle/>
          <a:p>
            <a:r>
              <a:rPr lang="en-US" dirty="0"/>
              <a:t>Unintentional Overdose</a:t>
            </a:r>
          </a:p>
        </p:txBody>
      </p:sp>
      <p:sp>
        <p:nvSpPr>
          <p:cNvPr id="5" name="Slide Number Placeholder 4">
            <a:extLst>
              <a:ext uri="{FF2B5EF4-FFF2-40B4-BE49-F238E27FC236}">
                <a16:creationId xmlns:a16="http://schemas.microsoft.com/office/drawing/2014/main" id="{656E5398-7201-6093-6E1A-7FC091EAD2E2}"/>
              </a:ext>
            </a:extLst>
          </p:cNvPr>
          <p:cNvSpPr>
            <a:spLocks noGrp="1"/>
          </p:cNvSpPr>
          <p:nvPr>
            <p:ph type="sldNum" sz="quarter" idx="12"/>
          </p:nvPr>
        </p:nvSpPr>
        <p:spPr/>
        <p:txBody>
          <a:bodyPr/>
          <a:lstStyle/>
          <a:p>
            <a:fld id="{2C1798A1-548B-2F4F-A949-0B360C421755}" type="slidenum">
              <a:rPr lang="en-US" smtClean="0"/>
              <a:t>41</a:t>
            </a:fld>
            <a:endParaRPr lang="en-US"/>
          </a:p>
        </p:txBody>
      </p:sp>
      <p:graphicFrame>
        <p:nvGraphicFramePr>
          <p:cNvPr id="6" name="Chart 5">
            <a:extLst>
              <a:ext uri="{FF2B5EF4-FFF2-40B4-BE49-F238E27FC236}">
                <a16:creationId xmlns:a16="http://schemas.microsoft.com/office/drawing/2014/main" id="{E920B5E2-DA99-A11D-712A-07C3B439A546}"/>
              </a:ext>
            </a:extLst>
          </p:cNvPr>
          <p:cNvGraphicFramePr>
            <a:graphicFrameLocks/>
          </p:cNvGraphicFramePr>
          <p:nvPr>
            <p:extLst>
              <p:ext uri="{D42A27DB-BD31-4B8C-83A1-F6EECF244321}">
                <p14:modId xmlns:p14="http://schemas.microsoft.com/office/powerpoint/2010/main" val="3940246954"/>
              </p:ext>
            </p:extLst>
          </p:nvPr>
        </p:nvGraphicFramePr>
        <p:xfrm>
          <a:off x="438911" y="1892595"/>
          <a:ext cx="5887747" cy="3852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BB7FC2C-6317-FA3D-9FEC-4633006CC074}"/>
              </a:ext>
            </a:extLst>
          </p:cNvPr>
          <p:cNvGraphicFramePr>
            <a:graphicFrameLocks/>
          </p:cNvGraphicFramePr>
          <p:nvPr>
            <p:extLst>
              <p:ext uri="{D42A27DB-BD31-4B8C-83A1-F6EECF244321}">
                <p14:modId xmlns:p14="http://schemas.microsoft.com/office/powerpoint/2010/main" val="4248215717"/>
              </p:ext>
            </p:extLst>
          </p:nvPr>
        </p:nvGraphicFramePr>
        <p:xfrm>
          <a:off x="6506682" y="2108624"/>
          <a:ext cx="4370425" cy="3636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813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8C5A4-09F3-28DF-08C3-6500C9A31328}"/>
              </a:ext>
            </a:extLst>
          </p:cNvPr>
          <p:cNvSpPr>
            <a:spLocks noGrp="1"/>
          </p:cNvSpPr>
          <p:nvPr>
            <p:ph type="sldNum" sz="quarter" idx="12"/>
          </p:nvPr>
        </p:nvSpPr>
        <p:spPr/>
        <p:txBody>
          <a:bodyPr/>
          <a:lstStyle/>
          <a:p>
            <a:fld id="{2C1798A1-548B-2F4F-A949-0B360C421755}" type="slidenum">
              <a:rPr lang="en-US" smtClean="0"/>
              <a:t>42</a:t>
            </a:fld>
            <a:endParaRPr lang="en-US"/>
          </a:p>
        </p:txBody>
      </p:sp>
      <p:pic>
        <p:nvPicPr>
          <p:cNvPr id="4" name="Picture 3">
            <a:extLst>
              <a:ext uri="{FF2B5EF4-FFF2-40B4-BE49-F238E27FC236}">
                <a16:creationId xmlns:a16="http://schemas.microsoft.com/office/drawing/2014/main" id="{AEAD2224-4FA4-0369-89AD-FC592F032E7A}"/>
              </a:ext>
            </a:extLst>
          </p:cNvPr>
          <p:cNvPicPr>
            <a:picLocks noChangeAspect="1"/>
          </p:cNvPicPr>
          <p:nvPr/>
        </p:nvPicPr>
        <p:blipFill>
          <a:blip r:embed="rId3"/>
          <a:stretch>
            <a:fillRect/>
          </a:stretch>
        </p:blipFill>
        <p:spPr>
          <a:xfrm>
            <a:off x="7502720" y="138223"/>
            <a:ext cx="4434742" cy="6393490"/>
          </a:xfrm>
          <a:prstGeom prst="rect">
            <a:avLst/>
          </a:prstGeom>
        </p:spPr>
      </p:pic>
      <p:sp>
        <p:nvSpPr>
          <p:cNvPr id="5" name="TextBox 4">
            <a:extLst>
              <a:ext uri="{FF2B5EF4-FFF2-40B4-BE49-F238E27FC236}">
                <a16:creationId xmlns:a16="http://schemas.microsoft.com/office/drawing/2014/main" id="{72CA04D2-1183-B92E-FA4C-920D5072084A}"/>
              </a:ext>
            </a:extLst>
          </p:cNvPr>
          <p:cNvSpPr txBox="1"/>
          <p:nvPr/>
        </p:nvSpPr>
        <p:spPr>
          <a:xfrm>
            <a:off x="6096000" y="138223"/>
            <a:ext cx="1658679" cy="1477328"/>
          </a:xfrm>
          <a:prstGeom prst="rect">
            <a:avLst/>
          </a:prstGeom>
          <a:noFill/>
        </p:spPr>
        <p:txBody>
          <a:bodyPr wrap="square" rtlCol="0">
            <a:spAutoFit/>
          </a:bodyPr>
          <a:lstStyle/>
          <a:p>
            <a:r>
              <a:rPr lang="en-US" dirty="0">
                <a:latin typeface="Raleway" pitchFamily="2" charset="0"/>
              </a:rPr>
              <a:t>Overdose Deaths with Mental Health Problem</a:t>
            </a:r>
          </a:p>
        </p:txBody>
      </p:sp>
      <p:sp>
        <p:nvSpPr>
          <p:cNvPr id="6" name="TextBox 5">
            <a:extLst>
              <a:ext uri="{FF2B5EF4-FFF2-40B4-BE49-F238E27FC236}">
                <a16:creationId xmlns:a16="http://schemas.microsoft.com/office/drawing/2014/main" id="{DB486E5C-FF55-700B-8780-7A2AF075D8A3}"/>
              </a:ext>
            </a:extLst>
          </p:cNvPr>
          <p:cNvSpPr txBox="1"/>
          <p:nvPr/>
        </p:nvSpPr>
        <p:spPr>
          <a:xfrm>
            <a:off x="254538" y="138223"/>
            <a:ext cx="1658679" cy="1477328"/>
          </a:xfrm>
          <a:prstGeom prst="rect">
            <a:avLst/>
          </a:prstGeom>
          <a:noFill/>
        </p:spPr>
        <p:txBody>
          <a:bodyPr wrap="square" rtlCol="0">
            <a:spAutoFit/>
          </a:bodyPr>
          <a:lstStyle/>
          <a:p>
            <a:r>
              <a:rPr lang="en-US" dirty="0">
                <a:latin typeface="Raleway" pitchFamily="2" charset="0"/>
              </a:rPr>
              <a:t>Suicide Deaths with Mental Health Problem</a:t>
            </a:r>
          </a:p>
        </p:txBody>
      </p:sp>
      <p:pic>
        <p:nvPicPr>
          <p:cNvPr id="8" name="Picture 7">
            <a:extLst>
              <a:ext uri="{FF2B5EF4-FFF2-40B4-BE49-F238E27FC236}">
                <a16:creationId xmlns:a16="http://schemas.microsoft.com/office/drawing/2014/main" id="{2E15E6B9-348A-C4D5-572C-B02265AAA2BB}"/>
              </a:ext>
            </a:extLst>
          </p:cNvPr>
          <p:cNvPicPr>
            <a:picLocks noChangeAspect="1"/>
          </p:cNvPicPr>
          <p:nvPr/>
        </p:nvPicPr>
        <p:blipFill>
          <a:blip r:embed="rId4"/>
          <a:stretch>
            <a:fillRect/>
          </a:stretch>
        </p:blipFill>
        <p:spPr>
          <a:xfrm>
            <a:off x="1671429" y="141547"/>
            <a:ext cx="4424571" cy="6431773"/>
          </a:xfrm>
          <a:prstGeom prst="rect">
            <a:avLst/>
          </a:prstGeom>
        </p:spPr>
      </p:pic>
    </p:spTree>
    <p:extLst>
      <p:ext uri="{BB962C8B-B14F-4D97-AF65-F5344CB8AC3E}">
        <p14:creationId xmlns:p14="http://schemas.microsoft.com/office/powerpoint/2010/main" val="329648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43</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 Part II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Please comment your email in the chat if you would like to receive access to the IPAC/INVDRS SharePoint folder.</a:t>
            </a:r>
          </a:p>
          <a:p>
            <a:endParaRPr lang="en-US" sz="2400" dirty="0"/>
          </a:p>
          <a:p>
            <a:endParaRPr lang="en-US" sz="2400" dirty="0"/>
          </a:p>
          <a:p>
            <a:r>
              <a:rPr lang="en-US" sz="2400" dirty="0"/>
              <a:t>Sign-ups for Q3/Q4 2023 presentations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44</a:t>
            </a:fld>
            <a:endParaRPr lang="en-US" dirty="0">
              <a:solidFill>
                <a:schemeClr val="tx1"/>
              </a:solidFill>
            </a:endParaRPr>
          </a:p>
        </p:txBody>
      </p:sp>
    </p:spTree>
    <p:extLst>
      <p:ext uri="{BB962C8B-B14F-4D97-AF65-F5344CB8AC3E}">
        <p14:creationId xmlns:p14="http://schemas.microsoft.com/office/powerpoint/2010/main" val="138195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2023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45</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1102392966"/>
              </p:ext>
            </p:extLst>
          </p:nvPr>
        </p:nvGraphicFramePr>
        <p:xfrm>
          <a:off x="4156364" y="2020759"/>
          <a:ext cx="4263241" cy="207264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sngStrike" dirty="0">
                          <a:latin typeface="Raleway" pitchFamily="2" charset="0"/>
                        </a:rPr>
                        <a:t>February 17</a:t>
                      </a:r>
                    </a:p>
                  </a:txBody>
                  <a:tcPr/>
                </a:tc>
                <a:extLst>
                  <a:ext uri="{0D108BD9-81ED-4DB2-BD59-A6C34878D82A}">
                    <a16:rowId xmlns:a16="http://schemas.microsoft.com/office/drawing/2014/main" val="3751873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sngStrike" dirty="0">
                          <a:latin typeface="Raleway" pitchFamily="2" charset="0"/>
                        </a:rPr>
                        <a:t>May 19</a:t>
                      </a:r>
                    </a:p>
                  </a:txBody>
                  <a:tcPr/>
                </a:tc>
                <a:extLst>
                  <a:ext uri="{0D108BD9-81ED-4DB2-BD59-A6C34878D82A}">
                    <a16:rowId xmlns:a16="http://schemas.microsoft.com/office/drawing/2014/main" val="10496122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August 18</a:t>
                      </a:r>
                    </a:p>
                  </a:txBody>
                  <a:tcPr/>
                </a:tc>
                <a:extLst>
                  <a:ext uri="{0D108BD9-81ED-4DB2-BD59-A6C34878D82A}">
                    <a16:rowId xmlns:a16="http://schemas.microsoft.com/office/drawing/2014/main" val="4211797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17</a:t>
                      </a:r>
                    </a:p>
                  </a:txBody>
                  <a:tcPr/>
                </a:tc>
                <a:extLst>
                  <a:ext uri="{0D108BD9-81ED-4DB2-BD59-A6C34878D82A}">
                    <a16:rowId xmlns:a16="http://schemas.microsoft.com/office/drawing/2014/main" val="95288323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46</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2009710881"/>
              </p:ext>
            </p:extLst>
          </p:nvPr>
        </p:nvGraphicFramePr>
        <p:xfrm>
          <a:off x="1827189" y="1878256"/>
          <a:ext cx="8537622" cy="184912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08753">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msprecher@isdh.in.gov</a:t>
                      </a:r>
                    </a:p>
                  </a:txBody>
                  <a:tcPr/>
                </a:tc>
                <a:extLst>
                  <a:ext uri="{0D108BD9-81ED-4DB2-BD59-A6C34878D82A}">
                    <a16:rowId xmlns:a16="http://schemas.microsoft.com/office/drawing/2014/main" val="1642239249"/>
                  </a:ext>
                </a:extLst>
              </a:tr>
              <a:tr h="370840">
                <a:tc>
                  <a:txBody>
                    <a:bodyPr/>
                    <a:lstStyle/>
                    <a:p>
                      <a:r>
                        <a:rPr lang="en-US" dirty="0">
                          <a:latin typeface="Raleway" pitchFamily="2" charset="0"/>
                        </a:rPr>
                        <a:t>Maria Cariaso</a:t>
                      </a:r>
                    </a:p>
                  </a:txBody>
                  <a:tcPr/>
                </a:tc>
                <a:tc>
                  <a:txBody>
                    <a:bodyPr/>
                    <a:lstStyle/>
                    <a:p>
                      <a:r>
                        <a:rPr lang="en-US" dirty="0">
                          <a:latin typeface="Raleway" pitchFamily="2" charset="0"/>
                        </a:rPr>
                        <a:t>317-234-4943</a:t>
                      </a:r>
                    </a:p>
                  </a:txBody>
                  <a:tcPr/>
                </a:tc>
                <a:tc>
                  <a:txBody>
                    <a:bodyPr/>
                    <a:lstStyle/>
                    <a:p>
                      <a:r>
                        <a:rPr lang="en-US" dirty="0">
                          <a:latin typeface="Raleway" pitchFamily="2" charset="0"/>
                        </a:rPr>
                        <a:t>mcariaso@health.in.gov</a:t>
                      </a:r>
                    </a:p>
                  </a:txBody>
                  <a:tcPr/>
                </a:tc>
                <a:extLst>
                  <a:ext uri="{0D108BD9-81ED-4DB2-BD59-A6C34878D82A}">
                    <a16:rowId xmlns:a16="http://schemas.microsoft.com/office/drawing/2014/main" val="914721342"/>
                  </a:ext>
                </a:extLst>
              </a:tr>
              <a:tr h="370840">
                <a:tc>
                  <a:txBody>
                    <a:bodyPr/>
                    <a:lstStyle/>
                    <a:p>
                      <a:r>
                        <a:rPr lang="en-US" dirty="0">
                          <a:latin typeface="Raleway" pitchFamily="2" charset="0"/>
                        </a:rPr>
                        <a:t>Wendy Waldman</a:t>
                      </a:r>
                    </a:p>
                  </a:txBody>
                  <a:tcPr/>
                </a:tc>
                <a:tc>
                  <a:txBody>
                    <a:bodyPr/>
                    <a:lstStyle/>
                    <a:p>
                      <a:r>
                        <a:rPr lang="en-US" dirty="0">
                          <a:latin typeface="Raleway" pitchFamily="2" charset="0"/>
                        </a:rPr>
                        <a:t>317-329-2235</a:t>
                      </a:r>
                    </a:p>
                  </a:txBody>
                  <a:tcPr/>
                </a:tc>
                <a:tc>
                  <a:txBody>
                    <a:bodyPr/>
                    <a:lstStyle/>
                    <a:p>
                      <a:r>
                        <a:rPr lang="en-US" dirty="0">
                          <a:latin typeface="Raleway" pitchFamily="2" charset="0"/>
                        </a:rPr>
                        <a:t>wenwaldm@iu.edu</a:t>
                      </a:r>
                    </a:p>
                  </a:txBody>
                  <a:tcPr/>
                </a:tc>
                <a:extLst>
                  <a:ext uri="{0D108BD9-81ED-4DB2-BD59-A6C34878D82A}">
                    <a16:rowId xmlns:a16="http://schemas.microsoft.com/office/drawing/2014/main" val="478285720"/>
                  </a:ext>
                </a:extLst>
              </a:tr>
              <a:tr h="370840">
                <a:tc>
                  <a:txBody>
                    <a:bodyPr/>
                    <a:lstStyle/>
                    <a:p>
                      <a:r>
                        <a:rPr lang="en-US" dirty="0">
                          <a:latin typeface="Raleway" pitchFamily="2" charset="0"/>
                        </a:rPr>
                        <a:t>Caroline Chastain</a:t>
                      </a:r>
                    </a:p>
                  </a:txBody>
                  <a:tcPr/>
                </a:tc>
                <a:tc>
                  <a:txBody>
                    <a:bodyPr/>
                    <a:lstStyle/>
                    <a:p>
                      <a:r>
                        <a:rPr lang="en-US" dirty="0">
                          <a:latin typeface="Raleway" pitchFamily="2" charset="0"/>
                        </a:rPr>
                        <a:t>317-925-9399</a:t>
                      </a:r>
                    </a:p>
                  </a:txBody>
                  <a:tcPr/>
                </a:tc>
                <a:tc>
                  <a:txBody>
                    <a:bodyPr/>
                    <a:lstStyle/>
                    <a:p>
                      <a:r>
                        <a:rPr lang="en-US" dirty="0">
                          <a:latin typeface="Raleway" pitchFamily="2" charset="0"/>
                        </a:rPr>
                        <a:t>cchastain@namiindiana.org</a:t>
                      </a:r>
                    </a:p>
                  </a:txBody>
                  <a:tcPr/>
                </a:tc>
                <a:extLst>
                  <a:ext uri="{0D108BD9-81ED-4DB2-BD59-A6C34878D82A}">
                    <a16:rowId xmlns:a16="http://schemas.microsoft.com/office/drawing/2014/main" val="1870448940"/>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a:bodyPr>
          <a:lstStyle/>
          <a:p>
            <a:r>
              <a:rPr lang="en-US" sz="2400" b="1" dirty="0"/>
              <a:t>May</a:t>
            </a:r>
          </a:p>
          <a:p>
            <a:r>
              <a:rPr lang="en-US" sz="2400" dirty="0"/>
              <a:t>Child Passenger Safety Technician Month</a:t>
            </a:r>
          </a:p>
          <a:p>
            <a:r>
              <a:rPr lang="en-US" sz="2400" dirty="0"/>
              <a:t>Electrical Safety Month</a:t>
            </a:r>
          </a:p>
          <a:p>
            <a:r>
              <a:rPr lang="en-US" sz="2400" dirty="0"/>
              <a:t>Older Americans Month</a:t>
            </a:r>
          </a:p>
          <a:p>
            <a:r>
              <a:rPr lang="en-US" sz="2400" dirty="0"/>
              <a:t>Mental Health Awareness Month</a:t>
            </a:r>
          </a:p>
          <a:p>
            <a:r>
              <a:rPr lang="en-US" sz="2400" dirty="0"/>
              <a:t>Motorcycle Safety Month</a:t>
            </a:r>
          </a:p>
          <a:p>
            <a:r>
              <a:rPr lang="en-US" sz="2400" dirty="0"/>
              <a:t>Water Safety Month</a:t>
            </a:r>
          </a:p>
          <a:p>
            <a:endParaRPr lang="en-US" sz="2400"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a:bodyPr>
          <a:lstStyle/>
          <a:p>
            <a:r>
              <a:rPr lang="en-US" sz="2400" b="1" dirty="0"/>
              <a:t>June</a:t>
            </a:r>
          </a:p>
          <a:p>
            <a:r>
              <a:rPr lang="en-US" sz="2400" dirty="0"/>
              <a:t>National Safety Month</a:t>
            </a:r>
          </a:p>
          <a:p>
            <a:r>
              <a:rPr lang="en-US" sz="2400" dirty="0"/>
              <a:t>National Trailer Safety Month</a:t>
            </a:r>
          </a:p>
          <a:p>
            <a:endParaRPr lang="en-US" sz="2400" dirty="0"/>
          </a:p>
          <a:p>
            <a:r>
              <a:rPr lang="en-US" sz="2400" b="1" dirty="0"/>
              <a:t>July</a:t>
            </a:r>
          </a:p>
          <a:p>
            <a:r>
              <a:rPr lang="en-US" sz="2400" dirty="0"/>
              <a:t>National Fireworks Safety Month</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268051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1667835"/>
            <a:ext cx="6141961" cy="1588127"/>
          </a:xfrm>
        </p:spPr>
        <p:txBody>
          <a:bodyPr/>
          <a:lstStyle/>
          <a:p>
            <a:r>
              <a:rPr lang="en-US" dirty="0"/>
              <a:t>Unintentional Injury Presentation:</a:t>
            </a:r>
            <a:br>
              <a:rPr lang="en-US" dirty="0">
                <a:highlight>
                  <a:srgbClr val="00FFFF"/>
                </a:highlight>
              </a:rPr>
            </a:br>
            <a:r>
              <a:rPr lang="en-US" dirty="0"/>
              <a:t>Statewide TBI Support</a:t>
            </a:r>
          </a:p>
        </p:txBody>
      </p:sp>
      <p:sp>
        <p:nvSpPr>
          <p:cNvPr id="2" name="Subtitle 4">
            <a:extLst>
              <a:ext uri="{FF2B5EF4-FFF2-40B4-BE49-F238E27FC236}">
                <a16:creationId xmlns:a16="http://schemas.microsoft.com/office/drawing/2014/main" id="{3D0510FB-7A00-7BE9-63B6-F01FE1F886D1}"/>
              </a:ext>
            </a:extLst>
          </p:cNvPr>
          <p:cNvSpPr txBox="1">
            <a:spLocks/>
          </p:cNvSpPr>
          <p:nvPr/>
        </p:nvSpPr>
        <p:spPr>
          <a:xfrm>
            <a:off x="5430279" y="4342240"/>
            <a:ext cx="6141962" cy="1695849"/>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cap="all" baseline="0">
                <a:solidFill>
                  <a:schemeClr val="bg1"/>
                </a:solidFill>
                <a:latin typeface="Raleway Light" panose="020B0403030101060003"/>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baseline="0">
                <a:solidFill>
                  <a:schemeClr val="tx1"/>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SzPct val="120000"/>
              <a:buFont typeface="System Font Regular"/>
              <a:buNone/>
              <a:tabLst/>
              <a:defRPr sz="1800" kern="1200" baseline="0">
                <a:solidFill>
                  <a:schemeClr val="tx1"/>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Wingdings" pitchFamily="2" charset="2"/>
              <a:buNone/>
              <a:tabLst/>
              <a:defRPr sz="1600" kern="1200" baseline="0">
                <a:solidFill>
                  <a:schemeClr val="tx1"/>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u="none" strike="noStrike" kern="1200" cap="none" spc="0" normalizeH="0" baseline="0" noProof="0" dirty="0">
                <a:ln>
                  <a:noFill/>
                </a:ln>
                <a:solidFill>
                  <a:srgbClr val="FFFFFF"/>
                </a:solidFill>
                <a:effectLst/>
                <a:uLnTx/>
                <a:uFillTx/>
                <a:latin typeface="Raleway Light" pitchFamily="2" charset="0"/>
                <a:ea typeface="+mn-ea"/>
                <a:cs typeface="+mn-cs"/>
              </a:rPr>
              <a:t>Wendy Waldman, BSW, CBIST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cap="none" dirty="0" err="1">
                <a:solidFill>
                  <a:srgbClr val="FFFFFF"/>
                </a:solidFill>
                <a:latin typeface="Raleway Light" pitchFamily="2" charset="0"/>
              </a:rPr>
              <a:t>NeuroResource</a:t>
            </a:r>
            <a:r>
              <a:rPr lang="en-US" sz="2000" cap="none" dirty="0">
                <a:solidFill>
                  <a:srgbClr val="FFFFFF"/>
                </a:solidFill>
                <a:latin typeface="Raleway Light" pitchFamily="2" charset="0"/>
              </a:rPr>
              <a:t> Facilitator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srgbClr val="FFFFFF"/>
                </a:solidFill>
                <a:effectLst/>
                <a:uLnTx/>
                <a:uFillTx/>
                <a:latin typeface="Raleway Light" pitchFamily="2" charset="0"/>
                <a:ea typeface="+mn-ea"/>
                <a:cs typeface="+mn-cs"/>
              </a:rPr>
              <a:t>The Indiana </a:t>
            </a:r>
            <a:r>
              <a:rPr kumimoji="0" lang="en-US" sz="2000" b="0" u="none" strike="noStrike" kern="1200" cap="none" spc="0" normalizeH="0" baseline="0" noProof="0" dirty="0" err="1">
                <a:ln>
                  <a:noFill/>
                </a:ln>
                <a:solidFill>
                  <a:srgbClr val="FFFFFF"/>
                </a:solidFill>
                <a:effectLst/>
                <a:uLnTx/>
                <a:uFillTx/>
                <a:latin typeface="Raleway Light" pitchFamily="2" charset="0"/>
                <a:ea typeface="+mn-ea"/>
                <a:cs typeface="+mn-cs"/>
              </a:rPr>
              <a:t>NeauroResource</a:t>
            </a:r>
            <a:r>
              <a:rPr kumimoji="0" lang="en-US" sz="2000" b="0" u="none" strike="noStrike" kern="1200" cap="none" spc="0" normalizeH="0" baseline="0" noProof="0" dirty="0">
                <a:ln>
                  <a:noFill/>
                </a:ln>
                <a:solidFill>
                  <a:srgbClr val="FFFFFF"/>
                </a:solidFill>
                <a:effectLst/>
                <a:uLnTx/>
                <a:uFillTx/>
                <a:latin typeface="Raleway Light" pitchFamily="2" charset="0"/>
                <a:ea typeface="+mn-ea"/>
                <a:cs typeface="+mn-cs"/>
              </a:rPr>
              <a:t> </a:t>
            </a:r>
            <a:r>
              <a:rPr lang="en-US" sz="2000" cap="none" dirty="0">
                <a:solidFill>
                  <a:srgbClr val="FFFFFF"/>
                </a:solidFill>
                <a:latin typeface="Raleway Light" pitchFamily="2" charset="0"/>
              </a:rPr>
              <a:t>Facilitation Program</a:t>
            </a:r>
            <a:endParaRPr kumimoji="0" lang="en-US" sz="2000" b="0" u="none" strike="noStrike" kern="1200" cap="none" spc="0" normalizeH="0" baseline="0" noProof="0" dirty="0">
              <a:ln>
                <a:noFill/>
              </a:ln>
              <a:solidFill>
                <a:srgbClr val="FFFFFF"/>
              </a:solidFill>
              <a:effectLst/>
              <a:uLnTx/>
              <a:uFillTx/>
              <a:latin typeface="Raleway Light"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FFFFFF"/>
              </a:solidFill>
              <a:effectLst/>
              <a:highlight>
                <a:srgbClr val="00FFFF"/>
              </a:highlight>
              <a:uLnTx/>
              <a:uFillTx/>
              <a:latin typeface="Raleway Light" pitchFamily="2" charset="0"/>
              <a:ea typeface="+mn-ea"/>
              <a:cs typeface="+mn-cs"/>
            </a:endParaRPr>
          </a:p>
        </p:txBody>
      </p:sp>
    </p:spTree>
    <p:extLst>
      <p:ext uri="{BB962C8B-B14F-4D97-AF65-F5344CB8AC3E}">
        <p14:creationId xmlns:p14="http://schemas.microsoft.com/office/powerpoint/2010/main" val="293774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6138" y="2884235"/>
            <a:ext cx="6141961" cy="1089529"/>
          </a:xfrm>
        </p:spPr>
        <p:txBody>
          <a:bodyPr/>
          <a:lstStyle/>
          <a:p>
            <a:r>
              <a:rPr lang="en-US" dirty="0"/>
              <a:t>Indiana criminal justice institute (ICJI)</a:t>
            </a:r>
          </a:p>
        </p:txBody>
      </p:sp>
    </p:spTree>
    <p:extLst>
      <p:ext uri="{BB962C8B-B14F-4D97-AF65-F5344CB8AC3E}">
        <p14:creationId xmlns:p14="http://schemas.microsoft.com/office/powerpoint/2010/main" val="342032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E1D6D-D686-6333-4C5E-BFD67205C32C}"/>
              </a:ext>
            </a:extLst>
          </p:cNvPr>
          <p:cNvSpPr>
            <a:spLocks noGrp="1"/>
          </p:cNvSpPr>
          <p:nvPr>
            <p:ph type="ctrTitle"/>
          </p:nvPr>
        </p:nvSpPr>
        <p:spPr>
          <a:xfrm>
            <a:off x="818673" y="1761546"/>
            <a:ext cx="9107136" cy="2969986"/>
          </a:xfrm>
        </p:spPr>
        <p:txBody>
          <a:bodyPr anchor="b">
            <a:normAutofit fontScale="90000"/>
          </a:bodyPr>
          <a:lstStyle/>
          <a:p>
            <a:pPr algn="l"/>
            <a:r>
              <a:rPr lang="en-US" sz="11500" b="1" dirty="0"/>
              <a:t>Child</a:t>
            </a:r>
            <a:br>
              <a:rPr lang="en-US" sz="11500" b="1" dirty="0"/>
            </a:br>
            <a:r>
              <a:rPr lang="en-US" sz="11500" b="1" dirty="0"/>
              <a:t>Passenger Safety</a:t>
            </a: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8081487" y="701147"/>
            <a:ext cx="3291840" cy="2329610"/>
          </a:xfrm>
          <a:prstGeom prst="rect">
            <a:avLst/>
          </a:prstGeom>
        </p:spPr>
      </p:pic>
      <p:sp>
        <p:nvSpPr>
          <p:cNvPr id="6" name="TextBox 5">
            <a:extLst>
              <a:ext uri="{FF2B5EF4-FFF2-40B4-BE49-F238E27FC236}">
                <a16:creationId xmlns:a16="http://schemas.microsoft.com/office/drawing/2014/main" id="{9000A82C-D525-DB70-FD78-BB076BC80414}"/>
              </a:ext>
            </a:extLst>
          </p:cNvPr>
          <p:cNvSpPr txBox="1"/>
          <p:nvPr/>
        </p:nvSpPr>
        <p:spPr>
          <a:xfrm>
            <a:off x="818673" y="5049078"/>
            <a:ext cx="68145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Janine Walter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ICJI Occupant Protection &amp; Child Passenger Safety Program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jwalter@cji.in.gov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44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3C49145-38D1-D8E5-F674-3A1FEFCAA396}"/>
              </a:ext>
            </a:extLst>
          </p:cNvPr>
          <p:cNvPicPr>
            <a:picLocks noChangeAspect="1"/>
          </p:cNvPicPr>
          <p:nvPr/>
        </p:nvPicPr>
        <p:blipFill>
          <a:blip r:embed="rId2"/>
          <a:stretch>
            <a:fillRect/>
          </a:stretch>
        </p:blipFill>
        <p:spPr>
          <a:xfrm>
            <a:off x="9074311" y="0"/>
            <a:ext cx="3117689" cy="2206365"/>
          </a:xfrm>
          <a:prstGeom prst="rect">
            <a:avLst/>
          </a:prstGeom>
        </p:spPr>
      </p:pic>
      <p:sp>
        <p:nvSpPr>
          <p:cNvPr id="1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2B2B2"/>
              </a:solidFill>
              <a:effectLst/>
              <a:uLnTx/>
              <a:uFillTx/>
              <a:latin typeface="Calibri" panose="020F0502020204030204"/>
              <a:ea typeface="+mn-ea"/>
              <a:cs typeface="+mn-cs"/>
            </a:endParaRPr>
          </a:p>
        </p:txBody>
      </p:sp>
      <p:graphicFrame>
        <p:nvGraphicFramePr>
          <p:cNvPr id="7" name="Table 8">
            <a:extLst>
              <a:ext uri="{FF2B5EF4-FFF2-40B4-BE49-F238E27FC236}">
                <a16:creationId xmlns:a16="http://schemas.microsoft.com/office/drawing/2014/main" id="{CB440F53-D787-7B68-CDA4-F61BCA065E74}"/>
              </a:ext>
            </a:extLst>
          </p:cNvPr>
          <p:cNvGraphicFramePr>
            <a:graphicFrameLocks noGrp="1"/>
          </p:cNvGraphicFramePr>
          <p:nvPr/>
        </p:nvGraphicFramePr>
        <p:xfrm>
          <a:off x="176694" y="2505387"/>
          <a:ext cx="11749980" cy="1922832"/>
        </p:xfrm>
        <a:graphic>
          <a:graphicData uri="http://schemas.openxmlformats.org/drawingml/2006/table">
            <a:tbl>
              <a:tblPr firstRow="1" bandRow="1">
                <a:tableStyleId>{00A15C55-8517-42AA-B614-E9B94910E393}</a:tableStyleId>
              </a:tblPr>
              <a:tblGrid>
                <a:gridCol w="2937495">
                  <a:extLst>
                    <a:ext uri="{9D8B030D-6E8A-4147-A177-3AD203B41FA5}">
                      <a16:colId xmlns:a16="http://schemas.microsoft.com/office/drawing/2014/main" val="928594312"/>
                    </a:ext>
                  </a:extLst>
                </a:gridCol>
                <a:gridCol w="2937495">
                  <a:extLst>
                    <a:ext uri="{9D8B030D-6E8A-4147-A177-3AD203B41FA5}">
                      <a16:colId xmlns:a16="http://schemas.microsoft.com/office/drawing/2014/main" val="3979042179"/>
                    </a:ext>
                  </a:extLst>
                </a:gridCol>
                <a:gridCol w="2937495">
                  <a:extLst>
                    <a:ext uri="{9D8B030D-6E8A-4147-A177-3AD203B41FA5}">
                      <a16:colId xmlns:a16="http://schemas.microsoft.com/office/drawing/2014/main" val="3686468851"/>
                    </a:ext>
                  </a:extLst>
                </a:gridCol>
                <a:gridCol w="2937495">
                  <a:extLst>
                    <a:ext uri="{9D8B030D-6E8A-4147-A177-3AD203B41FA5}">
                      <a16:colId xmlns:a16="http://schemas.microsoft.com/office/drawing/2014/main" val="34308855"/>
                    </a:ext>
                  </a:extLst>
                </a:gridCol>
              </a:tblGrid>
              <a:tr h="1922832">
                <a:tc>
                  <a:txBody>
                    <a:bodyPr/>
                    <a:lstStyle/>
                    <a:p>
                      <a:pPr algn="ctr"/>
                      <a:r>
                        <a:rPr lang="en-US" sz="2800" dirty="0"/>
                        <a:t>Child Restraint Inspection Stations</a:t>
                      </a:r>
                    </a:p>
                  </a:txBody>
                  <a:tcPr anchor="ctr"/>
                </a:tc>
                <a:tc>
                  <a:txBody>
                    <a:bodyPr/>
                    <a:lstStyle/>
                    <a:p>
                      <a:pPr algn="ctr"/>
                      <a:r>
                        <a:rPr lang="en-US" sz="2800" dirty="0"/>
                        <a:t>Child Passenger Safety Specialists (CPSS)</a:t>
                      </a:r>
                    </a:p>
                  </a:txBody>
                  <a:tcPr anchor="ctr"/>
                </a:tc>
                <a:tc>
                  <a:txBody>
                    <a:bodyPr/>
                    <a:lstStyle/>
                    <a:p>
                      <a:pPr algn="ctr"/>
                      <a:r>
                        <a:rPr lang="en-US" sz="2800" dirty="0"/>
                        <a:t>Child Restraint Distribution Grant (CRDG)</a:t>
                      </a:r>
                    </a:p>
                  </a:txBody>
                  <a:tcPr anchor="ctr"/>
                </a:tc>
                <a:tc>
                  <a:txBody>
                    <a:bodyPr/>
                    <a:lstStyle/>
                    <a:p>
                      <a:pPr algn="ctr"/>
                      <a:r>
                        <a:rPr lang="en-US" sz="2800" dirty="0"/>
                        <a:t>Automotive Safety Training Program</a:t>
                      </a:r>
                    </a:p>
                    <a:p>
                      <a:pPr algn="ctr"/>
                      <a:r>
                        <a:rPr lang="en-US" sz="2800" dirty="0"/>
                        <a:t>(ASP)</a:t>
                      </a:r>
                    </a:p>
                  </a:txBody>
                  <a:tcPr anchor="ctr"/>
                </a:tc>
                <a:extLst>
                  <a:ext uri="{0D108BD9-81ED-4DB2-BD59-A6C34878D82A}">
                    <a16:rowId xmlns:a16="http://schemas.microsoft.com/office/drawing/2014/main" val="1568826347"/>
                  </a:ext>
                </a:extLst>
              </a:tr>
            </a:tbl>
          </a:graphicData>
        </a:graphic>
      </p:graphicFrame>
    </p:spTree>
    <p:extLst>
      <p:ext uri="{BB962C8B-B14F-4D97-AF65-F5344CB8AC3E}">
        <p14:creationId xmlns:p14="http://schemas.microsoft.com/office/powerpoint/2010/main" val="503362712"/>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 id="{1E9FE7A0-6DC4-4B55-A3B3-CC9B5A5379ED}" vid="{BA0F4110-4EF9-48CC-BF94-C783594747A5}"/>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3.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PowerPoint2020</Template>
  <TotalTime>15691</TotalTime>
  <Words>3160</Words>
  <Application>Microsoft Office PowerPoint</Application>
  <PresentationFormat>Widescreen</PresentationFormat>
  <Paragraphs>450</Paragraphs>
  <Slides>46</Slides>
  <Notes>17</Notes>
  <HiddenSlides>0</HiddenSlides>
  <MMClips>0</MMClips>
  <ScaleCrop>false</ScaleCrop>
  <HeadingPairs>
    <vt:vector size="6" baseType="variant">
      <vt:variant>
        <vt:lpstr>Fonts Used</vt:lpstr>
      </vt:variant>
      <vt:variant>
        <vt:i4>22</vt:i4>
      </vt:variant>
      <vt:variant>
        <vt:lpstr>Theme</vt:lpstr>
      </vt:variant>
      <vt:variant>
        <vt:i4>9</vt:i4>
      </vt:variant>
      <vt:variant>
        <vt:lpstr>Slide Titles</vt:lpstr>
      </vt:variant>
      <vt:variant>
        <vt:i4>46</vt:i4>
      </vt:variant>
    </vt:vector>
  </HeadingPairs>
  <TitlesOfParts>
    <vt:vector size="77" baseType="lpstr">
      <vt:lpstr>Arial</vt:lpstr>
      <vt:lpstr>Calibri</vt:lpstr>
      <vt:lpstr>Calibri (Body)</vt:lpstr>
      <vt:lpstr>Calibri Light</vt:lpstr>
      <vt:lpstr>Courier New</vt:lpstr>
      <vt:lpstr>Franklin Gothic Demi</vt:lpstr>
      <vt:lpstr>Lato</vt:lpstr>
      <vt:lpstr>Museo Slab 700</vt:lpstr>
      <vt:lpstr>MuseoSlab-700</vt:lpstr>
      <vt:lpstr>Myriad Web Pro</vt:lpstr>
      <vt:lpstr>News Gothic MT</vt:lpstr>
      <vt:lpstr>Open sans</vt:lpstr>
      <vt:lpstr>ProximaNova-Bold</vt:lpstr>
      <vt:lpstr>ProximaNova-Regular</vt:lpstr>
      <vt:lpstr>Raleway</vt:lpstr>
      <vt:lpstr>Raleway Light</vt:lpstr>
      <vt:lpstr>Raleway SemiBold</vt:lpstr>
      <vt:lpstr>Segoe UI</vt:lpstr>
      <vt:lpstr>Symbol</vt:lpstr>
      <vt:lpstr>System Font Regular</vt:lpstr>
      <vt:lpstr>Times New Roman</vt:lpstr>
      <vt:lpstr>Wingdings</vt:lpstr>
      <vt:lpstr>Office Theme</vt:lpstr>
      <vt:lpstr>NCEH_ATSDR_combined</vt:lpstr>
      <vt:lpstr>1_Office Theme</vt:lpstr>
      <vt:lpstr>Custom Design</vt:lpstr>
      <vt:lpstr>1_Custom Design</vt:lpstr>
      <vt:lpstr>3_Office Theme</vt:lpstr>
      <vt:lpstr>2_Office Theme</vt:lpstr>
      <vt:lpstr>4_Office Theme</vt:lpstr>
      <vt:lpstr>5_Office Theme</vt:lpstr>
      <vt:lpstr>Injury prevention advisory council (IPAC) &amp; Indiana violent death reporting system (INVDRS) Meeting</vt:lpstr>
      <vt:lpstr>PowerPoint Presentation</vt:lpstr>
      <vt:lpstr>Round Robin and Introductions (in chat)</vt:lpstr>
      <vt:lpstr>Program Updates</vt:lpstr>
      <vt:lpstr>Upcoming Events</vt:lpstr>
      <vt:lpstr>Unintentional Injury Presentation: Statewide TBI Support</vt:lpstr>
      <vt:lpstr>Indiana criminal justice institute (ICJI)</vt:lpstr>
      <vt:lpstr>Child Passenger Safety</vt:lpstr>
      <vt:lpstr>PowerPoint Presentation</vt:lpstr>
      <vt:lpstr>Child Restraint Inspection Stations</vt:lpstr>
      <vt:lpstr>PowerPoint Presentation</vt:lpstr>
      <vt:lpstr>Child Passenger Safety Specialists (CPSS)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 Restraint Distribution Grant (CRDG)</vt:lpstr>
      <vt:lpstr>Child Restraint Distribution Grant (CRDG)</vt:lpstr>
      <vt:lpstr>Automotive Safety Training Program (ASP)</vt:lpstr>
      <vt:lpstr>Automotive Safety Training Program (ASP)</vt:lpstr>
      <vt:lpstr>PowerPoint Presentation</vt:lpstr>
      <vt:lpstr>Project LOVE</vt:lpstr>
      <vt:lpstr>PowerPoint Presentation</vt:lpstr>
      <vt:lpstr>PowerPoint Presentation</vt:lpstr>
      <vt:lpstr>National alliance on mental illness (nami) - Indiana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 Indiana 921 E. 86th St., Suite 130 Indianapolis, IN 46240 317-925-9399 or 800-677-6442  Caroline Chastain Communications Coordinator cchastain@namiindiana.org  www.namiindiana.org   </vt:lpstr>
      <vt:lpstr>intentional injury presentation:  Mental health problem in invdrs</vt:lpstr>
      <vt:lpstr>PowerPoint Presentation</vt:lpstr>
      <vt:lpstr>Demographics for Suicide Deaths &amp; Mental Health Problem Circumstance</vt:lpstr>
      <vt:lpstr>Demographics for Unintentional Overdose Deaths &amp; Mental Health Problem Circumstance</vt:lpstr>
      <vt:lpstr>Race by Manner of Death for Mental Health Problem Circumstance</vt:lpstr>
      <vt:lpstr>PowerPoint Presentation</vt:lpstr>
      <vt:lpstr>Discussion </vt:lpstr>
      <vt:lpstr>Discussion – Part II </vt:lpstr>
      <vt:lpstr>2023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Sprecher, Morgan</cp:lastModifiedBy>
  <cp:revision>258</cp:revision>
  <dcterms:created xsi:type="dcterms:W3CDTF">2020-09-14T15:22:06Z</dcterms:created>
  <dcterms:modified xsi:type="dcterms:W3CDTF">2023-05-22T16:47:38Z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