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10B_0.xml" ContentType="application/vnd.ms-powerpoint.comments+xml"/>
  <Override PartName="/ppt/notesSlides/notesSlide5.xml" ContentType="application/vnd.openxmlformats-officedocument.presentationml.notesSlide+xml"/>
  <Override PartName="/ppt/comments/modernComment_11A_E2CBCE76.xml" ContentType="application/vnd.ms-powerpoint.comments+xml"/>
  <Override PartName="/ppt/notesSlides/notesSlide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15"/>
  </p:notesMasterIdLst>
  <p:sldIdLst>
    <p:sldId id="256" r:id="rId5"/>
    <p:sldId id="265" r:id="rId6"/>
    <p:sldId id="2140756653" r:id="rId7"/>
    <p:sldId id="278" r:id="rId8"/>
    <p:sldId id="2140756661" r:id="rId9"/>
    <p:sldId id="267" r:id="rId10"/>
    <p:sldId id="282" r:id="rId11"/>
    <p:sldId id="2140756652" r:id="rId12"/>
    <p:sldId id="2140756654" r:id="rId13"/>
    <p:sldId id="263"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5418400-DB8B-5631-A93C-C0A21601E22B}" name="Stacey Cisse" initials="SC" userId="S::SCisse@eimagine.com::d1ff2ebc-3c03-41ef-badf-448b1d3d2b85" providerId="AD"/>
  <p188:author id="{4F70BF17-DEA5-F5B9-B6F6-4B3C8235F454}" name="Erin Crawford" initials="EC" userId="S::ecrawford@eimagine.com::d61e4270-332f-4212-abe3-178a1239f25f" providerId="AD"/>
  <p188:author id="{9E80B223-27AD-7CFB-674D-0669908DA1B5}" name="Caldwell, Elyse" initials="EC" userId="S::ElyCaldwell@iot.IN.gov::d3ca6168-8277-4954-9bc0-007971a5ad79" providerId="AD"/>
  <p188:author id="{05B3826B-0DE3-1AAD-9CE7-D60DB9FBF0FD}" name="Evans, Robert" initials="ER" userId="S::revans@iot.in.gov::ca26ea99-1702-41ce-90f3-9dad95301713" providerId="AD"/>
  <p188:author id="{FBCAF173-47D1-4916-A2F9-31D0040CD50F}" name="Chenevert, Jeremy B" initials="CB" userId="S::jchenevert@iot.in.gov::76861cb5-6bb3-4ff4-9de7-7b82be7070b7" providerId="AD"/>
  <p188:author id="{CA75E586-654B-6584-0AF2-289C9A6A111A}" name="Walker, Ann (IOT)" initials="AW" userId="S::AWalker1@iot.IN.gov::81ce3a54-509b-46bc-b105-334982e2d2ab" providerId="AD"/>
  <p188:author id="{B5EC92B7-3AE0-2AA0-CA52-93725531B275}" name="Brian O'Neal" initials="BO" userId="S::boneal@eimagine.com::bab34174-8dd7-4100-928b-453507c280db" providerId="AD"/>
  <p188:author id="{6D6BA7CF-4C42-942A-DE6D-3D88047DA1F0}" name="Kristopher Washington" initials="KW" userId="S::kwashington@eimagine.com::6de6db61-db0d-4b74-82b9-d1328841aa4e" providerId="AD"/>
  <p188:author id="{F2A4A0D1-BF07-A5F0-1492-EC0B1085BE03}" name="Crawford, Erin" initials="CE" userId="S::ericrawford@iot.in.gov::6f1648fd-b720-4328-a226-baa7c441ae74" providerId="AD"/>
  <p188:author id="{E50DFBEF-C64C-9352-3D31-A635B48508BA}" name="O'Neal, Brian" initials="OB" userId="S::BOneal@iot.IN.gov::a1cc91d3-3f86-43e4-9906-0a59aa743a5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365C"/>
    <a:srgbClr val="3CA503"/>
    <a:srgbClr val="FFFFFF"/>
    <a:srgbClr val="92D050"/>
    <a:srgbClr val="F0F0F0"/>
    <a:srgbClr val="3C85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C18B7D-1737-DD2E-ADA7-6CEA6777E416}" v="236" dt="2024-11-26T17:44:49.031"/>
    <p1510:client id="{9A3DCC85-F529-4559-B003-D1DC4F432A8E}" v="1" dt="2024-11-27T20:04:30.311"/>
    <p1510:client id="{B6612E42-9BDC-498F-9979-448A3B0E5200}" v="662" dt="2024-11-26T17:20:25.0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omments/modernComment_10B_0.xml><?xml version="1.0" encoding="utf-8"?>
<p188:cmLst xmlns:a="http://schemas.openxmlformats.org/drawingml/2006/main" xmlns:r="http://schemas.openxmlformats.org/officeDocument/2006/relationships" xmlns:p188="http://schemas.microsoft.com/office/powerpoint/2018/8/main">
  <p188:cm id="{9CFD8907-FD2F-4F30-B2EF-FF7A808BF84F}" authorId="{CA75E586-654B-6584-0AF2-289C9A6A111A}" created="2024-11-19T14:17:19.023">
    <ac:deMkLst xmlns:ac="http://schemas.microsoft.com/office/drawing/2013/main/command">
      <pc:docMk xmlns:pc="http://schemas.microsoft.com/office/powerpoint/2013/main/command"/>
      <pc:sldMk xmlns:pc="http://schemas.microsoft.com/office/powerpoint/2013/main/command" cId="0" sldId="267"/>
      <ac:spMk id="10" creationId="{00000000-0000-0000-0000-000000000000}"/>
    </ac:deMkLst>
    <p188:txBody>
      <a:bodyPr/>
      <a:lstStyle/>
      <a:p>
        <a:r>
          <a:rPr lang="en-US"/>
          <a:t>We’ve never used the term Steering Committee. Change to IOT Executive Leadership</a:t>
        </a:r>
      </a:p>
    </p188:txBody>
  </p188:cm>
  <p188:cm id="{E20D676E-48C2-4F20-BA77-D40B5E2EBB41}" authorId="{CA75E586-654B-6584-0AF2-289C9A6A111A}" created="2024-11-19T14:18:06.058">
    <ac:deMkLst xmlns:ac="http://schemas.microsoft.com/office/drawing/2013/main/command">
      <pc:docMk xmlns:pc="http://schemas.microsoft.com/office/powerpoint/2013/main/command"/>
      <pc:sldMk xmlns:pc="http://schemas.microsoft.com/office/powerpoint/2013/main/command" cId="0" sldId="267"/>
      <ac:spMk id="8" creationId="{00000000-0000-0000-0000-000000000000}"/>
    </ac:deMkLst>
    <p188:replyLst>
      <p188:reply id="{AC1CE821-5635-4166-BE69-50A19BEDA2E2}" authorId="{FBCAF173-47D1-4916-A2F9-31D0040CD50F}" created="2024-11-22T15:03:13.136">
        <p188:txBody>
          <a:bodyPr/>
          <a:lstStyle/>
          <a:p>
            <a:r>
              <a:rPr lang="en-US"/>
              <a:t>and too much info. Either compress or seperate these in to sub slides.</a:t>
            </a:r>
          </a:p>
        </p188:txBody>
      </p188:reply>
    </p188:replyLst>
    <p188:txBody>
      <a:bodyPr/>
      <a:lstStyle/>
      <a:p>
        <a:r>
          <a:rPr lang="en-US"/>
          <a:t>Small o </a:t>
        </a:r>
      </a:p>
    </p188:txBody>
  </p188:cm>
  <p188:cm id="{796BB504-248E-4DDC-ADD8-773E2292749D}" authorId="{CA75E586-654B-6584-0AF2-289C9A6A111A}" created="2024-11-19T14:24:35.212">
    <pc:sldMkLst xmlns:pc="http://schemas.microsoft.com/office/powerpoint/2013/main/command">
      <pc:docMk/>
      <pc:sldMk cId="0" sldId="267"/>
    </pc:sldMkLst>
    <p188:txBody>
      <a:bodyPr/>
      <a:lstStyle/>
      <a:p>
        <a:r>
          <a:rPr lang="en-US"/>
          <a:t>CoE Manager also organizes training events
</a:t>
        </a:r>
      </a:p>
    </p188:txBody>
  </p188:cm>
</p188:cmLst>
</file>

<file path=ppt/comments/modernComment_11A_E2CBCE76.xml><?xml version="1.0" encoding="utf-8"?>
<p188:cmLst xmlns:a="http://schemas.openxmlformats.org/drawingml/2006/main" xmlns:r="http://schemas.openxmlformats.org/officeDocument/2006/relationships" xmlns:p188="http://schemas.microsoft.com/office/powerpoint/2018/8/main">
  <p188:cm id="{36A50BB8-CAE6-4928-A469-0DBA295A5A16}" authorId="{CA75E586-654B-6584-0AF2-289C9A6A111A}" created="2024-11-19T14:24:50.340">
    <ac:deMkLst xmlns:ac="http://schemas.microsoft.com/office/drawing/2013/main/command">
      <pc:docMk xmlns:pc="http://schemas.microsoft.com/office/powerpoint/2013/main/command"/>
      <pc:sldMk xmlns:pc="http://schemas.microsoft.com/office/powerpoint/2013/main/command" cId="3805007478" sldId="282"/>
      <ac:spMk id="65" creationId="{67964944-0AA1-8E6E-7D84-6D9DF00EC269}"/>
    </ac:deMkLst>
    <p188:replyLst>
      <p188:reply id="{4BC2FC6A-2220-4A48-B43C-133BE8C68531}" authorId="{9E80B223-27AD-7CFB-674D-0669908DA1B5}" created="2024-11-19T17:33:28.474">
        <p188:txBody>
          <a:bodyPr/>
          <a:lstStyle/>
          <a:p>
            <a:r>
              <a:rPr lang="en-US"/>
              <a:t>Done.</a:t>
            </a:r>
          </a:p>
        </p188:txBody>
      </p188:reply>
    </p188:replyLst>
    <p188:txBody>
      <a:bodyPr/>
      <a:lstStyle/>
      <a:p>
        <a:r>
          <a:rPr lang="en-US"/>
          <a:t>Change to Jeremy
</a:t>
        </a:r>
      </a:p>
    </p188:txBody>
  </p188:cm>
  <p188:cm id="{4F12758A-88C3-4B7A-BB15-EE8FE05AF472}" authorId="{CA75E586-654B-6584-0AF2-289C9A6A111A}" created="2024-11-19T14:25:02.589">
    <ac:deMkLst xmlns:ac="http://schemas.microsoft.com/office/drawing/2013/main/command">
      <pc:docMk xmlns:pc="http://schemas.microsoft.com/office/powerpoint/2013/main/command"/>
      <pc:sldMk xmlns:pc="http://schemas.microsoft.com/office/powerpoint/2013/main/command" cId="3805007478" sldId="282"/>
      <ac:spMk id="4" creationId="{8E68C1F5-E405-D532-B6B5-F67D5A0F3B84}"/>
    </ac:deMkLst>
    <p188:txBody>
      <a:bodyPr/>
      <a:lstStyle/>
      <a:p>
        <a:r>
          <a:rPr lang="en-US"/>
          <a:t>Remove Derrick
</a:t>
        </a:r>
      </a:p>
    </p188:txBody>
  </p188:cm>
  <p188:cm id="{6955A766-6244-46BC-A295-B59C351EEC40}" authorId="{9E80B223-27AD-7CFB-674D-0669908DA1B5}" created="2024-11-19T17:34:23.259">
    <ac:txMkLst xmlns:ac="http://schemas.microsoft.com/office/drawing/2013/main/command">
      <pc:docMk xmlns:pc="http://schemas.microsoft.com/office/powerpoint/2013/main/command"/>
      <pc:sldMk xmlns:pc="http://schemas.microsoft.com/office/powerpoint/2013/main/command" cId="3805007478" sldId="282"/>
      <ac:spMk id="4" creationId="{8E68C1F5-E405-D532-B6B5-F67D5A0F3B84}"/>
      <ac:txMk cp="45">
        <ac:context len="59" hash="714438305"/>
      </ac:txMk>
    </ac:txMkLst>
    <p188:pos x="3069210" y="798763"/>
    <p188:txBody>
      <a:bodyPr/>
      <a:lstStyle/>
      <a:p>
        <a:r>
          <a:rPr lang="en-US"/>
          <a:t>Larry and BJ?</a:t>
        </a:r>
      </a:p>
    </p188:txBody>
  </p188:cm>
  <p188:cm id="{04D5D9AD-1975-43A7-BF3C-7F146FF7C03D}" authorId="{9E80B223-27AD-7CFB-674D-0669908DA1B5}" created="2024-11-19T17:35:11.457">
    <ac:txMkLst xmlns:ac="http://schemas.microsoft.com/office/drawing/2013/main/command">
      <pc:docMk xmlns:pc="http://schemas.microsoft.com/office/powerpoint/2013/main/command"/>
      <pc:sldMk xmlns:pc="http://schemas.microsoft.com/office/powerpoint/2013/main/command" cId="3805007478" sldId="282"/>
      <ac:spMk id="4" creationId="{8E68C1F5-E405-D532-B6B5-F67D5A0F3B84}"/>
      <ac:txMk cp="14">
        <ac:context len="59" hash="714438305"/>
      </ac:txMk>
    </ac:txMkLst>
    <p188:pos x="1735710" y="798763"/>
    <p188:txBody>
      <a:bodyPr/>
      <a:lstStyle/>
      <a:p>
        <a:r>
          <a:rPr lang="en-US"/>
          <a:t>Added. Does everyone approve?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590DF4-F98B-40FD-9C79-996BBED49103}" type="datetimeFigureOut">
              <a:rPr lang="en-US" smtClean="0"/>
              <a:t>11/27/2024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0C5846-5307-4A58-9BC5-0817BEEEF02A}" type="slidenum">
              <a:rPr lang="en-US" smtClean="0"/>
              <a:t>‹#›</a:t>
            </a:fld>
            <a:endParaRPr lang="en-US"/>
          </a:p>
        </p:txBody>
      </p:sp>
    </p:spTree>
    <p:extLst>
      <p:ext uri="{BB962C8B-B14F-4D97-AF65-F5344CB8AC3E}">
        <p14:creationId xmlns:p14="http://schemas.microsoft.com/office/powerpoint/2010/main" val="3854600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70C5846-5307-4A58-9BC5-0817BEEEF02A}" type="slidenum">
              <a:rPr lang="en-US" smtClean="0"/>
              <a:t>2</a:t>
            </a:fld>
            <a:endParaRPr lang="en-US"/>
          </a:p>
        </p:txBody>
      </p:sp>
    </p:spTree>
    <p:extLst>
      <p:ext uri="{BB962C8B-B14F-4D97-AF65-F5344CB8AC3E}">
        <p14:creationId xmlns:p14="http://schemas.microsoft.com/office/powerpoint/2010/main" val="3580723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70C5846-5307-4A58-9BC5-0817BEEEF02A}" type="slidenum">
              <a:rPr lang="en-US" smtClean="0"/>
              <a:t>4</a:t>
            </a:fld>
            <a:endParaRPr lang="en-US"/>
          </a:p>
        </p:txBody>
      </p:sp>
    </p:spTree>
    <p:extLst>
      <p:ext uri="{BB962C8B-B14F-4D97-AF65-F5344CB8AC3E}">
        <p14:creationId xmlns:p14="http://schemas.microsoft.com/office/powerpoint/2010/main" val="3263896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DAA6EA-8AD0-8344-E60D-8FE80E582C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17C40F-C96D-7562-DACB-EBDDC68CB2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40B086-A525-AE09-4CCB-58B605649AD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A1B2110-1FAE-06CE-4626-FB02B90DE5C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BABC1B-333E-4B41-9F0B-E244256DB9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6109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Use chat </a:t>
            </a:r>
            <a:r>
              <a:rPr lang="en-US" err="1"/>
              <a:t>gpt</a:t>
            </a:r>
            <a:r>
              <a:rPr lang="en-US"/>
              <a:t> to compress</a:t>
            </a:r>
          </a:p>
        </p:txBody>
      </p:sp>
      <p:sp>
        <p:nvSpPr>
          <p:cNvPr id="4" name="Slide Number Placeholder 3"/>
          <p:cNvSpPr>
            <a:spLocks noGrp="1"/>
          </p:cNvSpPr>
          <p:nvPr>
            <p:ph type="sldNum" sz="quarter" idx="5"/>
          </p:nvPr>
        </p:nvSpPr>
        <p:spPr/>
        <p:txBody>
          <a:bodyPr/>
          <a:lstStyle/>
          <a:p>
            <a:fld id="{470C5846-5307-4A58-9BC5-0817BEEEF02A}" type="slidenum">
              <a:rPr lang="en-US" smtClean="0"/>
              <a:t>6</a:t>
            </a:fld>
            <a:endParaRPr lang="en-US"/>
          </a:p>
        </p:txBody>
      </p:sp>
    </p:spTree>
    <p:extLst>
      <p:ext uri="{BB962C8B-B14F-4D97-AF65-F5344CB8AC3E}">
        <p14:creationId xmlns:p14="http://schemas.microsoft.com/office/powerpoint/2010/main" val="139227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70C5846-5307-4A58-9BC5-0817BEEEF02A}" type="slidenum">
              <a:rPr lang="en-US" smtClean="0"/>
              <a:t>7</a:t>
            </a:fld>
            <a:endParaRPr lang="en-US"/>
          </a:p>
        </p:txBody>
      </p:sp>
    </p:spTree>
    <p:extLst>
      <p:ext uri="{BB962C8B-B14F-4D97-AF65-F5344CB8AC3E}">
        <p14:creationId xmlns:p14="http://schemas.microsoft.com/office/powerpoint/2010/main" val="4033606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Robert.. Is 2-5 realistic [BAO]</a:t>
            </a:r>
          </a:p>
        </p:txBody>
      </p:sp>
      <p:sp>
        <p:nvSpPr>
          <p:cNvPr id="4" name="Slide Number Placeholder 3"/>
          <p:cNvSpPr>
            <a:spLocks noGrp="1"/>
          </p:cNvSpPr>
          <p:nvPr>
            <p:ph type="sldNum" sz="quarter" idx="5"/>
          </p:nvPr>
        </p:nvSpPr>
        <p:spPr/>
        <p:txBody>
          <a:bodyPr/>
          <a:lstStyle/>
          <a:p>
            <a:fld id="{470C5846-5307-4A58-9BC5-0817BEEEF02A}" type="slidenum">
              <a:rPr lang="en-US" smtClean="0"/>
              <a:t>9</a:t>
            </a:fld>
            <a:endParaRPr lang="en-US"/>
          </a:p>
        </p:txBody>
      </p:sp>
    </p:spTree>
    <p:extLst>
      <p:ext uri="{BB962C8B-B14F-4D97-AF65-F5344CB8AC3E}">
        <p14:creationId xmlns:p14="http://schemas.microsoft.com/office/powerpoint/2010/main" val="21675709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46233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87995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32032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27479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46345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03687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86586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08177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54640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56571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2000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11/27/2024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7692648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18/10/relationships/comments" Target="../comments/modernComment_10B_0.xm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microsoft.com/office/2018/10/relationships/comments" Target="../comments/modernComment_11A_E2CBCE76.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829734" y="1266065"/>
            <a:ext cx="4316819" cy="4325869"/>
          </a:xfrm>
          <a:custGeom>
            <a:avLst/>
            <a:gdLst/>
            <a:ahLst/>
            <a:cxnLst/>
            <a:rect l="l" t="t" r="r" b="b"/>
            <a:pathLst>
              <a:path w="833915" h="837653">
                <a:moveTo>
                  <a:pt x="416957" y="0"/>
                </a:moveTo>
                <a:cubicBezTo>
                  <a:pt x="647538" y="1031"/>
                  <a:pt x="833915" y="188244"/>
                  <a:pt x="833915" y="418826"/>
                </a:cubicBezTo>
                <a:cubicBezTo>
                  <a:pt x="833915" y="649409"/>
                  <a:pt x="647538" y="836621"/>
                  <a:pt x="416957" y="837653"/>
                </a:cubicBezTo>
                <a:cubicBezTo>
                  <a:pt x="186377" y="836621"/>
                  <a:pt x="0" y="649409"/>
                  <a:pt x="0" y="418826"/>
                </a:cubicBezTo>
                <a:cubicBezTo>
                  <a:pt x="0" y="188244"/>
                  <a:pt x="186377" y="1031"/>
                  <a:pt x="416957" y="0"/>
                </a:cubicBezTo>
                <a:close/>
              </a:path>
            </a:pathLst>
          </a:custGeom>
          <a:solidFill>
            <a:srgbClr val="24365C"/>
          </a:solidFill>
        </p:spPr>
        <p:txBody>
          <a:bodyPr/>
          <a:lstStyle/>
          <a:p>
            <a:pPr defTabSz="609630"/>
            <a:endParaRPr lang="en-US" sz="1200">
              <a:solidFill>
                <a:prstClr val="black"/>
              </a:solidFill>
              <a:latin typeface="Calibri"/>
            </a:endParaRPr>
          </a:p>
        </p:txBody>
      </p:sp>
      <p:sp>
        <p:nvSpPr>
          <p:cNvPr id="4" name="TextBox 4"/>
          <p:cNvSpPr txBox="1"/>
          <p:nvPr/>
        </p:nvSpPr>
        <p:spPr>
          <a:xfrm>
            <a:off x="1194530" y="1369423"/>
            <a:ext cx="3583080" cy="389315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sp>
        <p:nvSpPr>
          <p:cNvPr id="8" name="Freeform 8"/>
          <p:cNvSpPr/>
          <p:nvPr/>
        </p:nvSpPr>
        <p:spPr>
          <a:xfrm>
            <a:off x="1152098" y="1629707"/>
            <a:ext cx="3672089" cy="3688549"/>
          </a:xfrm>
          <a:custGeom>
            <a:avLst/>
            <a:gdLst/>
            <a:ahLst/>
            <a:cxnLst/>
            <a:rect l="l" t="t" r="r" b="b"/>
            <a:pathLst>
              <a:path w="809173" h="812800">
                <a:moveTo>
                  <a:pt x="404586" y="0"/>
                </a:moveTo>
                <a:cubicBezTo>
                  <a:pt x="628325" y="1001"/>
                  <a:pt x="809173" y="182659"/>
                  <a:pt x="809173" y="406400"/>
                </a:cubicBezTo>
                <a:cubicBezTo>
                  <a:pt x="809173" y="630141"/>
                  <a:pt x="628325" y="811799"/>
                  <a:pt x="404586" y="812800"/>
                </a:cubicBezTo>
                <a:cubicBezTo>
                  <a:pt x="180847" y="811799"/>
                  <a:pt x="0" y="630141"/>
                  <a:pt x="0" y="406400"/>
                </a:cubicBezTo>
                <a:cubicBezTo>
                  <a:pt x="0" y="182659"/>
                  <a:pt x="180847" y="1001"/>
                  <a:pt x="404586" y="0"/>
                </a:cubicBezTo>
                <a:close/>
              </a:path>
            </a:pathLst>
          </a:custGeom>
          <a:solidFill>
            <a:srgbClr val="3CA503"/>
          </a:solidFill>
        </p:spPr>
        <p:txBody>
          <a:bodyPr/>
          <a:lstStyle/>
          <a:p>
            <a:endParaRPr lang="en-US"/>
          </a:p>
        </p:txBody>
      </p:sp>
      <p:grpSp>
        <p:nvGrpSpPr>
          <p:cNvPr id="10" name="Group 10"/>
          <p:cNvGrpSpPr>
            <a:grpSpLocks noChangeAspect="1"/>
          </p:cNvGrpSpPr>
          <p:nvPr/>
        </p:nvGrpSpPr>
        <p:grpSpPr>
          <a:xfrm>
            <a:off x="1286933" y="1755070"/>
            <a:ext cx="3432452" cy="3432438"/>
            <a:chOff x="0" y="0"/>
            <a:chExt cx="6350000" cy="6349975"/>
          </a:xfrm>
        </p:grpSpPr>
        <p:sp>
          <p:nvSpPr>
            <p:cNvPr id="11" name="Freeform 11"/>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duotone>
                  <a:schemeClr val="bg2">
                    <a:shade val="45000"/>
                    <a:satMod val="135000"/>
                  </a:schemeClr>
                  <a:prstClr val="white"/>
                </a:duotone>
              </a:blip>
              <a:stretch>
                <a:fillRect l="-24999" r="-24999"/>
              </a:stretch>
            </a:blipFill>
          </p:spPr>
          <p:txBody>
            <a:bodyPr/>
            <a:lstStyle/>
            <a:p>
              <a:endParaRPr lang="en-US"/>
            </a:p>
          </p:txBody>
        </p:sp>
      </p:grpSp>
      <p:pic>
        <p:nvPicPr>
          <p:cNvPr id="41" name="Picture 40" descr="A logo with a green circle and blue text&#10;&#10;Description automatically generated">
            <a:extLst>
              <a:ext uri="{FF2B5EF4-FFF2-40B4-BE49-F238E27FC236}">
                <a16:creationId xmlns:a16="http://schemas.microsoft.com/office/drawing/2014/main" id="{658E9661-8F3D-5F5F-62D7-4CC615BC36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92407" y="101073"/>
            <a:ext cx="1916159" cy="1610571"/>
          </a:xfrm>
          <a:prstGeom prst="rect">
            <a:avLst/>
          </a:prstGeom>
        </p:spPr>
      </p:pic>
      <p:sp>
        <p:nvSpPr>
          <p:cNvPr id="67" name="Freeform 21">
            <a:extLst>
              <a:ext uri="{FF2B5EF4-FFF2-40B4-BE49-F238E27FC236}">
                <a16:creationId xmlns:a16="http://schemas.microsoft.com/office/drawing/2014/main" id="{33AAAF99-D03C-3098-1648-507839133812}"/>
              </a:ext>
            </a:extLst>
          </p:cNvPr>
          <p:cNvSpPr/>
          <p:nvPr/>
        </p:nvSpPr>
        <p:spPr>
          <a:xfrm>
            <a:off x="3318933" y="613620"/>
            <a:ext cx="780056" cy="755803"/>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bg1">
              <a:lumMod val="95000"/>
            </a:schemeClr>
          </a:solidFill>
        </p:spPr>
        <p:txBody>
          <a:bodyPr/>
          <a:lstStyle/>
          <a:p>
            <a:pPr defTabSz="609630"/>
            <a:endParaRPr lang="en-US" sz="1200">
              <a:solidFill>
                <a:prstClr val="black"/>
              </a:solidFill>
              <a:latin typeface="Calibri"/>
            </a:endParaRPr>
          </a:p>
        </p:txBody>
      </p:sp>
      <p:sp>
        <p:nvSpPr>
          <p:cNvPr id="68" name="Freeform 15">
            <a:extLst>
              <a:ext uri="{FF2B5EF4-FFF2-40B4-BE49-F238E27FC236}">
                <a16:creationId xmlns:a16="http://schemas.microsoft.com/office/drawing/2014/main" id="{18FDEC65-BB17-8A9F-1EEA-1A3C3C06EFF3}"/>
              </a:ext>
            </a:extLst>
          </p:cNvPr>
          <p:cNvSpPr/>
          <p:nvPr/>
        </p:nvSpPr>
        <p:spPr>
          <a:xfrm>
            <a:off x="4009264" y="1109313"/>
            <a:ext cx="559832" cy="562341"/>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bg1">
              <a:lumMod val="85000"/>
            </a:schemeClr>
          </a:solidFill>
        </p:spPr>
        <p:txBody>
          <a:bodyPr/>
          <a:lstStyle/>
          <a:p>
            <a:endParaRPr lang="en-US"/>
          </a:p>
        </p:txBody>
      </p:sp>
      <p:sp>
        <p:nvSpPr>
          <p:cNvPr id="69" name="Freeform 15">
            <a:extLst>
              <a:ext uri="{FF2B5EF4-FFF2-40B4-BE49-F238E27FC236}">
                <a16:creationId xmlns:a16="http://schemas.microsoft.com/office/drawing/2014/main" id="{9FCE0AF2-68D5-7EA3-D28C-98FA80069265}"/>
              </a:ext>
            </a:extLst>
          </p:cNvPr>
          <p:cNvSpPr/>
          <p:nvPr/>
        </p:nvSpPr>
        <p:spPr>
          <a:xfrm>
            <a:off x="4363500" y="1629707"/>
            <a:ext cx="459867" cy="461929"/>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bg1">
              <a:lumMod val="75000"/>
            </a:schemeClr>
          </a:solidFill>
        </p:spPr>
        <p:txBody>
          <a:bodyPr/>
          <a:lstStyle/>
          <a:p>
            <a:endParaRPr lang="en-US"/>
          </a:p>
        </p:txBody>
      </p:sp>
      <p:sp>
        <p:nvSpPr>
          <p:cNvPr id="70" name="Freeform 15">
            <a:extLst>
              <a:ext uri="{FF2B5EF4-FFF2-40B4-BE49-F238E27FC236}">
                <a16:creationId xmlns:a16="http://schemas.microsoft.com/office/drawing/2014/main" id="{CA7D5171-C233-9FC4-0171-4477020D991E}"/>
              </a:ext>
            </a:extLst>
          </p:cNvPr>
          <p:cNvSpPr/>
          <p:nvPr/>
        </p:nvSpPr>
        <p:spPr>
          <a:xfrm>
            <a:off x="4583207" y="2146549"/>
            <a:ext cx="286744" cy="288029"/>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bg1">
              <a:lumMod val="65000"/>
            </a:schemeClr>
          </a:solidFill>
        </p:spPr>
        <p:txBody>
          <a:bodyPr/>
          <a:lstStyle/>
          <a:p>
            <a:endParaRPr lang="en-US"/>
          </a:p>
        </p:txBody>
      </p:sp>
      <p:sp>
        <p:nvSpPr>
          <p:cNvPr id="75" name="TextBox 10">
            <a:extLst>
              <a:ext uri="{FF2B5EF4-FFF2-40B4-BE49-F238E27FC236}">
                <a16:creationId xmlns:a16="http://schemas.microsoft.com/office/drawing/2014/main" id="{31ECE352-0C6E-AB82-A473-3E823A8A1A1F}"/>
              </a:ext>
            </a:extLst>
          </p:cNvPr>
          <p:cNvSpPr txBox="1"/>
          <p:nvPr/>
        </p:nvSpPr>
        <p:spPr>
          <a:xfrm>
            <a:off x="6075980" y="2705725"/>
            <a:ext cx="5755476" cy="1446550"/>
          </a:xfrm>
          <a:prstGeom prst="rect">
            <a:avLst/>
          </a:prstGeom>
        </p:spPr>
        <p:txBody>
          <a:bodyPr wrap="square" lIns="0" tIns="0" rIns="0" bIns="0" rtlCol="0" anchor="t">
            <a:spAutoFit/>
          </a:bodyPr>
          <a:lstStyle/>
          <a:p>
            <a:pPr algn="r" defTabSz="609630"/>
            <a:r>
              <a:rPr lang="en-US" sz="3300" b="1">
                <a:solidFill>
                  <a:srgbClr val="24365C"/>
                </a:solidFill>
                <a:latin typeface="Poppins Medium"/>
                <a:cs typeface="Poppins Medium"/>
              </a:rPr>
              <a:t>IOT Microsoft LCNC</a:t>
            </a:r>
          </a:p>
          <a:p>
            <a:pPr algn="r" defTabSz="609630"/>
            <a:r>
              <a:rPr lang="en-US" sz="3300" b="1">
                <a:solidFill>
                  <a:srgbClr val="24365C"/>
                </a:solidFill>
                <a:latin typeface="Poppins Medium"/>
                <a:cs typeface="Poppins Medium"/>
              </a:rPr>
              <a:t>Center of Excellence</a:t>
            </a:r>
          </a:p>
          <a:p>
            <a:pPr algn="r" defTabSz="609630"/>
            <a:r>
              <a:rPr lang="en-US" sz="2800" b="1">
                <a:solidFill>
                  <a:srgbClr val="3CA503"/>
                </a:solidFill>
                <a:latin typeface="Poppins Medium"/>
                <a:cs typeface="Poppins Medium"/>
              </a:rPr>
              <a:t>Team Charter</a:t>
            </a:r>
          </a:p>
        </p:txBody>
      </p:sp>
      <p:sp>
        <p:nvSpPr>
          <p:cNvPr id="2" name="TextBox 1">
            <a:extLst>
              <a:ext uri="{FF2B5EF4-FFF2-40B4-BE49-F238E27FC236}">
                <a16:creationId xmlns:a16="http://schemas.microsoft.com/office/drawing/2014/main" id="{1E8D46D5-6323-D93E-39B6-157D36DADBB8}"/>
              </a:ext>
            </a:extLst>
          </p:cNvPr>
          <p:cNvSpPr txBox="1"/>
          <p:nvPr/>
        </p:nvSpPr>
        <p:spPr>
          <a:xfrm>
            <a:off x="8953718" y="5861745"/>
            <a:ext cx="2954848" cy="646331"/>
          </a:xfrm>
          <a:prstGeom prst="rect">
            <a:avLst/>
          </a:prstGeom>
          <a:noFill/>
        </p:spPr>
        <p:txBody>
          <a:bodyPr wrap="none" rtlCol="0">
            <a:spAutoFit/>
          </a:bodyPr>
          <a:lstStyle/>
          <a:p>
            <a:pPr algn="r"/>
            <a:r>
              <a:rPr lang="en-US">
                <a:solidFill>
                  <a:srgbClr val="24365C"/>
                </a:solidFill>
              </a:rPr>
              <a:t>Created Date: October 2023</a:t>
            </a:r>
          </a:p>
          <a:p>
            <a:pPr algn="r"/>
            <a:r>
              <a:rPr lang="en-US">
                <a:solidFill>
                  <a:srgbClr val="24365C"/>
                </a:solidFill>
              </a:rPr>
              <a:t>Last Revised: November 2024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F9A7FC6D-22B7-8A2B-E8BD-31C83617D6EB}"/>
              </a:ext>
            </a:extLst>
          </p:cNvPr>
          <p:cNvSpPr/>
          <p:nvPr/>
        </p:nvSpPr>
        <p:spPr>
          <a:xfrm>
            <a:off x="-19878" y="1"/>
            <a:ext cx="12231756" cy="1408175"/>
          </a:xfrm>
          <a:custGeom>
            <a:avLst/>
            <a:gdLst/>
            <a:ahLst/>
            <a:cxnLst/>
            <a:rect l="l" t="t" r="r" b="b"/>
            <a:pathLst>
              <a:path w="5322707" h="1916743">
                <a:moveTo>
                  <a:pt x="0" y="0"/>
                </a:moveTo>
                <a:lnTo>
                  <a:pt x="5322707" y="0"/>
                </a:lnTo>
                <a:lnTo>
                  <a:pt x="5322707" y="1916743"/>
                </a:lnTo>
                <a:lnTo>
                  <a:pt x="0" y="1916743"/>
                </a:lnTo>
                <a:close/>
              </a:path>
            </a:pathLst>
          </a:custGeom>
          <a:solidFill>
            <a:srgbClr val="24365C"/>
          </a:solidFill>
        </p:spPr>
        <p:txBody>
          <a:bodyPr/>
          <a:lstStyle/>
          <a:p>
            <a:endParaRPr lang="en-US"/>
          </a:p>
        </p:txBody>
      </p:sp>
      <p:sp>
        <p:nvSpPr>
          <p:cNvPr id="34" name="TextBox 2">
            <a:extLst>
              <a:ext uri="{FF2B5EF4-FFF2-40B4-BE49-F238E27FC236}">
                <a16:creationId xmlns:a16="http://schemas.microsoft.com/office/drawing/2014/main" id="{06395535-17E3-C648-F5AD-BA6249D3BA56}"/>
              </a:ext>
            </a:extLst>
          </p:cNvPr>
          <p:cNvSpPr txBox="1"/>
          <p:nvPr/>
        </p:nvSpPr>
        <p:spPr>
          <a:xfrm>
            <a:off x="-19878" y="486646"/>
            <a:ext cx="12192000" cy="665375"/>
          </a:xfrm>
          <a:prstGeom prst="rect">
            <a:avLst/>
          </a:prstGeom>
        </p:spPr>
        <p:txBody>
          <a:bodyPr wrap="square" lIns="0" tIns="0" rIns="0" bIns="0" rtlCol="0" anchor="t">
            <a:spAutoFit/>
          </a:bodyPr>
          <a:lstStyle/>
          <a:p>
            <a:pPr algn="ctr" defTabSz="609630">
              <a:lnSpc>
                <a:spcPts val="5348"/>
              </a:lnSpc>
            </a:pPr>
            <a:r>
              <a:rPr lang="en-US" sz="4300" b="1">
                <a:solidFill>
                  <a:schemeClr val="bg1"/>
                </a:solidFill>
                <a:latin typeface="Poppins Medium" panose="00000600000000000000" pitchFamily="2" charset="0"/>
                <a:cs typeface="Poppins Medium" panose="00000600000000000000" pitchFamily="2" charset="0"/>
              </a:rPr>
              <a:t>CoE Meeting Cadence</a:t>
            </a:r>
          </a:p>
        </p:txBody>
      </p:sp>
      <p:graphicFrame>
        <p:nvGraphicFramePr>
          <p:cNvPr id="36" name="Table 3">
            <a:extLst>
              <a:ext uri="{FF2B5EF4-FFF2-40B4-BE49-F238E27FC236}">
                <a16:creationId xmlns:a16="http://schemas.microsoft.com/office/drawing/2014/main" id="{0DE8DE2B-A3B3-61C2-CBA1-7046EB9EA3F6}"/>
              </a:ext>
            </a:extLst>
          </p:cNvPr>
          <p:cNvGraphicFramePr>
            <a:graphicFrameLocks noGrp="1"/>
          </p:cNvGraphicFramePr>
          <p:nvPr>
            <p:extLst>
              <p:ext uri="{D42A27DB-BD31-4B8C-83A1-F6EECF244321}">
                <p14:modId xmlns:p14="http://schemas.microsoft.com/office/powerpoint/2010/main" val="3580568452"/>
              </p:ext>
            </p:extLst>
          </p:nvPr>
        </p:nvGraphicFramePr>
        <p:xfrm>
          <a:off x="1929914" y="2088602"/>
          <a:ext cx="8667982" cy="3881134"/>
        </p:xfrm>
        <a:graphic>
          <a:graphicData uri="http://schemas.openxmlformats.org/drawingml/2006/table">
            <a:tbl>
              <a:tblPr firstRow="1" bandRow="1"/>
              <a:tblGrid>
                <a:gridCol w="1521861">
                  <a:extLst>
                    <a:ext uri="{9D8B030D-6E8A-4147-A177-3AD203B41FA5}">
                      <a16:colId xmlns:a16="http://schemas.microsoft.com/office/drawing/2014/main" val="2768760919"/>
                    </a:ext>
                  </a:extLst>
                </a:gridCol>
                <a:gridCol w="5134441">
                  <a:extLst>
                    <a:ext uri="{9D8B030D-6E8A-4147-A177-3AD203B41FA5}">
                      <a16:colId xmlns:a16="http://schemas.microsoft.com/office/drawing/2014/main" val="4267178296"/>
                    </a:ext>
                  </a:extLst>
                </a:gridCol>
                <a:gridCol w="2011680">
                  <a:extLst>
                    <a:ext uri="{9D8B030D-6E8A-4147-A177-3AD203B41FA5}">
                      <a16:colId xmlns:a16="http://schemas.microsoft.com/office/drawing/2014/main" val="4267255846"/>
                    </a:ext>
                  </a:extLst>
                </a:gridCol>
              </a:tblGrid>
              <a:tr h="361950">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nSpc>
                          <a:spcPct val="150000"/>
                        </a:lnSpc>
                      </a:pPr>
                      <a:r>
                        <a:rPr lang="en-US" sz="1450" b="1">
                          <a:solidFill>
                            <a:schemeClr val="bg1"/>
                          </a:solidFill>
                          <a:latin typeface="Poppins"/>
                          <a:cs typeface="Poppins"/>
                        </a:rPr>
                        <a:t>FREQUENCY</a:t>
                      </a:r>
                    </a:p>
                  </a:txBody>
                  <a:tcPr marL="60960" marR="60960" marT="30480" marB="3048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CA503"/>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nSpc>
                          <a:spcPct val="150000"/>
                        </a:lnSpc>
                      </a:pPr>
                      <a:r>
                        <a:rPr lang="en-US" sz="1450" b="1">
                          <a:solidFill>
                            <a:schemeClr val="bg1"/>
                          </a:solidFill>
                          <a:latin typeface="Poppins"/>
                          <a:cs typeface="Poppins"/>
                        </a:rPr>
                        <a:t>MEETING AGENDA</a:t>
                      </a:r>
                    </a:p>
                  </a:txBody>
                  <a:tcPr marL="60960" marR="60960" marT="30480" marB="3048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CA503"/>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nSpc>
                          <a:spcPct val="150000"/>
                        </a:lnSpc>
                      </a:pPr>
                      <a:r>
                        <a:rPr lang="en-US" sz="1450" b="1">
                          <a:solidFill>
                            <a:schemeClr val="bg1"/>
                          </a:solidFill>
                          <a:latin typeface="Poppins"/>
                          <a:cs typeface="Poppins"/>
                        </a:rPr>
                        <a:t>ATTENDEES</a:t>
                      </a:r>
                    </a:p>
                  </a:txBody>
                  <a:tcPr marL="60960" marR="60960" marT="30480" marB="3048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CA503"/>
                    </a:solidFill>
                  </a:tcPr>
                </a:tc>
                <a:extLst>
                  <a:ext uri="{0D108BD9-81ED-4DB2-BD59-A6C34878D82A}">
                    <a16:rowId xmlns:a16="http://schemas.microsoft.com/office/drawing/2014/main" val="2449615593"/>
                  </a:ext>
                </a:extLst>
              </a:tr>
              <a:tr h="129414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50000"/>
                        </a:lnSpc>
                      </a:pPr>
                      <a:r>
                        <a:rPr lang="en-US" sz="1200" b="1">
                          <a:solidFill>
                            <a:srgbClr val="24365C"/>
                          </a:solidFill>
                          <a:effectLst/>
                          <a:latin typeface="Poppins"/>
                          <a:cs typeface="Poppins"/>
                        </a:rPr>
                        <a:t>WEEKLY</a:t>
                      </a:r>
                    </a:p>
                  </a:txBody>
                  <a:tcPr marL="60960" marR="60960" marT="30480" marB="3048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F0F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71450" indent="-171450">
                        <a:lnSpc>
                          <a:spcPct val="100000"/>
                        </a:lnSpc>
                        <a:spcAft>
                          <a:spcPts val="600"/>
                        </a:spcAft>
                        <a:buFont typeface="Wingdings" panose="05000000000000000000" pitchFamily="2" charset="2"/>
                        <a:buChar char="§"/>
                      </a:pPr>
                      <a:r>
                        <a:rPr lang="en-US" sz="1200" b="0">
                          <a:solidFill>
                            <a:srgbClr val="24365C"/>
                          </a:solidFill>
                          <a:latin typeface="Poppins"/>
                          <a:cs typeface="Poppins"/>
                        </a:rPr>
                        <a:t>Review current progress with the adoption</a:t>
                      </a:r>
                    </a:p>
                    <a:p>
                      <a:pPr marL="171450" indent="-171450">
                        <a:lnSpc>
                          <a:spcPct val="100000"/>
                        </a:lnSpc>
                        <a:spcAft>
                          <a:spcPts val="600"/>
                        </a:spcAft>
                        <a:buFont typeface="Wingdings" panose="05000000000000000000" pitchFamily="2" charset="2"/>
                        <a:buChar char="§"/>
                      </a:pPr>
                      <a:r>
                        <a:rPr lang="en-US" sz="1200" b="0">
                          <a:solidFill>
                            <a:srgbClr val="24365C"/>
                          </a:solidFill>
                          <a:latin typeface="Poppins"/>
                          <a:cs typeface="Poppins"/>
                        </a:rPr>
                        <a:t>Review statuses and metrics</a:t>
                      </a:r>
                    </a:p>
                    <a:p>
                      <a:pPr marL="171450" indent="-171450">
                        <a:lnSpc>
                          <a:spcPct val="100000"/>
                        </a:lnSpc>
                        <a:spcAft>
                          <a:spcPts val="600"/>
                        </a:spcAft>
                        <a:buFont typeface="Wingdings" panose="05000000000000000000" pitchFamily="2" charset="2"/>
                        <a:buChar char="§"/>
                      </a:pPr>
                      <a:r>
                        <a:rPr lang="en-US" sz="1200" b="0">
                          <a:solidFill>
                            <a:srgbClr val="24365C"/>
                          </a:solidFill>
                          <a:latin typeface="Poppins"/>
                          <a:cs typeface="Poppins"/>
                        </a:rPr>
                        <a:t>What’s new/upcoming</a:t>
                      </a:r>
                    </a:p>
                    <a:p>
                      <a:pPr marL="171450" indent="-171450">
                        <a:lnSpc>
                          <a:spcPct val="100000"/>
                        </a:lnSpc>
                        <a:spcAft>
                          <a:spcPts val="600"/>
                        </a:spcAft>
                        <a:buFont typeface="Wingdings" panose="05000000000000000000" pitchFamily="2" charset="2"/>
                        <a:buChar char="§"/>
                      </a:pPr>
                      <a:r>
                        <a:rPr lang="en-US" sz="1200" b="0">
                          <a:solidFill>
                            <a:srgbClr val="24365C"/>
                          </a:solidFill>
                          <a:latin typeface="Poppins"/>
                          <a:cs typeface="Poppins"/>
                        </a:rPr>
                        <a:t>Issues/roadblocks</a:t>
                      </a:r>
                    </a:p>
                    <a:p>
                      <a:pPr marL="171450" indent="-171450">
                        <a:lnSpc>
                          <a:spcPct val="100000"/>
                        </a:lnSpc>
                        <a:spcAft>
                          <a:spcPts val="600"/>
                        </a:spcAft>
                        <a:buFont typeface="Wingdings" panose="05000000000000000000" pitchFamily="2" charset="2"/>
                        <a:buChar char="§"/>
                      </a:pPr>
                      <a:endParaRPr lang="en-US" sz="1200" b="0">
                        <a:solidFill>
                          <a:srgbClr val="24365C"/>
                        </a:solidFill>
                        <a:latin typeface="Poppins"/>
                        <a:cs typeface="Poppins"/>
                      </a:endParaRPr>
                    </a:p>
                  </a:txBody>
                  <a:tcPr marL="60960" marR="60960" marT="30480" marB="3048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F0F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00000"/>
                        </a:lnSpc>
                        <a:spcAft>
                          <a:spcPts val="600"/>
                        </a:spcAft>
                      </a:pPr>
                      <a:r>
                        <a:rPr lang="en-US" sz="1200" b="0">
                          <a:solidFill>
                            <a:srgbClr val="24365C"/>
                          </a:solidFill>
                          <a:latin typeface="Poppins"/>
                          <a:cs typeface="Poppins"/>
                        </a:rPr>
                        <a:t>CoE Core Team + Flex</a:t>
                      </a:r>
                    </a:p>
                  </a:txBody>
                  <a:tcPr marL="60960" marR="60960" marT="30480" marB="3048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F0F0"/>
                    </a:solidFill>
                  </a:tcPr>
                </a:tc>
                <a:extLst>
                  <a:ext uri="{0D108BD9-81ED-4DB2-BD59-A6C34878D82A}">
                    <a16:rowId xmlns:a16="http://schemas.microsoft.com/office/drawing/2014/main" val="2707327748"/>
                  </a:ext>
                </a:extLst>
              </a:tr>
              <a:tr h="113592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50000"/>
                        </a:lnSpc>
                      </a:pPr>
                      <a:r>
                        <a:rPr lang="en-US" sz="1200" b="1">
                          <a:solidFill>
                            <a:srgbClr val="24365C"/>
                          </a:solidFill>
                          <a:effectLst/>
                          <a:latin typeface="Poppins"/>
                          <a:cs typeface="Poppins"/>
                        </a:rPr>
                        <a:t>MONTHLY</a:t>
                      </a:r>
                    </a:p>
                  </a:txBody>
                  <a:tcPr marL="60960" marR="60960" marT="30480" marB="3048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F0F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71450" indent="-171450">
                        <a:lnSpc>
                          <a:spcPct val="100000"/>
                        </a:lnSpc>
                        <a:spcAft>
                          <a:spcPts val="600"/>
                        </a:spcAft>
                        <a:buFont typeface="Wingdings" panose="05000000000000000000" pitchFamily="2" charset="2"/>
                        <a:buChar char="§"/>
                      </a:pPr>
                      <a:r>
                        <a:rPr lang="en-US" sz="1200" b="0">
                          <a:solidFill>
                            <a:srgbClr val="24365C"/>
                          </a:solidFill>
                          <a:latin typeface="Poppins"/>
                          <a:cs typeface="Poppins"/>
                        </a:rPr>
                        <a:t>Review statuses and metrics</a:t>
                      </a:r>
                    </a:p>
                    <a:p>
                      <a:pPr marL="171450" indent="-171450">
                        <a:lnSpc>
                          <a:spcPct val="100000"/>
                        </a:lnSpc>
                        <a:spcAft>
                          <a:spcPts val="600"/>
                        </a:spcAft>
                        <a:buFont typeface="Wingdings" panose="05000000000000000000" pitchFamily="2" charset="2"/>
                        <a:buChar char="§"/>
                      </a:pPr>
                      <a:r>
                        <a:rPr lang="en-US" sz="1200" b="0">
                          <a:solidFill>
                            <a:srgbClr val="24365C"/>
                          </a:solidFill>
                          <a:latin typeface="Poppins"/>
                          <a:cs typeface="Poppins"/>
                        </a:rPr>
                        <a:t>Review any new features updates/announcements from Microsoft</a:t>
                      </a:r>
                    </a:p>
                    <a:p>
                      <a:pPr marL="171450" indent="-171450">
                        <a:lnSpc>
                          <a:spcPct val="100000"/>
                        </a:lnSpc>
                        <a:spcAft>
                          <a:spcPts val="600"/>
                        </a:spcAft>
                        <a:buFont typeface="Wingdings" panose="05000000000000000000" pitchFamily="2" charset="2"/>
                        <a:buChar char="§"/>
                      </a:pPr>
                      <a:r>
                        <a:rPr lang="en-US" sz="1200" b="0">
                          <a:solidFill>
                            <a:srgbClr val="24365C"/>
                          </a:solidFill>
                          <a:latin typeface="Poppins"/>
                          <a:cs typeface="Poppins"/>
                        </a:rPr>
                        <a:t>Outstanding issues/concerns</a:t>
                      </a:r>
                    </a:p>
                    <a:p>
                      <a:pPr marL="171450" indent="-171450">
                        <a:lnSpc>
                          <a:spcPct val="100000"/>
                        </a:lnSpc>
                        <a:spcAft>
                          <a:spcPts val="600"/>
                        </a:spcAft>
                        <a:buFont typeface="Wingdings" panose="05000000000000000000" pitchFamily="2" charset="2"/>
                        <a:buChar char="§"/>
                      </a:pPr>
                      <a:endParaRPr lang="en-US" sz="1200" b="0">
                        <a:solidFill>
                          <a:srgbClr val="24365C"/>
                        </a:solidFill>
                        <a:latin typeface="Poppins"/>
                        <a:cs typeface="Poppins"/>
                      </a:endParaRPr>
                    </a:p>
                  </a:txBody>
                  <a:tcPr marL="60960" marR="60960" marT="30480" marB="3048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F0F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00000"/>
                        </a:lnSpc>
                        <a:spcAft>
                          <a:spcPts val="600"/>
                        </a:spcAft>
                      </a:pPr>
                      <a:r>
                        <a:rPr lang="en-US" sz="1200" b="0">
                          <a:solidFill>
                            <a:srgbClr val="24365C"/>
                          </a:solidFill>
                          <a:latin typeface="Poppins"/>
                          <a:cs typeface="Poppins"/>
                        </a:rPr>
                        <a:t>Governance Committee</a:t>
                      </a:r>
                    </a:p>
                  </a:txBody>
                  <a:tcPr marL="60960" marR="60960" marT="30480" marB="3048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F0F0"/>
                    </a:solidFill>
                  </a:tcPr>
                </a:tc>
                <a:extLst>
                  <a:ext uri="{0D108BD9-81ED-4DB2-BD59-A6C34878D82A}">
                    <a16:rowId xmlns:a16="http://schemas.microsoft.com/office/drawing/2014/main" val="63734436"/>
                  </a:ext>
                </a:extLst>
              </a:tr>
              <a:tr h="84455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50000"/>
                        </a:lnSpc>
                      </a:pPr>
                      <a:r>
                        <a:rPr lang="en-US" sz="1200" b="1">
                          <a:solidFill>
                            <a:srgbClr val="24365C"/>
                          </a:solidFill>
                          <a:effectLst/>
                          <a:latin typeface="Poppins"/>
                          <a:cs typeface="Poppins"/>
                        </a:rPr>
                        <a:t>QUARTERLY</a:t>
                      </a:r>
                    </a:p>
                  </a:txBody>
                  <a:tcPr marL="60960" marR="60960" marT="30480" marB="3048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F0F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71450" indent="-171450">
                        <a:lnSpc>
                          <a:spcPct val="100000"/>
                        </a:lnSpc>
                        <a:spcAft>
                          <a:spcPts val="600"/>
                        </a:spcAft>
                        <a:buFont typeface="Wingdings" panose="05000000000000000000" pitchFamily="2" charset="2"/>
                        <a:buChar char="§"/>
                      </a:pPr>
                      <a:r>
                        <a:rPr lang="en-US" sz="1200" b="0">
                          <a:solidFill>
                            <a:srgbClr val="24365C"/>
                          </a:solidFill>
                          <a:latin typeface="Poppins"/>
                          <a:cs typeface="Poppins"/>
                        </a:rPr>
                        <a:t>Status updates to Leadership on adoption progress</a:t>
                      </a:r>
                    </a:p>
                    <a:p>
                      <a:pPr marL="171450" indent="-171450">
                        <a:lnSpc>
                          <a:spcPct val="100000"/>
                        </a:lnSpc>
                        <a:spcAft>
                          <a:spcPts val="600"/>
                        </a:spcAft>
                        <a:buFont typeface="Wingdings" panose="05000000000000000000" pitchFamily="2" charset="2"/>
                        <a:buChar char="§"/>
                      </a:pPr>
                      <a:r>
                        <a:rPr lang="en-US" sz="1200" b="0">
                          <a:solidFill>
                            <a:srgbClr val="24365C"/>
                          </a:solidFill>
                          <a:latin typeface="Poppins"/>
                          <a:cs typeface="Poppins"/>
                        </a:rPr>
                        <a:t>Success stories</a:t>
                      </a:r>
                    </a:p>
                    <a:p>
                      <a:pPr marL="171450" indent="-171450">
                        <a:lnSpc>
                          <a:spcPct val="100000"/>
                        </a:lnSpc>
                        <a:spcAft>
                          <a:spcPts val="600"/>
                        </a:spcAft>
                        <a:buFont typeface="Wingdings" panose="05000000000000000000" pitchFamily="2" charset="2"/>
                        <a:buChar char="§"/>
                      </a:pPr>
                      <a:r>
                        <a:rPr lang="en-US" sz="1200" b="0">
                          <a:solidFill>
                            <a:srgbClr val="24365C"/>
                          </a:solidFill>
                          <a:latin typeface="Poppins"/>
                          <a:cs typeface="Poppins"/>
                        </a:rPr>
                        <a:t>Plan next step in the roadmap</a:t>
                      </a:r>
                    </a:p>
                    <a:p>
                      <a:pPr marL="171450" indent="-171450">
                        <a:lnSpc>
                          <a:spcPct val="100000"/>
                        </a:lnSpc>
                        <a:spcAft>
                          <a:spcPts val="600"/>
                        </a:spcAft>
                        <a:buFont typeface="Wingdings" panose="05000000000000000000" pitchFamily="2" charset="2"/>
                        <a:buChar char="§"/>
                      </a:pPr>
                      <a:endParaRPr lang="en-US" sz="1200" b="0">
                        <a:solidFill>
                          <a:srgbClr val="24365C"/>
                        </a:solidFill>
                        <a:latin typeface="Poppins"/>
                        <a:cs typeface="Poppins"/>
                      </a:endParaRPr>
                    </a:p>
                  </a:txBody>
                  <a:tcPr marL="60960" marR="60960" marT="30480" marB="3048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F0F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00000"/>
                        </a:lnSpc>
                        <a:spcAft>
                          <a:spcPts val="600"/>
                        </a:spcAft>
                      </a:pPr>
                      <a:r>
                        <a:rPr lang="en-US" sz="1200" b="0">
                          <a:solidFill>
                            <a:srgbClr val="24365C"/>
                          </a:solidFill>
                          <a:latin typeface="Poppins"/>
                          <a:cs typeface="Poppins"/>
                        </a:rPr>
                        <a:t>IOT Executive Leadership</a:t>
                      </a:r>
                    </a:p>
                  </a:txBody>
                  <a:tcPr marL="60960" marR="60960" marT="30480" marB="3048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F0F0"/>
                    </a:solidFill>
                  </a:tcPr>
                </a:tc>
                <a:extLst>
                  <a:ext uri="{0D108BD9-81ED-4DB2-BD59-A6C34878D82A}">
                    <a16:rowId xmlns:a16="http://schemas.microsoft.com/office/drawing/2014/main" val="298336182"/>
                  </a:ext>
                </a:extLst>
              </a:tr>
            </a:tbl>
          </a:graphicData>
        </a:graphic>
      </p:graphicFrame>
      <p:pic>
        <p:nvPicPr>
          <p:cNvPr id="2" name="Picture 1" descr="A logo with a green circle and blue text&#10;&#10;Description automatically generated">
            <a:extLst>
              <a:ext uri="{FF2B5EF4-FFF2-40B4-BE49-F238E27FC236}">
                <a16:creationId xmlns:a16="http://schemas.microsoft.com/office/drawing/2014/main" id="{FB03A43B-60CE-0233-45F9-B04EAF5ABBA5}"/>
              </a:ext>
            </a:extLst>
          </p:cNvPr>
          <p:cNvPicPr>
            <a:picLocks noChangeAspect="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b="38498"/>
          <a:stretch/>
        </p:blipFill>
        <p:spPr>
          <a:xfrm>
            <a:off x="195051" y="6445540"/>
            <a:ext cx="560372" cy="28967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0" y="178763"/>
            <a:ext cx="12192000" cy="679673"/>
          </a:xfrm>
          <a:prstGeom prst="rect">
            <a:avLst/>
          </a:prstGeom>
        </p:spPr>
        <p:txBody>
          <a:bodyPr wrap="square" lIns="0" tIns="0" rIns="0" bIns="0" rtlCol="0" anchor="t">
            <a:spAutoFit/>
          </a:bodyPr>
          <a:lstStyle/>
          <a:p>
            <a:pPr algn="ctr" defTabSz="609630">
              <a:lnSpc>
                <a:spcPts val="5348"/>
              </a:lnSpc>
            </a:pPr>
            <a:r>
              <a:rPr lang="en-US" sz="4300" b="1">
                <a:solidFill>
                  <a:srgbClr val="24365C"/>
                </a:solidFill>
                <a:latin typeface="Poppins Medium"/>
                <a:cs typeface="Poppins Medium"/>
              </a:rPr>
              <a:t>Center of Excellence</a:t>
            </a:r>
          </a:p>
        </p:txBody>
      </p:sp>
      <p:sp>
        <p:nvSpPr>
          <p:cNvPr id="4" name="Freeform 4"/>
          <p:cNvSpPr/>
          <p:nvPr/>
        </p:nvSpPr>
        <p:spPr>
          <a:xfrm>
            <a:off x="0" y="2133600"/>
            <a:ext cx="12192000" cy="4749800"/>
          </a:xfrm>
          <a:custGeom>
            <a:avLst/>
            <a:gdLst/>
            <a:ahLst/>
            <a:cxnLst/>
            <a:rect l="l" t="t" r="r" b="b"/>
            <a:pathLst>
              <a:path w="5512611" h="2281491">
                <a:moveTo>
                  <a:pt x="0" y="0"/>
                </a:moveTo>
                <a:lnTo>
                  <a:pt x="5512611" y="0"/>
                </a:lnTo>
                <a:lnTo>
                  <a:pt x="5512611" y="2281491"/>
                </a:lnTo>
                <a:lnTo>
                  <a:pt x="0" y="2281491"/>
                </a:lnTo>
                <a:close/>
              </a:path>
            </a:pathLst>
          </a:custGeom>
          <a:solidFill>
            <a:srgbClr val="3CA503"/>
          </a:solidFill>
        </p:spPr>
        <p:txBody>
          <a:bodyPr/>
          <a:lstStyle/>
          <a:p>
            <a:endParaRPr lang="en-US"/>
          </a:p>
        </p:txBody>
      </p:sp>
      <p:sp>
        <p:nvSpPr>
          <p:cNvPr id="7" name="Freeform 7"/>
          <p:cNvSpPr/>
          <p:nvPr/>
        </p:nvSpPr>
        <p:spPr>
          <a:xfrm>
            <a:off x="653492" y="1035756"/>
            <a:ext cx="10820400" cy="5529426"/>
          </a:xfrm>
          <a:custGeom>
            <a:avLst/>
            <a:gdLst/>
            <a:ahLst/>
            <a:cxnLst/>
            <a:rect l="l" t="t" r="r" b="b"/>
            <a:pathLst>
              <a:path w="4274726" h="1798455">
                <a:moveTo>
                  <a:pt x="35298" y="0"/>
                </a:moveTo>
                <a:lnTo>
                  <a:pt x="4239428" y="0"/>
                </a:lnTo>
                <a:cubicBezTo>
                  <a:pt x="4248790" y="0"/>
                  <a:pt x="4257768" y="3719"/>
                  <a:pt x="4264387" y="10338"/>
                </a:cubicBezTo>
                <a:cubicBezTo>
                  <a:pt x="4271007" y="16958"/>
                  <a:pt x="4274726" y="25936"/>
                  <a:pt x="4274726" y="35298"/>
                </a:cubicBezTo>
                <a:lnTo>
                  <a:pt x="4274726" y="1763157"/>
                </a:lnTo>
                <a:cubicBezTo>
                  <a:pt x="4274726" y="1772519"/>
                  <a:pt x="4271007" y="1781497"/>
                  <a:pt x="4264387" y="1788116"/>
                </a:cubicBezTo>
                <a:cubicBezTo>
                  <a:pt x="4257768" y="1794736"/>
                  <a:pt x="4248790" y="1798455"/>
                  <a:pt x="4239428" y="1798455"/>
                </a:cubicBezTo>
                <a:lnTo>
                  <a:pt x="35298" y="1798455"/>
                </a:lnTo>
                <a:cubicBezTo>
                  <a:pt x="25936" y="1798455"/>
                  <a:pt x="16958" y="1794736"/>
                  <a:pt x="10338" y="1788116"/>
                </a:cubicBezTo>
                <a:cubicBezTo>
                  <a:pt x="3719" y="1781497"/>
                  <a:pt x="0" y="1772519"/>
                  <a:pt x="0" y="1763157"/>
                </a:cubicBezTo>
                <a:lnTo>
                  <a:pt x="0" y="35298"/>
                </a:lnTo>
                <a:cubicBezTo>
                  <a:pt x="0" y="25936"/>
                  <a:pt x="3719" y="16958"/>
                  <a:pt x="10338" y="10338"/>
                </a:cubicBezTo>
                <a:cubicBezTo>
                  <a:pt x="16958" y="3719"/>
                  <a:pt x="25936" y="0"/>
                  <a:pt x="35298" y="0"/>
                </a:cubicBezTo>
                <a:close/>
              </a:path>
            </a:pathLst>
          </a:custGeom>
          <a:solidFill>
            <a:srgbClr val="9B9FA1"/>
          </a:solidFill>
          <a:ln w="247650">
            <a:solidFill>
              <a:srgbClr val="FFFFFF"/>
            </a:solidFill>
          </a:ln>
        </p:spPr>
        <p:txBody>
          <a:bodyPr/>
          <a:lstStyle/>
          <a:p>
            <a:endParaRPr lang="en-US"/>
          </a:p>
        </p:txBody>
      </p:sp>
      <p:grpSp>
        <p:nvGrpSpPr>
          <p:cNvPr id="8" name="Group 7">
            <a:extLst>
              <a:ext uri="{FF2B5EF4-FFF2-40B4-BE49-F238E27FC236}">
                <a16:creationId xmlns:a16="http://schemas.microsoft.com/office/drawing/2014/main" id="{C4B14C70-DFA2-4E9E-1257-077077AE2DA8}"/>
              </a:ext>
            </a:extLst>
          </p:cNvPr>
          <p:cNvGrpSpPr/>
          <p:nvPr/>
        </p:nvGrpSpPr>
        <p:grpSpPr>
          <a:xfrm>
            <a:off x="9302010" y="2263679"/>
            <a:ext cx="1579421" cy="1586501"/>
            <a:chOff x="10699616" y="-75713"/>
            <a:chExt cx="1579421" cy="1586501"/>
          </a:xfrm>
        </p:grpSpPr>
        <p:sp>
          <p:nvSpPr>
            <p:cNvPr id="11" name="Freeform 11"/>
            <p:cNvSpPr/>
            <p:nvPr/>
          </p:nvSpPr>
          <p:spPr>
            <a:xfrm>
              <a:off x="10699616" y="-75713"/>
              <a:ext cx="1579421" cy="1586501"/>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365C"/>
            </a:solidFill>
          </p:spPr>
          <p:txBody>
            <a:bodyPr/>
            <a:lstStyle/>
            <a:p>
              <a:endParaRPr lang="en-US"/>
            </a:p>
          </p:txBody>
        </p:sp>
        <p:sp>
          <p:nvSpPr>
            <p:cNvPr id="38" name="Freeform 18">
              <a:extLst>
                <a:ext uri="{FF2B5EF4-FFF2-40B4-BE49-F238E27FC236}">
                  <a16:creationId xmlns:a16="http://schemas.microsoft.com/office/drawing/2014/main" id="{66234432-E107-DA38-A94F-8365D99AD75D}"/>
                </a:ext>
              </a:extLst>
            </p:cNvPr>
            <p:cNvSpPr/>
            <p:nvPr/>
          </p:nvSpPr>
          <p:spPr>
            <a:xfrm>
              <a:off x="11094170" y="217100"/>
              <a:ext cx="782294" cy="995976"/>
            </a:xfrm>
            <a:custGeom>
              <a:avLst/>
              <a:gdLst/>
              <a:ahLst/>
              <a:cxnLst/>
              <a:rect l="l" t="t" r="r" b="b"/>
              <a:pathLst>
                <a:path w="1173441" h="1493964">
                  <a:moveTo>
                    <a:pt x="0" y="0"/>
                  </a:moveTo>
                  <a:lnTo>
                    <a:pt x="1173441" y="0"/>
                  </a:lnTo>
                  <a:lnTo>
                    <a:pt x="1173441" y="1493964"/>
                  </a:lnTo>
                  <a:lnTo>
                    <a:pt x="0" y="1493964"/>
                  </a:lnTo>
                  <a:lnTo>
                    <a:pt x="0" y="0"/>
                  </a:lnTo>
                  <a:close/>
                </a:path>
              </a:pathLst>
            </a:custGeom>
            <a:blipFill>
              <a:blip r:embed="rId3">
                <a:extLst>
                  <a:ext uri="{96DAC541-7B7A-43D3-8B79-37D633B846F1}">
                    <asvg:svgBlip xmlns:asvg="http://schemas.microsoft.com/office/drawing/2016/SVG/main" r:embed="rId4"/>
                  </a:ext>
                </a:extLst>
              </a:blip>
              <a:stretch>
                <a:fillRect/>
              </a:stretch>
            </a:blipFill>
            <a:effectLst>
              <a:outerShdw blurRad="50800" dist="50800" dir="5400000" algn="ctr" rotWithShape="0">
                <a:srgbClr val="3CA503"/>
              </a:outerShdw>
            </a:effectLst>
          </p:spPr>
          <p:txBody>
            <a:bodyPr/>
            <a:lstStyle/>
            <a:p>
              <a:endParaRPr lang="en-US"/>
            </a:p>
          </p:txBody>
        </p:sp>
      </p:grpSp>
      <p:sp>
        <p:nvSpPr>
          <p:cNvPr id="39" name="TextBox 29">
            <a:extLst>
              <a:ext uri="{FF2B5EF4-FFF2-40B4-BE49-F238E27FC236}">
                <a16:creationId xmlns:a16="http://schemas.microsoft.com/office/drawing/2014/main" id="{B2464186-DA60-3FE0-6110-43720DD000E5}"/>
              </a:ext>
            </a:extLst>
          </p:cNvPr>
          <p:cNvSpPr txBox="1"/>
          <p:nvPr/>
        </p:nvSpPr>
        <p:spPr>
          <a:xfrm>
            <a:off x="1182200" y="2717734"/>
            <a:ext cx="8039757" cy="692497"/>
          </a:xfrm>
          <a:prstGeom prst="rect">
            <a:avLst/>
          </a:prstGeom>
        </p:spPr>
        <p:txBody>
          <a:bodyPr wrap="square" lIns="0" tIns="0" rIns="0" bIns="0" rtlCol="0" anchor="t">
            <a:spAutoFit/>
          </a:bodyPr>
          <a:lstStyle/>
          <a:p>
            <a:pPr defTabSz="609630"/>
            <a:r>
              <a:rPr lang="en-US" sz="1500">
                <a:solidFill>
                  <a:prstClr val="white"/>
                </a:solidFill>
                <a:latin typeface="Poppins"/>
              </a:rPr>
              <a:t>The IOT Microsoft Low Code No Code Center of Excellence is the team that provides best practices, support, governance, and leadership in the State of Indiana’s use of Microsoft’s Power Platform. </a:t>
            </a:r>
          </a:p>
        </p:txBody>
      </p:sp>
      <p:sp>
        <p:nvSpPr>
          <p:cNvPr id="40" name="TextBox 25">
            <a:extLst>
              <a:ext uri="{FF2B5EF4-FFF2-40B4-BE49-F238E27FC236}">
                <a16:creationId xmlns:a16="http://schemas.microsoft.com/office/drawing/2014/main" id="{9C11D79D-4D0D-A88C-B938-6D5EA99D9F70}"/>
              </a:ext>
            </a:extLst>
          </p:cNvPr>
          <p:cNvSpPr txBox="1"/>
          <p:nvPr/>
        </p:nvSpPr>
        <p:spPr>
          <a:xfrm>
            <a:off x="3019962" y="3929125"/>
            <a:ext cx="3439306" cy="273793"/>
          </a:xfrm>
          <a:prstGeom prst="rect">
            <a:avLst/>
          </a:prstGeom>
        </p:spPr>
        <p:txBody>
          <a:bodyPr wrap="square" lIns="0" tIns="0" rIns="0" bIns="0" rtlCol="0" anchor="t">
            <a:spAutoFit/>
          </a:bodyPr>
          <a:lstStyle/>
          <a:p>
            <a:pPr defTabSz="609630">
              <a:lnSpc>
                <a:spcPts val="2067"/>
              </a:lnSpc>
            </a:pPr>
            <a:r>
              <a:rPr lang="en-US" sz="2000" b="1">
                <a:solidFill>
                  <a:schemeClr val="bg1"/>
                </a:solidFill>
                <a:latin typeface="Poppins Medium"/>
                <a:cs typeface="Poppins Medium"/>
              </a:rPr>
              <a:t>The Primary Focus</a:t>
            </a:r>
          </a:p>
        </p:txBody>
      </p:sp>
      <p:sp>
        <p:nvSpPr>
          <p:cNvPr id="41" name="TextBox 50">
            <a:extLst>
              <a:ext uri="{FF2B5EF4-FFF2-40B4-BE49-F238E27FC236}">
                <a16:creationId xmlns:a16="http://schemas.microsoft.com/office/drawing/2014/main" id="{3EE2DCFF-E537-85EA-1781-0C29DA296D21}"/>
              </a:ext>
            </a:extLst>
          </p:cNvPr>
          <p:cNvSpPr txBox="1"/>
          <p:nvPr/>
        </p:nvSpPr>
        <p:spPr>
          <a:xfrm>
            <a:off x="3153929" y="4309262"/>
            <a:ext cx="8039757" cy="1046440"/>
          </a:xfrm>
          <a:prstGeom prst="rect">
            <a:avLst/>
          </a:prstGeom>
        </p:spPr>
        <p:txBody>
          <a:bodyPr wrap="square" lIns="0" tIns="0" rIns="0" bIns="0" rtlCol="0" anchor="t">
            <a:spAutoFit/>
          </a:bodyPr>
          <a:lstStyle/>
          <a:p>
            <a:pPr marL="285750" indent="-285750" defTabSz="609630" fontAlgn="base">
              <a:buFont typeface="Wingdings" panose="05000000000000000000" pitchFamily="2" charset="2"/>
              <a:buChar char="§"/>
            </a:pPr>
            <a:r>
              <a:rPr lang="en-US" sz="1500">
                <a:solidFill>
                  <a:prstClr val="white"/>
                </a:solidFill>
                <a:latin typeface="Poppins" panose="00000500000000000000" pitchFamily="2" charset="0"/>
                <a:cs typeface="Poppins" panose="00000500000000000000" pitchFamily="2" charset="0"/>
              </a:rPr>
              <a:t>Increase enterprise wide Low-Code No-Code (LCNC) adoption, standardization, risk mitigation and project acceleration; by providing guidance on proven practices, architecture, and training.​</a:t>
            </a:r>
          </a:p>
          <a:p>
            <a:pPr marL="171450" indent="-171450" defTabSz="609630" fontAlgn="base">
              <a:lnSpc>
                <a:spcPct val="120000"/>
              </a:lnSpc>
              <a:buFont typeface="Wingdings" panose="05000000000000000000" pitchFamily="2" charset="2"/>
              <a:buChar char="§"/>
            </a:pPr>
            <a:endParaRPr lang="en-US" sz="500">
              <a:solidFill>
                <a:prstClr val="white"/>
              </a:solidFill>
              <a:latin typeface="Poppins" panose="00000500000000000000" pitchFamily="2" charset="0"/>
              <a:cs typeface="Poppins" panose="00000500000000000000" pitchFamily="2" charset="0"/>
            </a:endParaRPr>
          </a:p>
          <a:p>
            <a:pPr marL="285750" indent="-285750" defTabSz="609630" fontAlgn="base">
              <a:lnSpc>
                <a:spcPct val="120000"/>
              </a:lnSpc>
              <a:buFont typeface="Wingdings" panose="05000000000000000000" pitchFamily="2" charset="2"/>
              <a:buChar char="§"/>
            </a:pPr>
            <a:r>
              <a:rPr lang="en-US" sz="1500">
                <a:solidFill>
                  <a:prstClr val="white"/>
                </a:solidFill>
                <a:latin typeface="Poppins" panose="00000500000000000000" pitchFamily="2" charset="0"/>
                <a:cs typeface="Poppins" panose="00000500000000000000" pitchFamily="2" charset="0"/>
              </a:rPr>
              <a:t>Be a key influencer on major development and methodology decisions</a:t>
            </a:r>
            <a:r>
              <a:rPr lang="en-US" sz="1200">
                <a:solidFill>
                  <a:prstClr val="white"/>
                </a:solidFill>
                <a:latin typeface="Calibri" panose="020F0502020204030204" pitchFamily="34" charset="0"/>
              </a:rPr>
              <a:t>.</a:t>
            </a:r>
            <a:endParaRPr lang="en-US" sz="1200">
              <a:solidFill>
                <a:prstClr val="white"/>
              </a:solidFill>
              <a:latin typeface="Arial" panose="020B0604020202020204" pitchFamily="34" charset="0"/>
            </a:endParaRPr>
          </a:p>
        </p:txBody>
      </p:sp>
      <p:grpSp>
        <p:nvGrpSpPr>
          <p:cNvPr id="9" name="Group 8">
            <a:extLst>
              <a:ext uri="{FF2B5EF4-FFF2-40B4-BE49-F238E27FC236}">
                <a16:creationId xmlns:a16="http://schemas.microsoft.com/office/drawing/2014/main" id="{D29132D1-F899-11D8-17ED-A4EE1CEC69D1}"/>
              </a:ext>
            </a:extLst>
          </p:cNvPr>
          <p:cNvGrpSpPr/>
          <p:nvPr/>
        </p:nvGrpSpPr>
        <p:grpSpPr>
          <a:xfrm>
            <a:off x="1182200" y="3908536"/>
            <a:ext cx="1579421" cy="1586501"/>
            <a:chOff x="1267688" y="3995582"/>
            <a:chExt cx="1579421" cy="1586501"/>
          </a:xfrm>
        </p:grpSpPr>
        <p:sp>
          <p:nvSpPr>
            <p:cNvPr id="15" name="Freeform 15"/>
            <p:cNvSpPr/>
            <p:nvPr/>
          </p:nvSpPr>
          <p:spPr>
            <a:xfrm>
              <a:off x="1267688" y="3995582"/>
              <a:ext cx="1579421" cy="1586501"/>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365C"/>
            </a:solidFill>
          </p:spPr>
          <p:txBody>
            <a:bodyPr/>
            <a:lstStyle/>
            <a:p>
              <a:endParaRPr lang="en-US"/>
            </a:p>
          </p:txBody>
        </p:sp>
        <p:pic>
          <p:nvPicPr>
            <p:cNvPr id="43" name="Graphic 42" descr="Binoculars with solid fill">
              <a:extLst>
                <a:ext uri="{FF2B5EF4-FFF2-40B4-BE49-F238E27FC236}">
                  <a16:creationId xmlns:a16="http://schemas.microsoft.com/office/drawing/2014/main" id="{E9B691D5-118E-4C3C-E6A9-A7A5412156D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35750" y="4153068"/>
              <a:ext cx="1243295" cy="1243295"/>
            </a:xfrm>
            <a:prstGeom prst="rect">
              <a:avLst/>
            </a:prstGeom>
            <a:effectLst>
              <a:outerShdw blurRad="50800" dist="50800" dir="5400000" algn="ctr" rotWithShape="0">
                <a:srgbClr val="3CA503"/>
              </a:outerShdw>
            </a:effectLst>
          </p:spPr>
        </p:pic>
      </p:grpSp>
      <p:sp>
        <p:nvSpPr>
          <p:cNvPr id="45" name="TextBox 1">
            <a:extLst>
              <a:ext uri="{FF2B5EF4-FFF2-40B4-BE49-F238E27FC236}">
                <a16:creationId xmlns:a16="http://schemas.microsoft.com/office/drawing/2014/main" id="{357DEDF4-D691-F9E8-508B-77E3B3C0A4D1}"/>
              </a:ext>
            </a:extLst>
          </p:cNvPr>
          <p:cNvSpPr txBox="1"/>
          <p:nvPr/>
        </p:nvSpPr>
        <p:spPr>
          <a:xfrm>
            <a:off x="746612" y="5885182"/>
            <a:ext cx="10610236" cy="646331"/>
          </a:xfrm>
          <a:prstGeom prst="rect">
            <a:avLst/>
          </a:prstGeom>
          <a:ln>
            <a:noFill/>
          </a:ln>
          <a:effectLst/>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defTabSz="304815"/>
            <a:endParaRPr lang="en-US" sz="1200">
              <a:solidFill>
                <a:srgbClr val="9B9FA1"/>
              </a:solidFill>
              <a:latin typeface="Poppins" panose="00000500000000000000" pitchFamily="2" charset="0"/>
              <a:cs typeface="Poppins" panose="00000500000000000000" pitchFamily="2" charset="0"/>
            </a:endParaRPr>
          </a:p>
          <a:p>
            <a:pPr algn="ctr" defTabSz="304815"/>
            <a:r>
              <a:rPr lang="en-US" sz="1200">
                <a:solidFill>
                  <a:srgbClr val="9B9FA1"/>
                </a:solidFill>
                <a:latin typeface="Poppins" panose="00000500000000000000" pitchFamily="2" charset="0"/>
                <a:cs typeface="Poppins" panose="00000500000000000000" pitchFamily="2" charset="0"/>
              </a:rPr>
              <a:t>The type of Center of Excellence (CoE) will range from consultative to directive depending on the level of capability and need of the agencies in the area of the Microsoft Power Platform and Low Code No Code (LCNC) initiatives. </a:t>
            </a:r>
          </a:p>
        </p:txBody>
      </p:sp>
      <p:pic>
        <p:nvPicPr>
          <p:cNvPr id="5" name="Picture 4" descr="A logo with a green circle and blue text&#10;&#10;Description automatically generated">
            <a:extLst>
              <a:ext uri="{FF2B5EF4-FFF2-40B4-BE49-F238E27FC236}">
                <a16:creationId xmlns:a16="http://schemas.microsoft.com/office/drawing/2014/main" id="{9DFA302F-6E06-C7D8-7DED-B6FCD24BF5CA}"/>
              </a:ext>
            </a:extLst>
          </p:cNvPr>
          <p:cNvPicPr>
            <a:picLocks noChangeAspect="1"/>
          </p:cNvPicPr>
          <p:nvPr/>
        </p:nvPicPr>
        <p:blipFill rotWithShape="1">
          <a:blip r:embed="rId7">
            <a:duotone>
              <a:schemeClr val="bg2">
                <a:shade val="45000"/>
                <a:satMod val="135000"/>
              </a:schemeClr>
              <a:prstClr val="white"/>
            </a:duotone>
            <a:extLst>
              <a:ext uri="{28A0092B-C50C-407E-A947-70E740481C1C}">
                <a14:useLocalDpi xmlns:a14="http://schemas.microsoft.com/office/drawing/2010/main" val="0"/>
              </a:ext>
            </a:extLst>
          </a:blip>
          <a:srcRect b="38498"/>
          <a:stretch/>
        </p:blipFill>
        <p:spPr>
          <a:xfrm>
            <a:off x="93120" y="6429909"/>
            <a:ext cx="560372" cy="289678"/>
          </a:xfrm>
          <a:prstGeom prst="rect">
            <a:avLst/>
          </a:prstGeom>
        </p:spPr>
      </p:pic>
      <p:sp>
        <p:nvSpPr>
          <p:cNvPr id="3" name="TextBox 29">
            <a:extLst>
              <a:ext uri="{FF2B5EF4-FFF2-40B4-BE49-F238E27FC236}">
                <a16:creationId xmlns:a16="http://schemas.microsoft.com/office/drawing/2014/main" id="{013D1B13-9D8B-BDE8-A5CB-9910923D323E}"/>
              </a:ext>
            </a:extLst>
          </p:cNvPr>
          <p:cNvSpPr txBox="1"/>
          <p:nvPr/>
        </p:nvSpPr>
        <p:spPr>
          <a:xfrm>
            <a:off x="1269237" y="1373037"/>
            <a:ext cx="8039757" cy="309315"/>
          </a:xfrm>
          <a:prstGeom prst="rect">
            <a:avLst/>
          </a:prstGeom>
        </p:spPr>
        <p:txBody>
          <a:bodyPr wrap="square" lIns="0" tIns="0" rIns="0" bIns="0" rtlCol="0" anchor="t">
            <a:spAutoFit/>
          </a:bodyPr>
          <a:lstStyle/>
          <a:p>
            <a:pPr defTabSz="609630">
              <a:lnSpc>
                <a:spcPts val="2599"/>
              </a:lnSpc>
            </a:pPr>
            <a:endParaRPr lang="en-US" sz="1650">
              <a:solidFill>
                <a:srgbClr val="000000"/>
              </a:solidFill>
              <a:latin typeface="Poppins"/>
              <a:cs typeface="Poppins"/>
            </a:endParaRPr>
          </a:p>
        </p:txBody>
      </p:sp>
      <p:sp>
        <p:nvSpPr>
          <p:cNvPr id="6" name="TextBox 29">
            <a:extLst>
              <a:ext uri="{FF2B5EF4-FFF2-40B4-BE49-F238E27FC236}">
                <a16:creationId xmlns:a16="http://schemas.microsoft.com/office/drawing/2014/main" id="{B333560E-4CF2-196E-7375-8B5CA87EEE73}"/>
              </a:ext>
            </a:extLst>
          </p:cNvPr>
          <p:cNvSpPr txBox="1"/>
          <p:nvPr/>
        </p:nvSpPr>
        <p:spPr>
          <a:xfrm>
            <a:off x="1182200" y="1390396"/>
            <a:ext cx="9699231" cy="923330"/>
          </a:xfrm>
          <a:prstGeom prst="rect">
            <a:avLst/>
          </a:prstGeom>
        </p:spPr>
        <p:txBody>
          <a:bodyPr wrap="square" lIns="0" tIns="0" rIns="0" bIns="0" rtlCol="0" anchor="t">
            <a:spAutoFit/>
          </a:bodyPr>
          <a:lstStyle/>
          <a:p>
            <a:pPr defTabSz="609630"/>
            <a:r>
              <a:rPr lang="en-US" sz="1500">
                <a:solidFill>
                  <a:schemeClr val="bg1"/>
                </a:solidFill>
                <a:latin typeface="Poppins" panose="00000500000000000000" pitchFamily="2" charset="0"/>
                <a:cs typeface="Poppins" panose="00000500000000000000" pitchFamily="2" charset="0"/>
              </a:rPr>
              <a:t>The Low Code No Code (LCNC) Microsoft (MSFT) CoE Governance Committee promotes, shares, and collaborates on the MSFT Power Platform to efficiently and effectively achieve business objectives, with the goals of maximizing return on investment (ROI), accelerating automation, standardizing best practices, and facilitating shared knowledge and training sessions.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Freeform 12">
            <a:extLst>
              <a:ext uri="{FF2B5EF4-FFF2-40B4-BE49-F238E27FC236}">
                <a16:creationId xmlns:a16="http://schemas.microsoft.com/office/drawing/2014/main" id="{D8E94AB0-DBA6-04D7-851D-8BC7FF82492C}"/>
              </a:ext>
            </a:extLst>
          </p:cNvPr>
          <p:cNvSpPr/>
          <p:nvPr/>
        </p:nvSpPr>
        <p:spPr>
          <a:xfrm>
            <a:off x="0" y="363126"/>
            <a:ext cx="12192000" cy="800296"/>
          </a:xfrm>
          <a:custGeom>
            <a:avLst/>
            <a:gdLst/>
            <a:ahLst/>
            <a:cxnLst/>
            <a:rect l="l" t="t" r="r" b="b"/>
            <a:pathLst>
              <a:path w="3049338" h="256504">
                <a:moveTo>
                  <a:pt x="0" y="0"/>
                </a:moveTo>
                <a:lnTo>
                  <a:pt x="3049338" y="0"/>
                </a:lnTo>
                <a:lnTo>
                  <a:pt x="3049338" y="256504"/>
                </a:lnTo>
                <a:lnTo>
                  <a:pt x="0" y="256504"/>
                </a:lnTo>
                <a:close/>
              </a:path>
            </a:pathLst>
          </a:custGeom>
          <a:solidFill>
            <a:srgbClr val="24365C"/>
          </a:solidFill>
        </p:spPr>
        <p:txBody>
          <a:bodyPr/>
          <a:lstStyle/>
          <a:p>
            <a:endParaRPr lang="en-US"/>
          </a:p>
        </p:txBody>
      </p:sp>
      <p:sp>
        <p:nvSpPr>
          <p:cNvPr id="2" name="TextBox 2"/>
          <p:cNvSpPr txBox="1"/>
          <p:nvPr/>
        </p:nvSpPr>
        <p:spPr>
          <a:xfrm>
            <a:off x="0" y="482601"/>
            <a:ext cx="12192000" cy="613630"/>
          </a:xfrm>
          <a:prstGeom prst="rect">
            <a:avLst/>
          </a:prstGeom>
        </p:spPr>
        <p:txBody>
          <a:bodyPr wrap="square" lIns="0" tIns="0" rIns="0" bIns="0" rtlCol="0" anchor="t">
            <a:spAutoFit/>
          </a:bodyPr>
          <a:lstStyle/>
          <a:p>
            <a:pPr marL="0" marR="0" lvl="0" indent="0" algn="ctr" defTabSz="609630" rtl="0" eaLnBrk="1" fontAlgn="auto" latinLnBrk="0" hangingPunct="1">
              <a:lnSpc>
                <a:spcPts val="4668"/>
              </a:lnSpc>
              <a:spcBef>
                <a:spcPts val="0"/>
              </a:spcBef>
              <a:spcAft>
                <a:spcPts val="0"/>
              </a:spcAft>
              <a:buClrTx/>
              <a:buSzTx/>
              <a:buFontTx/>
              <a:buNone/>
              <a:tabLst/>
              <a:defRPr/>
            </a:pPr>
            <a:r>
              <a:rPr kumimoji="0" lang="en-US" sz="4300" b="1" i="0" u="none" strike="noStrike" kern="1200" cap="none" spc="0" normalizeH="0" baseline="0" noProof="0">
                <a:ln>
                  <a:noFill/>
                </a:ln>
                <a:solidFill>
                  <a:prstClr val="white"/>
                </a:solidFill>
                <a:effectLst/>
                <a:uLnTx/>
                <a:uFillTx/>
                <a:latin typeface="Poppins Medium"/>
                <a:ea typeface="+mn-ea"/>
                <a:cs typeface="Poppins Medium"/>
              </a:rPr>
              <a:t>Power Platform Family</a:t>
            </a:r>
          </a:p>
        </p:txBody>
      </p:sp>
      <p:pic>
        <p:nvPicPr>
          <p:cNvPr id="5" name="Picture 4" descr="A logo with a green circle and blue text&#10;&#10;Description automatically generated">
            <a:extLst>
              <a:ext uri="{FF2B5EF4-FFF2-40B4-BE49-F238E27FC236}">
                <a16:creationId xmlns:a16="http://schemas.microsoft.com/office/drawing/2014/main" id="{7754FFD8-0386-3767-6DBF-C99EFAD79028}"/>
              </a:ext>
            </a:extLst>
          </p:cNvPr>
          <p:cNvPicPr>
            <a:picLocks noChangeAspect="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b="38498"/>
          <a:stretch/>
        </p:blipFill>
        <p:spPr>
          <a:xfrm>
            <a:off x="195051" y="6445540"/>
            <a:ext cx="560372" cy="289678"/>
          </a:xfrm>
          <a:prstGeom prst="rect">
            <a:avLst/>
          </a:prstGeom>
        </p:spPr>
      </p:pic>
      <p:sp>
        <p:nvSpPr>
          <p:cNvPr id="9" name="TextBox 8">
            <a:extLst>
              <a:ext uri="{FF2B5EF4-FFF2-40B4-BE49-F238E27FC236}">
                <a16:creationId xmlns:a16="http://schemas.microsoft.com/office/drawing/2014/main" id="{CF9D42C6-71B1-45E0-36FF-A57DB95E3918}"/>
              </a:ext>
            </a:extLst>
          </p:cNvPr>
          <p:cNvSpPr txBox="1"/>
          <p:nvPr/>
        </p:nvSpPr>
        <p:spPr>
          <a:xfrm>
            <a:off x="1012974" y="1753410"/>
            <a:ext cx="5110751" cy="4473019"/>
          </a:xfrm>
          <a:prstGeom prst="rect">
            <a:avLst/>
          </a:prstGeom>
          <a:noFill/>
        </p:spPr>
        <p:txBody>
          <a:bodyPr wrap="square" lIns="91440" tIns="45720" rIns="91440" bIns="45720" anchor="t">
            <a:spAutoFit/>
          </a:bodyPr>
          <a:lstStyle/>
          <a:p>
            <a:pPr algn="just">
              <a:lnSpc>
                <a:spcPct val="120000"/>
              </a:lnSpc>
            </a:pPr>
            <a:r>
              <a:rPr lang="en-US" sz="1600" b="1">
                <a:solidFill>
                  <a:srgbClr val="24365C"/>
                </a:solidFill>
                <a:latin typeface="Poppins"/>
                <a:cs typeface="Poppins"/>
              </a:rPr>
              <a:t>Microsoft Power Platform </a:t>
            </a:r>
            <a:r>
              <a:rPr lang="en-US" sz="1400">
                <a:solidFill>
                  <a:srgbClr val="24365C"/>
                </a:solidFill>
                <a:latin typeface="Poppins"/>
                <a:cs typeface="Poppins"/>
              </a:rPr>
              <a:t>is a family of products that delivers innovative business solutions on one seamlessly integrated platform. The MSFT CoE supports and consults on the use of Power Apps, Power Automate, Power Pages, and Dynamics 365 allowing any business to analyze and visualize real-time business performance, quickly and easily build custom apps, and automate workflows.</a:t>
            </a:r>
          </a:p>
          <a:p>
            <a:pPr algn="just">
              <a:lnSpc>
                <a:spcPct val="120000"/>
              </a:lnSpc>
            </a:pPr>
            <a:endParaRPr lang="en-US" sz="1400">
              <a:solidFill>
                <a:srgbClr val="24365C"/>
              </a:solidFill>
              <a:latin typeface="Poppins" panose="00000500000000000000" pitchFamily="2" charset="0"/>
              <a:cs typeface="Poppins" panose="00000500000000000000" pitchFamily="2" charset="0"/>
            </a:endParaRPr>
          </a:p>
          <a:p>
            <a:pPr algn="just">
              <a:lnSpc>
                <a:spcPct val="120000"/>
              </a:lnSpc>
            </a:pPr>
            <a:r>
              <a:rPr lang="en-US" sz="1400">
                <a:solidFill>
                  <a:srgbClr val="24365C"/>
                </a:solidFill>
                <a:latin typeface="Poppins"/>
                <a:cs typeface="Poppins"/>
              </a:rPr>
              <a:t>Power Platform provides a low-code interface for any user to quickly create custom apps while also offering robust tools for professional developers. This enables the integration of innovative solutions across Azure, the Modern Workplace, Dynamics 365, and standalone applications. At the intersection of these products lies digital transformation - empowering customers to innovate anywhere and unlock value everywhere.</a:t>
            </a:r>
          </a:p>
        </p:txBody>
      </p:sp>
      <p:grpSp>
        <p:nvGrpSpPr>
          <p:cNvPr id="3" name="Group 2">
            <a:extLst>
              <a:ext uri="{FF2B5EF4-FFF2-40B4-BE49-F238E27FC236}">
                <a16:creationId xmlns:a16="http://schemas.microsoft.com/office/drawing/2014/main" id="{4DCFA65A-3CE4-6460-7CEE-120810CDAA2C}"/>
              </a:ext>
            </a:extLst>
          </p:cNvPr>
          <p:cNvGrpSpPr/>
          <p:nvPr/>
        </p:nvGrpSpPr>
        <p:grpSpPr>
          <a:xfrm>
            <a:off x="9618771" y="4550477"/>
            <a:ext cx="1080745" cy="747871"/>
            <a:chOff x="865418" y="4924945"/>
            <a:chExt cx="1080745" cy="869760"/>
          </a:xfrm>
        </p:grpSpPr>
        <p:pic>
          <p:nvPicPr>
            <p:cNvPr id="4" name="Picture 6" descr="Microsoft Dynamics 365 Review [2024]">
              <a:extLst>
                <a:ext uri="{FF2B5EF4-FFF2-40B4-BE49-F238E27FC236}">
                  <a16:creationId xmlns:a16="http://schemas.microsoft.com/office/drawing/2014/main" id="{80257FF3-7B57-C7C6-A056-C417F147987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69895" b="-4557"/>
            <a:stretch/>
          </p:blipFill>
          <p:spPr bwMode="auto">
            <a:xfrm>
              <a:off x="1127589" y="4924945"/>
              <a:ext cx="556402" cy="64402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27EC2F7-F3AE-0EDB-3EC3-1AF8D47275BA}"/>
                </a:ext>
              </a:extLst>
            </p:cNvPr>
            <p:cNvSpPr txBox="1"/>
            <p:nvPr/>
          </p:nvSpPr>
          <p:spPr>
            <a:xfrm>
              <a:off x="865418" y="5517706"/>
              <a:ext cx="1080745" cy="276999"/>
            </a:xfrm>
            <a:prstGeom prst="rect">
              <a:avLst/>
            </a:prstGeom>
            <a:noFill/>
          </p:spPr>
          <p:txBody>
            <a:bodyPr wrap="none" rtlCol="0">
              <a:spAutoFit/>
            </a:bodyPr>
            <a:lstStyle/>
            <a:p>
              <a:r>
                <a:rPr lang="en-US" sz="1200" b="1">
                  <a:solidFill>
                    <a:srgbClr val="00629B"/>
                  </a:solidFill>
                  <a:latin typeface="Aptos Narrow" panose="020B0004020202020204" pitchFamily="34" charset="0"/>
                  <a:ea typeface="Tahoma" panose="020B0604030504040204" pitchFamily="34" charset="0"/>
                  <a:cs typeface="Tahoma" panose="020B0604030504040204" pitchFamily="34" charset="0"/>
                </a:rPr>
                <a:t>Dynamics 365</a:t>
              </a:r>
            </a:p>
          </p:txBody>
        </p:sp>
      </p:grpSp>
      <p:grpSp>
        <p:nvGrpSpPr>
          <p:cNvPr id="8" name="Group 7">
            <a:extLst>
              <a:ext uri="{FF2B5EF4-FFF2-40B4-BE49-F238E27FC236}">
                <a16:creationId xmlns:a16="http://schemas.microsoft.com/office/drawing/2014/main" id="{991C463F-4684-B8A5-6BC5-87392F3EDADB}"/>
              </a:ext>
            </a:extLst>
          </p:cNvPr>
          <p:cNvGrpSpPr/>
          <p:nvPr/>
        </p:nvGrpSpPr>
        <p:grpSpPr>
          <a:xfrm>
            <a:off x="7397282" y="2712804"/>
            <a:ext cx="922881" cy="731768"/>
            <a:chOff x="-237911" y="3587798"/>
            <a:chExt cx="922881" cy="731768"/>
          </a:xfrm>
        </p:grpSpPr>
        <p:pic>
          <p:nvPicPr>
            <p:cNvPr id="10" name="Picture 14" descr="Free High-Quality Microsoft office power app Logo for Creative Design">
              <a:extLst>
                <a:ext uri="{FF2B5EF4-FFF2-40B4-BE49-F238E27FC236}">
                  <a16:creationId xmlns:a16="http://schemas.microsoft.com/office/drawing/2014/main" id="{1F5F305A-11F3-9EB7-21D2-CC757D75AAE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169" t="8381" r="6785" b="9648"/>
            <a:stretch/>
          </p:blipFill>
          <p:spPr bwMode="auto">
            <a:xfrm>
              <a:off x="-43596" y="3587798"/>
              <a:ext cx="534252" cy="46540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B608AB04-5978-E7D2-FDF0-38943A11D0EC}"/>
                </a:ext>
              </a:extLst>
            </p:cNvPr>
            <p:cNvSpPr txBox="1"/>
            <p:nvPr/>
          </p:nvSpPr>
          <p:spPr>
            <a:xfrm>
              <a:off x="-237911" y="4042567"/>
              <a:ext cx="922881" cy="276999"/>
            </a:xfrm>
            <a:prstGeom prst="rect">
              <a:avLst/>
            </a:prstGeom>
            <a:noFill/>
          </p:spPr>
          <p:txBody>
            <a:bodyPr wrap="none" rtlCol="0">
              <a:spAutoFit/>
            </a:bodyPr>
            <a:lstStyle>
              <a:defPPr>
                <a:defRPr lang="en-US"/>
              </a:defPPr>
              <a:lvl1pPr>
                <a:defRPr sz="1100" b="1">
                  <a:latin typeface="Aptos Narrow" panose="020B0004020202020204" pitchFamily="34" charset="0"/>
                  <a:ea typeface="Tahoma" panose="020B0604030504040204" pitchFamily="34" charset="0"/>
                  <a:cs typeface="Tahoma" panose="020B0604030504040204" pitchFamily="34" charset="0"/>
                </a:defRPr>
              </a:lvl1pPr>
            </a:lstStyle>
            <a:p>
              <a:r>
                <a:rPr lang="en-US" sz="1200">
                  <a:solidFill>
                    <a:srgbClr val="00629B"/>
                  </a:solidFill>
                </a:rPr>
                <a:t>Power Apps</a:t>
              </a:r>
            </a:p>
          </p:txBody>
        </p:sp>
      </p:grpSp>
      <p:grpSp>
        <p:nvGrpSpPr>
          <p:cNvPr id="12" name="Group 11">
            <a:extLst>
              <a:ext uri="{FF2B5EF4-FFF2-40B4-BE49-F238E27FC236}">
                <a16:creationId xmlns:a16="http://schemas.microsoft.com/office/drawing/2014/main" id="{C411A81A-F918-8174-621F-56559B9386EC}"/>
              </a:ext>
            </a:extLst>
          </p:cNvPr>
          <p:cNvGrpSpPr/>
          <p:nvPr/>
        </p:nvGrpSpPr>
        <p:grpSpPr>
          <a:xfrm>
            <a:off x="9546380" y="2756974"/>
            <a:ext cx="1225528" cy="692419"/>
            <a:chOff x="2056082" y="3627144"/>
            <a:chExt cx="1225528" cy="692419"/>
          </a:xfrm>
        </p:grpSpPr>
        <p:sp>
          <p:nvSpPr>
            <p:cNvPr id="13" name="TextBox 12">
              <a:extLst>
                <a:ext uri="{FF2B5EF4-FFF2-40B4-BE49-F238E27FC236}">
                  <a16:creationId xmlns:a16="http://schemas.microsoft.com/office/drawing/2014/main" id="{D82823E4-4D00-E5A5-5D29-D291015E66A3}"/>
                </a:ext>
              </a:extLst>
            </p:cNvPr>
            <p:cNvSpPr txBox="1"/>
            <p:nvPr/>
          </p:nvSpPr>
          <p:spPr>
            <a:xfrm>
              <a:off x="2056082" y="4042564"/>
              <a:ext cx="1225528" cy="276999"/>
            </a:xfrm>
            <a:prstGeom prst="rect">
              <a:avLst/>
            </a:prstGeom>
            <a:noFill/>
          </p:spPr>
          <p:txBody>
            <a:bodyPr wrap="none" rtlCol="0">
              <a:spAutoFit/>
            </a:bodyPr>
            <a:lstStyle>
              <a:defPPr>
                <a:defRPr lang="en-US"/>
              </a:defPPr>
              <a:lvl1pPr>
                <a:defRPr sz="1100" b="1">
                  <a:latin typeface="Aptos Narrow" panose="020B0004020202020204" pitchFamily="34" charset="0"/>
                  <a:ea typeface="Tahoma" panose="020B0604030504040204" pitchFamily="34" charset="0"/>
                  <a:cs typeface="Tahoma" panose="020B0604030504040204" pitchFamily="34" charset="0"/>
                </a:defRPr>
              </a:lvl1pPr>
            </a:lstStyle>
            <a:p>
              <a:r>
                <a:rPr lang="en-US" sz="1200">
                  <a:solidFill>
                    <a:srgbClr val="00629B"/>
                  </a:solidFill>
                </a:rPr>
                <a:t>Power Automate</a:t>
              </a:r>
            </a:p>
          </p:txBody>
        </p:sp>
        <p:pic>
          <p:nvPicPr>
            <p:cNvPr id="14" name="Picture 16" descr="Mircosoft Power Automate Integration — Stormboard">
              <a:extLst>
                <a:ext uri="{FF2B5EF4-FFF2-40B4-BE49-F238E27FC236}">
                  <a16:creationId xmlns:a16="http://schemas.microsoft.com/office/drawing/2014/main" id="{69A7016F-6EAA-86F4-DB50-7221DEB25F7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9384" t="25737" r="19334" b="25415"/>
            <a:stretch/>
          </p:blipFill>
          <p:spPr bwMode="auto">
            <a:xfrm>
              <a:off x="2471952" y="3627144"/>
              <a:ext cx="534251" cy="4260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oup 14">
            <a:extLst>
              <a:ext uri="{FF2B5EF4-FFF2-40B4-BE49-F238E27FC236}">
                <a16:creationId xmlns:a16="http://schemas.microsoft.com/office/drawing/2014/main" id="{E39FEEC2-8D66-BE89-DAF0-C2600B69DA86}"/>
              </a:ext>
            </a:extLst>
          </p:cNvPr>
          <p:cNvGrpSpPr/>
          <p:nvPr/>
        </p:nvGrpSpPr>
        <p:grpSpPr>
          <a:xfrm>
            <a:off x="7369390" y="4509406"/>
            <a:ext cx="978666" cy="826025"/>
            <a:chOff x="13239" y="5098552"/>
            <a:chExt cx="978666" cy="826025"/>
          </a:xfrm>
        </p:grpSpPr>
        <p:sp>
          <p:nvSpPr>
            <p:cNvPr id="16" name="TextBox 15">
              <a:extLst>
                <a:ext uri="{FF2B5EF4-FFF2-40B4-BE49-F238E27FC236}">
                  <a16:creationId xmlns:a16="http://schemas.microsoft.com/office/drawing/2014/main" id="{3C1FF223-B2E1-6F03-4BA3-0149AEE6A006}"/>
                </a:ext>
              </a:extLst>
            </p:cNvPr>
            <p:cNvSpPr txBox="1"/>
            <p:nvPr/>
          </p:nvSpPr>
          <p:spPr>
            <a:xfrm>
              <a:off x="13239" y="5647578"/>
              <a:ext cx="978666" cy="276999"/>
            </a:xfrm>
            <a:prstGeom prst="rect">
              <a:avLst/>
            </a:prstGeom>
            <a:noFill/>
          </p:spPr>
          <p:txBody>
            <a:bodyPr wrap="none" rtlCol="0">
              <a:spAutoFit/>
            </a:bodyPr>
            <a:lstStyle>
              <a:defPPr>
                <a:defRPr lang="en-US"/>
              </a:defPPr>
              <a:lvl1pPr>
                <a:defRPr sz="1100" b="1">
                  <a:latin typeface="Aptos Narrow" panose="020B0004020202020204" pitchFamily="34" charset="0"/>
                  <a:ea typeface="Tahoma" panose="020B0604030504040204" pitchFamily="34" charset="0"/>
                  <a:cs typeface="Tahoma" panose="020B0604030504040204" pitchFamily="34" charset="0"/>
                </a:defRPr>
              </a:lvl1pPr>
            </a:lstStyle>
            <a:p>
              <a:r>
                <a:rPr lang="en-US" sz="1200">
                  <a:solidFill>
                    <a:srgbClr val="00629B"/>
                  </a:solidFill>
                </a:rPr>
                <a:t>Power Pages</a:t>
              </a:r>
            </a:p>
          </p:txBody>
        </p:sp>
        <p:pic>
          <p:nvPicPr>
            <p:cNvPr id="17" name="Picture 18" descr="Power Pages - Northware | Microsoft Partner">
              <a:extLst>
                <a:ext uri="{FF2B5EF4-FFF2-40B4-BE49-F238E27FC236}">
                  <a16:creationId xmlns:a16="http://schemas.microsoft.com/office/drawing/2014/main" id="{01267B00-7C73-054F-CECB-C262B6BD8F8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4912" y="5098552"/>
              <a:ext cx="575320" cy="549669"/>
            </a:xfrm>
            <a:prstGeom prst="rect">
              <a:avLst/>
            </a:prstGeom>
            <a:noFill/>
            <a:extLst>
              <a:ext uri="{909E8E84-426E-40DD-AFC4-6F175D3DCCD1}">
                <a14:hiddenFill xmlns:a14="http://schemas.microsoft.com/office/drawing/2010/main">
                  <a:solidFill>
                    <a:srgbClr val="FFFFFF"/>
                  </a:solidFill>
                </a14:hiddenFill>
              </a:ext>
            </a:extLst>
          </p:spPr>
        </p:pic>
      </p:grpSp>
      <p:sp>
        <p:nvSpPr>
          <p:cNvPr id="18" name="Rectangle: Rounded Corners 17">
            <a:extLst>
              <a:ext uri="{FF2B5EF4-FFF2-40B4-BE49-F238E27FC236}">
                <a16:creationId xmlns:a16="http://schemas.microsoft.com/office/drawing/2014/main" id="{66D295A6-70EE-363A-2415-C8902E3DB6D4}"/>
              </a:ext>
            </a:extLst>
          </p:cNvPr>
          <p:cNvSpPr/>
          <p:nvPr/>
        </p:nvSpPr>
        <p:spPr>
          <a:xfrm>
            <a:off x="7226895" y="2562479"/>
            <a:ext cx="3656562" cy="2885343"/>
          </a:xfrm>
          <a:prstGeom prst="roundRect">
            <a:avLst/>
          </a:prstGeom>
          <a:noFill/>
          <a:ln w="19050">
            <a:solidFill>
              <a:srgbClr val="D2D7E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24" descr="Power Platform Icons : PowerPlatform">
            <a:extLst>
              <a:ext uri="{FF2B5EF4-FFF2-40B4-BE49-F238E27FC236}">
                <a16:creationId xmlns:a16="http://schemas.microsoft.com/office/drawing/2014/main" id="{282DB251-C703-A307-7F8F-01380BE6CB43}"/>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7862" t="9554" r="6835" b="8209"/>
          <a:stretch/>
        </p:blipFill>
        <p:spPr bwMode="auto">
          <a:xfrm>
            <a:off x="8592933" y="3429363"/>
            <a:ext cx="937326" cy="11211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124507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0" y="3578479"/>
            <a:ext cx="12192000" cy="3279521"/>
          </a:xfrm>
          <a:custGeom>
            <a:avLst/>
            <a:gdLst/>
            <a:ahLst/>
            <a:cxnLst/>
            <a:rect l="l" t="t" r="r" b="b"/>
            <a:pathLst>
              <a:path w="5322707" h="1916743">
                <a:moveTo>
                  <a:pt x="0" y="0"/>
                </a:moveTo>
                <a:lnTo>
                  <a:pt x="5322707" y="0"/>
                </a:lnTo>
                <a:lnTo>
                  <a:pt x="5322707" y="1916743"/>
                </a:lnTo>
                <a:lnTo>
                  <a:pt x="0" y="1916743"/>
                </a:lnTo>
                <a:close/>
              </a:path>
            </a:pathLst>
          </a:custGeom>
          <a:solidFill>
            <a:srgbClr val="24365C"/>
          </a:solidFill>
        </p:spPr>
        <p:txBody>
          <a:bodyPr/>
          <a:lstStyle/>
          <a:p>
            <a:endParaRPr lang="en-US"/>
          </a:p>
        </p:txBody>
      </p:sp>
      <p:sp>
        <p:nvSpPr>
          <p:cNvPr id="20" name="TextBox 20"/>
          <p:cNvSpPr txBox="1"/>
          <p:nvPr/>
        </p:nvSpPr>
        <p:spPr>
          <a:xfrm>
            <a:off x="0" y="438518"/>
            <a:ext cx="12192000" cy="521105"/>
          </a:xfrm>
          <a:prstGeom prst="rect">
            <a:avLst/>
          </a:prstGeom>
        </p:spPr>
        <p:txBody>
          <a:bodyPr wrap="square" lIns="0" tIns="0" rIns="0" bIns="0" rtlCol="0" anchor="t">
            <a:spAutoFit/>
          </a:bodyPr>
          <a:lstStyle/>
          <a:p>
            <a:pPr algn="ctr" defTabSz="609630">
              <a:lnSpc>
                <a:spcPts val="3813"/>
              </a:lnSpc>
            </a:pPr>
            <a:r>
              <a:rPr lang="en-US" sz="4300" b="1">
                <a:solidFill>
                  <a:srgbClr val="3C8503"/>
                </a:solidFill>
                <a:latin typeface="Poppins Medium" panose="00000600000000000000" pitchFamily="2" charset="0"/>
                <a:cs typeface="Poppins Medium" panose="00000600000000000000" pitchFamily="2" charset="0"/>
              </a:rPr>
              <a:t>Guiding Principles &amp; Objectives</a:t>
            </a:r>
          </a:p>
        </p:txBody>
      </p:sp>
      <p:sp>
        <p:nvSpPr>
          <p:cNvPr id="26" name="TextBox 26"/>
          <p:cNvSpPr txBox="1"/>
          <p:nvPr/>
        </p:nvSpPr>
        <p:spPr>
          <a:xfrm rot="16200000">
            <a:off x="56532" y="2188820"/>
            <a:ext cx="1882522" cy="374718"/>
          </a:xfrm>
          <a:prstGeom prst="rect">
            <a:avLst/>
          </a:prstGeom>
        </p:spPr>
        <p:txBody>
          <a:bodyPr lIns="0" tIns="0" rIns="0" bIns="0" rtlCol="0" anchor="t">
            <a:spAutoFit/>
          </a:bodyPr>
          <a:lstStyle/>
          <a:p>
            <a:pPr algn="ctr" defTabSz="609630">
              <a:lnSpc>
                <a:spcPts val="2996"/>
              </a:lnSpc>
              <a:spcBef>
                <a:spcPct val="0"/>
              </a:spcBef>
            </a:pPr>
            <a:r>
              <a:rPr lang="en-US" sz="2400" b="1">
                <a:solidFill>
                  <a:srgbClr val="24365C"/>
                </a:solidFill>
                <a:effectLst>
                  <a:outerShdw blurRad="38100" dist="38100" dir="2700000" algn="tl">
                    <a:srgbClr val="000000">
                      <a:alpha val="43137"/>
                    </a:srgbClr>
                  </a:outerShdw>
                </a:effectLst>
                <a:latin typeface="Poppins Medium" panose="00000600000000000000" pitchFamily="2" charset="0"/>
                <a:cs typeface="Poppins Medium" panose="00000600000000000000" pitchFamily="2" charset="0"/>
              </a:rPr>
              <a:t>PRINCIPLES</a:t>
            </a:r>
          </a:p>
        </p:txBody>
      </p:sp>
      <p:sp>
        <p:nvSpPr>
          <p:cNvPr id="29" name="TextBox 26">
            <a:extLst>
              <a:ext uri="{FF2B5EF4-FFF2-40B4-BE49-F238E27FC236}">
                <a16:creationId xmlns:a16="http://schemas.microsoft.com/office/drawing/2014/main" id="{CDB06DC3-1E8A-2991-66C4-5129C6CBFF75}"/>
              </a:ext>
            </a:extLst>
          </p:cNvPr>
          <p:cNvSpPr txBox="1"/>
          <p:nvPr/>
        </p:nvSpPr>
        <p:spPr>
          <a:xfrm rot="16200000">
            <a:off x="-169020" y="4856128"/>
            <a:ext cx="2333625" cy="374718"/>
          </a:xfrm>
          <a:prstGeom prst="rect">
            <a:avLst/>
          </a:prstGeom>
        </p:spPr>
        <p:txBody>
          <a:bodyPr wrap="square" lIns="0" tIns="0" rIns="0" bIns="0" rtlCol="0" anchor="t">
            <a:spAutoFit/>
          </a:bodyPr>
          <a:lstStyle/>
          <a:p>
            <a:pPr algn="ctr" defTabSz="609630">
              <a:lnSpc>
                <a:spcPts val="2996"/>
              </a:lnSpc>
              <a:spcBef>
                <a:spcPct val="0"/>
              </a:spcBef>
            </a:pPr>
            <a:r>
              <a:rPr lang="en-US" sz="2400" b="1">
                <a:solidFill>
                  <a:prstClr val="white"/>
                </a:solidFill>
                <a:effectLst>
                  <a:outerShdw blurRad="38100" dist="38100" dir="2700000" algn="tl">
                    <a:srgbClr val="000000">
                      <a:alpha val="43137"/>
                    </a:srgbClr>
                  </a:outerShdw>
                </a:effectLst>
                <a:latin typeface="Poppins Medium" panose="00000600000000000000" pitchFamily="2" charset="0"/>
                <a:cs typeface="Poppins Medium" panose="00000600000000000000" pitchFamily="2" charset="0"/>
              </a:rPr>
              <a:t>OBJECTIVES</a:t>
            </a:r>
          </a:p>
        </p:txBody>
      </p:sp>
      <p:sp>
        <p:nvSpPr>
          <p:cNvPr id="31" name="TextBox 30">
            <a:extLst>
              <a:ext uri="{FF2B5EF4-FFF2-40B4-BE49-F238E27FC236}">
                <a16:creationId xmlns:a16="http://schemas.microsoft.com/office/drawing/2014/main" id="{B3FA6A00-93C2-128C-3C68-E5E05F0B21F3}"/>
              </a:ext>
            </a:extLst>
          </p:cNvPr>
          <p:cNvSpPr txBox="1"/>
          <p:nvPr/>
        </p:nvSpPr>
        <p:spPr>
          <a:xfrm>
            <a:off x="1486451" y="3810700"/>
            <a:ext cx="4774258" cy="2942729"/>
          </a:xfrm>
          <a:prstGeom prst="rect">
            <a:avLst/>
          </a:prstGeom>
          <a:noFill/>
        </p:spPr>
        <p:txBody>
          <a:bodyPr wrap="square" lIns="91440" tIns="45720" rIns="91440" bIns="45720" anchor="t">
            <a:spAutoFit/>
          </a:bodyPr>
          <a:lstStyle/>
          <a:p>
            <a:pPr marL="285750" indent="-285750" defTabSz="609630">
              <a:spcAft>
                <a:spcPts val="600"/>
              </a:spcAft>
              <a:buFont typeface="Wingdings" panose="05000000000000000000" pitchFamily="2" charset="2"/>
              <a:buChar char="§"/>
            </a:pPr>
            <a:r>
              <a:rPr lang="en-US" sz="1500">
                <a:solidFill>
                  <a:srgbClr val="FFFFFF"/>
                </a:solidFill>
                <a:latin typeface="Poppins" panose="00000500000000000000" pitchFamily="2" charset="0"/>
                <a:ea typeface="Tahoma"/>
                <a:cs typeface="Poppins" panose="00000500000000000000" pitchFamily="2" charset="0"/>
              </a:rPr>
              <a:t>Enable efficient and effective utilization of LCNC platforms across the organization</a:t>
            </a:r>
            <a:endParaRPr lang="en-US" sz="1500">
              <a:latin typeface="Poppins" panose="00000500000000000000" pitchFamily="2" charset="0"/>
              <a:cs typeface="Poppins" panose="00000500000000000000" pitchFamily="2" charset="0"/>
            </a:endParaRPr>
          </a:p>
          <a:p>
            <a:pPr marL="285750" indent="-285750" defTabSz="609630">
              <a:spcAft>
                <a:spcPts val="600"/>
              </a:spcAft>
              <a:buFont typeface="Wingdings" panose="05000000000000000000" pitchFamily="2" charset="2"/>
              <a:buChar char="§"/>
            </a:pPr>
            <a:r>
              <a:rPr lang="en-US" sz="1500">
                <a:solidFill>
                  <a:srgbClr val="FFFFFF"/>
                </a:solidFill>
                <a:latin typeface="Poppins" panose="00000500000000000000" pitchFamily="2" charset="0"/>
                <a:ea typeface="Tahoma"/>
                <a:cs typeface="Poppins" panose="00000500000000000000" pitchFamily="2" charset="0"/>
              </a:rPr>
              <a:t>Promote standardized development practices, guidelines, and </a:t>
            </a:r>
            <a:r>
              <a:rPr lang="en-US" sz="1500">
                <a:solidFill>
                  <a:schemeClr val="bg1"/>
                </a:solidFill>
                <a:latin typeface="Poppins" panose="00000500000000000000" pitchFamily="2" charset="0"/>
                <a:ea typeface="Tahoma"/>
                <a:cs typeface="Poppins" panose="00000500000000000000" pitchFamily="2" charset="0"/>
              </a:rPr>
              <a:t>best practices for </a:t>
            </a:r>
            <a:r>
              <a:rPr lang="en-US" sz="1500">
                <a:solidFill>
                  <a:srgbClr val="FFFFFF"/>
                </a:solidFill>
                <a:latin typeface="Poppins" panose="00000500000000000000" pitchFamily="2" charset="0"/>
                <a:ea typeface="Tahoma"/>
                <a:cs typeface="Poppins" panose="00000500000000000000" pitchFamily="2" charset="0"/>
              </a:rPr>
              <a:t>LCNC solutions</a:t>
            </a:r>
          </a:p>
          <a:p>
            <a:pPr marL="285750" indent="-285750" defTabSz="609630">
              <a:spcAft>
                <a:spcPts val="600"/>
              </a:spcAft>
              <a:buFont typeface="Wingdings" panose="05000000000000000000" pitchFamily="2" charset="2"/>
              <a:buChar char="§"/>
            </a:pPr>
            <a:r>
              <a:rPr lang="en-US" sz="1500">
                <a:solidFill>
                  <a:srgbClr val="FFFFFF"/>
                </a:solidFill>
                <a:latin typeface="Poppins" panose="00000500000000000000" pitchFamily="2" charset="0"/>
                <a:ea typeface="Tahoma"/>
                <a:cs typeface="Poppins" panose="00000500000000000000" pitchFamily="2" charset="0"/>
              </a:rPr>
              <a:t>Foster collaboration and knowledge sharing among LCNC developers</a:t>
            </a:r>
          </a:p>
          <a:p>
            <a:pPr marL="285750" indent="-285750" defTabSz="609630">
              <a:buFont typeface="Wingdings" panose="05000000000000000000" pitchFamily="2" charset="2"/>
              <a:buChar char="§"/>
            </a:pPr>
            <a:r>
              <a:rPr lang="en-US" sz="1500">
                <a:solidFill>
                  <a:schemeClr val="bg1"/>
                </a:solidFill>
                <a:latin typeface="Poppins" panose="00000500000000000000" pitchFamily="2" charset="0"/>
                <a:ea typeface="Tahoma"/>
                <a:cs typeface="Poppins" panose="00000500000000000000" pitchFamily="2" charset="0"/>
              </a:rPr>
              <a:t>Drive modernization and the reduction of legacy technical debt</a:t>
            </a:r>
            <a:r>
              <a:rPr lang="en-US" sz="1500">
                <a:solidFill>
                  <a:srgbClr val="FF0000"/>
                </a:solidFill>
                <a:latin typeface="Poppins" panose="00000500000000000000" pitchFamily="2" charset="0"/>
                <a:ea typeface="Tahoma"/>
                <a:cs typeface="Poppins" panose="00000500000000000000" pitchFamily="2" charset="0"/>
              </a:rPr>
              <a:t> </a:t>
            </a:r>
            <a:r>
              <a:rPr lang="en-US" sz="1500">
                <a:solidFill>
                  <a:schemeClr val="bg1"/>
                </a:solidFill>
                <a:latin typeface="Poppins" panose="00000500000000000000" pitchFamily="2" charset="0"/>
                <a:ea typeface="Tahoma"/>
                <a:cs typeface="Poppins" panose="00000500000000000000" pitchFamily="2" charset="0"/>
              </a:rPr>
              <a:t>using LCNC development</a:t>
            </a:r>
            <a:endParaRPr lang="en-US" sz="1500">
              <a:solidFill>
                <a:srgbClr val="FFFFFF"/>
              </a:solidFill>
              <a:latin typeface="Poppins" panose="00000500000000000000" pitchFamily="2" charset="0"/>
              <a:ea typeface="Tahoma"/>
              <a:cs typeface="Poppins" panose="00000500000000000000" pitchFamily="2" charset="0"/>
            </a:endParaRPr>
          </a:p>
          <a:p>
            <a:pPr marL="190500" indent="-190500" defTabSz="609630">
              <a:lnSpc>
                <a:spcPct val="130000"/>
              </a:lnSpc>
              <a:buFont typeface="Arial" panose="020B0604020202020204" pitchFamily="34" charset="0"/>
              <a:buChar char="•"/>
            </a:pPr>
            <a:endParaRPr lang="en-US" sz="1500">
              <a:solidFill>
                <a:srgbClr val="FFFFFF"/>
              </a:solidFill>
              <a:latin typeface="Poppins" panose="00000500000000000000" pitchFamily="2" charset="0"/>
              <a:ea typeface="Tahoma"/>
              <a:cs typeface="Poppins" panose="00000500000000000000" pitchFamily="2" charset="0"/>
            </a:endParaRPr>
          </a:p>
        </p:txBody>
      </p:sp>
      <p:sp>
        <p:nvSpPr>
          <p:cNvPr id="33" name="TextBox 32">
            <a:extLst>
              <a:ext uri="{FF2B5EF4-FFF2-40B4-BE49-F238E27FC236}">
                <a16:creationId xmlns:a16="http://schemas.microsoft.com/office/drawing/2014/main" id="{8B5F3709-8240-9D3A-81B1-A6830F954527}"/>
              </a:ext>
            </a:extLst>
          </p:cNvPr>
          <p:cNvSpPr txBox="1"/>
          <p:nvPr/>
        </p:nvSpPr>
        <p:spPr>
          <a:xfrm>
            <a:off x="6925438" y="3809595"/>
            <a:ext cx="4627073" cy="2748060"/>
          </a:xfrm>
          <a:prstGeom prst="rect">
            <a:avLst/>
          </a:prstGeom>
          <a:noFill/>
        </p:spPr>
        <p:txBody>
          <a:bodyPr wrap="square" lIns="91440" tIns="45720" rIns="91440" bIns="45720" anchor="t">
            <a:spAutoFit/>
          </a:bodyPr>
          <a:lstStyle/>
          <a:p>
            <a:pPr marL="285750" indent="-285750" defTabSz="609630">
              <a:spcAft>
                <a:spcPts val="600"/>
              </a:spcAft>
              <a:buFont typeface="Wingdings" panose="05000000000000000000" pitchFamily="2" charset="2"/>
              <a:buChar char="§"/>
            </a:pPr>
            <a:r>
              <a:rPr lang="en-US" sz="1500">
                <a:solidFill>
                  <a:schemeClr val="bg1"/>
                </a:solidFill>
                <a:latin typeface="Poppins" panose="00000500000000000000" pitchFamily="2" charset="0"/>
                <a:ea typeface="Tahoma"/>
                <a:cs typeface="Poppins" panose="00000500000000000000" pitchFamily="2" charset="0"/>
              </a:rPr>
              <a:t>Monitor and evaluate performance and impact of LCNC initiatives</a:t>
            </a:r>
            <a:endParaRPr lang="en-US" sz="1500">
              <a:solidFill>
                <a:schemeClr val="bg1"/>
              </a:solidFill>
              <a:latin typeface="Poppins" panose="00000500000000000000" pitchFamily="2" charset="0"/>
              <a:cs typeface="Poppins" panose="00000500000000000000" pitchFamily="2" charset="0"/>
            </a:endParaRPr>
          </a:p>
          <a:p>
            <a:pPr marL="285750" indent="-285750" defTabSz="609630">
              <a:spcAft>
                <a:spcPts val="600"/>
              </a:spcAft>
              <a:buFont typeface="Wingdings" panose="05000000000000000000" pitchFamily="2" charset="2"/>
              <a:buChar char="§"/>
            </a:pPr>
            <a:r>
              <a:rPr lang="en-US" sz="1500">
                <a:solidFill>
                  <a:schemeClr val="bg1"/>
                </a:solidFill>
                <a:latin typeface="Poppins" panose="00000500000000000000" pitchFamily="2" charset="0"/>
                <a:ea typeface="Tahoma"/>
                <a:cs typeface="Poppins" panose="00000500000000000000" pitchFamily="2" charset="0"/>
              </a:rPr>
              <a:t>Provide guidance and support to LCNC project teams</a:t>
            </a:r>
            <a:endParaRPr lang="en-US" sz="1500">
              <a:solidFill>
                <a:schemeClr val="bg1"/>
              </a:solidFill>
              <a:latin typeface="Poppins" panose="00000500000000000000" pitchFamily="2" charset="0"/>
              <a:cs typeface="Poppins" panose="00000500000000000000" pitchFamily="2" charset="0"/>
            </a:endParaRPr>
          </a:p>
          <a:p>
            <a:pPr marL="285750" indent="-285750" defTabSz="609630">
              <a:spcAft>
                <a:spcPts val="600"/>
              </a:spcAft>
              <a:buFont typeface="Wingdings" panose="05000000000000000000" pitchFamily="2" charset="2"/>
              <a:buChar char="§"/>
            </a:pPr>
            <a:r>
              <a:rPr lang="en-US" sz="1500">
                <a:solidFill>
                  <a:schemeClr val="bg1"/>
                </a:solidFill>
                <a:latin typeface="Poppins" panose="00000500000000000000" pitchFamily="2" charset="0"/>
                <a:ea typeface="Tahoma"/>
                <a:cs typeface="Poppins" panose="00000500000000000000" pitchFamily="2" charset="0"/>
              </a:rPr>
              <a:t>Ensure security, compliance, and risk management considerations are addressed in low code/no code development projects</a:t>
            </a:r>
          </a:p>
          <a:p>
            <a:pPr defTabSz="609630">
              <a:lnSpc>
                <a:spcPct val="107000"/>
              </a:lnSpc>
            </a:pPr>
            <a:endParaRPr lang="en-US" sz="1500">
              <a:solidFill>
                <a:schemeClr val="bg1"/>
              </a:solidFill>
              <a:latin typeface="Poppins" panose="00000500000000000000" pitchFamily="2" charset="0"/>
              <a:ea typeface="Tahoma"/>
              <a:cs typeface="Poppins" panose="00000500000000000000" pitchFamily="2" charset="0"/>
            </a:endParaRPr>
          </a:p>
          <a:p>
            <a:pPr marL="190500" indent="-190500" defTabSz="609630">
              <a:lnSpc>
                <a:spcPct val="130000"/>
              </a:lnSpc>
              <a:buFont typeface="Arial" panose="020B0604020202020204" pitchFamily="34" charset="0"/>
              <a:buChar char="•"/>
            </a:pPr>
            <a:endParaRPr lang="en-US" sz="1500">
              <a:solidFill>
                <a:srgbClr val="FFFFFF"/>
              </a:solidFill>
              <a:latin typeface="Poppins" panose="00000500000000000000" pitchFamily="2" charset="0"/>
              <a:cs typeface="Poppins" panose="00000500000000000000" pitchFamily="2" charset="0"/>
            </a:endParaRPr>
          </a:p>
        </p:txBody>
      </p:sp>
      <p:sp>
        <p:nvSpPr>
          <p:cNvPr id="34" name="TextBox 33">
            <a:extLst>
              <a:ext uri="{FF2B5EF4-FFF2-40B4-BE49-F238E27FC236}">
                <a16:creationId xmlns:a16="http://schemas.microsoft.com/office/drawing/2014/main" id="{D2CC4D2C-E9EE-C900-7185-E759AE668EA7}"/>
              </a:ext>
            </a:extLst>
          </p:cNvPr>
          <p:cNvSpPr txBox="1"/>
          <p:nvPr/>
        </p:nvSpPr>
        <p:spPr>
          <a:xfrm>
            <a:off x="1486450" y="1615893"/>
            <a:ext cx="4609549" cy="1169551"/>
          </a:xfrm>
          <a:prstGeom prst="rect">
            <a:avLst/>
          </a:prstGeom>
          <a:noFill/>
        </p:spPr>
        <p:txBody>
          <a:bodyPr wrap="square">
            <a:spAutoFit/>
          </a:bodyPr>
          <a:lstStyle/>
          <a:p>
            <a:pPr marL="285750" indent="-285750" defTabSz="609630">
              <a:spcAft>
                <a:spcPts val="600"/>
              </a:spcAft>
              <a:buFont typeface="Wingdings" panose="05000000000000000000" pitchFamily="2" charset="2"/>
              <a:buChar char="§"/>
            </a:pPr>
            <a:r>
              <a:rPr lang="en-US" sz="1500">
                <a:solidFill>
                  <a:srgbClr val="24365C"/>
                </a:solidFill>
                <a:latin typeface="Poppins" panose="00000500000000000000" pitchFamily="2" charset="0"/>
                <a:cs typeface="Poppins" panose="00000500000000000000" pitchFamily="2" charset="0"/>
              </a:rPr>
              <a:t>Start where you are</a:t>
            </a:r>
          </a:p>
          <a:p>
            <a:pPr marL="285750" indent="-285750" defTabSz="609630">
              <a:spcAft>
                <a:spcPts val="600"/>
              </a:spcAft>
              <a:buFont typeface="Wingdings" panose="05000000000000000000" pitchFamily="2" charset="2"/>
              <a:buChar char="§"/>
            </a:pPr>
            <a:r>
              <a:rPr lang="en-US" sz="1500">
                <a:solidFill>
                  <a:srgbClr val="24365C"/>
                </a:solidFill>
                <a:latin typeface="Poppins" panose="00000500000000000000" pitchFamily="2" charset="0"/>
                <a:cs typeface="Poppins" panose="00000500000000000000" pitchFamily="2" charset="0"/>
              </a:rPr>
              <a:t>Maximize business value from the use of Microsoft Low Code No Code</a:t>
            </a:r>
          </a:p>
          <a:p>
            <a:pPr marL="285750" indent="-285750" defTabSz="609630">
              <a:spcAft>
                <a:spcPts val="600"/>
              </a:spcAft>
              <a:buFont typeface="Wingdings" panose="05000000000000000000" pitchFamily="2" charset="2"/>
              <a:buChar char="§"/>
            </a:pPr>
            <a:r>
              <a:rPr lang="en-US" sz="1500">
                <a:solidFill>
                  <a:srgbClr val="24365C"/>
                </a:solidFill>
                <a:latin typeface="Poppins" panose="00000500000000000000" pitchFamily="2" charset="0"/>
                <a:cs typeface="Poppins" panose="00000500000000000000" pitchFamily="2" charset="0"/>
              </a:rPr>
              <a:t>IOT co-creation of value with Agencies</a:t>
            </a:r>
          </a:p>
        </p:txBody>
      </p:sp>
      <p:sp>
        <p:nvSpPr>
          <p:cNvPr id="36" name="TextBox 35">
            <a:extLst>
              <a:ext uri="{FF2B5EF4-FFF2-40B4-BE49-F238E27FC236}">
                <a16:creationId xmlns:a16="http://schemas.microsoft.com/office/drawing/2014/main" id="{7FE36FDA-FA3A-E7A7-218E-B575F0EF32B1}"/>
              </a:ext>
            </a:extLst>
          </p:cNvPr>
          <p:cNvSpPr txBox="1"/>
          <p:nvPr/>
        </p:nvSpPr>
        <p:spPr>
          <a:xfrm>
            <a:off x="6925438" y="1615893"/>
            <a:ext cx="4724401" cy="1477328"/>
          </a:xfrm>
          <a:prstGeom prst="rect">
            <a:avLst/>
          </a:prstGeom>
          <a:noFill/>
        </p:spPr>
        <p:txBody>
          <a:bodyPr wrap="square">
            <a:spAutoFit/>
          </a:bodyPr>
          <a:lstStyle/>
          <a:p>
            <a:pPr marL="285750" indent="-285750" defTabSz="609630">
              <a:spcAft>
                <a:spcPts val="600"/>
              </a:spcAft>
              <a:buFont typeface="Wingdings" panose="05000000000000000000" pitchFamily="2" charset="2"/>
              <a:buChar char="§"/>
            </a:pPr>
            <a:r>
              <a:rPr lang="en-US" sz="1500">
                <a:solidFill>
                  <a:srgbClr val="24365C"/>
                </a:solidFill>
                <a:latin typeface="Poppins" panose="00000500000000000000" pitchFamily="2" charset="0"/>
                <a:cs typeface="Poppins" panose="00000500000000000000" pitchFamily="2" charset="0"/>
              </a:rPr>
              <a:t>Balance Governance &amp; Innovation</a:t>
            </a:r>
          </a:p>
          <a:p>
            <a:pPr marL="285750" indent="-285750" defTabSz="609630">
              <a:spcAft>
                <a:spcPts val="600"/>
              </a:spcAft>
              <a:buFont typeface="Wingdings" panose="05000000000000000000" pitchFamily="2" charset="2"/>
              <a:buChar char="§"/>
            </a:pPr>
            <a:r>
              <a:rPr lang="en-US" sz="1500">
                <a:solidFill>
                  <a:srgbClr val="24365C"/>
                </a:solidFill>
                <a:latin typeface="Poppins" panose="00000500000000000000" pitchFamily="2" charset="0"/>
                <a:cs typeface="Poppins" panose="00000500000000000000" pitchFamily="2" charset="0"/>
              </a:rPr>
              <a:t>Partnership</a:t>
            </a:r>
          </a:p>
          <a:p>
            <a:pPr marL="285750" indent="-285750" defTabSz="609630">
              <a:spcAft>
                <a:spcPts val="600"/>
              </a:spcAft>
              <a:buFont typeface="Wingdings" panose="05000000000000000000" pitchFamily="2" charset="2"/>
              <a:buChar char="§"/>
            </a:pPr>
            <a:r>
              <a:rPr lang="en-US" sz="1500">
                <a:solidFill>
                  <a:srgbClr val="24365C"/>
                </a:solidFill>
                <a:latin typeface="Poppins" panose="00000500000000000000" pitchFamily="2" charset="0"/>
                <a:cs typeface="Poppins" panose="00000500000000000000" pitchFamily="2" charset="0"/>
              </a:rPr>
              <a:t>Embrace IOT Enterprise Standards (Security, Integration, Data, etc.)</a:t>
            </a:r>
          </a:p>
          <a:p>
            <a:pPr marL="285750" indent="-285750" defTabSz="609630">
              <a:spcAft>
                <a:spcPts val="600"/>
              </a:spcAft>
              <a:buFont typeface="Wingdings" panose="05000000000000000000" pitchFamily="2" charset="2"/>
              <a:buChar char="§"/>
            </a:pPr>
            <a:r>
              <a:rPr lang="en-US" sz="1500">
                <a:solidFill>
                  <a:srgbClr val="24365C"/>
                </a:solidFill>
                <a:latin typeface="Poppins" panose="00000500000000000000" pitchFamily="2" charset="0"/>
                <a:cs typeface="Poppins" panose="00000500000000000000" pitchFamily="2" charset="0"/>
              </a:rPr>
              <a:t>Keep it Simple</a:t>
            </a:r>
          </a:p>
        </p:txBody>
      </p:sp>
      <p:pic>
        <p:nvPicPr>
          <p:cNvPr id="5" name="Picture 4" descr="A logo with a green circle and blue text&#10;&#10;Description automatically generated">
            <a:extLst>
              <a:ext uri="{FF2B5EF4-FFF2-40B4-BE49-F238E27FC236}">
                <a16:creationId xmlns:a16="http://schemas.microsoft.com/office/drawing/2014/main" id="{A29EBA09-0E9C-20A7-4FFF-E0121D471239}"/>
              </a:ext>
            </a:extLst>
          </p:cNvPr>
          <p:cNvPicPr>
            <a:picLocks noChangeAspect="1"/>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b="38498"/>
          <a:stretch/>
        </p:blipFill>
        <p:spPr>
          <a:xfrm>
            <a:off x="195051" y="6445540"/>
            <a:ext cx="560372" cy="289678"/>
          </a:xfrm>
          <a:prstGeom prst="rect">
            <a:avLst/>
          </a:prstGeom>
        </p:spPr>
      </p:pic>
    </p:spTree>
    <p:extLst>
      <p:ext uri="{BB962C8B-B14F-4D97-AF65-F5344CB8AC3E}">
        <p14:creationId xmlns:p14="http://schemas.microsoft.com/office/powerpoint/2010/main" val="3009930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5D0165-2F42-3B51-F4C1-ACDE7D576AF9}"/>
            </a:ext>
          </a:extLst>
        </p:cNvPr>
        <p:cNvGrpSpPr/>
        <p:nvPr/>
      </p:nvGrpSpPr>
      <p:grpSpPr>
        <a:xfrm>
          <a:off x="0" y="0"/>
          <a:ext cx="0" cy="0"/>
          <a:chOff x="0" y="0"/>
          <a:chExt cx="0" cy="0"/>
        </a:xfrm>
      </p:grpSpPr>
      <p:sp>
        <p:nvSpPr>
          <p:cNvPr id="17" name="AutoShape 20">
            <a:extLst>
              <a:ext uri="{FF2B5EF4-FFF2-40B4-BE49-F238E27FC236}">
                <a16:creationId xmlns:a16="http://schemas.microsoft.com/office/drawing/2014/main" id="{5867202D-CA5D-030A-ADA4-0A7BBD78F97E}"/>
              </a:ext>
            </a:extLst>
          </p:cNvPr>
          <p:cNvSpPr/>
          <p:nvPr/>
        </p:nvSpPr>
        <p:spPr>
          <a:xfrm>
            <a:off x="889124" y="3678060"/>
            <a:ext cx="5543546" cy="2767480"/>
          </a:xfrm>
          <a:prstGeom prst="rect">
            <a:avLst/>
          </a:prstGeom>
          <a:solidFill>
            <a:srgbClr val="3CA503">
              <a:alpha val="80000"/>
            </a:srgbClr>
          </a:solidFill>
          <a:ln>
            <a:solidFill>
              <a:srgbClr val="24365C"/>
            </a:solidFill>
          </a:ln>
        </p:spPr>
        <p:txBody>
          <a:bodyPr/>
          <a:lstStyle/>
          <a:p>
            <a:endParaRPr lang="en-US"/>
          </a:p>
        </p:txBody>
      </p:sp>
      <p:sp>
        <p:nvSpPr>
          <p:cNvPr id="92" name="AutoShape 20">
            <a:extLst>
              <a:ext uri="{FF2B5EF4-FFF2-40B4-BE49-F238E27FC236}">
                <a16:creationId xmlns:a16="http://schemas.microsoft.com/office/drawing/2014/main" id="{C1FD698D-E125-E4DC-F53F-C093A090810B}"/>
              </a:ext>
            </a:extLst>
          </p:cNvPr>
          <p:cNvSpPr/>
          <p:nvPr/>
        </p:nvSpPr>
        <p:spPr>
          <a:xfrm>
            <a:off x="906542" y="2766797"/>
            <a:ext cx="5543546" cy="706631"/>
          </a:xfrm>
          <a:prstGeom prst="rect">
            <a:avLst/>
          </a:prstGeom>
          <a:solidFill>
            <a:srgbClr val="FFC000">
              <a:alpha val="80000"/>
            </a:srgbClr>
          </a:solidFill>
          <a:ln>
            <a:solidFill>
              <a:srgbClr val="24365C"/>
            </a:solidFill>
          </a:ln>
        </p:spPr>
        <p:txBody>
          <a:bodyPr/>
          <a:lstStyle/>
          <a:p>
            <a:endParaRPr lang="en-US"/>
          </a:p>
        </p:txBody>
      </p:sp>
      <p:sp>
        <p:nvSpPr>
          <p:cNvPr id="20" name="AutoShape 20">
            <a:extLst>
              <a:ext uri="{FF2B5EF4-FFF2-40B4-BE49-F238E27FC236}">
                <a16:creationId xmlns:a16="http://schemas.microsoft.com/office/drawing/2014/main" id="{B1308268-CEEE-E2DC-0A93-7B63FF20492B}"/>
              </a:ext>
            </a:extLst>
          </p:cNvPr>
          <p:cNvSpPr/>
          <p:nvPr/>
        </p:nvSpPr>
        <p:spPr>
          <a:xfrm>
            <a:off x="2888068" y="1012825"/>
            <a:ext cx="1573945" cy="393533"/>
          </a:xfrm>
          <a:prstGeom prst="rect">
            <a:avLst/>
          </a:prstGeom>
          <a:solidFill>
            <a:srgbClr val="24365C"/>
          </a:solidFill>
          <a:ln>
            <a:solidFill>
              <a:srgbClr val="9B9FA1"/>
            </a:solidFill>
          </a:ln>
        </p:spPr>
        <p:txBody>
          <a:bodyPr/>
          <a:lstStyle/>
          <a:p>
            <a:endParaRPr lang="en-US"/>
          </a:p>
        </p:txBody>
      </p:sp>
      <p:sp>
        <p:nvSpPr>
          <p:cNvPr id="22" name="AutoShape 22">
            <a:extLst>
              <a:ext uri="{FF2B5EF4-FFF2-40B4-BE49-F238E27FC236}">
                <a16:creationId xmlns:a16="http://schemas.microsoft.com/office/drawing/2014/main" id="{CD81F7ED-5C62-972F-A496-4A7369604210}"/>
              </a:ext>
            </a:extLst>
          </p:cNvPr>
          <p:cNvSpPr/>
          <p:nvPr/>
        </p:nvSpPr>
        <p:spPr>
          <a:xfrm>
            <a:off x="4759822" y="2841995"/>
            <a:ext cx="1577332" cy="518160"/>
          </a:xfrm>
          <a:prstGeom prst="rect">
            <a:avLst/>
          </a:prstGeom>
          <a:solidFill>
            <a:srgbClr val="00629B"/>
          </a:solidFill>
          <a:ln>
            <a:solidFill>
              <a:srgbClr val="24365C"/>
            </a:solidFill>
          </a:ln>
        </p:spPr>
        <p:txBody>
          <a:bodyPr/>
          <a:lstStyle/>
          <a:p>
            <a:endParaRPr lang="en-US"/>
          </a:p>
        </p:txBody>
      </p:sp>
      <p:sp>
        <p:nvSpPr>
          <p:cNvPr id="32" name="TextBox 32">
            <a:extLst>
              <a:ext uri="{FF2B5EF4-FFF2-40B4-BE49-F238E27FC236}">
                <a16:creationId xmlns:a16="http://schemas.microsoft.com/office/drawing/2014/main" id="{1F70169A-54C2-E050-FADC-547EB647127D}"/>
              </a:ext>
            </a:extLst>
          </p:cNvPr>
          <p:cNvSpPr txBox="1"/>
          <p:nvPr/>
        </p:nvSpPr>
        <p:spPr>
          <a:xfrm>
            <a:off x="4737400" y="3016933"/>
            <a:ext cx="1580704" cy="182614"/>
          </a:xfrm>
          <a:prstGeom prst="rect">
            <a:avLst/>
          </a:prstGeom>
        </p:spPr>
        <p:txBody>
          <a:bodyPr wrap="square" lIns="0" tIns="0" rIns="0" bIns="0" rtlCol="0" anchor="t">
            <a:spAutoFit/>
          </a:bodyPr>
          <a:lstStyle/>
          <a:p>
            <a:pPr algn="ctr" defTabSz="609630">
              <a:lnSpc>
                <a:spcPts val="1493"/>
              </a:lnSpc>
            </a:pPr>
            <a:r>
              <a:rPr lang="en-US" sz="1067">
                <a:solidFill>
                  <a:srgbClr val="FFFFFF"/>
                </a:solidFill>
                <a:latin typeface="Poppins" panose="00000500000000000000" pitchFamily="2" charset="0"/>
                <a:cs typeface="Poppins" panose="00000500000000000000" pitchFamily="2" charset="0"/>
              </a:rPr>
              <a:t>Architect(s)</a:t>
            </a:r>
          </a:p>
        </p:txBody>
      </p:sp>
      <p:sp>
        <p:nvSpPr>
          <p:cNvPr id="36" name="AutoShape 36">
            <a:extLst>
              <a:ext uri="{FF2B5EF4-FFF2-40B4-BE49-F238E27FC236}">
                <a16:creationId xmlns:a16="http://schemas.microsoft.com/office/drawing/2014/main" id="{210DA951-2283-4650-436D-52D07A0E0DBB}"/>
              </a:ext>
            </a:extLst>
          </p:cNvPr>
          <p:cNvSpPr/>
          <p:nvPr/>
        </p:nvSpPr>
        <p:spPr>
          <a:xfrm>
            <a:off x="2889095" y="2844248"/>
            <a:ext cx="1573945" cy="518160"/>
          </a:xfrm>
          <a:prstGeom prst="rect">
            <a:avLst/>
          </a:prstGeom>
          <a:solidFill>
            <a:srgbClr val="00629B"/>
          </a:solidFill>
          <a:ln>
            <a:solidFill>
              <a:srgbClr val="24365C"/>
            </a:solidFill>
          </a:ln>
        </p:spPr>
        <p:txBody>
          <a:bodyPr/>
          <a:lstStyle/>
          <a:p>
            <a:endParaRPr lang="en-US"/>
          </a:p>
        </p:txBody>
      </p:sp>
      <p:sp>
        <p:nvSpPr>
          <p:cNvPr id="38" name="AutoShape 38">
            <a:extLst>
              <a:ext uri="{FF2B5EF4-FFF2-40B4-BE49-F238E27FC236}">
                <a16:creationId xmlns:a16="http://schemas.microsoft.com/office/drawing/2014/main" id="{C26682C6-A4DF-0886-4D8D-E8ABB024CC26}"/>
              </a:ext>
            </a:extLst>
          </p:cNvPr>
          <p:cNvSpPr/>
          <p:nvPr/>
        </p:nvSpPr>
        <p:spPr>
          <a:xfrm>
            <a:off x="1017562" y="2834723"/>
            <a:ext cx="1577332" cy="518160"/>
          </a:xfrm>
          <a:prstGeom prst="rect">
            <a:avLst/>
          </a:prstGeom>
          <a:solidFill>
            <a:srgbClr val="00629B"/>
          </a:solidFill>
          <a:ln>
            <a:solidFill>
              <a:srgbClr val="24365C"/>
            </a:solidFill>
          </a:ln>
        </p:spPr>
        <p:txBody>
          <a:bodyPr/>
          <a:lstStyle/>
          <a:p>
            <a:endParaRPr lang="en-US"/>
          </a:p>
        </p:txBody>
      </p:sp>
      <p:sp>
        <p:nvSpPr>
          <p:cNvPr id="78" name="TextBox 14">
            <a:extLst>
              <a:ext uri="{FF2B5EF4-FFF2-40B4-BE49-F238E27FC236}">
                <a16:creationId xmlns:a16="http://schemas.microsoft.com/office/drawing/2014/main" id="{C995349F-D588-4437-0997-E9EE8E8B9B8B}"/>
              </a:ext>
            </a:extLst>
          </p:cNvPr>
          <p:cNvSpPr txBox="1"/>
          <p:nvPr/>
        </p:nvSpPr>
        <p:spPr>
          <a:xfrm>
            <a:off x="0" y="11109"/>
            <a:ext cx="12192000" cy="808426"/>
          </a:xfrm>
          <a:prstGeom prst="rect">
            <a:avLst/>
          </a:prstGeom>
        </p:spPr>
        <p:txBody>
          <a:bodyPr wrap="square" lIns="0" tIns="0" rIns="0" bIns="0" rtlCol="0" anchor="t">
            <a:spAutoFit/>
          </a:bodyPr>
          <a:lstStyle/>
          <a:p>
            <a:pPr algn="ctr" defTabSz="609630">
              <a:lnSpc>
                <a:spcPts val="6756"/>
              </a:lnSpc>
              <a:spcBef>
                <a:spcPct val="0"/>
              </a:spcBef>
            </a:pPr>
            <a:r>
              <a:rPr lang="en-US" sz="4300" b="1">
                <a:solidFill>
                  <a:srgbClr val="24365C"/>
                </a:solidFill>
                <a:latin typeface="Poppins Medium" panose="00000600000000000000" pitchFamily="2" charset="0"/>
                <a:cs typeface="Poppins Medium" panose="00000600000000000000" pitchFamily="2" charset="0"/>
              </a:rPr>
              <a:t>Organizational Team &amp; Groups</a:t>
            </a:r>
          </a:p>
        </p:txBody>
      </p:sp>
      <p:sp>
        <p:nvSpPr>
          <p:cNvPr id="97" name="TextBox 32">
            <a:extLst>
              <a:ext uri="{FF2B5EF4-FFF2-40B4-BE49-F238E27FC236}">
                <a16:creationId xmlns:a16="http://schemas.microsoft.com/office/drawing/2014/main" id="{D0789FDB-FB34-73A9-A507-AD15B9BD2CD7}"/>
              </a:ext>
            </a:extLst>
          </p:cNvPr>
          <p:cNvSpPr txBox="1"/>
          <p:nvPr/>
        </p:nvSpPr>
        <p:spPr>
          <a:xfrm>
            <a:off x="2899430" y="1054080"/>
            <a:ext cx="1562582" cy="323165"/>
          </a:xfrm>
          <a:prstGeom prst="rect">
            <a:avLst/>
          </a:prstGeom>
        </p:spPr>
        <p:txBody>
          <a:bodyPr wrap="square" lIns="0" tIns="0" rIns="0" bIns="0" rtlCol="0" anchor="t">
            <a:spAutoFit/>
          </a:bodyPr>
          <a:lstStyle/>
          <a:p>
            <a:pPr algn="ctr" defTabSz="609630"/>
            <a:r>
              <a:rPr lang="en-US" sz="1050">
                <a:solidFill>
                  <a:srgbClr val="FFFFFF"/>
                </a:solidFill>
                <a:latin typeface="Poppins"/>
                <a:cs typeface="Poppins"/>
              </a:rPr>
              <a:t>IOT Executive Leadership</a:t>
            </a:r>
            <a:endParaRPr lang="en-US" sz="1050">
              <a:solidFill>
                <a:srgbClr val="FFFFFF"/>
              </a:solidFill>
              <a:latin typeface="Poppins" panose="00000500000000000000" pitchFamily="2" charset="0"/>
              <a:cs typeface="Poppins" panose="00000500000000000000" pitchFamily="2" charset="0"/>
            </a:endParaRPr>
          </a:p>
        </p:txBody>
      </p:sp>
      <p:sp>
        <p:nvSpPr>
          <p:cNvPr id="100" name="TextBox 32">
            <a:extLst>
              <a:ext uri="{FF2B5EF4-FFF2-40B4-BE49-F238E27FC236}">
                <a16:creationId xmlns:a16="http://schemas.microsoft.com/office/drawing/2014/main" id="{977AE33D-B7E7-6ABD-F032-C9F229A4E858}"/>
              </a:ext>
            </a:extLst>
          </p:cNvPr>
          <p:cNvSpPr txBox="1"/>
          <p:nvPr/>
        </p:nvSpPr>
        <p:spPr>
          <a:xfrm>
            <a:off x="2880380" y="2906227"/>
            <a:ext cx="1573945" cy="374974"/>
          </a:xfrm>
          <a:prstGeom prst="rect">
            <a:avLst/>
          </a:prstGeom>
        </p:spPr>
        <p:txBody>
          <a:bodyPr wrap="square" lIns="0" tIns="0" rIns="0" bIns="0" rtlCol="0" anchor="t">
            <a:spAutoFit/>
          </a:bodyPr>
          <a:lstStyle/>
          <a:p>
            <a:pPr algn="ctr" defTabSz="609630">
              <a:lnSpc>
                <a:spcPts val="1493"/>
              </a:lnSpc>
            </a:pPr>
            <a:r>
              <a:rPr lang="en-US" sz="1050">
                <a:solidFill>
                  <a:srgbClr val="FFFFFF"/>
                </a:solidFill>
                <a:latin typeface="Poppins"/>
                <a:cs typeface="Poppins"/>
              </a:rPr>
              <a:t>CoE Program Mgr.</a:t>
            </a:r>
          </a:p>
          <a:p>
            <a:pPr algn="ctr" defTabSz="609630">
              <a:lnSpc>
                <a:spcPts val="1493"/>
              </a:lnSpc>
            </a:pPr>
            <a:r>
              <a:rPr lang="en-US" sz="1050">
                <a:solidFill>
                  <a:schemeClr val="bg1">
                    <a:lumMod val="75000"/>
                  </a:schemeClr>
                </a:solidFill>
                <a:latin typeface="Poppins"/>
                <a:cs typeface="Poppins"/>
              </a:rPr>
              <a:t>Jeremy Chenevert</a:t>
            </a:r>
            <a:endParaRPr lang="en-US" sz="1050">
              <a:solidFill>
                <a:schemeClr val="bg1">
                  <a:lumMod val="75000"/>
                </a:schemeClr>
              </a:solidFill>
              <a:latin typeface="Poppins" panose="00000500000000000000" pitchFamily="2" charset="0"/>
              <a:cs typeface="Poppins" panose="00000500000000000000" pitchFamily="2" charset="0"/>
            </a:endParaRPr>
          </a:p>
        </p:txBody>
      </p:sp>
      <p:sp>
        <p:nvSpPr>
          <p:cNvPr id="101" name="TextBox 32">
            <a:extLst>
              <a:ext uri="{FF2B5EF4-FFF2-40B4-BE49-F238E27FC236}">
                <a16:creationId xmlns:a16="http://schemas.microsoft.com/office/drawing/2014/main" id="{900C8694-89D3-0C49-55BE-FD77B263F3C5}"/>
              </a:ext>
            </a:extLst>
          </p:cNvPr>
          <p:cNvSpPr txBox="1"/>
          <p:nvPr/>
        </p:nvSpPr>
        <p:spPr>
          <a:xfrm>
            <a:off x="1038087" y="3021596"/>
            <a:ext cx="1556801" cy="188047"/>
          </a:xfrm>
          <a:prstGeom prst="rect">
            <a:avLst/>
          </a:prstGeom>
        </p:spPr>
        <p:txBody>
          <a:bodyPr wrap="square" lIns="0" tIns="0" rIns="0" bIns="0" rtlCol="0" anchor="t">
            <a:spAutoFit/>
          </a:bodyPr>
          <a:lstStyle/>
          <a:p>
            <a:pPr algn="ctr" defTabSz="609630">
              <a:lnSpc>
                <a:spcPts val="1493"/>
              </a:lnSpc>
            </a:pPr>
            <a:r>
              <a:rPr lang="en-US" sz="1067">
                <a:solidFill>
                  <a:srgbClr val="FFFFFF"/>
                </a:solidFill>
                <a:latin typeface="Poppins" panose="00000500000000000000" pitchFamily="2" charset="0"/>
                <a:cs typeface="Poppins" panose="00000500000000000000" pitchFamily="2" charset="0"/>
              </a:rPr>
              <a:t>CoE Analyst(s)</a:t>
            </a:r>
          </a:p>
        </p:txBody>
      </p:sp>
      <p:grpSp>
        <p:nvGrpSpPr>
          <p:cNvPr id="7" name="Group 6">
            <a:extLst>
              <a:ext uri="{FF2B5EF4-FFF2-40B4-BE49-F238E27FC236}">
                <a16:creationId xmlns:a16="http://schemas.microsoft.com/office/drawing/2014/main" id="{3EE6ECB4-736E-A1D5-A8E6-22118471591E}"/>
              </a:ext>
            </a:extLst>
          </p:cNvPr>
          <p:cNvGrpSpPr/>
          <p:nvPr/>
        </p:nvGrpSpPr>
        <p:grpSpPr>
          <a:xfrm>
            <a:off x="4759210" y="3769834"/>
            <a:ext cx="1577332" cy="316330"/>
            <a:chOff x="4759822" y="4234825"/>
            <a:chExt cx="1577332" cy="316330"/>
          </a:xfrm>
        </p:grpSpPr>
        <p:sp>
          <p:nvSpPr>
            <p:cNvPr id="90" name="AutoShape 38">
              <a:extLst>
                <a:ext uri="{FF2B5EF4-FFF2-40B4-BE49-F238E27FC236}">
                  <a16:creationId xmlns:a16="http://schemas.microsoft.com/office/drawing/2014/main" id="{BD872927-5303-87D9-837B-38DF8AE4F6F4}"/>
                </a:ext>
              </a:extLst>
            </p:cNvPr>
            <p:cNvSpPr/>
            <p:nvPr/>
          </p:nvSpPr>
          <p:spPr>
            <a:xfrm>
              <a:off x="4759822" y="4234825"/>
              <a:ext cx="1577332" cy="314596"/>
            </a:xfrm>
            <a:prstGeom prst="rect">
              <a:avLst/>
            </a:prstGeom>
            <a:solidFill>
              <a:srgbClr val="9B9FA1"/>
            </a:solidFill>
            <a:ln>
              <a:solidFill>
                <a:srgbClr val="24365C"/>
              </a:solidFill>
            </a:ln>
          </p:spPr>
          <p:txBody>
            <a:bodyPr/>
            <a:lstStyle/>
            <a:p>
              <a:endParaRPr lang="en-US"/>
            </a:p>
          </p:txBody>
        </p:sp>
        <p:sp>
          <p:nvSpPr>
            <p:cNvPr id="102" name="TextBox 32">
              <a:extLst>
                <a:ext uri="{FF2B5EF4-FFF2-40B4-BE49-F238E27FC236}">
                  <a16:creationId xmlns:a16="http://schemas.microsoft.com/office/drawing/2014/main" id="{02E30AFD-99AF-D05B-9E54-953300BF2DAE}"/>
                </a:ext>
              </a:extLst>
            </p:cNvPr>
            <p:cNvSpPr txBox="1"/>
            <p:nvPr/>
          </p:nvSpPr>
          <p:spPr>
            <a:xfrm>
              <a:off x="4942273" y="4264025"/>
              <a:ext cx="1238933" cy="287130"/>
            </a:xfrm>
            <a:prstGeom prst="rect">
              <a:avLst/>
            </a:prstGeom>
          </p:spPr>
          <p:txBody>
            <a:bodyPr wrap="square" lIns="0" tIns="0" rIns="0" bIns="0" rtlCol="0" anchor="t">
              <a:spAutoFit/>
            </a:bodyPr>
            <a:lstStyle/>
            <a:p>
              <a:pPr algn="ctr" defTabSz="609630"/>
              <a:r>
                <a:rPr lang="en-US" sz="933">
                  <a:solidFill>
                    <a:srgbClr val="FFFFFF"/>
                  </a:solidFill>
                  <a:latin typeface="Poppins" panose="00000500000000000000" pitchFamily="2" charset="0"/>
                  <a:cs typeface="Poppins" panose="00000500000000000000" pitchFamily="2" charset="0"/>
                </a:rPr>
                <a:t>IOT Tech Delivery Teams</a:t>
              </a:r>
            </a:p>
          </p:txBody>
        </p:sp>
      </p:grpSp>
      <p:grpSp>
        <p:nvGrpSpPr>
          <p:cNvPr id="6" name="Group 5">
            <a:extLst>
              <a:ext uri="{FF2B5EF4-FFF2-40B4-BE49-F238E27FC236}">
                <a16:creationId xmlns:a16="http://schemas.microsoft.com/office/drawing/2014/main" id="{654680DC-2297-ED28-C21D-D634DA4DFA42}"/>
              </a:ext>
            </a:extLst>
          </p:cNvPr>
          <p:cNvGrpSpPr/>
          <p:nvPr/>
        </p:nvGrpSpPr>
        <p:grpSpPr>
          <a:xfrm>
            <a:off x="4762936" y="4149506"/>
            <a:ext cx="1573605" cy="314596"/>
            <a:chOff x="4759822" y="4605579"/>
            <a:chExt cx="1577332" cy="314596"/>
          </a:xfrm>
        </p:grpSpPr>
        <p:sp>
          <p:nvSpPr>
            <p:cNvPr id="91" name="AutoShape 38">
              <a:extLst>
                <a:ext uri="{FF2B5EF4-FFF2-40B4-BE49-F238E27FC236}">
                  <a16:creationId xmlns:a16="http://schemas.microsoft.com/office/drawing/2014/main" id="{794943E3-359E-8376-1E1A-776F9FD9946C}"/>
                </a:ext>
              </a:extLst>
            </p:cNvPr>
            <p:cNvSpPr/>
            <p:nvPr/>
          </p:nvSpPr>
          <p:spPr>
            <a:xfrm>
              <a:off x="4759822" y="4605579"/>
              <a:ext cx="1577332" cy="314596"/>
            </a:xfrm>
            <a:prstGeom prst="rect">
              <a:avLst/>
            </a:prstGeom>
            <a:solidFill>
              <a:srgbClr val="9B9FA1"/>
            </a:solidFill>
            <a:ln>
              <a:solidFill>
                <a:srgbClr val="24365C"/>
              </a:solidFill>
            </a:ln>
          </p:spPr>
          <p:txBody>
            <a:bodyPr/>
            <a:lstStyle/>
            <a:p>
              <a:endParaRPr lang="en-US"/>
            </a:p>
          </p:txBody>
        </p:sp>
        <p:sp>
          <p:nvSpPr>
            <p:cNvPr id="103" name="TextBox 32">
              <a:extLst>
                <a:ext uri="{FF2B5EF4-FFF2-40B4-BE49-F238E27FC236}">
                  <a16:creationId xmlns:a16="http://schemas.microsoft.com/office/drawing/2014/main" id="{62150C3C-479B-2852-572D-A50C3C5C5F03}"/>
                </a:ext>
              </a:extLst>
            </p:cNvPr>
            <p:cNvSpPr txBox="1"/>
            <p:nvPr/>
          </p:nvSpPr>
          <p:spPr>
            <a:xfrm>
              <a:off x="4933869" y="4627294"/>
              <a:ext cx="1238933" cy="287130"/>
            </a:xfrm>
            <a:prstGeom prst="rect">
              <a:avLst/>
            </a:prstGeom>
          </p:spPr>
          <p:txBody>
            <a:bodyPr wrap="square" lIns="0" tIns="0" rIns="0" bIns="0" rtlCol="0" anchor="t">
              <a:spAutoFit/>
            </a:bodyPr>
            <a:lstStyle/>
            <a:p>
              <a:pPr algn="ctr" defTabSz="609630"/>
              <a:r>
                <a:rPr lang="en-US" sz="933">
                  <a:solidFill>
                    <a:srgbClr val="FFFFFF"/>
                  </a:solidFill>
                  <a:latin typeface="Poppins" panose="00000500000000000000" pitchFamily="2" charset="0"/>
                  <a:cs typeface="Poppins" panose="00000500000000000000" pitchFamily="2" charset="0"/>
                </a:rPr>
                <a:t>IOT Pro Dev LCNC Delivery Teams</a:t>
              </a:r>
            </a:p>
          </p:txBody>
        </p:sp>
      </p:grpSp>
      <p:grpSp>
        <p:nvGrpSpPr>
          <p:cNvPr id="5" name="Group 4">
            <a:extLst>
              <a:ext uri="{FF2B5EF4-FFF2-40B4-BE49-F238E27FC236}">
                <a16:creationId xmlns:a16="http://schemas.microsoft.com/office/drawing/2014/main" id="{A4B7724C-5A27-E942-27B9-BB640247F6E7}"/>
              </a:ext>
            </a:extLst>
          </p:cNvPr>
          <p:cNvGrpSpPr/>
          <p:nvPr/>
        </p:nvGrpSpPr>
        <p:grpSpPr>
          <a:xfrm>
            <a:off x="4762936" y="4530268"/>
            <a:ext cx="1577332" cy="314596"/>
            <a:chOff x="4750977" y="4991273"/>
            <a:chExt cx="1577332" cy="314596"/>
          </a:xfrm>
        </p:grpSpPr>
        <p:sp>
          <p:nvSpPr>
            <p:cNvPr id="89" name="AutoShape 38">
              <a:extLst>
                <a:ext uri="{FF2B5EF4-FFF2-40B4-BE49-F238E27FC236}">
                  <a16:creationId xmlns:a16="http://schemas.microsoft.com/office/drawing/2014/main" id="{0F3801F9-FFE0-1602-9530-A3E8A54FB0E7}"/>
                </a:ext>
              </a:extLst>
            </p:cNvPr>
            <p:cNvSpPr/>
            <p:nvPr/>
          </p:nvSpPr>
          <p:spPr>
            <a:xfrm>
              <a:off x="4750977" y="4991273"/>
              <a:ext cx="1577332" cy="314596"/>
            </a:xfrm>
            <a:prstGeom prst="rect">
              <a:avLst/>
            </a:prstGeom>
            <a:solidFill>
              <a:srgbClr val="9B9FA1"/>
            </a:solidFill>
            <a:ln>
              <a:solidFill>
                <a:srgbClr val="24365C"/>
              </a:solidFill>
            </a:ln>
          </p:spPr>
          <p:txBody>
            <a:bodyPr/>
            <a:lstStyle/>
            <a:p>
              <a:endParaRPr lang="en-US"/>
            </a:p>
          </p:txBody>
        </p:sp>
        <p:sp>
          <p:nvSpPr>
            <p:cNvPr id="104" name="TextBox 32">
              <a:extLst>
                <a:ext uri="{FF2B5EF4-FFF2-40B4-BE49-F238E27FC236}">
                  <a16:creationId xmlns:a16="http://schemas.microsoft.com/office/drawing/2014/main" id="{D032EAA3-5601-FD0D-B1D7-FA7E08016137}"/>
                </a:ext>
              </a:extLst>
            </p:cNvPr>
            <p:cNvSpPr txBox="1"/>
            <p:nvPr/>
          </p:nvSpPr>
          <p:spPr>
            <a:xfrm>
              <a:off x="4905373" y="5008959"/>
              <a:ext cx="1238933" cy="287130"/>
            </a:xfrm>
            <a:prstGeom prst="rect">
              <a:avLst/>
            </a:prstGeom>
          </p:spPr>
          <p:txBody>
            <a:bodyPr wrap="square" lIns="0" tIns="0" rIns="0" bIns="0" rtlCol="0" anchor="t">
              <a:spAutoFit/>
            </a:bodyPr>
            <a:lstStyle/>
            <a:p>
              <a:pPr algn="ctr" defTabSz="609630"/>
              <a:r>
                <a:rPr lang="en-US" sz="933">
                  <a:solidFill>
                    <a:srgbClr val="FFFFFF"/>
                  </a:solidFill>
                  <a:latin typeface="Poppins" panose="00000500000000000000" pitchFamily="2" charset="0"/>
                  <a:cs typeface="Poppins" panose="00000500000000000000" pitchFamily="2" charset="0"/>
                </a:rPr>
                <a:t>Community of Practice</a:t>
              </a:r>
            </a:p>
          </p:txBody>
        </p:sp>
      </p:grpSp>
      <p:grpSp>
        <p:nvGrpSpPr>
          <p:cNvPr id="3" name="Group 2">
            <a:extLst>
              <a:ext uri="{FF2B5EF4-FFF2-40B4-BE49-F238E27FC236}">
                <a16:creationId xmlns:a16="http://schemas.microsoft.com/office/drawing/2014/main" id="{807B783D-3B59-EB28-13D9-92A131735668}"/>
              </a:ext>
            </a:extLst>
          </p:cNvPr>
          <p:cNvGrpSpPr/>
          <p:nvPr/>
        </p:nvGrpSpPr>
        <p:grpSpPr>
          <a:xfrm>
            <a:off x="4756586" y="5680990"/>
            <a:ext cx="1581222" cy="314596"/>
            <a:chOff x="4723168" y="5409091"/>
            <a:chExt cx="1585113" cy="518160"/>
          </a:xfrm>
        </p:grpSpPr>
        <p:sp>
          <p:nvSpPr>
            <p:cNvPr id="88" name="AutoShape 38">
              <a:extLst>
                <a:ext uri="{FF2B5EF4-FFF2-40B4-BE49-F238E27FC236}">
                  <a16:creationId xmlns:a16="http://schemas.microsoft.com/office/drawing/2014/main" id="{5C6BA2B1-9631-F8D5-4948-A88B6FF1050C}"/>
                </a:ext>
              </a:extLst>
            </p:cNvPr>
            <p:cNvSpPr/>
            <p:nvPr/>
          </p:nvSpPr>
          <p:spPr>
            <a:xfrm>
              <a:off x="4726541" y="5409091"/>
              <a:ext cx="1573959" cy="518160"/>
            </a:xfrm>
            <a:prstGeom prst="rect">
              <a:avLst/>
            </a:prstGeom>
            <a:solidFill>
              <a:srgbClr val="9B9FA1"/>
            </a:solidFill>
            <a:ln>
              <a:solidFill>
                <a:srgbClr val="24365C"/>
              </a:solidFill>
            </a:ln>
          </p:spPr>
          <p:txBody>
            <a:bodyPr/>
            <a:lstStyle/>
            <a:p>
              <a:endParaRPr lang="en-US"/>
            </a:p>
          </p:txBody>
        </p:sp>
        <p:sp>
          <p:nvSpPr>
            <p:cNvPr id="107" name="TextBox 32">
              <a:extLst>
                <a:ext uri="{FF2B5EF4-FFF2-40B4-BE49-F238E27FC236}">
                  <a16:creationId xmlns:a16="http://schemas.microsoft.com/office/drawing/2014/main" id="{FC53F5E7-5888-DC58-B394-2163A20204F7}"/>
                </a:ext>
              </a:extLst>
            </p:cNvPr>
            <p:cNvSpPr txBox="1"/>
            <p:nvPr/>
          </p:nvSpPr>
          <p:spPr>
            <a:xfrm>
              <a:off x="4723168" y="5450490"/>
              <a:ext cx="1585113" cy="286232"/>
            </a:xfrm>
            <a:prstGeom prst="rect">
              <a:avLst/>
            </a:prstGeom>
          </p:spPr>
          <p:txBody>
            <a:bodyPr wrap="square" lIns="0" tIns="0" rIns="0" bIns="0" rtlCol="0" anchor="t">
              <a:spAutoFit/>
            </a:bodyPr>
            <a:lstStyle/>
            <a:p>
              <a:pPr algn="ctr" defTabSz="609630"/>
              <a:r>
                <a:rPr lang="en-US" sz="930">
                  <a:solidFill>
                    <a:srgbClr val="FFFFFF"/>
                  </a:solidFill>
                  <a:latin typeface="Poppins" panose="00000500000000000000" pitchFamily="2" charset="0"/>
                  <a:cs typeface="Poppins" panose="00000500000000000000" pitchFamily="2" charset="0"/>
                </a:rPr>
                <a:t>Implementation Dev.  Partners</a:t>
              </a:r>
            </a:p>
          </p:txBody>
        </p:sp>
      </p:grpSp>
      <p:grpSp>
        <p:nvGrpSpPr>
          <p:cNvPr id="8" name="Group 7">
            <a:extLst>
              <a:ext uri="{FF2B5EF4-FFF2-40B4-BE49-F238E27FC236}">
                <a16:creationId xmlns:a16="http://schemas.microsoft.com/office/drawing/2014/main" id="{A3A53221-18B9-4CEA-21A6-3C9BB6E9C815}"/>
              </a:ext>
            </a:extLst>
          </p:cNvPr>
          <p:cNvGrpSpPr/>
          <p:nvPr/>
        </p:nvGrpSpPr>
        <p:grpSpPr>
          <a:xfrm>
            <a:off x="1012197" y="5294287"/>
            <a:ext cx="1577332" cy="314596"/>
            <a:chOff x="1019771" y="5822229"/>
            <a:chExt cx="1577332" cy="314596"/>
          </a:xfrm>
        </p:grpSpPr>
        <p:sp>
          <p:nvSpPr>
            <p:cNvPr id="83" name="AutoShape 38">
              <a:extLst>
                <a:ext uri="{FF2B5EF4-FFF2-40B4-BE49-F238E27FC236}">
                  <a16:creationId xmlns:a16="http://schemas.microsoft.com/office/drawing/2014/main" id="{4DDAF3D4-B9E8-E81C-633A-BBDF0DAC068B}"/>
                </a:ext>
              </a:extLst>
            </p:cNvPr>
            <p:cNvSpPr/>
            <p:nvPr/>
          </p:nvSpPr>
          <p:spPr>
            <a:xfrm>
              <a:off x="1019771" y="5822229"/>
              <a:ext cx="1577332" cy="314596"/>
            </a:xfrm>
            <a:prstGeom prst="rect">
              <a:avLst/>
            </a:prstGeom>
            <a:solidFill>
              <a:schemeClr val="bg1">
                <a:lumMod val="65000"/>
              </a:schemeClr>
            </a:solidFill>
            <a:ln>
              <a:solidFill>
                <a:srgbClr val="24365C"/>
              </a:solidFill>
            </a:ln>
          </p:spPr>
          <p:txBody>
            <a:bodyPr/>
            <a:lstStyle/>
            <a:p>
              <a:endParaRPr lang="en-US"/>
            </a:p>
          </p:txBody>
        </p:sp>
        <p:sp>
          <p:nvSpPr>
            <p:cNvPr id="108" name="TextBox 32">
              <a:extLst>
                <a:ext uri="{FF2B5EF4-FFF2-40B4-BE49-F238E27FC236}">
                  <a16:creationId xmlns:a16="http://schemas.microsoft.com/office/drawing/2014/main" id="{EB1AD825-FA44-1361-C5BB-C528F7732088}"/>
                </a:ext>
              </a:extLst>
            </p:cNvPr>
            <p:cNvSpPr txBox="1"/>
            <p:nvPr/>
          </p:nvSpPr>
          <p:spPr>
            <a:xfrm>
              <a:off x="1045661" y="5837469"/>
              <a:ext cx="1551442" cy="287130"/>
            </a:xfrm>
            <a:prstGeom prst="rect">
              <a:avLst/>
            </a:prstGeom>
          </p:spPr>
          <p:txBody>
            <a:bodyPr wrap="square" lIns="0" tIns="0" rIns="0" bIns="0" rtlCol="0" anchor="t">
              <a:spAutoFit/>
            </a:bodyPr>
            <a:lstStyle/>
            <a:p>
              <a:pPr algn="ctr" defTabSz="609630"/>
              <a:r>
                <a:rPr lang="en-US" sz="933">
                  <a:solidFill>
                    <a:srgbClr val="FFFFFF"/>
                  </a:solidFill>
                  <a:latin typeface="Poppins" panose="00000500000000000000" pitchFamily="2" charset="0"/>
                  <a:cs typeface="Poppins" panose="00000500000000000000" pitchFamily="2" charset="0"/>
                </a:rPr>
                <a:t>Planning and Governance Groups</a:t>
              </a:r>
            </a:p>
          </p:txBody>
        </p:sp>
      </p:grpSp>
      <p:grpSp>
        <p:nvGrpSpPr>
          <p:cNvPr id="9" name="Group 8">
            <a:extLst>
              <a:ext uri="{FF2B5EF4-FFF2-40B4-BE49-F238E27FC236}">
                <a16:creationId xmlns:a16="http://schemas.microsoft.com/office/drawing/2014/main" id="{3D8D1618-8840-7042-9F7E-229B309EDBDB}"/>
              </a:ext>
            </a:extLst>
          </p:cNvPr>
          <p:cNvGrpSpPr/>
          <p:nvPr/>
        </p:nvGrpSpPr>
        <p:grpSpPr>
          <a:xfrm>
            <a:off x="1012197" y="4912150"/>
            <a:ext cx="1577332" cy="314596"/>
            <a:chOff x="1017562" y="5374554"/>
            <a:chExt cx="1577332" cy="314596"/>
          </a:xfrm>
        </p:grpSpPr>
        <p:sp>
          <p:nvSpPr>
            <p:cNvPr id="87" name="AutoShape 38">
              <a:extLst>
                <a:ext uri="{FF2B5EF4-FFF2-40B4-BE49-F238E27FC236}">
                  <a16:creationId xmlns:a16="http://schemas.microsoft.com/office/drawing/2014/main" id="{87C86B28-5F27-7377-BC98-60B84939FED4}"/>
                </a:ext>
              </a:extLst>
            </p:cNvPr>
            <p:cNvSpPr/>
            <p:nvPr/>
          </p:nvSpPr>
          <p:spPr>
            <a:xfrm>
              <a:off x="1017562" y="5374554"/>
              <a:ext cx="1577332" cy="314596"/>
            </a:xfrm>
            <a:prstGeom prst="rect">
              <a:avLst/>
            </a:prstGeom>
            <a:solidFill>
              <a:schemeClr val="bg1">
                <a:lumMod val="65000"/>
              </a:schemeClr>
            </a:solidFill>
            <a:ln>
              <a:solidFill>
                <a:srgbClr val="24365C"/>
              </a:solidFill>
            </a:ln>
          </p:spPr>
          <p:txBody>
            <a:bodyPr/>
            <a:lstStyle/>
            <a:p>
              <a:endParaRPr lang="en-US"/>
            </a:p>
          </p:txBody>
        </p:sp>
        <p:sp>
          <p:nvSpPr>
            <p:cNvPr id="109" name="TextBox 32">
              <a:extLst>
                <a:ext uri="{FF2B5EF4-FFF2-40B4-BE49-F238E27FC236}">
                  <a16:creationId xmlns:a16="http://schemas.microsoft.com/office/drawing/2014/main" id="{CB997C90-9261-056F-1294-2CF0C424D4E6}"/>
                </a:ext>
              </a:extLst>
            </p:cNvPr>
            <p:cNvSpPr txBox="1"/>
            <p:nvPr/>
          </p:nvSpPr>
          <p:spPr>
            <a:xfrm>
              <a:off x="1030752" y="5458073"/>
              <a:ext cx="1551442" cy="143565"/>
            </a:xfrm>
            <a:prstGeom prst="rect">
              <a:avLst/>
            </a:prstGeom>
          </p:spPr>
          <p:txBody>
            <a:bodyPr wrap="square" lIns="0" tIns="0" rIns="0" bIns="0" rtlCol="0" anchor="t">
              <a:spAutoFit/>
            </a:bodyPr>
            <a:lstStyle/>
            <a:p>
              <a:pPr algn="ctr" defTabSz="609630"/>
              <a:r>
                <a:rPr lang="en-US" sz="933">
                  <a:solidFill>
                    <a:srgbClr val="FFFFFF"/>
                  </a:solidFill>
                  <a:latin typeface="Poppins" panose="00000500000000000000" pitchFamily="2" charset="0"/>
                  <a:cs typeface="Poppins" panose="00000500000000000000" pitchFamily="2" charset="0"/>
                </a:rPr>
                <a:t>IOT Project Mgmt. Team</a:t>
              </a:r>
            </a:p>
          </p:txBody>
        </p:sp>
      </p:grpSp>
      <p:grpSp>
        <p:nvGrpSpPr>
          <p:cNvPr id="11" name="Group 10">
            <a:extLst>
              <a:ext uri="{FF2B5EF4-FFF2-40B4-BE49-F238E27FC236}">
                <a16:creationId xmlns:a16="http://schemas.microsoft.com/office/drawing/2014/main" id="{3E5022FB-430B-9100-7080-9E1EECAD3C8E}"/>
              </a:ext>
            </a:extLst>
          </p:cNvPr>
          <p:cNvGrpSpPr/>
          <p:nvPr/>
        </p:nvGrpSpPr>
        <p:grpSpPr>
          <a:xfrm>
            <a:off x="1012197" y="4530013"/>
            <a:ext cx="1577332" cy="314596"/>
            <a:chOff x="1017562" y="5018954"/>
            <a:chExt cx="1577332" cy="314596"/>
          </a:xfrm>
        </p:grpSpPr>
        <p:sp>
          <p:nvSpPr>
            <p:cNvPr id="86" name="AutoShape 38">
              <a:extLst>
                <a:ext uri="{FF2B5EF4-FFF2-40B4-BE49-F238E27FC236}">
                  <a16:creationId xmlns:a16="http://schemas.microsoft.com/office/drawing/2014/main" id="{0DE2B6A0-6934-2AE1-ED9F-39DB37132A1D}"/>
                </a:ext>
              </a:extLst>
            </p:cNvPr>
            <p:cNvSpPr/>
            <p:nvPr/>
          </p:nvSpPr>
          <p:spPr>
            <a:xfrm>
              <a:off x="1017562" y="5018954"/>
              <a:ext cx="1577332" cy="314596"/>
            </a:xfrm>
            <a:prstGeom prst="rect">
              <a:avLst/>
            </a:prstGeom>
            <a:solidFill>
              <a:schemeClr val="bg1">
                <a:lumMod val="65000"/>
              </a:schemeClr>
            </a:solidFill>
            <a:ln>
              <a:solidFill>
                <a:srgbClr val="24365C"/>
              </a:solidFill>
            </a:ln>
          </p:spPr>
          <p:txBody>
            <a:bodyPr/>
            <a:lstStyle/>
            <a:p>
              <a:endParaRPr lang="en-US"/>
            </a:p>
          </p:txBody>
        </p:sp>
        <p:sp>
          <p:nvSpPr>
            <p:cNvPr id="110" name="TextBox 32">
              <a:extLst>
                <a:ext uri="{FF2B5EF4-FFF2-40B4-BE49-F238E27FC236}">
                  <a16:creationId xmlns:a16="http://schemas.microsoft.com/office/drawing/2014/main" id="{D1D53C97-6BAA-C0BC-17B0-FF76DB92BD04}"/>
                </a:ext>
              </a:extLst>
            </p:cNvPr>
            <p:cNvSpPr txBox="1"/>
            <p:nvPr/>
          </p:nvSpPr>
          <p:spPr>
            <a:xfrm>
              <a:off x="1186762" y="5113963"/>
              <a:ext cx="1238933" cy="143565"/>
            </a:xfrm>
            <a:prstGeom prst="rect">
              <a:avLst/>
            </a:prstGeom>
          </p:spPr>
          <p:txBody>
            <a:bodyPr lIns="0" tIns="0" rIns="0" bIns="0" rtlCol="0" anchor="t">
              <a:spAutoFit/>
            </a:bodyPr>
            <a:lstStyle/>
            <a:p>
              <a:pPr algn="ctr" defTabSz="609630"/>
              <a:r>
                <a:rPr lang="en-US" sz="933">
                  <a:solidFill>
                    <a:srgbClr val="FFFFFF"/>
                  </a:solidFill>
                  <a:latin typeface="Poppins" panose="00000500000000000000" pitchFamily="2" charset="0"/>
                  <a:cs typeface="Poppins" panose="00000500000000000000" pitchFamily="2" charset="0"/>
                </a:rPr>
                <a:t>Agency Leadership</a:t>
              </a:r>
            </a:p>
          </p:txBody>
        </p:sp>
      </p:grpSp>
      <p:grpSp>
        <p:nvGrpSpPr>
          <p:cNvPr id="13" name="Group 12">
            <a:extLst>
              <a:ext uri="{FF2B5EF4-FFF2-40B4-BE49-F238E27FC236}">
                <a16:creationId xmlns:a16="http://schemas.microsoft.com/office/drawing/2014/main" id="{AF5037B7-43D7-40D7-C72A-89E3F6F9D9A9}"/>
              </a:ext>
            </a:extLst>
          </p:cNvPr>
          <p:cNvGrpSpPr/>
          <p:nvPr/>
        </p:nvGrpSpPr>
        <p:grpSpPr>
          <a:xfrm>
            <a:off x="1012197" y="4151153"/>
            <a:ext cx="1577332" cy="314596"/>
            <a:chOff x="1017562" y="4593504"/>
            <a:chExt cx="1577332" cy="314596"/>
          </a:xfrm>
        </p:grpSpPr>
        <p:sp>
          <p:nvSpPr>
            <p:cNvPr id="85" name="AutoShape 38">
              <a:extLst>
                <a:ext uri="{FF2B5EF4-FFF2-40B4-BE49-F238E27FC236}">
                  <a16:creationId xmlns:a16="http://schemas.microsoft.com/office/drawing/2014/main" id="{73D947E2-9BBF-85E0-68C0-6156FD99C8D5}"/>
                </a:ext>
              </a:extLst>
            </p:cNvPr>
            <p:cNvSpPr/>
            <p:nvPr/>
          </p:nvSpPr>
          <p:spPr>
            <a:xfrm>
              <a:off x="1017562" y="4593504"/>
              <a:ext cx="1577332" cy="314596"/>
            </a:xfrm>
            <a:prstGeom prst="rect">
              <a:avLst/>
            </a:prstGeom>
            <a:solidFill>
              <a:schemeClr val="bg1">
                <a:lumMod val="65000"/>
              </a:schemeClr>
            </a:solidFill>
            <a:ln>
              <a:solidFill>
                <a:srgbClr val="24365C"/>
              </a:solidFill>
            </a:ln>
          </p:spPr>
          <p:txBody>
            <a:bodyPr/>
            <a:lstStyle/>
            <a:p>
              <a:endParaRPr lang="en-US"/>
            </a:p>
          </p:txBody>
        </p:sp>
        <p:sp>
          <p:nvSpPr>
            <p:cNvPr id="111" name="TextBox 32">
              <a:extLst>
                <a:ext uri="{FF2B5EF4-FFF2-40B4-BE49-F238E27FC236}">
                  <a16:creationId xmlns:a16="http://schemas.microsoft.com/office/drawing/2014/main" id="{6745A82D-6020-186E-B342-51AEAAA33856}"/>
                </a:ext>
              </a:extLst>
            </p:cNvPr>
            <p:cNvSpPr txBox="1"/>
            <p:nvPr/>
          </p:nvSpPr>
          <p:spPr>
            <a:xfrm>
              <a:off x="1043452" y="4689890"/>
              <a:ext cx="1538741" cy="143565"/>
            </a:xfrm>
            <a:prstGeom prst="rect">
              <a:avLst/>
            </a:prstGeom>
          </p:spPr>
          <p:txBody>
            <a:bodyPr wrap="square" lIns="0" tIns="0" rIns="0" bIns="0" rtlCol="0" anchor="t">
              <a:spAutoFit/>
            </a:bodyPr>
            <a:lstStyle/>
            <a:p>
              <a:pPr algn="ctr" defTabSz="609630"/>
              <a:r>
                <a:rPr lang="en-US" sz="933">
                  <a:solidFill>
                    <a:srgbClr val="FFFFFF"/>
                  </a:solidFill>
                  <a:latin typeface="Poppins" panose="00000500000000000000" pitchFamily="2" charset="0"/>
                  <a:cs typeface="Poppins" panose="00000500000000000000" pitchFamily="2" charset="0"/>
                </a:rPr>
                <a:t>IOT CXOs and Managers </a:t>
              </a:r>
            </a:p>
          </p:txBody>
        </p:sp>
      </p:grpSp>
      <p:grpSp>
        <p:nvGrpSpPr>
          <p:cNvPr id="15" name="Group 14">
            <a:extLst>
              <a:ext uri="{FF2B5EF4-FFF2-40B4-BE49-F238E27FC236}">
                <a16:creationId xmlns:a16="http://schemas.microsoft.com/office/drawing/2014/main" id="{244CA4F5-A6E2-B124-F2D8-F09889528FC6}"/>
              </a:ext>
            </a:extLst>
          </p:cNvPr>
          <p:cNvGrpSpPr/>
          <p:nvPr/>
        </p:nvGrpSpPr>
        <p:grpSpPr>
          <a:xfrm>
            <a:off x="1012197" y="3769997"/>
            <a:ext cx="1577332" cy="314596"/>
            <a:chOff x="1017562" y="4222750"/>
            <a:chExt cx="1577332" cy="314596"/>
          </a:xfrm>
        </p:grpSpPr>
        <p:sp>
          <p:nvSpPr>
            <p:cNvPr id="84" name="AutoShape 38">
              <a:extLst>
                <a:ext uri="{FF2B5EF4-FFF2-40B4-BE49-F238E27FC236}">
                  <a16:creationId xmlns:a16="http://schemas.microsoft.com/office/drawing/2014/main" id="{071A7308-8A6D-4D45-1CA5-69AEE7835EEF}"/>
                </a:ext>
              </a:extLst>
            </p:cNvPr>
            <p:cNvSpPr/>
            <p:nvPr/>
          </p:nvSpPr>
          <p:spPr>
            <a:xfrm>
              <a:off x="1017562" y="4222750"/>
              <a:ext cx="1577332" cy="314596"/>
            </a:xfrm>
            <a:prstGeom prst="rect">
              <a:avLst/>
            </a:prstGeom>
            <a:solidFill>
              <a:schemeClr val="bg1">
                <a:lumMod val="65000"/>
              </a:schemeClr>
            </a:solidFill>
            <a:ln>
              <a:solidFill>
                <a:srgbClr val="24365C"/>
              </a:solidFill>
            </a:ln>
          </p:spPr>
          <p:txBody>
            <a:bodyPr/>
            <a:lstStyle/>
            <a:p>
              <a:endParaRPr lang="en-US"/>
            </a:p>
          </p:txBody>
        </p:sp>
        <p:sp>
          <p:nvSpPr>
            <p:cNvPr id="112" name="TextBox 32">
              <a:extLst>
                <a:ext uri="{FF2B5EF4-FFF2-40B4-BE49-F238E27FC236}">
                  <a16:creationId xmlns:a16="http://schemas.microsoft.com/office/drawing/2014/main" id="{2F23FDA3-A954-FFDF-44AA-7878C6AD8E57}"/>
                </a:ext>
              </a:extLst>
            </p:cNvPr>
            <p:cNvSpPr txBox="1"/>
            <p:nvPr/>
          </p:nvSpPr>
          <p:spPr>
            <a:xfrm>
              <a:off x="1192514" y="4310815"/>
              <a:ext cx="1238933" cy="143565"/>
            </a:xfrm>
            <a:prstGeom prst="rect">
              <a:avLst/>
            </a:prstGeom>
          </p:spPr>
          <p:txBody>
            <a:bodyPr lIns="0" tIns="0" rIns="0" bIns="0" rtlCol="0" anchor="t">
              <a:spAutoFit/>
            </a:bodyPr>
            <a:lstStyle/>
            <a:p>
              <a:pPr algn="ctr" defTabSz="609630"/>
              <a:r>
                <a:rPr lang="en-US" sz="933">
                  <a:solidFill>
                    <a:srgbClr val="FFFFFF"/>
                  </a:solidFill>
                  <a:latin typeface="Poppins" panose="00000500000000000000" pitchFamily="2" charset="0"/>
                  <a:cs typeface="Poppins" panose="00000500000000000000" pitchFamily="2" charset="0"/>
                </a:rPr>
                <a:t>IOT CoEs</a:t>
              </a:r>
            </a:p>
          </p:txBody>
        </p:sp>
      </p:grpSp>
      <p:sp>
        <p:nvSpPr>
          <p:cNvPr id="113" name="TextBox 32">
            <a:extLst>
              <a:ext uri="{FF2B5EF4-FFF2-40B4-BE49-F238E27FC236}">
                <a16:creationId xmlns:a16="http://schemas.microsoft.com/office/drawing/2014/main" id="{4ABFAD3E-68B8-E3F6-936F-1690703497C9}"/>
              </a:ext>
            </a:extLst>
          </p:cNvPr>
          <p:cNvSpPr txBox="1"/>
          <p:nvPr/>
        </p:nvSpPr>
        <p:spPr>
          <a:xfrm>
            <a:off x="720972" y="2530684"/>
            <a:ext cx="1238933" cy="187359"/>
          </a:xfrm>
          <a:prstGeom prst="rect">
            <a:avLst/>
          </a:prstGeom>
        </p:spPr>
        <p:txBody>
          <a:bodyPr lIns="0" tIns="0" rIns="0" bIns="0" rtlCol="0" anchor="t">
            <a:spAutoFit/>
          </a:bodyPr>
          <a:lstStyle/>
          <a:p>
            <a:pPr algn="ctr" defTabSz="609630">
              <a:lnSpc>
                <a:spcPts val="1493"/>
              </a:lnSpc>
            </a:pPr>
            <a:r>
              <a:rPr lang="en-US" sz="1200" b="1">
                <a:solidFill>
                  <a:srgbClr val="FFC000"/>
                </a:solidFill>
                <a:latin typeface="Poppins" panose="00000500000000000000" pitchFamily="2" charset="0"/>
                <a:cs typeface="Poppins" panose="00000500000000000000" pitchFamily="2" charset="0"/>
              </a:rPr>
              <a:t>CORE TEAM</a:t>
            </a:r>
          </a:p>
        </p:txBody>
      </p:sp>
      <p:sp>
        <p:nvSpPr>
          <p:cNvPr id="116" name="TextBox 29">
            <a:extLst>
              <a:ext uri="{FF2B5EF4-FFF2-40B4-BE49-F238E27FC236}">
                <a16:creationId xmlns:a16="http://schemas.microsoft.com/office/drawing/2014/main" id="{3E5B3E95-48A6-029E-9D16-22E916920EE5}"/>
              </a:ext>
            </a:extLst>
          </p:cNvPr>
          <p:cNvSpPr txBox="1"/>
          <p:nvPr/>
        </p:nvSpPr>
        <p:spPr>
          <a:xfrm>
            <a:off x="7100415" y="1380738"/>
            <a:ext cx="4570184" cy="4724370"/>
          </a:xfrm>
          <a:prstGeom prst="rect">
            <a:avLst/>
          </a:prstGeom>
        </p:spPr>
        <p:txBody>
          <a:bodyPr wrap="square" lIns="0" tIns="0" rIns="0" bIns="0" rtlCol="0" anchor="t">
            <a:spAutoFit/>
          </a:bodyPr>
          <a:lstStyle/>
          <a:p>
            <a:pPr marL="228600" indent="-228600" defTabSz="609630">
              <a:buFont typeface="Wingdings" panose="05000000000000000000" pitchFamily="2" charset="2"/>
              <a:buChar char="§"/>
            </a:pPr>
            <a:r>
              <a:rPr lang="en-US" sz="1100" b="1">
                <a:solidFill>
                  <a:srgbClr val="24365C"/>
                </a:solidFill>
                <a:latin typeface="Poppins"/>
                <a:cs typeface="Poppins"/>
              </a:rPr>
              <a:t>IOT Executive Leadership </a:t>
            </a:r>
            <a:r>
              <a:rPr lang="en-US" sz="1100">
                <a:solidFill>
                  <a:srgbClr val="24365C"/>
                </a:solidFill>
                <a:latin typeface="Poppins"/>
                <a:cs typeface="Poppins"/>
              </a:rPr>
              <a:t>sets the vision and strategy for LCNC technology.</a:t>
            </a:r>
          </a:p>
          <a:p>
            <a:pPr marL="228600" indent="-228600" defTabSz="609630">
              <a:buFont typeface="Wingdings" panose="05000000000000000000" pitchFamily="2" charset="2"/>
              <a:buChar char="§"/>
            </a:pPr>
            <a:endParaRPr lang="en-US" sz="1100">
              <a:solidFill>
                <a:srgbClr val="24365C"/>
              </a:solidFill>
              <a:latin typeface="Poppins"/>
              <a:cs typeface="Poppins"/>
            </a:endParaRPr>
          </a:p>
          <a:p>
            <a:pPr marL="228600" indent="-228600" defTabSz="609630">
              <a:buFont typeface="Wingdings" panose="05000000000000000000" pitchFamily="2" charset="2"/>
              <a:buChar char="§"/>
            </a:pPr>
            <a:r>
              <a:rPr lang="en-US" sz="1100">
                <a:solidFill>
                  <a:srgbClr val="24365C"/>
                </a:solidFill>
                <a:latin typeface="Poppins"/>
                <a:cs typeface="Poppins"/>
              </a:rPr>
              <a:t>The </a:t>
            </a:r>
            <a:r>
              <a:rPr lang="en-US" sz="1100" b="1">
                <a:solidFill>
                  <a:srgbClr val="24365C"/>
                </a:solidFill>
                <a:latin typeface="Poppins"/>
                <a:cs typeface="Poppins"/>
              </a:rPr>
              <a:t>CoE Sponsor </a:t>
            </a:r>
            <a:r>
              <a:rPr lang="en-US" sz="1100">
                <a:solidFill>
                  <a:srgbClr val="24365C"/>
                </a:solidFill>
                <a:latin typeface="Poppins"/>
                <a:cs typeface="Poppins"/>
              </a:rPr>
              <a:t>sets the business strategy and CoE LCNC decisions based on strategic objectives.</a:t>
            </a:r>
          </a:p>
          <a:p>
            <a:pPr marL="228600" indent="-228600" defTabSz="609630">
              <a:buFont typeface="Wingdings" panose="05000000000000000000" pitchFamily="2" charset="2"/>
              <a:buChar char="§"/>
            </a:pPr>
            <a:endParaRPr lang="en-US" sz="1100">
              <a:solidFill>
                <a:srgbClr val="24365C"/>
              </a:solidFill>
              <a:latin typeface="Poppins"/>
              <a:cs typeface="Poppins"/>
            </a:endParaRPr>
          </a:p>
          <a:p>
            <a:pPr marL="228600" indent="-228600" defTabSz="609630">
              <a:buFont typeface="Wingdings" panose="05000000000000000000" pitchFamily="2" charset="2"/>
              <a:buChar char="§"/>
            </a:pPr>
            <a:r>
              <a:rPr lang="en-US" sz="1100">
                <a:solidFill>
                  <a:srgbClr val="24365C"/>
                </a:solidFill>
                <a:latin typeface="Poppins"/>
                <a:cs typeface="Poppins"/>
              </a:rPr>
              <a:t>The </a:t>
            </a:r>
            <a:r>
              <a:rPr lang="en-US" sz="1100" b="1">
                <a:solidFill>
                  <a:srgbClr val="24365C"/>
                </a:solidFill>
                <a:latin typeface="Poppins"/>
                <a:cs typeface="Poppins"/>
              </a:rPr>
              <a:t>CoE Governance Committee </a:t>
            </a:r>
            <a:r>
              <a:rPr lang="en-US" sz="1100">
                <a:solidFill>
                  <a:srgbClr val="24365C"/>
                </a:solidFill>
                <a:latin typeface="Poppins"/>
                <a:cs typeface="Poppins"/>
              </a:rPr>
              <a:t>is the cross functional team that aligns CoE policies and governance with agency requirements and objectives.</a:t>
            </a:r>
          </a:p>
          <a:p>
            <a:pPr defTabSz="609630"/>
            <a:endParaRPr lang="en-US" sz="1100">
              <a:solidFill>
                <a:srgbClr val="24365C"/>
              </a:solidFill>
              <a:latin typeface="Poppins" panose="00000500000000000000" pitchFamily="2" charset="0"/>
              <a:cs typeface="Poppins" panose="00000500000000000000" pitchFamily="2" charset="0"/>
            </a:endParaRPr>
          </a:p>
          <a:p>
            <a:pPr marL="228600" indent="-228600" defTabSz="609630">
              <a:buFont typeface="Wingdings" panose="05000000000000000000" pitchFamily="2" charset="2"/>
              <a:buChar char="§"/>
            </a:pPr>
            <a:r>
              <a:rPr lang="en-US" sz="1100" u="sng">
                <a:solidFill>
                  <a:srgbClr val="24365C"/>
                </a:solidFill>
                <a:latin typeface="Poppins"/>
                <a:cs typeface="Poppins"/>
              </a:rPr>
              <a:t>The Core CoE team members are:</a:t>
            </a:r>
          </a:p>
          <a:p>
            <a:pPr marL="685800" lvl="1" indent="-228600" algn="just" defTabSz="609630">
              <a:spcAft>
                <a:spcPts val="600"/>
              </a:spcAft>
              <a:buFont typeface="Wingdings" panose="05000000000000000000" pitchFamily="2" charset="2"/>
              <a:buChar char="Ø"/>
            </a:pPr>
            <a:r>
              <a:rPr lang="en-US" sz="1100" b="1">
                <a:solidFill>
                  <a:srgbClr val="24365C"/>
                </a:solidFill>
                <a:latin typeface="Poppins"/>
                <a:cs typeface="Poppins"/>
              </a:rPr>
              <a:t>CoE Program Manager </a:t>
            </a:r>
            <a:r>
              <a:rPr lang="en-US" sz="1100">
                <a:solidFill>
                  <a:srgbClr val="24365C"/>
                </a:solidFill>
                <a:latin typeface="Poppins"/>
                <a:cs typeface="Poppins"/>
              </a:rPr>
              <a:t>is responsible to coordinate the COE operations to meet demands and ensure strategic alignment with stakeholders.</a:t>
            </a:r>
            <a:endParaRPr lang="en-US" sz="1100">
              <a:solidFill>
                <a:srgbClr val="24365C"/>
              </a:solidFill>
              <a:latin typeface="Poppins" panose="00000500000000000000" pitchFamily="2" charset="0"/>
              <a:cs typeface="Poppins" panose="00000500000000000000" pitchFamily="2" charset="0"/>
            </a:endParaRPr>
          </a:p>
          <a:p>
            <a:pPr marL="685800" lvl="1" indent="-228600" algn="just" defTabSz="609630">
              <a:spcAft>
                <a:spcPts val="600"/>
              </a:spcAft>
              <a:buFont typeface="Wingdings" panose="05000000000000000000" pitchFamily="2" charset="2"/>
              <a:buChar char="Ø"/>
            </a:pPr>
            <a:r>
              <a:rPr lang="en-US" sz="1100" b="1">
                <a:solidFill>
                  <a:srgbClr val="24365C"/>
                </a:solidFill>
                <a:latin typeface="Poppins"/>
                <a:cs typeface="Poppins"/>
              </a:rPr>
              <a:t>CoE Analysts </a:t>
            </a:r>
            <a:r>
              <a:rPr lang="en-US" sz="1100">
                <a:solidFill>
                  <a:srgbClr val="24365C"/>
                </a:solidFill>
                <a:latin typeface="Poppins"/>
                <a:cs typeface="Poppins"/>
              </a:rPr>
              <a:t>are responsible for portfolio and demand management, coordination objectives and maintaining strong agency relationships.</a:t>
            </a:r>
            <a:endParaRPr lang="en-US" sz="1100">
              <a:solidFill>
                <a:srgbClr val="24365C"/>
              </a:solidFill>
              <a:latin typeface="Poppins" panose="00000500000000000000" pitchFamily="2" charset="0"/>
              <a:cs typeface="Poppins" panose="00000500000000000000" pitchFamily="2" charset="0"/>
            </a:endParaRPr>
          </a:p>
          <a:p>
            <a:pPr marL="685800" lvl="1" indent="-228600" defTabSz="609630">
              <a:buFont typeface="Wingdings" panose="05000000000000000000" pitchFamily="2" charset="2"/>
              <a:buChar char="Ø"/>
            </a:pPr>
            <a:r>
              <a:rPr lang="en-US" sz="1100" b="1">
                <a:solidFill>
                  <a:srgbClr val="24365C"/>
                </a:solidFill>
                <a:latin typeface="Poppins"/>
                <a:cs typeface="Poppins"/>
              </a:rPr>
              <a:t>CoE Architect(s) </a:t>
            </a:r>
            <a:r>
              <a:rPr lang="en-US" sz="1100">
                <a:solidFill>
                  <a:srgbClr val="24365C"/>
                </a:solidFill>
                <a:latin typeface="Poppins"/>
                <a:cs typeface="Poppins"/>
              </a:rPr>
              <a:t>have specific MSFT LCNC technical expertise and will collaborate with agencies, the community of practice, and LCNC project teams.</a:t>
            </a:r>
            <a:endParaRPr lang="en-US" sz="1100">
              <a:solidFill>
                <a:srgbClr val="24365C"/>
              </a:solidFill>
              <a:latin typeface="Poppins" panose="00000500000000000000" pitchFamily="2" charset="0"/>
              <a:cs typeface="Poppins" panose="00000500000000000000" pitchFamily="2" charset="0"/>
            </a:endParaRPr>
          </a:p>
          <a:p>
            <a:pPr marL="171450" indent="-171450" defTabSz="609630">
              <a:buFont typeface="Wingdings" panose="05000000000000000000" pitchFamily="2" charset="2"/>
              <a:buChar char="Ø"/>
            </a:pPr>
            <a:endParaRPr lang="en-US" sz="1100">
              <a:solidFill>
                <a:srgbClr val="24365C"/>
              </a:solidFill>
              <a:latin typeface="Poppins" panose="00000500000000000000" pitchFamily="2" charset="0"/>
              <a:cs typeface="Poppins" panose="00000500000000000000" pitchFamily="2" charset="0"/>
            </a:endParaRPr>
          </a:p>
          <a:p>
            <a:pPr marL="228600" indent="-228600" defTabSz="609630">
              <a:buFont typeface="Wingdings" panose="05000000000000000000" pitchFamily="2" charset="2"/>
              <a:buChar char="§"/>
            </a:pPr>
            <a:r>
              <a:rPr lang="en-US" sz="1100" u="sng">
                <a:solidFill>
                  <a:srgbClr val="24365C"/>
                </a:solidFill>
                <a:latin typeface="Poppins"/>
                <a:ea typeface="Gadugi"/>
                <a:cs typeface="Poppins"/>
              </a:rPr>
              <a:t>Partnerships</a:t>
            </a:r>
            <a:r>
              <a:rPr lang="en-US" sz="1100">
                <a:solidFill>
                  <a:srgbClr val="24365C"/>
                </a:solidFill>
                <a:latin typeface="Poppins"/>
                <a:ea typeface="Gadugi"/>
                <a:cs typeface="Poppins"/>
              </a:rPr>
              <a:t>: IOT and Agency Planning, Technology, and Delivery teams. </a:t>
            </a:r>
            <a:endParaRPr lang="en-US" sz="1100">
              <a:solidFill>
                <a:srgbClr val="24365C"/>
              </a:solidFill>
              <a:latin typeface="Poppins" panose="00000500000000000000" pitchFamily="2" charset="0"/>
              <a:ea typeface="Gadugi" panose="020B0502040204020203" pitchFamily="34" charset="0"/>
              <a:cs typeface="Poppins" panose="00000500000000000000" pitchFamily="2" charset="0"/>
            </a:endParaRPr>
          </a:p>
          <a:p>
            <a:pPr marL="171450" indent="-171450" defTabSz="609630">
              <a:buFont typeface="Wingdings" panose="05000000000000000000" pitchFamily="2" charset="2"/>
              <a:buChar char="§"/>
            </a:pPr>
            <a:endParaRPr lang="en-US" sz="1100">
              <a:solidFill>
                <a:srgbClr val="24365C"/>
              </a:solidFill>
              <a:latin typeface="Poppins" panose="00000500000000000000" pitchFamily="2" charset="0"/>
              <a:ea typeface="Gadugi" panose="020B0502040204020203" pitchFamily="34" charset="0"/>
              <a:cs typeface="Poppins" panose="00000500000000000000" pitchFamily="2" charset="0"/>
            </a:endParaRPr>
          </a:p>
          <a:p>
            <a:pPr marL="228600" indent="-228600" defTabSz="609630">
              <a:buFont typeface="Wingdings" panose="05000000000000000000" pitchFamily="2" charset="2"/>
              <a:buChar char="§"/>
              <a:defRPr/>
            </a:pPr>
            <a:r>
              <a:rPr lang="en-US" sz="1100">
                <a:solidFill>
                  <a:srgbClr val="24365C"/>
                </a:solidFill>
                <a:latin typeface="Poppins"/>
                <a:ea typeface="Gadugi"/>
                <a:cs typeface="Poppins"/>
              </a:rPr>
              <a:t>Major stakeholders and technology SMES will participate as Flex team members to provide specific business domain and/or technical expertise to the CoE.</a:t>
            </a:r>
          </a:p>
        </p:txBody>
      </p:sp>
      <p:pic>
        <p:nvPicPr>
          <p:cNvPr id="2" name="Picture 1" descr="A logo with a green circle and blue text&#10;&#10;Description automatically generated">
            <a:extLst>
              <a:ext uri="{FF2B5EF4-FFF2-40B4-BE49-F238E27FC236}">
                <a16:creationId xmlns:a16="http://schemas.microsoft.com/office/drawing/2014/main" id="{76EA88DE-C0F7-D5C9-0ED8-9B8BE552557D}"/>
              </a:ext>
            </a:extLst>
          </p:cNvPr>
          <p:cNvPicPr>
            <a:picLocks noChangeAspect="1"/>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b="38498"/>
          <a:stretch/>
        </p:blipFill>
        <p:spPr>
          <a:xfrm>
            <a:off x="195051" y="6445540"/>
            <a:ext cx="560372" cy="289678"/>
          </a:xfrm>
          <a:prstGeom prst="rect">
            <a:avLst/>
          </a:prstGeom>
        </p:spPr>
      </p:pic>
      <p:cxnSp>
        <p:nvCxnSpPr>
          <p:cNvPr id="4" name="Straight Arrow Connector 3">
            <a:extLst>
              <a:ext uri="{FF2B5EF4-FFF2-40B4-BE49-F238E27FC236}">
                <a16:creationId xmlns:a16="http://schemas.microsoft.com/office/drawing/2014/main" id="{865F5C59-A1C6-C753-4992-7D6389E38F12}"/>
              </a:ext>
            </a:extLst>
          </p:cNvPr>
          <p:cNvCxnSpPr>
            <a:cxnSpLocks/>
            <a:endCxn id="38" idx="3"/>
          </p:cNvCxnSpPr>
          <p:nvPr/>
        </p:nvCxnSpPr>
        <p:spPr>
          <a:xfrm flipH="1">
            <a:off x="2594894" y="3093803"/>
            <a:ext cx="285492" cy="0"/>
          </a:xfrm>
          <a:prstGeom prst="straightConnector1">
            <a:avLst/>
          </a:prstGeom>
          <a:ln w="38100">
            <a:solidFill>
              <a:srgbClr val="24365C"/>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AAA0281A-998D-207C-1D2D-AAC4E1C124D8}"/>
              </a:ext>
            </a:extLst>
          </p:cNvPr>
          <p:cNvCxnSpPr>
            <a:stCxn id="36" idx="3"/>
            <a:endCxn id="22" idx="1"/>
          </p:cNvCxnSpPr>
          <p:nvPr/>
        </p:nvCxnSpPr>
        <p:spPr>
          <a:xfrm flipV="1">
            <a:off x="4463040" y="3101075"/>
            <a:ext cx="296782" cy="2253"/>
          </a:xfrm>
          <a:prstGeom prst="straightConnector1">
            <a:avLst/>
          </a:prstGeom>
          <a:ln w="38100">
            <a:solidFill>
              <a:srgbClr val="24365C"/>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4AAD61F1-9AA2-B569-FA76-0FF66C00DA1E}"/>
              </a:ext>
            </a:extLst>
          </p:cNvPr>
          <p:cNvCxnSpPr>
            <a:cxnSpLocks/>
          </p:cNvCxnSpPr>
          <p:nvPr/>
        </p:nvCxnSpPr>
        <p:spPr>
          <a:xfrm>
            <a:off x="3675041" y="1373407"/>
            <a:ext cx="0" cy="193040"/>
          </a:xfrm>
          <a:prstGeom prst="straightConnector1">
            <a:avLst/>
          </a:prstGeom>
          <a:ln w="38100">
            <a:solidFill>
              <a:srgbClr val="24365C"/>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AE252A2A-817C-8891-571B-09E86BB4EE04}"/>
              </a:ext>
            </a:extLst>
          </p:cNvPr>
          <p:cNvCxnSpPr>
            <a:cxnSpLocks/>
          </p:cNvCxnSpPr>
          <p:nvPr/>
        </p:nvCxnSpPr>
        <p:spPr>
          <a:xfrm>
            <a:off x="3675041" y="1936560"/>
            <a:ext cx="0" cy="193040"/>
          </a:xfrm>
          <a:prstGeom prst="straightConnector1">
            <a:avLst/>
          </a:prstGeom>
          <a:ln w="38100">
            <a:solidFill>
              <a:srgbClr val="24365C"/>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32">
            <a:extLst>
              <a:ext uri="{FF2B5EF4-FFF2-40B4-BE49-F238E27FC236}">
                <a16:creationId xmlns:a16="http://schemas.microsoft.com/office/drawing/2014/main" id="{B6AAF33D-762E-F217-6760-FF7C303C4537}"/>
              </a:ext>
            </a:extLst>
          </p:cNvPr>
          <p:cNvSpPr txBox="1"/>
          <p:nvPr/>
        </p:nvSpPr>
        <p:spPr>
          <a:xfrm>
            <a:off x="2764087" y="4578727"/>
            <a:ext cx="1715145" cy="379719"/>
          </a:xfrm>
          <a:prstGeom prst="rect">
            <a:avLst/>
          </a:prstGeom>
        </p:spPr>
        <p:txBody>
          <a:bodyPr wrap="square" lIns="0" tIns="0" rIns="0" bIns="0" rtlCol="0" anchor="t">
            <a:spAutoFit/>
          </a:bodyPr>
          <a:lstStyle/>
          <a:p>
            <a:pPr algn="ctr" defTabSz="609630">
              <a:lnSpc>
                <a:spcPts val="1493"/>
              </a:lnSpc>
            </a:pPr>
            <a:r>
              <a:rPr lang="en-US" sz="1200" b="1">
                <a:solidFill>
                  <a:srgbClr val="FFFFFF"/>
                </a:solidFill>
                <a:latin typeface="Poppins" panose="00000500000000000000" pitchFamily="2" charset="0"/>
                <a:cs typeface="Poppins" panose="00000500000000000000" pitchFamily="2" charset="0"/>
              </a:rPr>
              <a:t>COE PARTNERSHIPS &amp; STAKEHOLDERS</a:t>
            </a:r>
          </a:p>
        </p:txBody>
      </p:sp>
      <p:cxnSp>
        <p:nvCxnSpPr>
          <p:cNvPr id="19" name="Straight Arrow Connector 18">
            <a:extLst>
              <a:ext uri="{FF2B5EF4-FFF2-40B4-BE49-F238E27FC236}">
                <a16:creationId xmlns:a16="http://schemas.microsoft.com/office/drawing/2014/main" id="{23C8519E-C390-0261-7F69-173F0CE71145}"/>
              </a:ext>
            </a:extLst>
          </p:cNvPr>
          <p:cNvCxnSpPr>
            <a:cxnSpLocks/>
          </p:cNvCxnSpPr>
          <p:nvPr/>
        </p:nvCxnSpPr>
        <p:spPr>
          <a:xfrm>
            <a:off x="1800863" y="3352501"/>
            <a:ext cx="0" cy="325559"/>
          </a:xfrm>
          <a:prstGeom prst="straightConnector1">
            <a:avLst/>
          </a:prstGeom>
          <a:ln w="38100">
            <a:solidFill>
              <a:srgbClr val="24365C"/>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AA787F4E-5D58-E949-E0A9-83FDEDDD57A9}"/>
              </a:ext>
            </a:extLst>
          </p:cNvPr>
          <p:cNvCxnSpPr>
            <a:cxnSpLocks/>
          </p:cNvCxnSpPr>
          <p:nvPr/>
        </p:nvCxnSpPr>
        <p:spPr>
          <a:xfrm>
            <a:off x="5538963" y="3353484"/>
            <a:ext cx="6289" cy="324576"/>
          </a:xfrm>
          <a:prstGeom prst="straightConnector1">
            <a:avLst/>
          </a:prstGeom>
          <a:ln w="38100">
            <a:solidFill>
              <a:srgbClr val="24365C"/>
            </a:solidFill>
            <a:tailEnd type="triangle"/>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A83AC2F3-DE41-194A-74ED-219385F07B7A}"/>
              </a:ext>
            </a:extLst>
          </p:cNvPr>
          <p:cNvGrpSpPr/>
          <p:nvPr/>
        </p:nvGrpSpPr>
        <p:grpSpPr>
          <a:xfrm>
            <a:off x="4759210" y="4917608"/>
            <a:ext cx="1573605" cy="317989"/>
            <a:chOff x="4759822" y="4605579"/>
            <a:chExt cx="1577332" cy="317989"/>
          </a:xfrm>
        </p:grpSpPr>
        <p:sp>
          <p:nvSpPr>
            <p:cNvPr id="25" name="AutoShape 38">
              <a:extLst>
                <a:ext uri="{FF2B5EF4-FFF2-40B4-BE49-F238E27FC236}">
                  <a16:creationId xmlns:a16="http://schemas.microsoft.com/office/drawing/2014/main" id="{0F63C07C-E292-44CC-E4ED-98E816C33614}"/>
                </a:ext>
              </a:extLst>
            </p:cNvPr>
            <p:cNvSpPr/>
            <p:nvPr/>
          </p:nvSpPr>
          <p:spPr>
            <a:xfrm>
              <a:off x="4759822" y="4605579"/>
              <a:ext cx="1577332" cy="314596"/>
            </a:xfrm>
            <a:prstGeom prst="rect">
              <a:avLst/>
            </a:prstGeom>
            <a:solidFill>
              <a:srgbClr val="9B9FA1"/>
            </a:solidFill>
            <a:ln>
              <a:solidFill>
                <a:srgbClr val="24365C"/>
              </a:solidFill>
            </a:ln>
          </p:spPr>
          <p:txBody>
            <a:bodyPr/>
            <a:lstStyle/>
            <a:p>
              <a:endParaRPr lang="en-US"/>
            </a:p>
          </p:txBody>
        </p:sp>
        <p:sp>
          <p:nvSpPr>
            <p:cNvPr id="26" name="TextBox 32">
              <a:extLst>
                <a:ext uri="{FF2B5EF4-FFF2-40B4-BE49-F238E27FC236}">
                  <a16:creationId xmlns:a16="http://schemas.microsoft.com/office/drawing/2014/main" id="{36EBE5B8-713F-1526-A9E4-67AC8CAC1032}"/>
                </a:ext>
              </a:extLst>
            </p:cNvPr>
            <p:cNvSpPr txBox="1"/>
            <p:nvPr/>
          </p:nvSpPr>
          <p:spPr>
            <a:xfrm>
              <a:off x="4933869" y="4636438"/>
              <a:ext cx="1238933" cy="287130"/>
            </a:xfrm>
            <a:prstGeom prst="rect">
              <a:avLst/>
            </a:prstGeom>
          </p:spPr>
          <p:txBody>
            <a:bodyPr wrap="square" lIns="0" tIns="0" rIns="0" bIns="0" rtlCol="0" anchor="t">
              <a:spAutoFit/>
            </a:bodyPr>
            <a:lstStyle/>
            <a:p>
              <a:pPr algn="ctr" defTabSz="609630"/>
              <a:r>
                <a:rPr lang="en-US" sz="933">
                  <a:solidFill>
                    <a:srgbClr val="FFFFFF"/>
                  </a:solidFill>
                  <a:latin typeface="Poppins" panose="00000500000000000000" pitchFamily="2" charset="0"/>
                  <a:cs typeface="Poppins" panose="00000500000000000000" pitchFamily="2" charset="0"/>
                </a:rPr>
                <a:t>IOT Architecture Team</a:t>
              </a:r>
            </a:p>
          </p:txBody>
        </p:sp>
      </p:grpSp>
      <p:grpSp>
        <p:nvGrpSpPr>
          <p:cNvPr id="28" name="Group 27">
            <a:extLst>
              <a:ext uri="{FF2B5EF4-FFF2-40B4-BE49-F238E27FC236}">
                <a16:creationId xmlns:a16="http://schemas.microsoft.com/office/drawing/2014/main" id="{FDBF5263-99EE-25CD-271E-17B81165307C}"/>
              </a:ext>
            </a:extLst>
          </p:cNvPr>
          <p:cNvGrpSpPr/>
          <p:nvPr/>
        </p:nvGrpSpPr>
        <p:grpSpPr>
          <a:xfrm>
            <a:off x="4756586" y="5304001"/>
            <a:ext cx="1577332" cy="314596"/>
            <a:chOff x="4750977" y="4991273"/>
            <a:chExt cx="1577332" cy="314596"/>
          </a:xfrm>
        </p:grpSpPr>
        <p:sp>
          <p:nvSpPr>
            <p:cNvPr id="29" name="AutoShape 38">
              <a:extLst>
                <a:ext uri="{FF2B5EF4-FFF2-40B4-BE49-F238E27FC236}">
                  <a16:creationId xmlns:a16="http://schemas.microsoft.com/office/drawing/2014/main" id="{06CCBBC1-B68A-9C27-B257-231015A68D72}"/>
                </a:ext>
              </a:extLst>
            </p:cNvPr>
            <p:cNvSpPr/>
            <p:nvPr/>
          </p:nvSpPr>
          <p:spPr>
            <a:xfrm>
              <a:off x="4750977" y="4991273"/>
              <a:ext cx="1577332" cy="314596"/>
            </a:xfrm>
            <a:prstGeom prst="rect">
              <a:avLst/>
            </a:prstGeom>
            <a:solidFill>
              <a:srgbClr val="9B9FA1"/>
            </a:solidFill>
            <a:ln>
              <a:solidFill>
                <a:srgbClr val="24365C"/>
              </a:solidFill>
            </a:ln>
          </p:spPr>
          <p:txBody>
            <a:bodyPr/>
            <a:lstStyle/>
            <a:p>
              <a:endParaRPr lang="en-US"/>
            </a:p>
          </p:txBody>
        </p:sp>
        <p:sp>
          <p:nvSpPr>
            <p:cNvPr id="30" name="TextBox 32">
              <a:extLst>
                <a:ext uri="{FF2B5EF4-FFF2-40B4-BE49-F238E27FC236}">
                  <a16:creationId xmlns:a16="http://schemas.microsoft.com/office/drawing/2014/main" id="{0A7A08FE-E4E1-0D42-6BFB-F6CCA84DE0D1}"/>
                </a:ext>
              </a:extLst>
            </p:cNvPr>
            <p:cNvSpPr txBox="1"/>
            <p:nvPr/>
          </p:nvSpPr>
          <p:spPr>
            <a:xfrm>
              <a:off x="4914082" y="5078631"/>
              <a:ext cx="1238933" cy="143565"/>
            </a:xfrm>
            <a:prstGeom prst="rect">
              <a:avLst/>
            </a:prstGeom>
          </p:spPr>
          <p:txBody>
            <a:bodyPr wrap="square" lIns="0" tIns="0" rIns="0" bIns="0" rtlCol="0" anchor="t">
              <a:spAutoFit/>
            </a:bodyPr>
            <a:lstStyle/>
            <a:p>
              <a:pPr algn="ctr" defTabSz="609630"/>
              <a:r>
                <a:rPr lang="en-US" sz="933">
                  <a:solidFill>
                    <a:srgbClr val="FFFFFF"/>
                  </a:solidFill>
                  <a:latin typeface="Poppins" panose="00000500000000000000" pitchFamily="2" charset="0"/>
                  <a:cs typeface="Poppins" panose="00000500000000000000" pitchFamily="2" charset="0"/>
                </a:rPr>
                <a:t>IOT Security</a:t>
              </a:r>
            </a:p>
          </p:txBody>
        </p:sp>
      </p:grpSp>
      <p:grpSp>
        <p:nvGrpSpPr>
          <p:cNvPr id="31" name="Group 30">
            <a:extLst>
              <a:ext uri="{FF2B5EF4-FFF2-40B4-BE49-F238E27FC236}">
                <a16:creationId xmlns:a16="http://schemas.microsoft.com/office/drawing/2014/main" id="{E9E3AC8E-127C-846F-B2EF-AF502FF73E78}"/>
              </a:ext>
            </a:extLst>
          </p:cNvPr>
          <p:cNvGrpSpPr/>
          <p:nvPr/>
        </p:nvGrpSpPr>
        <p:grpSpPr>
          <a:xfrm>
            <a:off x="1012197" y="5676424"/>
            <a:ext cx="1577332" cy="314596"/>
            <a:chOff x="1019771" y="5822229"/>
            <a:chExt cx="1577332" cy="314596"/>
          </a:xfrm>
        </p:grpSpPr>
        <p:sp>
          <p:nvSpPr>
            <p:cNvPr id="33" name="AutoShape 38">
              <a:extLst>
                <a:ext uri="{FF2B5EF4-FFF2-40B4-BE49-F238E27FC236}">
                  <a16:creationId xmlns:a16="http://schemas.microsoft.com/office/drawing/2014/main" id="{88D44A13-F2A2-FE6F-2042-C600E8FFDEEC}"/>
                </a:ext>
              </a:extLst>
            </p:cNvPr>
            <p:cNvSpPr/>
            <p:nvPr/>
          </p:nvSpPr>
          <p:spPr>
            <a:xfrm>
              <a:off x="1019771" y="5822229"/>
              <a:ext cx="1577332" cy="314596"/>
            </a:xfrm>
            <a:prstGeom prst="rect">
              <a:avLst/>
            </a:prstGeom>
            <a:solidFill>
              <a:schemeClr val="bg1">
                <a:lumMod val="65000"/>
              </a:schemeClr>
            </a:solidFill>
            <a:ln>
              <a:solidFill>
                <a:srgbClr val="24365C"/>
              </a:solidFill>
            </a:ln>
          </p:spPr>
          <p:txBody>
            <a:bodyPr/>
            <a:lstStyle/>
            <a:p>
              <a:endParaRPr lang="en-US"/>
            </a:p>
          </p:txBody>
        </p:sp>
        <p:sp>
          <p:nvSpPr>
            <p:cNvPr id="34" name="TextBox 32">
              <a:extLst>
                <a:ext uri="{FF2B5EF4-FFF2-40B4-BE49-F238E27FC236}">
                  <a16:creationId xmlns:a16="http://schemas.microsoft.com/office/drawing/2014/main" id="{A02450E2-FC11-F928-7A0A-1893BB1E45A4}"/>
                </a:ext>
              </a:extLst>
            </p:cNvPr>
            <p:cNvSpPr txBox="1"/>
            <p:nvPr/>
          </p:nvSpPr>
          <p:spPr>
            <a:xfrm>
              <a:off x="1032961" y="5907319"/>
              <a:ext cx="1551442" cy="143565"/>
            </a:xfrm>
            <a:prstGeom prst="rect">
              <a:avLst/>
            </a:prstGeom>
          </p:spPr>
          <p:txBody>
            <a:bodyPr wrap="square" lIns="0" tIns="0" rIns="0" bIns="0" rtlCol="0" anchor="t">
              <a:spAutoFit/>
            </a:bodyPr>
            <a:lstStyle/>
            <a:p>
              <a:pPr algn="ctr" defTabSz="609630"/>
              <a:r>
                <a:rPr lang="en-US" sz="933">
                  <a:solidFill>
                    <a:srgbClr val="FFFFFF"/>
                  </a:solidFill>
                  <a:latin typeface="Poppins" panose="00000500000000000000" pitchFamily="2" charset="0"/>
                  <a:cs typeface="Poppins" panose="00000500000000000000" pitchFamily="2" charset="0"/>
                </a:rPr>
                <a:t>BRM Team</a:t>
              </a:r>
            </a:p>
          </p:txBody>
        </p:sp>
      </p:grpSp>
      <p:sp>
        <p:nvSpPr>
          <p:cNvPr id="35" name="AutoShape 20">
            <a:extLst>
              <a:ext uri="{FF2B5EF4-FFF2-40B4-BE49-F238E27FC236}">
                <a16:creationId xmlns:a16="http://schemas.microsoft.com/office/drawing/2014/main" id="{C0A73F9C-E2A7-F54C-4FA7-CAEC53DB982B}"/>
              </a:ext>
            </a:extLst>
          </p:cNvPr>
          <p:cNvSpPr/>
          <p:nvPr/>
        </p:nvSpPr>
        <p:spPr>
          <a:xfrm>
            <a:off x="2899430" y="1561160"/>
            <a:ext cx="1573945" cy="393533"/>
          </a:xfrm>
          <a:prstGeom prst="rect">
            <a:avLst/>
          </a:prstGeom>
          <a:solidFill>
            <a:srgbClr val="24365C"/>
          </a:solidFill>
          <a:ln>
            <a:solidFill>
              <a:srgbClr val="9B9FA1"/>
            </a:solidFill>
          </a:ln>
        </p:spPr>
        <p:txBody>
          <a:bodyPr/>
          <a:lstStyle/>
          <a:p>
            <a:endParaRPr lang="en-US"/>
          </a:p>
        </p:txBody>
      </p:sp>
      <p:sp>
        <p:nvSpPr>
          <p:cNvPr id="98" name="TextBox 32">
            <a:extLst>
              <a:ext uri="{FF2B5EF4-FFF2-40B4-BE49-F238E27FC236}">
                <a16:creationId xmlns:a16="http://schemas.microsoft.com/office/drawing/2014/main" id="{C8DDB771-EE60-B8A2-79C5-772AB046A413}"/>
              </a:ext>
            </a:extLst>
          </p:cNvPr>
          <p:cNvSpPr txBox="1"/>
          <p:nvPr/>
        </p:nvSpPr>
        <p:spPr>
          <a:xfrm>
            <a:off x="3055574" y="1603246"/>
            <a:ext cx="1238933" cy="328423"/>
          </a:xfrm>
          <a:prstGeom prst="rect">
            <a:avLst/>
          </a:prstGeom>
        </p:spPr>
        <p:txBody>
          <a:bodyPr lIns="0" tIns="0" rIns="0" bIns="0" rtlCol="0" anchor="t">
            <a:spAutoFit/>
          </a:bodyPr>
          <a:lstStyle/>
          <a:p>
            <a:pPr algn="ctr" defTabSz="609630"/>
            <a:r>
              <a:rPr lang="en-US" sz="1067">
                <a:solidFill>
                  <a:srgbClr val="FFFFFF"/>
                </a:solidFill>
                <a:latin typeface="Poppins" panose="00000500000000000000" pitchFamily="2" charset="0"/>
                <a:cs typeface="Poppins" panose="00000500000000000000" pitchFamily="2" charset="0"/>
              </a:rPr>
              <a:t>CoE Sponsor</a:t>
            </a:r>
          </a:p>
          <a:p>
            <a:pPr algn="ctr" defTabSz="609630"/>
            <a:r>
              <a:rPr lang="en-US" sz="1067">
                <a:solidFill>
                  <a:schemeClr val="bg1">
                    <a:lumMod val="75000"/>
                  </a:schemeClr>
                </a:solidFill>
                <a:latin typeface="Poppins" panose="00000500000000000000" pitchFamily="2" charset="0"/>
                <a:cs typeface="Poppins" panose="00000500000000000000" pitchFamily="2" charset="0"/>
              </a:rPr>
              <a:t>Larry Jenkins</a:t>
            </a:r>
          </a:p>
        </p:txBody>
      </p:sp>
      <p:sp>
        <p:nvSpPr>
          <p:cNvPr id="37" name="AutoShape 20">
            <a:extLst>
              <a:ext uri="{FF2B5EF4-FFF2-40B4-BE49-F238E27FC236}">
                <a16:creationId xmlns:a16="http://schemas.microsoft.com/office/drawing/2014/main" id="{79AB96F9-D770-F2A8-5267-6BDC9CC0468E}"/>
              </a:ext>
            </a:extLst>
          </p:cNvPr>
          <p:cNvSpPr/>
          <p:nvPr/>
        </p:nvSpPr>
        <p:spPr>
          <a:xfrm>
            <a:off x="2899430" y="2113267"/>
            <a:ext cx="1573945" cy="393533"/>
          </a:xfrm>
          <a:prstGeom prst="rect">
            <a:avLst/>
          </a:prstGeom>
          <a:solidFill>
            <a:srgbClr val="24365C"/>
          </a:solidFill>
          <a:ln>
            <a:solidFill>
              <a:srgbClr val="9B9FA1"/>
            </a:solidFill>
          </a:ln>
        </p:spPr>
        <p:txBody>
          <a:bodyPr/>
          <a:lstStyle/>
          <a:p>
            <a:endParaRPr lang="en-US"/>
          </a:p>
        </p:txBody>
      </p:sp>
      <p:sp>
        <p:nvSpPr>
          <p:cNvPr id="99" name="TextBox 32">
            <a:extLst>
              <a:ext uri="{FF2B5EF4-FFF2-40B4-BE49-F238E27FC236}">
                <a16:creationId xmlns:a16="http://schemas.microsoft.com/office/drawing/2014/main" id="{4CF006D0-44D3-CACD-B74C-BFC93AD6EFE4}"/>
              </a:ext>
            </a:extLst>
          </p:cNvPr>
          <p:cNvSpPr txBox="1"/>
          <p:nvPr/>
        </p:nvSpPr>
        <p:spPr>
          <a:xfrm>
            <a:off x="3055573" y="2159237"/>
            <a:ext cx="1238933" cy="328423"/>
          </a:xfrm>
          <a:prstGeom prst="rect">
            <a:avLst/>
          </a:prstGeom>
        </p:spPr>
        <p:txBody>
          <a:bodyPr lIns="0" tIns="0" rIns="0" bIns="0" rtlCol="0" anchor="t">
            <a:spAutoFit/>
          </a:bodyPr>
          <a:lstStyle/>
          <a:p>
            <a:pPr algn="ctr" defTabSz="609630"/>
            <a:r>
              <a:rPr lang="en-US" sz="1067">
                <a:solidFill>
                  <a:srgbClr val="FFFFFF"/>
                </a:solidFill>
                <a:latin typeface="Poppins" panose="00000500000000000000" pitchFamily="2" charset="0"/>
                <a:cs typeface="Poppins" panose="00000500000000000000" pitchFamily="2" charset="0"/>
              </a:rPr>
              <a:t>CoE Governance</a:t>
            </a:r>
          </a:p>
          <a:p>
            <a:pPr algn="ctr" defTabSz="609630"/>
            <a:r>
              <a:rPr lang="en-US" sz="1067">
                <a:solidFill>
                  <a:srgbClr val="FFFFFF"/>
                </a:solidFill>
                <a:latin typeface="Poppins" panose="00000500000000000000" pitchFamily="2" charset="0"/>
                <a:cs typeface="Poppins" panose="00000500000000000000" pitchFamily="2" charset="0"/>
              </a:rPr>
              <a:t>Committee</a:t>
            </a:r>
          </a:p>
        </p:txBody>
      </p:sp>
      <p:cxnSp>
        <p:nvCxnSpPr>
          <p:cNvPr id="42" name="Straight Arrow Connector 41">
            <a:extLst>
              <a:ext uri="{FF2B5EF4-FFF2-40B4-BE49-F238E27FC236}">
                <a16:creationId xmlns:a16="http://schemas.microsoft.com/office/drawing/2014/main" id="{56885C2F-01CB-3A7F-647C-D986CFE40384}"/>
              </a:ext>
            </a:extLst>
          </p:cNvPr>
          <p:cNvCxnSpPr>
            <a:cxnSpLocks/>
            <a:endCxn id="92" idx="0"/>
          </p:cNvCxnSpPr>
          <p:nvPr/>
        </p:nvCxnSpPr>
        <p:spPr>
          <a:xfrm>
            <a:off x="3673984" y="2506800"/>
            <a:ext cx="4331" cy="259997"/>
          </a:xfrm>
          <a:prstGeom prst="straightConnector1">
            <a:avLst/>
          </a:prstGeom>
          <a:ln w="38100">
            <a:solidFill>
              <a:srgbClr val="24365C"/>
            </a:solidFill>
            <a:tailEnd type="triangle"/>
          </a:ln>
        </p:spPr>
        <p:style>
          <a:lnRef idx="1">
            <a:schemeClr val="accent1"/>
          </a:lnRef>
          <a:fillRef idx="0">
            <a:schemeClr val="accent1"/>
          </a:fillRef>
          <a:effectRef idx="0">
            <a:schemeClr val="accent1"/>
          </a:effectRef>
          <a:fontRef idx="minor">
            <a:schemeClr val="tx1"/>
          </a:fontRef>
        </p:style>
      </p:cxnSp>
      <p:grpSp>
        <p:nvGrpSpPr>
          <p:cNvPr id="48" name="Group 47">
            <a:extLst>
              <a:ext uri="{FF2B5EF4-FFF2-40B4-BE49-F238E27FC236}">
                <a16:creationId xmlns:a16="http://schemas.microsoft.com/office/drawing/2014/main" id="{681F9695-19EF-66A9-36DD-00C92CC6AF2C}"/>
              </a:ext>
            </a:extLst>
          </p:cNvPr>
          <p:cNvGrpSpPr/>
          <p:nvPr/>
        </p:nvGrpSpPr>
        <p:grpSpPr>
          <a:xfrm>
            <a:off x="1007317" y="6062691"/>
            <a:ext cx="1577332" cy="314596"/>
            <a:chOff x="1019771" y="5822229"/>
            <a:chExt cx="1577332" cy="314596"/>
          </a:xfrm>
        </p:grpSpPr>
        <p:sp>
          <p:nvSpPr>
            <p:cNvPr id="49" name="AutoShape 38">
              <a:extLst>
                <a:ext uri="{FF2B5EF4-FFF2-40B4-BE49-F238E27FC236}">
                  <a16:creationId xmlns:a16="http://schemas.microsoft.com/office/drawing/2014/main" id="{80A067A8-60E1-55F9-46DB-9F95F38A76CE}"/>
                </a:ext>
              </a:extLst>
            </p:cNvPr>
            <p:cNvSpPr/>
            <p:nvPr/>
          </p:nvSpPr>
          <p:spPr>
            <a:xfrm>
              <a:off x="1019771" y="5822229"/>
              <a:ext cx="1577332" cy="314596"/>
            </a:xfrm>
            <a:prstGeom prst="rect">
              <a:avLst/>
            </a:prstGeom>
            <a:solidFill>
              <a:schemeClr val="bg1">
                <a:lumMod val="65000"/>
              </a:schemeClr>
            </a:solidFill>
            <a:ln>
              <a:solidFill>
                <a:srgbClr val="24365C"/>
              </a:solidFill>
            </a:ln>
          </p:spPr>
          <p:txBody>
            <a:bodyPr/>
            <a:lstStyle/>
            <a:p>
              <a:endParaRPr lang="en-US"/>
            </a:p>
          </p:txBody>
        </p:sp>
        <p:sp>
          <p:nvSpPr>
            <p:cNvPr id="50" name="TextBox 32">
              <a:extLst>
                <a:ext uri="{FF2B5EF4-FFF2-40B4-BE49-F238E27FC236}">
                  <a16:creationId xmlns:a16="http://schemas.microsoft.com/office/drawing/2014/main" id="{3C989CCD-5E7B-7C27-30A1-99C4DC13863D}"/>
                </a:ext>
              </a:extLst>
            </p:cNvPr>
            <p:cNvSpPr txBox="1"/>
            <p:nvPr/>
          </p:nvSpPr>
          <p:spPr>
            <a:xfrm>
              <a:off x="1032961" y="5837647"/>
              <a:ext cx="1551442" cy="287130"/>
            </a:xfrm>
            <a:prstGeom prst="rect">
              <a:avLst/>
            </a:prstGeom>
          </p:spPr>
          <p:txBody>
            <a:bodyPr wrap="square" lIns="0" tIns="0" rIns="0" bIns="0" rtlCol="0" anchor="t">
              <a:spAutoFit/>
            </a:bodyPr>
            <a:lstStyle/>
            <a:p>
              <a:pPr algn="ctr" defTabSz="609630"/>
              <a:r>
                <a:rPr lang="en-US" sz="933">
                  <a:solidFill>
                    <a:srgbClr val="FFFFFF"/>
                  </a:solidFill>
                  <a:latin typeface="Poppins" panose="00000500000000000000" pitchFamily="2" charset="0"/>
                  <a:cs typeface="Poppins" panose="00000500000000000000" pitchFamily="2" charset="0"/>
                </a:rPr>
                <a:t>IOT Messaging and Collaboration</a:t>
              </a:r>
            </a:p>
          </p:txBody>
        </p:sp>
      </p:grpSp>
      <p:grpSp>
        <p:nvGrpSpPr>
          <p:cNvPr id="51" name="Group 50">
            <a:extLst>
              <a:ext uri="{FF2B5EF4-FFF2-40B4-BE49-F238E27FC236}">
                <a16:creationId xmlns:a16="http://schemas.microsoft.com/office/drawing/2014/main" id="{7F855121-1D3B-D356-5762-F34A3B4C68F4}"/>
              </a:ext>
            </a:extLst>
          </p:cNvPr>
          <p:cNvGrpSpPr/>
          <p:nvPr/>
        </p:nvGrpSpPr>
        <p:grpSpPr>
          <a:xfrm>
            <a:off x="4762936" y="6059621"/>
            <a:ext cx="1577332" cy="314596"/>
            <a:chOff x="1019771" y="5822229"/>
            <a:chExt cx="1577332" cy="314596"/>
          </a:xfrm>
        </p:grpSpPr>
        <p:sp>
          <p:nvSpPr>
            <p:cNvPr id="52" name="AutoShape 38">
              <a:extLst>
                <a:ext uri="{FF2B5EF4-FFF2-40B4-BE49-F238E27FC236}">
                  <a16:creationId xmlns:a16="http://schemas.microsoft.com/office/drawing/2014/main" id="{3627CECF-5C4A-688E-CE92-628BAF196E3A}"/>
                </a:ext>
              </a:extLst>
            </p:cNvPr>
            <p:cNvSpPr/>
            <p:nvPr/>
          </p:nvSpPr>
          <p:spPr>
            <a:xfrm>
              <a:off x="1019771" y="5822229"/>
              <a:ext cx="1577332" cy="314596"/>
            </a:xfrm>
            <a:prstGeom prst="rect">
              <a:avLst/>
            </a:prstGeom>
            <a:solidFill>
              <a:schemeClr val="bg1">
                <a:lumMod val="65000"/>
              </a:schemeClr>
            </a:solidFill>
            <a:ln>
              <a:solidFill>
                <a:srgbClr val="24365C"/>
              </a:solidFill>
            </a:ln>
          </p:spPr>
          <p:txBody>
            <a:bodyPr/>
            <a:lstStyle/>
            <a:p>
              <a:endParaRPr lang="en-US"/>
            </a:p>
          </p:txBody>
        </p:sp>
        <p:sp>
          <p:nvSpPr>
            <p:cNvPr id="53" name="TextBox 32">
              <a:extLst>
                <a:ext uri="{FF2B5EF4-FFF2-40B4-BE49-F238E27FC236}">
                  <a16:creationId xmlns:a16="http://schemas.microsoft.com/office/drawing/2014/main" id="{8143588E-B04F-89B5-4BDA-EB8EC5F6DF5E}"/>
                </a:ext>
              </a:extLst>
            </p:cNvPr>
            <p:cNvSpPr txBox="1"/>
            <p:nvPr/>
          </p:nvSpPr>
          <p:spPr>
            <a:xfrm>
              <a:off x="1032961" y="5907319"/>
              <a:ext cx="1551442" cy="143565"/>
            </a:xfrm>
            <a:prstGeom prst="rect">
              <a:avLst/>
            </a:prstGeom>
          </p:spPr>
          <p:txBody>
            <a:bodyPr wrap="square" lIns="0" tIns="0" rIns="0" bIns="0" rtlCol="0" anchor="t">
              <a:spAutoFit/>
            </a:bodyPr>
            <a:lstStyle/>
            <a:p>
              <a:pPr algn="ctr" defTabSz="609630"/>
              <a:r>
                <a:rPr lang="en-US" sz="933">
                  <a:solidFill>
                    <a:srgbClr val="FFFFFF"/>
                  </a:solidFill>
                  <a:latin typeface="Poppins" panose="00000500000000000000" pitchFamily="2" charset="0"/>
                  <a:cs typeface="Poppins" panose="00000500000000000000" pitchFamily="2" charset="0"/>
                </a:rPr>
                <a:t>IOT Data Exchange</a:t>
              </a:r>
            </a:p>
          </p:txBody>
        </p:sp>
      </p:grpSp>
    </p:spTree>
    <p:extLst>
      <p:ext uri="{BB962C8B-B14F-4D97-AF65-F5344CB8AC3E}">
        <p14:creationId xmlns:p14="http://schemas.microsoft.com/office/powerpoint/2010/main" val="36291913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p:nvPr/>
        </p:nvSpPr>
        <p:spPr>
          <a:xfrm>
            <a:off x="1047750" y="1693523"/>
            <a:ext cx="4699000" cy="1024191"/>
          </a:xfrm>
          <a:prstGeom prst="rect">
            <a:avLst/>
          </a:prstGeom>
        </p:spPr>
        <p:txBody>
          <a:bodyPr wrap="square" lIns="0" tIns="0" rIns="0" bIns="0" rtlCol="0" anchor="t">
            <a:spAutoFit/>
          </a:bodyPr>
          <a:lstStyle/>
          <a:p>
            <a:pPr marL="495325" lvl="1" indent="-190510" defTabSz="609630">
              <a:lnSpc>
                <a:spcPct val="120000"/>
              </a:lnSpc>
              <a:buClr>
                <a:schemeClr val="tx1"/>
              </a:buClr>
              <a:buFont typeface="Wingdings" panose="05000000000000000000" pitchFamily="2" charset="2"/>
              <a:buChar char="§"/>
            </a:pPr>
            <a:r>
              <a:rPr lang="en-US" sz="933">
                <a:solidFill>
                  <a:srgbClr val="24365C"/>
                </a:solidFill>
                <a:latin typeface="Poppins" panose="00000500000000000000" pitchFamily="2" charset="0"/>
                <a:cs typeface="Poppins" panose="00000500000000000000" pitchFamily="2" charset="0"/>
              </a:rPr>
              <a:t>Provide executive vision for the MSFT Power Platform across the enterprise (cross-functional representation).</a:t>
            </a:r>
          </a:p>
          <a:p>
            <a:pPr marL="495325" lvl="1" indent="-190510" algn="just" defTabSz="609630">
              <a:lnSpc>
                <a:spcPct val="120000"/>
              </a:lnSpc>
              <a:buClr>
                <a:schemeClr val="tx1"/>
              </a:buClr>
              <a:buFont typeface="Wingdings" panose="05000000000000000000" pitchFamily="2" charset="2"/>
              <a:buChar char="§"/>
            </a:pPr>
            <a:r>
              <a:rPr lang="en-US" sz="933">
                <a:solidFill>
                  <a:srgbClr val="24365C"/>
                </a:solidFill>
                <a:latin typeface="Poppins" panose="00000500000000000000" pitchFamily="2" charset="0"/>
                <a:cs typeface="Poppins" panose="00000500000000000000" pitchFamily="2" charset="0"/>
              </a:rPr>
              <a:t>Oversee change management and approve new projects aligned with business objectives. </a:t>
            </a:r>
          </a:p>
          <a:p>
            <a:pPr marL="495325" lvl="1" indent="-190510" algn="just" defTabSz="609630">
              <a:lnSpc>
                <a:spcPct val="120000"/>
              </a:lnSpc>
              <a:buClr>
                <a:schemeClr val="tx1"/>
              </a:buClr>
              <a:buFont typeface="Wingdings" panose="05000000000000000000" pitchFamily="2" charset="2"/>
              <a:buChar char="§"/>
            </a:pPr>
            <a:r>
              <a:rPr lang="en-US" sz="933">
                <a:solidFill>
                  <a:srgbClr val="24365C"/>
                </a:solidFill>
                <a:latin typeface="Poppins" panose="00000500000000000000" pitchFamily="2" charset="0"/>
                <a:cs typeface="Poppins" panose="00000500000000000000" pitchFamily="2" charset="0"/>
              </a:rPr>
              <a:t>Handle 2nd escalations for cross-agency issues.</a:t>
            </a:r>
          </a:p>
          <a:p>
            <a:pPr marL="495325" lvl="1" indent="-190510" defTabSz="609630">
              <a:lnSpc>
                <a:spcPct val="120000"/>
              </a:lnSpc>
              <a:buClr>
                <a:schemeClr val="tx1"/>
              </a:buClr>
              <a:buFont typeface="Wingdings" panose="05000000000000000000" pitchFamily="2" charset="2"/>
              <a:buChar char="§"/>
            </a:pPr>
            <a:r>
              <a:rPr lang="en-US" sz="933">
                <a:solidFill>
                  <a:srgbClr val="24365C"/>
                </a:solidFill>
                <a:latin typeface="Poppins" panose="00000500000000000000" pitchFamily="2" charset="0"/>
                <a:cs typeface="Poppins" panose="00000500000000000000" pitchFamily="2" charset="0"/>
              </a:rPr>
              <a:t>Define success criteria and key metrics for executive tracking.</a:t>
            </a:r>
          </a:p>
        </p:txBody>
      </p:sp>
      <p:sp>
        <p:nvSpPr>
          <p:cNvPr id="8" name="TextBox 8"/>
          <p:cNvSpPr txBox="1"/>
          <p:nvPr/>
        </p:nvSpPr>
        <p:spPr>
          <a:xfrm>
            <a:off x="1047750" y="3459980"/>
            <a:ext cx="4790716" cy="1024191"/>
          </a:xfrm>
          <a:prstGeom prst="rect">
            <a:avLst/>
          </a:prstGeom>
        </p:spPr>
        <p:txBody>
          <a:bodyPr wrap="square" lIns="0" tIns="0" rIns="0" bIns="0" rtlCol="0" anchor="t">
            <a:spAutoFit/>
          </a:bodyPr>
          <a:lstStyle/>
          <a:p>
            <a:pPr marL="495325" lvl="1" indent="-190510" defTabSz="609630">
              <a:lnSpc>
                <a:spcPct val="120000"/>
              </a:lnSpc>
              <a:buClr>
                <a:schemeClr val="tx1"/>
              </a:buClr>
              <a:buFont typeface="Wingdings" panose="05000000000000000000" pitchFamily="2" charset="2"/>
              <a:buChar char="§"/>
            </a:pPr>
            <a:r>
              <a:rPr lang="en-US" sz="933">
                <a:solidFill>
                  <a:srgbClr val="24365C"/>
                </a:solidFill>
                <a:latin typeface="Poppins" panose="00000500000000000000" pitchFamily="2" charset="0"/>
                <a:cs typeface="Poppins" panose="00000500000000000000" pitchFamily="2" charset="0"/>
              </a:rPr>
              <a:t>Sets the business vision for the CoE.</a:t>
            </a:r>
          </a:p>
          <a:p>
            <a:pPr marL="495325" lvl="1" indent="-190510" defTabSz="609630">
              <a:lnSpc>
                <a:spcPct val="120000"/>
              </a:lnSpc>
              <a:buClr>
                <a:schemeClr val="tx1"/>
              </a:buClr>
              <a:buFont typeface="Wingdings" panose="05000000000000000000" pitchFamily="2" charset="2"/>
              <a:buChar char="§"/>
            </a:pPr>
            <a:r>
              <a:rPr lang="en-US" sz="933">
                <a:solidFill>
                  <a:srgbClr val="24365C"/>
                </a:solidFill>
                <a:latin typeface="Poppins" panose="00000500000000000000" pitchFamily="2" charset="0"/>
                <a:cs typeface="Poppins" panose="00000500000000000000" pitchFamily="2" charset="0"/>
              </a:rPr>
              <a:t>Sets priorities and steers team decisions based on strategic business objectives.</a:t>
            </a:r>
          </a:p>
          <a:p>
            <a:pPr marL="495325" lvl="1" indent="-190510" algn="just" defTabSz="609630">
              <a:lnSpc>
                <a:spcPct val="120000"/>
              </a:lnSpc>
              <a:buClr>
                <a:schemeClr val="tx1"/>
              </a:buClr>
              <a:buFont typeface="Wingdings" panose="05000000000000000000" pitchFamily="2" charset="2"/>
              <a:buChar char="§"/>
            </a:pPr>
            <a:r>
              <a:rPr lang="en-US" sz="933">
                <a:solidFill>
                  <a:srgbClr val="24365C"/>
                </a:solidFill>
                <a:latin typeface="Poppins" panose="00000500000000000000" pitchFamily="2" charset="0"/>
                <a:cs typeface="Poppins" panose="00000500000000000000" pitchFamily="2" charset="0"/>
              </a:rPr>
              <a:t>Drives yearly time, resources, budget and staffing allocation decisions.</a:t>
            </a:r>
          </a:p>
          <a:p>
            <a:pPr marL="495325" lvl="1" indent="-190510" defTabSz="609630">
              <a:lnSpc>
                <a:spcPct val="120000"/>
              </a:lnSpc>
              <a:buClr>
                <a:schemeClr val="tx1"/>
              </a:buClr>
              <a:buFont typeface="Wingdings" panose="05000000000000000000" pitchFamily="2" charset="2"/>
              <a:buChar char="§"/>
            </a:pPr>
            <a:r>
              <a:rPr lang="en-US" sz="933">
                <a:solidFill>
                  <a:srgbClr val="24365C"/>
                </a:solidFill>
                <a:latin typeface="Poppins" panose="00000500000000000000" pitchFamily="2" charset="0"/>
                <a:cs typeface="Poppins" panose="00000500000000000000" pitchFamily="2" charset="0"/>
              </a:rPr>
              <a:t>Aligns Sr. Stakeholders.</a:t>
            </a:r>
          </a:p>
          <a:p>
            <a:pPr marL="495325" lvl="1" indent="-190510" defTabSz="609630">
              <a:lnSpc>
                <a:spcPct val="120000"/>
              </a:lnSpc>
              <a:buClr>
                <a:schemeClr val="tx1"/>
              </a:buClr>
              <a:buFont typeface="Wingdings" panose="05000000000000000000" pitchFamily="2" charset="2"/>
              <a:buChar char="§"/>
            </a:pPr>
            <a:r>
              <a:rPr lang="en-US" sz="933">
                <a:solidFill>
                  <a:srgbClr val="24365C"/>
                </a:solidFill>
                <a:latin typeface="Poppins" panose="00000500000000000000" pitchFamily="2" charset="0"/>
                <a:cs typeface="Poppins" panose="00000500000000000000" pitchFamily="2" charset="0"/>
              </a:rPr>
              <a:t>Final Point of Escalation.</a:t>
            </a:r>
          </a:p>
        </p:txBody>
      </p:sp>
      <p:sp>
        <p:nvSpPr>
          <p:cNvPr id="9" name="TextBox 9"/>
          <p:cNvSpPr txBox="1"/>
          <p:nvPr/>
        </p:nvSpPr>
        <p:spPr>
          <a:xfrm>
            <a:off x="1047750" y="5115709"/>
            <a:ext cx="4699000" cy="1024191"/>
          </a:xfrm>
          <a:prstGeom prst="rect">
            <a:avLst/>
          </a:prstGeom>
        </p:spPr>
        <p:txBody>
          <a:bodyPr wrap="square" lIns="0" tIns="0" rIns="0" bIns="0" rtlCol="0" anchor="t">
            <a:spAutoFit/>
          </a:bodyPr>
          <a:lstStyle/>
          <a:p>
            <a:pPr marL="495325" lvl="1" indent="-190510" algn="just" defTabSz="609630">
              <a:lnSpc>
                <a:spcPct val="120000"/>
              </a:lnSpc>
              <a:buClr>
                <a:schemeClr val="tx1"/>
              </a:buClr>
              <a:buFont typeface="Wingdings" panose="05000000000000000000" pitchFamily="2" charset="2"/>
              <a:buChar char="§"/>
            </a:pPr>
            <a:r>
              <a:rPr lang="en-US" sz="933">
                <a:solidFill>
                  <a:srgbClr val="24365C"/>
                </a:solidFill>
                <a:latin typeface="Poppins" panose="00000500000000000000" pitchFamily="2" charset="0"/>
                <a:cs typeface="Poppins" panose="00000500000000000000" pitchFamily="2" charset="0"/>
              </a:rPr>
              <a:t>Lead implementation strategy and program execution.</a:t>
            </a:r>
          </a:p>
          <a:p>
            <a:pPr marL="495325" lvl="1" indent="-190510" algn="just" defTabSz="609630">
              <a:lnSpc>
                <a:spcPct val="120000"/>
              </a:lnSpc>
              <a:buClr>
                <a:schemeClr val="tx1"/>
              </a:buClr>
              <a:buFont typeface="Wingdings" panose="05000000000000000000" pitchFamily="2" charset="2"/>
              <a:buChar char="§"/>
            </a:pPr>
            <a:r>
              <a:rPr lang="en-US" sz="933">
                <a:solidFill>
                  <a:srgbClr val="24365C"/>
                </a:solidFill>
                <a:latin typeface="Poppins" panose="00000500000000000000" pitchFamily="2" charset="0"/>
                <a:cs typeface="Poppins" panose="00000500000000000000" pitchFamily="2" charset="0"/>
              </a:rPr>
              <a:t>Form and manage cross-functional teams with regular meetings to enhance the CoE across agencies.</a:t>
            </a:r>
          </a:p>
          <a:p>
            <a:pPr marL="495325" lvl="1" indent="-190510" algn="just" defTabSz="609630">
              <a:lnSpc>
                <a:spcPct val="120000"/>
              </a:lnSpc>
              <a:buClr>
                <a:schemeClr val="tx1"/>
              </a:buClr>
              <a:buFont typeface="Wingdings" panose="05000000000000000000" pitchFamily="2" charset="2"/>
              <a:buChar char="§"/>
            </a:pPr>
            <a:r>
              <a:rPr lang="en-US" sz="933">
                <a:solidFill>
                  <a:srgbClr val="24365C"/>
                </a:solidFill>
                <a:latin typeface="Poppins" panose="00000500000000000000" pitchFamily="2" charset="0"/>
                <a:cs typeface="Poppins" panose="00000500000000000000" pitchFamily="2" charset="0"/>
              </a:rPr>
              <a:t>Align adoption and service projects with enterprise strategy.</a:t>
            </a:r>
          </a:p>
          <a:p>
            <a:pPr marL="495325" lvl="1" indent="-190510" algn="just" defTabSz="609630">
              <a:lnSpc>
                <a:spcPct val="120000"/>
              </a:lnSpc>
              <a:buClr>
                <a:schemeClr val="tx1"/>
              </a:buClr>
              <a:buFont typeface="Wingdings" panose="05000000000000000000" pitchFamily="2" charset="2"/>
              <a:buChar char="§"/>
            </a:pPr>
            <a:r>
              <a:rPr lang="en-US" sz="933">
                <a:solidFill>
                  <a:srgbClr val="24365C"/>
                </a:solidFill>
                <a:latin typeface="Poppins" panose="00000500000000000000" pitchFamily="2" charset="0"/>
                <a:cs typeface="Poppins" panose="00000500000000000000" pitchFamily="2" charset="0"/>
              </a:rPr>
              <a:t>Service as the initial point of escalation.</a:t>
            </a:r>
          </a:p>
          <a:p>
            <a:pPr marL="495325" lvl="1" indent="-190510" algn="just" defTabSz="609630">
              <a:lnSpc>
                <a:spcPct val="120000"/>
              </a:lnSpc>
              <a:buClr>
                <a:schemeClr val="tx1"/>
              </a:buClr>
              <a:buFont typeface="Wingdings" panose="05000000000000000000" pitchFamily="2" charset="2"/>
              <a:buChar char="§"/>
            </a:pPr>
            <a:r>
              <a:rPr lang="en-US" sz="933">
                <a:solidFill>
                  <a:srgbClr val="24365C"/>
                </a:solidFill>
                <a:latin typeface="Poppins" panose="00000500000000000000" pitchFamily="2" charset="0"/>
                <a:cs typeface="Poppins" panose="00000500000000000000" pitchFamily="2" charset="0"/>
              </a:rPr>
              <a:t>Define and track success criteria and metrics for executives.</a:t>
            </a:r>
          </a:p>
        </p:txBody>
      </p:sp>
      <p:sp>
        <p:nvSpPr>
          <p:cNvPr id="10" name="TextBox 10"/>
          <p:cNvSpPr txBox="1"/>
          <p:nvPr/>
        </p:nvSpPr>
        <p:spPr>
          <a:xfrm>
            <a:off x="1206677" y="1394772"/>
            <a:ext cx="4267200" cy="294953"/>
          </a:xfrm>
          <a:prstGeom prst="rect">
            <a:avLst/>
          </a:prstGeom>
        </p:spPr>
        <p:txBody>
          <a:bodyPr wrap="square" lIns="0" tIns="0" rIns="0" bIns="0" rtlCol="0" anchor="t">
            <a:spAutoFit/>
          </a:bodyPr>
          <a:lstStyle/>
          <a:p>
            <a:pPr defTabSz="609630">
              <a:lnSpc>
                <a:spcPts val="2333"/>
              </a:lnSpc>
            </a:pPr>
            <a:r>
              <a:rPr lang="en-US" sz="2000" b="1">
                <a:solidFill>
                  <a:srgbClr val="24365C"/>
                </a:solidFill>
                <a:latin typeface="Poppins Medium" panose="00000600000000000000" pitchFamily="2" charset="0"/>
                <a:cs typeface="Poppins Medium" panose="00000600000000000000" pitchFamily="2" charset="0"/>
              </a:rPr>
              <a:t>IOT Executive Leadership</a:t>
            </a:r>
          </a:p>
        </p:txBody>
      </p:sp>
      <p:sp>
        <p:nvSpPr>
          <p:cNvPr id="11" name="TextBox 11"/>
          <p:cNvSpPr txBox="1"/>
          <p:nvPr/>
        </p:nvSpPr>
        <p:spPr>
          <a:xfrm>
            <a:off x="1206677" y="3131246"/>
            <a:ext cx="3251200" cy="294953"/>
          </a:xfrm>
          <a:prstGeom prst="rect">
            <a:avLst/>
          </a:prstGeom>
        </p:spPr>
        <p:txBody>
          <a:bodyPr wrap="square" lIns="0" tIns="0" rIns="0" bIns="0" rtlCol="0" anchor="t">
            <a:spAutoFit/>
          </a:bodyPr>
          <a:lstStyle/>
          <a:p>
            <a:pPr defTabSz="609630">
              <a:lnSpc>
                <a:spcPts val="2333"/>
              </a:lnSpc>
            </a:pPr>
            <a:r>
              <a:rPr lang="en-US" sz="2000" b="1">
                <a:solidFill>
                  <a:srgbClr val="24365C"/>
                </a:solidFill>
                <a:latin typeface="Poppins Medium" panose="00000600000000000000" pitchFamily="2" charset="0"/>
                <a:cs typeface="Poppins Medium" panose="00000600000000000000" pitchFamily="2" charset="0"/>
              </a:rPr>
              <a:t>Executive Sponsor</a:t>
            </a:r>
          </a:p>
        </p:txBody>
      </p:sp>
      <p:sp>
        <p:nvSpPr>
          <p:cNvPr id="12" name="TextBox 12"/>
          <p:cNvSpPr txBox="1"/>
          <p:nvPr/>
        </p:nvSpPr>
        <p:spPr>
          <a:xfrm>
            <a:off x="1206677" y="4804222"/>
            <a:ext cx="2032000" cy="294953"/>
          </a:xfrm>
          <a:prstGeom prst="rect">
            <a:avLst/>
          </a:prstGeom>
        </p:spPr>
        <p:txBody>
          <a:bodyPr wrap="square" lIns="0" tIns="0" rIns="0" bIns="0" rtlCol="0" anchor="t">
            <a:spAutoFit/>
          </a:bodyPr>
          <a:lstStyle/>
          <a:p>
            <a:pPr defTabSz="609630">
              <a:lnSpc>
                <a:spcPts val="2333"/>
              </a:lnSpc>
            </a:pPr>
            <a:r>
              <a:rPr lang="en-US" sz="2000" b="1">
                <a:solidFill>
                  <a:srgbClr val="24365C"/>
                </a:solidFill>
                <a:latin typeface="Poppins Medium" panose="00000600000000000000" pitchFamily="2" charset="0"/>
                <a:cs typeface="Poppins Medium" panose="00000600000000000000" pitchFamily="2" charset="0"/>
              </a:rPr>
              <a:t>CoE Owner</a:t>
            </a:r>
          </a:p>
        </p:txBody>
      </p:sp>
      <p:grpSp>
        <p:nvGrpSpPr>
          <p:cNvPr id="3" name="Group 2">
            <a:extLst>
              <a:ext uri="{FF2B5EF4-FFF2-40B4-BE49-F238E27FC236}">
                <a16:creationId xmlns:a16="http://schemas.microsoft.com/office/drawing/2014/main" id="{004DA836-E455-421D-58F4-27D00ECF59F4}"/>
              </a:ext>
            </a:extLst>
          </p:cNvPr>
          <p:cNvGrpSpPr/>
          <p:nvPr/>
        </p:nvGrpSpPr>
        <p:grpSpPr>
          <a:xfrm>
            <a:off x="0" y="242021"/>
            <a:ext cx="12192000" cy="819323"/>
            <a:chOff x="0" y="365846"/>
            <a:chExt cx="12192000" cy="819323"/>
          </a:xfrm>
        </p:grpSpPr>
        <p:sp>
          <p:nvSpPr>
            <p:cNvPr id="6" name="Freeform 12">
              <a:extLst>
                <a:ext uri="{FF2B5EF4-FFF2-40B4-BE49-F238E27FC236}">
                  <a16:creationId xmlns:a16="http://schemas.microsoft.com/office/drawing/2014/main" id="{91BA5675-746C-2596-AC1E-D65276AA2F2F}"/>
                </a:ext>
              </a:extLst>
            </p:cNvPr>
            <p:cNvSpPr/>
            <p:nvPr/>
          </p:nvSpPr>
          <p:spPr>
            <a:xfrm>
              <a:off x="0" y="365846"/>
              <a:ext cx="12192000" cy="819323"/>
            </a:xfrm>
            <a:custGeom>
              <a:avLst/>
              <a:gdLst/>
              <a:ahLst/>
              <a:cxnLst/>
              <a:rect l="l" t="t" r="r" b="b"/>
              <a:pathLst>
                <a:path w="3049338" h="256504">
                  <a:moveTo>
                    <a:pt x="0" y="0"/>
                  </a:moveTo>
                  <a:lnTo>
                    <a:pt x="3049338" y="0"/>
                  </a:lnTo>
                  <a:lnTo>
                    <a:pt x="3049338" y="256504"/>
                  </a:lnTo>
                  <a:lnTo>
                    <a:pt x="0" y="256504"/>
                  </a:lnTo>
                  <a:close/>
                </a:path>
              </a:pathLst>
            </a:custGeom>
            <a:solidFill>
              <a:srgbClr val="F0F0F0"/>
            </a:solidFill>
          </p:spPr>
          <p:txBody>
            <a:bodyPr/>
            <a:lstStyle/>
            <a:p>
              <a:endParaRPr lang="en-US"/>
            </a:p>
          </p:txBody>
        </p:sp>
        <p:sp>
          <p:nvSpPr>
            <p:cNvPr id="13" name="TextBox 23">
              <a:extLst>
                <a:ext uri="{FF2B5EF4-FFF2-40B4-BE49-F238E27FC236}">
                  <a16:creationId xmlns:a16="http://schemas.microsoft.com/office/drawing/2014/main" id="{0B6C9FD1-C1C4-5A4A-D9E2-F885CEA24956}"/>
                </a:ext>
              </a:extLst>
            </p:cNvPr>
            <p:cNvSpPr txBox="1"/>
            <p:nvPr/>
          </p:nvSpPr>
          <p:spPr>
            <a:xfrm>
              <a:off x="0" y="442538"/>
              <a:ext cx="12192000" cy="661720"/>
            </a:xfrm>
            <a:prstGeom prst="rect">
              <a:avLst/>
            </a:prstGeom>
          </p:spPr>
          <p:txBody>
            <a:bodyPr wrap="square" lIns="0" tIns="0" rIns="0" bIns="0" rtlCol="0" anchor="t">
              <a:spAutoFit/>
            </a:bodyPr>
            <a:lstStyle/>
            <a:p>
              <a:pPr algn="ctr" defTabSz="609630">
                <a:defRPr/>
              </a:pPr>
              <a:r>
                <a:rPr lang="en-US" sz="4300" b="1">
                  <a:solidFill>
                    <a:srgbClr val="3CA503"/>
                  </a:solidFill>
                  <a:latin typeface="Poppins Medium" panose="00000600000000000000" pitchFamily="2" charset="0"/>
                  <a:cs typeface="Poppins Medium" panose="00000600000000000000" pitchFamily="2" charset="0"/>
                </a:rPr>
                <a:t>Team Role and Responsibilities</a:t>
              </a:r>
            </a:p>
          </p:txBody>
        </p:sp>
      </p:grpSp>
      <p:sp>
        <p:nvSpPr>
          <p:cNvPr id="15" name="TextBox 7">
            <a:extLst>
              <a:ext uri="{FF2B5EF4-FFF2-40B4-BE49-F238E27FC236}">
                <a16:creationId xmlns:a16="http://schemas.microsoft.com/office/drawing/2014/main" id="{0E0E0BFB-6E24-B740-C396-2270EC51B6F7}"/>
              </a:ext>
            </a:extLst>
          </p:cNvPr>
          <p:cNvSpPr txBox="1"/>
          <p:nvPr/>
        </p:nvSpPr>
        <p:spPr>
          <a:xfrm>
            <a:off x="6339621" y="1689724"/>
            <a:ext cx="4913791" cy="1024191"/>
          </a:xfrm>
          <a:prstGeom prst="rect">
            <a:avLst/>
          </a:prstGeom>
        </p:spPr>
        <p:txBody>
          <a:bodyPr wrap="square" lIns="0" tIns="0" rIns="0" bIns="0" rtlCol="0" anchor="t">
            <a:spAutoFit/>
          </a:bodyPr>
          <a:lstStyle/>
          <a:p>
            <a:pPr marL="495325" lvl="1" indent="-190510" defTabSz="609630">
              <a:lnSpc>
                <a:spcPct val="120000"/>
              </a:lnSpc>
              <a:buClr>
                <a:schemeClr val="tx1"/>
              </a:buClr>
              <a:buFont typeface="Wingdings" panose="05000000000000000000" pitchFamily="2" charset="2"/>
              <a:buChar char="§"/>
            </a:pPr>
            <a:r>
              <a:rPr lang="en-US" sz="933">
                <a:solidFill>
                  <a:srgbClr val="24365C"/>
                </a:solidFill>
                <a:latin typeface="Poppins" panose="00000500000000000000" pitchFamily="2" charset="0"/>
                <a:cs typeface="Poppins" panose="00000500000000000000" pitchFamily="2" charset="0"/>
              </a:rPr>
              <a:t>Manage MSFT LCNC portfolio, SDLC process documentation, coaching, and  governance.</a:t>
            </a:r>
          </a:p>
          <a:p>
            <a:pPr marL="495325" lvl="1" indent="-190510" defTabSz="609630">
              <a:lnSpc>
                <a:spcPct val="120000"/>
              </a:lnSpc>
              <a:buClr>
                <a:schemeClr val="tx1"/>
              </a:buClr>
              <a:buFont typeface="Wingdings" panose="05000000000000000000" pitchFamily="2" charset="2"/>
              <a:buChar char="§"/>
            </a:pPr>
            <a:r>
              <a:rPr lang="en-US" sz="933">
                <a:solidFill>
                  <a:srgbClr val="24365C"/>
                </a:solidFill>
                <a:latin typeface="Poppins" panose="00000500000000000000" pitchFamily="2" charset="0"/>
                <a:cs typeface="Poppins" panose="00000500000000000000" pitchFamily="2" charset="0"/>
              </a:rPr>
              <a:t>Oversees project approval and intake.</a:t>
            </a:r>
          </a:p>
          <a:p>
            <a:pPr marL="495325" lvl="1" indent="-190510" defTabSz="609630">
              <a:lnSpc>
                <a:spcPct val="120000"/>
              </a:lnSpc>
              <a:buClr>
                <a:schemeClr val="tx1"/>
              </a:buClr>
              <a:buFont typeface="Wingdings" panose="05000000000000000000" pitchFamily="2" charset="2"/>
              <a:buChar char="§"/>
            </a:pPr>
            <a:r>
              <a:rPr lang="en-US" sz="933">
                <a:solidFill>
                  <a:srgbClr val="24365C"/>
                </a:solidFill>
                <a:latin typeface="Poppins" panose="00000500000000000000" pitchFamily="2" charset="0"/>
                <a:cs typeface="Poppins" panose="00000500000000000000" pitchFamily="2" charset="0"/>
              </a:rPr>
              <a:t>Provide ROI best practices for CoE and agency initiatives. </a:t>
            </a:r>
          </a:p>
          <a:p>
            <a:pPr marL="495325" lvl="1" indent="-190510" defTabSz="609630">
              <a:lnSpc>
                <a:spcPct val="120000"/>
              </a:lnSpc>
              <a:buClr>
                <a:schemeClr val="tx1"/>
              </a:buClr>
              <a:buFont typeface="Wingdings" panose="05000000000000000000" pitchFamily="2" charset="2"/>
              <a:buChar char="§"/>
            </a:pPr>
            <a:r>
              <a:rPr lang="en-US" sz="933">
                <a:solidFill>
                  <a:srgbClr val="24365C"/>
                </a:solidFill>
                <a:latin typeface="Poppins" panose="00000500000000000000" pitchFamily="2" charset="0"/>
                <a:cs typeface="Poppins" panose="00000500000000000000" pitchFamily="2" charset="0"/>
              </a:rPr>
              <a:t>Technical issue management.</a:t>
            </a:r>
          </a:p>
          <a:p>
            <a:pPr marL="495325" lvl="1" indent="-190510" defTabSz="609630">
              <a:lnSpc>
                <a:spcPct val="120000"/>
              </a:lnSpc>
              <a:buClr>
                <a:schemeClr val="tx1"/>
              </a:buClr>
              <a:buFont typeface="Wingdings" panose="05000000000000000000" pitchFamily="2" charset="2"/>
              <a:buChar char="§"/>
            </a:pPr>
            <a:r>
              <a:rPr lang="en-US" sz="933">
                <a:solidFill>
                  <a:srgbClr val="24365C"/>
                </a:solidFill>
                <a:latin typeface="Poppins" panose="00000500000000000000" pitchFamily="2" charset="0"/>
                <a:cs typeface="Poppins" panose="00000500000000000000" pitchFamily="2" charset="0"/>
              </a:rPr>
              <a:t>Training for Agency level initiatives.</a:t>
            </a:r>
          </a:p>
        </p:txBody>
      </p:sp>
      <p:sp>
        <p:nvSpPr>
          <p:cNvPr id="16" name="TextBox 10">
            <a:extLst>
              <a:ext uri="{FF2B5EF4-FFF2-40B4-BE49-F238E27FC236}">
                <a16:creationId xmlns:a16="http://schemas.microsoft.com/office/drawing/2014/main" id="{806DE132-3DED-C3B5-7316-B758BAD4ACB7}"/>
              </a:ext>
            </a:extLst>
          </p:cNvPr>
          <p:cNvSpPr txBox="1"/>
          <p:nvPr/>
        </p:nvSpPr>
        <p:spPr>
          <a:xfrm>
            <a:off x="6492021" y="1391441"/>
            <a:ext cx="4267200" cy="294953"/>
          </a:xfrm>
          <a:prstGeom prst="rect">
            <a:avLst/>
          </a:prstGeom>
        </p:spPr>
        <p:txBody>
          <a:bodyPr wrap="square" lIns="0" tIns="0" rIns="0" bIns="0" rtlCol="0" anchor="t">
            <a:spAutoFit/>
          </a:bodyPr>
          <a:lstStyle/>
          <a:p>
            <a:pPr defTabSz="609630">
              <a:lnSpc>
                <a:spcPts val="2333"/>
              </a:lnSpc>
            </a:pPr>
            <a:r>
              <a:rPr lang="en-US" sz="2000" b="1">
                <a:solidFill>
                  <a:srgbClr val="24365C"/>
                </a:solidFill>
                <a:latin typeface="Poppins Medium" panose="00000600000000000000" pitchFamily="2" charset="0"/>
                <a:cs typeface="Poppins Medium" panose="00000600000000000000" pitchFamily="2" charset="0"/>
              </a:rPr>
              <a:t>CoE Analyst</a:t>
            </a:r>
          </a:p>
        </p:txBody>
      </p:sp>
      <p:sp>
        <p:nvSpPr>
          <p:cNvPr id="18" name="TextBox 10">
            <a:extLst>
              <a:ext uri="{FF2B5EF4-FFF2-40B4-BE49-F238E27FC236}">
                <a16:creationId xmlns:a16="http://schemas.microsoft.com/office/drawing/2014/main" id="{C0B1CC7A-57BE-DC5A-651C-99401BCF6BC7}"/>
              </a:ext>
            </a:extLst>
          </p:cNvPr>
          <p:cNvSpPr txBox="1"/>
          <p:nvPr/>
        </p:nvSpPr>
        <p:spPr>
          <a:xfrm>
            <a:off x="6492021" y="3469505"/>
            <a:ext cx="4267200" cy="294953"/>
          </a:xfrm>
          <a:prstGeom prst="rect">
            <a:avLst/>
          </a:prstGeom>
        </p:spPr>
        <p:txBody>
          <a:bodyPr wrap="square" lIns="0" tIns="0" rIns="0" bIns="0" rtlCol="0" anchor="t">
            <a:spAutoFit/>
          </a:bodyPr>
          <a:lstStyle/>
          <a:p>
            <a:pPr defTabSz="609630">
              <a:lnSpc>
                <a:spcPts val="2333"/>
              </a:lnSpc>
            </a:pPr>
            <a:r>
              <a:rPr lang="en-US" sz="2000" b="1">
                <a:solidFill>
                  <a:srgbClr val="24365C"/>
                </a:solidFill>
                <a:latin typeface="Poppins Medium" panose="00000600000000000000" pitchFamily="2" charset="0"/>
                <a:cs typeface="Poppins Medium" panose="00000600000000000000" pitchFamily="2" charset="0"/>
              </a:rPr>
              <a:t>Technical Architect</a:t>
            </a:r>
          </a:p>
        </p:txBody>
      </p:sp>
      <p:pic>
        <p:nvPicPr>
          <p:cNvPr id="2" name="Picture 1" descr="A logo with a green circle and blue text&#10;&#10;Description automatically generated">
            <a:extLst>
              <a:ext uri="{FF2B5EF4-FFF2-40B4-BE49-F238E27FC236}">
                <a16:creationId xmlns:a16="http://schemas.microsoft.com/office/drawing/2014/main" id="{1689A622-DAEF-83DE-2876-AAC987330D33}"/>
              </a:ext>
            </a:extLst>
          </p:cNvPr>
          <p:cNvPicPr>
            <a:picLocks noChangeAspect="1"/>
          </p:cNvPicPr>
          <p:nvPr/>
        </p:nvPicPr>
        <p:blipFill rotWithShape="1">
          <a:blip r:embed="rId4">
            <a:duotone>
              <a:schemeClr val="bg2">
                <a:shade val="45000"/>
                <a:satMod val="135000"/>
              </a:schemeClr>
              <a:prstClr val="white"/>
            </a:duotone>
            <a:extLst>
              <a:ext uri="{28A0092B-C50C-407E-A947-70E740481C1C}">
                <a14:useLocalDpi xmlns:a14="http://schemas.microsoft.com/office/drawing/2010/main" val="0"/>
              </a:ext>
            </a:extLst>
          </a:blip>
          <a:srcRect b="38498"/>
          <a:stretch/>
        </p:blipFill>
        <p:spPr>
          <a:xfrm>
            <a:off x="195051" y="6293140"/>
            <a:ext cx="560372" cy="289678"/>
          </a:xfrm>
          <a:prstGeom prst="rect">
            <a:avLst/>
          </a:prstGeom>
        </p:spPr>
      </p:pic>
      <p:sp>
        <p:nvSpPr>
          <p:cNvPr id="19" name="Rectangle 3">
            <a:extLst>
              <a:ext uri="{FF2B5EF4-FFF2-40B4-BE49-F238E27FC236}">
                <a16:creationId xmlns:a16="http://schemas.microsoft.com/office/drawing/2014/main" id="{865BA1B5-8D5C-8D60-23DE-45571023C0EE}"/>
              </a:ext>
            </a:extLst>
          </p:cNvPr>
          <p:cNvSpPr>
            <a:spLocks noChangeArrowheads="1"/>
          </p:cNvSpPr>
          <p:nvPr/>
        </p:nvSpPr>
        <p:spPr bwMode="auto">
          <a:xfrm>
            <a:off x="6563104" y="3856786"/>
            <a:ext cx="5009771" cy="1720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171450" marR="0" lvl="0" indent="-171450" algn="l" defTabSz="914400" rtl="0" eaLnBrk="0" fontAlgn="base" latinLnBrk="0" hangingPunct="0">
              <a:lnSpc>
                <a:spcPct val="100000"/>
              </a:lnSpc>
              <a:spcBef>
                <a:spcPct val="0"/>
              </a:spcBef>
              <a:spcAft>
                <a:spcPts val="300"/>
              </a:spcAft>
              <a:buClrTx/>
              <a:buSzTx/>
              <a:buFont typeface="Wingdings" panose="05000000000000000000" pitchFamily="2" charset="2"/>
              <a:buChar char="§"/>
              <a:tabLst/>
            </a:pPr>
            <a:r>
              <a:rPr lang="en-US" altLang="en-US" sz="933">
                <a:solidFill>
                  <a:srgbClr val="24365C"/>
                </a:solidFill>
                <a:latin typeface="Poppins" panose="00000500000000000000" pitchFamily="2" charset="0"/>
                <a:cs typeface="Poppins" panose="00000500000000000000" pitchFamily="2" charset="0"/>
              </a:rPr>
              <a:t>Trained and certified in creating MSFT LCNC applications.</a:t>
            </a:r>
          </a:p>
          <a:p>
            <a:pPr marL="171450" marR="0" lvl="0" indent="-171450" algn="l" defTabSz="914400" rtl="0" eaLnBrk="0" fontAlgn="base" latinLnBrk="0" hangingPunct="0">
              <a:lnSpc>
                <a:spcPct val="100000"/>
              </a:lnSpc>
              <a:spcBef>
                <a:spcPct val="0"/>
              </a:spcBef>
              <a:spcAft>
                <a:spcPts val="300"/>
              </a:spcAft>
              <a:buClrTx/>
              <a:buSzTx/>
              <a:buFont typeface="Wingdings" panose="05000000000000000000" pitchFamily="2" charset="2"/>
              <a:buChar char="§"/>
              <a:tabLst/>
            </a:pPr>
            <a:r>
              <a:rPr lang="en-US" altLang="en-US" sz="933">
                <a:solidFill>
                  <a:srgbClr val="24365C"/>
                </a:solidFill>
                <a:latin typeface="Poppins" panose="00000500000000000000" pitchFamily="2" charset="0"/>
                <a:cs typeface="Poppins" panose="00000500000000000000" pitchFamily="2" charset="0"/>
              </a:rPr>
              <a:t>Experienced with the Power platform, building compliant and scalable applications.</a:t>
            </a:r>
          </a:p>
          <a:p>
            <a:pPr marL="171450" marR="0" lvl="0" indent="-171450" algn="l" defTabSz="914400" rtl="0" eaLnBrk="0" fontAlgn="base" latinLnBrk="0" hangingPunct="0">
              <a:lnSpc>
                <a:spcPct val="100000"/>
              </a:lnSpc>
              <a:spcBef>
                <a:spcPct val="0"/>
              </a:spcBef>
              <a:spcAft>
                <a:spcPts val="300"/>
              </a:spcAft>
              <a:buClrTx/>
              <a:buSzTx/>
              <a:buFont typeface="Wingdings" panose="05000000000000000000" pitchFamily="2" charset="2"/>
              <a:buChar char="§"/>
              <a:tabLst/>
            </a:pPr>
            <a:r>
              <a:rPr lang="en-US" altLang="en-US" sz="933">
                <a:solidFill>
                  <a:srgbClr val="24365C"/>
                </a:solidFill>
                <a:latin typeface="Poppins" panose="00000500000000000000" pitchFamily="2" charset="0"/>
                <a:cs typeface="Poppins" panose="00000500000000000000" pitchFamily="2" charset="0"/>
              </a:rPr>
              <a:t>Knowledgeable in best practices for application development, UX, governance, and IT procedures.</a:t>
            </a:r>
          </a:p>
          <a:p>
            <a:pPr marL="171450" marR="0" lvl="0" indent="-171450" algn="l" defTabSz="914400" rtl="0" eaLnBrk="0" fontAlgn="base" latinLnBrk="0" hangingPunct="0">
              <a:lnSpc>
                <a:spcPct val="100000"/>
              </a:lnSpc>
              <a:spcBef>
                <a:spcPct val="0"/>
              </a:spcBef>
              <a:spcAft>
                <a:spcPts val="300"/>
              </a:spcAft>
              <a:buClrTx/>
              <a:buSzTx/>
              <a:buFont typeface="Wingdings" panose="05000000000000000000" pitchFamily="2" charset="2"/>
              <a:buChar char="§"/>
              <a:tabLst/>
            </a:pPr>
            <a:r>
              <a:rPr lang="en-US" altLang="en-US" sz="933">
                <a:solidFill>
                  <a:srgbClr val="24365C"/>
                </a:solidFill>
                <a:latin typeface="Poppins" panose="00000500000000000000" pitchFamily="2" charset="0"/>
                <a:cs typeface="Poppins" panose="00000500000000000000" pitchFamily="2" charset="0"/>
              </a:rPr>
              <a:t>Replaces physical governance with technical enforcement and guardrails.</a:t>
            </a:r>
          </a:p>
          <a:p>
            <a:pPr marL="171450" marR="0" lvl="0" indent="-171450" algn="l" defTabSz="914400" rtl="0" eaLnBrk="0" fontAlgn="base" latinLnBrk="0" hangingPunct="0">
              <a:lnSpc>
                <a:spcPct val="100000"/>
              </a:lnSpc>
              <a:spcBef>
                <a:spcPct val="0"/>
              </a:spcBef>
              <a:spcAft>
                <a:spcPts val="300"/>
              </a:spcAft>
              <a:buClrTx/>
              <a:buSzTx/>
              <a:buFont typeface="Wingdings" panose="05000000000000000000" pitchFamily="2" charset="2"/>
              <a:buChar char="§"/>
              <a:tabLst/>
            </a:pPr>
            <a:r>
              <a:rPr lang="en-US" altLang="en-US" sz="933">
                <a:solidFill>
                  <a:srgbClr val="24365C"/>
                </a:solidFill>
                <a:latin typeface="Poppins" panose="00000500000000000000" pitchFamily="2" charset="0"/>
                <a:cs typeface="Poppins" panose="00000500000000000000" pitchFamily="2" charset="0"/>
              </a:rPr>
              <a:t>Provides project management and business analyst support to delivery teams.</a:t>
            </a:r>
          </a:p>
          <a:p>
            <a:pPr marL="171450" marR="0" lvl="0" indent="-171450" algn="l" defTabSz="914400" rtl="0" eaLnBrk="0" fontAlgn="base" latinLnBrk="0" hangingPunct="0">
              <a:lnSpc>
                <a:spcPct val="100000"/>
              </a:lnSpc>
              <a:spcBef>
                <a:spcPct val="0"/>
              </a:spcBef>
              <a:spcAft>
                <a:spcPts val="300"/>
              </a:spcAft>
              <a:buClrTx/>
              <a:buSzTx/>
              <a:buFont typeface="Wingdings" panose="05000000000000000000" pitchFamily="2" charset="2"/>
              <a:buChar char="§"/>
              <a:tabLst/>
            </a:pPr>
            <a:r>
              <a:rPr lang="en-US" altLang="en-US" sz="933">
                <a:solidFill>
                  <a:srgbClr val="24365C"/>
                </a:solidFill>
                <a:latin typeface="Poppins" panose="00000500000000000000" pitchFamily="2" charset="0"/>
                <a:cs typeface="Poppins" panose="00000500000000000000" pitchFamily="2" charset="0"/>
              </a:rPr>
              <a:t>Supports LCNC/citizen development for tailored user/business needs, including design, security, access, and licensing.</a:t>
            </a:r>
          </a:p>
        </p:txBody>
      </p:sp>
    </p:spTree>
  </p:cSld>
  <p:clrMapOvr>
    <a:masterClrMapping/>
  </p:clrMapOvr>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12"/>
          <p:cNvSpPr/>
          <p:nvPr/>
        </p:nvSpPr>
        <p:spPr>
          <a:xfrm>
            <a:off x="6146800" y="1557115"/>
            <a:ext cx="6045200" cy="586521"/>
          </a:xfrm>
          <a:custGeom>
            <a:avLst/>
            <a:gdLst/>
            <a:ahLst/>
            <a:cxnLst/>
            <a:rect l="l" t="t" r="r" b="b"/>
            <a:pathLst>
              <a:path w="3049338" h="256504">
                <a:moveTo>
                  <a:pt x="0" y="0"/>
                </a:moveTo>
                <a:lnTo>
                  <a:pt x="3049338" y="0"/>
                </a:lnTo>
                <a:lnTo>
                  <a:pt x="3049338" y="256504"/>
                </a:lnTo>
                <a:lnTo>
                  <a:pt x="0" y="256504"/>
                </a:lnTo>
                <a:close/>
              </a:path>
            </a:pathLst>
          </a:custGeom>
          <a:solidFill>
            <a:srgbClr val="24365C"/>
          </a:solidFill>
        </p:spPr>
        <p:txBody>
          <a:bodyPr/>
          <a:lstStyle/>
          <a:p>
            <a:endParaRPr lang="en-US"/>
          </a:p>
        </p:txBody>
      </p:sp>
      <p:sp>
        <p:nvSpPr>
          <p:cNvPr id="14" name="TextBox 14"/>
          <p:cNvSpPr txBox="1"/>
          <p:nvPr/>
        </p:nvSpPr>
        <p:spPr>
          <a:xfrm>
            <a:off x="1" y="59554"/>
            <a:ext cx="12191999" cy="809645"/>
          </a:xfrm>
          <a:prstGeom prst="rect">
            <a:avLst/>
          </a:prstGeom>
        </p:spPr>
        <p:txBody>
          <a:bodyPr wrap="square" lIns="0" tIns="0" rIns="0" bIns="0" rtlCol="0" anchor="t">
            <a:spAutoFit/>
          </a:bodyPr>
          <a:lstStyle/>
          <a:p>
            <a:pPr algn="ctr" defTabSz="609630">
              <a:lnSpc>
                <a:spcPts val="6756"/>
              </a:lnSpc>
              <a:spcBef>
                <a:spcPct val="0"/>
              </a:spcBef>
            </a:pPr>
            <a:r>
              <a:rPr lang="en-US" sz="4300" b="1">
                <a:solidFill>
                  <a:srgbClr val="24365C"/>
                </a:solidFill>
                <a:latin typeface="Poppins Medium" panose="00000600000000000000" pitchFamily="2" charset="0"/>
                <a:cs typeface="Poppins Medium" panose="00000600000000000000" pitchFamily="2" charset="0"/>
              </a:rPr>
              <a:t>Governance Point of Contacts</a:t>
            </a:r>
          </a:p>
        </p:txBody>
      </p:sp>
      <p:grpSp>
        <p:nvGrpSpPr>
          <p:cNvPr id="15" name="Group 15"/>
          <p:cNvGrpSpPr/>
          <p:nvPr/>
        </p:nvGrpSpPr>
        <p:grpSpPr>
          <a:xfrm>
            <a:off x="5788729" y="1123147"/>
            <a:ext cx="1475671" cy="1475671"/>
            <a:chOff x="0" y="0"/>
            <a:chExt cx="812800" cy="812800"/>
          </a:xfrm>
        </p:grpSpPr>
        <p:sp>
          <p:nvSpPr>
            <p:cNvPr id="16" name="Freeform 16"/>
            <p:cNvSpPr/>
            <p:nvPr/>
          </p:nvSpPr>
          <p:spPr>
            <a:xfrm>
              <a:off x="14395" y="14395"/>
              <a:ext cx="784011" cy="784011"/>
            </a:xfrm>
            <a:custGeom>
              <a:avLst/>
              <a:gdLst/>
              <a:ahLst/>
              <a:cxnLst/>
              <a:rect l="l" t="t" r="r" b="b"/>
              <a:pathLst>
                <a:path w="784011" h="784011">
                  <a:moveTo>
                    <a:pt x="424156" y="17756"/>
                  </a:moveTo>
                  <a:lnTo>
                    <a:pt x="766254" y="359854"/>
                  </a:lnTo>
                  <a:cubicBezTo>
                    <a:pt x="784010" y="377610"/>
                    <a:pt x="784010" y="406400"/>
                    <a:pt x="766254" y="424156"/>
                  </a:cubicBezTo>
                  <a:lnTo>
                    <a:pt x="424156" y="766254"/>
                  </a:lnTo>
                  <a:cubicBezTo>
                    <a:pt x="406400" y="784010"/>
                    <a:pt x="377610" y="784010"/>
                    <a:pt x="359854" y="766254"/>
                  </a:cubicBezTo>
                  <a:lnTo>
                    <a:pt x="17756" y="424156"/>
                  </a:lnTo>
                  <a:cubicBezTo>
                    <a:pt x="0" y="406400"/>
                    <a:pt x="0" y="377610"/>
                    <a:pt x="17756" y="359854"/>
                  </a:cubicBezTo>
                  <a:lnTo>
                    <a:pt x="359854" y="17756"/>
                  </a:lnTo>
                  <a:cubicBezTo>
                    <a:pt x="377610" y="0"/>
                    <a:pt x="406400" y="0"/>
                    <a:pt x="424156" y="17756"/>
                  </a:cubicBezTo>
                  <a:close/>
                </a:path>
              </a:pathLst>
            </a:custGeom>
            <a:solidFill>
              <a:srgbClr val="F0F0F0"/>
            </a:solidFill>
          </p:spPr>
          <p:txBody>
            <a:bodyPr/>
            <a:lstStyle/>
            <a:p>
              <a:endParaRPr lang="en-US"/>
            </a:p>
          </p:txBody>
        </p:sp>
        <p:sp>
          <p:nvSpPr>
            <p:cNvPr id="17" name="TextBox 17"/>
            <p:cNvSpPr txBox="1"/>
            <p:nvPr/>
          </p:nvSpPr>
          <p:spPr>
            <a:xfrm>
              <a:off x="139700" y="82550"/>
              <a:ext cx="533400" cy="59055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26" name="TextBox 26"/>
          <p:cNvSpPr txBox="1"/>
          <p:nvPr/>
        </p:nvSpPr>
        <p:spPr>
          <a:xfrm>
            <a:off x="6987140" y="1481705"/>
            <a:ext cx="4071284" cy="598241"/>
          </a:xfrm>
          <a:prstGeom prst="rect">
            <a:avLst/>
          </a:prstGeom>
        </p:spPr>
        <p:txBody>
          <a:bodyPr wrap="square" lIns="0" tIns="0" rIns="0" bIns="0" rtlCol="0" anchor="t">
            <a:spAutoFit/>
          </a:bodyPr>
          <a:lstStyle/>
          <a:p>
            <a:pPr algn="ctr" defTabSz="609630">
              <a:lnSpc>
                <a:spcPts val="5092"/>
              </a:lnSpc>
              <a:spcBef>
                <a:spcPct val="0"/>
              </a:spcBef>
            </a:pPr>
            <a:r>
              <a:rPr lang="en-US" sz="3000">
                <a:solidFill>
                  <a:prstClr val="white"/>
                </a:solidFill>
                <a:latin typeface="Poppins Medium"/>
              </a:rPr>
              <a:t>Responsibilities</a:t>
            </a:r>
          </a:p>
        </p:txBody>
      </p:sp>
      <p:sp>
        <p:nvSpPr>
          <p:cNvPr id="42" name="TextBox 29">
            <a:extLst>
              <a:ext uri="{FF2B5EF4-FFF2-40B4-BE49-F238E27FC236}">
                <a16:creationId xmlns:a16="http://schemas.microsoft.com/office/drawing/2014/main" id="{22ABF765-44FD-3EA4-5A77-89A5793F4857}"/>
              </a:ext>
            </a:extLst>
          </p:cNvPr>
          <p:cNvSpPr txBox="1"/>
          <p:nvPr/>
        </p:nvSpPr>
        <p:spPr>
          <a:xfrm>
            <a:off x="7539691" y="2412466"/>
            <a:ext cx="4484972" cy="3103927"/>
          </a:xfrm>
          <a:prstGeom prst="rect">
            <a:avLst/>
          </a:prstGeom>
        </p:spPr>
        <p:txBody>
          <a:bodyPr wrap="square" lIns="0" tIns="0" rIns="0" bIns="0" rtlCol="0" anchor="t">
            <a:spAutoFit/>
          </a:bodyPr>
          <a:lstStyle/>
          <a:p>
            <a:pPr marL="228611" indent="-228611" defTabSz="609630">
              <a:lnSpc>
                <a:spcPct val="130000"/>
              </a:lnSpc>
              <a:spcBef>
                <a:spcPct val="0"/>
              </a:spcBef>
              <a:buClr>
                <a:srgbClr val="3CA503"/>
              </a:buClr>
              <a:buFont typeface="Wingdings" panose="05000000000000000000" pitchFamily="2" charset="2"/>
              <a:buChar char="ü"/>
            </a:pPr>
            <a:r>
              <a:rPr lang="en-US" sz="1200">
                <a:solidFill>
                  <a:srgbClr val="24365C"/>
                </a:solidFill>
                <a:latin typeface="Poppins Medium"/>
              </a:rPr>
              <a:t>LCNC – Agency Strategy alignment.</a:t>
            </a:r>
          </a:p>
          <a:p>
            <a:pPr marL="228611" indent="-228611" defTabSz="609630">
              <a:lnSpc>
                <a:spcPct val="130000"/>
              </a:lnSpc>
              <a:spcBef>
                <a:spcPct val="0"/>
              </a:spcBef>
              <a:buClr>
                <a:srgbClr val="3CA503"/>
              </a:buClr>
              <a:buFont typeface="Wingdings" panose="05000000000000000000" pitchFamily="2" charset="2"/>
              <a:buChar char="ü"/>
            </a:pPr>
            <a:r>
              <a:rPr lang="en-US" sz="1200">
                <a:solidFill>
                  <a:srgbClr val="24365C"/>
                </a:solidFill>
                <a:latin typeface="Poppins Medium"/>
              </a:rPr>
              <a:t>Collaborate in LCNC governance between CoE Agencies.</a:t>
            </a:r>
          </a:p>
          <a:p>
            <a:pPr marL="228611" indent="-228611" defTabSz="609630">
              <a:lnSpc>
                <a:spcPct val="130000"/>
              </a:lnSpc>
              <a:spcBef>
                <a:spcPct val="0"/>
              </a:spcBef>
              <a:buClr>
                <a:srgbClr val="3CA503"/>
              </a:buClr>
              <a:buFont typeface="Wingdings" panose="05000000000000000000" pitchFamily="2" charset="2"/>
              <a:buChar char="ü"/>
            </a:pPr>
            <a:r>
              <a:rPr lang="en-US" sz="1200">
                <a:solidFill>
                  <a:srgbClr val="24365C"/>
                </a:solidFill>
                <a:latin typeface="Poppins Medium"/>
              </a:rPr>
              <a:t>Spearhead adoption of CoE Governance &amp; Delivery Frameworks.</a:t>
            </a:r>
          </a:p>
          <a:p>
            <a:pPr marL="228611" indent="-228611" defTabSz="609630">
              <a:lnSpc>
                <a:spcPct val="130000"/>
              </a:lnSpc>
              <a:spcBef>
                <a:spcPct val="0"/>
              </a:spcBef>
              <a:buClr>
                <a:srgbClr val="3CA503"/>
              </a:buClr>
              <a:buFont typeface="Wingdings" panose="05000000000000000000" pitchFamily="2" charset="2"/>
              <a:buChar char="ü"/>
            </a:pPr>
            <a:r>
              <a:rPr lang="en-US" sz="1200">
                <a:solidFill>
                  <a:srgbClr val="24365C"/>
                </a:solidFill>
                <a:latin typeface="Poppins Medium"/>
              </a:rPr>
              <a:t>Drive the MS LCNC roadmap.</a:t>
            </a:r>
          </a:p>
          <a:p>
            <a:pPr marL="228611" indent="-228611" defTabSz="609630">
              <a:lnSpc>
                <a:spcPct val="130000"/>
              </a:lnSpc>
              <a:spcBef>
                <a:spcPct val="0"/>
              </a:spcBef>
              <a:buClr>
                <a:srgbClr val="3CA503"/>
              </a:buClr>
              <a:buFont typeface="Wingdings" panose="05000000000000000000" pitchFamily="2" charset="2"/>
              <a:buChar char="ü"/>
            </a:pPr>
            <a:r>
              <a:rPr lang="en-US" sz="1200">
                <a:solidFill>
                  <a:srgbClr val="24365C"/>
                </a:solidFill>
                <a:latin typeface="Poppins Medium"/>
              </a:rPr>
              <a:t>Determine centralized &amp; de-centralized LCNC responsibilities.</a:t>
            </a:r>
          </a:p>
          <a:p>
            <a:pPr marL="228611" indent="-228611" defTabSz="609630">
              <a:lnSpc>
                <a:spcPct val="130000"/>
              </a:lnSpc>
              <a:spcBef>
                <a:spcPct val="0"/>
              </a:spcBef>
              <a:buClr>
                <a:srgbClr val="3CA503"/>
              </a:buClr>
              <a:buFont typeface="Wingdings" panose="05000000000000000000" pitchFamily="2" charset="2"/>
              <a:buChar char="ü"/>
            </a:pPr>
            <a:r>
              <a:rPr lang="en-US" sz="1200">
                <a:solidFill>
                  <a:srgbClr val="24365C"/>
                </a:solidFill>
                <a:latin typeface="Poppins Medium"/>
              </a:rPr>
              <a:t>Monitor CoE KPIs, LCNC Adoption &amp; Compliance</a:t>
            </a:r>
          </a:p>
          <a:p>
            <a:pPr marL="228611" indent="-228611" defTabSz="609630">
              <a:lnSpc>
                <a:spcPct val="130000"/>
              </a:lnSpc>
              <a:spcBef>
                <a:spcPct val="0"/>
              </a:spcBef>
              <a:buClr>
                <a:srgbClr val="3CA503"/>
              </a:buClr>
              <a:buFont typeface="Wingdings" panose="05000000000000000000" pitchFamily="2" charset="2"/>
              <a:buChar char="ü"/>
            </a:pPr>
            <a:r>
              <a:rPr lang="en-US" sz="1200">
                <a:solidFill>
                  <a:srgbClr val="24365C"/>
                </a:solidFill>
                <a:latin typeface="Poppins Medium"/>
              </a:rPr>
              <a:t>Identify opportunities to fully leverage LCNC capabilities.</a:t>
            </a:r>
          </a:p>
          <a:p>
            <a:pPr marL="228611" indent="-228611" defTabSz="609630">
              <a:lnSpc>
                <a:spcPct val="130000"/>
              </a:lnSpc>
              <a:spcBef>
                <a:spcPct val="0"/>
              </a:spcBef>
              <a:buClr>
                <a:srgbClr val="3CA503"/>
              </a:buClr>
              <a:buFont typeface="Wingdings" panose="05000000000000000000" pitchFamily="2" charset="2"/>
              <a:buChar char="ü"/>
            </a:pPr>
            <a:r>
              <a:rPr lang="en-US" sz="1200">
                <a:solidFill>
                  <a:srgbClr val="24365C"/>
                </a:solidFill>
                <a:latin typeface="Poppins Medium"/>
              </a:rPr>
              <a:t>Organizational Change Management and Marketing campaign to communicate success and alignment.  </a:t>
            </a:r>
            <a:endParaRPr lang="en-US" sz="1200" i="1">
              <a:solidFill>
                <a:srgbClr val="24365C"/>
              </a:solidFill>
              <a:latin typeface="Poppins" panose="00000500000000000000" pitchFamily="2" charset="0"/>
              <a:cs typeface="Poppins" panose="00000500000000000000" pitchFamily="2" charset="0"/>
            </a:endParaRPr>
          </a:p>
        </p:txBody>
      </p:sp>
      <p:sp>
        <p:nvSpPr>
          <p:cNvPr id="4" name="TextBox 3">
            <a:extLst>
              <a:ext uri="{FF2B5EF4-FFF2-40B4-BE49-F238E27FC236}">
                <a16:creationId xmlns:a16="http://schemas.microsoft.com/office/drawing/2014/main" id="{8E68C1F5-E405-D532-B6B5-F67D5A0F3B84}"/>
              </a:ext>
            </a:extLst>
          </p:cNvPr>
          <p:cNvSpPr txBox="1"/>
          <p:nvPr/>
        </p:nvSpPr>
        <p:spPr>
          <a:xfrm>
            <a:off x="3726400" y="4346261"/>
            <a:ext cx="3241030" cy="1420389"/>
          </a:xfrm>
          <a:prstGeom prst="rect">
            <a:avLst/>
          </a:prstGeom>
          <a:noFill/>
        </p:spPr>
        <p:txBody>
          <a:bodyPr wrap="square" lIns="60960" tIns="30480" rIns="60960" bIns="30480" rtlCol="0" anchor="t">
            <a:spAutoFit/>
          </a:bodyPr>
          <a:lstStyle/>
          <a:p>
            <a:pPr defTabSz="609630">
              <a:lnSpc>
                <a:spcPct val="150000"/>
              </a:lnSpc>
            </a:pPr>
            <a:r>
              <a:rPr lang="en-US" sz="1200" b="1">
                <a:solidFill>
                  <a:srgbClr val="9B9FA1"/>
                </a:solidFill>
                <a:latin typeface="Poppins Medium" panose="00000600000000000000" pitchFamily="2" charset="0"/>
                <a:cs typeface="Poppins Medium" panose="00000600000000000000" pitchFamily="2" charset="0"/>
              </a:rPr>
              <a:t>DWD</a:t>
            </a:r>
          </a:p>
          <a:p>
            <a:pPr defTabSz="609630">
              <a:lnSpc>
                <a:spcPct val="150000"/>
              </a:lnSpc>
            </a:pPr>
            <a:r>
              <a:rPr lang="en-US" sz="1200" b="1">
                <a:solidFill>
                  <a:srgbClr val="9B9FA1"/>
                </a:solidFill>
                <a:latin typeface="Poppins Medium" panose="00000600000000000000" pitchFamily="2" charset="0"/>
                <a:cs typeface="Poppins Medium" panose="00000600000000000000" pitchFamily="2" charset="0"/>
              </a:rPr>
              <a:t>IDOH</a:t>
            </a:r>
          </a:p>
          <a:p>
            <a:pPr defTabSz="609630">
              <a:lnSpc>
                <a:spcPct val="150000"/>
              </a:lnSpc>
            </a:pPr>
            <a:r>
              <a:rPr lang="en-US" sz="1200" b="1">
                <a:solidFill>
                  <a:srgbClr val="9B9FA1"/>
                </a:solidFill>
                <a:latin typeface="Poppins Medium" panose="00000600000000000000" pitchFamily="2" charset="0"/>
                <a:cs typeface="Poppins Medium" panose="00000600000000000000" pitchFamily="2" charset="0"/>
              </a:rPr>
              <a:t>IGC </a:t>
            </a:r>
          </a:p>
          <a:p>
            <a:pPr defTabSz="609630">
              <a:lnSpc>
                <a:spcPct val="150000"/>
              </a:lnSpc>
            </a:pPr>
            <a:r>
              <a:rPr lang="en-US" sz="1200" b="1">
                <a:solidFill>
                  <a:srgbClr val="9B9FA1"/>
                </a:solidFill>
                <a:latin typeface="Poppins Medium" panose="00000600000000000000" pitchFamily="2" charset="0"/>
                <a:cs typeface="Poppins Medium" panose="00000600000000000000" pitchFamily="2" charset="0"/>
              </a:rPr>
              <a:t>IOT Messaging and Collaboration</a:t>
            </a:r>
          </a:p>
          <a:p>
            <a:pPr defTabSz="609630">
              <a:lnSpc>
                <a:spcPct val="150000"/>
              </a:lnSpc>
            </a:pPr>
            <a:r>
              <a:rPr lang="en-US" sz="1200" b="1">
                <a:solidFill>
                  <a:srgbClr val="9B9FA1"/>
                </a:solidFill>
                <a:latin typeface="Poppins Medium" panose="00000600000000000000" pitchFamily="2" charset="0"/>
                <a:cs typeface="Poppins Medium" panose="00000600000000000000" pitchFamily="2" charset="0"/>
              </a:rPr>
              <a:t>IOT Security</a:t>
            </a:r>
          </a:p>
        </p:txBody>
      </p:sp>
      <p:sp>
        <p:nvSpPr>
          <p:cNvPr id="10" name="Freeform 27">
            <a:extLst>
              <a:ext uri="{FF2B5EF4-FFF2-40B4-BE49-F238E27FC236}">
                <a16:creationId xmlns:a16="http://schemas.microsoft.com/office/drawing/2014/main" id="{A56069C1-11C7-3FDD-3C48-E68B544A8C32}"/>
              </a:ext>
            </a:extLst>
          </p:cNvPr>
          <p:cNvSpPr/>
          <p:nvPr/>
        </p:nvSpPr>
        <p:spPr>
          <a:xfrm>
            <a:off x="711200" y="1665897"/>
            <a:ext cx="2698373" cy="1363053"/>
          </a:xfrm>
          <a:custGeom>
            <a:avLst/>
            <a:gdLst/>
            <a:ahLst/>
            <a:cxnLst/>
            <a:rect l="l" t="t" r="r" b="b"/>
            <a:pathLst>
              <a:path w="1163015" h="656010">
                <a:moveTo>
                  <a:pt x="0" y="0"/>
                </a:moveTo>
                <a:lnTo>
                  <a:pt x="1163015" y="0"/>
                </a:lnTo>
                <a:lnTo>
                  <a:pt x="1163015" y="656010"/>
                </a:lnTo>
                <a:lnTo>
                  <a:pt x="0" y="656010"/>
                </a:lnTo>
                <a:close/>
              </a:path>
            </a:pathLst>
          </a:custGeom>
          <a:solidFill>
            <a:srgbClr val="3CA503"/>
          </a:solidFill>
          <a:ln>
            <a:solidFill>
              <a:schemeClr val="bg1"/>
            </a:solidFill>
          </a:ln>
        </p:spPr>
        <p:txBody>
          <a:bodyPr/>
          <a:lstStyle/>
          <a:p>
            <a:endParaRPr lang="en-US"/>
          </a:p>
        </p:txBody>
      </p:sp>
      <p:sp>
        <p:nvSpPr>
          <p:cNvPr id="18" name="Freeform 30">
            <a:extLst>
              <a:ext uri="{FF2B5EF4-FFF2-40B4-BE49-F238E27FC236}">
                <a16:creationId xmlns:a16="http://schemas.microsoft.com/office/drawing/2014/main" id="{096BBD01-17F3-F9A5-8DE0-B4AD53DE90D7}"/>
              </a:ext>
            </a:extLst>
          </p:cNvPr>
          <p:cNvSpPr/>
          <p:nvPr/>
        </p:nvSpPr>
        <p:spPr>
          <a:xfrm>
            <a:off x="718628" y="4383639"/>
            <a:ext cx="2690945" cy="1363052"/>
          </a:xfrm>
          <a:custGeom>
            <a:avLst/>
            <a:gdLst/>
            <a:ahLst/>
            <a:cxnLst/>
            <a:rect l="l" t="t" r="r" b="b"/>
            <a:pathLst>
              <a:path w="1107581" h="706183">
                <a:moveTo>
                  <a:pt x="0" y="0"/>
                </a:moveTo>
                <a:lnTo>
                  <a:pt x="1107581" y="0"/>
                </a:lnTo>
                <a:lnTo>
                  <a:pt x="1107581" y="706183"/>
                </a:lnTo>
                <a:lnTo>
                  <a:pt x="0" y="706183"/>
                </a:lnTo>
                <a:close/>
              </a:path>
            </a:pathLst>
          </a:custGeom>
          <a:solidFill>
            <a:srgbClr val="9B9FA1"/>
          </a:solidFill>
          <a:ln>
            <a:solidFill>
              <a:schemeClr val="bg1"/>
            </a:solidFill>
          </a:ln>
        </p:spPr>
        <p:txBody>
          <a:bodyPr/>
          <a:lstStyle/>
          <a:p>
            <a:endParaRPr lang="en-US"/>
          </a:p>
        </p:txBody>
      </p:sp>
      <p:sp>
        <p:nvSpPr>
          <p:cNvPr id="25" name="Freeform 33">
            <a:extLst>
              <a:ext uri="{FF2B5EF4-FFF2-40B4-BE49-F238E27FC236}">
                <a16:creationId xmlns:a16="http://schemas.microsoft.com/office/drawing/2014/main" id="{DD656D86-56B6-E7EC-9487-393D1BA0ED57}"/>
              </a:ext>
            </a:extLst>
          </p:cNvPr>
          <p:cNvSpPr/>
          <p:nvPr/>
        </p:nvSpPr>
        <p:spPr>
          <a:xfrm>
            <a:off x="711200" y="3026162"/>
            <a:ext cx="2698373" cy="1363052"/>
          </a:xfrm>
          <a:custGeom>
            <a:avLst/>
            <a:gdLst/>
            <a:ahLst/>
            <a:cxnLst/>
            <a:rect l="l" t="t" r="r" b="b"/>
            <a:pathLst>
              <a:path w="1107581" h="656010">
                <a:moveTo>
                  <a:pt x="0" y="0"/>
                </a:moveTo>
                <a:lnTo>
                  <a:pt x="1107581" y="0"/>
                </a:lnTo>
                <a:lnTo>
                  <a:pt x="1107581" y="656010"/>
                </a:lnTo>
                <a:lnTo>
                  <a:pt x="0" y="656010"/>
                </a:lnTo>
                <a:close/>
              </a:path>
            </a:pathLst>
          </a:custGeom>
          <a:solidFill>
            <a:srgbClr val="24365C"/>
          </a:solidFill>
          <a:ln>
            <a:solidFill>
              <a:schemeClr val="bg1"/>
            </a:solidFill>
          </a:ln>
        </p:spPr>
        <p:txBody>
          <a:bodyPr/>
          <a:lstStyle/>
          <a:p>
            <a:endParaRPr lang="en-US"/>
          </a:p>
        </p:txBody>
      </p:sp>
      <p:sp>
        <p:nvSpPr>
          <p:cNvPr id="52" name="TextBox 53">
            <a:extLst>
              <a:ext uri="{FF2B5EF4-FFF2-40B4-BE49-F238E27FC236}">
                <a16:creationId xmlns:a16="http://schemas.microsoft.com/office/drawing/2014/main" id="{345432C6-0BBF-DE27-1B65-60C61BF63304}"/>
              </a:ext>
            </a:extLst>
          </p:cNvPr>
          <p:cNvSpPr txBox="1"/>
          <p:nvPr/>
        </p:nvSpPr>
        <p:spPr>
          <a:xfrm>
            <a:off x="844747" y="1888780"/>
            <a:ext cx="2029562" cy="192360"/>
          </a:xfrm>
          <a:prstGeom prst="rect">
            <a:avLst/>
          </a:prstGeom>
        </p:spPr>
        <p:txBody>
          <a:bodyPr lIns="0" tIns="0" rIns="0" bIns="0" rtlCol="0" anchor="t">
            <a:spAutoFit/>
          </a:bodyPr>
          <a:lstStyle/>
          <a:p>
            <a:pPr algn="just" defTabSz="609630">
              <a:lnSpc>
                <a:spcPts val="1507"/>
              </a:lnSpc>
            </a:pPr>
            <a:r>
              <a:rPr lang="en-US" sz="1333" spc="-40">
                <a:solidFill>
                  <a:prstClr val="white"/>
                </a:solidFill>
                <a:latin typeface="Poppins Bold"/>
              </a:rPr>
              <a:t>CoE Sponsor</a:t>
            </a:r>
          </a:p>
        </p:txBody>
      </p:sp>
      <p:sp>
        <p:nvSpPr>
          <p:cNvPr id="53" name="TextBox 54">
            <a:extLst>
              <a:ext uri="{FF2B5EF4-FFF2-40B4-BE49-F238E27FC236}">
                <a16:creationId xmlns:a16="http://schemas.microsoft.com/office/drawing/2014/main" id="{20C9C634-7179-62F5-0209-17A855096A04}"/>
              </a:ext>
            </a:extLst>
          </p:cNvPr>
          <p:cNvSpPr txBox="1"/>
          <p:nvPr/>
        </p:nvSpPr>
        <p:spPr>
          <a:xfrm>
            <a:off x="851358" y="4600165"/>
            <a:ext cx="2158804" cy="179536"/>
          </a:xfrm>
          <a:prstGeom prst="rect">
            <a:avLst/>
          </a:prstGeom>
        </p:spPr>
        <p:txBody>
          <a:bodyPr wrap="square" lIns="0" tIns="0" rIns="0" bIns="0" rtlCol="0" anchor="t">
            <a:spAutoFit/>
          </a:bodyPr>
          <a:lstStyle/>
          <a:p>
            <a:pPr algn="just" defTabSz="609630">
              <a:lnSpc>
                <a:spcPts val="1405"/>
              </a:lnSpc>
            </a:pPr>
            <a:r>
              <a:rPr lang="en-US" sz="1244" spc="-37">
                <a:solidFill>
                  <a:srgbClr val="FFFFFF"/>
                </a:solidFill>
                <a:latin typeface="Poppins Bold"/>
              </a:rPr>
              <a:t>Agency Representation</a:t>
            </a:r>
          </a:p>
        </p:txBody>
      </p:sp>
      <p:sp>
        <p:nvSpPr>
          <p:cNvPr id="56" name="TextBox 57">
            <a:extLst>
              <a:ext uri="{FF2B5EF4-FFF2-40B4-BE49-F238E27FC236}">
                <a16:creationId xmlns:a16="http://schemas.microsoft.com/office/drawing/2014/main" id="{096B549E-7E2D-CCD3-8CEC-66C51EFADF60}"/>
              </a:ext>
            </a:extLst>
          </p:cNvPr>
          <p:cNvSpPr txBox="1"/>
          <p:nvPr/>
        </p:nvSpPr>
        <p:spPr>
          <a:xfrm>
            <a:off x="851358" y="2236317"/>
            <a:ext cx="2253084" cy="287130"/>
          </a:xfrm>
          <a:prstGeom prst="rect">
            <a:avLst/>
          </a:prstGeom>
        </p:spPr>
        <p:txBody>
          <a:bodyPr wrap="square" lIns="0" tIns="0" rIns="0" bIns="0" rtlCol="0" anchor="t">
            <a:spAutoFit/>
          </a:bodyPr>
          <a:lstStyle/>
          <a:p>
            <a:pPr defTabSz="609630"/>
            <a:r>
              <a:rPr lang="en-US" sz="933">
                <a:solidFill>
                  <a:prstClr val="white"/>
                </a:solidFill>
                <a:latin typeface="Poppins" panose="00000500000000000000" pitchFamily="2" charset="0"/>
                <a:cs typeface="Poppins" panose="00000500000000000000" pitchFamily="2" charset="0"/>
              </a:rPr>
              <a:t>Provides oversight and direction to the CoE Governance Committee. </a:t>
            </a:r>
          </a:p>
        </p:txBody>
      </p:sp>
      <p:sp>
        <p:nvSpPr>
          <p:cNvPr id="60" name="TextBox 59">
            <a:extLst>
              <a:ext uri="{FF2B5EF4-FFF2-40B4-BE49-F238E27FC236}">
                <a16:creationId xmlns:a16="http://schemas.microsoft.com/office/drawing/2014/main" id="{36655154-70E4-AF6A-5720-CEAC8EE1E5A1}"/>
              </a:ext>
            </a:extLst>
          </p:cNvPr>
          <p:cNvSpPr txBox="1"/>
          <p:nvPr/>
        </p:nvSpPr>
        <p:spPr>
          <a:xfrm>
            <a:off x="851358" y="4904973"/>
            <a:ext cx="2269641" cy="574260"/>
          </a:xfrm>
          <a:prstGeom prst="rect">
            <a:avLst/>
          </a:prstGeom>
        </p:spPr>
        <p:txBody>
          <a:bodyPr wrap="square" lIns="0" tIns="0" rIns="0" bIns="0" rtlCol="0" anchor="t">
            <a:spAutoFit/>
          </a:bodyPr>
          <a:lstStyle/>
          <a:p>
            <a:pPr defTabSz="609630"/>
            <a:r>
              <a:rPr lang="en-US" sz="933">
                <a:solidFill>
                  <a:prstClr val="white"/>
                </a:solidFill>
                <a:latin typeface="Poppins" panose="00000500000000000000" pitchFamily="2" charset="0"/>
                <a:cs typeface="Poppins" panose="00000500000000000000" pitchFamily="2" charset="0"/>
              </a:rPr>
              <a:t>Bring the perspective of the agencies  to promote MS LCNC growth and ongoing refinement of the CoE governance guidelines.</a:t>
            </a:r>
            <a:endParaRPr lang="en-US" sz="933">
              <a:solidFill>
                <a:prstClr val="white"/>
              </a:solidFill>
              <a:latin typeface="Poppins" panose="00000500000000000000" pitchFamily="2" charset="0"/>
              <a:ea typeface="Gadugi" panose="020B0502040204020203" pitchFamily="34" charset="0"/>
              <a:cs typeface="Poppins" panose="00000500000000000000" pitchFamily="2" charset="0"/>
            </a:endParaRPr>
          </a:p>
        </p:txBody>
      </p:sp>
      <p:sp>
        <p:nvSpPr>
          <p:cNvPr id="64" name="TextBox 53">
            <a:extLst>
              <a:ext uri="{FF2B5EF4-FFF2-40B4-BE49-F238E27FC236}">
                <a16:creationId xmlns:a16="http://schemas.microsoft.com/office/drawing/2014/main" id="{9316809B-CEDF-8789-1A29-4411C657D29F}"/>
              </a:ext>
            </a:extLst>
          </p:cNvPr>
          <p:cNvSpPr txBox="1"/>
          <p:nvPr/>
        </p:nvSpPr>
        <p:spPr>
          <a:xfrm>
            <a:off x="3777498" y="2247917"/>
            <a:ext cx="2029562" cy="194540"/>
          </a:xfrm>
          <a:prstGeom prst="rect">
            <a:avLst/>
          </a:prstGeom>
        </p:spPr>
        <p:txBody>
          <a:bodyPr lIns="0" tIns="0" rIns="0" bIns="0" rtlCol="0" anchor="t">
            <a:spAutoFit/>
          </a:bodyPr>
          <a:lstStyle/>
          <a:p>
            <a:pPr algn="just" defTabSz="609630">
              <a:lnSpc>
                <a:spcPts val="1507"/>
              </a:lnSpc>
            </a:pPr>
            <a:r>
              <a:rPr lang="en-US" sz="1400" b="1" spc="-40">
                <a:solidFill>
                  <a:srgbClr val="3CA503"/>
                </a:solidFill>
                <a:latin typeface="Poppins Medium" panose="00000600000000000000" pitchFamily="2" charset="0"/>
                <a:cs typeface="Poppins Medium" panose="00000600000000000000" pitchFamily="2" charset="0"/>
              </a:rPr>
              <a:t>Larry Jenkins</a:t>
            </a:r>
          </a:p>
        </p:txBody>
      </p:sp>
      <p:sp>
        <p:nvSpPr>
          <p:cNvPr id="65" name="TextBox 53">
            <a:extLst>
              <a:ext uri="{FF2B5EF4-FFF2-40B4-BE49-F238E27FC236}">
                <a16:creationId xmlns:a16="http://schemas.microsoft.com/office/drawing/2014/main" id="{67964944-0AA1-8E6E-7D84-6D9DF00EC269}"/>
              </a:ext>
            </a:extLst>
          </p:cNvPr>
          <p:cNvSpPr txBox="1"/>
          <p:nvPr/>
        </p:nvSpPr>
        <p:spPr>
          <a:xfrm>
            <a:off x="3769740" y="3549894"/>
            <a:ext cx="2029562" cy="194540"/>
          </a:xfrm>
          <a:prstGeom prst="rect">
            <a:avLst/>
          </a:prstGeom>
        </p:spPr>
        <p:txBody>
          <a:bodyPr lIns="0" tIns="0" rIns="0" bIns="0" rtlCol="0" anchor="t">
            <a:spAutoFit/>
          </a:bodyPr>
          <a:lstStyle/>
          <a:p>
            <a:pPr algn="just" defTabSz="609630">
              <a:lnSpc>
                <a:spcPts val="1507"/>
              </a:lnSpc>
            </a:pPr>
            <a:r>
              <a:rPr lang="en-US" sz="1400" b="1" spc="-40">
                <a:solidFill>
                  <a:srgbClr val="24365C"/>
                </a:solidFill>
                <a:latin typeface="Poppins Medium" panose="00000600000000000000" pitchFamily="2" charset="0"/>
                <a:cs typeface="Poppins Medium" panose="00000600000000000000" pitchFamily="2" charset="0"/>
              </a:rPr>
              <a:t>Jeremy Chenevert</a:t>
            </a:r>
          </a:p>
        </p:txBody>
      </p:sp>
      <p:sp>
        <p:nvSpPr>
          <p:cNvPr id="66" name="Isosceles Triangle 65">
            <a:extLst>
              <a:ext uri="{FF2B5EF4-FFF2-40B4-BE49-F238E27FC236}">
                <a16:creationId xmlns:a16="http://schemas.microsoft.com/office/drawing/2014/main" id="{0CC52DD9-7B4E-C634-D73D-E3B4A24CEC8F}"/>
              </a:ext>
            </a:extLst>
          </p:cNvPr>
          <p:cNvSpPr/>
          <p:nvPr/>
        </p:nvSpPr>
        <p:spPr>
          <a:xfrm rot="5400000">
            <a:off x="2755563" y="2072415"/>
            <a:ext cx="1221775" cy="529287"/>
          </a:xfrm>
          <a:prstGeom prst="triangle">
            <a:avLst/>
          </a:prstGeom>
          <a:solidFill>
            <a:srgbClr val="3CA50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endParaRPr lang="en-US" sz="1200">
              <a:solidFill>
                <a:prstClr val="white"/>
              </a:solidFill>
              <a:latin typeface="Calibri"/>
            </a:endParaRPr>
          </a:p>
        </p:txBody>
      </p:sp>
      <p:sp>
        <p:nvSpPr>
          <p:cNvPr id="67" name="Isosceles Triangle 66">
            <a:extLst>
              <a:ext uri="{FF2B5EF4-FFF2-40B4-BE49-F238E27FC236}">
                <a16:creationId xmlns:a16="http://schemas.microsoft.com/office/drawing/2014/main" id="{74E4F7D3-E807-5C58-5EA7-356B9D4D1728}"/>
              </a:ext>
            </a:extLst>
          </p:cNvPr>
          <p:cNvSpPr/>
          <p:nvPr/>
        </p:nvSpPr>
        <p:spPr>
          <a:xfrm rot="5400000">
            <a:off x="2758357" y="3401149"/>
            <a:ext cx="1221775" cy="529287"/>
          </a:xfrm>
          <a:prstGeom prst="triangle">
            <a:avLst/>
          </a:prstGeom>
          <a:solidFill>
            <a:srgbClr val="24365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endParaRPr lang="en-US" sz="1200">
              <a:solidFill>
                <a:prstClr val="white"/>
              </a:solidFill>
              <a:latin typeface="Calibri"/>
            </a:endParaRPr>
          </a:p>
        </p:txBody>
      </p:sp>
      <p:sp>
        <p:nvSpPr>
          <p:cNvPr id="68" name="Isosceles Triangle 67">
            <a:extLst>
              <a:ext uri="{FF2B5EF4-FFF2-40B4-BE49-F238E27FC236}">
                <a16:creationId xmlns:a16="http://schemas.microsoft.com/office/drawing/2014/main" id="{CB39C7BB-CA84-C3EA-0458-4C606702A424}"/>
              </a:ext>
            </a:extLst>
          </p:cNvPr>
          <p:cNvSpPr/>
          <p:nvPr/>
        </p:nvSpPr>
        <p:spPr>
          <a:xfrm rot="5400000">
            <a:off x="2754640" y="4776919"/>
            <a:ext cx="1221775" cy="529287"/>
          </a:xfrm>
          <a:prstGeom prst="triangle">
            <a:avLst/>
          </a:prstGeom>
          <a:solidFill>
            <a:srgbClr val="9B9F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endParaRPr lang="en-US" sz="1200">
              <a:solidFill>
                <a:prstClr val="white"/>
              </a:solidFill>
              <a:latin typeface="Calibri"/>
            </a:endParaRPr>
          </a:p>
        </p:txBody>
      </p:sp>
      <p:pic>
        <p:nvPicPr>
          <p:cNvPr id="3" name="Picture 2" descr="A logo with a green circle and blue text&#10;&#10;Description automatically generated">
            <a:extLst>
              <a:ext uri="{FF2B5EF4-FFF2-40B4-BE49-F238E27FC236}">
                <a16:creationId xmlns:a16="http://schemas.microsoft.com/office/drawing/2014/main" id="{C195E2F9-7A3C-5E4E-BEAF-01D36CAF5F8C}"/>
              </a:ext>
            </a:extLst>
          </p:cNvPr>
          <p:cNvPicPr>
            <a:picLocks noChangeAspect="1"/>
          </p:cNvPicPr>
          <p:nvPr/>
        </p:nvPicPr>
        <p:blipFill rotWithShape="1">
          <a:blip r:embed="rId4">
            <a:duotone>
              <a:schemeClr val="bg2">
                <a:shade val="45000"/>
                <a:satMod val="135000"/>
              </a:schemeClr>
              <a:prstClr val="white"/>
            </a:duotone>
            <a:extLst>
              <a:ext uri="{28A0092B-C50C-407E-A947-70E740481C1C}">
                <a14:useLocalDpi xmlns:a14="http://schemas.microsoft.com/office/drawing/2010/main" val="0"/>
              </a:ext>
            </a:extLst>
          </a:blip>
          <a:srcRect b="38498"/>
          <a:stretch/>
        </p:blipFill>
        <p:spPr>
          <a:xfrm>
            <a:off x="195051" y="6445540"/>
            <a:ext cx="560372" cy="289678"/>
          </a:xfrm>
          <a:prstGeom prst="rect">
            <a:avLst/>
          </a:prstGeom>
        </p:spPr>
      </p:pic>
      <p:sp>
        <p:nvSpPr>
          <p:cNvPr id="54" name="TextBox 55">
            <a:extLst>
              <a:ext uri="{FF2B5EF4-FFF2-40B4-BE49-F238E27FC236}">
                <a16:creationId xmlns:a16="http://schemas.microsoft.com/office/drawing/2014/main" id="{CCD27920-628B-FE71-DF30-5BB4BD864FB9}"/>
              </a:ext>
            </a:extLst>
          </p:cNvPr>
          <p:cNvSpPr txBox="1"/>
          <p:nvPr/>
        </p:nvSpPr>
        <p:spPr>
          <a:xfrm>
            <a:off x="851358" y="3224421"/>
            <a:ext cx="2488773" cy="384721"/>
          </a:xfrm>
          <a:prstGeom prst="rect">
            <a:avLst/>
          </a:prstGeom>
        </p:spPr>
        <p:txBody>
          <a:bodyPr wrap="square" lIns="0" tIns="0" rIns="0" bIns="0" rtlCol="0" anchor="t">
            <a:spAutoFit/>
          </a:bodyPr>
          <a:lstStyle/>
          <a:p>
            <a:pPr defTabSz="609630">
              <a:lnSpc>
                <a:spcPts val="1507"/>
              </a:lnSpc>
            </a:pPr>
            <a:r>
              <a:rPr lang="en-US" sz="1333" spc="-40">
                <a:solidFill>
                  <a:srgbClr val="FFFFFF"/>
                </a:solidFill>
                <a:latin typeface="Poppins Bold"/>
              </a:rPr>
              <a:t>CoE Governance Committee Chair / CoE Sponsor</a:t>
            </a:r>
          </a:p>
        </p:txBody>
      </p:sp>
      <p:sp>
        <p:nvSpPr>
          <p:cNvPr id="58" name="TextBox 59">
            <a:extLst>
              <a:ext uri="{FF2B5EF4-FFF2-40B4-BE49-F238E27FC236}">
                <a16:creationId xmlns:a16="http://schemas.microsoft.com/office/drawing/2014/main" id="{A9DB7687-D2B5-94F3-9209-481E3CE655FC}"/>
              </a:ext>
            </a:extLst>
          </p:cNvPr>
          <p:cNvSpPr txBox="1"/>
          <p:nvPr/>
        </p:nvSpPr>
        <p:spPr>
          <a:xfrm>
            <a:off x="851358" y="3704310"/>
            <a:ext cx="2431561" cy="456663"/>
          </a:xfrm>
          <a:prstGeom prst="rect">
            <a:avLst/>
          </a:prstGeom>
        </p:spPr>
        <p:txBody>
          <a:bodyPr wrap="square" lIns="0" tIns="0" rIns="0" bIns="0" rtlCol="0" anchor="t">
            <a:spAutoFit/>
          </a:bodyPr>
          <a:lstStyle/>
          <a:p>
            <a:pPr defTabSz="609630">
              <a:lnSpc>
                <a:spcPts val="1190"/>
              </a:lnSpc>
            </a:pPr>
            <a:r>
              <a:rPr lang="en-US" sz="933">
                <a:solidFill>
                  <a:prstClr val="white"/>
                </a:solidFill>
                <a:latin typeface="Poppins" panose="00000500000000000000" pitchFamily="2" charset="0"/>
                <a:cs typeface="Poppins" panose="00000500000000000000" pitchFamily="2" charset="0"/>
              </a:rPr>
              <a:t>Responsible for bringing forward any issues to the committee and communicating governance decisions</a:t>
            </a:r>
          </a:p>
        </p:txBody>
      </p:sp>
      <p:sp>
        <p:nvSpPr>
          <p:cNvPr id="6" name="Freeform 11">
            <a:extLst>
              <a:ext uri="{FF2B5EF4-FFF2-40B4-BE49-F238E27FC236}">
                <a16:creationId xmlns:a16="http://schemas.microsoft.com/office/drawing/2014/main" id="{8AC793FF-1048-3D42-30C2-2EBBA42986B1}"/>
              </a:ext>
            </a:extLst>
          </p:cNvPr>
          <p:cNvSpPr/>
          <p:nvPr/>
        </p:nvSpPr>
        <p:spPr>
          <a:xfrm>
            <a:off x="6170428" y="1444852"/>
            <a:ext cx="712272" cy="671948"/>
          </a:xfrm>
          <a:custGeom>
            <a:avLst/>
            <a:gdLst/>
            <a:ahLst/>
            <a:cxnLst/>
            <a:rect l="l" t="t" r="r" b="b"/>
            <a:pathLst>
              <a:path w="2078374" h="2042002">
                <a:moveTo>
                  <a:pt x="0" y="0"/>
                </a:moveTo>
                <a:lnTo>
                  <a:pt x="2078374" y="0"/>
                </a:lnTo>
                <a:lnTo>
                  <a:pt x="2078374" y="2042002"/>
                </a:lnTo>
                <a:lnTo>
                  <a:pt x="0" y="2042002"/>
                </a:lnTo>
                <a:lnTo>
                  <a:pt x="0" y="0"/>
                </a:lnTo>
                <a:close/>
              </a:path>
            </a:pathLst>
          </a:custGeom>
          <a:blipFill>
            <a:blip r:embed="rId5">
              <a:extLst>
                <a:ext uri="{96DAC541-7B7A-43D3-8B79-37D633B846F1}">
                  <asvg:svgBlip xmlns:asvg="http://schemas.microsoft.com/office/drawing/2016/SVG/main" r:embed="rId6"/>
                </a:ext>
              </a:extLst>
            </a:blip>
            <a:stretch>
              <a:fillRect/>
            </a:stretch>
          </a:blipFill>
          <a:effectLst>
            <a:outerShdw blurRad="50800" dist="50800" dir="5400000" algn="ctr" rotWithShape="0">
              <a:srgbClr val="3C8503"/>
            </a:outerShdw>
          </a:effectLst>
        </p:spPr>
        <p:txBody>
          <a:bodyPr/>
          <a:lstStyle/>
          <a:p>
            <a:endParaRPr lang="en-US"/>
          </a:p>
        </p:txBody>
      </p:sp>
    </p:spTree>
    <p:extLst>
      <p:ext uri="{BB962C8B-B14F-4D97-AF65-F5344CB8AC3E}">
        <p14:creationId xmlns:p14="http://schemas.microsoft.com/office/powerpoint/2010/main" val="3805007478"/>
      </p:ext>
    </p:extLst>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AutoShape 69"/>
          <p:cNvSpPr/>
          <p:nvPr/>
        </p:nvSpPr>
        <p:spPr>
          <a:xfrm>
            <a:off x="8083816" y="3343961"/>
            <a:ext cx="943512" cy="0"/>
          </a:xfrm>
          <a:prstGeom prst="line">
            <a:avLst/>
          </a:prstGeom>
          <a:ln w="28575" cap="flat">
            <a:solidFill>
              <a:srgbClr val="9B9FA1"/>
            </a:solidFill>
            <a:prstDash val="sysDash"/>
            <a:headEnd type="none" w="sm" len="sm"/>
            <a:tailEnd type="none" w="sm" len="sm"/>
          </a:ln>
        </p:spPr>
        <p:txBody>
          <a:bodyPr/>
          <a:lstStyle/>
          <a:p>
            <a:endParaRPr lang="en-US"/>
          </a:p>
        </p:txBody>
      </p:sp>
      <p:sp>
        <p:nvSpPr>
          <p:cNvPr id="3" name="TextBox 3"/>
          <p:cNvSpPr txBox="1"/>
          <p:nvPr/>
        </p:nvSpPr>
        <p:spPr>
          <a:xfrm>
            <a:off x="685799" y="1043393"/>
            <a:ext cx="10819000" cy="430887"/>
          </a:xfrm>
          <a:prstGeom prst="rect">
            <a:avLst/>
          </a:prstGeom>
        </p:spPr>
        <p:txBody>
          <a:bodyPr wrap="square" lIns="0" tIns="0" rIns="0" bIns="0" rtlCol="0" anchor="t">
            <a:spAutoFit/>
          </a:bodyPr>
          <a:lstStyle/>
          <a:p>
            <a:pPr algn="ctr" defTabSz="457223">
              <a:lnSpc>
                <a:spcPct val="120000"/>
              </a:lnSpc>
            </a:pPr>
            <a:r>
              <a:rPr lang="en-US" sz="1200">
                <a:solidFill>
                  <a:srgbClr val="24365C"/>
                </a:solidFill>
                <a:latin typeface="Poppins" panose="00000500000000000000" pitchFamily="2" charset="0"/>
                <a:cs typeface="Poppins" panose="00000500000000000000" pitchFamily="2" charset="0"/>
              </a:rPr>
              <a:t>State Agencies have varying  levels of MS LCNC knowledge and development experience. The IOT LCNC CoE will provide corresponding levels of services - Consultative, Governance and Directing -  to best align with the agency's objectives and requirements. </a:t>
            </a:r>
          </a:p>
        </p:txBody>
      </p:sp>
      <p:sp>
        <p:nvSpPr>
          <p:cNvPr id="5" name="Freeform 5"/>
          <p:cNvSpPr/>
          <p:nvPr/>
        </p:nvSpPr>
        <p:spPr>
          <a:xfrm>
            <a:off x="685800" y="2260601"/>
            <a:ext cx="1838931" cy="575119"/>
          </a:xfrm>
          <a:custGeom>
            <a:avLst/>
            <a:gdLst/>
            <a:ahLst/>
            <a:cxnLst/>
            <a:rect l="l" t="t" r="r" b="b"/>
            <a:pathLst>
              <a:path w="1299455" h="406400">
                <a:moveTo>
                  <a:pt x="0" y="0"/>
                </a:moveTo>
                <a:lnTo>
                  <a:pt x="1096255" y="0"/>
                </a:lnTo>
                <a:lnTo>
                  <a:pt x="1299455" y="203200"/>
                </a:lnTo>
                <a:lnTo>
                  <a:pt x="1096255" y="406400"/>
                </a:lnTo>
                <a:lnTo>
                  <a:pt x="0" y="406400"/>
                </a:lnTo>
                <a:lnTo>
                  <a:pt x="203200" y="203200"/>
                </a:lnTo>
                <a:lnTo>
                  <a:pt x="0" y="0"/>
                </a:lnTo>
                <a:close/>
              </a:path>
            </a:pathLst>
          </a:custGeom>
          <a:solidFill>
            <a:srgbClr val="3CA503"/>
          </a:solidFill>
          <a:ln>
            <a:solidFill>
              <a:srgbClr val="9B9FA1"/>
            </a:solidFill>
          </a:ln>
        </p:spPr>
        <p:txBody>
          <a:bodyPr/>
          <a:lstStyle/>
          <a:p>
            <a:endParaRPr lang="en-US"/>
          </a:p>
        </p:txBody>
      </p:sp>
      <p:sp>
        <p:nvSpPr>
          <p:cNvPr id="8" name="Freeform 8"/>
          <p:cNvSpPr/>
          <p:nvPr/>
        </p:nvSpPr>
        <p:spPr>
          <a:xfrm>
            <a:off x="2574222" y="2260600"/>
            <a:ext cx="624597" cy="627397"/>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3CA503"/>
          </a:solidFill>
          <a:ln>
            <a:solidFill>
              <a:srgbClr val="9B9FA1"/>
            </a:solidFill>
          </a:ln>
        </p:spPr>
        <p:txBody>
          <a:bodyPr/>
          <a:lstStyle/>
          <a:p>
            <a:endParaRPr lang="en-US" sz="2000"/>
          </a:p>
        </p:txBody>
      </p:sp>
      <p:sp>
        <p:nvSpPr>
          <p:cNvPr id="11" name="Freeform 11"/>
          <p:cNvSpPr/>
          <p:nvPr/>
        </p:nvSpPr>
        <p:spPr>
          <a:xfrm>
            <a:off x="685799" y="3060012"/>
            <a:ext cx="2511996" cy="2246853"/>
          </a:xfrm>
          <a:custGeom>
            <a:avLst/>
            <a:gdLst/>
            <a:ahLst/>
            <a:cxnLst/>
            <a:rect l="l" t="t" r="r" b="b"/>
            <a:pathLst>
              <a:path w="1686329" h="884009">
                <a:moveTo>
                  <a:pt x="1561869" y="884008"/>
                </a:moveTo>
                <a:lnTo>
                  <a:pt x="124460" y="884008"/>
                </a:lnTo>
                <a:cubicBezTo>
                  <a:pt x="55880" y="884008"/>
                  <a:pt x="0" y="828128"/>
                  <a:pt x="0" y="759548"/>
                </a:cubicBezTo>
                <a:lnTo>
                  <a:pt x="0" y="124460"/>
                </a:lnTo>
                <a:cubicBezTo>
                  <a:pt x="0" y="55880"/>
                  <a:pt x="55880" y="0"/>
                  <a:pt x="124460" y="0"/>
                </a:cubicBezTo>
                <a:lnTo>
                  <a:pt x="1561869" y="0"/>
                </a:lnTo>
                <a:cubicBezTo>
                  <a:pt x="1630449" y="0"/>
                  <a:pt x="1686329" y="55880"/>
                  <a:pt x="1686329" y="124460"/>
                </a:cubicBezTo>
                <a:lnTo>
                  <a:pt x="1686329" y="759549"/>
                </a:lnTo>
                <a:cubicBezTo>
                  <a:pt x="1686329" y="828129"/>
                  <a:pt x="1630449" y="884009"/>
                  <a:pt x="1561869" y="884009"/>
                </a:cubicBezTo>
                <a:close/>
              </a:path>
            </a:pathLst>
          </a:custGeom>
          <a:solidFill>
            <a:srgbClr val="24365C"/>
          </a:solidFill>
          <a:ln>
            <a:solidFill>
              <a:schemeClr val="bg1"/>
            </a:solidFill>
          </a:ln>
        </p:spPr>
        <p:txBody>
          <a:bodyPr/>
          <a:lstStyle/>
          <a:p>
            <a:endParaRPr lang="en-US"/>
          </a:p>
        </p:txBody>
      </p:sp>
      <p:sp>
        <p:nvSpPr>
          <p:cNvPr id="12" name="TextBox 12"/>
          <p:cNvSpPr txBox="1"/>
          <p:nvPr/>
        </p:nvSpPr>
        <p:spPr>
          <a:xfrm>
            <a:off x="934475" y="2390680"/>
            <a:ext cx="1503925" cy="264303"/>
          </a:xfrm>
          <a:prstGeom prst="rect">
            <a:avLst/>
          </a:prstGeom>
        </p:spPr>
        <p:txBody>
          <a:bodyPr lIns="0" tIns="0" rIns="0" bIns="0" rtlCol="0" anchor="t">
            <a:spAutoFit/>
          </a:bodyPr>
          <a:lstStyle/>
          <a:p>
            <a:pPr algn="ctr" defTabSz="609630">
              <a:lnSpc>
                <a:spcPts val="2239"/>
              </a:lnSpc>
            </a:pPr>
            <a:r>
              <a:rPr lang="en-US" sz="1467" spc="51">
                <a:solidFill>
                  <a:srgbClr val="F4F4F3"/>
                </a:solidFill>
                <a:latin typeface="Poppins" panose="00000500000000000000" pitchFamily="2" charset="0"/>
                <a:cs typeface="Poppins" panose="00000500000000000000" pitchFamily="2" charset="0"/>
              </a:rPr>
              <a:t>Consultative </a:t>
            </a:r>
          </a:p>
        </p:txBody>
      </p:sp>
      <p:sp>
        <p:nvSpPr>
          <p:cNvPr id="13" name="TextBox 13"/>
          <p:cNvSpPr txBox="1"/>
          <p:nvPr/>
        </p:nvSpPr>
        <p:spPr>
          <a:xfrm>
            <a:off x="2696890" y="2416819"/>
            <a:ext cx="379262" cy="272510"/>
          </a:xfrm>
          <a:prstGeom prst="rect">
            <a:avLst/>
          </a:prstGeom>
        </p:spPr>
        <p:txBody>
          <a:bodyPr lIns="0" tIns="0" rIns="0" bIns="0" rtlCol="0" anchor="t">
            <a:spAutoFit/>
          </a:bodyPr>
          <a:lstStyle/>
          <a:p>
            <a:pPr algn="ctr" defTabSz="609630">
              <a:lnSpc>
                <a:spcPts val="2239"/>
              </a:lnSpc>
            </a:pPr>
            <a:r>
              <a:rPr lang="en-US" spc="51">
                <a:solidFill>
                  <a:prstClr val="white"/>
                </a:solidFill>
                <a:latin typeface="Barlow Semi-Bold"/>
              </a:rPr>
              <a:t>1</a:t>
            </a:r>
          </a:p>
        </p:txBody>
      </p:sp>
      <p:sp>
        <p:nvSpPr>
          <p:cNvPr id="15" name="Freeform 15"/>
          <p:cNvSpPr/>
          <p:nvPr/>
        </p:nvSpPr>
        <p:spPr>
          <a:xfrm>
            <a:off x="6727212" y="2260600"/>
            <a:ext cx="624597" cy="627397"/>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3CA503"/>
          </a:solidFill>
          <a:ln>
            <a:solidFill>
              <a:srgbClr val="9B9FA1"/>
            </a:solidFill>
          </a:ln>
        </p:spPr>
        <p:txBody>
          <a:bodyPr/>
          <a:lstStyle/>
          <a:p>
            <a:endParaRPr lang="en-US"/>
          </a:p>
        </p:txBody>
      </p:sp>
      <p:sp>
        <p:nvSpPr>
          <p:cNvPr id="18" name="Freeform 18"/>
          <p:cNvSpPr/>
          <p:nvPr/>
        </p:nvSpPr>
        <p:spPr>
          <a:xfrm>
            <a:off x="10880202" y="2260600"/>
            <a:ext cx="624597" cy="627397"/>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3CA503"/>
          </a:solidFill>
          <a:ln>
            <a:solidFill>
              <a:srgbClr val="9B9FA1"/>
            </a:solidFill>
          </a:ln>
        </p:spPr>
        <p:txBody>
          <a:bodyPr/>
          <a:lstStyle/>
          <a:p>
            <a:endParaRPr lang="en-US"/>
          </a:p>
        </p:txBody>
      </p:sp>
      <p:sp>
        <p:nvSpPr>
          <p:cNvPr id="26" name="TextBox 26"/>
          <p:cNvSpPr txBox="1"/>
          <p:nvPr/>
        </p:nvSpPr>
        <p:spPr>
          <a:xfrm>
            <a:off x="6849880" y="2416819"/>
            <a:ext cx="379262" cy="272510"/>
          </a:xfrm>
          <a:prstGeom prst="rect">
            <a:avLst/>
          </a:prstGeom>
        </p:spPr>
        <p:txBody>
          <a:bodyPr lIns="0" tIns="0" rIns="0" bIns="0" rtlCol="0" anchor="t">
            <a:spAutoFit/>
          </a:bodyPr>
          <a:lstStyle/>
          <a:p>
            <a:pPr algn="ctr" defTabSz="609630">
              <a:lnSpc>
                <a:spcPts val="2239"/>
              </a:lnSpc>
            </a:pPr>
            <a:r>
              <a:rPr lang="en-US" spc="51">
                <a:solidFill>
                  <a:prstClr val="white"/>
                </a:solidFill>
                <a:latin typeface="Barlow Semi-Bold"/>
              </a:rPr>
              <a:t>2</a:t>
            </a:r>
          </a:p>
        </p:txBody>
      </p:sp>
      <p:sp>
        <p:nvSpPr>
          <p:cNvPr id="29" name="TextBox 29"/>
          <p:cNvSpPr txBox="1"/>
          <p:nvPr/>
        </p:nvSpPr>
        <p:spPr>
          <a:xfrm>
            <a:off x="11002870" y="2416819"/>
            <a:ext cx="379262" cy="272510"/>
          </a:xfrm>
          <a:prstGeom prst="rect">
            <a:avLst/>
          </a:prstGeom>
        </p:spPr>
        <p:txBody>
          <a:bodyPr lIns="0" tIns="0" rIns="0" bIns="0" rtlCol="0" anchor="t">
            <a:spAutoFit/>
          </a:bodyPr>
          <a:lstStyle/>
          <a:p>
            <a:pPr algn="ctr" defTabSz="609630">
              <a:lnSpc>
                <a:spcPts val="2239"/>
              </a:lnSpc>
            </a:pPr>
            <a:r>
              <a:rPr lang="en-US" spc="51">
                <a:solidFill>
                  <a:prstClr val="white"/>
                </a:solidFill>
                <a:latin typeface="Barlow Semi-Bold"/>
              </a:rPr>
              <a:t>3</a:t>
            </a:r>
          </a:p>
        </p:txBody>
      </p:sp>
      <p:sp>
        <p:nvSpPr>
          <p:cNvPr id="32" name="AutoShape 32"/>
          <p:cNvSpPr/>
          <p:nvPr/>
        </p:nvSpPr>
        <p:spPr>
          <a:xfrm>
            <a:off x="3928405" y="3343961"/>
            <a:ext cx="943512" cy="0"/>
          </a:xfrm>
          <a:prstGeom prst="line">
            <a:avLst/>
          </a:prstGeom>
          <a:ln w="28575" cap="flat">
            <a:solidFill>
              <a:srgbClr val="9B9FA1"/>
            </a:solidFill>
            <a:prstDash val="sysDash"/>
            <a:headEnd type="none" w="sm" len="sm"/>
            <a:tailEnd type="none" w="sm" len="sm"/>
          </a:ln>
        </p:spPr>
        <p:txBody>
          <a:bodyPr/>
          <a:lstStyle/>
          <a:p>
            <a:endParaRPr lang="en-US"/>
          </a:p>
        </p:txBody>
      </p:sp>
      <p:sp>
        <p:nvSpPr>
          <p:cNvPr id="33" name="AutoShape 33"/>
          <p:cNvSpPr/>
          <p:nvPr/>
        </p:nvSpPr>
        <p:spPr>
          <a:xfrm>
            <a:off x="3350198" y="2522760"/>
            <a:ext cx="581382" cy="0"/>
          </a:xfrm>
          <a:prstGeom prst="line">
            <a:avLst/>
          </a:prstGeom>
          <a:ln w="28575" cap="flat">
            <a:solidFill>
              <a:srgbClr val="9B9FA1"/>
            </a:solidFill>
            <a:prstDash val="sysDash"/>
            <a:headEnd type="oval" w="lg" len="lg"/>
            <a:tailEnd type="none" w="sm" len="sm"/>
          </a:ln>
        </p:spPr>
        <p:txBody>
          <a:bodyPr/>
          <a:lstStyle/>
          <a:p>
            <a:endParaRPr lang="en-US"/>
          </a:p>
        </p:txBody>
      </p:sp>
      <p:sp>
        <p:nvSpPr>
          <p:cNvPr id="34" name="AutoShape 34"/>
          <p:cNvSpPr/>
          <p:nvPr/>
        </p:nvSpPr>
        <p:spPr>
          <a:xfrm>
            <a:off x="3350198" y="4194502"/>
            <a:ext cx="578207" cy="0"/>
          </a:xfrm>
          <a:prstGeom prst="line">
            <a:avLst/>
          </a:prstGeom>
          <a:ln w="28575" cap="flat">
            <a:solidFill>
              <a:srgbClr val="9B9FA1"/>
            </a:solidFill>
            <a:prstDash val="sysDash"/>
            <a:headEnd type="oval" w="lg" len="lg"/>
            <a:tailEnd type="none" w="sm" len="sm"/>
          </a:ln>
        </p:spPr>
        <p:txBody>
          <a:bodyPr/>
          <a:lstStyle/>
          <a:p>
            <a:endParaRPr lang="en-US"/>
          </a:p>
        </p:txBody>
      </p:sp>
      <p:sp>
        <p:nvSpPr>
          <p:cNvPr id="35" name="AutoShape 35"/>
          <p:cNvSpPr/>
          <p:nvPr/>
        </p:nvSpPr>
        <p:spPr>
          <a:xfrm rot="-5400000">
            <a:off x="3090946" y="3353869"/>
            <a:ext cx="1662217" cy="0"/>
          </a:xfrm>
          <a:prstGeom prst="line">
            <a:avLst/>
          </a:prstGeom>
          <a:ln w="28575" cap="flat">
            <a:solidFill>
              <a:srgbClr val="9B9FA1"/>
            </a:solidFill>
            <a:prstDash val="sysDash"/>
            <a:headEnd type="none" w="sm" len="sm"/>
            <a:tailEnd type="none" w="sm" len="sm"/>
          </a:ln>
        </p:spPr>
        <p:txBody>
          <a:bodyPr/>
          <a:lstStyle/>
          <a:p>
            <a:endParaRPr lang="en-US"/>
          </a:p>
        </p:txBody>
      </p:sp>
      <p:sp>
        <p:nvSpPr>
          <p:cNvPr id="37" name="Freeform 37"/>
          <p:cNvSpPr/>
          <p:nvPr/>
        </p:nvSpPr>
        <p:spPr>
          <a:xfrm>
            <a:off x="4838790" y="2260601"/>
            <a:ext cx="1838931" cy="575119"/>
          </a:xfrm>
          <a:custGeom>
            <a:avLst/>
            <a:gdLst/>
            <a:ahLst/>
            <a:cxnLst/>
            <a:rect l="l" t="t" r="r" b="b"/>
            <a:pathLst>
              <a:path w="1299455" h="406400">
                <a:moveTo>
                  <a:pt x="0" y="0"/>
                </a:moveTo>
                <a:lnTo>
                  <a:pt x="1096255" y="0"/>
                </a:lnTo>
                <a:lnTo>
                  <a:pt x="1299455" y="203200"/>
                </a:lnTo>
                <a:lnTo>
                  <a:pt x="1096255" y="406400"/>
                </a:lnTo>
                <a:lnTo>
                  <a:pt x="0" y="406400"/>
                </a:lnTo>
                <a:lnTo>
                  <a:pt x="203200" y="203200"/>
                </a:lnTo>
                <a:lnTo>
                  <a:pt x="0" y="0"/>
                </a:lnTo>
                <a:close/>
              </a:path>
            </a:pathLst>
          </a:custGeom>
          <a:solidFill>
            <a:srgbClr val="3CA503"/>
          </a:solidFill>
          <a:ln>
            <a:solidFill>
              <a:srgbClr val="9B9FA1"/>
            </a:solidFill>
          </a:ln>
        </p:spPr>
        <p:txBody>
          <a:bodyPr/>
          <a:lstStyle/>
          <a:p>
            <a:endParaRPr lang="en-US"/>
          </a:p>
        </p:txBody>
      </p:sp>
      <p:grpSp>
        <p:nvGrpSpPr>
          <p:cNvPr id="39" name="Group 39"/>
          <p:cNvGrpSpPr/>
          <p:nvPr/>
        </p:nvGrpSpPr>
        <p:grpSpPr>
          <a:xfrm>
            <a:off x="4810967" y="3060011"/>
            <a:ext cx="2542242" cy="2246850"/>
            <a:chOff x="0" y="0"/>
            <a:chExt cx="1686329" cy="884008"/>
          </a:xfrm>
          <a:solidFill>
            <a:srgbClr val="24365C"/>
          </a:solidFill>
        </p:grpSpPr>
        <p:sp>
          <p:nvSpPr>
            <p:cNvPr id="40" name="Freeform 40"/>
            <p:cNvSpPr/>
            <p:nvPr/>
          </p:nvSpPr>
          <p:spPr>
            <a:xfrm>
              <a:off x="0" y="0"/>
              <a:ext cx="1686329" cy="884009"/>
            </a:xfrm>
            <a:custGeom>
              <a:avLst/>
              <a:gdLst/>
              <a:ahLst/>
              <a:cxnLst/>
              <a:rect l="l" t="t" r="r" b="b"/>
              <a:pathLst>
                <a:path w="1686329" h="884009">
                  <a:moveTo>
                    <a:pt x="1561869" y="884008"/>
                  </a:moveTo>
                  <a:lnTo>
                    <a:pt x="124460" y="884008"/>
                  </a:lnTo>
                  <a:cubicBezTo>
                    <a:pt x="55880" y="884008"/>
                    <a:pt x="0" y="828128"/>
                    <a:pt x="0" y="759548"/>
                  </a:cubicBezTo>
                  <a:lnTo>
                    <a:pt x="0" y="124460"/>
                  </a:lnTo>
                  <a:cubicBezTo>
                    <a:pt x="0" y="55880"/>
                    <a:pt x="55880" y="0"/>
                    <a:pt x="124460" y="0"/>
                  </a:cubicBezTo>
                  <a:lnTo>
                    <a:pt x="1561869" y="0"/>
                  </a:lnTo>
                  <a:cubicBezTo>
                    <a:pt x="1630449" y="0"/>
                    <a:pt x="1686329" y="55880"/>
                    <a:pt x="1686329" y="124460"/>
                  </a:cubicBezTo>
                  <a:lnTo>
                    <a:pt x="1686329" y="759549"/>
                  </a:lnTo>
                  <a:cubicBezTo>
                    <a:pt x="1686329" y="828129"/>
                    <a:pt x="1630449" y="884009"/>
                    <a:pt x="1561869" y="884009"/>
                  </a:cubicBezTo>
                  <a:close/>
                </a:path>
              </a:pathLst>
            </a:custGeom>
            <a:grpFill/>
            <a:ln>
              <a:solidFill>
                <a:schemeClr val="bg1"/>
              </a:solidFill>
            </a:ln>
          </p:spPr>
          <p:txBody>
            <a:bodyPr/>
            <a:lstStyle/>
            <a:p>
              <a:endParaRPr lang="en-US"/>
            </a:p>
          </p:txBody>
        </p:sp>
      </p:grpSp>
      <p:sp>
        <p:nvSpPr>
          <p:cNvPr id="41" name="TextBox 41"/>
          <p:cNvSpPr txBox="1"/>
          <p:nvPr/>
        </p:nvSpPr>
        <p:spPr>
          <a:xfrm>
            <a:off x="5100075" y="2390680"/>
            <a:ext cx="1503925" cy="264303"/>
          </a:xfrm>
          <a:prstGeom prst="rect">
            <a:avLst/>
          </a:prstGeom>
        </p:spPr>
        <p:txBody>
          <a:bodyPr lIns="0" tIns="0" rIns="0" bIns="0" rtlCol="0" anchor="t">
            <a:spAutoFit/>
          </a:bodyPr>
          <a:lstStyle/>
          <a:p>
            <a:pPr algn="ctr" defTabSz="609630">
              <a:lnSpc>
                <a:spcPts val="2239"/>
              </a:lnSpc>
            </a:pPr>
            <a:r>
              <a:rPr lang="en-US" sz="1467" spc="51">
                <a:solidFill>
                  <a:srgbClr val="F4F4F3"/>
                </a:solidFill>
                <a:latin typeface="Poppins" panose="00000500000000000000" pitchFamily="2" charset="0"/>
                <a:cs typeface="Poppins" panose="00000500000000000000" pitchFamily="2" charset="0"/>
              </a:rPr>
              <a:t>Governance</a:t>
            </a:r>
          </a:p>
        </p:txBody>
      </p:sp>
      <p:sp>
        <p:nvSpPr>
          <p:cNvPr id="45" name="Freeform 45"/>
          <p:cNvSpPr/>
          <p:nvPr/>
        </p:nvSpPr>
        <p:spPr>
          <a:xfrm>
            <a:off x="8991780" y="2260601"/>
            <a:ext cx="1838931" cy="575119"/>
          </a:xfrm>
          <a:custGeom>
            <a:avLst/>
            <a:gdLst/>
            <a:ahLst/>
            <a:cxnLst/>
            <a:rect l="l" t="t" r="r" b="b"/>
            <a:pathLst>
              <a:path w="1299455" h="406400">
                <a:moveTo>
                  <a:pt x="0" y="0"/>
                </a:moveTo>
                <a:lnTo>
                  <a:pt x="1096255" y="0"/>
                </a:lnTo>
                <a:lnTo>
                  <a:pt x="1299455" y="203200"/>
                </a:lnTo>
                <a:lnTo>
                  <a:pt x="1096255" y="406400"/>
                </a:lnTo>
                <a:lnTo>
                  <a:pt x="0" y="406400"/>
                </a:lnTo>
                <a:lnTo>
                  <a:pt x="203200" y="203200"/>
                </a:lnTo>
                <a:lnTo>
                  <a:pt x="0" y="0"/>
                </a:lnTo>
                <a:close/>
              </a:path>
            </a:pathLst>
          </a:custGeom>
          <a:solidFill>
            <a:srgbClr val="3CA503"/>
          </a:solidFill>
          <a:ln>
            <a:solidFill>
              <a:srgbClr val="9B9FA1"/>
            </a:solidFill>
          </a:ln>
        </p:spPr>
        <p:txBody>
          <a:bodyPr/>
          <a:lstStyle/>
          <a:p>
            <a:endParaRPr lang="en-US"/>
          </a:p>
        </p:txBody>
      </p:sp>
      <p:grpSp>
        <p:nvGrpSpPr>
          <p:cNvPr id="47" name="Group 47"/>
          <p:cNvGrpSpPr/>
          <p:nvPr/>
        </p:nvGrpSpPr>
        <p:grpSpPr>
          <a:xfrm>
            <a:off x="8991779" y="3060011"/>
            <a:ext cx="2513019" cy="2246849"/>
            <a:chOff x="0" y="0"/>
            <a:chExt cx="1686329" cy="884008"/>
          </a:xfrm>
          <a:solidFill>
            <a:srgbClr val="24365C"/>
          </a:solidFill>
        </p:grpSpPr>
        <p:sp>
          <p:nvSpPr>
            <p:cNvPr id="48" name="Freeform 48"/>
            <p:cNvSpPr/>
            <p:nvPr/>
          </p:nvSpPr>
          <p:spPr>
            <a:xfrm>
              <a:off x="0" y="0"/>
              <a:ext cx="1686329" cy="884009"/>
            </a:xfrm>
            <a:custGeom>
              <a:avLst/>
              <a:gdLst/>
              <a:ahLst/>
              <a:cxnLst/>
              <a:rect l="l" t="t" r="r" b="b"/>
              <a:pathLst>
                <a:path w="1686329" h="884009">
                  <a:moveTo>
                    <a:pt x="1561869" y="884008"/>
                  </a:moveTo>
                  <a:lnTo>
                    <a:pt x="124460" y="884008"/>
                  </a:lnTo>
                  <a:cubicBezTo>
                    <a:pt x="55880" y="884008"/>
                    <a:pt x="0" y="828128"/>
                    <a:pt x="0" y="759548"/>
                  </a:cubicBezTo>
                  <a:lnTo>
                    <a:pt x="0" y="124460"/>
                  </a:lnTo>
                  <a:cubicBezTo>
                    <a:pt x="0" y="55880"/>
                    <a:pt x="55880" y="0"/>
                    <a:pt x="124460" y="0"/>
                  </a:cubicBezTo>
                  <a:lnTo>
                    <a:pt x="1561869" y="0"/>
                  </a:lnTo>
                  <a:cubicBezTo>
                    <a:pt x="1630449" y="0"/>
                    <a:pt x="1686329" y="55880"/>
                    <a:pt x="1686329" y="124460"/>
                  </a:cubicBezTo>
                  <a:lnTo>
                    <a:pt x="1686329" y="759549"/>
                  </a:lnTo>
                  <a:cubicBezTo>
                    <a:pt x="1686329" y="828129"/>
                    <a:pt x="1630449" y="884009"/>
                    <a:pt x="1561869" y="884009"/>
                  </a:cubicBezTo>
                  <a:close/>
                </a:path>
              </a:pathLst>
            </a:custGeom>
            <a:grpFill/>
            <a:ln>
              <a:solidFill>
                <a:schemeClr val="bg1"/>
              </a:solidFill>
            </a:ln>
          </p:spPr>
          <p:txBody>
            <a:bodyPr/>
            <a:lstStyle/>
            <a:p>
              <a:endParaRPr lang="en-US"/>
            </a:p>
          </p:txBody>
        </p:sp>
      </p:grpSp>
      <p:sp>
        <p:nvSpPr>
          <p:cNvPr id="49" name="TextBox 49"/>
          <p:cNvSpPr txBox="1"/>
          <p:nvPr/>
        </p:nvSpPr>
        <p:spPr>
          <a:xfrm>
            <a:off x="9159283" y="2390680"/>
            <a:ext cx="1503925" cy="264303"/>
          </a:xfrm>
          <a:prstGeom prst="rect">
            <a:avLst/>
          </a:prstGeom>
        </p:spPr>
        <p:txBody>
          <a:bodyPr lIns="0" tIns="0" rIns="0" bIns="0" rtlCol="0" anchor="t">
            <a:spAutoFit/>
          </a:bodyPr>
          <a:lstStyle/>
          <a:p>
            <a:pPr algn="ctr" defTabSz="609630">
              <a:lnSpc>
                <a:spcPts val="2239"/>
              </a:lnSpc>
            </a:pPr>
            <a:r>
              <a:rPr lang="en-US" sz="1467" spc="51">
                <a:solidFill>
                  <a:srgbClr val="F4F4F3"/>
                </a:solidFill>
                <a:latin typeface="Poppins" panose="00000500000000000000" pitchFamily="2" charset="0"/>
                <a:cs typeface="Poppins" panose="00000500000000000000" pitchFamily="2" charset="0"/>
              </a:rPr>
              <a:t>Directive</a:t>
            </a:r>
          </a:p>
        </p:txBody>
      </p:sp>
      <p:sp>
        <p:nvSpPr>
          <p:cNvPr id="70" name="AutoShape 70"/>
          <p:cNvSpPr/>
          <p:nvPr/>
        </p:nvSpPr>
        <p:spPr>
          <a:xfrm>
            <a:off x="7505610" y="2522760"/>
            <a:ext cx="597257" cy="0"/>
          </a:xfrm>
          <a:prstGeom prst="line">
            <a:avLst/>
          </a:prstGeom>
          <a:ln w="28575" cap="flat">
            <a:solidFill>
              <a:srgbClr val="9B9FA1"/>
            </a:solidFill>
            <a:prstDash val="sysDash"/>
            <a:headEnd type="oval" w="lg" len="lg"/>
            <a:tailEnd type="none" w="sm" len="sm"/>
          </a:ln>
        </p:spPr>
        <p:txBody>
          <a:bodyPr/>
          <a:lstStyle/>
          <a:p>
            <a:endParaRPr lang="en-US"/>
          </a:p>
        </p:txBody>
      </p:sp>
      <p:sp>
        <p:nvSpPr>
          <p:cNvPr id="71" name="AutoShape 71"/>
          <p:cNvSpPr/>
          <p:nvPr/>
        </p:nvSpPr>
        <p:spPr>
          <a:xfrm>
            <a:off x="7505610" y="4194502"/>
            <a:ext cx="597257" cy="0"/>
          </a:xfrm>
          <a:prstGeom prst="line">
            <a:avLst/>
          </a:prstGeom>
          <a:ln w="28575" cap="flat">
            <a:solidFill>
              <a:srgbClr val="9B9FA1"/>
            </a:solidFill>
            <a:prstDash val="sysDash"/>
            <a:headEnd type="oval" w="lg" len="lg"/>
            <a:tailEnd type="none" w="sm" len="sm"/>
          </a:ln>
        </p:spPr>
        <p:txBody>
          <a:bodyPr/>
          <a:lstStyle/>
          <a:p>
            <a:endParaRPr lang="en-US"/>
          </a:p>
        </p:txBody>
      </p:sp>
      <p:sp>
        <p:nvSpPr>
          <p:cNvPr id="72" name="AutoShape 72"/>
          <p:cNvSpPr/>
          <p:nvPr/>
        </p:nvSpPr>
        <p:spPr>
          <a:xfrm rot="-5400000">
            <a:off x="7241595" y="3358631"/>
            <a:ext cx="1671742" cy="0"/>
          </a:xfrm>
          <a:prstGeom prst="line">
            <a:avLst/>
          </a:prstGeom>
          <a:ln w="28575" cap="flat">
            <a:solidFill>
              <a:srgbClr val="9B9FA1"/>
            </a:solidFill>
            <a:prstDash val="sysDash"/>
            <a:headEnd type="none" w="sm" len="sm"/>
            <a:tailEnd type="none" w="sm" len="sm"/>
          </a:ln>
        </p:spPr>
        <p:txBody>
          <a:bodyPr/>
          <a:lstStyle/>
          <a:p>
            <a:endParaRPr lang="en-US"/>
          </a:p>
        </p:txBody>
      </p:sp>
      <p:sp>
        <p:nvSpPr>
          <p:cNvPr id="84" name="TextBox 2">
            <a:extLst>
              <a:ext uri="{FF2B5EF4-FFF2-40B4-BE49-F238E27FC236}">
                <a16:creationId xmlns:a16="http://schemas.microsoft.com/office/drawing/2014/main" id="{E1D12C7E-9A80-A180-9FB3-10AE608D86A1}"/>
              </a:ext>
            </a:extLst>
          </p:cNvPr>
          <p:cNvSpPr txBox="1"/>
          <p:nvPr/>
        </p:nvSpPr>
        <p:spPr>
          <a:xfrm>
            <a:off x="-12913" y="303795"/>
            <a:ext cx="12192000" cy="665375"/>
          </a:xfrm>
          <a:prstGeom prst="rect">
            <a:avLst/>
          </a:prstGeom>
        </p:spPr>
        <p:txBody>
          <a:bodyPr wrap="square" lIns="0" tIns="0" rIns="0" bIns="0" rtlCol="0" anchor="t">
            <a:spAutoFit/>
          </a:bodyPr>
          <a:lstStyle/>
          <a:p>
            <a:pPr algn="ctr" defTabSz="609630">
              <a:lnSpc>
                <a:spcPts val="5348"/>
              </a:lnSpc>
            </a:pPr>
            <a:r>
              <a:rPr lang="en-US" sz="4300" b="1">
                <a:solidFill>
                  <a:srgbClr val="24365C"/>
                </a:solidFill>
                <a:latin typeface="Poppins Medium" panose="00000600000000000000" pitchFamily="2" charset="0"/>
                <a:cs typeface="Poppins Medium" panose="00000600000000000000" pitchFamily="2" charset="0"/>
              </a:rPr>
              <a:t>MSFT CoE Service Levels</a:t>
            </a:r>
          </a:p>
        </p:txBody>
      </p:sp>
      <p:sp>
        <p:nvSpPr>
          <p:cNvPr id="86" name="TextBox 3">
            <a:extLst>
              <a:ext uri="{FF2B5EF4-FFF2-40B4-BE49-F238E27FC236}">
                <a16:creationId xmlns:a16="http://schemas.microsoft.com/office/drawing/2014/main" id="{B4280066-E935-FC43-2A9A-BAA73E7C7DA9}"/>
              </a:ext>
            </a:extLst>
          </p:cNvPr>
          <p:cNvSpPr txBox="1"/>
          <p:nvPr/>
        </p:nvSpPr>
        <p:spPr>
          <a:xfrm>
            <a:off x="820648" y="3353147"/>
            <a:ext cx="2193444" cy="1638334"/>
          </a:xfrm>
          <a:prstGeom prst="rect">
            <a:avLst/>
          </a:prstGeom>
        </p:spPr>
        <p:txBody>
          <a:bodyPr wrap="square" lIns="0" tIns="0" rIns="0" bIns="0" rtlCol="0" anchor="t">
            <a:spAutoFit/>
          </a:bodyPr>
          <a:lstStyle/>
          <a:p>
            <a:pPr marL="190510" indent="-190510" defTabSz="457223">
              <a:spcAft>
                <a:spcPts val="900"/>
              </a:spcAft>
              <a:buFont typeface="Arial" panose="020B0604020202020204" pitchFamily="34" charset="0"/>
              <a:buChar char="•"/>
            </a:pPr>
            <a:r>
              <a:rPr lang="en-US" sz="933">
                <a:solidFill>
                  <a:prstClr val="white"/>
                </a:solidFill>
                <a:latin typeface="Poppins" panose="00000500000000000000" pitchFamily="2" charset="0"/>
                <a:cs typeface="Poppins" panose="00000500000000000000" pitchFamily="2" charset="0"/>
              </a:rPr>
              <a:t>Educate agencies on MS LCNC benefits and opportunities.</a:t>
            </a:r>
          </a:p>
          <a:p>
            <a:pPr marL="190510" indent="-190510" defTabSz="457223">
              <a:spcAft>
                <a:spcPts val="900"/>
              </a:spcAft>
              <a:buFont typeface="Arial" panose="020B0604020202020204" pitchFamily="34" charset="0"/>
              <a:buChar char="•"/>
            </a:pPr>
            <a:r>
              <a:rPr lang="en-US" sz="933">
                <a:solidFill>
                  <a:prstClr val="white"/>
                </a:solidFill>
                <a:latin typeface="Poppins" panose="00000500000000000000" pitchFamily="2" charset="0"/>
                <a:cs typeface="Poppins" panose="00000500000000000000" pitchFamily="2" charset="0"/>
              </a:rPr>
              <a:t>Establish development best practices, standards, and training for LCNC development.</a:t>
            </a:r>
          </a:p>
          <a:p>
            <a:pPr marL="190510" indent="-190510" defTabSz="457223">
              <a:spcAft>
                <a:spcPts val="900"/>
              </a:spcAft>
              <a:buFont typeface="Arial" panose="020B0604020202020204" pitchFamily="34" charset="0"/>
              <a:buChar char="•"/>
            </a:pPr>
            <a:r>
              <a:rPr lang="en-US" sz="933">
                <a:solidFill>
                  <a:prstClr val="white"/>
                </a:solidFill>
                <a:latin typeface="Poppins" panose="00000500000000000000" pitchFamily="2" charset="0"/>
                <a:cs typeface="Poppins" panose="00000500000000000000" pitchFamily="2" charset="0"/>
              </a:rPr>
              <a:t>Provide secure Power Platform Environments.</a:t>
            </a:r>
          </a:p>
          <a:p>
            <a:pPr marL="190510" indent="-190510" defTabSz="457223">
              <a:spcAft>
                <a:spcPts val="900"/>
              </a:spcAft>
              <a:buFont typeface="Arial" panose="020B0604020202020204" pitchFamily="34" charset="0"/>
              <a:buChar char="•"/>
            </a:pPr>
            <a:r>
              <a:rPr lang="en-US" sz="933">
                <a:solidFill>
                  <a:prstClr val="white"/>
                </a:solidFill>
                <a:latin typeface="Poppins" panose="00000500000000000000" pitchFamily="2" charset="0"/>
                <a:cs typeface="Poppins" panose="00000500000000000000" pitchFamily="2" charset="0"/>
              </a:rPr>
              <a:t>Evaluate and recommend LCNC Initiatives. </a:t>
            </a:r>
          </a:p>
        </p:txBody>
      </p:sp>
      <p:sp>
        <p:nvSpPr>
          <p:cNvPr id="87" name="TextBox 86">
            <a:extLst>
              <a:ext uri="{FF2B5EF4-FFF2-40B4-BE49-F238E27FC236}">
                <a16:creationId xmlns:a16="http://schemas.microsoft.com/office/drawing/2014/main" id="{06329982-AA9B-EE44-663E-7726223333DF}"/>
              </a:ext>
            </a:extLst>
          </p:cNvPr>
          <p:cNvSpPr txBox="1"/>
          <p:nvPr/>
        </p:nvSpPr>
        <p:spPr>
          <a:xfrm>
            <a:off x="4890968" y="3133003"/>
            <a:ext cx="2385799" cy="21332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88985" indent="-188985" defTabSz="457223">
              <a:spcAft>
                <a:spcPts val="900"/>
              </a:spcAft>
              <a:buFont typeface="Arial" panose="020B0604020202020204" pitchFamily="34" charset="0"/>
              <a:buChar char="•"/>
            </a:pPr>
            <a:r>
              <a:rPr lang="en-US" sz="933">
                <a:solidFill>
                  <a:prstClr val="white"/>
                </a:solidFill>
                <a:latin typeface="Poppins" panose="00000500000000000000" pitchFamily="2" charset="0"/>
                <a:cs typeface="Poppins" panose="00000500000000000000" pitchFamily="2" charset="0"/>
              </a:rPr>
              <a:t>Builds on Consultative services.</a:t>
            </a:r>
          </a:p>
          <a:p>
            <a:pPr marL="188985" indent="-188985" defTabSz="457223">
              <a:spcAft>
                <a:spcPts val="900"/>
              </a:spcAft>
              <a:buFont typeface="Arial" panose="020B0604020202020204" pitchFamily="34" charset="0"/>
              <a:buChar char="•"/>
            </a:pPr>
            <a:r>
              <a:rPr lang="en-US" sz="933">
                <a:solidFill>
                  <a:prstClr val="white"/>
                </a:solidFill>
                <a:latin typeface="Poppins" panose="00000500000000000000" pitchFamily="2" charset="0"/>
                <a:cs typeface="Poppins" panose="00000500000000000000" pitchFamily="2" charset="0"/>
              </a:rPr>
              <a:t>Assists agencies to build secure and scalable applications through standardizing on best practices.</a:t>
            </a:r>
          </a:p>
          <a:p>
            <a:pPr marL="188985" indent="-188985" defTabSz="457223">
              <a:spcAft>
                <a:spcPts val="900"/>
              </a:spcAft>
              <a:buFont typeface="Arial" panose="020B0604020202020204" pitchFamily="34" charset="0"/>
              <a:buChar char="•"/>
            </a:pPr>
            <a:r>
              <a:rPr lang="en-US" sz="933">
                <a:solidFill>
                  <a:prstClr val="white"/>
                </a:solidFill>
                <a:latin typeface="Poppins" panose="00000500000000000000" pitchFamily="2" charset="0"/>
                <a:cs typeface="Poppins" panose="00000500000000000000" pitchFamily="2" charset="0"/>
              </a:rPr>
              <a:t>Alerts agencies and makers to risks and areas for improvements.</a:t>
            </a:r>
          </a:p>
          <a:p>
            <a:pPr marL="188985" indent="-188985" defTabSz="457223">
              <a:spcAft>
                <a:spcPts val="900"/>
              </a:spcAft>
              <a:buFont typeface="Arial" panose="020B0604020202020204" pitchFamily="34" charset="0"/>
              <a:buChar char="•"/>
            </a:pPr>
            <a:r>
              <a:rPr lang="en-US" sz="933">
                <a:solidFill>
                  <a:prstClr val="white"/>
                </a:solidFill>
                <a:latin typeface="Poppins" panose="00000500000000000000" pitchFamily="2" charset="0"/>
                <a:cs typeface="Poppins" panose="00000500000000000000" pitchFamily="2" charset="0"/>
              </a:rPr>
              <a:t>Provides operation dashboards and usage reports to manage applications and growth.</a:t>
            </a:r>
          </a:p>
          <a:p>
            <a:pPr marL="188985" indent="-188985" defTabSz="457223">
              <a:spcAft>
                <a:spcPts val="900"/>
              </a:spcAft>
              <a:buFont typeface="Arial" panose="020B0604020202020204" pitchFamily="34" charset="0"/>
              <a:buChar char="•"/>
            </a:pPr>
            <a:r>
              <a:rPr lang="en-US" sz="933">
                <a:solidFill>
                  <a:prstClr val="white"/>
                </a:solidFill>
                <a:latin typeface="Poppins" panose="00000500000000000000" pitchFamily="2" charset="0"/>
                <a:cs typeface="Poppins" panose="00000500000000000000" pitchFamily="2" charset="0"/>
              </a:rPr>
              <a:t>License management</a:t>
            </a:r>
          </a:p>
        </p:txBody>
      </p:sp>
      <p:sp>
        <p:nvSpPr>
          <p:cNvPr id="88" name="TextBox 87">
            <a:extLst>
              <a:ext uri="{FF2B5EF4-FFF2-40B4-BE49-F238E27FC236}">
                <a16:creationId xmlns:a16="http://schemas.microsoft.com/office/drawing/2014/main" id="{60F73547-277A-5FF3-4168-405AF625494D}"/>
              </a:ext>
            </a:extLst>
          </p:cNvPr>
          <p:cNvSpPr txBox="1"/>
          <p:nvPr/>
        </p:nvSpPr>
        <p:spPr>
          <a:xfrm>
            <a:off x="9159283" y="3283711"/>
            <a:ext cx="2263010" cy="1699889"/>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p>
            <a:pPr marL="188985" indent="-188985" defTabSz="609630">
              <a:spcAft>
                <a:spcPts val="900"/>
              </a:spcAft>
              <a:buFont typeface="Arial"/>
              <a:buChar char="•"/>
            </a:pPr>
            <a:r>
              <a:rPr lang="en-US" sz="933">
                <a:solidFill>
                  <a:prstClr val="white"/>
                </a:solidFill>
                <a:latin typeface="Poppins" panose="00000500000000000000" pitchFamily="2" charset="0"/>
                <a:cs typeface="Poppins" panose="00000500000000000000" pitchFamily="2" charset="0"/>
              </a:rPr>
              <a:t>Extends Consultative and Governance services to engage directly in  LCNC  application delivery.</a:t>
            </a:r>
          </a:p>
          <a:p>
            <a:pPr marL="188985" indent="-188985" defTabSz="609630">
              <a:spcAft>
                <a:spcPts val="900"/>
              </a:spcAft>
              <a:buFont typeface="Arial"/>
              <a:buChar char="•"/>
            </a:pPr>
            <a:r>
              <a:rPr lang="en-US" sz="933">
                <a:solidFill>
                  <a:prstClr val="white"/>
                </a:solidFill>
                <a:latin typeface="Poppins" panose="00000500000000000000" pitchFamily="2" charset="0"/>
                <a:cs typeface="Poppins" panose="00000500000000000000" pitchFamily="2" charset="0"/>
              </a:rPr>
              <a:t>Full project lifecycle support.</a:t>
            </a:r>
          </a:p>
          <a:p>
            <a:pPr marL="188985" indent="-188985" defTabSz="609630">
              <a:spcAft>
                <a:spcPts val="900"/>
              </a:spcAft>
              <a:buFont typeface="Arial"/>
              <a:buChar char="•"/>
            </a:pPr>
            <a:r>
              <a:rPr lang="en-US" sz="933">
                <a:solidFill>
                  <a:prstClr val="white"/>
                </a:solidFill>
                <a:latin typeface="Poppins" panose="00000500000000000000" pitchFamily="2" charset="0"/>
                <a:cs typeface="Poppins" panose="00000500000000000000" pitchFamily="2" charset="0"/>
              </a:rPr>
              <a:t>Provides Architecture role for large projects.</a:t>
            </a:r>
          </a:p>
          <a:p>
            <a:pPr marL="188985" indent="-188985" defTabSz="609630">
              <a:spcAft>
                <a:spcPts val="900"/>
              </a:spcAft>
              <a:buFont typeface="Arial"/>
              <a:buChar char="•"/>
            </a:pPr>
            <a:r>
              <a:rPr lang="en-US" sz="933">
                <a:solidFill>
                  <a:prstClr val="white"/>
                </a:solidFill>
                <a:latin typeface="Poppins" panose="00000500000000000000" pitchFamily="2" charset="0"/>
                <a:cs typeface="Poppins" panose="00000500000000000000" pitchFamily="2" charset="0"/>
              </a:rPr>
              <a:t>Fusion teams of Pro Dev and citizen developers.</a:t>
            </a:r>
          </a:p>
        </p:txBody>
      </p:sp>
      <p:pic>
        <p:nvPicPr>
          <p:cNvPr id="2" name="Picture 1" descr="A logo with a green circle and blue text&#10;&#10;Description automatically generated">
            <a:extLst>
              <a:ext uri="{FF2B5EF4-FFF2-40B4-BE49-F238E27FC236}">
                <a16:creationId xmlns:a16="http://schemas.microsoft.com/office/drawing/2014/main" id="{1778092A-058C-E205-FA3C-5A18A3772397}"/>
              </a:ext>
            </a:extLst>
          </p:cNvPr>
          <p:cNvPicPr>
            <a:picLocks noChangeAspect="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b="38498"/>
          <a:stretch/>
        </p:blipFill>
        <p:spPr>
          <a:xfrm>
            <a:off x="195051" y="6445540"/>
            <a:ext cx="560372" cy="28967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1"/>
          <p:cNvSpPr/>
          <p:nvPr/>
        </p:nvSpPr>
        <p:spPr>
          <a:xfrm>
            <a:off x="711200" y="2327275"/>
            <a:ext cx="2020530" cy="3139283"/>
          </a:xfrm>
          <a:custGeom>
            <a:avLst/>
            <a:gdLst/>
            <a:ahLst/>
            <a:cxnLst/>
            <a:rect l="l" t="t" r="r" b="b"/>
            <a:pathLst>
              <a:path w="901268" h="1242653">
                <a:moveTo>
                  <a:pt x="0" y="0"/>
                </a:moveTo>
                <a:lnTo>
                  <a:pt x="901268" y="0"/>
                </a:lnTo>
                <a:lnTo>
                  <a:pt x="901268" y="1242653"/>
                </a:lnTo>
                <a:lnTo>
                  <a:pt x="0" y="1242653"/>
                </a:lnTo>
                <a:close/>
              </a:path>
            </a:pathLst>
          </a:custGeom>
          <a:solidFill>
            <a:srgbClr val="24365C"/>
          </a:solidFill>
        </p:spPr>
        <p:txBody>
          <a:bodyPr/>
          <a:lstStyle/>
          <a:p>
            <a:endParaRPr lang="en-US"/>
          </a:p>
        </p:txBody>
      </p:sp>
      <p:grpSp>
        <p:nvGrpSpPr>
          <p:cNvPr id="13" name="Group 13"/>
          <p:cNvGrpSpPr/>
          <p:nvPr/>
        </p:nvGrpSpPr>
        <p:grpSpPr>
          <a:xfrm>
            <a:off x="1133674" y="1739484"/>
            <a:ext cx="1175583" cy="1092925"/>
            <a:chOff x="0" y="-57150"/>
            <a:chExt cx="812800" cy="755650"/>
          </a:xfrm>
        </p:grpSpPr>
        <p:sp>
          <p:nvSpPr>
            <p:cNvPr id="14" name="Freeform 14"/>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3CA503"/>
            </a:solidFill>
            <a:ln w="66675">
              <a:solidFill>
                <a:srgbClr val="FFFFFF"/>
              </a:solidFill>
            </a:ln>
          </p:spPr>
          <p:txBody>
            <a:bodyPr/>
            <a:lstStyle/>
            <a:p>
              <a:endParaRPr lang="en-US"/>
            </a:p>
          </p:txBody>
        </p:sp>
        <p:sp>
          <p:nvSpPr>
            <p:cNvPr id="15" name="TextBox 15"/>
            <p:cNvSpPr txBox="1"/>
            <p:nvPr/>
          </p:nvSpPr>
          <p:spPr>
            <a:xfrm>
              <a:off x="114300" y="-57150"/>
              <a:ext cx="584200" cy="755650"/>
            </a:xfrm>
            <a:prstGeom prst="rect">
              <a:avLst/>
            </a:prstGeom>
          </p:spPr>
          <p:txBody>
            <a:bodyPr lIns="29995" tIns="29995" rIns="29995" bIns="29995" rtlCol="0" anchor="ctr"/>
            <a:lstStyle/>
            <a:p>
              <a:pPr algn="ctr" defTabSz="609630">
                <a:lnSpc>
                  <a:spcPts val="1773"/>
                </a:lnSpc>
              </a:pPr>
              <a:endParaRPr sz="1200">
                <a:solidFill>
                  <a:prstClr val="black"/>
                </a:solidFill>
                <a:latin typeface="Calibri"/>
              </a:endParaRPr>
            </a:p>
          </p:txBody>
        </p:sp>
      </p:grpSp>
      <p:sp>
        <p:nvSpPr>
          <p:cNvPr id="17" name="Freeform 17"/>
          <p:cNvSpPr/>
          <p:nvPr/>
        </p:nvSpPr>
        <p:spPr>
          <a:xfrm>
            <a:off x="9511070" y="2327275"/>
            <a:ext cx="2020530" cy="3139284"/>
          </a:xfrm>
          <a:custGeom>
            <a:avLst/>
            <a:gdLst/>
            <a:ahLst/>
            <a:cxnLst/>
            <a:rect l="l" t="t" r="r" b="b"/>
            <a:pathLst>
              <a:path w="901268" h="1242653">
                <a:moveTo>
                  <a:pt x="0" y="0"/>
                </a:moveTo>
                <a:lnTo>
                  <a:pt x="901268" y="0"/>
                </a:lnTo>
                <a:lnTo>
                  <a:pt x="901268" y="1242653"/>
                </a:lnTo>
                <a:lnTo>
                  <a:pt x="0" y="1242653"/>
                </a:lnTo>
                <a:close/>
              </a:path>
            </a:pathLst>
          </a:custGeom>
          <a:solidFill>
            <a:srgbClr val="24365C"/>
          </a:solidFill>
        </p:spPr>
        <p:txBody>
          <a:bodyPr/>
          <a:lstStyle/>
          <a:p>
            <a:endParaRPr lang="en-US"/>
          </a:p>
        </p:txBody>
      </p:sp>
      <p:sp>
        <p:nvSpPr>
          <p:cNvPr id="20" name="Freeform 20"/>
          <p:cNvSpPr/>
          <p:nvPr/>
        </p:nvSpPr>
        <p:spPr>
          <a:xfrm>
            <a:off x="9933544" y="1822142"/>
            <a:ext cx="1175583" cy="1010267"/>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3CA503"/>
          </a:solidFill>
          <a:ln w="66675">
            <a:solidFill>
              <a:srgbClr val="FFFFFF"/>
            </a:solidFill>
          </a:ln>
        </p:spPr>
        <p:txBody>
          <a:bodyPr/>
          <a:lstStyle/>
          <a:p>
            <a:endParaRPr lang="en-US"/>
          </a:p>
        </p:txBody>
      </p:sp>
      <p:sp>
        <p:nvSpPr>
          <p:cNvPr id="23" name="Freeform 23"/>
          <p:cNvSpPr/>
          <p:nvPr/>
        </p:nvSpPr>
        <p:spPr>
          <a:xfrm>
            <a:off x="7311102" y="2327275"/>
            <a:ext cx="2020530" cy="3139284"/>
          </a:xfrm>
          <a:custGeom>
            <a:avLst/>
            <a:gdLst/>
            <a:ahLst/>
            <a:cxnLst/>
            <a:rect l="l" t="t" r="r" b="b"/>
            <a:pathLst>
              <a:path w="901268" h="1242653">
                <a:moveTo>
                  <a:pt x="0" y="0"/>
                </a:moveTo>
                <a:lnTo>
                  <a:pt x="901268" y="0"/>
                </a:lnTo>
                <a:lnTo>
                  <a:pt x="901268" y="1242653"/>
                </a:lnTo>
                <a:lnTo>
                  <a:pt x="0" y="1242653"/>
                </a:lnTo>
                <a:close/>
              </a:path>
            </a:pathLst>
          </a:custGeom>
          <a:solidFill>
            <a:srgbClr val="24365C"/>
          </a:solidFill>
        </p:spPr>
        <p:txBody>
          <a:bodyPr/>
          <a:lstStyle/>
          <a:p>
            <a:endParaRPr lang="en-US"/>
          </a:p>
        </p:txBody>
      </p:sp>
      <p:sp>
        <p:nvSpPr>
          <p:cNvPr id="26" name="Freeform 26"/>
          <p:cNvSpPr/>
          <p:nvPr/>
        </p:nvSpPr>
        <p:spPr>
          <a:xfrm>
            <a:off x="7733577" y="1822142"/>
            <a:ext cx="1175583" cy="1010267"/>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3CA503"/>
          </a:solidFill>
          <a:ln w="66675">
            <a:solidFill>
              <a:srgbClr val="FFFFFF"/>
            </a:solidFill>
          </a:ln>
        </p:spPr>
        <p:txBody>
          <a:bodyPr/>
          <a:lstStyle/>
          <a:p>
            <a:endParaRPr lang="en-US"/>
          </a:p>
        </p:txBody>
      </p:sp>
      <p:sp>
        <p:nvSpPr>
          <p:cNvPr id="29" name="Freeform 29"/>
          <p:cNvSpPr/>
          <p:nvPr/>
        </p:nvSpPr>
        <p:spPr>
          <a:xfrm>
            <a:off x="5111135" y="2327275"/>
            <a:ext cx="2020530" cy="3139284"/>
          </a:xfrm>
          <a:custGeom>
            <a:avLst/>
            <a:gdLst/>
            <a:ahLst/>
            <a:cxnLst/>
            <a:rect l="l" t="t" r="r" b="b"/>
            <a:pathLst>
              <a:path w="901268" h="1242653">
                <a:moveTo>
                  <a:pt x="0" y="0"/>
                </a:moveTo>
                <a:lnTo>
                  <a:pt x="901268" y="0"/>
                </a:lnTo>
                <a:lnTo>
                  <a:pt x="901268" y="1242653"/>
                </a:lnTo>
                <a:lnTo>
                  <a:pt x="0" y="1242653"/>
                </a:lnTo>
                <a:close/>
              </a:path>
            </a:pathLst>
          </a:custGeom>
          <a:solidFill>
            <a:srgbClr val="24365C"/>
          </a:solidFill>
        </p:spPr>
        <p:txBody>
          <a:bodyPr/>
          <a:lstStyle/>
          <a:p>
            <a:endParaRPr lang="en-US"/>
          </a:p>
        </p:txBody>
      </p:sp>
      <p:sp>
        <p:nvSpPr>
          <p:cNvPr id="32" name="Freeform 32"/>
          <p:cNvSpPr/>
          <p:nvPr/>
        </p:nvSpPr>
        <p:spPr>
          <a:xfrm>
            <a:off x="5533609" y="1822142"/>
            <a:ext cx="1175583" cy="1010267"/>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3CA503"/>
          </a:solidFill>
          <a:ln w="66675">
            <a:solidFill>
              <a:srgbClr val="FFFFFF"/>
            </a:solidFill>
          </a:ln>
        </p:spPr>
        <p:txBody>
          <a:bodyPr/>
          <a:lstStyle/>
          <a:p>
            <a:endParaRPr lang="en-US"/>
          </a:p>
        </p:txBody>
      </p:sp>
      <p:sp>
        <p:nvSpPr>
          <p:cNvPr id="35" name="Freeform 35"/>
          <p:cNvSpPr/>
          <p:nvPr/>
        </p:nvSpPr>
        <p:spPr>
          <a:xfrm>
            <a:off x="2911168" y="2327275"/>
            <a:ext cx="2020530" cy="3139283"/>
          </a:xfrm>
          <a:custGeom>
            <a:avLst/>
            <a:gdLst/>
            <a:ahLst/>
            <a:cxnLst/>
            <a:rect l="l" t="t" r="r" b="b"/>
            <a:pathLst>
              <a:path w="901268" h="1242653">
                <a:moveTo>
                  <a:pt x="0" y="0"/>
                </a:moveTo>
                <a:lnTo>
                  <a:pt x="901268" y="0"/>
                </a:lnTo>
                <a:lnTo>
                  <a:pt x="901268" y="1242653"/>
                </a:lnTo>
                <a:lnTo>
                  <a:pt x="0" y="1242653"/>
                </a:lnTo>
                <a:close/>
              </a:path>
            </a:pathLst>
          </a:custGeom>
          <a:solidFill>
            <a:srgbClr val="24365C"/>
          </a:solidFill>
        </p:spPr>
        <p:txBody>
          <a:bodyPr/>
          <a:lstStyle/>
          <a:p>
            <a:endParaRPr lang="en-US"/>
          </a:p>
        </p:txBody>
      </p:sp>
      <p:sp>
        <p:nvSpPr>
          <p:cNvPr id="38" name="Freeform 38"/>
          <p:cNvSpPr/>
          <p:nvPr/>
        </p:nvSpPr>
        <p:spPr>
          <a:xfrm>
            <a:off x="3333641" y="1822142"/>
            <a:ext cx="1175583" cy="1010267"/>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3CA503"/>
          </a:solidFill>
          <a:ln w="66675">
            <a:solidFill>
              <a:srgbClr val="FFFFFF"/>
            </a:solidFill>
          </a:ln>
        </p:spPr>
        <p:txBody>
          <a:bodyPr/>
          <a:lstStyle/>
          <a:p>
            <a:endParaRPr lang="en-US"/>
          </a:p>
        </p:txBody>
      </p:sp>
      <p:sp>
        <p:nvSpPr>
          <p:cNvPr id="40" name="Freeform 40"/>
          <p:cNvSpPr/>
          <p:nvPr/>
        </p:nvSpPr>
        <p:spPr>
          <a:xfrm>
            <a:off x="1484055" y="2061481"/>
            <a:ext cx="554460" cy="531589"/>
          </a:xfrm>
          <a:custGeom>
            <a:avLst/>
            <a:gdLst/>
            <a:ahLst/>
            <a:cxnLst/>
            <a:rect l="l" t="t" r="r" b="b"/>
            <a:pathLst>
              <a:path w="831690" h="797383">
                <a:moveTo>
                  <a:pt x="0" y="0"/>
                </a:moveTo>
                <a:lnTo>
                  <a:pt x="831691" y="0"/>
                </a:lnTo>
                <a:lnTo>
                  <a:pt x="831691" y="797383"/>
                </a:lnTo>
                <a:lnTo>
                  <a:pt x="0" y="79738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1" name="Freeform 41"/>
          <p:cNvSpPr/>
          <p:nvPr/>
        </p:nvSpPr>
        <p:spPr>
          <a:xfrm>
            <a:off x="3637050" y="2042893"/>
            <a:ext cx="568765" cy="568765"/>
          </a:xfrm>
          <a:custGeom>
            <a:avLst/>
            <a:gdLst/>
            <a:ahLst/>
            <a:cxnLst/>
            <a:rect l="l" t="t" r="r" b="b"/>
            <a:pathLst>
              <a:path w="853147" h="853147">
                <a:moveTo>
                  <a:pt x="0" y="0"/>
                </a:moveTo>
                <a:lnTo>
                  <a:pt x="853148" y="0"/>
                </a:lnTo>
                <a:lnTo>
                  <a:pt x="853148" y="853147"/>
                </a:lnTo>
                <a:lnTo>
                  <a:pt x="0" y="85314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2" name="Freeform 42"/>
          <p:cNvSpPr/>
          <p:nvPr/>
        </p:nvSpPr>
        <p:spPr>
          <a:xfrm>
            <a:off x="5842097" y="2102388"/>
            <a:ext cx="558607" cy="558607"/>
          </a:xfrm>
          <a:custGeom>
            <a:avLst/>
            <a:gdLst/>
            <a:ahLst/>
            <a:cxnLst/>
            <a:rect l="l" t="t" r="r" b="b"/>
            <a:pathLst>
              <a:path w="837911" h="837911">
                <a:moveTo>
                  <a:pt x="0" y="0"/>
                </a:moveTo>
                <a:lnTo>
                  <a:pt x="837910" y="0"/>
                </a:lnTo>
                <a:lnTo>
                  <a:pt x="837910" y="837911"/>
                </a:lnTo>
                <a:lnTo>
                  <a:pt x="0" y="8379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43" name="Freeform 43"/>
          <p:cNvSpPr/>
          <p:nvPr/>
        </p:nvSpPr>
        <p:spPr>
          <a:xfrm>
            <a:off x="8037218" y="2042893"/>
            <a:ext cx="568765" cy="568765"/>
          </a:xfrm>
          <a:custGeom>
            <a:avLst/>
            <a:gdLst/>
            <a:ahLst/>
            <a:cxnLst/>
            <a:rect l="l" t="t" r="r" b="b"/>
            <a:pathLst>
              <a:path w="853147" h="853147">
                <a:moveTo>
                  <a:pt x="0" y="0"/>
                </a:moveTo>
                <a:lnTo>
                  <a:pt x="853147" y="0"/>
                </a:lnTo>
                <a:lnTo>
                  <a:pt x="853147" y="853147"/>
                </a:lnTo>
                <a:lnTo>
                  <a:pt x="0" y="85314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44" name="Freeform 44"/>
          <p:cNvSpPr/>
          <p:nvPr/>
        </p:nvSpPr>
        <p:spPr>
          <a:xfrm>
            <a:off x="10217412" y="2061481"/>
            <a:ext cx="607845" cy="531589"/>
          </a:xfrm>
          <a:custGeom>
            <a:avLst/>
            <a:gdLst/>
            <a:ahLst/>
            <a:cxnLst/>
            <a:rect l="l" t="t" r="r" b="b"/>
            <a:pathLst>
              <a:path w="911768" h="797383">
                <a:moveTo>
                  <a:pt x="0" y="0"/>
                </a:moveTo>
                <a:lnTo>
                  <a:pt x="911768" y="0"/>
                </a:lnTo>
                <a:lnTo>
                  <a:pt x="911768" y="797383"/>
                </a:lnTo>
                <a:lnTo>
                  <a:pt x="0" y="797383"/>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46" name="TextBox 46"/>
          <p:cNvSpPr txBox="1"/>
          <p:nvPr/>
        </p:nvSpPr>
        <p:spPr>
          <a:xfrm>
            <a:off x="836330" y="2989334"/>
            <a:ext cx="1770271" cy="201850"/>
          </a:xfrm>
          <a:prstGeom prst="rect">
            <a:avLst/>
          </a:prstGeom>
        </p:spPr>
        <p:txBody>
          <a:bodyPr lIns="0" tIns="0" rIns="0" bIns="0" rtlCol="0" anchor="t">
            <a:spAutoFit/>
          </a:bodyPr>
          <a:lstStyle/>
          <a:p>
            <a:pPr algn="ctr" defTabSz="609630">
              <a:lnSpc>
                <a:spcPts val="1749"/>
              </a:lnSpc>
            </a:pPr>
            <a:r>
              <a:rPr lang="en-US" sz="1067">
                <a:solidFill>
                  <a:srgbClr val="FFFFFF"/>
                </a:solidFill>
                <a:latin typeface="Poppins Bold"/>
              </a:rPr>
              <a:t>Strategic Planning</a:t>
            </a:r>
          </a:p>
        </p:txBody>
      </p:sp>
      <p:sp>
        <p:nvSpPr>
          <p:cNvPr id="47" name="TextBox 47"/>
          <p:cNvSpPr txBox="1"/>
          <p:nvPr/>
        </p:nvSpPr>
        <p:spPr>
          <a:xfrm>
            <a:off x="3036530" y="2989334"/>
            <a:ext cx="1769805" cy="201850"/>
          </a:xfrm>
          <a:prstGeom prst="rect">
            <a:avLst/>
          </a:prstGeom>
        </p:spPr>
        <p:txBody>
          <a:bodyPr lIns="0" tIns="0" rIns="0" bIns="0" rtlCol="0" anchor="t">
            <a:spAutoFit/>
          </a:bodyPr>
          <a:lstStyle/>
          <a:p>
            <a:pPr algn="ctr" defTabSz="609630">
              <a:lnSpc>
                <a:spcPts val="1749"/>
              </a:lnSpc>
            </a:pPr>
            <a:r>
              <a:rPr lang="en-US" sz="1067">
                <a:solidFill>
                  <a:srgbClr val="FFFFFF"/>
                </a:solidFill>
                <a:latin typeface="Poppins Bold"/>
              </a:rPr>
              <a:t>Adoption Roadmap</a:t>
            </a:r>
          </a:p>
        </p:txBody>
      </p:sp>
      <p:sp>
        <p:nvSpPr>
          <p:cNvPr id="48" name="TextBox 48"/>
          <p:cNvSpPr txBox="1"/>
          <p:nvPr/>
        </p:nvSpPr>
        <p:spPr>
          <a:xfrm>
            <a:off x="5109498" y="3028058"/>
            <a:ext cx="2023805" cy="374974"/>
          </a:xfrm>
          <a:prstGeom prst="rect">
            <a:avLst/>
          </a:prstGeom>
        </p:spPr>
        <p:txBody>
          <a:bodyPr lIns="0" tIns="0" rIns="0" bIns="0" rtlCol="0" anchor="t">
            <a:spAutoFit/>
          </a:bodyPr>
          <a:lstStyle/>
          <a:p>
            <a:pPr algn="ctr" defTabSz="609630">
              <a:lnSpc>
                <a:spcPts val="1487"/>
              </a:lnSpc>
            </a:pPr>
            <a:r>
              <a:rPr lang="en-US" sz="1067">
                <a:solidFill>
                  <a:srgbClr val="FFFFFF"/>
                </a:solidFill>
                <a:latin typeface="Poppins Bold"/>
              </a:rPr>
              <a:t>Continuous Improvement </a:t>
            </a:r>
          </a:p>
          <a:p>
            <a:pPr algn="ctr" defTabSz="609630">
              <a:lnSpc>
                <a:spcPts val="1487"/>
              </a:lnSpc>
            </a:pPr>
            <a:r>
              <a:rPr lang="en-US" sz="1067">
                <a:solidFill>
                  <a:srgbClr val="FFFFFF"/>
                </a:solidFill>
                <a:latin typeface="Poppins Bold"/>
              </a:rPr>
              <a:t>&amp; Research</a:t>
            </a:r>
          </a:p>
        </p:txBody>
      </p:sp>
      <p:sp>
        <p:nvSpPr>
          <p:cNvPr id="49" name="TextBox 49"/>
          <p:cNvSpPr txBox="1"/>
          <p:nvPr/>
        </p:nvSpPr>
        <p:spPr>
          <a:xfrm>
            <a:off x="7436465" y="2989334"/>
            <a:ext cx="1770271" cy="201850"/>
          </a:xfrm>
          <a:prstGeom prst="rect">
            <a:avLst/>
          </a:prstGeom>
        </p:spPr>
        <p:txBody>
          <a:bodyPr lIns="0" tIns="0" rIns="0" bIns="0" rtlCol="0" anchor="t">
            <a:spAutoFit/>
          </a:bodyPr>
          <a:lstStyle/>
          <a:p>
            <a:pPr algn="ctr" defTabSz="609630">
              <a:lnSpc>
                <a:spcPts val="1749"/>
              </a:lnSpc>
            </a:pPr>
            <a:r>
              <a:rPr lang="en-US" sz="1067">
                <a:solidFill>
                  <a:srgbClr val="FFFFFF"/>
                </a:solidFill>
                <a:latin typeface="Poppins Bold"/>
              </a:rPr>
              <a:t>Portfolio Management</a:t>
            </a:r>
          </a:p>
        </p:txBody>
      </p:sp>
      <p:sp>
        <p:nvSpPr>
          <p:cNvPr id="50" name="TextBox 50"/>
          <p:cNvSpPr txBox="1"/>
          <p:nvPr/>
        </p:nvSpPr>
        <p:spPr>
          <a:xfrm>
            <a:off x="9636199" y="2989334"/>
            <a:ext cx="1770271" cy="201850"/>
          </a:xfrm>
          <a:prstGeom prst="rect">
            <a:avLst/>
          </a:prstGeom>
        </p:spPr>
        <p:txBody>
          <a:bodyPr lIns="0" tIns="0" rIns="0" bIns="0" rtlCol="0" anchor="t">
            <a:spAutoFit/>
          </a:bodyPr>
          <a:lstStyle/>
          <a:p>
            <a:pPr algn="ctr" defTabSz="609630">
              <a:lnSpc>
                <a:spcPts val="1749"/>
              </a:lnSpc>
            </a:pPr>
            <a:r>
              <a:rPr lang="en-US" sz="1067">
                <a:solidFill>
                  <a:srgbClr val="FFFFFF"/>
                </a:solidFill>
                <a:latin typeface="Poppins Bold"/>
              </a:rPr>
              <a:t>Demand Management</a:t>
            </a:r>
          </a:p>
        </p:txBody>
      </p:sp>
      <p:sp>
        <p:nvSpPr>
          <p:cNvPr id="51" name="TextBox 51"/>
          <p:cNvSpPr txBox="1"/>
          <p:nvPr/>
        </p:nvSpPr>
        <p:spPr>
          <a:xfrm>
            <a:off x="845855" y="3488687"/>
            <a:ext cx="1770271" cy="1541063"/>
          </a:xfrm>
          <a:prstGeom prst="rect">
            <a:avLst/>
          </a:prstGeom>
        </p:spPr>
        <p:txBody>
          <a:bodyPr wrap="square" lIns="0" tIns="0" rIns="0" bIns="0" rtlCol="0" anchor="t">
            <a:spAutoFit/>
          </a:bodyPr>
          <a:lstStyle/>
          <a:p>
            <a:pPr defTabSz="609630">
              <a:lnSpc>
                <a:spcPct val="120000"/>
              </a:lnSpc>
            </a:pPr>
            <a:r>
              <a:rPr lang="en-US" sz="933">
                <a:solidFill>
                  <a:prstClr val="white"/>
                </a:solidFill>
                <a:latin typeface="Poppins" panose="00000500000000000000" pitchFamily="2" charset="0"/>
                <a:cs typeface="Poppins" panose="00000500000000000000" pitchFamily="2" charset="0"/>
              </a:rPr>
              <a:t>Develop and maintain a 4-year plan for the enterprise management and advancement of the Microsoft Power Platform, LCNC applications and citizen development, and continued alignment with business and technology strategy.</a:t>
            </a:r>
          </a:p>
        </p:txBody>
      </p:sp>
      <p:sp>
        <p:nvSpPr>
          <p:cNvPr id="52" name="TextBox 52"/>
          <p:cNvSpPr txBox="1"/>
          <p:nvPr/>
        </p:nvSpPr>
        <p:spPr>
          <a:xfrm>
            <a:off x="3054116" y="3483697"/>
            <a:ext cx="1770271" cy="1541063"/>
          </a:xfrm>
          <a:prstGeom prst="rect">
            <a:avLst/>
          </a:prstGeom>
        </p:spPr>
        <p:txBody>
          <a:bodyPr lIns="0" tIns="0" rIns="0" bIns="0" rtlCol="0" anchor="t">
            <a:spAutoFit/>
          </a:bodyPr>
          <a:lstStyle/>
          <a:p>
            <a:pPr defTabSz="609630">
              <a:lnSpc>
                <a:spcPct val="120000"/>
              </a:lnSpc>
            </a:pPr>
            <a:r>
              <a:rPr lang="en-US" sz="933">
                <a:solidFill>
                  <a:prstClr val="white"/>
                </a:solidFill>
                <a:latin typeface="Poppins" panose="00000500000000000000" pitchFamily="2" charset="0"/>
                <a:cs typeface="Poppins" panose="00000500000000000000" pitchFamily="2" charset="0"/>
              </a:rPr>
              <a:t>Direct and advance enterprise adoption and citizen development of the Microsoft Power Platform initiatives based on the IOT Adoption Maturity Roadmap. Track progression milestones and alignment with the Microsoft LCNC strategic plan.</a:t>
            </a:r>
          </a:p>
        </p:txBody>
      </p:sp>
      <p:sp>
        <p:nvSpPr>
          <p:cNvPr id="53" name="TextBox 53"/>
          <p:cNvSpPr txBox="1"/>
          <p:nvPr/>
        </p:nvSpPr>
        <p:spPr>
          <a:xfrm>
            <a:off x="5245789" y="3483697"/>
            <a:ext cx="1770271" cy="1196481"/>
          </a:xfrm>
          <a:prstGeom prst="rect">
            <a:avLst/>
          </a:prstGeom>
        </p:spPr>
        <p:txBody>
          <a:bodyPr lIns="0" tIns="0" rIns="0" bIns="0" rtlCol="0" anchor="t">
            <a:spAutoFit/>
          </a:bodyPr>
          <a:lstStyle/>
          <a:p>
            <a:pPr defTabSz="609630">
              <a:lnSpc>
                <a:spcPct val="120000"/>
              </a:lnSpc>
            </a:pPr>
            <a:r>
              <a:rPr lang="en-US" sz="933">
                <a:solidFill>
                  <a:prstClr val="white"/>
                </a:solidFill>
                <a:latin typeface="Poppins" panose="00000500000000000000" pitchFamily="2" charset="0"/>
                <a:cs typeface="Poppins" panose="00000500000000000000" pitchFamily="2" charset="0"/>
              </a:rPr>
              <a:t>Stay up to date with the latest trends, advancements, and emerging technologies in the Power Platform space. Conduct research, evaluate new features and capabilities of Power Platform.</a:t>
            </a:r>
          </a:p>
        </p:txBody>
      </p:sp>
      <p:sp>
        <p:nvSpPr>
          <p:cNvPr id="54" name="TextBox 54"/>
          <p:cNvSpPr txBox="1"/>
          <p:nvPr/>
        </p:nvSpPr>
        <p:spPr>
          <a:xfrm>
            <a:off x="7487375" y="3494468"/>
            <a:ext cx="1770271" cy="1541063"/>
          </a:xfrm>
          <a:prstGeom prst="rect">
            <a:avLst/>
          </a:prstGeom>
        </p:spPr>
        <p:txBody>
          <a:bodyPr lIns="0" tIns="0" rIns="0" bIns="0" rtlCol="0" anchor="t">
            <a:spAutoFit/>
          </a:bodyPr>
          <a:lstStyle/>
          <a:p>
            <a:pPr defTabSz="609630">
              <a:lnSpc>
                <a:spcPct val="120000"/>
              </a:lnSpc>
            </a:pPr>
            <a:r>
              <a:rPr lang="en-US" sz="933">
                <a:solidFill>
                  <a:prstClr val="white"/>
                </a:solidFill>
                <a:latin typeface="Poppins" panose="00000500000000000000" pitchFamily="2" charset="0"/>
                <a:cs typeface="Poppins" panose="00000500000000000000" pitchFamily="2" charset="0"/>
              </a:rPr>
              <a:t>Maintain an enterprise-wide inventory of planned, active and deployed MSFT LCNC applications and  power platform initiatives. Ensures alignment with and between strategic planning, roadmap advancement and release management.</a:t>
            </a:r>
            <a:endParaRPr lang="en-US" sz="933" b="1">
              <a:solidFill>
                <a:prstClr val="white"/>
              </a:solidFill>
              <a:latin typeface="Poppins" panose="00000500000000000000" pitchFamily="2" charset="0"/>
              <a:cs typeface="Poppins" panose="00000500000000000000" pitchFamily="2" charset="0"/>
            </a:endParaRPr>
          </a:p>
        </p:txBody>
      </p:sp>
      <p:sp>
        <p:nvSpPr>
          <p:cNvPr id="55" name="TextBox 55"/>
          <p:cNvSpPr txBox="1"/>
          <p:nvPr/>
        </p:nvSpPr>
        <p:spPr>
          <a:xfrm>
            <a:off x="9664774" y="3494468"/>
            <a:ext cx="1770271" cy="1541063"/>
          </a:xfrm>
          <a:prstGeom prst="rect">
            <a:avLst/>
          </a:prstGeom>
        </p:spPr>
        <p:txBody>
          <a:bodyPr lIns="0" tIns="0" rIns="0" bIns="0" rtlCol="0" anchor="t">
            <a:spAutoFit/>
          </a:bodyPr>
          <a:lstStyle/>
          <a:p>
            <a:pPr defTabSz="609630">
              <a:lnSpc>
                <a:spcPct val="120000"/>
              </a:lnSpc>
            </a:pPr>
            <a:r>
              <a:rPr lang="en-US" sz="933">
                <a:solidFill>
                  <a:prstClr val="white"/>
                </a:solidFill>
                <a:latin typeface="Poppins" panose="00000500000000000000" pitchFamily="2" charset="0"/>
                <a:cs typeface="Poppins" panose="00000500000000000000" pitchFamily="2" charset="0"/>
              </a:rPr>
              <a:t>Demand management is the CoE process to collect, evaluate, prioritize and approve MSFT LCNC requests, It also includes coordinating resource as well as release and license management between IOT and agency LCNC teams. </a:t>
            </a:r>
          </a:p>
        </p:txBody>
      </p:sp>
      <p:sp>
        <p:nvSpPr>
          <p:cNvPr id="56" name="TextBox 2">
            <a:extLst>
              <a:ext uri="{FF2B5EF4-FFF2-40B4-BE49-F238E27FC236}">
                <a16:creationId xmlns:a16="http://schemas.microsoft.com/office/drawing/2014/main" id="{D0846E11-7F3B-2BD2-3839-010DAAC3E763}"/>
              </a:ext>
            </a:extLst>
          </p:cNvPr>
          <p:cNvSpPr txBox="1"/>
          <p:nvPr/>
        </p:nvSpPr>
        <p:spPr>
          <a:xfrm>
            <a:off x="8697" y="343771"/>
            <a:ext cx="12192000" cy="665375"/>
          </a:xfrm>
          <a:prstGeom prst="rect">
            <a:avLst/>
          </a:prstGeom>
        </p:spPr>
        <p:txBody>
          <a:bodyPr wrap="square" lIns="0" tIns="0" rIns="0" bIns="0" rtlCol="0" anchor="t">
            <a:spAutoFit/>
          </a:bodyPr>
          <a:lstStyle/>
          <a:p>
            <a:pPr algn="ctr" defTabSz="609630">
              <a:lnSpc>
                <a:spcPts val="5348"/>
              </a:lnSpc>
            </a:pPr>
            <a:r>
              <a:rPr lang="en-US" sz="4300" b="1">
                <a:solidFill>
                  <a:srgbClr val="24365C"/>
                </a:solidFill>
                <a:latin typeface="Poppins Medium"/>
                <a:cs typeface="Poppins Medium"/>
              </a:rPr>
              <a:t>Service Definitions</a:t>
            </a:r>
            <a:endParaRPr lang="en-US"/>
          </a:p>
        </p:txBody>
      </p:sp>
      <p:pic>
        <p:nvPicPr>
          <p:cNvPr id="2" name="Picture 1" descr="A logo with a green circle and blue text&#10;&#10;Description automatically generated">
            <a:extLst>
              <a:ext uri="{FF2B5EF4-FFF2-40B4-BE49-F238E27FC236}">
                <a16:creationId xmlns:a16="http://schemas.microsoft.com/office/drawing/2014/main" id="{CBC72C9C-12EA-A5EC-338B-D2F6AFEC575E}"/>
              </a:ext>
            </a:extLst>
          </p:cNvPr>
          <p:cNvPicPr>
            <a:picLocks noChangeAspect="1"/>
          </p:cNvPicPr>
          <p:nvPr/>
        </p:nvPicPr>
        <p:blipFill rotWithShape="1">
          <a:blip r:embed="rId13">
            <a:duotone>
              <a:schemeClr val="bg2">
                <a:shade val="45000"/>
                <a:satMod val="135000"/>
              </a:schemeClr>
              <a:prstClr val="white"/>
            </a:duotone>
            <a:extLst>
              <a:ext uri="{28A0092B-C50C-407E-A947-70E740481C1C}">
                <a14:useLocalDpi xmlns:a14="http://schemas.microsoft.com/office/drawing/2010/main" val="0"/>
              </a:ext>
            </a:extLst>
          </a:blip>
          <a:srcRect b="38498"/>
          <a:stretch/>
        </p:blipFill>
        <p:spPr>
          <a:xfrm>
            <a:off x="195051" y="6445540"/>
            <a:ext cx="560372" cy="289678"/>
          </a:xfrm>
          <a:prstGeom prst="rect">
            <a:avLst/>
          </a:prstGeom>
        </p:spPr>
      </p:pic>
      <p:sp>
        <p:nvSpPr>
          <p:cNvPr id="3" name="TextBox 2">
            <a:extLst>
              <a:ext uri="{FF2B5EF4-FFF2-40B4-BE49-F238E27FC236}">
                <a16:creationId xmlns:a16="http://schemas.microsoft.com/office/drawing/2014/main" id="{36330A81-4B18-3CD1-0624-6D323B6E9780}"/>
              </a:ext>
            </a:extLst>
          </p:cNvPr>
          <p:cNvSpPr txBox="1"/>
          <p:nvPr/>
        </p:nvSpPr>
        <p:spPr>
          <a:xfrm>
            <a:off x="4621168" y="917746"/>
            <a:ext cx="4057135" cy="400110"/>
          </a:xfrm>
          <a:prstGeom prst="rect">
            <a:avLst/>
          </a:prstGeom>
          <a:noFill/>
        </p:spPr>
        <p:txBody>
          <a:bodyPr wrap="square">
            <a:spAutoFit/>
          </a:bodyPr>
          <a:lstStyle/>
          <a:p>
            <a:pPr algn="r" defTabSz="609630"/>
            <a:r>
              <a:rPr lang="en-US" sz="2000" b="1">
                <a:solidFill>
                  <a:srgbClr val="3CA503"/>
                </a:solidFill>
                <a:latin typeface="Poppins Medium" panose="00000600000000000000" pitchFamily="2" charset="0"/>
                <a:cs typeface="Poppins Medium" panose="00000600000000000000" pitchFamily="2" charset="0"/>
              </a:rPr>
              <a:t>COE MANAGEMENT</a:t>
            </a:r>
          </a:p>
        </p:txBody>
      </p:sp>
    </p:spTree>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5E4BB6168F9CC4A9EDE44034EA8DB7F" ma:contentTypeVersion="15" ma:contentTypeDescription="Create a new document." ma:contentTypeScope="" ma:versionID="67d91bc500c3949799271736071754d6">
  <xsd:schema xmlns:xsd="http://www.w3.org/2001/XMLSchema" xmlns:xs="http://www.w3.org/2001/XMLSchema" xmlns:p="http://schemas.microsoft.com/office/2006/metadata/properties" xmlns:ns2="5798d86e-ca74-407b-b667-f47cc23bc559" xmlns:ns3="1fd08bd5-9688-46bd-a9c3-5a20dd98ce1f" targetNamespace="http://schemas.microsoft.com/office/2006/metadata/properties" ma:root="true" ma:fieldsID="db17e5d3c3e9bc1e3b01b80741372283" ns2:_="" ns3:_="">
    <xsd:import namespace="5798d86e-ca74-407b-b667-f47cc23bc559"/>
    <xsd:import namespace="1fd08bd5-9688-46bd-a9c3-5a20dd98ce1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3:SharedWithUsers" minOccurs="0"/>
                <xsd:element ref="ns3:SharedWithDetails" minOccurs="0"/>
                <xsd:element ref="ns2:lcf76f155ced4ddcb4097134ff3c332f" minOccurs="0"/>
                <xsd:element ref="ns2:MediaServiceOCR" minOccurs="0"/>
                <xsd:element ref="ns2:MediaServiceSearchProperties" minOccurs="0"/>
                <xsd:element ref="ns2:Comment"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98d86e-ca74-407b-b667-f47cc23bc55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a2675d46-00a0-495e-b90c-e7abf5d36b7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Comment" ma:index="21" nillable="true" ma:displayName="Comment" ma:description="Free form comment field." ma:format="Dropdown" ma:internalName="Comment">
      <xsd:simpleType>
        <xsd:restriction base="dms:Text">
          <xsd:maxLength value="255"/>
        </xsd:restriction>
      </xsd:simpleType>
    </xsd:element>
    <xsd:element name="Status" ma:index="22" nillable="true" ma:displayName="Status" ma:default="Draft" ma:description="Document state" ma:format="Dropdown" ma:internalName="Status">
      <xsd:simpleType>
        <xsd:restriction base="dms:Choice">
          <xsd:enumeration value="Draft"/>
          <xsd:enumeration value="In Review"/>
          <xsd:enumeration value="Updates Needed"/>
          <xsd:enumeration value="Review Needed"/>
          <xsd:enumeration value="Final"/>
          <xsd:enumeration value="Archived"/>
        </xsd:restriction>
      </xsd:simpleType>
    </xsd:element>
  </xsd:schema>
  <xsd:schema xmlns:xsd="http://www.w3.org/2001/XMLSchema" xmlns:xs="http://www.w3.org/2001/XMLSchema" xmlns:dms="http://schemas.microsoft.com/office/2006/documentManagement/types" xmlns:pc="http://schemas.microsoft.com/office/infopath/2007/PartnerControls" targetNamespace="1fd08bd5-9688-46bd-a9c3-5a20dd98ce1f"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1fd08bd5-9688-46bd-a9c3-5a20dd98ce1f">
      <UserInfo>
        <DisplayName>Young, Josephine</DisplayName>
        <AccountId>17</AccountId>
        <AccountType/>
      </UserInfo>
      <UserInfo>
        <DisplayName>Walker, Ann (IOT)</DisplayName>
        <AccountId>11</AccountId>
        <AccountType/>
      </UserInfo>
      <UserInfo>
        <DisplayName>Steele, Sarah R</DisplayName>
        <AccountId>16</AccountId>
        <AccountType/>
      </UserInfo>
      <UserInfo>
        <DisplayName>Giblin, Mark W</DisplayName>
        <AccountId>37</AccountId>
        <AccountType/>
      </UserInfo>
      <UserInfo>
        <DisplayName>Welsh, Brad</DisplayName>
        <AccountId>38</AccountId>
        <AccountType/>
      </UserInfo>
      <UserInfo>
        <DisplayName>Jenkins, Larry D</DisplayName>
        <AccountId>21</AccountId>
        <AccountType/>
      </UserInfo>
      <UserInfo>
        <DisplayName>Sheely, Ryan</DisplayName>
        <AccountId>36</AccountId>
        <AccountType/>
      </UserInfo>
    </SharedWithUsers>
    <Comment xmlns="5798d86e-ca74-407b-b667-f47cc23bc559">Review</Comment>
    <lcf76f155ced4ddcb4097134ff3c332f xmlns="5798d86e-ca74-407b-b667-f47cc23bc559">
      <Terms xmlns="http://schemas.microsoft.com/office/infopath/2007/PartnerControls"/>
    </lcf76f155ced4ddcb4097134ff3c332f>
    <Status xmlns="5798d86e-ca74-407b-b667-f47cc23bc559">Draft</Status>
  </documentManagement>
</p:properties>
</file>

<file path=customXml/itemProps1.xml><?xml version="1.0" encoding="utf-8"?>
<ds:datastoreItem xmlns:ds="http://schemas.openxmlformats.org/officeDocument/2006/customXml" ds:itemID="{5AE921A4-D5E5-4118-B69D-51B932294D58}">
  <ds:schemaRefs>
    <ds:schemaRef ds:uri="http://schemas.microsoft.com/sharepoint/v3/contenttype/forms"/>
  </ds:schemaRefs>
</ds:datastoreItem>
</file>

<file path=customXml/itemProps2.xml><?xml version="1.0" encoding="utf-8"?>
<ds:datastoreItem xmlns:ds="http://schemas.openxmlformats.org/officeDocument/2006/customXml" ds:itemID="{B092A28D-36A7-44D6-88BA-53436E2FB2E1}">
  <ds:schemaRefs>
    <ds:schemaRef ds:uri="1fd08bd5-9688-46bd-a9c3-5a20dd98ce1f"/>
    <ds:schemaRef ds:uri="5798d86e-ca74-407b-b667-f47cc23bc55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E91A67A-C9C4-4222-8E33-EF7A47822390}">
  <ds:schemaRefs>
    <ds:schemaRef ds:uri="http://purl.org/dc/terms/"/>
    <ds:schemaRef ds:uri="1fd08bd5-9688-46bd-a9c3-5a20dd98ce1f"/>
    <ds:schemaRef ds:uri="http://schemas.microsoft.com/office/2006/documentManagement/types"/>
    <ds:schemaRef ds:uri="http://www.w3.org/XML/1998/namespace"/>
    <ds:schemaRef ds:uri="http://purl.org/dc/dcmitype/"/>
    <ds:schemaRef ds:uri="5798d86e-ca74-407b-b667-f47cc23bc559"/>
    <ds:schemaRef ds:uri="http://purl.org/dc/elements/1.1/"/>
    <ds:schemaRef ds:uri="http://schemas.microsoft.com/office/infopath/2007/PartnerControls"/>
    <ds:schemaRef ds:uri="http://schemas.openxmlformats.org/package/2006/metadata/core-properties"/>
    <ds:schemaRef ds:uri="http://schemas.microsoft.com/office/2006/metadata/properties"/>
  </ds:schemaRefs>
</ds:datastoreItem>
</file>

<file path=docMetadata/LabelInfo.xml><?xml version="1.0" encoding="utf-8"?>
<clbl:labelList xmlns:clbl="http://schemas.microsoft.com/office/2020/mipLabelMetadata">
  <clbl:label id="{2199bfba-a409-4f13-b0c4-18b45933d88d}" enabled="0" method="" siteId="{2199bfba-a409-4f13-b0c4-18b45933d88d}" removed="1"/>
</clbl:labelList>
</file>

<file path=docProps/app.xml><?xml version="1.0" encoding="utf-8"?>
<Properties xmlns="http://schemas.openxmlformats.org/officeDocument/2006/extended-properties" xmlns:vt="http://schemas.openxmlformats.org/officeDocument/2006/docPropsVTypes">
  <Template>Office Theme 2013 - 2022</Template>
  <TotalTime>0</TotalTime>
  <Words>1553</Words>
  <Application>Microsoft Office PowerPoint</Application>
  <PresentationFormat>Widescreen</PresentationFormat>
  <Paragraphs>195</Paragraphs>
  <Slides>10</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Aptos Narrow</vt:lpstr>
      <vt:lpstr>Arial</vt:lpstr>
      <vt:lpstr>Barlow Semi-Bold</vt:lpstr>
      <vt:lpstr>Calibri</vt:lpstr>
      <vt:lpstr>Poppins</vt:lpstr>
      <vt:lpstr>Poppins Bold</vt:lpstr>
      <vt:lpstr>Poppins Medium</vt:lpstr>
      <vt:lpstr>Wingdings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Gulafsha parveen</dc:creator>
  <cp:lastModifiedBy>Penn, Devan R</cp:lastModifiedBy>
  <cp:revision>2</cp:revision>
  <dcterms:created xsi:type="dcterms:W3CDTF">2021-07-02T11:24:47Z</dcterms:created>
  <dcterms:modified xsi:type="dcterms:W3CDTF">2024-11-27T20:04:30Z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0x01010025E4BB6168F9CC4A9EDE44034EA8DB7F</vt:lpwstr>
  </property>
  <property fmtid="{D5CDD505-2E9C-101B-9397-08002B2CF9AE}" pid="3" name="MediaServiceImageTags">
    <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y fmtid="{D5CDD505-2E9C-101B-9397-08002B2CF9AE}" pid="10" name="SharedWithUsers">
    <vt:lpwstr>17;#Young, Josephine;#11;#Walker, Ann (IOT);#16;#Steele, Sarah R;#37;#Giblin, Mark W;#38;#Welsh, Brad;#21;#Jenkins, Larry D;#36;#Sheely, Ryan</vt:lpwstr>
  </property>
</Properties>
</file>