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01" r:id="rId3"/>
    <p:sldId id="302" r:id="rId4"/>
    <p:sldId id="304" r:id="rId5"/>
    <p:sldId id="273" r:id="rId6"/>
    <p:sldId id="272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otfilp12pw\sba\home\cruhl\10-11%20Budget\Revenue%20&amp;%20Expense%20By%20Source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pieChart>
        <c:varyColors val="1"/>
        <c:firstSliceAng val="0"/>
      </c:pie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1"/>
            <c:explosion val="17"/>
            <c:spPr>
              <a:ln w="34925">
                <a:solidFill>
                  <a:schemeClr val="tx1"/>
                </a:solidFill>
              </a:ln>
            </c:spPr>
          </c:dPt>
          <c:dPt>
            <c:idx val="2"/>
            <c:spPr>
              <a:ln>
                <a:noFill/>
              </a:ln>
            </c:spPr>
          </c:dPt>
          <c:dLbls>
            <c:showVal val="1"/>
            <c:showLeaderLines val="1"/>
          </c:dLbls>
          <c:cat>
            <c:strRef>
              <c:f>Sheet1!$A$2:$A$9</c:f>
              <c:strCache>
                <c:ptCount val="8"/>
                <c:pt idx="0">
                  <c:v>K-12</c:v>
                </c:pt>
                <c:pt idx="1">
                  <c:v>Higher Education</c:v>
                </c:pt>
                <c:pt idx="2">
                  <c:v>Medicaid</c:v>
                </c:pt>
                <c:pt idx="3">
                  <c:v>Teacher Pension</c:v>
                </c:pt>
                <c:pt idx="4">
                  <c:v>Corrections</c:v>
                </c:pt>
                <c:pt idx="5">
                  <c:v>Child Welfare</c:v>
                </c:pt>
                <c:pt idx="6">
                  <c:v>Distributions</c:v>
                </c:pt>
                <c:pt idx="7">
                  <c:v>Others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0.48680926872467917</c:v>
                </c:pt>
                <c:pt idx="1">
                  <c:v>0.12431704740875146</c:v>
                </c:pt>
                <c:pt idx="2">
                  <c:v>0.11229588512943384</c:v>
                </c:pt>
                <c:pt idx="3">
                  <c:v>4.9904387400530908E-2</c:v>
                </c:pt>
                <c:pt idx="4">
                  <c:v>4.9121623261781065E-2</c:v>
                </c:pt>
                <c:pt idx="5">
                  <c:v>4.4359029585854817E-2</c:v>
                </c:pt>
                <c:pt idx="6">
                  <c:v>1.0825576589027634E-2</c:v>
                </c:pt>
                <c:pt idx="7">
                  <c:v>0.12236718189994181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4302774653168413"/>
          <c:y val="0.15712270341207349"/>
          <c:w val="0.23951193600799925"/>
          <c:h val="0.55554625984251949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2 Year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/>
              <c:showVal val="1"/>
            </c:dLbl>
            <c:dLbl>
              <c:idx val="9"/>
              <c:layout/>
              <c:showVal val="1"/>
            </c:dLbl>
            <c:delete val="1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accent1"/>
                </a:solidFill>
              </a:ln>
            </c:spPr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numCache>
            </c:numRef>
          </c:cat>
          <c:val>
            <c:numRef>
              <c:f>Sheet1!$B$2:$B$11</c:f>
              <c:numCache>
                <c:formatCode>_(* #,##0_);_(* \(#,##0\);_(* "-"??_);_(@_)</c:formatCode>
                <c:ptCount val="10"/>
                <c:pt idx="0">
                  <c:v>34681</c:v>
                </c:pt>
                <c:pt idx="1">
                  <c:v>40050</c:v>
                </c:pt>
                <c:pt idx="2">
                  <c:v>44713</c:v>
                </c:pt>
                <c:pt idx="3">
                  <c:v>48149</c:v>
                </c:pt>
                <c:pt idx="4">
                  <c:v>49817</c:v>
                </c:pt>
                <c:pt idx="5">
                  <c:v>50441</c:v>
                </c:pt>
                <c:pt idx="6">
                  <c:v>52954</c:v>
                </c:pt>
                <c:pt idx="7">
                  <c:v>57484</c:v>
                </c:pt>
                <c:pt idx="8">
                  <c:v>63432</c:v>
                </c:pt>
                <c:pt idx="9">
                  <c:v>82637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4 Year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0"/>
              <c:layout/>
              <c:showVal val="1"/>
            </c:dLbl>
            <c:dLbl>
              <c:idx val="9"/>
              <c:layout/>
              <c:showVal val="1"/>
            </c:dLbl>
            <c:delete val="1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accent1"/>
                </a:solidFill>
              </a:ln>
            </c:spPr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</c:numCache>
            </c:numRef>
          </c:cat>
          <c:val>
            <c:numRef>
              <c:f>Sheet1!$C$2:$C$11</c:f>
              <c:numCache>
                <c:formatCode>_(* #,##0_);_(* \(#,##0\);_(* "-"??_);_(@_)</c:formatCode>
                <c:ptCount val="10"/>
                <c:pt idx="0">
                  <c:v>163119</c:v>
                </c:pt>
                <c:pt idx="1">
                  <c:v>168289</c:v>
                </c:pt>
                <c:pt idx="2">
                  <c:v>173656</c:v>
                </c:pt>
                <c:pt idx="3">
                  <c:v>175702</c:v>
                </c:pt>
                <c:pt idx="4">
                  <c:v>174868</c:v>
                </c:pt>
                <c:pt idx="5">
                  <c:v>174691</c:v>
                </c:pt>
                <c:pt idx="6">
                  <c:v>175749</c:v>
                </c:pt>
                <c:pt idx="7">
                  <c:v>177061</c:v>
                </c:pt>
                <c:pt idx="8">
                  <c:v>181775</c:v>
                </c:pt>
                <c:pt idx="9">
                  <c:v>189230</c:v>
                </c:pt>
              </c:numCache>
            </c:numRef>
          </c:val>
        </c:ser>
        <c:overlap val="100"/>
        <c:axId val="79777152"/>
        <c:axId val="79783040"/>
      </c:barChart>
      <c:catAx>
        <c:axId val="79777152"/>
        <c:scaling>
          <c:orientation val="minMax"/>
        </c:scaling>
        <c:axPos val="b"/>
        <c:numFmt formatCode="General" sourceLinked="1"/>
        <c:tickLblPos val="nextTo"/>
        <c:crossAx val="79783040"/>
        <c:crosses val="autoZero"/>
        <c:auto val="1"/>
        <c:lblAlgn val="ctr"/>
        <c:lblOffset val="100"/>
      </c:catAx>
      <c:valAx>
        <c:axId val="79783040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crossAx val="79777152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0.64762</cdr:x>
      <cdr:y>0.01563</cdr:y>
    </cdr:from>
    <cdr:to>
      <cdr:x>0.99047</cdr:x>
      <cdr:y>0.13684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181600" y="76200"/>
          <a:ext cx="2743143" cy="591117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/>
            <a:t>Total General Fund Budget 2011 - $14.1 Billion</a:t>
          </a:r>
          <a:endParaRPr lang="en-US" sz="14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E4195-FC2A-461F-9383-410063297A39}" type="datetimeFigureOut">
              <a:rPr lang="en-US" smtClean="0"/>
              <a:t>4/28/2011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FD09E-C129-4A49-86FA-B55C345234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268" tIns="46133" rIns="92268" bIns="46133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268" tIns="46133" rIns="92268" bIns="46133" rtlCol="0"/>
          <a:lstStyle>
            <a:lvl1pPr algn="r">
              <a:defRPr sz="1300"/>
            </a:lvl1pPr>
          </a:lstStyle>
          <a:p>
            <a:fld id="{B47E25F4-87C5-4FE1-B7CB-139F25639FC5}" type="datetimeFigureOut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8" tIns="46133" rIns="92268" bIns="4613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lIns="92268" tIns="46133" rIns="92268" bIns="4613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268" tIns="46133" rIns="92268" bIns="46133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2268" tIns="46133" rIns="92268" bIns="46133" rtlCol="0" anchor="b"/>
          <a:lstStyle>
            <a:lvl1pPr algn="r">
              <a:defRPr sz="1300"/>
            </a:lvl1pPr>
          </a:lstStyle>
          <a:p>
            <a:fld id="{90FBB8CE-6388-4074-A2A3-3D2384EE3EE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F5AE3AE-4120-406A-BBDA-CE18C80F2816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4AD72-29C7-45E9-BD60-44431C05ED5C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2249-5A6A-4A50-9460-07ECA5B9DEE7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B19E1-092D-43D6-9AD5-F8F5127BCD41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F302EE9-EE35-430C-85DA-5933C8DDC69E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CFC-A092-4A95-B7D4-64C57DCE54C8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0533-AEB5-4704-AB5B-D2169CA74F65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99AF5-64C2-4413-8E21-D9D8BA59CFBF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3F77-F624-492F-B8A4-5BA0A50BFEC9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39414-8393-4716-A8CC-4564EB7300C0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6D577-4AE8-4A41-A7C8-DD7622D8FEEC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7667053-DD2C-4E7D-8D8B-DE940B33522B}" type="datetime1">
              <a:rPr lang="en-US" smtClean="0"/>
              <a:pPr/>
              <a:t>4/28/2011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8D104FC-8DF8-4F13-8395-A732D0EA2D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581400"/>
            <a:ext cx="6858000" cy="1295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2011 Faculty Conference:</a:t>
            </a:r>
            <a:br>
              <a:rPr lang="en-US" b="1" dirty="0" smtClean="0"/>
            </a:br>
            <a:r>
              <a:rPr lang="en-US" b="1" dirty="0" smtClean="0"/>
              <a:t>Performance Funding and Financial </a:t>
            </a:r>
            <a:r>
              <a:rPr lang="en-US" b="1" dirty="0" smtClean="0"/>
              <a:t>Aid Reform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April 29, 2011</a:t>
            </a:r>
          </a:p>
          <a:p>
            <a:r>
              <a:rPr lang="en-US" dirty="0" smtClean="0"/>
              <a:t>Jason D. Dudich, Associate Commissioner and CFO</a:t>
            </a:r>
          </a:p>
        </p:txBody>
      </p:sp>
      <p:pic>
        <p:nvPicPr>
          <p:cNvPr id="4" name="Picture 2" descr="K:\Communications\Logos, Pictures, Graphics\Logos\che_logo_blk_9_2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52400"/>
            <a:ext cx="7010400" cy="33776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Funding Metrics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Degrees Attained by Low Income Students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Provides for funding to institutions based on students receiving degrees who were recipients of the Pell Grant at the time of graduation.</a:t>
            </a:r>
          </a:p>
          <a:p>
            <a:r>
              <a:rPr lang="en-US" dirty="0" smtClean="0"/>
              <a:t>Institutions can be rewarded in the formula for increasing the number of low income students graduating from their institution, no time restraints</a:t>
            </a:r>
          </a:p>
          <a:p>
            <a:r>
              <a:rPr lang="en-US" dirty="0" smtClean="0"/>
              <a:t>Applies to resident, undergraduate students only</a:t>
            </a:r>
          </a:p>
          <a:p>
            <a:r>
              <a:rPr lang="en-US" dirty="0" smtClean="0"/>
              <a:t>The formula rewards growth by comparing the average change over 2 years for a 4 year period:</a:t>
            </a:r>
          </a:p>
          <a:p>
            <a:pPr lvl="1"/>
            <a:r>
              <a:rPr lang="en-US" dirty="0" smtClean="0"/>
              <a:t>Change in degrees from 2006 to 2007</a:t>
            </a:r>
          </a:p>
          <a:p>
            <a:pPr lvl="1"/>
            <a:r>
              <a:rPr lang="en-US" dirty="0" smtClean="0"/>
              <a:t>Change in degrees from 2008 to 2009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Between the 2006 and 2009,  Pell grant recipients graduating from Indiana </a:t>
            </a:r>
            <a:r>
              <a:rPr lang="en-US" dirty="0" smtClean="0"/>
              <a:t>public postsecondary </a:t>
            </a:r>
            <a:r>
              <a:rPr lang="en-US" dirty="0" smtClean="0"/>
              <a:t>institutions grew from </a:t>
            </a:r>
            <a:r>
              <a:rPr lang="en-US" b="1" dirty="0" smtClean="0"/>
              <a:t>3,554</a:t>
            </a:r>
            <a:r>
              <a:rPr lang="en-US" dirty="0" smtClean="0"/>
              <a:t> to </a:t>
            </a:r>
            <a:r>
              <a:rPr lang="en-US" b="1" dirty="0" smtClean="0"/>
              <a:t>4,020</a:t>
            </a:r>
            <a:r>
              <a:rPr lang="en-US" dirty="0" smtClean="0"/>
              <a:t>, a growth of </a:t>
            </a:r>
            <a:r>
              <a:rPr lang="en-US" b="1" dirty="0" smtClean="0"/>
              <a:t>13.1%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Funding Metrics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Change in Overall Degrees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Provides for funding to institutions based on students receiving bachelor or associate degrees, resident only</a:t>
            </a:r>
          </a:p>
          <a:p>
            <a:r>
              <a:rPr lang="en-US" dirty="0" smtClean="0"/>
              <a:t>Institutions can be rewarded in the formula for an overall increase in degrees attained, no time restraints</a:t>
            </a:r>
          </a:p>
          <a:p>
            <a:r>
              <a:rPr lang="en-US" dirty="0" smtClean="0"/>
              <a:t>The formula rewards growth by comparing the average change over 2 years for a 6 year period:</a:t>
            </a:r>
          </a:p>
          <a:p>
            <a:pPr lvl="1"/>
            <a:r>
              <a:rPr lang="en-US" dirty="0" smtClean="0"/>
              <a:t>Change in degrees from 2004 to 2005</a:t>
            </a:r>
          </a:p>
          <a:p>
            <a:pPr lvl="1"/>
            <a:r>
              <a:rPr lang="en-US" dirty="0" smtClean="0"/>
              <a:t>Change in degrees from 2008 to 2009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Between the 2004 and 2009,  total bachelor and associate degrees conferred by all Indiana postsecondary institutions grew from </a:t>
            </a:r>
            <a:r>
              <a:rPr lang="en-US" b="1" dirty="0" smtClean="0"/>
              <a:t>19,191</a:t>
            </a:r>
            <a:r>
              <a:rPr lang="en-US" dirty="0" smtClean="0"/>
              <a:t> to </a:t>
            </a:r>
            <a:r>
              <a:rPr lang="en-US" b="1" dirty="0" smtClean="0"/>
              <a:t>20,076</a:t>
            </a:r>
            <a:r>
              <a:rPr lang="en-US" dirty="0" smtClean="0"/>
              <a:t>, a growth of </a:t>
            </a:r>
            <a:r>
              <a:rPr lang="en-US" b="1" dirty="0" smtClean="0"/>
              <a:t>4.6%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Funding Metrics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Change in Degrees On-Time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Provides for funding to institutions based on students graduating in 4 or 2 years based on degree type</a:t>
            </a:r>
          </a:p>
          <a:p>
            <a:r>
              <a:rPr lang="en-US" dirty="0" smtClean="0"/>
              <a:t>Institutions can be rewarded in the formula for an overall increase in the 4 or 2 year graduation rate</a:t>
            </a:r>
          </a:p>
          <a:p>
            <a:r>
              <a:rPr lang="en-US" dirty="0" smtClean="0"/>
              <a:t>Applies to resident, first-time, full time, degree seeking students only</a:t>
            </a:r>
          </a:p>
          <a:p>
            <a:r>
              <a:rPr lang="en-US" dirty="0" smtClean="0"/>
              <a:t>The formula rewards growth by comparing the 4 or 2 year graduation rate for 2 periods of time:</a:t>
            </a:r>
          </a:p>
          <a:p>
            <a:pPr lvl="1"/>
            <a:r>
              <a:rPr lang="en-US" dirty="0" smtClean="0"/>
              <a:t>2004 Cohort graduation rate</a:t>
            </a:r>
          </a:p>
          <a:p>
            <a:pPr lvl="1"/>
            <a:r>
              <a:rPr lang="en-US" dirty="0" smtClean="0"/>
              <a:t>2006 Cohort graduation rate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Between the 2004 and 2006 cohorts: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A decrease of 0.3% in the 4 year graduation rate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/>
              <a:t>A decrease of 4.6% in the 2 year graduation rate</a:t>
            </a:r>
            <a:endParaRPr lang="en-US" b="1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Funding Metrics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Research Growth Incentive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Provides for funding to research institutions for growth in outside research funding</a:t>
            </a:r>
          </a:p>
          <a:p>
            <a:r>
              <a:rPr lang="en-US" dirty="0" smtClean="0"/>
              <a:t>Currently applies to only IU Bloomington, IUPUI and PU West Lafayette</a:t>
            </a:r>
          </a:p>
          <a:p>
            <a:r>
              <a:rPr lang="en-US" dirty="0" smtClean="0"/>
              <a:t>Research funding can be in the form of federal funds (non-ARRA), industrial grants and contracts, and private foundations</a:t>
            </a:r>
          </a:p>
          <a:p>
            <a:r>
              <a:rPr lang="en-US" dirty="0" smtClean="0"/>
              <a:t>The formula rewards growth by comparing </a:t>
            </a:r>
            <a:r>
              <a:rPr lang="en-US" dirty="0" smtClean="0"/>
              <a:t>two, </a:t>
            </a:r>
            <a:r>
              <a:rPr lang="en-US" dirty="0" smtClean="0"/>
              <a:t>4 year averages:</a:t>
            </a:r>
          </a:p>
          <a:p>
            <a:pPr lvl="1"/>
            <a:r>
              <a:rPr lang="en-US" dirty="0" smtClean="0"/>
              <a:t>2005 through 2008 actual average</a:t>
            </a:r>
          </a:p>
          <a:p>
            <a:pPr lvl="1"/>
            <a:r>
              <a:rPr lang="en-US" dirty="0" smtClean="0"/>
              <a:t>2009 through 2012 projected average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 2010, research support in the funding formula accounted for $391.8 million </a:t>
            </a:r>
            <a:r>
              <a:rPr lang="en-US" dirty="0" smtClean="0"/>
              <a:t>for </a:t>
            </a:r>
            <a:r>
              <a:rPr lang="en-US" dirty="0" smtClean="0"/>
              <a:t>the 3 </a:t>
            </a:r>
            <a:r>
              <a:rPr lang="en-US" dirty="0" smtClean="0"/>
              <a:t>institutions </a:t>
            </a:r>
            <a:r>
              <a:rPr lang="en-US" dirty="0" smtClean="0"/>
              <a:t>compared to $386.8M in 2009, a growth of 1.3%.</a:t>
            </a:r>
            <a:endParaRPr lang="en-US" b="1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Performance Funding and Student Learning Outcomes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smtClean="0"/>
              <a:t>Performance Funding metrics impact student learning outcomes</a:t>
            </a:r>
            <a:r>
              <a:rPr lang="en-US" dirty="0" smtClean="0"/>
              <a:t>?</a:t>
            </a:r>
            <a:endParaRPr lang="en-US" dirty="0" smtClean="0"/>
          </a:p>
          <a:p>
            <a:pPr lvl="1"/>
            <a:r>
              <a:rPr lang="en-US" dirty="0" smtClean="0"/>
              <a:t>Performance formula provides incentives for improvement in completion by college students in numerous areas.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 Improvement in </a:t>
            </a:r>
            <a:r>
              <a:rPr lang="en-US" dirty="0" smtClean="0"/>
              <a:t>c</a:t>
            </a:r>
            <a:r>
              <a:rPr lang="en-US" dirty="0" smtClean="0"/>
              <a:t>ompletion in course work and overall degree attainment shows improvement in student learning.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Institutions can improve completion metrics in the performance formula and show improvement in student learning – IMPACT:  REWARD FUNDING THROUGH FORMULA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Student Financial Aid Reform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2010 Student Aid Reform</a:t>
            </a:r>
          </a:p>
          <a:p>
            <a:pPr lvl="1"/>
            <a:r>
              <a:rPr lang="en-US" dirty="0" smtClean="0"/>
              <a:t>Commission for Higher Education (CHE) and the State Student Assistance Commission of Indiana (SSACI) presented and prepared state financial aid reform </a:t>
            </a:r>
            <a:r>
              <a:rPr lang="en-US" dirty="0" smtClean="0"/>
              <a:t>recommendations.</a:t>
            </a:r>
            <a:endParaRPr lang="en-US" dirty="0" smtClean="0"/>
          </a:p>
          <a:p>
            <a:pPr lvl="1"/>
            <a:r>
              <a:rPr lang="en-US" dirty="0" smtClean="0"/>
              <a:t>Recommendations included:</a:t>
            </a:r>
          </a:p>
          <a:p>
            <a:pPr lvl="2"/>
            <a:r>
              <a:rPr lang="en-US" dirty="0" smtClean="0"/>
              <a:t>Eligibility determinations for financial aid</a:t>
            </a:r>
          </a:p>
          <a:p>
            <a:pPr lvl="2"/>
            <a:r>
              <a:rPr lang="en-US" dirty="0" smtClean="0"/>
              <a:t>GPA requirements increased above current levels</a:t>
            </a:r>
          </a:p>
          <a:p>
            <a:pPr lvl="2"/>
            <a:r>
              <a:rPr lang="en-US" dirty="0" smtClean="0"/>
              <a:t>Improving data collection by CHE for all college and university students in Indiana</a:t>
            </a:r>
          </a:p>
          <a:p>
            <a:pPr lvl="2"/>
            <a:r>
              <a:rPr lang="en-US" dirty="0" smtClean="0"/>
              <a:t>Wrap around services by institutions for students on state financial aid</a:t>
            </a:r>
          </a:p>
          <a:p>
            <a:pPr lvl="2"/>
            <a:r>
              <a:rPr lang="en-US" dirty="0" smtClean="0"/>
              <a:t>Merge </a:t>
            </a:r>
            <a:r>
              <a:rPr lang="en-US" dirty="0" smtClean="0"/>
              <a:t>funding for state financial aid into one </a:t>
            </a:r>
            <a:r>
              <a:rPr lang="en-US" dirty="0" smtClean="0"/>
              <a:t>source</a:t>
            </a:r>
            <a:endParaRPr lang="en-US" dirty="0" smtClean="0"/>
          </a:p>
          <a:p>
            <a:pPr lvl="2"/>
            <a:r>
              <a:rPr lang="en-US" dirty="0" smtClean="0"/>
              <a:t>Consideration of outside financial resources when determining state financial aid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Student Financial Aid Reform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2011 General Assembly – Senate Bill 577 Financial Aid Reform</a:t>
            </a:r>
          </a:p>
          <a:p>
            <a:r>
              <a:rPr lang="en-US" dirty="0" smtClean="0"/>
              <a:t>Provides for changes to major state financial aid </a:t>
            </a:r>
            <a:r>
              <a:rPr lang="en-US" dirty="0" smtClean="0"/>
              <a:t>programs</a:t>
            </a:r>
            <a:endParaRPr lang="en-US" dirty="0" smtClean="0"/>
          </a:p>
          <a:p>
            <a:r>
              <a:rPr lang="en-US" dirty="0" smtClean="0"/>
              <a:t>Changes in these </a:t>
            </a:r>
            <a:r>
              <a:rPr lang="en-US" dirty="0" smtClean="0"/>
              <a:t>programs include:</a:t>
            </a:r>
            <a:endParaRPr lang="en-US" dirty="0" smtClean="0"/>
          </a:p>
          <a:p>
            <a:pPr lvl="1"/>
            <a:r>
              <a:rPr lang="en-US" dirty="0" smtClean="0"/>
              <a:t>Provides for greater needs testing for various state financial aid programs:  during enrollment, application and renewal of aid</a:t>
            </a:r>
          </a:p>
          <a:p>
            <a:pPr lvl="1"/>
            <a:r>
              <a:rPr lang="en-US" dirty="0" smtClean="0"/>
              <a:t>Requires a higher GPA during high school in order to receive state financial aid, changes from 2.0 to 2.5</a:t>
            </a:r>
          </a:p>
          <a:p>
            <a:pPr lvl="1"/>
            <a:r>
              <a:rPr lang="en-US" dirty="0" smtClean="0"/>
              <a:t>Provides for a GPA minimum during college while on state financial aid, staggered based on year up to 2.5 during senior year</a:t>
            </a:r>
          </a:p>
          <a:p>
            <a:pPr lvl="1"/>
            <a:r>
              <a:rPr lang="en-US" dirty="0" smtClean="0"/>
              <a:t>Allows CHE and SSACI access to student data for public, private and proprietary institutions</a:t>
            </a:r>
          </a:p>
          <a:p>
            <a:pPr lvl="1"/>
            <a:r>
              <a:rPr lang="en-US" dirty="0" smtClean="0"/>
              <a:t>Allows students with an </a:t>
            </a:r>
            <a:r>
              <a:rPr lang="en-US" dirty="0" smtClean="0"/>
              <a:t>Associate degree </a:t>
            </a:r>
            <a:r>
              <a:rPr lang="en-US" dirty="0" smtClean="0"/>
              <a:t>seeking a Bachelors degree to receive a higher financial aid award if the student </a:t>
            </a:r>
            <a:r>
              <a:rPr lang="en-US" dirty="0" smtClean="0"/>
              <a:t>did not </a:t>
            </a:r>
            <a:r>
              <a:rPr lang="en-US" dirty="0" smtClean="0"/>
              <a:t>obtain an academic honors diploma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Student Financial Aid Reform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Changes in these </a:t>
            </a:r>
            <a:r>
              <a:rPr lang="en-US" dirty="0" smtClean="0"/>
              <a:t>programs include </a:t>
            </a:r>
            <a:r>
              <a:rPr lang="en-US" dirty="0" smtClean="0"/>
              <a:t>(</a:t>
            </a:r>
            <a:r>
              <a:rPr lang="en-US" dirty="0" smtClean="0"/>
              <a:t>cont.):</a:t>
            </a:r>
            <a:endParaRPr lang="en-US" dirty="0" smtClean="0"/>
          </a:p>
          <a:p>
            <a:pPr lvl="1"/>
            <a:r>
              <a:rPr lang="en-US" dirty="0" smtClean="0"/>
              <a:t>Adjustments to the administration of state financial aid funds to allow for better administration of state resources</a:t>
            </a:r>
          </a:p>
          <a:p>
            <a:pPr lvl="1"/>
            <a:r>
              <a:rPr lang="en-US" dirty="0" smtClean="0"/>
              <a:t>Requires potential state financial aid recipients to participate in academic success program while in high school in order to obtain state financial aid in college</a:t>
            </a:r>
          </a:p>
          <a:p>
            <a:pPr lvl="1"/>
            <a:r>
              <a:rPr lang="en-US" dirty="0" smtClean="0"/>
              <a:t>Changes to high school GPA and eligibility requirements will take affect after June 30, 2014</a:t>
            </a:r>
          </a:p>
          <a:p>
            <a:pPr lvl="1"/>
            <a:r>
              <a:rPr lang="en-US" dirty="0" smtClean="0"/>
              <a:t>Changes to college GPA requirements will take affect after June 20, 2012</a:t>
            </a:r>
          </a:p>
          <a:p>
            <a:pPr lvl="1"/>
            <a:r>
              <a:rPr lang="en-US" dirty="0" smtClean="0"/>
              <a:t>Changes to eligibility requirements for state financial aid programs will not have an impact until 2017 at the earliest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48282852"/>
              </p:ext>
            </p:extLst>
          </p:nvPr>
        </p:nvGraphicFramePr>
        <p:xfrm>
          <a:off x="228600" y="1219200"/>
          <a:ext cx="8686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2400" dirty="0" smtClean="0"/>
              <a:t>State General Fund Appropriation by Function </a:t>
            </a:r>
            <a:br>
              <a:rPr lang="en-US" sz="2400" dirty="0" smtClean="0"/>
            </a:br>
            <a:r>
              <a:rPr lang="en-US" sz="2400" b="1" dirty="0" smtClean="0"/>
              <a:t>Fiscal Year 2011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19200" y="6400800"/>
            <a:ext cx="594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State Budget Agency (note: includes all Higher Educ. expenditures)</a:t>
            </a:r>
            <a:endParaRPr lang="en-US" sz="1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0C9D2-D575-479F-961B-A006C8A32F6A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Picture 2" descr="K:\Communications\Logos, Pictures, Graphics\Logos\che_logo_blk_9_20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6013599"/>
            <a:ext cx="1752600" cy="844401"/>
          </a:xfrm>
          <a:prstGeom prst="rect">
            <a:avLst/>
          </a:prstGeom>
          <a:noFill/>
        </p:spPr>
      </p:pic>
      <p:graphicFrame>
        <p:nvGraphicFramePr>
          <p:cNvPr id="10" name="Chart 9"/>
          <p:cNvGraphicFramePr/>
          <p:nvPr/>
        </p:nvGraphicFramePr>
        <p:xfrm>
          <a:off x="609600" y="1295400"/>
          <a:ext cx="8001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="" xmlns:p14="http://schemas.microsoft.com/office/powerpoint/2010/main" val="13761560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Higher Education Appropriation </a:t>
            </a:r>
            <a:br>
              <a:rPr lang="en-US" dirty="0" smtClean="0"/>
            </a:br>
            <a:r>
              <a:rPr lang="en-US" b="1" dirty="0" smtClean="0"/>
              <a:t>(General Fund Only)</a:t>
            </a:r>
            <a:endParaRPr lang="en-US" sz="27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1" y="1447803"/>
          <a:ext cx="8534398" cy="4114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799"/>
                <a:gridCol w="1676400"/>
                <a:gridCol w="1752600"/>
                <a:gridCol w="1676400"/>
                <a:gridCol w="1600199"/>
              </a:tblGrid>
              <a:tr h="58782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 2009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 2010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 2011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Δ </a:t>
                      </a:r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 09-FY11</a:t>
                      </a:r>
                    </a:p>
                  </a:txBody>
                  <a:tcPr marL="9525" marR="9525" marT="9525" marB="0" anchor="b"/>
                </a:tc>
              </a:tr>
              <a:tr h="587828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Campus Operating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$1,280,962,100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$1,232,147,725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$1,228,799,412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-4%</a:t>
                      </a:r>
                    </a:p>
                  </a:txBody>
                  <a:tcPr marL="9525" marR="9525" marT="9525" marB="0" anchor="b"/>
                </a:tc>
              </a:tr>
              <a:tr h="587828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Debt Service </a:t>
                      </a:r>
                      <a:endParaRPr lang="en-US" sz="18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$176,580,698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$167,538,753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$193,772,387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10%</a:t>
                      </a:r>
                    </a:p>
                  </a:txBody>
                  <a:tcPr marL="9525" marR="9525" marT="9525" marB="0" anchor="b"/>
                </a:tc>
              </a:tr>
              <a:tr h="587828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Line Items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$68,453,760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63,229,941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63,177,473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87828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R&amp;R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$31,035,048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-100%</a:t>
                      </a:r>
                    </a:p>
                  </a:txBody>
                  <a:tcPr marL="9525" marR="9525" marT="9525" marB="0" anchor="b"/>
                </a:tc>
              </a:tr>
              <a:tr h="587828">
                <a:tc>
                  <a:txBody>
                    <a:bodyPr/>
                    <a:lstStyle/>
                    <a:p>
                      <a:pPr algn="l" rtl="0" fontAlgn="b"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SSACI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$249,155,438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$262,131,147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$268,731,930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9525" marR="9525" marT="9525" marB="0" anchor="b"/>
                </a:tc>
              </a:tr>
              <a:tr h="587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1,806,187,044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1,725,047,566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1,754,481,202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-3%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9C1C6-BE62-42A3-9CFC-F650766AA97D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Picture 2" descr="K:\Communications\Logos, Pictures, Graphics\Logos\che_logo_blk_9_2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6013599"/>
            <a:ext cx="1752600" cy="8444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Total Public Postsecondary Full Time Equivalent Enrollment – All Students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152400" y="1219200"/>
          <a:ext cx="8763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1676400" y="1295400"/>
            <a:ext cx="4648200" cy="914400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>
            <a:solidFill>
              <a:sysClr val="windowText" lastClr="0000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/>
              <a:t>2 Year FTE Compounded Annual Growth Rate – 10%</a:t>
            </a:r>
          </a:p>
          <a:p>
            <a:pPr algn="ctr"/>
            <a:endParaRPr lang="en-US" sz="1400" b="1" dirty="0" smtClean="0"/>
          </a:p>
          <a:p>
            <a:pPr algn="ctr"/>
            <a:r>
              <a:rPr lang="en-US" sz="1400" b="1" dirty="0" smtClean="0"/>
              <a:t>4 Year FTE Compounded Annual Growth Rate - 1.7%</a:t>
            </a:r>
            <a:endParaRPr lang="en-US" sz="1400" b="1" dirty="0"/>
          </a:p>
        </p:txBody>
      </p:sp>
      <p:sp>
        <p:nvSpPr>
          <p:cNvPr id="7" name="TextBox 1"/>
          <p:cNvSpPr txBox="1"/>
          <p:nvPr/>
        </p:nvSpPr>
        <p:spPr>
          <a:xfrm>
            <a:off x="1219200" y="6553200"/>
            <a:ext cx="35052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/>
              <a:t>Source:  CHE SIS Data – Data Warehouse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Performance Funding Formula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Established in 2003 with Research Incentive</a:t>
            </a:r>
          </a:p>
          <a:p>
            <a:r>
              <a:rPr lang="en-US" dirty="0" smtClean="0"/>
              <a:t>Grown to 6 metrics used to provide performance funding to institutions</a:t>
            </a:r>
          </a:p>
          <a:p>
            <a:pPr lvl="1"/>
            <a:r>
              <a:rPr lang="en-US" dirty="0" smtClean="0"/>
              <a:t>Successful Completion of Regular Credit Hours</a:t>
            </a:r>
          </a:p>
          <a:p>
            <a:pPr lvl="1"/>
            <a:r>
              <a:rPr lang="en-US" dirty="0" smtClean="0"/>
              <a:t>Successful Completion of Dual Credit Hours</a:t>
            </a:r>
          </a:p>
          <a:p>
            <a:pPr lvl="1"/>
            <a:r>
              <a:rPr lang="en-US" dirty="0" smtClean="0"/>
              <a:t>Degrees Attained by Low Income Students</a:t>
            </a:r>
          </a:p>
          <a:p>
            <a:pPr lvl="1"/>
            <a:r>
              <a:rPr lang="en-US" dirty="0" smtClean="0"/>
              <a:t>Change in overall degrees attained</a:t>
            </a:r>
          </a:p>
          <a:p>
            <a:pPr lvl="1"/>
            <a:r>
              <a:rPr lang="en-US" dirty="0" smtClean="0"/>
              <a:t>Change in degrees produced on-time</a:t>
            </a:r>
          </a:p>
          <a:p>
            <a:pPr lvl="1"/>
            <a:r>
              <a:rPr lang="en-US" dirty="0" smtClean="0"/>
              <a:t>Research Growth Incentive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2" descr="K:\Communications\Logos, Pictures, Graphics\Logos\che_logo_blk_9_2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6013599"/>
            <a:ext cx="1752600" cy="8444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History of Performance Funding Formula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152400" y="990600"/>
          <a:ext cx="8839200" cy="5315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200"/>
                <a:gridCol w="1473200"/>
                <a:gridCol w="1473200"/>
                <a:gridCol w="1473200"/>
                <a:gridCol w="1473200"/>
                <a:gridCol w="1473200"/>
              </a:tblGrid>
              <a:tr h="2247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2011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742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Enrollment Change (credit hours enrolled)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Enrollment Change (credit hours enrolled)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Enrollment Change (credit hours enrolled)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Enrollment Change (credit hours enrolled)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Enrollment Change (successfully completed credit hours)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Enrollment</a:t>
                      </a:r>
                      <a:r>
                        <a:rPr lang="en-US" sz="1200" b="0" i="0" u="none" strike="noStrike" baseline="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Change (successfully completed credit hours)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7314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Inflation Adjustments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Inflation Adjustments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Inflation Adjustments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Inflation Adjustments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Enrollment Change Dual</a:t>
                      </a:r>
                      <a:r>
                        <a:rPr lang="en-US" sz="1200" b="0" i="0" u="none" strike="noStrike" baseline="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Credit (successfully completed credit hours)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134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Equity Adjustment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Equity Adjustment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Equity Adjustment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Equity Adjustment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02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Plant Expansion/leases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Plant Expansion/leases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899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Program Adjustment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4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Research Support Incentive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Research Support Incentive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Research Support Incentive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Research Support Incentive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Research Support</a:t>
                      </a:r>
                      <a:r>
                        <a:rPr lang="en-US" sz="1200" b="0" i="0" u="none" strike="noStrike" baseline="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Incentive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4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Change in number of degrees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Change in number of degrees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Change in number</a:t>
                      </a:r>
                      <a:r>
                        <a:rPr lang="en-US" sz="1200" b="0" i="0" u="none" strike="noStrike" baseline="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of degrees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4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Change in On-Time graduation 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Change in On-Time graduation Rate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Change in On-Time graduation rate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4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Two Year Transfer Incentive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Two Year Transfer Incentive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4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Low Income Degree Completion Incentive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Low Income Degree Completion Incentive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1299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Workforce Development Incentive (funding non-credit coursework)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5257800"/>
            <a:ext cx="3581400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** Red font indicates a performance funding formula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75C02-5BE5-4E0E-8C0A-A225876B3B5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9" name="Picture 2" descr="K:\Communications\Logos, Pictures, Graphics\Logos\che_logo_blk_9_2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6087025"/>
            <a:ext cx="1600200" cy="770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572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Funding Metrics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Successful Completion of Regular Credit Hours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Provides for funding to institutions based on students completing any credit hours with a D- or better at the end of the semester</a:t>
            </a:r>
          </a:p>
          <a:p>
            <a:r>
              <a:rPr lang="en-US" dirty="0" smtClean="0"/>
              <a:t>Funding provides for resident and reciprocity students, both undergraduate and graduate level</a:t>
            </a:r>
          </a:p>
          <a:p>
            <a:r>
              <a:rPr lang="en-US" dirty="0" smtClean="0"/>
              <a:t>The formula rewards the growth in successful completion by comparing </a:t>
            </a:r>
            <a:r>
              <a:rPr lang="en-US" dirty="0" smtClean="0"/>
              <a:t>two, </a:t>
            </a:r>
            <a:r>
              <a:rPr lang="en-US" dirty="0" smtClean="0"/>
              <a:t>4 year averages over a 6 year period</a:t>
            </a:r>
          </a:p>
          <a:p>
            <a:pPr lvl="1"/>
            <a:r>
              <a:rPr lang="en-US" dirty="0" smtClean="0"/>
              <a:t>2007 to 2010 Actual Data</a:t>
            </a:r>
          </a:p>
          <a:p>
            <a:pPr lvl="1"/>
            <a:r>
              <a:rPr lang="en-US" dirty="0" smtClean="0"/>
              <a:t>2009 to 2012 Actual and Projected Data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Between the 2007 and 2010,  on average </a:t>
            </a:r>
            <a:r>
              <a:rPr lang="en-US" b="1" dirty="0" smtClean="0"/>
              <a:t>121,962 FTE </a:t>
            </a:r>
            <a:r>
              <a:rPr lang="en-US" dirty="0" smtClean="0"/>
              <a:t>successfully completed credit hours at all Indiana public postsecondary institutions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Funding Metrics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104FC-8DF8-4F13-8395-A732D0EA2D0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Successful Completion of Dual Credit Hours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Provides for funding to institutions based on students completing specific dual credit courses with a D- or better </a:t>
            </a:r>
            <a:r>
              <a:rPr lang="en-US" dirty="0" smtClean="0"/>
              <a:t>during </a:t>
            </a:r>
            <a:r>
              <a:rPr lang="en-US" dirty="0" smtClean="0"/>
              <a:t>high school</a:t>
            </a:r>
          </a:p>
          <a:p>
            <a:r>
              <a:rPr lang="en-US" dirty="0" smtClean="0"/>
              <a:t>Specific courses are based on Priority Level Dual Credit Liberal Arts courses reviewed by the Commission and the Dual Credit Advisory Board</a:t>
            </a:r>
          </a:p>
          <a:p>
            <a:r>
              <a:rPr lang="en-US" dirty="0" smtClean="0"/>
              <a:t>The formula rewards the growth in dual credit completion by comparing </a:t>
            </a:r>
            <a:r>
              <a:rPr lang="en-US" dirty="0" smtClean="0"/>
              <a:t>two, </a:t>
            </a:r>
            <a:r>
              <a:rPr lang="en-US" dirty="0" smtClean="0"/>
              <a:t>4 year averages over a 6 year period</a:t>
            </a:r>
          </a:p>
          <a:p>
            <a:pPr lvl="1"/>
            <a:r>
              <a:rPr lang="en-US" dirty="0" smtClean="0"/>
              <a:t>2007 to 2010 Actual Data</a:t>
            </a:r>
          </a:p>
          <a:p>
            <a:pPr lvl="1"/>
            <a:r>
              <a:rPr lang="en-US" dirty="0" smtClean="0"/>
              <a:t>2009 to 2012 Actual and Projected Data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Between the 2007 and 2010,  on average </a:t>
            </a:r>
            <a:r>
              <a:rPr lang="en-US" b="1" dirty="0" smtClean="0"/>
              <a:t>2,897 FTE </a:t>
            </a:r>
            <a:r>
              <a:rPr lang="en-US" dirty="0" smtClean="0"/>
              <a:t>successfully completed dual credit hours at Indiana high schools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2897</TotalTime>
  <Words>1444</Words>
  <Application>Microsoft Office PowerPoint</Application>
  <PresentationFormat>On-screen Show (4:3)</PresentationFormat>
  <Paragraphs>241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Origin</vt:lpstr>
      <vt:lpstr>2011 Faculty Conference: Performance Funding and Financial Aid Reform</vt:lpstr>
      <vt:lpstr>State General Fund Appropriation by Function  Fiscal Year 2011</vt:lpstr>
      <vt:lpstr>Higher Education Appropriation  (General Fund Only)</vt:lpstr>
      <vt:lpstr>Total Public Postsecondary Full Time Equivalent Enrollment – All Students</vt:lpstr>
      <vt:lpstr>Performance Funding Formula</vt:lpstr>
      <vt:lpstr>History of Performance Funding Formula</vt:lpstr>
      <vt:lpstr>Slide 7</vt:lpstr>
      <vt:lpstr>Performance Funding Metrics</vt:lpstr>
      <vt:lpstr>Performance Funding Metrics</vt:lpstr>
      <vt:lpstr>Performance Funding Metrics</vt:lpstr>
      <vt:lpstr>Performance Funding Metrics</vt:lpstr>
      <vt:lpstr>Performance Funding Metrics</vt:lpstr>
      <vt:lpstr>Performance Funding Metrics</vt:lpstr>
      <vt:lpstr>Performance Funding and Student Learning Outcomes</vt:lpstr>
      <vt:lpstr>State Student Financial Aid Reform</vt:lpstr>
      <vt:lpstr>State Student Financial Aid Reform</vt:lpstr>
      <vt:lpstr>State Student Financial Aid Reform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2011-13 CHE Higher Education Budget Development</dc:title>
  <dc:creator>jasond</dc:creator>
  <cp:lastModifiedBy>jasond</cp:lastModifiedBy>
  <cp:revision>217</cp:revision>
  <dcterms:created xsi:type="dcterms:W3CDTF">2010-11-10T21:05:31Z</dcterms:created>
  <dcterms:modified xsi:type="dcterms:W3CDTF">2011-04-28T21:55:58Z</dcterms:modified>
</cp:coreProperties>
</file>