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16.xml" ContentType="application/vnd.openxmlformats-officedocument.presentationml.tags+xml"/>
  <Override PartName="/ppt/tags/tag17.xml" ContentType="application/vnd.openxmlformats-officedocument.presentationml.tags+xml"/>
  <Override PartName="/ppt/notesSlides/notesSlide2.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notesSlides/notesSlide3.xml" ContentType="application/vnd.openxmlformats-officedocument.presentationml.notesSlide+xml"/>
  <Override PartName="/ppt/tags/tag20.xml" ContentType="application/vnd.openxmlformats-officedocument.presentationml.tags+xml"/>
  <Override PartName="/ppt/tags/tag21.xml" ContentType="application/vnd.openxmlformats-officedocument.presentationml.tags+xml"/>
  <Override PartName="/ppt/notesSlides/notesSlide4.xml" ContentType="application/vnd.openxmlformats-officedocument.presentationml.notesSlide+xml"/>
  <Override PartName="/ppt/tags/tag22.xml" ContentType="application/vnd.openxmlformats-officedocument.presentationml.tags+xml"/>
  <Override PartName="/ppt/tags/tag23.xml" ContentType="application/vnd.openxmlformats-officedocument.presentationml.tags+xml"/>
  <Override PartName="/ppt/notesSlides/notesSlide5.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1.xml" ContentType="application/vnd.openxmlformats-officedocument.drawingml.chartshapes+xml"/>
  <Override PartName="/ppt/tags/tag32.xml" ContentType="application/vnd.openxmlformats-officedocument.presentationml.tags+xml"/>
  <Override PartName="/ppt/tags/tag33.xml" ContentType="application/vnd.openxmlformats-officedocument.presentationml.tags+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drawings/drawing2.xml" ContentType="application/vnd.openxmlformats-officedocument.drawingml.chartshapes+xml"/>
  <Override PartName="/ppt/tags/tag34.xml" ContentType="application/vnd.openxmlformats-officedocument.presentationml.tags+xml"/>
  <Override PartName="/ppt/tags/tag35.xml" ContentType="application/vnd.openxmlformats-officedocument.presentationml.tags+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3.xml" ContentType="application/vnd.openxmlformats-officedocument.drawingml.chartshapes+xml"/>
  <Override PartName="/ppt/tags/tag36.xml" ContentType="application/vnd.openxmlformats-officedocument.presentationml.tags+xml"/>
  <Override PartName="/ppt/tags/tag37.xml" ContentType="application/vnd.openxmlformats-officedocument.presentationml.tags+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drawings/drawing4.xml" ContentType="application/vnd.openxmlformats-officedocument.drawingml.chartshapes+xml"/>
  <Override PartName="/ppt/tags/tag38.xml" ContentType="application/vnd.openxmlformats-officedocument.presentationml.tags+xml"/>
  <Override PartName="/ppt/tags/tag39.xml" ContentType="application/vnd.openxmlformats-officedocument.presentationml.tags+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drawings/drawing5.xml" ContentType="application/vnd.openxmlformats-officedocument.drawingml.chartshapes+xml"/>
  <Override PartName="/ppt/tags/tag40.xml" ContentType="application/vnd.openxmlformats-officedocument.presentationml.tags+xml"/>
  <Override PartName="/ppt/tags/tag41.xml" ContentType="application/vnd.openxmlformats-officedocument.presentationml.tags+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6.xml" ContentType="application/vnd.openxmlformats-officedocument.drawingml.chartshapes+xml"/>
  <Override PartName="/ppt/tags/tag42.xml" ContentType="application/vnd.openxmlformats-officedocument.presentationml.tags+xml"/>
  <Override PartName="/ppt/tags/tag43.xml" ContentType="application/vnd.openxmlformats-officedocument.presentationml.tags+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drawings/drawing7.xml" ContentType="application/vnd.openxmlformats-officedocument.drawingml.chartshape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notesSlides/notesSlide6.xml" ContentType="application/vnd.openxmlformats-officedocument.presentationml.notesSlide+xml"/>
  <Override PartName="/ppt/tags/tag48.xml" ContentType="application/vnd.openxmlformats-officedocument.presentationml.tags+xml"/>
  <Override PartName="/ppt/tags/tag49.xml" ContentType="application/vnd.openxmlformats-officedocument.presentationml.tags+xml"/>
  <Override PartName="/ppt/notesSlides/notesSlide7.xml" ContentType="application/vnd.openxmlformats-officedocument.presentationml.notesSlide+xml"/>
  <Override PartName="/ppt/tags/tag50.xml" ContentType="application/vnd.openxmlformats-officedocument.presentationml.tags+xml"/>
  <Override PartName="/ppt/tags/tag51.xml" ContentType="application/vnd.openxmlformats-officedocument.presentationml.tags+xml"/>
  <Override PartName="/ppt/notesSlides/notesSlide8.xml" ContentType="application/vnd.openxmlformats-officedocument.presentationml.notesSlide+xml"/>
  <Override PartName="/ppt/tags/tag52.xml" ContentType="application/vnd.openxmlformats-officedocument.presentationml.tags+xml"/>
  <Override PartName="/ppt/tags/tag53.xml" ContentType="application/vnd.openxmlformats-officedocument.presentationml.tags+xml"/>
  <Override PartName="/ppt/notesSlides/notesSlide9.xml" ContentType="application/vnd.openxmlformats-officedocument.presentationml.notesSlide+xml"/>
  <Override PartName="/ppt/tags/tag54.xml" ContentType="application/vnd.openxmlformats-officedocument.presentationml.tags+xml"/>
  <Override PartName="/ppt/tags/tag55.xml" ContentType="application/vnd.openxmlformats-officedocument.presentationml.tags+xml"/>
  <Override PartName="/ppt/notesSlides/notesSlide10.xml" ContentType="application/vnd.openxmlformats-officedocument.presentationml.notesSlide+xml"/>
  <Override PartName="/ppt/tags/tag56.xml" ContentType="application/vnd.openxmlformats-officedocument.presentationml.tags+xml"/>
  <Override PartName="/ppt/tags/tag57.xml" ContentType="application/vnd.openxmlformats-officedocument.presentationml.tags+xml"/>
  <Override PartName="/ppt/notesSlides/notesSlide11.xml" ContentType="application/vnd.openxmlformats-officedocument.presentationml.notesSlide+xml"/>
  <Override PartName="/ppt/tags/tag58.xml" ContentType="application/vnd.openxmlformats-officedocument.presentationml.tags+xml"/>
  <Override PartName="/ppt/tags/tag59.xml" ContentType="application/vnd.openxmlformats-officedocument.presentationml.tags+xml"/>
  <Override PartName="/ppt/notesSlides/notesSlide12.xml" ContentType="application/vnd.openxmlformats-officedocument.presentationml.notesSlide+xml"/>
  <Override PartName="/ppt/tags/tag60.xml" ContentType="application/vnd.openxmlformats-officedocument.presentationml.tags+xml"/>
  <Override PartName="/ppt/tags/tag61.xml" ContentType="application/vnd.openxmlformats-officedocument.presentationml.tags+xml"/>
  <Override PartName="/ppt/notesSlides/notesSlide13.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notesSlides/notesSlide14.xml" ContentType="application/vnd.openxmlformats-officedocument.presentationml.notesSlide+xml"/>
  <Override PartName="/ppt/tags/tag64.xml" ContentType="application/vnd.openxmlformats-officedocument.presentationml.tags+xml"/>
  <Override PartName="/ppt/tags/tag65.xml" ContentType="application/vnd.openxmlformats-officedocument.presentationml.tags+xml"/>
  <Override PartName="/ppt/notesSlides/notesSlide15.xml" ContentType="application/vnd.openxmlformats-officedocument.presentationml.notesSlide+xml"/>
  <Override PartName="/ppt/tags/tag66.xml" ContentType="application/vnd.openxmlformats-officedocument.presentationml.tags+xml"/>
  <Override PartName="/ppt/tags/tag67.xml" ContentType="application/vnd.openxmlformats-officedocument.presentationml.tags+xml"/>
  <Override PartName="/ppt/notesSlides/notesSlide16.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notesSlides/notesSlide17.xml" ContentType="application/vnd.openxmlformats-officedocument.presentationml.notesSlide+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notesSlides/notesSlide18.xml" ContentType="application/vnd.openxmlformats-officedocument.presentationml.notesSlide+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notesSlides/notesSlide19.xml" ContentType="application/vnd.openxmlformats-officedocument.presentationml.notesSlide+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notesSlides/notesSlide20.xml" ContentType="application/vnd.openxmlformats-officedocument.presentationml.notesSlide+xml"/>
  <Override PartName="/ppt/tags/tag88.xml" ContentType="application/vnd.openxmlformats-officedocument.presentationml.tags+xml"/>
  <Override PartName="/ppt/tags/tag89.xml" ContentType="application/vnd.openxmlformats-officedocument.presentationml.tags+xml"/>
  <Override PartName="/ppt/notesSlides/notesSlide21.xml" ContentType="application/vnd.openxmlformats-officedocument.presentationml.notesSlide+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bookmarkIdSeed="4">
  <p:sldMasterIdLst>
    <p:sldMasterId id="2147483660" r:id="rId4"/>
  </p:sldMasterIdLst>
  <p:notesMasterIdLst>
    <p:notesMasterId r:id="rId87"/>
  </p:notesMasterIdLst>
  <p:handoutMasterIdLst>
    <p:handoutMasterId r:id="rId88"/>
  </p:handoutMasterIdLst>
  <p:sldIdLst>
    <p:sldId id="256" r:id="rId5"/>
    <p:sldId id="257" r:id="rId6"/>
    <p:sldId id="357" r:id="rId7"/>
    <p:sldId id="451" r:id="rId8"/>
    <p:sldId id="356" r:id="rId9"/>
    <p:sldId id="492" r:id="rId10"/>
    <p:sldId id="495" r:id="rId11"/>
    <p:sldId id="268" r:id="rId12"/>
    <p:sldId id="360" r:id="rId13"/>
    <p:sldId id="526" r:id="rId14"/>
    <p:sldId id="362" r:id="rId15"/>
    <p:sldId id="443" r:id="rId16"/>
    <p:sldId id="485" r:id="rId17"/>
    <p:sldId id="525" r:id="rId18"/>
    <p:sldId id="418" r:id="rId19"/>
    <p:sldId id="439" r:id="rId20"/>
    <p:sldId id="440" r:id="rId21"/>
    <p:sldId id="441" r:id="rId22"/>
    <p:sldId id="527" r:id="rId23"/>
    <p:sldId id="420" r:id="rId24"/>
    <p:sldId id="353" r:id="rId25"/>
    <p:sldId id="430" r:id="rId26"/>
    <p:sldId id="454" r:id="rId27"/>
    <p:sldId id="427" r:id="rId28"/>
    <p:sldId id="428" r:id="rId29"/>
    <p:sldId id="528" r:id="rId30"/>
    <p:sldId id="529" r:id="rId31"/>
    <p:sldId id="530" r:id="rId32"/>
    <p:sldId id="479" r:id="rId33"/>
    <p:sldId id="480" r:id="rId34"/>
    <p:sldId id="481" r:id="rId35"/>
    <p:sldId id="424" r:id="rId36"/>
    <p:sldId id="505" r:id="rId37"/>
    <p:sldId id="531" r:id="rId38"/>
    <p:sldId id="352" r:id="rId39"/>
    <p:sldId id="484" r:id="rId40"/>
    <p:sldId id="455" r:id="rId41"/>
    <p:sldId id="482" r:id="rId42"/>
    <p:sldId id="490" r:id="rId43"/>
    <p:sldId id="373" r:id="rId44"/>
    <p:sldId id="412" r:id="rId45"/>
    <p:sldId id="431" r:id="rId46"/>
    <p:sldId id="459" r:id="rId47"/>
    <p:sldId id="472" r:id="rId48"/>
    <p:sldId id="489" r:id="rId49"/>
    <p:sldId id="486" r:id="rId50"/>
    <p:sldId id="445" r:id="rId51"/>
    <p:sldId id="379" r:id="rId52"/>
    <p:sldId id="463" r:id="rId53"/>
    <p:sldId id="432" r:id="rId54"/>
    <p:sldId id="429" r:id="rId55"/>
    <p:sldId id="350" r:id="rId56"/>
    <p:sldId id="471" r:id="rId57"/>
    <p:sldId id="468" r:id="rId58"/>
    <p:sldId id="345" r:id="rId59"/>
    <p:sldId id="496" r:id="rId60"/>
    <p:sldId id="408" r:id="rId61"/>
    <p:sldId id="438" r:id="rId62"/>
    <p:sldId id="437" r:id="rId63"/>
    <p:sldId id="436" r:id="rId64"/>
    <p:sldId id="435" r:id="rId65"/>
    <p:sldId id="434" r:id="rId66"/>
    <p:sldId id="409" r:id="rId67"/>
    <p:sldId id="410" r:id="rId68"/>
    <p:sldId id="507" r:id="rId69"/>
    <p:sldId id="509" r:id="rId70"/>
    <p:sldId id="511" r:id="rId71"/>
    <p:sldId id="510" r:id="rId72"/>
    <p:sldId id="512" r:id="rId73"/>
    <p:sldId id="513" r:id="rId74"/>
    <p:sldId id="514" r:id="rId75"/>
    <p:sldId id="515" r:id="rId76"/>
    <p:sldId id="516" r:id="rId77"/>
    <p:sldId id="517" r:id="rId78"/>
    <p:sldId id="518" r:id="rId79"/>
    <p:sldId id="519" r:id="rId80"/>
    <p:sldId id="520" r:id="rId81"/>
    <p:sldId id="521" r:id="rId82"/>
    <p:sldId id="522" r:id="rId83"/>
    <p:sldId id="523" r:id="rId84"/>
    <p:sldId id="524" r:id="rId85"/>
    <p:sldId id="344" r:id="rId86"/>
  </p:sldIdLst>
  <p:sldSz cx="9144000" cy="6858000" type="screen4x3"/>
  <p:notesSz cx="6858000" cy="9144000"/>
  <p:custDataLst>
    <p:tags r:id="rId89"/>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Musselman, Linnea" initials="ML [2]" lastIdx="4" clrIdx="6">
    <p:extLst>
      <p:ext uri="{19B8F6BF-5375-455C-9EA6-DF929625EA0E}">
        <p15:presenceInfo xmlns:p15="http://schemas.microsoft.com/office/powerpoint/2012/main" userId="S::lmusselman@kpmg.com::22a252eb-0fa2-4e05-8c0b-0a2846e62079" providerId="AD"/>
      </p:ext>
    </p:extLst>
  </p:cmAuthor>
  <p:cmAuthor id="1" name="Picinic, Maryann" initials="PM" lastIdx="0" clrIdx="0">
    <p:extLst>
      <p:ext uri="{19B8F6BF-5375-455C-9EA6-DF929625EA0E}">
        <p15:presenceInfo xmlns:p15="http://schemas.microsoft.com/office/powerpoint/2012/main" userId="Picinic, Maryann" providerId="None"/>
      </p:ext>
    </p:extLst>
  </p:cmAuthor>
  <p:cmAuthor id="2" name="O'Har, John Patrick" initials="OJP" lastIdx="11" clrIdx="1">
    <p:extLst>
      <p:ext uri="{19B8F6BF-5375-455C-9EA6-DF929625EA0E}">
        <p15:presenceInfo xmlns:p15="http://schemas.microsoft.com/office/powerpoint/2012/main" userId="O'Har, John Patrick" providerId="None"/>
      </p:ext>
    </p:extLst>
  </p:cmAuthor>
  <p:cmAuthor id="3" name="Musselman, Linnea" initials="ML" lastIdx="30" clrIdx="2">
    <p:extLst>
      <p:ext uri="{19B8F6BF-5375-455C-9EA6-DF929625EA0E}">
        <p15:presenceInfo xmlns:p15="http://schemas.microsoft.com/office/powerpoint/2012/main" userId="Musselman, Linnea" providerId="None"/>
      </p:ext>
    </p:extLst>
  </p:cmAuthor>
  <p:cmAuthor id="4" name="Lowther, Jason" initials="LJ" lastIdx="28" clrIdx="3">
    <p:extLst>
      <p:ext uri="{19B8F6BF-5375-455C-9EA6-DF929625EA0E}">
        <p15:presenceInfo xmlns:p15="http://schemas.microsoft.com/office/powerpoint/2012/main" userId="S::jlowther@indot.in.gov::885dd9b6-952e-4013-a735-622b8cc73024" providerId="AD"/>
      </p:ext>
    </p:extLst>
  </p:cmAuthor>
  <p:cmAuthor id="5" name="Morrow, Autumn" initials="MA" lastIdx="17" clrIdx="4">
    <p:extLst>
      <p:ext uri="{19B8F6BF-5375-455C-9EA6-DF929625EA0E}">
        <p15:presenceInfo xmlns:p15="http://schemas.microsoft.com/office/powerpoint/2012/main" userId="S::amorrow@indot.in.gov::27ffce4c-1f12-44b0-930a-5330c8dd845a" providerId="AD"/>
      </p:ext>
    </p:extLst>
  </p:cmAuthor>
  <p:cmAuthor id="6" name="New, Daniel A" initials="NDA" lastIdx="9" clrIdx="5">
    <p:extLst>
      <p:ext uri="{19B8F6BF-5375-455C-9EA6-DF929625EA0E}">
        <p15:presenceInfo xmlns:p15="http://schemas.microsoft.com/office/powerpoint/2012/main" userId="S::dnew@kpmg.com::2af7f044-7612-4514-b78f-b05cab75dfd7"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14141"/>
    <a:srgbClr val="D9D9D9"/>
    <a:srgbClr val="25408F"/>
    <a:srgbClr val="FFFF00"/>
    <a:srgbClr val="F0E3C3"/>
    <a:srgbClr val="CDA139"/>
    <a:srgbClr val="7F7F7F"/>
    <a:srgbClr val="F0CD41"/>
    <a:srgbClr val="D6AB3F"/>
    <a:srgbClr val="EDC64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69012ECD-51FC-41F1-AA8D-1B2483CD663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126" autoAdjust="0"/>
    <p:restoredTop sz="96533" autoAdjust="0"/>
  </p:normalViewPr>
  <p:slideViewPr>
    <p:cSldViewPr showGuides="1">
      <p:cViewPr varScale="1">
        <p:scale>
          <a:sx n="110" d="100"/>
          <a:sy n="110" d="100"/>
        </p:scale>
        <p:origin x="1710" y="108"/>
      </p:cViewPr>
      <p:guideLst/>
    </p:cSldViewPr>
  </p:slideViewPr>
  <p:outlineViewPr>
    <p:cViewPr>
      <p:scale>
        <a:sx n="33" d="100"/>
        <a:sy n="33" d="100"/>
      </p:scale>
      <p:origin x="0" y="0"/>
    </p:cViewPr>
  </p:outlineViewPr>
  <p:notesTextViewPr>
    <p:cViewPr>
      <p:scale>
        <a:sx n="1" d="1"/>
        <a:sy n="1" d="1"/>
      </p:scale>
      <p:origin x="0" y="0"/>
    </p:cViewPr>
  </p:notesTextViewPr>
  <p:sorterViewPr>
    <p:cViewPr>
      <p:scale>
        <a:sx n="200" d="100"/>
        <a:sy n="200" d="100"/>
      </p:scale>
      <p:origin x="0" y="-54516"/>
    </p:cViewPr>
  </p:sorterViewPr>
  <p:notesViewPr>
    <p:cSldViewPr>
      <p:cViewPr varScale="1">
        <p:scale>
          <a:sx n="86" d="100"/>
          <a:sy n="86" d="100"/>
        </p:scale>
        <p:origin x="2928" y="84"/>
      </p:cViewPr>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tags" Target="tags/tag1.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commentAuthors" Target="commentAuthors.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93"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handoutMaster" Target="handoutMasters/handoutMaster1.xml"/><Relationship Id="rId91"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viewProps" Target="viewProps.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notesMaster" Target="notesMasters/notesMaster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s>
</file>

<file path=ppt/charts/_rels/chart1.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1.xml"/></Relationships>
</file>

<file path=ppt/charts/_rels/chart4.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chartUserShapes" Target="../drawings/drawing2.xml"/></Relationships>
</file>

<file path=ppt/charts/_rels/chart5.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3.xml"/></Relationships>
</file>

<file path=ppt/charts/_rels/chart6.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chartUserShapes" Target="../drawings/drawing4.xml"/></Relationships>
</file>

<file path=ppt/charts/_rels/chart7.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chartUserShapes" Target="../drawings/drawing5.xml"/></Relationships>
</file>

<file path=ppt/charts/_rels/chart8.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6.xml"/></Relationships>
</file>

<file path=ppt/charts/_rels/chart9.xml.rels><?xml version="1.0" encoding="UTF-8" standalone="yes"?>
<Relationships xmlns="http://schemas.openxmlformats.org/package/2006/relationships"><Relationship Id="rId3" Type="http://schemas.openxmlformats.org/officeDocument/2006/relationships/oleObject" Target="file:///C:\Users\rmelino\Desktop\INDOT%20Pavement%20Lifecycle%20Cost%20NPC%20and%20Graphs%20(8.14.20).xlsx" TargetMode="Externa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chartUserShapes" Target="../drawings/drawing7.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C1 &amp; C2 NPC Graph'!$B$15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E3F7-41D7-B7F4-17BD7903CE62}"/>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E3F7-41D7-B7F4-17BD7903CE62}"/>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E3F7-41D7-B7F4-17BD7903CE62}"/>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7-E3F7-41D7-B7F4-17BD7903CE62}"/>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9-E3F7-41D7-B7F4-17BD7903CE62}"/>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B-E3F7-41D7-B7F4-17BD7903CE62}"/>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D-E3F7-41D7-B7F4-17BD7903CE62}"/>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E3F7-41D7-B7F4-17BD7903CE62}"/>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E3F7-41D7-B7F4-17BD7903CE62}"/>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E3F7-41D7-B7F4-17BD7903CE62}"/>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E3F7-41D7-B7F4-17BD7903CE62}"/>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E3F7-41D7-B7F4-17BD7903CE62}"/>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E3F7-41D7-B7F4-17BD7903CE62}"/>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E3F7-41D7-B7F4-17BD7903CE62}"/>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D-E3F7-41D7-B7F4-17BD7903CE62}"/>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F-E3F7-41D7-B7F4-17BD7903CE62}"/>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21-E3F7-41D7-B7F4-17BD7903CE62}"/>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23-E3F7-41D7-B7F4-17BD7903CE62}"/>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25-E3F7-41D7-B7F4-17BD7903CE62}"/>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7-E3F7-41D7-B7F4-17BD7903CE62}"/>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9-E3F7-41D7-B7F4-17BD7903CE62}"/>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B-E3F7-41D7-B7F4-17BD7903CE62}"/>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D-E3F7-41D7-B7F4-17BD7903CE62}"/>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F-E3F7-41D7-B7F4-17BD7903CE62}"/>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31-E3F7-41D7-B7F4-17BD7903CE62}"/>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33-E3F7-41D7-B7F4-17BD7903CE62}"/>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35-E3F7-41D7-B7F4-17BD7903CE62}"/>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7-E3F7-41D7-B7F4-17BD7903CE62}"/>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9-E3F7-41D7-B7F4-17BD7903CE62}"/>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B-E3F7-41D7-B7F4-17BD7903CE62}"/>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D-E3F7-41D7-B7F4-17BD7903CE62}"/>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F-E3F7-41D7-B7F4-17BD7903CE62}"/>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41-E3F7-41D7-B7F4-17BD7903CE62}"/>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43-E3F7-41D7-B7F4-17BD7903CE62}"/>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45-E3F7-41D7-B7F4-17BD7903CE62}"/>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7-E3F7-41D7-B7F4-17BD7903CE62}"/>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9-E3F7-41D7-B7F4-17BD7903CE62}"/>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B-E3F7-41D7-B7F4-17BD7903CE62}"/>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D-E3F7-41D7-B7F4-17BD7903CE62}"/>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F-E3F7-41D7-B7F4-17BD7903CE62}"/>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51-E3F7-41D7-B7F4-17BD7903CE62}"/>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53-E3F7-41D7-B7F4-17BD7903CE62}"/>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55-E3F7-41D7-B7F4-17BD7903CE62}"/>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7-E3F7-41D7-B7F4-17BD7903CE62}"/>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9-E3F7-41D7-B7F4-17BD7903CE62}"/>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B-E3F7-41D7-B7F4-17BD7903CE62}"/>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D-E3F7-41D7-B7F4-17BD7903CE62}"/>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F-E3F7-41D7-B7F4-17BD7903CE62}"/>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61-E3F7-41D7-B7F4-17BD7903CE62}"/>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63-E3F7-41D7-B7F4-17BD7903CE62}"/>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65-E3F7-41D7-B7F4-17BD7903CE62}"/>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67-E3F7-41D7-B7F4-17BD7903CE62}"/>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69-E3F7-41D7-B7F4-17BD7903CE62}"/>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6B-E3F7-41D7-B7F4-17BD7903CE62}"/>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6D-E3F7-41D7-B7F4-17BD7903CE62}"/>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F-E3F7-41D7-B7F4-17BD7903CE62}"/>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71-E3F7-41D7-B7F4-17BD7903CE62}"/>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73-E3F7-41D7-B7F4-17BD7903CE62}"/>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75-E3F7-41D7-B7F4-17BD7903CE62}"/>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77-E3F7-41D7-B7F4-17BD7903CE62}"/>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79-E3F7-41D7-B7F4-17BD7903CE62}"/>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7B-E3F7-41D7-B7F4-17BD7903CE62}"/>
              </c:ext>
            </c:extLst>
          </c:dPt>
          <c:dPt>
            <c:idx val="76"/>
            <c:marker>
              <c:symbol val="none"/>
            </c:marker>
            <c:bubble3D val="0"/>
            <c:spPr>
              <a:ln w="34925" cap="rnd">
                <a:solidFill>
                  <a:srgbClr val="FF0000"/>
                </a:solidFill>
                <a:round/>
              </a:ln>
              <a:effectLst/>
            </c:spPr>
            <c:extLst>
              <c:ext xmlns:c16="http://schemas.microsoft.com/office/drawing/2014/chart" uri="{C3380CC4-5D6E-409C-BE32-E72D297353CC}">
                <c16:uniqueId val="{0000007D-E3F7-41D7-B7F4-17BD7903CE62}"/>
              </c:ext>
            </c:extLst>
          </c:dPt>
          <c:dPt>
            <c:idx val="77"/>
            <c:marker>
              <c:symbol val="none"/>
            </c:marker>
            <c:bubble3D val="0"/>
            <c:spPr>
              <a:ln w="34925" cap="rnd">
                <a:solidFill>
                  <a:srgbClr val="FF0000"/>
                </a:solidFill>
                <a:round/>
              </a:ln>
              <a:effectLst/>
            </c:spPr>
            <c:extLst>
              <c:ext xmlns:c16="http://schemas.microsoft.com/office/drawing/2014/chart" uri="{C3380CC4-5D6E-409C-BE32-E72D297353CC}">
                <c16:uniqueId val="{0000007F-E3F7-41D7-B7F4-17BD7903CE62}"/>
              </c:ext>
            </c:extLst>
          </c:dPt>
          <c:dPt>
            <c:idx val="78"/>
            <c:marker>
              <c:symbol val="none"/>
            </c:marker>
            <c:bubble3D val="0"/>
            <c:spPr>
              <a:ln w="34925" cap="rnd">
                <a:solidFill>
                  <a:srgbClr val="FF0000"/>
                </a:solidFill>
                <a:round/>
              </a:ln>
              <a:effectLst/>
            </c:spPr>
            <c:extLst>
              <c:ext xmlns:c16="http://schemas.microsoft.com/office/drawing/2014/chart" uri="{C3380CC4-5D6E-409C-BE32-E72D297353CC}">
                <c16:uniqueId val="{00000081-E3F7-41D7-B7F4-17BD7903CE62}"/>
              </c:ext>
            </c:extLst>
          </c:dPt>
          <c:dPt>
            <c:idx val="79"/>
            <c:marker>
              <c:symbol val="none"/>
            </c:marker>
            <c:bubble3D val="0"/>
            <c:spPr>
              <a:ln w="34925" cap="rnd">
                <a:solidFill>
                  <a:srgbClr val="FF0000"/>
                </a:solidFill>
                <a:round/>
              </a:ln>
              <a:effectLst/>
            </c:spPr>
            <c:extLst>
              <c:ext xmlns:c16="http://schemas.microsoft.com/office/drawing/2014/chart" uri="{C3380CC4-5D6E-409C-BE32-E72D297353CC}">
                <c16:uniqueId val="{00000083-E3F7-41D7-B7F4-17BD7903CE62}"/>
              </c:ext>
            </c:extLst>
          </c:dPt>
          <c:dPt>
            <c:idx val="80"/>
            <c:marker>
              <c:symbol val="none"/>
            </c:marker>
            <c:bubble3D val="0"/>
            <c:spPr>
              <a:ln w="34925" cap="rnd">
                <a:solidFill>
                  <a:srgbClr val="FF0000"/>
                </a:solidFill>
                <a:round/>
              </a:ln>
              <a:effectLst/>
            </c:spPr>
            <c:extLst>
              <c:ext xmlns:c16="http://schemas.microsoft.com/office/drawing/2014/chart" uri="{C3380CC4-5D6E-409C-BE32-E72D297353CC}">
                <c16:uniqueId val="{00000085-E3F7-41D7-B7F4-17BD7903CE62}"/>
              </c:ext>
            </c:extLst>
          </c:dPt>
          <c:dPt>
            <c:idx val="81"/>
            <c:marker>
              <c:symbol val="none"/>
            </c:marker>
            <c:bubble3D val="0"/>
            <c:spPr>
              <a:ln w="34925" cap="rnd">
                <a:solidFill>
                  <a:srgbClr val="FF0000"/>
                </a:solidFill>
                <a:round/>
              </a:ln>
              <a:effectLst/>
            </c:spPr>
            <c:extLst>
              <c:ext xmlns:c16="http://schemas.microsoft.com/office/drawing/2014/chart" uri="{C3380CC4-5D6E-409C-BE32-E72D297353CC}">
                <c16:uniqueId val="{00000087-E3F7-41D7-B7F4-17BD7903CE62}"/>
              </c:ext>
            </c:extLst>
          </c:dPt>
          <c:dPt>
            <c:idx val="82"/>
            <c:marker>
              <c:symbol val="none"/>
            </c:marker>
            <c:bubble3D val="0"/>
            <c:spPr>
              <a:ln w="34925" cap="rnd">
                <a:solidFill>
                  <a:srgbClr val="FF0000"/>
                </a:solidFill>
                <a:round/>
              </a:ln>
              <a:effectLst/>
            </c:spPr>
            <c:extLst>
              <c:ext xmlns:c16="http://schemas.microsoft.com/office/drawing/2014/chart" uri="{C3380CC4-5D6E-409C-BE32-E72D297353CC}">
                <c16:uniqueId val="{00000089-E3F7-41D7-B7F4-17BD7903CE62}"/>
              </c:ext>
            </c:extLst>
          </c:dPt>
          <c:dPt>
            <c:idx val="83"/>
            <c:marker>
              <c:symbol val="none"/>
            </c:marker>
            <c:bubble3D val="0"/>
            <c:spPr>
              <a:ln w="34925" cap="rnd">
                <a:solidFill>
                  <a:srgbClr val="FF0000"/>
                </a:solidFill>
                <a:round/>
              </a:ln>
              <a:effectLst/>
            </c:spPr>
            <c:extLst>
              <c:ext xmlns:c16="http://schemas.microsoft.com/office/drawing/2014/chart" uri="{C3380CC4-5D6E-409C-BE32-E72D297353CC}">
                <c16:uniqueId val="{0000008B-E3F7-41D7-B7F4-17BD7903CE62}"/>
              </c:ext>
            </c:extLst>
          </c:dPt>
          <c:dPt>
            <c:idx val="84"/>
            <c:marker>
              <c:symbol val="none"/>
            </c:marker>
            <c:bubble3D val="0"/>
            <c:spPr>
              <a:ln w="34925" cap="rnd">
                <a:solidFill>
                  <a:srgbClr val="FF0000"/>
                </a:solidFill>
                <a:round/>
              </a:ln>
              <a:effectLst/>
            </c:spPr>
            <c:extLst>
              <c:ext xmlns:c16="http://schemas.microsoft.com/office/drawing/2014/chart" uri="{C3380CC4-5D6E-409C-BE32-E72D297353CC}">
                <c16:uniqueId val="{0000008D-E3F7-41D7-B7F4-17BD7903CE62}"/>
              </c:ext>
            </c:extLst>
          </c:dPt>
          <c:dPt>
            <c:idx val="85"/>
            <c:marker>
              <c:symbol val="none"/>
            </c:marker>
            <c:bubble3D val="0"/>
            <c:spPr>
              <a:ln w="34925" cap="rnd">
                <a:solidFill>
                  <a:srgbClr val="FF0000"/>
                </a:solidFill>
                <a:round/>
              </a:ln>
              <a:effectLst/>
            </c:spPr>
            <c:extLst>
              <c:ext xmlns:c16="http://schemas.microsoft.com/office/drawing/2014/chart" uri="{C3380CC4-5D6E-409C-BE32-E72D297353CC}">
                <c16:uniqueId val="{0000008F-E3F7-41D7-B7F4-17BD7903CE62}"/>
              </c:ext>
            </c:extLst>
          </c:dPt>
          <c:dPt>
            <c:idx val="86"/>
            <c:marker>
              <c:symbol val="none"/>
            </c:marker>
            <c:bubble3D val="0"/>
            <c:spPr>
              <a:ln w="34925" cap="rnd">
                <a:solidFill>
                  <a:srgbClr val="FF0000"/>
                </a:solidFill>
                <a:round/>
              </a:ln>
              <a:effectLst/>
            </c:spPr>
            <c:extLst>
              <c:ext xmlns:c16="http://schemas.microsoft.com/office/drawing/2014/chart" uri="{C3380CC4-5D6E-409C-BE32-E72D297353CC}">
                <c16:uniqueId val="{00000091-E3F7-41D7-B7F4-17BD7903CE62}"/>
              </c:ext>
            </c:extLst>
          </c:dPt>
          <c:dPt>
            <c:idx val="87"/>
            <c:marker>
              <c:symbol val="none"/>
            </c:marker>
            <c:bubble3D val="0"/>
            <c:spPr>
              <a:ln w="34925" cap="rnd">
                <a:solidFill>
                  <a:srgbClr val="FF0000"/>
                </a:solidFill>
                <a:round/>
              </a:ln>
              <a:effectLst/>
            </c:spPr>
            <c:extLst>
              <c:ext xmlns:c16="http://schemas.microsoft.com/office/drawing/2014/chart" uri="{C3380CC4-5D6E-409C-BE32-E72D297353CC}">
                <c16:uniqueId val="{00000093-E3F7-41D7-B7F4-17BD7903CE62}"/>
              </c:ext>
            </c:extLst>
          </c:dPt>
          <c:dPt>
            <c:idx val="88"/>
            <c:marker>
              <c:symbol val="none"/>
            </c:marker>
            <c:bubble3D val="0"/>
            <c:spPr>
              <a:ln w="34925" cap="rnd">
                <a:solidFill>
                  <a:srgbClr val="FF0000"/>
                </a:solidFill>
                <a:round/>
              </a:ln>
              <a:effectLst/>
            </c:spPr>
            <c:extLst>
              <c:ext xmlns:c16="http://schemas.microsoft.com/office/drawing/2014/chart" uri="{C3380CC4-5D6E-409C-BE32-E72D297353CC}">
                <c16:uniqueId val="{00000095-E3F7-41D7-B7F4-17BD7903CE62}"/>
              </c:ext>
            </c:extLst>
          </c:dPt>
          <c:dPt>
            <c:idx val="89"/>
            <c:marker>
              <c:symbol val="none"/>
            </c:marker>
            <c:bubble3D val="0"/>
            <c:spPr>
              <a:ln w="34925" cap="rnd">
                <a:solidFill>
                  <a:srgbClr val="FF0000"/>
                </a:solidFill>
                <a:round/>
              </a:ln>
              <a:effectLst/>
            </c:spPr>
            <c:extLst>
              <c:ext xmlns:c16="http://schemas.microsoft.com/office/drawing/2014/chart" uri="{C3380CC4-5D6E-409C-BE32-E72D297353CC}">
                <c16:uniqueId val="{00000097-E3F7-41D7-B7F4-17BD7903CE62}"/>
              </c:ext>
            </c:extLst>
          </c:dPt>
          <c:dPt>
            <c:idx val="90"/>
            <c:marker>
              <c:symbol val="none"/>
            </c:marker>
            <c:bubble3D val="0"/>
            <c:spPr>
              <a:ln w="34925" cap="rnd">
                <a:solidFill>
                  <a:srgbClr val="FF0000"/>
                </a:solidFill>
                <a:round/>
              </a:ln>
              <a:effectLst/>
            </c:spPr>
            <c:extLst>
              <c:ext xmlns:c16="http://schemas.microsoft.com/office/drawing/2014/chart" uri="{C3380CC4-5D6E-409C-BE32-E72D297353CC}">
                <c16:uniqueId val="{00000099-E3F7-41D7-B7F4-17BD7903CE62}"/>
              </c:ext>
            </c:extLst>
          </c:dPt>
          <c:dPt>
            <c:idx val="91"/>
            <c:marker>
              <c:symbol val="none"/>
            </c:marker>
            <c:bubble3D val="0"/>
            <c:spPr>
              <a:ln w="34925" cap="rnd">
                <a:solidFill>
                  <a:srgbClr val="FF0000"/>
                </a:solidFill>
                <a:round/>
              </a:ln>
              <a:effectLst/>
            </c:spPr>
            <c:extLst>
              <c:ext xmlns:c16="http://schemas.microsoft.com/office/drawing/2014/chart" uri="{C3380CC4-5D6E-409C-BE32-E72D297353CC}">
                <c16:uniqueId val="{0000009B-E3F7-41D7-B7F4-17BD7903CE62}"/>
              </c:ext>
            </c:extLst>
          </c:dPt>
          <c:dPt>
            <c:idx val="92"/>
            <c:marker>
              <c:symbol val="none"/>
            </c:marker>
            <c:bubble3D val="0"/>
            <c:spPr>
              <a:ln w="34925" cap="rnd">
                <a:solidFill>
                  <a:srgbClr val="FF0000"/>
                </a:solidFill>
                <a:round/>
              </a:ln>
              <a:effectLst/>
            </c:spPr>
            <c:extLst>
              <c:ext xmlns:c16="http://schemas.microsoft.com/office/drawing/2014/chart" uri="{C3380CC4-5D6E-409C-BE32-E72D297353CC}">
                <c16:uniqueId val="{0000009D-E3F7-41D7-B7F4-17BD7903CE62}"/>
              </c:ext>
            </c:extLst>
          </c:dPt>
          <c:dPt>
            <c:idx val="93"/>
            <c:marker>
              <c:symbol val="none"/>
            </c:marker>
            <c:bubble3D val="0"/>
            <c:spPr>
              <a:ln w="34925" cap="rnd">
                <a:solidFill>
                  <a:srgbClr val="FF0000"/>
                </a:solidFill>
                <a:round/>
              </a:ln>
              <a:effectLst/>
            </c:spPr>
            <c:extLst>
              <c:ext xmlns:c16="http://schemas.microsoft.com/office/drawing/2014/chart" uri="{C3380CC4-5D6E-409C-BE32-E72D297353CC}">
                <c16:uniqueId val="{0000009F-E3F7-41D7-B7F4-17BD7903CE62}"/>
              </c:ext>
            </c:extLst>
          </c:dPt>
          <c:dPt>
            <c:idx val="94"/>
            <c:marker>
              <c:symbol val="none"/>
            </c:marker>
            <c:bubble3D val="0"/>
            <c:spPr>
              <a:ln w="34925" cap="rnd">
                <a:solidFill>
                  <a:srgbClr val="FF0000"/>
                </a:solidFill>
                <a:round/>
              </a:ln>
              <a:effectLst/>
            </c:spPr>
            <c:extLst>
              <c:ext xmlns:c16="http://schemas.microsoft.com/office/drawing/2014/chart" uri="{C3380CC4-5D6E-409C-BE32-E72D297353CC}">
                <c16:uniqueId val="{000000A1-E3F7-41D7-B7F4-17BD7903CE62}"/>
              </c:ext>
            </c:extLst>
          </c:dPt>
          <c:dPt>
            <c:idx val="95"/>
            <c:marker>
              <c:symbol val="none"/>
            </c:marker>
            <c:bubble3D val="0"/>
            <c:spPr>
              <a:ln w="34925" cap="rnd">
                <a:solidFill>
                  <a:srgbClr val="FF0000"/>
                </a:solidFill>
                <a:round/>
              </a:ln>
              <a:effectLst/>
            </c:spPr>
            <c:extLst>
              <c:ext xmlns:c16="http://schemas.microsoft.com/office/drawing/2014/chart" uri="{C3380CC4-5D6E-409C-BE32-E72D297353CC}">
                <c16:uniqueId val="{000000A3-E3F7-41D7-B7F4-17BD7903CE62}"/>
              </c:ext>
            </c:extLst>
          </c:dPt>
          <c:dPt>
            <c:idx val="96"/>
            <c:marker>
              <c:symbol val="none"/>
            </c:marker>
            <c:bubble3D val="0"/>
            <c:spPr>
              <a:ln w="34925" cap="rnd">
                <a:solidFill>
                  <a:srgbClr val="FF0000"/>
                </a:solidFill>
                <a:round/>
              </a:ln>
              <a:effectLst/>
            </c:spPr>
            <c:extLst>
              <c:ext xmlns:c16="http://schemas.microsoft.com/office/drawing/2014/chart" uri="{C3380CC4-5D6E-409C-BE32-E72D297353CC}">
                <c16:uniqueId val="{000000A5-E3F7-41D7-B7F4-17BD7903CE62}"/>
              </c:ext>
            </c:extLst>
          </c:dPt>
          <c:dPt>
            <c:idx val="97"/>
            <c:marker>
              <c:symbol val="none"/>
            </c:marker>
            <c:bubble3D val="0"/>
            <c:spPr>
              <a:ln w="34925" cap="rnd">
                <a:solidFill>
                  <a:srgbClr val="FF0000"/>
                </a:solidFill>
                <a:round/>
              </a:ln>
              <a:effectLst/>
            </c:spPr>
            <c:extLst>
              <c:ext xmlns:c16="http://schemas.microsoft.com/office/drawing/2014/chart" uri="{C3380CC4-5D6E-409C-BE32-E72D297353CC}">
                <c16:uniqueId val="{000000A7-E3F7-41D7-B7F4-17BD7903CE62}"/>
              </c:ext>
            </c:extLst>
          </c:dPt>
          <c:dPt>
            <c:idx val="98"/>
            <c:marker>
              <c:symbol val="none"/>
            </c:marker>
            <c:bubble3D val="0"/>
            <c:spPr>
              <a:ln w="34925" cap="rnd">
                <a:solidFill>
                  <a:srgbClr val="FF0000"/>
                </a:solidFill>
                <a:round/>
              </a:ln>
              <a:effectLst/>
            </c:spPr>
            <c:extLst>
              <c:ext xmlns:c16="http://schemas.microsoft.com/office/drawing/2014/chart" uri="{C3380CC4-5D6E-409C-BE32-E72D297353CC}">
                <c16:uniqueId val="{000000A9-E3F7-41D7-B7F4-17BD7903CE62}"/>
              </c:ext>
            </c:extLst>
          </c:dPt>
          <c:dPt>
            <c:idx val="99"/>
            <c:marker>
              <c:symbol val="none"/>
            </c:marker>
            <c:bubble3D val="0"/>
            <c:spPr>
              <a:ln w="34925" cap="rnd">
                <a:solidFill>
                  <a:srgbClr val="FF0000"/>
                </a:solidFill>
                <a:round/>
              </a:ln>
              <a:effectLst/>
            </c:spPr>
            <c:extLst>
              <c:ext xmlns:c16="http://schemas.microsoft.com/office/drawing/2014/chart" uri="{C3380CC4-5D6E-409C-BE32-E72D297353CC}">
                <c16:uniqueId val="{000000AB-E3F7-41D7-B7F4-17BD7903CE62}"/>
              </c:ext>
            </c:extLst>
          </c:dPt>
          <c:dPt>
            <c:idx val="100"/>
            <c:marker>
              <c:symbol val="none"/>
            </c:marker>
            <c:bubble3D val="0"/>
            <c:spPr>
              <a:ln w="34925" cap="rnd">
                <a:solidFill>
                  <a:srgbClr val="FF0000"/>
                </a:solidFill>
                <a:round/>
              </a:ln>
              <a:effectLst/>
            </c:spPr>
            <c:extLst>
              <c:ext xmlns:c16="http://schemas.microsoft.com/office/drawing/2014/chart" uri="{C3380CC4-5D6E-409C-BE32-E72D297353CC}">
                <c16:uniqueId val="{000000AD-E3F7-41D7-B7F4-17BD7903CE62}"/>
              </c:ext>
            </c:extLst>
          </c:dPt>
          <c:dPt>
            <c:idx val="101"/>
            <c:marker>
              <c:symbol val="none"/>
            </c:marker>
            <c:bubble3D val="0"/>
            <c:spPr>
              <a:ln w="34925" cap="rnd">
                <a:solidFill>
                  <a:srgbClr val="FF0000"/>
                </a:solidFill>
                <a:round/>
              </a:ln>
              <a:effectLst/>
            </c:spPr>
            <c:extLst>
              <c:ext xmlns:c16="http://schemas.microsoft.com/office/drawing/2014/chart" uri="{C3380CC4-5D6E-409C-BE32-E72D297353CC}">
                <c16:uniqueId val="{000000AF-E3F7-41D7-B7F4-17BD7903CE62}"/>
              </c:ext>
            </c:extLst>
          </c:dPt>
          <c:dPt>
            <c:idx val="102"/>
            <c:marker>
              <c:symbol val="none"/>
            </c:marker>
            <c:bubble3D val="0"/>
            <c:spPr>
              <a:ln w="34925" cap="rnd">
                <a:solidFill>
                  <a:srgbClr val="FF0000"/>
                </a:solidFill>
                <a:round/>
              </a:ln>
              <a:effectLst/>
            </c:spPr>
            <c:extLst>
              <c:ext xmlns:c16="http://schemas.microsoft.com/office/drawing/2014/chart" uri="{C3380CC4-5D6E-409C-BE32-E72D297353CC}">
                <c16:uniqueId val="{000000B1-E3F7-41D7-B7F4-17BD7903CE62}"/>
              </c:ext>
            </c:extLst>
          </c:dPt>
          <c:dPt>
            <c:idx val="103"/>
            <c:marker>
              <c:symbol val="none"/>
            </c:marker>
            <c:bubble3D val="0"/>
            <c:spPr>
              <a:ln w="34925" cap="rnd">
                <a:solidFill>
                  <a:srgbClr val="FF0000"/>
                </a:solidFill>
                <a:round/>
              </a:ln>
              <a:effectLst/>
            </c:spPr>
            <c:extLst>
              <c:ext xmlns:c16="http://schemas.microsoft.com/office/drawing/2014/chart" uri="{C3380CC4-5D6E-409C-BE32-E72D297353CC}">
                <c16:uniqueId val="{000000B3-E3F7-41D7-B7F4-17BD7903CE62}"/>
              </c:ext>
            </c:extLst>
          </c:dPt>
          <c:dPt>
            <c:idx val="104"/>
            <c:marker>
              <c:symbol val="none"/>
            </c:marker>
            <c:bubble3D val="0"/>
            <c:spPr>
              <a:ln w="34925" cap="rnd">
                <a:solidFill>
                  <a:srgbClr val="FF0000"/>
                </a:solidFill>
                <a:round/>
              </a:ln>
              <a:effectLst/>
            </c:spPr>
            <c:extLst>
              <c:ext xmlns:c16="http://schemas.microsoft.com/office/drawing/2014/chart" uri="{C3380CC4-5D6E-409C-BE32-E72D297353CC}">
                <c16:uniqueId val="{000000B5-E3F7-41D7-B7F4-17BD7903CE62}"/>
              </c:ext>
            </c:extLst>
          </c:dPt>
          <c:dPt>
            <c:idx val="105"/>
            <c:marker>
              <c:symbol val="none"/>
            </c:marker>
            <c:bubble3D val="0"/>
            <c:spPr>
              <a:ln w="34925" cap="rnd">
                <a:solidFill>
                  <a:srgbClr val="FF0000"/>
                </a:solidFill>
                <a:round/>
              </a:ln>
              <a:effectLst/>
            </c:spPr>
            <c:extLst>
              <c:ext xmlns:c16="http://schemas.microsoft.com/office/drawing/2014/chart" uri="{C3380CC4-5D6E-409C-BE32-E72D297353CC}">
                <c16:uniqueId val="{000000B7-E3F7-41D7-B7F4-17BD7903CE62}"/>
              </c:ext>
            </c:extLst>
          </c:dPt>
          <c:dPt>
            <c:idx val="106"/>
            <c:marker>
              <c:symbol val="none"/>
            </c:marker>
            <c:bubble3D val="0"/>
            <c:spPr>
              <a:ln w="34925" cap="rnd">
                <a:solidFill>
                  <a:srgbClr val="FF0000"/>
                </a:solidFill>
                <a:round/>
              </a:ln>
              <a:effectLst/>
            </c:spPr>
            <c:extLst>
              <c:ext xmlns:c16="http://schemas.microsoft.com/office/drawing/2014/chart" uri="{C3380CC4-5D6E-409C-BE32-E72D297353CC}">
                <c16:uniqueId val="{000000B9-E3F7-41D7-B7F4-17BD7903CE62}"/>
              </c:ext>
            </c:extLst>
          </c:dPt>
          <c:dPt>
            <c:idx val="107"/>
            <c:marker>
              <c:symbol val="none"/>
            </c:marker>
            <c:bubble3D val="0"/>
            <c:spPr>
              <a:ln w="34925" cap="rnd">
                <a:solidFill>
                  <a:srgbClr val="FF0000"/>
                </a:solidFill>
                <a:round/>
              </a:ln>
              <a:effectLst/>
            </c:spPr>
            <c:extLst>
              <c:ext xmlns:c16="http://schemas.microsoft.com/office/drawing/2014/chart" uri="{C3380CC4-5D6E-409C-BE32-E72D297353CC}">
                <c16:uniqueId val="{000000BB-E3F7-41D7-B7F4-17BD7903CE62}"/>
              </c:ext>
            </c:extLst>
          </c:dPt>
          <c:dPt>
            <c:idx val="108"/>
            <c:marker>
              <c:symbol val="none"/>
            </c:marker>
            <c:bubble3D val="0"/>
            <c:spPr>
              <a:ln w="34925" cap="rnd">
                <a:solidFill>
                  <a:srgbClr val="FF0000"/>
                </a:solidFill>
                <a:round/>
              </a:ln>
              <a:effectLst/>
            </c:spPr>
            <c:extLst>
              <c:ext xmlns:c16="http://schemas.microsoft.com/office/drawing/2014/chart" uri="{C3380CC4-5D6E-409C-BE32-E72D297353CC}">
                <c16:uniqueId val="{000000BD-E3F7-41D7-B7F4-17BD7903CE62}"/>
              </c:ext>
            </c:extLst>
          </c:dPt>
          <c:dPt>
            <c:idx val="109"/>
            <c:marker>
              <c:symbol val="none"/>
            </c:marker>
            <c:bubble3D val="0"/>
            <c:spPr>
              <a:ln w="34925" cap="rnd">
                <a:solidFill>
                  <a:srgbClr val="FF0000"/>
                </a:solidFill>
                <a:round/>
              </a:ln>
              <a:effectLst/>
            </c:spPr>
            <c:extLst>
              <c:ext xmlns:c16="http://schemas.microsoft.com/office/drawing/2014/chart" uri="{C3380CC4-5D6E-409C-BE32-E72D297353CC}">
                <c16:uniqueId val="{000000BF-E3F7-41D7-B7F4-17BD7903CE62}"/>
              </c:ext>
            </c:extLst>
          </c:dPt>
          <c:dPt>
            <c:idx val="110"/>
            <c:marker>
              <c:symbol val="none"/>
            </c:marker>
            <c:bubble3D val="0"/>
            <c:spPr>
              <a:ln w="34925" cap="rnd">
                <a:solidFill>
                  <a:srgbClr val="FF0000"/>
                </a:solidFill>
                <a:round/>
              </a:ln>
              <a:effectLst/>
            </c:spPr>
            <c:extLst>
              <c:ext xmlns:c16="http://schemas.microsoft.com/office/drawing/2014/chart" uri="{C3380CC4-5D6E-409C-BE32-E72D297353CC}">
                <c16:uniqueId val="{000000C1-E3F7-41D7-B7F4-17BD7903CE62}"/>
              </c:ext>
            </c:extLst>
          </c:dPt>
          <c:dPt>
            <c:idx val="111"/>
            <c:marker>
              <c:symbol val="none"/>
            </c:marker>
            <c:bubble3D val="0"/>
            <c:spPr>
              <a:ln w="34925" cap="rnd">
                <a:solidFill>
                  <a:srgbClr val="FF0000"/>
                </a:solidFill>
                <a:round/>
              </a:ln>
              <a:effectLst/>
            </c:spPr>
            <c:extLst>
              <c:ext xmlns:c16="http://schemas.microsoft.com/office/drawing/2014/chart" uri="{C3380CC4-5D6E-409C-BE32-E72D297353CC}">
                <c16:uniqueId val="{000000C3-E3F7-41D7-B7F4-17BD7903CE62}"/>
              </c:ext>
            </c:extLst>
          </c:dPt>
          <c:dPt>
            <c:idx val="112"/>
            <c:marker>
              <c:symbol val="none"/>
            </c:marker>
            <c:bubble3D val="0"/>
            <c:spPr>
              <a:ln w="34925" cap="rnd">
                <a:solidFill>
                  <a:srgbClr val="FF0000"/>
                </a:solidFill>
                <a:round/>
              </a:ln>
              <a:effectLst/>
            </c:spPr>
            <c:extLst>
              <c:ext xmlns:c16="http://schemas.microsoft.com/office/drawing/2014/chart" uri="{C3380CC4-5D6E-409C-BE32-E72D297353CC}">
                <c16:uniqueId val="{000000C5-E3F7-41D7-B7F4-17BD7903CE62}"/>
              </c:ext>
            </c:extLst>
          </c:dPt>
          <c:dPt>
            <c:idx val="113"/>
            <c:marker>
              <c:symbol val="none"/>
            </c:marker>
            <c:bubble3D val="0"/>
            <c:spPr>
              <a:ln w="34925" cap="rnd">
                <a:solidFill>
                  <a:srgbClr val="FF0000"/>
                </a:solidFill>
                <a:round/>
              </a:ln>
              <a:effectLst/>
            </c:spPr>
            <c:extLst>
              <c:ext xmlns:c16="http://schemas.microsoft.com/office/drawing/2014/chart" uri="{C3380CC4-5D6E-409C-BE32-E72D297353CC}">
                <c16:uniqueId val="{000000C7-E3F7-41D7-B7F4-17BD7903CE62}"/>
              </c:ext>
            </c:extLst>
          </c:dPt>
          <c:dPt>
            <c:idx val="114"/>
            <c:marker>
              <c:symbol val="none"/>
            </c:marker>
            <c:bubble3D val="0"/>
            <c:spPr>
              <a:ln w="34925" cap="rnd">
                <a:solidFill>
                  <a:srgbClr val="FF0000"/>
                </a:solidFill>
                <a:round/>
              </a:ln>
              <a:effectLst/>
            </c:spPr>
            <c:extLst>
              <c:ext xmlns:c16="http://schemas.microsoft.com/office/drawing/2014/chart" uri="{C3380CC4-5D6E-409C-BE32-E72D297353CC}">
                <c16:uniqueId val="{000000C9-E3F7-41D7-B7F4-17BD7903CE62}"/>
              </c:ext>
            </c:extLst>
          </c:dPt>
          <c:dPt>
            <c:idx val="115"/>
            <c:marker>
              <c:symbol val="none"/>
            </c:marker>
            <c:bubble3D val="0"/>
            <c:spPr>
              <a:ln w="34925" cap="rnd">
                <a:solidFill>
                  <a:srgbClr val="FF0000"/>
                </a:solidFill>
                <a:round/>
              </a:ln>
              <a:effectLst/>
            </c:spPr>
            <c:extLst>
              <c:ext xmlns:c16="http://schemas.microsoft.com/office/drawing/2014/chart" uri="{C3380CC4-5D6E-409C-BE32-E72D297353CC}">
                <c16:uniqueId val="{000000CB-E3F7-41D7-B7F4-17BD7903CE62}"/>
              </c:ext>
            </c:extLst>
          </c:dPt>
          <c:dPt>
            <c:idx val="116"/>
            <c:marker>
              <c:symbol val="none"/>
            </c:marker>
            <c:bubble3D val="0"/>
            <c:spPr>
              <a:ln w="34925" cap="rnd">
                <a:solidFill>
                  <a:srgbClr val="FF0000"/>
                </a:solidFill>
                <a:round/>
              </a:ln>
              <a:effectLst/>
            </c:spPr>
            <c:extLst>
              <c:ext xmlns:c16="http://schemas.microsoft.com/office/drawing/2014/chart" uri="{C3380CC4-5D6E-409C-BE32-E72D297353CC}">
                <c16:uniqueId val="{000000CD-E3F7-41D7-B7F4-17BD7903CE62}"/>
              </c:ext>
            </c:extLst>
          </c:dPt>
          <c:dPt>
            <c:idx val="117"/>
            <c:marker>
              <c:symbol val="none"/>
            </c:marker>
            <c:bubble3D val="0"/>
            <c:spPr>
              <a:ln w="34925" cap="rnd">
                <a:solidFill>
                  <a:srgbClr val="FF0000"/>
                </a:solidFill>
                <a:round/>
              </a:ln>
              <a:effectLst/>
            </c:spPr>
            <c:extLst>
              <c:ext xmlns:c16="http://schemas.microsoft.com/office/drawing/2014/chart" uri="{C3380CC4-5D6E-409C-BE32-E72D297353CC}">
                <c16:uniqueId val="{000000CF-E3F7-41D7-B7F4-17BD7903CE62}"/>
              </c:ext>
            </c:extLst>
          </c:dPt>
          <c:dPt>
            <c:idx val="118"/>
            <c:marker>
              <c:symbol val="none"/>
            </c:marker>
            <c:bubble3D val="0"/>
            <c:spPr>
              <a:ln w="34925" cap="rnd">
                <a:solidFill>
                  <a:srgbClr val="FF0000"/>
                </a:solidFill>
                <a:round/>
              </a:ln>
              <a:effectLst/>
            </c:spPr>
            <c:extLst>
              <c:ext xmlns:c16="http://schemas.microsoft.com/office/drawing/2014/chart" uri="{C3380CC4-5D6E-409C-BE32-E72D297353CC}">
                <c16:uniqueId val="{000000D1-E3F7-41D7-B7F4-17BD7903CE62}"/>
              </c:ext>
            </c:extLst>
          </c:dPt>
          <c:dPt>
            <c:idx val="119"/>
            <c:marker>
              <c:symbol val="none"/>
            </c:marker>
            <c:bubble3D val="0"/>
            <c:spPr>
              <a:ln w="34925" cap="rnd">
                <a:solidFill>
                  <a:srgbClr val="FF0000"/>
                </a:solidFill>
                <a:round/>
              </a:ln>
              <a:effectLst/>
            </c:spPr>
            <c:extLst>
              <c:ext xmlns:c16="http://schemas.microsoft.com/office/drawing/2014/chart" uri="{C3380CC4-5D6E-409C-BE32-E72D297353CC}">
                <c16:uniqueId val="{000000D3-E3F7-41D7-B7F4-17BD7903CE62}"/>
              </c:ext>
            </c:extLst>
          </c:dPt>
          <c:val>
            <c:numRef>
              <c:f>'HMA C1 &amp; C2 NPC Graph'!$C$15:$DR$15</c:f>
              <c:numCache>
                <c:formatCode>General</c:formatCode>
                <c:ptCount val="120"/>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68.100000000000122</c:v>
                </c:pt>
                <c:pt idx="66">
                  <c:v>68.000000000000128</c:v>
                </c:pt>
                <c:pt idx="67">
                  <c:v>67.900000000000134</c:v>
                </c:pt>
                <c:pt idx="68">
                  <c:v>67.800000000000139</c:v>
                </c:pt>
                <c:pt idx="69">
                  <c:v>67.700000000000145</c:v>
                </c:pt>
                <c:pt idx="70">
                  <c:v>67.600000000000151</c:v>
                </c:pt>
                <c:pt idx="71">
                  <c:v>67.500000000000156</c:v>
                </c:pt>
                <c:pt idx="72">
                  <c:v>67.400000000000162</c:v>
                </c:pt>
                <c:pt idx="73">
                  <c:v>67.300000000000168</c:v>
                </c:pt>
                <c:pt idx="74">
                  <c:v>67.200000000000173</c:v>
                </c:pt>
                <c:pt idx="75">
                  <c:v>67.100000000000179</c:v>
                </c:pt>
                <c:pt idx="76">
                  <c:v>67.000000000000185</c:v>
                </c:pt>
                <c:pt idx="77">
                  <c:v>66.90000000000019</c:v>
                </c:pt>
                <c:pt idx="78">
                  <c:v>66.800000000000196</c:v>
                </c:pt>
                <c:pt idx="79">
                  <c:v>66.700000000000202</c:v>
                </c:pt>
                <c:pt idx="80">
                  <c:v>66.600000000000207</c:v>
                </c:pt>
                <c:pt idx="81">
                  <c:v>66.500000000000213</c:v>
                </c:pt>
                <c:pt idx="82">
                  <c:v>66.400000000000219</c:v>
                </c:pt>
                <c:pt idx="83">
                  <c:v>66.300000000000225</c:v>
                </c:pt>
                <c:pt idx="84">
                  <c:v>66.20000000000023</c:v>
                </c:pt>
                <c:pt idx="85">
                  <c:v>66.100000000000236</c:v>
                </c:pt>
                <c:pt idx="86">
                  <c:v>66.000000000000242</c:v>
                </c:pt>
                <c:pt idx="87">
                  <c:v>65.900000000000247</c:v>
                </c:pt>
                <c:pt idx="88">
                  <c:v>65.800000000000253</c:v>
                </c:pt>
                <c:pt idx="89">
                  <c:v>65.700000000000259</c:v>
                </c:pt>
                <c:pt idx="90">
                  <c:v>65.600000000000264</c:v>
                </c:pt>
                <c:pt idx="91">
                  <c:v>65.50000000000027</c:v>
                </c:pt>
                <c:pt idx="92">
                  <c:v>65.400000000000276</c:v>
                </c:pt>
                <c:pt idx="93">
                  <c:v>65.300000000000281</c:v>
                </c:pt>
                <c:pt idx="94">
                  <c:v>65.200000000000287</c:v>
                </c:pt>
                <c:pt idx="95">
                  <c:v>65.100000000000293</c:v>
                </c:pt>
                <c:pt idx="96">
                  <c:v>65.000000000000298</c:v>
                </c:pt>
                <c:pt idx="97">
                  <c:v>64.900000000000304</c:v>
                </c:pt>
                <c:pt idx="98">
                  <c:v>64.80000000000031</c:v>
                </c:pt>
                <c:pt idx="99">
                  <c:v>64.700000000000315</c:v>
                </c:pt>
                <c:pt idx="100">
                  <c:v>64.600000000000321</c:v>
                </c:pt>
                <c:pt idx="101">
                  <c:v>64.500000000000327</c:v>
                </c:pt>
                <c:pt idx="102">
                  <c:v>64.400000000000333</c:v>
                </c:pt>
                <c:pt idx="103">
                  <c:v>64.300000000000338</c:v>
                </c:pt>
                <c:pt idx="104">
                  <c:v>64.200000000000344</c:v>
                </c:pt>
                <c:pt idx="105">
                  <c:v>64.10000000000035</c:v>
                </c:pt>
                <c:pt idx="106">
                  <c:v>64.000000000000355</c:v>
                </c:pt>
                <c:pt idx="107">
                  <c:v>63.900000000000354</c:v>
                </c:pt>
                <c:pt idx="108">
                  <c:v>63.800000000000352</c:v>
                </c:pt>
                <c:pt idx="109">
                  <c:v>63.700000000000351</c:v>
                </c:pt>
                <c:pt idx="110">
                  <c:v>63.60000000000035</c:v>
                </c:pt>
                <c:pt idx="111">
                  <c:v>63.500000000000348</c:v>
                </c:pt>
                <c:pt idx="112">
                  <c:v>63.400000000000347</c:v>
                </c:pt>
                <c:pt idx="113">
                  <c:v>63.300000000000345</c:v>
                </c:pt>
                <c:pt idx="114">
                  <c:v>63.200000000000344</c:v>
                </c:pt>
                <c:pt idx="115">
                  <c:v>63.100000000000342</c:v>
                </c:pt>
                <c:pt idx="116">
                  <c:v>63.000000000000341</c:v>
                </c:pt>
                <c:pt idx="117">
                  <c:v>62.90000000000034</c:v>
                </c:pt>
                <c:pt idx="118">
                  <c:v>62.800000000000338</c:v>
                </c:pt>
                <c:pt idx="119">
                  <c:v>62.700000000000337</c:v>
                </c:pt>
              </c:numCache>
            </c:numRef>
          </c:val>
          <c:smooth val="0"/>
          <c:extLst>
            <c:ext xmlns:c16="http://schemas.microsoft.com/office/drawing/2014/chart" uri="{C3380CC4-5D6E-409C-BE32-E72D297353CC}">
              <c16:uniqueId val="{000000D4-E3F7-41D7-B7F4-17BD7903CE62}"/>
            </c:ext>
          </c:extLst>
        </c:ser>
        <c:ser>
          <c:idx val="2"/>
          <c:order val="1"/>
          <c:tx>
            <c:strRef>
              <c:f>'HMA C1 &amp; C2 NPC Graph'!$B$18</c:f>
              <c:strCache>
                <c:ptCount val="1"/>
                <c:pt idx="0">
                  <c:v>Preferred PQI</c:v>
                </c:pt>
              </c:strCache>
            </c:strRef>
          </c:tx>
          <c:spPr>
            <a:ln w="34925" cap="rnd">
              <a:solidFill>
                <a:srgbClr val="92D050"/>
              </a:solidFill>
              <a:round/>
            </a:ln>
            <a:effectLst/>
          </c:spPr>
          <c:marker>
            <c:symbol val="none"/>
          </c:marker>
          <c:dPt>
            <c:idx val="7"/>
            <c:marker>
              <c:symbol val="none"/>
            </c:marker>
            <c:bubble3D val="0"/>
            <c:spPr>
              <a:ln w="34925" cap="rnd">
                <a:solidFill>
                  <a:srgbClr val="92D050"/>
                </a:solidFill>
                <a:round/>
              </a:ln>
              <a:effectLst/>
            </c:spPr>
            <c:extLst>
              <c:ext xmlns:c16="http://schemas.microsoft.com/office/drawing/2014/chart" uri="{C3380CC4-5D6E-409C-BE32-E72D297353CC}">
                <c16:uniqueId val="{000000D6-E3F7-41D7-B7F4-17BD7903CE62}"/>
              </c:ext>
            </c:extLst>
          </c:dPt>
          <c:dPt>
            <c:idx val="8"/>
            <c:marker>
              <c:symbol val="none"/>
            </c:marker>
            <c:bubble3D val="0"/>
            <c:spPr>
              <a:ln w="34925" cap="rnd">
                <a:solidFill>
                  <a:srgbClr val="92D050"/>
                </a:solidFill>
                <a:round/>
              </a:ln>
              <a:effectLst/>
            </c:spPr>
            <c:extLst>
              <c:ext xmlns:c16="http://schemas.microsoft.com/office/drawing/2014/chart" uri="{C3380CC4-5D6E-409C-BE32-E72D297353CC}">
                <c16:uniqueId val="{000000D8-E3F7-41D7-B7F4-17BD7903CE62}"/>
              </c:ext>
            </c:extLst>
          </c:dPt>
          <c:dPt>
            <c:idx val="9"/>
            <c:marker>
              <c:symbol val="none"/>
            </c:marker>
            <c:bubble3D val="0"/>
            <c:spPr>
              <a:ln w="34925" cap="rnd">
                <a:solidFill>
                  <a:srgbClr val="92D050"/>
                </a:solidFill>
                <a:round/>
              </a:ln>
              <a:effectLst/>
            </c:spPr>
            <c:extLst>
              <c:ext xmlns:c16="http://schemas.microsoft.com/office/drawing/2014/chart" uri="{C3380CC4-5D6E-409C-BE32-E72D297353CC}">
                <c16:uniqueId val="{000000DA-E3F7-41D7-B7F4-17BD7903CE62}"/>
              </c:ext>
            </c:extLst>
          </c:dPt>
          <c:dPt>
            <c:idx val="10"/>
            <c:marker>
              <c:symbol val="none"/>
            </c:marker>
            <c:bubble3D val="0"/>
            <c:spPr>
              <a:ln w="34925" cap="rnd">
                <a:solidFill>
                  <a:srgbClr val="92D050"/>
                </a:solidFill>
                <a:round/>
              </a:ln>
              <a:effectLst/>
            </c:spPr>
            <c:extLst>
              <c:ext xmlns:c16="http://schemas.microsoft.com/office/drawing/2014/chart" uri="{C3380CC4-5D6E-409C-BE32-E72D297353CC}">
                <c16:uniqueId val="{000000DC-E3F7-41D7-B7F4-17BD7903CE62}"/>
              </c:ext>
            </c:extLst>
          </c:dPt>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DE-E3F7-41D7-B7F4-17BD7903CE62}"/>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E0-E3F7-41D7-B7F4-17BD7903CE62}"/>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E2-E3F7-41D7-B7F4-17BD7903CE62}"/>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E4-E3F7-41D7-B7F4-17BD7903CE62}"/>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E6-E3F7-41D7-B7F4-17BD7903CE62}"/>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E8-E3F7-41D7-B7F4-17BD7903CE62}"/>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EA-E3F7-41D7-B7F4-17BD7903CE62}"/>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EC-E3F7-41D7-B7F4-17BD7903CE62}"/>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EE-E3F7-41D7-B7F4-17BD7903CE62}"/>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F0-E3F7-41D7-B7F4-17BD7903CE62}"/>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F2-E3F7-41D7-B7F4-17BD7903CE62}"/>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F4-E3F7-41D7-B7F4-17BD7903CE62}"/>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F6-E3F7-41D7-B7F4-17BD7903CE62}"/>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F8-E3F7-41D7-B7F4-17BD7903CE62}"/>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FA-E3F7-41D7-B7F4-17BD7903CE62}"/>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FC-E3F7-41D7-B7F4-17BD7903CE62}"/>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FE-E3F7-41D7-B7F4-17BD7903CE62}"/>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100-E3F7-41D7-B7F4-17BD7903CE62}"/>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102-E3F7-41D7-B7F4-17BD7903CE62}"/>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104-E3F7-41D7-B7F4-17BD7903CE62}"/>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106-E3F7-41D7-B7F4-17BD7903CE62}"/>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108-E3F7-41D7-B7F4-17BD7903CE62}"/>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10A-E3F7-41D7-B7F4-17BD7903CE62}"/>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10C-E3F7-41D7-B7F4-17BD7903CE62}"/>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10E-E3F7-41D7-B7F4-17BD7903CE62}"/>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110-E3F7-41D7-B7F4-17BD7903CE62}"/>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112-E3F7-41D7-B7F4-17BD7903CE62}"/>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114-E3F7-41D7-B7F4-17BD7903CE62}"/>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116-E3F7-41D7-B7F4-17BD7903CE62}"/>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118-E3F7-41D7-B7F4-17BD7903CE62}"/>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11A-E3F7-41D7-B7F4-17BD7903CE62}"/>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11C-E3F7-41D7-B7F4-17BD7903CE62}"/>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11E-E3F7-41D7-B7F4-17BD7903CE62}"/>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120-E3F7-41D7-B7F4-17BD7903CE62}"/>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122-E3F7-41D7-B7F4-17BD7903CE62}"/>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124-E3F7-41D7-B7F4-17BD7903CE62}"/>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126-E3F7-41D7-B7F4-17BD7903CE62}"/>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128-E3F7-41D7-B7F4-17BD7903CE62}"/>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12A-E3F7-41D7-B7F4-17BD7903CE62}"/>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12C-E3F7-41D7-B7F4-17BD7903CE62}"/>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12E-E3F7-41D7-B7F4-17BD7903CE62}"/>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130-E3F7-41D7-B7F4-17BD7903CE62}"/>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132-E3F7-41D7-B7F4-17BD7903CE62}"/>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134-E3F7-41D7-B7F4-17BD7903CE62}"/>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136-E3F7-41D7-B7F4-17BD7903CE62}"/>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138-E3F7-41D7-B7F4-17BD7903CE62}"/>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13A-E3F7-41D7-B7F4-17BD7903CE62}"/>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13C-E3F7-41D7-B7F4-17BD7903CE62}"/>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13E-E3F7-41D7-B7F4-17BD7903CE62}"/>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140-E3F7-41D7-B7F4-17BD7903CE62}"/>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142-E3F7-41D7-B7F4-17BD7903CE62}"/>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144-E3F7-41D7-B7F4-17BD7903CE62}"/>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146-E3F7-41D7-B7F4-17BD7903CE62}"/>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148-E3F7-41D7-B7F4-17BD7903CE62}"/>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14A-E3F7-41D7-B7F4-17BD7903CE62}"/>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14C-E3F7-41D7-B7F4-17BD7903CE62}"/>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14E-E3F7-41D7-B7F4-17BD7903CE62}"/>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150-E3F7-41D7-B7F4-17BD7903CE62}"/>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152-E3F7-41D7-B7F4-17BD7903CE62}"/>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154-E3F7-41D7-B7F4-17BD7903CE62}"/>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156-E3F7-41D7-B7F4-17BD7903CE62}"/>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158-E3F7-41D7-B7F4-17BD7903CE62}"/>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15A-E3F7-41D7-B7F4-17BD7903CE62}"/>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15C-E3F7-41D7-B7F4-17BD7903CE62}"/>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15E-E3F7-41D7-B7F4-17BD7903CE62}"/>
              </c:ext>
            </c:extLst>
          </c:dPt>
          <c:dPt>
            <c:idx val="76"/>
            <c:marker>
              <c:symbol val="none"/>
            </c:marker>
            <c:bubble3D val="0"/>
            <c:spPr>
              <a:ln w="34925" cap="rnd">
                <a:solidFill>
                  <a:srgbClr val="92D050"/>
                </a:solidFill>
                <a:round/>
              </a:ln>
              <a:effectLst/>
            </c:spPr>
            <c:extLst>
              <c:ext xmlns:c16="http://schemas.microsoft.com/office/drawing/2014/chart" uri="{C3380CC4-5D6E-409C-BE32-E72D297353CC}">
                <c16:uniqueId val="{00000160-E3F7-41D7-B7F4-17BD7903CE62}"/>
              </c:ext>
            </c:extLst>
          </c:dPt>
          <c:dPt>
            <c:idx val="77"/>
            <c:marker>
              <c:symbol val="none"/>
            </c:marker>
            <c:bubble3D val="0"/>
            <c:spPr>
              <a:ln w="34925" cap="rnd">
                <a:solidFill>
                  <a:srgbClr val="92D050"/>
                </a:solidFill>
                <a:round/>
              </a:ln>
              <a:effectLst/>
            </c:spPr>
            <c:extLst>
              <c:ext xmlns:c16="http://schemas.microsoft.com/office/drawing/2014/chart" uri="{C3380CC4-5D6E-409C-BE32-E72D297353CC}">
                <c16:uniqueId val="{00000162-E3F7-41D7-B7F4-17BD7903CE62}"/>
              </c:ext>
            </c:extLst>
          </c:dPt>
          <c:dPt>
            <c:idx val="78"/>
            <c:marker>
              <c:symbol val="none"/>
            </c:marker>
            <c:bubble3D val="0"/>
            <c:spPr>
              <a:ln w="34925" cap="rnd">
                <a:solidFill>
                  <a:srgbClr val="92D050"/>
                </a:solidFill>
                <a:round/>
              </a:ln>
              <a:effectLst/>
            </c:spPr>
            <c:extLst>
              <c:ext xmlns:c16="http://schemas.microsoft.com/office/drawing/2014/chart" uri="{C3380CC4-5D6E-409C-BE32-E72D297353CC}">
                <c16:uniqueId val="{00000164-E3F7-41D7-B7F4-17BD7903CE62}"/>
              </c:ext>
            </c:extLst>
          </c:dPt>
          <c:dPt>
            <c:idx val="79"/>
            <c:marker>
              <c:symbol val="none"/>
            </c:marker>
            <c:bubble3D val="0"/>
            <c:spPr>
              <a:ln w="34925" cap="rnd">
                <a:solidFill>
                  <a:srgbClr val="92D050"/>
                </a:solidFill>
                <a:round/>
              </a:ln>
              <a:effectLst/>
            </c:spPr>
            <c:extLst>
              <c:ext xmlns:c16="http://schemas.microsoft.com/office/drawing/2014/chart" uri="{C3380CC4-5D6E-409C-BE32-E72D297353CC}">
                <c16:uniqueId val="{00000166-E3F7-41D7-B7F4-17BD7903CE62}"/>
              </c:ext>
            </c:extLst>
          </c:dPt>
          <c:dPt>
            <c:idx val="80"/>
            <c:marker>
              <c:symbol val="none"/>
            </c:marker>
            <c:bubble3D val="0"/>
            <c:spPr>
              <a:ln w="34925" cap="rnd">
                <a:solidFill>
                  <a:srgbClr val="92D050"/>
                </a:solidFill>
                <a:round/>
              </a:ln>
              <a:effectLst/>
            </c:spPr>
            <c:extLst>
              <c:ext xmlns:c16="http://schemas.microsoft.com/office/drawing/2014/chart" uri="{C3380CC4-5D6E-409C-BE32-E72D297353CC}">
                <c16:uniqueId val="{00000168-E3F7-41D7-B7F4-17BD7903CE62}"/>
              </c:ext>
            </c:extLst>
          </c:dPt>
          <c:dPt>
            <c:idx val="81"/>
            <c:marker>
              <c:symbol val="none"/>
            </c:marker>
            <c:bubble3D val="0"/>
            <c:spPr>
              <a:ln w="34925" cap="rnd">
                <a:solidFill>
                  <a:srgbClr val="92D050"/>
                </a:solidFill>
                <a:round/>
              </a:ln>
              <a:effectLst/>
            </c:spPr>
            <c:extLst>
              <c:ext xmlns:c16="http://schemas.microsoft.com/office/drawing/2014/chart" uri="{C3380CC4-5D6E-409C-BE32-E72D297353CC}">
                <c16:uniqueId val="{0000016A-E3F7-41D7-B7F4-17BD7903CE62}"/>
              </c:ext>
            </c:extLst>
          </c:dPt>
          <c:dPt>
            <c:idx val="82"/>
            <c:marker>
              <c:symbol val="none"/>
            </c:marker>
            <c:bubble3D val="0"/>
            <c:spPr>
              <a:ln w="34925" cap="rnd">
                <a:solidFill>
                  <a:srgbClr val="92D050"/>
                </a:solidFill>
                <a:round/>
              </a:ln>
              <a:effectLst/>
            </c:spPr>
            <c:extLst>
              <c:ext xmlns:c16="http://schemas.microsoft.com/office/drawing/2014/chart" uri="{C3380CC4-5D6E-409C-BE32-E72D297353CC}">
                <c16:uniqueId val="{0000016C-E3F7-41D7-B7F4-17BD7903CE62}"/>
              </c:ext>
            </c:extLst>
          </c:dPt>
          <c:dPt>
            <c:idx val="83"/>
            <c:marker>
              <c:symbol val="none"/>
            </c:marker>
            <c:bubble3D val="0"/>
            <c:spPr>
              <a:ln w="34925" cap="rnd">
                <a:solidFill>
                  <a:srgbClr val="92D050"/>
                </a:solidFill>
                <a:round/>
              </a:ln>
              <a:effectLst/>
            </c:spPr>
            <c:extLst>
              <c:ext xmlns:c16="http://schemas.microsoft.com/office/drawing/2014/chart" uri="{C3380CC4-5D6E-409C-BE32-E72D297353CC}">
                <c16:uniqueId val="{0000016E-E3F7-41D7-B7F4-17BD7903CE62}"/>
              </c:ext>
            </c:extLst>
          </c:dPt>
          <c:dPt>
            <c:idx val="84"/>
            <c:marker>
              <c:symbol val="none"/>
            </c:marker>
            <c:bubble3D val="0"/>
            <c:spPr>
              <a:ln w="34925" cap="rnd">
                <a:solidFill>
                  <a:srgbClr val="92D050"/>
                </a:solidFill>
                <a:round/>
              </a:ln>
              <a:effectLst/>
            </c:spPr>
            <c:extLst>
              <c:ext xmlns:c16="http://schemas.microsoft.com/office/drawing/2014/chart" uri="{C3380CC4-5D6E-409C-BE32-E72D297353CC}">
                <c16:uniqueId val="{00000170-E3F7-41D7-B7F4-17BD7903CE62}"/>
              </c:ext>
            </c:extLst>
          </c:dPt>
          <c:dPt>
            <c:idx val="85"/>
            <c:marker>
              <c:symbol val="none"/>
            </c:marker>
            <c:bubble3D val="0"/>
            <c:spPr>
              <a:ln w="34925" cap="rnd">
                <a:solidFill>
                  <a:srgbClr val="92D050"/>
                </a:solidFill>
                <a:round/>
              </a:ln>
              <a:effectLst/>
            </c:spPr>
            <c:extLst>
              <c:ext xmlns:c16="http://schemas.microsoft.com/office/drawing/2014/chart" uri="{C3380CC4-5D6E-409C-BE32-E72D297353CC}">
                <c16:uniqueId val="{00000172-E3F7-41D7-B7F4-17BD7903CE62}"/>
              </c:ext>
            </c:extLst>
          </c:dPt>
          <c:dPt>
            <c:idx val="86"/>
            <c:marker>
              <c:symbol val="none"/>
            </c:marker>
            <c:bubble3D val="0"/>
            <c:spPr>
              <a:ln w="34925" cap="rnd">
                <a:solidFill>
                  <a:srgbClr val="92D050"/>
                </a:solidFill>
                <a:round/>
              </a:ln>
              <a:effectLst/>
            </c:spPr>
            <c:extLst>
              <c:ext xmlns:c16="http://schemas.microsoft.com/office/drawing/2014/chart" uri="{C3380CC4-5D6E-409C-BE32-E72D297353CC}">
                <c16:uniqueId val="{00000174-E3F7-41D7-B7F4-17BD7903CE62}"/>
              </c:ext>
            </c:extLst>
          </c:dPt>
          <c:dPt>
            <c:idx val="87"/>
            <c:marker>
              <c:symbol val="none"/>
            </c:marker>
            <c:bubble3D val="0"/>
            <c:spPr>
              <a:ln w="34925" cap="rnd">
                <a:solidFill>
                  <a:srgbClr val="92D050"/>
                </a:solidFill>
                <a:round/>
              </a:ln>
              <a:effectLst/>
            </c:spPr>
            <c:extLst>
              <c:ext xmlns:c16="http://schemas.microsoft.com/office/drawing/2014/chart" uri="{C3380CC4-5D6E-409C-BE32-E72D297353CC}">
                <c16:uniqueId val="{00000176-E3F7-41D7-B7F4-17BD7903CE62}"/>
              </c:ext>
            </c:extLst>
          </c:dPt>
          <c:dPt>
            <c:idx val="88"/>
            <c:marker>
              <c:symbol val="none"/>
            </c:marker>
            <c:bubble3D val="0"/>
            <c:spPr>
              <a:ln w="34925" cap="rnd">
                <a:solidFill>
                  <a:srgbClr val="92D050"/>
                </a:solidFill>
                <a:round/>
              </a:ln>
              <a:effectLst/>
            </c:spPr>
            <c:extLst>
              <c:ext xmlns:c16="http://schemas.microsoft.com/office/drawing/2014/chart" uri="{C3380CC4-5D6E-409C-BE32-E72D297353CC}">
                <c16:uniqueId val="{00000178-E3F7-41D7-B7F4-17BD7903CE62}"/>
              </c:ext>
            </c:extLst>
          </c:dPt>
          <c:dPt>
            <c:idx val="89"/>
            <c:marker>
              <c:symbol val="none"/>
            </c:marker>
            <c:bubble3D val="0"/>
            <c:spPr>
              <a:ln w="34925" cap="rnd">
                <a:solidFill>
                  <a:srgbClr val="92D050"/>
                </a:solidFill>
                <a:round/>
              </a:ln>
              <a:effectLst/>
            </c:spPr>
            <c:extLst>
              <c:ext xmlns:c16="http://schemas.microsoft.com/office/drawing/2014/chart" uri="{C3380CC4-5D6E-409C-BE32-E72D297353CC}">
                <c16:uniqueId val="{0000017A-E3F7-41D7-B7F4-17BD7903CE62}"/>
              </c:ext>
            </c:extLst>
          </c:dPt>
          <c:dPt>
            <c:idx val="90"/>
            <c:marker>
              <c:symbol val="none"/>
            </c:marker>
            <c:bubble3D val="0"/>
            <c:spPr>
              <a:ln w="34925" cap="rnd">
                <a:solidFill>
                  <a:srgbClr val="92D050"/>
                </a:solidFill>
                <a:round/>
              </a:ln>
              <a:effectLst/>
            </c:spPr>
            <c:extLst>
              <c:ext xmlns:c16="http://schemas.microsoft.com/office/drawing/2014/chart" uri="{C3380CC4-5D6E-409C-BE32-E72D297353CC}">
                <c16:uniqueId val="{0000017C-E3F7-41D7-B7F4-17BD7903CE62}"/>
              </c:ext>
            </c:extLst>
          </c:dPt>
          <c:dPt>
            <c:idx val="91"/>
            <c:marker>
              <c:symbol val="none"/>
            </c:marker>
            <c:bubble3D val="0"/>
            <c:spPr>
              <a:ln w="34925" cap="rnd">
                <a:solidFill>
                  <a:srgbClr val="92D050"/>
                </a:solidFill>
                <a:round/>
              </a:ln>
              <a:effectLst/>
            </c:spPr>
            <c:extLst>
              <c:ext xmlns:c16="http://schemas.microsoft.com/office/drawing/2014/chart" uri="{C3380CC4-5D6E-409C-BE32-E72D297353CC}">
                <c16:uniqueId val="{0000017E-E3F7-41D7-B7F4-17BD7903CE62}"/>
              </c:ext>
            </c:extLst>
          </c:dPt>
          <c:dPt>
            <c:idx val="92"/>
            <c:marker>
              <c:symbol val="none"/>
            </c:marker>
            <c:bubble3D val="0"/>
            <c:spPr>
              <a:ln w="34925" cap="rnd">
                <a:solidFill>
                  <a:srgbClr val="92D050"/>
                </a:solidFill>
                <a:round/>
              </a:ln>
              <a:effectLst/>
            </c:spPr>
            <c:extLst>
              <c:ext xmlns:c16="http://schemas.microsoft.com/office/drawing/2014/chart" uri="{C3380CC4-5D6E-409C-BE32-E72D297353CC}">
                <c16:uniqueId val="{00000180-E3F7-41D7-B7F4-17BD7903CE62}"/>
              </c:ext>
            </c:extLst>
          </c:dPt>
          <c:dPt>
            <c:idx val="93"/>
            <c:marker>
              <c:symbol val="none"/>
            </c:marker>
            <c:bubble3D val="0"/>
            <c:spPr>
              <a:ln w="34925" cap="rnd">
                <a:solidFill>
                  <a:srgbClr val="92D050"/>
                </a:solidFill>
                <a:round/>
              </a:ln>
              <a:effectLst/>
            </c:spPr>
            <c:extLst>
              <c:ext xmlns:c16="http://schemas.microsoft.com/office/drawing/2014/chart" uri="{C3380CC4-5D6E-409C-BE32-E72D297353CC}">
                <c16:uniqueId val="{00000182-E3F7-41D7-B7F4-17BD7903CE62}"/>
              </c:ext>
            </c:extLst>
          </c:dPt>
          <c:dPt>
            <c:idx val="94"/>
            <c:marker>
              <c:symbol val="none"/>
            </c:marker>
            <c:bubble3D val="0"/>
            <c:spPr>
              <a:ln w="34925" cap="rnd">
                <a:solidFill>
                  <a:srgbClr val="92D050"/>
                </a:solidFill>
                <a:round/>
              </a:ln>
              <a:effectLst/>
            </c:spPr>
            <c:extLst>
              <c:ext xmlns:c16="http://schemas.microsoft.com/office/drawing/2014/chart" uri="{C3380CC4-5D6E-409C-BE32-E72D297353CC}">
                <c16:uniqueId val="{00000184-E3F7-41D7-B7F4-17BD7903CE62}"/>
              </c:ext>
            </c:extLst>
          </c:dPt>
          <c:dPt>
            <c:idx val="95"/>
            <c:marker>
              <c:symbol val="none"/>
            </c:marker>
            <c:bubble3D val="0"/>
            <c:spPr>
              <a:ln w="34925" cap="rnd">
                <a:solidFill>
                  <a:srgbClr val="92D050"/>
                </a:solidFill>
                <a:round/>
              </a:ln>
              <a:effectLst/>
            </c:spPr>
            <c:extLst>
              <c:ext xmlns:c16="http://schemas.microsoft.com/office/drawing/2014/chart" uri="{C3380CC4-5D6E-409C-BE32-E72D297353CC}">
                <c16:uniqueId val="{00000186-E3F7-41D7-B7F4-17BD7903CE62}"/>
              </c:ext>
            </c:extLst>
          </c:dPt>
          <c:dPt>
            <c:idx val="96"/>
            <c:marker>
              <c:symbol val="none"/>
            </c:marker>
            <c:bubble3D val="0"/>
            <c:spPr>
              <a:ln w="34925" cap="rnd">
                <a:solidFill>
                  <a:srgbClr val="92D050"/>
                </a:solidFill>
                <a:round/>
              </a:ln>
              <a:effectLst/>
            </c:spPr>
            <c:extLst>
              <c:ext xmlns:c16="http://schemas.microsoft.com/office/drawing/2014/chart" uri="{C3380CC4-5D6E-409C-BE32-E72D297353CC}">
                <c16:uniqueId val="{00000188-E3F7-41D7-B7F4-17BD7903CE62}"/>
              </c:ext>
            </c:extLst>
          </c:dPt>
          <c:dPt>
            <c:idx val="97"/>
            <c:marker>
              <c:symbol val="none"/>
            </c:marker>
            <c:bubble3D val="0"/>
            <c:spPr>
              <a:ln w="34925" cap="rnd">
                <a:solidFill>
                  <a:srgbClr val="92D050"/>
                </a:solidFill>
                <a:round/>
              </a:ln>
              <a:effectLst/>
            </c:spPr>
            <c:extLst>
              <c:ext xmlns:c16="http://schemas.microsoft.com/office/drawing/2014/chart" uri="{C3380CC4-5D6E-409C-BE32-E72D297353CC}">
                <c16:uniqueId val="{0000018A-E3F7-41D7-B7F4-17BD7903CE62}"/>
              </c:ext>
            </c:extLst>
          </c:dPt>
          <c:dPt>
            <c:idx val="98"/>
            <c:marker>
              <c:symbol val="none"/>
            </c:marker>
            <c:bubble3D val="0"/>
            <c:spPr>
              <a:ln w="34925" cap="rnd">
                <a:solidFill>
                  <a:srgbClr val="92D050"/>
                </a:solidFill>
                <a:round/>
              </a:ln>
              <a:effectLst/>
            </c:spPr>
            <c:extLst>
              <c:ext xmlns:c16="http://schemas.microsoft.com/office/drawing/2014/chart" uri="{C3380CC4-5D6E-409C-BE32-E72D297353CC}">
                <c16:uniqueId val="{0000018C-E3F7-41D7-B7F4-17BD7903CE62}"/>
              </c:ext>
            </c:extLst>
          </c:dPt>
          <c:dPt>
            <c:idx val="99"/>
            <c:marker>
              <c:symbol val="none"/>
            </c:marker>
            <c:bubble3D val="0"/>
            <c:spPr>
              <a:ln w="34925" cap="rnd">
                <a:solidFill>
                  <a:srgbClr val="92D050"/>
                </a:solidFill>
                <a:round/>
              </a:ln>
              <a:effectLst/>
            </c:spPr>
            <c:extLst>
              <c:ext xmlns:c16="http://schemas.microsoft.com/office/drawing/2014/chart" uri="{C3380CC4-5D6E-409C-BE32-E72D297353CC}">
                <c16:uniqueId val="{0000018E-E3F7-41D7-B7F4-17BD7903CE62}"/>
              </c:ext>
            </c:extLst>
          </c:dPt>
          <c:dPt>
            <c:idx val="100"/>
            <c:marker>
              <c:symbol val="none"/>
            </c:marker>
            <c:bubble3D val="0"/>
            <c:spPr>
              <a:ln w="34925" cap="rnd">
                <a:solidFill>
                  <a:srgbClr val="92D050"/>
                </a:solidFill>
                <a:round/>
              </a:ln>
              <a:effectLst/>
            </c:spPr>
            <c:extLst>
              <c:ext xmlns:c16="http://schemas.microsoft.com/office/drawing/2014/chart" uri="{C3380CC4-5D6E-409C-BE32-E72D297353CC}">
                <c16:uniqueId val="{00000190-E3F7-41D7-B7F4-17BD7903CE62}"/>
              </c:ext>
            </c:extLst>
          </c:dPt>
          <c:dPt>
            <c:idx val="101"/>
            <c:marker>
              <c:symbol val="none"/>
            </c:marker>
            <c:bubble3D val="0"/>
            <c:spPr>
              <a:ln w="34925" cap="rnd">
                <a:solidFill>
                  <a:srgbClr val="92D050"/>
                </a:solidFill>
                <a:round/>
              </a:ln>
              <a:effectLst/>
            </c:spPr>
            <c:extLst>
              <c:ext xmlns:c16="http://schemas.microsoft.com/office/drawing/2014/chart" uri="{C3380CC4-5D6E-409C-BE32-E72D297353CC}">
                <c16:uniqueId val="{00000192-E3F7-41D7-B7F4-17BD7903CE62}"/>
              </c:ext>
            </c:extLst>
          </c:dPt>
          <c:dPt>
            <c:idx val="102"/>
            <c:marker>
              <c:symbol val="none"/>
            </c:marker>
            <c:bubble3D val="0"/>
            <c:spPr>
              <a:ln w="34925" cap="rnd">
                <a:solidFill>
                  <a:srgbClr val="92D050"/>
                </a:solidFill>
                <a:round/>
              </a:ln>
              <a:effectLst/>
            </c:spPr>
            <c:extLst>
              <c:ext xmlns:c16="http://schemas.microsoft.com/office/drawing/2014/chart" uri="{C3380CC4-5D6E-409C-BE32-E72D297353CC}">
                <c16:uniqueId val="{00000194-E3F7-41D7-B7F4-17BD7903CE62}"/>
              </c:ext>
            </c:extLst>
          </c:dPt>
          <c:dPt>
            <c:idx val="103"/>
            <c:marker>
              <c:symbol val="none"/>
            </c:marker>
            <c:bubble3D val="0"/>
            <c:spPr>
              <a:ln w="34925" cap="rnd">
                <a:solidFill>
                  <a:srgbClr val="92D050"/>
                </a:solidFill>
                <a:round/>
              </a:ln>
              <a:effectLst/>
            </c:spPr>
            <c:extLst>
              <c:ext xmlns:c16="http://schemas.microsoft.com/office/drawing/2014/chart" uri="{C3380CC4-5D6E-409C-BE32-E72D297353CC}">
                <c16:uniqueId val="{00000196-E3F7-41D7-B7F4-17BD7903CE62}"/>
              </c:ext>
            </c:extLst>
          </c:dPt>
          <c:dPt>
            <c:idx val="104"/>
            <c:marker>
              <c:symbol val="none"/>
            </c:marker>
            <c:bubble3D val="0"/>
            <c:spPr>
              <a:ln w="34925" cap="rnd">
                <a:solidFill>
                  <a:srgbClr val="92D050"/>
                </a:solidFill>
                <a:round/>
              </a:ln>
              <a:effectLst/>
            </c:spPr>
            <c:extLst>
              <c:ext xmlns:c16="http://schemas.microsoft.com/office/drawing/2014/chart" uri="{C3380CC4-5D6E-409C-BE32-E72D297353CC}">
                <c16:uniqueId val="{00000198-E3F7-41D7-B7F4-17BD7903CE62}"/>
              </c:ext>
            </c:extLst>
          </c:dPt>
          <c:dPt>
            <c:idx val="105"/>
            <c:marker>
              <c:symbol val="none"/>
            </c:marker>
            <c:bubble3D val="0"/>
            <c:spPr>
              <a:ln w="34925" cap="rnd">
                <a:solidFill>
                  <a:srgbClr val="92D050"/>
                </a:solidFill>
                <a:round/>
              </a:ln>
              <a:effectLst/>
            </c:spPr>
            <c:extLst>
              <c:ext xmlns:c16="http://schemas.microsoft.com/office/drawing/2014/chart" uri="{C3380CC4-5D6E-409C-BE32-E72D297353CC}">
                <c16:uniqueId val="{0000019A-E3F7-41D7-B7F4-17BD7903CE62}"/>
              </c:ext>
            </c:extLst>
          </c:dPt>
          <c:dPt>
            <c:idx val="106"/>
            <c:marker>
              <c:symbol val="none"/>
            </c:marker>
            <c:bubble3D val="0"/>
            <c:spPr>
              <a:ln w="34925" cap="rnd">
                <a:solidFill>
                  <a:srgbClr val="92D050"/>
                </a:solidFill>
                <a:round/>
              </a:ln>
              <a:effectLst/>
            </c:spPr>
            <c:extLst>
              <c:ext xmlns:c16="http://schemas.microsoft.com/office/drawing/2014/chart" uri="{C3380CC4-5D6E-409C-BE32-E72D297353CC}">
                <c16:uniqueId val="{0000019C-E3F7-41D7-B7F4-17BD7903CE62}"/>
              </c:ext>
            </c:extLst>
          </c:dPt>
          <c:dPt>
            <c:idx val="107"/>
            <c:marker>
              <c:symbol val="none"/>
            </c:marker>
            <c:bubble3D val="0"/>
            <c:spPr>
              <a:ln w="34925" cap="rnd">
                <a:solidFill>
                  <a:srgbClr val="92D050"/>
                </a:solidFill>
                <a:round/>
              </a:ln>
              <a:effectLst/>
            </c:spPr>
            <c:extLst>
              <c:ext xmlns:c16="http://schemas.microsoft.com/office/drawing/2014/chart" uri="{C3380CC4-5D6E-409C-BE32-E72D297353CC}">
                <c16:uniqueId val="{0000019E-E3F7-41D7-B7F4-17BD7903CE62}"/>
              </c:ext>
            </c:extLst>
          </c:dPt>
          <c:dPt>
            <c:idx val="108"/>
            <c:marker>
              <c:symbol val="none"/>
            </c:marker>
            <c:bubble3D val="0"/>
            <c:spPr>
              <a:ln w="34925" cap="rnd">
                <a:solidFill>
                  <a:srgbClr val="92D050"/>
                </a:solidFill>
                <a:round/>
              </a:ln>
              <a:effectLst/>
            </c:spPr>
            <c:extLst>
              <c:ext xmlns:c16="http://schemas.microsoft.com/office/drawing/2014/chart" uri="{C3380CC4-5D6E-409C-BE32-E72D297353CC}">
                <c16:uniqueId val="{000001A0-E3F7-41D7-B7F4-17BD7903CE62}"/>
              </c:ext>
            </c:extLst>
          </c:dPt>
          <c:dPt>
            <c:idx val="109"/>
            <c:marker>
              <c:symbol val="none"/>
            </c:marker>
            <c:bubble3D val="0"/>
            <c:spPr>
              <a:ln w="34925" cap="rnd">
                <a:solidFill>
                  <a:srgbClr val="92D050"/>
                </a:solidFill>
                <a:round/>
              </a:ln>
              <a:effectLst/>
            </c:spPr>
            <c:extLst>
              <c:ext xmlns:c16="http://schemas.microsoft.com/office/drawing/2014/chart" uri="{C3380CC4-5D6E-409C-BE32-E72D297353CC}">
                <c16:uniqueId val="{000001A2-E3F7-41D7-B7F4-17BD7903CE62}"/>
              </c:ext>
            </c:extLst>
          </c:dPt>
          <c:dPt>
            <c:idx val="110"/>
            <c:marker>
              <c:symbol val="none"/>
            </c:marker>
            <c:bubble3D val="0"/>
            <c:spPr>
              <a:ln w="34925" cap="rnd">
                <a:solidFill>
                  <a:srgbClr val="92D050"/>
                </a:solidFill>
                <a:round/>
              </a:ln>
              <a:effectLst/>
            </c:spPr>
            <c:extLst>
              <c:ext xmlns:c16="http://schemas.microsoft.com/office/drawing/2014/chart" uri="{C3380CC4-5D6E-409C-BE32-E72D297353CC}">
                <c16:uniqueId val="{000001A4-E3F7-41D7-B7F4-17BD7903CE62}"/>
              </c:ext>
            </c:extLst>
          </c:dPt>
          <c:dPt>
            <c:idx val="111"/>
            <c:marker>
              <c:symbol val="none"/>
            </c:marker>
            <c:bubble3D val="0"/>
            <c:spPr>
              <a:ln w="34925" cap="rnd">
                <a:solidFill>
                  <a:srgbClr val="92D050"/>
                </a:solidFill>
                <a:round/>
              </a:ln>
              <a:effectLst/>
            </c:spPr>
            <c:extLst>
              <c:ext xmlns:c16="http://schemas.microsoft.com/office/drawing/2014/chart" uri="{C3380CC4-5D6E-409C-BE32-E72D297353CC}">
                <c16:uniqueId val="{000001A6-E3F7-41D7-B7F4-17BD7903CE62}"/>
              </c:ext>
            </c:extLst>
          </c:dPt>
          <c:dPt>
            <c:idx val="112"/>
            <c:marker>
              <c:symbol val="none"/>
            </c:marker>
            <c:bubble3D val="0"/>
            <c:spPr>
              <a:ln w="34925" cap="rnd">
                <a:solidFill>
                  <a:srgbClr val="92D050"/>
                </a:solidFill>
                <a:round/>
              </a:ln>
              <a:effectLst/>
            </c:spPr>
            <c:extLst>
              <c:ext xmlns:c16="http://schemas.microsoft.com/office/drawing/2014/chart" uri="{C3380CC4-5D6E-409C-BE32-E72D297353CC}">
                <c16:uniqueId val="{000001A8-E3F7-41D7-B7F4-17BD7903CE62}"/>
              </c:ext>
            </c:extLst>
          </c:dPt>
          <c:dPt>
            <c:idx val="113"/>
            <c:marker>
              <c:symbol val="none"/>
            </c:marker>
            <c:bubble3D val="0"/>
            <c:spPr>
              <a:ln w="34925" cap="rnd">
                <a:solidFill>
                  <a:srgbClr val="92D050"/>
                </a:solidFill>
                <a:round/>
              </a:ln>
              <a:effectLst/>
            </c:spPr>
            <c:extLst>
              <c:ext xmlns:c16="http://schemas.microsoft.com/office/drawing/2014/chart" uri="{C3380CC4-5D6E-409C-BE32-E72D297353CC}">
                <c16:uniqueId val="{000001AA-E3F7-41D7-B7F4-17BD7903CE62}"/>
              </c:ext>
            </c:extLst>
          </c:dPt>
          <c:dPt>
            <c:idx val="114"/>
            <c:marker>
              <c:symbol val="none"/>
            </c:marker>
            <c:bubble3D val="0"/>
            <c:spPr>
              <a:ln w="34925" cap="rnd">
                <a:solidFill>
                  <a:srgbClr val="92D050"/>
                </a:solidFill>
                <a:round/>
              </a:ln>
              <a:effectLst/>
            </c:spPr>
            <c:extLst>
              <c:ext xmlns:c16="http://schemas.microsoft.com/office/drawing/2014/chart" uri="{C3380CC4-5D6E-409C-BE32-E72D297353CC}">
                <c16:uniqueId val="{000001AC-E3F7-41D7-B7F4-17BD7903CE62}"/>
              </c:ext>
            </c:extLst>
          </c:dPt>
          <c:dPt>
            <c:idx val="115"/>
            <c:marker>
              <c:symbol val="none"/>
            </c:marker>
            <c:bubble3D val="0"/>
            <c:spPr>
              <a:ln w="34925" cap="rnd">
                <a:solidFill>
                  <a:srgbClr val="92D050"/>
                </a:solidFill>
                <a:round/>
              </a:ln>
              <a:effectLst/>
            </c:spPr>
            <c:extLst>
              <c:ext xmlns:c16="http://schemas.microsoft.com/office/drawing/2014/chart" uri="{C3380CC4-5D6E-409C-BE32-E72D297353CC}">
                <c16:uniqueId val="{000001AE-E3F7-41D7-B7F4-17BD7903CE62}"/>
              </c:ext>
            </c:extLst>
          </c:dPt>
          <c:dPt>
            <c:idx val="116"/>
            <c:marker>
              <c:symbol val="none"/>
            </c:marker>
            <c:bubble3D val="0"/>
            <c:spPr>
              <a:ln w="34925" cap="rnd">
                <a:solidFill>
                  <a:srgbClr val="92D050"/>
                </a:solidFill>
                <a:round/>
              </a:ln>
              <a:effectLst/>
            </c:spPr>
            <c:extLst>
              <c:ext xmlns:c16="http://schemas.microsoft.com/office/drawing/2014/chart" uri="{C3380CC4-5D6E-409C-BE32-E72D297353CC}">
                <c16:uniqueId val="{000001B0-E3F7-41D7-B7F4-17BD7903CE62}"/>
              </c:ext>
            </c:extLst>
          </c:dPt>
          <c:dPt>
            <c:idx val="117"/>
            <c:marker>
              <c:symbol val="none"/>
            </c:marker>
            <c:bubble3D val="0"/>
            <c:spPr>
              <a:ln w="34925" cap="rnd">
                <a:solidFill>
                  <a:srgbClr val="92D050"/>
                </a:solidFill>
                <a:round/>
              </a:ln>
              <a:effectLst/>
            </c:spPr>
            <c:extLst>
              <c:ext xmlns:c16="http://schemas.microsoft.com/office/drawing/2014/chart" uri="{C3380CC4-5D6E-409C-BE32-E72D297353CC}">
                <c16:uniqueId val="{000001B2-E3F7-41D7-B7F4-17BD7903CE62}"/>
              </c:ext>
            </c:extLst>
          </c:dPt>
          <c:dPt>
            <c:idx val="118"/>
            <c:marker>
              <c:symbol val="none"/>
            </c:marker>
            <c:bubble3D val="0"/>
            <c:spPr>
              <a:ln w="34925" cap="rnd">
                <a:solidFill>
                  <a:srgbClr val="92D050"/>
                </a:solidFill>
                <a:round/>
              </a:ln>
              <a:effectLst/>
            </c:spPr>
            <c:extLst>
              <c:ext xmlns:c16="http://schemas.microsoft.com/office/drawing/2014/chart" uri="{C3380CC4-5D6E-409C-BE32-E72D297353CC}">
                <c16:uniqueId val="{000001B4-E3F7-41D7-B7F4-17BD7903CE62}"/>
              </c:ext>
            </c:extLst>
          </c:dPt>
          <c:dPt>
            <c:idx val="119"/>
            <c:marker>
              <c:symbol val="none"/>
            </c:marker>
            <c:bubble3D val="0"/>
            <c:spPr>
              <a:ln w="34925" cap="rnd">
                <a:solidFill>
                  <a:srgbClr val="92D050"/>
                </a:solidFill>
                <a:round/>
              </a:ln>
              <a:effectLst/>
            </c:spPr>
            <c:extLst>
              <c:ext xmlns:c16="http://schemas.microsoft.com/office/drawing/2014/chart" uri="{C3380CC4-5D6E-409C-BE32-E72D297353CC}">
                <c16:uniqueId val="{000001B6-E3F7-41D7-B7F4-17BD7903CE62}"/>
              </c:ext>
            </c:extLst>
          </c:dPt>
          <c:val>
            <c:numRef>
              <c:f>'HMA C1 &amp; C2 NPC Graph'!$C$18:$DR$18</c:f>
              <c:numCache>
                <c:formatCode>General</c:formatCode>
                <c:ptCount val="120"/>
                <c:pt idx="0">
                  <c:v>100</c:v>
                </c:pt>
                <c:pt idx="1">
                  <c:v>99.9</c:v>
                </c:pt>
                <c:pt idx="2">
                  <c:v>99.7</c:v>
                </c:pt>
                <c:pt idx="3">
                  <c:v>99.4</c:v>
                </c:pt>
                <c:pt idx="4">
                  <c:v>99</c:v>
                </c:pt>
                <c:pt idx="5">
                  <c:v>98.5</c:v>
                </c:pt>
                <c:pt idx="6">
                  <c:v>97.8</c:v>
                </c:pt>
                <c:pt idx="7">
                  <c:v>99.3</c:v>
                </c:pt>
                <c:pt idx="8">
                  <c:v>98.2</c:v>
                </c:pt>
                <c:pt idx="9">
                  <c:v>97.3</c:v>
                </c:pt>
                <c:pt idx="10">
                  <c:v>96.6</c:v>
                </c:pt>
                <c:pt idx="11">
                  <c:v>96.1</c:v>
                </c:pt>
                <c:pt idx="12">
                  <c:v>95.8</c:v>
                </c:pt>
                <c:pt idx="13">
                  <c:v>97.3</c:v>
                </c:pt>
                <c:pt idx="14">
                  <c:v>96.2</c:v>
                </c:pt>
                <c:pt idx="15">
                  <c:v>95.3</c:v>
                </c:pt>
                <c:pt idx="16">
                  <c:v>94.6</c:v>
                </c:pt>
                <c:pt idx="17">
                  <c:v>94.1</c:v>
                </c:pt>
                <c:pt idx="18">
                  <c:v>93.8</c:v>
                </c:pt>
                <c:pt idx="19">
                  <c:v>98.8</c:v>
                </c:pt>
                <c:pt idx="20">
                  <c:v>97.7</c:v>
                </c:pt>
                <c:pt idx="21">
                  <c:v>96.8</c:v>
                </c:pt>
                <c:pt idx="22">
                  <c:v>96.1</c:v>
                </c:pt>
                <c:pt idx="23">
                  <c:v>95.6</c:v>
                </c:pt>
                <c:pt idx="24">
                  <c:v>95.3</c:v>
                </c:pt>
                <c:pt idx="25">
                  <c:v>95</c:v>
                </c:pt>
                <c:pt idx="26">
                  <c:v>94.7</c:v>
                </c:pt>
                <c:pt idx="27">
                  <c:v>96.2</c:v>
                </c:pt>
                <c:pt idx="28">
                  <c:v>95.100000000000009</c:v>
                </c:pt>
                <c:pt idx="29">
                  <c:v>94.2</c:v>
                </c:pt>
                <c:pt idx="30">
                  <c:v>93.5</c:v>
                </c:pt>
                <c:pt idx="31">
                  <c:v>93</c:v>
                </c:pt>
                <c:pt idx="32">
                  <c:v>92.7</c:v>
                </c:pt>
                <c:pt idx="33">
                  <c:v>94.2</c:v>
                </c:pt>
                <c:pt idx="34">
                  <c:v>93.100000000000009</c:v>
                </c:pt>
                <c:pt idx="35">
                  <c:v>92.2</c:v>
                </c:pt>
                <c:pt idx="36">
                  <c:v>91.5</c:v>
                </c:pt>
                <c:pt idx="37">
                  <c:v>91</c:v>
                </c:pt>
                <c:pt idx="38">
                  <c:v>90.7</c:v>
                </c:pt>
                <c:pt idx="39">
                  <c:v>95.7</c:v>
                </c:pt>
                <c:pt idx="40">
                  <c:v>94.600000000000009</c:v>
                </c:pt>
                <c:pt idx="41">
                  <c:v>93.7</c:v>
                </c:pt>
                <c:pt idx="42">
                  <c:v>93</c:v>
                </c:pt>
                <c:pt idx="43">
                  <c:v>92.5</c:v>
                </c:pt>
                <c:pt idx="44">
                  <c:v>92.2</c:v>
                </c:pt>
                <c:pt idx="45">
                  <c:v>91.9</c:v>
                </c:pt>
                <c:pt idx="46">
                  <c:v>91.600000000000009</c:v>
                </c:pt>
                <c:pt idx="47">
                  <c:v>93.100000000000009</c:v>
                </c:pt>
                <c:pt idx="48">
                  <c:v>92.000000000000014</c:v>
                </c:pt>
                <c:pt idx="49">
                  <c:v>91.100000000000009</c:v>
                </c:pt>
                <c:pt idx="50">
                  <c:v>90.4</c:v>
                </c:pt>
                <c:pt idx="51">
                  <c:v>89.9</c:v>
                </c:pt>
                <c:pt idx="52">
                  <c:v>89.600000000000009</c:v>
                </c:pt>
                <c:pt idx="53">
                  <c:v>91.100000000000009</c:v>
                </c:pt>
                <c:pt idx="54">
                  <c:v>90.000000000000014</c:v>
                </c:pt>
                <c:pt idx="55">
                  <c:v>89.100000000000009</c:v>
                </c:pt>
                <c:pt idx="56">
                  <c:v>88.4</c:v>
                </c:pt>
                <c:pt idx="57">
                  <c:v>87.9</c:v>
                </c:pt>
                <c:pt idx="58">
                  <c:v>87.600000000000009</c:v>
                </c:pt>
                <c:pt idx="59">
                  <c:v>95.600000000000009</c:v>
                </c:pt>
                <c:pt idx="60">
                  <c:v>94.500000000000014</c:v>
                </c:pt>
                <c:pt idx="61">
                  <c:v>93.600000000000009</c:v>
                </c:pt>
                <c:pt idx="62">
                  <c:v>92.9</c:v>
                </c:pt>
                <c:pt idx="63">
                  <c:v>92.4</c:v>
                </c:pt>
                <c:pt idx="64">
                  <c:v>92.100000000000009</c:v>
                </c:pt>
                <c:pt idx="65">
                  <c:v>91.800000000000011</c:v>
                </c:pt>
                <c:pt idx="66">
                  <c:v>91.500000000000014</c:v>
                </c:pt>
                <c:pt idx="67">
                  <c:v>93.000000000000014</c:v>
                </c:pt>
                <c:pt idx="68">
                  <c:v>91.90000000000002</c:v>
                </c:pt>
                <c:pt idx="69">
                  <c:v>91.000000000000014</c:v>
                </c:pt>
                <c:pt idx="70">
                  <c:v>90.300000000000011</c:v>
                </c:pt>
                <c:pt idx="71">
                  <c:v>89.800000000000011</c:v>
                </c:pt>
                <c:pt idx="72">
                  <c:v>89.500000000000014</c:v>
                </c:pt>
                <c:pt idx="73">
                  <c:v>91.000000000000014</c:v>
                </c:pt>
                <c:pt idx="74">
                  <c:v>89.90000000000002</c:v>
                </c:pt>
                <c:pt idx="75">
                  <c:v>89.000000000000014</c:v>
                </c:pt>
                <c:pt idx="76">
                  <c:v>88.300000000000011</c:v>
                </c:pt>
                <c:pt idx="77">
                  <c:v>87.800000000000011</c:v>
                </c:pt>
                <c:pt idx="78">
                  <c:v>87.500000000000014</c:v>
                </c:pt>
                <c:pt idx="79">
                  <c:v>92.500000000000014</c:v>
                </c:pt>
                <c:pt idx="80">
                  <c:v>91.40000000000002</c:v>
                </c:pt>
                <c:pt idx="81">
                  <c:v>90.500000000000014</c:v>
                </c:pt>
                <c:pt idx="82">
                  <c:v>89.800000000000011</c:v>
                </c:pt>
                <c:pt idx="83">
                  <c:v>89.300000000000011</c:v>
                </c:pt>
                <c:pt idx="84">
                  <c:v>89.000000000000014</c:v>
                </c:pt>
                <c:pt idx="85">
                  <c:v>88.700000000000017</c:v>
                </c:pt>
                <c:pt idx="86">
                  <c:v>88.40000000000002</c:v>
                </c:pt>
                <c:pt idx="87">
                  <c:v>89.90000000000002</c:v>
                </c:pt>
                <c:pt idx="88">
                  <c:v>88.800000000000026</c:v>
                </c:pt>
                <c:pt idx="89">
                  <c:v>87.90000000000002</c:v>
                </c:pt>
                <c:pt idx="90">
                  <c:v>87.200000000000017</c:v>
                </c:pt>
                <c:pt idx="91">
                  <c:v>86.700000000000017</c:v>
                </c:pt>
                <c:pt idx="92">
                  <c:v>86.40000000000002</c:v>
                </c:pt>
                <c:pt idx="93">
                  <c:v>87.90000000000002</c:v>
                </c:pt>
                <c:pt idx="94">
                  <c:v>86.800000000000026</c:v>
                </c:pt>
                <c:pt idx="95">
                  <c:v>85.90000000000002</c:v>
                </c:pt>
                <c:pt idx="96">
                  <c:v>85.200000000000017</c:v>
                </c:pt>
                <c:pt idx="97">
                  <c:v>84.700000000000017</c:v>
                </c:pt>
                <c:pt idx="98">
                  <c:v>84.40000000000002</c:v>
                </c:pt>
                <c:pt idx="99">
                  <c:v>89.40000000000002</c:v>
                </c:pt>
                <c:pt idx="100">
                  <c:v>88.300000000000026</c:v>
                </c:pt>
                <c:pt idx="101">
                  <c:v>87.40000000000002</c:v>
                </c:pt>
                <c:pt idx="102">
                  <c:v>86.700000000000017</c:v>
                </c:pt>
                <c:pt idx="103">
                  <c:v>86.200000000000017</c:v>
                </c:pt>
                <c:pt idx="104">
                  <c:v>85.90000000000002</c:v>
                </c:pt>
                <c:pt idx="105">
                  <c:v>85.600000000000023</c:v>
                </c:pt>
                <c:pt idx="106">
                  <c:v>85.300000000000026</c:v>
                </c:pt>
                <c:pt idx="107">
                  <c:v>86.800000000000026</c:v>
                </c:pt>
                <c:pt idx="108">
                  <c:v>85.700000000000031</c:v>
                </c:pt>
                <c:pt idx="109">
                  <c:v>84.800000000000026</c:v>
                </c:pt>
                <c:pt idx="110">
                  <c:v>84.100000000000023</c:v>
                </c:pt>
                <c:pt idx="111">
                  <c:v>83.600000000000023</c:v>
                </c:pt>
                <c:pt idx="112">
                  <c:v>83.300000000000026</c:v>
                </c:pt>
                <c:pt idx="113">
                  <c:v>84.800000000000026</c:v>
                </c:pt>
                <c:pt idx="114">
                  <c:v>83.700000000000031</c:v>
                </c:pt>
                <c:pt idx="115">
                  <c:v>82.800000000000026</c:v>
                </c:pt>
                <c:pt idx="116">
                  <c:v>82.100000000000023</c:v>
                </c:pt>
                <c:pt idx="117">
                  <c:v>81.600000000000023</c:v>
                </c:pt>
                <c:pt idx="118">
                  <c:v>81.300000000000026</c:v>
                </c:pt>
                <c:pt idx="119">
                  <c:v>89.300000000000026</c:v>
                </c:pt>
              </c:numCache>
            </c:numRef>
          </c:val>
          <c:smooth val="0"/>
          <c:extLst>
            <c:ext xmlns:c16="http://schemas.microsoft.com/office/drawing/2014/chart" uri="{C3380CC4-5D6E-409C-BE32-E72D297353CC}">
              <c16:uniqueId val="{000001B7-E3F7-41D7-B7F4-17BD7903CE62}"/>
            </c:ext>
          </c:extLst>
        </c:ser>
        <c:ser>
          <c:idx val="0"/>
          <c:order val="2"/>
          <c:tx>
            <c:strRef>
              <c:f>'HMA C1 &amp; C2 NPC Graph'!$B$21</c:f>
              <c:strCache>
                <c:ptCount val="1"/>
                <c:pt idx="0">
                  <c:v>Alternative PQI</c:v>
                </c:pt>
              </c:strCache>
            </c:strRef>
          </c:tx>
          <c:spPr>
            <a:ln w="34925" cap="rnd">
              <a:solidFill>
                <a:srgbClr val="92D050"/>
              </a:solidFill>
              <a:prstDash val="sysDot"/>
              <a:round/>
            </a:ln>
            <a:effectLst/>
          </c:spPr>
          <c:marker>
            <c:symbol val="none"/>
          </c:marker>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9-E3F7-41D7-B7F4-17BD7903CE62}"/>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B-E3F7-41D7-B7F4-17BD7903CE62}"/>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D-E3F7-41D7-B7F4-17BD7903CE62}"/>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F-E3F7-41D7-B7F4-17BD7903CE62}"/>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1-E3F7-41D7-B7F4-17BD7903CE62}"/>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3-E3F7-41D7-B7F4-17BD7903CE62}"/>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5-E3F7-41D7-B7F4-17BD7903CE62}"/>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7-E3F7-41D7-B7F4-17BD7903CE62}"/>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9-E3F7-41D7-B7F4-17BD7903CE62}"/>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B-E3F7-41D7-B7F4-17BD7903CE62}"/>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D-E3F7-41D7-B7F4-17BD7903CE62}"/>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F-E3F7-41D7-B7F4-17BD7903CE62}"/>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1-E3F7-41D7-B7F4-17BD7903CE62}"/>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3-E3F7-41D7-B7F4-17BD7903CE62}"/>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5-E3F7-41D7-B7F4-17BD7903CE62}"/>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7-E3F7-41D7-B7F4-17BD7903CE62}"/>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9-E3F7-41D7-B7F4-17BD7903CE62}"/>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B-E3F7-41D7-B7F4-17BD7903CE62}"/>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D-E3F7-41D7-B7F4-17BD7903CE62}"/>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F-E3F7-41D7-B7F4-17BD7903CE62}"/>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1-E3F7-41D7-B7F4-17BD7903CE62}"/>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3-E3F7-41D7-B7F4-17BD7903CE62}"/>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5-E3F7-41D7-B7F4-17BD7903CE62}"/>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7-E3F7-41D7-B7F4-17BD7903CE62}"/>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9-E3F7-41D7-B7F4-17BD7903CE62}"/>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B-E3F7-41D7-B7F4-17BD7903CE62}"/>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D-E3F7-41D7-B7F4-17BD7903CE62}"/>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F-E3F7-41D7-B7F4-17BD7903CE62}"/>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1-E3F7-41D7-B7F4-17BD7903CE62}"/>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3-E3F7-41D7-B7F4-17BD7903CE62}"/>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5-E3F7-41D7-B7F4-17BD7903CE62}"/>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7-E3F7-41D7-B7F4-17BD7903CE62}"/>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9-E3F7-41D7-B7F4-17BD7903CE62}"/>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B-E3F7-41D7-B7F4-17BD7903CE62}"/>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D-E3F7-41D7-B7F4-17BD7903CE62}"/>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F-E3F7-41D7-B7F4-17BD7903CE62}"/>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1-E3F7-41D7-B7F4-17BD7903CE62}"/>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3-E3F7-41D7-B7F4-17BD7903CE62}"/>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5-E3F7-41D7-B7F4-17BD7903CE62}"/>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7-E3F7-41D7-B7F4-17BD7903CE62}"/>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9-E3F7-41D7-B7F4-17BD7903CE62}"/>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B-E3F7-41D7-B7F4-17BD7903CE62}"/>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D-E3F7-41D7-B7F4-17BD7903CE62}"/>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F-E3F7-41D7-B7F4-17BD7903CE62}"/>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1-E3F7-41D7-B7F4-17BD7903CE62}"/>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3-E3F7-41D7-B7F4-17BD7903CE62}"/>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5-E3F7-41D7-B7F4-17BD7903CE62}"/>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7-E3F7-41D7-B7F4-17BD7903CE62}"/>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9-E3F7-41D7-B7F4-17BD7903CE62}"/>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B-E3F7-41D7-B7F4-17BD7903CE62}"/>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D-E3F7-41D7-B7F4-17BD7903CE62}"/>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F-E3F7-41D7-B7F4-17BD7903CE62}"/>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1-E3F7-41D7-B7F4-17BD7903CE62}"/>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3-E3F7-41D7-B7F4-17BD7903CE62}"/>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5-E3F7-41D7-B7F4-17BD7903CE62}"/>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7-E3F7-41D7-B7F4-17BD7903CE62}"/>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9-E3F7-41D7-B7F4-17BD7903CE62}"/>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B-E3F7-41D7-B7F4-17BD7903CE62}"/>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D-E3F7-41D7-B7F4-17BD7903CE62}"/>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F-E3F7-41D7-B7F4-17BD7903CE62}"/>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1-E3F7-41D7-B7F4-17BD7903CE62}"/>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3-E3F7-41D7-B7F4-17BD7903CE62}"/>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5-E3F7-41D7-B7F4-17BD7903CE62}"/>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7-E3F7-41D7-B7F4-17BD7903CE62}"/>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9-E3F7-41D7-B7F4-17BD7903CE62}"/>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B-E3F7-41D7-B7F4-17BD7903CE62}"/>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D-E3F7-41D7-B7F4-17BD7903CE62}"/>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F-E3F7-41D7-B7F4-17BD7903CE62}"/>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1-E3F7-41D7-B7F4-17BD7903CE62}"/>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3-E3F7-41D7-B7F4-17BD7903CE62}"/>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5-E3F7-41D7-B7F4-17BD7903CE62}"/>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7-E3F7-41D7-B7F4-17BD7903CE62}"/>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9-E3F7-41D7-B7F4-17BD7903CE62}"/>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B-E3F7-41D7-B7F4-17BD7903CE62}"/>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D-E3F7-41D7-B7F4-17BD7903CE62}"/>
              </c:ext>
            </c:extLst>
          </c:dPt>
          <c:dPt>
            <c:idx val="7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F-E3F7-41D7-B7F4-17BD7903CE62}"/>
              </c:ext>
            </c:extLst>
          </c:dPt>
          <c:dPt>
            <c:idx val="7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1-E3F7-41D7-B7F4-17BD7903CE62}"/>
              </c:ext>
            </c:extLst>
          </c:dPt>
          <c:dPt>
            <c:idx val="7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3-E3F7-41D7-B7F4-17BD7903CE62}"/>
              </c:ext>
            </c:extLst>
          </c:dPt>
          <c:dPt>
            <c:idx val="7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5-E3F7-41D7-B7F4-17BD7903CE62}"/>
              </c:ext>
            </c:extLst>
          </c:dPt>
          <c:dPt>
            <c:idx val="8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7-E3F7-41D7-B7F4-17BD7903CE62}"/>
              </c:ext>
            </c:extLst>
          </c:dPt>
          <c:dPt>
            <c:idx val="8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9-E3F7-41D7-B7F4-17BD7903CE62}"/>
              </c:ext>
            </c:extLst>
          </c:dPt>
          <c:dPt>
            <c:idx val="8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B-E3F7-41D7-B7F4-17BD7903CE62}"/>
              </c:ext>
            </c:extLst>
          </c:dPt>
          <c:dPt>
            <c:idx val="8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D-E3F7-41D7-B7F4-17BD7903CE62}"/>
              </c:ext>
            </c:extLst>
          </c:dPt>
          <c:dPt>
            <c:idx val="8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F-E3F7-41D7-B7F4-17BD7903CE62}"/>
              </c:ext>
            </c:extLst>
          </c:dPt>
          <c:dPt>
            <c:idx val="8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1-E3F7-41D7-B7F4-17BD7903CE62}"/>
              </c:ext>
            </c:extLst>
          </c:dPt>
          <c:dPt>
            <c:idx val="8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3-E3F7-41D7-B7F4-17BD7903CE62}"/>
              </c:ext>
            </c:extLst>
          </c:dPt>
          <c:dPt>
            <c:idx val="8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5-E3F7-41D7-B7F4-17BD7903CE62}"/>
              </c:ext>
            </c:extLst>
          </c:dPt>
          <c:dPt>
            <c:idx val="8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7-E3F7-41D7-B7F4-17BD7903CE62}"/>
              </c:ext>
            </c:extLst>
          </c:dPt>
          <c:dPt>
            <c:idx val="8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9-E3F7-41D7-B7F4-17BD7903CE62}"/>
              </c:ext>
            </c:extLst>
          </c:dPt>
          <c:dPt>
            <c:idx val="9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B-E3F7-41D7-B7F4-17BD7903CE62}"/>
              </c:ext>
            </c:extLst>
          </c:dPt>
          <c:dPt>
            <c:idx val="9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D-E3F7-41D7-B7F4-17BD7903CE62}"/>
              </c:ext>
            </c:extLst>
          </c:dPt>
          <c:dPt>
            <c:idx val="9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6F-E3F7-41D7-B7F4-17BD7903CE62}"/>
              </c:ext>
            </c:extLst>
          </c:dPt>
          <c:dPt>
            <c:idx val="9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1-E3F7-41D7-B7F4-17BD7903CE62}"/>
              </c:ext>
            </c:extLst>
          </c:dPt>
          <c:dPt>
            <c:idx val="9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3-E3F7-41D7-B7F4-17BD7903CE62}"/>
              </c:ext>
            </c:extLst>
          </c:dPt>
          <c:dPt>
            <c:idx val="9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5-E3F7-41D7-B7F4-17BD7903CE62}"/>
              </c:ext>
            </c:extLst>
          </c:dPt>
          <c:dPt>
            <c:idx val="9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7-E3F7-41D7-B7F4-17BD7903CE62}"/>
              </c:ext>
            </c:extLst>
          </c:dPt>
          <c:dPt>
            <c:idx val="9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9-E3F7-41D7-B7F4-17BD7903CE62}"/>
              </c:ext>
            </c:extLst>
          </c:dPt>
          <c:dPt>
            <c:idx val="9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B-E3F7-41D7-B7F4-17BD7903CE62}"/>
              </c:ext>
            </c:extLst>
          </c:dPt>
          <c:dPt>
            <c:idx val="9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7D-E3F7-41D7-B7F4-17BD7903CE62}"/>
              </c:ext>
            </c:extLst>
          </c:dPt>
          <c:dPt>
            <c:idx val="10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7F-E3F7-41D7-B7F4-17BD7903CE62}"/>
              </c:ext>
            </c:extLst>
          </c:dPt>
          <c:dPt>
            <c:idx val="10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1-E3F7-41D7-B7F4-17BD7903CE62}"/>
              </c:ext>
            </c:extLst>
          </c:dPt>
          <c:dPt>
            <c:idx val="10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3-E3F7-41D7-B7F4-17BD7903CE62}"/>
              </c:ext>
            </c:extLst>
          </c:dPt>
          <c:dPt>
            <c:idx val="10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5-E3F7-41D7-B7F4-17BD7903CE62}"/>
              </c:ext>
            </c:extLst>
          </c:dPt>
          <c:dPt>
            <c:idx val="10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7-E3F7-41D7-B7F4-17BD7903CE62}"/>
              </c:ext>
            </c:extLst>
          </c:dPt>
          <c:dPt>
            <c:idx val="10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9-E3F7-41D7-B7F4-17BD7903CE62}"/>
              </c:ext>
            </c:extLst>
          </c:dPt>
          <c:dPt>
            <c:idx val="10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B-E3F7-41D7-B7F4-17BD7903CE62}"/>
              </c:ext>
            </c:extLst>
          </c:dPt>
          <c:dPt>
            <c:idx val="10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D-E3F7-41D7-B7F4-17BD7903CE62}"/>
              </c:ext>
            </c:extLst>
          </c:dPt>
          <c:dPt>
            <c:idx val="10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F-E3F7-41D7-B7F4-17BD7903CE62}"/>
              </c:ext>
            </c:extLst>
          </c:dPt>
          <c:dPt>
            <c:idx val="10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91-E3F7-41D7-B7F4-17BD7903CE62}"/>
              </c:ext>
            </c:extLst>
          </c:dPt>
          <c:dPt>
            <c:idx val="11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3-E3F7-41D7-B7F4-17BD7903CE62}"/>
              </c:ext>
            </c:extLst>
          </c:dPt>
          <c:dPt>
            <c:idx val="111"/>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5-E3F7-41D7-B7F4-17BD7903CE62}"/>
              </c:ext>
            </c:extLst>
          </c:dPt>
          <c:dPt>
            <c:idx val="11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7-E3F7-41D7-B7F4-17BD7903CE62}"/>
              </c:ext>
            </c:extLst>
          </c:dPt>
          <c:dPt>
            <c:idx val="11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9-E3F7-41D7-B7F4-17BD7903CE62}"/>
              </c:ext>
            </c:extLst>
          </c:dPt>
          <c:dPt>
            <c:idx val="11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B-E3F7-41D7-B7F4-17BD7903CE62}"/>
              </c:ext>
            </c:extLst>
          </c:dPt>
          <c:dPt>
            <c:idx val="11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D-E3F7-41D7-B7F4-17BD7903CE62}"/>
              </c:ext>
            </c:extLst>
          </c:dPt>
          <c:dPt>
            <c:idx val="11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F-E3F7-41D7-B7F4-17BD7903CE62}"/>
              </c:ext>
            </c:extLst>
          </c:dPt>
          <c:dPt>
            <c:idx val="11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A1-E3F7-41D7-B7F4-17BD7903CE62}"/>
              </c:ext>
            </c:extLst>
          </c:dPt>
          <c:dPt>
            <c:idx val="11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A3-E3F7-41D7-B7F4-17BD7903CE62}"/>
              </c:ext>
            </c:extLst>
          </c:dPt>
          <c:dPt>
            <c:idx val="1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A5-E3F7-41D7-B7F4-17BD7903CE62}"/>
              </c:ext>
            </c:extLst>
          </c:dPt>
          <c:val>
            <c:numRef>
              <c:f>'HMA C1 &amp; C2 NPC Graph'!$C$21:$DR$21</c:f>
              <c:numCache>
                <c:formatCode>General</c:formatCode>
                <c:ptCount val="120"/>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91.6</c:v>
                </c:pt>
                <c:pt idx="16">
                  <c:v>90.699999999999989</c:v>
                </c:pt>
                <c:pt idx="17">
                  <c:v>89.999999999999986</c:v>
                </c:pt>
                <c:pt idx="18">
                  <c:v>89.499999999999986</c:v>
                </c:pt>
                <c:pt idx="19">
                  <c:v>88.999999999999986</c:v>
                </c:pt>
                <c:pt idx="20">
                  <c:v>88.499999999999986</c:v>
                </c:pt>
                <c:pt idx="21">
                  <c:v>87.999999999999986</c:v>
                </c:pt>
                <c:pt idx="22">
                  <c:v>87.499999999999986</c:v>
                </c:pt>
                <c:pt idx="23">
                  <c:v>87.199999999999989</c:v>
                </c:pt>
                <c:pt idx="24">
                  <c:v>86.899999999999991</c:v>
                </c:pt>
                <c:pt idx="25">
                  <c:v>86.6</c:v>
                </c:pt>
                <c:pt idx="26">
                  <c:v>86.3</c:v>
                </c:pt>
                <c:pt idx="27">
                  <c:v>86</c:v>
                </c:pt>
                <c:pt idx="28">
                  <c:v>85.7</c:v>
                </c:pt>
                <c:pt idx="29">
                  <c:v>90.7</c:v>
                </c:pt>
                <c:pt idx="30">
                  <c:v>89.600000000000009</c:v>
                </c:pt>
                <c:pt idx="31">
                  <c:v>88.7</c:v>
                </c:pt>
                <c:pt idx="32">
                  <c:v>88</c:v>
                </c:pt>
                <c:pt idx="33">
                  <c:v>87.5</c:v>
                </c:pt>
                <c:pt idx="34">
                  <c:v>87</c:v>
                </c:pt>
                <c:pt idx="35">
                  <c:v>86.5</c:v>
                </c:pt>
                <c:pt idx="36">
                  <c:v>86</c:v>
                </c:pt>
                <c:pt idx="37">
                  <c:v>85.5</c:v>
                </c:pt>
                <c:pt idx="38">
                  <c:v>85.2</c:v>
                </c:pt>
                <c:pt idx="39">
                  <c:v>84.9</c:v>
                </c:pt>
                <c:pt idx="40">
                  <c:v>84.600000000000009</c:v>
                </c:pt>
                <c:pt idx="41">
                  <c:v>84.300000000000011</c:v>
                </c:pt>
                <c:pt idx="42">
                  <c:v>84.000000000000014</c:v>
                </c:pt>
                <c:pt idx="43">
                  <c:v>83.700000000000017</c:v>
                </c:pt>
                <c:pt idx="44">
                  <c:v>83.40000000000002</c:v>
                </c:pt>
                <c:pt idx="45">
                  <c:v>83.100000000000023</c:v>
                </c:pt>
                <c:pt idx="46">
                  <c:v>82.800000000000026</c:v>
                </c:pt>
                <c:pt idx="47">
                  <c:v>82.500000000000028</c:v>
                </c:pt>
                <c:pt idx="48">
                  <c:v>82.200000000000031</c:v>
                </c:pt>
                <c:pt idx="49">
                  <c:v>90.200000000000031</c:v>
                </c:pt>
                <c:pt idx="50">
                  <c:v>89.100000000000037</c:v>
                </c:pt>
                <c:pt idx="51">
                  <c:v>88.200000000000031</c:v>
                </c:pt>
                <c:pt idx="52">
                  <c:v>87.500000000000028</c:v>
                </c:pt>
                <c:pt idx="53">
                  <c:v>87.000000000000028</c:v>
                </c:pt>
                <c:pt idx="54">
                  <c:v>86.500000000000028</c:v>
                </c:pt>
                <c:pt idx="55">
                  <c:v>86.000000000000028</c:v>
                </c:pt>
                <c:pt idx="56">
                  <c:v>85.500000000000028</c:v>
                </c:pt>
                <c:pt idx="57">
                  <c:v>85.000000000000028</c:v>
                </c:pt>
                <c:pt idx="58">
                  <c:v>84.700000000000031</c:v>
                </c:pt>
                <c:pt idx="59">
                  <c:v>84.400000000000034</c:v>
                </c:pt>
                <c:pt idx="60">
                  <c:v>84.100000000000037</c:v>
                </c:pt>
                <c:pt idx="61">
                  <c:v>83.80000000000004</c:v>
                </c:pt>
                <c:pt idx="62">
                  <c:v>83.500000000000043</c:v>
                </c:pt>
                <c:pt idx="63">
                  <c:v>83.200000000000045</c:v>
                </c:pt>
                <c:pt idx="64">
                  <c:v>88.200000000000045</c:v>
                </c:pt>
                <c:pt idx="65">
                  <c:v>87.100000000000051</c:v>
                </c:pt>
                <c:pt idx="66">
                  <c:v>86.200000000000045</c:v>
                </c:pt>
                <c:pt idx="67">
                  <c:v>85.500000000000043</c:v>
                </c:pt>
                <c:pt idx="68">
                  <c:v>85.000000000000043</c:v>
                </c:pt>
                <c:pt idx="69">
                  <c:v>84.500000000000043</c:v>
                </c:pt>
                <c:pt idx="70">
                  <c:v>84.000000000000043</c:v>
                </c:pt>
                <c:pt idx="71">
                  <c:v>83.500000000000043</c:v>
                </c:pt>
                <c:pt idx="72">
                  <c:v>83.000000000000043</c:v>
                </c:pt>
                <c:pt idx="73">
                  <c:v>82.700000000000045</c:v>
                </c:pt>
                <c:pt idx="74">
                  <c:v>82.400000000000048</c:v>
                </c:pt>
                <c:pt idx="75">
                  <c:v>82.100000000000051</c:v>
                </c:pt>
                <c:pt idx="76">
                  <c:v>81.800000000000054</c:v>
                </c:pt>
                <c:pt idx="77">
                  <c:v>81.500000000000057</c:v>
                </c:pt>
                <c:pt idx="78">
                  <c:v>81.20000000000006</c:v>
                </c:pt>
                <c:pt idx="79">
                  <c:v>86.20000000000006</c:v>
                </c:pt>
                <c:pt idx="80">
                  <c:v>85.100000000000065</c:v>
                </c:pt>
                <c:pt idx="81">
                  <c:v>84.20000000000006</c:v>
                </c:pt>
                <c:pt idx="82">
                  <c:v>83.500000000000057</c:v>
                </c:pt>
                <c:pt idx="83">
                  <c:v>83.000000000000057</c:v>
                </c:pt>
                <c:pt idx="84">
                  <c:v>82.500000000000057</c:v>
                </c:pt>
                <c:pt idx="85">
                  <c:v>82.000000000000057</c:v>
                </c:pt>
                <c:pt idx="86">
                  <c:v>81.500000000000057</c:v>
                </c:pt>
                <c:pt idx="87">
                  <c:v>81.000000000000057</c:v>
                </c:pt>
                <c:pt idx="88">
                  <c:v>80.70000000000006</c:v>
                </c:pt>
                <c:pt idx="89">
                  <c:v>80.400000000000063</c:v>
                </c:pt>
                <c:pt idx="90">
                  <c:v>80.100000000000065</c:v>
                </c:pt>
                <c:pt idx="91">
                  <c:v>79.800000000000068</c:v>
                </c:pt>
                <c:pt idx="92">
                  <c:v>79.500000000000071</c:v>
                </c:pt>
                <c:pt idx="93">
                  <c:v>79.200000000000074</c:v>
                </c:pt>
                <c:pt idx="94">
                  <c:v>78.900000000000077</c:v>
                </c:pt>
                <c:pt idx="95">
                  <c:v>78.60000000000008</c:v>
                </c:pt>
                <c:pt idx="96">
                  <c:v>78.300000000000082</c:v>
                </c:pt>
                <c:pt idx="97">
                  <c:v>78.000000000000085</c:v>
                </c:pt>
                <c:pt idx="98">
                  <c:v>77.700000000000088</c:v>
                </c:pt>
                <c:pt idx="99">
                  <c:v>85.700000000000088</c:v>
                </c:pt>
                <c:pt idx="100">
                  <c:v>84.600000000000094</c:v>
                </c:pt>
                <c:pt idx="101">
                  <c:v>83.700000000000088</c:v>
                </c:pt>
                <c:pt idx="102">
                  <c:v>83.000000000000085</c:v>
                </c:pt>
                <c:pt idx="103">
                  <c:v>82.500000000000085</c:v>
                </c:pt>
                <c:pt idx="104">
                  <c:v>82.000000000000085</c:v>
                </c:pt>
                <c:pt idx="105">
                  <c:v>81.500000000000085</c:v>
                </c:pt>
                <c:pt idx="106">
                  <c:v>81.000000000000085</c:v>
                </c:pt>
                <c:pt idx="107">
                  <c:v>80.500000000000085</c:v>
                </c:pt>
                <c:pt idx="108">
                  <c:v>80.200000000000088</c:v>
                </c:pt>
                <c:pt idx="109">
                  <c:v>79.900000000000091</c:v>
                </c:pt>
                <c:pt idx="110">
                  <c:v>79.600000000000094</c:v>
                </c:pt>
                <c:pt idx="111">
                  <c:v>79.300000000000097</c:v>
                </c:pt>
                <c:pt idx="112">
                  <c:v>79.000000000000099</c:v>
                </c:pt>
                <c:pt idx="113">
                  <c:v>78.700000000000102</c:v>
                </c:pt>
                <c:pt idx="114">
                  <c:v>78.400000000000105</c:v>
                </c:pt>
                <c:pt idx="115">
                  <c:v>78.100000000000108</c:v>
                </c:pt>
                <c:pt idx="116">
                  <c:v>77.800000000000111</c:v>
                </c:pt>
                <c:pt idx="117">
                  <c:v>77.500000000000114</c:v>
                </c:pt>
                <c:pt idx="118">
                  <c:v>77.200000000000117</c:v>
                </c:pt>
                <c:pt idx="119">
                  <c:v>90.200000000000117</c:v>
                </c:pt>
              </c:numCache>
            </c:numRef>
          </c:val>
          <c:smooth val="0"/>
          <c:extLst>
            <c:ext xmlns:c16="http://schemas.microsoft.com/office/drawing/2014/chart" uri="{C3380CC4-5D6E-409C-BE32-E72D297353CC}">
              <c16:uniqueId val="{000002A6-E3F7-41D7-B7F4-17BD7903CE62}"/>
            </c:ext>
          </c:extLst>
        </c:ser>
        <c:dLbls>
          <c:showLegendKey val="0"/>
          <c:showVal val="0"/>
          <c:showCatName val="0"/>
          <c:showSerName val="0"/>
          <c:showPercent val="0"/>
          <c:showBubbleSize val="0"/>
        </c:dLbls>
        <c:smooth val="0"/>
        <c:axId val="740532696"/>
        <c:axId val="740537792"/>
      </c:lineChart>
      <c:catAx>
        <c:axId val="740532696"/>
        <c:scaling>
          <c:orientation val="minMax"/>
        </c:scaling>
        <c:delete val="0"/>
        <c:axPos val="b"/>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600" b="0" i="0" u="none" strike="noStrike" kern="1200" baseline="0">
                <a:solidFill>
                  <a:sysClr val="windowText" lastClr="000000"/>
                </a:solidFill>
                <a:latin typeface="+mn-lt"/>
                <a:ea typeface="+mn-ea"/>
                <a:cs typeface="+mn-cs"/>
              </a:defRPr>
            </a:pPr>
            <a:endParaRPr lang="en-US"/>
          </a:p>
        </c:txPr>
        <c:crossAx val="740537792"/>
        <c:crosses val="autoZero"/>
        <c:auto val="1"/>
        <c:lblAlgn val="ctr"/>
        <c:lblOffset val="100"/>
        <c:tickLblSkip val="7"/>
        <c:tickMarkSkip val="1"/>
        <c:noMultiLvlLbl val="0"/>
      </c:catAx>
      <c:valAx>
        <c:axId val="740537792"/>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40532696"/>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A1 &amp; A2 NPC Graph'!$B$5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EEF3-4563-BBD0-7107CACD8F75}"/>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EEF3-4563-BBD0-7107CACD8F75}"/>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EEF3-4563-BBD0-7107CACD8F75}"/>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7-EEF3-4563-BBD0-7107CACD8F75}"/>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9-EEF3-4563-BBD0-7107CACD8F75}"/>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B-EEF3-4563-BBD0-7107CACD8F75}"/>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D-EEF3-4563-BBD0-7107CACD8F75}"/>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EEF3-4563-BBD0-7107CACD8F75}"/>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EEF3-4563-BBD0-7107CACD8F75}"/>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EEF3-4563-BBD0-7107CACD8F75}"/>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EEF3-4563-BBD0-7107CACD8F75}"/>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EEF3-4563-BBD0-7107CACD8F75}"/>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EEF3-4563-BBD0-7107CACD8F75}"/>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EEF3-4563-BBD0-7107CACD8F75}"/>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D-EEF3-4563-BBD0-7107CACD8F75}"/>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F-EEF3-4563-BBD0-7107CACD8F75}"/>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21-EEF3-4563-BBD0-7107CACD8F75}"/>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23-EEF3-4563-BBD0-7107CACD8F75}"/>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25-EEF3-4563-BBD0-7107CACD8F75}"/>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7-EEF3-4563-BBD0-7107CACD8F75}"/>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9-EEF3-4563-BBD0-7107CACD8F75}"/>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B-EEF3-4563-BBD0-7107CACD8F75}"/>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D-EEF3-4563-BBD0-7107CACD8F75}"/>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F-EEF3-4563-BBD0-7107CACD8F75}"/>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31-EEF3-4563-BBD0-7107CACD8F75}"/>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33-EEF3-4563-BBD0-7107CACD8F75}"/>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35-EEF3-4563-BBD0-7107CACD8F75}"/>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7-EEF3-4563-BBD0-7107CACD8F75}"/>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9-EEF3-4563-BBD0-7107CACD8F75}"/>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B-EEF3-4563-BBD0-7107CACD8F75}"/>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D-EEF3-4563-BBD0-7107CACD8F75}"/>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F-EEF3-4563-BBD0-7107CACD8F75}"/>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41-EEF3-4563-BBD0-7107CACD8F75}"/>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43-EEF3-4563-BBD0-7107CACD8F75}"/>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45-EEF3-4563-BBD0-7107CACD8F75}"/>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7-EEF3-4563-BBD0-7107CACD8F75}"/>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9-EEF3-4563-BBD0-7107CACD8F75}"/>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B-EEF3-4563-BBD0-7107CACD8F75}"/>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D-EEF3-4563-BBD0-7107CACD8F75}"/>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F-EEF3-4563-BBD0-7107CACD8F75}"/>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51-EEF3-4563-BBD0-7107CACD8F75}"/>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53-EEF3-4563-BBD0-7107CACD8F75}"/>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55-EEF3-4563-BBD0-7107CACD8F75}"/>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7-EEF3-4563-BBD0-7107CACD8F75}"/>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9-EEF3-4563-BBD0-7107CACD8F75}"/>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B-EEF3-4563-BBD0-7107CACD8F75}"/>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D-EEF3-4563-BBD0-7107CACD8F75}"/>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F-EEF3-4563-BBD0-7107CACD8F75}"/>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61-EEF3-4563-BBD0-7107CACD8F75}"/>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63-EEF3-4563-BBD0-7107CACD8F75}"/>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65-EEF3-4563-BBD0-7107CACD8F75}"/>
              </c:ext>
            </c:extLst>
          </c:dPt>
          <c:val>
            <c:numRef>
              <c:f>'HMA A1 &amp; A2 NPC Graph'!$C$5:$BO$5</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numCache>
            </c:numRef>
          </c:val>
          <c:smooth val="0"/>
          <c:extLst>
            <c:ext xmlns:c16="http://schemas.microsoft.com/office/drawing/2014/chart" uri="{C3380CC4-5D6E-409C-BE32-E72D297353CC}">
              <c16:uniqueId val="{00000066-EEF3-4563-BBD0-7107CACD8F75}"/>
            </c:ext>
          </c:extLst>
        </c:ser>
        <c:ser>
          <c:idx val="2"/>
          <c:order val="1"/>
          <c:tx>
            <c:strRef>
              <c:f>'HMA A1 &amp; A2 NPC Graph'!$B$8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68-EEF3-4563-BBD0-7107CACD8F75}"/>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6A-EEF3-4563-BBD0-7107CACD8F75}"/>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6C-EEF3-4563-BBD0-7107CACD8F75}"/>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6E-EEF3-4563-BBD0-7107CACD8F75}"/>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70-EEF3-4563-BBD0-7107CACD8F75}"/>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72-EEF3-4563-BBD0-7107CACD8F75}"/>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74-EEF3-4563-BBD0-7107CACD8F75}"/>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76-EEF3-4563-BBD0-7107CACD8F75}"/>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78-EEF3-4563-BBD0-7107CACD8F75}"/>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7A-EEF3-4563-BBD0-7107CACD8F75}"/>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7C-EEF3-4563-BBD0-7107CACD8F75}"/>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7E-EEF3-4563-BBD0-7107CACD8F75}"/>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80-EEF3-4563-BBD0-7107CACD8F75}"/>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82-EEF3-4563-BBD0-7107CACD8F75}"/>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84-EEF3-4563-BBD0-7107CACD8F75}"/>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86-EEF3-4563-BBD0-7107CACD8F75}"/>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88-EEF3-4563-BBD0-7107CACD8F75}"/>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8A-EEF3-4563-BBD0-7107CACD8F75}"/>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8C-EEF3-4563-BBD0-7107CACD8F75}"/>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8E-EEF3-4563-BBD0-7107CACD8F75}"/>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90-EEF3-4563-BBD0-7107CACD8F75}"/>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92-EEF3-4563-BBD0-7107CACD8F75}"/>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94-EEF3-4563-BBD0-7107CACD8F75}"/>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96-EEF3-4563-BBD0-7107CACD8F75}"/>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98-EEF3-4563-BBD0-7107CACD8F75}"/>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9A-EEF3-4563-BBD0-7107CACD8F75}"/>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9C-EEF3-4563-BBD0-7107CACD8F75}"/>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9E-EEF3-4563-BBD0-7107CACD8F75}"/>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A0-EEF3-4563-BBD0-7107CACD8F75}"/>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A2-EEF3-4563-BBD0-7107CACD8F75}"/>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A4-EEF3-4563-BBD0-7107CACD8F75}"/>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A6-EEF3-4563-BBD0-7107CACD8F75}"/>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A8-EEF3-4563-BBD0-7107CACD8F75}"/>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AA-EEF3-4563-BBD0-7107CACD8F75}"/>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AC-EEF3-4563-BBD0-7107CACD8F75}"/>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AE-EEF3-4563-BBD0-7107CACD8F75}"/>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B0-EEF3-4563-BBD0-7107CACD8F75}"/>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B2-EEF3-4563-BBD0-7107CACD8F75}"/>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B4-EEF3-4563-BBD0-7107CACD8F75}"/>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B6-EEF3-4563-BBD0-7107CACD8F75}"/>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B8-EEF3-4563-BBD0-7107CACD8F75}"/>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BA-EEF3-4563-BBD0-7107CACD8F75}"/>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BC-EEF3-4563-BBD0-7107CACD8F75}"/>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BE-EEF3-4563-BBD0-7107CACD8F75}"/>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C0-EEF3-4563-BBD0-7107CACD8F75}"/>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C2-EEF3-4563-BBD0-7107CACD8F75}"/>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0C4-EEF3-4563-BBD0-7107CACD8F75}"/>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0C6-EEF3-4563-BBD0-7107CACD8F75}"/>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0C8-EEF3-4563-BBD0-7107CACD8F75}"/>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0CA-EEF3-4563-BBD0-7107CACD8F75}"/>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0CC-EEF3-4563-BBD0-7107CACD8F75}"/>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0CE-EEF3-4563-BBD0-7107CACD8F75}"/>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0D0-EEF3-4563-BBD0-7107CACD8F75}"/>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0D2-EEF3-4563-BBD0-7107CACD8F75}"/>
              </c:ext>
            </c:extLst>
          </c:dPt>
          <c:val>
            <c:numRef>
              <c:f>'HMA A1 &amp; A2 NPC Graph'!$C$8:$BO$8</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98</c:v>
                </c:pt>
                <c:pt idx="12">
                  <c:v>96.5</c:v>
                </c:pt>
                <c:pt idx="13">
                  <c:v>95.2</c:v>
                </c:pt>
                <c:pt idx="14">
                  <c:v>94.100000000000009</c:v>
                </c:pt>
                <c:pt idx="15">
                  <c:v>93.2</c:v>
                </c:pt>
                <c:pt idx="16">
                  <c:v>92.5</c:v>
                </c:pt>
                <c:pt idx="17">
                  <c:v>92</c:v>
                </c:pt>
                <c:pt idx="18">
                  <c:v>91.5</c:v>
                </c:pt>
                <c:pt idx="19">
                  <c:v>91</c:v>
                </c:pt>
                <c:pt idx="20">
                  <c:v>90.5</c:v>
                </c:pt>
                <c:pt idx="21">
                  <c:v>90</c:v>
                </c:pt>
                <c:pt idx="22">
                  <c:v>89.5</c:v>
                </c:pt>
                <c:pt idx="23">
                  <c:v>97.5</c:v>
                </c:pt>
                <c:pt idx="24">
                  <c:v>96</c:v>
                </c:pt>
                <c:pt idx="25">
                  <c:v>94.7</c:v>
                </c:pt>
                <c:pt idx="26">
                  <c:v>93.600000000000009</c:v>
                </c:pt>
                <c:pt idx="27">
                  <c:v>92.7</c:v>
                </c:pt>
                <c:pt idx="28">
                  <c:v>92</c:v>
                </c:pt>
                <c:pt idx="29">
                  <c:v>91.5</c:v>
                </c:pt>
                <c:pt idx="30">
                  <c:v>91</c:v>
                </c:pt>
                <c:pt idx="31">
                  <c:v>90.5</c:v>
                </c:pt>
                <c:pt idx="32">
                  <c:v>90</c:v>
                </c:pt>
                <c:pt idx="33">
                  <c:v>89.5</c:v>
                </c:pt>
                <c:pt idx="34">
                  <c:v>89</c:v>
                </c:pt>
                <c:pt idx="35">
                  <c:v>94</c:v>
                </c:pt>
                <c:pt idx="36">
                  <c:v>92.5</c:v>
                </c:pt>
                <c:pt idx="37">
                  <c:v>91.2</c:v>
                </c:pt>
                <c:pt idx="38">
                  <c:v>90.100000000000009</c:v>
                </c:pt>
                <c:pt idx="39">
                  <c:v>89.2</c:v>
                </c:pt>
                <c:pt idx="40">
                  <c:v>88.5</c:v>
                </c:pt>
                <c:pt idx="41">
                  <c:v>88</c:v>
                </c:pt>
                <c:pt idx="42">
                  <c:v>87.5</c:v>
                </c:pt>
                <c:pt idx="43">
                  <c:v>87</c:v>
                </c:pt>
                <c:pt idx="44">
                  <c:v>86.5</c:v>
                </c:pt>
                <c:pt idx="45">
                  <c:v>86</c:v>
                </c:pt>
                <c:pt idx="46">
                  <c:v>94</c:v>
                </c:pt>
                <c:pt idx="47">
                  <c:v>92.5</c:v>
                </c:pt>
                <c:pt idx="48">
                  <c:v>91.2</c:v>
                </c:pt>
                <c:pt idx="49">
                  <c:v>90.100000000000009</c:v>
                </c:pt>
                <c:pt idx="50">
                  <c:v>89.2</c:v>
                </c:pt>
                <c:pt idx="51">
                  <c:v>88.5</c:v>
                </c:pt>
                <c:pt idx="52">
                  <c:v>88</c:v>
                </c:pt>
                <c:pt idx="53">
                  <c:v>87.5</c:v>
                </c:pt>
                <c:pt idx="54">
                  <c:v>87</c:v>
                </c:pt>
                <c:pt idx="55">
                  <c:v>86.5</c:v>
                </c:pt>
                <c:pt idx="56">
                  <c:v>91.5</c:v>
                </c:pt>
                <c:pt idx="57">
                  <c:v>90</c:v>
                </c:pt>
                <c:pt idx="58">
                  <c:v>88.7</c:v>
                </c:pt>
                <c:pt idx="59">
                  <c:v>87.600000000000009</c:v>
                </c:pt>
                <c:pt idx="60">
                  <c:v>86.7</c:v>
                </c:pt>
                <c:pt idx="61">
                  <c:v>86</c:v>
                </c:pt>
                <c:pt idx="62">
                  <c:v>85.5</c:v>
                </c:pt>
                <c:pt idx="63">
                  <c:v>85</c:v>
                </c:pt>
                <c:pt idx="64">
                  <c:v>98</c:v>
                </c:pt>
              </c:numCache>
            </c:numRef>
          </c:val>
          <c:smooth val="0"/>
          <c:extLst>
            <c:ext xmlns:c16="http://schemas.microsoft.com/office/drawing/2014/chart" uri="{C3380CC4-5D6E-409C-BE32-E72D297353CC}">
              <c16:uniqueId val="{000000D3-EEF3-4563-BBD0-7107CACD8F75}"/>
            </c:ext>
          </c:extLst>
        </c:ser>
        <c:ser>
          <c:idx val="0"/>
          <c:order val="2"/>
          <c:tx>
            <c:strRef>
              <c:f>'HMA A1 &amp; A2 NPC Graph'!$B$11</c:f>
              <c:strCache>
                <c:ptCount val="1"/>
                <c:pt idx="0">
                  <c:v>Alternative PQI</c:v>
                </c:pt>
              </c:strCache>
            </c:strRef>
          </c:tx>
          <c:spPr>
            <a:ln w="34925" cap="rnd">
              <a:solidFill>
                <a:srgbClr val="92D050"/>
              </a:solidFill>
              <a:prstDash val="sysDot"/>
              <a:round/>
            </a:ln>
            <a:effectLst/>
          </c:spPr>
          <c:marker>
            <c:symbol val="none"/>
          </c:marker>
          <c:dPt>
            <c:idx val="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5-EEF3-4563-BBD0-7107CACD8F75}"/>
              </c:ext>
            </c:extLst>
          </c:dPt>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7-EEF3-4563-BBD0-7107CACD8F75}"/>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9-EEF3-4563-BBD0-7107CACD8F75}"/>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B-EEF3-4563-BBD0-7107CACD8F75}"/>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D-EEF3-4563-BBD0-7107CACD8F75}"/>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F-EEF3-4563-BBD0-7107CACD8F75}"/>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1-EEF3-4563-BBD0-7107CACD8F75}"/>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3-EEF3-4563-BBD0-7107CACD8F75}"/>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5-EEF3-4563-BBD0-7107CACD8F75}"/>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7-EEF3-4563-BBD0-7107CACD8F75}"/>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9-EEF3-4563-BBD0-7107CACD8F75}"/>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B-EEF3-4563-BBD0-7107CACD8F75}"/>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D-EEF3-4563-BBD0-7107CACD8F75}"/>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F-EEF3-4563-BBD0-7107CACD8F75}"/>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1-EEF3-4563-BBD0-7107CACD8F75}"/>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3-EEF3-4563-BBD0-7107CACD8F75}"/>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5-EEF3-4563-BBD0-7107CACD8F75}"/>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7-EEF3-4563-BBD0-7107CACD8F75}"/>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9-EEF3-4563-BBD0-7107CACD8F75}"/>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B-EEF3-4563-BBD0-7107CACD8F75}"/>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D-EEF3-4563-BBD0-7107CACD8F75}"/>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F-EEF3-4563-BBD0-7107CACD8F75}"/>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1-EEF3-4563-BBD0-7107CACD8F75}"/>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3-EEF3-4563-BBD0-7107CACD8F75}"/>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5-EEF3-4563-BBD0-7107CACD8F75}"/>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7-EEF3-4563-BBD0-7107CACD8F75}"/>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9-EEF3-4563-BBD0-7107CACD8F75}"/>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B-EEF3-4563-BBD0-7107CACD8F75}"/>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D-EEF3-4563-BBD0-7107CACD8F75}"/>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F-EEF3-4563-BBD0-7107CACD8F75}"/>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1-EEF3-4563-BBD0-7107CACD8F75}"/>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3-EEF3-4563-BBD0-7107CACD8F75}"/>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5-EEF3-4563-BBD0-7107CACD8F75}"/>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7-EEF3-4563-BBD0-7107CACD8F75}"/>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9-EEF3-4563-BBD0-7107CACD8F75}"/>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B-EEF3-4563-BBD0-7107CACD8F75}"/>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D-EEF3-4563-BBD0-7107CACD8F75}"/>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F-EEF3-4563-BBD0-7107CACD8F75}"/>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1-EEF3-4563-BBD0-7107CACD8F75}"/>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3-EEF3-4563-BBD0-7107CACD8F75}"/>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5-EEF3-4563-BBD0-7107CACD8F75}"/>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7-EEF3-4563-BBD0-7107CACD8F75}"/>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9-EEF3-4563-BBD0-7107CACD8F75}"/>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B-EEF3-4563-BBD0-7107CACD8F75}"/>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D-EEF3-4563-BBD0-7107CACD8F75}"/>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F-EEF3-4563-BBD0-7107CACD8F75}"/>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1-EEF3-4563-BBD0-7107CACD8F75}"/>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3-EEF3-4563-BBD0-7107CACD8F75}"/>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5-EEF3-4563-BBD0-7107CACD8F75}"/>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7-EEF3-4563-BBD0-7107CACD8F75}"/>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9-EEF3-4563-BBD0-7107CACD8F75}"/>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B-EEF3-4563-BBD0-7107CACD8F75}"/>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D-EEF3-4563-BBD0-7107CACD8F75}"/>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F-EEF3-4563-BBD0-7107CACD8F75}"/>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1-EEF3-4563-BBD0-7107CACD8F75}"/>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3-EEF3-4563-BBD0-7107CACD8F75}"/>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5-EEF3-4563-BBD0-7107CACD8F75}"/>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7-EEF3-4563-BBD0-7107CACD8F75}"/>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9-EEF3-4563-BBD0-7107CACD8F75}"/>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B-EEF3-4563-BBD0-7107CACD8F75}"/>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D-EEF3-4563-BBD0-7107CACD8F75}"/>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F-EEF3-4563-BBD0-7107CACD8F75}"/>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1-EEF3-4563-BBD0-7107CACD8F75}"/>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3-EEF3-4563-BBD0-7107CACD8F75}"/>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5-EEF3-4563-BBD0-7107CACD8F75}"/>
              </c:ext>
            </c:extLst>
          </c:dPt>
          <c:val>
            <c:numRef>
              <c:f>'HMA A1 &amp; A2 NPC Graph'!$C$11:$BO$11</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91.199999999999989</c:v>
                </c:pt>
                <c:pt idx="16">
                  <c:v>89.899999999999991</c:v>
                </c:pt>
                <c:pt idx="17">
                  <c:v>88.8</c:v>
                </c:pt>
                <c:pt idx="18">
                  <c:v>87.899999999999991</c:v>
                </c:pt>
                <c:pt idx="19">
                  <c:v>87.199999999999989</c:v>
                </c:pt>
                <c:pt idx="20">
                  <c:v>86.699999999999989</c:v>
                </c:pt>
                <c:pt idx="21">
                  <c:v>86.399999999999991</c:v>
                </c:pt>
                <c:pt idx="22">
                  <c:v>86.1</c:v>
                </c:pt>
                <c:pt idx="23">
                  <c:v>85.8</c:v>
                </c:pt>
                <c:pt idx="24">
                  <c:v>85.5</c:v>
                </c:pt>
                <c:pt idx="25">
                  <c:v>85.2</c:v>
                </c:pt>
                <c:pt idx="26">
                  <c:v>84.9</c:v>
                </c:pt>
                <c:pt idx="27">
                  <c:v>84.600000000000009</c:v>
                </c:pt>
                <c:pt idx="28">
                  <c:v>84.300000000000011</c:v>
                </c:pt>
                <c:pt idx="29">
                  <c:v>84.000000000000014</c:v>
                </c:pt>
                <c:pt idx="30">
                  <c:v>83.700000000000017</c:v>
                </c:pt>
                <c:pt idx="31">
                  <c:v>83.40000000000002</c:v>
                </c:pt>
                <c:pt idx="32">
                  <c:v>83.100000000000023</c:v>
                </c:pt>
                <c:pt idx="33">
                  <c:v>82.800000000000026</c:v>
                </c:pt>
                <c:pt idx="34">
                  <c:v>95.800000000000026</c:v>
                </c:pt>
                <c:pt idx="35">
                  <c:v>94.300000000000026</c:v>
                </c:pt>
                <c:pt idx="36">
                  <c:v>93.000000000000028</c:v>
                </c:pt>
                <c:pt idx="37">
                  <c:v>91.900000000000034</c:v>
                </c:pt>
                <c:pt idx="38">
                  <c:v>91.000000000000028</c:v>
                </c:pt>
                <c:pt idx="39">
                  <c:v>90.300000000000026</c:v>
                </c:pt>
                <c:pt idx="40">
                  <c:v>89.800000000000026</c:v>
                </c:pt>
                <c:pt idx="41">
                  <c:v>89.500000000000028</c:v>
                </c:pt>
                <c:pt idx="42">
                  <c:v>89.200000000000031</c:v>
                </c:pt>
                <c:pt idx="43">
                  <c:v>88.900000000000034</c:v>
                </c:pt>
                <c:pt idx="44">
                  <c:v>88.600000000000037</c:v>
                </c:pt>
                <c:pt idx="45">
                  <c:v>88.30000000000004</c:v>
                </c:pt>
                <c:pt idx="46">
                  <c:v>88.000000000000043</c:v>
                </c:pt>
                <c:pt idx="47">
                  <c:v>87.700000000000045</c:v>
                </c:pt>
                <c:pt idx="48">
                  <c:v>87.400000000000048</c:v>
                </c:pt>
                <c:pt idx="49">
                  <c:v>92.400000000000048</c:v>
                </c:pt>
                <c:pt idx="50">
                  <c:v>90.900000000000048</c:v>
                </c:pt>
                <c:pt idx="51">
                  <c:v>89.600000000000051</c:v>
                </c:pt>
                <c:pt idx="52">
                  <c:v>88.500000000000057</c:v>
                </c:pt>
                <c:pt idx="53">
                  <c:v>87.600000000000051</c:v>
                </c:pt>
                <c:pt idx="54">
                  <c:v>86.900000000000048</c:v>
                </c:pt>
                <c:pt idx="55">
                  <c:v>86.400000000000048</c:v>
                </c:pt>
                <c:pt idx="56">
                  <c:v>86.100000000000051</c:v>
                </c:pt>
                <c:pt idx="57">
                  <c:v>85.800000000000054</c:v>
                </c:pt>
                <c:pt idx="58">
                  <c:v>85.500000000000057</c:v>
                </c:pt>
                <c:pt idx="59">
                  <c:v>85.20000000000006</c:v>
                </c:pt>
                <c:pt idx="60">
                  <c:v>84.900000000000063</c:v>
                </c:pt>
                <c:pt idx="61">
                  <c:v>84.600000000000065</c:v>
                </c:pt>
                <c:pt idx="62">
                  <c:v>84.300000000000068</c:v>
                </c:pt>
                <c:pt idx="63">
                  <c:v>84.000000000000071</c:v>
                </c:pt>
                <c:pt idx="64">
                  <c:v>97.000000000000071</c:v>
                </c:pt>
              </c:numCache>
            </c:numRef>
          </c:val>
          <c:smooth val="0"/>
          <c:extLst>
            <c:ext xmlns:c16="http://schemas.microsoft.com/office/drawing/2014/chart" uri="{C3380CC4-5D6E-409C-BE32-E72D297353CC}">
              <c16:uniqueId val="{00000156-EEF3-4563-BBD0-7107CACD8F75}"/>
            </c:ext>
          </c:extLst>
        </c:ser>
        <c:dLbls>
          <c:showLegendKey val="0"/>
          <c:showVal val="0"/>
          <c:showCatName val="0"/>
          <c:showSerName val="0"/>
          <c:showPercent val="0"/>
          <c:showBubbleSize val="0"/>
        </c:dLbls>
        <c:smooth val="0"/>
        <c:axId val="740537400"/>
        <c:axId val="740538184"/>
      </c:lineChart>
      <c:catAx>
        <c:axId val="740537400"/>
        <c:scaling>
          <c:orientation val="minMax"/>
        </c:scaling>
        <c:delete val="0"/>
        <c:axPos val="b"/>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600" b="0" i="0" u="none" strike="noStrike" kern="1200" baseline="0">
                <a:solidFill>
                  <a:sysClr val="windowText" lastClr="000000"/>
                </a:solidFill>
                <a:latin typeface="+mn-lt"/>
                <a:ea typeface="+mn-ea"/>
                <a:cs typeface="+mn-cs"/>
              </a:defRPr>
            </a:pPr>
            <a:endParaRPr lang="en-US"/>
          </a:p>
        </c:txPr>
        <c:crossAx val="740538184"/>
        <c:crosses val="autoZero"/>
        <c:auto val="0"/>
        <c:lblAlgn val="ctr"/>
        <c:lblOffset val="100"/>
        <c:tickLblSkip val="5"/>
        <c:tickMarkSkip val="1"/>
        <c:noMultiLvlLbl val="0"/>
      </c:catAx>
      <c:valAx>
        <c:axId val="740538184"/>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40537400"/>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A1 &amp; A2 NPC Graph'!$B$5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9DC2-4F52-98A2-66B076FF6986}"/>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9DC2-4F52-98A2-66B076FF6986}"/>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9DC2-4F52-98A2-66B076FF6986}"/>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7-9DC2-4F52-98A2-66B076FF6986}"/>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9-9DC2-4F52-98A2-66B076FF6986}"/>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B-9DC2-4F52-98A2-66B076FF6986}"/>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D-9DC2-4F52-98A2-66B076FF6986}"/>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9DC2-4F52-98A2-66B076FF6986}"/>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9DC2-4F52-98A2-66B076FF6986}"/>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9DC2-4F52-98A2-66B076FF6986}"/>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9DC2-4F52-98A2-66B076FF6986}"/>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9DC2-4F52-98A2-66B076FF6986}"/>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9DC2-4F52-98A2-66B076FF6986}"/>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9DC2-4F52-98A2-66B076FF6986}"/>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D-9DC2-4F52-98A2-66B076FF6986}"/>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F-9DC2-4F52-98A2-66B076FF6986}"/>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21-9DC2-4F52-98A2-66B076FF6986}"/>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23-9DC2-4F52-98A2-66B076FF6986}"/>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25-9DC2-4F52-98A2-66B076FF6986}"/>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7-9DC2-4F52-98A2-66B076FF6986}"/>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9-9DC2-4F52-98A2-66B076FF6986}"/>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B-9DC2-4F52-98A2-66B076FF6986}"/>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D-9DC2-4F52-98A2-66B076FF6986}"/>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F-9DC2-4F52-98A2-66B076FF6986}"/>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31-9DC2-4F52-98A2-66B076FF6986}"/>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33-9DC2-4F52-98A2-66B076FF6986}"/>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35-9DC2-4F52-98A2-66B076FF6986}"/>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7-9DC2-4F52-98A2-66B076FF6986}"/>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9-9DC2-4F52-98A2-66B076FF6986}"/>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B-9DC2-4F52-98A2-66B076FF6986}"/>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D-9DC2-4F52-98A2-66B076FF6986}"/>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F-9DC2-4F52-98A2-66B076FF6986}"/>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41-9DC2-4F52-98A2-66B076FF6986}"/>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43-9DC2-4F52-98A2-66B076FF6986}"/>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45-9DC2-4F52-98A2-66B076FF6986}"/>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7-9DC2-4F52-98A2-66B076FF6986}"/>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9-9DC2-4F52-98A2-66B076FF6986}"/>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B-9DC2-4F52-98A2-66B076FF6986}"/>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D-9DC2-4F52-98A2-66B076FF6986}"/>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F-9DC2-4F52-98A2-66B076FF6986}"/>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51-9DC2-4F52-98A2-66B076FF6986}"/>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53-9DC2-4F52-98A2-66B076FF6986}"/>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55-9DC2-4F52-98A2-66B076FF6986}"/>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7-9DC2-4F52-98A2-66B076FF6986}"/>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9-9DC2-4F52-98A2-66B076FF6986}"/>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B-9DC2-4F52-98A2-66B076FF6986}"/>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D-9DC2-4F52-98A2-66B076FF6986}"/>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F-9DC2-4F52-98A2-66B076FF6986}"/>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61-9DC2-4F52-98A2-66B076FF6986}"/>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63-9DC2-4F52-98A2-66B076FF6986}"/>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65-9DC2-4F52-98A2-66B076FF6986}"/>
              </c:ext>
            </c:extLst>
          </c:dPt>
          <c:val>
            <c:numRef>
              <c:f>'HMA A1 &amp; A2 NPC Graph'!$C$5:$BO$5</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numCache>
            </c:numRef>
          </c:val>
          <c:smooth val="0"/>
          <c:extLst>
            <c:ext xmlns:c16="http://schemas.microsoft.com/office/drawing/2014/chart" uri="{C3380CC4-5D6E-409C-BE32-E72D297353CC}">
              <c16:uniqueId val="{00000066-9DC2-4F52-98A2-66B076FF6986}"/>
            </c:ext>
          </c:extLst>
        </c:ser>
        <c:ser>
          <c:idx val="2"/>
          <c:order val="1"/>
          <c:tx>
            <c:strRef>
              <c:f>'HMA A1 &amp; A2 NPC Graph'!$B$8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68-9DC2-4F52-98A2-66B076FF6986}"/>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6A-9DC2-4F52-98A2-66B076FF6986}"/>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6C-9DC2-4F52-98A2-66B076FF6986}"/>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6E-9DC2-4F52-98A2-66B076FF6986}"/>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70-9DC2-4F52-98A2-66B076FF6986}"/>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72-9DC2-4F52-98A2-66B076FF6986}"/>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74-9DC2-4F52-98A2-66B076FF6986}"/>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76-9DC2-4F52-98A2-66B076FF6986}"/>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78-9DC2-4F52-98A2-66B076FF6986}"/>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7A-9DC2-4F52-98A2-66B076FF6986}"/>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7C-9DC2-4F52-98A2-66B076FF6986}"/>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7E-9DC2-4F52-98A2-66B076FF6986}"/>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80-9DC2-4F52-98A2-66B076FF6986}"/>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82-9DC2-4F52-98A2-66B076FF6986}"/>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84-9DC2-4F52-98A2-66B076FF6986}"/>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86-9DC2-4F52-98A2-66B076FF6986}"/>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88-9DC2-4F52-98A2-66B076FF6986}"/>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8A-9DC2-4F52-98A2-66B076FF6986}"/>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8C-9DC2-4F52-98A2-66B076FF6986}"/>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8E-9DC2-4F52-98A2-66B076FF6986}"/>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90-9DC2-4F52-98A2-66B076FF6986}"/>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92-9DC2-4F52-98A2-66B076FF6986}"/>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94-9DC2-4F52-98A2-66B076FF6986}"/>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96-9DC2-4F52-98A2-66B076FF6986}"/>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98-9DC2-4F52-98A2-66B076FF6986}"/>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9A-9DC2-4F52-98A2-66B076FF6986}"/>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9C-9DC2-4F52-98A2-66B076FF6986}"/>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9E-9DC2-4F52-98A2-66B076FF6986}"/>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A0-9DC2-4F52-98A2-66B076FF6986}"/>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A2-9DC2-4F52-98A2-66B076FF6986}"/>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A4-9DC2-4F52-98A2-66B076FF6986}"/>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A6-9DC2-4F52-98A2-66B076FF6986}"/>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A8-9DC2-4F52-98A2-66B076FF6986}"/>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AA-9DC2-4F52-98A2-66B076FF6986}"/>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AC-9DC2-4F52-98A2-66B076FF6986}"/>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AE-9DC2-4F52-98A2-66B076FF6986}"/>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B0-9DC2-4F52-98A2-66B076FF6986}"/>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B2-9DC2-4F52-98A2-66B076FF6986}"/>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B4-9DC2-4F52-98A2-66B076FF6986}"/>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B6-9DC2-4F52-98A2-66B076FF6986}"/>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B8-9DC2-4F52-98A2-66B076FF6986}"/>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BA-9DC2-4F52-98A2-66B076FF6986}"/>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BC-9DC2-4F52-98A2-66B076FF6986}"/>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BE-9DC2-4F52-98A2-66B076FF6986}"/>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C0-9DC2-4F52-98A2-66B076FF6986}"/>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C2-9DC2-4F52-98A2-66B076FF6986}"/>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0C4-9DC2-4F52-98A2-66B076FF6986}"/>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0C6-9DC2-4F52-98A2-66B076FF6986}"/>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0C8-9DC2-4F52-98A2-66B076FF6986}"/>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0CA-9DC2-4F52-98A2-66B076FF6986}"/>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0CC-9DC2-4F52-98A2-66B076FF6986}"/>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0CE-9DC2-4F52-98A2-66B076FF6986}"/>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0D0-9DC2-4F52-98A2-66B076FF6986}"/>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0D2-9DC2-4F52-98A2-66B076FF6986}"/>
              </c:ext>
            </c:extLst>
          </c:dPt>
          <c:val>
            <c:numRef>
              <c:f>'HMA A1 &amp; A2 NPC Graph'!$C$8:$BO$8</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98</c:v>
                </c:pt>
                <c:pt idx="12">
                  <c:v>96.5</c:v>
                </c:pt>
                <c:pt idx="13">
                  <c:v>95.2</c:v>
                </c:pt>
                <c:pt idx="14">
                  <c:v>94.100000000000009</c:v>
                </c:pt>
                <c:pt idx="15">
                  <c:v>93.2</c:v>
                </c:pt>
                <c:pt idx="16">
                  <c:v>92.5</c:v>
                </c:pt>
                <c:pt idx="17">
                  <c:v>92</c:v>
                </c:pt>
                <c:pt idx="18">
                  <c:v>91.5</c:v>
                </c:pt>
                <c:pt idx="19">
                  <c:v>91</c:v>
                </c:pt>
                <c:pt idx="20">
                  <c:v>90.5</c:v>
                </c:pt>
                <c:pt idx="21">
                  <c:v>90</c:v>
                </c:pt>
                <c:pt idx="22">
                  <c:v>89.5</c:v>
                </c:pt>
                <c:pt idx="23">
                  <c:v>97.5</c:v>
                </c:pt>
                <c:pt idx="24">
                  <c:v>96</c:v>
                </c:pt>
                <c:pt idx="25">
                  <c:v>94.7</c:v>
                </c:pt>
                <c:pt idx="26">
                  <c:v>93.600000000000009</c:v>
                </c:pt>
                <c:pt idx="27">
                  <c:v>92.7</c:v>
                </c:pt>
                <c:pt idx="28">
                  <c:v>92</c:v>
                </c:pt>
                <c:pt idx="29">
                  <c:v>91.5</c:v>
                </c:pt>
                <c:pt idx="30">
                  <c:v>91</c:v>
                </c:pt>
                <c:pt idx="31">
                  <c:v>90.5</c:v>
                </c:pt>
                <c:pt idx="32">
                  <c:v>90</c:v>
                </c:pt>
                <c:pt idx="33">
                  <c:v>89.5</c:v>
                </c:pt>
                <c:pt idx="34">
                  <c:v>89</c:v>
                </c:pt>
                <c:pt idx="35">
                  <c:v>94</c:v>
                </c:pt>
                <c:pt idx="36">
                  <c:v>92.5</c:v>
                </c:pt>
                <c:pt idx="37">
                  <c:v>91.2</c:v>
                </c:pt>
                <c:pt idx="38">
                  <c:v>90.100000000000009</c:v>
                </c:pt>
                <c:pt idx="39">
                  <c:v>89.2</c:v>
                </c:pt>
                <c:pt idx="40">
                  <c:v>88.5</c:v>
                </c:pt>
                <c:pt idx="41">
                  <c:v>88</c:v>
                </c:pt>
                <c:pt idx="42">
                  <c:v>87.5</c:v>
                </c:pt>
                <c:pt idx="43">
                  <c:v>87</c:v>
                </c:pt>
                <c:pt idx="44">
                  <c:v>86.5</c:v>
                </c:pt>
                <c:pt idx="45">
                  <c:v>86</c:v>
                </c:pt>
                <c:pt idx="46">
                  <c:v>94</c:v>
                </c:pt>
                <c:pt idx="47">
                  <c:v>92.5</c:v>
                </c:pt>
                <c:pt idx="48">
                  <c:v>91.2</c:v>
                </c:pt>
                <c:pt idx="49">
                  <c:v>90.100000000000009</c:v>
                </c:pt>
                <c:pt idx="50">
                  <c:v>89.2</c:v>
                </c:pt>
                <c:pt idx="51">
                  <c:v>88.5</c:v>
                </c:pt>
                <c:pt idx="52">
                  <c:v>88</c:v>
                </c:pt>
                <c:pt idx="53">
                  <c:v>87.5</c:v>
                </c:pt>
                <c:pt idx="54">
                  <c:v>87</c:v>
                </c:pt>
                <c:pt idx="55">
                  <c:v>86.5</c:v>
                </c:pt>
                <c:pt idx="56">
                  <c:v>91.5</c:v>
                </c:pt>
                <c:pt idx="57">
                  <c:v>90</c:v>
                </c:pt>
                <c:pt idx="58">
                  <c:v>88.7</c:v>
                </c:pt>
                <c:pt idx="59">
                  <c:v>87.600000000000009</c:v>
                </c:pt>
                <c:pt idx="60">
                  <c:v>86.7</c:v>
                </c:pt>
                <c:pt idx="61">
                  <c:v>86</c:v>
                </c:pt>
                <c:pt idx="62">
                  <c:v>85.5</c:v>
                </c:pt>
                <c:pt idx="63">
                  <c:v>85</c:v>
                </c:pt>
                <c:pt idx="64">
                  <c:v>98</c:v>
                </c:pt>
              </c:numCache>
            </c:numRef>
          </c:val>
          <c:smooth val="0"/>
          <c:extLst>
            <c:ext xmlns:c16="http://schemas.microsoft.com/office/drawing/2014/chart" uri="{C3380CC4-5D6E-409C-BE32-E72D297353CC}">
              <c16:uniqueId val="{000000D3-9DC2-4F52-98A2-66B076FF6986}"/>
            </c:ext>
          </c:extLst>
        </c:ser>
        <c:ser>
          <c:idx val="0"/>
          <c:order val="2"/>
          <c:tx>
            <c:strRef>
              <c:f>'HMA A1 &amp; A2 NPC Graph'!$B$11</c:f>
              <c:strCache>
                <c:ptCount val="1"/>
                <c:pt idx="0">
                  <c:v>Alternative PQI</c:v>
                </c:pt>
              </c:strCache>
            </c:strRef>
          </c:tx>
          <c:spPr>
            <a:ln w="34925" cap="rnd">
              <a:solidFill>
                <a:srgbClr val="92D050"/>
              </a:solidFill>
              <a:prstDash val="sysDot"/>
              <a:round/>
            </a:ln>
            <a:effectLst/>
          </c:spPr>
          <c:marker>
            <c:symbol val="none"/>
          </c:marker>
          <c:dPt>
            <c:idx val="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5-9DC2-4F52-98A2-66B076FF6986}"/>
              </c:ext>
            </c:extLst>
          </c:dPt>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7-9DC2-4F52-98A2-66B076FF6986}"/>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9-9DC2-4F52-98A2-66B076FF6986}"/>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B-9DC2-4F52-98A2-66B076FF6986}"/>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D-9DC2-4F52-98A2-66B076FF6986}"/>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F-9DC2-4F52-98A2-66B076FF6986}"/>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1-9DC2-4F52-98A2-66B076FF6986}"/>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3-9DC2-4F52-98A2-66B076FF6986}"/>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5-9DC2-4F52-98A2-66B076FF6986}"/>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7-9DC2-4F52-98A2-66B076FF6986}"/>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9-9DC2-4F52-98A2-66B076FF6986}"/>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B-9DC2-4F52-98A2-66B076FF6986}"/>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D-9DC2-4F52-98A2-66B076FF6986}"/>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F-9DC2-4F52-98A2-66B076FF6986}"/>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1-9DC2-4F52-98A2-66B076FF6986}"/>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3-9DC2-4F52-98A2-66B076FF6986}"/>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5-9DC2-4F52-98A2-66B076FF6986}"/>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7-9DC2-4F52-98A2-66B076FF6986}"/>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9-9DC2-4F52-98A2-66B076FF6986}"/>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B-9DC2-4F52-98A2-66B076FF6986}"/>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D-9DC2-4F52-98A2-66B076FF6986}"/>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F-9DC2-4F52-98A2-66B076FF6986}"/>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1-9DC2-4F52-98A2-66B076FF6986}"/>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3-9DC2-4F52-98A2-66B076FF6986}"/>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5-9DC2-4F52-98A2-66B076FF6986}"/>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7-9DC2-4F52-98A2-66B076FF6986}"/>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9-9DC2-4F52-98A2-66B076FF6986}"/>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B-9DC2-4F52-98A2-66B076FF6986}"/>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D-9DC2-4F52-98A2-66B076FF6986}"/>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F-9DC2-4F52-98A2-66B076FF6986}"/>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1-9DC2-4F52-98A2-66B076FF6986}"/>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3-9DC2-4F52-98A2-66B076FF6986}"/>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5-9DC2-4F52-98A2-66B076FF6986}"/>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7-9DC2-4F52-98A2-66B076FF6986}"/>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9-9DC2-4F52-98A2-66B076FF6986}"/>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B-9DC2-4F52-98A2-66B076FF6986}"/>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D-9DC2-4F52-98A2-66B076FF6986}"/>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F-9DC2-4F52-98A2-66B076FF6986}"/>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1-9DC2-4F52-98A2-66B076FF6986}"/>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3-9DC2-4F52-98A2-66B076FF6986}"/>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5-9DC2-4F52-98A2-66B076FF6986}"/>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7-9DC2-4F52-98A2-66B076FF6986}"/>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9-9DC2-4F52-98A2-66B076FF6986}"/>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B-9DC2-4F52-98A2-66B076FF6986}"/>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D-9DC2-4F52-98A2-66B076FF6986}"/>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F-9DC2-4F52-98A2-66B076FF6986}"/>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1-9DC2-4F52-98A2-66B076FF6986}"/>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3-9DC2-4F52-98A2-66B076FF6986}"/>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5-9DC2-4F52-98A2-66B076FF6986}"/>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7-9DC2-4F52-98A2-66B076FF6986}"/>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9-9DC2-4F52-98A2-66B076FF6986}"/>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B-9DC2-4F52-98A2-66B076FF6986}"/>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D-9DC2-4F52-98A2-66B076FF6986}"/>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F-9DC2-4F52-98A2-66B076FF6986}"/>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1-9DC2-4F52-98A2-66B076FF6986}"/>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3-9DC2-4F52-98A2-66B076FF6986}"/>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5-9DC2-4F52-98A2-66B076FF6986}"/>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7-9DC2-4F52-98A2-66B076FF6986}"/>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9-9DC2-4F52-98A2-66B076FF6986}"/>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B-9DC2-4F52-98A2-66B076FF6986}"/>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D-9DC2-4F52-98A2-66B076FF6986}"/>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F-9DC2-4F52-98A2-66B076FF6986}"/>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1-9DC2-4F52-98A2-66B076FF6986}"/>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3-9DC2-4F52-98A2-66B076FF6986}"/>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5-9DC2-4F52-98A2-66B076FF6986}"/>
              </c:ext>
            </c:extLst>
          </c:dPt>
          <c:val>
            <c:numRef>
              <c:f>'HMA A1 &amp; A2 NPC Graph'!$C$11:$BO$11</c:f>
              <c:numCache>
                <c:formatCode>General</c:formatCode>
                <c:ptCount val="65"/>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91.199999999999989</c:v>
                </c:pt>
                <c:pt idx="16">
                  <c:v>89.899999999999991</c:v>
                </c:pt>
                <c:pt idx="17">
                  <c:v>88.8</c:v>
                </c:pt>
                <c:pt idx="18">
                  <c:v>87.899999999999991</c:v>
                </c:pt>
                <c:pt idx="19">
                  <c:v>87.199999999999989</c:v>
                </c:pt>
                <c:pt idx="20">
                  <c:v>86.699999999999989</c:v>
                </c:pt>
                <c:pt idx="21">
                  <c:v>86.399999999999991</c:v>
                </c:pt>
                <c:pt idx="22">
                  <c:v>86.1</c:v>
                </c:pt>
                <c:pt idx="23">
                  <c:v>85.8</c:v>
                </c:pt>
                <c:pt idx="24">
                  <c:v>85.5</c:v>
                </c:pt>
                <c:pt idx="25">
                  <c:v>85.2</c:v>
                </c:pt>
                <c:pt idx="26">
                  <c:v>84.9</c:v>
                </c:pt>
                <c:pt idx="27">
                  <c:v>84.600000000000009</c:v>
                </c:pt>
                <c:pt idx="28">
                  <c:v>84.300000000000011</c:v>
                </c:pt>
                <c:pt idx="29">
                  <c:v>84.000000000000014</c:v>
                </c:pt>
                <c:pt idx="30">
                  <c:v>83.700000000000017</c:v>
                </c:pt>
                <c:pt idx="31">
                  <c:v>83.40000000000002</c:v>
                </c:pt>
                <c:pt idx="32">
                  <c:v>83.100000000000023</c:v>
                </c:pt>
                <c:pt idx="33">
                  <c:v>82.800000000000026</c:v>
                </c:pt>
                <c:pt idx="34">
                  <c:v>95.800000000000026</c:v>
                </c:pt>
                <c:pt idx="35">
                  <c:v>94.300000000000026</c:v>
                </c:pt>
                <c:pt idx="36">
                  <c:v>93.000000000000028</c:v>
                </c:pt>
                <c:pt idx="37">
                  <c:v>91.900000000000034</c:v>
                </c:pt>
                <c:pt idx="38">
                  <c:v>91.000000000000028</c:v>
                </c:pt>
                <c:pt idx="39">
                  <c:v>90.300000000000026</c:v>
                </c:pt>
                <c:pt idx="40">
                  <c:v>89.800000000000026</c:v>
                </c:pt>
                <c:pt idx="41">
                  <c:v>89.500000000000028</c:v>
                </c:pt>
                <c:pt idx="42">
                  <c:v>89.200000000000031</c:v>
                </c:pt>
                <c:pt idx="43">
                  <c:v>88.900000000000034</c:v>
                </c:pt>
                <c:pt idx="44">
                  <c:v>88.600000000000037</c:v>
                </c:pt>
                <c:pt idx="45">
                  <c:v>88.30000000000004</c:v>
                </c:pt>
                <c:pt idx="46">
                  <c:v>88.000000000000043</c:v>
                </c:pt>
                <c:pt idx="47">
                  <c:v>87.700000000000045</c:v>
                </c:pt>
                <c:pt idx="48">
                  <c:v>87.400000000000048</c:v>
                </c:pt>
                <c:pt idx="49">
                  <c:v>92.400000000000048</c:v>
                </c:pt>
                <c:pt idx="50">
                  <c:v>90.900000000000048</c:v>
                </c:pt>
                <c:pt idx="51">
                  <c:v>89.600000000000051</c:v>
                </c:pt>
                <c:pt idx="52">
                  <c:v>88.500000000000057</c:v>
                </c:pt>
                <c:pt idx="53">
                  <c:v>87.600000000000051</c:v>
                </c:pt>
                <c:pt idx="54">
                  <c:v>86.900000000000048</c:v>
                </c:pt>
                <c:pt idx="55">
                  <c:v>86.400000000000048</c:v>
                </c:pt>
                <c:pt idx="56">
                  <c:v>86.100000000000051</c:v>
                </c:pt>
                <c:pt idx="57">
                  <c:v>85.800000000000054</c:v>
                </c:pt>
                <c:pt idx="58">
                  <c:v>85.500000000000057</c:v>
                </c:pt>
                <c:pt idx="59">
                  <c:v>85.20000000000006</c:v>
                </c:pt>
                <c:pt idx="60">
                  <c:v>84.900000000000063</c:v>
                </c:pt>
                <c:pt idx="61">
                  <c:v>84.600000000000065</c:v>
                </c:pt>
                <c:pt idx="62">
                  <c:v>84.300000000000068</c:v>
                </c:pt>
                <c:pt idx="63">
                  <c:v>84.000000000000071</c:v>
                </c:pt>
                <c:pt idx="64">
                  <c:v>97.000000000000071</c:v>
                </c:pt>
              </c:numCache>
            </c:numRef>
          </c:val>
          <c:smooth val="0"/>
          <c:extLst>
            <c:ext xmlns:c16="http://schemas.microsoft.com/office/drawing/2014/chart" uri="{C3380CC4-5D6E-409C-BE32-E72D297353CC}">
              <c16:uniqueId val="{00000156-9DC2-4F52-98A2-66B076FF6986}"/>
            </c:ext>
          </c:extLst>
        </c:ser>
        <c:dLbls>
          <c:showLegendKey val="0"/>
          <c:showVal val="0"/>
          <c:showCatName val="0"/>
          <c:showSerName val="0"/>
          <c:showPercent val="0"/>
          <c:showBubbleSize val="0"/>
        </c:dLbls>
        <c:smooth val="0"/>
        <c:axId val="1008462224"/>
        <c:axId val="1008453600"/>
      </c:lineChart>
      <c:catAx>
        <c:axId val="1008462224"/>
        <c:scaling>
          <c:orientation val="minMax"/>
        </c:scaling>
        <c:delete val="1"/>
        <c:axPos val="b"/>
        <c:minorGridlines>
          <c:spPr>
            <a:ln w="9525" cap="flat" cmpd="sng" algn="ctr">
              <a:no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53600"/>
        <c:crosses val="autoZero"/>
        <c:auto val="1"/>
        <c:lblAlgn val="ctr"/>
        <c:lblOffset val="100"/>
        <c:tickLblSkip val="4"/>
        <c:tickMarkSkip val="1"/>
        <c:noMultiLvlLbl val="0"/>
      </c:catAx>
      <c:valAx>
        <c:axId val="1008453600"/>
        <c:scaling>
          <c:orientation val="minMax"/>
          <c:max val="100"/>
          <c:min val="60"/>
        </c:scaling>
        <c:delete val="1"/>
        <c:axPos val="l"/>
        <c:majorGridlines>
          <c:spPr>
            <a:ln w="9525" cap="flat" cmpd="sng" algn="ctr">
              <a:solidFill>
                <a:srgbClr val="D9D9D9"/>
              </a:solidFill>
              <a:round/>
            </a:ln>
            <a:effectLst/>
          </c:spPr>
        </c:majorGridlines>
        <c:numFmt formatCode="General" sourceLinked="1"/>
        <c:majorTickMark val="none"/>
        <c:minorTickMark val="none"/>
        <c:tickLblPos val="nextTo"/>
        <c:crossAx val="1008462224"/>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A1 &amp; A2 NPC Graph'!$B$15</c:f>
              <c:strCache>
                <c:ptCount val="1"/>
                <c:pt idx="0">
                  <c:v>Normal Decay PQI</c:v>
                </c:pt>
              </c:strCache>
            </c:strRef>
          </c:tx>
          <c:spPr>
            <a:ln w="34925" cap="rnd">
              <a:solidFill>
                <a:srgbClr val="92D050"/>
              </a:solidFill>
              <a:round/>
            </a:ln>
            <a:effectLst/>
          </c:spPr>
          <c:marker>
            <c:symbol val="none"/>
          </c:marker>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1-39C2-4A4D-861C-C778A75BB2CC}"/>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3-39C2-4A4D-861C-C778A75BB2CC}"/>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5-39C2-4A4D-861C-C778A75BB2CC}"/>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7-39C2-4A4D-861C-C778A75BB2CC}"/>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9-39C2-4A4D-861C-C778A75BB2CC}"/>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0B-39C2-4A4D-861C-C778A75BB2CC}"/>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0D-39C2-4A4D-861C-C778A75BB2CC}"/>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0F-39C2-4A4D-861C-C778A75BB2CC}"/>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1-39C2-4A4D-861C-C778A75BB2CC}"/>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3-39C2-4A4D-861C-C778A75BB2CC}"/>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5-39C2-4A4D-861C-C778A75BB2CC}"/>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7-39C2-4A4D-861C-C778A75BB2CC}"/>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9-39C2-4A4D-861C-C778A75BB2CC}"/>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1B-39C2-4A4D-861C-C778A75BB2CC}"/>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1D-39C2-4A4D-861C-C778A75BB2CC}"/>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1F-39C2-4A4D-861C-C778A75BB2CC}"/>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1-39C2-4A4D-861C-C778A75BB2CC}"/>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3-39C2-4A4D-861C-C778A75BB2CC}"/>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5-39C2-4A4D-861C-C778A75BB2CC}"/>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7-39C2-4A4D-861C-C778A75BB2CC}"/>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9-39C2-4A4D-861C-C778A75BB2CC}"/>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2B-39C2-4A4D-861C-C778A75BB2CC}"/>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2D-39C2-4A4D-861C-C778A75BB2CC}"/>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2F-39C2-4A4D-861C-C778A75BB2CC}"/>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1-39C2-4A4D-861C-C778A75BB2CC}"/>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3-39C2-4A4D-861C-C778A75BB2CC}"/>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5-39C2-4A4D-861C-C778A75BB2CC}"/>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7-39C2-4A4D-861C-C778A75BB2CC}"/>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9-39C2-4A4D-861C-C778A75BB2CC}"/>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3B-39C2-4A4D-861C-C778A75BB2CC}"/>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3D-39C2-4A4D-861C-C778A75BB2CC}"/>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3F-39C2-4A4D-861C-C778A75BB2CC}"/>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1-39C2-4A4D-861C-C778A75BB2CC}"/>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3-39C2-4A4D-861C-C778A75BB2CC}"/>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5-39C2-4A4D-861C-C778A75BB2CC}"/>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7-39C2-4A4D-861C-C778A75BB2CC}"/>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9-39C2-4A4D-861C-C778A75BB2CC}"/>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4B-39C2-4A4D-861C-C778A75BB2CC}"/>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4D-39C2-4A4D-861C-C778A75BB2CC}"/>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4F-39C2-4A4D-861C-C778A75BB2CC}"/>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1-39C2-4A4D-861C-C778A75BB2CC}"/>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3-39C2-4A4D-861C-C778A75BB2CC}"/>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5-39C2-4A4D-861C-C778A75BB2CC}"/>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7-39C2-4A4D-861C-C778A75BB2CC}"/>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9-39C2-4A4D-861C-C778A75BB2CC}"/>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5B-39C2-4A4D-861C-C778A75BB2CC}"/>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5D-39C2-4A4D-861C-C778A75BB2CC}"/>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5F-39C2-4A4D-861C-C778A75BB2CC}"/>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61-39C2-4A4D-861C-C778A75BB2CC}"/>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63-39C2-4A4D-861C-C778A75BB2CC}"/>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65-39C2-4A4D-861C-C778A75BB2CC}"/>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67-39C2-4A4D-861C-C778A75BB2CC}"/>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9-39C2-4A4D-861C-C778A75BB2CC}"/>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6B-39C2-4A4D-861C-C778A75BB2CC}"/>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6D-39C2-4A4D-861C-C778A75BB2CC}"/>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6F-39C2-4A4D-861C-C778A75BB2CC}"/>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71-39C2-4A4D-861C-C778A75BB2CC}"/>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73-39C2-4A4D-861C-C778A75BB2CC}"/>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75-39C2-4A4D-861C-C778A75BB2CC}"/>
              </c:ext>
            </c:extLst>
          </c:dPt>
          <c:val>
            <c:numRef>
              <c:f>'HMA A1 &amp; A2 NPC Graph'!$C$15:$BZ$15</c:f>
              <c:numCache>
                <c:formatCode>General</c:formatCode>
                <c:ptCount val="76"/>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68.150000000000119</c:v>
                </c:pt>
                <c:pt idx="66">
                  <c:v>68.100000000000122</c:v>
                </c:pt>
                <c:pt idx="67">
                  <c:v>68.050000000000125</c:v>
                </c:pt>
                <c:pt idx="68">
                  <c:v>68.000000000000128</c:v>
                </c:pt>
                <c:pt idx="69">
                  <c:v>67.950000000000131</c:v>
                </c:pt>
                <c:pt idx="70">
                  <c:v>67.900000000000134</c:v>
                </c:pt>
                <c:pt idx="71">
                  <c:v>67.850000000000136</c:v>
                </c:pt>
                <c:pt idx="72">
                  <c:v>67.800000000000139</c:v>
                </c:pt>
                <c:pt idx="73">
                  <c:v>67.750000000000142</c:v>
                </c:pt>
                <c:pt idx="74">
                  <c:v>67.700000000000145</c:v>
                </c:pt>
                <c:pt idx="75">
                  <c:v>67.650000000000148</c:v>
                </c:pt>
              </c:numCache>
            </c:numRef>
          </c:val>
          <c:smooth val="0"/>
          <c:extLst>
            <c:ext xmlns:c16="http://schemas.microsoft.com/office/drawing/2014/chart" uri="{C3380CC4-5D6E-409C-BE32-E72D297353CC}">
              <c16:uniqueId val="{00000076-39C2-4A4D-861C-C778A75BB2CC}"/>
            </c:ext>
          </c:extLst>
        </c:ser>
        <c:ser>
          <c:idx val="2"/>
          <c:order val="1"/>
          <c:tx>
            <c:strRef>
              <c:f>'HMA A1 &amp; A2 NPC Graph'!$B$18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78-39C2-4A4D-861C-C778A75BB2CC}"/>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7A-39C2-4A4D-861C-C778A75BB2CC}"/>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7C-39C2-4A4D-861C-C778A75BB2CC}"/>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7E-39C2-4A4D-861C-C778A75BB2CC}"/>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80-39C2-4A4D-861C-C778A75BB2CC}"/>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82-39C2-4A4D-861C-C778A75BB2CC}"/>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84-39C2-4A4D-861C-C778A75BB2CC}"/>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86-39C2-4A4D-861C-C778A75BB2CC}"/>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88-39C2-4A4D-861C-C778A75BB2CC}"/>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8A-39C2-4A4D-861C-C778A75BB2CC}"/>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8C-39C2-4A4D-861C-C778A75BB2CC}"/>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8E-39C2-4A4D-861C-C778A75BB2CC}"/>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90-39C2-4A4D-861C-C778A75BB2CC}"/>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92-39C2-4A4D-861C-C778A75BB2CC}"/>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94-39C2-4A4D-861C-C778A75BB2CC}"/>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96-39C2-4A4D-861C-C778A75BB2CC}"/>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98-39C2-4A4D-861C-C778A75BB2CC}"/>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9A-39C2-4A4D-861C-C778A75BB2CC}"/>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9C-39C2-4A4D-861C-C778A75BB2CC}"/>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9E-39C2-4A4D-861C-C778A75BB2CC}"/>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A0-39C2-4A4D-861C-C778A75BB2CC}"/>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A2-39C2-4A4D-861C-C778A75BB2CC}"/>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A4-39C2-4A4D-861C-C778A75BB2CC}"/>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A6-39C2-4A4D-861C-C778A75BB2CC}"/>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A8-39C2-4A4D-861C-C778A75BB2CC}"/>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AA-39C2-4A4D-861C-C778A75BB2CC}"/>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AC-39C2-4A4D-861C-C778A75BB2CC}"/>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AE-39C2-4A4D-861C-C778A75BB2CC}"/>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B0-39C2-4A4D-861C-C778A75BB2CC}"/>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B2-39C2-4A4D-861C-C778A75BB2CC}"/>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B4-39C2-4A4D-861C-C778A75BB2CC}"/>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B6-39C2-4A4D-861C-C778A75BB2CC}"/>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B8-39C2-4A4D-861C-C778A75BB2CC}"/>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BA-39C2-4A4D-861C-C778A75BB2CC}"/>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BC-39C2-4A4D-861C-C778A75BB2CC}"/>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BE-39C2-4A4D-861C-C778A75BB2CC}"/>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C0-39C2-4A4D-861C-C778A75BB2CC}"/>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C2-39C2-4A4D-861C-C778A75BB2CC}"/>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C4-39C2-4A4D-861C-C778A75BB2CC}"/>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C6-39C2-4A4D-861C-C778A75BB2CC}"/>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C8-39C2-4A4D-861C-C778A75BB2CC}"/>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CA-39C2-4A4D-861C-C778A75BB2CC}"/>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CC-39C2-4A4D-861C-C778A75BB2CC}"/>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CE-39C2-4A4D-861C-C778A75BB2CC}"/>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D0-39C2-4A4D-861C-C778A75BB2CC}"/>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D2-39C2-4A4D-861C-C778A75BB2CC}"/>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0D4-39C2-4A4D-861C-C778A75BB2CC}"/>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0D6-39C2-4A4D-861C-C778A75BB2CC}"/>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0D8-39C2-4A4D-861C-C778A75BB2CC}"/>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0DA-39C2-4A4D-861C-C778A75BB2CC}"/>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0DC-39C2-4A4D-861C-C778A75BB2CC}"/>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0DE-39C2-4A4D-861C-C778A75BB2CC}"/>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0E0-39C2-4A4D-861C-C778A75BB2CC}"/>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0E2-39C2-4A4D-861C-C778A75BB2CC}"/>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0E4-39C2-4A4D-861C-C778A75BB2CC}"/>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0E6-39C2-4A4D-861C-C778A75BB2CC}"/>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0E8-39C2-4A4D-861C-C778A75BB2CC}"/>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0EA-39C2-4A4D-861C-C778A75BB2CC}"/>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0EC-39C2-4A4D-861C-C778A75BB2CC}"/>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0EE-39C2-4A4D-861C-C778A75BB2CC}"/>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0F0-39C2-4A4D-861C-C778A75BB2CC}"/>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0F2-39C2-4A4D-861C-C778A75BB2CC}"/>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0F4-39C2-4A4D-861C-C778A75BB2CC}"/>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0F6-39C2-4A4D-861C-C778A75BB2CC}"/>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0F8-39C2-4A4D-861C-C778A75BB2CC}"/>
              </c:ext>
            </c:extLst>
          </c:dPt>
          <c:val>
            <c:numRef>
              <c:f>'HMA A1 &amp; A2 NPC Graph'!$C$18:$BZ$18</c:f>
              <c:numCache>
                <c:formatCode>General</c:formatCode>
                <c:ptCount val="76"/>
                <c:pt idx="0">
                  <c:v>100</c:v>
                </c:pt>
                <c:pt idx="1">
                  <c:v>99.9</c:v>
                </c:pt>
                <c:pt idx="2">
                  <c:v>99.7</c:v>
                </c:pt>
                <c:pt idx="3">
                  <c:v>99.4</c:v>
                </c:pt>
                <c:pt idx="4">
                  <c:v>99</c:v>
                </c:pt>
                <c:pt idx="5">
                  <c:v>98.5</c:v>
                </c:pt>
                <c:pt idx="6">
                  <c:v>97.8</c:v>
                </c:pt>
                <c:pt idx="7">
                  <c:v>96.899999999999991</c:v>
                </c:pt>
                <c:pt idx="8">
                  <c:v>95.8</c:v>
                </c:pt>
                <c:pt idx="9">
                  <c:v>94.5</c:v>
                </c:pt>
                <c:pt idx="10">
                  <c:v>93</c:v>
                </c:pt>
                <c:pt idx="11">
                  <c:v>98</c:v>
                </c:pt>
                <c:pt idx="12">
                  <c:v>96.5</c:v>
                </c:pt>
                <c:pt idx="13">
                  <c:v>95.2</c:v>
                </c:pt>
                <c:pt idx="14">
                  <c:v>94.100000000000009</c:v>
                </c:pt>
                <c:pt idx="15">
                  <c:v>93.2</c:v>
                </c:pt>
                <c:pt idx="16">
                  <c:v>92.5</c:v>
                </c:pt>
                <c:pt idx="17">
                  <c:v>92</c:v>
                </c:pt>
                <c:pt idx="18">
                  <c:v>91.5</c:v>
                </c:pt>
                <c:pt idx="19">
                  <c:v>91</c:v>
                </c:pt>
                <c:pt idx="20">
                  <c:v>90.5</c:v>
                </c:pt>
                <c:pt idx="21">
                  <c:v>90</c:v>
                </c:pt>
                <c:pt idx="22">
                  <c:v>89.5</c:v>
                </c:pt>
                <c:pt idx="23">
                  <c:v>94.5</c:v>
                </c:pt>
                <c:pt idx="24">
                  <c:v>93</c:v>
                </c:pt>
                <c:pt idx="25">
                  <c:v>91.7</c:v>
                </c:pt>
                <c:pt idx="26">
                  <c:v>90.600000000000009</c:v>
                </c:pt>
                <c:pt idx="27">
                  <c:v>89.7</c:v>
                </c:pt>
                <c:pt idx="28">
                  <c:v>89</c:v>
                </c:pt>
                <c:pt idx="29">
                  <c:v>88.5</c:v>
                </c:pt>
                <c:pt idx="30">
                  <c:v>88</c:v>
                </c:pt>
                <c:pt idx="31">
                  <c:v>87.5</c:v>
                </c:pt>
                <c:pt idx="32">
                  <c:v>87</c:v>
                </c:pt>
                <c:pt idx="33">
                  <c:v>86.5</c:v>
                </c:pt>
                <c:pt idx="34">
                  <c:v>86</c:v>
                </c:pt>
                <c:pt idx="35">
                  <c:v>94</c:v>
                </c:pt>
                <c:pt idx="36">
                  <c:v>92.5</c:v>
                </c:pt>
                <c:pt idx="37">
                  <c:v>91.2</c:v>
                </c:pt>
                <c:pt idx="38">
                  <c:v>90.100000000000009</c:v>
                </c:pt>
                <c:pt idx="39">
                  <c:v>89.2</c:v>
                </c:pt>
                <c:pt idx="40">
                  <c:v>88.5</c:v>
                </c:pt>
                <c:pt idx="41">
                  <c:v>88</c:v>
                </c:pt>
                <c:pt idx="42">
                  <c:v>87.5</c:v>
                </c:pt>
                <c:pt idx="43">
                  <c:v>87</c:v>
                </c:pt>
                <c:pt idx="44">
                  <c:v>86.5</c:v>
                </c:pt>
                <c:pt idx="45">
                  <c:v>86</c:v>
                </c:pt>
                <c:pt idx="46">
                  <c:v>85.5</c:v>
                </c:pt>
                <c:pt idx="47">
                  <c:v>90.5</c:v>
                </c:pt>
                <c:pt idx="48">
                  <c:v>89</c:v>
                </c:pt>
                <c:pt idx="49">
                  <c:v>87.7</c:v>
                </c:pt>
                <c:pt idx="50">
                  <c:v>86.600000000000009</c:v>
                </c:pt>
                <c:pt idx="51">
                  <c:v>85.7</c:v>
                </c:pt>
                <c:pt idx="52">
                  <c:v>85</c:v>
                </c:pt>
                <c:pt idx="53">
                  <c:v>84.5</c:v>
                </c:pt>
                <c:pt idx="54">
                  <c:v>84</c:v>
                </c:pt>
                <c:pt idx="55">
                  <c:v>83.5</c:v>
                </c:pt>
                <c:pt idx="56">
                  <c:v>83</c:v>
                </c:pt>
                <c:pt idx="57">
                  <c:v>91</c:v>
                </c:pt>
                <c:pt idx="58">
                  <c:v>89.5</c:v>
                </c:pt>
                <c:pt idx="59">
                  <c:v>88.2</c:v>
                </c:pt>
                <c:pt idx="60">
                  <c:v>87.100000000000009</c:v>
                </c:pt>
                <c:pt idx="61">
                  <c:v>86.2</c:v>
                </c:pt>
                <c:pt idx="62">
                  <c:v>85.5</c:v>
                </c:pt>
                <c:pt idx="63">
                  <c:v>85</c:v>
                </c:pt>
                <c:pt idx="64">
                  <c:v>84.5</c:v>
                </c:pt>
                <c:pt idx="65">
                  <c:v>84</c:v>
                </c:pt>
                <c:pt idx="66">
                  <c:v>83.5</c:v>
                </c:pt>
                <c:pt idx="67">
                  <c:v>88.5</c:v>
                </c:pt>
                <c:pt idx="68">
                  <c:v>87</c:v>
                </c:pt>
                <c:pt idx="69">
                  <c:v>85.7</c:v>
                </c:pt>
                <c:pt idx="70">
                  <c:v>84.600000000000009</c:v>
                </c:pt>
                <c:pt idx="71">
                  <c:v>83.7</c:v>
                </c:pt>
                <c:pt idx="72">
                  <c:v>83</c:v>
                </c:pt>
                <c:pt idx="73">
                  <c:v>82.5</c:v>
                </c:pt>
                <c:pt idx="74">
                  <c:v>82</c:v>
                </c:pt>
                <c:pt idx="75">
                  <c:v>95</c:v>
                </c:pt>
              </c:numCache>
            </c:numRef>
          </c:val>
          <c:smooth val="0"/>
          <c:extLst>
            <c:ext xmlns:c16="http://schemas.microsoft.com/office/drawing/2014/chart" uri="{C3380CC4-5D6E-409C-BE32-E72D297353CC}">
              <c16:uniqueId val="{000000F9-39C2-4A4D-861C-C778A75BB2CC}"/>
            </c:ext>
          </c:extLst>
        </c:ser>
        <c:ser>
          <c:idx val="0"/>
          <c:order val="2"/>
          <c:tx>
            <c:strRef>
              <c:f>'HMA A1 &amp; A2 NPC Graph'!$B$21</c:f>
              <c:strCache>
                <c:ptCount val="1"/>
                <c:pt idx="0">
                  <c:v>Alternative PQI</c:v>
                </c:pt>
              </c:strCache>
            </c:strRef>
          </c:tx>
          <c:spPr>
            <a:ln w="34925" cap="rnd">
              <a:solidFill>
                <a:schemeClr val="accent1"/>
              </a:solidFill>
              <a:prstDash val="sysDot"/>
              <a:round/>
            </a:ln>
            <a:effectLst/>
          </c:spPr>
          <c:marker>
            <c:symbol val="none"/>
          </c:marker>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B-39C2-4A4D-861C-C778A75BB2CC}"/>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D-39C2-4A4D-861C-C778A75BB2CC}"/>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FF-39C2-4A4D-861C-C778A75BB2CC}"/>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1-39C2-4A4D-861C-C778A75BB2CC}"/>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3-39C2-4A4D-861C-C778A75BB2CC}"/>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5-39C2-4A4D-861C-C778A75BB2CC}"/>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7-39C2-4A4D-861C-C778A75BB2CC}"/>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9-39C2-4A4D-861C-C778A75BB2CC}"/>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B-39C2-4A4D-861C-C778A75BB2CC}"/>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D-39C2-4A4D-861C-C778A75BB2CC}"/>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0F-39C2-4A4D-861C-C778A75BB2CC}"/>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1-39C2-4A4D-861C-C778A75BB2CC}"/>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3-39C2-4A4D-861C-C778A75BB2CC}"/>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5-39C2-4A4D-861C-C778A75BB2CC}"/>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7-39C2-4A4D-861C-C778A75BB2CC}"/>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9-39C2-4A4D-861C-C778A75BB2CC}"/>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B-39C2-4A4D-861C-C778A75BB2CC}"/>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D-39C2-4A4D-861C-C778A75BB2CC}"/>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1F-39C2-4A4D-861C-C778A75BB2CC}"/>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1-39C2-4A4D-861C-C778A75BB2CC}"/>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3-39C2-4A4D-861C-C778A75BB2CC}"/>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5-39C2-4A4D-861C-C778A75BB2CC}"/>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7-39C2-4A4D-861C-C778A75BB2CC}"/>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9-39C2-4A4D-861C-C778A75BB2CC}"/>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B-39C2-4A4D-861C-C778A75BB2CC}"/>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D-39C2-4A4D-861C-C778A75BB2CC}"/>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2F-39C2-4A4D-861C-C778A75BB2CC}"/>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1-39C2-4A4D-861C-C778A75BB2CC}"/>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3-39C2-4A4D-861C-C778A75BB2CC}"/>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5-39C2-4A4D-861C-C778A75BB2CC}"/>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7-39C2-4A4D-861C-C778A75BB2CC}"/>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9-39C2-4A4D-861C-C778A75BB2CC}"/>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B-39C2-4A4D-861C-C778A75BB2CC}"/>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D-39C2-4A4D-861C-C778A75BB2CC}"/>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F-39C2-4A4D-861C-C778A75BB2CC}"/>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1-39C2-4A4D-861C-C778A75BB2CC}"/>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3-39C2-4A4D-861C-C778A75BB2CC}"/>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5-39C2-4A4D-861C-C778A75BB2CC}"/>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7-39C2-4A4D-861C-C778A75BB2CC}"/>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9-39C2-4A4D-861C-C778A75BB2CC}"/>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B-39C2-4A4D-861C-C778A75BB2CC}"/>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D-39C2-4A4D-861C-C778A75BB2CC}"/>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F-39C2-4A4D-861C-C778A75BB2CC}"/>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1-39C2-4A4D-861C-C778A75BB2CC}"/>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3-39C2-4A4D-861C-C778A75BB2CC}"/>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5-39C2-4A4D-861C-C778A75BB2CC}"/>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7-39C2-4A4D-861C-C778A75BB2CC}"/>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9-39C2-4A4D-861C-C778A75BB2CC}"/>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B-39C2-4A4D-861C-C778A75BB2CC}"/>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D-39C2-4A4D-861C-C778A75BB2CC}"/>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F-39C2-4A4D-861C-C778A75BB2CC}"/>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1-39C2-4A4D-861C-C778A75BB2CC}"/>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3-39C2-4A4D-861C-C778A75BB2CC}"/>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5-39C2-4A4D-861C-C778A75BB2CC}"/>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7-39C2-4A4D-861C-C778A75BB2CC}"/>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9-39C2-4A4D-861C-C778A75BB2CC}"/>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B-39C2-4A4D-861C-C778A75BB2CC}"/>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D-39C2-4A4D-861C-C778A75BB2CC}"/>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F-39C2-4A4D-861C-C778A75BB2CC}"/>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1-39C2-4A4D-861C-C778A75BB2CC}"/>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3-39C2-4A4D-861C-C778A75BB2CC}"/>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5-39C2-4A4D-861C-C778A75BB2CC}"/>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7-39C2-4A4D-861C-C778A75BB2CC}"/>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9-39C2-4A4D-861C-C778A75BB2CC}"/>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B-39C2-4A4D-861C-C778A75BB2CC}"/>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D-39C2-4A4D-861C-C778A75BB2CC}"/>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F-39C2-4A4D-861C-C778A75BB2CC}"/>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1-39C2-4A4D-861C-C778A75BB2CC}"/>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3-39C2-4A4D-861C-C778A75BB2CC}"/>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5-39C2-4A4D-861C-C778A75BB2CC}"/>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7-39C2-4A4D-861C-C778A75BB2CC}"/>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9-39C2-4A4D-861C-C778A75BB2CC}"/>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B-39C2-4A4D-861C-C778A75BB2CC}"/>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D-39C2-4A4D-861C-C778A75BB2CC}"/>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F-39C2-4A4D-861C-C778A75BB2CC}"/>
              </c:ext>
            </c:extLst>
          </c:dPt>
          <c:val>
            <c:numRef>
              <c:f>'HMA A1 &amp; A2 NPC Graph'!$C$21:$BZ$21</c:f>
              <c:numCache>
                <c:formatCode>General</c:formatCode>
                <c:ptCount val="76"/>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88.8</c:v>
                </c:pt>
                <c:pt idx="18">
                  <c:v>87.7</c:v>
                </c:pt>
                <c:pt idx="19">
                  <c:v>86.8</c:v>
                </c:pt>
                <c:pt idx="20">
                  <c:v>86.1</c:v>
                </c:pt>
                <c:pt idx="21">
                  <c:v>85.6</c:v>
                </c:pt>
                <c:pt idx="22">
                  <c:v>85.1</c:v>
                </c:pt>
                <c:pt idx="23">
                  <c:v>84.6</c:v>
                </c:pt>
                <c:pt idx="24">
                  <c:v>84.1</c:v>
                </c:pt>
                <c:pt idx="25">
                  <c:v>83.6</c:v>
                </c:pt>
                <c:pt idx="26">
                  <c:v>83.1</c:v>
                </c:pt>
                <c:pt idx="27">
                  <c:v>82.6</c:v>
                </c:pt>
                <c:pt idx="28">
                  <c:v>82.1</c:v>
                </c:pt>
                <c:pt idx="29">
                  <c:v>81.8</c:v>
                </c:pt>
                <c:pt idx="30">
                  <c:v>81.5</c:v>
                </c:pt>
                <c:pt idx="31">
                  <c:v>81.2</c:v>
                </c:pt>
                <c:pt idx="32">
                  <c:v>80.900000000000006</c:v>
                </c:pt>
                <c:pt idx="33">
                  <c:v>80.600000000000009</c:v>
                </c:pt>
                <c:pt idx="34">
                  <c:v>80.300000000000011</c:v>
                </c:pt>
                <c:pt idx="35">
                  <c:v>80.000000000000014</c:v>
                </c:pt>
                <c:pt idx="36">
                  <c:v>79.700000000000017</c:v>
                </c:pt>
                <c:pt idx="37">
                  <c:v>92.700000000000017</c:v>
                </c:pt>
                <c:pt idx="38">
                  <c:v>91.600000000000023</c:v>
                </c:pt>
                <c:pt idx="39">
                  <c:v>90.700000000000017</c:v>
                </c:pt>
                <c:pt idx="40">
                  <c:v>90.000000000000014</c:v>
                </c:pt>
                <c:pt idx="41">
                  <c:v>89.500000000000014</c:v>
                </c:pt>
                <c:pt idx="42">
                  <c:v>89.000000000000014</c:v>
                </c:pt>
                <c:pt idx="43">
                  <c:v>88.500000000000014</c:v>
                </c:pt>
                <c:pt idx="44">
                  <c:v>88.000000000000014</c:v>
                </c:pt>
                <c:pt idx="45">
                  <c:v>87.500000000000014</c:v>
                </c:pt>
                <c:pt idx="46">
                  <c:v>87.000000000000014</c:v>
                </c:pt>
                <c:pt idx="47">
                  <c:v>86.500000000000014</c:v>
                </c:pt>
                <c:pt idx="48">
                  <c:v>86.200000000000017</c:v>
                </c:pt>
                <c:pt idx="49">
                  <c:v>85.90000000000002</c:v>
                </c:pt>
                <c:pt idx="50">
                  <c:v>85.600000000000023</c:v>
                </c:pt>
                <c:pt idx="51">
                  <c:v>85.300000000000026</c:v>
                </c:pt>
                <c:pt idx="52">
                  <c:v>85.000000000000028</c:v>
                </c:pt>
                <c:pt idx="53">
                  <c:v>84.700000000000031</c:v>
                </c:pt>
                <c:pt idx="54">
                  <c:v>84.400000000000034</c:v>
                </c:pt>
                <c:pt idx="55">
                  <c:v>89.400000000000034</c:v>
                </c:pt>
                <c:pt idx="56">
                  <c:v>88.30000000000004</c:v>
                </c:pt>
                <c:pt idx="57">
                  <c:v>87.400000000000034</c:v>
                </c:pt>
                <c:pt idx="58">
                  <c:v>86.700000000000031</c:v>
                </c:pt>
                <c:pt idx="59">
                  <c:v>86.200000000000031</c:v>
                </c:pt>
                <c:pt idx="60">
                  <c:v>85.700000000000031</c:v>
                </c:pt>
                <c:pt idx="61">
                  <c:v>85.200000000000031</c:v>
                </c:pt>
                <c:pt idx="62">
                  <c:v>84.700000000000031</c:v>
                </c:pt>
                <c:pt idx="63">
                  <c:v>84.200000000000031</c:v>
                </c:pt>
                <c:pt idx="64">
                  <c:v>83.700000000000031</c:v>
                </c:pt>
                <c:pt idx="65">
                  <c:v>83.200000000000031</c:v>
                </c:pt>
                <c:pt idx="66">
                  <c:v>82.700000000000031</c:v>
                </c:pt>
                <c:pt idx="67">
                  <c:v>82.400000000000034</c:v>
                </c:pt>
                <c:pt idx="68">
                  <c:v>82.100000000000037</c:v>
                </c:pt>
                <c:pt idx="69">
                  <c:v>81.80000000000004</c:v>
                </c:pt>
                <c:pt idx="70">
                  <c:v>81.500000000000043</c:v>
                </c:pt>
                <c:pt idx="71">
                  <c:v>81.200000000000045</c:v>
                </c:pt>
                <c:pt idx="72">
                  <c:v>80.900000000000048</c:v>
                </c:pt>
                <c:pt idx="73">
                  <c:v>80.600000000000051</c:v>
                </c:pt>
                <c:pt idx="74">
                  <c:v>80.300000000000054</c:v>
                </c:pt>
                <c:pt idx="75">
                  <c:v>93.300000000000054</c:v>
                </c:pt>
              </c:numCache>
            </c:numRef>
          </c:val>
          <c:smooth val="0"/>
          <c:extLst>
            <c:ext xmlns:c16="http://schemas.microsoft.com/office/drawing/2014/chart" uri="{C3380CC4-5D6E-409C-BE32-E72D297353CC}">
              <c16:uniqueId val="{00000190-39C2-4A4D-861C-C778A75BB2CC}"/>
            </c:ext>
          </c:extLst>
        </c:ser>
        <c:dLbls>
          <c:showLegendKey val="0"/>
          <c:showVal val="0"/>
          <c:showCatName val="0"/>
          <c:showSerName val="0"/>
          <c:showPercent val="0"/>
          <c:showBubbleSize val="0"/>
        </c:dLbls>
        <c:smooth val="0"/>
        <c:axId val="1008454384"/>
        <c:axId val="1008460264"/>
      </c:lineChart>
      <c:catAx>
        <c:axId val="1008454384"/>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60264"/>
        <c:crosses val="autoZero"/>
        <c:auto val="1"/>
        <c:lblAlgn val="ctr"/>
        <c:lblOffset val="100"/>
        <c:tickLblSkip val="3"/>
        <c:tickMarkSkip val="1"/>
        <c:noMultiLvlLbl val="0"/>
      </c:catAx>
      <c:valAx>
        <c:axId val="1008460264"/>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54384"/>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B1 &amp; B2 NPC Graph'!$B$5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5A84-48DB-8A34-5D85C96B1E14}"/>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5A84-48DB-8A34-5D85C96B1E14}"/>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5A84-48DB-8A34-5D85C96B1E14}"/>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7-5A84-48DB-8A34-5D85C96B1E14}"/>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9-5A84-48DB-8A34-5D85C96B1E14}"/>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B-5A84-48DB-8A34-5D85C96B1E14}"/>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D-5A84-48DB-8A34-5D85C96B1E14}"/>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5A84-48DB-8A34-5D85C96B1E14}"/>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5A84-48DB-8A34-5D85C96B1E14}"/>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5A84-48DB-8A34-5D85C96B1E14}"/>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5A84-48DB-8A34-5D85C96B1E14}"/>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5A84-48DB-8A34-5D85C96B1E14}"/>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5A84-48DB-8A34-5D85C96B1E14}"/>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5A84-48DB-8A34-5D85C96B1E14}"/>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D-5A84-48DB-8A34-5D85C96B1E14}"/>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F-5A84-48DB-8A34-5D85C96B1E14}"/>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21-5A84-48DB-8A34-5D85C96B1E14}"/>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23-5A84-48DB-8A34-5D85C96B1E14}"/>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25-5A84-48DB-8A34-5D85C96B1E14}"/>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7-5A84-48DB-8A34-5D85C96B1E14}"/>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9-5A84-48DB-8A34-5D85C96B1E14}"/>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B-5A84-48DB-8A34-5D85C96B1E14}"/>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D-5A84-48DB-8A34-5D85C96B1E14}"/>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F-5A84-48DB-8A34-5D85C96B1E14}"/>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31-5A84-48DB-8A34-5D85C96B1E14}"/>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33-5A84-48DB-8A34-5D85C96B1E14}"/>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35-5A84-48DB-8A34-5D85C96B1E14}"/>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7-5A84-48DB-8A34-5D85C96B1E14}"/>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9-5A84-48DB-8A34-5D85C96B1E14}"/>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B-5A84-48DB-8A34-5D85C96B1E14}"/>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D-5A84-48DB-8A34-5D85C96B1E14}"/>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F-5A84-48DB-8A34-5D85C96B1E14}"/>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41-5A84-48DB-8A34-5D85C96B1E14}"/>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43-5A84-48DB-8A34-5D85C96B1E14}"/>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45-5A84-48DB-8A34-5D85C96B1E14}"/>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7-5A84-48DB-8A34-5D85C96B1E14}"/>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9-5A84-48DB-8A34-5D85C96B1E14}"/>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B-5A84-48DB-8A34-5D85C96B1E14}"/>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D-5A84-48DB-8A34-5D85C96B1E14}"/>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F-5A84-48DB-8A34-5D85C96B1E14}"/>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51-5A84-48DB-8A34-5D85C96B1E14}"/>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53-5A84-48DB-8A34-5D85C96B1E14}"/>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55-5A84-48DB-8A34-5D85C96B1E14}"/>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7-5A84-48DB-8A34-5D85C96B1E14}"/>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9-5A84-48DB-8A34-5D85C96B1E14}"/>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B-5A84-48DB-8A34-5D85C96B1E14}"/>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D-5A84-48DB-8A34-5D85C96B1E14}"/>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F-5A84-48DB-8A34-5D85C96B1E14}"/>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61-5A84-48DB-8A34-5D85C96B1E14}"/>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63-5A84-48DB-8A34-5D85C96B1E14}"/>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65-5A84-48DB-8A34-5D85C96B1E14}"/>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67-5A84-48DB-8A34-5D85C96B1E14}"/>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69-5A84-48DB-8A34-5D85C96B1E14}"/>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6B-5A84-48DB-8A34-5D85C96B1E14}"/>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6D-5A84-48DB-8A34-5D85C96B1E14}"/>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F-5A84-48DB-8A34-5D85C96B1E14}"/>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71-5A84-48DB-8A34-5D85C96B1E14}"/>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73-5A84-48DB-8A34-5D85C96B1E14}"/>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75-5A84-48DB-8A34-5D85C96B1E14}"/>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77-5A84-48DB-8A34-5D85C96B1E14}"/>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79-5A84-48DB-8A34-5D85C96B1E14}"/>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7B-5A84-48DB-8A34-5D85C96B1E14}"/>
              </c:ext>
            </c:extLst>
          </c:dPt>
          <c:dPt>
            <c:idx val="76"/>
            <c:marker>
              <c:symbol val="none"/>
            </c:marker>
            <c:bubble3D val="0"/>
            <c:spPr>
              <a:ln w="34925" cap="rnd">
                <a:solidFill>
                  <a:srgbClr val="FF0000"/>
                </a:solidFill>
                <a:round/>
              </a:ln>
              <a:effectLst/>
            </c:spPr>
            <c:extLst>
              <c:ext xmlns:c16="http://schemas.microsoft.com/office/drawing/2014/chart" uri="{C3380CC4-5D6E-409C-BE32-E72D297353CC}">
                <c16:uniqueId val="{0000007D-5A84-48DB-8A34-5D85C96B1E14}"/>
              </c:ext>
            </c:extLst>
          </c:dPt>
          <c:dPt>
            <c:idx val="77"/>
            <c:marker>
              <c:symbol val="none"/>
            </c:marker>
            <c:bubble3D val="0"/>
            <c:spPr>
              <a:ln w="34925" cap="rnd">
                <a:solidFill>
                  <a:srgbClr val="FF0000"/>
                </a:solidFill>
                <a:round/>
              </a:ln>
              <a:effectLst/>
            </c:spPr>
            <c:extLst>
              <c:ext xmlns:c16="http://schemas.microsoft.com/office/drawing/2014/chart" uri="{C3380CC4-5D6E-409C-BE32-E72D297353CC}">
                <c16:uniqueId val="{0000007F-5A84-48DB-8A34-5D85C96B1E14}"/>
              </c:ext>
            </c:extLst>
          </c:dPt>
          <c:dPt>
            <c:idx val="78"/>
            <c:marker>
              <c:symbol val="none"/>
            </c:marker>
            <c:bubble3D val="0"/>
            <c:spPr>
              <a:ln w="34925" cap="rnd">
                <a:solidFill>
                  <a:srgbClr val="FF0000"/>
                </a:solidFill>
                <a:round/>
              </a:ln>
              <a:effectLst/>
            </c:spPr>
            <c:extLst>
              <c:ext xmlns:c16="http://schemas.microsoft.com/office/drawing/2014/chart" uri="{C3380CC4-5D6E-409C-BE32-E72D297353CC}">
                <c16:uniqueId val="{00000081-5A84-48DB-8A34-5D85C96B1E14}"/>
              </c:ext>
            </c:extLst>
          </c:dPt>
          <c:dPt>
            <c:idx val="79"/>
            <c:marker>
              <c:symbol val="none"/>
            </c:marker>
            <c:bubble3D val="0"/>
            <c:spPr>
              <a:ln w="34925" cap="rnd">
                <a:solidFill>
                  <a:srgbClr val="FF0000"/>
                </a:solidFill>
                <a:round/>
              </a:ln>
              <a:effectLst/>
            </c:spPr>
            <c:extLst>
              <c:ext xmlns:c16="http://schemas.microsoft.com/office/drawing/2014/chart" uri="{C3380CC4-5D6E-409C-BE32-E72D297353CC}">
                <c16:uniqueId val="{00000083-5A84-48DB-8A34-5D85C96B1E14}"/>
              </c:ext>
            </c:extLst>
          </c:dPt>
          <c:dPt>
            <c:idx val="80"/>
            <c:marker>
              <c:symbol val="none"/>
            </c:marker>
            <c:bubble3D val="0"/>
            <c:spPr>
              <a:ln w="34925" cap="rnd">
                <a:solidFill>
                  <a:srgbClr val="FF0000"/>
                </a:solidFill>
                <a:round/>
              </a:ln>
              <a:effectLst/>
            </c:spPr>
            <c:extLst>
              <c:ext xmlns:c16="http://schemas.microsoft.com/office/drawing/2014/chart" uri="{C3380CC4-5D6E-409C-BE32-E72D297353CC}">
                <c16:uniqueId val="{00000085-5A84-48DB-8A34-5D85C96B1E14}"/>
              </c:ext>
            </c:extLst>
          </c:dPt>
          <c:dPt>
            <c:idx val="81"/>
            <c:marker>
              <c:symbol val="none"/>
            </c:marker>
            <c:bubble3D val="0"/>
            <c:spPr>
              <a:ln w="34925" cap="rnd">
                <a:solidFill>
                  <a:srgbClr val="FF0000"/>
                </a:solidFill>
                <a:round/>
              </a:ln>
              <a:effectLst/>
            </c:spPr>
            <c:extLst>
              <c:ext xmlns:c16="http://schemas.microsoft.com/office/drawing/2014/chart" uri="{C3380CC4-5D6E-409C-BE32-E72D297353CC}">
                <c16:uniqueId val="{00000087-5A84-48DB-8A34-5D85C96B1E14}"/>
              </c:ext>
            </c:extLst>
          </c:dPt>
          <c:dPt>
            <c:idx val="82"/>
            <c:marker>
              <c:symbol val="none"/>
            </c:marker>
            <c:bubble3D val="0"/>
            <c:spPr>
              <a:ln w="34925" cap="rnd">
                <a:solidFill>
                  <a:srgbClr val="FF0000"/>
                </a:solidFill>
                <a:round/>
              </a:ln>
              <a:effectLst/>
            </c:spPr>
            <c:extLst>
              <c:ext xmlns:c16="http://schemas.microsoft.com/office/drawing/2014/chart" uri="{C3380CC4-5D6E-409C-BE32-E72D297353CC}">
                <c16:uniqueId val="{00000089-5A84-48DB-8A34-5D85C96B1E14}"/>
              </c:ext>
            </c:extLst>
          </c:dPt>
          <c:dPt>
            <c:idx val="83"/>
            <c:marker>
              <c:symbol val="none"/>
            </c:marker>
            <c:bubble3D val="0"/>
            <c:spPr>
              <a:ln w="34925" cap="rnd">
                <a:solidFill>
                  <a:srgbClr val="FF0000"/>
                </a:solidFill>
                <a:round/>
              </a:ln>
              <a:effectLst/>
            </c:spPr>
            <c:extLst>
              <c:ext xmlns:c16="http://schemas.microsoft.com/office/drawing/2014/chart" uri="{C3380CC4-5D6E-409C-BE32-E72D297353CC}">
                <c16:uniqueId val="{0000008B-5A84-48DB-8A34-5D85C96B1E14}"/>
              </c:ext>
            </c:extLst>
          </c:dPt>
          <c:dPt>
            <c:idx val="84"/>
            <c:marker>
              <c:symbol val="none"/>
            </c:marker>
            <c:bubble3D val="0"/>
            <c:spPr>
              <a:ln w="34925" cap="rnd">
                <a:solidFill>
                  <a:srgbClr val="FF0000"/>
                </a:solidFill>
                <a:round/>
              </a:ln>
              <a:effectLst/>
            </c:spPr>
            <c:extLst>
              <c:ext xmlns:c16="http://schemas.microsoft.com/office/drawing/2014/chart" uri="{C3380CC4-5D6E-409C-BE32-E72D297353CC}">
                <c16:uniqueId val="{0000008D-5A84-48DB-8A34-5D85C96B1E14}"/>
              </c:ext>
            </c:extLst>
          </c:dPt>
          <c:dPt>
            <c:idx val="85"/>
            <c:marker>
              <c:symbol val="none"/>
            </c:marker>
            <c:bubble3D val="0"/>
            <c:spPr>
              <a:ln w="34925" cap="rnd">
                <a:solidFill>
                  <a:srgbClr val="FF0000"/>
                </a:solidFill>
                <a:round/>
              </a:ln>
              <a:effectLst/>
            </c:spPr>
            <c:extLst>
              <c:ext xmlns:c16="http://schemas.microsoft.com/office/drawing/2014/chart" uri="{C3380CC4-5D6E-409C-BE32-E72D297353CC}">
                <c16:uniqueId val="{0000008F-5A84-48DB-8A34-5D85C96B1E14}"/>
              </c:ext>
            </c:extLst>
          </c:dPt>
          <c:dPt>
            <c:idx val="86"/>
            <c:marker>
              <c:symbol val="none"/>
            </c:marker>
            <c:bubble3D val="0"/>
            <c:spPr>
              <a:ln w="34925" cap="rnd">
                <a:solidFill>
                  <a:srgbClr val="FF0000"/>
                </a:solidFill>
                <a:round/>
              </a:ln>
              <a:effectLst/>
            </c:spPr>
            <c:extLst>
              <c:ext xmlns:c16="http://schemas.microsoft.com/office/drawing/2014/chart" uri="{C3380CC4-5D6E-409C-BE32-E72D297353CC}">
                <c16:uniqueId val="{00000091-5A84-48DB-8A34-5D85C96B1E14}"/>
              </c:ext>
            </c:extLst>
          </c:dPt>
          <c:dPt>
            <c:idx val="87"/>
            <c:marker>
              <c:symbol val="none"/>
            </c:marker>
            <c:bubble3D val="0"/>
            <c:spPr>
              <a:ln w="34925" cap="rnd">
                <a:solidFill>
                  <a:srgbClr val="FF0000"/>
                </a:solidFill>
                <a:round/>
              </a:ln>
              <a:effectLst/>
            </c:spPr>
            <c:extLst>
              <c:ext xmlns:c16="http://schemas.microsoft.com/office/drawing/2014/chart" uri="{C3380CC4-5D6E-409C-BE32-E72D297353CC}">
                <c16:uniqueId val="{00000093-5A84-48DB-8A34-5D85C96B1E14}"/>
              </c:ext>
            </c:extLst>
          </c:dPt>
          <c:val>
            <c:numRef>
              <c:f>'HMA B1 &amp; B2 NPC Graph'!$C$5:$CL$5</c:f>
              <c:numCache>
                <c:formatCode>General</c:formatCode>
                <c:ptCount val="88"/>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68.100000000000122</c:v>
                </c:pt>
                <c:pt idx="66">
                  <c:v>68.000000000000128</c:v>
                </c:pt>
                <c:pt idx="67">
                  <c:v>67.900000000000134</c:v>
                </c:pt>
                <c:pt idx="68">
                  <c:v>67.800000000000139</c:v>
                </c:pt>
                <c:pt idx="69">
                  <c:v>67.700000000000145</c:v>
                </c:pt>
                <c:pt idx="70">
                  <c:v>67.600000000000151</c:v>
                </c:pt>
                <c:pt idx="71">
                  <c:v>67.500000000000156</c:v>
                </c:pt>
                <c:pt idx="72">
                  <c:v>67.400000000000162</c:v>
                </c:pt>
                <c:pt idx="73">
                  <c:v>67.300000000000168</c:v>
                </c:pt>
                <c:pt idx="74">
                  <c:v>67.200000000000173</c:v>
                </c:pt>
                <c:pt idx="75">
                  <c:v>67.100000000000179</c:v>
                </c:pt>
                <c:pt idx="76">
                  <c:v>67.000000000000185</c:v>
                </c:pt>
                <c:pt idx="77">
                  <c:v>66.90000000000019</c:v>
                </c:pt>
                <c:pt idx="78">
                  <c:v>66.800000000000196</c:v>
                </c:pt>
                <c:pt idx="79">
                  <c:v>66.700000000000202</c:v>
                </c:pt>
                <c:pt idx="80">
                  <c:v>66.600000000000207</c:v>
                </c:pt>
                <c:pt idx="81">
                  <c:v>66.500000000000213</c:v>
                </c:pt>
                <c:pt idx="82">
                  <c:v>66.400000000000219</c:v>
                </c:pt>
                <c:pt idx="83">
                  <c:v>66.300000000000225</c:v>
                </c:pt>
                <c:pt idx="84">
                  <c:v>66.20000000000023</c:v>
                </c:pt>
                <c:pt idx="85">
                  <c:v>66.100000000000236</c:v>
                </c:pt>
                <c:pt idx="86">
                  <c:v>66.000000000000242</c:v>
                </c:pt>
                <c:pt idx="87">
                  <c:v>65.900000000000247</c:v>
                </c:pt>
              </c:numCache>
            </c:numRef>
          </c:val>
          <c:smooth val="0"/>
          <c:extLst>
            <c:ext xmlns:c16="http://schemas.microsoft.com/office/drawing/2014/chart" uri="{C3380CC4-5D6E-409C-BE32-E72D297353CC}">
              <c16:uniqueId val="{00000094-5A84-48DB-8A34-5D85C96B1E14}"/>
            </c:ext>
          </c:extLst>
        </c:ser>
        <c:ser>
          <c:idx val="2"/>
          <c:order val="1"/>
          <c:tx>
            <c:strRef>
              <c:f>'HMA B1 &amp; B2 NPC Graph'!$B$8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96-5A84-48DB-8A34-5D85C96B1E14}"/>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98-5A84-48DB-8A34-5D85C96B1E14}"/>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9A-5A84-48DB-8A34-5D85C96B1E14}"/>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9C-5A84-48DB-8A34-5D85C96B1E14}"/>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9E-5A84-48DB-8A34-5D85C96B1E14}"/>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A0-5A84-48DB-8A34-5D85C96B1E14}"/>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A2-5A84-48DB-8A34-5D85C96B1E14}"/>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A4-5A84-48DB-8A34-5D85C96B1E14}"/>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A6-5A84-48DB-8A34-5D85C96B1E14}"/>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A8-5A84-48DB-8A34-5D85C96B1E14}"/>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AA-5A84-48DB-8A34-5D85C96B1E14}"/>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AC-5A84-48DB-8A34-5D85C96B1E14}"/>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AE-5A84-48DB-8A34-5D85C96B1E14}"/>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B0-5A84-48DB-8A34-5D85C96B1E14}"/>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B2-5A84-48DB-8A34-5D85C96B1E14}"/>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B4-5A84-48DB-8A34-5D85C96B1E14}"/>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B6-5A84-48DB-8A34-5D85C96B1E14}"/>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B8-5A84-48DB-8A34-5D85C96B1E14}"/>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BA-5A84-48DB-8A34-5D85C96B1E14}"/>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BC-5A84-48DB-8A34-5D85C96B1E14}"/>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BE-5A84-48DB-8A34-5D85C96B1E14}"/>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C0-5A84-48DB-8A34-5D85C96B1E14}"/>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C2-5A84-48DB-8A34-5D85C96B1E14}"/>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C4-5A84-48DB-8A34-5D85C96B1E14}"/>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C6-5A84-48DB-8A34-5D85C96B1E14}"/>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C8-5A84-48DB-8A34-5D85C96B1E14}"/>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CA-5A84-48DB-8A34-5D85C96B1E14}"/>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CC-5A84-48DB-8A34-5D85C96B1E14}"/>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CE-5A84-48DB-8A34-5D85C96B1E14}"/>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D0-5A84-48DB-8A34-5D85C96B1E14}"/>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D2-5A84-48DB-8A34-5D85C96B1E14}"/>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D4-5A84-48DB-8A34-5D85C96B1E14}"/>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D6-5A84-48DB-8A34-5D85C96B1E14}"/>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D8-5A84-48DB-8A34-5D85C96B1E14}"/>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DA-5A84-48DB-8A34-5D85C96B1E14}"/>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DC-5A84-48DB-8A34-5D85C96B1E14}"/>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DE-5A84-48DB-8A34-5D85C96B1E14}"/>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E0-5A84-48DB-8A34-5D85C96B1E14}"/>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E2-5A84-48DB-8A34-5D85C96B1E14}"/>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E4-5A84-48DB-8A34-5D85C96B1E14}"/>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E6-5A84-48DB-8A34-5D85C96B1E14}"/>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E8-5A84-48DB-8A34-5D85C96B1E14}"/>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EA-5A84-48DB-8A34-5D85C96B1E14}"/>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EC-5A84-48DB-8A34-5D85C96B1E14}"/>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EE-5A84-48DB-8A34-5D85C96B1E14}"/>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F0-5A84-48DB-8A34-5D85C96B1E14}"/>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0F2-5A84-48DB-8A34-5D85C96B1E14}"/>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0F4-5A84-48DB-8A34-5D85C96B1E14}"/>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0F6-5A84-48DB-8A34-5D85C96B1E14}"/>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0F8-5A84-48DB-8A34-5D85C96B1E14}"/>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0FA-5A84-48DB-8A34-5D85C96B1E14}"/>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0FC-5A84-48DB-8A34-5D85C96B1E14}"/>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0FE-5A84-48DB-8A34-5D85C96B1E14}"/>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100-5A84-48DB-8A34-5D85C96B1E14}"/>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102-5A84-48DB-8A34-5D85C96B1E14}"/>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104-5A84-48DB-8A34-5D85C96B1E14}"/>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106-5A84-48DB-8A34-5D85C96B1E14}"/>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108-5A84-48DB-8A34-5D85C96B1E14}"/>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10A-5A84-48DB-8A34-5D85C96B1E14}"/>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10C-5A84-48DB-8A34-5D85C96B1E14}"/>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10E-5A84-48DB-8A34-5D85C96B1E14}"/>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110-5A84-48DB-8A34-5D85C96B1E14}"/>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112-5A84-48DB-8A34-5D85C96B1E14}"/>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114-5A84-48DB-8A34-5D85C96B1E14}"/>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116-5A84-48DB-8A34-5D85C96B1E14}"/>
              </c:ext>
            </c:extLst>
          </c:dPt>
          <c:dPt>
            <c:idx val="76"/>
            <c:marker>
              <c:symbol val="none"/>
            </c:marker>
            <c:bubble3D val="0"/>
            <c:spPr>
              <a:ln w="34925" cap="rnd">
                <a:solidFill>
                  <a:srgbClr val="92D050"/>
                </a:solidFill>
                <a:round/>
              </a:ln>
              <a:effectLst/>
            </c:spPr>
            <c:extLst>
              <c:ext xmlns:c16="http://schemas.microsoft.com/office/drawing/2014/chart" uri="{C3380CC4-5D6E-409C-BE32-E72D297353CC}">
                <c16:uniqueId val="{00000118-5A84-48DB-8A34-5D85C96B1E14}"/>
              </c:ext>
            </c:extLst>
          </c:dPt>
          <c:dPt>
            <c:idx val="77"/>
            <c:marker>
              <c:symbol val="none"/>
            </c:marker>
            <c:bubble3D val="0"/>
            <c:spPr>
              <a:ln w="34925" cap="rnd">
                <a:solidFill>
                  <a:srgbClr val="92D050"/>
                </a:solidFill>
                <a:round/>
              </a:ln>
              <a:effectLst/>
            </c:spPr>
            <c:extLst>
              <c:ext xmlns:c16="http://schemas.microsoft.com/office/drawing/2014/chart" uri="{C3380CC4-5D6E-409C-BE32-E72D297353CC}">
                <c16:uniqueId val="{0000011A-5A84-48DB-8A34-5D85C96B1E14}"/>
              </c:ext>
            </c:extLst>
          </c:dPt>
          <c:dPt>
            <c:idx val="78"/>
            <c:marker>
              <c:symbol val="none"/>
            </c:marker>
            <c:bubble3D val="0"/>
            <c:spPr>
              <a:ln w="34925" cap="rnd">
                <a:solidFill>
                  <a:srgbClr val="92D050"/>
                </a:solidFill>
                <a:round/>
              </a:ln>
              <a:effectLst/>
            </c:spPr>
            <c:extLst>
              <c:ext xmlns:c16="http://schemas.microsoft.com/office/drawing/2014/chart" uri="{C3380CC4-5D6E-409C-BE32-E72D297353CC}">
                <c16:uniqueId val="{0000011C-5A84-48DB-8A34-5D85C96B1E14}"/>
              </c:ext>
            </c:extLst>
          </c:dPt>
          <c:dPt>
            <c:idx val="79"/>
            <c:marker>
              <c:symbol val="none"/>
            </c:marker>
            <c:bubble3D val="0"/>
            <c:spPr>
              <a:ln w="34925" cap="rnd">
                <a:solidFill>
                  <a:srgbClr val="92D050"/>
                </a:solidFill>
                <a:round/>
              </a:ln>
              <a:effectLst/>
            </c:spPr>
            <c:extLst>
              <c:ext xmlns:c16="http://schemas.microsoft.com/office/drawing/2014/chart" uri="{C3380CC4-5D6E-409C-BE32-E72D297353CC}">
                <c16:uniqueId val="{0000011E-5A84-48DB-8A34-5D85C96B1E14}"/>
              </c:ext>
            </c:extLst>
          </c:dPt>
          <c:dPt>
            <c:idx val="80"/>
            <c:marker>
              <c:symbol val="none"/>
            </c:marker>
            <c:bubble3D val="0"/>
            <c:spPr>
              <a:ln w="34925" cap="rnd">
                <a:solidFill>
                  <a:srgbClr val="92D050"/>
                </a:solidFill>
                <a:round/>
              </a:ln>
              <a:effectLst/>
            </c:spPr>
            <c:extLst>
              <c:ext xmlns:c16="http://schemas.microsoft.com/office/drawing/2014/chart" uri="{C3380CC4-5D6E-409C-BE32-E72D297353CC}">
                <c16:uniqueId val="{00000120-5A84-48DB-8A34-5D85C96B1E14}"/>
              </c:ext>
            </c:extLst>
          </c:dPt>
          <c:dPt>
            <c:idx val="81"/>
            <c:marker>
              <c:symbol val="none"/>
            </c:marker>
            <c:bubble3D val="0"/>
            <c:spPr>
              <a:ln w="34925" cap="rnd">
                <a:solidFill>
                  <a:srgbClr val="92D050"/>
                </a:solidFill>
                <a:round/>
              </a:ln>
              <a:effectLst/>
            </c:spPr>
            <c:extLst>
              <c:ext xmlns:c16="http://schemas.microsoft.com/office/drawing/2014/chart" uri="{C3380CC4-5D6E-409C-BE32-E72D297353CC}">
                <c16:uniqueId val="{00000122-5A84-48DB-8A34-5D85C96B1E14}"/>
              </c:ext>
            </c:extLst>
          </c:dPt>
          <c:dPt>
            <c:idx val="82"/>
            <c:marker>
              <c:symbol val="none"/>
            </c:marker>
            <c:bubble3D val="0"/>
            <c:spPr>
              <a:ln w="34925" cap="rnd">
                <a:solidFill>
                  <a:srgbClr val="92D050"/>
                </a:solidFill>
                <a:round/>
              </a:ln>
              <a:effectLst/>
            </c:spPr>
            <c:extLst>
              <c:ext xmlns:c16="http://schemas.microsoft.com/office/drawing/2014/chart" uri="{C3380CC4-5D6E-409C-BE32-E72D297353CC}">
                <c16:uniqueId val="{00000124-5A84-48DB-8A34-5D85C96B1E14}"/>
              </c:ext>
            </c:extLst>
          </c:dPt>
          <c:dPt>
            <c:idx val="83"/>
            <c:marker>
              <c:symbol val="none"/>
            </c:marker>
            <c:bubble3D val="0"/>
            <c:spPr>
              <a:ln w="34925" cap="rnd">
                <a:solidFill>
                  <a:srgbClr val="92D050"/>
                </a:solidFill>
                <a:round/>
              </a:ln>
              <a:effectLst/>
            </c:spPr>
            <c:extLst>
              <c:ext xmlns:c16="http://schemas.microsoft.com/office/drawing/2014/chart" uri="{C3380CC4-5D6E-409C-BE32-E72D297353CC}">
                <c16:uniqueId val="{00000126-5A84-48DB-8A34-5D85C96B1E14}"/>
              </c:ext>
            </c:extLst>
          </c:dPt>
          <c:dPt>
            <c:idx val="84"/>
            <c:marker>
              <c:symbol val="none"/>
            </c:marker>
            <c:bubble3D val="0"/>
            <c:spPr>
              <a:ln w="34925" cap="rnd">
                <a:solidFill>
                  <a:srgbClr val="92D050"/>
                </a:solidFill>
                <a:round/>
              </a:ln>
              <a:effectLst/>
            </c:spPr>
            <c:extLst>
              <c:ext xmlns:c16="http://schemas.microsoft.com/office/drawing/2014/chart" uri="{C3380CC4-5D6E-409C-BE32-E72D297353CC}">
                <c16:uniqueId val="{00000128-5A84-48DB-8A34-5D85C96B1E14}"/>
              </c:ext>
            </c:extLst>
          </c:dPt>
          <c:dPt>
            <c:idx val="85"/>
            <c:marker>
              <c:symbol val="none"/>
            </c:marker>
            <c:bubble3D val="0"/>
            <c:spPr>
              <a:ln w="34925" cap="rnd">
                <a:solidFill>
                  <a:srgbClr val="92D050"/>
                </a:solidFill>
                <a:round/>
              </a:ln>
              <a:effectLst/>
            </c:spPr>
            <c:extLst>
              <c:ext xmlns:c16="http://schemas.microsoft.com/office/drawing/2014/chart" uri="{C3380CC4-5D6E-409C-BE32-E72D297353CC}">
                <c16:uniqueId val="{0000012A-5A84-48DB-8A34-5D85C96B1E14}"/>
              </c:ext>
            </c:extLst>
          </c:dPt>
          <c:dPt>
            <c:idx val="86"/>
            <c:marker>
              <c:symbol val="none"/>
            </c:marker>
            <c:bubble3D val="0"/>
            <c:spPr>
              <a:ln w="34925" cap="rnd">
                <a:solidFill>
                  <a:srgbClr val="92D050"/>
                </a:solidFill>
                <a:round/>
              </a:ln>
              <a:effectLst/>
            </c:spPr>
            <c:extLst>
              <c:ext xmlns:c16="http://schemas.microsoft.com/office/drawing/2014/chart" uri="{C3380CC4-5D6E-409C-BE32-E72D297353CC}">
                <c16:uniqueId val="{0000012C-5A84-48DB-8A34-5D85C96B1E14}"/>
              </c:ext>
            </c:extLst>
          </c:dPt>
          <c:dPt>
            <c:idx val="87"/>
            <c:marker>
              <c:symbol val="none"/>
            </c:marker>
            <c:bubble3D val="0"/>
            <c:spPr>
              <a:ln w="34925" cap="rnd">
                <a:solidFill>
                  <a:srgbClr val="92D050"/>
                </a:solidFill>
                <a:round/>
              </a:ln>
              <a:effectLst/>
            </c:spPr>
            <c:extLst>
              <c:ext xmlns:c16="http://schemas.microsoft.com/office/drawing/2014/chart" uri="{C3380CC4-5D6E-409C-BE32-E72D297353CC}">
                <c16:uniqueId val="{0000012E-5A84-48DB-8A34-5D85C96B1E14}"/>
              </c:ext>
            </c:extLst>
          </c:dPt>
          <c:val>
            <c:numRef>
              <c:f>'HMA B1 &amp; B2 NPC Graph'!$C$8:$CL$8</c:f>
              <c:numCache>
                <c:formatCode>General</c:formatCode>
                <c:ptCount val="88"/>
                <c:pt idx="0">
                  <c:v>100</c:v>
                </c:pt>
                <c:pt idx="1">
                  <c:v>99.9</c:v>
                </c:pt>
                <c:pt idx="2">
                  <c:v>99.7</c:v>
                </c:pt>
                <c:pt idx="3">
                  <c:v>99.4</c:v>
                </c:pt>
                <c:pt idx="4">
                  <c:v>99</c:v>
                </c:pt>
                <c:pt idx="5">
                  <c:v>98.5</c:v>
                </c:pt>
                <c:pt idx="6">
                  <c:v>97.8</c:v>
                </c:pt>
                <c:pt idx="7">
                  <c:v>96.899999999999991</c:v>
                </c:pt>
                <c:pt idx="8">
                  <c:v>95.8</c:v>
                </c:pt>
                <c:pt idx="9">
                  <c:v>94.5</c:v>
                </c:pt>
                <c:pt idx="10">
                  <c:v>93</c:v>
                </c:pt>
                <c:pt idx="11">
                  <c:v>98</c:v>
                </c:pt>
                <c:pt idx="12">
                  <c:v>96.7</c:v>
                </c:pt>
                <c:pt idx="13">
                  <c:v>95.600000000000009</c:v>
                </c:pt>
                <c:pt idx="14">
                  <c:v>94.7</c:v>
                </c:pt>
                <c:pt idx="15">
                  <c:v>94</c:v>
                </c:pt>
                <c:pt idx="16">
                  <c:v>93.5</c:v>
                </c:pt>
                <c:pt idx="17">
                  <c:v>93</c:v>
                </c:pt>
                <c:pt idx="18">
                  <c:v>92.5</c:v>
                </c:pt>
                <c:pt idx="19">
                  <c:v>92</c:v>
                </c:pt>
                <c:pt idx="20">
                  <c:v>91.5</c:v>
                </c:pt>
                <c:pt idx="21">
                  <c:v>91</c:v>
                </c:pt>
                <c:pt idx="22">
                  <c:v>90.5</c:v>
                </c:pt>
                <c:pt idx="23">
                  <c:v>95.5</c:v>
                </c:pt>
                <c:pt idx="24">
                  <c:v>94.2</c:v>
                </c:pt>
                <c:pt idx="25">
                  <c:v>93.100000000000009</c:v>
                </c:pt>
                <c:pt idx="26">
                  <c:v>92.2</c:v>
                </c:pt>
                <c:pt idx="27">
                  <c:v>91.5</c:v>
                </c:pt>
                <c:pt idx="28">
                  <c:v>91</c:v>
                </c:pt>
                <c:pt idx="29">
                  <c:v>90.5</c:v>
                </c:pt>
                <c:pt idx="30">
                  <c:v>90</c:v>
                </c:pt>
                <c:pt idx="31">
                  <c:v>89.5</c:v>
                </c:pt>
                <c:pt idx="32">
                  <c:v>89</c:v>
                </c:pt>
                <c:pt idx="33">
                  <c:v>88.5</c:v>
                </c:pt>
                <c:pt idx="34">
                  <c:v>88</c:v>
                </c:pt>
                <c:pt idx="35">
                  <c:v>96</c:v>
                </c:pt>
                <c:pt idx="36">
                  <c:v>94.7</c:v>
                </c:pt>
                <c:pt idx="37">
                  <c:v>93.600000000000009</c:v>
                </c:pt>
                <c:pt idx="38">
                  <c:v>92.7</c:v>
                </c:pt>
                <c:pt idx="39">
                  <c:v>92</c:v>
                </c:pt>
                <c:pt idx="40">
                  <c:v>91.5</c:v>
                </c:pt>
                <c:pt idx="41">
                  <c:v>91</c:v>
                </c:pt>
                <c:pt idx="42">
                  <c:v>90.5</c:v>
                </c:pt>
                <c:pt idx="43">
                  <c:v>90</c:v>
                </c:pt>
                <c:pt idx="44">
                  <c:v>89.5</c:v>
                </c:pt>
                <c:pt idx="45">
                  <c:v>89</c:v>
                </c:pt>
                <c:pt idx="46">
                  <c:v>88.5</c:v>
                </c:pt>
                <c:pt idx="47">
                  <c:v>93.5</c:v>
                </c:pt>
                <c:pt idx="48">
                  <c:v>92.2</c:v>
                </c:pt>
                <c:pt idx="49">
                  <c:v>91.100000000000009</c:v>
                </c:pt>
                <c:pt idx="50">
                  <c:v>90.2</c:v>
                </c:pt>
                <c:pt idx="51">
                  <c:v>89.5</c:v>
                </c:pt>
                <c:pt idx="52">
                  <c:v>89</c:v>
                </c:pt>
                <c:pt idx="53">
                  <c:v>88.5</c:v>
                </c:pt>
                <c:pt idx="54">
                  <c:v>88</c:v>
                </c:pt>
                <c:pt idx="55">
                  <c:v>87.5</c:v>
                </c:pt>
                <c:pt idx="56">
                  <c:v>87</c:v>
                </c:pt>
                <c:pt idx="57">
                  <c:v>86.5</c:v>
                </c:pt>
                <c:pt idx="58">
                  <c:v>91.5</c:v>
                </c:pt>
                <c:pt idx="59">
                  <c:v>90.2</c:v>
                </c:pt>
                <c:pt idx="60">
                  <c:v>89.100000000000009</c:v>
                </c:pt>
                <c:pt idx="61">
                  <c:v>88.2</c:v>
                </c:pt>
                <c:pt idx="62">
                  <c:v>87.5</c:v>
                </c:pt>
                <c:pt idx="63">
                  <c:v>87</c:v>
                </c:pt>
                <c:pt idx="64">
                  <c:v>86.5</c:v>
                </c:pt>
                <c:pt idx="65">
                  <c:v>86</c:v>
                </c:pt>
                <c:pt idx="66">
                  <c:v>85.5</c:v>
                </c:pt>
                <c:pt idx="67">
                  <c:v>85</c:v>
                </c:pt>
                <c:pt idx="68">
                  <c:v>93</c:v>
                </c:pt>
                <c:pt idx="69">
                  <c:v>91.7</c:v>
                </c:pt>
                <c:pt idx="70">
                  <c:v>90.600000000000009</c:v>
                </c:pt>
                <c:pt idx="71">
                  <c:v>89.7</c:v>
                </c:pt>
                <c:pt idx="72">
                  <c:v>89</c:v>
                </c:pt>
                <c:pt idx="73">
                  <c:v>88.5</c:v>
                </c:pt>
                <c:pt idx="74">
                  <c:v>88</c:v>
                </c:pt>
                <c:pt idx="75">
                  <c:v>87.5</c:v>
                </c:pt>
                <c:pt idx="76">
                  <c:v>87</c:v>
                </c:pt>
                <c:pt idx="77">
                  <c:v>86.5</c:v>
                </c:pt>
                <c:pt idx="78">
                  <c:v>86</c:v>
                </c:pt>
                <c:pt idx="79">
                  <c:v>91</c:v>
                </c:pt>
                <c:pt idx="80">
                  <c:v>89.7</c:v>
                </c:pt>
                <c:pt idx="81">
                  <c:v>88.600000000000009</c:v>
                </c:pt>
                <c:pt idx="82">
                  <c:v>87.7</c:v>
                </c:pt>
                <c:pt idx="83">
                  <c:v>87</c:v>
                </c:pt>
                <c:pt idx="84">
                  <c:v>86.5</c:v>
                </c:pt>
                <c:pt idx="85">
                  <c:v>86</c:v>
                </c:pt>
                <c:pt idx="86">
                  <c:v>85.5</c:v>
                </c:pt>
                <c:pt idx="87">
                  <c:v>98.5</c:v>
                </c:pt>
              </c:numCache>
            </c:numRef>
          </c:val>
          <c:smooth val="0"/>
          <c:extLst>
            <c:ext xmlns:c16="http://schemas.microsoft.com/office/drawing/2014/chart" uri="{C3380CC4-5D6E-409C-BE32-E72D297353CC}">
              <c16:uniqueId val="{0000012F-5A84-48DB-8A34-5D85C96B1E14}"/>
            </c:ext>
          </c:extLst>
        </c:ser>
        <c:ser>
          <c:idx val="0"/>
          <c:order val="2"/>
          <c:tx>
            <c:strRef>
              <c:f>'HMA B1 &amp; B2 NPC Graph'!$B$11</c:f>
              <c:strCache>
                <c:ptCount val="1"/>
                <c:pt idx="0">
                  <c:v>Alternative PQI</c:v>
                </c:pt>
              </c:strCache>
            </c:strRef>
          </c:tx>
          <c:spPr>
            <a:ln w="34925" cap="rnd">
              <a:solidFill>
                <a:srgbClr val="92D050"/>
              </a:solidFill>
              <a:prstDash val="sysDot"/>
              <a:round/>
            </a:ln>
            <a:effectLst/>
          </c:spPr>
          <c:marker>
            <c:symbol val="none"/>
          </c:marker>
          <c:dPt>
            <c:idx val="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1-5A84-48DB-8A34-5D85C96B1E14}"/>
              </c:ext>
            </c:extLst>
          </c:dPt>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3-5A84-48DB-8A34-5D85C96B1E14}"/>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5-5A84-48DB-8A34-5D85C96B1E14}"/>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7-5A84-48DB-8A34-5D85C96B1E14}"/>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9-5A84-48DB-8A34-5D85C96B1E14}"/>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B-5A84-48DB-8A34-5D85C96B1E14}"/>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D-5A84-48DB-8A34-5D85C96B1E14}"/>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3F-5A84-48DB-8A34-5D85C96B1E14}"/>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1-5A84-48DB-8A34-5D85C96B1E14}"/>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3-5A84-48DB-8A34-5D85C96B1E14}"/>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5-5A84-48DB-8A34-5D85C96B1E14}"/>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7-5A84-48DB-8A34-5D85C96B1E14}"/>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9-5A84-48DB-8A34-5D85C96B1E14}"/>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B-5A84-48DB-8A34-5D85C96B1E14}"/>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D-5A84-48DB-8A34-5D85C96B1E14}"/>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F-5A84-48DB-8A34-5D85C96B1E14}"/>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1-5A84-48DB-8A34-5D85C96B1E14}"/>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3-5A84-48DB-8A34-5D85C96B1E14}"/>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5-5A84-48DB-8A34-5D85C96B1E14}"/>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7-5A84-48DB-8A34-5D85C96B1E14}"/>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9-5A84-48DB-8A34-5D85C96B1E14}"/>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B-5A84-48DB-8A34-5D85C96B1E14}"/>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D-5A84-48DB-8A34-5D85C96B1E14}"/>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F-5A84-48DB-8A34-5D85C96B1E14}"/>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1-5A84-48DB-8A34-5D85C96B1E14}"/>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3-5A84-48DB-8A34-5D85C96B1E14}"/>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5-5A84-48DB-8A34-5D85C96B1E14}"/>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7-5A84-48DB-8A34-5D85C96B1E14}"/>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9-5A84-48DB-8A34-5D85C96B1E14}"/>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B-5A84-48DB-8A34-5D85C96B1E14}"/>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D-5A84-48DB-8A34-5D85C96B1E14}"/>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F-5A84-48DB-8A34-5D85C96B1E14}"/>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1-5A84-48DB-8A34-5D85C96B1E14}"/>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3-5A84-48DB-8A34-5D85C96B1E14}"/>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5-5A84-48DB-8A34-5D85C96B1E14}"/>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7-5A84-48DB-8A34-5D85C96B1E14}"/>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9-5A84-48DB-8A34-5D85C96B1E14}"/>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B-5A84-48DB-8A34-5D85C96B1E14}"/>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D-5A84-48DB-8A34-5D85C96B1E14}"/>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F-5A84-48DB-8A34-5D85C96B1E14}"/>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1-5A84-48DB-8A34-5D85C96B1E14}"/>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3-5A84-48DB-8A34-5D85C96B1E14}"/>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5-5A84-48DB-8A34-5D85C96B1E14}"/>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7-5A84-48DB-8A34-5D85C96B1E14}"/>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9-5A84-48DB-8A34-5D85C96B1E14}"/>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B-5A84-48DB-8A34-5D85C96B1E14}"/>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D-5A84-48DB-8A34-5D85C96B1E14}"/>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F-5A84-48DB-8A34-5D85C96B1E14}"/>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1-5A84-48DB-8A34-5D85C96B1E14}"/>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3-5A84-48DB-8A34-5D85C96B1E14}"/>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5-5A84-48DB-8A34-5D85C96B1E14}"/>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7-5A84-48DB-8A34-5D85C96B1E14}"/>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9-5A84-48DB-8A34-5D85C96B1E14}"/>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B-5A84-48DB-8A34-5D85C96B1E14}"/>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D-5A84-48DB-8A34-5D85C96B1E14}"/>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F-5A84-48DB-8A34-5D85C96B1E14}"/>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1-5A84-48DB-8A34-5D85C96B1E14}"/>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3-5A84-48DB-8A34-5D85C96B1E14}"/>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5-5A84-48DB-8A34-5D85C96B1E14}"/>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7-5A84-48DB-8A34-5D85C96B1E14}"/>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9-5A84-48DB-8A34-5D85C96B1E14}"/>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B-5A84-48DB-8A34-5D85C96B1E14}"/>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D-5A84-48DB-8A34-5D85C96B1E14}"/>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F-5A84-48DB-8A34-5D85C96B1E14}"/>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1-5A84-48DB-8A34-5D85C96B1E14}"/>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3-5A84-48DB-8A34-5D85C96B1E14}"/>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5-5A84-48DB-8A34-5D85C96B1E14}"/>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7-5A84-48DB-8A34-5D85C96B1E14}"/>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9-5A84-48DB-8A34-5D85C96B1E14}"/>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B-5A84-48DB-8A34-5D85C96B1E14}"/>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D-5A84-48DB-8A34-5D85C96B1E14}"/>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F-5A84-48DB-8A34-5D85C96B1E14}"/>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1-5A84-48DB-8A34-5D85C96B1E14}"/>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3-5A84-48DB-8A34-5D85C96B1E14}"/>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5-5A84-48DB-8A34-5D85C96B1E14}"/>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7-5A84-48DB-8A34-5D85C96B1E14}"/>
              </c:ext>
            </c:extLst>
          </c:dPt>
          <c:dPt>
            <c:idx val="7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9-5A84-48DB-8A34-5D85C96B1E14}"/>
              </c:ext>
            </c:extLst>
          </c:dPt>
          <c:dPt>
            <c:idx val="7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B-5A84-48DB-8A34-5D85C96B1E14}"/>
              </c:ext>
            </c:extLst>
          </c:dPt>
          <c:dPt>
            <c:idx val="7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D-5A84-48DB-8A34-5D85C96B1E14}"/>
              </c:ext>
            </c:extLst>
          </c:dPt>
          <c:dPt>
            <c:idx val="7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F-5A84-48DB-8A34-5D85C96B1E14}"/>
              </c:ext>
            </c:extLst>
          </c:dPt>
          <c:dPt>
            <c:idx val="8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1-5A84-48DB-8A34-5D85C96B1E14}"/>
              </c:ext>
            </c:extLst>
          </c:dPt>
          <c:dPt>
            <c:idx val="8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3-5A84-48DB-8A34-5D85C96B1E14}"/>
              </c:ext>
            </c:extLst>
          </c:dPt>
          <c:dPt>
            <c:idx val="8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5-5A84-48DB-8A34-5D85C96B1E14}"/>
              </c:ext>
            </c:extLst>
          </c:dPt>
          <c:dPt>
            <c:idx val="8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7-5A84-48DB-8A34-5D85C96B1E14}"/>
              </c:ext>
            </c:extLst>
          </c:dPt>
          <c:dPt>
            <c:idx val="8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9-5A84-48DB-8A34-5D85C96B1E14}"/>
              </c:ext>
            </c:extLst>
          </c:dPt>
          <c:dPt>
            <c:idx val="8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B-5A84-48DB-8A34-5D85C96B1E14}"/>
              </c:ext>
            </c:extLst>
          </c:dPt>
          <c:dPt>
            <c:idx val="8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D-5A84-48DB-8A34-5D85C96B1E14}"/>
              </c:ext>
            </c:extLst>
          </c:dPt>
          <c:dPt>
            <c:idx val="8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F-5A84-48DB-8A34-5D85C96B1E14}"/>
              </c:ext>
            </c:extLst>
          </c:dPt>
          <c:val>
            <c:numRef>
              <c:f>'HMA B1 &amp; B2 NPC Graph'!$C$11:$CL$11</c:f>
              <c:numCache>
                <c:formatCode>General</c:formatCode>
                <c:ptCount val="88"/>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91.399999999999991</c:v>
                </c:pt>
                <c:pt idx="16">
                  <c:v>90.3</c:v>
                </c:pt>
                <c:pt idx="17">
                  <c:v>89.399999999999991</c:v>
                </c:pt>
                <c:pt idx="18">
                  <c:v>88.699999999999989</c:v>
                </c:pt>
                <c:pt idx="19">
                  <c:v>88.199999999999989</c:v>
                </c:pt>
                <c:pt idx="20">
                  <c:v>87.699999999999989</c:v>
                </c:pt>
                <c:pt idx="21">
                  <c:v>87.199999999999989</c:v>
                </c:pt>
                <c:pt idx="22">
                  <c:v>86.899999999999991</c:v>
                </c:pt>
                <c:pt idx="23">
                  <c:v>86.6</c:v>
                </c:pt>
                <c:pt idx="24">
                  <c:v>91.6</c:v>
                </c:pt>
                <c:pt idx="25">
                  <c:v>90.3</c:v>
                </c:pt>
                <c:pt idx="26">
                  <c:v>89.2</c:v>
                </c:pt>
                <c:pt idx="27">
                  <c:v>88.3</c:v>
                </c:pt>
                <c:pt idx="28">
                  <c:v>87.6</c:v>
                </c:pt>
                <c:pt idx="29">
                  <c:v>87.1</c:v>
                </c:pt>
                <c:pt idx="30">
                  <c:v>86.6</c:v>
                </c:pt>
                <c:pt idx="31">
                  <c:v>86.1</c:v>
                </c:pt>
                <c:pt idx="32">
                  <c:v>85.6</c:v>
                </c:pt>
                <c:pt idx="33">
                  <c:v>85.1</c:v>
                </c:pt>
                <c:pt idx="34">
                  <c:v>84.6</c:v>
                </c:pt>
                <c:pt idx="35">
                  <c:v>84.1</c:v>
                </c:pt>
                <c:pt idx="36">
                  <c:v>83.6</c:v>
                </c:pt>
                <c:pt idx="37">
                  <c:v>83.3</c:v>
                </c:pt>
                <c:pt idx="38">
                  <c:v>83</c:v>
                </c:pt>
                <c:pt idx="39">
                  <c:v>82.7</c:v>
                </c:pt>
                <c:pt idx="40">
                  <c:v>82.4</c:v>
                </c:pt>
                <c:pt idx="41">
                  <c:v>82.100000000000009</c:v>
                </c:pt>
                <c:pt idx="42">
                  <c:v>81.800000000000011</c:v>
                </c:pt>
                <c:pt idx="43">
                  <c:v>81.500000000000014</c:v>
                </c:pt>
                <c:pt idx="44">
                  <c:v>94.500000000000014</c:v>
                </c:pt>
                <c:pt idx="45">
                  <c:v>93.200000000000017</c:v>
                </c:pt>
                <c:pt idx="46">
                  <c:v>92.100000000000023</c:v>
                </c:pt>
                <c:pt idx="47">
                  <c:v>91.200000000000017</c:v>
                </c:pt>
                <c:pt idx="48">
                  <c:v>90.500000000000014</c:v>
                </c:pt>
                <c:pt idx="49">
                  <c:v>90.000000000000014</c:v>
                </c:pt>
                <c:pt idx="50">
                  <c:v>89.500000000000014</c:v>
                </c:pt>
                <c:pt idx="51">
                  <c:v>89.000000000000014</c:v>
                </c:pt>
                <c:pt idx="52">
                  <c:v>88.500000000000014</c:v>
                </c:pt>
                <c:pt idx="53">
                  <c:v>88.000000000000014</c:v>
                </c:pt>
                <c:pt idx="54">
                  <c:v>87.700000000000017</c:v>
                </c:pt>
                <c:pt idx="55">
                  <c:v>87.40000000000002</c:v>
                </c:pt>
                <c:pt idx="56">
                  <c:v>87.100000000000023</c:v>
                </c:pt>
                <c:pt idx="57">
                  <c:v>86.800000000000026</c:v>
                </c:pt>
                <c:pt idx="58">
                  <c:v>86.500000000000028</c:v>
                </c:pt>
                <c:pt idx="59">
                  <c:v>91.500000000000028</c:v>
                </c:pt>
                <c:pt idx="60">
                  <c:v>90.200000000000031</c:v>
                </c:pt>
                <c:pt idx="61">
                  <c:v>89.100000000000037</c:v>
                </c:pt>
                <c:pt idx="62">
                  <c:v>88.200000000000031</c:v>
                </c:pt>
                <c:pt idx="63">
                  <c:v>87.500000000000028</c:v>
                </c:pt>
                <c:pt idx="64">
                  <c:v>87.000000000000028</c:v>
                </c:pt>
                <c:pt idx="65">
                  <c:v>86.500000000000028</c:v>
                </c:pt>
                <c:pt idx="66">
                  <c:v>86.000000000000028</c:v>
                </c:pt>
                <c:pt idx="67">
                  <c:v>85.700000000000031</c:v>
                </c:pt>
                <c:pt idx="68">
                  <c:v>85.400000000000034</c:v>
                </c:pt>
                <c:pt idx="69">
                  <c:v>90.400000000000034</c:v>
                </c:pt>
                <c:pt idx="70">
                  <c:v>89.100000000000037</c:v>
                </c:pt>
                <c:pt idx="71">
                  <c:v>88.000000000000043</c:v>
                </c:pt>
                <c:pt idx="72">
                  <c:v>87.100000000000037</c:v>
                </c:pt>
                <c:pt idx="73">
                  <c:v>86.400000000000034</c:v>
                </c:pt>
                <c:pt idx="74">
                  <c:v>85.900000000000034</c:v>
                </c:pt>
                <c:pt idx="75">
                  <c:v>85.400000000000034</c:v>
                </c:pt>
                <c:pt idx="76">
                  <c:v>84.900000000000034</c:v>
                </c:pt>
                <c:pt idx="77">
                  <c:v>84.400000000000034</c:v>
                </c:pt>
                <c:pt idx="78">
                  <c:v>83.900000000000034</c:v>
                </c:pt>
                <c:pt idx="79">
                  <c:v>83.400000000000034</c:v>
                </c:pt>
                <c:pt idx="80">
                  <c:v>82.900000000000034</c:v>
                </c:pt>
                <c:pt idx="81">
                  <c:v>82.600000000000037</c:v>
                </c:pt>
                <c:pt idx="82">
                  <c:v>82.30000000000004</c:v>
                </c:pt>
                <c:pt idx="83">
                  <c:v>82.000000000000043</c:v>
                </c:pt>
                <c:pt idx="84">
                  <c:v>81.700000000000045</c:v>
                </c:pt>
                <c:pt idx="85">
                  <c:v>81.400000000000048</c:v>
                </c:pt>
                <c:pt idx="86">
                  <c:v>81.100000000000051</c:v>
                </c:pt>
                <c:pt idx="87">
                  <c:v>94.100000000000051</c:v>
                </c:pt>
              </c:numCache>
            </c:numRef>
          </c:val>
          <c:smooth val="0"/>
          <c:extLst>
            <c:ext xmlns:c16="http://schemas.microsoft.com/office/drawing/2014/chart" uri="{C3380CC4-5D6E-409C-BE32-E72D297353CC}">
              <c16:uniqueId val="{000001E0-5A84-48DB-8A34-5D85C96B1E14}"/>
            </c:ext>
          </c:extLst>
        </c:ser>
        <c:dLbls>
          <c:showLegendKey val="0"/>
          <c:showVal val="0"/>
          <c:showCatName val="0"/>
          <c:showSerName val="0"/>
          <c:showPercent val="0"/>
          <c:showBubbleSize val="0"/>
        </c:dLbls>
        <c:smooth val="0"/>
        <c:axId val="1008459872"/>
        <c:axId val="1008457128"/>
      </c:lineChart>
      <c:catAx>
        <c:axId val="1008459872"/>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57128"/>
        <c:crosses val="autoZero"/>
        <c:auto val="1"/>
        <c:lblAlgn val="ctr"/>
        <c:lblOffset val="100"/>
        <c:tickLblSkip val="3"/>
        <c:tickMarkSkip val="1"/>
        <c:noMultiLvlLbl val="0"/>
      </c:catAx>
      <c:valAx>
        <c:axId val="1008457128"/>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59872"/>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B1 &amp; B2 NPC Graph'!$B$15</c:f>
              <c:strCache>
                <c:ptCount val="1"/>
                <c:pt idx="0">
                  <c:v>Normal Decay PQI</c:v>
                </c:pt>
              </c:strCache>
            </c:strRef>
          </c:tx>
          <c:spPr>
            <a:ln w="34925" cap="rnd">
              <a:solidFill>
                <a:srgbClr val="92D050"/>
              </a:solidFill>
              <a:round/>
            </a:ln>
            <a:effectLst/>
          </c:spPr>
          <c:marker>
            <c:symbol val="none"/>
          </c:marker>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1-EE0B-4AB5-B168-E366F2C202CE}"/>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3-EE0B-4AB5-B168-E366F2C202CE}"/>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5-EE0B-4AB5-B168-E366F2C202CE}"/>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7-EE0B-4AB5-B168-E366F2C202CE}"/>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9-EE0B-4AB5-B168-E366F2C202CE}"/>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0B-EE0B-4AB5-B168-E366F2C202CE}"/>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0D-EE0B-4AB5-B168-E366F2C202CE}"/>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0F-EE0B-4AB5-B168-E366F2C202CE}"/>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1-EE0B-4AB5-B168-E366F2C202CE}"/>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3-EE0B-4AB5-B168-E366F2C202CE}"/>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5-EE0B-4AB5-B168-E366F2C202CE}"/>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7-EE0B-4AB5-B168-E366F2C202CE}"/>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9-EE0B-4AB5-B168-E366F2C202CE}"/>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1B-EE0B-4AB5-B168-E366F2C202CE}"/>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1D-EE0B-4AB5-B168-E366F2C202CE}"/>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1F-EE0B-4AB5-B168-E366F2C202CE}"/>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1-EE0B-4AB5-B168-E366F2C202CE}"/>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3-EE0B-4AB5-B168-E366F2C202CE}"/>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5-EE0B-4AB5-B168-E366F2C202CE}"/>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7-EE0B-4AB5-B168-E366F2C202CE}"/>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9-EE0B-4AB5-B168-E366F2C202CE}"/>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2B-EE0B-4AB5-B168-E366F2C202CE}"/>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2D-EE0B-4AB5-B168-E366F2C202CE}"/>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2F-EE0B-4AB5-B168-E366F2C202CE}"/>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1-EE0B-4AB5-B168-E366F2C202CE}"/>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3-EE0B-4AB5-B168-E366F2C202CE}"/>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5-EE0B-4AB5-B168-E366F2C202CE}"/>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7-EE0B-4AB5-B168-E366F2C202CE}"/>
              </c:ext>
            </c:extLst>
          </c:dPt>
          <c:dPt>
            <c:idx val="45"/>
            <c:marker>
              <c:symbol val="none"/>
            </c:marker>
            <c:bubble3D val="0"/>
            <c:spPr>
              <a:ln w="34925" cap="rnd">
                <a:solidFill>
                  <a:srgbClr val="FF0000"/>
                </a:solidFill>
                <a:round/>
              </a:ln>
              <a:effectLst/>
            </c:spPr>
            <c:extLst>
              <c:ext xmlns:c16="http://schemas.microsoft.com/office/drawing/2014/chart" uri="{C3380CC4-5D6E-409C-BE32-E72D297353CC}">
                <c16:uniqueId val="{00000039-EE0B-4AB5-B168-E366F2C202CE}"/>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3B-EE0B-4AB5-B168-E366F2C202CE}"/>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3D-EE0B-4AB5-B168-E366F2C202CE}"/>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3F-EE0B-4AB5-B168-E366F2C202CE}"/>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1-EE0B-4AB5-B168-E366F2C202CE}"/>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3-EE0B-4AB5-B168-E366F2C202CE}"/>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5-EE0B-4AB5-B168-E366F2C202CE}"/>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7-EE0B-4AB5-B168-E366F2C202CE}"/>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9-EE0B-4AB5-B168-E366F2C202CE}"/>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4B-EE0B-4AB5-B168-E366F2C202CE}"/>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4D-EE0B-4AB5-B168-E366F2C202CE}"/>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4F-EE0B-4AB5-B168-E366F2C202CE}"/>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1-EE0B-4AB5-B168-E366F2C202CE}"/>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3-EE0B-4AB5-B168-E366F2C202CE}"/>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5-EE0B-4AB5-B168-E366F2C202CE}"/>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7-EE0B-4AB5-B168-E366F2C202CE}"/>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9-EE0B-4AB5-B168-E366F2C202CE}"/>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5B-EE0B-4AB5-B168-E366F2C202CE}"/>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5D-EE0B-4AB5-B168-E366F2C202CE}"/>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5F-EE0B-4AB5-B168-E366F2C202CE}"/>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61-EE0B-4AB5-B168-E366F2C202CE}"/>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63-EE0B-4AB5-B168-E366F2C202CE}"/>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65-EE0B-4AB5-B168-E366F2C202CE}"/>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67-EE0B-4AB5-B168-E366F2C202CE}"/>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9-EE0B-4AB5-B168-E366F2C202CE}"/>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6B-EE0B-4AB5-B168-E366F2C202CE}"/>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6D-EE0B-4AB5-B168-E366F2C202CE}"/>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6F-EE0B-4AB5-B168-E366F2C202CE}"/>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71-EE0B-4AB5-B168-E366F2C202CE}"/>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73-EE0B-4AB5-B168-E366F2C202CE}"/>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75-EE0B-4AB5-B168-E366F2C202CE}"/>
              </c:ext>
            </c:extLst>
          </c:dPt>
          <c:dPt>
            <c:idx val="76"/>
            <c:marker>
              <c:symbol val="none"/>
            </c:marker>
            <c:bubble3D val="0"/>
            <c:spPr>
              <a:ln w="34925" cap="rnd">
                <a:solidFill>
                  <a:srgbClr val="FF0000"/>
                </a:solidFill>
                <a:round/>
              </a:ln>
              <a:effectLst/>
            </c:spPr>
            <c:extLst>
              <c:ext xmlns:c16="http://schemas.microsoft.com/office/drawing/2014/chart" uri="{C3380CC4-5D6E-409C-BE32-E72D297353CC}">
                <c16:uniqueId val="{00000077-EE0B-4AB5-B168-E366F2C202CE}"/>
              </c:ext>
            </c:extLst>
          </c:dPt>
          <c:dPt>
            <c:idx val="77"/>
            <c:marker>
              <c:symbol val="none"/>
            </c:marker>
            <c:bubble3D val="0"/>
            <c:spPr>
              <a:ln w="34925" cap="rnd">
                <a:solidFill>
                  <a:srgbClr val="FF0000"/>
                </a:solidFill>
                <a:round/>
              </a:ln>
              <a:effectLst/>
            </c:spPr>
            <c:extLst>
              <c:ext xmlns:c16="http://schemas.microsoft.com/office/drawing/2014/chart" uri="{C3380CC4-5D6E-409C-BE32-E72D297353CC}">
                <c16:uniqueId val="{00000079-EE0B-4AB5-B168-E366F2C202CE}"/>
              </c:ext>
            </c:extLst>
          </c:dPt>
          <c:dPt>
            <c:idx val="78"/>
            <c:marker>
              <c:symbol val="none"/>
            </c:marker>
            <c:bubble3D val="0"/>
            <c:spPr>
              <a:ln w="34925" cap="rnd">
                <a:solidFill>
                  <a:srgbClr val="FF0000"/>
                </a:solidFill>
                <a:round/>
              </a:ln>
              <a:effectLst/>
            </c:spPr>
            <c:extLst>
              <c:ext xmlns:c16="http://schemas.microsoft.com/office/drawing/2014/chart" uri="{C3380CC4-5D6E-409C-BE32-E72D297353CC}">
                <c16:uniqueId val="{0000007B-EE0B-4AB5-B168-E366F2C202CE}"/>
              </c:ext>
            </c:extLst>
          </c:dPt>
          <c:dPt>
            <c:idx val="79"/>
            <c:marker>
              <c:symbol val="none"/>
            </c:marker>
            <c:bubble3D val="0"/>
            <c:spPr>
              <a:ln w="34925" cap="rnd">
                <a:solidFill>
                  <a:srgbClr val="FF0000"/>
                </a:solidFill>
                <a:round/>
              </a:ln>
              <a:effectLst/>
            </c:spPr>
            <c:extLst>
              <c:ext xmlns:c16="http://schemas.microsoft.com/office/drawing/2014/chart" uri="{C3380CC4-5D6E-409C-BE32-E72D297353CC}">
                <c16:uniqueId val="{0000007D-EE0B-4AB5-B168-E366F2C202CE}"/>
              </c:ext>
            </c:extLst>
          </c:dPt>
          <c:dPt>
            <c:idx val="80"/>
            <c:marker>
              <c:symbol val="none"/>
            </c:marker>
            <c:bubble3D val="0"/>
            <c:spPr>
              <a:ln w="34925" cap="rnd">
                <a:solidFill>
                  <a:srgbClr val="FF0000"/>
                </a:solidFill>
                <a:round/>
              </a:ln>
              <a:effectLst/>
            </c:spPr>
            <c:extLst>
              <c:ext xmlns:c16="http://schemas.microsoft.com/office/drawing/2014/chart" uri="{C3380CC4-5D6E-409C-BE32-E72D297353CC}">
                <c16:uniqueId val="{0000007F-EE0B-4AB5-B168-E366F2C202CE}"/>
              </c:ext>
            </c:extLst>
          </c:dPt>
          <c:dPt>
            <c:idx val="81"/>
            <c:marker>
              <c:symbol val="none"/>
            </c:marker>
            <c:bubble3D val="0"/>
            <c:spPr>
              <a:ln w="34925" cap="rnd">
                <a:solidFill>
                  <a:srgbClr val="FF0000"/>
                </a:solidFill>
                <a:round/>
              </a:ln>
              <a:effectLst/>
            </c:spPr>
            <c:extLst>
              <c:ext xmlns:c16="http://schemas.microsoft.com/office/drawing/2014/chart" uri="{C3380CC4-5D6E-409C-BE32-E72D297353CC}">
                <c16:uniqueId val="{00000081-EE0B-4AB5-B168-E366F2C202CE}"/>
              </c:ext>
            </c:extLst>
          </c:dPt>
          <c:dPt>
            <c:idx val="82"/>
            <c:marker>
              <c:symbol val="none"/>
            </c:marker>
            <c:bubble3D val="0"/>
            <c:spPr>
              <a:ln w="34925" cap="rnd">
                <a:solidFill>
                  <a:srgbClr val="FF0000"/>
                </a:solidFill>
                <a:round/>
              </a:ln>
              <a:effectLst/>
            </c:spPr>
            <c:extLst>
              <c:ext xmlns:c16="http://schemas.microsoft.com/office/drawing/2014/chart" uri="{C3380CC4-5D6E-409C-BE32-E72D297353CC}">
                <c16:uniqueId val="{00000083-EE0B-4AB5-B168-E366F2C202CE}"/>
              </c:ext>
            </c:extLst>
          </c:dPt>
          <c:dPt>
            <c:idx val="83"/>
            <c:marker>
              <c:symbol val="none"/>
            </c:marker>
            <c:bubble3D val="0"/>
            <c:spPr>
              <a:ln w="34925" cap="rnd">
                <a:solidFill>
                  <a:srgbClr val="FF0000"/>
                </a:solidFill>
                <a:round/>
              </a:ln>
              <a:effectLst/>
            </c:spPr>
            <c:extLst>
              <c:ext xmlns:c16="http://schemas.microsoft.com/office/drawing/2014/chart" uri="{C3380CC4-5D6E-409C-BE32-E72D297353CC}">
                <c16:uniqueId val="{00000085-EE0B-4AB5-B168-E366F2C202CE}"/>
              </c:ext>
            </c:extLst>
          </c:dPt>
          <c:dPt>
            <c:idx val="84"/>
            <c:marker>
              <c:symbol val="none"/>
            </c:marker>
            <c:bubble3D val="0"/>
            <c:spPr>
              <a:ln w="34925" cap="rnd">
                <a:solidFill>
                  <a:srgbClr val="FF0000"/>
                </a:solidFill>
                <a:round/>
              </a:ln>
              <a:effectLst/>
            </c:spPr>
            <c:extLst>
              <c:ext xmlns:c16="http://schemas.microsoft.com/office/drawing/2014/chart" uri="{C3380CC4-5D6E-409C-BE32-E72D297353CC}">
                <c16:uniqueId val="{00000087-EE0B-4AB5-B168-E366F2C202CE}"/>
              </c:ext>
            </c:extLst>
          </c:dPt>
          <c:dPt>
            <c:idx val="85"/>
            <c:marker>
              <c:symbol val="none"/>
            </c:marker>
            <c:bubble3D val="0"/>
            <c:spPr>
              <a:ln w="34925" cap="rnd">
                <a:solidFill>
                  <a:srgbClr val="FF0000"/>
                </a:solidFill>
                <a:round/>
              </a:ln>
              <a:effectLst/>
            </c:spPr>
            <c:extLst>
              <c:ext xmlns:c16="http://schemas.microsoft.com/office/drawing/2014/chart" uri="{C3380CC4-5D6E-409C-BE32-E72D297353CC}">
                <c16:uniqueId val="{00000089-EE0B-4AB5-B168-E366F2C202CE}"/>
              </c:ext>
            </c:extLst>
          </c:dPt>
          <c:dPt>
            <c:idx val="86"/>
            <c:marker>
              <c:symbol val="none"/>
            </c:marker>
            <c:bubble3D val="0"/>
            <c:spPr>
              <a:ln w="34925" cap="rnd">
                <a:solidFill>
                  <a:srgbClr val="FF0000"/>
                </a:solidFill>
                <a:round/>
              </a:ln>
              <a:effectLst/>
            </c:spPr>
            <c:extLst>
              <c:ext xmlns:c16="http://schemas.microsoft.com/office/drawing/2014/chart" uri="{C3380CC4-5D6E-409C-BE32-E72D297353CC}">
                <c16:uniqueId val="{0000008B-EE0B-4AB5-B168-E366F2C202CE}"/>
              </c:ext>
            </c:extLst>
          </c:dPt>
          <c:dPt>
            <c:idx val="87"/>
            <c:marker>
              <c:symbol val="none"/>
            </c:marker>
            <c:bubble3D val="0"/>
            <c:spPr>
              <a:ln w="34925" cap="rnd">
                <a:solidFill>
                  <a:srgbClr val="FF0000"/>
                </a:solidFill>
                <a:round/>
              </a:ln>
              <a:effectLst/>
            </c:spPr>
            <c:extLst>
              <c:ext xmlns:c16="http://schemas.microsoft.com/office/drawing/2014/chart" uri="{C3380CC4-5D6E-409C-BE32-E72D297353CC}">
                <c16:uniqueId val="{0000008D-EE0B-4AB5-B168-E366F2C202CE}"/>
              </c:ext>
            </c:extLst>
          </c:dPt>
          <c:dPt>
            <c:idx val="88"/>
            <c:marker>
              <c:symbol val="none"/>
            </c:marker>
            <c:bubble3D val="0"/>
            <c:spPr>
              <a:ln w="34925" cap="rnd">
                <a:solidFill>
                  <a:srgbClr val="FF0000"/>
                </a:solidFill>
                <a:round/>
              </a:ln>
              <a:effectLst/>
            </c:spPr>
            <c:extLst>
              <c:ext xmlns:c16="http://schemas.microsoft.com/office/drawing/2014/chart" uri="{C3380CC4-5D6E-409C-BE32-E72D297353CC}">
                <c16:uniqueId val="{0000008F-EE0B-4AB5-B168-E366F2C202CE}"/>
              </c:ext>
            </c:extLst>
          </c:dPt>
          <c:dPt>
            <c:idx val="89"/>
            <c:marker>
              <c:symbol val="none"/>
            </c:marker>
            <c:bubble3D val="0"/>
            <c:spPr>
              <a:ln w="34925" cap="rnd">
                <a:solidFill>
                  <a:srgbClr val="FF0000"/>
                </a:solidFill>
                <a:round/>
              </a:ln>
              <a:effectLst/>
            </c:spPr>
            <c:extLst>
              <c:ext xmlns:c16="http://schemas.microsoft.com/office/drawing/2014/chart" uri="{C3380CC4-5D6E-409C-BE32-E72D297353CC}">
                <c16:uniqueId val="{00000091-EE0B-4AB5-B168-E366F2C202CE}"/>
              </c:ext>
            </c:extLst>
          </c:dPt>
          <c:dPt>
            <c:idx val="90"/>
            <c:marker>
              <c:symbol val="none"/>
            </c:marker>
            <c:bubble3D val="0"/>
            <c:spPr>
              <a:ln w="34925" cap="rnd">
                <a:solidFill>
                  <a:srgbClr val="FF0000"/>
                </a:solidFill>
                <a:round/>
              </a:ln>
              <a:effectLst/>
            </c:spPr>
            <c:extLst>
              <c:ext xmlns:c16="http://schemas.microsoft.com/office/drawing/2014/chart" uri="{C3380CC4-5D6E-409C-BE32-E72D297353CC}">
                <c16:uniqueId val="{00000093-EE0B-4AB5-B168-E366F2C202CE}"/>
              </c:ext>
            </c:extLst>
          </c:dPt>
          <c:dPt>
            <c:idx val="91"/>
            <c:marker>
              <c:symbol val="none"/>
            </c:marker>
            <c:bubble3D val="0"/>
            <c:spPr>
              <a:ln w="34925" cap="rnd">
                <a:solidFill>
                  <a:srgbClr val="FF0000"/>
                </a:solidFill>
                <a:round/>
              </a:ln>
              <a:effectLst/>
            </c:spPr>
            <c:extLst>
              <c:ext xmlns:c16="http://schemas.microsoft.com/office/drawing/2014/chart" uri="{C3380CC4-5D6E-409C-BE32-E72D297353CC}">
                <c16:uniqueId val="{00000095-EE0B-4AB5-B168-E366F2C202CE}"/>
              </c:ext>
            </c:extLst>
          </c:dPt>
          <c:dPt>
            <c:idx val="92"/>
            <c:marker>
              <c:symbol val="none"/>
            </c:marker>
            <c:bubble3D val="0"/>
            <c:spPr>
              <a:ln w="34925" cap="rnd">
                <a:solidFill>
                  <a:srgbClr val="FF0000"/>
                </a:solidFill>
                <a:round/>
              </a:ln>
              <a:effectLst/>
            </c:spPr>
            <c:extLst>
              <c:ext xmlns:c16="http://schemas.microsoft.com/office/drawing/2014/chart" uri="{C3380CC4-5D6E-409C-BE32-E72D297353CC}">
                <c16:uniqueId val="{00000097-EE0B-4AB5-B168-E366F2C202CE}"/>
              </c:ext>
            </c:extLst>
          </c:dPt>
          <c:dPt>
            <c:idx val="93"/>
            <c:marker>
              <c:symbol val="none"/>
            </c:marker>
            <c:bubble3D val="0"/>
            <c:spPr>
              <a:ln w="34925" cap="rnd">
                <a:solidFill>
                  <a:srgbClr val="FF0000"/>
                </a:solidFill>
                <a:round/>
              </a:ln>
              <a:effectLst/>
            </c:spPr>
            <c:extLst>
              <c:ext xmlns:c16="http://schemas.microsoft.com/office/drawing/2014/chart" uri="{C3380CC4-5D6E-409C-BE32-E72D297353CC}">
                <c16:uniqueId val="{00000099-EE0B-4AB5-B168-E366F2C202CE}"/>
              </c:ext>
            </c:extLst>
          </c:dPt>
          <c:val>
            <c:numRef>
              <c:f>'HMA B1 &amp; B2 NPC Graph'!$C$15:$CR$15</c:f>
              <c:numCache>
                <c:formatCode>General</c:formatCode>
                <c:ptCount val="94"/>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68.100000000000122</c:v>
                </c:pt>
                <c:pt idx="66">
                  <c:v>68.000000000000128</c:v>
                </c:pt>
                <c:pt idx="67">
                  <c:v>67.900000000000134</c:v>
                </c:pt>
                <c:pt idx="68">
                  <c:v>67.800000000000139</c:v>
                </c:pt>
                <c:pt idx="69">
                  <c:v>67.700000000000145</c:v>
                </c:pt>
                <c:pt idx="70">
                  <c:v>67.600000000000151</c:v>
                </c:pt>
                <c:pt idx="71">
                  <c:v>67.500000000000156</c:v>
                </c:pt>
                <c:pt idx="72">
                  <c:v>67.400000000000162</c:v>
                </c:pt>
                <c:pt idx="73">
                  <c:v>67.300000000000168</c:v>
                </c:pt>
                <c:pt idx="74">
                  <c:v>67.200000000000173</c:v>
                </c:pt>
                <c:pt idx="75">
                  <c:v>67.100000000000179</c:v>
                </c:pt>
                <c:pt idx="76">
                  <c:v>67.000000000000185</c:v>
                </c:pt>
                <c:pt idx="77">
                  <c:v>66.90000000000019</c:v>
                </c:pt>
                <c:pt idx="78">
                  <c:v>66.800000000000196</c:v>
                </c:pt>
                <c:pt idx="79">
                  <c:v>66.700000000000202</c:v>
                </c:pt>
                <c:pt idx="80">
                  <c:v>66.600000000000207</c:v>
                </c:pt>
                <c:pt idx="81">
                  <c:v>66.500000000000213</c:v>
                </c:pt>
                <c:pt idx="82">
                  <c:v>66.400000000000219</c:v>
                </c:pt>
                <c:pt idx="83">
                  <c:v>66.300000000000225</c:v>
                </c:pt>
                <c:pt idx="84">
                  <c:v>66.20000000000023</c:v>
                </c:pt>
                <c:pt idx="85">
                  <c:v>66.100000000000236</c:v>
                </c:pt>
                <c:pt idx="86">
                  <c:v>66.000000000000242</c:v>
                </c:pt>
                <c:pt idx="87">
                  <c:v>65.900000000000247</c:v>
                </c:pt>
                <c:pt idx="88">
                  <c:v>65.800000000000253</c:v>
                </c:pt>
                <c:pt idx="89">
                  <c:v>65.700000000000259</c:v>
                </c:pt>
                <c:pt idx="90">
                  <c:v>65.600000000000264</c:v>
                </c:pt>
                <c:pt idx="91">
                  <c:v>65.50000000000027</c:v>
                </c:pt>
                <c:pt idx="92">
                  <c:v>65.400000000000276</c:v>
                </c:pt>
                <c:pt idx="93">
                  <c:v>65.300000000000281</c:v>
                </c:pt>
              </c:numCache>
            </c:numRef>
          </c:val>
          <c:smooth val="0"/>
          <c:extLst>
            <c:ext xmlns:c16="http://schemas.microsoft.com/office/drawing/2014/chart" uri="{C3380CC4-5D6E-409C-BE32-E72D297353CC}">
              <c16:uniqueId val="{0000009A-EE0B-4AB5-B168-E366F2C202CE}"/>
            </c:ext>
          </c:extLst>
        </c:ser>
        <c:ser>
          <c:idx val="2"/>
          <c:order val="1"/>
          <c:tx>
            <c:strRef>
              <c:f>'HMA B1 &amp; B2 NPC Graph'!$B$18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9C-EE0B-4AB5-B168-E366F2C202CE}"/>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9E-EE0B-4AB5-B168-E366F2C202CE}"/>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A0-EE0B-4AB5-B168-E366F2C202CE}"/>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A2-EE0B-4AB5-B168-E366F2C202CE}"/>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A4-EE0B-4AB5-B168-E366F2C202CE}"/>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A6-EE0B-4AB5-B168-E366F2C202CE}"/>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A8-EE0B-4AB5-B168-E366F2C202CE}"/>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AA-EE0B-4AB5-B168-E366F2C202CE}"/>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AC-EE0B-4AB5-B168-E366F2C202CE}"/>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AE-EE0B-4AB5-B168-E366F2C202CE}"/>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B0-EE0B-4AB5-B168-E366F2C202CE}"/>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B2-EE0B-4AB5-B168-E366F2C202CE}"/>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B4-EE0B-4AB5-B168-E366F2C202CE}"/>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B6-EE0B-4AB5-B168-E366F2C202CE}"/>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B8-EE0B-4AB5-B168-E366F2C202CE}"/>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BA-EE0B-4AB5-B168-E366F2C202CE}"/>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BC-EE0B-4AB5-B168-E366F2C202CE}"/>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BE-EE0B-4AB5-B168-E366F2C202CE}"/>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C0-EE0B-4AB5-B168-E366F2C202CE}"/>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C2-EE0B-4AB5-B168-E366F2C202CE}"/>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C4-EE0B-4AB5-B168-E366F2C202CE}"/>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C6-EE0B-4AB5-B168-E366F2C202CE}"/>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C8-EE0B-4AB5-B168-E366F2C202CE}"/>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CA-EE0B-4AB5-B168-E366F2C202CE}"/>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CC-EE0B-4AB5-B168-E366F2C202CE}"/>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CE-EE0B-4AB5-B168-E366F2C202CE}"/>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D0-EE0B-4AB5-B168-E366F2C202CE}"/>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D2-EE0B-4AB5-B168-E366F2C202CE}"/>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D4-EE0B-4AB5-B168-E366F2C202CE}"/>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D6-EE0B-4AB5-B168-E366F2C202CE}"/>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D8-EE0B-4AB5-B168-E366F2C202CE}"/>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DA-EE0B-4AB5-B168-E366F2C202CE}"/>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DC-EE0B-4AB5-B168-E366F2C202CE}"/>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DE-EE0B-4AB5-B168-E366F2C202CE}"/>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E0-EE0B-4AB5-B168-E366F2C202CE}"/>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E2-EE0B-4AB5-B168-E366F2C202CE}"/>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E4-EE0B-4AB5-B168-E366F2C202CE}"/>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E6-EE0B-4AB5-B168-E366F2C202CE}"/>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E8-EE0B-4AB5-B168-E366F2C202CE}"/>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EA-EE0B-4AB5-B168-E366F2C202CE}"/>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EC-EE0B-4AB5-B168-E366F2C202CE}"/>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EE-EE0B-4AB5-B168-E366F2C202CE}"/>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F0-EE0B-4AB5-B168-E366F2C202CE}"/>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F2-EE0B-4AB5-B168-E366F2C202CE}"/>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F4-EE0B-4AB5-B168-E366F2C202CE}"/>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F6-EE0B-4AB5-B168-E366F2C202CE}"/>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0F8-EE0B-4AB5-B168-E366F2C202CE}"/>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0FA-EE0B-4AB5-B168-E366F2C202CE}"/>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0FC-EE0B-4AB5-B168-E366F2C202CE}"/>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0FE-EE0B-4AB5-B168-E366F2C202CE}"/>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100-EE0B-4AB5-B168-E366F2C202CE}"/>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102-EE0B-4AB5-B168-E366F2C202CE}"/>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104-EE0B-4AB5-B168-E366F2C202CE}"/>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106-EE0B-4AB5-B168-E366F2C202CE}"/>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108-EE0B-4AB5-B168-E366F2C202CE}"/>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10A-EE0B-4AB5-B168-E366F2C202CE}"/>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10C-EE0B-4AB5-B168-E366F2C202CE}"/>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10E-EE0B-4AB5-B168-E366F2C202CE}"/>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110-EE0B-4AB5-B168-E366F2C202CE}"/>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112-EE0B-4AB5-B168-E366F2C202CE}"/>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114-EE0B-4AB5-B168-E366F2C202CE}"/>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116-EE0B-4AB5-B168-E366F2C202CE}"/>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118-EE0B-4AB5-B168-E366F2C202CE}"/>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11A-EE0B-4AB5-B168-E366F2C202CE}"/>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11C-EE0B-4AB5-B168-E366F2C202CE}"/>
              </c:ext>
            </c:extLst>
          </c:dPt>
          <c:dPt>
            <c:idx val="76"/>
            <c:marker>
              <c:symbol val="none"/>
            </c:marker>
            <c:bubble3D val="0"/>
            <c:spPr>
              <a:ln w="34925" cap="rnd">
                <a:solidFill>
                  <a:srgbClr val="92D050"/>
                </a:solidFill>
                <a:round/>
              </a:ln>
              <a:effectLst/>
            </c:spPr>
            <c:extLst>
              <c:ext xmlns:c16="http://schemas.microsoft.com/office/drawing/2014/chart" uri="{C3380CC4-5D6E-409C-BE32-E72D297353CC}">
                <c16:uniqueId val="{0000011E-EE0B-4AB5-B168-E366F2C202CE}"/>
              </c:ext>
            </c:extLst>
          </c:dPt>
          <c:dPt>
            <c:idx val="77"/>
            <c:marker>
              <c:symbol val="none"/>
            </c:marker>
            <c:bubble3D val="0"/>
            <c:spPr>
              <a:ln w="34925" cap="rnd">
                <a:solidFill>
                  <a:srgbClr val="92D050"/>
                </a:solidFill>
                <a:round/>
              </a:ln>
              <a:effectLst/>
            </c:spPr>
            <c:extLst>
              <c:ext xmlns:c16="http://schemas.microsoft.com/office/drawing/2014/chart" uri="{C3380CC4-5D6E-409C-BE32-E72D297353CC}">
                <c16:uniqueId val="{00000120-EE0B-4AB5-B168-E366F2C202CE}"/>
              </c:ext>
            </c:extLst>
          </c:dPt>
          <c:dPt>
            <c:idx val="78"/>
            <c:marker>
              <c:symbol val="none"/>
            </c:marker>
            <c:bubble3D val="0"/>
            <c:spPr>
              <a:ln w="34925" cap="rnd">
                <a:solidFill>
                  <a:srgbClr val="92D050"/>
                </a:solidFill>
                <a:round/>
              </a:ln>
              <a:effectLst/>
            </c:spPr>
            <c:extLst>
              <c:ext xmlns:c16="http://schemas.microsoft.com/office/drawing/2014/chart" uri="{C3380CC4-5D6E-409C-BE32-E72D297353CC}">
                <c16:uniqueId val="{00000122-EE0B-4AB5-B168-E366F2C202CE}"/>
              </c:ext>
            </c:extLst>
          </c:dPt>
          <c:dPt>
            <c:idx val="79"/>
            <c:marker>
              <c:symbol val="none"/>
            </c:marker>
            <c:bubble3D val="0"/>
            <c:spPr>
              <a:ln w="34925" cap="rnd">
                <a:solidFill>
                  <a:srgbClr val="92D050"/>
                </a:solidFill>
                <a:round/>
              </a:ln>
              <a:effectLst/>
            </c:spPr>
            <c:extLst>
              <c:ext xmlns:c16="http://schemas.microsoft.com/office/drawing/2014/chart" uri="{C3380CC4-5D6E-409C-BE32-E72D297353CC}">
                <c16:uniqueId val="{00000124-EE0B-4AB5-B168-E366F2C202CE}"/>
              </c:ext>
            </c:extLst>
          </c:dPt>
          <c:dPt>
            <c:idx val="80"/>
            <c:marker>
              <c:symbol val="none"/>
            </c:marker>
            <c:bubble3D val="0"/>
            <c:spPr>
              <a:ln w="34925" cap="rnd">
                <a:solidFill>
                  <a:srgbClr val="92D050"/>
                </a:solidFill>
                <a:round/>
              </a:ln>
              <a:effectLst/>
            </c:spPr>
            <c:extLst>
              <c:ext xmlns:c16="http://schemas.microsoft.com/office/drawing/2014/chart" uri="{C3380CC4-5D6E-409C-BE32-E72D297353CC}">
                <c16:uniqueId val="{00000126-EE0B-4AB5-B168-E366F2C202CE}"/>
              </c:ext>
            </c:extLst>
          </c:dPt>
          <c:dPt>
            <c:idx val="81"/>
            <c:marker>
              <c:symbol val="none"/>
            </c:marker>
            <c:bubble3D val="0"/>
            <c:spPr>
              <a:ln w="34925" cap="rnd">
                <a:solidFill>
                  <a:srgbClr val="92D050"/>
                </a:solidFill>
                <a:round/>
              </a:ln>
              <a:effectLst/>
            </c:spPr>
            <c:extLst>
              <c:ext xmlns:c16="http://schemas.microsoft.com/office/drawing/2014/chart" uri="{C3380CC4-5D6E-409C-BE32-E72D297353CC}">
                <c16:uniqueId val="{00000128-EE0B-4AB5-B168-E366F2C202CE}"/>
              </c:ext>
            </c:extLst>
          </c:dPt>
          <c:dPt>
            <c:idx val="82"/>
            <c:marker>
              <c:symbol val="none"/>
            </c:marker>
            <c:bubble3D val="0"/>
            <c:spPr>
              <a:ln w="34925" cap="rnd">
                <a:solidFill>
                  <a:srgbClr val="92D050"/>
                </a:solidFill>
                <a:round/>
              </a:ln>
              <a:effectLst/>
            </c:spPr>
            <c:extLst>
              <c:ext xmlns:c16="http://schemas.microsoft.com/office/drawing/2014/chart" uri="{C3380CC4-5D6E-409C-BE32-E72D297353CC}">
                <c16:uniqueId val="{0000012A-EE0B-4AB5-B168-E366F2C202CE}"/>
              </c:ext>
            </c:extLst>
          </c:dPt>
          <c:dPt>
            <c:idx val="83"/>
            <c:marker>
              <c:symbol val="none"/>
            </c:marker>
            <c:bubble3D val="0"/>
            <c:spPr>
              <a:ln w="34925" cap="rnd">
                <a:solidFill>
                  <a:srgbClr val="92D050"/>
                </a:solidFill>
                <a:round/>
              </a:ln>
              <a:effectLst/>
            </c:spPr>
            <c:extLst>
              <c:ext xmlns:c16="http://schemas.microsoft.com/office/drawing/2014/chart" uri="{C3380CC4-5D6E-409C-BE32-E72D297353CC}">
                <c16:uniqueId val="{0000012C-EE0B-4AB5-B168-E366F2C202CE}"/>
              </c:ext>
            </c:extLst>
          </c:dPt>
          <c:dPt>
            <c:idx val="84"/>
            <c:marker>
              <c:symbol val="none"/>
            </c:marker>
            <c:bubble3D val="0"/>
            <c:spPr>
              <a:ln w="34925" cap="rnd">
                <a:solidFill>
                  <a:srgbClr val="92D050"/>
                </a:solidFill>
                <a:round/>
              </a:ln>
              <a:effectLst/>
            </c:spPr>
            <c:extLst>
              <c:ext xmlns:c16="http://schemas.microsoft.com/office/drawing/2014/chart" uri="{C3380CC4-5D6E-409C-BE32-E72D297353CC}">
                <c16:uniqueId val="{0000012E-EE0B-4AB5-B168-E366F2C202CE}"/>
              </c:ext>
            </c:extLst>
          </c:dPt>
          <c:dPt>
            <c:idx val="85"/>
            <c:marker>
              <c:symbol val="none"/>
            </c:marker>
            <c:bubble3D val="0"/>
            <c:spPr>
              <a:ln w="34925" cap="rnd">
                <a:solidFill>
                  <a:srgbClr val="92D050"/>
                </a:solidFill>
                <a:round/>
              </a:ln>
              <a:effectLst/>
            </c:spPr>
            <c:extLst>
              <c:ext xmlns:c16="http://schemas.microsoft.com/office/drawing/2014/chart" uri="{C3380CC4-5D6E-409C-BE32-E72D297353CC}">
                <c16:uniqueId val="{00000130-EE0B-4AB5-B168-E366F2C202CE}"/>
              </c:ext>
            </c:extLst>
          </c:dPt>
          <c:dPt>
            <c:idx val="86"/>
            <c:marker>
              <c:symbol val="none"/>
            </c:marker>
            <c:bubble3D val="0"/>
            <c:spPr>
              <a:ln w="34925" cap="rnd">
                <a:solidFill>
                  <a:srgbClr val="92D050"/>
                </a:solidFill>
                <a:round/>
              </a:ln>
              <a:effectLst/>
            </c:spPr>
            <c:extLst>
              <c:ext xmlns:c16="http://schemas.microsoft.com/office/drawing/2014/chart" uri="{C3380CC4-5D6E-409C-BE32-E72D297353CC}">
                <c16:uniqueId val="{00000132-EE0B-4AB5-B168-E366F2C202CE}"/>
              </c:ext>
            </c:extLst>
          </c:dPt>
          <c:dPt>
            <c:idx val="87"/>
            <c:marker>
              <c:symbol val="none"/>
            </c:marker>
            <c:bubble3D val="0"/>
            <c:spPr>
              <a:ln w="34925" cap="rnd">
                <a:solidFill>
                  <a:srgbClr val="92D050"/>
                </a:solidFill>
                <a:round/>
              </a:ln>
              <a:effectLst/>
            </c:spPr>
            <c:extLst>
              <c:ext xmlns:c16="http://schemas.microsoft.com/office/drawing/2014/chart" uri="{C3380CC4-5D6E-409C-BE32-E72D297353CC}">
                <c16:uniqueId val="{00000134-EE0B-4AB5-B168-E366F2C202CE}"/>
              </c:ext>
            </c:extLst>
          </c:dPt>
          <c:dPt>
            <c:idx val="88"/>
            <c:marker>
              <c:symbol val="none"/>
            </c:marker>
            <c:bubble3D val="0"/>
            <c:spPr>
              <a:ln w="34925" cap="rnd">
                <a:solidFill>
                  <a:srgbClr val="92D050"/>
                </a:solidFill>
                <a:round/>
              </a:ln>
              <a:effectLst/>
            </c:spPr>
            <c:extLst>
              <c:ext xmlns:c16="http://schemas.microsoft.com/office/drawing/2014/chart" uri="{C3380CC4-5D6E-409C-BE32-E72D297353CC}">
                <c16:uniqueId val="{00000136-EE0B-4AB5-B168-E366F2C202CE}"/>
              </c:ext>
            </c:extLst>
          </c:dPt>
          <c:dPt>
            <c:idx val="89"/>
            <c:marker>
              <c:symbol val="none"/>
            </c:marker>
            <c:bubble3D val="0"/>
            <c:spPr>
              <a:ln w="34925" cap="rnd">
                <a:solidFill>
                  <a:srgbClr val="92D050"/>
                </a:solidFill>
                <a:round/>
              </a:ln>
              <a:effectLst/>
            </c:spPr>
            <c:extLst>
              <c:ext xmlns:c16="http://schemas.microsoft.com/office/drawing/2014/chart" uri="{C3380CC4-5D6E-409C-BE32-E72D297353CC}">
                <c16:uniqueId val="{00000138-EE0B-4AB5-B168-E366F2C202CE}"/>
              </c:ext>
            </c:extLst>
          </c:dPt>
          <c:dPt>
            <c:idx val="90"/>
            <c:marker>
              <c:symbol val="none"/>
            </c:marker>
            <c:bubble3D val="0"/>
            <c:spPr>
              <a:ln w="34925" cap="rnd">
                <a:solidFill>
                  <a:srgbClr val="92D050"/>
                </a:solidFill>
                <a:round/>
              </a:ln>
              <a:effectLst/>
            </c:spPr>
            <c:extLst>
              <c:ext xmlns:c16="http://schemas.microsoft.com/office/drawing/2014/chart" uri="{C3380CC4-5D6E-409C-BE32-E72D297353CC}">
                <c16:uniqueId val="{0000013A-EE0B-4AB5-B168-E366F2C202CE}"/>
              </c:ext>
            </c:extLst>
          </c:dPt>
          <c:dPt>
            <c:idx val="91"/>
            <c:marker>
              <c:symbol val="none"/>
            </c:marker>
            <c:bubble3D val="0"/>
            <c:spPr>
              <a:ln w="34925" cap="rnd">
                <a:solidFill>
                  <a:srgbClr val="92D050"/>
                </a:solidFill>
                <a:round/>
              </a:ln>
              <a:effectLst/>
            </c:spPr>
            <c:extLst>
              <c:ext xmlns:c16="http://schemas.microsoft.com/office/drawing/2014/chart" uri="{C3380CC4-5D6E-409C-BE32-E72D297353CC}">
                <c16:uniqueId val="{0000013C-EE0B-4AB5-B168-E366F2C202CE}"/>
              </c:ext>
            </c:extLst>
          </c:dPt>
          <c:dPt>
            <c:idx val="92"/>
            <c:marker>
              <c:symbol val="none"/>
            </c:marker>
            <c:bubble3D val="0"/>
            <c:spPr>
              <a:ln w="34925" cap="rnd">
                <a:solidFill>
                  <a:srgbClr val="92D050"/>
                </a:solidFill>
                <a:round/>
              </a:ln>
              <a:effectLst/>
            </c:spPr>
            <c:extLst>
              <c:ext xmlns:c16="http://schemas.microsoft.com/office/drawing/2014/chart" uri="{C3380CC4-5D6E-409C-BE32-E72D297353CC}">
                <c16:uniqueId val="{0000013E-EE0B-4AB5-B168-E366F2C202CE}"/>
              </c:ext>
            </c:extLst>
          </c:dPt>
          <c:dPt>
            <c:idx val="93"/>
            <c:marker>
              <c:symbol val="none"/>
            </c:marker>
            <c:bubble3D val="0"/>
            <c:spPr>
              <a:ln w="34925" cap="rnd">
                <a:solidFill>
                  <a:srgbClr val="92D050"/>
                </a:solidFill>
                <a:round/>
              </a:ln>
              <a:effectLst/>
            </c:spPr>
            <c:extLst>
              <c:ext xmlns:c16="http://schemas.microsoft.com/office/drawing/2014/chart" uri="{C3380CC4-5D6E-409C-BE32-E72D297353CC}">
                <c16:uniqueId val="{00000140-EE0B-4AB5-B168-E366F2C202CE}"/>
              </c:ext>
            </c:extLst>
          </c:dPt>
          <c:val>
            <c:numRef>
              <c:f>'HMA B1 &amp; B2 NPC Graph'!$C$18:$CR$18</c:f>
              <c:numCache>
                <c:formatCode>General</c:formatCode>
                <c:ptCount val="94"/>
                <c:pt idx="0">
                  <c:v>100</c:v>
                </c:pt>
                <c:pt idx="1">
                  <c:v>99.9</c:v>
                </c:pt>
                <c:pt idx="2">
                  <c:v>99.7</c:v>
                </c:pt>
                <c:pt idx="3">
                  <c:v>99.4</c:v>
                </c:pt>
                <c:pt idx="4">
                  <c:v>99</c:v>
                </c:pt>
                <c:pt idx="5">
                  <c:v>98.5</c:v>
                </c:pt>
                <c:pt idx="6">
                  <c:v>97.8</c:v>
                </c:pt>
                <c:pt idx="7">
                  <c:v>96.899999999999991</c:v>
                </c:pt>
                <c:pt idx="8">
                  <c:v>95.8</c:v>
                </c:pt>
                <c:pt idx="9">
                  <c:v>94.5</c:v>
                </c:pt>
                <c:pt idx="10">
                  <c:v>93</c:v>
                </c:pt>
                <c:pt idx="11">
                  <c:v>91.3</c:v>
                </c:pt>
                <c:pt idx="12">
                  <c:v>96.3</c:v>
                </c:pt>
                <c:pt idx="13">
                  <c:v>95</c:v>
                </c:pt>
                <c:pt idx="14">
                  <c:v>93.9</c:v>
                </c:pt>
                <c:pt idx="15">
                  <c:v>93</c:v>
                </c:pt>
                <c:pt idx="16">
                  <c:v>92.3</c:v>
                </c:pt>
                <c:pt idx="17">
                  <c:v>91.8</c:v>
                </c:pt>
                <c:pt idx="18">
                  <c:v>91.3</c:v>
                </c:pt>
                <c:pt idx="19">
                  <c:v>90.8</c:v>
                </c:pt>
                <c:pt idx="20">
                  <c:v>90.3</c:v>
                </c:pt>
                <c:pt idx="21">
                  <c:v>89.8</c:v>
                </c:pt>
                <c:pt idx="22">
                  <c:v>89.3</c:v>
                </c:pt>
                <c:pt idx="23">
                  <c:v>88.8</c:v>
                </c:pt>
                <c:pt idx="24">
                  <c:v>88.3</c:v>
                </c:pt>
                <c:pt idx="25">
                  <c:v>93.3</c:v>
                </c:pt>
                <c:pt idx="26">
                  <c:v>92</c:v>
                </c:pt>
                <c:pt idx="27">
                  <c:v>90.9</c:v>
                </c:pt>
                <c:pt idx="28">
                  <c:v>90</c:v>
                </c:pt>
                <c:pt idx="29">
                  <c:v>89.3</c:v>
                </c:pt>
                <c:pt idx="30">
                  <c:v>88.8</c:v>
                </c:pt>
                <c:pt idx="31">
                  <c:v>88.3</c:v>
                </c:pt>
                <c:pt idx="32">
                  <c:v>87.8</c:v>
                </c:pt>
                <c:pt idx="33">
                  <c:v>87.3</c:v>
                </c:pt>
                <c:pt idx="34">
                  <c:v>86.8</c:v>
                </c:pt>
                <c:pt idx="35">
                  <c:v>86.3</c:v>
                </c:pt>
                <c:pt idx="36">
                  <c:v>85.8</c:v>
                </c:pt>
                <c:pt idx="37">
                  <c:v>85.3</c:v>
                </c:pt>
                <c:pt idx="38">
                  <c:v>93.3</c:v>
                </c:pt>
                <c:pt idx="39">
                  <c:v>92</c:v>
                </c:pt>
                <c:pt idx="40">
                  <c:v>90.9</c:v>
                </c:pt>
                <c:pt idx="41">
                  <c:v>90</c:v>
                </c:pt>
                <c:pt idx="42">
                  <c:v>89.3</c:v>
                </c:pt>
                <c:pt idx="43">
                  <c:v>88.8</c:v>
                </c:pt>
                <c:pt idx="44">
                  <c:v>88.3</c:v>
                </c:pt>
                <c:pt idx="45">
                  <c:v>87.8</c:v>
                </c:pt>
                <c:pt idx="46">
                  <c:v>87.3</c:v>
                </c:pt>
                <c:pt idx="47">
                  <c:v>86.8</c:v>
                </c:pt>
                <c:pt idx="48">
                  <c:v>86.3</c:v>
                </c:pt>
                <c:pt idx="49">
                  <c:v>85.8</c:v>
                </c:pt>
                <c:pt idx="50">
                  <c:v>85.3</c:v>
                </c:pt>
                <c:pt idx="51">
                  <c:v>90.3</c:v>
                </c:pt>
                <c:pt idx="52">
                  <c:v>89</c:v>
                </c:pt>
                <c:pt idx="53">
                  <c:v>87.9</c:v>
                </c:pt>
                <c:pt idx="54">
                  <c:v>87</c:v>
                </c:pt>
                <c:pt idx="55">
                  <c:v>86.3</c:v>
                </c:pt>
                <c:pt idx="56">
                  <c:v>85.8</c:v>
                </c:pt>
                <c:pt idx="57">
                  <c:v>85.3</c:v>
                </c:pt>
                <c:pt idx="58">
                  <c:v>84.8</c:v>
                </c:pt>
                <c:pt idx="59">
                  <c:v>84.3</c:v>
                </c:pt>
                <c:pt idx="60">
                  <c:v>83.8</c:v>
                </c:pt>
                <c:pt idx="61">
                  <c:v>83.3</c:v>
                </c:pt>
                <c:pt idx="62">
                  <c:v>82.8</c:v>
                </c:pt>
                <c:pt idx="63">
                  <c:v>87.8</c:v>
                </c:pt>
                <c:pt idx="64">
                  <c:v>86.5</c:v>
                </c:pt>
                <c:pt idx="65">
                  <c:v>85.4</c:v>
                </c:pt>
                <c:pt idx="66">
                  <c:v>84.5</c:v>
                </c:pt>
                <c:pt idx="67">
                  <c:v>83.8</c:v>
                </c:pt>
                <c:pt idx="68">
                  <c:v>83.3</c:v>
                </c:pt>
                <c:pt idx="69">
                  <c:v>82.8</c:v>
                </c:pt>
                <c:pt idx="70">
                  <c:v>82.3</c:v>
                </c:pt>
                <c:pt idx="71">
                  <c:v>81.8</c:v>
                </c:pt>
                <c:pt idx="72">
                  <c:v>81.3</c:v>
                </c:pt>
                <c:pt idx="73">
                  <c:v>80.8</c:v>
                </c:pt>
                <c:pt idx="74">
                  <c:v>80.3</c:v>
                </c:pt>
                <c:pt idx="75">
                  <c:v>88.3</c:v>
                </c:pt>
                <c:pt idx="76">
                  <c:v>87</c:v>
                </c:pt>
                <c:pt idx="77">
                  <c:v>85.9</c:v>
                </c:pt>
                <c:pt idx="78">
                  <c:v>85</c:v>
                </c:pt>
                <c:pt idx="79">
                  <c:v>84.3</c:v>
                </c:pt>
                <c:pt idx="80">
                  <c:v>83.8</c:v>
                </c:pt>
                <c:pt idx="81">
                  <c:v>83.3</c:v>
                </c:pt>
                <c:pt idx="82">
                  <c:v>82.8</c:v>
                </c:pt>
                <c:pt idx="83">
                  <c:v>82.3</c:v>
                </c:pt>
                <c:pt idx="84">
                  <c:v>81.8</c:v>
                </c:pt>
                <c:pt idx="85">
                  <c:v>86.8</c:v>
                </c:pt>
                <c:pt idx="86">
                  <c:v>85.5</c:v>
                </c:pt>
                <c:pt idx="87">
                  <c:v>84.4</c:v>
                </c:pt>
                <c:pt idx="88">
                  <c:v>83.5</c:v>
                </c:pt>
                <c:pt idx="89">
                  <c:v>82.8</c:v>
                </c:pt>
                <c:pt idx="90">
                  <c:v>82.3</c:v>
                </c:pt>
                <c:pt idx="91">
                  <c:v>81.8</c:v>
                </c:pt>
                <c:pt idx="92">
                  <c:v>81.3</c:v>
                </c:pt>
                <c:pt idx="93">
                  <c:v>94.3</c:v>
                </c:pt>
              </c:numCache>
            </c:numRef>
          </c:val>
          <c:smooth val="0"/>
          <c:extLst>
            <c:ext xmlns:c16="http://schemas.microsoft.com/office/drawing/2014/chart" uri="{C3380CC4-5D6E-409C-BE32-E72D297353CC}">
              <c16:uniqueId val="{00000141-EE0B-4AB5-B168-E366F2C202CE}"/>
            </c:ext>
          </c:extLst>
        </c:ser>
        <c:ser>
          <c:idx val="0"/>
          <c:order val="2"/>
          <c:tx>
            <c:strRef>
              <c:f>'HMA B1 &amp; B2 NPC Graph'!$B$21</c:f>
              <c:strCache>
                <c:ptCount val="1"/>
                <c:pt idx="0">
                  <c:v>Alternative PQI</c:v>
                </c:pt>
              </c:strCache>
            </c:strRef>
          </c:tx>
          <c:spPr>
            <a:ln w="34925" cap="rnd">
              <a:solidFill>
                <a:srgbClr val="92D050"/>
              </a:solidFill>
              <a:prstDash val="sysDot"/>
              <a:round/>
            </a:ln>
            <a:effectLst/>
          </c:spPr>
          <c:marker>
            <c:symbol val="none"/>
          </c:marker>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3-EE0B-4AB5-B168-E366F2C202CE}"/>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5-EE0B-4AB5-B168-E366F2C202CE}"/>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7-EE0B-4AB5-B168-E366F2C202CE}"/>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9-EE0B-4AB5-B168-E366F2C202CE}"/>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B-EE0B-4AB5-B168-E366F2C202CE}"/>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D-EE0B-4AB5-B168-E366F2C202CE}"/>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4F-EE0B-4AB5-B168-E366F2C202CE}"/>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1-EE0B-4AB5-B168-E366F2C202CE}"/>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3-EE0B-4AB5-B168-E366F2C202CE}"/>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5-EE0B-4AB5-B168-E366F2C202CE}"/>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7-EE0B-4AB5-B168-E366F2C202CE}"/>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9-EE0B-4AB5-B168-E366F2C202CE}"/>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B-EE0B-4AB5-B168-E366F2C202CE}"/>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D-EE0B-4AB5-B168-E366F2C202CE}"/>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F-EE0B-4AB5-B168-E366F2C202CE}"/>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1-EE0B-4AB5-B168-E366F2C202CE}"/>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3-EE0B-4AB5-B168-E366F2C202CE}"/>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5-EE0B-4AB5-B168-E366F2C202CE}"/>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7-EE0B-4AB5-B168-E366F2C202CE}"/>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9-EE0B-4AB5-B168-E366F2C202CE}"/>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B-EE0B-4AB5-B168-E366F2C202CE}"/>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D-EE0B-4AB5-B168-E366F2C202CE}"/>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F-EE0B-4AB5-B168-E366F2C202CE}"/>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1-EE0B-4AB5-B168-E366F2C202CE}"/>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3-EE0B-4AB5-B168-E366F2C202CE}"/>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5-EE0B-4AB5-B168-E366F2C202CE}"/>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7-EE0B-4AB5-B168-E366F2C202CE}"/>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9-EE0B-4AB5-B168-E366F2C202CE}"/>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B-EE0B-4AB5-B168-E366F2C202CE}"/>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D-EE0B-4AB5-B168-E366F2C202CE}"/>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F-EE0B-4AB5-B168-E366F2C202CE}"/>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1-EE0B-4AB5-B168-E366F2C202CE}"/>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3-EE0B-4AB5-B168-E366F2C202CE}"/>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5-EE0B-4AB5-B168-E366F2C202CE}"/>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7-EE0B-4AB5-B168-E366F2C202CE}"/>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9-EE0B-4AB5-B168-E366F2C202CE}"/>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B-EE0B-4AB5-B168-E366F2C202CE}"/>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D-EE0B-4AB5-B168-E366F2C202CE}"/>
              </c:ext>
            </c:extLst>
          </c:dPt>
          <c:dPt>
            <c:idx val="39"/>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8F-EE0B-4AB5-B168-E366F2C202CE}"/>
              </c:ext>
            </c:extLst>
          </c:dPt>
          <c:dPt>
            <c:idx val="4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1-EE0B-4AB5-B168-E366F2C202CE}"/>
              </c:ext>
            </c:extLst>
          </c:dPt>
          <c:dPt>
            <c:idx val="41"/>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3-EE0B-4AB5-B168-E366F2C202CE}"/>
              </c:ext>
            </c:extLst>
          </c:dPt>
          <c:dPt>
            <c:idx val="4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5-EE0B-4AB5-B168-E366F2C202CE}"/>
              </c:ext>
            </c:extLst>
          </c:dPt>
          <c:dPt>
            <c:idx val="4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7-EE0B-4AB5-B168-E366F2C202CE}"/>
              </c:ext>
            </c:extLst>
          </c:dPt>
          <c:dPt>
            <c:idx val="4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9-EE0B-4AB5-B168-E366F2C202CE}"/>
              </c:ext>
            </c:extLst>
          </c:dPt>
          <c:dPt>
            <c:idx val="4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B-EE0B-4AB5-B168-E366F2C202CE}"/>
              </c:ext>
            </c:extLst>
          </c:dPt>
          <c:dPt>
            <c:idx val="4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D-EE0B-4AB5-B168-E366F2C202CE}"/>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F-EE0B-4AB5-B168-E366F2C202CE}"/>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1-EE0B-4AB5-B168-E366F2C202CE}"/>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3-EE0B-4AB5-B168-E366F2C202CE}"/>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5-EE0B-4AB5-B168-E366F2C202CE}"/>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7-EE0B-4AB5-B168-E366F2C202CE}"/>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9-EE0B-4AB5-B168-E366F2C202CE}"/>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B-EE0B-4AB5-B168-E366F2C202CE}"/>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D-EE0B-4AB5-B168-E366F2C202CE}"/>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F-EE0B-4AB5-B168-E366F2C202CE}"/>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1-EE0B-4AB5-B168-E366F2C202CE}"/>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3-EE0B-4AB5-B168-E366F2C202CE}"/>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5-EE0B-4AB5-B168-E366F2C202CE}"/>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7-EE0B-4AB5-B168-E366F2C202CE}"/>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9-EE0B-4AB5-B168-E366F2C202CE}"/>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B-EE0B-4AB5-B168-E366F2C202CE}"/>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D-EE0B-4AB5-B168-E366F2C202CE}"/>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F-EE0B-4AB5-B168-E366F2C202CE}"/>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1-EE0B-4AB5-B168-E366F2C202CE}"/>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3-EE0B-4AB5-B168-E366F2C202CE}"/>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5-EE0B-4AB5-B168-E366F2C202CE}"/>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7-EE0B-4AB5-B168-E366F2C202CE}"/>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9-EE0B-4AB5-B168-E366F2C202CE}"/>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B-EE0B-4AB5-B168-E366F2C202CE}"/>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D-EE0B-4AB5-B168-E366F2C202CE}"/>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F-EE0B-4AB5-B168-E366F2C202CE}"/>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1-EE0B-4AB5-B168-E366F2C202CE}"/>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3-EE0B-4AB5-B168-E366F2C202CE}"/>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5-EE0B-4AB5-B168-E366F2C202CE}"/>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7-EE0B-4AB5-B168-E366F2C202CE}"/>
              </c:ext>
            </c:extLst>
          </c:dPt>
          <c:dPt>
            <c:idx val="7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9-EE0B-4AB5-B168-E366F2C202CE}"/>
              </c:ext>
            </c:extLst>
          </c:dPt>
          <c:dPt>
            <c:idx val="7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B-EE0B-4AB5-B168-E366F2C202CE}"/>
              </c:ext>
            </c:extLst>
          </c:dPt>
          <c:dPt>
            <c:idx val="7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D-EE0B-4AB5-B168-E366F2C202CE}"/>
              </c:ext>
            </c:extLst>
          </c:dPt>
          <c:dPt>
            <c:idx val="7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F-EE0B-4AB5-B168-E366F2C202CE}"/>
              </c:ext>
            </c:extLst>
          </c:dPt>
          <c:dPt>
            <c:idx val="8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1-EE0B-4AB5-B168-E366F2C202CE}"/>
              </c:ext>
            </c:extLst>
          </c:dPt>
          <c:dPt>
            <c:idx val="8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3-EE0B-4AB5-B168-E366F2C202CE}"/>
              </c:ext>
            </c:extLst>
          </c:dPt>
          <c:dPt>
            <c:idx val="8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5-EE0B-4AB5-B168-E366F2C202CE}"/>
              </c:ext>
            </c:extLst>
          </c:dPt>
          <c:dPt>
            <c:idx val="8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7-EE0B-4AB5-B168-E366F2C202CE}"/>
              </c:ext>
            </c:extLst>
          </c:dPt>
          <c:dPt>
            <c:idx val="8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E9-EE0B-4AB5-B168-E366F2C202CE}"/>
              </c:ext>
            </c:extLst>
          </c:dPt>
          <c:dPt>
            <c:idx val="8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EB-EE0B-4AB5-B168-E366F2C202CE}"/>
              </c:ext>
            </c:extLst>
          </c:dPt>
          <c:dPt>
            <c:idx val="8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ED-EE0B-4AB5-B168-E366F2C202CE}"/>
              </c:ext>
            </c:extLst>
          </c:dPt>
          <c:dPt>
            <c:idx val="8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EF-EE0B-4AB5-B168-E366F2C202CE}"/>
              </c:ext>
            </c:extLst>
          </c:dPt>
          <c:dPt>
            <c:idx val="8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F1-EE0B-4AB5-B168-E366F2C202CE}"/>
              </c:ext>
            </c:extLst>
          </c:dPt>
          <c:dPt>
            <c:idx val="89"/>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F3-EE0B-4AB5-B168-E366F2C202CE}"/>
              </c:ext>
            </c:extLst>
          </c:dPt>
          <c:dPt>
            <c:idx val="9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F5-EE0B-4AB5-B168-E366F2C202CE}"/>
              </c:ext>
            </c:extLst>
          </c:dPt>
          <c:dPt>
            <c:idx val="91"/>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F7-EE0B-4AB5-B168-E366F2C202CE}"/>
              </c:ext>
            </c:extLst>
          </c:dPt>
          <c:dPt>
            <c:idx val="9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F9-EE0B-4AB5-B168-E366F2C202CE}"/>
              </c:ext>
            </c:extLst>
          </c:dPt>
          <c:dPt>
            <c:idx val="9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B-EE0B-4AB5-B168-E366F2C202CE}"/>
              </c:ext>
            </c:extLst>
          </c:dPt>
          <c:val>
            <c:numRef>
              <c:f>'HMA B1 &amp; B2 NPC Graph'!$C$21:$CR$21</c:f>
              <c:numCache>
                <c:formatCode>General</c:formatCode>
                <c:ptCount val="94"/>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88.8</c:v>
                </c:pt>
                <c:pt idx="18">
                  <c:v>87.5</c:v>
                </c:pt>
                <c:pt idx="19">
                  <c:v>86.4</c:v>
                </c:pt>
                <c:pt idx="20">
                  <c:v>85.5</c:v>
                </c:pt>
                <c:pt idx="21">
                  <c:v>84.8</c:v>
                </c:pt>
                <c:pt idx="22">
                  <c:v>84.3</c:v>
                </c:pt>
                <c:pt idx="23">
                  <c:v>83.8</c:v>
                </c:pt>
                <c:pt idx="24">
                  <c:v>83.3</c:v>
                </c:pt>
                <c:pt idx="25">
                  <c:v>83</c:v>
                </c:pt>
                <c:pt idx="26">
                  <c:v>82.7</c:v>
                </c:pt>
                <c:pt idx="27">
                  <c:v>87.7</c:v>
                </c:pt>
                <c:pt idx="28">
                  <c:v>86.4</c:v>
                </c:pt>
                <c:pt idx="29">
                  <c:v>85.300000000000011</c:v>
                </c:pt>
                <c:pt idx="30">
                  <c:v>84.4</c:v>
                </c:pt>
                <c:pt idx="31">
                  <c:v>83.7</c:v>
                </c:pt>
                <c:pt idx="32">
                  <c:v>83.2</c:v>
                </c:pt>
                <c:pt idx="33">
                  <c:v>82.7</c:v>
                </c:pt>
                <c:pt idx="34">
                  <c:v>82.2</c:v>
                </c:pt>
                <c:pt idx="35">
                  <c:v>81.7</c:v>
                </c:pt>
                <c:pt idx="36">
                  <c:v>81.2</c:v>
                </c:pt>
                <c:pt idx="37">
                  <c:v>80.7</c:v>
                </c:pt>
                <c:pt idx="38">
                  <c:v>80.2</c:v>
                </c:pt>
                <c:pt idx="39">
                  <c:v>79.7</c:v>
                </c:pt>
                <c:pt idx="40">
                  <c:v>79.400000000000006</c:v>
                </c:pt>
                <c:pt idx="41">
                  <c:v>79.100000000000009</c:v>
                </c:pt>
                <c:pt idx="42">
                  <c:v>78.800000000000011</c:v>
                </c:pt>
                <c:pt idx="43">
                  <c:v>78.500000000000014</c:v>
                </c:pt>
                <c:pt idx="44">
                  <c:v>78.200000000000017</c:v>
                </c:pt>
                <c:pt idx="45">
                  <c:v>77.90000000000002</c:v>
                </c:pt>
                <c:pt idx="46">
                  <c:v>77.600000000000023</c:v>
                </c:pt>
                <c:pt idx="47">
                  <c:v>90.600000000000023</c:v>
                </c:pt>
                <c:pt idx="48">
                  <c:v>89.300000000000026</c:v>
                </c:pt>
                <c:pt idx="49">
                  <c:v>88.200000000000031</c:v>
                </c:pt>
                <c:pt idx="50">
                  <c:v>87.300000000000026</c:v>
                </c:pt>
                <c:pt idx="51">
                  <c:v>86.600000000000023</c:v>
                </c:pt>
                <c:pt idx="52">
                  <c:v>86.100000000000023</c:v>
                </c:pt>
                <c:pt idx="53">
                  <c:v>85.600000000000023</c:v>
                </c:pt>
                <c:pt idx="54">
                  <c:v>85.100000000000023</c:v>
                </c:pt>
                <c:pt idx="55">
                  <c:v>84.600000000000023</c:v>
                </c:pt>
                <c:pt idx="56">
                  <c:v>84.100000000000023</c:v>
                </c:pt>
                <c:pt idx="57">
                  <c:v>83.800000000000026</c:v>
                </c:pt>
                <c:pt idx="58">
                  <c:v>83.500000000000028</c:v>
                </c:pt>
                <c:pt idx="59">
                  <c:v>83.200000000000031</c:v>
                </c:pt>
                <c:pt idx="60">
                  <c:v>82.900000000000034</c:v>
                </c:pt>
                <c:pt idx="61">
                  <c:v>82.600000000000037</c:v>
                </c:pt>
                <c:pt idx="62">
                  <c:v>87.600000000000037</c:v>
                </c:pt>
                <c:pt idx="63">
                  <c:v>86.30000000000004</c:v>
                </c:pt>
                <c:pt idx="64">
                  <c:v>85.200000000000045</c:v>
                </c:pt>
                <c:pt idx="65">
                  <c:v>84.30000000000004</c:v>
                </c:pt>
                <c:pt idx="66">
                  <c:v>83.600000000000037</c:v>
                </c:pt>
                <c:pt idx="67">
                  <c:v>83.100000000000037</c:v>
                </c:pt>
                <c:pt idx="68">
                  <c:v>82.600000000000037</c:v>
                </c:pt>
                <c:pt idx="69">
                  <c:v>82.100000000000037</c:v>
                </c:pt>
                <c:pt idx="70">
                  <c:v>81.80000000000004</c:v>
                </c:pt>
                <c:pt idx="71">
                  <c:v>81.500000000000043</c:v>
                </c:pt>
                <c:pt idx="72">
                  <c:v>86.500000000000043</c:v>
                </c:pt>
                <c:pt idx="73">
                  <c:v>85.200000000000045</c:v>
                </c:pt>
                <c:pt idx="74">
                  <c:v>84.100000000000051</c:v>
                </c:pt>
                <c:pt idx="75">
                  <c:v>83.200000000000045</c:v>
                </c:pt>
                <c:pt idx="76">
                  <c:v>82.500000000000043</c:v>
                </c:pt>
                <c:pt idx="77">
                  <c:v>82.000000000000043</c:v>
                </c:pt>
                <c:pt idx="78">
                  <c:v>81.500000000000043</c:v>
                </c:pt>
                <c:pt idx="79">
                  <c:v>81.200000000000045</c:v>
                </c:pt>
                <c:pt idx="80">
                  <c:v>80.900000000000048</c:v>
                </c:pt>
                <c:pt idx="81">
                  <c:v>80.600000000000051</c:v>
                </c:pt>
                <c:pt idx="82">
                  <c:v>80.300000000000054</c:v>
                </c:pt>
                <c:pt idx="83">
                  <c:v>80.000000000000057</c:v>
                </c:pt>
                <c:pt idx="84">
                  <c:v>79.70000000000006</c:v>
                </c:pt>
                <c:pt idx="85">
                  <c:v>79.400000000000063</c:v>
                </c:pt>
                <c:pt idx="86">
                  <c:v>79.100000000000065</c:v>
                </c:pt>
                <c:pt idx="87">
                  <c:v>78.800000000000068</c:v>
                </c:pt>
                <c:pt idx="88">
                  <c:v>78.500000000000071</c:v>
                </c:pt>
                <c:pt idx="89">
                  <c:v>78.200000000000074</c:v>
                </c:pt>
                <c:pt idx="90">
                  <c:v>77.900000000000077</c:v>
                </c:pt>
                <c:pt idx="91">
                  <c:v>77.60000000000008</c:v>
                </c:pt>
                <c:pt idx="92">
                  <c:v>77.300000000000082</c:v>
                </c:pt>
                <c:pt idx="93">
                  <c:v>90.300000000000082</c:v>
                </c:pt>
              </c:numCache>
            </c:numRef>
          </c:val>
          <c:smooth val="0"/>
          <c:extLst>
            <c:ext xmlns:c16="http://schemas.microsoft.com/office/drawing/2014/chart" uri="{C3380CC4-5D6E-409C-BE32-E72D297353CC}">
              <c16:uniqueId val="{000001FC-EE0B-4AB5-B168-E366F2C202CE}"/>
            </c:ext>
          </c:extLst>
        </c:ser>
        <c:dLbls>
          <c:showLegendKey val="0"/>
          <c:showVal val="0"/>
          <c:showCatName val="0"/>
          <c:showSerName val="0"/>
          <c:showPercent val="0"/>
          <c:showBubbleSize val="0"/>
        </c:dLbls>
        <c:smooth val="0"/>
        <c:axId val="1008461832"/>
        <c:axId val="1008453992"/>
      </c:lineChart>
      <c:catAx>
        <c:axId val="1008461832"/>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53992"/>
        <c:crosses val="autoZero"/>
        <c:auto val="1"/>
        <c:lblAlgn val="ctr"/>
        <c:lblOffset val="100"/>
        <c:tickLblSkip val="3"/>
        <c:tickMarkSkip val="1"/>
        <c:noMultiLvlLbl val="0"/>
      </c:catAx>
      <c:valAx>
        <c:axId val="1008453992"/>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61832"/>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C1 &amp; C2 NPC Graph'!$B$5</c:f>
              <c:strCache>
                <c:ptCount val="1"/>
                <c:pt idx="0">
                  <c:v>Normal Decay PQI</c:v>
                </c:pt>
              </c:strCache>
            </c:strRef>
          </c:tx>
          <c:spPr>
            <a:ln w="34925" cap="rnd">
              <a:solidFill>
                <a:srgbClr val="92D050"/>
              </a:solidFill>
              <a:round/>
            </a:ln>
            <a:effectLst/>
          </c:spPr>
          <c:marker>
            <c:symbol val="none"/>
          </c:marker>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01-9735-4EFD-88B2-207BD1F249FD}"/>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03-9735-4EFD-88B2-207BD1F249FD}"/>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05-9735-4EFD-88B2-207BD1F249FD}"/>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07-9735-4EFD-88B2-207BD1F249FD}"/>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09-9735-4EFD-88B2-207BD1F249FD}"/>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0B-9735-4EFD-88B2-207BD1F249FD}"/>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0D-9735-4EFD-88B2-207BD1F249FD}"/>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0F-9735-4EFD-88B2-207BD1F249FD}"/>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1-9735-4EFD-88B2-207BD1F249FD}"/>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13-9735-4EFD-88B2-207BD1F249FD}"/>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15-9735-4EFD-88B2-207BD1F249FD}"/>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17-9735-4EFD-88B2-207BD1F249FD}"/>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19-9735-4EFD-88B2-207BD1F249FD}"/>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1B-9735-4EFD-88B2-207BD1F249FD}"/>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1D-9735-4EFD-88B2-207BD1F249FD}"/>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1F-9735-4EFD-88B2-207BD1F249FD}"/>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1-9735-4EFD-88B2-207BD1F249FD}"/>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23-9735-4EFD-88B2-207BD1F249FD}"/>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25-9735-4EFD-88B2-207BD1F249FD}"/>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27-9735-4EFD-88B2-207BD1F249FD}"/>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29-9735-4EFD-88B2-207BD1F249FD}"/>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2B-9735-4EFD-88B2-207BD1F249FD}"/>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2D-9735-4EFD-88B2-207BD1F249FD}"/>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2F-9735-4EFD-88B2-207BD1F249FD}"/>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1-9735-4EFD-88B2-207BD1F249FD}"/>
              </c:ext>
            </c:extLst>
          </c:dPt>
          <c:dPt>
            <c:idx val="46"/>
            <c:marker>
              <c:symbol val="none"/>
            </c:marker>
            <c:bubble3D val="0"/>
            <c:spPr>
              <a:ln w="34925" cap="rnd">
                <a:solidFill>
                  <a:srgbClr val="FFFF00"/>
                </a:solidFill>
                <a:round/>
              </a:ln>
              <a:effectLst/>
            </c:spPr>
            <c:extLst>
              <c:ext xmlns:c16="http://schemas.microsoft.com/office/drawing/2014/chart" uri="{C3380CC4-5D6E-409C-BE32-E72D297353CC}">
                <c16:uniqueId val="{00000033-9735-4EFD-88B2-207BD1F249FD}"/>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35-9735-4EFD-88B2-207BD1F249FD}"/>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37-9735-4EFD-88B2-207BD1F249FD}"/>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39-9735-4EFD-88B2-207BD1F249FD}"/>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3B-9735-4EFD-88B2-207BD1F249FD}"/>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3D-9735-4EFD-88B2-207BD1F249FD}"/>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3F-9735-4EFD-88B2-207BD1F249FD}"/>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1-9735-4EFD-88B2-207BD1F249FD}"/>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43-9735-4EFD-88B2-207BD1F249FD}"/>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45-9735-4EFD-88B2-207BD1F249FD}"/>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47-9735-4EFD-88B2-207BD1F249FD}"/>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49-9735-4EFD-88B2-207BD1F249FD}"/>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4B-9735-4EFD-88B2-207BD1F249FD}"/>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4D-9735-4EFD-88B2-207BD1F249FD}"/>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4F-9735-4EFD-88B2-207BD1F249FD}"/>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1-9735-4EFD-88B2-207BD1F249FD}"/>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53-9735-4EFD-88B2-207BD1F249FD}"/>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55-9735-4EFD-88B2-207BD1F249FD}"/>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57-9735-4EFD-88B2-207BD1F249FD}"/>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59-9735-4EFD-88B2-207BD1F249FD}"/>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5B-9735-4EFD-88B2-207BD1F249FD}"/>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5D-9735-4EFD-88B2-207BD1F249FD}"/>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5F-9735-4EFD-88B2-207BD1F249FD}"/>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1-9735-4EFD-88B2-207BD1F249FD}"/>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63-9735-4EFD-88B2-207BD1F249FD}"/>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65-9735-4EFD-88B2-207BD1F249FD}"/>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67-9735-4EFD-88B2-207BD1F249FD}"/>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69-9735-4EFD-88B2-207BD1F249FD}"/>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6B-9735-4EFD-88B2-207BD1F249FD}"/>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6D-9735-4EFD-88B2-207BD1F249FD}"/>
              </c:ext>
            </c:extLst>
          </c:dPt>
          <c:dPt>
            <c:idx val="76"/>
            <c:marker>
              <c:symbol val="none"/>
            </c:marker>
            <c:bubble3D val="0"/>
            <c:spPr>
              <a:ln w="34925" cap="rnd">
                <a:solidFill>
                  <a:srgbClr val="FF0000"/>
                </a:solidFill>
                <a:round/>
              </a:ln>
              <a:effectLst/>
            </c:spPr>
            <c:extLst>
              <c:ext xmlns:c16="http://schemas.microsoft.com/office/drawing/2014/chart" uri="{C3380CC4-5D6E-409C-BE32-E72D297353CC}">
                <c16:uniqueId val="{0000006F-9735-4EFD-88B2-207BD1F249FD}"/>
              </c:ext>
            </c:extLst>
          </c:dPt>
          <c:dPt>
            <c:idx val="77"/>
            <c:marker>
              <c:symbol val="none"/>
            </c:marker>
            <c:bubble3D val="0"/>
            <c:spPr>
              <a:ln w="34925" cap="rnd">
                <a:solidFill>
                  <a:srgbClr val="FF0000"/>
                </a:solidFill>
                <a:round/>
              </a:ln>
              <a:effectLst/>
            </c:spPr>
            <c:extLst>
              <c:ext xmlns:c16="http://schemas.microsoft.com/office/drawing/2014/chart" uri="{C3380CC4-5D6E-409C-BE32-E72D297353CC}">
                <c16:uniqueId val="{00000071-9735-4EFD-88B2-207BD1F249FD}"/>
              </c:ext>
            </c:extLst>
          </c:dPt>
          <c:dPt>
            <c:idx val="78"/>
            <c:marker>
              <c:symbol val="none"/>
            </c:marker>
            <c:bubble3D val="0"/>
            <c:spPr>
              <a:ln w="34925" cap="rnd">
                <a:solidFill>
                  <a:srgbClr val="FF0000"/>
                </a:solidFill>
                <a:round/>
              </a:ln>
              <a:effectLst/>
            </c:spPr>
            <c:extLst>
              <c:ext xmlns:c16="http://schemas.microsoft.com/office/drawing/2014/chart" uri="{C3380CC4-5D6E-409C-BE32-E72D297353CC}">
                <c16:uniqueId val="{00000073-9735-4EFD-88B2-207BD1F249FD}"/>
              </c:ext>
            </c:extLst>
          </c:dPt>
          <c:dPt>
            <c:idx val="79"/>
            <c:marker>
              <c:symbol val="none"/>
            </c:marker>
            <c:bubble3D val="0"/>
            <c:spPr>
              <a:ln w="34925" cap="rnd">
                <a:solidFill>
                  <a:srgbClr val="FF0000"/>
                </a:solidFill>
                <a:round/>
              </a:ln>
              <a:effectLst/>
            </c:spPr>
            <c:extLst>
              <c:ext xmlns:c16="http://schemas.microsoft.com/office/drawing/2014/chart" uri="{C3380CC4-5D6E-409C-BE32-E72D297353CC}">
                <c16:uniqueId val="{00000075-9735-4EFD-88B2-207BD1F249FD}"/>
              </c:ext>
            </c:extLst>
          </c:dPt>
          <c:dPt>
            <c:idx val="80"/>
            <c:marker>
              <c:symbol val="none"/>
            </c:marker>
            <c:bubble3D val="0"/>
            <c:spPr>
              <a:ln w="34925" cap="rnd">
                <a:solidFill>
                  <a:srgbClr val="FF0000"/>
                </a:solidFill>
                <a:round/>
              </a:ln>
              <a:effectLst/>
            </c:spPr>
            <c:extLst>
              <c:ext xmlns:c16="http://schemas.microsoft.com/office/drawing/2014/chart" uri="{C3380CC4-5D6E-409C-BE32-E72D297353CC}">
                <c16:uniqueId val="{00000077-9735-4EFD-88B2-207BD1F249FD}"/>
              </c:ext>
            </c:extLst>
          </c:dPt>
          <c:dPt>
            <c:idx val="81"/>
            <c:marker>
              <c:symbol val="none"/>
            </c:marker>
            <c:bubble3D val="0"/>
            <c:spPr>
              <a:ln w="34925" cap="rnd">
                <a:solidFill>
                  <a:srgbClr val="FF0000"/>
                </a:solidFill>
                <a:round/>
              </a:ln>
              <a:effectLst/>
            </c:spPr>
            <c:extLst>
              <c:ext xmlns:c16="http://schemas.microsoft.com/office/drawing/2014/chart" uri="{C3380CC4-5D6E-409C-BE32-E72D297353CC}">
                <c16:uniqueId val="{00000079-9735-4EFD-88B2-207BD1F249FD}"/>
              </c:ext>
            </c:extLst>
          </c:dPt>
          <c:dPt>
            <c:idx val="82"/>
            <c:marker>
              <c:symbol val="none"/>
            </c:marker>
            <c:bubble3D val="0"/>
            <c:spPr>
              <a:ln w="34925" cap="rnd">
                <a:solidFill>
                  <a:srgbClr val="FF0000"/>
                </a:solidFill>
                <a:round/>
              </a:ln>
              <a:effectLst/>
            </c:spPr>
            <c:extLst>
              <c:ext xmlns:c16="http://schemas.microsoft.com/office/drawing/2014/chart" uri="{C3380CC4-5D6E-409C-BE32-E72D297353CC}">
                <c16:uniqueId val="{0000007B-9735-4EFD-88B2-207BD1F249FD}"/>
              </c:ext>
            </c:extLst>
          </c:dPt>
          <c:dPt>
            <c:idx val="83"/>
            <c:marker>
              <c:symbol val="none"/>
            </c:marker>
            <c:bubble3D val="0"/>
            <c:spPr>
              <a:ln w="34925" cap="rnd">
                <a:solidFill>
                  <a:srgbClr val="FF0000"/>
                </a:solidFill>
                <a:round/>
              </a:ln>
              <a:effectLst/>
            </c:spPr>
            <c:extLst>
              <c:ext xmlns:c16="http://schemas.microsoft.com/office/drawing/2014/chart" uri="{C3380CC4-5D6E-409C-BE32-E72D297353CC}">
                <c16:uniqueId val="{0000007D-9735-4EFD-88B2-207BD1F249FD}"/>
              </c:ext>
            </c:extLst>
          </c:dPt>
          <c:dPt>
            <c:idx val="84"/>
            <c:marker>
              <c:symbol val="none"/>
            </c:marker>
            <c:bubble3D val="0"/>
            <c:spPr>
              <a:ln w="34925" cap="rnd">
                <a:solidFill>
                  <a:srgbClr val="FF0000"/>
                </a:solidFill>
                <a:round/>
              </a:ln>
              <a:effectLst/>
            </c:spPr>
            <c:extLst>
              <c:ext xmlns:c16="http://schemas.microsoft.com/office/drawing/2014/chart" uri="{C3380CC4-5D6E-409C-BE32-E72D297353CC}">
                <c16:uniqueId val="{0000007F-9735-4EFD-88B2-207BD1F249FD}"/>
              </c:ext>
            </c:extLst>
          </c:dPt>
          <c:dPt>
            <c:idx val="85"/>
            <c:marker>
              <c:symbol val="none"/>
            </c:marker>
            <c:bubble3D val="0"/>
            <c:spPr>
              <a:ln w="34925" cap="rnd">
                <a:solidFill>
                  <a:srgbClr val="FF0000"/>
                </a:solidFill>
                <a:round/>
              </a:ln>
              <a:effectLst/>
            </c:spPr>
            <c:extLst>
              <c:ext xmlns:c16="http://schemas.microsoft.com/office/drawing/2014/chart" uri="{C3380CC4-5D6E-409C-BE32-E72D297353CC}">
                <c16:uniqueId val="{00000081-9735-4EFD-88B2-207BD1F249FD}"/>
              </c:ext>
            </c:extLst>
          </c:dPt>
          <c:dPt>
            <c:idx val="86"/>
            <c:marker>
              <c:symbol val="none"/>
            </c:marker>
            <c:bubble3D val="0"/>
            <c:spPr>
              <a:ln w="34925" cap="rnd">
                <a:solidFill>
                  <a:srgbClr val="FF0000"/>
                </a:solidFill>
                <a:round/>
              </a:ln>
              <a:effectLst/>
            </c:spPr>
            <c:extLst>
              <c:ext xmlns:c16="http://schemas.microsoft.com/office/drawing/2014/chart" uri="{C3380CC4-5D6E-409C-BE32-E72D297353CC}">
                <c16:uniqueId val="{00000083-9735-4EFD-88B2-207BD1F249FD}"/>
              </c:ext>
            </c:extLst>
          </c:dPt>
          <c:dPt>
            <c:idx val="87"/>
            <c:marker>
              <c:symbol val="none"/>
            </c:marker>
            <c:bubble3D val="0"/>
            <c:spPr>
              <a:ln w="34925" cap="rnd">
                <a:solidFill>
                  <a:srgbClr val="FF0000"/>
                </a:solidFill>
                <a:round/>
              </a:ln>
              <a:effectLst/>
            </c:spPr>
            <c:extLst>
              <c:ext xmlns:c16="http://schemas.microsoft.com/office/drawing/2014/chart" uri="{C3380CC4-5D6E-409C-BE32-E72D297353CC}">
                <c16:uniqueId val="{00000085-9735-4EFD-88B2-207BD1F249FD}"/>
              </c:ext>
            </c:extLst>
          </c:dPt>
          <c:dPt>
            <c:idx val="88"/>
            <c:marker>
              <c:symbol val="none"/>
            </c:marker>
            <c:bubble3D val="0"/>
            <c:spPr>
              <a:ln w="34925" cap="rnd">
                <a:solidFill>
                  <a:srgbClr val="FF0000"/>
                </a:solidFill>
                <a:round/>
              </a:ln>
              <a:effectLst/>
            </c:spPr>
            <c:extLst>
              <c:ext xmlns:c16="http://schemas.microsoft.com/office/drawing/2014/chart" uri="{C3380CC4-5D6E-409C-BE32-E72D297353CC}">
                <c16:uniqueId val="{00000087-9735-4EFD-88B2-207BD1F249FD}"/>
              </c:ext>
            </c:extLst>
          </c:dPt>
          <c:dPt>
            <c:idx val="89"/>
            <c:marker>
              <c:symbol val="none"/>
            </c:marker>
            <c:bubble3D val="0"/>
            <c:spPr>
              <a:ln w="34925" cap="rnd">
                <a:solidFill>
                  <a:srgbClr val="FF0000"/>
                </a:solidFill>
                <a:round/>
              </a:ln>
              <a:effectLst/>
            </c:spPr>
            <c:extLst>
              <c:ext xmlns:c16="http://schemas.microsoft.com/office/drawing/2014/chart" uri="{C3380CC4-5D6E-409C-BE32-E72D297353CC}">
                <c16:uniqueId val="{00000089-9735-4EFD-88B2-207BD1F249FD}"/>
              </c:ext>
            </c:extLst>
          </c:dPt>
          <c:dPt>
            <c:idx val="90"/>
            <c:marker>
              <c:symbol val="none"/>
            </c:marker>
            <c:bubble3D val="0"/>
            <c:spPr>
              <a:ln w="34925" cap="rnd">
                <a:solidFill>
                  <a:srgbClr val="FF0000"/>
                </a:solidFill>
                <a:round/>
              </a:ln>
              <a:effectLst/>
            </c:spPr>
            <c:extLst>
              <c:ext xmlns:c16="http://schemas.microsoft.com/office/drawing/2014/chart" uri="{C3380CC4-5D6E-409C-BE32-E72D297353CC}">
                <c16:uniqueId val="{0000008B-9735-4EFD-88B2-207BD1F249FD}"/>
              </c:ext>
            </c:extLst>
          </c:dPt>
          <c:dPt>
            <c:idx val="91"/>
            <c:marker>
              <c:symbol val="none"/>
            </c:marker>
            <c:bubble3D val="0"/>
            <c:spPr>
              <a:ln w="34925" cap="rnd">
                <a:solidFill>
                  <a:srgbClr val="FF0000"/>
                </a:solidFill>
                <a:round/>
              </a:ln>
              <a:effectLst/>
            </c:spPr>
            <c:extLst>
              <c:ext xmlns:c16="http://schemas.microsoft.com/office/drawing/2014/chart" uri="{C3380CC4-5D6E-409C-BE32-E72D297353CC}">
                <c16:uniqueId val="{0000008D-9735-4EFD-88B2-207BD1F249FD}"/>
              </c:ext>
            </c:extLst>
          </c:dPt>
          <c:dPt>
            <c:idx val="92"/>
            <c:marker>
              <c:symbol val="none"/>
            </c:marker>
            <c:bubble3D val="0"/>
            <c:spPr>
              <a:ln w="34925" cap="rnd">
                <a:solidFill>
                  <a:srgbClr val="FF0000"/>
                </a:solidFill>
                <a:round/>
              </a:ln>
              <a:effectLst/>
            </c:spPr>
            <c:extLst>
              <c:ext xmlns:c16="http://schemas.microsoft.com/office/drawing/2014/chart" uri="{C3380CC4-5D6E-409C-BE32-E72D297353CC}">
                <c16:uniqueId val="{0000008F-9735-4EFD-88B2-207BD1F249FD}"/>
              </c:ext>
            </c:extLst>
          </c:dPt>
          <c:dPt>
            <c:idx val="93"/>
            <c:marker>
              <c:symbol val="none"/>
            </c:marker>
            <c:bubble3D val="0"/>
            <c:spPr>
              <a:ln w="34925" cap="rnd">
                <a:solidFill>
                  <a:srgbClr val="FF0000"/>
                </a:solidFill>
                <a:round/>
              </a:ln>
              <a:effectLst/>
            </c:spPr>
            <c:extLst>
              <c:ext xmlns:c16="http://schemas.microsoft.com/office/drawing/2014/chart" uri="{C3380CC4-5D6E-409C-BE32-E72D297353CC}">
                <c16:uniqueId val="{00000091-9735-4EFD-88B2-207BD1F249FD}"/>
              </c:ext>
            </c:extLst>
          </c:dPt>
          <c:dPt>
            <c:idx val="94"/>
            <c:marker>
              <c:symbol val="none"/>
            </c:marker>
            <c:bubble3D val="0"/>
            <c:spPr>
              <a:ln w="34925" cap="rnd">
                <a:solidFill>
                  <a:srgbClr val="FF0000"/>
                </a:solidFill>
                <a:round/>
              </a:ln>
              <a:effectLst/>
            </c:spPr>
            <c:extLst>
              <c:ext xmlns:c16="http://schemas.microsoft.com/office/drawing/2014/chart" uri="{C3380CC4-5D6E-409C-BE32-E72D297353CC}">
                <c16:uniqueId val="{00000093-9735-4EFD-88B2-207BD1F249FD}"/>
              </c:ext>
            </c:extLst>
          </c:dPt>
          <c:dPt>
            <c:idx val="95"/>
            <c:marker>
              <c:symbol val="none"/>
            </c:marker>
            <c:bubble3D val="0"/>
            <c:spPr>
              <a:ln w="34925" cap="rnd">
                <a:solidFill>
                  <a:srgbClr val="FF0000"/>
                </a:solidFill>
                <a:round/>
              </a:ln>
              <a:effectLst/>
            </c:spPr>
            <c:extLst>
              <c:ext xmlns:c16="http://schemas.microsoft.com/office/drawing/2014/chart" uri="{C3380CC4-5D6E-409C-BE32-E72D297353CC}">
                <c16:uniqueId val="{00000095-9735-4EFD-88B2-207BD1F249FD}"/>
              </c:ext>
            </c:extLst>
          </c:dPt>
          <c:dPt>
            <c:idx val="96"/>
            <c:marker>
              <c:symbol val="none"/>
            </c:marker>
            <c:bubble3D val="0"/>
            <c:spPr>
              <a:ln w="34925" cap="rnd">
                <a:solidFill>
                  <a:srgbClr val="FF0000"/>
                </a:solidFill>
                <a:round/>
              </a:ln>
              <a:effectLst/>
            </c:spPr>
            <c:extLst>
              <c:ext xmlns:c16="http://schemas.microsoft.com/office/drawing/2014/chart" uri="{C3380CC4-5D6E-409C-BE32-E72D297353CC}">
                <c16:uniqueId val="{00000097-9735-4EFD-88B2-207BD1F249FD}"/>
              </c:ext>
            </c:extLst>
          </c:dPt>
          <c:dPt>
            <c:idx val="97"/>
            <c:marker>
              <c:symbol val="none"/>
            </c:marker>
            <c:bubble3D val="0"/>
            <c:spPr>
              <a:ln w="34925" cap="rnd">
                <a:solidFill>
                  <a:srgbClr val="FF0000"/>
                </a:solidFill>
                <a:round/>
              </a:ln>
              <a:effectLst/>
            </c:spPr>
            <c:extLst>
              <c:ext xmlns:c16="http://schemas.microsoft.com/office/drawing/2014/chart" uri="{C3380CC4-5D6E-409C-BE32-E72D297353CC}">
                <c16:uniqueId val="{00000099-9735-4EFD-88B2-207BD1F249FD}"/>
              </c:ext>
            </c:extLst>
          </c:dPt>
          <c:dPt>
            <c:idx val="98"/>
            <c:marker>
              <c:symbol val="none"/>
            </c:marker>
            <c:bubble3D val="0"/>
            <c:spPr>
              <a:ln w="34925" cap="rnd">
                <a:solidFill>
                  <a:srgbClr val="FF0000"/>
                </a:solidFill>
                <a:round/>
              </a:ln>
              <a:effectLst/>
            </c:spPr>
            <c:extLst>
              <c:ext xmlns:c16="http://schemas.microsoft.com/office/drawing/2014/chart" uri="{C3380CC4-5D6E-409C-BE32-E72D297353CC}">
                <c16:uniqueId val="{0000009B-9735-4EFD-88B2-207BD1F249FD}"/>
              </c:ext>
            </c:extLst>
          </c:dPt>
          <c:dPt>
            <c:idx val="99"/>
            <c:marker>
              <c:symbol val="none"/>
            </c:marker>
            <c:bubble3D val="0"/>
            <c:spPr>
              <a:ln w="34925" cap="rnd">
                <a:solidFill>
                  <a:srgbClr val="FF0000"/>
                </a:solidFill>
                <a:round/>
              </a:ln>
              <a:effectLst/>
            </c:spPr>
            <c:extLst>
              <c:ext xmlns:c16="http://schemas.microsoft.com/office/drawing/2014/chart" uri="{C3380CC4-5D6E-409C-BE32-E72D297353CC}">
                <c16:uniqueId val="{0000009D-9735-4EFD-88B2-207BD1F249FD}"/>
              </c:ext>
            </c:extLst>
          </c:dPt>
          <c:dPt>
            <c:idx val="100"/>
            <c:marker>
              <c:symbol val="none"/>
            </c:marker>
            <c:bubble3D val="0"/>
            <c:spPr>
              <a:ln w="34925" cap="rnd">
                <a:solidFill>
                  <a:srgbClr val="FF0000"/>
                </a:solidFill>
                <a:round/>
              </a:ln>
              <a:effectLst/>
            </c:spPr>
            <c:extLst>
              <c:ext xmlns:c16="http://schemas.microsoft.com/office/drawing/2014/chart" uri="{C3380CC4-5D6E-409C-BE32-E72D297353CC}">
                <c16:uniqueId val="{0000009F-9735-4EFD-88B2-207BD1F249FD}"/>
              </c:ext>
            </c:extLst>
          </c:dPt>
          <c:dPt>
            <c:idx val="101"/>
            <c:marker>
              <c:symbol val="none"/>
            </c:marker>
            <c:bubble3D val="0"/>
            <c:spPr>
              <a:ln w="34925" cap="rnd">
                <a:solidFill>
                  <a:srgbClr val="FF0000"/>
                </a:solidFill>
                <a:round/>
              </a:ln>
              <a:effectLst/>
            </c:spPr>
            <c:extLst>
              <c:ext xmlns:c16="http://schemas.microsoft.com/office/drawing/2014/chart" uri="{C3380CC4-5D6E-409C-BE32-E72D297353CC}">
                <c16:uniqueId val="{000000A1-9735-4EFD-88B2-207BD1F249FD}"/>
              </c:ext>
            </c:extLst>
          </c:dPt>
          <c:val>
            <c:numRef>
              <c:f>'HMA C1 &amp; C2 NPC Graph'!$C$5:$CZ$5</c:f>
              <c:numCache>
                <c:formatCode>General</c:formatCode>
                <c:ptCount val="102"/>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68.100000000000122</c:v>
                </c:pt>
                <c:pt idx="66">
                  <c:v>68.000000000000128</c:v>
                </c:pt>
                <c:pt idx="67">
                  <c:v>67.900000000000134</c:v>
                </c:pt>
                <c:pt idx="68">
                  <c:v>67.800000000000139</c:v>
                </c:pt>
                <c:pt idx="69">
                  <c:v>67.700000000000145</c:v>
                </c:pt>
                <c:pt idx="70">
                  <c:v>67.600000000000151</c:v>
                </c:pt>
                <c:pt idx="71">
                  <c:v>67.500000000000156</c:v>
                </c:pt>
                <c:pt idx="72">
                  <c:v>67.400000000000162</c:v>
                </c:pt>
                <c:pt idx="73">
                  <c:v>67.300000000000168</c:v>
                </c:pt>
                <c:pt idx="74">
                  <c:v>67.200000000000173</c:v>
                </c:pt>
                <c:pt idx="75">
                  <c:v>67.100000000000179</c:v>
                </c:pt>
                <c:pt idx="76">
                  <c:v>67.000000000000185</c:v>
                </c:pt>
                <c:pt idx="77">
                  <c:v>66.90000000000019</c:v>
                </c:pt>
                <c:pt idx="78">
                  <c:v>66.800000000000196</c:v>
                </c:pt>
                <c:pt idx="79">
                  <c:v>66.700000000000202</c:v>
                </c:pt>
                <c:pt idx="80">
                  <c:v>66.600000000000207</c:v>
                </c:pt>
                <c:pt idx="81">
                  <c:v>66.500000000000213</c:v>
                </c:pt>
                <c:pt idx="82">
                  <c:v>66.400000000000219</c:v>
                </c:pt>
                <c:pt idx="83">
                  <c:v>66.300000000000225</c:v>
                </c:pt>
                <c:pt idx="84">
                  <c:v>66.20000000000023</c:v>
                </c:pt>
                <c:pt idx="85">
                  <c:v>66.100000000000236</c:v>
                </c:pt>
                <c:pt idx="86">
                  <c:v>66.000000000000242</c:v>
                </c:pt>
                <c:pt idx="87">
                  <c:v>65.900000000000247</c:v>
                </c:pt>
                <c:pt idx="88">
                  <c:v>65.800000000000253</c:v>
                </c:pt>
                <c:pt idx="89">
                  <c:v>65.700000000000259</c:v>
                </c:pt>
                <c:pt idx="90">
                  <c:v>65.600000000000264</c:v>
                </c:pt>
                <c:pt idx="91">
                  <c:v>65.50000000000027</c:v>
                </c:pt>
                <c:pt idx="92">
                  <c:v>65.400000000000276</c:v>
                </c:pt>
                <c:pt idx="93">
                  <c:v>65.300000000000281</c:v>
                </c:pt>
                <c:pt idx="94">
                  <c:v>65.200000000000287</c:v>
                </c:pt>
                <c:pt idx="95">
                  <c:v>65.100000000000293</c:v>
                </c:pt>
                <c:pt idx="96">
                  <c:v>65.000000000000298</c:v>
                </c:pt>
                <c:pt idx="97">
                  <c:v>64.900000000000304</c:v>
                </c:pt>
                <c:pt idx="98">
                  <c:v>64.80000000000031</c:v>
                </c:pt>
                <c:pt idx="99">
                  <c:v>64.700000000000315</c:v>
                </c:pt>
                <c:pt idx="100">
                  <c:v>64.600000000000321</c:v>
                </c:pt>
                <c:pt idx="101">
                  <c:v>64.500000000000327</c:v>
                </c:pt>
              </c:numCache>
            </c:numRef>
          </c:val>
          <c:smooth val="0"/>
          <c:extLst>
            <c:ext xmlns:c16="http://schemas.microsoft.com/office/drawing/2014/chart" uri="{C3380CC4-5D6E-409C-BE32-E72D297353CC}">
              <c16:uniqueId val="{000000A2-9735-4EFD-88B2-207BD1F249FD}"/>
            </c:ext>
          </c:extLst>
        </c:ser>
        <c:ser>
          <c:idx val="2"/>
          <c:order val="1"/>
          <c:tx>
            <c:strRef>
              <c:f>'HMA C1 &amp; C2 NPC Graph'!$B$8</c:f>
              <c:strCache>
                <c:ptCount val="1"/>
                <c:pt idx="0">
                  <c:v>Preferred PQI</c:v>
                </c:pt>
              </c:strCache>
            </c:strRef>
          </c:tx>
          <c:spPr>
            <a:ln w="34925" cap="rnd">
              <a:solidFill>
                <a:srgbClr val="92D050"/>
              </a:solidFill>
              <a:round/>
            </a:ln>
            <a:effectLst/>
          </c:spPr>
          <c:marker>
            <c:symbol val="none"/>
          </c:marker>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A4-9735-4EFD-88B2-207BD1F249FD}"/>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A6-9735-4EFD-88B2-207BD1F249FD}"/>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A8-9735-4EFD-88B2-207BD1F249FD}"/>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AA-9735-4EFD-88B2-207BD1F249FD}"/>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AC-9735-4EFD-88B2-207BD1F249FD}"/>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AE-9735-4EFD-88B2-207BD1F249FD}"/>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B0-9735-4EFD-88B2-207BD1F249FD}"/>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B2-9735-4EFD-88B2-207BD1F249FD}"/>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B4-9735-4EFD-88B2-207BD1F249FD}"/>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B6-9735-4EFD-88B2-207BD1F249FD}"/>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B8-9735-4EFD-88B2-207BD1F249FD}"/>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BA-9735-4EFD-88B2-207BD1F249FD}"/>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BC-9735-4EFD-88B2-207BD1F249FD}"/>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BE-9735-4EFD-88B2-207BD1F249FD}"/>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C0-9735-4EFD-88B2-207BD1F249FD}"/>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C2-9735-4EFD-88B2-207BD1F249FD}"/>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C4-9735-4EFD-88B2-207BD1F249FD}"/>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C6-9735-4EFD-88B2-207BD1F249FD}"/>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C8-9735-4EFD-88B2-207BD1F249FD}"/>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CA-9735-4EFD-88B2-207BD1F249FD}"/>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CC-9735-4EFD-88B2-207BD1F249FD}"/>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CE-9735-4EFD-88B2-207BD1F249FD}"/>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D0-9735-4EFD-88B2-207BD1F249FD}"/>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D2-9735-4EFD-88B2-207BD1F249FD}"/>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D4-9735-4EFD-88B2-207BD1F249FD}"/>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D6-9735-4EFD-88B2-207BD1F249FD}"/>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D8-9735-4EFD-88B2-207BD1F249FD}"/>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DA-9735-4EFD-88B2-207BD1F249FD}"/>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DC-9735-4EFD-88B2-207BD1F249FD}"/>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DE-9735-4EFD-88B2-207BD1F249FD}"/>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E0-9735-4EFD-88B2-207BD1F249FD}"/>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E2-9735-4EFD-88B2-207BD1F249FD}"/>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E4-9735-4EFD-88B2-207BD1F249FD}"/>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E6-9735-4EFD-88B2-207BD1F249FD}"/>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0E8-9735-4EFD-88B2-207BD1F249FD}"/>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0EA-9735-4EFD-88B2-207BD1F249FD}"/>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0EC-9735-4EFD-88B2-207BD1F249FD}"/>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0EE-9735-4EFD-88B2-207BD1F249FD}"/>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0F0-9735-4EFD-88B2-207BD1F249FD}"/>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0F2-9735-4EFD-88B2-207BD1F249FD}"/>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0F4-9735-4EFD-88B2-207BD1F249FD}"/>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0F6-9735-4EFD-88B2-207BD1F249FD}"/>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0F8-9735-4EFD-88B2-207BD1F249FD}"/>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0FA-9735-4EFD-88B2-207BD1F249FD}"/>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0FC-9735-4EFD-88B2-207BD1F249FD}"/>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0FE-9735-4EFD-88B2-207BD1F249FD}"/>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100-9735-4EFD-88B2-207BD1F249FD}"/>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102-9735-4EFD-88B2-207BD1F249FD}"/>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104-9735-4EFD-88B2-207BD1F249FD}"/>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106-9735-4EFD-88B2-207BD1F249FD}"/>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108-9735-4EFD-88B2-207BD1F249FD}"/>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10A-9735-4EFD-88B2-207BD1F249FD}"/>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10C-9735-4EFD-88B2-207BD1F249FD}"/>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10E-9735-4EFD-88B2-207BD1F249FD}"/>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110-9735-4EFD-88B2-207BD1F249FD}"/>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112-9735-4EFD-88B2-207BD1F249FD}"/>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114-9735-4EFD-88B2-207BD1F249FD}"/>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116-9735-4EFD-88B2-207BD1F249FD}"/>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118-9735-4EFD-88B2-207BD1F249FD}"/>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11A-9735-4EFD-88B2-207BD1F249FD}"/>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11C-9735-4EFD-88B2-207BD1F249FD}"/>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11E-9735-4EFD-88B2-207BD1F249FD}"/>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120-9735-4EFD-88B2-207BD1F249FD}"/>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122-9735-4EFD-88B2-207BD1F249FD}"/>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124-9735-4EFD-88B2-207BD1F249FD}"/>
              </c:ext>
            </c:extLst>
          </c:dPt>
          <c:dPt>
            <c:idx val="76"/>
            <c:marker>
              <c:symbol val="none"/>
            </c:marker>
            <c:bubble3D val="0"/>
            <c:spPr>
              <a:ln w="34925" cap="rnd">
                <a:solidFill>
                  <a:srgbClr val="92D050"/>
                </a:solidFill>
                <a:round/>
              </a:ln>
              <a:effectLst/>
            </c:spPr>
            <c:extLst>
              <c:ext xmlns:c16="http://schemas.microsoft.com/office/drawing/2014/chart" uri="{C3380CC4-5D6E-409C-BE32-E72D297353CC}">
                <c16:uniqueId val="{00000126-9735-4EFD-88B2-207BD1F249FD}"/>
              </c:ext>
            </c:extLst>
          </c:dPt>
          <c:dPt>
            <c:idx val="77"/>
            <c:marker>
              <c:symbol val="none"/>
            </c:marker>
            <c:bubble3D val="0"/>
            <c:spPr>
              <a:ln w="34925" cap="rnd">
                <a:solidFill>
                  <a:srgbClr val="92D050"/>
                </a:solidFill>
                <a:round/>
              </a:ln>
              <a:effectLst/>
            </c:spPr>
            <c:extLst>
              <c:ext xmlns:c16="http://schemas.microsoft.com/office/drawing/2014/chart" uri="{C3380CC4-5D6E-409C-BE32-E72D297353CC}">
                <c16:uniqueId val="{00000128-9735-4EFD-88B2-207BD1F249FD}"/>
              </c:ext>
            </c:extLst>
          </c:dPt>
          <c:dPt>
            <c:idx val="78"/>
            <c:marker>
              <c:symbol val="none"/>
            </c:marker>
            <c:bubble3D val="0"/>
            <c:spPr>
              <a:ln w="34925" cap="rnd">
                <a:solidFill>
                  <a:srgbClr val="FFFF00"/>
                </a:solidFill>
                <a:round/>
              </a:ln>
              <a:effectLst/>
            </c:spPr>
            <c:extLst>
              <c:ext xmlns:c16="http://schemas.microsoft.com/office/drawing/2014/chart" uri="{C3380CC4-5D6E-409C-BE32-E72D297353CC}">
                <c16:uniqueId val="{0000012A-9735-4EFD-88B2-207BD1F249FD}"/>
              </c:ext>
            </c:extLst>
          </c:dPt>
          <c:dPt>
            <c:idx val="79"/>
            <c:marker>
              <c:symbol val="none"/>
            </c:marker>
            <c:bubble3D val="0"/>
            <c:spPr>
              <a:ln w="34925" cap="rnd">
                <a:solidFill>
                  <a:srgbClr val="FFFF00"/>
                </a:solidFill>
                <a:round/>
              </a:ln>
              <a:effectLst/>
            </c:spPr>
            <c:extLst>
              <c:ext xmlns:c16="http://schemas.microsoft.com/office/drawing/2014/chart" uri="{C3380CC4-5D6E-409C-BE32-E72D297353CC}">
                <c16:uniqueId val="{0000012C-9735-4EFD-88B2-207BD1F249FD}"/>
              </c:ext>
            </c:extLst>
          </c:dPt>
          <c:dPt>
            <c:idx val="80"/>
            <c:marker>
              <c:symbol val="none"/>
            </c:marker>
            <c:bubble3D val="0"/>
            <c:spPr>
              <a:ln w="34925" cap="rnd">
                <a:solidFill>
                  <a:srgbClr val="FFFF00"/>
                </a:solidFill>
                <a:round/>
              </a:ln>
              <a:effectLst/>
            </c:spPr>
            <c:extLst>
              <c:ext xmlns:c16="http://schemas.microsoft.com/office/drawing/2014/chart" uri="{C3380CC4-5D6E-409C-BE32-E72D297353CC}">
                <c16:uniqueId val="{0000012E-9735-4EFD-88B2-207BD1F249FD}"/>
              </c:ext>
            </c:extLst>
          </c:dPt>
          <c:dPt>
            <c:idx val="81"/>
            <c:marker>
              <c:symbol val="none"/>
            </c:marker>
            <c:bubble3D val="0"/>
            <c:spPr>
              <a:ln w="34925" cap="rnd">
                <a:solidFill>
                  <a:srgbClr val="92D050"/>
                </a:solidFill>
                <a:round/>
              </a:ln>
              <a:effectLst/>
            </c:spPr>
            <c:extLst>
              <c:ext xmlns:c16="http://schemas.microsoft.com/office/drawing/2014/chart" uri="{C3380CC4-5D6E-409C-BE32-E72D297353CC}">
                <c16:uniqueId val="{00000130-9735-4EFD-88B2-207BD1F249FD}"/>
              </c:ext>
            </c:extLst>
          </c:dPt>
          <c:dPt>
            <c:idx val="82"/>
            <c:marker>
              <c:symbol val="none"/>
            </c:marker>
            <c:bubble3D val="0"/>
            <c:spPr>
              <a:ln w="34925" cap="rnd">
                <a:solidFill>
                  <a:srgbClr val="92D050"/>
                </a:solidFill>
                <a:round/>
              </a:ln>
              <a:effectLst/>
            </c:spPr>
            <c:extLst>
              <c:ext xmlns:c16="http://schemas.microsoft.com/office/drawing/2014/chart" uri="{C3380CC4-5D6E-409C-BE32-E72D297353CC}">
                <c16:uniqueId val="{00000132-9735-4EFD-88B2-207BD1F249FD}"/>
              </c:ext>
            </c:extLst>
          </c:dPt>
          <c:dPt>
            <c:idx val="83"/>
            <c:marker>
              <c:symbol val="none"/>
            </c:marker>
            <c:bubble3D val="0"/>
            <c:spPr>
              <a:ln w="34925" cap="rnd">
                <a:solidFill>
                  <a:srgbClr val="92D050"/>
                </a:solidFill>
                <a:round/>
              </a:ln>
              <a:effectLst/>
            </c:spPr>
            <c:extLst>
              <c:ext xmlns:c16="http://schemas.microsoft.com/office/drawing/2014/chart" uri="{C3380CC4-5D6E-409C-BE32-E72D297353CC}">
                <c16:uniqueId val="{00000134-9735-4EFD-88B2-207BD1F249FD}"/>
              </c:ext>
            </c:extLst>
          </c:dPt>
          <c:dPt>
            <c:idx val="84"/>
            <c:marker>
              <c:symbol val="none"/>
            </c:marker>
            <c:bubble3D val="0"/>
            <c:spPr>
              <a:ln w="34925" cap="rnd">
                <a:solidFill>
                  <a:srgbClr val="92D050"/>
                </a:solidFill>
                <a:round/>
              </a:ln>
              <a:effectLst/>
            </c:spPr>
            <c:extLst>
              <c:ext xmlns:c16="http://schemas.microsoft.com/office/drawing/2014/chart" uri="{C3380CC4-5D6E-409C-BE32-E72D297353CC}">
                <c16:uniqueId val="{00000136-9735-4EFD-88B2-207BD1F249FD}"/>
              </c:ext>
            </c:extLst>
          </c:dPt>
          <c:dPt>
            <c:idx val="85"/>
            <c:marker>
              <c:symbol val="none"/>
            </c:marker>
            <c:bubble3D val="0"/>
            <c:spPr>
              <a:ln w="34925" cap="rnd">
                <a:solidFill>
                  <a:srgbClr val="92D050"/>
                </a:solidFill>
                <a:round/>
              </a:ln>
              <a:effectLst/>
            </c:spPr>
            <c:extLst>
              <c:ext xmlns:c16="http://schemas.microsoft.com/office/drawing/2014/chart" uri="{C3380CC4-5D6E-409C-BE32-E72D297353CC}">
                <c16:uniqueId val="{00000138-9735-4EFD-88B2-207BD1F249FD}"/>
              </c:ext>
            </c:extLst>
          </c:dPt>
          <c:dPt>
            <c:idx val="86"/>
            <c:marker>
              <c:symbol val="none"/>
            </c:marker>
            <c:bubble3D val="0"/>
            <c:spPr>
              <a:ln w="34925" cap="rnd">
                <a:solidFill>
                  <a:srgbClr val="92D050"/>
                </a:solidFill>
                <a:round/>
              </a:ln>
              <a:effectLst/>
            </c:spPr>
            <c:extLst>
              <c:ext xmlns:c16="http://schemas.microsoft.com/office/drawing/2014/chart" uri="{C3380CC4-5D6E-409C-BE32-E72D297353CC}">
                <c16:uniqueId val="{0000013A-9735-4EFD-88B2-207BD1F249FD}"/>
              </c:ext>
            </c:extLst>
          </c:dPt>
          <c:dPt>
            <c:idx val="87"/>
            <c:marker>
              <c:symbol val="none"/>
            </c:marker>
            <c:bubble3D val="0"/>
            <c:spPr>
              <a:ln w="34925" cap="rnd">
                <a:solidFill>
                  <a:srgbClr val="92D050"/>
                </a:solidFill>
                <a:round/>
              </a:ln>
              <a:effectLst/>
            </c:spPr>
            <c:extLst>
              <c:ext xmlns:c16="http://schemas.microsoft.com/office/drawing/2014/chart" uri="{C3380CC4-5D6E-409C-BE32-E72D297353CC}">
                <c16:uniqueId val="{0000013C-9735-4EFD-88B2-207BD1F249FD}"/>
              </c:ext>
            </c:extLst>
          </c:dPt>
          <c:dPt>
            <c:idx val="88"/>
            <c:marker>
              <c:symbol val="none"/>
            </c:marker>
            <c:bubble3D val="0"/>
            <c:spPr>
              <a:ln w="34925" cap="rnd">
                <a:solidFill>
                  <a:srgbClr val="92D050"/>
                </a:solidFill>
                <a:round/>
              </a:ln>
              <a:effectLst/>
            </c:spPr>
            <c:extLst>
              <c:ext xmlns:c16="http://schemas.microsoft.com/office/drawing/2014/chart" uri="{C3380CC4-5D6E-409C-BE32-E72D297353CC}">
                <c16:uniqueId val="{0000013E-9735-4EFD-88B2-207BD1F249FD}"/>
              </c:ext>
            </c:extLst>
          </c:dPt>
          <c:dPt>
            <c:idx val="89"/>
            <c:marker>
              <c:symbol val="none"/>
            </c:marker>
            <c:bubble3D val="0"/>
            <c:spPr>
              <a:ln w="34925" cap="rnd">
                <a:solidFill>
                  <a:srgbClr val="92D050"/>
                </a:solidFill>
                <a:round/>
              </a:ln>
              <a:effectLst/>
            </c:spPr>
            <c:extLst>
              <c:ext xmlns:c16="http://schemas.microsoft.com/office/drawing/2014/chart" uri="{C3380CC4-5D6E-409C-BE32-E72D297353CC}">
                <c16:uniqueId val="{00000140-9735-4EFD-88B2-207BD1F249FD}"/>
              </c:ext>
            </c:extLst>
          </c:dPt>
          <c:dPt>
            <c:idx val="90"/>
            <c:marker>
              <c:symbol val="none"/>
            </c:marker>
            <c:bubble3D val="0"/>
            <c:spPr>
              <a:ln w="34925" cap="rnd">
                <a:solidFill>
                  <a:srgbClr val="92D050"/>
                </a:solidFill>
                <a:round/>
              </a:ln>
              <a:effectLst/>
            </c:spPr>
            <c:extLst>
              <c:ext xmlns:c16="http://schemas.microsoft.com/office/drawing/2014/chart" uri="{C3380CC4-5D6E-409C-BE32-E72D297353CC}">
                <c16:uniqueId val="{00000142-9735-4EFD-88B2-207BD1F249FD}"/>
              </c:ext>
            </c:extLst>
          </c:dPt>
          <c:dPt>
            <c:idx val="91"/>
            <c:marker>
              <c:symbol val="none"/>
            </c:marker>
            <c:bubble3D val="0"/>
            <c:spPr>
              <a:ln w="34925" cap="rnd">
                <a:solidFill>
                  <a:srgbClr val="92D050"/>
                </a:solidFill>
                <a:round/>
              </a:ln>
              <a:effectLst/>
            </c:spPr>
            <c:extLst>
              <c:ext xmlns:c16="http://schemas.microsoft.com/office/drawing/2014/chart" uri="{C3380CC4-5D6E-409C-BE32-E72D297353CC}">
                <c16:uniqueId val="{00000144-9735-4EFD-88B2-207BD1F249FD}"/>
              </c:ext>
            </c:extLst>
          </c:dPt>
          <c:dPt>
            <c:idx val="92"/>
            <c:marker>
              <c:symbol val="none"/>
            </c:marker>
            <c:bubble3D val="0"/>
            <c:spPr>
              <a:ln w="34925" cap="rnd">
                <a:solidFill>
                  <a:srgbClr val="92D050"/>
                </a:solidFill>
                <a:round/>
              </a:ln>
              <a:effectLst/>
            </c:spPr>
            <c:extLst>
              <c:ext xmlns:c16="http://schemas.microsoft.com/office/drawing/2014/chart" uri="{C3380CC4-5D6E-409C-BE32-E72D297353CC}">
                <c16:uniqueId val="{00000146-9735-4EFD-88B2-207BD1F249FD}"/>
              </c:ext>
            </c:extLst>
          </c:dPt>
          <c:dPt>
            <c:idx val="93"/>
            <c:marker>
              <c:symbol val="none"/>
            </c:marker>
            <c:bubble3D val="0"/>
            <c:spPr>
              <a:ln w="34925" cap="rnd">
                <a:solidFill>
                  <a:srgbClr val="92D050"/>
                </a:solidFill>
                <a:round/>
              </a:ln>
              <a:effectLst/>
            </c:spPr>
            <c:extLst>
              <c:ext xmlns:c16="http://schemas.microsoft.com/office/drawing/2014/chart" uri="{C3380CC4-5D6E-409C-BE32-E72D297353CC}">
                <c16:uniqueId val="{00000148-9735-4EFD-88B2-207BD1F249FD}"/>
              </c:ext>
            </c:extLst>
          </c:dPt>
          <c:dPt>
            <c:idx val="94"/>
            <c:marker>
              <c:symbol val="none"/>
            </c:marker>
            <c:bubble3D val="0"/>
            <c:spPr>
              <a:ln w="34925" cap="rnd">
                <a:solidFill>
                  <a:srgbClr val="92D050"/>
                </a:solidFill>
                <a:round/>
              </a:ln>
              <a:effectLst/>
            </c:spPr>
            <c:extLst>
              <c:ext xmlns:c16="http://schemas.microsoft.com/office/drawing/2014/chart" uri="{C3380CC4-5D6E-409C-BE32-E72D297353CC}">
                <c16:uniqueId val="{0000014A-9735-4EFD-88B2-207BD1F249FD}"/>
              </c:ext>
            </c:extLst>
          </c:dPt>
          <c:dPt>
            <c:idx val="95"/>
            <c:marker>
              <c:symbol val="none"/>
            </c:marker>
            <c:bubble3D val="0"/>
            <c:spPr>
              <a:ln w="34925" cap="rnd">
                <a:solidFill>
                  <a:srgbClr val="92D050"/>
                </a:solidFill>
                <a:round/>
              </a:ln>
              <a:effectLst/>
            </c:spPr>
            <c:extLst>
              <c:ext xmlns:c16="http://schemas.microsoft.com/office/drawing/2014/chart" uri="{C3380CC4-5D6E-409C-BE32-E72D297353CC}">
                <c16:uniqueId val="{0000014C-9735-4EFD-88B2-207BD1F249FD}"/>
              </c:ext>
            </c:extLst>
          </c:dPt>
          <c:dPt>
            <c:idx val="96"/>
            <c:marker>
              <c:symbol val="none"/>
            </c:marker>
            <c:bubble3D val="0"/>
            <c:spPr>
              <a:ln w="34925" cap="rnd">
                <a:solidFill>
                  <a:srgbClr val="92D050"/>
                </a:solidFill>
                <a:round/>
              </a:ln>
              <a:effectLst/>
            </c:spPr>
            <c:extLst>
              <c:ext xmlns:c16="http://schemas.microsoft.com/office/drawing/2014/chart" uri="{C3380CC4-5D6E-409C-BE32-E72D297353CC}">
                <c16:uniqueId val="{0000014E-9735-4EFD-88B2-207BD1F249FD}"/>
              </c:ext>
            </c:extLst>
          </c:dPt>
          <c:dPt>
            <c:idx val="97"/>
            <c:marker>
              <c:symbol val="none"/>
            </c:marker>
            <c:bubble3D val="0"/>
            <c:spPr>
              <a:ln w="34925" cap="rnd">
                <a:solidFill>
                  <a:srgbClr val="92D050"/>
                </a:solidFill>
                <a:round/>
              </a:ln>
              <a:effectLst/>
            </c:spPr>
            <c:extLst>
              <c:ext xmlns:c16="http://schemas.microsoft.com/office/drawing/2014/chart" uri="{C3380CC4-5D6E-409C-BE32-E72D297353CC}">
                <c16:uniqueId val="{00000150-9735-4EFD-88B2-207BD1F249FD}"/>
              </c:ext>
            </c:extLst>
          </c:dPt>
          <c:dPt>
            <c:idx val="98"/>
            <c:marker>
              <c:symbol val="none"/>
            </c:marker>
            <c:bubble3D val="0"/>
            <c:spPr>
              <a:ln w="34925" cap="rnd">
                <a:solidFill>
                  <a:srgbClr val="92D050"/>
                </a:solidFill>
                <a:round/>
              </a:ln>
              <a:effectLst/>
            </c:spPr>
            <c:extLst>
              <c:ext xmlns:c16="http://schemas.microsoft.com/office/drawing/2014/chart" uri="{C3380CC4-5D6E-409C-BE32-E72D297353CC}">
                <c16:uniqueId val="{00000152-9735-4EFD-88B2-207BD1F249FD}"/>
              </c:ext>
            </c:extLst>
          </c:dPt>
          <c:dPt>
            <c:idx val="99"/>
            <c:marker>
              <c:symbol val="none"/>
            </c:marker>
            <c:bubble3D val="0"/>
            <c:spPr>
              <a:ln w="34925" cap="rnd">
                <a:solidFill>
                  <a:srgbClr val="92D050"/>
                </a:solidFill>
                <a:round/>
              </a:ln>
              <a:effectLst/>
            </c:spPr>
            <c:extLst>
              <c:ext xmlns:c16="http://schemas.microsoft.com/office/drawing/2014/chart" uri="{C3380CC4-5D6E-409C-BE32-E72D297353CC}">
                <c16:uniqueId val="{00000154-9735-4EFD-88B2-207BD1F249FD}"/>
              </c:ext>
            </c:extLst>
          </c:dPt>
          <c:dPt>
            <c:idx val="100"/>
            <c:marker>
              <c:symbol val="none"/>
            </c:marker>
            <c:bubble3D val="0"/>
            <c:spPr>
              <a:ln w="34925" cap="rnd">
                <a:solidFill>
                  <a:srgbClr val="92D050"/>
                </a:solidFill>
                <a:round/>
              </a:ln>
              <a:effectLst/>
            </c:spPr>
            <c:extLst>
              <c:ext xmlns:c16="http://schemas.microsoft.com/office/drawing/2014/chart" uri="{C3380CC4-5D6E-409C-BE32-E72D297353CC}">
                <c16:uniqueId val="{00000156-9735-4EFD-88B2-207BD1F249FD}"/>
              </c:ext>
            </c:extLst>
          </c:dPt>
          <c:dPt>
            <c:idx val="101"/>
            <c:marker>
              <c:symbol val="none"/>
            </c:marker>
            <c:bubble3D val="0"/>
            <c:spPr>
              <a:ln w="34925" cap="rnd">
                <a:solidFill>
                  <a:srgbClr val="92D050"/>
                </a:solidFill>
                <a:round/>
              </a:ln>
              <a:effectLst/>
            </c:spPr>
            <c:extLst>
              <c:ext xmlns:c16="http://schemas.microsoft.com/office/drawing/2014/chart" uri="{C3380CC4-5D6E-409C-BE32-E72D297353CC}">
                <c16:uniqueId val="{00000158-9735-4EFD-88B2-207BD1F249FD}"/>
              </c:ext>
            </c:extLst>
          </c:dPt>
          <c:val>
            <c:numRef>
              <c:f>'HMA C1 &amp; C2 NPC Graph'!$C$8:$CZ$8</c:f>
              <c:numCache>
                <c:formatCode>General</c:formatCode>
                <c:ptCount val="102"/>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91.6</c:v>
                </c:pt>
                <c:pt idx="16">
                  <c:v>90.699999999999989</c:v>
                </c:pt>
                <c:pt idx="17">
                  <c:v>89.999999999999986</c:v>
                </c:pt>
                <c:pt idx="18">
                  <c:v>89.499999999999986</c:v>
                </c:pt>
                <c:pt idx="19">
                  <c:v>88.999999999999986</c:v>
                </c:pt>
                <c:pt idx="20">
                  <c:v>88.499999999999986</c:v>
                </c:pt>
                <c:pt idx="21">
                  <c:v>87.999999999999986</c:v>
                </c:pt>
                <c:pt idx="22">
                  <c:v>87.499999999999986</c:v>
                </c:pt>
                <c:pt idx="23">
                  <c:v>86.999999999999986</c:v>
                </c:pt>
                <c:pt idx="24">
                  <c:v>86.499999999999986</c:v>
                </c:pt>
                <c:pt idx="25">
                  <c:v>85.999999999999986</c:v>
                </c:pt>
                <c:pt idx="26">
                  <c:v>85.499999999999986</c:v>
                </c:pt>
                <c:pt idx="27">
                  <c:v>84.999999999999986</c:v>
                </c:pt>
                <c:pt idx="28">
                  <c:v>84.499999999999986</c:v>
                </c:pt>
                <c:pt idx="29">
                  <c:v>89.499999999999986</c:v>
                </c:pt>
                <c:pt idx="30">
                  <c:v>88.399999999999991</c:v>
                </c:pt>
                <c:pt idx="31">
                  <c:v>87.499999999999986</c:v>
                </c:pt>
                <c:pt idx="32">
                  <c:v>86.799999999999983</c:v>
                </c:pt>
                <c:pt idx="33">
                  <c:v>86.299999999999983</c:v>
                </c:pt>
                <c:pt idx="34">
                  <c:v>85.799999999999983</c:v>
                </c:pt>
                <c:pt idx="35">
                  <c:v>85.299999999999983</c:v>
                </c:pt>
                <c:pt idx="36">
                  <c:v>84.799999999999983</c:v>
                </c:pt>
                <c:pt idx="37">
                  <c:v>84.299999999999983</c:v>
                </c:pt>
                <c:pt idx="38">
                  <c:v>83.799999999999983</c:v>
                </c:pt>
                <c:pt idx="39">
                  <c:v>83.299999999999983</c:v>
                </c:pt>
                <c:pt idx="40">
                  <c:v>82.799999999999983</c:v>
                </c:pt>
                <c:pt idx="41">
                  <c:v>82.299999999999983</c:v>
                </c:pt>
                <c:pt idx="42">
                  <c:v>81.799999999999983</c:v>
                </c:pt>
                <c:pt idx="43">
                  <c:v>81.299999999999983</c:v>
                </c:pt>
                <c:pt idx="44">
                  <c:v>89.299999999999983</c:v>
                </c:pt>
                <c:pt idx="45">
                  <c:v>88.199999999999989</c:v>
                </c:pt>
                <c:pt idx="46">
                  <c:v>87.299999999999983</c:v>
                </c:pt>
                <c:pt idx="47">
                  <c:v>86.59999999999998</c:v>
                </c:pt>
                <c:pt idx="48">
                  <c:v>86.09999999999998</c:v>
                </c:pt>
                <c:pt idx="49">
                  <c:v>85.59999999999998</c:v>
                </c:pt>
                <c:pt idx="50">
                  <c:v>85.09999999999998</c:v>
                </c:pt>
                <c:pt idx="51">
                  <c:v>84.59999999999998</c:v>
                </c:pt>
                <c:pt idx="52">
                  <c:v>84.09999999999998</c:v>
                </c:pt>
                <c:pt idx="53">
                  <c:v>83.59999999999998</c:v>
                </c:pt>
                <c:pt idx="54">
                  <c:v>83.09999999999998</c:v>
                </c:pt>
                <c:pt idx="55">
                  <c:v>82.59999999999998</c:v>
                </c:pt>
                <c:pt idx="56">
                  <c:v>82.09999999999998</c:v>
                </c:pt>
                <c:pt idx="57">
                  <c:v>81.59999999999998</c:v>
                </c:pt>
                <c:pt idx="58">
                  <c:v>81.09999999999998</c:v>
                </c:pt>
                <c:pt idx="59">
                  <c:v>86.09999999999998</c:v>
                </c:pt>
                <c:pt idx="60">
                  <c:v>84.999999999999986</c:v>
                </c:pt>
                <c:pt idx="61">
                  <c:v>84.09999999999998</c:v>
                </c:pt>
                <c:pt idx="62">
                  <c:v>83.399999999999977</c:v>
                </c:pt>
                <c:pt idx="63">
                  <c:v>82.899999999999977</c:v>
                </c:pt>
                <c:pt idx="64">
                  <c:v>82.399999999999977</c:v>
                </c:pt>
                <c:pt idx="65">
                  <c:v>81.899999999999977</c:v>
                </c:pt>
                <c:pt idx="66">
                  <c:v>81.399999999999977</c:v>
                </c:pt>
                <c:pt idx="67">
                  <c:v>80.899999999999977</c:v>
                </c:pt>
                <c:pt idx="68">
                  <c:v>80.399999999999977</c:v>
                </c:pt>
                <c:pt idx="69">
                  <c:v>79.899999999999977</c:v>
                </c:pt>
                <c:pt idx="70">
                  <c:v>84.899999999999977</c:v>
                </c:pt>
                <c:pt idx="71">
                  <c:v>83.799999999999983</c:v>
                </c:pt>
                <c:pt idx="72">
                  <c:v>82.899999999999977</c:v>
                </c:pt>
                <c:pt idx="73">
                  <c:v>82.199999999999974</c:v>
                </c:pt>
                <c:pt idx="74">
                  <c:v>81.699999999999974</c:v>
                </c:pt>
                <c:pt idx="75">
                  <c:v>81.199999999999974</c:v>
                </c:pt>
                <c:pt idx="76">
                  <c:v>80.699999999999974</c:v>
                </c:pt>
                <c:pt idx="77">
                  <c:v>80.199999999999974</c:v>
                </c:pt>
                <c:pt idx="78">
                  <c:v>79.699999999999974</c:v>
                </c:pt>
                <c:pt idx="79">
                  <c:v>79.199999999999974</c:v>
                </c:pt>
                <c:pt idx="80">
                  <c:v>78.699999999999974</c:v>
                </c:pt>
                <c:pt idx="81">
                  <c:v>86.699999999999974</c:v>
                </c:pt>
                <c:pt idx="82">
                  <c:v>85.59999999999998</c:v>
                </c:pt>
                <c:pt idx="83">
                  <c:v>84.699999999999974</c:v>
                </c:pt>
                <c:pt idx="84">
                  <c:v>83.999999999999972</c:v>
                </c:pt>
                <c:pt idx="85">
                  <c:v>83.499999999999972</c:v>
                </c:pt>
                <c:pt idx="86">
                  <c:v>82.999999999999972</c:v>
                </c:pt>
                <c:pt idx="87">
                  <c:v>82.499999999999972</c:v>
                </c:pt>
                <c:pt idx="88">
                  <c:v>81.999999999999972</c:v>
                </c:pt>
                <c:pt idx="89">
                  <c:v>81.499999999999972</c:v>
                </c:pt>
                <c:pt idx="90">
                  <c:v>80.999999999999972</c:v>
                </c:pt>
                <c:pt idx="91">
                  <c:v>80.499999999999972</c:v>
                </c:pt>
                <c:pt idx="92">
                  <c:v>79.999999999999972</c:v>
                </c:pt>
                <c:pt idx="93">
                  <c:v>84.999999999999972</c:v>
                </c:pt>
                <c:pt idx="94">
                  <c:v>83.899999999999977</c:v>
                </c:pt>
                <c:pt idx="95">
                  <c:v>82.999999999999972</c:v>
                </c:pt>
                <c:pt idx="96">
                  <c:v>82.299999999999969</c:v>
                </c:pt>
                <c:pt idx="97">
                  <c:v>81.799999999999969</c:v>
                </c:pt>
                <c:pt idx="98">
                  <c:v>81.299999999999969</c:v>
                </c:pt>
                <c:pt idx="99">
                  <c:v>80.799999999999969</c:v>
                </c:pt>
                <c:pt idx="100">
                  <c:v>80.299999999999969</c:v>
                </c:pt>
                <c:pt idx="101">
                  <c:v>93.299999999999969</c:v>
                </c:pt>
              </c:numCache>
            </c:numRef>
          </c:val>
          <c:smooth val="0"/>
          <c:extLst>
            <c:ext xmlns:c16="http://schemas.microsoft.com/office/drawing/2014/chart" uri="{C3380CC4-5D6E-409C-BE32-E72D297353CC}">
              <c16:uniqueId val="{00000159-9735-4EFD-88B2-207BD1F249FD}"/>
            </c:ext>
          </c:extLst>
        </c:ser>
        <c:ser>
          <c:idx val="0"/>
          <c:order val="2"/>
          <c:tx>
            <c:strRef>
              <c:f>'HMA C1 &amp; C2 NPC Graph'!$B$11</c:f>
              <c:strCache>
                <c:ptCount val="1"/>
                <c:pt idx="0">
                  <c:v>Alternative PQI</c:v>
                </c:pt>
              </c:strCache>
            </c:strRef>
          </c:tx>
          <c:spPr>
            <a:ln w="34925" cap="rnd">
              <a:solidFill>
                <a:srgbClr val="92D050"/>
              </a:solidFill>
              <a:prstDash val="sysDot"/>
              <a:round/>
            </a:ln>
            <a:effectLst/>
          </c:spPr>
          <c:marker>
            <c:symbol val="none"/>
          </c:marker>
          <c:dPt>
            <c:idx val="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B-9735-4EFD-88B2-207BD1F249FD}"/>
              </c:ext>
            </c:extLst>
          </c:dPt>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D-9735-4EFD-88B2-207BD1F249FD}"/>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5F-9735-4EFD-88B2-207BD1F249FD}"/>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1-9735-4EFD-88B2-207BD1F249FD}"/>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3-9735-4EFD-88B2-207BD1F249FD}"/>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5-9735-4EFD-88B2-207BD1F249FD}"/>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7-9735-4EFD-88B2-207BD1F249FD}"/>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9-9735-4EFD-88B2-207BD1F249FD}"/>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B-9735-4EFD-88B2-207BD1F249FD}"/>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D-9735-4EFD-88B2-207BD1F249FD}"/>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6F-9735-4EFD-88B2-207BD1F249FD}"/>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1-9735-4EFD-88B2-207BD1F249FD}"/>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3-9735-4EFD-88B2-207BD1F249FD}"/>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5-9735-4EFD-88B2-207BD1F249FD}"/>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7-9735-4EFD-88B2-207BD1F249FD}"/>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9-9735-4EFD-88B2-207BD1F249FD}"/>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B-9735-4EFD-88B2-207BD1F249FD}"/>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D-9735-4EFD-88B2-207BD1F249FD}"/>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7F-9735-4EFD-88B2-207BD1F249FD}"/>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1-9735-4EFD-88B2-207BD1F249FD}"/>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3-9735-4EFD-88B2-207BD1F249FD}"/>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5-9735-4EFD-88B2-207BD1F249FD}"/>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7-9735-4EFD-88B2-207BD1F249FD}"/>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9-9735-4EFD-88B2-207BD1F249FD}"/>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B-9735-4EFD-88B2-207BD1F249FD}"/>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D-9735-4EFD-88B2-207BD1F249FD}"/>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8F-9735-4EFD-88B2-207BD1F249FD}"/>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1-9735-4EFD-88B2-207BD1F249FD}"/>
              </c:ext>
            </c:extLst>
          </c:dPt>
          <c:dPt>
            <c:idx val="2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3-9735-4EFD-88B2-207BD1F249FD}"/>
              </c:ext>
            </c:extLst>
          </c:dPt>
          <c:dPt>
            <c:idx val="29"/>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5-9735-4EFD-88B2-207BD1F249FD}"/>
              </c:ext>
            </c:extLst>
          </c:dPt>
          <c:dPt>
            <c:idx val="3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97-9735-4EFD-88B2-207BD1F249FD}"/>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9-9735-4EFD-88B2-207BD1F249FD}"/>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B-9735-4EFD-88B2-207BD1F249FD}"/>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D-9735-4EFD-88B2-207BD1F249FD}"/>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9F-9735-4EFD-88B2-207BD1F249FD}"/>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1-9735-4EFD-88B2-207BD1F249FD}"/>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3-9735-4EFD-88B2-207BD1F249FD}"/>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5-9735-4EFD-88B2-207BD1F249FD}"/>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7-9735-4EFD-88B2-207BD1F249FD}"/>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9-9735-4EFD-88B2-207BD1F249FD}"/>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B-9735-4EFD-88B2-207BD1F249FD}"/>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AD-9735-4EFD-88B2-207BD1F249FD}"/>
              </c:ext>
            </c:extLst>
          </c:dPt>
          <c:dPt>
            <c:idx val="4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AF-9735-4EFD-88B2-207BD1F249FD}"/>
              </c:ext>
            </c:extLst>
          </c:dPt>
          <c:dPt>
            <c:idx val="4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1-9735-4EFD-88B2-207BD1F249FD}"/>
              </c:ext>
            </c:extLst>
          </c:dPt>
          <c:dPt>
            <c:idx val="4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3-9735-4EFD-88B2-207BD1F249FD}"/>
              </c:ext>
            </c:extLst>
          </c:dPt>
          <c:dPt>
            <c:idx val="4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5-9735-4EFD-88B2-207BD1F249FD}"/>
              </c:ext>
            </c:extLst>
          </c:dPt>
          <c:dPt>
            <c:idx val="4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7-9735-4EFD-88B2-207BD1F249FD}"/>
              </c:ext>
            </c:extLst>
          </c:dPt>
          <c:dPt>
            <c:idx val="4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9-9735-4EFD-88B2-207BD1F249FD}"/>
              </c:ext>
            </c:extLst>
          </c:dPt>
          <c:dPt>
            <c:idx val="4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B-9735-4EFD-88B2-207BD1F249FD}"/>
              </c:ext>
            </c:extLst>
          </c:dPt>
          <c:dPt>
            <c:idx val="49"/>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D-9735-4EFD-88B2-207BD1F249FD}"/>
              </c:ext>
            </c:extLst>
          </c:dPt>
          <c:dPt>
            <c:idx val="5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1BF-9735-4EFD-88B2-207BD1F249FD}"/>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1-9735-4EFD-88B2-207BD1F249FD}"/>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3-9735-4EFD-88B2-207BD1F249FD}"/>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5-9735-4EFD-88B2-207BD1F249FD}"/>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7-9735-4EFD-88B2-207BD1F249FD}"/>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9-9735-4EFD-88B2-207BD1F249FD}"/>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B-9735-4EFD-88B2-207BD1F249FD}"/>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D-9735-4EFD-88B2-207BD1F249FD}"/>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F-9735-4EFD-88B2-207BD1F249FD}"/>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1-9735-4EFD-88B2-207BD1F249FD}"/>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3-9735-4EFD-88B2-207BD1F249FD}"/>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5-9735-4EFD-88B2-207BD1F249FD}"/>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7-9735-4EFD-88B2-207BD1F249FD}"/>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9-9735-4EFD-88B2-207BD1F249FD}"/>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B-9735-4EFD-88B2-207BD1F249FD}"/>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D-9735-4EFD-88B2-207BD1F249FD}"/>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F-9735-4EFD-88B2-207BD1F249FD}"/>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1-9735-4EFD-88B2-207BD1F249FD}"/>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3-9735-4EFD-88B2-207BD1F249FD}"/>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5-9735-4EFD-88B2-207BD1F249FD}"/>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7-9735-4EFD-88B2-207BD1F249FD}"/>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9-9735-4EFD-88B2-207BD1F249FD}"/>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B-9735-4EFD-88B2-207BD1F249FD}"/>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D-9735-4EFD-88B2-207BD1F249FD}"/>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F-9735-4EFD-88B2-207BD1F249FD}"/>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1-9735-4EFD-88B2-207BD1F249FD}"/>
              </c:ext>
            </c:extLst>
          </c:dPt>
          <c:dPt>
            <c:idx val="7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3-9735-4EFD-88B2-207BD1F249FD}"/>
              </c:ext>
            </c:extLst>
          </c:dPt>
          <c:dPt>
            <c:idx val="7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5-9735-4EFD-88B2-207BD1F249FD}"/>
              </c:ext>
            </c:extLst>
          </c:dPt>
          <c:dPt>
            <c:idx val="7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7-9735-4EFD-88B2-207BD1F249FD}"/>
              </c:ext>
            </c:extLst>
          </c:dPt>
          <c:dPt>
            <c:idx val="7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9-9735-4EFD-88B2-207BD1F249FD}"/>
              </c:ext>
            </c:extLst>
          </c:dPt>
          <c:dPt>
            <c:idx val="8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B-9735-4EFD-88B2-207BD1F249FD}"/>
              </c:ext>
            </c:extLst>
          </c:dPt>
          <c:dPt>
            <c:idx val="8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D-9735-4EFD-88B2-207BD1F249FD}"/>
              </c:ext>
            </c:extLst>
          </c:dPt>
          <c:dPt>
            <c:idx val="8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F-9735-4EFD-88B2-207BD1F249FD}"/>
              </c:ext>
            </c:extLst>
          </c:dPt>
          <c:dPt>
            <c:idx val="8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1-9735-4EFD-88B2-207BD1F249FD}"/>
              </c:ext>
            </c:extLst>
          </c:dPt>
          <c:dPt>
            <c:idx val="8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3-9735-4EFD-88B2-207BD1F249FD}"/>
              </c:ext>
            </c:extLst>
          </c:dPt>
          <c:dPt>
            <c:idx val="8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5-9735-4EFD-88B2-207BD1F249FD}"/>
              </c:ext>
            </c:extLst>
          </c:dPt>
          <c:dPt>
            <c:idx val="8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7-9735-4EFD-88B2-207BD1F249FD}"/>
              </c:ext>
            </c:extLst>
          </c:dPt>
          <c:dPt>
            <c:idx val="8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9-9735-4EFD-88B2-207BD1F249FD}"/>
              </c:ext>
            </c:extLst>
          </c:dPt>
          <c:dPt>
            <c:idx val="8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B-9735-4EFD-88B2-207BD1F249FD}"/>
              </c:ext>
            </c:extLst>
          </c:dPt>
          <c:dPt>
            <c:idx val="8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D-9735-4EFD-88B2-207BD1F249FD}"/>
              </c:ext>
            </c:extLst>
          </c:dPt>
          <c:dPt>
            <c:idx val="9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F-9735-4EFD-88B2-207BD1F249FD}"/>
              </c:ext>
            </c:extLst>
          </c:dPt>
          <c:dPt>
            <c:idx val="91"/>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1-9735-4EFD-88B2-207BD1F249FD}"/>
              </c:ext>
            </c:extLst>
          </c:dPt>
          <c:dPt>
            <c:idx val="9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3-9735-4EFD-88B2-207BD1F249FD}"/>
              </c:ext>
            </c:extLst>
          </c:dPt>
          <c:dPt>
            <c:idx val="9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5-9735-4EFD-88B2-207BD1F249FD}"/>
              </c:ext>
            </c:extLst>
          </c:dPt>
          <c:dPt>
            <c:idx val="9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7-9735-4EFD-88B2-207BD1F249FD}"/>
              </c:ext>
            </c:extLst>
          </c:dPt>
          <c:dPt>
            <c:idx val="9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9-9735-4EFD-88B2-207BD1F249FD}"/>
              </c:ext>
            </c:extLst>
          </c:dPt>
          <c:dPt>
            <c:idx val="9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B-9735-4EFD-88B2-207BD1F249FD}"/>
              </c:ext>
            </c:extLst>
          </c:dPt>
          <c:dPt>
            <c:idx val="9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D-9735-4EFD-88B2-207BD1F249FD}"/>
              </c:ext>
            </c:extLst>
          </c:dPt>
          <c:dPt>
            <c:idx val="9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1F-9735-4EFD-88B2-207BD1F249FD}"/>
              </c:ext>
            </c:extLst>
          </c:dPt>
          <c:dPt>
            <c:idx val="99"/>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21-9735-4EFD-88B2-207BD1F249FD}"/>
              </c:ext>
            </c:extLst>
          </c:dPt>
          <c:dPt>
            <c:idx val="10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23-9735-4EFD-88B2-207BD1F249FD}"/>
              </c:ext>
            </c:extLst>
          </c:dPt>
          <c:dPt>
            <c:idx val="10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5-9735-4EFD-88B2-207BD1F249FD}"/>
              </c:ext>
            </c:extLst>
          </c:dPt>
          <c:val>
            <c:numRef>
              <c:f>'HMA C1 &amp; C2 NPC Graph'!$C$11:$CZ$11</c:f>
              <c:numCache>
                <c:formatCode>General</c:formatCode>
                <c:ptCount val="102"/>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85.199999999999974</c:v>
                </c:pt>
                <c:pt idx="22">
                  <c:v>83.899999999999977</c:v>
                </c:pt>
                <c:pt idx="23">
                  <c:v>82.799999999999983</c:v>
                </c:pt>
                <c:pt idx="24">
                  <c:v>81.899999999999977</c:v>
                </c:pt>
                <c:pt idx="25">
                  <c:v>81.199999999999974</c:v>
                </c:pt>
                <c:pt idx="26">
                  <c:v>80.699999999999974</c:v>
                </c:pt>
                <c:pt idx="27">
                  <c:v>80.199999999999974</c:v>
                </c:pt>
                <c:pt idx="28">
                  <c:v>79.699999999999974</c:v>
                </c:pt>
                <c:pt idx="29">
                  <c:v>79.399999999999977</c:v>
                </c:pt>
                <c:pt idx="30">
                  <c:v>79.09999999999998</c:v>
                </c:pt>
                <c:pt idx="31">
                  <c:v>87.09999999999998</c:v>
                </c:pt>
                <c:pt idx="32">
                  <c:v>85.799999999999983</c:v>
                </c:pt>
                <c:pt idx="33">
                  <c:v>84.699999999999989</c:v>
                </c:pt>
                <c:pt idx="34">
                  <c:v>83.799999999999983</c:v>
                </c:pt>
                <c:pt idx="35">
                  <c:v>83.09999999999998</c:v>
                </c:pt>
                <c:pt idx="36">
                  <c:v>82.59999999999998</c:v>
                </c:pt>
                <c:pt idx="37">
                  <c:v>82.09999999999998</c:v>
                </c:pt>
                <c:pt idx="38">
                  <c:v>81.59999999999998</c:v>
                </c:pt>
                <c:pt idx="39">
                  <c:v>81.09999999999998</c:v>
                </c:pt>
                <c:pt idx="40">
                  <c:v>80.59999999999998</c:v>
                </c:pt>
                <c:pt idx="41">
                  <c:v>80.09999999999998</c:v>
                </c:pt>
                <c:pt idx="42">
                  <c:v>79.59999999999998</c:v>
                </c:pt>
                <c:pt idx="43">
                  <c:v>79.09999999999998</c:v>
                </c:pt>
                <c:pt idx="44">
                  <c:v>78.799999999999983</c:v>
                </c:pt>
                <c:pt idx="45">
                  <c:v>78.499999999999986</c:v>
                </c:pt>
                <c:pt idx="46">
                  <c:v>78.199999999999989</c:v>
                </c:pt>
                <c:pt idx="47">
                  <c:v>77.899999999999991</c:v>
                </c:pt>
                <c:pt idx="48">
                  <c:v>77.599999999999994</c:v>
                </c:pt>
                <c:pt idx="49">
                  <c:v>77.3</c:v>
                </c:pt>
                <c:pt idx="50">
                  <c:v>77</c:v>
                </c:pt>
                <c:pt idx="51">
                  <c:v>90</c:v>
                </c:pt>
                <c:pt idx="52">
                  <c:v>88.7</c:v>
                </c:pt>
                <c:pt idx="53">
                  <c:v>87.600000000000009</c:v>
                </c:pt>
                <c:pt idx="54">
                  <c:v>86.7</c:v>
                </c:pt>
                <c:pt idx="55">
                  <c:v>86</c:v>
                </c:pt>
                <c:pt idx="56">
                  <c:v>85.5</c:v>
                </c:pt>
                <c:pt idx="57">
                  <c:v>85</c:v>
                </c:pt>
                <c:pt idx="58">
                  <c:v>84.5</c:v>
                </c:pt>
                <c:pt idx="59">
                  <c:v>84</c:v>
                </c:pt>
                <c:pt idx="60">
                  <c:v>83.5</c:v>
                </c:pt>
                <c:pt idx="61">
                  <c:v>83.2</c:v>
                </c:pt>
                <c:pt idx="62">
                  <c:v>82.9</c:v>
                </c:pt>
                <c:pt idx="63">
                  <c:v>82.600000000000009</c:v>
                </c:pt>
                <c:pt idx="64">
                  <c:v>82.300000000000011</c:v>
                </c:pt>
                <c:pt idx="65">
                  <c:v>82.000000000000014</c:v>
                </c:pt>
                <c:pt idx="66">
                  <c:v>87.000000000000014</c:v>
                </c:pt>
                <c:pt idx="67">
                  <c:v>85.700000000000017</c:v>
                </c:pt>
                <c:pt idx="68">
                  <c:v>84.600000000000023</c:v>
                </c:pt>
                <c:pt idx="69">
                  <c:v>83.700000000000017</c:v>
                </c:pt>
                <c:pt idx="70">
                  <c:v>83.000000000000014</c:v>
                </c:pt>
                <c:pt idx="71">
                  <c:v>82.500000000000014</c:v>
                </c:pt>
                <c:pt idx="72">
                  <c:v>82.000000000000014</c:v>
                </c:pt>
                <c:pt idx="73">
                  <c:v>81.500000000000014</c:v>
                </c:pt>
                <c:pt idx="74">
                  <c:v>81.200000000000017</c:v>
                </c:pt>
                <c:pt idx="75">
                  <c:v>80.90000000000002</c:v>
                </c:pt>
                <c:pt idx="76">
                  <c:v>88.90000000000002</c:v>
                </c:pt>
                <c:pt idx="77">
                  <c:v>87.600000000000023</c:v>
                </c:pt>
                <c:pt idx="78">
                  <c:v>86.500000000000028</c:v>
                </c:pt>
                <c:pt idx="79">
                  <c:v>85.600000000000023</c:v>
                </c:pt>
                <c:pt idx="80">
                  <c:v>84.90000000000002</c:v>
                </c:pt>
                <c:pt idx="81">
                  <c:v>84.40000000000002</c:v>
                </c:pt>
                <c:pt idx="82">
                  <c:v>83.90000000000002</c:v>
                </c:pt>
                <c:pt idx="83">
                  <c:v>83.40000000000002</c:v>
                </c:pt>
                <c:pt idx="84">
                  <c:v>82.90000000000002</c:v>
                </c:pt>
                <c:pt idx="85">
                  <c:v>82.40000000000002</c:v>
                </c:pt>
                <c:pt idx="86">
                  <c:v>81.90000000000002</c:v>
                </c:pt>
                <c:pt idx="87">
                  <c:v>81.40000000000002</c:v>
                </c:pt>
                <c:pt idx="88">
                  <c:v>80.90000000000002</c:v>
                </c:pt>
                <c:pt idx="89">
                  <c:v>80.40000000000002</c:v>
                </c:pt>
                <c:pt idx="90">
                  <c:v>80.100000000000023</c:v>
                </c:pt>
                <c:pt idx="91">
                  <c:v>79.800000000000026</c:v>
                </c:pt>
                <c:pt idx="92">
                  <c:v>79.500000000000028</c:v>
                </c:pt>
                <c:pt idx="93">
                  <c:v>79.200000000000031</c:v>
                </c:pt>
                <c:pt idx="94">
                  <c:v>78.900000000000034</c:v>
                </c:pt>
                <c:pt idx="95">
                  <c:v>78.600000000000037</c:v>
                </c:pt>
                <c:pt idx="96">
                  <c:v>78.30000000000004</c:v>
                </c:pt>
                <c:pt idx="97">
                  <c:v>78.000000000000043</c:v>
                </c:pt>
                <c:pt idx="98">
                  <c:v>77.700000000000045</c:v>
                </c:pt>
                <c:pt idx="99">
                  <c:v>77.400000000000048</c:v>
                </c:pt>
                <c:pt idx="100">
                  <c:v>77.100000000000051</c:v>
                </c:pt>
                <c:pt idx="101">
                  <c:v>90.100000000000051</c:v>
                </c:pt>
              </c:numCache>
            </c:numRef>
          </c:val>
          <c:smooth val="0"/>
          <c:extLst>
            <c:ext xmlns:c16="http://schemas.microsoft.com/office/drawing/2014/chart" uri="{C3380CC4-5D6E-409C-BE32-E72D297353CC}">
              <c16:uniqueId val="{00000226-9735-4EFD-88B2-207BD1F249FD}"/>
            </c:ext>
          </c:extLst>
        </c:ser>
        <c:dLbls>
          <c:showLegendKey val="0"/>
          <c:showVal val="0"/>
          <c:showCatName val="0"/>
          <c:showSerName val="0"/>
          <c:showPercent val="0"/>
          <c:showBubbleSize val="0"/>
        </c:dLbls>
        <c:smooth val="0"/>
        <c:axId val="1008463008"/>
        <c:axId val="1008463792"/>
      </c:lineChart>
      <c:catAx>
        <c:axId val="1008463008"/>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63792"/>
        <c:crosses val="autoZero"/>
        <c:auto val="1"/>
        <c:lblAlgn val="ctr"/>
        <c:lblOffset val="100"/>
        <c:tickLblSkip val="4"/>
        <c:tickMarkSkip val="1"/>
        <c:noMultiLvlLbl val="0"/>
      </c:catAx>
      <c:valAx>
        <c:axId val="1008463792"/>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63008"/>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'HMA C1 &amp; C2 NPC Graph'!$B$15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DFFF-4659-9A0B-A24A69BBDCCF}"/>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DFFF-4659-9A0B-A24A69BBDCCF}"/>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DFFF-4659-9A0B-A24A69BBDCCF}"/>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07-DFFF-4659-9A0B-A24A69BBDCCF}"/>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09-DFFF-4659-9A0B-A24A69BBDCCF}"/>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0B-DFFF-4659-9A0B-A24A69BBDCCF}"/>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0D-DFFF-4659-9A0B-A24A69BBDCCF}"/>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DFFF-4659-9A0B-A24A69BBDCCF}"/>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DFFF-4659-9A0B-A24A69BBDCCF}"/>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DFFF-4659-9A0B-A24A69BBDCCF}"/>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DFFF-4659-9A0B-A24A69BBDCCF}"/>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DFFF-4659-9A0B-A24A69BBDCCF}"/>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DFFF-4659-9A0B-A24A69BBDCCF}"/>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DFFF-4659-9A0B-A24A69BBDCCF}"/>
              </c:ext>
            </c:extLst>
          </c:dPt>
          <c:dPt>
            <c:idx val="28"/>
            <c:marker>
              <c:symbol val="none"/>
            </c:marker>
            <c:bubble3D val="0"/>
            <c:spPr>
              <a:ln w="34925" cap="rnd">
                <a:solidFill>
                  <a:srgbClr val="FFFF00"/>
                </a:solidFill>
                <a:round/>
              </a:ln>
              <a:effectLst/>
            </c:spPr>
            <c:extLst>
              <c:ext xmlns:c16="http://schemas.microsoft.com/office/drawing/2014/chart" uri="{C3380CC4-5D6E-409C-BE32-E72D297353CC}">
                <c16:uniqueId val="{0000001D-DFFF-4659-9A0B-A24A69BBDCCF}"/>
              </c:ext>
            </c:extLst>
          </c:dPt>
          <c:dPt>
            <c:idx val="29"/>
            <c:marker>
              <c:symbol val="none"/>
            </c:marker>
            <c:bubble3D val="0"/>
            <c:spPr>
              <a:ln w="34925" cap="rnd">
                <a:solidFill>
                  <a:srgbClr val="FFFF00"/>
                </a:solidFill>
                <a:round/>
              </a:ln>
              <a:effectLst/>
            </c:spPr>
            <c:extLst>
              <c:ext xmlns:c16="http://schemas.microsoft.com/office/drawing/2014/chart" uri="{C3380CC4-5D6E-409C-BE32-E72D297353CC}">
                <c16:uniqueId val="{0000001F-DFFF-4659-9A0B-A24A69BBDCCF}"/>
              </c:ext>
            </c:extLst>
          </c:dPt>
          <c:dPt>
            <c:idx val="30"/>
            <c:marker>
              <c:symbol val="none"/>
            </c:marker>
            <c:bubble3D val="0"/>
            <c:spPr>
              <a:ln w="34925" cap="rnd">
                <a:solidFill>
                  <a:srgbClr val="FFFF00"/>
                </a:solidFill>
                <a:round/>
              </a:ln>
              <a:effectLst/>
            </c:spPr>
            <c:extLst>
              <c:ext xmlns:c16="http://schemas.microsoft.com/office/drawing/2014/chart" uri="{C3380CC4-5D6E-409C-BE32-E72D297353CC}">
                <c16:uniqueId val="{00000021-DFFF-4659-9A0B-A24A69BBDCCF}"/>
              </c:ext>
            </c:extLst>
          </c:dPt>
          <c:dPt>
            <c:idx val="31"/>
            <c:marker>
              <c:symbol val="none"/>
            </c:marker>
            <c:bubble3D val="0"/>
            <c:spPr>
              <a:ln w="34925" cap="rnd">
                <a:solidFill>
                  <a:srgbClr val="FFFF00"/>
                </a:solidFill>
                <a:round/>
              </a:ln>
              <a:effectLst/>
            </c:spPr>
            <c:extLst>
              <c:ext xmlns:c16="http://schemas.microsoft.com/office/drawing/2014/chart" uri="{C3380CC4-5D6E-409C-BE32-E72D297353CC}">
                <c16:uniqueId val="{00000023-DFFF-4659-9A0B-A24A69BBDCCF}"/>
              </c:ext>
            </c:extLst>
          </c:dPt>
          <c:dPt>
            <c:idx val="32"/>
            <c:marker>
              <c:symbol val="none"/>
            </c:marker>
            <c:bubble3D val="0"/>
            <c:spPr>
              <a:ln w="34925" cap="rnd">
                <a:solidFill>
                  <a:srgbClr val="FFFF00"/>
                </a:solidFill>
                <a:round/>
              </a:ln>
              <a:effectLst/>
            </c:spPr>
            <c:extLst>
              <c:ext xmlns:c16="http://schemas.microsoft.com/office/drawing/2014/chart" uri="{C3380CC4-5D6E-409C-BE32-E72D297353CC}">
                <c16:uniqueId val="{00000025-DFFF-4659-9A0B-A24A69BBDCCF}"/>
              </c:ext>
            </c:extLst>
          </c:dPt>
          <c:dPt>
            <c:idx val="33"/>
            <c:marker>
              <c:symbol val="none"/>
            </c:marker>
            <c:bubble3D val="0"/>
            <c:spPr>
              <a:ln w="34925" cap="rnd">
                <a:solidFill>
                  <a:srgbClr val="FFFF00"/>
                </a:solidFill>
                <a:round/>
              </a:ln>
              <a:effectLst/>
            </c:spPr>
            <c:extLst>
              <c:ext xmlns:c16="http://schemas.microsoft.com/office/drawing/2014/chart" uri="{C3380CC4-5D6E-409C-BE32-E72D297353CC}">
                <c16:uniqueId val="{00000027-DFFF-4659-9A0B-A24A69BBDCCF}"/>
              </c:ext>
            </c:extLst>
          </c:dPt>
          <c:dPt>
            <c:idx val="34"/>
            <c:marker>
              <c:symbol val="none"/>
            </c:marker>
            <c:bubble3D val="0"/>
            <c:spPr>
              <a:ln w="34925" cap="rnd">
                <a:solidFill>
                  <a:srgbClr val="FFFF00"/>
                </a:solidFill>
                <a:round/>
              </a:ln>
              <a:effectLst/>
            </c:spPr>
            <c:extLst>
              <c:ext xmlns:c16="http://schemas.microsoft.com/office/drawing/2014/chart" uri="{C3380CC4-5D6E-409C-BE32-E72D297353CC}">
                <c16:uniqueId val="{00000029-DFFF-4659-9A0B-A24A69BBDCCF}"/>
              </c:ext>
            </c:extLst>
          </c:dPt>
          <c:dPt>
            <c:idx val="35"/>
            <c:marker>
              <c:symbol val="none"/>
            </c:marker>
            <c:bubble3D val="0"/>
            <c:spPr>
              <a:ln w="34925" cap="rnd">
                <a:solidFill>
                  <a:srgbClr val="FFFF00"/>
                </a:solidFill>
                <a:round/>
              </a:ln>
              <a:effectLst/>
            </c:spPr>
            <c:extLst>
              <c:ext xmlns:c16="http://schemas.microsoft.com/office/drawing/2014/chart" uri="{C3380CC4-5D6E-409C-BE32-E72D297353CC}">
                <c16:uniqueId val="{0000002B-DFFF-4659-9A0B-A24A69BBDCCF}"/>
              </c:ext>
            </c:extLst>
          </c:dPt>
          <c:dPt>
            <c:idx val="36"/>
            <c:marker>
              <c:symbol val="none"/>
            </c:marker>
            <c:bubble3D val="0"/>
            <c:spPr>
              <a:ln w="34925" cap="rnd">
                <a:solidFill>
                  <a:srgbClr val="FFFF00"/>
                </a:solidFill>
                <a:round/>
              </a:ln>
              <a:effectLst/>
            </c:spPr>
            <c:extLst>
              <c:ext xmlns:c16="http://schemas.microsoft.com/office/drawing/2014/chart" uri="{C3380CC4-5D6E-409C-BE32-E72D297353CC}">
                <c16:uniqueId val="{0000002D-DFFF-4659-9A0B-A24A69BBDCCF}"/>
              </c:ext>
            </c:extLst>
          </c:dPt>
          <c:dPt>
            <c:idx val="37"/>
            <c:marker>
              <c:symbol val="none"/>
            </c:marker>
            <c:bubble3D val="0"/>
            <c:spPr>
              <a:ln w="34925" cap="rnd">
                <a:solidFill>
                  <a:srgbClr val="FFFF00"/>
                </a:solidFill>
                <a:round/>
              </a:ln>
              <a:effectLst/>
            </c:spPr>
            <c:extLst>
              <c:ext xmlns:c16="http://schemas.microsoft.com/office/drawing/2014/chart" uri="{C3380CC4-5D6E-409C-BE32-E72D297353CC}">
                <c16:uniqueId val="{0000002F-DFFF-4659-9A0B-A24A69BBDCCF}"/>
              </c:ext>
            </c:extLst>
          </c:dPt>
          <c:dPt>
            <c:idx val="38"/>
            <c:marker>
              <c:symbol val="none"/>
            </c:marker>
            <c:bubble3D val="0"/>
            <c:spPr>
              <a:ln w="34925" cap="rnd">
                <a:solidFill>
                  <a:srgbClr val="FFFF00"/>
                </a:solidFill>
                <a:round/>
              </a:ln>
              <a:effectLst/>
            </c:spPr>
            <c:extLst>
              <c:ext xmlns:c16="http://schemas.microsoft.com/office/drawing/2014/chart" uri="{C3380CC4-5D6E-409C-BE32-E72D297353CC}">
                <c16:uniqueId val="{00000031-DFFF-4659-9A0B-A24A69BBDCCF}"/>
              </c:ext>
            </c:extLst>
          </c:dPt>
          <c:dPt>
            <c:idx val="39"/>
            <c:marker>
              <c:symbol val="none"/>
            </c:marker>
            <c:bubble3D val="0"/>
            <c:spPr>
              <a:ln w="34925" cap="rnd">
                <a:solidFill>
                  <a:srgbClr val="FFFF00"/>
                </a:solidFill>
                <a:round/>
              </a:ln>
              <a:effectLst/>
            </c:spPr>
            <c:extLst>
              <c:ext xmlns:c16="http://schemas.microsoft.com/office/drawing/2014/chart" uri="{C3380CC4-5D6E-409C-BE32-E72D297353CC}">
                <c16:uniqueId val="{00000033-DFFF-4659-9A0B-A24A69BBDCCF}"/>
              </c:ext>
            </c:extLst>
          </c:dPt>
          <c:dPt>
            <c:idx val="40"/>
            <c:marker>
              <c:symbol val="none"/>
            </c:marker>
            <c:bubble3D val="0"/>
            <c:spPr>
              <a:ln w="34925" cap="rnd">
                <a:solidFill>
                  <a:srgbClr val="FFFF00"/>
                </a:solidFill>
                <a:round/>
              </a:ln>
              <a:effectLst/>
            </c:spPr>
            <c:extLst>
              <c:ext xmlns:c16="http://schemas.microsoft.com/office/drawing/2014/chart" uri="{C3380CC4-5D6E-409C-BE32-E72D297353CC}">
                <c16:uniqueId val="{00000035-DFFF-4659-9A0B-A24A69BBDCCF}"/>
              </c:ext>
            </c:extLst>
          </c:dPt>
          <c:dPt>
            <c:idx val="41"/>
            <c:marker>
              <c:symbol val="none"/>
            </c:marker>
            <c:bubble3D val="0"/>
            <c:spPr>
              <a:ln w="34925" cap="rnd">
                <a:solidFill>
                  <a:srgbClr val="FFFF00"/>
                </a:solidFill>
                <a:round/>
              </a:ln>
              <a:effectLst/>
            </c:spPr>
            <c:extLst>
              <c:ext xmlns:c16="http://schemas.microsoft.com/office/drawing/2014/chart" uri="{C3380CC4-5D6E-409C-BE32-E72D297353CC}">
                <c16:uniqueId val="{00000037-DFFF-4659-9A0B-A24A69BBDCCF}"/>
              </c:ext>
            </c:extLst>
          </c:dPt>
          <c:dPt>
            <c:idx val="42"/>
            <c:marker>
              <c:symbol val="none"/>
            </c:marker>
            <c:bubble3D val="0"/>
            <c:spPr>
              <a:ln w="34925" cap="rnd">
                <a:solidFill>
                  <a:srgbClr val="FFFF00"/>
                </a:solidFill>
                <a:round/>
              </a:ln>
              <a:effectLst/>
            </c:spPr>
            <c:extLst>
              <c:ext xmlns:c16="http://schemas.microsoft.com/office/drawing/2014/chart" uri="{C3380CC4-5D6E-409C-BE32-E72D297353CC}">
                <c16:uniqueId val="{00000039-DFFF-4659-9A0B-A24A69BBDCCF}"/>
              </c:ext>
            </c:extLst>
          </c:dPt>
          <c:dPt>
            <c:idx val="43"/>
            <c:marker>
              <c:symbol val="none"/>
            </c:marker>
            <c:bubble3D val="0"/>
            <c:spPr>
              <a:ln w="34925" cap="rnd">
                <a:solidFill>
                  <a:srgbClr val="FFFF00"/>
                </a:solidFill>
                <a:round/>
              </a:ln>
              <a:effectLst/>
            </c:spPr>
            <c:extLst>
              <c:ext xmlns:c16="http://schemas.microsoft.com/office/drawing/2014/chart" uri="{C3380CC4-5D6E-409C-BE32-E72D297353CC}">
                <c16:uniqueId val="{0000003B-DFFF-4659-9A0B-A24A69BBDCCF}"/>
              </c:ext>
            </c:extLst>
          </c:dPt>
          <c:dPt>
            <c:idx val="44"/>
            <c:marker>
              <c:symbol val="none"/>
            </c:marker>
            <c:bubble3D val="0"/>
            <c:spPr>
              <a:ln w="34925" cap="rnd">
                <a:solidFill>
                  <a:srgbClr val="FFFF00"/>
                </a:solidFill>
                <a:round/>
              </a:ln>
              <a:effectLst/>
            </c:spPr>
            <c:extLst>
              <c:ext xmlns:c16="http://schemas.microsoft.com/office/drawing/2014/chart" uri="{C3380CC4-5D6E-409C-BE32-E72D297353CC}">
                <c16:uniqueId val="{0000003D-DFFF-4659-9A0B-A24A69BBDCCF}"/>
              </c:ext>
            </c:extLst>
          </c:dPt>
          <c:dPt>
            <c:idx val="45"/>
            <c:marker>
              <c:symbol val="none"/>
            </c:marker>
            <c:bubble3D val="0"/>
            <c:spPr>
              <a:ln w="34925" cap="rnd">
                <a:solidFill>
                  <a:srgbClr val="FFFF00"/>
                </a:solidFill>
                <a:round/>
              </a:ln>
              <a:effectLst/>
            </c:spPr>
            <c:extLst>
              <c:ext xmlns:c16="http://schemas.microsoft.com/office/drawing/2014/chart" uri="{C3380CC4-5D6E-409C-BE32-E72D297353CC}">
                <c16:uniqueId val="{0000003F-DFFF-4659-9A0B-A24A69BBDCCF}"/>
              </c:ext>
            </c:extLst>
          </c:dPt>
          <c:dPt>
            <c:idx val="46"/>
            <c:marker>
              <c:symbol val="none"/>
            </c:marker>
            <c:bubble3D val="0"/>
            <c:spPr>
              <a:ln w="34925" cap="rnd">
                <a:solidFill>
                  <a:srgbClr val="FF0000"/>
                </a:solidFill>
                <a:round/>
              </a:ln>
              <a:effectLst/>
            </c:spPr>
            <c:extLst>
              <c:ext xmlns:c16="http://schemas.microsoft.com/office/drawing/2014/chart" uri="{C3380CC4-5D6E-409C-BE32-E72D297353CC}">
                <c16:uniqueId val="{00000041-DFFF-4659-9A0B-A24A69BBDCCF}"/>
              </c:ext>
            </c:extLst>
          </c:dPt>
          <c:dPt>
            <c:idx val="47"/>
            <c:marker>
              <c:symbol val="none"/>
            </c:marker>
            <c:bubble3D val="0"/>
            <c:spPr>
              <a:ln w="34925" cap="rnd">
                <a:solidFill>
                  <a:srgbClr val="FF0000"/>
                </a:solidFill>
                <a:round/>
              </a:ln>
              <a:effectLst/>
            </c:spPr>
            <c:extLst>
              <c:ext xmlns:c16="http://schemas.microsoft.com/office/drawing/2014/chart" uri="{C3380CC4-5D6E-409C-BE32-E72D297353CC}">
                <c16:uniqueId val="{00000043-DFFF-4659-9A0B-A24A69BBDCCF}"/>
              </c:ext>
            </c:extLst>
          </c:dPt>
          <c:dPt>
            <c:idx val="48"/>
            <c:marker>
              <c:symbol val="none"/>
            </c:marker>
            <c:bubble3D val="0"/>
            <c:spPr>
              <a:ln w="34925" cap="rnd">
                <a:solidFill>
                  <a:srgbClr val="FF0000"/>
                </a:solidFill>
                <a:round/>
              </a:ln>
              <a:effectLst/>
            </c:spPr>
            <c:extLst>
              <c:ext xmlns:c16="http://schemas.microsoft.com/office/drawing/2014/chart" uri="{C3380CC4-5D6E-409C-BE32-E72D297353CC}">
                <c16:uniqueId val="{00000045-DFFF-4659-9A0B-A24A69BBDCCF}"/>
              </c:ext>
            </c:extLst>
          </c:dPt>
          <c:dPt>
            <c:idx val="49"/>
            <c:marker>
              <c:symbol val="none"/>
            </c:marker>
            <c:bubble3D val="0"/>
            <c:spPr>
              <a:ln w="34925" cap="rnd">
                <a:solidFill>
                  <a:srgbClr val="FF0000"/>
                </a:solidFill>
                <a:round/>
              </a:ln>
              <a:effectLst/>
            </c:spPr>
            <c:extLst>
              <c:ext xmlns:c16="http://schemas.microsoft.com/office/drawing/2014/chart" uri="{C3380CC4-5D6E-409C-BE32-E72D297353CC}">
                <c16:uniqueId val="{00000047-DFFF-4659-9A0B-A24A69BBDCCF}"/>
              </c:ext>
            </c:extLst>
          </c:dPt>
          <c:dPt>
            <c:idx val="50"/>
            <c:marker>
              <c:symbol val="none"/>
            </c:marker>
            <c:bubble3D val="0"/>
            <c:spPr>
              <a:ln w="34925" cap="rnd">
                <a:solidFill>
                  <a:srgbClr val="FF0000"/>
                </a:solidFill>
                <a:round/>
              </a:ln>
              <a:effectLst/>
            </c:spPr>
            <c:extLst>
              <c:ext xmlns:c16="http://schemas.microsoft.com/office/drawing/2014/chart" uri="{C3380CC4-5D6E-409C-BE32-E72D297353CC}">
                <c16:uniqueId val="{00000049-DFFF-4659-9A0B-A24A69BBDCCF}"/>
              </c:ext>
            </c:extLst>
          </c:dPt>
          <c:dPt>
            <c:idx val="51"/>
            <c:marker>
              <c:symbol val="none"/>
            </c:marker>
            <c:bubble3D val="0"/>
            <c:spPr>
              <a:ln w="34925" cap="rnd">
                <a:solidFill>
                  <a:srgbClr val="FF0000"/>
                </a:solidFill>
                <a:round/>
              </a:ln>
              <a:effectLst/>
            </c:spPr>
            <c:extLst>
              <c:ext xmlns:c16="http://schemas.microsoft.com/office/drawing/2014/chart" uri="{C3380CC4-5D6E-409C-BE32-E72D297353CC}">
                <c16:uniqueId val="{0000004B-DFFF-4659-9A0B-A24A69BBDCCF}"/>
              </c:ext>
            </c:extLst>
          </c:dPt>
          <c:dPt>
            <c:idx val="52"/>
            <c:marker>
              <c:symbol val="none"/>
            </c:marker>
            <c:bubble3D val="0"/>
            <c:spPr>
              <a:ln w="34925" cap="rnd">
                <a:solidFill>
                  <a:srgbClr val="FF0000"/>
                </a:solidFill>
                <a:round/>
              </a:ln>
              <a:effectLst/>
            </c:spPr>
            <c:extLst>
              <c:ext xmlns:c16="http://schemas.microsoft.com/office/drawing/2014/chart" uri="{C3380CC4-5D6E-409C-BE32-E72D297353CC}">
                <c16:uniqueId val="{0000004D-DFFF-4659-9A0B-A24A69BBDCCF}"/>
              </c:ext>
            </c:extLst>
          </c:dPt>
          <c:dPt>
            <c:idx val="53"/>
            <c:marker>
              <c:symbol val="none"/>
            </c:marker>
            <c:bubble3D val="0"/>
            <c:spPr>
              <a:ln w="34925" cap="rnd">
                <a:solidFill>
                  <a:srgbClr val="FF0000"/>
                </a:solidFill>
                <a:round/>
              </a:ln>
              <a:effectLst/>
            </c:spPr>
            <c:extLst>
              <c:ext xmlns:c16="http://schemas.microsoft.com/office/drawing/2014/chart" uri="{C3380CC4-5D6E-409C-BE32-E72D297353CC}">
                <c16:uniqueId val="{0000004F-DFFF-4659-9A0B-A24A69BBDCCF}"/>
              </c:ext>
            </c:extLst>
          </c:dPt>
          <c:dPt>
            <c:idx val="54"/>
            <c:marker>
              <c:symbol val="none"/>
            </c:marker>
            <c:bubble3D val="0"/>
            <c:spPr>
              <a:ln w="34925" cap="rnd">
                <a:solidFill>
                  <a:srgbClr val="FF0000"/>
                </a:solidFill>
                <a:round/>
              </a:ln>
              <a:effectLst/>
            </c:spPr>
            <c:extLst>
              <c:ext xmlns:c16="http://schemas.microsoft.com/office/drawing/2014/chart" uri="{C3380CC4-5D6E-409C-BE32-E72D297353CC}">
                <c16:uniqueId val="{00000051-DFFF-4659-9A0B-A24A69BBDCCF}"/>
              </c:ext>
            </c:extLst>
          </c:dPt>
          <c:dPt>
            <c:idx val="55"/>
            <c:marker>
              <c:symbol val="none"/>
            </c:marker>
            <c:bubble3D val="0"/>
            <c:spPr>
              <a:ln w="34925" cap="rnd">
                <a:solidFill>
                  <a:srgbClr val="FF0000"/>
                </a:solidFill>
                <a:round/>
              </a:ln>
              <a:effectLst/>
            </c:spPr>
            <c:extLst>
              <c:ext xmlns:c16="http://schemas.microsoft.com/office/drawing/2014/chart" uri="{C3380CC4-5D6E-409C-BE32-E72D297353CC}">
                <c16:uniqueId val="{00000053-DFFF-4659-9A0B-A24A69BBDCCF}"/>
              </c:ext>
            </c:extLst>
          </c:dPt>
          <c:dPt>
            <c:idx val="56"/>
            <c:marker>
              <c:symbol val="none"/>
            </c:marker>
            <c:bubble3D val="0"/>
            <c:spPr>
              <a:ln w="34925" cap="rnd">
                <a:solidFill>
                  <a:srgbClr val="FF0000"/>
                </a:solidFill>
                <a:round/>
              </a:ln>
              <a:effectLst/>
            </c:spPr>
            <c:extLst>
              <c:ext xmlns:c16="http://schemas.microsoft.com/office/drawing/2014/chart" uri="{C3380CC4-5D6E-409C-BE32-E72D297353CC}">
                <c16:uniqueId val="{00000055-DFFF-4659-9A0B-A24A69BBDCCF}"/>
              </c:ext>
            </c:extLst>
          </c:dPt>
          <c:dPt>
            <c:idx val="57"/>
            <c:marker>
              <c:symbol val="none"/>
            </c:marker>
            <c:bubble3D val="0"/>
            <c:spPr>
              <a:ln w="34925" cap="rnd">
                <a:solidFill>
                  <a:srgbClr val="FF0000"/>
                </a:solidFill>
                <a:round/>
              </a:ln>
              <a:effectLst/>
            </c:spPr>
            <c:extLst>
              <c:ext xmlns:c16="http://schemas.microsoft.com/office/drawing/2014/chart" uri="{C3380CC4-5D6E-409C-BE32-E72D297353CC}">
                <c16:uniqueId val="{00000057-DFFF-4659-9A0B-A24A69BBDCCF}"/>
              </c:ext>
            </c:extLst>
          </c:dPt>
          <c:dPt>
            <c:idx val="58"/>
            <c:marker>
              <c:symbol val="none"/>
            </c:marker>
            <c:bubble3D val="0"/>
            <c:spPr>
              <a:ln w="34925" cap="rnd">
                <a:solidFill>
                  <a:srgbClr val="FF0000"/>
                </a:solidFill>
                <a:round/>
              </a:ln>
              <a:effectLst/>
            </c:spPr>
            <c:extLst>
              <c:ext xmlns:c16="http://schemas.microsoft.com/office/drawing/2014/chart" uri="{C3380CC4-5D6E-409C-BE32-E72D297353CC}">
                <c16:uniqueId val="{00000059-DFFF-4659-9A0B-A24A69BBDCCF}"/>
              </c:ext>
            </c:extLst>
          </c:dPt>
          <c:dPt>
            <c:idx val="59"/>
            <c:marker>
              <c:symbol val="none"/>
            </c:marker>
            <c:bubble3D val="0"/>
            <c:spPr>
              <a:ln w="34925" cap="rnd">
                <a:solidFill>
                  <a:srgbClr val="FF0000"/>
                </a:solidFill>
                <a:round/>
              </a:ln>
              <a:effectLst/>
            </c:spPr>
            <c:extLst>
              <c:ext xmlns:c16="http://schemas.microsoft.com/office/drawing/2014/chart" uri="{C3380CC4-5D6E-409C-BE32-E72D297353CC}">
                <c16:uniqueId val="{0000005B-DFFF-4659-9A0B-A24A69BBDCCF}"/>
              </c:ext>
            </c:extLst>
          </c:dPt>
          <c:dPt>
            <c:idx val="60"/>
            <c:marker>
              <c:symbol val="none"/>
            </c:marker>
            <c:bubble3D val="0"/>
            <c:spPr>
              <a:ln w="34925" cap="rnd">
                <a:solidFill>
                  <a:srgbClr val="FF0000"/>
                </a:solidFill>
                <a:round/>
              </a:ln>
              <a:effectLst/>
            </c:spPr>
            <c:extLst>
              <c:ext xmlns:c16="http://schemas.microsoft.com/office/drawing/2014/chart" uri="{C3380CC4-5D6E-409C-BE32-E72D297353CC}">
                <c16:uniqueId val="{0000005D-DFFF-4659-9A0B-A24A69BBDCCF}"/>
              </c:ext>
            </c:extLst>
          </c:dPt>
          <c:dPt>
            <c:idx val="61"/>
            <c:marker>
              <c:symbol val="none"/>
            </c:marker>
            <c:bubble3D val="0"/>
            <c:spPr>
              <a:ln w="34925" cap="rnd">
                <a:solidFill>
                  <a:srgbClr val="FF0000"/>
                </a:solidFill>
                <a:round/>
              </a:ln>
              <a:effectLst/>
            </c:spPr>
            <c:extLst>
              <c:ext xmlns:c16="http://schemas.microsoft.com/office/drawing/2014/chart" uri="{C3380CC4-5D6E-409C-BE32-E72D297353CC}">
                <c16:uniqueId val="{0000005F-DFFF-4659-9A0B-A24A69BBDCCF}"/>
              </c:ext>
            </c:extLst>
          </c:dPt>
          <c:dPt>
            <c:idx val="62"/>
            <c:marker>
              <c:symbol val="none"/>
            </c:marker>
            <c:bubble3D val="0"/>
            <c:spPr>
              <a:ln w="34925" cap="rnd">
                <a:solidFill>
                  <a:srgbClr val="FF0000"/>
                </a:solidFill>
                <a:round/>
              </a:ln>
              <a:effectLst/>
            </c:spPr>
            <c:extLst>
              <c:ext xmlns:c16="http://schemas.microsoft.com/office/drawing/2014/chart" uri="{C3380CC4-5D6E-409C-BE32-E72D297353CC}">
                <c16:uniqueId val="{00000061-DFFF-4659-9A0B-A24A69BBDCCF}"/>
              </c:ext>
            </c:extLst>
          </c:dPt>
          <c:dPt>
            <c:idx val="63"/>
            <c:marker>
              <c:symbol val="none"/>
            </c:marker>
            <c:bubble3D val="0"/>
            <c:spPr>
              <a:ln w="34925" cap="rnd">
                <a:solidFill>
                  <a:srgbClr val="FF0000"/>
                </a:solidFill>
                <a:round/>
              </a:ln>
              <a:effectLst/>
            </c:spPr>
            <c:extLst>
              <c:ext xmlns:c16="http://schemas.microsoft.com/office/drawing/2014/chart" uri="{C3380CC4-5D6E-409C-BE32-E72D297353CC}">
                <c16:uniqueId val="{00000063-DFFF-4659-9A0B-A24A69BBDCCF}"/>
              </c:ext>
            </c:extLst>
          </c:dPt>
          <c:dPt>
            <c:idx val="64"/>
            <c:marker>
              <c:symbol val="none"/>
            </c:marker>
            <c:bubble3D val="0"/>
            <c:spPr>
              <a:ln w="34925" cap="rnd">
                <a:solidFill>
                  <a:srgbClr val="FF0000"/>
                </a:solidFill>
                <a:round/>
              </a:ln>
              <a:effectLst/>
            </c:spPr>
            <c:extLst>
              <c:ext xmlns:c16="http://schemas.microsoft.com/office/drawing/2014/chart" uri="{C3380CC4-5D6E-409C-BE32-E72D297353CC}">
                <c16:uniqueId val="{00000065-DFFF-4659-9A0B-A24A69BBDCCF}"/>
              </c:ext>
            </c:extLst>
          </c:dPt>
          <c:dPt>
            <c:idx val="65"/>
            <c:marker>
              <c:symbol val="none"/>
            </c:marker>
            <c:bubble3D val="0"/>
            <c:spPr>
              <a:ln w="34925" cap="rnd">
                <a:solidFill>
                  <a:srgbClr val="FF0000"/>
                </a:solidFill>
                <a:round/>
              </a:ln>
              <a:effectLst/>
            </c:spPr>
            <c:extLst>
              <c:ext xmlns:c16="http://schemas.microsoft.com/office/drawing/2014/chart" uri="{C3380CC4-5D6E-409C-BE32-E72D297353CC}">
                <c16:uniqueId val="{00000067-DFFF-4659-9A0B-A24A69BBDCCF}"/>
              </c:ext>
            </c:extLst>
          </c:dPt>
          <c:dPt>
            <c:idx val="66"/>
            <c:marker>
              <c:symbol val="none"/>
            </c:marker>
            <c:bubble3D val="0"/>
            <c:spPr>
              <a:ln w="34925" cap="rnd">
                <a:solidFill>
                  <a:srgbClr val="FF0000"/>
                </a:solidFill>
                <a:round/>
              </a:ln>
              <a:effectLst/>
            </c:spPr>
            <c:extLst>
              <c:ext xmlns:c16="http://schemas.microsoft.com/office/drawing/2014/chart" uri="{C3380CC4-5D6E-409C-BE32-E72D297353CC}">
                <c16:uniqueId val="{00000069-DFFF-4659-9A0B-A24A69BBDCCF}"/>
              </c:ext>
            </c:extLst>
          </c:dPt>
          <c:dPt>
            <c:idx val="67"/>
            <c:marker>
              <c:symbol val="none"/>
            </c:marker>
            <c:bubble3D val="0"/>
            <c:spPr>
              <a:ln w="34925" cap="rnd">
                <a:solidFill>
                  <a:srgbClr val="FF0000"/>
                </a:solidFill>
                <a:round/>
              </a:ln>
              <a:effectLst/>
            </c:spPr>
            <c:extLst>
              <c:ext xmlns:c16="http://schemas.microsoft.com/office/drawing/2014/chart" uri="{C3380CC4-5D6E-409C-BE32-E72D297353CC}">
                <c16:uniqueId val="{0000006B-DFFF-4659-9A0B-A24A69BBDCCF}"/>
              </c:ext>
            </c:extLst>
          </c:dPt>
          <c:dPt>
            <c:idx val="68"/>
            <c:marker>
              <c:symbol val="none"/>
            </c:marker>
            <c:bubble3D val="0"/>
            <c:spPr>
              <a:ln w="34925" cap="rnd">
                <a:solidFill>
                  <a:srgbClr val="FF0000"/>
                </a:solidFill>
                <a:round/>
              </a:ln>
              <a:effectLst/>
            </c:spPr>
            <c:extLst>
              <c:ext xmlns:c16="http://schemas.microsoft.com/office/drawing/2014/chart" uri="{C3380CC4-5D6E-409C-BE32-E72D297353CC}">
                <c16:uniqueId val="{0000006D-DFFF-4659-9A0B-A24A69BBDCCF}"/>
              </c:ext>
            </c:extLst>
          </c:dPt>
          <c:dPt>
            <c:idx val="69"/>
            <c:marker>
              <c:symbol val="none"/>
            </c:marker>
            <c:bubble3D val="0"/>
            <c:spPr>
              <a:ln w="34925" cap="rnd">
                <a:solidFill>
                  <a:srgbClr val="FF0000"/>
                </a:solidFill>
                <a:round/>
              </a:ln>
              <a:effectLst/>
            </c:spPr>
            <c:extLst>
              <c:ext xmlns:c16="http://schemas.microsoft.com/office/drawing/2014/chart" uri="{C3380CC4-5D6E-409C-BE32-E72D297353CC}">
                <c16:uniqueId val="{0000006F-DFFF-4659-9A0B-A24A69BBDCCF}"/>
              </c:ext>
            </c:extLst>
          </c:dPt>
          <c:dPt>
            <c:idx val="70"/>
            <c:marker>
              <c:symbol val="none"/>
            </c:marker>
            <c:bubble3D val="0"/>
            <c:spPr>
              <a:ln w="34925" cap="rnd">
                <a:solidFill>
                  <a:srgbClr val="FF0000"/>
                </a:solidFill>
                <a:round/>
              </a:ln>
              <a:effectLst/>
            </c:spPr>
            <c:extLst>
              <c:ext xmlns:c16="http://schemas.microsoft.com/office/drawing/2014/chart" uri="{C3380CC4-5D6E-409C-BE32-E72D297353CC}">
                <c16:uniqueId val="{00000071-DFFF-4659-9A0B-A24A69BBDCCF}"/>
              </c:ext>
            </c:extLst>
          </c:dPt>
          <c:dPt>
            <c:idx val="71"/>
            <c:marker>
              <c:symbol val="none"/>
            </c:marker>
            <c:bubble3D val="0"/>
            <c:spPr>
              <a:ln w="34925" cap="rnd">
                <a:solidFill>
                  <a:srgbClr val="FF0000"/>
                </a:solidFill>
                <a:round/>
              </a:ln>
              <a:effectLst/>
            </c:spPr>
            <c:extLst>
              <c:ext xmlns:c16="http://schemas.microsoft.com/office/drawing/2014/chart" uri="{C3380CC4-5D6E-409C-BE32-E72D297353CC}">
                <c16:uniqueId val="{00000073-DFFF-4659-9A0B-A24A69BBDCCF}"/>
              </c:ext>
            </c:extLst>
          </c:dPt>
          <c:dPt>
            <c:idx val="72"/>
            <c:marker>
              <c:symbol val="none"/>
            </c:marker>
            <c:bubble3D val="0"/>
            <c:spPr>
              <a:ln w="34925" cap="rnd">
                <a:solidFill>
                  <a:srgbClr val="FF0000"/>
                </a:solidFill>
                <a:round/>
              </a:ln>
              <a:effectLst/>
            </c:spPr>
            <c:extLst>
              <c:ext xmlns:c16="http://schemas.microsoft.com/office/drawing/2014/chart" uri="{C3380CC4-5D6E-409C-BE32-E72D297353CC}">
                <c16:uniqueId val="{00000075-DFFF-4659-9A0B-A24A69BBDCCF}"/>
              </c:ext>
            </c:extLst>
          </c:dPt>
          <c:dPt>
            <c:idx val="73"/>
            <c:marker>
              <c:symbol val="none"/>
            </c:marker>
            <c:bubble3D val="0"/>
            <c:spPr>
              <a:ln w="34925" cap="rnd">
                <a:solidFill>
                  <a:srgbClr val="FF0000"/>
                </a:solidFill>
                <a:round/>
              </a:ln>
              <a:effectLst/>
            </c:spPr>
            <c:extLst>
              <c:ext xmlns:c16="http://schemas.microsoft.com/office/drawing/2014/chart" uri="{C3380CC4-5D6E-409C-BE32-E72D297353CC}">
                <c16:uniqueId val="{00000077-DFFF-4659-9A0B-A24A69BBDCCF}"/>
              </c:ext>
            </c:extLst>
          </c:dPt>
          <c:dPt>
            <c:idx val="74"/>
            <c:marker>
              <c:symbol val="none"/>
            </c:marker>
            <c:bubble3D val="0"/>
            <c:spPr>
              <a:ln w="34925" cap="rnd">
                <a:solidFill>
                  <a:srgbClr val="FF0000"/>
                </a:solidFill>
                <a:round/>
              </a:ln>
              <a:effectLst/>
            </c:spPr>
            <c:extLst>
              <c:ext xmlns:c16="http://schemas.microsoft.com/office/drawing/2014/chart" uri="{C3380CC4-5D6E-409C-BE32-E72D297353CC}">
                <c16:uniqueId val="{00000079-DFFF-4659-9A0B-A24A69BBDCCF}"/>
              </c:ext>
            </c:extLst>
          </c:dPt>
          <c:dPt>
            <c:idx val="75"/>
            <c:marker>
              <c:symbol val="none"/>
            </c:marker>
            <c:bubble3D val="0"/>
            <c:spPr>
              <a:ln w="34925" cap="rnd">
                <a:solidFill>
                  <a:srgbClr val="FF0000"/>
                </a:solidFill>
                <a:round/>
              </a:ln>
              <a:effectLst/>
            </c:spPr>
            <c:extLst>
              <c:ext xmlns:c16="http://schemas.microsoft.com/office/drawing/2014/chart" uri="{C3380CC4-5D6E-409C-BE32-E72D297353CC}">
                <c16:uniqueId val="{0000007B-DFFF-4659-9A0B-A24A69BBDCCF}"/>
              </c:ext>
            </c:extLst>
          </c:dPt>
          <c:dPt>
            <c:idx val="76"/>
            <c:marker>
              <c:symbol val="none"/>
            </c:marker>
            <c:bubble3D val="0"/>
            <c:spPr>
              <a:ln w="34925" cap="rnd">
                <a:solidFill>
                  <a:srgbClr val="FF0000"/>
                </a:solidFill>
                <a:round/>
              </a:ln>
              <a:effectLst/>
            </c:spPr>
            <c:extLst>
              <c:ext xmlns:c16="http://schemas.microsoft.com/office/drawing/2014/chart" uri="{C3380CC4-5D6E-409C-BE32-E72D297353CC}">
                <c16:uniqueId val="{0000007D-DFFF-4659-9A0B-A24A69BBDCCF}"/>
              </c:ext>
            </c:extLst>
          </c:dPt>
          <c:dPt>
            <c:idx val="77"/>
            <c:marker>
              <c:symbol val="none"/>
            </c:marker>
            <c:bubble3D val="0"/>
            <c:spPr>
              <a:ln w="34925" cap="rnd">
                <a:solidFill>
                  <a:srgbClr val="FF0000"/>
                </a:solidFill>
                <a:round/>
              </a:ln>
              <a:effectLst/>
            </c:spPr>
            <c:extLst>
              <c:ext xmlns:c16="http://schemas.microsoft.com/office/drawing/2014/chart" uri="{C3380CC4-5D6E-409C-BE32-E72D297353CC}">
                <c16:uniqueId val="{0000007F-DFFF-4659-9A0B-A24A69BBDCCF}"/>
              </c:ext>
            </c:extLst>
          </c:dPt>
          <c:dPt>
            <c:idx val="78"/>
            <c:marker>
              <c:symbol val="none"/>
            </c:marker>
            <c:bubble3D val="0"/>
            <c:spPr>
              <a:ln w="34925" cap="rnd">
                <a:solidFill>
                  <a:srgbClr val="FF0000"/>
                </a:solidFill>
                <a:round/>
              </a:ln>
              <a:effectLst/>
            </c:spPr>
            <c:extLst>
              <c:ext xmlns:c16="http://schemas.microsoft.com/office/drawing/2014/chart" uri="{C3380CC4-5D6E-409C-BE32-E72D297353CC}">
                <c16:uniqueId val="{00000081-DFFF-4659-9A0B-A24A69BBDCCF}"/>
              </c:ext>
            </c:extLst>
          </c:dPt>
          <c:dPt>
            <c:idx val="79"/>
            <c:marker>
              <c:symbol val="none"/>
            </c:marker>
            <c:bubble3D val="0"/>
            <c:spPr>
              <a:ln w="34925" cap="rnd">
                <a:solidFill>
                  <a:srgbClr val="FF0000"/>
                </a:solidFill>
                <a:round/>
              </a:ln>
              <a:effectLst/>
            </c:spPr>
            <c:extLst>
              <c:ext xmlns:c16="http://schemas.microsoft.com/office/drawing/2014/chart" uri="{C3380CC4-5D6E-409C-BE32-E72D297353CC}">
                <c16:uniqueId val="{00000083-DFFF-4659-9A0B-A24A69BBDCCF}"/>
              </c:ext>
            </c:extLst>
          </c:dPt>
          <c:dPt>
            <c:idx val="80"/>
            <c:marker>
              <c:symbol val="none"/>
            </c:marker>
            <c:bubble3D val="0"/>
            <c:spPr>
              <a:ln w="34925" cap="rnd">
                <a:solidFill>
                  <a:srgbClr val="FF0000"/>
                </a:solidFill>
                <a:round/>
              </a:ln>
              <a:effectLst/>
            </c:spPr>
            <c:extLst>
              <c:ext xmlns:c16="http://schemas.microsoft.com/office/drawing/2014/chart" uri="{C3380CC4-5D6E-409C-BE32-E72D297353CC}">
                <c16:uniqueId val="{00000085-DFFF-4659-9A0B-A24A69BBDCCF}"/>
              </c:ext>
            </c:extLst>
          </c:dPt>
          <c:dPt>
            <c:idx val="81"/>
            <c:marker>
              <c:symbol val="none"/>
            </c:marker>
            <c:bubble3D val="0"/>
            <c:spPr>
              <a:ln w="34925" cap="rnd">
                <a:solidFill>
                  <a:srgbClr val="FF0000"/>
                </a:solidFill>
                <a:round/>
              </a:ln>
              <a:effectLst/>
            </c:spPr>
            <c:extLst>
              <c:ext xmlns:c16="http://schemas.microsoft.com/office/drawing/2014/chart" uri="{C3380CC4-5D6E-409C-BE32-E72D297353CC}">
                <c16:uniqueId val="{00000087-DFFF-4659-9A0B-A24A69BBDCCF}"/>
              </c:ext>
            </c:extLst>
          </c:dPt>
          <c:dPt>
            <c:idx val="82"/>
            <c:marker>
              <c:symbol val="none"/>
            </c:marker>
            <c:bubble3D val="0"/>
            <c:spPr>
              <a:ln w="34925" cap="rnd">
                <a:solidFill>
                  <a:srgbClr val="FF0000"/>
                </a:solidFill>
                <a:round/>
              </a:ln>
              <a:effectLst/>
            </c:spPr>
            <c:extLst>
              <c:ext xmlns:c16="http://schemas.microsoft.com/office/drawing/2014/chart" uri="{C3380CC4-5D6E-409C-BE32-E72D297353CC}">
                <c16:uniqueId val="{00000089-DFFF-4659-9A0B-A24A69BBDCCF}"/>
              </c:ext>
            </c:extLst>
          </c:dPt>
          <c:dPt>
            <c:idx val="83"/>
            <c:marker>
              <c:symbol val="none"/>
            </c:marker>
            <c:bubble3D val="0"/>
            <c:spPr>
              <a:ln w="34925" cap="rnd">
                <a:solidFill>
                  <a:srgbClr val="FF0000"/>
                </a:solidFill>
                <a:round/>
              </a:ln>
              <a:effectLst/>
            </c:spPr>
            <c:extLst>
              <c:ext xmlns:c16="http://schemas.microsoft.com/office/drawing/2014/chart" uri="{C3380CC4-5D6E-409C-BE32-E72D297353CC}">
                <c16:uniqueId val="{0000008B-DFFF-4659-9A0B-A24A69BBDCCF}"/>
              </c:ext>
            </c:extLst>
          </c:dPt>
          <c:dPt>
            <c:idx val="84"/>
            <c:marker>
              <c:symbol val="none"/>
            </c:marker>
            <c:bubble3D val="0"/>
            <c:spPr>
              <a:ln w="34925" cap="rnd">
                <a:solidFill>
                  <a:srgbClr val="FF0000"/>
                </a:solidFill>
                <a:round/>
              </a:ln>
              <a:effectLst/>
            </c:spPr>
            <c:extLst>
              <c:ext xmlns:c16="http://schemas.microsoft.com/office/drawing/2014/chart" uri="{C3380CC4-5D6E-409C-BE32-E72D297353CC}">
                <c16:uniqueId val="{0000008D-DFFF-4659-9A0B-A24A69BBDCCF}"/>
              </c:ext>
            </c:extLst>
          </c:dPt>
          <c:dPt>
            <c:idx val="85"/>
            <c:marker>
              <c:symbol val="none"/>
            </c:marker>
            <c:bubble3D val="0"/>
            <c:spPr>
              <a:ln w="34925" cap="rnd">
                <a:solidFill>
                  <a:srgbClr val="FF0000"/>
                </a:solidFill>
                <a:round/>
              </a:ln>
              <a:effectLst/>
            </c:spPr>
            <c:extLst>
              <c:ext xmlns:c16="http://schemas.microsoft.com/office/drawing/2014/chart" uri="{C3380CC4-5D6E-409C-BE32-E72D297353CC}">
                <c16:uniqueId val="{0000008F-DFFF-4659-9A0B-A24A69BBDCCF}"/>
              </c:ext>
            </c:extLst>
          </c:dPt>
          <c:dPt>
            <c:idx val="86"/>
            <c:marker>
              <c:symbol val="none"/>
            </c:marker>
            <c:bubble3D val="0"/>
            <c:spPr>
              <a:ln w="34925" cap="rnd">
                <a:solidFill>
                  <a:srgbClr val="FF0000"/>
                </a:solidFill>
                <a:round/>
              </a:ln>
              <a:effectLst/>
            </c:spPr>
            <c:extLst>
              <c:ext xmlns:c16="http://schemas.microsoft.com/office/drawing/2014/chart" uri="{C3380CC4-5D6E-409C-BE32-E72D297353CC}">
                <c16:uniqueId val="{00000091-DFFF-4659-9A0B-A24A69BBDCCF}"/>
              </c:ext>
            </c:extLst>
          </c:dPt>
          <c:dPt>
            <c:idx val="87"/>
            <c:marker>
              <c:symbol val="none"/>
            </c:marker>
            <c:bubble3D val="0"/>
            <c:spPr>
              <a:ln w="34925" cap="rnd">
                <a:solidFill>
                  <a:srgbClr val="FF0000"/>
                </a:solidFill>
                <a:round/>
              </a:ln>
              <a:effectLst/>
            </c:spPr>
            <c:extLst>
              <c:ext xmlns:c16="http://schemas.microsoft.com/office/drawing/2014/chart" uri="{C3380CC4-5D6E-409C-BE32-E72D297353CC}">
                <c16:uniqueId val="{00000093-DFFF-4659-9A0B-A24A69BBDCCF}"/>
              </c:ext>
            </c:extLst>
          </c:dPt>
          <c:dPt>
            <c:idx val="88"/>
            <c:marker>
              <c:symbol val="none"/>
            </c:marker>
            <c:bubble3D val="0"/>
            <c:spPr>
              <a:ln w="34925" cap="rnd">
                <a:solidFill>
                  <a:srgbClr val="FF0000"/>
                </a:solidFill>
                <a:round/>
              </a:ln>
              <a:effectLst/>
            </c:spPr>
            <c:extLst>
              <c:ext xmlns:c16="http://schemas.microsoft.com/office/drawing/2014/chart" uri="{C3380CC4-5D6E-409C-BE32-E72D297353CC}">
                <c16:uniqueId val="{00000095-DFFF-4659-9A0B-A24A69BBDCCF}"/>
              </c:ext>
            </c:extLst>
          </c:dPt>
          <c:dPt>
            <c:idx val="89"/>
            <c:marker>
              <c:symbol val="none"/>
            </c:marker>
            <c:bubble3D val="0"/>
            <c:spPr>
              <a:ln w="34925" cap="rnd">
                <a:solidFill>
                  <a:srgbClr val="FF0000"/>
                </a:solidFill>
                <a:round/>
              </a:ln>
              <a:effectLst/>
            </c:spPr>
            <c:extLst>
              <c:ext xmlns:c16="http://schemas.microsoft.com/office/drawing/2014/chart" uri="{C3380CC4-5D6E-409C-BE32-E72D297353CC}">
                <c16:uniqueId val="{00000097-DFFF-4659-9A0B-A24A69BBDCCF}"/>
              </c:ext>
            </c:extLst>
          </c:dPt>
          <c:dPt>
            <c:idx val="90"/>
            <c:marker>
              <c:symbol val="none"/>
            </c:marker>
            <c:bubble3D val="0"/>
            <c:spPr>
              <a:ln w="34925" cap="rnd">
                <a:solidFill>
                  <a:srgbClr val="FF0000"/>
                </a:solidFill>
                <a:round/>
              </a:ln>
              <a:effectLst/>
            </c:spPr>
            <c:extLst>
              <c:ext xmlns:c16="http://schemas.microsoft.com/office/drawing/2014/chart" uri="{C3380CC4-5D6E-409C-BE32-E72D297353CC}">
                <c16:uniqueId val="{00000099-DFFF-4659-9A0B-A24A69BBDCCF}"/>
              </c:ext>
            </c:extLst>
          </c:dPt>
          <c:dPt>
            <c:idx val="91"/>
            <c:marker>
              <c:symbol val="none"/>
            </c:marker>
            <c:bubble3D val="0"/>
            <c:spPr>
              <a:ln w="34925" cap="rnd">
                <a:solidFill>
                  <a:srgbClr val="FF0000"/>
                </a:solidFill>
                <a:round/>
              </a:ln>
              <a:effectLst/>
            </c:spPr>
            <c:extLst>
              <c:ext xmlns:c16="http://schemas.microsoft.com/office/drawing/2014/chart" uri="{C3380CC4-5D6E-409C-BE32-E72D297353CC}">
                <c16:uniqueId val="{0000009B-DFFF-4659-9A0B-A24A69BBDCCF}"/>
              </c:ext>
            </c:extLst>
          </c:dPt>
          <c:dPt>
            <c:idx val="92"/>
            <c:marker>
              <c:symbol val="none"/>
            </c:marker>
            <c:bubble3D val="0"/>
            <c:spPr>
              <a:ln w="34925" cap="rnd">
                <a:solidFill>
                  <a:srgbClr val="FF0000"/>
                </a:solidFill>
                <a:round/>
              </a:ln>
              <a:effectLst/>
            </c:spPr>
            <c:extLst>
              <c:ext xmlns:c16="http://schemas.microsoft.com/office/drawing/2014/chart" uri="{C3380CC4-5D6E-409C-BE32-E72D297353CC}">
                <c16:uniqueId val="{0000009D-DFFF-4659-9A0B-A24A69BBDCCF}"/>
              </c:ext>
            </c:extLst>
          </c:dPt>
          <c:dPt>
            <c:idx val="93"/>
            <c:marker>
              <c:symbol val="none"/>
            </c:marker>
            <c:bubble3D val="0"/>
            <c:spPr>
              <a:ln w="34925" cap="rnd">
                <a:solidFill>
                  <a:srgbClr val="FF0000"/>
                </a:solidFill>
                <a:round/>
              </a:ln>
              <a:effectLst/>
            </c:spPr>
            <c:extLst>
              <c:ext xmlns:c16="http://schemas.microsoft.com/office/drawing/2014/chart" uri="{C3380CC4-5D6E-409C-BE32-E72D297353CC}">
                <c16:uniqueId val="{0000009F-DFFF-4659-9A0B-A24A69BBDCCF}"/>
              </c:ext>
            </c:extLst>
          </c:dPt>
          <c:dPt>
            <c:idx val="94"/>
            <c:marker>
              <c:symbol val="none"/>
            </c:marker>
            <c:bubble3D val="0"/>
            <c:spPr>
              <a:ln w="34925" cap="rnd">
                <a:solidFill>
                  <a:srgbClr val="FF0000"/>
                </a:solidFill>
                <a:round/>
              </a:ln>
              <a:effectLst/>
            </c:spPr>
            <c:extLst>
              <c:ext xmlns:c16="http://schemas.microsoft.com/office/drawing/2014/chart" uri="{C3380CC4-5D6E-409C-BE32-E72D297353CC}">
                <c16:uniqueId val="{000000A1-DFFF-4659-9A0B-A24A69BBDCCF}"/>
              </c:ext>
            </c:extLst>
          </c:dPt>
          <c:dPt>
            <c:idx val="95"/>
            <c:marker>
              <c:symbol val="none"/>
            </c:marker>
            <c:bubble3D val="0"/>
            <c:spPr>
              <a:ln w="34925" cap="rnd">
                <a:solidFill>
                  <a:srgbClr val="FF0000"/>
                </a:solidFill>
                <a:round/>
              </a:ln>
              <a:effectLst/>
            </c:spPr>
            <c:extLst>
              <c:ext xmlns:c16="http://schemas.microsoft.com/office/drawing/2014/chart" uri="{C3380CC4-5D6E-409C-BE32-E72D297353CC}">
                <c16:uniqueId val="{000000A3-DFFF-4659-9A0B-A24A69BBDCCF}"/>
              </c:ext>
            </c:extLst>
          </c:dPt>
          <c:dPt>
            <c:idx val="96"/>
            <c:marker>
              <c:symbol val="none"/>
            </c:marker>
            <c:bubble3D val="0"/>
            <c:spPr>
              <a:ln w="34925" cap="rnd">
                <a:solidFill>
                  <a:srgbClr val="FF0000"/>
                </a:solidFill>
                <a:round/>
              </a:ln>
              <a:effectLst/>
            </c:spPr>
            <c:extLst>
              <c:ext xmlns:c16="http://schemas.microsoft.com/office/drawing/2014/chart" uri="{C3380CC4-5D6E-409C-BE32-E72D297353CC}">
                <c16:uniqueId val="{000000A5-DFFF-4659-9A0B-A24A69BBDCCF}"/>
              </c:ext>
            </c:extLst>
          </c:dPt>
          <c:dPt>
            <c:idx val="97"/>
            <c:marker>
              <c:symbol val="none"/>
            </c:marker>
            <c:bubble3D val="0"/>
            <c:spPr>
              <a:ln w="34925" cap="rnd">
                <a:solidFill>
                  <a:srgbClr val="FF0000"/>
                </a:solidFill>
                <a:round/>
              </a:ln>
              <a:effectLst/>
            </c:spPr>
            <c:extLst>
              <c:ext xmlns:c16="http://schemas.microsoft.com/office/drawing/2014/chart" uri="{C3380CC4-5D6E-409C-BE32-E72D297353CC}">
                <c16:uniqueId val="{000000A7-DFFF-4659-9A0B-A24A69BBDCCF}"/>
              </c:ext>
            </c:extLst>
          </c:dPt>
          <c:dPt>
            <c:idx val="98"/>
            <c:marker>
              <c:symbol val="none"/>
            </c:marker>
            <c:bubble3D val="0"/>
            <c:spPr>
              <a:ln w="34925" cap="rnd">
                <a:solidFill>
                  <a:srgbClr val="FF0000"/>
                </a:solidFill>
                <a:round/>
              </a:ln>
              <a:effectLst/>
            </c:spPr>
            <c:extLst>
              <c:ext xmlns:c16="http://schemas.microsoft.com/office/drawing/2014/chart" uri="{C3380CC4-5D6E-409C-BE32-E72D297353CC}">
                <c16:uniqueId val="{000000A9-DFFF-4659-9A0B-A24A69BBDCCF}"/>
              </c:ext>
            </c:extLst>
          </c:dPt>
          <c:dPt>
            <c:idx val="99"/>
            <c:marker>
              <c:symbol val="none"/>
            </c:marker>
            <c:bubble3D val="0"/>
            <c:spPr>
              <a:ln w="34925" cap="rnd">
                <a:solidFill>
                  <a:srgbClr val="FF0000"/>
                </a:solidFill>
                <a:round/>
              </a:ln>
              <a:effectLst/>
            </c:spPr>
            <c:extLst>
              <c:ext xmlns:c16="http://schemas.microsoft.com/office/drawing/2014/chart" uri="{C3380CC4-5D6E-409C-BE32-E72D297353CC}">
                <c16:uniqueId val="{000000AB-DFFF-4659-9A0B-A24A69BBDCCF}"/>
              </c:ext>
            </c:extLst>
          </c:dPt>
          <c:dPt>
            <c:idx val="100"/>
            <c:marker>
              <c:symbol val="none"/>
            </c:marker>
            <c:bubble3D val="0"/>
            <c:spPr>
              <a:ln w="34925" cap="rnd">
                <a:solidFill>
                  <a:srgbClr val="FF0000"/>
                </a:solidFill>
                <a:round/>
              </a:ln>
              <a:effectLst/>
            </c:spPr>
            <c:extLst>
              <c:ext xmlns:c16="http://schemas.microsoft.com/office/drawing/2014/chart" uri="{C3380CC4-5D6E-409C-BE32-E72D297353CC}">
                <c16:uniqueId val="{000000AD-DFFF-4659-9A0B-A24A69BBDCCF}"/>
              </c:ext>
            </c:extLst>
          </c:dPt>
          <c:dPt>
            <c:idx val="101"/>
            <c:marker>
              <c:symbol val="none"/>
            </c:marker>
            <c:bubble3D val="0"/>
            <c:spPr>
              <a:ln w="34925" cap="rnd">
                <a:solidFill>
                  <a:srgbClr val="FF0000"/>
                </a:solidFill>
                <a:round/>
              </a:ln>
              <a:effectLst/>
            </c:spPr>
            <c:extLst>
              <c:ext xmlns:c16="http://schemas.microsoft.com/office/drawing/2014/chart" uri="{C3380CC4-5D6E-409C-BE32-E72D297353CC}">
                <c16:uniqueId val="{000000AF-DFFF-4659-9A0B-A24A69BBDCCF}"/>
              </c:ext>
            </c:extLst>
          </c:dPt>
          <c:dPt>
            <c:idx val="102"/>
            <c:marker>
              <c:symbol val="none"/>
            </c:marker>
            <c:bubble3D val="0"/>
            <c:spPr>
              <a:ln w="34925" cap="rnd">
                <a:solidFill>
                  <a:srgbClr val="FF0000"/>
                </a:solidFill>
                <a:round/>
              </a:ln>
              <a:effectLst/>
            </c:spPr>
            <c:extLst>
              <c:ext xmlns:c16="http://schemas.microsoft.com/office/drawing/2014/chart" uri="{C3380CC4-5D6E-409C-BE32-E72D297353CC}">
                <c16:uniqueId val="{000000B1-DFFF-4659-9A0B-A24A69BBDCCF}"/>
              </c:ext>
            </c:extLst>
          </c:dPt>
          <c:dPt>
            <c:idx val="103"/>
            <c:marker>
              <c:symbol val="none"/>
            </c:marker>
            <c:bubble3D val="0"/>
            <c:spPr>
              <a:ln w="34925" cap="rnd">
                <a:solidFill>
                  <a:srgbClr val="FF0000"/>
                </a:solidFill>
                <a:round/>
              </a:ln>
              <a:effectLst/>
            </c:spPr>
            <c:extLst>
              <c:ext xmlns:c16="http://schemas.microsoft.com/office/drawing/2014/chart" uri="{C3380CC4-5D6E-409C-BE32-E72D297353CC}">
                <c16:uniqueId val="{000000B3-DFFF-4659-9A0B-A24A69BBDCCF}"/>
              </c:ext>
            </c:extLst>
          </c:dPt>
          <c:dPt>
            <c:idx val="104"/>
            <c:marker>
              <c:symbol val="none"/>
            </c:marker>
            <c:bubble3D val="0"/>
            <c:spPr>
              <a:ln w="34925" cap="rnd">
                <a:solidFill>
                  <a:srgbClr val="FF0000"/>
                </a:solidFill>
                <a:round/>
              </a:ln>
              <a:effectLst/>
            </c:spPr>
            <c:extLst>
              <c:ext xmlns:c16="http://schemas.microsoft.com/office/drawing/2014/chart" uri="{C3380CC4-5D6E-409C-BE32-E72D297353CC}">
                <c16:uniqueId val="{000000B5-DFFF-4659-9A0B-A24A69BBDCCF}"/>
              </c:ext>
            </c:extLst>
          </c:dPt>
          <c:dPt>
            <c:idx val="105"/>
            <c:marker>
              <c:symbol val="none"/>
            </c:marker>
            <c:bubble3D val="0"/>
            <c:spPr>
              <a:ln w="34925" cap="rnd">
                <a:solidFill>
                  <a:srgbClr val="FF0000"/>
                </a:solidFill>
                <a:round/>
              </a:ln>
              <a:effectLst/>
            </c:spPr>
            <c:extLst>
              <c:ext xmlns:c16="http://schemas.microsoft.com/office/drawing/2014/chart" uri="{C3380CC4-5D6E-409C-BE32-E72D297353CC}">
                <c16:uniqueId val="{000000B7-DFFF-4659-9A0B-A24A69BBDCCF}"/>
              </c:ext>
            </c:extLst>
          </c:dPt>
          <c:dPt>
            <c:idx val="106"/>
            <c:marker>
              <c:symbol val="none"/>
            </c:marker>
            <c:bubble3D val="0"/>
            <c:spPr>
              <a:ln w="34925" cap="rnd">
                <a:solidFill>
                  <a:srgbClr val="FF0000"/>
                </a:solidFill>
                <a:round/>
              </a:ln>
              <a:effectLst/>
            </c:spPr>
            <c:extLst>
              <c:ext xmlns:c16="http://schemas.microsoft.com/office/drawing/2014/chart" uri="{C3380CC4-5D6E-409C-BE32-E72D297353CC}">
                <c16:uniqueId val="{000000B9-DFFF-4659-9A0B-A24A69BBDCCF}"/>
              </c:ext>
            </c:extLst>
          </c:dPt>
          <c:dPt>
            <c:idx val="107"/>
            <c:marker>
              <c:symbol val="none"/>
            </c:marker>
            <c:bubble3D val="0"/>
            <c:spPr>
              <a:ln w="34925" cap="rnd">
                <a:solidFill>
                  <a:srgbClr val="FF0000"/>
                </a:solidFill>
                <a:round/>
              </a:ln>
              <a:effectLst/>
            </c:spPr>
            <c:extLst>
              <c:ext xmlns:c16="http://schemas.microsoft.com/office/drawing/2014/chart" uri="{C3380CC4-5D6E-409C-BE32-E72D297353CC}">
                <c16:uniqueId val="{000000BB-DFFF-4659-9A0B-A24A69BBDCCF}"/>
              </c:ext>
            </c:extLst>
          </c:dPt>
          <c:dPt>
            <c:idx val="108"/>
            <c:marker>
              <c:symbol val="none"/>
            </c:marker>
            <c:bubble3D val="0"/>
            <c:spPr>
              <a:ln w="34925" cap="rnd">
                <a:solidFill>
                  <a:srgbClr val="FF0000"/>
                </a:solidFill>
                <a:round/>
              </a:ln>
              <a:effectLst/>
            </c:spPr>
            <c:extLst>
              <c:ext xmlns:c16="http://schemas.microsoft.com/office/drawing/2014/chart" uri="{C3380CC4-5D6E-409C-BE32-E72D297353CC}">
                <c16:uniqueId val="{000000BD-DFFF-4659-9A0B-A24A69BBDCCF}"/>
              </c:ext>
            </c:extLst>
          </c:dPt>
          <c:dPt>
            <c:idx val="109"/>
            <c:marker>
              <c:symbol val="none"/>
            </c:marker>
            <c:bubble3D val="0"/>
            <c:spPr>
              <a:ln w="34925" cap="rnd">
                <a:solidFill>
                  <a:srgbClr val="FF0000"/>
                </a:solidFill>
                <a:round/>
              </a:ln>
              <a:effectLst/>
            </c:spPr>
            <c:extLst>
              <c:ext xmlns:c16="http://schemas.microsoft.com/office/drawing/2014/chart" uri="{C3380CC4-5D6E-409C-BE32-E72D297353CC}">
                <c16:uniqueId val="{000000BF-DFFF-4659-9A0B-A24A69BBDCCF}"/>
              </c:ext>
            </c:extLst>
          </c:dPt>
          <c:dPt>
            <c:idx val="110"/>
            <c:marker>
              <c:symbol val="none"/>
            </c:marker>
            <c:bubble3D val="0"/>
            <c:spPr>
              <a:ln w="34925" cap="rnd">
                <a:solidFill>
                  <a:srgbClr val="FF0000"/>
                </a:solidFill>
                <a:round/>
              </a:ln>
              <a:effectLst/>
            </c:spPr>
            <c:extLst>
              <c:ext xmlns:c16="http://schemas.microsoft.com/office/drawing/2014/chart" uri="{C3380CC4-5D6E-409C-BE32-E72D297353CC}">
                <c16:uniqueId val="{000000C1-DFFF-4659-9A0B-A24A69BBDCCF}"/>
              </c:ext>
            </c:extLst>
          </c:dPt>
          <c:dPt>
            <c:idx val="111"/>
            <c:marker>
              <c:symbol val="none"/>
            </c:marker>
            <c:bubble3D val="0"/>
            <c:spPr>
              <a:ln w="34925" cap="rnd">
                <a:solidFill>
                  <a:srgbClr val="FF0000"/>
                </a:solidFill>
                <a:round/>
              </a:ln>
              <a:effectLst/>
            </c:spPr>
            <c:extLst>
              <c:ext xmlns:c16="http://schemas.microsoft.com/office/drawing/2014/chart" uri="{C3380CC4-5D6E-409C-BE32-E72D297353CC}">
                <c16:uniqueId val="{000000C3-DFFF-4659-9A0B-A24A69BBDCCF}"/>
              </c:ext>
            </c:extLst>
          </c:dPt>
          <c:dPt>
            <c:idx val="112"/>
            <c:marker>
              <c:symbol val="none"/>
            </c:marker>
            <c:bubble3D val="0"/>
            <c:spPr>
              <a:ln w="34925" cap="rnd">
                <a:solidFill>
                  <a:srgbClr val="FF0000"/>
                </a:solidFill>
                <a:round/>
              </a:ln>
              <a:effectLst/>
            </c:spPr>
            <c:extLst>
              <c:ext xmlns:c16="http://schemas.microsoft.com/office/drawing/2014/chart" uri="{C3380CC4-5D6E-409C-BE32-E72D297353CC}">
                <c16:uniqueId val="{000000C5-DFFF-4659-9A0B-A24A69BBDCCF}"/>
              </c:ext>
            </c:extLst>
          </c:dPt>
          <c:dPt>
            <c:idx val="113"/>
            <c:marker>
              <c:symbol val="none"/>
            </c:marker>
            <c:bubble3D val="0"/>
            <c:spPr>
              <a:ln w="34925" cap="rnd">
                <a:solidFill>
                  <a:srgbClr val="FF0000"/>
                </a:solidFill>
                <a:round/>
              </a:ln>
              <a:effectLst/>
            </c:spPr>
            <c:extLst>
              <c:ext xmlns:c16="http://schemas.microsoft.com/office/drawing/2014/chart" uri="{C3380CC4-5D6E-409C-BE32-E72D297353CC}">
                <c16:uniqueId val="{000000C7-DFFF-4659-9A0B-A24A69BBDCCF}"/>
              </c:ext>
            </c:extLst>
          </c:dPt>
          <c:dPt>
            <c:idx val="114"/>
            <c:marker>
              <c:symbol val="none"/>
            </c:marker>
            <c:bubble3D val="0"/>
            <c:spPr>
              <a:ln w="34925" cap="rnd">
                <a:solidFill>
                  <a:srgbClr val="FF0000"/>
                </a:solidFill>
                <a:round/>
              </a:ln>
              <a:effectLst/>
            </c:spPr>
            <c:extLst>
              <c:ext xmlns:c16="http://schemas.microsoft.com/office/drawing/2014/chart" uri="{C3380CC4-5D6E-409C-BE32-E72D297353CC}">
                <c16:uniqueId val="{000000C9-DFFF-4659-9A0B-A24A69BBDCCF}"/>
              </c:ext>
            </c:extLst>
          </c:dPt>
          <c:dPt>
            <c:idx val="115"/>
            <c:marker>
              <c:symbol val="none"/>
            </c:marker>
            <c:bubble3D val="0"/>
            <c:spPr>
              <a:ln w="34925" cap="rnd">
                <a:solidFill>
                  <a:srgbClr val="FF0000"/>
                </a:solidFill>
                <a:round/>
              </a:ln>
              <a:effectLst/>
            </c:spPr>
            <c:extLst>
              <c:ext xmlns:c16="http://schemas.microsoft.com/office/drawing/2014/chart" uri="{C3380CC4-5D6E-409C-BE32-E72D297353CC}">
                <c16:uniqueId val="{000000CB-DFFF-4659-9A0B-A24A69BBDCCF}"/>
              </c:ext>
            </c:extLst>
          </c:dPt>
          <c:dPt>
            <c:idx val="116"/>
            <c:marker>
              <c:symbol val="none"/>
            </c:marker>
            <c:bubble3D val="0"/>
            <c:spPr>
              <a:ln w="34925" cap="rnd">
                <a:solidFill>
                  <a:srgbClr val="FF0000"/>
                </a:solidFill>
                <a:round/>
              </a:ln>
              <a:effectLst/>
            </c:spPr>
            <c:extLst>
              <c:ext xmlns:c16="http://schemas.microsoft.com/office/drawing/2014/chart" uri="{C3380CC4-5D6E-409C-BE32-E72D297353CC}">
                <c16:uniqueId val="{000000CD-DFFF-4659-9A0B-A24A69BBDCCF}"/>
              </c:ext>
            </c:extLst>
          </c:dPt>
          <c:dPt>
            <c:idx val="117"/>
            <c:marker>
              <c:symbol val="none"/>
            </c:marker>
            <c:bubble3D val="0"/>
            <c:spPr>
              <a:ln w="34925" cap="rnd">
                <a:solidFill>
                  <a:srgbClr val="FF0000"/>
                </a:solidFill>
                <a:round/>
              </a:ln>
              <a:effectLst/>
            </c:spPr>
            <c:extLst>
              <c:ext xmlns:c16="http://schemas.microsoft.com/office/drawing/2014/chart" uri="{C3380CC4-5D6E-409C-BE32-E72D297353CC}">
                <c16:uniqueId val="{000000CF-DFFF-4659-9A0B-A24A69BBDCCF}"/>
              </c:ext>
            </c:extLst>
          </c:dPt>
          <c:dPt>
            <c:idx val="118"/>
            <c:marker>
              <c:symbol val="none"/>
            </c:marker>
            <c:bubble3D val="0"/>
            <c:spPr>
              <a:ln w="34925" cap="rnd">
                <a:solidFill>
                  <a:srgbClr val="FF0000"/>
                </a:solidFill>
                <a:round/>
              </a:ln>
              <a:effectLst/>
            </c:spPr>
            <c:extLst>
              <c:ext xmlns:c16="http://schemas.microsoft.com/office/drawing/2014/chart" uri="{C3380CC4-5D6E-409C-BE32-E72D297353CC}">
                <c16:uniqueId val="{000000D1-DFFF-4659-9A0B-A24A69BBDCCF}"/>
              </c:ext>
            </c:extLst>
          </c:dPt>
          <c:dPt>
            <c:idx val="119"/>
            <c:marker>
              <c:symbol val="none"/>
            </c:marker>
            <c:bubble3D val="0"/>
            <c:spPr>
              <a:ln w="34925" cap="rnd">
                <a:solidFill>
                  <a:srgbClr val="FF0000"/>
                </a:solidFill>
                <a:round/>
              </a:ln>
              <a:effectLst/>
            </c:spPr>
            <c:extLst>
              <c:ext xmlns:c16="http://schemas.microsoft.com/office/drawing/2014/chart" uri="{C3380CC4-5D6E-409C-BE32-E72D297353CC}">
                <c16:uniqueId val="{000000D3-DFFF-4659-9A0B-A24A69BBDCCF}"/>
              </c:ext>
            </c:extLst>
          </c:dPt>
          <c:val>
            <c:numRef>
              <c:f>'HMA C1 &amp; C2 NPC Graph'!$C$15:$DR$15</c:f>
              <c:numCache>
                <c:formatCode>General</c:formatCode>
                <c:ptCount val="120"/>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86.199999999999989</c:v>
                </c:pt>
                <c:pt idx="15">
                  <c:v>84.899999999999991</c:v>
                </c:pt>
                <c:pt idx="16">
                  <c:v>83.8</c:v>
                </c:pt>
                <c:pt idx="17">
                  <c:v>82.899999999999991</c:v>
                </c:pt>
                <c:pt idx="18">
                  <c:v>81.999999999999986</c:v>
                </c:pt>
                <c:pt idx="19">
                  <c:v>81.09999999999998</c:v>
                </c:pt>
                <c:pt idx="20">
                  <c:v>80.199999999999974</c:v>
                </c:pt>
                <c:pt idx="21">
                  <c:v>79.299999999999969</c:v>
                </c:pt>
                <c:pt idx="22">
                  <c:v>78.399999999999963</c:v>
                </c:pt>
                <c:pt idx="23">
                  <c:v>77.499999999999957</c:v>
                </c:pt>
                <c:pt idx="24">
                  <c:v>76.599999999999952</c:v>
                </c:pt>
                <c:pt idx="25">
                  <c:v>75.699999999999946</c:v>
                </c:pt>
                <c:pt idx="26">
                  <c:v>74.79999999999994</c:v>
                </c:pt>
                <c:pt idx="27">
                  <c:v>73.899999999999935</c:v>
                </c:pt>
                <c:pt idx="28">
                  <c:v>72.999999999999929</c:v>
                </c:pt>
                <c:pt idx="29">
                  <c:v>72.299999999999926</c:v>
                </c:pt>
                <c:pt idx="30">
                  <c:v>71.799999999999926</c:v>
                </c:pt>
                <c:pt idx="31">
                  <c:v>71.499999999999929</c:v>
                </c:pt>
                <c:pt idx="32">
                  <c:v>71.399999999999935</c:v>
                </c:pt>
                <c:pt idx="33">
                  <c:v>71.29999999999994</c:v>
                </c:pt>
                <c:pt idx="34">
                  <c:v>71.199999999999946</c:v>
                </c:pt>
                <c:pt idx="35">
                  <c:v>71.099999999999952</c:v>
                </c:pt>
                <c:pt idx="36">
                  <c:v>70.999999999999957</c:v>
                </c:pt>
                <c:pt idx="37">
                  <c:v>70.899999999999963</c:v>
                </c:pt>
                <c:pt idx="38">
                  <c:v>70.799999999999969</c:v>
                </c:pt>
                <c:pt idx="39">
                  <c:v>70.699999999999974</c:v>
                </c:pt>
                <c:pt idx="40">
                  <c:v>70.59999999999998</c:v>
                </c:pt>
                <c:pt idx="41">
                  <c:v>70.499999999999986</c:v>
                </c:pt>
                <c:pt idx="42">
                  <c:v>70.399999999999991</c:v>
                </c:pt>
                <c:pt idx="43">
                  <c:v>70.3</c:v>
                </c:pt>
                <c:pt idx="44">
                  <c:v>70.2</c:v>
                </c:pt>
                <c:pt idx="45">
                  <c:v>70.100000000000009</c:v>
                </c:pt>
                <c:pt idx="46">
                  <c:v>70.000000000000014</c:v>
                </c:pt>
                <c:pt idx="47">
                  <c:v>69.90000000000002</c:v>
                </c:pt>
                <c:pt idx="48">
                  <c:v>69.800000000000026</c:v>
                </c:pt>
                <c:pt idx="49">
                  <c:v>69.700000000000031</c:v>
                </c:pt>
                <c:pt idx="50">
                  <c:v>69.600000000000037</c:v>
                </c:pt>
                <c:pt idx="51">
                  <c:v>69.500000000000043</c:v>
                </c:pt>
                <c:pt idx="52">
                  <c:v>69.400000000000048</c:v>
                </c:pt>
                <c:pt idx="53">
                  <c:v>69.300000000000054</c:v>
                </c:pt>
                <c:pt idx="54">
                  <c:v>69.20000000000006</c:v>
                </c:pt>
                <c:pt idx="55">
                  <c:v>69.100000000000065</c:v>
                </c:pt>
                <c:pt idx="56">
                  <c:v>69.000000000000071</c:v>
                </c:pt>
                <c:pt idx="57">
                  <c:v>68.900000000000077</c:v>
                </c:pt>
                <c:pt idx="58">
                  <c:v>68.800000000000082</c:v>
                </c:pt>
                <c:pt idx="59">
                  <c:v>68.700000000000088</c:v>
                </c:pt>
                <c:pt idx="60">
                  <c:v>68.600000000000094</c:v>
                </c:pt>
                <c:pt idx="61">
                  <c:v>68.500000000000099</c:v>
                </c:pt>
                <c:pt idx="62">
                  <c:v>68.400000000000105</c:v>
                </c:pt>
                <c:pt idx="63">
                  <c:v>68.300000000000111</c:v>
                </c:pt>
                <c:pt idx="64">
                  <c:v>68.200000000000117</c:v>
                </c:pt>
                <c:pt idx="65">
                  <c:v>68.100000000000122</c:v>
                </c:pt>
                <c:pt idx="66">
                  <c:v>68.000000000000128</c:v>
                </c:pt>
                <c:pt idx="67">
                  <c:v>67.900000000000134</c:v>
                </c:pt>
                <c:pt idx="68">
                  <c:v>67.800000000000139</c:v>
                </c:pt>
                <c:pt idx="69">
                  <c:v>67.700000000000145</c:v>
                </c:pt>
                <c:pt idx="70">
                  <c:v>67.600000000000151</c:v>
                </c:pt>
                <c:pt idx="71">
                  <c:v>67.500000000000156</c:v>
                </c:pt>
                <c:pt idx="72">
                  <c:v>67.400000000000162</c:v>
                </c:pt>
                <c:pt idx="73">
                  <c:v>67.300000000000168</c:v>
                </c:pt>
                <c:pt idx="74">
                  <c:v>67.200000000000173</c:v>
                </c:pt>
                <c:pt idx="75">
                  <c:v>67.100000000000179</c:v>
                </c:pt>
                <c:pt idx="76">
                  <c:v>67.000000000000185</c:v>
                </c:pt>
                <c:pt idx="77">
                  <c:v>66.90000000000019</c:v>
                </c:pt>
                <c:pt idx="78">
                  <c:v>66.800000000000196</c:v>
                </c:pt>
                <c:pt idx="79">
                  <c:v>66.700000000000202</c:v>
                </c:pt>
                <c:pt idx="80">
                  <c:v>66.600000000000207</c:v>
                </c:pt>
                <c:pt idx="81">
                  <c:v>66.500000000000213</c:v>
                </c:pt>
                <c:pt idx="82">
                  <c:v>66.400000000000219</c:v>
                </c:pt>
                <c:pt idx="83">
                  <c:v>66.300000000000225</c:v>
                </c:pt>
                <c:pt idx="84">
                  <c:v>66.20000000000023</c:v>
                </c:pt>
                <c:pt idx="85">
                  <c:v>66.100000000000236</c:v>
                </c:pt>
                <c:pt idx="86">
                  <c:v>66.000000000000242</c:v>
                </c:pt>
                <c:pt idx="87">
                  <c:v>65.900000000000247</c:v>
                </c:pt>
                <c:pt idx="88">
                  <c:v>65.800000000000253</c:v>
                </c:pt>
                <c:pt idx="89">
                  <c:v>65.700000000000259</c:v>
                </c:pt>
                <c:pt idx="90">
                  <c:v>65.600000000000264</c:v>
                </c:pt>
                <c:pt idx="91">
                  <c:v>65.50000000000027</c:v>
                </c:pt>
                <c:pt idx="92">
                  <c:v>65.400000000000276</c:v>
                </c:pt>
                <c:pt idx="93">
                  <c:v>65.300000000000281</c:v>
                </c:pt>
                <c:pt idx="94">
                  <c:v>65.200000000000287</c:v>
                </c:pt>
                <c:pt idx="95">
                  <c:v>65.100000000000293</c:v>
                </c:pt>
                <c:pt idx="96">
                  <c:v>65.000000000000298</c:v>
                </c:pt>
                <c:pt idx="97">
                  <c:v>64.900000000000304</c:v>
                </c:pt>
                <c:pt idx="98">
                  <c:v>64.80000000000031</c:v>
                </c:pt>
                <c:pt idx="99">
                  <c:v>64.700000000000315</c:v>
                </c:pt>
                <c:pt idx="100">
                  <c:v>64.600000000000321</c:v>
                </c:pt>
                <c:pt idx="101">
                  <c:v>64.500000000000327</c:v>
                </c:pt>
                <c:pt idx="102">
                  <c:v>64.400000000000333</c:v>
                </c:pt>
                <c:pt idx="103">
                  <c:v>64.300000000000338</c:v>
                </c:pt>
                <c:pt idx="104">
                  <c:v>64.200000000000344</c:v>
                </c:pt>
                <c:pt idx="105">
                  <c:v>64.10000000000035</c:v>
                </c:pt>
                <c:pt idx="106">
                  <c:v>64.000000000000355</c:v>
                </c:pt>
                <c:pt idx="107">
                  <c:v>63.900000000000354</c:v>
                </c:pt>
                <c:pt idx="108">
                  <c:v>63.800000000000352</c:v>
                </c:pt>
                <c:pt idx="109">
                  <c:v>63.700000000000351</c:v>
                </c:pt>
                <c:pt idx="110">
                  <c:v>63.60000000000035</c:v>
                </c:pt>
                <c:pt idx="111">
                  <c:v>63.500000000000348</c:v>
                </c:pt>
                <c:pt idx="112">
                  <c:v>63.400000000000347</c:v>
                </c:pt>
                <c:pt idx="113">
                  <c:v>63.300000000000345</c:v>
                </c:pt>
                <c:pt idx="114">
                  <c:v>63.200000000000344</c:v>
                </c:pt>
                <c:pt idx="115">
                  <c:v>63.100000000000342</c:v>
                </c:pt>
                <c:pt idx="116">
                  <c:v>63.000000000000341</c:v>
                </c:pt>
                <c:pt idx="117">
                  <c:v>62.90000000000034</c:v>
                </c:pt>
                <c:pt idx="118">
                  <c:v>62.800000000000338</c:v>
                </c:pt>
                <c:pt idx="119">
                  <c:v>62.700000000000337</c:v>
                </c:pt>
              </c:numCache>
            </c:numRef>
          </c:val>
          <c:smooth val="0"/>
          <c:extLst>
            <c:ext xmlns:c16="http://schemas.microsoft.com/office/drawing/2014/chart" uri="{C3380CC4-5D6E-409C-BE32-E72D297353CC}">
              <c16:uniqueId val="{000000D4-DFFF-4659-9A0B-A24A69BBDCCF}"/>
            </c:ext>
          </c:extLst>
        </c:ser>
        <c:ser>
          <c:idx val="2"/>
          <c:order val="1"/>
          <c:tx>
            <c:strRef>
              <c:f>'HMA C1 &amp; C2 NPC Graph'!$B$18</c:f>
              <c:strCache>
                <c:ptCount val="1"/>
                <c:pt idx="0">
                  <c:v>Preferred PQI</c:v>
                </c:pt>
              </c:strCache>
            </c:strRef>
          </c:tx>
          <c:spPr>
            <a:ln w="34925" cap="rnd">
              <a:solidFill>
                <a:srgbClr val="92D050"/>
              </a:solidFill>
              <a:round/>
            </a:ln>
            <a:effectLst/>
          </c:spPr>
          <c:marker>
            <c:symbol val="none"/>
          </c:marker>
          <c:dPt>
            <c:idx val="7"/>
            <c:marker>
              <c:symbol val="none"/>
            </c:marker>
            <c:bubble3D val="0"/>
            <c:spPr>
              <a:ln w="34925" cap="rnd">
                <a:solidFill>
                  <a:srgbClr val="92D050"/>
                </a:solidFill>
                <a:round/>
              </a:ln>
              <a:effectLst/>
            </c:spPr>
            <c:extLst>
              <c:ext xmlns:c16="http://schemas.microsoft.com/office/drawing/2014/chart" uri="{C3380CC4-5D6E-409C-BE32-E72D297353CC}">
                <c16:uniqueId val="{000000D6-DFFF-4659-9A0B-A24A69BBDCCF}"/>
              </c:ext>
            </c:extLst>
          </c:dPt>
          <c:dPt>
            <c:idx val="8"/>
            <c:marker>
              <c:symbol val="none"/>
            </c:marker>
            <c:bubble3D val="0"/>
            <c:spPr>
              <a:ln w="34925" cap="rnd">
                <a:solidFill>
                  <a:srgbClr val="92D050"/>
                </a:solidFill>
                <a:round/>
              </a:ln>
              <a:effectLst/>
            </c:spPr>
            <c:extLst>
              <c:ext xmlns:c16="http://schemas.microsoft.com/office/drawing/2014/chart" uri="{C3380CC4-5D6E-409C-BE32-E72D297353CC}">
                <c16:uniqueId val="{000000D8-DFFF-4659-9A0B-A24A69BBDCCF}"/>
              </c:ext>
            </c:extLst>
          </c:dPt>
          <c:dPt>
            <c:idx val="9"/>
            <c:marker>
              <c:symbol val="none"/>
            </c:marker>
            <c:bubble3D val="0"/>
            <c:spPr>
              <a:ln w="34925" cap="rnd">
                <a:solidFill>
                  <a:srgbClr val="92D050"/>
                </a:solidFill>
                <a:round/>
              </a:ln>
              <a:effectLst/>
            </c:spPr>
            <c:extLst>
              <c:ext xmlns:c16="http://schemas.microsoft.com/office/drawing/2014/chart" uri="{C3380CC4-5D6E-409C-BE32-E72D297353CC}">
                <c16:uniqueId val="{000000DA-DFFF-4659-9A0B-A24A69BBDCCF}"/>
              </c:ext>
            </c:extLst>
          </c:dPt>
          <c:dPt>
            <c:idx val="10"/>
            <c:marker>
              <c:symbol val="none"/>
            </c:marker>
            <c:bubble3D val="0"/>
            <c:spPr>
              <a:ln w="34925" cap="rnd">
                <a:solidFill>
                  <a:srgbClr val="92D050"/>
                </a:solidFill>
                <a:round/>
              </a:ln>
              <a:effectLst/>
            </c:spPr>
            <c:extLst>
              <c:ext xmlns:c16="http://schemas.microsoft.com/office/drawing/2014/chart" uri="{C3380CC4-5D6E-409C-BE32-E72D297353CC}">
                <c16:uniqueId val="{000000DC-DFFF-4659-9A0B-A24A69BBDCCF}"/>
              </c:ext>
            </c:extLst>
          </c:dPt>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DE-DFFF-4659-9A0B-A24A69BBDCCF}"/>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E0-DFFF-4659-9A0B-A24A69BBDCCF}"/>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E2-DFFF-4659-9A0B-A24A69BBDCCF}"/>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E4-DFFF-4659-9A0B-A24A69BBDCCF}"/>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E6-DFFF-4659-9A0B-A24A69BBDCCF}"/>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E8-DFFF-4659-9A0B-A24A69BBDCCF}"/>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EA-DFFF-4659-9A0B-A24A69BBDCCF}"/>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EC-DFFF-4659-9A0B-A24A69BBDCCF}"/>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EE-DFFF-4659-9A0B-A24A69BBDCCF}"/>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F0-DFFF-4659-9A0B-A24A69BBDCCF}"/>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F2-DFFF-4659-9A0B-A24A69BBDCCF}"/>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F4-DFFF-4659-9A0B-A24A69BBDCCF}"/>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F6-DFFF-4659-9A0B-A24A69BBDCCF}"/>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F8-DFFF-4659-9A0B-A24A69BBDCCF}"/>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FA-DFFF-4659-9A0B-A24A69BBDCCF}"/>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FC-DFFF-4659-9A0B-A24A69BBDCCF}"/>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FE-DFFF-4659-9A0B-A24A69BBDCCF}"/>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100-DFFF-4659-9A0B-A24A69BBDCCF}"/>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102-DFFF-4659-9A0B-A24A69BBDCCF}"/>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104-DFFF-4659-9A0B-A24A69BBDCCF}"/>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106-DFFF-4659-9A0B-A24A69BBDCCF}"/>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108-DFFF-4659-9A0B-A24A69BBDCCF}"/>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10A-DFFF-4659-9A0B-A24A69BBDCCF}"/>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10C-DFFF-4659-9A0B-A24A69BBDCCF}"/>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10E-DFFF-4659-9A0B-A24A69BBDCCF}"/>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110-DFFF-4659-9A0B-A24A69BBDCCF}"/>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112-DFFF-4659-9A0B-A24A69BBDCCF}"/>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114-DFFF-4659-9A0B-A24A69BBDCCF}"/>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116-DFFF-4659-9A0B-A24A69BBDCCF}"/>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118-DFFF-4659-9A0B-A24A69BBDCCF}"/>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11A-DFFF-4659-9A0B-A24A69BBDCCF}"/>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11C-DFFF-4659-9A0B-A24A69BBDCCF}"/>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11E-DFFF-4659-9A0B-A24A69BBDCCF}"/>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120-DFFF-4659-9A0B-A24A69BBDCCF}"/>
              </c:ext>
            </c:extLst>
          </c:dPt>
          <c:dPt>
            <c:idx val="45"/>
            <c:marker>
              <c:symbol val="none"/>
            </c:marker>
            <c:bubble3D val="0"/>
            <c:spPr>
              <a:ln w="34925" cap="rnd">
                <a:solidFill>
                  <a:srgbClr val="92D050"/>
                </a:solidFill>
                <a:round/>
              </a:ln>
              <a:effectLst/>
            </c:spPr>
            <c:extLst>
              <c:ext xmlns:c16="http://schemas.microsoft.com/office/drawing/2014/chart" uri="{C3380CC4-5D6E-409C-BE32-E72D297353CC}">
                <c16:uniqueId val="{00000122-DFFF-4659-9A0B-A24A69BBDCCF}"/>
              </c:ext>
            </c:extLst>
          </c:dPt>
          <c:dPt>
            <c:idx val="46"/>
            <c:marker>
              <c:symbol val="none"/>
            </c:marker>
            <c:bubble3D val="0"/>
            <c:spPr>
              <a:ln w="34925" cap="rnd">
                <a:solidFill>
                  <a:srgbClr val="92D050"/>
                </a:solidFill>
                <a:round/>
              </a:ln>
              <a:effectLst/>
            </c:spPr>
            <c:extLst>
              <c:ext xmlns:c16="http://schemas.microsoft.com/office/drawing/2014/chart" uri="{C3380CC4-5D6E-409C-BE32-E72D297353CC}">
                <c16:uniqueId val="{00000124-DFFF-4659-9A0B-A24A69BBDCCF}"/>
              </c:ext>
            </c:extLst>
          </c:dPt>
          <c:dPt>
            <c:idx val="47"/>
            <c:marker>
              <c:symbol val="none"/>
            </c:marker>
            <c:bubble3D val="0"/>
            <c:spPr>
              <a:ln w="34925" cap="rnd">
                <a:solidFill>
                  <a:srgbClr val="92D050"/>
                </a:solidFill>
                <a:round/>
              </a:ln>
              <a:effectLst/>
            </c:spPr>
            <c:extLst>
              <c:ext xmlns:c16="http://schemas.microsoft.com/office/drawing/2014/chart" uri="{C3380CC4-5D6E-409C-BE32-E72D297353CC}">
                <c16:uniqueId val="{00000126-DFFF-4659-9A0B-A24A69BBDCCF}"/>
              </c:ext>
            </c:extLst>
          </c:dPt>
          <c:dPt>
            <c:idx val="48"/>
            <c:marker>
              <c:symbol val="none"/>
            </c:marker>
            <c:bubble3D val="0"/>
            <c:spPr>
              <a:ln w="34925" cap="rnd">
                <a:solidFill>
                  <a:srgbClr val="92D050"/>
                </a:solidFill>
                <a:round/>
              </a:ln>
              <a:effectLst/>
            </c:spPr>
            <c:extLst>
              <c:ext xmlns:c16="http://schemas.microsoft.com/office/drawing/2014/chart" uri="{C3380CC4-5D6E-409C-BE32-E72D297353CC}">
                <c16:uniqueId val="{00000128-DFFF-4659-9A0B-A24A69BBDCCF}"/>
              </c:ext>
            </c:extLst>
          </c:dPt>
          <c:dPt>
            <c:idx val="49"/>
            <c:marker>
              <c:symbol val="none"/>
            </c:marker>
            <c:bubble3D val="0"/>
            <c:spPr>
              <a:ln w="34925" cap="rnd">
                <a:solidFill>
                  <a:srgbClr val="92D050"/>
                </a:solidFill>
                <a:round/>
              </a:ln>
              <a:effectLst/>
            </c:spPr>
            <c:extLst>
              <c:ext xmlns:c16="http://schemas.microsoft.com/office/drawing/2014/chart" uri="{C3380CC4-5D6E-409C-BE32-E72D297353CC}">
                <c16:uniqueId val="{0000012A-DFFF-4659-9A0B-A24A69BBDCCF}"/>
              </c:ext>
            </c:extLst>
          </c:dPt>
          <c:dPt>
            <c:idx val="50"/>
            <c:marker>
              <c:symbol val="none"/>
            </c:marker>
            <c:bubble3D val="0"/>
            <c:spPr>
              <a:ln w="34925" cap="rnd">
                <a:solidFill>
                  <a:srgbClr val="92D050"/>
                </a:solidFill>
                <a:round/>
              </a:ln>
              <a:effectLst/>
            </c:spPr>
            <c:extLst>
              <c:ext xmlns:c16="http://schemas.microsoft.com/office/drawing/2014/chart" uri="{C3380CC4-5D6E-409C-BE32-E72D297353CC}">
                <c16:uniqueId val="{0000012C-DFFF-4659-9A0B-A24A69BBDCCF}"/>
              </c:ext>
            </c:extLst>
          </c:dPt>
          <c:dPt>
            <c:idx val="51"/>
            <c:marker>
              <c:symbol val="none"/>
            </c:marker>
            <c:bubble3D val="0"/>
            <c:spPr>
              <a:ln w="34925" cap="rnd">
                <a:solidFill>
                  <a:srgbClr val="92D050"/>
                </a:solidFill>
                <a:round/>
              </a:ln>
              <a:effectLst/>
            </c:spPr>
            <c:extLst>
              <c:ext xmlns:c16="http://schemas.microsoft.com/office/drawing/2014/chart" uri="{C3380CC4-5D6E-409C-BE32-E72D297353CC}">
                <c16:uniqueId val="{0000012E-DFFF-4659-9A0B-A24A69BBDCCF}"/>
              </c:ext>
            </c:extLst>
          </c:dPt>
          <c:dPt>
            <c:idx val="52"/>
            <c:marker>
              <c:symbol val="none"/>
            </c:marker>
            <c:bubble3D val="0"/>
            <c:spPr>
              <a:ln w="34925" cap="rnd">
                <a:solidFill>
                  <a:srgbClr val="92D050"/>
                </a:solidFill>
                <a:round/>
              </a:ln>
              <a:effectLst/>
            </c:spPr>
            <c:extLst>
              <c:ext xmlns:c16="http://schemas.microsoft.com/office/drawing/2014/chart" uri="{C3380CC4-5D6E-409C-BE32-E72D297353CC}">
                <c16:uniqueId val="{00000130-DFFF-4659-9A0B-A24A69BBDCCF}"/>
              </c:ext>
            </c:extLst>
          </c:dPt>
          <c:dPt>
            <c:idx val="53"/>
            <c:marker>
              <c:symbol val="none"/>
            </c:marker>
            <c:bubble3D val="0"/>
            <c:spPr>
              <a:ln w="34925" cap="rnd">
                <a:solidFill>
                  <a:srgbClr val="92D050"/>
                </a:solidFill>
                <a:round/>
              </a:ln>
              <a:effectLst/>
            </c:spPr>
            <c:extLst>
              <c:ext xmlns:c16="http://schemas.microsoft.com/office/drawing/2014/chart" uri="{C3380CC4-5D6E-409C-BE32-E72D297353CC}">
                <c16:uniqueId val="{00000132-DFFF-4659-9A0B-A24A69BBDCCF}"/>
              </c:ext>
            </c:extLst>
          </c:dPt>
          <c:dPt>
            <c:idx val="54"/>
            <c:marker>
              <c:symbol val="none"/>
            </c:marker>
            <c:bubble3D val="0"/>
            <c:spPr>
              <a:ln w="34925" cap="rnd">
                <a:solidFill>
                  <a:srgbClr val="92D050"/>
                </a:solidFill>
                <a:round/>
              </a:ln>
              <a:effectLst/>
            </c:spPr>
            <c:extLst>
              <c:ext xmlns:c16="http://schemas.microsoft.com/office/drawing/2014/chart" uri="{C3380CC4-5D6E-409C-BE32-E72D297353CC}">
                <c16:uniqueId val="{00000134-DFFF-4659-9A0B-A24A69BBDCCF}"/>
              </c:ext>
            </c:extLst>
          </c:dPt>
          <c:dPt>
            <c:idx val="55"/>
            <c:marker>
              <c:symbol val="none"/>
            </c:marker>
            <c:bubble3D val="0"/>
            <c:spPr>
              <a:ln w="34925" cap="rnd">
                <a:solidFill>
                  <a:srgbClr val="92D050"/>
                </a:solidFill>
                <a:round/>
              </a:ln>
              <a:effectLst/>
            </c:spPr>
            <c:extLst>
              <c:ext xmlns:c16="http://schemas.microsoft.com/office/drawing/2014/chart" uri="{C3380CC4-5D6E-409C-BE32-E72D297353CC}">
                <c16:uniqueId val="{00000136-DFFF-4659-9A0B-A24A69BBDCCF}"/>
              </c:ext>
            </c:extLst>
          </c:dPt>
          <c:dPt>
            <c:idx val="56"/>
            <c:marker>
              <c:symbol val="none"/>
            </c:marker>
            <c:bubble3D val="0"/>
            <c:spPr>
              <a:ln w="34925" cap="rnd">
                <a:solidFill>
                  <a:srgbClr val="92D050"/>
                </a:solidFill>
                <a:round/>
              </a:ln>
              <a:effectLst/>
            </c:spPr>
            <c:extLst>
              <c:ext xmlns:c16="http://schemas.microsoft.com/office/drawing/2014/chart" uri="{C3380CC4-5D6E-409C-BE32-E72D297353CC}">
                <c16:uniqueId val="{00000138-DFFF-4659-9A0B-A24A69BBDCCF}"/>
              </c:ext>
            </c:extLst>
          </c:dPt>
          <c:dPt>
            <c:idx val="57"/>
            <c:marker>
              <c:symbol val="none"/>
            </c:marker>
            <c:bubble3D val="0"/>
            <c:spPr>
              <a:ln w="34925" cap="rnd">
                <a:solidFill>
                  <a:srgbClr val="92D050"/>
                </a:solidFill>
                <a:round/>
              </a:ln>
              <a:effectLst/>
            </c:spPr>
            <c:extLst>
              <c:ext xmlns:c16="http://schemas.microsoft.com/office/drawing/2014/chart" uri="{C3380CC4-5D6E-409C-BE32-E72D297353CC}">
                <c16:uniqueId val="{0000013A-DFFF-4659-9A0B-A24A69BBDCCF}"/>
              </c:ext>
            </c:extLst>
          </c:dPt>
          <c:dPt>
            <c:idx val="58"/>
            <c:marker>
              <c:symbol val="none"/>
            </c:marker>
            <c:bubble3D val="0"/>
            <c:spPr>
              <a:ln w="34925" cap="rnd">
                <a:solidFill>
                  <a:srgbClr val="92D050"/>
                </a:solidFill>
                <a:round/>
              </a:ln>
              <a:effectLst/>
            </c:spPr>
            <c:extLst>
              <c:ext xmlns:c16="http://schemas.microsoft.com/office/drawing/2014/chart" uri="{C3380CC4-5D6E-409C-BE32-E72D297353CC}">
                <c16:uniqueId val="{0000013C-DFFF-4659-9A0B-A24A69BBDCCF}"/>
              </c:ext>
            </c:extLst>
          </c:dPt>
          <c:dPt>
            <c:idx val="59"/>
            <c:marker>
              <c:symbol val="none"/>
            </c:marker>
            <c:bubble3D val="0"/>
            <c:spPr>
              <a:ln w="34925" cap="rnd">
                <a:solidFill>
                  <a:srgbClr val="92D050"/>
                </a:solidFill>
                <a:round/>
              </a:ln>
              <a:effectLst/>
            </c:spPr>
            <c:extLst>
              <c:ext xmlns:c16="http://schemas.microsoft.com/office/drawing/2014/chart" uri="{C3380CC4-5D6E-409C-BE32-E72D297353CC}">
                <c16:uniqueId val="{0000013E-DFFF-4659-9A0B-A24A69BBDCCF}"/>
              </c:ext>
            </c:extLst>
          </c:dPt>
          <c:dPt>
            <c:idx val="60"/>
            <c:marker>
              <c:symbol val="none"/>
            </c:marker>
            <c:bubble3D val="0"/>
            <c:spPr>
              <a:ln w="34925" cap="rnd">
                <a:solidFill>
                  <a:srgbClr val="92D050"/>
                </a:solidFill>
                <a:round/>
              </a:ln>
              <a:effectLst/>
            </c:spPr>
            <c:extLst>
              <c:ext xmlns:c16="http://schemas.microsoft.com/office/drawing/2014/chart" uri="{C3380CC4-5D6E-409C-BE32-E72D297353CC}">
                <c16:uniqueId val="{00000140-DFFF-4659-9A0B-A24A69BBDCCF}"/>
              </c:ext>
            </c:extLst>
          </c:dPt>
          <c:dPt>
            <c:idx val="61"/>
            <c:marker>
              <c:symbol val="none"/>
            </c:marker>
            <c:bubble3D val="0"/>
            <c:spPr>
              <a:ln w="34925" cap="rnd">
                <a:solidFill>
                  <a:srgbClr val="92D050"/>
                </a:solidFill>
                <a:round/>
              </a:ln>
              <a:effectLst/>
            </c:spPr>
            <c:extLst>
              <c:ext xmlns:c16="http://schemas.microsoft.com/office/drawing/2014/chart" uri="{C3380CC4-5D6E-409C-BE32-E72D297353CC}">
                <c16:uniqueId val="{00000142-DFFF-4659-9A0B-A24A69BBDCCF}"/>
              </c:ext>
            </c:extLst>
          </c:dPt>
          <c:dPt>
            <c:idx val="62"/>
            <c:marker>
              <c:symbol val="none"/>
            </c:marker>
            <c:bubble3D val="0"/>
            <c:spPr>
              <a:ln w="34925" cap="rnd">
                <a:solidFill>
                  <a:srgbClr val="92D050"/>
                </a:solidFill>
                <a:round/>
              </a:ln>
              <a:effectLst/>
            </c:spPr>
            <c:extLst>
              <c:ext xmlns:c16="http://schemas.microsoft.com/office/drawing/2014/chart" uri="{C3380CC4-5D6E-409C-BE32-E72D297353CC}">
                <c16:uniqueId val="{00000144-DFFF-4659-9A0B-A24A69BBDCCF}"/>
              </c:ext>
            </c:extLst>
          </c:dPt>
          <c:dPt>
            <c:idx val="63"/>
            <c:marker>
              <c:symbol val="none"/>
            </c:marker>
            <c:bubble3D val="0"/>
            <c:spPr>
              <a:ln w="34925" cap="rnd">
                <a:solidFill>
                  <a:srgbClr val="92D050"/>
                </a:solidFill>
                <a:round/>
              </a:ln>
              <a:effectLst/>
            </c:spPr>
            <c:extLst>
              <c:ext xmlns:c16="http://schemas.microsoft.com/office/drawing/2014/chart" uri="{C3380CC4-5D6E-409C-BE32-E72D297353CC}">
                <c16:uniqueId val="{00000146-DFFF-4659-9A0B-A24A69BBDCCF}"/>
              </c:ext>
            </c:extLst>
          </c:dPt>
          <c:dPt>
            <c:idx val="64"/>
            <c:marker>
              <c:symbol val="none"/>
            </c:marker>
            <c:bubble3D val="0"/>
            <c:spPr>
              <a:ln w="34925" cap="rnd">
                <a:solidFill>
                  <a:srgbClr val="92D050"/>
                </a:solidFill>
                <a:round/>
              </a:ln>
              <a:effectLst/>
            </c:spPr>
            <c:extLst>
              <c:ext xmlns:c16="http://schemas.microsoft.com/office/drawing/2014/chart" uri="{C3380CC4-5D6E-409C-BE32-E72D297353CC}">
                <c16:uniqueId val="{00000148-DFFF-4659-9A0B-A24A69BBDCCF}"/>
              </c:ext>
            </c:extLst>
          </c:dPt>
          <c:dPt>
            <c:idx val="65"/>
            <c:marker>
              <c:symbol val="none"/>
            </c:marker>
            <c:bubble3D val="0"/>
            <c:spPr>
              <a:ln w="34925" cap="rnd">
                <a:solidFill>
                  <a:srgbClr val="92D050"/>
                </a:solidFill>
                <a:round/>
              </a:ln>
              <a:effectLst/>
            </c:spPr>
            <c:extLst>
              <c:ext xmlns:c16="http://schemas.microsoft.com/office/drawing/2014/chart" uri="{C3380CC4-5D6E-409C-BE32-E72D297353CC}">
                <c16:uniqueId val="{0000014A-DFFF-4659-9A0B-A24A69BBDCCF}"/>
              </c:ext>
            </c:extLst>
          </c:dPt>
          <c:dPt>
            <c:idx val="66"/>
            <c:marker>
              <c:symbol val="none"/>
            </c:marker>
            <c:bubble3D val="0"/>
            <c:spPr>
              <a:ln w="34925" cap="rnd">
                <a:solidFill>
                  <a:srgbClr val="92D050"/>
                </a:solidFill>
                <a:round/>
              </a:ln>
              <a:effectLst/>
            </c:spPr>
            <c:extLst>
              <c:ext xmlns:c16="http://schemas.microsoft.com/office/drawing/2014/chart" uri="{C3380CC4-5D6E-409C-BE32-E72D297353CC}">
                <c16:uniqueId val="{0000014C-DFFF-4659-9A0B-A24A69BBDCCF}"/>
              </c:ext>
            </c:extLst>
          </c:dPt>
          <c:dPt>
            <c:idx val="67"/>
            <c:marker>
              <c:symbol val="none"/>
            </c:marker>
            <c:bubble3D val="0"/>
            <c:spPr>
              <a:ln w="34925" cap="rnd">
                <a:solidFill>
                  <a:srgbClr val="92D050"/>
                </a:solidFill>
                <a:round/>
              </a:ln>
              <a:effectLst/>
            </c:spPr>
            <c:extLst>
              <c:ext xmlns:c16="http://schemas.microsoft.com/office/drawing/2014/chart" uri="{C3380CC4-5D6E-409C-BE32-E72D297353CC}">
                <c16:uniqueId val="{0000014E-DFFF-4659-9A0B-A24A69BBDCCF}"/>
              </c:ext>
            </c:extLst>
          </c:dPt>
          <c:dPt>
            <c:idx val="68"/>
            <c:marker>
              <c:symbol val="none"/>
            </c:marker>
            <c:bubble3D val="0"/>
            <c:spPr>
              <a:ln w="34925" cap="rnd">
                <a:solidFill>
                  <a:srgbClr val="92D050"/>
                </a:solidFill>
                <a:round/>
              </a:ln>
              <a:effectLst/>
            </c:spPr>
            <c:extLst>
              <c:ext xmlns:c16="http://schemas.microsoft.com/office/drawing/2014/chart" uri="{C3380CC4-5D6E-409C-BE32-E72D297353CC}">
                <c16:uniqueId val="{00000150-DFFF-4659-9A0B-A24A69BBDCCF}"/>
              </c:ext>
            </c:extLst>
          </c:dPt>
          <c:dPt>
            <c:idx val="69"/>
            <c:marker>
              <c:symbol val="none"/>
            </c:marker>
            <c:bubble3D val="0"/>
            <c:spPr>
              <a:ln w="34925" cap="rnd">
                <a:solidFill>
                  <a:srgbClr val="92D050"/>
                </a:solidFill>
                <a:round/>
              </a:ln>
              <a:effectLst/>
            </c:spPr>
            <c:extLst>
              <c:ext xmlns:c16="http://schemas.microsoft.com/office/drawing/2014/chart" uri="{C3380CC4-5D6E-409C-BE32-E72D297353CC}">
                <c16:uniqueId val="{00000152-DFFF-4659-9A0B-A24A69BBDCCF}"/>
              </c:ext>
            </c:extLst>
          </c:dPt>
          <c:dPt>
            <c:idx val="70"/>
            <c:marker>
              <c:symbol val="none"/>
            </c:marker>
            <c:bubble3D val="0"/>
            <c:spPr>
              <a:ln w="34925" cap="rnd">
                <a:solidFill>
                  <a:srgbClr val="92D050"/>
                </a:solidFill>
                <a:round/>
              </a:ln>
              <a:effectLst/>
            </c:spPr>
            <c:extLst>
              <c:ext xmlns:c16="http://schemas.microsoft.com/office/drawing/2014/chart" uri="{C3380CC4-5D6E-409C-BE32-E72D297353CC}">
                <c16:uniqueId val="{00000154-DFFF-4659-9A0B-A24A69BBDCCF}"/>
              </c:ext>
            </c:extLst>
          </c:dPt>
          <c:dPt>
            <c:idx val="71"/>
            <c:marker>
              <c:symbol val="none"/>
            </c:marker>
            <c:bubble3D val="0"/>
            <c:spPr>
              <a:ln w="34925" cap="rnd">
                <a:solidFill>
                  <a:srgbClr val="92D050"/>
                </a:solidFill>
                <a:round/>
              </a:ln>
              <a:effectLst/>
            </c:spPr>
            <c:extLst>
              <c:ext xmlns:c16="http://schemas.microsoft.com/office/drawing/2014/chart" uri="{C3380CC4-5D6E-409C-BE32-E72D297353CC}">
                <c16:uniqueId val="{00000156-DFFF-4659-9A0B-A24A69BBDCCF}"/>
              </c:ext>
            </c:extLst>
          </c:dPt>
          <c:dPt>
            <c:idx val="72"/>
            <c:marker>
              <c:symbol val="none"/>
            </c:marker>
            <c:bubble3D val="0"/>
            <c:spPr>
              <a:ln w="34925" cap="rnd">
                <a:solidFill>
                  <a:srgbClr val="92D050"/>
                </a:solidFill>
                <a:round/>
              </a:ln>
              <a:effectLst/>
            </c:spPr>
            <c:extLst>
              <c:ext xmlns:c16="http://schemas.microsoft.com/office/drawing/2014/chart" uri="{C3380CC4-5D6E-409C-BE32-E72D297353CC}">
                <c16:uniqueId val="{00000158-DFFF-4659-9A0B-A24A69BBDCCF}"/>
              </c:ext>
            </c:extLst>
          </c:dPt>
          <c:dPt>
            <c:idx val="73"/>
            <c:marker>
              <c:symbol val="none"/>
            </c:marker>
            <c:bubble3D val="0"/>
            <c:spPr>
              <a:ln w="34925" cap="rnd">
                <a:solidFill>
                  <a:srgbClr val="92D050"/>
                </a:solidFill>
                <a:round/>
              </a:ln>
              <a:effectLst/>
            </c:spPr>
            <c:extLst>
              <c:ext xmlns:c16="http://schemas.microsoft.com/office/drawing/2014/chart" uri="{C3380CC4-5D6E-409C-BE32-E72D297353CC}">
                <c16:uniqueId val="{0000015A-DFFF-4659-9A0B-A24A69BBDCCF}"/>
              </c:ext>
            </c:extLst>
          </c:dPt>
          <c:dPt>
            <c:idx val="74"/>
            <c:marker>
              <c:symbol val="none"/>
            </c:marker>
            <c:bubble3D val="0"/>
            <c:spPr>
              <a:ln w="34925" cap="rnd">
                <a:solidFill>
                  <a:srgbClr val="92D050"/>
                </a:solidFill>
                <a:round/>
              </a:ln>
              <a:effectLst/>
            </c:spPr>
            <c:extLst>
              <c:ext xmlns:c16="http://schemas.microsoft.com/office/drawing/2014/chart" uri="{C3380CC4-5D6E-409C-BE32-E72D297353CC}">
                <c16:uniqueId val="{0000015C-DFFF-4659-9A0B-A24A69BBDCCF}"/>
              </c:ext>
            </c:extLst>
          </c:dPt>
          <c:dPt>
            <c:idx val="75"/>
            <c:marker>
              <c:symbol val="none"/>
            </c:marker>
            <c:bubble3D val="0"/>
            <c:spPr>
              <a:ln w="34925" cap="rnd">
                <a:solidFill>
                  <a:srgbClr val="92D050"/>
                </a:solidFill>
                <a:round/>
              </a:ln>
              <a:effectLst/>
            </c:spPr>
            <c:extLst>
              <c:ext xmlns:c16="http://schemas.microsoft.com/office/drawing/2014/chart" uri="{C3380CC4-5D6E-409C-BE32-E72D297353CC}">
                <c16:uniqueId val="{0000015E-DFFF-4659-9A0B-A24A69BBDCCF}"/>
              </c:ext>
            </c:extLst>
          </c:dPt>
          <c:dPt>
            <c:idx val="76"/>
            <c:marker>
              <c:symbol val="none"/>
            </c:marker>
            <c:bubble3D val="0"/>
            <c:spPr>
              <a:ln w="34925" cap="rnd">
                <a:solidFill>
                  <a:srgbClr val="92D050"/>
                </a:solidFill>
                <a:round/>
              </a:ln>
              <a:effectLst/>
            </c:spPr>
            <c:extLst>
              <c:ext xmlns:c16="http://schemas.microsoft.com/office/drawing/2014/chart" uri="{C3380CC4-5D6E-409C-BE32-E72D297353CC}">
                <c16:uniqueId val="{00000160-DFFF-4659-9A0B-A24A69BBDCCF}"/>
              </c:ext>
            </c:extLst>
          </c:dPt>
          <c:dPt>
            <c:idx val="77"/>
            <c:marker>
              <c:symbol val="none"/>
            </c:marker>
            <c:bubble3D val="0"/>
            <c:spPr>
              <a:ln w="34925" cap="rnd">
                <a:solidFill>
                  <a:srgbClr val="92D050"/>
                </a:solidFill>
                <a:round/>
              </a:ln>
              <a:effectLst/>
            </c:spPr>
            <c:extLst>
              <c:ext xmlns:c16="http://schemas.microsoft.com/office/drawing/2014/chart" uri="{C3380CC4-5D6E-409C-BE32-E72D297353CC}">
                <c16:uniqueId val="{00000162-DFFF-4659-9A0B-A24A69BBDCCF}"/>
              </c:ext>
            </c:extLst>
          </c:dPt>
          <c:dPt>
            <c:idx val="78"/>
            <c:marker>
              <c:symbol val="none"/>
            </c:marker>
            <c:bubble3D val="0"/>
            <c:spPr>
              <a:ln w="34925" cap="rnd">
                <a:solidFill>
                  <a:srgbClr val="92D050"/>
                </a:solidFill>
                <a:round/>
              </a:ln>
              <a:effectLst/>
            </c:spPr>
            <c:extLst>
              <c:ext xmlns:c16="http://schemas.microsoft.com/office/drawing/2014/chart" uri="{C3380CC4-5D6E-409C-BE32-E72D297353CC}">
                <c16:uniqueId val="{00000164-DFFF-4659-9A0B-A24A69BBDCCF}"/>
              </c:ext>
            </c:extLst>
          </c:dPt>
          <c:dPt>
            <c:idx val="79"/>
            <c:marker>
              <c:symbol val="none"/>
            </c:marker>
            <c:bubble3D val="0"/>
            <c:spPr>
              <a:ln w="34925" cap="rnd">
                <a:solidFill>
                  <a:srgbClr val="92D050"/>
                </a:solidFill>
                <a:round/>
              </a:ln>
              <a:effectLst/>
            </c:spPr>
            <c:extLst>
              <c:ext xmlns:c16="http://schemas.microsoft.com/office/drawing/2014/chart" uri="{C3380CC4-5D6E-409C-BE32-E72D297353CC}">
                <c16:uniqueId val="{00000166-DFFF-4659-9A0B-A24A69BBDCCF}"/>
              </c:ext>
            </c:extLst>
          </c:dPt>
          <c:dPt>
            <c:idx val="80"/>
            <c:marker>
              <c:symbol val="none"/>
            </c:marker>
            <c:bubble3D val="0"/>
            <c:spPr>
              <a:ln w="34925" cap="rnd">
                <a:solidFill>
                  <a:srgbClr val="92D050"/>
                </a:solidFill>
                <a:round/>
              </a:ln>
              <a:effectLst/>
            </c:spPr>
            <c:extLst>
              <c:ext xmlns:c16="http://schemas.microsoft.com/office/drawing/2014/chart" uri="{C3380CC4-5D6E-409C-BE32-E72D297353CC}">
                <c16:uniqueId val="{00000168-DFFF-4659-9A0B-A24A69BBDCCF}"/>
              </c:ext>
            </c:extLst>
          </c:dPt>
          <c:dPt>
            <c:idx val="81"/>
            <c:marker>
              <c:symbol val="none"/>
            </c:marker>
            <c:bubble3D val="0"/>
            <c:spPr>
              <a:ln w="34925" cap="rnd">
                <a:solidFill>
                  <a:srgbClr val="92D050"/>
                </a:solidFill>
                <a:round/>
              </a:ln>
              <a:effectLst/>
            </c:spPr>
            <c:extLst>
              <c:ext xmlns:c16="http://schemas.microsoft.com/office/drawing/2014/chart" uri="{C3380CC4-5D6E-409C-BE32-E72D297353CC}">
                <c16:uniqueId val="{0000016A-DFFF-4659-9A0B-A24A69BBDCCF}"/>
              </c:ext>
            </c:extLst>
          </c:dPt>
          <c:dPt>
            <c:idx val="82"/>
            <c:marker>
              <c:symbol val="none"/>
            </c:marker>
            <c:bubble3D val="0"/>
            <c:spPr>
              <a:ln w="34925" cap="rnd">
                <a:solidFill>
                  <a:srgbClr val="92D050"/>
                </a:solidFill>
                <a:round/>
              </a:ln>
              <a:effectLst/>
            </c:spPr>
            <c:extLst>
              <c:ext xmlns:c16="http://schemas.microsoft.com/office/drawing/2014/chart" uri="{C3380CC4-5D6E-409C-BE32-E72D297353CC}">
                <c16:uniqueId val="{0000016C-DFFF-4659-9A0B-A24A69BBDCCF}"/>
              </c:ext>
            </c:extLst>
          </c:dPt>
          <c:dPt>
            <c:idx val="83"/>
            <c:marker>
              <c:symbol val="none"/>
            </c:marker>
            <c:bubble3D val="0"/>
            <c:spPr>
              <a:ln w="34925" cap="rnd">
                <a:solidFill>
                  <a:srgbClr val="92D050"/>
                </a:solidFill>
                <a:round/>
              </a:ln>
              <a:effectLst/>
            </c:spPr>
            <c:extLst>
              <c:ext xmlns:c16="http://schemas.microsoft.com/office/drawing/2014/chart" uri="{C3380CC4-5D6E-409C-BE32-E72D297353CC}">
                <c16:uniqueId val="{0000016E-DFFF-4659-9A0B-A24A69BBDCCF}"/>
              </c:ext>
            </c:extLst>
          </c:dPt>
          <c:dPt>
            <c:idx val="84"/>
            <c:marker>
              <c:symbol val="none"/>
            </c:marker>
            <c:bubble3D val="0"/>
            <c:spPr>
              <a:ln w="34925" cap="rnd">
                <a:solidFill>
                  <a:srgbClr val="92D050"/>
                </a:solidFill>
                <a:round/>
              </a:ln>
              <a:effectLst/>
            </c:spPr>
            <c:extLst>
              <c:ext xmlns:c16="http://schemas.microsoft.com/office/drawing/2014/chart" uri="{C3380CC4-5D6E-409C-BE32-E72D297353CC}">
                <c16:uniqueId val="{00000170-DFFF-4659-9A0B-A24A69BBDCCF}"/>
              </c:ext>
            </c:extLst>
          </c:dPt>
          <c:dPt>
            <c:idx val="85"/>
            <c:marker>
              <c:symbol val="none"/>
            </c:marker>
            <c:bubble3D val="0"/>
            <c:spPr>
              <a:ln w="34925" cap="rnd">
                <a:solidFill>
                  <a:srgbClr val="92D050"/>
                </a:solidFill>
                <a:round/>
              </a:ln>
              <a:effectLst/>
            </c:spPr>
            <c:extLst>
              <c:ext xmlns:c16="http://schemas.microsoft.com/office/drawing/2014/chart" uri="{C3380CC4-5D6E-409C-BE32-E72D297353CC}">
                <c16:uniqueId val="{00000172-DFFF-4659-9A0B-A24A69BBDCCF}"/>
              </c:ext>
            </c:extLst>
          </c:dPt>
          <c:dPt>
            <c:idx val="86"/>
            <c:marker>
              <c:symbol val="none"/>
            </c:marker>
            <c:bubble3D val="0"/>
            <c:spPr>
              <a:ln w="34925" cap="rnd">
                <a:solidFill>
                  <a:srgbClr val="92D050"/>
                </a:solidFill>
                <a:round/>
              </a:ln>
              <a:effectLst/>
            </c:spPr>
            <c:extLst>
              <c:ext xmlns:c16="http://schemas.microsoft.com/office/drawing/2014/chart" uri="{C3380CC4-5D6E-409C-BE32-E72D297353CC}">
                <c16:uniqueId val="{00000174-DFFF-4659-9A0B-A24A69BBDCCF}"/>
              </c:ext>
            </c:extLst>
          </c:dPt>
          <c:dPt>
            <c:idx val="87"/>
            <c:marker>
              <c:symbol val="none"/>
            </c:marker>
            <c:bubble3D val="0"/>
            <c:spPr>
              <a:ln w="34925" cap="rnd">
                <a:solidFill>
                  <a:srgbClr val="92D050"/>
                </a:solidFill>
                <a:round/>
              </a:ln>
              <a:effectLst/>
            </c:spPr>
            <c:extLst>
              <c:ext xmlns:c16="http://schemas.microsoft.com/office/drawing/2014/chart" uri="{C3380CC4-5D6E-409C-BE32-E72D297353CC}">
                <c16:uniqueId val="{00000176-DFFF-4659-9A0B-A24A69BBDCCF}"/>
              </c:ext>
            </c:extLst>
          </c:dPt>
          <c:dPt>
            <c:idx val="88"/>
            <c:marker>
              <c:symbol val="none"/>
            </c:marker>
            <c:bubble3D val="0"/>
            <c:spPr>
              <a:ln w="34925" cap="rnd">
                <a:solidFill>
                  <a:srgbClr val="92D050"/>
                </a:solidFill>
                <a:round/>
              </a:ln>
              <a:effectLst/>
            </c:spPr>
            <c:extLst>
              <c:ext xmlns:c16="http://schemas.microsoft.com/office/drawing/2014/chart" uri="{C3380CC4-5D6E-409C-BE32-E72D297353CC}">
                <c16:uniqueId val="{00000178-DFFF-4659-9A0B-A24A69BBDCCF}"/>
              </c:ext>
            </c:extLst>
          </c:dPt>
          <c:dPt>
            <c:idx val="89"/>
            <c:marker>
              <c:symbol val="none"/>
            </c:marker>
            <c:bubble3D val="0"/>
            <c:spPr>
              <a:ln w="34925" cap="rnd">
                <a:solidFill>
                  <a:srgbClr val="92D050"/>
                </a:solidFill>
                <a:round/>
              </a:ln>
              <a:effectLst/>
            </c:spPr>
            <c:extLst>
              <c:ext xmlns:c16="http://schemas.microsoft.com/office/drawing/2014/chart" uri="{C3380CC4-5D6E-409C-BE32-E72D297353CC}">
                <c16:uniqueId val="{0000017A-DFFF-4659-9A0B-A24A69BBDCCF}"/>
              </c:ext>
            </c:extLst>
          </c:dPt>
          <c:dPt>
            <c:idx val="90"/>
            <c:marker>
              <c:symbol val="none"/>
            </c:marker>
            <c:bubble3D val="0"/>
            <c:spPr>
              <a:ln w="34925" cap="rnd">
                <a:solidFill>
                  <a:srgbClr val="92D050"/>
                </a:solidFill>
                <a:round/>
              </a:ln>
              <a:effectLst/>
            </c:spPr>
            <c:extLst>
              <c:ext xmlns:c16="http://schemas.microsoft.com/office/drawing/2014/chart" uri="{C3380CC4-5D6E-409C-BE32-E72D297353CC}">
                <c16:uniqueId val="{0000017C-DFFF-4659-9A0B-A24A69BBDCCF}"/>
              </c:ext>
            </c:extLst>
          </c:dPt>
          <c:dPt>
            <c:idx val="91"/>
            <c:marker>
              <c:symbol val="none"/>
            </c:marker>
            <c:bubble3D val="0"/>
            <c:spPr>
              <a:ln w="34925" cap="rnd">
                <a:solidFill>
                  <a:srgbClr val="92D050"/>
                </a:solidFill>
                <a:round/>
              </a:ln>
              <a:effectLst/>
            </c:spPr>
            <c:extLst>
              <c:ext xmlns:c16="http://schemas.microsoft.com/office/drawing/2014/chart" uri="{C3380CC4-5D6E-409C-BE32-E72D297353CC}">
                <c16:uniqueId val="{0000017E-DFFF-4659-9A0B-A24A69BBDCCF}"/>
              </c:ext>
            </c:extLst>
          </c:dPt>
          <c:dPt>
            <c:idx val="92"/>
            <c:marker>
              <c:symbol val="none"/>
            </c:marker>
            <c:bubble3D val="0"/>
            <c:spPr>
              <a:ln w="34925" cap="rnd">
                <a:solidFill>
                  <a:srgbClr val="92D050"/>
                </a:solidFill>
                <a:round/>
              </a:ln>
              <a:effectLst/>
            </c:spPr>
            <c:extLst>
              <c:ext xmlns:c16="http://schemas.microsoft.com/office/drawing/2014/chart" uri="{C3380CC4-5D6E-409C-BE32-E72D297353CC}">
                <c16:uniqueId val="{00000180-DFFF-4659-9A0B-A24A69BBDCCF}"/>
              </c:ext>
            </c:extLst>
          </c:dPt>
          <c:dPt>
            <c:idx val="93"/>
            <c:marker>
              <c:symbol val="none"/>
            </c:marker>
            <c:bubble3D val="0"/>
            <c:spPr>
              <a:ln w="34925" cap="rnd">
                <a:solidFill>
                  <a:srgbClr val="92D050"/>
                </a:solidFill>
                <a:round/>
              </a:ln>
              <a:effectLst/>
            </c:spPr>
            <c:extLst>
              <c:ext xmlns:c16="http://schemas.microsoft.com/office/drawing/2014/chart" uri="{C3380CC4-5D6E-409C-BE32-E72D297353CC}">
                <c16:uniqueId val="{00000182-DFFF-4659-9A0B-A24A69BBDCCF}"/>
              </c:ext>
            </c:extLst>
          </c:dPt>
          <c:dPt>
            <c:idx val="94"/>
            <c:marker>
              <c:symbol val="none"/>
            </c:marker>
            <c:bubble3D val="0"/>
            <c:spPr>
              <a:ln w="34925" cap="rnd">
                <a:solidFill>
                  <a:srgbClr val="92D050"/>
                </a:solidFill>
                <a:round/>
              </a:ln>
              <a:effectLst/>
            </c:spPr>
            <c:extLst>
              <c:ext xmlns:c16="http://schemas.microsoft.com/office/drawing/2014/chart" uri="{C3380CC4-5D6E-409C-BE32-E72D297353CC}">
                <c16:uniqueId val="{00000184-DFFF-4659-9A0B-A24A69BBDCCF}"/>
              </c:ext>
            </c:extLst>
          </c:dPt>
          <c:dPt>
            <c:idx val="95"/>
            <c:marker>
              <c:symbol val="none"/>
            </c:marker>
            <c:bubble3D val="0"/>
            <c:spPr>
              <a:ln w="34925" cap="rnd">
                <a:solidFill>
                  <a:srgbClr val="92D050"/>
                </a:solidFill>
                <a:round/>
              </a:ln>
              <a:effectLst/>
            </c:spPr>
            <c:extLst>
              <c:ext xmlns:c16="http://schemas.microsoft.com/office/drawing/2014/chart" uri="{C3380CC4-5D6E-409C-BE32-E72D297353CC}">
                <c16:uniqueId val="{00000186-DFFF-4659-9A0B-A24A69BBDCCF}"/>
              </c:ext>
            </c:extLst>
          </c:dPt>
          <c:dPt>
            <c:idx val="96"/>
            <c:marker>
              <c:symbol val="none"/>
            </c:marker>
            <c:bubble3D val="0"/>
            <c:spPr>
              <a:ln w="34925" cap="rnd">
                <a:solidFill>
                  <a:srgbClr val="92D050"/>
                </a:solidFill>
                <a:round/>
              </a:ln>
              <a:effectLst/>
            </c:spPr>
            <c:extLst>
              <c:ext xmlns:c16="http://schemas.microsoft.com/office/drawing/2014/chart" uri="{C3380CC4-5D6E-409C-BE32-E72D297353CC}">
                <c16:uniqueId val="{00000188-DFFF-4659-9A0B-A24A69BBDCCF}"/>
              </c:ext>
            </c:extLst>
          </c:dPt>
          <c:dPt>
            <c:idx val="97"/>
            <c:marker>
              <c:symbol val="none"/>
            </c:marker>
            <c:bubble3D val="0"/>
            <c:spPr>
              <a:ln w="34925" cap="rnd">
                <a:solidFill>
                  <a:srgbClr val="92D050"/>
                </a:solidFill>
                <a:round/>
              </a:ln>
              <a:effectLst/>
            </c:spPr>
            <c:extLst>
              <c:ext xmlns:c16="http://schemas.microsoft.com/office/drawing/2014/chart" uri="{C3380CC4-5D6E-409C-BE32-E72D297353CC}">
                <c16:uniqueId val="{0000018A-DFFF-4659-9A0B-A24A69BBDCCF}"/>
              </c:ext>
            </c:extLst>
          </c:dPt>
          <c:dPt>
            <c:idx val="98"/>
            <c:marker>
              <c:symbol val="none"/>
            </c:marker>
            <c:bubble3D val="0"/>
            <c:spPr>
              <a:ln w="34925" cap="rnd">
                <a:solidFill>
                  <a:srgbClr val="92D050"/>
                </a:solidFill>
                <a:round/>
              </a:ln>
              <a:effectLst/>
            </c:spPr>
            <c:extLst>
              <c:ext xmlns:c16="http://schemas.microsoft.com/office/drawing/2014/chart" uri="{C3380CC4-5D6E-409C-BE32-E72D297353CC}">
                <c16:uniqueId val="{0000018C-DFFF-4659-9A0B-A24A69BBDCCF}"/>
              </c:ext>
            </c:extLst>
          </c:dPt>
          <c:dPt>
            <c:idx val="99"/>
            <c:marker>
              <c:symbol val="none"/>
            </c:marker>
            <c:bubble3D val="0"/>
            <c:spPr>
              <a:ln w="34925" cap="rnd">
                <a:solidFill>
                  <a:srgbClr val="92D050"/>
                </a:solidFill>
                <a:round/>
              </a:ln>
              <a:effectLst/>
            </c:spPr>
            <c:extLst>
              <c:ext xmlns:c16="http://schemas.microsoft.com/office/drawing/2014/chart" uri="{C3380CC4-5D6E-409C-BE32-E72D297353CC}">
                <c16:uniqueId val="{0000018E-DFFF-4659-9A0B-A24A69BBDCCF}"/>
              </c:ext>
            </c:extLst>
          </c:dPt>
          <c:dPt>
            <c:idx val="100"/>
            <c:marker>
              <c:symbol val="none"/>
            </c:marker>
            <c:bubble3D val="0"/>
            <c:spPr>
              <a:ln w="34925" cap="rnd">
                <a:solidFill>
                  <a:srgbClr val="92D050"/>
                </a:solidFill>
                <a:round/>
              </a:ln>
              <a:effectLst/>
            </c:spPr>
            <c:extLst>
              <c:ext xmlns:c16="http://schemas.microsoft.com/office/drawing/2014/chart" uri="{C3380CC4-5D6E-409C-BE32-E72D297353CC}">
                <c16:uniqueId val="{00000190-DFFF-4659-9A0B-A24A69BBDCCF}"/>
              </c:ext>
            </c:extLst>
          </c:dPt>
          <c:dPt>
            <c:idx val="101"/>
            <c:marker>
              <c:symbol val="none"/>
            </c:marker>
            <c:bubble3D val="0"/>
            <c:spPr>
              <a:ln w="34925" cap="rnd">
                <a:solidFill>
                  <a:srgbClr val="92D050"/>
                </a:solidFill>
                <a:round/>
              </a:ln>
              <a:effectLst/>
            </c:spPr>
            <c:extLst>
              <c:ext xmlns:c16="http://schemas.microsoft.com/office/drawing/2014/chart" uri="{C3380CC4-5D6E-409C-BE32-E72D297353CC}">
                <c16:uniqueId val="{00000192-DFFF-4659-9A0B-A24A69BBDCCF}"/>
              </c:ext>
            </c:extLst>
          </c:dPt>
          <c:dPt>
            <c:idx val="102"/>
            <c:marker>
              <c:symbol val="none"/>
            </c:marker>
            <c:bubble3D val="0"/>
            <c:spPr>
              <a:ln w="34925" cap="rnd">
                <a:solidFill>
                  <a:srgbClr val="92D050"/>
                </a:solidFill>
                <a:round/>
              </a:ln>
              <a:effectLst/>
            </c:spPr>
            <c:extLst>
              <c:ext xmlns:c16="http://schemas.microsoft.com/office/drawing/2014/chart" uri="{C3380CC4-5D6E-409C-BE32-E72D297353CC}">
                <c16:uniqueId val="{00000194-DFFF-4659-9A0B-A24A69BBDCCF}"/>
              </c:ext>
            </c:extLst>
          </c:dPt>
          <c:dPt>
            <c:idx val="103"/>
            <c:marker>
              <c:symbol val="none"/>
            </c:marker>
            <c:bubble3D val="0"/>
            <c:spPr>
              <a:ln w="34925" cap="rnd">
                <a:solidFill>
                  <a:srgbClr val="92D050"/>
                </a:solidFill>
                <a:round/>
              </a:ln>
              <a:effectLst/>
            </c:spPr>
            <c:extLst>
              <c:ext xmlns:c16="http://schemas.microsoft.com/office/drawing/2014/chart" uri="{C3380CC4-5D6E-409C-BE32-E72D297353CC}">
                <c16:uniqueId val="{00000196-DFFF-4659-9A0B-A24A69BBDCCF}"/>
              </c:ext>
            </c:extLst>
          </c:dPt>
          <c:dPt>
            <c:idx val="104"/>
            <c:marker>
              <c:symbol val="none"/>
            </c:marker>
            <c:bubble3D val="0"/>
            <c:spPr>
              <a:ln w="34925" cap="rnd">
                <a:solidFill>
                  <a:srgbClr val="92D050"/>
                </a:solidFill>
                <a:round/>
              </a:ln>
              <a:effectLst/>
            </c:spPr>
            <c:extLst>
              <c:ext xmlns:c16="http://schemas.microsoft.com/office/drawing/2014/chart" uri="{C3380CC4-5D6E-409C-BE32-E72D297353CC}">
                <c16:uniqueId val="{00000198-DFFF-4659-9A0B-A24A69BBDCCF}"/>
              </c:ext>
            </c:extLst>
          </c:dPt>
          <c:dPt>
            <c:idx val="105"/>
            <c:marker>
              <c:symbol val="none"/>
            </c:marker>
            <c:bubble3D val="0"/>
            <c:spPr>
              <a:ln w="34925" cap="rnd">
                <a:solidFill>
                  <a:srgbClr val="92D050"/>
                </a:solidFill>
                <a:round/>
              </a:ln>
              <a:effectLst/>
            </c:spPr>
            <c:extLst>
              <c:ext xmlns:c16="http://schemas.microsoft.com/office/drawing/2014/chart" uri="{C3380CC4-5D6E-409C-BE32-E72D297353CC}">
                <c16:uniqueId val="{0000019A-DFFF-4659-9A0B-A24A69BBDCCF}"/>
              </c:ext>
            </c:extLst>
          </c:dPt>
          <c:dPt>
            <c:idx val="106"/>
            <c:marker>
              <c:symbol val="none"/>
            </c:marker>
            <c:bubble3D val="0"/>
            <c:spPr>
              <a:ln w="34925" cap="rnd">
                <a:solidFill>
                  <a:srgbClr val="92D050"/>
                </a:solidFill>
                <a:round/>
              </a:ln>
              <a:effectLst/>
            </c:spPr>
            <c:extLst>
              <c:ext xmlns:c16="http://schemas.microsoft.com/office/drawing/2014/chart" uri="{C3380CC4-5D6E-409C-BE32-E72D297353CC}">
                <c16:uniqueId val="{0000019C-DFFF-4659-9A0B-A24A69BBDCCF}"/>
              </c:ext>
            </c:extLst>
          </c:dPt>
          <c:dPt>
            <c:idx val="107"/>
            <c:marker>
              <c:symbol val="none"/>
            </c:marker>
            <c:bubble3D val="0"/>
            <c:spPr>
              <a:ln w="34925" cap="rnd">
                <a:solidFill>
                  <a:srgbClr val="92D050"/>
                </a:solidFill>
                <a:round/>
              </a:ln>
              <a:effectLst/>
            </c:spPr>
            <c:extLst>
              <c:ext xmlns:c16="http://schemas.microsoft.com/office/drawing/2014/chart" uri="{C3380CC4-5D6E-409C-BE32-E72D297353CC}">
                <c16:uniqueId val="{0000019E-DFFF-4659-9A0B-A24A69BBDCCF}"/>
              </c:ext>
            </c:extLst>
          </c:dPt>
          <c:dPt>
            <c:idx val="108"/>
            <c:marker>
              <c:symbol val="none"/>
            </c:marker>
            <c:bubble3D val="0"/>
            <c:spPr>
              <a:ln w="34925" cap="rnd">
                <a:solidFill>
                  <a:srgbClr val="92D050"/>
                </a:solidFill>
                <a:round/>
              </a:ln>
              <a:effectLst/>
            </c:spPr>
            <c:extLst>
              <c:ext xmlns:c16="http://schemas.microsoft.com/office/drawing/2014/chart" uri="{C3380CC4-5D6E-409C-BE32-E72D297353CC}">
                <c16:uniqueId val="{000001A0-DFFF-4659-9A0B-A24A69BBDCCF}"/>
              </c:ext>
            </c:extLst>
          </c:dPt>
          <c:dPt>
            <c:idx val="109"/>
            <c:marker>
              <c:symbol val="none"/>
            </c:marker>
            <c:bubble3D val="0"/>
            <c:spPr>
              <a:ln w="34925" cap="rnd">
                <a:solidFill>
                  <a:srgbClr val="92D050"/>
                </a:solidFill>
                <a:round/>
              </a:ln>
              <a:effectLst/>
            </c:spPr>
            <c:extLst>
              <c:ext xmlns:c16="http://schemas.microsoft.com/office/drawing/2014/chart" uri="{C3380CC4-5D6E-409C-BE32-E72D297353CC}">
                <c16:uniqueId val="{000001A2-DFFF-4659-9A0B-A24A69BBDCCF}"/>
              </c:ext>
            </c:extLst>
          </c:dPt>
          <c:dPt>
            <c:idx val="110"/>
            <c:marker>
              <c:symbol val="none"/>
            </c:marker>
            <c:bubble3D val="0"/>
            <c:spPr>
              <a:ln w="34925" cap="rnd">
                <a:solidFill>
                  <a:srgbClr val="92D050"/>
                </a:solidFill>
                <a:round/>
              </a:ln>
              <a:effectLst/>
            </c:spPr>
            <c:extLst>
              <c:ext xmlns:c16="http://schemas.microsoft.com/office/drawing/2014/chart" uri="{C3380CC4-5D6E-409C-BE32-E72D297353CC}">
                <c16:uniqueId val="{000001A4-DFFF-4659-9A0B-A24A69BBDCCF}"/>
              </c:ext>
            </c:extLst>
          </c:dPt>
          <c:dPt>
            <c:idx val="111"/>
            <c:marker>
              <c:symbol val="none"/>
            </c:marker>
            <c:bubble3D val="0"/>
            <c:spPr>
              <a:ln w="34925" cap="rnd">
                <a:solidFill>
                  <a:srgbClr val="92D050"/>
                </a:solidFill>
                <a:round/>
              </a:ln>
              <a:effectLst/>
            </c:spPr>
            <c:extLst>
              <c:ext xmlns:c16="http://schemas.microsoft.com/office/drawing/2014/chart" uri="{C3380CC4-5D6E-409C-BE32-E72D297353CC}">
                <c16:uniqueId val="{000001A6-DFFF-4659-9A0B-A24A69BBDCCF}"/>
              </c:ext>
            </c:extLst>
          </c:dPt>
          <c:dPt>
            <c:idx val="112"/>
            <c:marker>
              <c:symbol val="none"/>
            </c:marker>
            <c:bubble3D val="0"/>
            <c:spPr>
              <a:ln w="34925" cap="rnd">
                <a:solidFill>
                  <a:srgbClr val="92D050"/>
                </a:solidFill>
                <a:round/>
              </a:ln>
              <a:effectLst/>
            </c:spPr>
            <c:extLst>
              <c:ext xmlns:c16="http://schemas.microsoft.com/office/drawing/2014/chart" uri="{C3380CC4-5D6E-409C-BE32-E72D297353CC}">
                <c16:uniqueId val="{000001A8-DFFF-4659-9A0B-A24A69BBDCCF}"/>
              </c:ext>
            </c:extLst>
          </c:dPt>
          <c:dPt>
            <c:idx val="113"/>
            <c:marker>
              <c:symbol val="none"/>
            </c:marker>
            <c:bubble3D val="0"/>
            <c:spPr>
              <a:ln w="34925" cap="rnd">
                <a:solidFill>
                  <a:srgbClr val="92D050"/>
                </a:solidFill>
                <a:round/>
              </a:ln>
              <a:effectLst/>
            </c:spPr>
            <c:extLst>
              <c:ext xmlns:c16="http://schemas.microsoft.com/office/drawing/2014/chart" uri="{C3380CC4-5D6E-409C-BE32-E72D297353CC}">
                <c16:uniqueId val="{000001AA-DFFF-4659-9A0B-A24A69BBDCCF}"/>
              </c:ext>
            </c:extLst>
          </c:dPt>
          <c:dPt>
            <c:idx val="114"/>
            <c:marker>
              <c:symbol val="none"/>
            </c:marker>
            <c:bubble3D val="0"/>
            <c:spPr>
              <a:ln w="34925" cap="rnd">
                <a:solidFill>
                  <a:srgbClr val="92D050"/>
                </a:solidFill>
                <a:round/>
              </a:ln>
              <a:effectLst/>
            </c:spPr>
            <c:extLst>
              <c:ext xmlns:c16="http://schemas.microsoft.com/office/drawing/2014/chart" uri="{C3380CC4-5D6E-409C-BE32-E72D297353CC}">
                <c16:uniqueId val="{000001AC-DFFF-4659-9A0B-A24A69BBDCCF}"/>
              </c:ext>
            </c:extLst>
          </c:dPt>
          <c:dPt>
            <c:idx val="115"/>
            <c:marker>
              <c:symbol val="none"/>
            </c:marker>
            <c:bubble3D val="0"/>
            <c:spPr>
              <a:ln w="34925" cap="rnd">
                <a:solidFill>
                  <a:srgbClr val="92D050"/>
                </a:solidFill>
                <a:round/>
              </a:ln>
              <a:effectLst/>
            </c:spPr>
            <c:extLst>
              <c:ext xmlns:c16="http://schemas.microsoft.com/office/drawing/2014/chart" uri="{C3380CC4-5D6E-409C-BE32-E72D297353CC}">
                <c16:uniqueId val="{000001AE-DFFF-4659-9A0B-A24A69BBDCCF}"/>
              </c:ext>
            </c:extLst>
          </c:dPt>
          <c:dPt>
            <c:idx val="116"/>
            <c:marker>
              <c:symbol val="none"/>
            </c:marker>
            <c:bubble3D val="0"/>
            <c:spPr>
              <a:ln w="34925" cap="rnd">
                <a:solidFill>
                  <a:srgbClr val="92D050"/>
                </a:solidFill>
                <a:round/>
              </a:ln>
              <a:effectLst/>
            </c:spPr>
            <c:extLst>
              <c:ext xmlns:c16="http://schemas.microsoft.com/office/drawing/2014/chart" uri="{C3380CC4-5D6E-409C-BE32-E72D297353CC}">
                <c16:uniqueId val="{000001B0-DFFF-4659-9A0B-A24A69BBDCCF}"/>
              </c:ext>
            </c:extLst>
          </c:dPt>
          <c:dPt>
            <c:idx val="117"/>
            <c:marker>
              <c:symbol val="none"/>
            </c:marker>
            <c:bubble3D val="0"/>
            <c:spPr>
              <a:ln w="34925" cap="rnd">
                <a:solidFill>
                  <a:srgbClr val="92D050"/>
                </a:solidFill>
                <a:round/>
              </a:ln>
              <a:effectLst/>
            </c:spPr>
            <c:extLst>
              <c:ext xmlns:c16="http://schemas.microsoft.com/office/drawing/2014/chart" uri="{C3380CC4-5D6E-409C-BE32-E72D297353CC}">
                <c16:uniqueId val="{000001B2-DFFF-4659-9A0B-A24A69BBDCCF}"/>
              </c:ext>
            </c:extLst>
          </c:dPt>
          <c:dPt>
            <c:idx val="118"/>
            <c:marker>
              <c:symbol val="none"/>
            </c:marker>
            <c:bubble3D val="0"/>
            <c:spPr>
              <a:ln w="34925" cap="rnd">
                <a:solidFill>
                  <a:srgbClr val="92D050"/>
                </a:solidFill>
                <a:round/>
              </a:ln>
              <a:effectLst/>
            </c:spPr>
            <c:extLst>
              <c:ext xmlns:c16="http://schemas.microsoft.com/office/drawing/2014/chart" uri="{C3380CC4-5D6E-409C-BE32-E72D297353CC}">
                <c16:uniqueId val="{000001B4-DFFF-4659-9A0B-A24A69BBDCCF}"/>
              </c:ext>
            </c:extLst>
          </c:dPt>
          <c:dPt>
            <c:idx val="119"/>
            <c:marker>
              <c:symbol val="none"/>
            </c:marker>
            <c:bubble3D val="0"/>
            <c:spPr>
              <a:ln w="34925" cap="rnd">
                <a:solidFill>
                  <a:srgbClr val="92D050"/>
                </a:solidFill>
                <a:round/>
              </a:ln>
              <a:effectLst/>
            </c:spPr>
            <c:extLst>
              <c:ext xmlns:c16="http://schemas.microsoft.com/office/drawing/2014/chart" uri="{C3380CC4-5D6E-409C-BE32-E72D297353CC}">
                <c16:uniqueId val="{000001B6-DFFF-4659-9A0B-A24A69BBDCCF}"/>
              </c:ext>
            </c:extLst>
          </c:dPt>
          <c:val>
            <c:numRef>
              <c:f>'HMA C1 &amp; C2 NPC Graph'!$C$18:$DR$18</c:f>
              <c:numCache>
                <c:formatCode>General</c:formatCode>
                <c:ptCount val="120"/>
                <c:pt idx="0">
                  <c:v>100</c:v>
                </c:pt>
                <c:pt idx="1">
                  <c:v>99.9</c:v>
                </c:pt>
                <c:pt idx="2">
                  <c:v>99.7</c:v>
                </c:pt>
                <c:pt idx="3">
                  <c:v>99.4</c:v>
                </c:pt>
                <c:pt idx="4">
                  <c:v>99</c:v>
                </c:pt>
                <c:pt idx="5">
                  <c:v>98.5</c:v>
                </c:pt>
                <c:pt idx="6">
                  <c:v>97.8</c:v>
                </c:pt>
                <c:pt idx="7">
                  <c:v>99.3</c:v>
                </c:pt>
                <c:pt idx="8">
                  <c:v>98.2</c:v>
                </c:pt>
                <c:pt idx="9">
                  <c:v>97.3</c:v>
                </c:pt>
                <c:pt idx="10">
                  <c:v>96.6</c:v>
                </c:pt>
                <c:pt idx="11">
                  <c:v>96.1</c:v>
                </c:pt>
                <c:pt idx="12">
                  <c:v>95.8</c:v>
                </c:pt>
                <c:pt idx="13">
                  <c:v>97.3</c:v>
                </c:pt>
                <c:pt idx="14">
                  <c:v>96.2</c:v>
                </c:pt>
                <c:pt idx="15">
                  <c:v>95.3</c:v>
                </c:pt>
                <c:pt idx="16">
                  <c:v>94.6</c:v>
                </c:pt>
                <c:pt idx="17">
                  <c:v>94.1</c:v>
                </c:pt>
                <c:pt idx="18">
                  <c:v>93.8</c:v>
                </c:pt>
                <c:pt idx="19">
                  <c:v>98.8</c:v>
                </c:pt>
                <c:pt idx="20">
                  <c:v>97.7</c:v>
                </c:pt>
                <c:pt idx="21">
                  <c:v>96.8</c:v>
                </c:pt>
                <c:pt idx="22">
                  <c:v>96.1</c:v>
                </c:pt>
                <c:pt idx="23">
                  <c:v>95.6</c:v>
                </c:pt>
                <c:pt idx="24">
                  <c:v>95.3</c:v>
                </c:pt>
                <c:pt idx="25">
                  <c:v>95</c:v>
                </c:pt>
                <c:pt idx="26">
                  <c:v>94.7</c:v>
                </c:pt>
                <c:pt idx="27">
                  <c:v>96.2</c:v>
                </c:pt>
                <c:pt idx="28">
                  <c:v>95.100000000000009</c:v>
                </c:pt>
                <c:pt idx="29">
                  <c:v>94.2</c:v>
                </c:pt>
                <c:pt idx="30">
                  <c:v>93.5</c:v>
                </c:pt>
                <c:pt idx="31">
                  <c:v>93</c:v>
                </c:pt>
                <c:pt idx="32">
                  <c:v>92.7</c:v>
                </c:pt>
                <c:pt idx="33">
                  <c:v>94.2</c:v>
                </c:pt>
                <c:pt idx="34">
                  <c:v>93.100000000000009</c:v>
                </c:pt>
                <c:pt idx="35">
                  <c:v>92.2</c:v>
                </c:pt>
                <c:pt idx="36">
                  <c:v>91.5</c:v>
                </c:pt>
                <c:pt idx="37">
                  <c:v>91</c:v>
                </c:pt>
                <c:pt idx="38">
                  <c:v>90.7</c:v>
                </c:pt>
                <c:pt idx="39">
                  <c:v>95.7</c:v>
                </c:pt>
                <c:pt idx="40">
                  <c:v>94.600000000000009</c:v>
                </c:pt>
                <c:pt idx="41">
                  <c:v>93.7</c:v>
                </c:pt>
                <c:pt idx="42">
                  <c:v>93</c:v>
                </c:pt>
                <c:pt idx="43">
                  <c:v>92.5</c:v>
                </c:pt>
                <c:pt idx="44">
                  <c:v>92.2</c:v>
                </c:pt>
                <c:pt idx="45">
                  <c:v>91.9</c:v>
                </c:pt>
                <c:pt idx="46">
                  <c:v>91.600000000000009</c:v>
                </c:pt>
                <c:pt idx="47">
                  <c:v>93.100000000000009</c:v>
                </c:pt>
                <c:pt idx="48">
                  <c:v>92.000000000000014</c:v>
                </c:pt>
                <c:pt idx="49">
                  <c:v>91.100000000000009</c:v>
                </c:pt>
                <c:pt idx="50">
                  <c:v>90.4</c:v>
                </c:pt>
                <c:pt idx="51">
                  <c:v>89.9</c:v>
                </c:pt>
                <c:pt idx="52">
                  <c:v>89.600000000000009</c:v>
                </c:pt>
                <c:pt idx="53">
                  <c:v>91.100000000000009</c:v>
                </c:pt>
                <c:pt idx="54">
                  <c:v>90.000000000000014</c:v>
                </c:pt>
                <c:pt idx="55">
                  <c:v>89.100000000000009</c:v>
                </c:pt>
                <c:pt idx="56">
                  <c:v>88.4</c:v>
                </c:pt>
                <c:pt idx="57">
                  <c:v>87.9</c:v>
                </c:pt>
                <c:pt idx="58">
                  <c:v>87.600000000000009</c:v>
                </c:pt>
                <c:pt idx="59">
                  <c:v>95.600000000000009</c:v>
                </c:pt>
                <c:pt idx="60">
                  <c:v>94.500000000000014</c:v>
                </c:pt>
                <c:pt idx="61">
                  <c:v>93.600000000000009</c:v>
                </c:pt>
                <c:pt idx="62">
                  <c:v>92.9</c:v>
                </c:pt>
                <c:pt idx="63">
                  <c:v>92.4</c:v>
                </c:pt>
                <c:pt idx="64">
                  <c:v>92.100000000000009</c:v>
                </c:pt>
                <c:pt idx="65">
                  <c:v>91.800000000000011</c:v>
                </c:pt>
                <c:pt idx="66">
                  <c:v>91.500000000000014</c:v>
                </c:pt>
                <c:pt idx="67">
                  <c:v>93.000000000000014</c:v>
                </c:pt>
                <c:pt idx="68">
                  <c:v>91.90000000000002</c:v>
                </c:pt>
                <c:pt idx="69">
                  <c:v>91.000000000000014</c:v>
                </c:pt>
                <c:pt idx="70">
                  <c:v>90.300000000000011</c:v>
                </c:pt>
                <c:pt idx="71">
                  <c:v>89.800000000000011</c:v>
                </c:pt>
                <c:pt idx="72">
                  <c:v>89.500000000000014</c:v>
                </c:pt>
                <c:pt idx="73">
                  <c:v>91.000000000000014</c:v>
                </c:pt>
                <c:pt idx="74">
                  <c:v>89.90000000000002</c:v>
                </c:pt>
                <c:pt idx="75">
                  <c:v>89.000000000000014</c:v>
                </c:pt>
                <c:pt idx="76">
                  <c:v>88.300000000000011</c:v>
                </c:pt>
                <c:pt idx="77">
                  <c:v>87.800000000000011</c:v>
                </c:pt>
                <c:pt idx="78">
                  <c:v>87.500000000000014</c:v>
                </c:pt>
                <c:pt idx="79">
                  <c:v>92.500000000000014</c:v>
                </c:pt>
                <c:pt idx="80">
                  <c:v>91.40000000000002</c:v>
                </c:pt>
                <c:pt idx="81">
                  <c:v>90.500000000000014</c:v>
                </c:pt>
                <c:pt idx="82">
                  <c:v>89.800000000000011</c:v>
                </c:pt>
                <c:pt idx="83">
                  <c:v>89.300000000000011</c:v>
                </c:pt>
                <c:pt idx="84">
                  <c:v>89.000000000000014</c:v>
                </c:pt>
                <c:pt idx="85">
                  <c:v>88.700000000000017</c:v>
                </c:pt>
                <c:pt idx="86">
                  <c:v>88.40000000000002</c:v>
                </c:pt>
                <c:pt idx="87">
                  <c:v>89.90000000000002</c:v>
                </c:pt>
                <c:pt idx="88">
                  <c:v>88.800000000000026</c:v>
                </c:pt>
                <c:pt idx="89">
                  <c:v>87.90000000000002</c:v>
                </c:pt>
                <c:pt idx="90">
                  <c:v>87.200000000000017</c:v>
                </c:pt>
                <c:pt idx="91">
                  <c:v>86.700000000000017</c:v>
                </c:pt>
                <c:pt idx="92">
                  <c:v>86.40000000000002</c:v>
                </c:pt>
                <c:pt idx="93">
                  <c:v>87.90000000000002</c:v>
                </c:pt>
                <c:pt idx="94">
                  <c:v>86.800000000000026</c:v>
                </c:pt>
                <c:pt idx="95">
                  <c:v>85.90000000000002</c:v>
                </c:pt>
                <c:pt idx="96">
                  <c:v>85.200000000000017</c:v>
                </c:pt>
                <c:pt idx="97">
                  <c:v>84.700000000000017</c:v>
                </c:pt>
                <c:pt idx="98">
                  <c:v>84.40000000000002</c:v>
                </c:pt>
                <c:pt idx="99">
                  <c:v>89.40000000000002</c:v>
                </c:pt>
                <c:pt idx="100">
                  <c:v>88.300000000000026</c:v>
                </c:pt>
                <c:pt idx="101">
                  <c:v>87.40000000000002</c:v>
                </c:pt>
                <c:pt idx="102">
                  <c:v>86.700000000000017</c:v>
                </c:pt>
                <c:pt idx="103">
                  <c:v>86.200000000000017</c:v>
                </c:pt>
                <c:pt idx="104">
                  <c:v>85.90000000000002</c:v>
                </c:pt>
                <c:pt idx="105">
                  <c:v>85.600000000000023</c:v>
                </c:pt>
                <c:pt idx="106">
                  <c:v>85.300000000000026</c:v>
                </c:pt>
                <c:pt idx="107">
                  <c:v>86.800000000000026</c:v>
                </c:pt>
                <c:pt idx="108">
                  <c:v>85.700000000000031</c:v>
                </c:pt>
                <c:pt idx="109">
                  <c:v>84.800000000000026</c:v>
                </c:pt>
                <c:pt idx="110">
                  <c:v>84.100000000000023</c:v>
                </c:pt>
                <c:pt idx="111">
                  <c:v>83.600000000000023</c:v>
                </c:pt>
                <c:pt idx="112">
                  <c:v>83.300000000000026</c:v>
                </c:pt>
                <c:pt idx="113">
                  <c:v>84.800000000000026</c:v>
                </c:pt>
                <c:pt idx="114">
                  <c:v>83.700000000000031</c:v>
                </c:pt>
                <c:pt idx="115">
                  <c:v>82.800000000000026</c:v>
                </c:pt>
                <c:pt idx="116">
                  <c:v>82.100000000000023</c:v>
                </c:pt>
                <c:pt idx="117">
                  <c:v>81.600000000000023</c:v>
                </c:pt>
                <c:pt idx="118">
                  <c:v>81.300000000000026</c:v>
                </c:pt>
                <c:pt idx="119">
                  <c:v>89.300000000000026</c:v>
                </c:pt>
              </c:numCache>
            </c:numRef>
          </c:val>
          <c:smooth val="0"/>
          <c:extLst>
            <c:ext xmlns:c16="http://schemas.microsoft.com/office/drawing/2014/chart" uri="{C3380CC4-5D6E-409C-BE32-E72D297353CC}">
              <c16:uniqueId val="{000001B7-DFFF-4659-9A0B-A24A69BBDCCF}"/>
            </c:ext>
          </c:extLst>
        </c:ser>
        <c:ser>
          <c:idx val="0"/>
          <c:order val="2"/>
          <c:tx>
            <c:strRef>
              <c:f>'HMA C1 &amp; C2 NPC Graph'!$B$21</c:f>
              <c:strCache>
                <c:ptCount val="1"/>
                <c:pt idx="0">
                  <c:v>Alternative PQI</c:v>
                </c:pt>
              </c:strCache>
            </c:strRef>
          </c:tx>
          <c:spPr>
            <a:ln w="34925" cap="rnd">
              <a:solidFill>
                <a:srgbClr val="92D050"/>
              </a:solidFill>
              <a:prstDash val="sysDot"/>
              <a:round/>
            </a:ln>
            <a:effectLst/>
          </c:spPr>
          <c:marker>
            <c:symbol val="none"/>
          </c:marker>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9-DFFF-4659-9A0B-A24A69BBDCCF}"/>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B-DFFF-4659-9A0B-A24A69BBDCCF}"/>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D-DFFF-4659-9A0B-A24A69BBDCCF}"/>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BF-DFFF-4659-9A0B-A24A69BBDCCF}"/>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1-DFFF-4659-9A0B-A24A69BBDCCF}"/>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3-DFFF-4659-9A0B-A24A69BBDCCF}"/>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5-DFFF-4659-9A0B-A24A69BBDCCF}"/>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7-DFFF-4659-9A0B-A24A69BBDCCF}"/>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9-DFFF-4659-9A0B-A24A69BBDCCF}"/>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B-DFFF-4659-9A0B-A24A69BBDCCF}"/>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D-DFFF-4659-9A0B-A24A69BBDCCF}"/>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CF-DFFF-4659-9A0B-A24A69BBDCCF}"/>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1-DFFF-4659-9A0B-A24A69BBDCCF}"/>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3-DFFF-4659-9A0B-A24A69BBDCCF}"/>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5-DFFF-4659-9A0B-A24A69BBDCCF}"/>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7-DFFF-4659-9A0B-A24A69BBDCCF}"/>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9-DFFF-4659-9A0B-A24A69BBDCCF}"/>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B-DFFF-4659-9A0B-A24A69BBDCCF}"/>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D-DFFF-4659-9A0B-A24A69BBDCCF}"/>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DF-DFFF-4659-9A0B-A24A69BBDCCF}"/>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1-DFFF-4659-9A0B-A24A69BBDCCF}"/>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3-DFFF-4659-9A0B-A24A69BBDCCF}"/>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5-DFFF-4659-9A0B-A24A69BBDCCF}"/>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7-DFFF-4659-9A0B-A24A69BBDCCF}"/>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9-DFFF-4659-9A0B-A24A69BBDCCF}"/>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B-DFFF-4659-9A0B-A24A69BBDCCF}"/>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D-DFFF-4659-9A0B-A24A69BBDCCF}"/>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EF-DFFF-4659-9A0B-A24A69BBDCCF}"/>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1-DFFF-4659-9A0B-A24A69BBDCCF}"/>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3-DFFF-4659-9A0B-A24A69BBDCCF}"/>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5-DFFF-4659-9A0B-A24A69BBDCCF}"/>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7-DFFF-4659-9A0B-A24A69BBDCCF}"/>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9-DFFF-4659-9A0B-A24A69BBDCCF}"/>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B-DFFF-4659-9A0B-A24A69BBDCCF}"/>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D-DFFF-4659-9A0B-A24A69BBDCCF}"/>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1FF-DFFF-4659-9A0B-A24A69BBDCCF}"/>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1-DFFF-4659-9A0B-A24A69BBDCCF}"/>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3-DFFF-4659-9A0B-A24A69BBDCCF}"/>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5-DFFF-4659-9A0B-A24A69BBDCCF}"/>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7-DFFF-4659-9A0B-A24A69BBDCCF}"/>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9-DFFF-4659-9A0B-A24A69BBDCCF}"/>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B-DFFF-4659-9A0B-A24A69BBDCCF}"/>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D-DFFF-4659-9A0B-A24A69BBDCCF}"/>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0F-DFFF-4659-9A0B-A24A69BBDCCF}"/>
              </c:ext>
            </c:extLst>
          </c:dPt>
          <c:dPt>
            <c:idx val="4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1-DFFF-4659-9A0B-A24A69BBDCCF}"/>
              </c:ext>
            </c:extLst>
          </c:dPt>
          <c:dPt>
            <c:idx val="4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3-DFFF-4659-9A0B-A24A69BBDCCF}"/>
              </c:ext>
            </c:extLst>
          </c:dPt>
          <c:dPt>
            <c:idx val="4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5-DFFF-4659-9A0B-A24A69BBDCCF}"/>
              </c:ext>
            </c:extLst>
          </c:dPt>
          <c:dPt>
            <c:idx val="4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7-DFFF-4659-9A0B-A24A69BBDCCF}"/>
              </c:ext>
            </c:extLst>
          </c:dPt>
          <c:dPt>
            <c:idx val="4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9-DFFF-4659-9A0B-A24A69BBDCCF}"/>
              </c:ext>
            </c:extLst>
          </c:dPt>
          <c:dPt>
            <c:idx val="5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B-DFFF-4659-9A0B-A24A69BBDCCF}"/>
              </c:ext>
            </c:extLst>
          </c:dPt>
          <c:dPt>
            <c:idx val="5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D-DFFF-4659-9A0B-A24A69BBDCCF}"/>
              </c:ext>
            </c:extLst>
          </c:dPt>
          <c:dPt>
            <c:idx val="5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1F-DFFF-4659-9A0B-A24A69BBDCCF}"/>
              </c:ext>
            </c:extLst>
          </c:dPt>
          <c:dPt>
            <c:idx val="5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1-DFFF-4659-9A0B-A24A69BBDCCF}"/>
              </c:ext>
            </c:extLst>
          </c:dPt>
          <c:dPt>
            <c:idx val="5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3-DFFF-4659-9A0B-A24A69BBDCCF}"/>
              </c:ext>
            </c:extLst>
          </c:dPt>
          <c:dPt>
            <c:idx val="5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5-DFFF-4659-9A0B-A24A69BBDCCF}"/>
              </c:ext>
            </c:extLst>
          </c:dPt>
          <c:dPt>
            <c:idx val="5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7-DFFF-4659-9A0B-A24A69BBDCCF}"/>
              </c:ext>
            </c:extLst>
          </c:dPt>
          <c:dPt>
            <c:idx val="5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9-DFFF-4659-9A0B-A24A69BBDCCF}"/>
              </c:ext>
            </c:extLst>
          </c:dPt>
          <c:dPt>
            <c:idx val="5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B-DFFF-4659-9A0B-A24A69BBDCCF}"/>
              </c:ext>
            </c:extLst>
          </c:dPt>
          <c:dPt>
            <c:idx val="5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D-DFFF-4659-9A0B-A24A69BBDCCF}"/>
              </c:ext>
            </c:extLst>
          </c:dPt>
          <c:dPt>
            <c:idx val="6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2F-DFFF-4659-9A0B-A24A69BBDCCF}"/>
              </c:ext>
            </c:extLst>
          </c:dPt>
          <c:dPt>
            <c:idx val="6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1-DFFF-4659-9A0B-A24A69BBDCCF}"/>
              </c:ext>
            </c:extLst>
          </c:dPt>
          <c:dPt>
            <c:idx val="6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3-DFFF-4659-9A0B-A24A69BBDCCF}"/>
              </c:ext>
            </c:extLst>
          </c:dPt>
          <c:dPt>
            <c:idx val="6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5-DFFF-4659-9A0B-A24A69BBDCCF}"/>
              </c:ext>
            </c:extLst>
          </c:dPt>
          <c:dPt>
            <c:idx val="6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7-DFFF-4659-9A0B-A24A69BBDCCF}"/>
              </c:ext>
            </c:extLst>
          </c:dPt>
          <c:dPt>
            <c:idx val="6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9-DFFF-4659-9A0B-A24A69BBDCCF}"/>
              </c:ext>
            </c:extLst>
          </c:dPt>
          <c:dPt>
            <c:idx val="6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B-DFFF-4659-9A0B-A24A69BBDCCF}"/>
              </c:ext>
            </c:extLst>
          </c:dPt>
          <c:dPt>
            <c:idx val="6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D-DFFF-4659-9A0B-A24A69BBDCCF}"/>
              </c:ext>
            </c:extLst>
          </c:dPt>
          <c:dPt>
            <c:idx val="6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3F-DFFF-4659-9A0B-A24A69BBDCCF}"/>
              </c:ext>
            </c:extLst>
          </c:dPt>
          <c:dPt>
            <c:idx val="6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1-DFFF-4659-9A0B-A24A69BBDCCF}"/>
              </c:ext>
            </c:extLst>
          </c:dPt>
          <c:dPt>
            <c:idx val="7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3-DFFF-4659-9A0B-A24A69BBDCCF}"/>
              </c:ext>
            </c:extLst>
          </c:dPt>
          <c:dPt>
            <c:idx val="7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5-DFFF-4659-9A0B-A24A69BBDCCF}"/>
              </c:ext>
            </c:extLst>
          </c:dPt>
          <c:dPt>
            <c:idx val="7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7-DFFF-4659-9A0B-A24A69BBDCCF}"/>
              </c:ext>
            </c:extLst>
          </c:dPt>
          <c:dPt>
            <c:idx val="7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9-DFFF-4659-9A0B-A24A69BBDCCF}"/>
              </c:ext>
            </c:extLst>
          </c:dPt>
          <c:dPt>
            <c:idx val="7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B-DFFF-4659-9A0B-A24A69BBDCCF}"/>
              </c:ext>
            </c:extLst>
          </c:dPt>
          <c:dPt>
            <c:idx val="7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D-DFFF-4659-9A0B-A24A69BBDCCF}"/>
              </c:ext>
            </c:extLst>
          </c:dPt>
          <c:dPt>
            <c:idx val="7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4F-DFFF-4659-9A0B-A24A69BBDCCF}"/>
              </c:ext>
            </c:extLst>
          </c:dPt>
          <c:dPt>
            <c:idx val="7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1-DFFF-4659-9A0B-A24A69BBDCCF}"/>
              </c:ext>
            </c:extLst>
          </c:dPt>
          <c:dPt>
            <c:idx val="7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3-DFFF-4659-9A0B-A24A69BBDCCF}"/>
              </c:ext>
            </c:extLst>
          </c:dPt>
          <c:dPt>
            <c:idx val="7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5-DFFF-4659-9A0B-A24A69BBDCCF}"/>
              </c:ext>
            </c:extLst>
          </c:dPt>
          <c:dPt>
            <c:idx val="8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7-DFFF-4659-9A0B-A24A69BBDCCF}"/>
              </c:ext>
            </c:extLst>
          </c:dPt>
          <c:dPt>
            <c:idx val="8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9-DFFF-4659-9A0B-A24A69BBDCCF}"/>
              </c:ext>
            </c:extLst>
          </c:dPt>
          <c:dPt>
            <c:idx val="8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B-DFFF-4659-9A0B-A24A69BBDCCF}"/>
              </c:ext>
            </c:extLst>
          </c:dPt>
          <c:dPt>
            <c:idx val="8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D-DFFF-4659-9A0B-A24A69BBDCCF}"/>
              </c:ext>
            </c:extLst>
          </c:dPt>
          <c:dPt>
            <c:idx val="8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5F-DFFF-4659-9A0B-A24A69BBDCCF}"/>
              </c:ext>
            </c:extLst>
          </c:dPt>
          <c:dPt>
            <c:idx val="8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1-DFFF-4659-9A0B-A24A69BBDCCF}"/>
              </c:ext>
            </c:extLst>
          </c:dPt>
          <c:dPt>
            <c:idx val="8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3-DFFF-4659-9A0B-A24A69BBDCCF}"/>
              </c:ext>
            </c:extLst>
          </c:dPt>
          <c:dPt>
            <c:idx val="8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5-DFFF-4659-9A0B-A24A69BBDCCF}"/>
              </c:ext>
            </c:extLst>
          </c:dPt>
          <c:dPt>
            <c:idx val="8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7-DFFF-4659-9A0B-A24A69BBDCCF}"/>
              </c:ext>
            </c:extLst>
          </c:dPt>
          <c:dPt>
            <c:idx val="8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9-DFFF-4659-9A0B-A24A69BBDCCF}"/>
              </c:ext>
            </c:extLst>
          </c:dPt>
          <c:dPt>
            <c:idx val="9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B-DFFF-4659-9A0B-A24A69BBDCCF}"/>
              </c:ext>
            </c:extLst>
          </c:dPt>
          <c:dPt>
            <c:idx val="9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6D-DFFF-4659-9A0B-A24A69BBDCCF}"/>
              </c:ext>
            </c:extLst>
          </c:dPt>
          <c:dPt>
            <c:idx val="9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6F-DFFF-4659-9A0B-A24A69BBDCCF}"/>
              </c:ext>
            </c:extLst>
          </c:dPt>
          <c:dPt>
            <c:idx val="9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1-DFFF-4659-9A0B-A24A69BBDCCF}"/>
              </c:ext>
            </c:extLst>
          </c:dPt>
          <c:dPt>
            <c:idx val="9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3-DFFF-4659-9A0B-A24A69BBDCCF}"/>
              </c:ext>
            </c:extLst>
          </c:dPt>
          <c:dPt>
            <c:idx val="9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5-DFFF-4659-9A0B-A24A69BBDCCF}"/>
              </c:ext>
            </c:extLst>
          </c:dPt>
          <c:dPt>
            <c:idx val="9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7-DFFF-4659-9A0B-A24A69BBDCCF}"/>
              </c:ext>
            </c:extLst>
          </c:dPt>
          <c:dPt>
            <c:idx val="9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9-DFFF-4659-9A0B-A24A69BBDCCF}"/>
              </c:ext>
            </c:extLst>
          </c:dPt>
          <c:dPt>
            <c:idx val="9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7B-DFFF-4659-9A0B-A24A69BBDCCF}"/>
              </c:ext>
            </c:extLst>
          </c:dPt>
          <c:dPt>
            <c:idx val="9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7D-DFFF-4659-9A0B-A24A69BBDCCF}"/>
              </c:ext>
            </c:extLst>
          </c:dPt>
          <c:dPt>
            <c:idx val="10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7F-DFFF-4659-9A0B-A24A69BBDCCF}"/>
              </c:ext>
            </c:extLst>
          </c:dPt>
          <c:dPt>
            <c:idx val="10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1-DFFF-4659-9A0B-A24A69BBDCCF}"/>
              </c:ext>
            </c:extLst>
          </c:dPt>
          <c:dPt>
            <c:idx val="10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3-DFFF-4659-9A0B-A24A69BBDCCF}"/>
              </c:ext>
            </c:extLst>
          </c:dPt>
          <c:dPt>
            <c:idx val="10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5-DFFF-4659-9A0B-A24A69BBDCCF}"/>
              </c:ext>
            </c:extLst>
          </c:dPt>
          <c:dPt>
            <c:idx val="10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7-DFFF-4659-9A0B-A24A69BBDCCF}"/>
              </c:ext>
            </c:extLst>
          </c:dPt>
          <c:dPt>
            <c:idx val="10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9-DFFF-4659-9A0B-A24A69BBDCCF}"/>
              </c:ext>
            </c:extLst>
          </c:dPt>
          <c:dPt>
            <c:idx val="10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B-DFFF-4659-9A0B-A24A69BBDCCF}"/>
              </c:ext>
            </c:extLst>
          </c:dPt>
          <c:dPt>
            <c:idx val="10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D-DFFF-4659-9A0B-A24A69BBDCCF}"/>
              </c:ext>
            </c:extLst>
          </c:dPt>
          <c:dPt>
            <c:idx val="10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8F-DFFF-4659-9A0B-A24A69BBDCCF}"/>
              </c:ext>
            </c:extLst>
          </c:dPt>
          <c:dPt>
            <c:idx val="10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91-DFFF-4659-9A0B-A24A69BBDCCF}"/>
              </c:ext>
            </c:extLst>
          </c:dPt>
          <c:dPt>
            <c:idx val="110"/>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3-DFFF-4659-9A0B-A24A69BBDCCF}"/>
              </c:ext>
            </c:extLst>
          </c:dPt>
          <c:dPt>
            <c:idx val="111"/>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5-DFFF-4659-9A0B-A24A69BBDCCF}"/>
              </c:ext>
            </c:extLst>
          </c:dPt>
          <c:dPt>
            <c:idx val="112"/>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7-DFFF-4659-9A0B-A24A69BBDCCF}"/>
              </c:ext>
            </c:extLst>
          </c:dPt>
          <c:dPt>
            <c:idx val="113"/>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9-DFFF-4659-9A0B-A24A69BBDCCF}"/>
              </c:ext>
            </c:extLst>
          </c:dPt>
          <c:dPt>
            <c:idx val="114"/>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B-DFFF-4659-9A0B-A24A69BBDCCF}"/>
              </c:ext>
            </c:extLst>
          </c:dPt>
          <c:dPt>
            <c:idx val="115"/>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D-DFFF-4659-9A0B-A24A69BBDCCF}"/>
              </c:ext>
            </c:extLst>
          </c:dPt>
          <c:dPt>
            <c:idx val="116"/>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9F-DFFF-4659-9A0B-A24A69BBDCCF}"/>
              </c:ext>
            </c:extLst>
          </c:dPt>
          <c:dPt>
            <c:idx val="117"/>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A1-DFFF-4659-9A0B-A24A69BBDCCF}"/>
              </c:ext>
            </c:extLst>
          </c:dPt>
          <c:dPt>
            <c:idx val="118"/>
            <c:marker>
              <c:symbol val="none"/>
            </c:marker>
            <c:bubble3D val="0"/>
            <c:spPr>
              <a:ln w="34925" cap="rnd">
                <a:solidFill>
                  <a:srgbClr val="FFFF00"/>
                </a:solidFill>
                <a:prstDash val="sysDot"/>
                <a:round/>
              </a:ln>
              <a:effectLst/>
            </c:spPr>
            <c:extLst>
              <c:ext xmlns:c16="http://schemas.microsoft.com/office/drawing/2014/chart" uri="{C3380CC4-5D6E-409C-BE32-E72D297353CC}">
                <c16:uniqueId val="{000002A3-DFFF-4659-9A0B-A24A69BBDCCF}"/>
              </c:ext>
            </c:extLst>
          </c:dPt>
          <c:dPt>
            <c:idx val="1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2A5-DFFF-4659-9A0B-A24A69BBDCCF}"/>
              </c:ext>
            </c:extLst>
          </c:dPt>
          <c:val>
            <c:numRef>
              <c:f>'HMA C1 &amp; C2 NPC Graph'!$C$21:$DR$21</c:f>
              <c:numCache>
                <c:formatCode>General</c:formatCode>
                <c:ptCount val="120"/>
                <c:pt idx="0">
                  <c:v>100</c:v>
                </c:pt>
                <c:pt idx="1">
                  <c:v>99.9</c:v>
                </c:pt>
                <c:pt idx="2">
                  <c:v>99.7</c:v>
                </c:pt>
                <c:pt idx="3">
                  <c:v>99.4</c:v>
                </c:pt>
                <c:pt idx="4">
                  <c:v>99</c:v>
                </c:pt>
                <c:pt idx="5">
                  <c:v>98.5</c:v>
                </c:pt>
                <c:pt idx="6">
                  <c:v>97.8</c:v>
                </c:pt>
                <c:pt idx="7">
                  <c:v>96.899999999999991</c:v>
                </c:pt>
                <c:pt idx="8">
                  <c:v>95.8</c:v>
                </c:pt>
                <c:pt idx="9">
                  <c:v>94.5</c:v>
                </c:pt>
                <c:pt idx="10">
                  <c:v>93</c:v>
                </c:pt>
                <c:pt idx="11">
                  <c:v>91.3</c:v>
                </c:pt>
                <c:pt idx="12">
                  <c:v>89.399999999999991</c:v>
                </c:pt>
                <c:pt idx="13">
                  <c:v>87.699999999999989</c:v>
                </c:pt>
                <c:pt idx="14">
                  <c:v>92.699999999999989</c:v>
                </c:pt>
                <c:pt idx="15">
                  <c:v>91.6</c:v>
                </c:pt>
                <c:pt idx="16">
                  <c:v>90.699999999999989</c:v>
                </c:pt>
                <c:pt idx="17">
                  <c:v>89.999999999999986</c:v>
                </c:pt>
                <c:pt idx="18">
                  <c:v>89.499999999999986</c:v>
                </c:pt>
                <c:pt idx="19">
                  <c:v>88.999999999999986</c:v>
                </c:pt>
                <c:pt idx="20">
                  <c:v>88.499999999999986</c:v>
                </c:pt>
                <c:pt idx="21">
                  <c:v>87.999999999999986</c:v>
                </c:pt>
                <c:pt idx="22">
                  <c:v>87.499999999999986</c:v>
                </c:pt>
                <c:pt idx="23">
                  <c:v>87.199999999999989</c:v>
                </c:pt>
                <c:pt idx="24">
                  <c:v>86.899999999999991</c:v>
                </c:pt>
                <c:pt idx="25">
                  <c:v>86.6</c:v>
                </c:pt>
                <c:pt idx="26">
                  <c:v>86.3</c:v>
                </c:pt>
                <c:pt idx="27">
                  <c:v>86</c:v>
                </c:pt>
                <c:pt idx="28">
                  <c:v>85.7</c:v>
                </c:pt>
                <c:pt idx="29">
                  <c:v>90.7</c:v>
                </c:pt>
                <c:pt idx="30">
                  <c:v>89.600000000000009</c:v>
                </c:pt>
                <c:pt idx="31">
                  <c:v>88.7</c:v>
                </c:pt>
                <c:pt idx="32">
                  <c:v>88</c:v>
                </c:pt>
                <c:pt idx="33">
                  <c:v>87.5</c:v>
                </c:pt>
                <c:pt idx="34">
                  <c:v>87</c:v>
                </c:pt>
                <c:pt idx="35">
                  <c:v>86.5</c:v>
                </c:pt>
                <c:pt idx="36">
                  <c:v>86</c:v>
                </c:pt>
                <c:pt idx="37">
                  <c:v>85.5</c:v>
                </c:pt>
                <c:pt idx="38">
                  <c:v>85.2</c:v>
                </c:pt>
                <c:pt idx="39">
                  <c:v>84.9</c:v>
                </c:pt>
                <c:pt idx="40">
                  <c:v>84.600000000000009</c:v>
                </c:pt>
                <c:pt idx="41">
                  <c:v>84.300000000000011</c:v>
                </c:pt>
                <c:pt idx="42">
                  <c:v>84.000000000000014</c:v>
                </c:pt>
                <c:pt idx="43">
                  <c:v>83.700000000000017</c:v>
                </c:pt>
                <c:pt idx="44">
                  <c:v>83.40000000000002</c:v>
                </c:pt>
                <c:pt idx="45">
                  <c:v>83.100000000000023</c:v>
                </c:pt>
                <c:pt idx="46">
                  <c:v>82.800000000000026</c:v>
                </c:pt>
                <c:pt idx="47">
                  <c:v>82.500000000000028</c:v>
                </c:pt>
                <c:pt idx="48">
                  <c:v>82.200000000000031</c:v>
                </c:pt>
                <c:pt idx="49">
                  <c:v>90.200000000000031</c:v>
                </c:pt>
                <c:pt idx="50">
                  <c:v>89.100000000000037</c:v>
                </c:pt>
                <c:pt idx="51">
                  <c:v>88.200000000000031</c:v>
                </c:pt>
                <c:pt idx="52">
                  <c:v>87.500000000000028</c:v>
                </c:pt>
                <c:pt idx="53">
                  <c:v>87.000000000000028</c:v>
                </c:pt>
                <c:pt idx="54">
                  <c:v>86.500000000000028</c:v>
                </c:pt>
                <c:pt idx="55">
                  <c:v>86.000000000000028</c:v>
                </c:pt>
                <c:pt idx="56">
                  <c:v>85.500000000000028</c:v>
                </c:pt>
                <c:pt idx="57">
                  <c:v>85.000000000000028</c:v>
                </c:pt>
                <c:pt idx="58">
                  <c:v>84.700000000000031</c:v>
                </c:pt>
                <c:pt idx="59">
                  <c:v>84.400000000000034</c:v>
                </c:pt>
                <c:pt idx="60">
                  <c:v>84.100000000000037</c:v>
                </c:pt>
                <c:pt idx="61">
                  <c:v>83.80000000000004</c:v>
                </c:pt>
                <c:pt idx="62">
                  <c:v>83.500000000000043</c:v>
                </c:pt>
                <c:pt idx="63">
                  <c:v>83.200000000000045</c:v>
                </c:pt>
                <c:pt idx="64">
                  <c:v>88.200000000000045</c:v>
                </c:pt>
                <c:pt idx="65">
                  <c:v>87.100000000000051</c:v>
                </c:pt>
                <c:pt idx="66">
                  <c:v>86.200000000000045</c:v>
                </c:pt>
                <c:pt idx="67">
                  <c:v>85.500000000000043</c:v>
                </c:pt>
                <c:pt idx="68">
                  <c:v>85.000000000000043</c:v>
                </c:pt>
                <c:pt idx="69">
                  <c:v>84.500000000000043</c:v>
                </c:pt>
                <c:pt idx="70">
                  <c:v>84.000000000000043</c:v>
                </c:pt>
                <c:pt idx="71">
                  <c:v>83.500000000000043</c:v>
                </c:pt>
                <c:pt idx="72">
                  <c:v>83.000000000000043</c:v>
                </c:pt>
                <c:pt idx="73">
                  <c:v>82.700000000000045</c:v>
                </c:pt>
                <c:pt idx="74">
                  <c:v>82.400000000000048</c:v>
                </c:pt>
                <c:pt idx="75">
                  <c:v>82.100000000000051</c:v>
                </c:pt>
                <c:pt idx="76">
                  <c:v>81.800000000000054</c:v>
                </c:pt>
                <c:pt idx="77">
                  <c:v>81.500000000000057</c:v>
                </c:pt>
                <c:pt idx="78">
                  <c:v>81.20000000000006</c:v>
                </c:pt>
                <c:pt idx="79">
                  <c:v>86.20000000000006</c:v>
                </c:pt>
                <c:pt idx="80">
                  <c:v>85.100000000000065</c:v>
                </c:pt>
                <c:pt idx="81">
                  <c:v>84.20000000000006</c:v>
                </c:pt>
                <c:pt idx="82">
                  <c:v>83.500000000000057</c:v>
                </c:pt>
                <c:pt idx="83">
                  <c:v>83.000000000000057</c:v>
                </c:pt>
                <c:pt idx="84">
                  <c:v>82.500000000000057</c:v>
                </c:pt>
                <c:pt idx="85">
                  <c:v>82.000000000000057</c:v>
                </c:pt>
                <c:pt idx="86">
                  <c:v>81.500000000000057</c:v>
                </c:pt>
                <c:pt idx="87">
                  <c:v>81.000000000000057</c:v>
                </c:pt>
                <c:pt idx="88">
                  <c:v>80.70000000000006</c:v>
                </c:pt>
                <c:pt idx="89">
                  <c:v>80.400000000000063</c:v>
                </c:pt>
                <c:pt idx="90">
                  <c:v>80.100000000000065</c:v>
                </c:pt>
                <c:pt idx="91">
                  <c:v>79.800000000000068</c:v>
                </c:pt>
                <c:pt idx="92">
                  <c:v>79.500000000000071</c:v>
                </c:pt>
                <c:pt idx="93">
                  <c:v>79.200000000000074</c:v>
                </c:pt>
                <c:pt idx="94">
                  <c:v>78.900000000000077</c:v>
                </c:pt>
                <c:pt idx="95">
                  <c:v>78.60000000000008</c:v>
                </c:pt>
                <c:pt idx="96">
                  <c:v>78.300000000000082</c:v>
                </c:pt>
                <c:pt idx="97">
                  <c:v>78.000000000000085</c:v>
                </c:pt>
                <c:pt idx="98">
                  <c:v>77.700000000000088</c:v>
                </c:pt>
                <c:pt idx="99">
                  <c:v>85.700000000000088</c:v>
                </c:pt>
                <c:pt idx="100">
                  <c:v>84.600000000000094</c:v>
                </c:pt>
                <c:pt idx="101">
                  <c:v>83.700000000000088</c:v>
                </c:pt>
                <c:pt idx="102">
                  <c:v>83.000000000000085</c:v>
                </c:pt>
                <c:pt idx="103">
                  <c:v>82.500000000000085</c:v>
                </c:pt>
                <c:pt idx="104">
                  <c:v>82.000000000000085</c:v>
                </c:pt>
                <c:pt idx="105">
                  <c:v>81.500000000000085</c:v>
                </c:pt>
                <c:pt idx="106">
                  <c:v>81.000000000000085</c:v>
                </c:pt>
                <c:pt idx="107">
                  <c:v>80.500000000000085</c:v>
                </c:pt>
                <c:pt idx="108">
                  <c:v>80.200000000000088</c:v>
                </c:pt>
                <c:pt idx="109">
                  <c:v>79.900000000000091</c:v>
                </c:pt>
                <c:pt idx="110">
                  <c:v>79.600000000000094</c:v>
                </c:pt>
                <c:pt idx="111">
                  <c:v>79.300000000000097</c:v>
                </c:pt>
                <c:pt idx="112">
                  <c:v>79.000000000000099</c:v>
                </c:pt>
                <c:pt idx="113">
                  <c:v>78.700000000000102</c:v>
                </c:pt>
                <c:pt idx="114">
                  <c:v>78.400000000000105</c:v>
                </c:pt>
                <c:pt idx="115">
                  <c:v>78.100000000000108</c:v>
                </c:pt>
                <c:pt idx="116">
                  <c:v>77.800000000000111</c:v>
                </c:pt>
                <c:pt idx="117">
                  <c:v>77.500000000000114</c:v>
                </c:pt>
                <c:pt idx="118">
                  <c:v>77.200000000000117</c:v>
                </c:pt>
                <c:pt idx="119">
                  <c:v>90.200000000000117</c:v>
                </c:pt>
              </c:numCache>
            </c:numRef>
          </c:val>
          <c:smooth val="0"/>
          <c:extLst>
            <c:ext xmlns:c16="http://schemas.microsoft.com/office/drawing/2014/chart" uri="{C3380CC4-5D6E-409C-BE32-E72D297353CC}">
              <c16:uniqueId val="{000002A6-DFFF-4659-9A0B-A24A69BBDCCF}"/>
            </c:ext>
          </c:extLst>
        </c:ser>
        <c:dLbls>
          <c:showLegendKey val="0"/>
          <c:showVal val="0"/>
          <c:showCatName val="0"/>
          <c:showSerName val="0"/>
          <c:showPercent val="0"/>
          <c:showBubbleSize val="0"/>
        </c:dLbls>
        <c:smooth val="0"/>
        <c:axId val="1008452032"/>
        <c:axId val="1008452424"/>
      </c:lineChart>
      <c:catAx>
        <c:axId val="1008452032"/>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52424"/>
        <c:crosses val="autoZero"/>
        <c:auto val="1"/>
        <c:lblAlgn val="ctr"/>
        <c:lblOffset val="100"/>
        <c:tickLblSkip val="7"/>
        <c:tickMarkSkip val="1"/>
        <c:noMultiLvlLbl val="0"/>
      </c:catAx>
      <c:valAx>
        <c:axId val="1008452424"/>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52032"/>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0689687555618"/>
          <c:y val="3.7479537594310428E-2"/>
          <c:w val="0.88339933689492323"/>
          <c:h val="0.81091544710673091"/>
        </c:manualLayout>
      </c:layout>
      <c:lineChart>
        <c:grouping val="standard"/>
        <c:varyColors val="0"/>
        <c:ser>
          <c:idx val="1"/>
          <c:order val="0"/>
          <c:tx>
            <c:strRef>
              <c:f>'PCCP A-C NPC Graph'!$B$5</c:f>
              <c:strCache>
                <c:ptCount val="1"/>
                <c:pt idx="0">
                  <c:v>Normal Decay PQI</c:v>
                </c:pt>
              </c:strCache>
            </c:strRef>
          </c:tx>
          <c:spPr>
            <a:ln w="34925" cap="rnd">
              <a:solidFill>
                <a:srgbClr val="92D050"/>
              </a:solidFill>
              <a:round/>
            </a:ln>
            <a:effectLst/>
          </c:spPr>
          <c:marker>
            <c:symbol val="none"/>
          </c:marker>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01-32D6-474C-9EB4-72048669116C}"/>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03-32D6-474C-9EB4-72048669116C}"/>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05-32D6-474C-9EB4-72048669116C}"/>
              </c:ext>
            </c:extLst>
          </c:dPt>
          <c:dPt>
            <c:idx val="17"/>
            <c:marker>
              <c:symbol val="none"/>
            </c:marker>
            <c:bubble3D val="0"/>
            <c:spPr>
              <a:ln w="34925" cap="rnd">
                <a:solidFill>
                  <a:srgbClr val="FFFF00"/>
                </a:solidFill>
                <a:round/>
              </a:ln>
              <a:effectLst/>
            </c:spPr>
            <c:extLst>
              <c:ext xmlns:c16="http://schemas.microsoft.com/office/drawing/2014/chart" uri="{C3380CC4-5D6E-409C-BE32-E72D297353CC}">
                <c16:uniqueId val="{00000007-32D6-474C-9EB4-72048669116C}"/>
              </c:ext>
            </c:extLst>
          </c:dPt>
          <c:dPt>
            <c:idx val="18"/>
            <c:marker>
              <c:symbol val="none"/>
            </c:marker>
            <c:bubble3D val="0"/>
            <c:spPr>
              <a:ln w="34925" cap="rnd">
                <a:solidFill>
                  <a:srgbClr val="FFFF00"/>
                </a:solidFill>
                <a:round/>
              </a:ln>
              <a:effectLst/>
            </c:spPr>
            <c:extLst>
              <c:ext xmlns:c16="http://schemas.microsoft.com/office/drawing/2014/chart" uri="{C3380CC4-5D6E-409C-BE32-E72D297353CC}">
                <c16:uniqueId val="{00000009-32D6-474C-9EB4-72048669116C}"/>
              </c:ext>
            </c:extLst>
          </c:dPt>
          <c:dPt>
            <c:idx val="19"/>
            <c:marker>
              <c:symbol val="none"/>
            </c:marker>
            <c:bubble3D val="0"/>
            <c:spPr>
              <a:ln w="34925" cap="rnd">
                <a:solidFill>
                  <a:srgbClr val="FFFF00"/>
                </a:solidFill>
                <a:round/>
              </a:ln>
              <a:effectLst/>
            </c:spPr>
            <c:extLst>
              <c:ext xmlns:c16="http://schemas.microsoft.com/office/drawing/2014/chart" uri="{C3380CC4-5D6E-409C-BE32-E72D297353CC}">
                <c16:uniqueId val="{0000000B-32D6-474C-9EB4-72048669116C}"/>
              </c:ext>
            </c:extLst>
          </c:dPt>
          <c:dPt>
            <c:idx val="20"/>
            <c:marker>
              <c:symbol val="none"/>
            </c:marker>
            <c:bubble3D val="0"/>
            <c:spPr>
              <a:ln w="34925" cap="rnd">
                <a:solidFill>
                  <a:srgbClr val="FFFF00"/>
                </a:solidFill>
                <a:round/>
              </a:ln>
              <a:effectLst/>
            </c:spPr>
            <c:extLst>
              <c:ext xmlns:c16="http://schemas.microsoft.com/office/drawing/2014/chart" uri="{C3380CC4-5D6E-409C-BE32-E72D297353CC}">
                <c16:uniqueId val="{0000000D-32D6-474C-9EB4-72048669116C}"/>
              </c:ext>
            </c:extLst>
          </c:dPt>
          <c:dPt>
            <c:idx val="21"/>
            <c:marker>
              <c:symbol val="none"/>
            </c:marker>
            <c:bubble3D val="0"/>
            <c:spPr>
              <a:ln w="34925" cap="rnd">
                <a:solidFill>
                  <a:srgbClr val="FFFF00"/>
                </a:solidFill>
                <a:round/>
              </a:ln>
              <a:effectLst/>
            </c:spPr>
            <c:extLst>
              <c:ext xmlns:c16="http://schemas.microsoft.com/office/drawing/2014/chart" uri="{C3380CC4-5D6E-409C-BE32-E72D297353CC}">
                <c16:uniqueId val="{0000000F-32D6-474C-9EB4-72048669116C}"/>
              </c:ext>
            </c:extLst>
          </c:dPt>
          <c:dPt>
            <c:idx val="22"/>
            <c:marker>
              <c:symbol val="none"/>
            </c:marker>
            <c:bubble3D val="0"/>
            <c:spPr>
              <a:ln w="34925" cap="rnd">
                <a:solidFill>
                  <a:srgbClr val="FFFF00"/>
                </a:solidFill>
                <a:round/>
              </a:ln>
              <a:effectLst/>
            </c:spPr>
            <c:extLst>
              <c:ext xmlns:c16="http://schemas.microsoft.com/office/drawing/2014/chart" uri="{C3380CC4-5D6E-409C-BE32-E72D297353CC}">
                <c16:uniqueId val="{00000011-32D6-474C-9EB4-72048669116C}"/>
              </c:ext>
            </c:extLst>
          </c:dPt>
          <c:dPt>
            <c:idx val="23"/>
            <c:marker>
              <c:symbol val="none"/>
            </c:marker>
            <c:bubble3D val="0"/>
            <c:spPr>
              <a:ln w="34925" cap="rnd">
                <a:solidFill>
                  <a:srgbClr val="FFFF00"/>
                </a:solidFill>
                <a:round/>
              </a:ln>
              <a:effectLst/>
            </c:spPr>
            <c:extLst>
              <c:ext xmlns:c16="http://schemas.microsoft.com/office/drawing/2014/chart" uri="{C3380CC4-5D6E-409C-BE32-E72D297353CC}">
                <c16:uniqueId val="{00000013-32D6-474C-9EB4-72048669116C}"/>
              </c:ext>
            </c:extLst>
          </c:dPt>
          <c:dPt>
            <c:idx val="24"/>
            <c:marker>
              <c:symbol val="none"/>
            </c:marker>
            <c:bubble3D val="0"/>
            <c:spPr>
              <a:ln w="34925" cap="rnd">
                <a:solidFill>
                  <a:srgbClr val="FFFF00"/>
                </a:solidFill>
                <a:round/>
              </a:ln>
              <a:effectLst/>
            </c:spPr>
            <c:extLst>
              <c:ext xmlns:c16="http://schemas.microsoft.com/office/drawing/2014/chart" uri="{C3380CC4-5D6E-409C-BE32-E72D297353CC}">
                <c16:uniqueId val="{00000015-32D6-474C-9EB4-72048669116C}"/>
              </c:ext>
            </c:extLst>
          </c:dPt>
          <c:dPt>
            <c:idx val="25"/>
            <c:marker>
              <c:symbol val="none"/>
            </c:marker>
            <c:bubble3D val="0"/>
            <c:spPr>
              <a:ln w="34925" cap="rnd">
                <a:solidFill>
                  <a:srgbClr val="FFFF00"/>
                </a:solidFill>
                <a:round/>
              </a:ln>
              <a:effectLst/>
            </c:spPr>
            <c:extLst>
              <c:ext xmlns:c16="http://schemas.microsoft.com/office/drawing/2014/chart" uri="{C3380CC4-5D6E-409C-BE32-E72D297353CC}">
                <c16:uniqueId val="{00000017-32D6-474C-9EB4-72048669116C}"/>
              </c:ext>
            </c:extLst>
          </c:dPt>
          <c:dPt>
            <c:idx val="26"/>
            <c:marker>
              <c:symbol val="none"/>
            </c:marker>
            <c:bubble3D val="0"/>
            <c:spPr>
              <a:ln w="34925" cap="rnd">
                <a:solidFill>
                  <a:srgbClr val="FFFF00"/>
                </a:solidFill>
                <a:round/>
              </a:ln>
              <a:effectLst/>
            </c:spPr>
            <c:extLst>
              <c:ext xmlns:c16="http://schemas.microsoft.com/office/drawing/2014/chart" uri="{C3380CC4-5D6E-409C-BE32-E72D297353CC}">
                <c16:uniqueId val="{00000019-32D6-474C-9EB4-72048669116C}"/>
              </c:ext>
            </c:extLst>
          </c:dPt>
          <c:dPt>
            <c:idx val="27"/>
            <c:marker>
              <c:symbol val="none"/>
            </c:marker>
            <c:bubble3D val="0"/>
            <c:spPr>
              <a:ln w="34925" cap="rnd">
                <a:solidFill>
                  <a:srgbClr val="FFFF00"/>
                </a:solidFill>
                <a:round/>
              </a:ln>
              <a:effectLst/>
            </c:spPr>
            <c:extLst>
              <c:ext xmlns:c16="http://schemas.microsoft.com/office/drawing/2014/chart" uri="{C3380CC4-5D6E-409C-BE32-E72D297353CC}">
                <c16:uniqueId val="{0000001B-32D6-474C-9EB4-72048669116C}"/>
              </c:ext>
            </c:extLst>
          </c:dPt>
          <c:dPt>
            <c:idx val="28"/>
            <c:marker>
              <c:symbol val="none"/>
            </c:marker>
            <c:bubble3D val="0"/>
            <c:spPr>
              <a:ln w="34925" cap="rnd">
                <a:solidFill>
                  <a:srgbClr val="FF0000"/>
                </a:solidFill>
                <a:round/>
              </a:ln>
              <a:effectLst/>
            </c:spPr>
            <c:extLst>
              <c:ext xmlns:c16="http://schemas.microsoft.com/office/drawing/2014/chart" uri="{C3380CC4-5D6E-409C-BE32-E72D297353CC}">
                <c16:uniqueId val="{0000001D-32D6-474C-9EB4-72048669116C}"/>
              </c:ext>
            </c:extLst>
          </c:dPt>
          <c:dPt>
            <c:idx val="29"/>
            <c:marker>
              <c:symbol val="none"/>
            </c:marker>
            <c:bubble3D val="0"/>
            <c:spPr>
              <a:ln w="34925" cap="rnd">
                <a:solidFill>
                  <a:srgbClr val="FF0000"/>
                </a:solidFill>
                <a:round/>
              </a:ln>
              <a:effectLst/>
            </c:spPr>
            <c:extLst>
              <c:ext xmlns:c16="http://schemas.microsoft.com/office/drawing/2014/chart" uri="{C3380CC4-5D6E-409C-BE32-E72D297353CC}">
                <c16:uniqueId val="{0000001F-32D6-474C-9EB4-72048669116C}"/>
              </c:ext>
            </c:extLst>
          </c:dPt>
          <c:dPt>
            <c:idx val="30"/>
            <c:marker>
              <c:symbol val="none"/>
            </c:marker>
            <c:bubble3D val="0"/>
            <c:spPr>
              <a:ln w="34925" cap="rnd">
                <a:solidFill>
                  <a:srgbClr val="FF0000"/>
                </a:solidFill>
                <a:round/>
              </a:ln>
              <a:effectLst/>
            </c:spPr>
            <c:extLst>
              <c:ext xmlns:c16="http://schemas.microsoft.com/office/drawing/2014/chart" uri="{C3380CC4-5D6E-409C-BE32-E72D297353CC}">
                <c16:uniqueId val="{00000021-32D6-474C-9EB4-72048669116C}"/>
              </c:ext>
            </c:extLst>
          </c:dPt>
          <c:dPt>
            <c:idx val="31"/>
            <c:marker>
              <c:symbol val="none"/>
            </c:marker>
            <c:bubble3D val="0"/>
            <c:spPr>
              <a:ln w="34925" cap="rnd">
                <a:solidFill>
                  <a:srgbClr val="FF0000"/>
                </a:solidFill>
                <a:round/>
              </a:ln>
              <a:effectLst/>
            </c:spPr>
            <c:extLst>
              <c:ext xmlns:c16="http://schemas.microsoft.com/office/drawing/2014/chart" uri="{C3380CC4-5D6E-409C-BE32-E72D297353CC}">
                <c16:uniqueId val="{00000023-32D6-474C-9EB4-72048669116C}"/>
              </c:ext>
            </c:extLst>
          </c:dPt>
          <c:dPt>
            <c:idx val="32"/>
            <c:marker>
              <c:symbol val="none"/>
            </c:marker>
            <c:bubble3D val="0"/>
            <c:spPr>
              <a:ln w="34925" cap="rnd">
                <a:solidFill>
                  <a:srgbClr val="FF0000"/>
                </a:solidFill>
                <a:round/>
              </a:ln>
              <a:effectLst/>
            </c:spPr>
            <c:extLst>
              <c:ext xmlns:c16="http://schemas.microsoft.com/office/drawing/2014/chart" uri="{C3380CC4-5D6E-409C-BE32-E72D297353CC}">
                <c16:uniqueId val="{00000025-32D6-474C-9EB4-72048669116C}"/>
              </c:ext>
            </c:extLst>
          </c:dPt>
          <c:dPt>
            <c:idx val="33"/>
            <c:marker>
              <c:symbol val="none"/>
            </c:marker>
            <c:bubble3D val="0"/>
            <c:spPr>
              <a:ln w="34925" cap="rnd">
                <a:solidFill>
                  <a:srgbClr val="FF0000"/>
                </a:solidFill>
                <a:round/>
              </a:ln>
              <a:effectLst/>
            </c:spPr>
            <c:extLst>
              <c:ext xmlns:c16="http://schemas.microsoft.com/office/drawing/2014/chart" uri="{C3380CC4-5D6E-409C-BE32-E72D297353CC}">
                <c16:uniqueId val="{00000027-32D6-474C-9EB4-72048669116C}"/>
              </c:ext>
            </c:extLst>
          </c:dPt>
          <c:dPt>
            <c:idx val="34"/>
            <c:marker>
              <c:symbol val="none"/>
            </c:marker>
            <c:bubble3D val="0"/>
            <c:spPr>
              <a:ln w="34925" cap="rnd">
                <a:solidFill>
                  <a:srgbClr val="FF0000"/>
                </a:solidFill>
                <a:round/>
              </a:ln>
              <a:effectLst/>
            </c:spPr>
            <c:extLst>
              <c:ext xmlns:c16="http://schemas.microsoft.com/office/drawing/2014/chart" uri="{C3380CC4-5D6E-409C-BE32-E72D297353CC}">
                <c16:uniqueId val="{00000029-32D6-474C-9EB4-72048669116C}"/>
              </c:ext>
            </c:extLst>
          </c:dPt>
          <c:dPt>
            <c:idx val="35"/>
            <c:marker>
              <c:symbol val="none"/>
            </c:marker>
            <c:bubble3D val="0"/>
            <c:spPr>
              <a:ln w="34925" cap="rnd">
                <a:solidFill>
                  <a:srgbClr val="FF0000"/>
                </a:solidFill>
                <a:round/>
              </a:ln>
              <a:effectLst/>
            </c:spPr>
            <c:extLst>
              <c:ext xmlns:c16="http://schemas.microsoft.com/office/drawing/2014/chart" uri="{C3380CC4-5D6E-409C-BE32-E72D297353CC}">
                <c16:uniqueId val="{0000002B-32D6-474C-9EB4-72048669116C}"/>
              </c:ext>
            </c:extLst>
          </c:dPt>
          <c:dPt>
            <c:idx val="36"/>
            <c:marker>
              <c:symbol val="none"/>
            </c:marker>
            <c:bubble3D val="0"/>
            <c:spPr>
              <a:ln w="34925" cap="rnd">
                <a:solidFill>
                  <a:srgbClr val="FF0000"/>
                </a:solidFill>
                <a:round/>
              </a:ln>
              <a:effectLst/>
            </c:spPr>
            <c:extLst>
              <c:ext xmlns:c16="http://schemas.microsoft.com/office/drawing/2014/chart" uri="{C3380CC4-5D6E-409C-BE32-E72D297353CC}">
                <c16:uniqueId val="{0000002D-32D6-474C-9EB4-72048669116C}"/>
              </c:ext>
            </c:extLst>
          </c:dPt>
          <c:dPt>
            <c:idx val="37"/>
            <c:marker>
              <c:symbol val="none"/>
            </c:marker>
            <c:bubble3D val="0"/>
            <c:spPr>
              <a:ln w="34925" cap="rnd">
                <a:solidFill>
                  <a:srgbClr val="FF0000"/>
                </a:solidFill>
                <a:round/>
              </a:ln>
              <a:effectLst/>
            </c:spPr>
            <c:extLst>
              <c:ext xmlns:c16="http://schemas.microsoft.com/office/drawing/2014/chart" uri="{C3380CC4-5D6E-409C-BE32-E72D297353CC}">
                <c16:uniqueId val="{0000002F-32D6-474C-9EB4-72048669116C}"/>
              </c:ext>
            </c:extLst>
          </c:dPt>
          <c:dPt>
            <c:idx val="38"/>
            <c:marker>
              <c:symbol val="none"/>
            </c:marker>
            <c:bubble3D val="0"/>
            <c:spPr>
              <a:ln w="34925" cap="rnd">
                <a:solidFill>
                  <a:srgbClr val="FF0000"/>
                </a:solidFill>
                <a:round/>
              </a:ln>
              <a:effectLst/>
            </c:spPr>
            <c:extLst>
              <c:ext xmlns:c16="http://schemas.microsoft.com/office/drawing/2014/chart" uri="{C3380CC4-5D6E-409C-BE32-E72D297353CC}">
                <c16:uniqueId val="{00000031-32D6-474C-9EB4-72048669116C}"/>
              </c:ext>
            </c:extLst>
          </c:dPt>
          <c:dPt>
            <c:idx val="39"/>
            <c:marker>
              <c:symbol val="none"/>
            </c:marker>
            <c:bubble3D val="0"/>
            <c:spPr>
              <a:ln w="34925" cap="rnd">
                <a:solidFill>
                  <a:srgbClr val="FF0000"/>
                </a:solidFill>
                <a:round/>
              </a:ln>
              <a:effectLst/>
            </c:spPr>
            <c:extLst>
              <c:ext xmlns:c16="http://schemas.microsoft.com/office/drawing/2014/chart" uri="{C3380CC4-5D6E-409C-BE32-E72D297353CC}">
                <c16:uniqueId val="{00000033-32D6-474C-9EB4-72048669116C}"/>
              </c:ext>
            </c:extLst>
          </c:dPt>
          <c:dPt>
            <c:idx val="40"/>
            <c:marker>
              <c:symbol val="none"/>
            </c:marker>
            <c:bubble3D val="0"/>
            <c:spPr>
              <a:ln w="34925" cap="rnd">
                <a:solidFill>
                  <a:srgbClr val="FF0000"/>
                </a:solidFill>
                <a:round/>
              </a:ln>
              <a:effectLst/>
            </c:spPr>
            <c:extLst>
              <c:ext xmlns:c16="http://schemas.microsoft.com/office/drawing/2014/chart" uri="{C3380CC4-5D6E-409C-BE32-E72D297353CC}">
                <c16:uniqueId val="{00000035-32D6-474C-9EB4-72048669116C}"/>
              </c:ext>
            </c:extLst>
          </c:dPt>
          <c:dPt>
            <c:idx val="41"/>
            <c:marker>
              <c:symbol val="none"/>
            </c:marker>
            <c:bubble3D val="0"/>
            <c:spPr>
              <a:ln w="34925" cap="rnd">
                <a:solidFill>
                  <a:srgbClr val="FF0000"/>
                </a:solidFill>
                <a:round/>
              </a:ln>
              <a:effectLst/>
            </c:spPr>
            <c:extLst>
              <c:ext xmlns:c16="http://schemas.microsoft.com/office/drawing/2014/chart" uri="{C3380CC4-5D6E-409C-BE32-E72D297353CC}">
                <c16:uniqueId val="{00000037-32D6-474C-9EB4-72048669116C}"/>
              </c:ext>
            </c:extLst>
          </c:dPt>
          <c:dPt>
            <c:idx val="42"/>
            <c:marker>
              <c:symbol val="none"/>
            </c:marker>
            <c:bubble3D val="0"/>
            <c:spPr>
              <a:ln w="34925" cap="rnd">
                <a:solidFill>
                  <a:srgbClr val="FF0000"/>
                </a:solidFill>
                <a:round/>
              </a:ln>
              <a:effectLst/>
            </c:spPr>
            <c:extLst>
              <c:ext xmlns:c16="http://schemas.microsoft.com/office/drawing/2014/chart" uri="{C3380CC4-5D6E-409C-BE32-E72D297353CC}">
                <c16:uniqueId val="{00000039-32D6-474C-9EB4-72048669116C}"/>
              </c:ext>
            </c:extLst>
          </c:dPt>
          <c:dPt>
            <c:idx val="43"/>
            <c:marker>
              <c:symbol val="none"/>
            </c:marker>
            <c:bubble3D val="0"/>
            <c:spPr>
              <a:ln w="34925" cap="rnd">
                <a:solidFill>
                  <a:srgbClr val="FF0000"/>
                </a:solidFill>
                <a:round/>
              </a:ln>
              <a:effectLst/>
            </c:spPr>
            <c:extLst>
              <c:ext xmlns:c16="http://schemas.microsoft.com/office/drawing/2014/chart" uri="{C3380CC4-5D6E-409C-BE32-E72D297353CC}">
                <c16:uniqueId val="{0000003B-32D6-474C-9EB4-72048669116C}"/>
              </c:ext>
            </c:extLst>
          </c:dPt>
          <c:dPt>
            <c:idx val="44"/>
            <c:marker>
              <c:symbol val="none"/>
            </c:marker>
            <c:bubble3D val="0"/>
            <c:spPr>
              <a:ln w="34925" cap="rnd">
                <a:solidFill>
                  <a:srgbClr val="FF0000"/>
                </a:solidFill>
                <a:round/>
              </a:ln>
              <a:effectLst/>
            </c:spPr>
            <c:extLst>
              <c:ext xmlns:c16="http://schemas.microsoft.com/office/drawing/2014/chart" uri="{C3380CC4-5D6E-409C-BE32-E72D297353CC}">
                <c16:uniqueId val="{0000003D-32D6-474C-9EB4-72048669116C}"/>
              </c:ext>
            </c:extLst>
          </c:dPt>
          <c:val>
            <c:numRef>
              <c:f>'PCCP A-C NPC Graph'!$C$5:$AU$5</c:f>
              <c:numCache>
                <c:formatCode>General</c:formatCode>
                <c:ptCount val="45"/>
                <c:pt idx="0">
                  <c:v>100</c:v>
                </c:pt>
                <c:pt idx="1">
                  <c:v>99.8</c:v>
                </c:pt>
                <c:pt idx="2">
                  <c:v>99.399999999999991</c:v>
                </c:pt>
                <c:pt idx="3">
                  <c:v>98.8</c:v>
                </c:pt>
                <c:pt idx="4">
                  <c:v>98</c:v>
                </c:pt>
                <c:pt idx="5">
                  <c:v>97</c:v>
                </c:pt>
                <c:pt idx="6">
                  <c:v>95.8</c:v>
                </c:pt>
                <c:pt idx="7">
                  <c:v>94.399999999999991</c:v>
                </c:pt>
                <c:pt idx="8">
                  <c:v>92.8</c:v>
                </c:pt>
                <c:pt idx="9">
                  <c:v>91</c:v>
                </c:pt>
                <c:pt idx="10">
                  <c:v>89</c:v>
                </c:pt>
                <c:pt idx="11">
                  <c:v>87.2</c:v>
                </c:pt>
                <c:pt idx="12">
                  <c:v>85.5</c:v>
                </c:pt>
                <c:pt idx="13">
                  <c:v>83.9</c:v>
                </c:pt>
                <c:pt idx="14">
                  <c:v>82.4</c:v>
                </c:pt>
                <c:pt idx="15">
                  <c:v>81</c:v>
                </c:pt>
                <c:pt idx="16">
                  <c:v>79.7</c:v>
                </c:pt>
                <c:pt idx="17">
                  <c:v>78.5</c:v>
                </c:pt>
                <c:pt idx="18">
                  <c:v>77.400000000000006</c:v>
                </c:pt>
                <c:pt idx="19">
                  <c:v>76.400000000000006</c:v>
                </c:pt>
                <c:pt idx="20">
                  <c:v>75.5</c:v>
                </c:pt>
                <c:pt idx="21">
                  <c:v>74.599999999999994</c:v>
                </c:pt>
                <c:pt idx="22">
                  <c:v>73.699999999999989</c:v>
                </c:pt>
                <c:pt idx="23">
                  <c:v>72.799999999999983</c:v>
                </c:pt>
                <c:pt idx="24">
                  <c:v>71.899999999999977</c:v>
                </c:pt>
                <c:pt idx="25">
                  <c:v>71.199999999999974</c:v>
                </c:pt>
                <c:pt idx="26">
                  <c:v>70.499999999999972</c:v>
                </c:pt>
                <c:pt idx="27">
                  <c:v>69.799999999999969</c:v>
                </c:pt>
                <c:pt idx="28">
                  <c:v>69.099999999999966</c:v>
                </c:pt>
                <c:pt idx="29">
                  <c:v>68.399999999999963</c:v>
                </c:pt>
                <c:pt idx="30">
                  <c:v>67.899999999999963</c:v>
                </c:pt>
                <c:pt idx="31">
                  <c:v>67.399999999999963</c:v>
                </c:pt>
                <c:pt idx="32">
                  <c:v>66.899999999999963</c:v>
                </c:pt>
                <c:pt idx="33">
                  <c:v>66.399999999999963</c:v>
                </c:pt>
                <c:pt idx="34">
                  <c:v>65.899999999999963</c:v>
                </c:pt>
                <c:pt idx="35">
                  <c:v>65.599999999999966</c:v>
                </c:pt>
                <c:pt idx="36">
                  <c:v>65.299999999999969</c:v>
                </c:pt>
                <c:pt idx="37">
                  <c:v>64.999999999999972</c:v>
                </c:pt>
                <c:pt idx="38">
                  <c:v>64.699999999999974</c:v>
                </c:pt>
                <c:pt idx="39">
                  <c:v>64.399999999999977</c:v>
                </c:pt>
                <c:pt idx="40">
                  <c:v>64.299999999999983</c:v>
                </c:pt>
                <c:pt idx="41">
                  <c:v>64.199999999999989</c:v>
                </c:pt>
                <c:pt idx="42">
                  <c:v>64.099999999999994</c:v>
                </c:pt>
                <c:pt idx="43">
                  <c:v>63.999999999999993</c:v>
                </c:pt>
                <c:pt idx="44">
                  <c:v>63.899999999999991</c:v>
                </c:pt>
              </c:numCache>
            </c:numRef>
          </c:val>
          <c:smooth val="0"/>
          <c:extLst>
            <c:ext xmlns:c16="http://schemas.microsoft.com/office/drawing/2014/chart" uri="{C3380CC4-5D6E-409C-BE32-E72D297353CC}">
              <c16:uniqueId val="{0000003E-32D6-474C-9EB4-72048669116C}"/>
            </c:ext>
          </c:extLst>
        </c:ser>
        <c:ser>
          <c:idx val="2"/>
          <c:order val="1"/>
          <c:tx>
            <c:strRef>
              <c:f>'PCCP A-C NPC Graph'!$B$8</c:f>
              <c:strCache>
                <c:ptCount val="1"/>
                <c:pt idx="0">
                  <c:v>Preferred PQI</c:v>
                </c:pt>
              </c:strCache>
            </c:strRef>
          </c:tx>
          <c:spPr>
            <a:ln w="34925" cap="rnd">
              <a:solidFill>
                <a:srgbClr val="92D050"/>
              </a:solidFill>
              <a:round/>
            </a:ln>
            <a:effectLst/>
          </c:spPr>
          <c:marker>
            <c:symbol val="none"/>
          </c:marker>
          <c:dPt>
            <c:idx val="9"/>
            <c:marker>
              <c:symbol val="none"/>
            </c:marker>
            <c:bubble3D val="0"/>
            <c:spPr>
              <a:ln w="34925" cap="rnd">
                <a:solidFill>
                  <a:srgbClr val="92D050"/>
                </a:solidFill>
                <a:round/>
              </a:ln>
              <a:effectLst/>
            </c:spPr>
            <c:extLst>
              <c:ext xmlns:c16="http://schemas.microsoft.com/office/drawing/2014/chart" uri="{C3380CC4-5D6E-409C-BE32-E72D297353CC}">
                <c16:uniqueId val="{00000040-32D6-474C-9EB4-72048669116C}"/>
              </c:ext>
            </c:extLst>
          </c:dPt>
          <c:dPt>
            <c:idx val="10"/>
            <c:marker>
              <c:symbol val="none"/>
            </c:marker>
            <c:bubble3D val="0"/>
            <c:spPr>
              <a:ln w="34925" cap="rnd">
                <a:solidFill>
                  <a:srgbClr val="92D050"/>
                </a:solidFill>
                <a:round/>
              </a:ln>
              <a:effectLst/>
            </c:spPr>
            <c:extLst>
              <c:ext xmlns:c16="http://schemas.microsoft.com/office/drawing/2014/chart" uri="{C3380CC4-5D6E-409C-BE32-E72D297353CC}">
                <c16:uniqueId val="{00000042-32D6-474C-9EB4-72048669116C}"/>
              </c:ext>
            </c:extLst>
          </c:dPt>
          <c:dPt>
            <c:idx val="11"/>
            <c:marker>
              <c:symbol val="none"/>
            </c:marker>
            <c:bubble3D val="0"/>
            <c:spPr>
              <a:ln w="34925" cap="rnd">
                <a:solidFill>
                  <a:srgbClr val="92D050"/>
                </a:solidFill>
                <a:round/>
              </a:ln>
              <a:effectLst/>
            </c:spPr>
            <c:extLst>
              <c:ext xmlns:c16="http://schemas.microsoft.com/office/drawing/2014/chart" uri="{C3380CC4-5D6E-409C-BE32-E72D297353CC}">
                <c16:uniqueId val="{00000044-32D6-474C-9EB4-72048669116C}"/>
              </c:ext>
            </c:extLst>
          </c:dPt>
          <c:dPt>
            <c:idx val="12"/>
            <c:marker>
              <c:symbol val="none"/>
            </c:marker>
            <c:bubble3D val="0"/>
            <c:spPr>
              <a:ln w="34925" cap="rnd">
                <a:solidFill>
                  <a:srgbClr val="92D050"/>
                </a:solidFill>
                <a:round/>
              </a:ln>
              <a:effectLst/>
            </c:spPr>
            <c:extLst>
              <c:ext xmlns:c16="http://schemas.microsoft.com/office/drawing/2014/chart" uri="{C3380CC4-5D6E-409C-BE32-E72D297353CC}">
                <c16:uniqueId val="{00000046-32D6-474C-9EB4-72048669116C}"/>
              </c:ext>
            </c:extLst>
          </c:dPt>
          <c:dPt>
            <c:idx val="13"/>
            <c:marker>
              <c:symbol val="none"/>
            </c:marker>
            <c:bubble3D val="0"/>
            <c:spPr>
              <a:ln w="34925" cap="rnd">
                <a:solidFill>
                  <a:srgbClr val="92D050"/>
                </a:solidFill>
                <a:round/>
              </a:ln>
              <a:effectLst/>
            </c:spPr>
            <c:extLst>
              <c:ext xmlns:c16="http://schemas.microsoft.com/office/drawing/2014/chart" uri="{C3380CC4-5D6E-409C-BE32-E72D297353CC}">
                <c16:uniqueId val="{00000048-32D6-474C-9EB4-72048669116C}"/>
              </c:ext>
            </c:extLst>
          </c:dPt>
          <c:dPt>
            <c:idx val="14"/>
            <c:marker>
              <c:symbol val="none"/>
            </c:marker>
            <c:bubble3D val="0"/>
            <c:spPr>
              <a:ln w="34925" cap="rnd">
                <a:solidFill>
                  <a:srgbClr val="92D050"/>
                </a:solidFill>
                <a:round/>
              </a:ln>
              <a:effectLst/>
            </c:spPr>
            <c:extLst>
              <c:ext xmlns:c16="http://schemas.microsoft.com/office/drawing/2014/chart" uri="{C3380CC4-5D6E-409C-BE32-E72D297353CC}">
                <c16:uniqueId val="{0000004A-32D6-474C-9EB4-72048669116C}"/>
              </c:ext>
            </c:extLst>
          </c:dPt>
          <c:dPt>
            <c:idx val="15"/>
            <c:marker>
              <c:symbol val="none"/>
            </c:marker>
            <c:bubble3D val="0"/>
            <c:spPr>
              <a:ln w="34925" cap="rnd">
                <a:solidFill>
                  <a:srgbClr val="92D050"/>
                </a:solidFill>
                <a:round/>
              </a:ln>
              <a:effectLst/>
            </c:spPr>
            <c:extLst>
              <c:ext xmlns:c16="http://schemas.microsoft.com/office/drawing/2014/chart" uri="{C3380CC4-5D6E-409C-BE32-E72D297353CC}">
                <c16:uniqueId val="{0000004C-32D6-474C-9EB4-72048669116C}"/>
              </c:ext>
            </c:extLst>
          </c:dPt>
          <c:dPt>
            <c:idx val="16"/>
            <c:marker>
              <c:symbol val="none"/>
            </c:marker>
            <c:bubble3D val="0"/>
            <c:spPr>
              <a:ln w="34925" cap="rnd">
                <a:solidFill>
                  <a:srgbClr val="92D050"/>
                </a:solidFill>
                <a:round/>
              </a:ln>
              <a:effectLst/>
            </c:spPr>
            <c:extLst>
              <c:ext xmlns:c16="http://schemas.microsoft.com/office/drawing/2014/chart" uri="{C3380CC4-5D6E-409C-BE32-E72D297353CC}">
                <c16:uniqueId val="{0000004E-32D6-474C-9EB4-72048669116C}"/>
              </c:ext>
            </c:extLst>
          </c:dPt>
          <c:dPt>
            <c:idx val="17"/>
            <c:marker>
              <c:symbol val="none"/>
            </c:marker>
            <c:bubble3D val="0"/>
            <c:spPr>
              <a:ln w="34925" cap="rnd">
                <a:solidFill>
                  <a:srgbClr val="92D050"/>
                </a:solidFill>
                <a:round/>
              </a:ln>
              <a:effectLst/>
            </c:spPr>
            <c:extLst>
              <c:ext xmlns:c16="http://schemas.microsoft.com/office/drawing/2014/chart" uri="{C3380CC4-5D6E-409C-BE32-E72D297353CC}">
                <c16:uniqueId val="{00000050-32D6-474C-9EB4-72048669116C}"/>
              </c:ext>
            </c:extLst>
          </c:dPt>
          <c:dPt>
            <c:idx val="18"/>
            <c:marker>
              <c:symbol val="none"/>
            </c:marker>
            <c:bubble3D val="0"/>
            <c:spPr>
              <a:ln w="34925" cap="rnd">
                <a:solidFill>
                  <a:srgbClr val="92D050"/>
                </a:solidFill>
                <a:round/>
              </a:ln>
              <a:effectLst/>
            </c:spPr>
            <c:extLst>
              <c:ext xmlns:c16="http://schemas.microsoft.com/office/drawing/2014/chart" uri="{C3380CC4-5D6E-409C-BE32-E72D297353CC}">
                <c16:uniqueId val="{00000052-32D6-474C-9EB4-72048669116C}"/>
              </c:ext>
            </c:extLst>
          </c:dPt>
          <c:dPt>
            <c:idx val="19"/>
            <c:marker>
              <c:symbol val="none"/>
            </c:marker>
            <c:bubble3D val="0"/>
            <c:spPr>
              <a:ln w="34925" cap="rnd">
                <a:solidFill>
                  <a:srgbClr val="92D050"/>
                </a:solidFill>
                <a:round/>
              </a:ln>
              <a:effectLst/>
            </c:spPr>
            <c:extLst>
              <c:ext xmlns:c16="http://schemas.microsoft.com/office/drawing/2014/chart" uri="{C3380CC4-5D6E-409C-BE32-E72D297353CC}">
                <c16:uniqueId val="{00000054-32D6-474C-9EB4-72048669116C}"/>
              </c:ext>
            </c:extLst>
          </c:dPt>
          <c:dPt>
            <c:idx val="20"/>
            <c:marker>
              <c:symbol val="none"/>
            </c:marker>
            <c:bubble3D val="0"/>
            <c:spPr>
              <a:ln w="34925" cap="rnd">
                <a:solidFill>
                  <a:srgbClr val="92D050"/>
                </a:solidFill>
                <a:round/>
              </a:ln>
              <a:effectLst/>
            </c:spPr>
            <c:extLst>
              <c:ext xmlns:c16="http://schemas.microsoft.com/office/drawing/2014/chart" uri="{C3380CC4-5D6E-409C-BE32-E72D297353CC}">
                <c16:uniqueId val="{00000056-32D6-474C-9EB4-72048669116C}"/>
              </c:ext>
            </c:extLst>
          </c:dPt>
          <c:dPt>
            <c:idx val="21"/>
            <c:marker>
              <c:symbol val="none"/>
            </c:marker>
            <c:bubble3D val="0"/>
            <c:spPr>
              <a:ln w="34925" cap="rnd">
                <a:solidFill>
                  <a:srgbClr val="92D050"/>
                </a:solidFill>
                <a:round/>
              </a:ln>
              <a:effectLst/>
            </c:spPr>
            <c:extLst>
              <c:ext xmlns:c16="http://schemas.microsoft.com/office/drawing/2014/chart" uri="{C3380CC4-5D6E-409C-BE32-E72D297353CC}">
                <c16:uniqueId val="{00000058-32D6-474C-9EB4-72048669116C}"/>
              </c:ext>
            </c:extLst>
          </c:dPt>
          <c:dPt>
            <c:idx val="22"/>
            <c:marker>
              <c:symbol val="none"/>
            </c:marker>
            <c:bubble3D val="0"/>
            <c:spPr>
              <a:ln w="34925" cap="rnd">
                <a:solidFill>
                  <a:srgbClr val="92D050"/>
                </a:solidFill>
                <a:round/>
              </a:ln>
              <a:effectLst/>
            </c:spPr>
            <c:extLst>
              <c:ext xmlns:c16="http://schemas.microsoft.com/office/drawing/2014/chart" uri="{C3380CC4-5D6E-409C-BE32-E72D297353CC}">
                <c16:uniqueId val="{0000005A-32D6-474C-9EB4-72048669116C}"/>
              </c:ext>
            </c:extLst>
          </c:dPt>
          <c:dPt>
            <c:idx val="23"/>
            <c:marker>
              <c:symbol val="none"/>
            </c:marker>
            <c:bubble3D val="0"/>
            <c:spPr>
              <a:ln w="34925" cap="rnd">
                <a:solidFill>
                  <a:srgbClr val="92D050"/>
                </a:solidFill>
                <a:round/>
              </a:ln>
              <a:effectLst/>
            </c:spPr>
            <c:extLst>
              <c:ext xmlns:c16="http://schemas.microsoft.com/office/drawing/2014/chart" uri="{C3380CC4-5D6E-409C-BE32-E72D297353CC}">
                <c16:uniqueId val="{0000005C-32D6-474C-9EB4-72048669116C}"/>
              </c:ext>
            </c:extLst>
          </c:dPt>
          <c:dPt>
            <c:idx val="24"/>
            <c:marker>
              <c:symbol val="none"/>
            </c:marker>
            <c:bubble3D val="0"/>
            <c:spPr>
              <a:ln w="34925" cap="rnd">
                <a:solidFill>
                  <a:srgbClr val="92D050"/>
                </a:solidFill>
                <a:round/>
              </a:ln>
              <a:effectLst/>
            </c:spPr>
            <c:extLst>
              <c:ext xmlns:c16="http://schemas.microsoft.com/office/drawing/2014/chart" uri="{C3380CC4-5D6E-409C-BE32-E72D297353CC}">
                <c16:uniqueId val="{0000005E-32D6-474C-9EB4-72048669116C}"/>
              </c:ext>
            </c:extLst>
          </c:dPt>
          <c:dPt>
            <c:idx val="25"/>
            <c:marker>
              <c:symbol val="none"/>
            </c:marker>
            <c:bubble3D val="0"/>
            <c:spPr>
              <a:ln w="34925" cap="rnd">
                <a:solidFill>
                  <a:srgbClr val="92D050"/>
                </a:solidFill>
                <a:round/>
              </a:ln>
              <a:effectLst/>
            </c:spPr>
            <c:extLst>
              <c:ext xmlns:c16="http://schemas.microsoft.com/office/drawing/2014/chart" uri="{C3380CC4-5D6E-409C-BE32-E72D297353CC}">
                <c16:uniqueId val="{00000060-32D6-474C-9EB4-72048669116C}"/>
              </c:ext>
            </c:extLst>
          </c:dPt>
          <c:dPt>
            <c:idx val="26"/>
            <c:marker>
              <c:symbol val="none"/>
            </c:marker>
            <c:bubble3D val="0"/>
            <c:spPr>
              <a:ln w="34925" cap="rnd">
                <a:solidFill>
                  <a:srgbClr val="92D050"/>
                </a:solidFill>
                <a:round/>
              </a:ln>
              <a:effectLst/>
            </c:spPr>
            <c:extLst>
              <c:ext xmlns:c16="http://schemas.microsoft.com/office/drawing/2014/chart" uri="{C3380CC4-5D6E-409C-BE32-E72D297353CC}">
                <c16:uniqueId val="{00000062-32D6-474C-9EB4-72048669116C}"/>
              </c:ext>
            </c:extLst>
          </c:dPt>
          <c:dPt>
            <c:idx val="27"/>
            <c:marker>
              <c:symbol val="none"/>
            </c:marker>
            <c:bubble3D val="0"/>
            <c:spPr>
              <a:ln w="34925" cap="rnd">
                <a:solidFill>
                  <a:srgbClr val="92D050"/>
                </a:solidFill>
                <a:round/>
              </a:ln>
              <a:effectLst/>
            </c:spPr>
            <c:extLst>
              <c:ext xmlns:c16="http://schemas.microsoft.com/office/drawing/2014/chart" uri="{C3380CC4-5D6E-409C-BE32-E72D297353CC}">
                <c16:uniqueId val="{00000064-32D6-474C-9EB4-72048669116C}"/>
              </c:ext>
            </c:extLst>
          </c:dPt>
          <c:dPt>
            <c:idx val="28"/>
            <c:marker>
              <c:symbol val="none"/>
            </c:marker>
            <c:bubble3D val="0"/>
            <c:spPr>
              <a:ln w="34925" cap="rnd">
                <a:solidFill>
                  <a:srgbClr val="92D050"/>
                </a:solidFill>
                <a:round/>
              </a:ln>
              <a:effectLst/>
            </c:spPr>
            <c:extLst>
              <c:ext xmlns:c16="http://schemas.microsoft.com/office/drawing/2014/chart" uri="{C3380CC4-5D6E-409C-BE32-E72D297353CC}">
                <c16:uniqueId val="{00000066-32D6-474C-9EB4-72048669116C}"/>
              </c:ext>
            </c:extLst>
          </c:dPt>
          <c:dPt>
            <c:idx val="29"/>
            <c:marker>
              <c:symbol val="none"/>
            </c:marker>
            <c:bubble3D val="0"/>
            <c:spPr>
              <a:ln w="34925" cap="rnd">
                <a:solidFill>
                  <a:srgbClr val="92D050"/>
                </a:solidFill>
                <a:round/>
              </a:ln>
              <a:effectLst/>
            </c:spPr>
            <c:extLst>
              <c:ext xmlns:c16="http://schemas.microsoft.com/office/drawing/2014/chart" uri="{C3380CC4-5D6E-409C-BE32-E72D297353CC}">
                <c16:uniqueId val="{00000068-32D6-474C-9EB4-72048669116C}"/>
              </c:ext>
            </c:extLst>
          </c:dPt>
          <c:dPt>
            <c:idx val="30"/>
            <c:marker>
              <c:symbol val="none"/>
            </c:marker>
            <c:bubble3D val="0"/>
            <c:spPr>
              <a:ln w="34925" cap="rnd">
                <a:solidFill>
                  <a:srgbClr val="92D050"/>
                </a:solidFill>
                <a:round/>
              </a:ln>
              <a:effectLst/>
            </c:spPr>
            <c:extLst>
              <c:ext xmlns:c16="http://schemas.microsoft.com/office/drawing/2014/chart" uri="{C3380CC4-5D6E-409C-BE32-E72D297353CC}">
                <c16:uniqueId val="{0000006A-32D6-474C-9EB4-72048669116C}"/>
              </c:ext>
            </c:extLst>
          </c:dPt>
          <c:dPt>
            <c:idx val="31"/>
            <c:marker>
              <c:symbol val="none"/>
            </c:marker>
            <c:bubble3D val="0"/>
            <c:spPr>
              <a:ln w="34925" cap="rnd">
                <a:solidFill>
                  <a:srgbClr val="92D050"/>
                </a:solidFill>
                <a:round/>
              </a:ln>
              <a:effectLst/>
            </c:spPr>
            <c:extLst>
              <c:ext xmlns:c16="http://schemas.microsoft.com/office/drawing/2014/chart" uri="{C3380CC4-5D6E-409C-BE32-E72D297353CC}">
                <c16:uniqueId val="{0000006C-32D6-474C-9EB4-72048669116C}"/>
              </c:ext>
            </c:extLst>
          </c:dPt>
          <c:dPt>
            <c:idx val="32"/>
            <c:marker>
              <c:symbol val="none"/>
            </c:marker>
            <c:bubble3D val="0"/>
            <c:spPr>
              <a:ln w="34925" cap="rnd">
                <a:solidFill>
                  <a:srgbClr val="92D050"/>
                </a:solidFill>
                <a:round/>
              </a:ln>
              <a:effectLst/>
            </c:spPr>
            <c:extLst>
              <c:ext xmlns:c16="http://schemas.microsoft.com/office/drawing/2014/chart" uri="{C3380CC4-5D6E-409C-BE32-E72D297353CC}">
                <c16:uniqueId val="{0000006E-32D6-474C-9EB4-72048669116C}"/>
              </c:ext>
            </c:extLst>
          </c:dPt>
          <c:dPt>
            <c:idx val="33"/>
            <c:marker>
              <c:symbol val="none"/>
            </c:marker>
            <c:bubble3D val="0"/>
            <c:spPr>
              <a:ln w="34925" cap="rnd">
                <a:solidFill>
                  <a:srgbClr val="92D050"/>
                </a:solidFill>
                <a:round/>
              </a:ln>
              <a:effectLst/>
            </c:spPr>
            <c:extLst>
              <c:ext xmlns:c16="http://schemas.microsoft.com/office/drawing/2014/chart" uri="{C3380CC4-5D6E-409C-BE32-E72D297353CC}">
                <c16:uniqueId val="{00000070-32D6-474C-9EB4-72048669116C}"/>
              </c:ext>
            </c:extLst>
          </c:dPt>
          <c:dPt>
            <c:idx val="34"/>
            <c:marker>
              <c:symbol val="none"/>
            </c:marker>
            <c:bubble3D val="0"/>
            <c:spPr>
              <a:ln w="34925" cap="rnd">
                <a:solidFill>
                  <a:srgbClr val="92D050"/>
                </a:solidFill>
                <a:round/>
              </a:ln>
              <a:effectLst/>
            </c:spPr>
            <c:extLst>
              <c:ext xmlns:c16="http://schemas.microsoft.com/office/drawing/2014/chart" uri="{C3380CC4-5D6E-409C-BE32-E72D297353CC}">
                <c16:uniqueId val="{00000072-32D6-474C-9EB4-72048669116C}"/>
              </c:ext>
            </c:extLst>
          </c:dPt>
          <c:dPt>
            <c:idx val="35"/>
            <c:marker>
              <c:symbol val="none"/>
            </c:marker>
            <c:bubble3D val="0"/>
            <c:spPr>
              <a:ln w="34925" cap="rnd">
                <a:solidFill>
                  <a:srgbClr val="92D050"/>
                </a:solidFill>
                <a:round/>
              </a:ln>
              <a:effectLst/>
            </c:spPr>
            <c:extLst>
              <c:ext xmlns:c16="http://schemas.microsoft.com/office/drawing/2014/chart" uri="{C3380CC4-5D6E-409C-BE32-E72D297353CC}">
                <c16:uniqueId val="{00000074-32D6-474C-9EB4-72048669116C}"/>
              </c:ext>
            </c:extLst>
          </c:dPt>
          <c:dPt>
            <c:idx val="36"/>
            <c:marker>
              <c:symbol val="none"/>
            </c:marker>
            <c:bubble3D val="0"/>
            <c:spPr>
              <a:ln w="34925" cap="rnd">
                <a:solidFill>
                  <a:srgbClr val="92D050"/>
                </a:solidFill>
                <a:round/>
              </a:ln>
              <a:effectLst/>
            </c:spPr>
            <c:extLst>
              <c:ext xmlns:c16="http://schemas.microsoft.com/office/drawing/2014/chart" uri="{C3380CC4-5D6E-409C-BE32-E72D297353CC}">
                <c16:uniqueId val="{00000076-32D6-474C-9EB4-72048669116C}"/>
              </c:ext>
            </c:extLst>
          </c:dPt>
          <c:dPt>
            <c:idx val="37"/>
            <c:marker>
              <c:symbol val="none"/>
            </c:marker>
            <c:bubble3D val="0"/>
            <c:spPr>
              <a:ln w="34925" cap="rnd">
                <a:solidFill>
                  <a:srgbClr val="92D050"/>
                </a:solidFill>
                <a:round/>
              </a:ln>
              <a:effectLst/>
            </c:spPr>
            <c:extLst>
              <c:ext xmlns:c16="http://schemas.microsoft.com/office/drawing/2014/chart" uri="{C3380CC4-5D6E-409C-BE32-E72D297353CC}">
                <c16:uniqueId val="{00000078-32D6-474C-9EB4-72048669116C}"/>
              </c:ext>
            </c:extLst>
          </c:dPt>
          <c:dPt>
            <c:idx val="38"/>
            <c:marker>
              <c:symbol val="none"/>
            </c:marker>
            <c:bubble3D val="0"/>
            <c:spPr>
              <a:ln w="34925" cap="rnd">
                <a:solidFill>
                  <a:srgbClr val="92D050"/>
                </a:solidFill>
                <a:round/>
              </a:ln>
              <a:effectLst/>
            </c:spPr>
            <c:extLst>
              <c:ext xmlns:c16="http://schemas.microsoft.com/office/drawing/2014/chart" uri="{C3380CC4-5D6E-409C-BE32-E72D297353CC}">
                <c16:uniqueId val="{0000007A-32D6-474C-9EB4-72048669116C}"/>
              </c:ext>
            </c:extLst>
          </c:dPt>
          <c:dPt>
            <c:idx val="39"/>
            <c:marker>
              <c:symbol val="none"/>
            </c:marker>
            <c:bubble3D val="0"/>
            <c:spPr>
              <a:ln w="34925" cap="rnd">
                <a:solidFill>
                  <a:srgbClr val="92D050"/>
                </a:solidFill>
                <a:round/>
              </a:ln>
              <a:effectLst/>
            </c:spPr>
            <c:extLst>
              <c:ext xmlns:c16="http://schemas.microsoft.com/office/drawing/2014/chart" uri="{C3380CC4-5D6E-409C-BE32-E72D297353CC}">
                <c16:uniqueId val="{0000007C-32D6-474C-9EB4-72048669116C}"/>
              </c:ext>
            </c:extLst>
          </c:dPt>
          <c:dPt>
            <c:idx val="40"/>
            <c:marker>
              <c:symbol val="none"/>
            </c:marker>
            <c:bubble3D val="0"/>
            <c:spPr>
              <a:ln w="34925" cap="rnd">
                <a:solidFill>
                  <a:srgbClr val="92D050"/>
                </a:solidFill>
                <a:round/>
              </a:ln>
              <a:effectLst/>
            </c:spPr>
            <c:extLst>
              <c:ext xmlns:c16="http://schemas.microsoft.com/office/drawing/2014/chart" uri="{C3380CC4-5D6E-409C-BE32-E72D297353CC}">
                <c16:uniqueId val="{0000007E-32D6-474C-9EB4-72048669116C}"/>
              </c:ext>
            </c:extLst>
          </c:dPt>
          <c:dPt>
            <c:idx val="41"/>
            <c:marker>
              <c:symbol val="none"/>
            </c:marker>
            <c:bubble3D val="0"/>
            <c:spPr>
              <a:ln w="34925" cap="rnd">
                <a:solidFill>
                  <a:srgbClr val="92D050"/>
                </a:solidFill>
                <a:round/>
              </a:ln>
              <a:effectLst/>
            </c:spPr>
            <c:extLst>
              <c:ext xmlns:c16="http://schemas.microsoft.com/office/drawing/2014/chart" uri="{C3380CC4-5D6E-409C-BE32-E72D297353CC}">
                <c16:uniqueId val="{00000080-32D6-474C-9EB4-72048669116C}"/>
              </c:ext>
            </c:extLst>
          </c:dPt>
          <c:dPt>
            <c:idx val="42"/>
            <c:marker>
              <c:symbol val="none"/>
            </c:marker>
            <c:bubble3D val="0"/>
            <c:spPr>
              <a:ln w="34925" cap="rnd">
                <a:solidFill>
                  <a:srgbClr val="92D050"/>
                </a:solidFill>
                <a:round/>
              </a:ln>
              <a:effectLst/>
            </c:spPr>
            <c:extLst>
              <c:ext xmlns:c16="http://schemas.microsoft.com/office/drawing/2014/chart" uri="{C3380CC4-5D6E-409C-BE32-E72D297353CC}">
                <c16:uniqueId val="{00000082-32D6-474C-9EB4-72048669116C}"/>
              </c:ext>
            </c:extLst>
          </c:dPt>
          <c:dPt>
            <c:idx val="43"/>
            <c:marker>
              <c:symbol val="none"/>
            </c:marker>
            <c:bubble3D val="0"/>
            <c:spPr>
              <a:ln w="34925" cap="rnd">
                <a:solidFill>
                  <a:srgbClr val="92D050"/>
                </a:solidFill>
                <a:round/>
              </a:ln>
              <a:effectLst/>
            </c:spPr>
            <c:extLst>
              <c:ext xmlns:c16="http://schemas.microsoft.com/office/drawing/2014/chart" uri="{C3380CC4-5D6E-409C-BE32-E72D297353CC}">
                <c16:uniqueId val="{00000084-32D6-474C-9EB4-72048669116C}"/>
              </c:ext>
            </c:extLst>
          </c:dPt>
          <c:dPt>
            <c:idx val="44"/>
            <c:marker>
              <c:symbol val="none"/>
            </c:marker>
            <c:bubble3D val="0"/>
            <c:spPr>
              <a:ln w="34925" cap="rnd">
                <a:solidFill>
                  <a:srgbClr val="92D050"/>
                </a:solidFill>
                <a:round/>
              </a:ln>
              <a:effectLst/>
            </c:spPr>
            <c:extLst>
              <c:ext xmlns:c16="http://schemas.microsoft.com/office/drawing/2014/chart" uri="{C3380CC4-5D6E-409C-BE32-E72D297353CC}">
                <c16:uniqueId val="{00000086-32D6-474C-9EB4-72048669116C}"/>
              </c:ext>
            </c:extLst>
          </c:dPt>
          <c:val>
            <c:numRef>
              <c:f>'PCCP A-C NPC Graph'!$C$8:$AU$8</c:f>
              <c:numCache>
                <c:formatCode>General</c:formatCode>
                <c:ptCount val="45"/>
                <c:pt idx="0">
                  <c:v>100</c:v>
                </c:pt>
                <c:pt idx="1">
                  <c:v>99.8</c:v>
                </c:pt>
                <c:pt idx="2">
                  <c:v>99.399999999999991</c:v>
                </c:pt>
                <c:pt idx="3">
                  <c:v>98.8</c:v>
                </c:pt>
                <c:pt idx="4">
                  <c:v>98</c:v>
                </c:pt>
                <c:pt idx="5">
                  <c:v>97</c:v>
                </c:pt>
                <c:pt idx="6">
                  <c:v>95.8</c:v>
                </c:pt>
                <c:pt idx="7">
                  <c:v>94.399999999999991</c:v>
                </c:pt>
                <c:pt idx="8">
                  <c:v>92.8</c:v>
                </c:pt>
                <c:pt idx="9">
                  <c:v>96.8</c:v>
                </c:pt>
                <c:pt idx="10">
                  <c:v>95.1</c:v>
                </c:pt>
                <c:pt idx="11">
                  <c:v>93.6</c:v>
                </c:pt>
                <c:pt idx="12">
                  <c:v>92.3</c:v>
                </c:pt>
                <c:pt idx="13">
                  <c:v>91.2</c:v>
                </c:pt>
                <c:pt idx="14">
                  <c:v>90.3</c:v>
                </c:pt>
                <c:pt idx="15">
                  <c:v>89.6</c:v>
                </c:pt>
                <c:pt idx="16">
                  <c:v>89.1</c:v>
                </c:pt>
                <c:pt idx="17">
                  <c:v>93.1</c:v>
                </c:pt>
                <c:pt idx="18">
                  <c:v>91.399999999999991</c:v>
                </c:pt>
                <c:pt idx="19">
                  <c:v>89.899999999999991</c:v>
                </c:pt>
                <c:pt idx="20">
                  <c:v>88.6</c:v>
                </c:pt>
                <c:pt idx="21">
                  <c:v>87.5</c:v>
                </c:pt>
                <c:pt idx="22">
                  <c:v>86.6</c:v>
                </c:pt>
                <c:pt idx="23">
                  <c:v>85.899999999999991</c:v>
                </c:pt>
                <c:pt idx="24">
                  <c:v>85.399999999999991</c:v>
                </c:pt>
                <c:pt idx="25">
                  <c:v>93.399999999999991</c:v>
                </c:pt>
                <c:pt idx="26">
                  <c:v>91.699999999999989</c:v>
                </c:pt>
                <c:pt idx="27">
                  <c:v>90.199999999999989</c:v>
                </c:pt>
                <c:pt idx="28">
                  <c:v>88.899999999999991</c:v>
                </c:pt>
                <c:pt idx="29">
                  <c:v>87.8</c:v>
                </c:pt>
                <c:pt idx="30">
                  <c:v>86.899999999999991</c:v>
                </c:pt>
                <c:pt idx="31">
                  <c:v>86.199999999999989</c:v>
                </c:pt>
                <c:pt idx="32">
                  <c:v>85.699999999999989</c:v>
                </c:pt>
                <c:pt idx="33">
                  <c:v>89.699999999999989</c:v>
                </c:pt>
                <c:pt idx="34">
                  <c:v>87.999999999999986</c:v>
                </c:pt>
                <c:pt idx="35">
                  <c:v>86.499999999999986</c:v>
                </c:pt>
                <c:pt idx="36">
                  <c:v>85.199999999999989</c:v>
                </c:pt>
                <c:pt idx="37">
                  <c:v>84.1</c:v>
                </c:pt>
                <c:pt idx="38">
                  <c:v>83.199999999999989</c:v>
                </c:pt>
                <c:pt idx="39">
                  <c:v>87.199999999999989</c:v>
                </c:pt>
                <c:pt idx="40">
                  <c:v>85.499999999999986</c:v>
                </c:pt>
                <c:pt idx="41">
                  <c:v>83.999999999999986</c:v>
                </c:pt>
                <c:pt idx="42">
                  <c:v>82.699999999999989</c:v>
                </c:pt>
                <c:pt idx="43">
                  <c:v>81.599999999999994</c:v>
                </c:pt>
                <c:pt idx="44">
                  <c:v>93.6</c:v>
                </c:pt>
              </c:numCache>
            </c:numRef>
          </c:val>
          <c:smooth val="0"/>
          <c:extLst>
            <c:ext xmlns:c16="http://schemas.microsoft.com/office/drawing/2014/chart" uri="{C3380CC4-5D6E-409C-BE32-E72D297353CC}">
              <c16:uniqueId val="{00000087-32D6-474C-9EB4-72048669116C}"/>
            </c:ext>
          </c:extLst>
        </c:ser>
        <c:ser>
          <c:idx val="0"/>
          <c:order val="2"/>
          <c:tx>
            <c:strRef>
              <c:f>'PCCP A-C NPC Graph'!$B$11</c:f>
              <c:strCache>
                <c:ptCount val="1"/>
                <c:pt idx="0">
                  <c:v>Alternative PQI</c:v>
                </c:pt>
              </c:strCache>
            </c:strRef>
          </c:tx>
          <c:spPr>
            <a:ln w="34925" cap="rnd">
              <a:solidFill>
                <a:srgbClr val="92D050"/>
              </a:solidFill>
              <a:prstDash val="sysDot"/>
              <a:round/>
            </a:ln>
            <a:effectLst/>
          </c:spPr>
          <c:marker>
            <c:symbol val="none"/>
          </c:marker>
          <c:dPt>
            <c:idx val="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89-32D6-474C-9EB4-72048669116C}"/>
              </c:ext>
            </c:extLst>
          </c:dPt>
          <c:dPt>
            <c:idx val="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8B-32D6-474C-9EB4-72048669116C}"/>
              </c:ext>
            </c:extLst>
          </c:dPt>
          <c:dPt>
            <c:idx val="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8D-32D6-474C-9EB4-72048669116C}"/>
              </c:ext>
            </c:extLst>
          </c:dPt>
          <c:dPt>
            <c:idx val="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8F-32D6-474C-9EB4-72048669116C}"/>
              </c:ext>
            </c:extLst>
          </c:dPt>
          <c:dPt>
            <c:idx val="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1-32D6-474C-9EB4-72048669116C}"/>
              </c:ext>
            </c:extLst>
          </c:dPt>
          <c:dPt>
            <c:idx val="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3-32D6-474C-9EB4-72048669116C}"/>
              </c:ext>
            </c:extLst>
          </c:dPt>
          <c:dPt>
            <c:idx val="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5-32D6-474C-9EB4-72048669116C}"/>
              </c:ext>
            </c:extLst>
          </c:dPt>
          <c:dPt>
            <c:idx val="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7-32D6-474C-9EB4-72048669116C}"/>
              </c:ext>
            </c:extLst>
          </c:dPt>
          <c:dPt>
            <c:idx val="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9-32D6-474C-9EB4-72048669116C}"/>
              </c:ext>
            </c:extLst>
          </c:dPt>
          <c:dPt>
            <c:idx val="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B-32D6-474C-9EB4-72048669116C}"/>
              </c:ext>
            </c:extLst>
          </c:dPt>
          <c:dPt>
            <c:idx val="1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D-32D6-474C-9EB4-72048669116C}"/>
              </c:ext>
            </c:extLst>
          </c:dPt>
          <c:dPt>
            <c:idx val="1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9F-32D6-474C-9EB4-72048669116C}"/>
              </c:ext>
            </c:extLst>
          </c:dPt>
          <c:dPt>
            <c:idx val="1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1-32D6-474C-9EB4-72048669116C}"/>
              </c:ext>
            </c:extLst>
          </c:dPt>
          <c:dPt>
            <c:idx val="1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3-32D6-474C-9EB4-72048669116C}"/>
              </c:ext>
            </c:extLst>
          </c:dPt>
          <c:dPt>
            <c:idx val="1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5-32D6-474C-9EB4-72048669116C}"/>
              </c:ext>
            </c:extLst>
          </c:dPt>
          <c:dPt>
            <c:idx val="1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7-32D6-474C-9EB4-72048669116C}"/>
              </c:ext>
            </c:extLst>
          </c:dPt>
          <c:dPt>
            <c:idx val="1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9-32D6-474C-9EB4-72048669116C}"/>
              </c:ext>
            </c:extLst>
          </c:dPt>
          <c:dPt>
            <c:idx val="1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B-32D6-474C-9EB4-72048669116C}"/>
              </c:ext>
            </c:extLst>
          </c:dPt>
          <c:dPt>
            <c:idx val="1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D-32D6-474C-9EB4-72048669116C}"/>
              </c:ext>
            </c:extLst>
          </c:dPt>
          <c:dPt>
            <c:idx val="1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AF-32D6-474C-9EB4-72048669116C}"/>
              </c:ext>
            </c:extLst>
          </c:dPt>
          <c:dPt>
            <c:idx val="2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1-32D6-474C-9EB4-72048669116C}"/>
              </c:ext>
            </c:extLst>
          </c:dPt>
          <c:dPt>
            <c:idx val="2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3-32D6-474C-9EB4-72048669116C}"/>
              </c:ext>
            </c:extLst>
          </c:dPt>
          <c:dPt>
            <c:idx val="2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5-32D6-474C-9EB4-72048669116C}"/>
              </c:ext>
            </c:extLst>
          </c:dPt>
          <c:dPt>
            <c:idx val="2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7-32D6-474C-9EB4-72048669116C}"/>
              </c:ext>
            </c:extLst>
          </c:dPt>
          <c:dPt>
            <c:idx val="2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9-32D6-474C-9EB4-72048669116C}"/>
              </c:ext>
            </c:extLst>
          </c:dPt>
          <c:dPt>
            <c:idx val="2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B-32D6-474C-9EB4-72048669116C}"/>
              </c:ext>
            </c:extLst>
          </c:dPt>
          <c:dPt>
            <c:idx val="2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D-32D6-474C-9EB4-72048669116C}"/>
              </c:ext>
            </c:extLst>
          </c:dPt>
          <c:dPt>
            <c:idx val="2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BF-32D6-474C-9EB4-72048669116C}"/>
              </c:ext>
            </c:extLst>
          </c:dPt>
          <c:dPt>
            <c:idx val="2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1-32D6-474C-9EB4-72048669116C}"/>
              </c:ext>
            </c:extLst>
          </c:dPt>
          <c:dPt>
            <c:idx val="2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3-32D6-474C-9EB4-72048669116C}"/>
              </c:ext>
            </c:extLst>
          </c:dPt>
          <c:dPt>
            <c:idx val="3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5-32D6-474C-9EB4-72048669116C}"/>
              </c:ext>
            </c:extLst>
          </c:dPt>
          <c:dPt>
            <c:idx val="3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7-32D6-474C-9EB4-72048669116C}"/>
              </c:ext>
            </c:extLst>
          </c:dPt>
          <c:dPt>
            <c:idx val="3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9-32D6-474C-9EB4-72048669116C}"/>
              </c:ext>
            </c:extLst>
          </c:dPt>
          <c:dPt>
            <c:idx val="3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B-32D6-474C-9EB4-72048669116C}"/>
              </c:ext>
            </c:extLst>
          </c:dPt>
          <c:dPt>
            <c:idx val="3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D-32D6-474C-9EB4-72048669116C}"/>
              </c:ext>
            </c:extLst>
          </c:dPt>
          <c:dPt>
            <c:idx val="35"/>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CF-32D6-474C-9EB4-72048669116C}"/>
              </c:ext>
            </c:extLst>
          </c:dPt>
          <c:dPt>
            <c:idx val="36"/>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1-32D6-474C-9EB4-72048669116C}"/>
              </c:ext>
            </c:extLst>
          </c:dPt>
          <c:dPt>
            <c:idx val="37"/>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3-32D6-474C-9EB4-72048669116C}"/>
              </c:ext>
            </c:extLst>
          </c:dPt>
          <c:dPt>
            <c:idx val="38"/>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5-32D6-474C-9EB4-72048669116C}"/>
              </c:ext>
            </c:extLst>
          </c:dPt>
          <c:dPt>
            <c:idx val="39"/>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7-32D6-474C-9EB4-72048669116C}"/>
              </c:ext>
            </c:extLst>
          </c:dPt>
          <c:dPt>
            <c:idx val="40"/>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9-32D6-474C-9EB4-72048669116C}"/>
              </c:ext>
            </c:extLst>
          </c:dPt>
          <c:dPt>
            <c:idx val="41"/>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B-32D6-474C-9EB4-72048669116C}"/>
              </c:ext>
            </c:extLst>
          </c:dPt>
          <c:dPt>
            <c:idx val="42"/>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D-32D6-474C-9EB4-72048669116C}"/>
              </c:ext>
            </c:extLst>
          </c:dPt>
          <c:dPt>
            <c:idx val="43"/>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DF-32D6-474C-9EB4-72048669116C}"/>
              </c:ext>
            </c:extLst>
          </c:dPt>
          <c:dPt>
            <c:idx val="44"/>
            <c:marker>
              <c:symbol val="none"/>
            </c:marker>
            <c:bubble3D val="0"/>
            <c:spPr>
              <a:ln w="34925" cap="rnd">
                <a:solidFill>
                  <a:srgbClr val="92D050"/>
                </a:solidFill>
                <a:prstDash val="sysDot"/>
                <a:round/>
              </a:ln>
              <a:effectLst/>
            </c:spPr>
            <c:extLst>
              <c:ext xmlns:c16="http://schemas.microsoft.com/office/drawing/2014/chart" uri="{C3380CC4-5D6E-409C-BE32-E72D297353CC}">
                <c16:uniqueId val="{000000E1-32D6-474C-9EB4-72048669116C}"/>
              </c:ext>
            </c:extLst>
          </c:dPt>
          <c:val>
            <c:numRef>
              <c:f>'PCCP A-C NPC Graph'!$C$11:$AU$11</c:f>
              <c:numCache>
                <c:formatCode>General</c:formatCode>
                <c:ptCount val="45"/>
                <c:pt idx="0">
                  <c:v>100</c:v>
                </c:pt>
                <c:pt idx="1">
                  <c:v>99.8</c:v>
                </c:pt>
                <c:pt idx="2">
                  <c:v>99.399999999999991</c:v>
                </c:pt>
                <c:pt idx="3">
                  <c:v>98.8</c:v>
                </c:pt>
                <c:pt idx="4">
                  <c:v>98</c:v>
                </c:pt>
                <c:pt idx="5">
                  <c:v>97</c:v>
                </c:pt>
                <c:pt idx="6">
                  <c:v>95.8</c:v>
                </c:pt>
                <c:pt idx="7">
                  <c:v>94.399999999999991</c:v>
                </c:pt>
                <c:pt idx="8">
                  <c:v>92.8</c:v>
                </c:pt>
                <c:pt idx="9">
                  <c:v>91</c:v>
                </c:pt>
                <c:pt idx="10">
                  <c:v>89</c:v>
                </c:pt>
                <c:pt idx="11">
                  <c:v>87.2</c:v>
                </c:pt>
                <c:pt idx="12">
                  <c:v>85.5</c:v>
                </c:pt>
                <c:pt idx="13">
                  <c:v>83.9</c:v>
                </c:pt>
                <c:pt idx="14">
                  <c:v>95.9</c:v>
                </c:pt>
                <c:pt idx="15">
                  <c:v>94.2</c:v>
                </c:pt>
                <c:pt idx="16">
                  <c:v>92.7</c:v>
                </c:pt>
                <c:pt idx="17">
                  <c:v>91.4</c:v>
                </c:pt>
                <c:pt idx="18">
                  <c:v>90.300000000000011</c:v>
                </c:pt>
                <c:pt idx="19">
                  <c:v>89.4</c:v>
                </c:pt>
                <c:pt idx="20">
                  <c:v>88.7</c:v>
                </c:pt>
                <c:pt idx="21">
                  <c:v>88.2</c:v>
                </c:pt>
                <c:pt idx="22">
                  <c:v>87.7</c:v>
                </c:pt>
                <c:pt idx="23">
                  <c:v>87.2</c:v>
                </c:pt>
                <c:pt idx="24">
                  <c:v>86.7</c:v>
                </c:pt>
                <c:pt idx="25">
                  <c:v>86.2</c:v>
                </c:pt>
                <c:pt idx="26">
                  <c:v>85.7</c:v>
                </c:pt>
                <c:pt idx="27">
                  <c:v>85.2</c:v>
                </c:pt>
                <c:pt idx="28">
                  <c:v>84.7</c:v>
                </c:pt>
                <c:pt idx="29">
                  <c:v>96.7</c:v>
                </c:pt>
                <c:pt idx="30">
                  <c:v>95</c:v>
                </c:pt>
                <c:pt idx="31">
                  <c:v>93.5</c:v>
                </c:pt>
                <c:pt idx="32">
                  <c:v>92.2</c:v>
                </c:pt>
                <c:pt idx="33">
                  <c:v>91.100000000000009</c:v>
                </c:pt>
                <c:pt idx="34">
                  <c:v>90.2</c:v>
                </c:pt>
                <c:pt idx="35">
                  <c:v>89.5</c:v>
                </c:pt>
                <c:pt idx="36">
                  <c:v>89</c:v>
                </c:pt>
                <c:pt idx="37">
                  <c:v>88.5</c:v>
                </c:pt>
                <c:pt idx="38">
                  <c:v>88</c:v>
                </c:pt>
                <c:pt idx="39">
                  <c:v>87.5</c:v>
                </c:pt>
                <c:pt idx="40">
                  <c:v>87</c:v>
                </c:pt>
                <c:pt idx="41">
                  <c:v>86.5</c:v>
                </c:pt>
                <c:pt idx="42">
                  <c:v>86</c:v>
                </c:pt>
                <c:pt idx="43">
                  <c:v>85.5</c:v>
                </c:pt>
                <c:pt idx="44">
                  <c:v>97.5</c:v>
                </c:pt>
              </c:numCache>
            </c:numRef>
          </c:val>
          <c:smooth val="0"/>
          <c:extLst>
            <c:ext xmlns:c16="http://schemas.microsoft.com/office/drawing/2014/chart" uri="{C3380CC4-5D6E-409C-BE32-E72D297353CC}">
              <c16:uniqueId val="{000000E2-32D6-474C-9EB4-72048669116C}"/>
            </c:ext>
          </c:extLst>
        </c:ser>
        <c:dLbls>
          <c:showLegendKey val="0"/>
          <c:showVal val="0"/>
          <c:showCatName val="0"/>
          <c:showSerName val="0"/>
          <c:showPercent val="0"/>
          <c:showBubbleSize val="0"/>
        </c:dLbls>
        <c:smooth val="0"/>
        <c:axId val="1008456736"/>
        <c:axId val="1008455168"/>
      </c:lineChart>
      <c:catAx>
        <c:axId val="1008456736"/>
        <c:scaling>
          <c:orientation val="minMax"/>
        </c:scaling>
        <c:delete val="1"/>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a:solidFill>
                      <a:sysClr val="windowText" lastClr="000000"/>
                    </a:solidFill>
                  </a:rPr>
                  <a:t>Year</a:t>
                </a:r>
              </a:p>
            </c:rich>
          </c:tx>
          <c:layout>
            <c:manualLayout>
              <c:xMode val="edge"/>
              <c:yMode val="edge"/>
              <c:x val="0.49230358910673716"/>
              <c:y val="0.9477722715136331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majorTickMark val="none"/>
        <c:minorTickMark val="none"/>
        <c:tickLblPos val="nextTo"/>
        <c:crossAx val="1008455168"/>
        <c:crosses val="autoZero"/>
        <c:auto val="1"/>
        <c:lblAlgn val="ctr"/>
        <c:lblOffset val="100"/>
        <c:tickLblSkip val="4"/>
        <c:tickMarkSkip val="1"/>
        <c:noMultiLvlLbl val="0"/>
      </c:catAx>
      <c:valAx>
        <c:axId val="1008455168"/>
        <c:scaling>
          <c:orientation val="minMax"/>
          <c:max val="100"/>
          <c:min val="60"/>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1008456736"/>
        <c:crosses val="autoZero"/>
        <c:crossBetween val="between"/>
        <c:majorUnit val="10"/>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5.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69.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0.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1.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2.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4.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5.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6.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8.vml.rels><?xml version="1.0" encoding="UTF-8" standalone="yes"?>
<Relationships xmlns="http://schemas.openxmlformats.org/package/2006/relationships"><Relationship Id="rId1" Type="http://schemas.openxmlformats.org/officeDocument/2006/relationships/image" Target="../media/image1.emf"/></Relationships>
</file>

<file path=ppt/drawings/_rels/vmlDrawing79.vml.rels><?xml version="1.0" encoding="UTF-8" standalone="yes"?>
<Relationships xmlns="http://schemas.openxmlformats.org/package/2006/relationships"><Relationship Id="rId1" Type="http://schemas.openxmlformats.org/officeDocument/2006/relationships/image" Target="../media/image1.emf"/></Relationships>
</file>

<file path=ppt/drawings/drawing1.xml><?xml version="1.0" encoding="utf-8"?>
<c:userShapes xmlns:c="http://schemas.openxmlformats.org/drawingml/2006/chart">
  <cdr:relSizeAnchor xmlns:cdr="http://schemas.openxmlformats.org/drawingml/2006/chartDrawing">
    <cdr:from>
      <cdr:x>0.0386</cdr:x>
      <cdr:y>0.0175</cdr:y>
    </cdr:from>
    <cdr:to>
      <cdr:x>0.08174</cdr:x>
      <cdr:y>0.24785</cdr:y>
    </cdr:to>
    <cdr:sp macro="" textlink="">
      <cdr:nvSpPr>
        <cdr:cNvPr id="2" name="Right Arrow 1"/>
        <cdr:cNvSpPr/>
      </cdr:nvSpPr>
      <cdr:spPr>
        <a:xfrm xmlns:a="http://schemas.openxmlformats.org/drawingml/2006/main" rot="16200000">
          <a:off x="87286" y="344762"/>
          <a:ext cx="947844" cy="402336"/>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0.04884</cdr:x>
      <cdr:y>0.24486</cdr:y>
    </cdr:from>
    <cdr:to>
      <cdr:x>0.07033</cdr:x>
      <cdr:y>0.45589</cdr:y>
    </cdr:to>
    <cdr:sp macro="" textlink="">
      <cdr:nvSpPr>
        <cdr:cNvPr id="3" name="Rectangle 2"/>
        <cdr:cNvSpPr/>
      </cdr:nvSpPr>
      <cdr:spPr>
        <a:xfrm xmlns:a="http://schemas.openxmlformats.org/drawingml/2006/main">
          <a:off x="481060" y="1092513"/>
          <a:ext cx="211671" cy="941571"/>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0.04097</cdr:x>
      <cdr:y>0.64892</cdr:y>
    </cdr:from>
    <cdr:to>
      <cdr:x>0.08145</cdr:x>
      <cdr:y>0.85831</cdr:y>
    </cdr:to>
    <cdr:sp macro="" textlink="">
      <cdr:nvSpPr>
        <cdr:cNvPr id="4" name="Right Arrow 3"/>
        <cdr:cNvSpPr/>
      </cdr:nvSpPr>
      <cdr:spPr>
        <a:xfrm xmlns:a="http://schemas.openxmlformats.org/drawingml/2006/main" rot="5400000" flipV="1">
          <a:off x="121408" y="3193038"/>
          <a:ext cx="941590" cy="391625"/>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pPr algn="ctr"/>
          <a:r>
            <a:rPr lang="en-US" sz="1400" b="1">
              <a:solidFill>
                <a:sysClr val="windowText" lastClr="000000"/>
              </a:solidFill>
            </a:rPr>
            <a:t>Poor</a:t>
          </a:r>
        </a:p>
      </cdr:txBody>
    </cdr:sp>
  </cdr:relSizeAnchor>
  <cdr:relSizeAnchor xmlns:cdr="http://schemas.openxmlformats.org/drawingml/2006/chartDrawing">
    <cdr:from>
      <cdr:x>0.04949</cdr:x>
      <cdr:y>0.44607</cdr:y>
    </cdr:from>
    <cdr:to>
      <cdr:x>0.07084</cdr:x>
      <cdr:y>0.64728</cdr:y>
    </cdr:to>
    <cdr:sp macro="" textlink="">
      <cdr:nvSpPr>
        <cdr:cNvPr id="5" name="Rectangle 4"/>
        <cdr:cNvSpPr/>
      </cdr:nvSpPr>
      <cdr:spPr>
        <a:xfrm xmlns:a="http://schemas.openxmlformats.org/drawingml/2006/main">
          <a:off x="478817" y="2005876"/>
          <a:ext cx="206552" cy="904806"/>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0.0389</cdr:x>
      <cdr:y>0.1575</cdr:y>
    </cdr:from>
    <cdr:to>
      <cdr:x>0.06928</cdr:x>
      <cdr:y>0.30803</cdr:y>
    </cdr:to>
    <cdr:sp macro="" textlink="">
      <cdr:nvSpPr>
        <cdr:cNvPr id="6" name="TextBox 5"/>
        <cdr:cNvSpPr txBox="1"/>
      </cdr:nvSpPr>
      <cdr:spPr>
        <a:xfrm xmlns:a="http://schemas.openxmlformats.org/drawingml/2006/main">
          <a:off x="362816" y="648072"/>
          <a:ext cx="283350" cy="619410"/>
        </a:xfrm>
        <a:prstGeom xmlns:a="http://schemas.openxmlformats.org/drawingml/2006/main" prst="rect">
          <a:avLst/>
        </a:prstGeom>
      </cdr:spPr>
      <cdr:txBody>
        <a:bodyPr xmlns:a="http://schemas.openxmlformats.org/drawingml/2006/main" vertOverflow="clip" vert="vert270" wrap="square" rtlCol="0"/>
        <a:lstStyle xmlns:a="http://schemas.openxmlformats.org/drawingml/2006/main"/>
        <a:p xmlns:a="http://schemas.openxmlformats.org/drawingml/2006/main">
          <a:r>
            <a:rPr lang="en-US" sz="1400" b="1" dirty="0"/>
            <a:t>Good</a:t>
          </a:r>
        </a:p>
      </cdr:txBody>
    </cdr:sp>
  </cdr:relSizeAnchor>
</c:userShapes>
</file>

<file path=ppt/drawings/drawing2.xml><?xml version="1.0" encoding="utf-8"?>
<c:userShapes xmlns:c="http://schemas.openxmlformats.org/drawingml/2006/chart">
  <cdr:relSizeAnchor xmlns:cdr="http://schemas.openxmlformats.org/drawingml/2006/chartDrawing">
    <cdr:from>
      <cdr:x>0.00296</cdr:x>
      <cdr:y>0.01171</cdr:y>
    </cdr:from>
    <cdr:to>
      <cdr:x>0.04596</cdr:x>
      <cdr:y>0.23393</cdr:y>
    </cdr:to>
    <cdr:sp macro="" textlink="">
      <cdr:nvSpPr>
        <cdr:cNvPr id="2" name="Right Arrow 1"/>
        <cdr:cNvSpPr/>
      </cdr:nvSpPr>
      <cdr:spPr>
        <a:xfrm xmlns:a="http://schemas.openxmlformats.org/drawingml/2006/main" rot="16200000">
          <a:off x="-233538" y="308779"/>
          <a:ext cx="914400" cy="393192"/>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0.01444</cdr:x>
      <cdr:y>0.23278</cdr:y>
    </cdr:from>
    <cdr:to>
      <cdr:x>0.03534</cdr:x>
      <cdr:y>0.43841</cdr:y>
    </cdr:to>
    <cdr:sp macro="" textlink="">
      <cdr:nvSpPr>
        <cdr:cNvPr id="3" name="Rectangle 2"/>
        <cdr:cNvSpPr/>
      </cdr:nvSpPr>
      <cdr:spPr>
        <a:xfrm xmlns:a="http://schemas.openxmlformats.org/drawingml/2006/main">
          <a:off x="132039" y="957843"/>
          <a:ext cx="191093" cy="846126"/>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0.00435</cdr:x>
      <cdr:y>0.64993</cdr:y>
    </cdr:from>
    <cdr:to>
      <cdr:x>0.04483</cdr:x>
      <cdr:y>0.85228</cdr:y>
    </cdr:to>
    <cdr:sp macro="" textlink="">
      <cdr:nvSpPr>
        <cdr:cNvPr id="4" name="Right Arrow 3"/>
        <cdr:cNvSpPr/>
      </cdr:nvSpPr>
      <cdr:spPr>
        <a:xfrm xmlns:a="http://schemas.openxmlformats.org/drawingml/2006/main" rot="5400000" flipV="1">
          <a:off x="-209240" y="3151918"/>
          <a:ext cx="902853"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r>
            <a:rPr lang="en-US" sz="1400" b="1">
              <a:solidFill>
                <a:sysClr val="windowText" lastClr="000000"/>
              </a:solidFill>
            </a:rPr>
            <a:t>Poor</a:t>
          </a:r>
        </a:p>
      </cdr:txBody>
    </cdr:sp>
  </cdr:relSizeAnchor>
  <cdr:relSizeAnchor xmlns:cdr="http://schemas.openxmlformats.org/drawingml/2006/chartDrawing">
    <cdr:from>
      <cdr:x>0.01361</cdr:x>
      <cdr:y>0.43072</cdr:y>
    </cdr:from>
    <cdr:to>
      <cdr:x>0.03483</cdr:x>
      <cdr:y>0.64616</cdr:y>
    </cdr:to>
    <cdr:sp macro="" textlink="">
      <cdr:nvSpPr>
        <cdr:cNvPr id="5" name="Rectangle 4"/>
        <cdr:cNvSpPr/>
      </cdr:nvSpPr>
      <cdr:spPr>
        <a:xfrm xmlns:a="http://schemas.openxmlformats.org/drawingml/2006/main">
          <a:off x="134054" y="1921784"/>
          <a:ext cx="208991" cy="961262"/>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dirty="0">
              <a:solidFill>
                <a:sysClr val="windowText" lastClr="000000"/>
              </a:solidFill>
            </a:rPr>
            <a:t>Fair</a:t>
          </a:r>
        </a:p>
      </cdr:txBody>
    </cdr:sp>
  </cdr:relSizeAnchor>
  <cdr:relSizeAnchor xmlns:cdr="http://schemas.openxmlformats.org/drawingml/2006/chartDrawing">
    <cdr:from>
      <cdr:x>0.00394</cdr:x>
      <cdr:y>0.1575</cdr:y>
    </cdr:from>
    <cdr:to>
      <cdr:x>0.03432</cdr:x>
      <cdr:y>0.31794</cdr:y>
    </cdr:to>
    <cdr:sp macro="" textlink="">
      <cdr:nvSpPr>
        <cdr:cNvPr id="7" name="TextBox 1"/>
        <cdr:cNvSpPr txBox="1"/>
      </cdr:nvSpPr>
      <cdr:spPr>
        <a:xfrm xmlns:a="http://schemas.openxmlformats.org/drawingml/2006/main">
          <a:off x="36004" y="648072"/>
          <a:ext cx="277795" cy="660186"/>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dr:relSizeAnchor xmlns:cdr="http://schemas.openxmlformats.org/drawingml/2006/chartDrawing">
    <cdr:from>
      <cdr:x>0.53146</cdr:x>
      <cdr:y>0.14</cdr:y>
    </cdr:from>
    <cdr:to>
      <cdr:x>0.54343</cdr:x>
      <cdr:y>0.16666</cdr:y>
    </cdr:to>
    <cdr:sp macro="" textlink="">
      <cdr:nvSpPr>
        <cdr:cNvPr id="8" name="Rectangle 7"/>
        <cdr:cNvSpPr/>
      </cdr:nvSpPr>
      <cdr:spPr>
        <a:xfrm xmlns:a="http://schemas.openxmlformats.org/drawingml/2006/main">
          <a:off x="4859636" y="576064"/>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t"/>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0.97639</cdr:x>
      <cdr:y>0.09625</cdr:y>
    </cdr:from>
    <cdr:to>
      <cdr:x>0.98836</cdr:x>
      <cdr:y>0.12292</cdr:y>
    </cdr:to>
    <cdr:sp macro="" textlink="">
      <cdr:nvSpPr>
        <cdr:cNvPr id="9" name="Rectangle 8"/>
        <cdr:cNvSpPr/>
      </cdr:nvSpPr>
      <cdr:spPr>
        <a:xfrm xmlns:a="http://schemas.openxmlformats.org/drawingml/2006/main">
          <a:off x="8928088" y="396044"/>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t"/>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0.11802</cdr:x>
      <cdr:y>0.77874</cdr:y>
    </cdr:from>
    <cdr:to>
      <cdr:x>0.13</cdr:x>
      <cdr:y>0.80541</cdr:y>
    </cdr:to>
    <cdr:sp macro="" textlink="">
      <cdr:nvSpPr>
        <cdr:cNvPr id="10" name="Rectangle 9"/>
        <cdr:cNvSpPr/>
      </cdr:nvSpPr>
      <cdr:spPr>
        <a:xfrm xmlns:a="http://schemas.openxmlformats.org/drawingml/2006/main">
          <a:off x="1079216" y="3204356"/>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t"/>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xml><?xml version="1.0" encoding="utf-8"?>
<c:userShapes xmlns:c="http://schemas.openxmlformats.org/drawingml/2006/chart">
  <cdr:relSizeAnchor xmlns:cdr="http://schemas.openxmlformats.org/drawingml/2006/chartDrawing">
    <cdr:from>
      <cdr:x>0.00296</cdr:x>
      <cdr:y>0.00898</cdr:y>
    </cdr:from>
    <cdr:to>
      <cdr:x>0.04705</cdr:x>
      <cdr:y>0.23933</cdr:y>
    </cdr:to>
    <cdr:sp macro="" textlink="">
      <cdr:nvSpPr>
        <cdr:cNvPr id="2" name="Right Arrow 1"/>
        <cdr:cNvSpPr/>
      </cdr:nvSpPr>
      <cdr:spPr>
        <a:xfrm xmlns:a="http://schemas.openxmlformats.org/drawingml/2006/main" rot="16200000">
          <a:off x="-267600" y="336822"/>
          <a:ext cx="1027755" cy="434244"/>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0.01444</cdr:x>
      <cdr:y>0.24096</cdr:y>
    </cdr:from>
    <cdr:to>
      <cdr:x>0.03593</cdr:x>
      <cdr:y>0.45199</cdr:y>
    </cdr:to>
    <cdr:sp macro="" textlink="">
      <cdr:nvSpPr>
        <cdr:cNvPr id="3" name="Rectangle 2"/>
        <cdr:cNvSpPr/>
      </cdr:nvSpPr>
      <cdr:spPr>
        <a:xfrm xmlns:a="http://schemas.openxmlformats.org/drawingml/2006/main">
          <a:off x="142229" y="1075121"/>
          <a:ext cx="211687" cy="941551"/>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0.00657</cdr:x>
      <cdr:y>0.64502</cdr:y>
    </cdr:from>
    <cdr:to>
      <cdr:x>0.04705</cdr:x>
      <cdr:y>0.85441</cdr:y>
    </cdr:to>
    <cdr:sp macro="" textlink="">
      <cdr:nvSpPr>
        <cdr:cNvPr id="4" name="Right Arrow 3"/>
        <cdr:cNvSpPr/>
      </cdr:nvSpPr>
      <cdr:spPr>
        <a:xfrm xmlns:a="http://schemas.openxmlformats.org/drawingml/2006/main" rot="5400000" flipV="1">
          <a:off x="-203036" y="3145714"/>
          <a:ext cx="934239"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pPr algn="ctr"/>
          <a:r>
            <a:rPr lang="en-US" sz="1400" b="1">
              <a:solidFill>
                <a:sysClr val="windowText" lastClr="000000"/>
              </a:solidFill>
            </a:rPr>
            <a:t>Poor</a:t>
          </a:r>
        </a:p>
      </cdr:txBody>
    </cdr:sp>
  </cdr:relSizeAnchor>
  <cdr:relSizeAnchor xmlns:cdr="http://schemas.openxmlformats.org/drawingml/2006/chartDrawing">
    <cdr:from>
      <cdr:x>0.01509</cdr:x>
      <cdr:y>0.44217</cdr:y>
    </cdr:from>
    <cdr:to>
      <cdr:x>0.03644</cdr:x>
      <cdr:y>0.64338</cdr:y>
    </cdr:to>
    <cdr:sp macro="" textlink="">
      <cdr:nvSpPr>
        <cdr:cNvPr id="5" name="Rectangle 4"/>
        <cdr:cNvSpPr/>
      </cdr:nvSpPr>
      <cdr:spPr>
        <a:xfrm xmlns:a="http://schemas.openxmlformats.org/drawingml/2006/main">
          <a:off x="148652" y="1972875"/>
          <a:ext cx="210312" cy="897763"/>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0.21262</cdr:x>
      <cdr:y>0.04375</cdr:y>
    </cdr:from>
    <cdr:to>
      <cdr:x>0.22376</cdr:x>
      <cdr:y>0.06828</cdr:y>
    </cdr:to>
    <cdr:sp macro="" textlink="">
      <cdr:nvSpPr>
        <cdr:cNvPr id="6" name="Oval 5"/>
        <cdr:cNvSpPr/>
      </cdr:nvSpPr>
      <cdr:spPr>
        <a:xfrm xmlns:a="http://schemas.openxmlformats.org/drawingml/2006/main">
          <a:off x="1944216" y="180020"/>
          <a:ext cx="101864" cy="100936"/>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0.3326</cdr:x>
      <cdr:y>0.08971</cdr:y>
    </cdr:from>
    <cdr:to>
      <cdr:x>0.34374</cdr:x>
      <cdr:y>0.11425</cdr:y>
    </cdr:to>
    <cdr:sp macro="" textlink="">
      <cdr:nvSpPr>
        <cdr:cNvPr id="7" name="Oval 6"/>
        <cdr:cNvSpPr/>
      </cdr:nvSpPr>
      <cdr:spPr>
        <a:xfrm xmlns:a="http://schemas.openxmlformats.org/drawingml/2006/main">
          <a:off x="3276015" y="400269"/>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0.57482</cdr:x>
      <cdr:y>0.13041</cdr:y>
    </cdr:from>
    <cdr:to>
      <cdr:x>0.58596</cdr:x>
      <cdr:y>0.15495</cdr:y>
    </cdr:to>
    <cdr:sp macro="" textlink="">
      <cdr:nvSpPr>
        <cdr:cNvPr id="8" name="Oval 7"/>
        <cdr:cNvSpPr/>
      </cdr:nvSpPr>
      <cdr:spPr>
        <a:xfrm xmlns:a="http://schemas.openxmlformats.org/drawingml/2006/main">
          <a:off x="5661863" y="581865"/>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0.68145</cdr:x>
      <cdr:y>0.17274</cdr:y>
    </cdr:from>
    <cdr:to>
      <cdr:x>0.69259</cdr:x>
      <cdr:y>0.19728</cdr:y>
    </cdr:to>
    <cdr:sp macro="" textlink="">
      <cdr:nvSpPr>
        <cdr:cNvPr id="9" name="Oval 8"/>
        <cdr:cNvSpPr/>
      </cdr:nvSpPr>
      <cdr:spPr>
        <a:xfrm xmlns:a="http://schemas.openxmlformats.org/drawingml/2006/main">
          <a:off x="6712081" y="770729"/>
          <a:ext cx="109725" cy="109493"/>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0.89625</cdr:x>
      <cdr:y>0.18073</cdr:y>
    </cdr:from>
    <cdr:to>
      <cdr:x>0.90739</cdr:x>
      <cdr:y>0.20527</cdr:y>
    </cdr:to>
    <cdr:sp macro="" textlink="">
      <cdr:nvSpPr>
        <cdr:cNvPr id="10" name="Oval 9"/>
        <cdr:cNvSpPr/>
      </cdr:nvSpPr>
      <cdr:spPr>
        <a:xfrm xmlns:a="http://schemas.openxmlformats.org/drawingml/2006/main">
          <a:off x="8827813" y="806378"/>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0.97738</cdr:x>
      <cdr:y>0.02774</cdr:y>
    </cdr:from>
    <cdr:to>
      <cdr:x>0.98849</cdr:x>
      <cdr:y>0.05234</cdr:y>
    </cdr:to>
    <cdr:sp macro="" textlink="">
      <cdr:nvSpPr>
        <cdr:cNvPr id="12" name="Rectangle 11"/>
        <cdr:cNvSpPr/>
      </cdr:nvSpPr>
      <cdr:spPr>
        <a:xfrm xmlns:a="http://schemas.openxmlformats.org/drawingml/2006/main">
          <a:off x="9626891" y="123788"/>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0.98436</cdr:x>
      <cdr:y>0.1225</cdr:y>
    </cdr:from>
    <cdr:to>
      <cdr:x>0.99548</cdr:x>
      <cdr:y>0.14709</cdr:y>
    </cdr:to>
    <cdr:sp macro="" textlink="">
      <cdr:nvSpPr>
        <cdr:cNvPr id="13" name="Rectangle 12"/>
        <cdr:cNvSpPr/>
      </cdr:nvSpPr>
      <cdr:spPr>
        <a:xfrm xmlns:a="http://schemas.openxmlformats.org/drawingml/2006/main">
          <a:off x="9001000" y="504056"/>
          <a:ext cx="101682" cy="101183"/>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0.54357</cdr:x>
      <cdr:y>0.10895</cdr:y>
    </cdr:from>
    <cdr:to>
      <cdr:x>0.55469</cdr:x>
      <cdr:y>0.13354</cdr:y>
    </cdr:to>
    <cdr:sp macro="" textlink="">
      <cdr:nvSpPr>
        <cdr:cNvPr id="15" name="Rectangle 14"/>
        <cdr:cNvSpPr/>
      </cdr:nvSpPr>
      <cdr:spPr>
        <a:xfrm xmlns:a="http://schemas.openxmlformats.org/drawingml/2006/main">
          <a:off x="5354019" y="486114"/>
          <a:ext cx="109528" cy="109715"/>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0.45348</cdr:x>
      <cdr:y>0.07682</cdr:y>
    </cdr:from>
    <cdr:to>
      <cdr:x>0.46647</cdr:x>
      <cdr:y>0.10551</cdr:y>
    </cdr:to>
    <cdr:sp macro="" textlink="">
      <cdr:nvSpPr>
        <cdr:cNvPr id="16" name="Diamond 15"/>
        <cdr:cNvSpPr/>
      </cdr:nvSpPr>
      <cdr:spPr>
        <a:xfrm xmlns:a="http://schemas.openxmlformats.org/drawingml/2006/main">
          <a:off x="4466605" y="342754"/>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0.78388</cdr:x>
      <cdr:y>0.13879</cdr:y>
    </cdr:from>
    <cdr:to>
      <cdr:x>0.79688</cdr:x>
      <cdr:y>0.16748</cdr:y>
    </cdr:to>
    <cdr:sp macro="" textlink="">
      <cdr:nvSpPr>
        <cdr:cNvPr id="17" name="Diamond 16"/>
        <cdr:cNvSpPr/>
      </cdr:nvSpPr>
      <cdr:spPr>
        <a:xfrm xmlns:a="http://schemas.openxmlformats.org/drawingml/2006/main">
          <a:off x="7721016" y="619234"/>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0.11812</cdr:x>
      <cdr:y>0.67374</cdr:y>
    </cdr:from>
    <cdr:to>
      <cdr:x>0.12926</cdr:x>
      <cdr:y>0.69828</cdr:y>
    </cdr:to>
    <cdr:sp macro="" textlink="">
      <cdr:nvSpPr>
        <cdr:cNvPr id="19" name="Oval 18"/>
        <cdr:cNvSpPr/>
      </cdr:nvSpPr>
      <cdr:spPr>
        <a:xfrm xmlns:a="http://schemas.openxmlformats.org/drawingml/2006/main">
          <a:off x="1080120" y="2772308"/>
          <a:ext cx="101864" cy="100977"/>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0.11812</cdr:x>
      <cdr:y>0.72624</cdr:y>
    </cdr:from>
    <cdr:to>
      <cdr:x>0.13112</cdr:x>
      <cdr:y>0.75493</cdr:y>
    </cdr:to>
    <cdr:sp macro="" textlink="">
      <cdr:nvSpPr>
        <cdr:cNvPr id="20" name="Diamond 19"/>
        <cdr:cNvSpPr/>
      </cdr:nvSpPr>
      <cdr:spPr>
        <a:xfrm xmlns:a="http://schemas.openxmlformats.org/drawingml/2006/main">
          <a:off x="1080120" y="2988332"/>
          <a:ext cx="118872" cy="118053"/>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0.11812</cdr:x>
      <cdr:y>0.78749</cdr:y>
    </cdr:from>
    <cdr:to>
      <cdr:x>0.12923</cdr:x>
      <cdr:y>0.81209</cdr:y>
    </cdr:to>
    <cdr:sp macro="" textlink="">
      <cdr:nvSpPr>
        <cdr:cNvPr id="21" name="Rectangle 20"/>
        <cdr:cNvSpPr/>
      </cdr:nvSpPr>
      <cdr:spPr>
        <a:xfrm xmlns:a="http://schemas.openxmlformats.org/drawingml/2006/main">
          <a:off x="1080120" y="3240360"/>
          <a:ext cx="101589" cy="101224"/>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0.24358</cdr:x>
      <cdr:y>0.15659</cdr:y>
    </cdr:from>
    <cdr:to>
      <cdr:x>0.25472</cdr:x>
      <cdr:y>0.18113</cdr:y>
    </cdr:to>
    <cdr:sp macro="" textlink="">
      <cdr:nvSpPr>
        <cdr:cNvPr id="22" name="Oval 21"/>
        <cdr:cNvSpPr/>
      </cdr:nvSpPr>
      <cdr:spPr>
        <a:xfrm xmlns:a="http://schemas.openxmlformats.org/drawingml/2006/main">
          <a:off x="2399244" y="698655"/>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0.34353</cdr:x>
      <cdr:y>0.17602</cdr:y>
    </cdr:from>
    <cdr:to>
      <cdr:x>0.35467</cdr:x>
      <cdr:y>0.20056</cdr:y>
    </cdr:to>
    <cdr:sp macro="" textlink="">
      <cdr:nvSpPr>
        <cdr:cNvPr id="23" name="Oval 22"/>
        <cdr:cNvSpPr/>
      </cdr:nvSpPr>
      <cdr:spPr>
        <a:xfrm xmlns:a="http://schemas.openxmlformats.org/drawingml/2006/main">
          <a:off x="3383713" y="785365"/>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0.69914</cdr:x>
      <cdr:y>0.17418</cdr:y>
    </cdr:from>
    <cdr:to>
      <cdr:x>0.71028</cdr:x>
      <cdr:y>0.19872</cdr:y>
    </cdr:to>
    <cdr:sp macro="" textlink="">
      <cdr:nvSpPr>
        <cdr:cNvPr id="24" name="Oval 23"/>
        <cdr:cNvSpPr/>
      </cdr:nvSpPr>
      <cdr:spPr>
        <a:xfrm xmlns:a="http://schemas.openxmlformats.org/drawingml/2006/main">
          <a:off x="6886377" y="777152"/>
          <a:ext cx="109725" cy="109493"/>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0.79612</cdr:x>
      <cdr:y>0.19853</cdr:y>
    </cdr:from>
    <cdr:to>
      <cdr:x>0.80726</cdr:x>
      <cdr:y>0.22307</cdr:y>
    </cdr:to>
    <cdr:sp macro="" textlink="">
      <cdr:nvSpPr>
        <cdr:cNvPr id="25" name="Oval 24"/>
        <cdr:cNvSpPr/>
      </cdr:nvSpPr>
      <cdr:spPr>
        <a:xfrm xmlns:a="http://schemas.openxmlformats.org/drawingml/2006/main">
          <a:off x="7841591" y="885790"/>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0.00442</cdr:x>
      <cdr:y>0.14</cdr:y>
    </cdr:from>
    <cdr:to>
      <cdr:x>0.0348</cdr:x>
      <cdr:y>0.30748</cdr:y>
    </cdr:to>
    <cdr:sp macro="" textlink="">
      <cdr:nvSpPr>
        <cdr:cNvPr id="26" name="TextBox 1"/>
        <cdr:cNvSpPr txBox="1"/>
      </cdr:nvSpPr>
      <cdr:spPr>
        <a:xfrm xmlns:a="http://schemas.openxmlformats.org/drawingml/2006/main">
          <a:off x="40416" y="576064"/>
          <a:ext cx="277795" cy="689155"/>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userShapes>
</file>

<file path=ppt/drawings/drawing4.xml><?xml version="1.0" encoding="utf-8"?>
<c:userShapes xmlns:c="http://schemas.openxmlformats.org/drawingml/2006/chart">
  <cdr:relSizeAnchor xmlns:cdr="http://schemas.openxmlformats.org/drawingml/2006/chartDrawing">
    <cdr:from>
      <cdr:x>0.00296</cdr:x>
      <cdr:y>0.00898</cdr:y>
    </cdr:from>
    <cdr:to>
      <cdr:x>0.04779</cdr:x>
      <cdr:y>0.23393</cdr:y>
    </cdr:to>
    <cdr:sp macro="" textlink="">
      <cdr:nvSpPr>
        <cdr:cNvPr id="2" name="Right Arrow 1"/>
        <cdr:cNvSpPr/>
      </cdr:nvSpPr>
      <cdr:spPr>
        <a:xfrm xmlns:a="http://schemas.openxmlformats.org/drawingml/2006/main" rot="16200000">
          <a:off x="-251898" y="321119"/>
          <a:ext cx="1003669" cy="441563"/>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0.01444</cdr:x>
      <cdr:y>0.23278</cdr:y>
    </cdr:from>
    <cdr:to>
      <cdr:x>0.03631</cdr:x>
      <cdr:y>0.43722</cdr:y>
    </cdr:to>
    <cdr:sp macro="" textlink="">
      <cdr:nvSpPr>
        <cdr:cNvPr id="3" name="Rectangle 2"/>
        <cdr:cNvSpPr/>
      </cdr:nvSpPr>
      <cdr:spPr>
        <a:xfrm xmlns:a="http://schemas.openxmlformats.org/drawingml/2006/main">
          <a:off x="132039" y="957843"/>
          <a:ext cx="199980" cy="841248"/>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0.00435</cdr:x>
      <cdr:y>0.64993</cdr:y>
    </cdr:from>
    <cdr:to>
      <cdr:x>0.04483</cdr:x>
      <cdr:y>0.85228</cdr:y>
    </cdr:to>
    <cdr:sp macro="" textlink="">
      <cdr:nvSpPr>
        <cdr:cNvPr id="4" name="Right Arrow 3"/>
        <cdr:cNvSpPr/>
      </cdr:nvSpPr>
      <cdr:spPr>
        <a:xfrm xmlns:a="http://schemas.openxmlformats.org/drawingml/2006/main" rot="5400000" flipV="1">
          <a:off x="-209240" y="3151918"/>
          <a:ext cx="902853"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r>
            <a:rPr lang="en-US" sz="1400" b="1">
              <a:solidFill>
                <a:sysClr val="windowText" lastClr="000000"/>
              </a:solidFill>
            </a:rPr>
            <a:t>Poor</a:t>
          </a:r>
        </a:p>
      </cdr:txBody>
    </cdr:sp>
  </cdr:relSizeAnchor>
  <cdr:relSizeAnchor xmlns:cdr="http://schemas.openxmlformats.org/drawingml/2006/chartDrawing">
    <cdr:from>
      <cdr:x>0.01361</cdr:x>
      <cdr:y>0.43072</cdr:y>
    </cdr:from>
    <cdr:to>
      <cdr:x>0.03483</cdr:x>
      <cdr:y>0.64616</cdr:y>
    </cdr:to>
    <cdr:sp macro="" textlink="">
      <cdr:nvSpPr>
        <cdr:cNvPr id="5" name="Rectangle 4"/>
        <cdr:cNvSpPr/>
      </cdr:nvSpPr>
      <cdr:spPr>
        <a:xfrm xmlns:a="http://schemas.openxmlformats.org/drawingml/2006/main">
          <a:off x="134054" y="1921784"/>
          <a:ext cx="208991" cy="961262"/>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0.21709</cdr:x>
      <cdr:y>0.07355</cdr:y>
    </cdr:from>
    <cdr:to>
      <cdr:x>0.22823</cdr:x>
      <cdr:y>0.09809</cdr:y>
    </cdr:to>
    <cdr:sp macro="" textlink="">
      <cdr:nvSpPr>
        <cdr:cNvPr id="6" name="Oval 5"/>
        <cdr:cNvSpPr/>
      </cdr:nvSpPr>
      <cdr:spPr>
        <a:xfrm xmlns:a="http://schemas.openxmlformats.org/drawingml/2006/main">
          <a:off x="2138271" y="328156"/>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0.33853</cdr:x>
      <cdr:y>0.13388</cdr:y>
    </cdr:from>
    <cdr:to>
      <cdr:x>0.34967</cdr:x>
      <cdr:y>0.15842</cdr:y>
    </cdr:to>
    <cdr:sp macro="" textlink="">
      <cdr:nvSpPr>
        <cdr:cNvPr id="7" name="Oval 6"/>
        <cdr:cNvSpPr/>
      </cdr:nvSpPr>
      <cdr:spPr>
        <a:xfrm xmlns:a="http://schemas.openxmlformats.org/drawingml/2006/main">
          <a:off x="3334406" y="597338"/>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0.58298</cdr:x>
      <cdr:y>0.19421</cdr:y>
    </cdr:from>
    <cdr:to>
      <cdr:x>0.59412</cdr:x>
      <cdr:y>0.21875</cdr:y>
    </cdr:to>
    <cdr:sp macro="" textlink="">
      <cdr:nvSpPr>
        <cdr:cNvPr id="8" name="Oval 7"/>
        <cdr:cNvSpPr/>
      </cdr:nvSpPr>
      <cdr:spPr>
        <a:xfrm xmlns:a="http://schemas.openxmlformats.org/drawingml/2006/main">
          <a:off x="5742150" y="866520"/>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0.69478</cdr:x>
      <cdr:y>0.25127</cdr:y>
    </cdr:from>
    <cdr:to>
      <cdr:x>0.70592</cdr:x>
      <cdr:y>0.2758</cdr:y>
    </cdr:to>
    <cdr:sp macro="" textlink="">
      <cdr:nvSpPr>
        <cdr:cNvPr id="9" name="Oval 8"/>
        <cdr:cNvSpPr/>
      </cdr:nvSpPr>
      <cdr:spPr>
        <a:xfrm xmlns:a="http://schemas.openxmlformats.org/drawingml/2006/main">
          <a:off x="6843389" y="1121122"/>
          <a:ext cx="109726" cy="109448"/>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0.90292</cdr:x>
      <cdr:y>0.26579</cdr:y>
    </cdr:from>
    <cdr:to>
      <cdr:x>0.91406</cdr:x>
      <cdr:y>0.29033</cdr:y>
    </cdr:to>
    <cdr:sp macro="" textlink="">
      <cdr:nvSpPr>
        <cdr:cNvPr id="10" name="Oval 9"/>
        <cdr:cNvSpPr/>
      </cdr:nvSpPr>
      <cdr:spPr>
        <a:xfrm xmlns:a="http://schemas.openxmlformats.org/drawingml/2006/main">
          <a:off x="8893501" y="1185917"/>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0.54453</cdr:x>
      <cdr:y>0.18623</cdr:y>
    </cdr:from>
    <cdr:to>
      <cdr:x>0.55565</cdr:x>
      <cdr:y>0.21082</cdr:y>
    </cdr:to>
    <cdr:sp macro="" textlink="">
      <cdr:nvSpPr>
        <cdr:cNvPr id="12" name="Rectangle 11"/>
        <cdr:cNvSpPr/>
      </cdr:nvSpPr>
      <cdr:spPr>
        <a:xfrm xmlns:a="http://schemas.openxmlformats.org/drawingml/2006/main">
          <a:off x="5363481" y="830929"/>
          <a:ext cx="109529" cy="109715"/>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0.9772</cdr:x>
      <cdr:y>0.11569</cdr:y>
    </cdr:from>
    <cdr:to>
      <cdr:x>0.98831</cdr:x>
      <cdr:y>0.14028</cdr:y>
    </cdr:to>
    <cdr:sp macro="" textlink="">
      <cdr:nvSpPr>
        <cdr:cNvPr id="13" name="Rectangle 12"/>
        <cdr:cNvSpPr/>
      </cdr:nvSpPr>
      <cdr:spPr>
        <a:xfrm xmlns:a="http://schemas.openxmlformats.org/drawingml/2006/main">
          <a:off x="9625141" y="516174"/>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0.4594</cdr:x>
      <cdr:y>0.13244</cdr:y>
    </cdr:from>
    <cdr:to>
      <cdr:x>0.4724</cdr:x>
      <cdr:y>0.16113</cdr:y>
    </cdr:to>
    <cdr:sp macro="" textlink="">
      <cdr:nvSpPr>
        <cdr:cNvPr id="16" name="Diamond 15"/>
        <cdr:cNvSpPr/>
      </cdr:nvSpPr>
      <cdr:spPr>
        <a:xfrm xmlns:a="http://schemas.openxmlformats.org/drawingml/2006/main">
          <a:off x="4524996" y="590915"/>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0.80537</cdr:x>
      <cdr:y>0.23203</cdr:y>
    </cdr:from>
    <cdr:to>
      <cdr:x>0.81837</cdr:x>
      <cdr:y>0.26072</cdr:y>
    </cdr:to>
    <cdr:sp macro="" textlink="">
      <cdr:nvSpPr>
        <cdr:cNvPr id="17" name="Diamond 16"/>
        <cdr:cNvSpPr/>
      </cdr:nvSpPr>
      <cdr:spPr>
        <a:xfrm xmlns:a="http://schemas.openxmlformats.org/drawingml/2006/main">
          <a:off x="7932684" y="1035269"/>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0.11773</cdr:x>
      <cdr:y>0.66499</cdr:y>
    </cdr:from>
    <cdr:to>
      <cdr:x>0.12887</cdr:x>
      <cdr:y>0.68953</cdr:y>
    </cdr:to>
    <cdr:sp macro="" textlink="">
      <cdr:nvSpPr>
        <cdr:cNvPr id="19" name="Oval 18"/>
        <cdr:cNvSpPr/>
      </cdr:nvSpPr>
      <cdr:spPr>
        <a:xfrm xmlns:a="http://schemas.openxmlformats.org/drawingml/2006/main">
          <a:off x="1076537" y="2736304"/>
          <a:ext cx="101864" cy="100978"/>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0.11773</cdr:x>
      <cdr:y>0.71749</cdr:y>
    </cdr:from>
    <cdr:to>
      <cdr:x>0.13073</cdr:x>
      <cdr:y>0.74619</cdr:y>
    </cdr:to>
    <cdr:sp macro="" textlink="">
      <cdr:nvSpPr>
        <cdr:cNvPr id="20" name="Diamond 19"/>
        <cdr:cNvSpPr/>
      </cdr:nvSpPr>
      <cdr:spPr>
        <a:xfrm xmlns:a="http://schemas.openxmlformats.org/drawingml/2006/main">
          <a:off x="1076537" y="2952328"/>
          <a:ext cx="118872" cy="118095"/>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0.11773</cdr:x>
      <cdr:y>0.77874</cdr:y>
    </cdr:from>
    <cdr:to>
      <cdr:x>0.12885</cdr:x>
      <cdr:y>0.80334</cdr:y>
    </cdr:to>
    <cdr:sp macro="" textlink="">
      <cdr:nvSpPr>
        <cdr:cNvPr id="21" name="Rectangle 20"/>
        <cdr:cNvSpPr/>
      </cdr:nvSpPr>
      <cdr:spPr>
        <a:xfrm xmlns:a="http://schemas.openxmlformats.org/drawingml/2006/main">
          <a:off x="1076537" y="3204356"/>
          <a:ext cx="101681" cy="101224"/>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0.26212</cdr:x>
      <cdr:y>0.22529</cdr:y>
    </cdr:from>
    <cdr:to>
      <cdr:x>0.27326</cdr:x>
      <cdr:y>0.24983</cdr:y>
    </cdr:to>
    <cdr:sp macro="" textlink="">
      <cdr:nvSpPr>
        <cdr:cNvPr id="22" name="Oval 21"/>
        <cdr:cNvSpPr/>
      </cdr:nvSpPr>
      <cdr:spPr>
        <a:xfrm xmlns:a="http://schemas.openxmlformats.org/drawingml/2006/main">
          <a:off x="2581779" y="1005217"/>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0.3554</cdr:x>
      <cdr:y>0.248</cdr:y>
    </cdr:from>
    <cdr:to>
      <cdr:x>0.36654</cdr:x>
      <cdr:y>0.27254</cdr:y>
    </cdr:to>
    <cdr:sp macro="" textlink="">
      <cdr:nvSpPr>
        <cdr:cNvPr id="23" name="Oval 22"/>
        <cdr:cNvSpPr/>
      </cdr:nvSpPr>
      <cdr:spPr>
        <a:xfrm xmlns:a="http://schemas.openxmlformats.org/drawingml/2006/main">
          <a:off x="3500559" y="1106525"/>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0.68061</cdr:x>
      <cdr:y>0.25435</cdr:y>
    </cdr:from>
    <cdr:to>
      <cdr:x>0.69175</cdr:x>
      <cdr:y>0.27888</cdr:y>
    </cdr:to>
    <cdr:sp macro="" textlink="">
      <cdr:nvSpPr>
        <cdr:cNvPr id="24" name="Oval 23"/>
        <cdr:cNvSpPr/>
      </cdr:nvSpPr>
      <cdr:spPr>
        <a:xfrm xmlns:a="http://schemas.openxmlformats.org/drawingml/2006/main">
          <a:off x="6703835" y="1134835"/>
          <a:ext cx="109726" cy="109448"/>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0.77834</cdr:x>
      <cdr:y>0.27704</cdr:y>
    </cdr:from>
    <cdr:to>
      <cdr:x>0.78948</cdr:x>
      <cdr:y>0.30158</cdr:y>
    </cdr:to>
    <cdr:sp macro="" textlink="">
      <cdr:nvSpPr>
        <cdr:cNvPr id="25" name="Oval 24"/>
        <cdr:cNvSpPr/>
      </cdr:nvSpPr>
      <cdr:spPr>
        <a:xfrm xmlns:a="http://schemas.openxmlformats.org/drawingml/2006/main">
          <a:off x="7666427" y="1236115"/>
          <a:ext cx="109726" cy="10949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0.98074</cdr:x>
      <cdr:y>0.19565</cdr:y>
    </cdr:from>
    <cdr:to>
      <cdr:x>0.99185</cdr:x>
      <cdr:y>0.22024</cdr:y>
    </cdr:to>
    <cdr:sp macro="" textlink="">
      <cdr:nvSpPr>
        <cdr:cNvPr id="26" name="Rectangle 25"/>
        <cdr:cNvSpPr/>
      </cdr:nvSpPr>
      <cdr:spPr>
        <a:xfrm xmlns:a="http://schemas.openxmlformats.org/drawingml/2006/main">
          <a:off x="9660003" y="872951"/>
          <a:ext cx="109431" cy="109716"/>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0.00442</cdr:x>
      <cdr:y>0.13967</cdr:y>
    </cdr:from>
    <cdr:to>
      <cdr:x>0.0348</cdr:x>
      <cdr:y>0.29766</cdr:y>
    </cdr:to>
    <cdr:sp macro="" textlink="">
      <cdr:nvSpPr>
        <cdr:cNvPr id="27" name="TextBox 1"/>
        <cdr:cNvSpPr txBox="1"/>
      </cdr:nvSpPr>
      <cdr:spPr>
        <a:xfrm xmlns:a="http://schemas.openxmlformats.org/drawingml/2006/main">
          <a:off x="40416" y="574710"/>
          <a:ext cx="277795" cy="650101"/>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userShapes>
</file>

<file path=ppt/drawings/drawing5.xml><?xml version="1.0" encoding="utf-8"?>
<c:userShapes xmlns:c="http://schemas.openxmlformats.org/drawingml/2006/chart">
  <cdr:relSizeAnchor xmlns:cdr="http://schemas.openxmlformats.org/drawingml/2006/chartDrawing">
    <cdr:from>
      <cdr:x>0.10232</cdr:x>
      <cdr:y>0.64749</cdr:y>
    </cdr:from>
    <cdr:to>
      <cdr:x>0.35038</cdr:x>
      <cdr:y>0.84261</cdr:y>
    </cdr:to>
    <cdr:sp macro="" textlink="">
      <cdr:nvSpPr>
        <cdr:cNvPr id="29" name="TextBox 5"/>
        <cdr:cNvSpPr txBox="1"/>
      </cdr:nvSpPr>
      <cdr:spPr>
        <a:xfrm xmlns:a="http://schemas.openxmlformats.org/drawingml/2006/main">
          <a:off x="935596" y="2664296"/>
          <a:ext cx="2268252" cy="802874"/>
        </a:xfrm>
        <a:prstGeom xmlns:a="http://schemas.openxmlformats.org/drawingml/2006/main" prst="rect">
          <a:avLst/>
        </a:prstGeom>
        <a:noFill xmlns:a="http://schemas.openxmlformats.org/drawingml/2006/main"/>
        <a:ln xmlns:a="http://schemas.openxmlformats.org/drawingml/2006/main" w="9525" cmpd="sng">
          <a:solidFill>
            <a:srgbClr val="414141"/>
          </a:solid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xmlns:a="http://schemas.openxmlformats.org/drawingml/2006/main">
          <a:r>
            <a:rPr lang="en-US" sz="800" dirty="0">
              <a:solidFill>
                <a:srgbClr val="414141"/>
              </a:solidFill>
            </a:rPr>
            <a:t>       Preventive Maintenance </a:t>
          </a:r>
          <a:r>
            <a:rPr lang="en-US" sz="800" baseline="0" dirty="0">
              <a:solidFill>
                <a:srgbClr val="414141"/>
              </a:solidFill>
            </a:rPr>
            <a:t>Treatment</a:t>
          </a:r>
        </a:p>
        <a:p xmlns:a="http://schemas.openxmlformats.org/drawingml/2006/main">
          <a:endParaRPr lang="en-US" sz="800" baseline="0" dirty="0">
            <a:solidFill>
              <a:srgbClr val="414141"/>
            </a:solidFill>
          </a:endParaRPr>
        </a:p>
        <a:p xmlns:a="http://schemas.openxmlformats.org/drawingml/2006/main">
          <a:r>
            <a:rPr lang="en-US" sz="800" baseline="0" dirty="0">
              <a:solidFill>
                <a:srgbClr val="414141"/>
              </a:solidFill>
            </a:rPr>
            <a:t>       Minor Structural Treatment</a:t>
          </a:r>
        </a:p>
        <a:p xmlns:a="http://schemas.openxmlformats.org/drawingml/2006/main">
          <a:endParaRPr lang="en-US" sz="800" baseline="0" dirty="0">
            <a:solidFill>
              <a:srgbClr val="414141"/>
            </a:solidFill>
          </a:endParaRPr>
        </a:p>
        <a:p xmlns:a="http://schemas.openxmlformats.org/drawingml/2006/main">
          <a:r>
            <a:rPr lang="en-US" sz="800" baseline="0" dirty="0">
              <a:solidFill>
                <a:srgbClr val="414141"/>
              </a:solidFill>
            </a:rPr>
            <a:t>       Major Structural Treatment</a:t>
          </a:r>
          <a:endParaRPr lang="en-US" sz="800" dirty="0">
            <a:solidFill>
              <a:srgbClr val="414141"/>
            </a:solidFill>
          </a:endParaRPr>
        </a:p>
      </cdr:txBody>
    </cdr:sp>
  </cdr:relSizeAnchor>
  <cdr:relSizeAnchor xmlns:cdr="http://schemas.openxmlformats.org/drawingml/2006/chartDrawing">
    <cdr:from>
      <cdr:x>0.00296</cdr:x>
      <cdr:y>0.00898</cdr:y>
    </cdr:from>
    <cdr:to>
      <cdr:x>0.04705</cdr:x>
      <cdr:y>0.23933</cdr:y>
    </cdr:to>
    <cdr:sp macro="" textlink="">
      <cdr:nvSpPr>
        <cdr:cNvPr id="2" name="Right Arrow 1"/>
        <cdr:cNvSpPr/>
      </cdr:nvSpPr>
      <cdr:spPr>
        <a:xfrm xmlns:a="http://schemas.openxmlformats.org/drawingml/2006/main" rot="16200000">
          <a:off x="-267600" y="336822"/>
          <a:ext cx="1027755" cy="434244"/>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endParaRPr lang="en-US" sz="1400">
            <a:effectLst/>
          </a:endParaRPr>
        </a:p>
      </cdr:txBody>
    </cdr:sp>
  </cdr:relSizeAnchor>
  <cdr:relSizeAnchor xmlns:cdr="http://schemas.openxmlformats.org/drawingml/2006/chartDrawing">
    <cdr:from>
      <cdr:x>0.01444</cdr:x>
      <cdr:y>0.24096</cdr:y>
    </cdr:from>
    <cdr:to>
      <cdr:x>0.03593</cdr:x>
      <cdr:y>0.45199</cdr:y>
    </cdr:to>
    <cdr:sp macro="" textlink="">
      <cdr:nvSpPr>
        <cdr:cNvPr id="3" name="Rectangle 2"/>
        <cdr:cNvSpPr/>
      </cdr:nvSpPr>
      <cdr:spPr>
        <a:xfrm xmlns:a="http://schemas.openxmlformats.org/drawingml/2006/main">
          <a:off x="142229" y="1075121"/>
          <a:ext cx="211687" cy="941551"/>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0.00657</cdr:x>
      <cdr:y>0.64502</cdr:y>
    </cdr:from>
    <cdr:to>
      <cdr:x>0.04705</cdr:x>
      <cdr:y>0.85441</cdr:y>
    </cdr:to>
    <cdr:sp macro="" textlink="">
      <cdr:nvSpPr>
        <cdr:cNvPr id="4" name="Right Arrow 3"/>
        <cdr:cNvSpPr/>
      </cdr:nvSpPr>
      <cdr:spPr>
        <a:xfrm xmlns:a="http://schemas.openxmlformats.org/drawingml/2006/main" rot="5400000" flipV="1">
          <a:off x="-203036" y="3145714"/>
          <a:ext cx="934239"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pPr algn="ctr"/>
          <a:r>
            <a:rPr lang="en-US" sz="1400" b="1">
              <a:solidFill>
                <a:sysClr val="windowText" lastClr="000000"/>
              </a:solidFill>
            </a:rPr>
            <a:t>Poor</a:t>
          </a:r>
        </a:p>
      </cdr:txBody>
    </cdr:sp>
  </cdr:relSizeAnchor>
  <cdr:relSizeAnchor xmlns:cdr="http://schemas.openxmlformats.org/drawingml/2006/chartDrawing">
    <cdr:from>
      <cdr:x>0.01509</cdr:x>
      <cdr:y>0.44217</cdr:y>
    </cdr:from>
    <cdr:to>
      <cdr:x>0.03644</cdr:x>
      <cdr:y>0.64338</cdr:y>
    </cdr:to>
    <cdr:sp macro="" textlink="">
      <cdr:nvSpPr>
        <cdr:cNvPr id="5" name="Rectangle 4"/>
        <cdr:cNvSpPr/>
      </cdr:nvSpPr>
      <cdr:spPr>
        <a:xfrm xmlns:a="http://schemas.openxmlformats.org/drawingml/2006/main">
          <a:off x="148652" y="1972875"/>
          <a:ext cx="210312" cy="897763"/>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0.22228</cdr:x>
      <cdr:y>0.14553</cdr:y>
    </cdr:from>
    <cdr:to>
      <cdr:x>0.23342</cdr:x>
      <cdr:y>0.17006</cdr:y>
    </cdr:to>
    <cdr:sp macro="" textlink="">
      <cdr:nvSpPr>
        <cdr:cNvPr id="6" name="Oval 5"/>
        <cdr:cNvSpPr/>
      </cdr:nvSpPr>
      <cdr:spPr>
        <a:xfrm xmlns:a="http://schemas.openxmlformats.org/drawingml/2006/main">
          <a:off x="2189363" y="649306"/>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0.35187</cdr:x>
      <cdr:y>0.21404</cdr:y>
    </cdr:from>
    <cdr:to>
      <cdr:x>0.36301</cdr:x>
      <cdr:y>0.23857</cdr:y>
    </cdr:to>
    <cdr:sp macro="" textlink="">
      <cdr:nvSpPr>
        <cdr:cNvPr id="7" name="Oval 6"/>
        <cdr:cNvSpPr/>
      </cdr:nvSpPr>
      <cdr:spPr>
        <a:xfrm xmlns:a="http://schemas.openxmlformats.org/drawingml/2006/main">
          <a:off x="3465786" y="954982"/>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0.61262</cdr:x>
      <cdr:y>0.28255</cdr:y>
    </cdr:from>
    <cdr:to>
      <cdr:x>0.62376</cdr:x>
      <cdr:y>0.30708</cdr:y>
    </cdr:to>
    <cdr:sp macro="" textlink="">
      <cdr:nvSpPr>
        <cdr:cNvPr id="8" name="Oval 7"/>
        <cdr:cNvSpPr/>
      </cdr:nvSpPr>
      <cdr:spPr>
        <a:xfrm xmlns:a="http://schemas.openxmlformats.org/drawingml/2006/main">
          <a:off x="6034105" y="1260658"/>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0.70738</cdr:x>
      <cdr:y>0.30525</cdr:y>
    </cdr:from>
    <cdr:to>
      <cdr:x>0.71852</cdr:x>
      <cdr:y>0.32979</cdr:y>
    </cdr:to>
    <cdr:sp macro="" textlink="">
      <cdr:nvSpPr>
        <cdr:cNvPr id="10" name="Oval 9"/>
        <cdr:cNvSpPr/>
      </cdr:nvSpPr>
      <cdr:spPr>
        <a:xfrm xmlns:a="http://schemas.openxmlformats.org/drawingml/2006/main">
          <a:off x="6967482" y="1361966"/>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0.90588</cdr:x>
      <cdr:y>0.30833</cdr:y>
    </cdr:from>
    <cdr:to>
      <cdr:x>0.91702</cdr:x>
      <cdr:y>0.33286</cdr:y>
    </cdr:to>
    <cdr:sp macro="" textlink="">
      <cdr:nvSpPr>
        <cdr:cNvPr id="11" name="Oval 10"/>
        <cdr:cNvSpPr/>
      </cdr:nvSpPr>
      <cdr:spPr>
        <a:xfrm xmlns:a="http://schemas.openxmlformats.org/drawingml/2006/main">
          <a:off x="8922699" y="1375688"/>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0.48015</cdr:x>
      <cdr:y>0.2175</cdr:y>
    </cdr:from>
    <cdr:to>
      <cdr:x>0.49315</cdr:x>
      <cdr:y>0.2462</cdr:y>
    </cdr:to>
    <cdr:sp macro="" textlink="">
      <cdr:nvSpPr>
        <cdr:cNvPr id="12" name="Diamond 11"/>
        <cdr:cNvSpPr/>
      </cdr:nvSpPr>
      <cdr:spPr>
        <a:xfrm xmlns:a="http://schemas.openxmlformats.org/drawingml/2006/main">
          <a:off x="4729363" y="970455"/>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0.80167</cdr:x>
      <cdr:y>0.26638</cdr:y>
    </cdr:from>
    <cdr:to>
      <cdr:x>0.81466</cdr:x>
      <cdr:y>0.29507</cdr:y>
    </cdr:to>
    <cdr:sp macro="" textlink="">
      <cdr:nvSpPr>
        <cdr:cNvPr id="13" name="Diamond 12"/>
        <cdr:cNvSpPr/>
      </cdr:nvSpPr>
      <cdr:spPr>
        <a:xfrm xmlns:a="http://schemas.openxmlformats.org/drawingml/2006/main">
          <a:off x="7896188" y="1188545"/>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0.54231</cdr:x>
      <cdr:y>0.20258</cdr:y>
    </cdr:from>
    <cdr:to>
      <cdr:x>0.55342</cdr:x>
      <cdr:y>0.22718</cdr:y>
    </cdr:to>
    <cdr:sp macro="" textlink="">
      <cdr:nvSpPr>
        <cdr:cNvPr id="15" name="Rectangle 14"/>
        <cdr:cNvSpPr/>
      </cdr:nvSpPr>
      <cdr:spPr>
        <a:xfrm xmlns:a="http://schemas.openxmlformats.org/drawingml/2006/main">
          <a:off x="5341602" y="903855"/>
          <a:ext cx="109431" cy="109760"/>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0.9772</cdr:x>
      <cdr:y>0.13368</cdr:y>
    </cdr:from>
    <cdr:to>
      <cdr:x>0.98831</cdr:x>
      <cdr:y>0.15827</cdr:y>
    </cdr:to>
    <cdr:sp macro="" textlink="">
      <cdr:nvSpPr>
        <cdr:cNvPr id="16" name="Rectangle 15"/>
        <cdr:cNvSpPr/>
      </cdr:nvSpPr>
      <cdr:spPr>
        <a:xfrm xmlns:a="http://schemas.openxmlformats.org/drawingml/2006/main">
          <a:off x="9453968" y="601135"/>
          <a:ext cx="107485" cy="110577"/>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0.11413</cdr:x>
      <cdr:y>0.65624</cdr:y>
    </cdr:from>
    <cdr:to>
      <cdr:x>0.12527</cdr:x>
      <cdr:y>0.68078</cdr:y>
    </cdr:to>
    <cdr:sp macro="" textlink="">
      <cdr:nvSpPr>
        <cdr:cNvPr id="20" name="Oval 19"/>
        <cdr:cNvSpPr/>
      </cdr:nvSpPr>
      <cdr:spPr>
        <a:xfrm xmlns:a="http://schemas.openxmlformats.org/drawingml/2006/main">
          <a:off x="1043608" y="2700300"/>
          <a:ext cx="101865" cy="100977"/>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0.11413</cdr:x>
      <cdr:y>0.71749</cdr:y>
    </cdr:from>
    <cdr:to>
      <cdr:x>0.12712</cdr:x>
      <cdr:y>0.74618</cdr:y>
    </cdr:to>
    <cdr:sp macro="" textlink="">
      <cdr:nvSpPr>
        <cdr:cNvPr id="21" name="Diamond 20"/>
        <cdr:cNvSpPr/>
      </cdr:nvSpPr>
      <cdr:spPr>
        <a:xfrm xmlns:a="http://schemas.openxmlformats.org/drawingml/2006/main">
          <a:off x="1043608" y="2952328"/>
          <a:ext cx="118780" cy="118053"/>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0.11413</cdr:x>
      <cdr:y>0.77874</cdr:y>
    </cdr:from>
    <cdr:to>
      <cdr:x>0.12524</cdr:x>
      <cdr:y>0.80334</cdr:y>
    </cdr:to>
    <cdr:sp macro="" textlink="">
      <cdr:nvSpPr>
        <cdr:cNvPr id="22" name="Rectangle 21"/>
        <cdr:cNvSpPr/>
      </cdr:nvSpPr>
      <cdr:spPr>
        <a:xfrm xmlns:a="http://schemas.openxmlformats.org/drawingml/2006/main">
          <a:off x="1043608" y="3204356"/>
          <a:ext cx="101590" cy="101225"/>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0.28295</cdr:x>
      <cdr:y>0.30074</cdr:y>
    </cdr:from>
    <cdr:to>
      <cdr:x>0.29409</cdr:x>
      <cdr:y>0.32527</cdr:y>
    </cdr:to>
    <cdr:sp macro="" textlink="">
      <cdr:nvSpPr>
        <cdr:cNvPr id="23" name="Oval 22"/>
        <cdr:cNvSpPr/>
      </cdr:nvSpPr>
      <cdr:spPr>
        <a:xfrm xmlns:a="http://schemas.openxmlformats.org/drawingml/2006/main">
          <a:off x="2787026" y="1341839"/>
          <a:ext cx="109726" cy="109448"/>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0.36817</cdr:x>
      <cdr:y>0.25984</cdr:y>
    </cdr:from>
    <cdr:to>
      <cdr:x>0.38117</cdr:x>
      <cdr:y>0.28854</cdr:y>
    </cdr:to>
    <cdr:sp macro="" textlink="">
      <cdr:nvSpPr>
        <cdr:cNvPr id="24" name="Diamond 23"/>
        <cdr:cNvSpPr/>
      </cdr:nvSpPr>
      <cdr:spPr>
        <a:xfrm xmlns:a="http://schemas.openxmlformats.org/drawingml/2006/main">
          <a:off x="3626342" y="1159333"/>
          <a:ext cx="128046" cy="128053"/>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0.67163</cdr:x>
      <cdr:y>0.26397</cdr:y>
    </cdr:from>
    <cdr:to>
      <cdr:x>0.68277</cdr:x>
      <cdr:y>0.2885</cdr:y>
    </cdr:to>
    <cdr:sp macro="" textlink="">
      <cdr:nvSpPr>
        <cdr:cNvPr id="25" name="Oval 24"/>
        <cdr:cNvSpPr/>
      </cdr:nvSpPr>
      <cdr:spPr>
        <a:xfrm xmlns:a="http://schemas.openxmlformats.org/drawingml/2006/main">
          <a:off x="6615352" y="1177758"/>
          <a:ext cx="109726" cy="109448"/>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0.75712</cdr:x>
      <cdr:y>0.22038</cdr:y>
    </cdr:from>
    <cdr:to>
      <cdr:x>0.77011</cdr:x>
      <cdr:y>0.24907</cdr:y>
    </cdr:to>
    <cdr:sp macro="" textlink="">
      <cdr:nvSpPr>
        <cdr:cNvPr id="26" name="Diamond 25"/>
        <cdr:cNvSpPr/>
      </cdr:nvSpPr>
      <cdr:spPr>
        <a:xfrm xmlns:a="http://schemas.openxmlformats.org/drawingml/2006/main">
          <a:off x="7457420" y="983287"/>
          <a:ext cx="127948" cy="128009"/>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0.98296</cdr:x>
      <cdr:y>0.20055</cdr:y>
    </cdr:from>
    <cdr:to>
      <cdr:x>0.99407</cdr:x>
      <cdr:y>0.22514</cdr:y>
    </cdr:to>
    <cdr:sp macro="" textlink="">
      <cdr:nvSpPr>
        <cdr:cNvPr id="27" name="Rectangle 26"/>
        <cdr:cNvSpPr/>
      </cdr:nvSpPr>
      <cdr:spPr>
        <a:xfrm xmlns:a="http://schemas.openxmlformats.org/drawingml/2006/main">
          <a:off x="9681899" y="894829"/>
          <a:ext cx="109431" cy="109715"/>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0.00516</cdr:x>
      <cdr:y>0.12217</cdr:y>
    </cdr:from>
    <cdr:to>
      <cdr:x>0.03554</cdr:x>
      <cdr:y>0.28948</cdr:y>
    </cdr:to>
    <cdr:sp macro="" textlink="">
      <cdr:nvSpPr>
        <cdr:cNvPr id="28" name="TextBox 1"/>
        <cdr:cNvSpPr txBox="1"/>
      </cdr:nvSpPr>
      <cdr:spPr>
        <a:xfrm xmlns:a="http://schemas.openxmlformats.org/drawingml/2006/main">
          <a:off x="47183" y="502703"/>
          <a:ext cx="277795" cy="688450"/>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userShapes>
</file>

<file path=ppt/drawings/drawing6.xml><?xml version="1.0" encoding="utf-8"?>
<c:userShapes xmlns:c="http://schemas.openxmlformats.org/drawingml/2006/chart">
  <cdr:relSizeAnchor xmlns:cdr="http://schemas.openxmlformats.org/drawingml/2006/chartDrawing">
    <cdr:from>
      <cdr:x>0.09444</cdr:x>
      <cdr:y>0.60374</cdr:y>
    </cdr:from>
    <cdr:to>
      <cdr:x>0.31494</cdr:x>
      <cdr:y>0.83999</cdr:y>
    </cdr:to>
    <cdr:sp macro="" textlink="">
      <cdr:nvSpPr>
        <cdr:cNvPr id="24" name="TextBox 5"/>
        <cdr:cNvSpPr txBox="1"/>
      </cdr:nvSpPr>
      <cdr:spPr>
        <a:xfrm xmlns:a="http://schemas.openxmlformats.org/drawingml/2006/main">
          <a:off x="863559" y="2484269"/>
          <a:ext cx="2016253" cy="972122"/>
        </a:xfrm>
        <a:prstGeom xmlns:a="http://schemas.openxmlformats.org/drawingml/2006/main" prst="rect">
          <a:avLst/>
        </a:prstGeom>
        <a:noFill xmlns:a="http://schemas.openxmlformats.org/drawingml/2006/main"/>
        <a:ln xmlns:a="http://schemas.openxmlformats.org/drawingml/2006/main" w="9525" cmpd="sng">
          <a:solidFill>
            <a:srgbClr val="414141"/>
          </a:solidFill>
        </a:ln>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dk1"/>
        </a:fontRef>
      </cdr:style>
      <cdr:txBody>
        <a:bodyPr xmlns:a="http://schemas.openxmlformats.org/drawingml/2006/main" wrap="square" rtlCol="0" anchor="t"/>
        <a:lstStyle xmlns:a="http://schemas.openxmlformats.org/drawingml/2006/main">
          <a:defPPr>
            <a:defRPr lang="en-US"/>
          </a:defPPr>
          <a:lvl1pPr marL="0" algn="l" defTabSz="914400" rtl="0" eaLnBrk="1" latinLnBrk="0" hangingPunct="1">
            <a:defRPr sz="1800" kern="1200">
              <a:solidFill>
                <a:schemeClr val="dk1"/>
              </a:solidFill>
              <a:latin typeface="+mn-lt"/>
              <a:ea typeface="+mn-ea"/>
              <a:cs typeface="+mn-cs"/>
            </a:defRPr>
          </a:lvl1pPr>
          <a:lvl2pPr marL="457200" algn="l" defTabSz="914400" rtl="0" eaLnBrk="1" latinLnBrk="0" hangingPunct="1">
            <a:defRPr sz="1800" kern="1200">
              <a:solidFill>
                <a:schemeClr val="dk1"/>
              </a:solidFill>
              <a:latin typeface="+mn-lt"/>
              <a:ea typeface="+mn-ea"/>
              <a:cs typeface="+mn-cs"/>
            </a:defRPr>
          </a:lvl2pPr>
          <a:lvl3pPr marL="914400" algn="l" defTabSz="914400" rtl="0" eaLnBrk="1" latinLnBrk="0" hangingPunct="1">
            <a:defRPr sz="1800" kern="1200">
              <a:solidFill>
                <a:schemeClr val="dk1"/>
              </a:solidFill>
              <a:latin typeface="+mn-lt"/>
              <a:ea typeface="+mn-ea"/>
              <a:cs typeface="+mn-cs"/>
            </a:defRPr>
          </a:lvl3pPr>
          <a:lvl4pPr marL="1371600" algn="l" defTabSz="914400" rtl="0" eaLnBrk="1" latinLnBrk="0" hangingPunct="1">
            <a:defRPr sz="1800" kern="1200">
              <a:solidFill>
                <a:schemeClr val="dk1"/>
              </a:solidFill>
              <a:latin typeface="+mn-lt"/>
              <a:ea typeface="+mn-ea"/>
              <a:cs typeface="+mn-cs"/>
            </a:defRPr>
          </a:lvl4pPr>
          <a:lvl5pPr marL="1828800" algn="l" defTabSz="914400" rtl="0" eaLnBrk="1" latinLnBrk="0" hangingPunct="1">
            <a:defRPr sz="1800" kern="1200">
              <a:solidFill>
                <a:schemeClr val="dk1"/>
              </a:solidFill>
              <a:latin typeface="+mn-lt"/>
              <a:ea typeface="+mn-ea"/>
              <a:cs typeface="+mn-cs"/>
            </a:defRPr>
          </a:lvl5pPr>
          <a:lvl6pPr marL="2286000" algn="l" defTabSz="914400" rtl="0" eaLnBrk="1" latinLnBrk="0" hangingPunct="1">
            <a:defRPr sz="1800" kern="1200">
              <a:solidFill>
                <a:schemeClr val="dk1"/>
              </a:solidFill>
              <a:latin typeface="+mn-lt"/>
              <a:ea typeface="+mn-ea"/>
              <a:cs typeface="+mn-cs"/>
            </a:defRPr>
          </a:lvl6pPr>
          <a:lvl7pPr marL="2743200" algn="l" defTabSz="914400" rtl="0" eaLnBrk="1" latinLnBrk="0" hangingPunct="1">
            <a:defRPr sz="1800" kern="1200">
              <a:solidFill>
                <a:schemeClr val="dk1"/>
              </a:solidFill>
              <a:latin typeface="+mn-lt"/>
              <a:ea typeface="+mn-ea"/>
              <a:cs typeface="+mn-cs"/>
            </a:defRPr>
          </a:lvl7pPr>
          <a:lvl8pPr marL="3200400" algn="l" defTabSz="914400" rtl="0" eaLnBrk="1" latinLnBrk="0" hangingPunct="1">
            <a:defRPr sz="1800" kern="1200">
              <a:solidFill>
                <a:schemeClr val="dk1"/>
              </a:solidFill>
              <a:latin typeface="+mn-lt"/>
              <a:ea typeface="+mn-ea"/>
              <a:cs typeface="+mn-cs"/>
            </a:defRPr>
          </a:lvl8pPr>
          <a:lvl9pPr marL="3657600" algn="l" defTabSz="914400" rtl="0" eaLnBrk="1" latinLnBrk="0" hangingPunct="1">
            <a:defRPr sz="1800" kern="1200">
              <a:solidFill>
                <a:schemeClr val="dk1"/>
              </a:solidFill>
              <a:latin typeface="+mn-lt"/>
              <a:ea typeface="+mn-ea"/>
              <a:cs typeface="+mn-cs"/>
            </a:defRPr>
          </a:lvl9pPr>
        </a:lstStyle>
        <a:p xmlns:a="http://schemas.openxmlformats.org/drawingml/2006/main">
          <a:r>
            <a:rPr lang="en-US" sz="800" dirty="0">
              <a:solidFill>
                <a:srgbClr val="414141"/>
              </a:solidFill>
            </a:rPr>
            <a:t>       Preventive Maintenance </a:t>
          </a:r>
          <a:r>
            <a:rPr lang="en-US" sz="800" baseline="0" dirty="0">
              <a:solidFill>
                <a:srgbClr val="414141"/>
              </a:solidFill>
            </a:rPr>
            <a:t>Treatment</a:t>
          </a:r>
        </a:p>
        <a:p xmlns:a="http://schemas.openxmlformats.org/drawingml/2006/main">
          <a:endParaRPr lang="en-US" sz="800" baseline="0" dirty="0">
            <a:solidFill>
              <a:srgbClr val="414141"/>
            </a:solidFill>
          </a:endParaRPr>
        </a:p>
        <a:p xmlns:a="http://schemas.openxmlformats.org/drawingml/2006/main">
          <a:r>
            <a:rPr lang="en-US" sz="800" baseline="0" dirty="0">
              <a:solidFill>
                <a:srgbClr val="414141"/>
              </a:solidFill>
            </a:rPr>
            <a:t>       Minor Structural Treatment</a:t>
          </a:r>
        </a:p>
        <a:p xmlns:a="http://schemas.openxmlformats.org/drawingml/2006/main">
          <a:endParaRPr lang="en-US" sz="800" baseline="0" dirty="0">
            <a:solidFill>
              <a:srgbClr val="414141"/>
            </a:solidFill>
          </a:endParaRPr>
        </a:p>
        <a:p xmlns:a="http://schemas.openxmlformats.org/drawingml/2006/main">
          <a:r>
            <a:rPr lang="en-US" sz="800" baseline="0" dirty="0">
              <a:solidFill>
                <a:srgbClr val="414141"/>
              </a:solidFill>
            </a:rPr>
            <a:t>       Major Structural Treatment</a:t>
          </a:r>
        </a:p>
        <a:p xmlns:a="http://schemas.openxmlformats.org/drawingml/2006/main">
          <a:endParaRPr lang="en-US" sz="800" dirty="0">
            <a:solidFill>
              <a:srgbClr val="414141"/>
            </a:solidFill>
          </a:endParaRPr>
        </a:p>
        <a:p xmlns:a="http://schemas.openxmlformats.org/drawingml/2006/main">
          <a:r>
            <a:rPr lang="en-US" sz="800" dirty="0">
              <a:solidFill>
                <a:srgbClr val="414141"/>
              </a:solidFill>
            </a:rPr>
            <a:t>       Seal Coat</a:t>
          </a:r>
        </a:p>
      </cdr:txBody>
    </cdr:sp>
  </cdr:relSizeAnchor>
  <cdr:relSizeAnchor xmlns:cdr="http://schemas.openxmlformats.org/drawingml/2006/chartDrawing">
    <cdr:from>
      <cdr:x>0.00388</cdr:x>
      <cdr:y>0.01148</cdr:y>
    </cdr:from>
    <cdr:to>
      <cdr:x>0.04588</cdr:x>
      <cdr:y>0.2337</cdr:y>
    </cdr:to>
    <cdr:sp macro="" textlink="">
      <cdr:nvSpPr>
        <cdr:cNvPr id="2" name="Right Arrow 1"/>
        <cdr:cNvSpPr/>
      </cdr:nvSpPr>
      <cdr:spPr>
        <a:xfrm xmlns:a="http://schemas.openxmlformats.org/drawingml/2006/main" rot="16200000">
          <a:off x="-229680" y="312404"/>
          <a:ext cx="914400" cy="384048"/>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0.01444</cdr:x>
      <cdr:y>0.23278</cdr:y>
    </cdr:from>
    <cdr:to>
      <cdr:x>0.03538</cdr:x>
      <cdr:y>0.43722</cdr:y>
    </cdr:to>
    <cdr:sp macro="" textlink="">
      <cdr:nvSpPr>
        <cdr:cNvPr id="3" name="Rectangle 2"/>
        <cdr:cNvSpPr/>
      </cdr:nvSpPr>
      <cdr:spPr>
        <a:xfrm xmlns:a="http://schemas.openxmlformats.org/drawingml/2006/main">
          <a:off x="132039" y="957843"/>
          <a:ext cx="191489" cy="841248"/>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0.00435</cdr:x>
      <cdr:y>0.64993</cdr:y>
    </cdr:from>
    <cdr:to>
      <cdr:x>0.04483</cdr:x>
      <cdr:y>0.85228</cdr:y>
    </cdr:to>
    <cdr:sp macro="" textlink="">
      <cdr:nvSpPr>
        <cdr:cNvPr id="4" name="Right Arrow 3"/>
        <cdr:cNvSpPr/>
      </cdr:nvSpPr>
      <cdr:spPr>
        <a:xfrm xmlns:a="http://schemas.openxmlformats.org/drawingml/2006/main" rot="5400000" flipV="1">
          <a:off x="-209240" y="3151918"/>
          <a:ext cx="902853"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r>
            <a:rPr lang="en-US" sz="1400" b="1">
              <a:solidFill>
                <a:sysClr val="windowText" lastClr="000000"/>
              </a:solidFill>
            </a:rPr>
            <a:t>Poor</a:t>
          </a:r>
        </a:p>
      </cdr:txBody>
    </cdr:sp>
  </cdr:relSizeAnchor>
  <cdr:relSizeAnchor xmlns:cdr="http://schemas.openxmlformats.org/drawingml/2006/chartDrawing">
    <cdr:from>
      <cdr:x>0.01361</cdr:x>
      <cdr:y>0.43072</cdr:y>
    </cdr:from>
    <cdr:to>
      <cdr:x>0.03483</cdr:x>
      <cdr:y>0.64616</cdr:y>
    </cdr:to>
    <cdr:sp macro="" textlink="">
      <cdr:nvSpPr>
        <cdr:cNvPr id="5" name="Rectangle 4"/>
        <cdr:cNvSpPr/>
      </cdr:nvSpPr>
      <cdr:spPr>
        <a:xfrm xmlns:a="http://schemas.openxmlformats.org/drawingml/2006/main">
          <a:off x="134054" y="1921784"/>
          <a:ext cx="208991" cy="961262"/>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0.23932</cdr:x>
      <cdr:y>0.02611</cdr:y>
    </cdr:from>
    <cdr:to>
      <cdr:x>0.25046</cdr:x>
      <cdr:y>0.05065</cdr:y>
    </cdr:to>
    <cdr:sp macro="" textlink="">
      <cdr:nvSpPr>
        <cdr:cNvPr id="6" name="Oval 5"/>
        <cdr:cNvSpPr/>
      </cdr:nvSpPr>
      <cdr:spPr>
        <a:xfrm xmlns:a="http://schemas.openxmlformats.org/drawingml/2006/main">
          <a:off x="2357236" y="116489"/>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0.38678</cdr:x>
      <cdr:y>0.08827</cdr:y>
    </cdr:from>
    <cdr:to>
      <cdr:x>0.39792</cdr:x>
      <cdr:y>0.11281</cdr:y>
    </cdr:to>
    <cdr:sp macro="" textlink="">
      <cdr:nvSpPr>
        <cdr:cNvPr id="7" name="Oval 6"/>
        <cdr:cNvSpPr/>
      </cdr:nvSpPr>
      <cdr:spPr>
        <a:xfrm xmlns:a="http://schemas.openxmlformats.org/drawingml/2006/main">
          <a:off x="3809709" y="393846"/>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0.68236</cdr:x>
      <cdr:y>0.15187</cdr:y>
    </cdr:from>
    <cdr:to>
      <cdr:x>0.6935</cdr:x>
      <cdr:y>0.17641</cdr:y>
    </cdr:to>
    <cdr:sp macro="" textlink="">
      <cdr:nvSpPr>
        <cdr:cNvPr id="8" name="Oval 7"/>
        <cdr:cNvSpPr/>
      </cdr:nvSpPr>
      <cdr:spPr>
        <a:xfrm xmlns:a="http://schemas.openxmlformats.org/drawingml/2006/main">
          <a:off x="6721074" y="677626"/>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0.82825</cdr:x>
      <cdr:y>0.21384</cdr:y>
    </cdr:from>
    <cdr:to>
      <cdr:x>0.83939</cdr:x>
      <cdr:y>0.23838</cdr:y>
    </cdr:to>
    <cdr:sp macro="" textlink="">
      <cdr:nvSpPr>
        <cdr:cNvPr id="9" name="Oval 8"/>
        <cdr:cNvSpPr/>
      </cdr:nvSpPr>
      <cdr:spPr>
        <a:xfrm xmlns:a="http://schemas.openxmlformats.org/drawingml/2006/main">
          <a:off x="8158071" y="954107"/>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0.53351</cdr:x>
      <cdr:y>0.09318</cdr:y>
    </cdr:from>
    <cdr:to>
      <cdr:x>0.5465</cdr:x>
      <cdr:y>0.12187</cdr:y>
    </cdr:to>
    <cdr:sp macro="" textlink="">
      <cdr:nvSpPr>
        <cdr:cNvPr id="10" name="Diamond 9"/>
        <cdr:cNvSpPr/>
      </cdr:nvSpPr>
      <cdr:spPr>
        <a:xfrm xmlns:a="http://schemas.openxmlformats.org/drawingml/2006/main">
          <a:off x="5254881" y="415743"/>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0.96691</cdr:x>
      <cdr:y>0.19768</cdr:y>
    </cdr:from>
    <cdr:to>
      <cdr:x>0.97991</cdr:x>
      <cdr:y>0.22637</cdr:y>
    </cdr:to>
    <cdr:sp macro="" textlink="">
      <cdr:nvSpPr>
        <cdr:cNvPr id="11" name="Diamond 10"/>
        <cdr:cNvSpPr/>
      </cdr:nvSpPr>
      <cdr:spPr>
        <a:xfrm xmlns:a="http://schemas.openxmlformats.org/drawingml/2006/main">
          <a:off x="9523834" y="881994"/>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0.98331</cdr:x>
      <cdr:y>0.19951</cdr:y>
    </cdr:from>
    <cdr:to>
      <cdr:x>0.99442</cdr:x>
      <cdr:y>0.2241</cdr:y>
    </cdr:to>
    <cdr:sp macro="" textlink="">
      <cdr:nvSpPr>
        <cdr:cNvPr id="12" name="Rectangle 11"/>
        <cdr:cNvSpPr/>
      </cdr:nvSpPr>
      <cdr:spPr>
        <a:xfrm xmlns:a="http://schemas.openxmlformats.org/drawingml/2006/main">
          <a:off x="9685283" y="890167"/>
          <a:ext cx="109483" cy="109728"/>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0.20292</cdr:x>
      <cdr:y>0.1486</cdr:y>
    </cdr:from>
    <cdr:to>
      <cdr:x>0.21406</cdr:x>
      <cdr:y>0.17314</cdr:y>
    </cdr:to>
    <cdr:sp macro="" textlink="">
      <cdr:nvSpPr>
        <cdr:cNvPr id="13" name="Oval 12"/>
        <cdr:cNvSpPr/>
      </cdr:nvSpPr>
      <cdr:spPr>
        <a:xfrm xmlns:a="http://schemas.openxmlformats.org/drawingml/2006/main">
          <a:off x="1998716" y="663027"/>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0.3125</cdr:x>
      <cdr:y>0.18767</cdr:y>
    </cdr:from>
    <cdr:to>
      <cdr:x>0.32364</cdr:x>
      <cdr:y>0.2122</cdr:y>
    </cdr:to>
    <cdr:sp macro="" textlink="">
      <cdr:nvSpPr>
        <cdr:cNvPr id="14" name="Oval 13"/>
        <cdr:cNvSpPr/>
      </cdr:nvSpPr>
      <cdr:spPr>
        <a:xfrm xmlns:a="http://schemas.openxmlformats.org/drawingml/2006/main">
          <a:off x="3078069" y="837324"/>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0.57103</cdr:x>
      <cdr:y>0.24145</cdr:y>
    </cdr:from>
    <cdr:to>
      <cdr:x>0.58217</cdr:x>
      <cdr:y>0.26599</cdr:y>
    </cdr:to>
    <cdr:sp macro="" textlink="">
      <cdr:nvSpPr>
        <cdr:cNvPr id="15" name="Oval 14"/>
        <cdr:cNvSpPr/>
      </cdr:nvSpPr>
      <cdr:spPr>
        <a:xfrm xmlns:a="http://schemas.openxmlformats.org/drawingml/2006/main">
          <a:off x="5624491" y="1077310"/>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0.68358</cdr:x>
      <cdr:y>0.28215</cdr:y>
    </cdr:from>
    <cdr:to>
      <cdr:x>0.69472</cdr:x>
      <cdr:y>0.30669</cdr:y>
    </cdr:to>
    <cdr:sp macro="" textlink="">
      <cdr:nvSpPr>
        <cdr:cNvPr id="16" name="Oval 15"/>
        <cdr:cNvSpPr/>
      </cdr:nvSpPr>
      <cdr:spPr>
        <a:xfrm xmlns:a="http://schemas.openxmlformats.org/drawingml/2006/main">
          <a:off x="6733040" y="1258905"/>
          <a:ext cx="109728" cy="109482"/>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0.46154</cdr:x>
      <cdr:y>0.19931</cdr:y>
    </cdr:from>
    <cdr:to>
      <cdr:x>0.47453</cdr:x>
      <cdr:y>0.228</cdr:y>
    </cdr:to>
    <cdr:sp macro="" textlink="">
      <cdr:nvSpPr>
        <cdr:cNvPr id="17" name="Diamond 16"/>
        <cdr:cNvSpPr/>
      </cdr:nvSpPr>
      <cdr:spPr>
        <a:xfrm xmlns:a="http://schemas.openxmlformats.org/drawingml/2006/main">
          <a:off x="4546016" y="889293"/>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0.82677</cdr:x>
      <cdr:y>0.29073</cdr:y>
    </cdr:from>
    <cdr:to>
      <cdr:x>0.83977</cdr:x>
      <cdr:y>0.31942</cdr:y>
    </cdr:to>
    <cdr:sp macro="" textlink="">
      <cdr:nvSpPr>
        <cdr:cNvPr id="18" name="Diamond 17"/>
        <cdr:cNvSpPr/>
      </cdr:nvSpPr>
      <cdr:spPr>
        <a:xfrm xmlns:a="http://schemas.openxmlformats.org/drawingml/2006/main">
          <a:off x="8143472" y="1297154"/>
          <a:ext cx="128016" cy="128016"/>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0.10232</cdr:x>
      <cdr:y>0.61249</cdr:y>
    </cdr:from>
    <cdr:to>
      <cdr:x>0.11346</cdr:x>
      <cdr:y>0.63702</cdr:y>
    </cdr:to>
    <cdr:sp macro="" textlink="">
      <cdr:nvSpPr>
        <cdr:cNvPr id="20" name="Oval 19"/>
        <cdr:cNvSpPr/>
      </cdr:nvSpPr>
      <cdr:spPr>
        <a:xfrm xmlns:a="http://schemas.openxmlformats.org/drawingml/2006/main">
          <a:off x="935596" y="2520280"/>
          <a:ext cx="101864" cy="100936"/>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0.10232</cdr:x>
      <cdr:y>0.67374</cdr:y>
    </cdr:from>
    <cdr:to>
      <cdr:x>0.11531</cdr:x>
      <cdr:y>0.70243</cdr:y>
    </cdr:to>
    <cdr:sp macro="" textlink="">
      <cdr:nvSpPr>
        <cdr:cNvPr id="21" name="Diamond 20"/>
        <cdr:cNvSpPr/>
      </cdr:nvSpPr>
      <cdr:spPr>
        <a:xfrm xmlns:a="http://schemas.openxmlformats.org/drawingml/2006/main">
          <a:off x="935596" y="2772308"/>
          <a:ext cx="118781" cy="118053"/>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0.10232</cdr:x>
      <cdr:y>0.73499</cdr:y>
    </cdr:from>
    <cdr:to>
      <cdr:x>0.11343</cdr:x>
      <cdr:y>0.75958</cdr:y>
    </cdr:to>
    <cdr:sp macro="" textlink="">
      <cdr:nvSpPr>
        <cdr:cNvPr id="22" name="Rectangle 21"/>
        <cdr:cNvSpPr/>
      </cdr:nvSpPr>
      <cdr:spPr>
        <a:xfrm xmlns:a="http://schemas.openxmlformats.org/drawingml/2006/main">
          <a:off x="935596" y="3024336"/>
          <a:ext cx="101590" cy="101183"/>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0.00368</cdr:x>
      <cdr:y>0.13092</cdr:y>
    </cdr:from>
    <cdr:to>
      <cdr:x>0.03406</cdr:x>
      <cdr:y>0.27803</cdr:y>
    </cdr:to>
    <cdr:sp macro="" textlink="">
      <cdr:nvSpPr>
        <cdr:cNvPr id="23" name="TextBox 1"/>
        <cdr:cNvSpPr txBox="1"/>
      </cdr:nvSpPr>
      <cdr:spPr>
        <a:xfrm xmlns:a="http://schemas.openxmlformats.org/drawingml/2006/main">
          <a:off x="33650" y="538706"/>
          <a:ext cx="277795" cy="605332"/>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userShapes>
</file>

<file path=ppt/drawings/drawing7.xml><?xml version="1.0" encoding="utf-8"?>
<c:userShapes xmlns:c="http://schemas.openxmlformats.org/drawingml/2006/chart">
  <cdr:relSizeAnchor xmlns:cdr="http://schemas.openxmlformats.org/drawingml/2006/chartDrawing">
    <cdr:from>
      <cdr:x>0.00296</cdr:x>
      <cdr:y>0.00898</cdr:y>
    </cdr:from>
    <cdr:to>
      <cdr:x>0.04779</cdr:x>
      <cdr:y>0.24096</cdr:y>
    </cdr:to>
    <cdr:sp macro="" textlink="">
      <cdr:nvSpPr>
        <cdr:cNvPr id="2" name="Right Arrow 1"/>
        <cdr:cNvSpPr/>
      </cdr:nvSpPr>
      <cdr:spPr>
        <a:xfrm xmlns:a="http://schemas.openxmlformats.org/drawingml/2006/main" rot="16200000">
          <a:off x="-267590" y="336812"/>
          <a:ext cx="1035054" cy="441563"/>
        </a:xfrm>
        <a:prstGeom xmlns:a="http://schemas.openxmlformats.org/drawingml/2006/main" prst="rightArrow">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0.01444</cdr:x>
      <cdr:y>0.2426</cdr:y>
    </cdr:from>
    <cdr:to>
      <cdr:x>0.03667</cdr:x>
      <cdr:y>0.44381</cdr:y>
    </cdr:to>
    <cdr:sp macro="" textlink="">
      <cdr:nvSpPr>
        <cdr:cNvPr id="3" name="Rectangle 2"/>
        <cdr:cNvSpPr/>
      </cdr:nvSpPr>
      <cdr:spPr>
        <a:xfrm xmlns:a="http://schemas.openxmlformats.org/drawingml/2006/main">
          <a:off x="142230" y="1082430"/>
          <a:ext cx="218959" cy="897756"/>
        </a:xfrm>
        <a:prstGeom xmlns:a="http://schemas.openxmlformats.org/drawingml/2006/main" prst="rect">
          <a:avLst/>
        </a:prstGeom>
        <a:solidFill xmlns:a="http://schemas.openxmlformats.org/drawingml/2006/main">
          <a:srgbClr val="92D050"/>
        </a:solidFill>
        <a:ln xmlns:a="http://schemas.openxmlformats.org/drawingml/2006/main">
          <a:solidFill>
            <a:srgbClr val="92D05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0"/>
        <a:lstStyle xmlns:a="http://schemas.openxmlformats.org/drawingml/2006/main"/>
        <a:p xmlns:a="http://schemas.openxmlformats.org/drawingml/2006/main">
          <a:pPr algn="ctr"/>
          <a:endParaRPr lang="en-US" sz="1400" b="1">
            <a:solidFill>
              <a:sysClr val="windowText" lastClr="000000"/>
            </a:solidFill>
          </a:endParaRPr>
        </a:p>
      </cdr:txBody>
    </cdr:sp>
  </cdr:relSizeAnchor>
  <cdr:relSizeAnchor xmlns:cdr="http://schemas.openxmlformats.org/drawingml/2006/chartDrawing">
    <cdr:from>
      <cdr:x>0.00583</cdr:x>
      <cdr:y>0.64339</cdr:y>
    </cdr:from>
    <cdr:to>
      <cdr:x>0.04631</cdr:x>
      <cdr:y>0.86586</cdr:y>
    </cdr:to>
    <cdr:sp macro="" textlink="">
      <cdr:nvSpPr>
        <cdr:cNvPr id="4" name="Right Arrow 3"/>
        <cdr:cNvSpPr/>
      </cdr:nvSpPr>
      <cdr:spPr>
        <a:xfrm xmlns:a="http://schemas.openxmlformats.org/drawingml/2006/main" rot="5400000" flipV="1">
          <a:off x="-239529" y="3167609"/>
          <a:ext cx="992628" cy="398717"/>
        </a:xfrm>
        <a:prstGeom xmlns:a="http://schemas.openxmlformats.org/drawingml/2006/main" prst="rightArrow">
          <a:avLst/>
        </a:prstGeom>
        <a:solidFill xmlns:a="http://schemas.openxmlformats.org/drawingml/2006/main">
          <a:srgbClr val="FF0000"/>
        </a:solidFill>
        <a:ln xmlns:a="http://schemas.openxmlformats.org/drawingml/2006/main">
          <a:solidFill>
            <a:srgbClr val="FF00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horz" anchor="ctr" anchorCtr="0"/>
        <a:lstStyle xmlns:a="http://schemas.openxmlformats.org/drawingml/2006/main"/>
        <a:p xmlns:a="http://schemas.openxmlformats.org/drawingml/2006/main">
          <a:pPr algn="ctr"/>
          <a:r>
            <a:rPr lang="en-US" sz="1400" b="1">
              <a:solidFill>
                <a:sysClr val="windowText" lastClr="000000"/>
              </a:solidFill>
            </a:rPr>
            <a:t>Poor</a:t>
          </a:r>
        </a:p>
      </cdr:txBody>
    </cdr:sp>
  </cdr:relSizeAnchor>
  <cdr:relSizeAnchor xmlns:cdr="http://schemas.openxmlformats.org/drawingml/2006/chartDrawing">
    <cdr:from>
      <cdr:x>0.01435</cdr:x>
      <cdr:y>0.44871</cdr:y>
    </cdr:from>
    <cdr:to>
      <cdr:x>0.03667</cdr:x>
      <cdr:y>0.64338</cdr:y>
    </cdr:to>
    <cdr:sp macro="" textlink="">
      <cdr:nvSpPr>
        <cdr:cNvPr id="5" name="Rectangle 4"/>
        <cdr:cNvSpPr/>
      </cdr:nvSpPr>
      <cdr:spPr>
        <a:xfrm xmlns:a="http://schemas.openxmlformats.org/drawingml/2006/main">
          <a:off x="141353" y="2002071"/>
          <a:ext cx="219861" cy="868567"/>
        </a:xfrm>
        <a:prstGeom xmlns:a="http://schemas.openxmlformats.org/drawingml/2006/main" prst="rect">
          <a:avLst/>
        </a:prstGeom>
        <a:solidFill xmlns:a="http://schemas.openxmlformats.org/drawingml/2006/main">
          <a:srgbClr val="FFFF00"/>
        </a:solidFill>
        <a:ln xmlns:a="http://schemas.openxmlformats.org/drawingml/2006/main">
          <a:solidFill>
            <a:srgbClr val="FFFF00"/>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vert="vert270" anchor="ctr" anchorCtr="1"/>
        <a:lstStyle xmlns:a="http://schemas.openxmlformats.org/drawingml/2006/main"/>
        <a:p xmlns:a="http://schemas.openxmlformats.org/drawingml/2006/main">
          <a:r>
            <a:rPr lang="en-US" sz="1400" b="1">
              <a:solidFill>
                <a:sysClr val="windowText" lastClr="000000"/>
              </a:solidFill>
            </a:rPr>
            <a:t>Fair</a:t>
          </a:r>
        </a:p>
      </cdr:txBody>
    </cdr:sp>
  </cdr:relSizeAnchor>
  <cdr:relSizeAnchor xmlns:cdr="http://schemas.openxmlformats.org/drawingml/2006/chartDrawing">
    <cdr:from>
      <cdr:x>0.28409</cdr:x>
      <cdr:y>0.06781</cdr:y>
    </cdr:from>
    <cdr:to>
      <cdr:x>0.29523</cdr:x>
      <cdr:y>0.09234</cdr:y>
    </cdr:to>
    <cdr:sp macro="" textlink="">
      <cdr:nvSpPr>
        <cdr:cNvPr id="6" name="Oval 5"/>
        <cdr:cNvSpPr/>
      </cdr:nvSpPr>
      <cdr:spPr>
        <a:xfrm xmlns:a="http://schemas.openxmlformats.org/drawingml/2006/main">
          <a:off x="2748455" y="304942"/>
          <a:ext cx="107775" cy="110307"/>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0.59706</cdr:x>
      <cdr:y>0.12776</cdr:y>
    </cdr:from>
    <cdr:to>
      <cdr:x>0.61006</cdr:x>
      <cdr:y>0.15646</cdr:y>
    </cdr:to>
    <cdr:sp macro="" textlink="">
      <cdr:nvSpPr>
        <cdr:cNvPr id="7" name="Diamond 6"/>
        <cdr:cNvSpPr/>
      </cdr:nvSpPr>
      <cdr:spPr>
        <a:xfrm xmlns:a="http://schemas.openxmlformats.org/drawingml/2006/main">
          <a:off x="5776266" y="574501"/>
          <a:ext cx="125769" cy="129059"/>
        </a:xfrm>
        <a:prstGeom xmlns:a="http://schemas.openxmlformats.org/drawingml/2006/main" prst="diamond">
          <a:avLst/>
        </a:prstGeom>
        <a:solidFill xmlns:a="http://schemas.openxmlformats.org/drawingml/2006/main">
          <a:srgbClr val="939598"/>
        </a:solidFill>
        <a:ln xmlns:a="http://schemas.openxmlformats.org/drawingml/2006/main">
          <a:solidFill>
            <a:srgbClr val="939598"/>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0.38056</cdr:x>
      <cdr:y>0.07947</cdr:y>
    </cdr:from>
    <cdr:to>
      <cdr:x>0.39168</cdr:x>
      <cdr:y>0.10406</cdr:y>
    </cdr:to>
    <cdr:sp macro="" textlink="">
      <cdr:nvSpPr>
        <cdr:cNvPr id="8" name="Rectangle 7"/>
        <cdr:cNvSpPr/>
      </cdr:nvSpPr>
      <cdr:spPr>
        <a:xfrm xmlns:a="http://schemas.openxmlformats.org/drawingml/2006/main">
          <a:off x="3681780" y="357352"/>
          <a:ext cx="107581" cy="110577"/>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0.44071</cdr:x>
      <cdr:y>0.1418</cdr:y>
    </cdr:from>
    <cdr:to>
      <cdr:x>0.45185</cdr:x>
      <cdr:y>0.16633</cdr:y>
    </cdr:to>
    <cdr:sp macro="" textlink="">
      <cdr:nvSpPr>
        <cdr:cNvPr id="9" name="Oval 8"/>
        <cdr:cNvSpPr/>
      </cdr:nvSpPr>
      <cdr:spPr>
        <a:xfrm xmlns:a="http://schemas.openxmlformats.org/drawingml/2006/main">
          <a:off x="4263696" y="637627"/>
          <a:ext cx="107775" cy="110307"/>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0.67791</cdr:x>
      <cdr:y>0.06583</cdr:y>
    </cdr:from>
    <cdr:to>
      <cdr:x>0.68903</cdr:x>
      <cdr:y>0.09042</cdr:y>
    </cdr:to>
    <cdr:sp macro="" textlink="">
      <cdr:nvSpPr>
        <cdr:cNvPr id="10" name="Rectangle 9"/>
        <cdr:cNvSpPr/>
      </cdr:nvSpPr>
      <cdr:spPr>
        <a:xfrm xmlns:a="http://schemas.openxmlformats.org/drawingml/2006/main">
          <a:off x="6558455" y="296041"/>
          <a:ext cx="107581" cy="110577"/>
        </a:xfrm>
        <a:prstGeom xmlns:a="http://schemas.openxmlformats.org/drawingml/2006/main" prst="rect">
          <a:avLst/>
        </a:prstGeom>
        <a:solidFill xmlns:a="http://schemas.openxmlformats.org/drawingml/2006/main">
          <a:srgbClr val="25408F"/>
        </a:solidFill>
        <a:ln xmlns:a="http://schemas.openxmlformats.org/drawingml/2006/main">
          <a:solidFill>
            <a:srgbClr val="00338D"/>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0.75577</cdr:x>
      <cdr:y>0.21191</cdr:y>
    </cdr:from>
    <cdr:to>
      <cdr:x>0.76691</cdr:x>
      <cdr:y>0.23644</cdr:y>
    </cdr:to>
    <cdr:sp macro="" textlink="">
      <cdr:nvSpPr>
        <cdr:cNvPr id="11" name="Oval 10"/>
        <cdr:cNvSpPr/>
      </cdr:nvSpPr>
      <cdr:spPr>
        <a:xfrm xmlns:a="http://schemas.openxmlformats.org/drawingml/2006/main">
          <a:off x="7311697" y="952937"/>
          <a:ext cx="107775" cy="110307"/>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0.00416</cdr:x>
      <cdr:y>0.15441</cdr:y>
    </cdr:from>
    <cdr:to>
      <cdr:x>0.03454</cdr:x>
      <cdr:y>0.31686</cdr:y>
    </cdr:to>
    <cdr:sp macro="" textlink="">
      <cdr:nvSpPr>
        <cdr:cNvPr id="12" name="TextBox 1"/>
        <cdr:cNvSpPr txBox="1"/>
      </cdr:nvSpPr>
      <cdr:spPr>
        <a:xfrm xmlns:a="http://schemas.openxmlformats.org/drawingml/2006/main">
          <a:off x="36004" y="648072"/>
          <a:ext cx="263072" cy="681799"/>
        </a:xfrm>
        <a:prstGeom xmlns:a="http://schemas.openxmlformats.org/drawingml/2006/main" prst="rect">
          <a:avLst/>
        </a:prstGeom>
      </cdr:spPr>
      <cdr:txBody>
        <a:bodyPr xmlns:a="http://schemas.openxmlformats.org/drawingml/2006/main" vert="vert270"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400" b="1" dirty="0"/>
            <a:t>Good</a:t>
          </a:r>
        </a:p>
      </cdr:txBody>
    </cdr:sp>
  </cdr:relSizeAnchor>
  <cdr:relSizeAnchor xmlns:cdr="http://schemas.openxmlformats.org/drawingml/2006/chartDrawing">
    <cdr:from>
      <cdr:x>0.87314</cdr:x>
      <cdr:y>0.26593</cdr:y>
    </cdr:from>
    <cdr:to>
      <cdr:x>0.88428</cdr:x>
      <cdr:y>0.29046</cdr:y>
    </cdr:to>
    <cdr:sp macro="" textlink="">
      <cdr:nvSpPr>
        <cdr:cNvPr id="13" name="Oval 12"/>
        <cdr:cNvSpPr/>
      </cdr:nvSpPr>
      <cdr:spPr>
        <a:xfrm xmlns:a="http://schemas.openxmlformats.org/drawingml/2006/main">
          <a:off x="7560840" y="1116124"/>
          <a:ext cx="96465" cy="102954"/>
        </a:xfrm>
        <a:prstGeom xmlns:a="http://schemas.openxmlformats.org/drawingml/2006/main" prst="ellipse">
          <a:avLst/>
        </a:prstGeom>
        <a:solidFill xmlns:a="http://schemas.openxmlformats.org/drawingml/2006/main">
          <a:srgbClr val="D7B25F"/>
        </a:solidFill>
        <a:ln xmlns:a="http://schemas.openxmlformats.org/drawingml/2006/main">
          <a:solidFill>
            <a:srgbClr val="D7B25F"/>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9B5459C-D458-48BE-A3AF-9439B0BD91F8}" type="datetimeFigureOut">
              <a:rPr lang="en-GB" smtClean="0"/>
              <a:t>23/11/2020</a:t>
            </a:fld>
            <a:endParaRPr lang="en-GB" dirty="0"/>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dirty="0"/>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07DC7DC2-E506-45B1-A52A-AF1B94C9D671}" type="slidenum">
              <a:rPr lang="en-GB" smtClean="0"/>
              <a:t>‹#›</a:t>
            </a:fld>
            <a:endParaRPr lang="en-GB" dirty="0"/>
          </a:p>
        </p:txBody>
      </p:sp>
    </p:spTree>
    <p:extLst>
      <p:ext uri="{BB962C8B-B14F-4D97-AF65-F5344CB8AC3E}">
        <p14:creationId xmlns:p14="http://schemas.microsoft.com/office/powerpoint/2010/main" val="228570371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GB" dirty="0"/>
          </a:p>
        </p:txBody>
      </p:sp>
      <p:sp>
        <p:nvSpPr>
          <p:cNvPr id="11" name="Notes Placeholder 10"/>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1"/>
          <p:cNvSpPr>
            <a:spLocks noGrp="1"/>
          </p:cNvSpPr>
          <p:nvPr>
            <p:ph type="sldNum" sz="quarter" idx="5"/>
          </p:nvPr>
        </p:nvSpPr>
        <p:spPr>
          <a:xfrm>
            <a:off x="3884613" y="8759279"/>
            <a:ext cx="2971800" cy="384721"/>
          </a:xfrm>
          <a:prstGeom prst="rect">
            <a:avLst/>
          </a:prstGeom>
        </p:spPr>
        <p:txBody>
          <a:bodyPr vert="horz" lIns="0" tIns="0" rIns="228600" bIns="228600" rtlCol="0" anchor="b">
            <a:spAutoFit/>
          </a:bodyPr>
          <a:lstStyle>
            <a:lvl1pPr algn="r">
              <a:defRPr sz="1000">
                <a:solidFill>
                  <a:srgbClr val="00338D"/>
                </a:solidFill>
                <a:latin typeface="Arial" panose="020B0604020202020204" pitchFamily="34" charset="0"/>
                <a:cs typeface="Arial" panose="020B0604020202020204" pitchFamily="34" charset="0"/>
              </a:defRPr>
            </a:lvl1pPr>
          </a:lstStyle>
          <a:p>
            <a:fld id="{C5E8785F-2760-4AFA-B8A1-2BCD1DE6AABE}" type="slidenum">
              <a:rPr lang="en-GB" smtClean="0"/>
              <a:pPr/>
              <a:t>‹#›</a:t>
            </a:fld>
            <a:endParaRPr lang="en-GB" dirty="0"/>
          </a:p>
        </p:txBody>
      </p:sp>
    </p:spTree>
    <p:extLst>
      <p:ext uri="{BB962C8B-B14F-4D97-AF65-F5344CB8AC3E}">
        <p14:creationId xmlns:p14="http://schemas.microsoft.com/office/powerpoint/2010/main" val="1509877829"/>
      </p:ext>
    </p:extLst>
  </p:cSld>
  <p:clrMap bg1="lt1" tx1="dk1" bg2="lt2" tx2="dk2" accent1="accent1" accent2="accent2" accent3="accent3" accent4="accent4" accent5="accent5" accent6="accent6" hlink="hlink" folHlink="folHlink"/>
  <p:notesStyle>
    <a:lvl1pPr marL="0" algn="l" defTabSz="914400" rtl="0" eaLnBrk="1" latinLnBrk="0" hangingPunct="1">
      <a:defRPr kumimoji="0" lang="en-US" sz="1200" b="0" i="0" u="none" strike="noStrike" kern="1200" cap="none" spc="0" normalizeH="0" baseline="0" dirty="0" smtClean="0">
        <a:ln>
          <a:noFill/>
        </a:ln>
        <a:solidFill>
          <a:schemeClr val="tx1"/>
        </a:solidFill>
        <a:effectLst/>
        <a:uLnTx/>
        <a:uFillTx/>
        <a:latin typeface="Arial"/>
        <a:ea typeface="+mn-ea"/>
        <a:cs typeface="+mn-cs"/>
      </a:defRPr>
    </a:lvl1pPr>
    <a:lvl2pPr marL="234950" indent="-234950" algn="l" defTabSz="914400" rtl="0" eaLnBrk="1" latinLnBrk="0" hangingPunct="1">
      <a:buFont typeface="Arial" panose="020B0604020202020204" pitchFamily="34" charset="0"/>
      <a:buChar char="—"/>
      <a:defRPr kumimoji="0" lang="en-US" sz="1200" b="0" i="0" u="none" strike="noStrike" kern="1200" cap="none" spc="0" normalizeH="0" baseline="0" dirty="0" smtClean="0">
        <a:ln>
          <a:noFill/>
        </a:ln>
        <a:solidFill>
          <a:schemeClr val="tx1"/>
        </a:solidFill>
        <a:effectLst/>
        <a:uLnTx/>
        <a:uFillTx/>
        <a:latin typeface="Arial"/>
        <a:ea typeface="+mn-ea"/>
        <a:cs typeface="+mn-cs"/>
      </a:defRPr>
    </a:lvl2pPr>
    <a:lvl3pPr marL="457200" indent="-222250" algn="l" defTabSz="914400" rtl="0" eaLnBrk="1" latinLnBrk="0" hangingPunct="1">
      <a:buFont typeface="Arial" panose="020B0604020202020204" pitchFamily="34" charset="0"/>
      <a:buChar char="-"/>
      <a:defRPr kumimoji="0" lang="en-US" sz="1200" b="0" i="0" u="none" strike="noStrike" kern="1200" cap="none" spc="0" normalizeH="0" baseline="0" dirty="0" smtClean="0">
        <a:ln>
          <a:noFill/>
        </a:ln>
        <a:solidFill>
          <a:schemeClr val="tx1"/>
        </a:solidFill>
        <a:effectLst/>
        <a:uLnTx/>
        <a:uFillTx/>
        <a:latin typeface="Arial"/>
        <a:ea typeface="+mn-ea"/>
        <a:cs typeface="+mn-cs"/>
      </a:defRPr>
    </a:lvl3pPr>
    <a:lvl4pPr marL="692150" indent="-234950" algn="l" defTabSz="914400" rtl="0" eaLnBrk="1" latinLnBrk="0" hangingPunct="1">
      <a:buFont typeface="Arial" panose="020B0604020202020204" pitchFamily="34" charset="0"/>
      <a:buChar char="—"/>
      <a:defRPr kumimoji="0" lang="en-US" sz="1200" b="0" i="0" u="none" strike="noStrike" kern="1200" cap="none" spc="0" normalizeH="0" baseline="0" dirty="0" smtClean="0">
        <a:ln>
          <a:noFill/>
        </a:ln>
        <a:solidFill>
          <a:schemeClr val="tx1"/>
        </a:solidFill>
        <a:effectLst/>
        <a:uLnTx/>
        <a:uFillTx/>
        <a:latin typeface="Arial"/>
        <a:ea typeface="+mn-ea"/>
        <a:cs typeface="+mn-cs"/>
      </a:defRPr>
    </a:lvl4pPr>
    <a:lvl5pPr marL="914400" indent="-222250" algn="l" defTabSz="914400" rtl="0" eaLnBrk="1" latinLnBrk="0" hangingPunct="1">
      <a:buFont typeface="Arial" panose="020B0604020202020204" pitchFamily="34" charset="0"/>
      <a:buChar char="-"/>
      <a:defRPr kumimoji="0" lang="en-US" sz="1200" b="0" i="0" u="none" strike="noStrike" kern="1200" cap="none" spc="0" normalizeH="0" baseline="0" dirty="0" smtClean="0">
        <a:ln>
          <a:noFill/>
        </a:ln>
        <a:solidFill>
          <a:schemeClr val="tx1"/>
        </a:solidFill>
        <a:effectLst/>
        <a:uLnTx/>
        <a:uFillTx/>
        <a:latin typeface="Arial"/>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lvl="0"/>
            <a:fld id="{86CB4B4D-7CA3-9044-876B-883B54F8677D}" type="slidenum">
              <a:rPr lang="en-US" noProof="0" smtClean="0"/>
              <a:pPr lvl="0"/>
              <a:t>0</a:t>
            </a:fld>
            <a:endParaRPr lang="en-GB" dirty="0"/>
          </a:p>
        </p:txBody>
      </p:sp>
      <p:sp>
        <p:nvSpPr>
          <p:cNvPr id="7" name="Slide Image Placeholder 6"/>
          <p:cNvSpPr>
            <a:spLocks noGrp="1" noRot="1" noChangeAspect="1"/>
          </p:cNvSpPr>
          <p:nvPr>
            <p:ph type="sldImg"/>
          </p:nvPr>
        </p:nvSpPr>
        <p:spPr/>
      </p:sp>
    </p:spTree>
    <p:extLst>
      <p:ext uri="{BB962C8B-B14F-4D97-AF65-F5344CB8AC3E}">
        <p14:creationId xmlns:p14="http://schemas.microsoft.com/office/powerpoint/2010/main" val="409970967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a:t>
            </a:fld>
            <a:endParaRPr lang="en-GB" dirty="0"/>
          </a:p>
        </p:txBody>
      </p:sp>
    </p:spTree>
    <p:extLst>
      <p:ext uri="{BB962C8B-B14F-4D97-AF65-F5344CB8AC3E}">
        <p14:creationId xmlns:p14="http://schemas.microsoft.com/office/powerpoint/2010/main" val="321578597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5</a:t>
            </a:fld>
            <a:endParaRPr lang="en-GB" dirty="0"/>
          </a:p>
        </p:txBody>
      </p:sp>
    </p:spTree>
    <p:extLst>
      <p:ext uri="{BB962C8B-B14F-4D97-AF65-F5344CB8AC3E}">
        <p14:creationId xmlns:p14="http://schemas.microsoft.com/office/powerpoint/2010/main" val="154294037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6</a:t>
            </a:fld>
            <a:endParaRPr lang="en-GB" dirty="0"/>
          </a:p>
        </p:txBody>
      </p:sp>
    </p:spTree>
    <p:extLst>
      <p:ext uri="{BB962C8B-B14F-4D97-AF65-F5344CB8AC3E}">
        <p14:creationId xmlns:p14="http://schemas.microsoft.com/office/powerpoint/2010/main" val="30854030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7</a:t>
            </a:fld>
            <a:endParaRPr lang="en-GB" dirty="0"/>
          </a:p>
        </p:txBody>
      </p:sp>
    </p:spTree>
    <p:extLst>
      <p:ext uri="{BB962C8B-B14F-4D97-AF65-F5344CB8AC3E}">
        <p14:creationId xmlns:p14="http://schemas.microsoft.com/office/powerpoint/2010/main" val="23809406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25</a:t>
            </a:fld>
            <a:endParaRPr lang="en-GB" dirty="0"/>
          </a:p>
        </p:txBody>
      </p:sp>
    </p:spTree>
    <p:extLst>
      <p:ext uri="{BB962C8B-B14F-4D97-AF65-F5344CB8AC3E}">
        <p14:creationId xmlns:p14="http://schemas.microsoft.com/office/powerpoint/2010/main" val="26227415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26</a:t>
            </a:fld>
            <a:endParaRPr lang="en-GB" dirty="0"/>
          </a:p>
        </p:txBody>
      </p:sp>
    </p:spTree>
    <p:extLst>
      <p:ext uri="{BB962C8B-B14F-4D97-AF65-F5344CB8AC3E}">
        <p14:creationId xmlns:p14="http://schemas.microsoft.com/office/powerpoint/2010/main" val="14590969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27</a:t>
            </a:fld>
            <a:endParaRPr lang="en-GB" dirty="0"/>
          </a:p>
        </p:txBody>
      </p:sp>
    </p:spTree>
    <p:extLst>
      <p:ext uri="{BB962C8B-B14F-4D97-AF65-F5344CB8AC3E}">
        <p14:creationId xmlns:p14="http://schemas.microsoft.com/office/powerpoint/2010/main" val="353184589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28</a:t>
            </a:fld>
            <a:endParaRPr lang="en-GB" dirty="0"/>
          </a:p>
        </p:txBody>
      </p:sp>
    </p:spTree>
    <p:extLst>
      <p:ext uri="{BB962C8B-B14F-4D97-AF65-F5344CB8AC3E}">
        <p14:creationId xmlns:p14="http://schemas.microsoft.com/office/powerpoint/2010/main" val="32549491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29</a:t>
            </a:fld>
            <a:endParaRPr lang="en-GB" dirty="0"/>
          </a:p>
        </p:txBody>
      </p:sp>
    </p:spTree>
    <p:extLst>
      <p:ext uri="{BB962C8B-B14F-4D97-AF65-F5344CB8AC3E}">
        <p14:creationId xmlns:p14="http://schemas.microsoft.com/office/powerpoint/2010/main" val="36704895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30</a:t>
            </a:fld>
            <a:endParaRPr lang="en-GB" dirty="0"/>
          </a:p>
        </p:txBody>
      </p:sp>
    </p:spTree>
    <p:extLst>
      <p:ext uri="{BB962C8B-B14F-4D97-AF65-F5344CB8AC3E}">
        <p14:creationId xmlns:p14="http://schemas.microsoft.com/office/powerpoint/2010/main" val="41281149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32</a:t>
            </a:fld>
            <a:endParaRPr lang="en-GB" dirty="0"/>
          </a:p>
        </p:txBody>
      </p:sp>
    </p:spTree>
    <p:extLst>
      <p:ext uri="{BB962C8B-B14F-4D97-AF65-F5344CB8AC3E}">
        <p14:creationId xmlns:p14="http://schemas.microsoft.com/office/powerpoint/2010/main" val="13500632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33</a:t>
            </a:fld>
            <a:endParaRPr lang="en-GB" dirty="0"/>
          </a:p>
        </p:txBody>
      </p:sp>
    </p:spTree>
    <p:extLst>
      <p:ext uri="{BB962C8B-B14F-4D97-AF65-F5344CB8AC3E}">
        <p14:creationId xmlns:p14="http://schemas.microsoft.com/office/powerpoint/2010/main" val="368129028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35</a:t>
            </a:fld>
            <a:endParaRPr lang="en-GB" dirty="0"/>
          </a:p>
        </p:txBody>
      </p:sp>
    </p:spTree>
    <p:extLst>
      <p:ext uri="{BB962C8B-B14F-4D97-AF65-F5344CB8AC3E}">
        <p14:creationId xmlns:p14="http://schemas.microsoft.com/office/powerpoint/2010/main" val="34872785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36</a:t>
            </a:fld>
            <a:endParaRPr lang="en-GB" dirty="0"/>
          </a:p>
        </p:txBody>
      </p:sp>
    </p:spTree>
    <p:extLst>
      <p:ext uri="{BB962C8B-B14F-4D97-AF65-F5344CB8AC3E}">
        <p14:creationId xmlns:p14="http://schemas.microsoft.com/office/powerpoint/2010/main" val="341024390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37</a:t>
            </a:fld>
            <a:endParaRPr lang="en-GB" dirty="0"/>
          </a:p>
        </p:txBody>
      </p:sp>
    </p:spTree>
    <p:extLst>
      <p:ext uri="{BB962C8B-B14F-4D97-AF65-F5344CB8AC3E}">
        <p14:creationId xmlns:p14="http://schemas.microsoft.com/office/powerpoint/2010/main" val="5716829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38</a:t>
            </a:fld>
            <a:endParaRPr lang="en-GB" dirty="0"/>
          </a:p>
        </p:txBody>
      </p:sp>
    </p:spTree>
    <p:extLst>
      <p:ext uri="{BB962C8B-B14F-4D97-AF65-F5344CB8AC3E}">
        <p14:creationId xmlns:p14="http://schemas.microsoft.com/office/powerpoint/2010/main" val="5320190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43</a:t>
            </a:fld>
            <a:endParaRPr lang="en-GB" dirty="0"/>
          </a:p>
        </p:txBody>
      </p:sp>
    </p:spTree>
    <p:extLst>
      <p:ext uri="{BB962C8B-B14F-4D97-AF65-F5344CB8AC3E}">
        <p14:creationId xmlns:p14="http://schemas.microsoft.com/office/powerpoint/2010/main" val="159791514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46</a:t>
            </a:fld>
            <a:endParaRPr lang="en-GB" dirty="0"/>
          </a:p>
        </p:txBody>
      </p:sp>
    </p:spTree>
    <p:extLst>
      <p:ext uri="{BB962C8B-B14F-4D97-AF65-F5344CB8AC3E}">
        <p14:creationId xmlns:p14="http://schemas.microsoft.com/office/powerpoint/2010/main" val="9967566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48</a:t>
            </a:fld>
            <a:endParaRPr lang="en-GB" dirty="0"/>
          </a:p>
        </p:txBody>
      </p:sp>
    </p:spTree>
    <p:extLst>
      <p:ext uri="{BB962C8B-B14F-4D97-AF65-F5344CB8AC3E}">
        <p14:creationId xmlns:p14="http://schemas.microsoft.com/office/powerpoint/2010/main" val="424161641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5E8785F-2760-4AFA-B8A1-2BCD1DE6AABE}" type="slidenum">
              <a:rPr lang="en-GB" smtClean="0"/>
              <a:pPr/>
              <a:t>49</a:t>
            </a:fld>
            <a:endParaRPr lang="en-GB" dirty="0"/>
          </a:p>
        </p:txBody>
      </p:sp>
    </p:spTree>
    <p:extLst>
      <p:ext uri="{BB962C8B-B14F-4D97-AF65-F5344CB8AC3E}">
        <p14:creationId xmlns:p14="http://schemas.microsoft.com/office/powerpoint/2010/main" val="216198628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1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4.xml"/><Relationship Id="rId1" Type="http://schemas.openxmlformats.org/officeDocument/2006/relationships/vmlDrawing" Target="../drawings/vmlDrawing2.vml"/><Relationship Id="rId5" Type="http://schemas.openxmlformats.org/officeDocument/2006/relationships/image" Target="../media/image7.emf"/><Relationship Id="rId4" Type="http://schemas.openxmlformats.org/officeDocument/2006/relationships/oleObject" Target="../embeddings/oleObject2.bin"/></Relationships>
</file>

<file path=ppt/slideLayouts/_rels/slideLayout1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5.xml"/><Relationship Id="rId1" Type="http://schemas.openxmlformats.org/officeDocument/2006/relationships/vmlDrawing" Target="../drawings/vmlDrawing3.vml"/><Relationship Id="rId5" Type="http://schemas.openxmlformats.org/officeDocument/2006/relationships/image" Target="../media/image1.emf"/><Relationship Id="rId4" Type="http://schemas.openxmlformats.org/officeDocument/2006/relationships/oleObject" Target="../embeddings/oleObject3.bin"/></Relationships>
</file>

<file path=ppt/slideLayouts/_rels/slideLayout1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6.xml"/><Relationship Id="rId1" Type="http://schemas.openxmlformats.org/officeDocument/2006/relationships/vmlDrawing" Target="../drawings/vmlDrawing4.vml"/><Relationship Id="rId5" Type="http://schemas.openxmlformats.org/officeDocument/2006/relationships/image" Target="../media/image1.emf"/><Relationship Id="rId4" Type="http://schemas.openxmlformats.org/officeDocument/2006/relationships/oleObject" Target="../embeddings/oleObject4.bin"/></Relationships>
</file>

<file path=ppt/slideLayouts/_rels/slideLayout15.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7.xml"/><Relationship Id="rId1" Type="http://schemas.openxmlformats.org/officeDocument/2006/relationships/vmlDrawing" Target="../drawings/vmlDrawing5.vml"/><Relationship Id="rId5" Type="http://schemas.openxmlformats.org/officeDocument/2006/relationships/image" Target="../media/image1.emf"/><Relationship Id="rId4" Type="http://schemas.openxmlformats.org/officeDocument/2006/relationships/oleObject" Target="../embeddings/oleObject5.bin"/></Relationships>
</file>

<file path=ppt/slideLayouts/_rels/slideLayout1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8.xml"/><Relationship Id="rId1" Type="http://schemas.openxmlformats.org/officeDocument/2006/relationships/vmlDrawing" Target="../drawings/vmlDrawing6.vml"/><Relationship Id="rId5" Type="http://schemas.openxmlformats.org/officeDocument/2006/relationships/image" Target="../media/image1.emf"/><Relationship Id="rId4" Type="http://schemas.openxmlformats.org/officeDocument/2006/relationships/oleObject" Target="../embeddings/oleObject6.bin"/></Relationships>
</file>

<file path=ppt/slideLayouts/_rels/slideLayout1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9.xml"/><Relationship Id="rId1" Type="http://schemas.openxmlformats.org/officeDocument/2006/relationships/vmlDrawing" Target="../drawings/vmlDrawing7.vml"/><Relationship Id="rId5" Type="http://schemas.openxmlformats.org/officeDocument/2006/relationships/image" Target="../media/image1.emf"/><Relationship Id="rId4" Type="http://schemas.openxmlformats.org/officeDocument/2006/relationships/oleObject" Target="../embeddings/oleObject7.bin"/></Relationships>
</file>

<file path=ppt/slideLayouts/_rels/slideLayout18.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0.xml"/><Relationship Id="rId1" Type="http://schemas.openxmlformats.org/officeDocument/2006/relationships/vmlDrawing" Target="../drawings/vmlDrawing8.vml"/><Relationship Id="rId5" Type="http://schemas.openxmlformats.org/officeDocument/2006/relationships/image" Target="../media/image1.emf"/><Relationship Id="rId4" Type="http://schemas.openxmlformats.org/officeDocument/2006/relationships/oleObject" Target="../embeddings/oleObject8.bin"/></Relationships>
</file>

<file path=ppt/slideLayouts/_rels/slideLayout1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1.xml"/><Relationship Id="rId1" Type="http://schemas.openxmlformats.org/officeDocument/2006/relationships/vmlDrawing" Target="../drawings/vmlDrawing9.vml"/><Relationship Id="rId5" Type="http://schemas.openxmlformats.org/officeDocument/2006/relationships/image" Target="../media/image1.emf"/><Relationship Id="rId4" Type="http://schemas.openxmlformats.org/officeDocument/2006/relationships/oleObject" Target="../embeddings/oleObject9.bin"/></Relationships>
</file>

<file path=ppt/slideLayouts/_rels/slideLayout2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2.xml"/><Relationship Id="rId1" Type="http://schemas.openxmlformats.org/officeDocument/2006/relationships/vmlDrawing" Target="../drawings/vmlDrawing10.vml"/><Relationship Id="rId5" Type="http://schemas.openxmlformats.org/officeDocument/2006/relationships/image" Target="../media/image1.emf"/><Relationship Id="rId4" Type="http://schemas.openxmlformats.org/officeDocument/2006/relationships/oleObject" Target="../embeddings/oleObject10.bin"/></Relationships>
</file>

<file path=ppt/slideLayouts/_rels/slideLayout2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3.xml"/><Relationship Id="rId1" Type="http://schemas.openxmlformats.org/officeDocument/2006/relationships/vmlDrawing" Target="../drawings/vmlDrawing11.vml"/><Relationship Id="rId5" Type="http://schemas.openxmlformats.org/officeDocument/2006/relationships/image" Target="../media/image1.emf"/><Relationship Id="rId4" Type="http://schemas.openxmlformats.org/officeDocument/2006/relationships/oleObject" Target="../embeddings/oleObject11.bin"/></Relationships>
</file>

<file path=ppt/slideLayouts/_rels/slideLayout2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4.xml"/><Relationship Id="rId1" Type="http://schemas.openxmlformats.org/officeDocument/2006/relationships/vmlDrawing" Target="../drawings/vmlDrawing12.vml"/><Relationship Id="rId5" Type="http://schemas.openxmlformats.org/officeDocument/2006/relationships/image" Target="../media/image1.emf"/><Relationship Id="rId4" Type="http://schemas.openxmlformats.org/officeDocument/2006/relationships/oleObject" Target="../embeddings/oleObject12.bin"/></Relationships>
</file>

<file path=ppt/slideLayouts/_rels/slideLayout2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tags" Target="../tags/tag15.xml"/><Relationship Id="rId1" Type="http://schemas.openxmlformats.org/officeDocument/2006/relationships/vmlDrawing" Target="../drawings/vmlDrawing13.vml"/><Relationship Id="rId5" Type="http://schemas.openxmlformats.org/officeDocument/2006/relationships/image" Target="../media/image1.emf"/><Relationship Id="rId4" Type="http://schemas.openxmlformats.org/officeDocument/2006/relationships/oleObject" Target="../embeddings/oleObject13.bin"/></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1 - Right light vertical image">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a:stretch>
            <a:fillRect/>
          </a:stretch>
        </p:blipFill>
        <p:spPr>
          <a:xfrm>
            <a:off x="0" y="0"/>
            <a:ext cx="9144000" cy="5997780"/>
          </a:xfrm>
          <a:prstGeom prst="rect">
            <a:avLst/>
          </a:prstGeom>
        </p:spPr>
      </p:pic>
      <p:grpSp>
        <p:nvGrpSpPr>
          <p:cNvPr id="7" name="Group 6"/>
          <p:cNvGrpSpPr/>
          <p:nvPr userDrawn="1"/>
        </p:nvGrpSpPr>
        <p:grpSpPr>
          <a:xfrm>
            <a:off x="0" y="6000750"/>
            <a:ext cx="9144000" cy="857250"/>
            <a:chOff x="0" y="6000750"/>
            <a:chExt cx="9144000" cy="857250"/>
          </a:xfrm>
        </p:grpSpPr>
        <p:sp>
          <p:nvSpPr>
            <p:cNvPr id="9" name="Rectangle 8"/>
            <p:cNvSpPr/>
            <p:nvPr userDrawn="1"/>
          </p:nvSpPr>
          <p:spPr>
            <a:xfrm>
              <a:off x="0" y="6000750"/>
              <a:ext cx="9144000" cy="857250"/>
            </a:xfrm>
            <a:prstGeom prst="rect">
              <a:avLst/>
            </a:prstGeom>
            <a:solidFill>
              <a:srgbClr val="121243"/>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2" name="Straight Connector 11"/>
            <p:cNvCxnSpPr/>
            <p:nvPr userDrawn="1"/>
          </p:nvCxnSpPr>
          <p:spPr>
            <a:xfrm>
              <a:off x="0" y="6016172"/>
              <a:ext cx="9144000" cy="0"/>
            </a:xfrm>
            <a:prstGeom prst="line">
              <a:avLst/>
            </a:prstGeom>
            <a:ln w="60325">
              <a:solidFill>
                <a:srgbClr val="25408F"/>
              </a:solidFill>
            </a:ln>
          </p:spPr>
          <p:style>
            <a:lnRef idx="1">
              <a:schemeClr val="accent1"/>
            </a:lnRef>
            <a:fillRef idx="0">
              <a:schemeClr val="accent1"/>
            </a:fillRef>
            <a:effectRef idx="0">
              <a:schemeClr val="accent1"/>
            </a:effectRef>
            <a:fontRef idx="minor">
              <a:schemeClr val="tx1"/>
            </a:fontRef>
          </p:style>
        </p:cxnSp>
        <p:grpSp>
          <p:nvGrpSpPr>
            <p:cNvPr id="13" name="Group 12"/>
            <p:cNvGrpSpPr/>
            <p:nvPr userDrawn="1"/>
          </p:nvGrpSpPr>
          <p:grpSpPr>
            <a:xfrm>
              <a:off x="0" y="6292395"/>
              <a:ext cx="9144000" cy="315822"/>
              <a:chOff x="0" y="6292395"/>
              <a:chExt cx="9144000" cy="315822"/>
            </a:xfrm>
          </p:grpSpPr>
          <p:sp>
            <p:nvSpPr>
              <p:cNvPr id="14" name="Rectangle 13"/>
              <p:cNvSpPr/>
              <p:nvPr userDrawn="1"/>
            </p:nvSpPr>
            <p:spPr>
              <a:xfrm>
                <a:off x="0" y="6292395"/>
                <a:ext cx="304800" cy="315822"/>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5" name="Straight Connector 14"/>
              <p:cNvCxnSpPr/>
              <p:nvPr userDrawn="1"/>
            </p:nvCxnSpPr>
            <p:spPr>
              <a:xfrm>
                <a:off x="304800" y="6450306"/>
                <a:ext cx="8839200" cy="0"/>
              </a:xfrm>
              <a:prstGeom prst="line">
                <a:avLst/>
              </a:prstGeom>
              <a:ln w="0" cap="sq" cmpd="sng">
                <a:solidFill>
                  <a:srgbClr val="CDA139"/>
                </a:solidFill>
                <a:prstDash val="solid"/>
              </a:ln>
            </p:spPr>
            <p:style>
              <a:lnRef idx="1">
                <a:schemeClr val="accent1"/>
              </a:lnRef>
              <a:fillRef idx="0">
                <a:schemeClr val="accent1"/>
              </a:fillRef>
              <a:effectRef idx="0">
                <a:schemeClr val="accent1"/>
              </a:effectRef>
              <a:fontRef idx="minor">
                <a:schemeClr val="tx1"/>
              </a:fontRef>
            </p:style>
          </p:cxnSp>
          <p:sp>
            <p:nvSpPr>
              <p:cNvPr id="16" name="Rectangle 15"/>
              <p:cNvSpPr/>
              <p:nvPr userDrawn="1"/>
            </p:nvSpPr>
            <p:spPr>
              <a:xfrm>
                <a:off x="1" y="6351705"/>
                <a:ext cx="495300" cy="197203"/>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grpSp>
      </p:grpSp>
      <p:sp>
        <p:nvSpPr>
          <p:cNvPr id="2" name="Rectangle 1"/>
          <p:cNvSpPr/>
          <p:nvPr userDrawn="1"/>
        </p:nvSpPr>
        <p:spPr>
          <a:xfrm>
            <a:off x="0" y="0"/>
            <a:ext cx="9144000" cy="5997780"/>
          </a:xfrm>
          <a:prstGeom prst="rect">
            <a:avLst/>
          </a:prstGeom>
          <a:solidFill>
            <a:schemeClr val="accent2">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Tree>
    <p:extLst>
      <p:ext uri="{BB962C8B-B14F-4D97-AF65-F5344CB8AC3E}">
        <p14:creationId xmlns:p14="http://schemas.microsoft.com/office/powerpoint/2010/main" val="29860921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Placeholder 1"/>
          <p:cNvSpPr>
            <a:spLocks noGrp="1"/>
          </p:cNvSpPr>
          <p:nvPr>
            <p:ph type="title"/>
          </p:nvPr>
        </p:nvSpPr>
        <p:spPr>
          <a:xfrm>
            <a:off x="323850" y="591344"/>
            <a:ext cx="8496300" cy="533400"/>
          </a:xfrm>
          <a:prstGeom prst="rect">
            <a:avLst/>
          </a:prstGeom>
        </p:spPr>
        <p:txBody>
          <a:bodyPr vert="horz" lIns="0" tIns="0" rIns="0" bIns="0" rtlCol="0" anchor="t" anchorCtr="0">
            <a:noAutofit/>
          </a:bodyPr>
          <a:lstStyle/>
          <a:p>
            <a:r>
              <a:rPr lang="en-US" noProof="0" dirty="0"/>
              <a:t>Click to edit Master title style</a:t>
            </a:r>
          </a:p>
        </p:txBody>
      </p:sp>
    </p:spTree>
    <p:extLst>
      <p:ext uri="{BB962C8B-B14F-4D97-AF65-F5344CB8AC3E}">
        <p14:creationId xmlns:p14="http://schemas.microsoft.com/office/powerpoint/2010/main" val="1086707192"/>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ONE COLUMN TEXT">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323850" y="591344"/>
            <a:ext cx="8496300" cy="533400"/>
          </a:xfrm>
          <a:prstGeom prst="rect">
            <a:avLst/>
          </a:prstGeom>
        </p:spPr>
        <p:txBody>
          <a:bodyPr vert="horz" lIns="0" tIns="0" rIns="0" bIns="0" rtlCol="0" anchor="t" anchorCtr="0">
            <a:noAutofit/>
          </a:bodyPr>
          <a:lstStyle/>
          <a:p>
            <a:r>
              <a:rPr lang="en-US" noProof="0" dirty="0"/>
              <a:t>Click to edit Master title style</a:t>
            </a:r>
          </a:p>
        </p:txBody>
      </p:sp>
      <p:sp>
        <p:nvSpPr>
          <p:cNvPr id="6" name="Text Placeholder 5"/>
          <p:cNvSpPr>
            <a:spLocks noGrp="1"/>
          </p:cNvSpPr>
          <p:nvPr>
            <p:ph type="body" sz="quarter" idx="10"/>
          </p:nvPr>
        </p:nvSpPr>
        <p:spPr>
          <a:xfrm>
            <a:off x="323850" y="1196752"/>
            <a:ext cx="8496300" cy="4534036"/>
          </a:xfrm>
        </p:spPr>
        <p:txBody>
          <a:bodyPr/>
          <a:lstStyle>
            <a:lvl1pPr>
              <a:spcAft>
                <a:spcPts val="300"/>
              </a:spcAft>
              <a:defRPr lang="en-US" sz="1100" b="1" kern="1200" dirty="0" smtClean="0">
                <a:solidFill>
                  <a:schemeClr val="bg1"/>
                </a:solidFill>
                <a:latin typeface="+mn-lt"/>
                <a:ea typeface="+mn-ea"/>
                <a:cs typeface="+mn-cs"/>
              </a:defRPr>
            </a:lvl1pPr>
            <a:lvl2pPr>
              <a:defRPr lang="en-US" sz="900" kern="1200" dirty="0" smtClean="0">
                <a:solidFill>
                  <a:schemeClr val="tx1"/>
                </a:solidFill>
                <a:latin typeface="+mn-lt"/>
                <a:ea typeface="+mn-ea"/>
                <a:cs typeface="+mn-cs"/>
              </a:defRPr>
            </a:lvl2pPr>
            <a:lvl3pPr marL="231775" indent="-231775">
              <a:defRPr lang="en-US" sz="900" kern="1200" dirty="0" smtClean="0">
                <a:solidFill>
                  <a:schemeClr val="tx1"/>
                </a:solidFill>
                <a:latin typeface="+mn-lt"/>
                <a:ea typeface="+mn-ea"/>
                <a:cs typeface="+mn-cs"/>
              </a:defRPr>
            </a:lvl3pPr>
            <a:lvl4pPr marL="406400" indent="-163513">
              <a:defRPr lang="en-US" sz="900" kern="1200" dirty="0" smtClean="0">
                <a:solidFill>
                  <a:schemeClr val="tx1"/>
                </a:solidFill>
                <a:latin typeface="+mn-lt"/>
                <a:ea typeface="+mn-ea"/>
                <a:cs typeface="+mn-cs"/>
              </a:defRPr>
            </a:lvl4pPr>
          </a:lstStyle>
          <a:p>
            <a:pPr marL="0" lvl="0" indent="0" algn="l" defTabSz="914400" rtl="0" eaLnBrk="1" latinLnBrk="0" hangingPunct="1">
              <a:lnSpc>
                <a:spcPts val="1300"/>
              </a:lnSpc>
              <a:spcBef>
                <a:spcPts val="0"/>
              </a:spcBef>
              <a:spcAft>
                <a:spcPts val="300"/>
              </a:spcAft>
              <a:buFontTx/>
              <a:buNone/>
            </a:pPr>
            <a:r>
              <a:rPr lang="en-US" dirty="0"/>
              <a:t>Click to edit Master text styles</a:t>
            </a:r>
          </a:p>
          <a:p>
            <a:pPr marL="0" lvl="1" indent="0" algn="l" defTabSz="914400" rtl="0" eaLnBrk="1" latinLnBrk="0" hangingPunct="1">
              <a:lnSpc>
                <a:spcPts val="1300"/>
              </a:lnSpc>
              <a:spcBef>
                <a:spcPts val="0"/>
              </a:spcBef>
              <a:spcAft>
                <a:spcPts val="600"/>
              </a:spcAft>
              <a:buFontTx/>
              <a:buNone/>
            </a:pPr>
            <a:r>
              <a:rPr lang="en-US" dirty="0"/>
              <a:t>Second level</a:t>
            </a:r>
          </a:p>
          <a:p>
            <a:pPr marL="231775" lvl="2" indent="-231775" algn="l" defTabSz="914400" rtl="0" eaLnBrk="1" latinLnBrk="0" hangingPunct="1">
              <a:lnSpc>
                <a:spcPts val="1300"/>
              </a:lnSpc>
              <a:spcBef>
                <a:spcPts val="0"/>
              </a:spcBef>
              <a:spcAft>
                <a:spcPts val="600"/>
              </a:spcAft>
              <a:buClr>
                <a:srgbClr val="CDA139"/>
              </a:buClr>
              <a:buSzPct val="140000"/>
              <a:buFont typeface="Univers 45 Light" pitchFamily="2" charset="0"/>
              <a:buChar char="•"/>
            </a:pPr>
            <a:r>
              <a:rPr lang="en-US" dirty="0"/>
              <a:t>Third level</a:t>
            </a:r>
          </a:p>
          <a:p>
            <a:pPr marL="406400" lvl="3" indent="-163513" algn="l" defTabSz="914400" rtl="0" eaLnBrk="1" latinLnBrk="0" hangingPunct="1">
              <a:lnSpc>
                <a:spcPts val="1300"/>
              </a:lnSpc>
              <a:spcBef>
                <a:spcPts val="0"/>
              </a:spcBef>
              <a:spcAft>
                <a:spcPts val="600"/>
              </a:spcAft>
              <a:buClr>
                <a:schemeClr val="tx2"/>
              </a:buClr>
              <a:buFont typeface="Arial" panose="020B0604020202020204" pitchFamily="34" charset="0"/>
              <a:buChar char="•"/>
            </a:pPr>
            <a:r>
              <a:rPr lang="en-US" dirty="0"/>
              <a:t>Fourth level</a:t>
            </a:r>
          </a:p>
        </p:txBody>
      </p:sp>
    </p:spTree>
    <p:extLst>
      <p:ext uri="{BB962C8B-B14F-4D97-AF65-F5344CB8AC3E}">
        <p14:creationId xmlns:p14="http://schemas.microsoft.com/office/powerpoint/2010/main" val="2604358512"/>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9" name="Text Placeholder 8"/>
          <p:cNvSpPr>
            <a:spLocks noGrp="1"/>
          </p:cNvSpPr>
          <p:nvPr>
            <p:ph type="body" sz="quarter" idx="10"/>
          </p:nvPr>
        </p:nvSpPr>
        <p:spPr>
          <a:xfrm>
            <a:off x="326430" y="1196752"/>
            <a:ext cx="4114800" cy="4677828"/>
          </a:xfrm>
        </p:spPr>
        <p:txBody>
          <a:bodyPr/>
          <a:lstStyle>
            <a:lvl1pPr>
              <a:defRPr lang="en-US" sz="1100" b="1" kern="1200" noProof="0" dirty="0" smtClean="0">
                <a:solidFill>
                  <a:schemeClr val="bg1"/>
                </a:solidFill>
                <a:latin typeface="+mn-lt"/>
                <a:ea typeface="+mn-ea"/>
                <a:cs typeface="+mn-cs"/>
              </a:defRPr>
            </a:lvl1pPr>
          </a:lstStyle>
          <a:p>
            <a:pPr marL="0" lvl="0" indent="0" algn="l" defTabSz="914400" rtl="0" eaLnBrk="1" latinLnBrk="0" hangingPunct="1">
              <a:lnSpc>
                <a:spcPts val="1300"/>
              </a:lnSpc>
              <a:spcBef>
                <a:spcPts val="0"/>
              </a:spcBef>
              <a:spcAft>
                <a:spcPts val="300"/>
              </a:spcAft>
              <a:buFontTx/>
              <a:buNone/>
            </a:pPr>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p:txBody>
      </p:sp>
      <p:sp>
        <p:nvSpPr>
          <p:cNvPr id="4" name="Text Placeholder 8"/>
          <p:cNvSpPr>
            <a:spLocks noGrp="1"/>
          </p:cNvSpPr>
          <p:nvPr>
            <p:ph type="body" sz="quarter" idx="11"/>
          </p:nvPr>
        </p:nvSpPr>
        <p:spPr>
          <a:xfrm>
            <a:off x="4705350" y="1196752"/>
            <a:ext cx="4114800" cy="4677828"/>
          </a:xfrm>
        </p:spPr>
        <p:txBody>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p:txBody>
      </p:sp>
      <p:sp>
        <p:nvSpPr>
          <p:cNvPr id="5" name="Title Placeholder 1"/>
          <p:cNvSpPr>
            <a:spLocks noGrp="1"/>
          </p:cNvSpPr>
          <p:nvPr>
            <p:ph type="title"/>
          </p:nvPr>
        </p:nvSpPr>
        <p:spPr>
          <a:xfrm>
            <a:off x="323850" y="591344"/>
            <a:ext cx="8496300" cy="533400"/>
          </a:xfrm>
          <a:prstGeom prst="rect">
            <a:avLst/>
          </a:prstGeom>
        </p:spPr>
        <p:txBody>
          <a:bodyPr vert="horz" lIns="0" tIns="0" rIns="0" bIns="0" rtlCol="0" anchor="t" anchorCtr="0">
            <a:noAutofit/>
          </a:bodyPr>
          <a:lstStyle/>
          <a:p>
            <a:r>
              <a:rPr lang="en-US" noProof="0" dirty="0"/>
              <a:t>Click to edit Master title style</a:t>
            </a:r>
          </a:p>
        </p:txBody>
      </p:sp>
    </p:spTree>
    <p:extLst>
      <p:ext uri="{BB962C8B-B14F-4D97-AF65-F5344CB8AC3E}">
        <p14:creationId xmlns:p14="http://schemas.microsoft.com/office/powerpoint/2010/main" val="760996748"/>
      </p:ext>
    </p:extLst>
  </p:cSld>
  <p:clrMapOvr>
    <a:masterClrMapping/>
  </p:clrMapOvr>
  <p:extLst>
    <p:ext uri="{DCECCB84-F9BA-43D5-87BE-67443E8EF086}">
      <p15:sldGuideLst xmlns:p15="http://schemas.microsoft.com/office/powerpoint/2012/main">
        <p15:guide id="1" pos="288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WO COLUMN TEXT">
    <p:spTree>
      <p:nvGrpSpPr>
        <p:cNvPr id="1" name=""/>
        <p:cNvGrpSpPr/>
        <p:nvPr/>
      </p:nvGrpSpPr>
      <p:grpSpPr>
        <a:xfrm>
          <a:off x="0" y="0"/>
          <a:ext cx="0" cy="0"/>
          <a:chOff x="0" y="0"/>
          <a:chExt cx="0" cy="0"/>
        </a:xfrm>
      </p:grpSpPr>
      <p:sp>
        <p:nvSpPr>
          <p:cNvPr id="9" name="Text Placeholder 8"/>
          <p:cNvSpPr>
            <a:spLocks noGrp="1"/>
          </p:cNvSpPr>
          <p:nvPr>
            <p:ph type="body" sz="quarter" idx="10" hasCustomPrompt="1"/>
          </p:nvPr>
        </p:nvSpPr>
        <p:spPr>
          <a:xfrm>
            <a:off x="326430" y="1196752"/>
            <a:ext cx="4114800" cy="4677828"/>
          </a:xfrm>
        </p:spPr>
        <p:txBody>
          <a:bodyPr/>
          <a:lstStyle>
            <a:lvl1pPr marL="231775" indent="-231775">
              <a:lnSpc>
                <a:spcPts val="1200"/>
              </a:lnSpc>
              <a:defRPr sz="900" b="0"/>
            </a:lvl1pPr>
            <a:lvl3pPr marL="0" indent="0">
              <a:buFont typeface="Wingdings" panose="05000000000000000000" pitchFamily="2" charset="2"/>
              <a:buChar char="§"/>
              <a:defRPr lang="en-US" sz="900" kern="1200" noProof="0" dirty="0" smtClean="0">
                <a:solidFill>
                  <a:schemeClr val="tx1"/>
                </a:solidFill>
                <a:latin typeface="+mn-lt"/>
                <a:ea typeface="+mn-ea"/>
                <a:cs typeface="+mn-cs"/>
              </a:defRPr>
            </a:lvl3pPr>
          </a:lstStyle>
          <a:p>
            <a:pPr marL="231775" lvl="2" indent="-231775" algn="l" defTabSz="914400" rtl="0" eaLnBrk="1" latinLnBrk="0" hangingPunct="1">
              <a:lnSpc>
                <a:spcPts val="1200"/>
              </a:lnSpc>
              <a:spcBef>
                <a:spcPts val="0"/>
              </a:spcBef>
              <a:spcAft>
                <a:spcPts val="600"/>
              </a:spcAft>
              <a:buClr>
                <a:srgbClr val="CDA139"/>
              </a:buClr>
              <a:buSzPct val="140000"/>
              <a:buFont typeface="Univers 45 Light" pitchFamily="2" charset="0"/>
              <a:buChar char="•"/>
            </a:pPr>
            <a:r>
              <a:rPr lang="en-US" noProof="0" dirty="0"/>
              <a:t>x</a:t>
            </a:r>
          </a:p>
        </p:txBody>
      </p:sp>
      <p:sp>
        <p:nvSpPr>
          <p:cNvPr id="4" name="Text Placeholder 8"/>
          <p:cNvSpPr>
            <a:spLocks noGrp="1"/>
          </p:cNvSpPr>
          <p:nvPr>
            <p:ph type="body" sz="quarter" idx="11" hasCustomPrompt="1"/>
          </p:nvPr>
        </p:nvSpPr>
        <p:spPr>
          <a:xfrm>
            <a:off x="4705350" y="1196752"/>
            <a:ext cx="4114800" cy="4677828"/>
          </a:xfrm>
        </p:spPr>
        <p:txBody>
          <a:bodyPr/>
          <a:lstStyle>
            <a:lvl1pPr marL="231775" indent="-231775">
              <a:lnSpc>
                <a:spcPts val="1200"/>
              </a:lnSpc>
              <a:defRPr sz="900" b="0"/>
            </a:lvl1pPr>
            <a:lvl3pPr marL="0" indent="0">
              <a:buFontTx/>
              <a:buNone/>
              <a:defRPr lang="en-US" sz="900" kern="1200" noProof="0" dirty="0" smtClean="0">
                <a:solidFill>
                  <a:schemeClr val="tx1"/>
                </a:solidFill>
                <a:latin typeface="+mn-lt"/>
                <a:ea typeface="+mn-ea"/>
                <a:cs typeface="+mn-cs"/>
              </a:defRPr>
            </a:lvl3pPr>
          </a:lstStyle>
          <a:p>
            <a:pPr marL="231775" lvl="2" indent="-231775" algn="l" defTabSz="914400" rtl="0" eaLnBrk="1" latinLnBrk="0" hangingPunct="1">
              <a:lnSpc>
                <a:spcPts val="1200"/>
              </a:lnSpc>
              <a:spcBef>
                <a:spcPts val="0"/>
              </a:spcBef>
              <a:spcAft>
                <a:spcPts val="600"/>
              </a:spcAft>
              <a:buClr>
                <a:srgbClr val="CDA139"/>
              </a:buClr>
              <a:buSzPct val="140000"/>
              <a:buFont typeface="Univers 45 Light" pitchFamily="2" charset="0"/>
              <a:buChar char="•"/>
            </a:pPr>
            <a:r>
              <a:rPr lang="en-US" noProof="0" dirty="0"/>
              <a:t>x</a:t>
            </a:r>
          </a:p>
        </p:txBody>
      </p:sp>
      <p:sp>
        <p:nvSpPr>
          <p:cNvPr id="5" name="Title Placeholder 1"/>
          <p:cNvSpPr>
            <a:spLocks noGrp="1"/>
          </p:cNvSpPr>
          <p:nvPr>
            <p:ph type="title"/>
          </p:nvPr>
        </p:nvSpPr>
        <p:spPr>
          <a:xfrm>
            <a:off x="323850" y="591344"/>
            <a:ext cx="8496300" cy="533400"/>
          </a:xfrm>
          <a:prstGeom prst="rect">
            <a:avLst/>
          </a:prstGeom>
        </p:spPr>
        <p:txBody>
          <a:bodyPr vert="horz" lIns="0" tIns="0" rIns="0" bIns="0" rtlCol="0" anchor="t" anchorCtr="0">
            <a:noAutofit/>
          </a:bodyPr>
          <a:lstStyle/>
          <a:p>
            <a:r>
              <a:rPr lang="en-US" noProof="0" dirty="0"/>
              <a:t>Click to edit Master title style</a:t>
            </a:r>
          </a:p>
        </p:txBody>
      </p:sp>
    </p:spTree>
    <p:extLst>
      <p:ext uri="{BB962C8B-B14F-4D97-AF65-F5344CB8AC3E}">
        <p14:creationId xmlns:p14="http://schemas.microsoft.com/office/powerpoint/2010/main" val="693982564"/>
      </p:ext>
    </p:extLst>
  </p:cSld>
  <p:clrMapOvr>
    <a:masterClrMapping/>
  </p:clrMapOvr>
  <p:extLst>
    <p:ext uri="{DCECCB84-F9BA-43D5-87BE-67443E8EF086}">
      <p15:sldGuideLst xmlns:p15="http://schemas.microsoft.com/office/powerpoint/2012/main">
        <p15:guide id="1" pos="28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WO COLUMN TEXT">
    <p:spTree>
      <p:nvGrpSpPr>
        <p:cNvPr id="1" name=""/>
        <p:cNvGrpSpPr/>
        <p:nvPr/>
      </p:nvGrpSpPr>
      <p:grpSpPr>
        <a:xfrm>
          <a:off x="0" y="0"/>
          <a:ext cx="0" cy="0"/>
          <a:chOff x="0" y="0"/>
          <a:chExt cx="0" cy="0"/>
        </a:xfrm>
      </p:grpSpPr>
      <p:sp>
        <p:nvSpPr>
          <p:cNvPr id="9" name="Text Placeholder 8"/>
          <p:cNvSpPr>
            <a:spLocks noGrp="1"/>
          </p:cNvSpPr>
          <p:nvPr>
            <p:ph type="body" sz="quarter" idx="10" hasCustomPrompt="1"/>
          </p:nvPr>
        </p:nvSpPr>
        <p:spPr>
          <a:xfrm>
            <a:off x="326430" y="1196752"/>
            <a:ext cx="4114800" cy="4677828"/>
          </a:xfrm>
        </p:spPr>
        <p:txBody>
          <a:bodyPr/>
          <a:lstStyle>
            <a:lvl1pPr marL="231775" indent="-231775">
              <a:lnSpc>
                <a:spcPts val="1200"/>
              </a:lnSpc>
              <a:defRPr sz="900" b="0"/>
            </a:lvl1pPr>
            <a:lvl3pPr marL="0" indent="0">
              <a:lnSpc>
                <a:spcPts val="1300"/>
              </a:lnSpc>
              <a:buFont typeface="Wingdings" panose="05000000000000000000" pitchFamily="2" charset="2"/>
              <a:buChar char="§"/>
              <a:defRPr lang="en-US" sz="900" kern="1200" noProof="0" dirty="0" smtClean="0">
                <a:solidFill>
                  <a:schemeClr val="tx1"/>
                </a:solidFill>
                <a:latin typeface="+mn-lt"/>
                <a:ea typeface="+mn-ea"/>
                <a:cs typeface="+mn-cs"/>
              </a:defRPr>
            </a:lvl3pPr>
          </a:lstStyle>
          <a:p>
            <a:pPr marL="231775" lvl="2" indent="-231775" algn="l" defTabSz="914400" rtl="0" eaLnBrk="1" latinLnBrk="0" hangingPunct="1">
              <a:lnSpc>
                <a:spcPts val="1200"/>
              </a:lnSpc>
              <a:spcBef>
                <a:spcPts val="0"/>
              </a:spcBef>
              <a:spcAft>
                <a:spcPts val="600"/>
              </a:spcAft>
              <a:buClr>
                <a:srgbClr val="CDA139"/>
              </a:buClr>
              <a:buSzPct val="140000"/>
              <a:buFont typeface="Univers 45 Light" pitchFamily="2" charset="0"/>
              <a:buChar char="•"/>
            </a:pPr>
            <a:r>
              <a:rPr lang="en-US" noProof="0" dirty="0"/>
              <a:t>x</a:t>
            </a:r>
          </a:p>
        </p:txBody>
      </p:sp>
      <p:sp>
        <p:nvSpPr>
          <p:cNvPr id="4" name="Text Placeholder 8"/>
          <p:cNvSpPr>
            <a:spLocks noGrp="1"/>
          </p:cNvSpPr>
          <p:nvPr>
            <p:ph type="body" sz="quarter" idx="11" hasCustomPrompt="1"/>
          </p:nvPr>
        </p:nvSpPr>
        <p:spPr>
          <a:xfrm>
            <a:off x="4644008" y="1196752"/>
            <a:ext cx="4114800" cy="4677828"/>
          </a:xfrm>
        </p:spPr>
        <p:txBody>
          <a:bodyPr/>
          <a:lstStyle>
            <a:lvl1pPr marL="231775" indent="-231775">
              <a:lnSpc>
                <a:spcPts val="1200"/>
              </a:lnSpc>
              <a:defRPr sz="900" b="0"/>
            </a:lvl1pPr>
            <a:lvl3pPr marL="0" indent="0">
              <a:lnSpc>
                <a:spcPts val="1300"/>
              </a:lnSpc>
              <a:buFontTx/>
              <a:buNone/>
              <a:defRPr lang="en-US" sz="900" kern="1200" noProof="0" dirty="0" smtClean="0">
                <a:solidFill>
                  <a:schemeClr val="tx1"/>
                </a:solidFill>
                <a:latin typeface="+mn-lt"/>
                <a:ea typeface="+mn-ea"/>
                <a:cs typeface="+mn-cs"/>
              </a:defRPr>
            </a:lvl3pPr>
          </a:lstStyle>
          <a:p>
            <a:pPr marL="231775" lvl="2" indent="-231775" algn="l" defTabSz="914400" rtl="0" eaLnBrk="1" latinLnBrk="0" hangingPunct="1">
              <a:lnSpc>
                <a:spcPts val="1200"/>
              </a:lnSpc>
              <a:spcBef>
                <a:spcPts val="0"/>
              </a:spcBef>
              <a:spcAft>
                <a:spcPts val="600"/>
              </a:spcAft>
              <a:buClr>
                <a:srgbClr val="CDA139"/>
              </a:buClr>
              <a:buSzPct val="140000"/>
              <a:buFont typeface="Univers 45 Light" pitchFamily="2" charset="0"/>
              <a:buChar char="•"/>
            </a:pPr>
            <a:r>
              <a:rPr lang="en-US" noProof="0" dirty="0"/>
              <a:t>x</a:t>
            </a:r>
          </a:p>
        </p:txBody>
      </p:sp>
      <p:sp>
        <p:nvSpPr>
          <p:cNvPr id="5" name="Rectangle 4"/>
          <p:cNvSpPr/>
          <p:nvPr userDrawn="1"/>
        </p:nvSpPr>
        <p:spPr>
          <a:xfrm>
            <a:off x="0" y="0"/>
            <a:ext cx="9144000" cy="29665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7" name="Title Placeholder 1"/>
          <p:cNvSpPr>
            <a:spLocks noGrp="1"/>
          </p:cNvSpPr>
          <p:nvPr>
            <p:ph type="title"/>
          </p:nvPr>
        </p:nvSpPr>
        <p:spPr>
          <a:xfrm>
            <a:off x="323850" y="591344"/>
            <a:ext cx="8496300" cy="533400"/>
          </a:xfrm>
          <a:prstGeom prst="rect">
            <a:avLst/>
          </a:prstGeom>
        </p:spPr>
        <p:txBody>
          <a:bodyPr vert="horz" lIns="0" tIns="0" rIns="0" bIns="0" rtlCol="0" anchor="t" anchorCtr="0">
            <a:noAutofit/>
          </a:bodyPr>
          <a:lstStyle>
            <a:lvl1pPr>
              <a:defRPr>
                <a:solidFill>
                  <a:srgbClr val="CDA139"/>
                </a:solidFill>
              </a:defRPr>
            </a:lvl1pPr>
          </a:lstStyle>
          <a:p>
            <a:r>
              <a:rPr lang="en-US" noProof="0" dirty="0"/>
              <a:t>Click to edit Master title style</a:t>
            </a:r>
          </a:p>
        </p:txBody>
      </p:sp>
    </p:spTree>
    <p:extLst>
      <p:ext uri="{BB962C8B-B14F-4D97-AF65-F5344CB8AC3E}">
        <p14:creationId xmlns:p14="http://schemas.microsoft.com/office/powerpoint/2010/main" val="1071253358"/>
      </p:ext>
    </p:extLst>
  </p:cSld>
  <p:clrMapOvr>
    <a:masterClrMapping/>
  </p:clrMapOvr>
  <p:extLst>
    <p:ext uri="{DCECCB84-F9BA-43D5-87BE-67443E8EF086}">
      <p15:sldGuideLst xmlns:p15="http://schemas.microsoft.com/office/powerpoint/2012/main">
        <p15:guide id="1" pos="288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PROCESS FIVE COLUMN">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759812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PROCESS FIVE COLUMN">
    <p:spTree>
      <p:nvGrpSpPr>
        <p:cNvPr id="1" name=""/>
        <p:cNvGrpSpPr/>
        <p:nvPr/>
      </p:nvGrpSpPr>
      <p:grpSpPr>
        <a:xfrm>
          <a:off x="0" y="0"/>
          <a:ext cx="0" cy="0"/>
          <a:chOff x="0" y="0"/>
          <a:chExt cx="0" cy="0"/>
        </a:xfrm>
      </p:grpSpPr>
      <p:sp>
        <p:nvSpPr>
          <p:cNvPr id="2" name="Rectangle 1"/>
          <p:cNvSpPr/>
          <p:nvPr userDrawn="1"/>
        </p:nvSpPr>
        <p:spPr>
          <a:xfrm>
            <a:off x="0" y="0"/>
            <a:ext cx="9144000" cy="6858000"/>
          </a:xfrm>
          <a:prstGeom prst="rect">
            <a:avLst/>
          </a:prstGeom>
          <a:solidFill>
            <a:srgbClr val="121243"/>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7" name="Straight Connector 16"/>
          <p:cNvCxnSpPr/>
          <p:nvPr userDrawn="1"/>
        </p:nvCxnSpPr>
        <p:spPr>
          <a:xfrm>
            <a:off x="6516216" y="0"/>
            <a:ext cx="0" cy="6858000"/>
          </a:xfrm>
          <a:prstGeom prst="line">
            <a:avLst/>
          </a:prstGeom>
          <a:ln w="76200">
            <a:solidFill>
              <a:srgbClr val="25408F"/>
            </a:solidFill>
          </a:ln>
        </p:spPr>
        <p:style>
          <a:lnRef idx="1">
            <a:schemeClr val="accent1"/>
          </a:lnRef>
          <a:fillRef idx="0">
            <a:schemeClr val="accent1"/>
          </a:fillRef>
          <a:effectRef idx="0">
            <a:schemeClr val="accent1"/>
          </a:effectRef>
          <a:fontRef idx="minor">
            <a:schemeClr val="tx1"/>
          </a:fontRef>
        </p:style>
      </p:cxnSp>
      <p:pic>
        <p:nvPicPr>
          <p:cNvPr id="15" name="Picture 14"/>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6531429" y="-12700"/>
            <a:ext cx="2612571" cy="6877957"/>
          </a:xfrm>
          <a:prstGeom prst="rect">
            <a:avLst/>
          </a:prstGeom>
        </p:spPr>
      </p:pic>
      <p:grpSp>
        <p:nvGrpSpPr>
          <p:cNvPr id="4" name="Group 3"/>
          <p:cNvGrpSpPr/>
          <p:nvPr userDrawn="1"/>
        </p:nvGrpSpPr>
        <p:grpSpPr>
          <a:xfrm>
            <a:off x="0" y="6292395"/>
            <a:ext cx="495301" cy="315822"/>
            <a:chOff x="0" y="6292395"/>
            <a:chExt cx="495301" cy="315822"/>
          </a:xfrm>
        </p:grpSpPr>
        <p:sp>
          <p:nvSpPr>
            <p:cNvPr id="12" name="Rectangle 11"/>
            <p:cNvSpPr/>
            <p:nvPr userDrawn="1"/>
          </p:nvSpPr>
          <p:spPr>
            <a:xfrm>
              <a:off x="0" y="6292395"/>
              <a:ext cx="304800" cy="315822"/>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14" name="Rectangle 13"/>
            <p:cNvSpPr/>
            <p:nvPr userDrawn="1"/>
          </p:nvSpPr>
          <p:spPr>
            <a:xfrm>
              <a:off x="1" y="6351705"/>
              <a:ext cx="495300" cy="197203"/>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grpSp>
      <p:sp>
        <p:nvSpPr>
          <p:cNvPr id="8" name="object 57"/>
          <p:cNvSpPr txBox="1"/>
          <p:nvPr userDrawn="1"/>
        </p:nvSpPr>
        <p:spPr>
          <a:xfrm>
            <a:off x="510513" y="6381056"/>
            <a:ext cx="3409578" cy="138499"/>
          </a:xfrm>
          <a:prstGeom prst="rect">
            <a:avLst/>
          </a:prstGeom>
          <a:solidFill>
            <a:srgbClr val="121243"/>
          </a:solidFill>
          <a:ln>
            <a:noFill/>
          </a:ln>
        </p:spPr>
        <p:txBody>
          <a:bodyPr vert="horz" wrap="square" lIns="0" tIns="0" rIns="0" bIns="0" rtlCol="0">
            <a:spAutoFit/>
          </a:bodyPr>
          <a:lstStyle/>
          <a:p>
            <a:pPr marL="12700" algn="ctr">
              <a:lnSpc>
                <a:spcPct val="100000"/>
              </a:lnSpc>
            </a:pPr>
            <a:r>
              <a:rPr sz="900" b="1" spc="5" dirty="0">
                <a:solidFill>
                  <a:srgbClr val="CDA139"/>
                </a:solidFill>
                <a:latin typeface="Century Gothic"/>
                <a:cs typeface="Century Gothic"/>
              </a:rPr>
              <a:t>INDIANA </a:t>
            </a:r>
            <a:r>
              <a:rPr sz="900" b="1" spc="25" dirty="0">
                <a:solidFill>
                  <a:srgbClr val="CDA139"/>
                </a:solidFill>
                <a:latin typeface="Century Gothic"/>
                <a:cs typeface="Century Gothic"/>
              </a:rPr>
              <a:t>DOT</a:t>
            </a:r>
            <a:r>
              <a:rPr lang="en-US" sz="900" b="1" spc="25" dirty="0">
                <a:solidFill>
                  <a:srgbClr val="CDA139"/>
                </a:solidFill>
                <a:latin typeface="Century Gothic"/>
                <a:cs typeface="Century Gothic"/>
              </a:rPr>
              <a:t>  |	</a:t>
            </a:r>
            <a:r>
              <a:rPr lang="en-US" sz="900" b="0" spc="25" dirty="0">
                <a:solidFill>
                  <a:srgbClr val="CDA139"/>
                </a:solidFill>
                <a:latin typeface="Arial Narrow"/>
                <a:cs typeface="Century Gothic"/>
              </a:rPr>
              <a:t>ASSET</a:t>
            </a:r>
            <a:r>
              <a:rPr lang="en-US" sz="900" b="0" spc="25" baseline="0" dirty="0">
                <a:solidFill>
                  <a:srgbClr val="CDA139"/>
                </a:solidFill>
                <a:latin typeface="Arial Narrow"/>
                <a:cs typeface="Century Gothic"/>
              </a:rPr>
              <a:t> LIFECYCLE STRATEGIES | PAVEMENT </a:t>
            </a:r>
            <a:endParaRPr sz="900" dirty="0">
              <a:solidFill>
                <a:srgbClr val="CDA139"/>
              </a:solidFill>
              <a:latin typeface="Century Gothic"/>
              <a:cs typeface="Century Gothic"/>
            </a:endParaRPr>
          </a:p>
        </p:txBody>
      </p:sp>
      <p:sp>
        <p:nvSpPr>
          <p:cNvPr id="9" name="Rectangle 8"/>
          <p:cNvSpPr/>
          <p:nvPr userDrawn="1"/>
        </p:nvSpPr>
        <p:spPr>
          <a:xfrm>
            <a:off x="6516216" y="-1"/>
            <a:ext cx="2627784" cy="6877957"/>
          </a:xfrm>
          <a:prstGeom prst="rect">
            <a:avLst/>
          </a:prstGeom>
          <a:solidFill>
            <a:schemeClr val="accent2">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Tree>
    <p:extLst>
      <p:ext uri="{BB962C8B-B14F-4D97-AF65-F5344CB8AC3E}">
        <p14:creationId xmlns:p14="http://schemas.microsoft.com/office/powerpoint/2010/main" val="9492507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PROCESS FIVE COLUMN">
    <p:spTree>
      <p:nvGrpSpPr>
        <p:cNvPr id="1" name=""/>
        <p:cNvGrpSpPr/>
        <p:nvPr/>
      </p:nvGrpSpPr>
      <p:grpSpPr>
        <a:xfrm>
          <a:off x="0" y="0"/>
          <a:ext cx="0" cy="0"/>
          <a:chOff x="0" y="0"/>
          <a:chExt cx="0" cy="0"/>
        </a:xfrm>
      </p:grpSpPr>
      <p:sp>
        <p:nvSpPr>
          <p:cNvPr id="2" name="Rectangle 1"/>
          <p:cNvSpPr/>
          <p:nvPr userDrawn="1"/>
        </p:nvSpPr>
        <p:spPr>
          <a:xfrm>
            <a:off x="0" y="0"/>
            <a:ext cx="9144000" cy="6858000"/>
          </a:xfrm>
          <a:prstGeom prst="rect">
            <a:avLst/>
          </a:prstGeom>
          <a:solidFill>
            <a:srgbClr val="121243"/>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7" name="Straight Connector 16"/>
          <p:cNvCxnSpPr/>
          <p:nvPr userDrawn="1"/>
        </p:nvCxnSpPr>
        <p:spPr>
          <a:xfrm>
            <a:off x="6516216" y="0"/>
            <a:ext cx="0" cy="6858000"/>
          </a:xfrm>
          <a:prstGeom prst="line">
            <a:avLst/>
          </a:prstGeom>
          <a:ln w="76200">
            <a:solidFill>
              <a:srgbClr val="25408F"/>
            </a:solidFill>
          </a:ln>
        </p:spPr>
        <p:style>
          <a:lnRef idx="1">
            <a:schemeClr val="accent1"/>
          </a:lnRef>
          <a:fillRef idx="0">
            <a:schemeClr val="accent1"/>
          </a:fillRef>
          <a:effectRef idx="0">
            <a:schemeClr val="accent1"/>
          </a:effectRef>
          <a:fontRef idx="minor">
            <a:schemeClr val="tx1"/>
          </a:fontRef>
        </p:style>
      </p:cxnSp>
      <p:grpSp>
        <p:nvGrpSpPr>
          <p:cNvPr id="4" name="Group 3"/>
          <p:cNvGrpSpPr/>
          <p:nvPr userDrawn="1"/>
        </p:nvGrpSpPr>
        <p:grpSpPr>
          <a:xfrm>
            <a:off x="0" y="6292395"/>
            <a:ext cx="495301" cy="315822"/>
            <a:chOff x="0" y="6292395"/>
            <a:chExt cx="495301" cy="315822"/>
          </a:xfrm>
        </p:grpSpPr>
        <p:sp>
          <p:nvSpPr>
            <p:cNvPr id="12" name="Rectangle 11"/>
            <p:cNvSpPr/>
            <p:nvPr userDrawn="1"/>
          </p:nvSpPr>
          <p:spPr>
            <a:xfrm>
              <a:off x="0" y="6292395"/>
              <a:ext cx="304800" cy="315822"/>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14" name="Rectangle 13"/>
            <p:cNvSpPr/>
            <p:nvPr userDrawn="1"/>
          </p:nvSpPr>
          <p:spPr>
            <a:xfrm>
              <a:off x="1" y="6351705"/>
              <a:ext cx="495300" cy="197203"/>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grpSp>
      <p:sp>
        <p:nvSpPr>
          <p:cNvPr id="9" name="object 57"/>
          <p:cNvSpPr txBox="1"/>
          <p:nvPr userDrawn="1"/>
        </p:nvSpPr>
        <p:spPr>
          <a:xfrm>
            <a:off x="510513" y="6381056"/>
            <a:ext cx="3409578" cy="138499"/>
          </a:xfrm>
          <a:prstGeom prst="rect">
            <a:avLst/>
          </a:prstGeom>
          <a:solidFill>
            <a:srgbClr val="121243"/>
          </a:solidFill>
          <a:ln>
            <a:noFill/>
          </a:ln>
        </p:spPr>
        <p:txBody>
          <a:bodyPr vert="horz" wrap="square" lIns="0" tIns="0" rIns="0" bIns="0" rtlCol="0">
            <a:spAutoFit/>
          </a:bodyPr>
          <a:lstStyle/>
          <a:p>
            <a:pPr marL="12700" algn="ctr">
              <a:lnSpc>
                <a:spcPct val="100000"/>
              </a:lnSpc>
            </a:pPr>
            <a:r>
              <a:rPr sz="900" b="1" spc="5" dirty="0">
                <a:solidFill>
                  <a:srgbClr val="CDA139"/>
                </a:solidFill>
                <a:latin typeface="Century Gothic"/>
                <a:cs typeface="Century Gothic"/>
              </a:rPr>
              <a:t>INDIANA </a:t>
            </a:r>
            <a:r>
              <a:rPr sz="900" b="1" spc="25" dirty="0">
                <a:solidFill>
                  <a:srgbClr val="CDA139"/>
                </a:solidFill>
                <a:latin typeface="Century Gothic"/>
                <a:cs typeface="Century Gothic"/>
              </a:rPr>
              <a:t>DOT</a:t>
            </a:r>
            <a:r>
              <a:rPr lang="en-US" sz="900" b="1" spc="25" dirty="0">
                <a:solidFill>
                  <a:srgbClr val="CDA139"/>
                </a:solidFill>
                <a:latin typeface="Century Gothic"/>
                <a:cs typeface="Century Gothic"/>
              </a:rPr>
              <a:t>  |	</a:t>
            </a:r>
            <a:r>
              <a:rPr lang="en-US" sz="900" b="0" spc="25" dirty="0">
                <a:solidFill>
                  <a:srgbClr val="CDA139"/>
                </a:solidFill>
                <a:latin typeface="Arial Narrow"/>
                <a:cs typeface="Century Gothic"/>
              </a:rPr>
              <a:t>ASSET</a:t>
            </a:r>
            <a:r>
              <a:rPr lang="en-US" sz="900" b="0" spc="25" baseline="0" dirty="0">
                <a:solidFill>
                  <a:srgbClr val="CDA139"/>
                </a:solidFill>
                <a:latin typeface="Arial Narrow"/>
                <a:cs typeface="Century Gothic"/>
              </a:rPr>
              <a:t> LIFECYCLE STRATEGIES | PAVEMENT </a:t>
            </a:r>
            <a:endParaRPr sz="900" dirty="0">
              <a:solidFill>
                <a:srgbClr val="CDA139"/>
              </a:solidFill>
              <a:latin typeface="Century Gothic"/>
              <a:cs typeface="Century Gothic"/>
            </a:endParaRPr>
          </a:p>
        </p:txBody>
      </p:sp>
    </p:spTree>
    <p:extLst>
      <p:ext uri="{BB962C8B-B14F-4D97-AF65-F5344CB8AC3E}">
        <p14:creationId xmlns:p14="http://schemas.microsoft.com/office/powerpoint/2010/main" val="59757613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PROCESS FIVE COLUMN">
    <p:spTree>
      <p:nvGrpSpPr>
        <p:cNvPr id="1" name=""/>
        <p:cNvGrpSpPr/>
        <p:nvPr/>
      </p:nvGrpSpPr>
      <p:grpSpPr>
        <a:xfrm>
          <a:off x="0" y="0"/>
          <a:ext cx="0" cy="0"/>
          <a:chOff x="0" y="0"/>
          <a:chExt cx="0" cy="0"/>
        </a:xfrm>
      </p:grpSpPr>
      <p:sp>
        <p:nvSpPr>
          <p:cNvPr id="2" name="Rectangle 1"/>
          <p:cNvSpPr/>
          <p:nvPr userDrawn="1"/>
        </p:nvSpPr>
        <p:spPr>
          <a:xfrm>
            <a:off x="0" y="0"/>
            <a:ext cx="9144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12" name="Rectangle 11"/>
          <p:cNvSpPr/>
          <p:nvPr userDrawn="1"/>
        </p:nvSpPr>
        <p:spPr>
          <a:xfrm>
            <a:off x="0" y="6292395"/>
            <a:ext cx="304800" cy="315822"/>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3" name="Straight Connector 12"/>
          <p:cNvCxnSpPr/>
          <p:nvPr userDrawn="1"/>
        </p:nvCxnSpPr>
        <p:spPr>
          <a:xfrm>
            <a:off x="304800" y="6450306"/>
            <a:ext cx="8839200" cy="0"/>
          </a:xfrm>
          <a:prstGeom prst="line">
            <a:avLst/>
          </a:prstGeom>
          <a:ln w="0" cap="sq" cmpd="sng">
            <a:solidFill>
              <a:srgbClr val="CDA139"/>
            </a:solidFill>
            <a:prstDash val="solid"/>
          </a:ln>
        </p:spPr>
        <p:style>
          <a:lnRef idx="1">
            <a:schemeClr val="accent1"/>
          </a:lnRef>
          <a:fillRef idx="0">
            <a:schemeClr val="accent1"/>
          </a:fillRef>
          <a:effectRef idx="0">
            <a:schemeClr val="accent1"/>
          </a:effectRef>
          <a:fontRef idx="minor">
            <a:schemeClr val="tx1"/>
          </a:fontRef>
        </p:style>
      </p:cxnSp>
      <p:sp>
        <p:nvSpPr>
          <p:cNvPr id="14" name="Rectangle 13"/>
          <p:cNvSpPr/>
          <p:nvPr userDrawn="1"/>
        </p:nvSpPr>
        <p:spPr>
          <a:xfrm>
            <a:off x="1" y="6351705"/>
            <a:ext cx="495300" cy="197203"/>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sp>
        <p:nvSpPr>
          <p:cNvPr id="6" name="Rectangle 5"/>
          <p:cNvSpPr/>
          <p:nvPr userDrawn="1"/>
        </p:nvSpPr>
        <p:spPr>
          <a:xfrm>
            <a:off x="8450430" y="6320779"/>
            <a:ext cx="693569" cy="244216"/>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7" name="Straight Connector 6"/>
          <p:cNvCxnSpPr/>
          <p:nvPr userDrawn="1"/>
        </p:nvCxnSpPr>
        <p:spPr>
          <a:xfrm>
            <a:off x="8477250" y="6319443"/>
            <a:ext cx="0" cy="246888"/>
          </a:xfrm>
          <a:prstGeom prst="line">
            <a:avLst/>
          </a:prstGeom>
          <a:ln w="57150">
            <a:solidFill>
              <a:srgbClr val="25408F"/>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userDrawn="1"/>
        </p:nvCxnSpPr>
        <p:spPr>
          <a:xfrm>
            <a:off x="8532546" y="6319443"/>
            <a:ext cx="0" cy="246888"/>
          </a:xfrm>
          <a:prstGeom prst="line">
            <a:avLst/>
          </a:prstGeom>
          <a:ln w="57150">
            <a:solidFill>
              <a:srgbClr val="12124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407873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cstate="email">
            <a:extLst>
              <a:ext uri="{28A0092B-C50C-407E-A947-70E740481C1C}">
                <a14:useLocalDpi xmlns:a14="http://schemas.microsoft.com/office/drawing/2010/main"/>
              </a:ext>
            </a:extLst>
          </a:blip>
          <a:srcRect b="5747"/>
          <a:stretch/>
        </p:blipFill>
        <p:spPr>
          <a:xfrm>
            <a:off x="3131840" y="1448780"/>
            <a:ext cx="2880320" cy="1107004"/>
          </a:xfrm>
          <a:prstGeom prst="rect">
            <a:avLst/>
          </a:prstGeom>
        </p:spPr>
      </p:pic>
      <p:pic>
        <p:nvPicPr>
          <p:cNvPr id="4" name="Picture 3"/>
          <p:cNvPicPr>
            <a:picLocks noChangeAspect="1"/>
          </p:cNvPicPr>
          <p:nvPr userDrawn="1"/>
        </p:nvPicPr>
        <p:blipFill rotWithShape="1">
          <a:blip r:embed="rId3" cstate="email">
            <a:extLst>
              <a:ext uri="{28A0092B-C50C-407E-A947-70E740481C1C}">
                <a14:useLocalDpi xmlns:a14="http://schemas.microsoft.com/office/drawing/2010/main"/>
              </a:ext>
            </a:extLst>
          </a:blip>
          <a:srcRect b="32894"/>
          <a:stretch/>
        </p:blipFill>
        <p:spPr>
          <a:xfrm>
            <a:off x="3167844" y="2697246"/>
            <a:ext cx="2844316" cy="1058344"/>
          </a:xfrm>
          <a:prstGeom prst="rect">
            <a:avLst/>
          </a:prstGeom>
        </p:spPr>
      </p:pic>
      <p:pic>
        <p:nvPicPr>
          <p:cNvPr id="5" name="Picture 4"/>
          <p:cNvPicPr>
            <a:picLocks noChangeAspect="1"/>
          </p:cNvPicPr>
          <p:nvPr userDrawn="1"/>
        </p:nvPicPr>
        <p:blipFill rotWithShape="1">
          <a:blip r:embed="rId4" cstate="email">
            <a:extLst>
              <a:ext uri="{28A0092B-C50C-407E-A947-70E740481C1C}">
                <a14:useLocalDpi xmlns:a14="http://schemas.microsoft.com/office/drawing/2010/main"/>
              </a:ext>
            </a:extLst>
          </a:blip>
          <a:srcRect b="31854"/>
          <a:stretch/>
        </p:blipFill>
        <p:spPr>
          <a:xfrm>
            <a:off x="3275856" y="3897052"/>
            <a:ext cx="2736304" cy="1030631"/>
          </a:xfrm>
          <a:prstGeom prst="rect">
            <a:avLst/>
          </a:prstGeom>
        </p:spPr>
      </p:pic>
    </p:spTree>
    <p:extLst>
      <p:ext uri="{BB962C8B-B14F-4D97-AF65-F5344CB8AC3E}">
        <p14:creationId xmlns:p14="http://schemas.microsoft.com/office/powerpoint/2010/main" val="32906164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ONE COLUMN TEXT">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userDrawn="1">
            <p:custDataLst>
              <p:tags r:id="rId2"/>
            </p:custDataLst>
          </p:nvPr>
        </p:nvGraphicFramePr>
        <p:xfrm>
          <a:off x="1192" y="1590"/>
          <a:ext cx="1190" cy="1587"/>
        </p:xfrm>
        <a:graphic>
          <a:graphicData uri="http://schemas.openxmlformats.org/presentationml/2006/ole">
            <mc:AlternateContent xmlns:mc="http://schemas.openxmlformats.org/markup-compatibility/2006">
              <mc:Choice xmlns:v="urn:schemas-microsoft-com:vml" Requires="v">
                <p:oleObj spid="_x0000_s1051" name="think-cell Slide" r:id="rId4" imgW="270" imgH="270" progId="TCLayout.ActiveDocument.1">
                  <p:embed/>
                </p:oleObj>
              </mc:Choice>
              <mc:Fallback>
                <p:oleObj name="think-cell Slide" r:id="rId4" imgW="270" imgH="270" progId="TCLayout.ActiveDocument.1">
                  <p:embed/>
                  <p:pic>
                    <p:nvPicPr>
                      <p:cNvPr id="2" name="Object 1" hidden="1"/>
                      <p:cNvPicPr/>
                      <p:nvPr/>
                    </p:nvPicPr>
                    <p:blipFill>
                      <a:blip r:embed="rId5"/>
                      <a:stretch>
                        <a:fillRect/>
                      </a:stretch>
                    </p:blipFill>
                    <p:spPr>
                      <a:xfrm>
                        <a:off x="1192" y="1590"/>
                        <a:ext cx="1190" cy="1587"/>
                      </a:xfrm>
                      <a:prstGeom prst="rect">
                        <a:avLst/>
                      </a:prstGeom>
                    </p:spPr>
                  </p:pic>
                </p:oleObj>
              </mc:Fallback>
            </mc:AlternateContent>
          </a:graphicData>
        </a:graphic>
      </p:graphicFrame>
      <p:sp>
        <p:nvSpPr>
          <p:cNvPr id="9" name="Text Placeholder 8"/>
          <p:cNvSpPr>
            <a:spLocks noGrp="1"/>
          </p:cNvSpPr>
          <p:nvPr>
            <p:ph type="body" sz="quarter" idx="10"/>
          </p:nvPr>
        </p:nvSpPr>
        <p:spPr>
          <a:xfrm>
            <a:off x="748800" y="1330126"/>
            <a:ext cx="7646400" cy="45468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3" name="Title 2"/>
          <p:cNvSpPr>
            <a:spLocks noGrp="1"/>
          </p:cNvSpPr>
          <p:nvPr>
            <p:ph type="title"/>
          </p:nvPr>
        </p:nvSpPr>
        <p:spPr>
          <a:xfrm>
            <a:off x="752400" y="432000"/>
            <a:ext cx="7639200" cy="518400"/>
          </a:xfrm>
          <a:prstGeom prst="rect">
            <a:avLst/>
          </a:prstGeom>
        </p:spPr>
        <p:txBody>
          <a:bodyPr/>
          <a:lstStyle/>
          <a:p>
            <a:r>
              <a:rPr lang="en-US" noProof="0"/>
              <a:t>Click to edit Master title style</a:t>
            </a:r>
            <a:endParaRPr lang="en-US" noProof="0" dirty="0"/>
          </a:p>
        </p:txBody>
      </p:sp>
    </p:spTree>
    <p:extLst>
      <p:ext uri="{BB962C8B-B14F-4D97-AF65-F5344CB8AC3E}">
        <p14:creationId xmlns:p14="http://schemas.microsoft.com/office/powerpoint/2010/main" val="3620733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075"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3061865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4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099"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12044691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6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123"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613558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2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147"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40868979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3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171"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76752405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6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195"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407085743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7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8219"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0418508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8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9243"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2178896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23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0267"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04963578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26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1291"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397367439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27_ONE COLUMN TEXT">
    <p:spTree>
      <p:nvGrpSpPr>
        <p:cNvPr id="1" name=""/>
        <p:cNvGrpSpPr/>
        <p:nvPr/>
      </p:nvGrpSpPr>
      <p:grpSpPr>
        <a:xfrm>
          <a:off x="0" y="0"/>
          <a:ext cx="0" cy="0"/>
          <a:chOff x="0" y="0"/>
          <a:chExt cx="0" cy="0"/>
        </a:xfrm>
      </p:grpSpPr>
      <p:graphicFrame>
        <p:nvGraphicFramePr>
          <p:cNvPr id="4" name="Object 3" hidden="1"/>
          <p:cNvGraphicFramePr>
            <a:graphicFrameLocks noChangeAspect="1"/>
          </p:cNvGraphicFramePr>
          <p:nvPr userDrawn="1">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2315" name="think-cell Slide" r:id="rId4" imgW="395" imgH="394" progId="TCLayout.ActiveDocument.1">
                  <p:embed/>
                </p:oleObj>
              </mc:Choice>
              <mc:Fallback>
                <p:oleObj name="think-cell Slide" r:id="rId4" imgW="395" imgH="394" progId="TCLayout.ActiveDocument.1">
                  <p:embed/>
                  <p:pic>
                    <p:nvPicPr>
                      <p:cNvPr id="4" name="Object 3" hidden="1"/>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9" name="Text Placeholder 8"/>
          <p:cNvSpPr>
            <a:spLocks noGrp="1"/>
          </p:cNvSpPr>
          <p:nvPr>
            <p:ph type="body" sz="quarter" idx="10"/>
          </p:nvPr>
        </p:nvSpPr>
        <p:spPr>
          <a:xfrm>
            <a:off x="752400" y="1209600"/>
            <a:ext cx="7639200" cy="4594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23485569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ags" Target="../tags/tag2.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vmlDrawing" Target="../drawings/vmlDrawing1.v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image" Target="../media/image1.em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oleObject" Target="../embeddings/oleObject1.bin"/><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ags" Target="../tags/tag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320A9165-8834-41AD-B792-9EA703BFB9B3}"/>
              </a:ext>
            </a:extLst>
          </p:cNvPr>
          <p:cNvGraphicFramePr>
            <a:graphicFrameLocks noChangeAspect="1"/>
          </p:cNvGraphicFramePr>
          <p:nvPr userDrawn="1">
            <p:custDataLst>
              <p:tags r:id="rId26"/>
            </p:custDataLst>
            <p:extLst>
              <p:ext uri="{D42A27DB-BD31-4B8C-83A1-F6EECF244321}">
                <p14:modId xmlns:p14="http://schemas.microsoft.com/office/powerpoint/2010/main" val="309562040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80922" name="think-cell Slide" r:id="rId28" imgW="592" imgH="591" progId="TCLayout.ActiveDocument.1">
                  <p:embed/>
                </p:oleObj>
              </mc:Choice>
              <mc:Fallback>
                <p:oleObj name="think-cell Slide" r:id="rId28" imgW="592" imgH="591" progId="TCLayout.ActiveDocument.1">
                  <p:embed/>
                  <p:pic>
                    <p:nvPicPr>
                      <p:cNvPr id="0" name=""/>
                      <p:cNvPicPr/>
                      <p:nvPr/>
                    </p:nvPicPr>
                    <p:blipFill>
                      <a:blip r:embed="rId29"/>
                      <a:stretch>
                        <a:fillRect/>
                      </a:stretch>
                    </p:blipFill>
                    <p:spPr>
                      <a:xfrm>
                        <a:off x="1588" y="1588"/>
                        <a:ext cx="1588" cy="1588"/>
                      </a:xfrm>
                      <a:prstGeom prst="rect">
                        <a:avLst/>
                      </a:prstGeom>
                    </p:spPr>
                  </p:pic>
                </p:oleObj>
              </mc:Fallback>
            </mc:AlternateContent>
          </a:graphicData>
        </a:graphic>
      </p:graphicFrame>
      <p:sp>
        <p:nvSpPr>
          <p:cNvPr id="4" name="Rectangle 3" hidden="1">
            <a:extLst>
              <a:ext uri="{FF2B5EF4-FFF2-40B4-BE49-F238E27FC236}">
                <a16:creationId xmlns:a16="http://schemas.microsoft.com/office/drawing/2014/main" id="{99E4162D-AE11-4DEA-B934-DAB5C6798362}"/>
              </a:ext>
            </a:extLst>
          </p:cNvPr>
          <p:cNvSpPr/>
          <p:nvPr userDrawn="1">
            <p:custDataLst>
              <p:tags r:id="rId27"/>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marL="0" lvl="0" indent="0" algn="l"/>
            <a:endParaRPr lang="en-US" sz="2500" b="0" i="0" baseline="0" dirty="0" err="1">
              <a:solidFill>
                <a:schemeClr val="bg1"/>
              </a:solidFill>
              <a:latin typeface="Arial" panose="020B0604020202020204" pitchFamily="34" charset="0"/>
              <a:ea typeface="+mj-ea"/>
              <a:cs typeface="+mj-cs"/>
              <a:sym typeface="Arial" panose="020B0604020202020204" pitchFamily="34" charset="0"/>
            </a:endParaRPr>
          </a:p>
        </p:txBody>
      </p:sp>
      <p:sp>
        <p:nvSpPr>
          <p:cNvPr id="15" name="Rectangle 14"/>
          <p:cNvSpPr/>
          <p:nvPr userDrawn="1"/>
        </p:nvSpPr>
        <p:spPr>
          <a:xfrm>
            <a:off x="0" y="0"/>
            <a:ext cx="9144000" cy="260648"/>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grpSp>
        <p:nvGrpSpPr>
          <p:cNvPr id="18" name="Group 17"/>
          <p:cNvGrpSpPr/>
          <p:nvPr userDrawn="1"/>
        </p:nvGrpSpPr>
        <p:grpSpPr>
          <a:xfrm>
            <a:off x="0" y="6292395"/>
            <a:ext cx="9144000" cy="315822"/>
            <a:chOff x="0" y="6292395"/>
            <a:chExt cx="9144000" cy="315822"/>
          </a:xfrm>
        </p:grpSpPr>
        <p:sp>
          <p:nvSpPr>
            <p:cNvPr id="19" name="Rectangle 18"/>
            <p:cNvSpPr/>
            <p:nvPr userDrawn="1"/>
          </p:nvSpPr>
          <p:spPr>
            <a:xfrm>
              <a:off x="0" y="6292395"/>
              <a:ext cx="304800" cy="315822"/>
            </a:xfrm>
            <a:prstGeom prst="rect">
              <a:avLst/>
            </a:prstGeom>
            <a:solidFill>
              <a:srgbClr val="25408F"/>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20" name="Straight Connector 19"/>
            <p:cNvCxnSpPr/>
            <p:nvPr userDrawn="1"/>
          </p:nvCxnSpPr>
          <p:spPr>
            <a:xfrm>
              <a:off x="304800" y="6450306"/>
              <a:ext cx="8839200" cy="0"/>
            </a:xfrm>
            <a:prstGeom prst="line">
              <a:avLst/>
            </a:prstGeom>
            <a:ln w="0" cap="sq" cmpd="sng">
              <a:solidFill>
                <a:srgbClr val="CDA139"/>
              </a:solidFill>
              <a:prstDash val="solid"/>
            </a:ln>
          </p:spPr>
          <p:style>
            <a:lnRef idx="1">
              <a:schemeClr val="accent1"/>
            </a:lnRef>
            <a:fillRef idx="0">
              <a:schemeClr val="accent1"/>
            </a:fillRef>
            <a:effectRef idx="0">
              <a:schemeClr val="accent1"/>
            </a:effectRef>
            <a:fontRef idx="minor">
              <a:schemeClr val="tx1"/>
            </a:fontRef>
          </p:style>
        </p:cxnSp>
        <p:sp>
          <p:nvSpPr>
            <p:cNvPr id="21" name="Rectangle 20"/>
            <p:cNvSpPr/>
            <p:nvPr userDrawn="1"/>
          </p:nvSpPr>
          <p:spPr>
            <a:xfrm>
              <a:off x="1" y="6351705"/>
              <a:ext cx="495300" cy="197203"/>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grpSp>
      <p:sp>
        <p:nvSpPr>
          <p:cNvPr id="10" name="Rectangle 9"/>
          <p:cNvSpPr/>
          <p:nvPr userDrawn="1"/>
        </p:nvSpPr>
        <p:spPr>
          <a:xfrm>
            <a:off x="8450430" y="6320779"/>
            <a:ext cx="693569" cy="244216"/>
          </a:xfrm>
          <a:prstGeom prst="rect">
            <a:avLst/>
          </a:prstGeom>
          <a:solidFill>
            <a:srgbClr val="CDA139"/>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a:solidFill>
                <a:schemeClr val="bg1"/>
              </a:solidFill>
            </a:endParaRPr>
          </a:p>
        </p:txBody>
      </p:sp>
      <p:cxnSp>
        <p:nvCxnSpPr>
          <p:cNvPr id="11" name="Straight Connector 10"/>
          <p:cNvCxnSpPr/>
          <p:nvPr userDrawn="1"/>
        </p:nvCxnSpPr>
        <p:spPr>
          <a:xfrm>
            <a:off x="8477250" y="6319443"/>
            <a:ext cx="0" cy="246888"/>
          </a:xfrm>
          <a:prstGeom prst="line">
            <a:avLst/>
          </a:prstGeom>
          <a:ln w="57150">
            <a:solidFill>
              <a:srgbClr val="25408F"/>
            </a:solidFill>
          </a:ln>
        </p:spPr>
        <p:style>
          <a:lnRef idx="1">
            <a:schemeClr val="accent1"/>
          </a:lnRef>
          <a:fillRef idx="0">
            <a:schemeClr val="accent1"/>
          </a:fillRef>
          <a:effectRef idx="0">
            <a:schemeClr val="accent1"/>
          </a:effectRef>
          <a:fontRef idx="minor">
            <a:schemeClr val="tx1"/>
          </a:fontRef>
        </p:style>
      </p:cxnSp>
      <p:sp>
        <p:nvSpPr>
          <p:cNvPr id="13" name="object 57"/>
          <p:cNvSpPr txBox="1"/>
          <p:nvPr userDrawn="1"/>
        </p:nvSpPr>
        <p:spPr>
          <a:xfrm>
            <a:off x="5027442" y="6373637"/>
            <a:ext cx="3409578" cy="138499"/>
          </a:xfrm>
          <a:prstGeom prst="rect">
            <a:avLst/>
          </a:prstGeom>
          <a:solidFill>
            <a:schemeClr val="bg2"/>
          </a:solidFill>
          <a:ln>
            <a:noFill/>
          </a:ln>
        </p:spPr>
        <p:txBody>
          <a:bodyPr vert="horz" wrap="square" lIns="0" tIns="0" rIns="0" bIns="0" rtlCol="0">
            <a:spAutoFit/>
          </a:bodyPr>
          <a:lstStyle/>
          <a:p>
            <a:pPr marL="12700" algn="ctr">
              <a:lnSpc>
                <a:spcPct val="100000"/>
              </a:lnSpc>
            </a:pPr>
            <a:r>
              <a:rPr sz="900" b="1" spc="5" dirty="0">
                <a:solidFill>
                  <a:srgbClr val="25408F"/>
                </a:solidFill>
                <a:latin typeface="Century Gothic"/>
                <a:cs typeface="Century Gothic"/>
              </a:rPr>
              <a:t>INDIANA </a:t>
            </a:r>
            <a:r>
              <a:rPr sz="900" b="1" spc="25" dirty="0">
                <a:solidFill>
                  <a:srgbClr val="25408F"/>
                </a:solidFill>
                <a:latin typeface="Century Gothic"/>
                <a:cs typeface="Century Gothic"/>
              </a:rPr>
              <a:t>DOT</a:t>
            </a:r>
            <a:r>
              <a:rPr lang="en-US" sz="900" b="1" spc="25" baseline="0" dirty="0">
                <a:solidFill>
                  <a:srgbClr val="25408F"/>
                </a:solidFill>
                <a:latin typeface="Century Gothic"/>
                <a:cs typeface="Century Gothic"/>
              </a:rPr>
              <a:t> </a:t>
            </a:r>
            <a:r>
              <a:rPr lang="en-US" sz="900" b="1" spc="25" dirty="0">
                <a:solidFill>
                  <a:srgbClr val="25408F"/>
                </a:solidFill>
                <a:latin typeface="Century Gothic"/>
                <a:cs typeface="Century Gothic"/>
              </a:rPr>
              <a:t> </a:t>
            </a:r>
            <a:r>
              <a:rPr lang="en-US" sz="900" b="0" spc="25" dirty="0">
                <a:solidFill>
                  <a:srgbClr val="CDA139"/>
                </a:solidFill>
                <a:latin typeface="Arial Narrow"/>
                <a:cs typeface="Century Gothic"/>
              </a:rPr>
              <a:t>ASSET</a:t>
            </a:r>
            <a:r>
              <a:rPr lang="en-US" sz="900" b="0" spc="25" baseline="0" dirty="0">
                <a:solidFill>
                  <a:srgbClr val="CDA139"/>
                </a:solidFill>
                <a:latin typeface="Arial Narrow"/>
                <a:cs typeface="Century Gothic"/>
              </a:rPr>
              <a:t> LIFECYCLE STRATEGIES | PAVEMENT</a:t>
            </a:r>
            <a:endParaRPr sz="900" dirty="0">
              <a:solidFill>
                <a:srgbClr val="CDA139"/>
              </a:solidFill>
              <a:latin typeface="Century Gothic"/>
              <a:cs typeface="Century Gothic"/>
            </a:endParaRPr>
          </a:p>
        </p:txBody>
      </p:sp>
      <p:cxnSp>
        <p:nvCxnSpPr>
          <p:cNvPr id="14" name="Straight Connector 13"/>
          <p:cNvCxnSpPr/>
          <p:nvPr userDrawn="1"/>
        </p:nvCxnSpPr>
        <p:spPr>
          <a:xfrm>
            <a:off x="8532546" y="6319443"/>
            <a:ext cx="0" cy="246888"/>
          </a:xfrm>
          <a:prstGeom prst="line">
            <a:avLst/>
          </a:prstGeom>
          <a:ln w="57150">
            <a:solidFill>
              <a:srgbClr val="121243"/>
            </a:solidFill>
          </a:ln>
        </p:spPr>
        <p:style>
          <a:lnRef idx="1">
            <a:schemeClr val="accent1"/>
          </a:lnRef>
          <a:fillRef idx="0">
            <a:schemeClr val="accent1"/>
          </a:fillRef>
          <a:effectRef idx="0">
            <a:schemeClr val="accent1"/>
          </a:effectRef>
          <a:fontRef idx="minor">
            <a:schemeClr val="tx1"/>
          </a:fontRef>
        </p:style>
      </p:cxnSp>
      <p:sp>
        <p:nvSpPr>
          <p:cNvPr id="29" name="Shape 8"/>
          <p:cNvSpPr txBox="1">
            <a:spLocks/>
          </p:cNvSpPr>
          <p:nvPr userDrawn="1"/>
        </p:nvSpPr>
        <p:spPr>
          <a:xfrm>
            <a:off x="7704348" y="6368181"/>
            <a:ext cx="1201210"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000" smtClean="0">
                <a:solidFill>
                  <a:schemeClr val="bg2"/>
                </a:solidFill>
                <a:latin typeface="+mn-lt"/>
                <a:ea typeface="Arial"/>
                <a:cs typeface="Arial" panose="020B0604020202020204" pitchFamily="34" charset="0"/>
              </a:rPr>
              <a:pPr algn="r"/>
              <a:t>‹#›</a:t>
            </a:fld>
            <a:endParaRPr lang="en-US" sz="1000" dirty="0">
              <a:solidFill>
                <a:schemeClr val="bg2"/>
              </a:solidFill>
              <a:latin typeface="+mn-lt"/>
              <a:ea typeface="Arial"/>
              <a:cs typeface="Arial" panose="020B0604020202020204" pitchFamily="34" charset="0"/>
            </a:endParaRPr>
          </a:p>
        </p:txBody>
      </p:sp>
      <p:sp>
        <p:nvSpPr>
          <p:cNvPr id="2" name="Title Placeholder 1"/>
          <p:cNvSpPr>
            <a:spLocks noGrp="1"/>
          </p:cNvSpPr>
          <p:nvPr userDrawn="1">
            <p:ph type="title"/>
          </p:nvPr>
        </p:nvSpPr>
        <p:spPr>
          <a:xfrm>
            <a:off x="323850" y="591344"/>
            <a:ext cx="8496300" cy="533400"/>
          </a:xfrm>
          <a:prstGeom prst="rect">
            <a:avLst/>
          </a:prstGeom>
        </p:spPr>
        <p:txBody>
          <a:bodyPr vert="horz" lIns="0" tIns="0" rIns="0" bIns="0" rtlCol="0" anchor="t" anchorCtr="0">
            <a:noAutofit/>
          </a:bodyPr>
          <a:lstStyle/>
          <a:p>
            <a:r>
              <a:rPr lang="en-US" noProof="0" dirty="0"/>
              <a:t>Click to edit Master title style</a:t>
            </a:r>
          </a:p>
        </p:txBody>
      </p:sp>
      <p:sp>
        <p:nvSpPr>
          <p:cNvPr id="3" name="Text Placeholder 2"/>
          <p:cNvSpPr>
            <a:spLocks noGrp="1"/>
          </p:cNvSpPr>
          <p:nvPr userDrawn="1">
            <p:ph type="body" idx="1"/>
          </p:nvPr>
        </p:nvSpPr>
        <p:spPr>
          <a:xfrm>
            <a:off x="323850" y="1196752"/>
            <a:ext cx="8496300" cy="4786448"/>
          </a:xfrm>
          <a:prstGeom prst="rect">
            <a:avLst/>
          </a:prstGeom>
        </p:spPr>
        <p:txBody>
          <a:bodyPr vert="horz" lIns="0" tIns="0" rIns="0" bIns="0" rtlCol="0" anchor="t" anchorCtr="0">
            <a:noAutofit/>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p:txBody>
      </p:sp>
    </p:spTree>
    <p:extLst>
      <p:ext uri="{BB962C8B-B14F-4D97-AF65-F5344CB8AC3E}">
        <p14:creationId xmlns:p14="http://schemas.microsoft.com/office/powerpoint/2010/main" val="3521449419"/>
      </p:ext>
    </p:extLst>
  </p:cSld>
  <p:clrMap bg1="lt1" tx1="dk1" bg2="lt2" tx2="dk2" accent1="accent1" accent2="accent2" accent3="accent3" accent4="accent4" accent5="accent5" accent6="accent6" hlink="hlink" folHlink="folHlink"/>
  <p:sldLayoutIdLst>
    <p:sldLayoutId id="2147483661" r:id="rId1"/>
    <p:sldLayoutId id="2147483666" r:id="rId2"/>
    <p:sldLayoutId id="2147483664" r:id="rId3"/>
    <p:sldLayoutId id="2147483689" r:id="rId4"/>
    <p:sldLayoutId id="2147483705" r:id="rId5"/>
    <p:sldLayoutId id="2147483706" r:id="rId6"/>
    <p:sldLayoutId id="2147483701" r:id="rId7"/>
    <p:sldLayoutId id="2147483702" r:id="rId8"/>
    <p:sldLayoutId id="2147483709" r:id="rId9"/>
    <p:sldLayoutId id="2147483703" r:id="rId10"/>
    <p:sldLayoutId id="2147483707" r:id="rId11"/>
    <p:sldLayoutId id="2147483710" r:id="rId12"/>
    <p:sldLayoutId id="2147483712" r:id="rId13"/>
    <p:sldLayoutId id="2147483713" r:id="rId14"/>
    <p:sldLayoutId id="2147483715" r:id="rId15"/>
    <p:sldLayoutId id="2147483721" r:id="rId16"/>
    <p:sldLayoutId id="2147483722" r:id="rId17"/>
    <p:sldLayoutId id="2147483725" r:id="rId18"/>
    <p:sldLayoutId id="2147483726" r:id="rId19"/>
    <p:sldLayoutId id="2147483738" r:id="rId20"/>
    <p:sldLayoutId id="2147483750" r:id="rId21"/>
    <p:sldLayoutId id="2147483751" r:id="rId22"/>
    <p:sldLayoutId id="2147483752" r:id="rId23"/>
  </p:sldLayoutIdLst>
  <p:txStyles>
    <p:titleStyle>
      <a:lvl1pPr algn="l" defTabSz="914400" rtl="0" eaLnBrk="1" latinLnBrk="0" hangingPunct="1">
        <a:lnSpc>
          <a:spcPts val="2800"/>
        </a:lnSpc>
        <a:spcBef>
          <a:spcPct val="0"/>
        </a:spcBef>
        <a:buNone/>
        <a:defRPr sz="2500" kern="1200">
          <a:solidFill>
            <a:srgbClr val="CDA037"/>
          </a:solidFill>
          <a:latin typeface="+mn-lt"/>
          <a:ea typeface="+mj-ea"/>
          <a:cs typeface="+mj-cs"/>
        </a:defRPr>
      </a:lvl1pPr>
    </p:titleStyle>
    <p:bodyStyle>
      <a:lvl1pPr marL="0" indent="0" algn="l" defTabSz="914400" rtl="0" eaLnBrk="1" latinLnBrk="0" hangingPunct="1">
        <a:lnSpc>
          <a:spcPts val="1300"/>
        </a:lnSpc>
        <a:spcBef>
          <a:spcPts val="0"/>
        </a:spcBef>
        <a:spcAft>
          <a:spcPts val="300"/>
        </a:spcAft>
        <a:buFontTx/>
        <a:buNone/>
        <a:defRPr sz="1100" b="1" kern="1200">
          <a:solidFill>
            <a:schemeClr val="bg1"/>
          </a:solidFill>
          <a:latin typeface="+mn-lt"/>
          <a:ea typeface="+mn-ea"/>
          <a:cs typeface="+mn-cs"/>
        </a:defRPr>
      </a:lvl1pPr>
      <a:lvl2pPr marL="0" indent="0" algn="l" defTabSz="914400" rtl="0" eaLnBrk="1" latinLnBrk="0" hangingPunct="1">
        <a:lnSpc>
          <a:spcPts val="1300"/>
        </a:lnSpc>
        <a:spcBef>
          <a:spcPts val="0"/>
        </a:spcBef>
        <a:spcAft>
          <a:spcPts val="600"/>
        </a:spcAft>
        <a:buFontTx/>
        <a:buNone/>
        <a:defRPr sz="900" kern="1200">
          <a:solidFill>
            <a:schemeClr val="tx1"/>
          </a:solidFill>
          <a:latin typeface="+mn-lt"/>
          <a:ea typeface="+mn-ea"/>
          <a:cs typeface="+mn-cs"/>
        </a:defRPr>
      </a:lvl2pPr>
      <a:lvl3pPr marL="171450" indent="-171450" algn="l" defTabSz="914400" rtl="0" eaLnBrk="1" latinLnBrk="0" hangingPunct="1">
        <a:lnSpc>
          <a:spcPts val="1300"/>
        </a:lnSpc>
        <a:spcBef>
          <a:spcPts val="0"/>
        </a:spcBef>
        <a:spcAft>
          <a:spcPts val="600"/>
        </a:spcAft>
        <a:buClr>
          <a:srgbClr val="CDA139"/>
        </a:buClr>
        <a:buSzPct val="140000"/>
        <a:buFont typeface="Univers 45 Light" pitchFamily="2" charset="0"/>
        <a:buChar char="•"/>
        <a:defRPr sz="900" kern="1200">
          <a:solidFill>
            <a:schemeClr val="tx1"/>
          </a:solidFill>
          <a:latin typeface="+mn-lt"/>
          <a:ea typeface="+mn-ea"/>
          <a:cs typeface="+mn-cs"/>
        </a:defRPr>
      </a:lvl3pPr>
      <a:lvl4pPr marL="285750" indent="-100013" algn="l" defTabSz="914400" rtl="0" eaLnBrk="1" latinLnBrk="0" hangingPunct="1">
        <a:lnSpc>
          <a:spcPts val="1300"/>
        </a:lnSpc>
        <a:spcBef>
          <a:spcPts val="0"/>
        </a:spcBef>
        <a:spcAft>
          <a:spcPts val="600"/>
        </a:spcAft>
        <a:buClr>
          <a:schemeClr val="tx2"/>
        </a:buClr>
        <a:buFont typeface="Arial" panose="020B0604020202020204" pitchFamily="34" charset="0"/>
        <a:buChar char="•"/>
        <a:defRPr sz="900" kern="1200">
          <a:solidFill>
            <a:schemeClr val="tx1"/>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200" kern="1200" baseline="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861" userDrawn="1">
          <p15:clr>
            <a:srgbClr val="F26B43"/>
          </p15:clr>
        </p15:guide>
        <p15:guide id="2" pos="204">
          <p15:clr>
            <a:srgbClr val="F26B43"/>
          </p15:clr>
        </p15:guide>
        <p15:guide id="4" orient="horz" pos="763">
          <p15:clr>
            <a:srgbClr val="F26B43"/>
          </p15:clr>
        </p15:guide>
        <p15:guide id="5" orient="horz" pos="731" userDrawn="1">
          <p15:clr>
            <a:srgbClr val="F26B43"/>
          </p15:clr>
        </p15:guide>
        <p15:guide id="6" orient="horz" pos="368" userDrawn="1">
          <p15:clr>
            <a:srgbClr val="F26B43"/>
          </p15:clr>
        </p15:guide>
        <p15:guide id="8" pos="555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3" Type="http://schemas.openxmlformats.org/officeDocument/2006/relationships/tags" Target="../tags/tag17.xml"/><Relationship Id="rId7" Type="http://schemas.openxmlformats.org/officeDocument/2006/relationships/image" Target="../media/image1.emf"/><Relationship Id="rId2" Type="http://schemas.openxmlformats.org/officeDocument/2006/relationships/tags" Target="../tags/tag16.xml"/><Relationship Id="rId1" Type="http://schemas.openxmlformats.org/officeDocument/2006/relationships/vmlDrawing" Target="../drawings/vmlDrawing14.vml"/><Relationship Id="rId6" Type="http://schemas.openxmlformats.org/officeDocument/2006/relationships/oleObject" Target="../embeddings/oleObject14.bin"/><Relationship Id="rId5" Type="http://schemas.openxmlformats.org/officeDocument/2006/relationships/notesSlide" Target="../notesSlides/notesSlide2.xml"/><Relationship Id="rId4"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tags" Target="../tags/tag19.xml"/><Relationship Id="rId7" Type="http://schemas.openxmlformats.org/officeDocument/2006/relationships/image" Target="../media/image1.emf"/><Relationship Id="rId2" Type="http://schemas.openxmlformats.org/officeDocument/2006/relationships/tags" Target="../tags/tag18.xml"/><Relationship Id="rId1" Type="http://schemas.openxmlformats.org/officeDocument/2006/relationships/vmlDrawing" Target="../drawings/vmlDrawing15.vml"/><Relationship Id="rId6" Type="http://schemas.openxmlformats.org/officeDocument/2006/relationships/oleObject" Target="../embeddings/oleObject15.bin"/><Relationship Id="rId5" Type="http://schemas.openxmlformats.org/officeDocument/2006/relationships/notesSlide" Target="../notesSlides/notesSlide3.xml"/><Relationship Id="rId4" Type="http://schemas.openxmlformats.org/officeDocument/2006/relationships/slideLayout" Target="../slideLayouts/slideLayout4.xml"/><Relationship Id="rId9" Type="http://schemas.openxmlformats.org/officeDocument/2006/relationships/image" Target="../media/image10.jpeg"/></Relationships>
</file>

<file path=ppt/slides/_rels/slide7.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tags" Target="../tags/tag21.xml"/><Relationship Id="rId7" Type="http://schemas.openxmlformats.org/officeDocument/2006/relationships/image" Target="../media/image1.emf"/><Relationship Id="rId2" Type="http://schemas.openxmlformats.org/officeDocument/2006/relationships/tags" Target="../tags/tag20.xml"/><Relationship Id="rId1" Type="http://schemas.openxmlformats.org/officeDocument/2006/relationships/vmlDrawing" Target="../drawings/vmlDrawing16.vml"/><Relationship Id="rId6" Type="http://schemas.openxmlformats.org/officeDocument/2006/relationships/oleObject" Target="../embeddings/oleObject16.bin"/><Relationship Id="rId5" Type="http://schemas.openxmlformats.org/officeDocument/2006/relationships/notesSlide" Target="../notesSlides/notesSlide4.xml"/><Relationship Id="rId4"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tags" Target="../tags/tag23.xml"/><Relationship Id="rId7" Type="http://schemas.openxmlformats.org/officeDocument/2006/relationships/image" Target="../media/image1.emf"/><Relationship Id="rId2" Type="http://schemas.openxmlformats.org/officeDocument/2006/relationships/tags" Target="../tags/tag22.xml"/><Relationship Id="rId1" Type="http://schemas.openxmlformats.org/officeDocument/2006/relationships/vmlDrawing" Target="../drawings/vmlDrawing17.vml"/><Relationship Id="rId6" Type="http://schemas.openxmlformats.org/officeDocument/2006/relationships/oleObject" Target="../embeddings/oleObject17.bin"/><Relationship Id="rId5" Type="http://schemas.openxmlformats.org/officeDocument/2006/relationships/notesSlide" Target="../notesSlides/notesSlide5.xml"/><Relationship Id="rId4"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8" Type="http://schemas.openxmlformats.org/officeDocument/2006/relationships/chart" Target="../charts/chart2.xml"/><Relationship Id="rId3" Type="http://schemas.openxmlformats.org/officeDocument/2006/relationships/tags" Target="../tags/tag25.xml"/><Relationship Id="rId7" Type="http://schemas.openxmlformats.org/officeDocument/2006/relationships/chart" Target="../charts/chart1.xml"/><Relationship Id="rId2" Type="http://schemas.openxmlformats.org/officeDocument/2006/relationships/tags" Target="../tags/tag24.xml"/><Relationship Id="rId1" Type="http://schemas.openxmlformats.org/officeDocument/2006/relationships/vmlDrawing" Target="../drawings/vmlDrawing18.vml"/><Relationship Id="rId6" Type="http://schemas.openxmlformats.org/officeDocument/2006/relationships/image" Target="../media/image1.emf"/><Relationship Id="rId5" Type="http://schemas.openxmlformats.org/officeDocument/2006/relationships/oleObject" Target="../embeddings/oleObject18.bin"/><Relationship Id="rId4" Type="http://schemas.openxmlformats.org/officeDocument/2006/relationships/slideLayout" Target="../slideLayouts/slideLayout3.xml"/><Relationship Id="rId9" Type="http://schemas.openxmlformats.org/officeDocument/2006/relationships/image" Target="../media/image1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tags" Target="../tags/tag27.xml"/><Relationship Id="rId2" Type="http://schemas.openxmlformats.org/officeDocument/2006/relationships/tags" Target="../tags/tag26.xml"/><Relationship Id="rId1" Type="http://schemas.openxmlformats.org/officeDocument/2006/relationships/vmlDrawing" Target="../drawings/vmlDrawing19.vml"/><Relationship Id="rId6" Type="http://schemas.openxmlformats.org/officeDocument/2006/relationships/image" Target="../media/image1.emf"/><Relationship Id="rId5" Type="http://schemas.openxmlformats.org/officeDocument/2006/relationships/oleObject" Target="../embeddings/oleObject19.bin"/><Relationship Id="rId4"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tags" Target="../tags/tag29.xml"/><Relationship Id="rId2" Type="http://schemas.openxmlformats.org/officeDocument/2006/relationships/tags" Target="../tags/tag28.xml"/><Relationship Id="rId1" Type="http://schemas.openxmlformats.org/officeDocument/2006/relationships/vmlDrawing" Target="../drawings/vmlDrawing20.vml"/><Relationship Id="rId6" Type="http://schemas.openxmlformats.org/officeDocument/2006/relationships/image" Target="../media/image1.emf"/><Relationship Id="rId5" Type="http://schemas.openxmlformats.org/officeDocument/2006/relationships/oleObject" Target="../embeddings/oleObject20.bin"/><Relationship Id="rId4"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tags" Target="../tags/tag31.xml"/><Relationship Id="rId7" Type="http://schemas.openxmlformats.org/officeDocument/2006/relationships/image" Target="../media/image1.emf"/><Relationship Id="rId2" Type="http://schemas.openxmlformats.org/officeDocument/2006/relationships/tags" Target="../tags/tag30.xml"/><Relationship Id="rId1" Type="http://schemas.openxmlformats.org/officeDocument/2006/relationships/vmlDrawing" Target="../drawings/vmlDrawing21.vml"/><Relationship Id="rId6" Type="http://schemas.openxmlformats.org/officeDocument/2006/relationships/oleObject" Target="../embeddings/oleObject21.bin"/><Relationship Id="rId5" Type="http://schemas.openxmlformats.org/officeDocument/2006/relationships/chart" Target="../charts/chart3.xml"/><Relationship Id="rId4"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tags" Target="../tags/tag33.xml"/><Relationship Id="rId7" Type="http://schemas.openxmlformats.org/officeDocument/2006/relationships/image" Target="../media/image1.emf"/><Relationship Id="rId2" Type="http://schemas.openxmlformats.org/officeDocument/2006/relationships/tags" Target="../tags/tag32.xml"/><Relationship Id="rId1" Type="http://schemas.openxmlformats.org/officeDocument/2006/relationships/vmlDrawing" Target="../drawings/vmlDrawing22.vml"/><Relationship Id="rId6" Type="http://schemas.openxmlformats.org/officeDocument/2006/relationships/oleObject" Target="../embeddings/oleObject22.bin"/><Relationship Id="rId5" Type="http://schemas.openxmlformats.org/officeDocument/2006/relationships/chart" Target="../charts/chart4.xml"/><Relationship Id="rId4"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tags" Target="../tags/tag35.xml"/><Relationship Id="rId7" Type="http://schemas.openxmlformats.org/officeDocument/2006/relationships/chart" Target="../charts/chart5.xml"/><Relationship Id="rId2" Type="http://schemas.openxmlformats.org/officeDocument/2006/relationships/tags" Target="../tags/tag34.xml"/><Relationship Id="rId1" Type="http://schemas.openxmlformats.org/officeDocument/2006/relationships/vmlDrawing" Target="../drawings/vmlDrawing23.vml"/><Relationship Id="rId6" Type="http://schemas.openxmlformats.org/officeDocument/2006/relationships/image" Target="../media/image1.emf"/><Relationship Id="rId5" Type="http://schemas.openxmlformats.org/officeDocument/2006/relationships/oleObject" Target="../embeddings/oleObject23.bin"/><Relationship Id="rId4"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3" Type="http://schemas.openxmlformats.org/officeDocument/2006/relationships/tags" Target="../tags/tag37.xml"/><Relationship Id="rId7" Type="http://schemas.openxmlformats.org/officeDocument/2006/relationships/image" Target="../media/image1.emf"/><Relationship Id="rId2" Type="http://schemas.openxmlformats.org/officeDocument/2006/relationships/tags" Target="../tags/tag36.xml"/><Relationship Id="rId1" Type="http://schemas.openxmlformats.org/officeDocument/2006/relationships/vmlDrawing" Target="../drawings/vmlDrawing24.vml"/><Relationship Id="rId6" Type="http://schemas.openxmlformats.org/officeDocument/2006/relationships/oleObject" Target="../embeddings/oleObject24.bin"/><Relationship Id="rId5" Type="http://schemas.openxmlformats.org/officeDocument/2006/relationships/chart" Target="../charts/chart6.xml"/><Relationship Id="rId4"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tags" Target="../tags/tag39.xml"/><Relationship Id="rId7" Type="http://schemas.openxmlformats.org/officeDocument/2006/relationships/image" Target="../media/image1.emf"/><Relationship Id="rId2" Type="http://schemas.openxmlformats.org/officeDocument/2006/relationships/tags" Target="../tags/tag38.xml"/><Relationship Id="rId1" Type="http://schemas.openxmlformats.org/officeDocument/2006/relationships/vmlDrawing" Target="../drawings/vmlDrawing25.vml"/><Relationship Id="rId6" Type="http://schemas.openxmlformats.org/officeDocument/2006/relationships/oleObject" Target="../embeddings/oleObject25.bin"/><Relationship Id="rId5" Type="http://schemas.openxmlformats.org/officeDocument/2006/relationships/chart" Target="../charts/chart7.xml"/><Relationship Id="rId4" Type="http://schemas.openxmlformats.org/officeDocument/2006/relationships/slideLayout" Target="../slideLayouts/slideLayout14.xml"/></Relationships>
</file>

<file path=ppt/slides/_rels/slide19.xml.rels><?xml version="1.0" encoding="UTF-8" standalone="yes"?>
<Relationships xmlns="http://schemas.openxmlformats.org/package/2006/relationships"><Relationship Id="rId3" Type="http://schemas.openxmlformats.org/officeDocument/2006/relationships/tags" Target="../tags/tag41.xml"/><Relationship Id="rId7" Type="http://schemas.openxmlformats.org/officeDocument/2006/relationships/image" Target="../media/image1.emf"/><Relationship Id="rId2" Type="http://schemas.openxmlformats.org/officeDocument/2006/relationships/tags" Target="../tags/tag40.xml"/><Relationship Id="rId1" Type="http://schemas.openxmlformats.org/officeDocument/2006/relationships/vmlDrawing" Target="../drawings/vmlDrawing26.vml"/><Relationship Id="rId6" Type="http://schemas.openxmlformats.org/officeDocument/2006/relationships/oleObject" Target="../embeddings/oleObject26.bin"/><Relationship Id="rId5" Type="http://schemas.openxmlformats.org/officeDocument/2006/relationships/chart" Target="../charts/chart8.xml"/><Relationship Id="rId4"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3" Type="http://schemas.openxmlformats.org/officeDocument/2006/relationships/tags" Target="../tags/tag43.xml"/><Relationship Id="rId7" Type="http://schemas.openxmlformats.org/officeDocument/2006/relationships/image" Target="../media/image1.emf"/><Relationship Id="rId2" Type="http://schemas.openxmlformats.org/officeDocument/2006/relationships/tags" Target="../tags/tag42.xml"/><Relationship Id="rId1" Type="http://schemas.openxmlformats.org/officeDocument/2006/relationships/vmlDrawing" Target="../drawings/vmlDrawing27.vml"/><Relationship Id="rId6" Type="http://schemas.openxmlformats.org/officeDocument/2006/relationships/oleObject" Target="../embeddings/oleObject27.bin"/><Relationship Id="rId5" Type="http://schemas.openxmlformats.org/officeDocument/2006/relationships/chart" Target="../charts/chart9.xml"/><Relationship Id="rId4"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tags" Target="../tags/tag45.xml"/><Relationship Id="rId7" Type="http://schemas.openxmlformats.org/officeDocument/2006/relationships/image" Target="../media/image14.emf"/><Relationship Id="rId2" Type="http://schemas.openxmlformats.org/officeDocument/2006/relationships/tags" Target="../tags/tag44.xml"/><Relationship Id="rId1" Type="http://schemas.openxmlformats.org/officeDocument/2006/relationships/vmlDrawing" Target="../drawings/vmlDrawing28.vml"/><Relationship Id="rId6" Type="http://schemas.openxmlformats.org/officeDocument/2006/relationships/image" Target="../media/image1.emf"/><Relationship Id="rId5" Type="http://schemas.openxmlformats.org/officeDocument/2006/relationships/oleObject" Target="../embeddings/oleObject28.bin"/><Relationship Id="rId4" Type="http://schemas.openxmlformats.org/officeDocument/2006/relationships/slideLayout" Target="../slideLayouts/slideLayout1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tags" Target="../tags/tag47.xml"/><Relationship Id="rId7" Type="http://schemas.openxmlformats.org/officeDocument/2006/relationships/image" Target="../media/image15.emf"/><Relationship Id="rId2" Type="http://schemas.openxmlformats.org/officeDocument/2006/relationships/tags" Target="../tags/tag46.xml"/><Relationship Id="rId1" Type="http://schemas.openxmlformats.org/officeDocument/2006/relationships/vmlDrawing" Target="../drawings/vmlDrawing29.vml"/><Relationship Id="rId6" Type="http://schemas.openxmlformats.org/officeDocument/2006/relationships/oleObject" Target="../embeddings/oleObject29.bin"/><Relationship Id="rId11" Type="http://schemas.openxmlformats.org/officeDocument/2006/relationships/image" Target="../media/image19.png"/><Relationship Id="rId5" Type="http://schemas.openxmlformats.org/officeDocument/2006/relationships/notesSlide" Target="../notesSlides/notesSlide6.xml"/><Relationship Id="rId10" Type="http://schemas.openxmlformats.org/officeDocument/2006/relationships/image" Target="../media/image18.png"/><Relationship Id="rId4" Type="http://schemas.openxmlformats.org/officeDocument/2006/relationships/slideLayout" Target="../slideLayouts/slideLayout12.xml"/><Relationship Id="rId9" Type="http://schemas.openxmlformats.org/officeDocument/2006/relationships/image" Target="../media/image17.png"/></Relationships>
</file>

<file path=ppt/slides/_rels/slide27.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tags" Target="../tags/tag49.xml"/><Relationship Id="rId7" Type="http://schemas.openxmlformats.org/officeDocument/2006/relationships/image" Target="../media/image15.emf"/><Relationship Id="rId2" Type="http://schemas.openxmlformats.org/officeDocument/2006/relationships/tags" Target="../tags/tag48.xml"/><Relationship Id="rId1" Type="http://schemas.openxmlformats.org/officeDocument/2006/relationships/vmlDrawing" Target="../drawings/vmlDrawing30.vml"/><Relationship Id="rId6" Type="http://schemas.openxmlformats.org/officeDocument/2006/relationships/oleObject" Target="../embeddings/oleObject30.bin"/><Relationship Id="rId11" Type="http://schemas.openxmlformats.org/officeDocument/2006/relationships/image" Target="../media/image19.png"/><Relationship Id="rId5" Type="http://schemas.openxmlformats.org/officeDocument/2006/relationships/notesSlide" Target="../notesSlides/notesSlide7.xml"/><Relationship Id="rId10" Type="http://schemas.openxmlformats.org/officeDocument/2006/relationships/image" Target="../media/image18.png"/><Relationship Id="rId4" Type="http://schemas.openxmlformats.org/officeDocument/2006/relationships/slideLayout" Target="../slideLayouts/slideLayout12.xml"/><Relationship Id="rId9" Type="http://schemas.openxmlformats.org/officeDocument/2006/relationships/image" Target="../media/image17.png"/></Relationships>
</file>

<file path=ppt/slides/_rels/slide28.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tags" Target="../tags/tag51.xml"/><Relationship Id="rId7" Type="http://schemas.openxmlformats.org/officeDocument/2006/relationships/image" Target="../media/image15.emf"/><Relationship Id="rId2" Type="http://schemas.openxmlformats.org/officeDocument/2006/relationships/tags" Target="../tags/tag50.xml"/><Relationship Id="rId1" Type="http://schemas.openxmlformats.org/officeDocument/2006/relationships/vmlDrawing" Target="../drawings/vmlDrawing31.vml"/><Relationship Id="rId6" Type="http://schemas.openxmlformats.org/officeDocument/2006/relationships/oleObject" Target="../embeddings/oleObject31.bin"/><Relationship Id="rId11" Type="http://schemas.openxmlformats.org/officeDocument/2006/relationships/image" Target="../media/image19.png"/><Relationship Id="rId5" Type="http://schemas.openxmlformats.org/officeDocument/2006/relationships/notesSlide" Target="../notesSlides/notesSlide8.xml"/><Relationship Id="rId10" Type="http://schemas.openxmlformats.org/officeDocument/2006/relationships/image" Target="../media/image18.png"/><Relationship Id="rId4" Type="http://schemas.openxmlformats.org/officeDocument/2006/relationships/slideLayout" Target="../slideLayouts/slideLayout12.xml"/><Relationship Id="rId9" Type="http://schemas.openxmlformats.org/officeDocument/2006/relationships/image" Target="../media/image17.png"/></Relationships>
</file>

<file path=ppt/slides/_rels/slide29.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tags" Target="../tags/tag53.xml"/><Relationship Id="rId7" Type="http://schemas.openxmlformats.org/officeDocument/2006/relationships/image" Target="../media/image15.emf"/><Relationship Id="rId2" Type="http://schemas.openxmlformats.org/officeDocument/2006/relationships/tags" Target="../tags/tag52.xml"/><Relationship Id="rId1" Type="http://schemas.openxmlformats.org/officeDocument/2006/relationships/vmlDrawing" Target="../drawings/vmlDrawing32.vml"/><Relationship Id="rId6" Type="http://schemas.openxmlformats.org/officeDocument/2006/relationships/oleObject" Target="../embeddings/oleObject32.bin"/><Relationship Id="rId11" Type="http://schemas.openxmlformats.org/officeDocument/2006/relationships/image" Target="../media/image16.png"/><Relationship Id="rId5" Type="http://schemas.openxmlformats.org/officeDocument/2006/relationships/notesSlide" Target="../notesSlides/notesSlide9.xml"/><Relationship Id="rId10" Type="http://schemas.openxmlformats.org/officeDocument/2006/relationships/image" Target="../media/image18.png"/><Relationship Id="rId4" Type="http://schemas.openxmlformats.org/officeDocument/2006/relationships/slideLayout" Target="../slideLayouts/slideLayout12.xml"/><Relationship Id="rId9" Type="http://schemas.openxmlformats.org/officeDocument/2006/relationships/image" Target="../media/image20.png"/></Relationships>
</file>

<file path=ppt/slides/_rels/slide30.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tags" Target="../tags/tag55.xml"/><Relationship Id="rId7" Type="http://schemas.openxmlformats.org/officeDocument/2006/relationships/image" Target="../media/image15.emf"/><Relationship Id="rId2" Type="http://schemas.openxmlformats.org/officeDocument/2006/relationships/tags" Target="../tags/tag54.xml"/><Relationship Id="rId1" Type="http://schemas.openxmlformats.org/officeDocument/2006/relationships/vmlDrawing" Target="../drawings/vmlDrawing33.vml"/><Relationship Id="rId6" Type="http://schemas.openxmlformats.org/officeDocument/2006/relationships/oleObject" Target="../embeddings/oleObject33.bin"/><Relationship Id="rId11" Type="http://schemas.openxmlformats.org/officeDocument/2006/relationships/image" Target="../media/image18.png"/><Relationship Id="rId5" Type="http://schemas.openxmlformats.org/officeDocument/2006/relationships/notesSlide" Target="../notesSlides/notesSlide10.xml"/><Relationship Id="rId10" Type="http://schemas.openxmlformats.org/officeDocument/2006/relationships/image" Target="../media/image21.png"/><Relationship Id="rId4" Type="http://schemas.openxmlformats.org/officeDocument/2006/relationships/slideLayout" Target="../slideLayouts/slideLayout12.xml"/><Relationship Id="rId9" Type="http://schemas.openxmlformats.org/officeDocument/2006/relationships/image" Target="../media/image17.png"/></Relationships>
</file>

<file path=ppt/slides/_rels/slide31.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tags" Target="../tags/tag57.xml"/><Relationship Id="rId7" Type="http://schemas.openxmlformats.org/officeDocument/2006/relationships/image" Target="../media/image15.emf"/><Relationship Id="rId12" Type="http://schemas.openxmlformats.org/officeDocument/2006/relationships/image" Target="../media/image26.png"/><Relationship Id="rId2" Type="http://schemas.openxmlformats.org/officeDocument/2006/relationships/tags" Target="../tags/tag56.xml"/><Relationship Id="rId1" Type="http://schemas.openxmlformats.org/officeDocument/2006/relationships/vmlDrawing" Target="../drawings/vmlDrawing34.vml"/><Relationship Id="rId6" Type="http://schemas.openxmlformats.org/officeDocument/2006/relationships/oleObject" Target="../embeddings/oleObject34.bin"/><Relationship Id="rId11" Type="http://schemas.openxmlformats.org/officeDocument/2006/relationships/image" Target="../media/image25.png"/><Relationship Id="rId5" Type="http://schemas.openxmlformats.org/officeDocument/2006/relationships/notesSlide" Target="../notesSlides/notesSlide11.xml"/><Relationship Id="rId10" Type="http://schemas.openxmlformats.org/officeDocument/2006/relationships/image" Target="../media/image24.png"/><Relationship Id="rId4" Type="http://schemas.openxmlformats.org/officeDocument/2006/relationships/slideLayout" Target="../slideLayouts/slideLayout12.xml"/><Relationship Id="rId9" Type="http://schemas.openxmlformats.org/officeDocument/2006/relationships/image" Target="../media/image23.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tags" Target="../tags/tag59.xml"/><Relationship Id="rId7" Type="http://schemas.openxmlformats.org/officeDocument/2006/relationships/image" Target="../media/image1.emf"/><Relationship Id="rId2" Type="http://schemas.openxmlformats.org/officeDocument/2006/relationships/tags" Target="../tags/tag58.xml"/><Relationship Id="rId1" Type="http://schemas.openxmlformats.org/officeDocument/2006/relationships/vmlDrawing" Target="../drawings/vmlDrawing35.vml"/><Relationship Id="rId6" Type="http://schemas.openxmlformats.org/officeDocument/2006/relationships/oleObject" Target="../embeddings/oleObject35.bin"/><Relationship Id="rId5" Type="http://schemas.openxmlformats.org/officeDocument/2006/relationships/notesSlide" Target="../notesSlides/notesSlide12.xml"/><Relationship Id="rId4"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tags" Target="../tags/tag61.xml"/><Relationship Id="rId7" Type="http://schemas.openxmlformats.org/officeDocument/2006/relationships/image" Target="../media/image1.emf"/><Relationship Id="rId2" Type="http://schemas.openxmlformats.org/officeDocument/2006/relationships/tags" Target="../tags/tag60.xml"/><Relationship Id="rId1" Type="http://schemas.openxmlformats.org/officeDocument/2006/relationships/vmlDrawing" Target="../drawings/vmlDrawing36.vml"/><Relationship Id="rId6" Type="http://schemas.openxmlformats.org/officeDocument/2006/relationships/oleObject" Target="../embeddings/oleObject36.bin"/><Relationship Id="rId5" Type="http://schemas.openxmlformats.org/officeDocument/2006/relationships/notesSlide" Target="../notesSlides/notesSlide13.xml"/><Relationship Id="rId4"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tags" Target="../tags/tag63.xml"/><Relationship Id="rId7" Type="http://schemas.openxmlformats.org/officeDocument/2006/relationships/image" Target="../media/image1.emf"/><Relationship Id="rId2" Type="http://schemas.openxmlformats.org/officeDocument/2006/relationships/tags" Target="../tags/tag62.xml"/><Relationship Id="rId1" Type="http://schemas.openxmlformats.org/officeDocument/2006/relationships/vmlDrawing" Target="../drawings/vmlDrawing37.vml"/><Relationship Id="rId6" Type="http://schemas.openxmlformats.org/officeDocument/2006/relationships/oleObject" Target="../embeddings/oleObject37.bin"/><Relationship Id="rId5" Type="http://schemas.openxmlformats.org/officeDocument/2006/relationships/notesSlide" Target="../notesSlides/notesSlide14.xml"/><Relationship Id="rId4" Type="http://schemas.openxmlformats.org/officeDocument/2006/relationships/slideLayout" Target="../slideLayouts/slideLayout14.xml"/></Relationships>
</file>

<file path=ppt/slides/_rels/slide37.xml.rels><?xml version="1.0" encoding="UTF-8" standalone="yes"?>
<Relationships xmlns="http://schemas.openxmlformats.org/package/2006/relationships"><Relationship Id="rId3" Type="http://schemas.openxmlformats.org/officeDocument/2006/relationships/tags" Target="../tags/tag65.xml"/><Relationship Id="rId7" Type="http://schemas.openxmlformats.org/officeDocument/2006/relationships/image" Target="../media/image1.emf"/><Relationship Id="rId2" Type="http://schemas.openxmlformats.org/officeDocument/2006/relationships/tags" Target="../tags/tag64.xml"/><Relationship Id="rId1" Type="http://schemas.openxmlformats.org/officeDocument/2006/relationships/vmlDrawing" Target="../drawings/vmlDrawing38.vml"/><Relationship Id="rId6" Type="http://schemas.openxmlformats.org/officeDocument/2006/relationships/oleObject" Target="../embeddings/oleObject38.bin"/><Relationship Id="rId5" Type="http://schemas.openxmlformats.org/officeDocument/2006/relationships/notesSlide" Target="../notesSlides/notesSlide15.xml"/><Relationship Id="rId4" Type="http://schemas.openxmlformats.org/officeDocument/2006/relationships/slideLayout" Target="../slideLayouts/slideLayout14.xml"/></Relationships>
</file>

<file path=ppt/slides/_rels/slide38.xml.rels><?xml version="1.0" encoding="UTF-8" standalone="yes"?>
<Relationships xmlns="http://schemas.openxmlformats.org/package/2006/relationships"><Relationship Id="rId3" Type="http://schemas.openxmlformats.org/officeDocument/2006/relationships/tags" Target="../tags/tag67.xml"/><Relationship Id="rId7" Type="http://schemas.openxmlformats.org/officeDocument/2006/relationships/image" Target="../media/image1.emf"/><Relationship Id="rId2" Type="http://schemas.openxmlformats.org/officeDocument/2006/relationships/tags" Target="../tags/tag66.xml"/><Relationship Id="rId1" Type="http://schemas.openxmlformats.org/officeDocument/2006/relationships/vmlDrawing" Target="../drawings/vmlDrawing39.vml"/><Relationship Id="rId6" Type="http://schemas.openxmlformats.org/officeDocument/2006/relationships/oleObject" Target="../embeddings/oleObject39.bin"/><Relationship Id="rId5" Type="http://schemas.openxmlformats.org/officeDocument/2006/relationships/notesSlide" Target="../notesSlides/notesSlide16.xml"/><Relationship Id="rId4" Type="http://schemas.openxmlformats.org/officeDocument/2006/relationships/slideLayout" Target="../slideLayouts/slideLayout14.xml"/></Relationships>
</file>

<file path=ppt/slides/_rels/slide39.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tags" Target="../tags/tag69.xml"/><Relationship Id="rId7" Type="http://schemas.openxmlformats.org/officeDocument/2006/relationships/image" Target="../media/image1.emf"/><Relationship Id="rId2" Type="http://schemas.openxmlformats.org/officeDocument/2006/relationships/tags" Target="../tags/tag68.xml"/><Relationship Id="rId1" Type="http://schemas.openxmlformats.org/officeDocument/2006/relationships/vmlDrawing" Target="../drawings/vmlDrawing40.vml"/><Relationship Id="rId6" Type="http://schemas.openxmlformats.org/officeDocument/2006/relationships/oleObject" Target="../embeddings/oleObject40.bin"/><Relationship Id="rId5" Type="http://schemas.openxmlformats.org/officeDocument/2006/relationships/notesSlide" Target="../notesSlides/notesSlide17.xml"/><Relationship Id="rId4" Type="http://schemas.openxmlformats.org/officeDocument/2006/relationships/slideLayout" Target="../slideLayouts/slideLayout1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3" Type="http://schemas.openxmlformats.org/officeDocument/2006/relationships/tags" Target="../tags/tag71.xml"/><Relationship Id="rId2" Type="http://schemas.openxmlformats.org/officeDocument/2006/relationships/tags" Target="../tags/tag70.xml"/><Relationship Id="rId1" Type="http://schemas.openxmlformats.org/officeDocument/2006/relationships/vmlDrawing" Target="../drawings/vmlDrawing41.vml"/><Relationship Id="rId6" Type="http://schemas.openxmlformats.org/officeDocument/2006/relationships/image" Target="../media/image1.emf"/><Relationship Id="rId5" Type="http://schemas.openxmlformats.org/officeDocument/2006/relationships/oleObject" Target="../embeddings/oleObject41.bin"/><Relationship Id="rId4"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3" Type="http://schemas.openxmlformats.org/officeDocument/2006/relationships/tags" Target="../tags/tag73.xml"/><Relationship Id="rId7" Type="http://schemas.openxmlformats.org/officeDocument/2006/relationships/image" Target="../media/image28.png"/><Relationship Id="rId2" Type="http://schemas.openxmlformats.org/officeDocument/2006/relationships/tags" Target="../tags/tag72.xml"/><Relationship Id="rId1" Type="http://schemas.openxmlformats.org/officeDocument/2006/relationships/vmlDrawing" Target="../drawings/vmlDrawing42.vml"/><Relationship Id="rId6" Type="http://schemas.openxmlformats.org/officeDocument/2006/relationships/image" Target="../media/image1.emf"/><Relationship Id="rId5" Type="http://schemas.openxmlformats.org/officeDocument/2006/relationships/oleObject" Target="../embeddings/oleObject42.bin"/><Relationship Id="rId4" Type="http://schemas.openxmlformats.org/officeDocument/2006/relationships/slideLayout" Target="../slideLayouts/slideLayout16.xml"/></Relationships>
</file>

<file path=ppt/slides/_rels/slide43.xml.rels><?xml version="1.0" encoding="UTF-8" standalone="yes"?>
<Relationships xmlns="http://schemas.openxmlformats.org/package/2006/relationships"><Relationship Id="rId3" Type="http://schemas.openxmlformats.org/officeDocument/2006/relationships/tags" Target="../tags/tag75.xml"/><Relationship Id="rId2" Type="http://schemas.openxmlformats.org/officeDocument/2006/relationships/tags" Target="../tags/tag74.xml"/><Relationship Id="rId1" Type="http://schemas.openxmlformats.org/officeDocument/2006/relationships/vmlDrawing" Target="../drawings/vmlDrawing43.vml"/><Relationship Id="rId6" Type="http://schemas.openxmlformats.org/officeDocument/2006/relationships/image" Target="../media/image1.emf"/><Relationship Id="rId5" Type="http://schemas.openxmlformats.org/officeDocument/2006/relationships/oleObject" Target="../embeddings/oleObject43.bin"/><Relationship Id="rId4" Type="http://schemas.openxmlformats.org/officeDocument/2006/relationships/slideLayout" Target="../slideLayouts/slideLayout17.xml"/></Relationships>
</file>

<file path=ppt/slides/_rels/slide44.xml.rels><?xml version="1.0" encoding="UTF-8" standalone="yes"?>
<Relationships xmlns="http://schemas.openxmlformats.org/package/2006/relationships"><Relationship Id="rId3" Type="http://schemas.openxmlformats.org/officeDocument/2006/relationships/tags" Target="../tags/tag77.xml"/><Relationship Id="rId7" Type="http://schemas.openxmlformats.org/officeDocument/2006/relationships/image" Target="../media/image1.emf"/><Relationship Id="rId2" Type="http://schemas.openxmlformats.org/officeDocument/2006/relationships/tags" Target="../tags/tag76.xml"/><Relationship Id="rId1" Type="http://schemas.openxmlformats.org/officeDocument/2006/relationships/vmlDrawing" Target="../drawings/vmlDrawing44.vml"/><Relationship Id="rId6" Type="http://schemas.openxmlformats.org/officeDocument/2006/relationships/oleObject" Target="../embeddings/oleObject44.bin"/><Relationship Id="rId5" Type="http://schemas.openxmlformats.org/officeDocument/2006/relationships/notesSlide" Target="../notesSlides/notesSlide18.xml"/><Relationship Id="rId4"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3" Type="http://schemas.openxmlformats.org/officeDocument/2006/relationships/tags" Target="../tags/tag79.xml"/><Relationship Id="rId2" Type="http://schemas.openxmlformats.org/officeDocument/2006/relationships/tags" Target="../tags/tag78.xml"/><Relationship Id="rId1" Type="http://schemas.openxmlformats.org/officeDocument/2006/relationships/vmlDrawing" Target="../drawings/vmlDrawing45.vml"/><Relationship Id="rId6" Type="http://schemas.openxmlformats.org/officeDocument/2006/relationships/image" Target="../media/image1.emf"/><Relationship Id="rId5" Type="http://schemas.openxmlformats.org/officeDocument/2006/relationships/oleObject" Target="../embeddings/oleObject45.bin"/><Relationship Id="rId4"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3" Type="http://schemas.openxmlformats.org/officeDocument/2006/relationships/tags" Target="../tags/tag81.xml"/><Relationship Id="rId7" Type="http://schemas.openxmlformats.org/officeDocument/2006/relationships/image" Target="../media/image29.png"/><Relationship Id="rId2" Type="http://schemas.openxmlformats.org/officeDocument/2006/relationships/tags" Target="../tags/tag80.xml"/><Relationship Id="rId1" Type="http://schemas.openxmlformats.org/officeDocument/2006/relationships/vmlDrawing" Target="../drawings/vmlDrawing46.vml"/><Relationship Id="rId6" Type="http://schemas.openxmlformats.org/officeDocument/2006/relationships/image" Target="../media/image1.emf"/><Relationship Id="rId5" Type="http://schemas.openxmlformats.org/officeDocument/2006/relationships/oleObject" Target="../embeddings/oleObject46.bin"/><Relationship Id="rId4" Type="http://schemas.openxmlformats.org/officeDocument/2006/relationships/slideLayout" Target="../slideLayouts/slideLayout17.xml"/></Relationships>
</file>

<file path=ppt/slides/_rels/slide47.xml.rels><?xml version="1.0" encoding="UTF-8" standalone="yes"?>
<Relationships xmlns="http://schemas.openxmlformats.org/package/2006/relationships"><Relationship Id="rId3" Type="http://schemas.openxmlformats.org/officeDocument/2006/relationships/tags" Target="../tags/tag83.xml"/><Relationship Id="rId7" Type="http://schemas.openxmlformats.org/officeDocument/2006/relationships/image" Target="../media/image1.emf"/><Relationship Id="rId2" Type="http://schemas.openxmlformats.org/officeDocument/2006/relationships/tags" Target="../tags/tag82.xml"/><Relationship Id="rId1" Type="http://schemas.openxmlformats.org/officeDocument/2006/relationships/vmlDrawing" Target="../drawings/vmlDrawing47.vml"/><Relationship Id="rId6" Type="http://schemas.openxmlformats.org/officeDocument/2006/relationships/oleObject" Target="../embeddings/oleObject47.bin"/><Relationship Id="rId5" Type="http://schemas.openxmlformats.org/officeDocument/2006/relationships/notesSlide" Target="../notesSlides/notesSlide19.xml"/><Relationship Id="rId4"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3" Type="http://schemas.openxmlformats.org/officeDocument/2006/relationships/tags" Target="../tags/tag85.xml"/><Relationship Id="rId2" Type="http://schemas.openxmlformats.org/officeDocument/2006/relationships/tags" Target="../tags/tag84.xml"/><Relationship Id="rId1" Type="http://schemas.openxmlformats.org/officeDocument/2006/relationships/vmlDrawing" Target="../drawings/vmlDrawing48.vml"/><Relationship Id="rId6" Type="http://schemas.openxmlformats.org/officeDocument/2006/relationships/image" Target="../media/image1.emf"/><Relationship Id="rId5" Type="http://schemas.openxmlformats.org/officeDocument/2006/relationships/oleObject" Target="../embeddings/oleObject48.bin"/><Relationship Id="rId4"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3" Type="http://schemas.openxmlformats.org/officeDocument/2006/relationships/tags" Target="../tags/tag87.xml"/><Relationship Id="rId7" Type="http://schemas.openxmlformats.org/officeDocument/2006/relationships/image" Target="../media/image1.emf"/><Relationship Id="rId2" Type="http://schemas.openxmlformats.org/officeDocument/2006/relationships/tags" Target="../tags/tag86.xml"/><Relationship Id="rId1" Type="http://schemas.openxmlformats.org/officeDocument/2006/relationships/vmlDrawing" Target="../drawings/vmlDrawing49.vml"/><Relationship Id="rId6" Type="http://schemas.openxmlformats.org/officeDocument/2006/relationships/oleObject" Target="../embeddings/oleObject49.bin"/><Relationship Id="rId5" Type="http://schemas.openxmlformats.org/officeDocument/2006/relationships/notesSlide" Target="../notesSlides/notesSlide20.xml"/><Relationship Id="rId4"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tags" Target="../tags/tag89.xml"/><Relationship Id="rId7" Type="http://schemas.openxmlformats.org/officeDocument/2006/relationships/image" Target="../media/image1.emf"/><Relationship Id="rId2" Type="http://schemas.openxmlformats.org/officeDocument/2006/relationships/tags" Target="../tags/tag88.xml"/><Relationship Id="rId1" Type="http://schemas.openxmlformats.org/officeDocument/2006/relationships/vmlDrawing" Target="../drawings/vmlDrawing50.vml"/><Relationship Id="rId6" Type="http://schemas.openxmlformats.org/officeDocument/2006/relationships/oleObject" Target="../embeddings/oleObject50.bin"/><Relationship Id="rId5" Type="http://schemas.openxmlformats.org/officeDocument/2006/relationships/notesSlide" Target="../notesSlides/notesSlide21.xml"/><Relationship Id="rId4"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3" Type="http://schemas.openxmlformats.org/officeDocument/2006/relationships/tags" Target="../tags/tag91.xml"/><Relationship Id="rId2" Type="http://schemas.openxmlformats.org/officeDocument/2006/relationships/tags" Target="../tags/tag90.xml"/><Relationship Id="rId1" Type="http://schemas.openxmlformats.org/officeDocument/2006/relationships/vmlDrawing" Target="../drawings/vmlDrawing51.vml"/><Relationship Id="rId6" Type="http://schemas.openxmlformats.org/officeDocument/2006/relationships/image" Target="../media/image1.emf"/><Relationship Id="rId5" Type="http://schemas.openxmlformats.org/officeDocument/2006/relationships/oleObject" Target="../embeddings/oleObject51.bin"/><Relationship Id="rId4" Type="http://schemas.openxmlformats.org/officeDocument/2006/relationships/slideLayout" Target="../slideLayouts/slideLayout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8" Type="http://schemas.openxmlformats.org/officeDocument/2006/relationships/tags" Target="../tags/tag98.xml"/><Relationship Id="rId3" Type="http://schemas.openxmlformats.org/officeDocument/2006/relationships/tags" Target="../tags/tag93.xml"/><Relationship Id="rId7" Type="http://schemas.openxmlformats.org/officeDocument/2006/relationships/tags" Target="../tags/tag97.xml"/><Relationship Id="rId12" Type="http://schemas.openxmlformats.org/officeDocument/2006/relationships/image" Target="../media/image1.emf"/><Relationship Id="rId2" Type="http://schemas.openxmlformats.org/officeDocument/2006/relationships/tags" Target="../tags/tag92.xml"/><Relationship Id="rId1" Type="http://schemas.openxmlformats.org/officeDocument/2006/relationships/vmlDrawing" Target="../drawings/vmlDrawing52.vml"/><Relationship Id="rId6" Type="http://schemas.openxmlformats.org/officeDocument/2006/relationships/tags" Target="../tags/tag96.xml"/><Relationship Id="rId11" Type="http://schemas.openxmlformats.org/officeDocument/2006/relationships/oleObject" Target="../embeddings/oleObject52.bin"/><Relationship Id="rId5" Type="http://schemas.openxmlformats.org/officeDocument/2006/relationships/tags" Target="../tags/tag95.xml"/><Relationship Id="rId10" Type="http://schemas.openxmlformats.org/officeDocument/2006/relationships/slideLayout" Target="../slideLayouts/slideLayout3.xml"/><Relationship Id="rId4" Type="http://schemas.openxmlformats.org/officeDocument/2006/relationships/tags" Target="../tags/tag94.xml"/><Relationship Id="rId9" Type="http://schemas.openxmlformats.org/officeDocument/2006/relationships/tags" Target="../tags/tag99.xml"/></Relationships>
</file>

<file path=ppt/slides/_rels/slide54.xml.rels><?xml version="1.0" encoding="UTF-8" standalone="yes"?>
<Relationships xmlns="http://schemas.openxmlformats.org/package/2006/relationships"><Relationship Id="rId3" Type="http://schemas.openxmlformats.org/officeDocument/2006/relationships/tags" Target="../tags/tag101.xml"/><Relationship Id="rId2" Type="http://schemas.openxmlformats.org/officeDocument/2006/relationships/tags" Target="../tags/tag100.xml"/><Relationship Id="rId1" Type="http://schemas.openxmlformats.org/officeDocument/2006/relationships/vmlDrawing" Target="../drawings/vmlDrawing53.vml"/><Relationship Id="rId6" Type="http://schemas.openxmlformats.org/officeDocument/2006/relationships/image" Target="../media/image1.emf"/><Relationship Id="rId5" Type="http://schemas.openxmlformats.org/officeDocument/2006/relationships/oleObject" Target="../embeddings/oleObject53.bin"/><Relationship Id="rId4"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3" Type="http://schemas.openxmlformats.org/officeDocument/2006/relationships/tags" Target="../tags/tag103.xml"/><Relationship Id="rId7" Type="http://schemas.openxmlformats.org/officeDocument/2006/relationships/image" Target="../media/image30.png"/><Relationship Id="rId2" Type="http://schemas.openxmlformats.org/officeDocument/2006/relationships/tags" Target="../tags/tag102.xml"/><Relationship Id="rId1" Type="http://schemas.openxmlformats.org/officeDocument/2006/relationships/vmlDrawing" Target="../drawings/vmlDrawing54.vml"/><Relationship Id="rId6" Type="http://schemas.openxmlformats.org/officeDocument/2006/relationships/image" Target="../media/image1.emf"/><Relationship Id="rId5" Type="http://schemas.openxmlformats.org/officeDocument/2006/relationships/oleObject" Target="../embeddings/oleObject54.bin"/><Relationship Id="rId4"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3" Type="http://schemas.openxmlformats.org/officeDocument/2006/relationships/tags" Target="../tags/tag105.xml"/><Relationship Id="rId2" Type="http://schemas.openxmlformats.org/officeDocument/2006/relationships/tags" Target="../tags/tag104.xml"/><Relationship Id="rId1" Type="http://schemas.openxmlformats.org/officeDocument/2006/relationships/vmlDrawing" Target="../drawings/vmlDrawing55.vml"/><Relationship Id="rId6" Type="http://schemas.openxmlformats.org/officeDocument/2006/relationships/image" Target="../media/image1.emf"/><Relationship Id="rId5" Type="http://schemas.openxmlformats.org/officeDocument/2006/relationships/oleObject" Target="../embeddings/oleObject55.bin"/><Relationship Id="rId4" Type="http://schemas.openxmlformats.org/officeDocument/2006/relationships/slideLayout" Target="../slideLayouts/slideLayout21.xml"/></Relationships>
</file>

<file path=ppt/slides/_rels/slide58.xml.rels><?xml version="1.0" encoding="UTF-8" standalone="yes"?>
<Relationships xmlns="http://schemas.openxmlformats.org/package/2006/relationships"><Relationship Id="rId3" Type="http://schemas.openxmlformats.org/officeDocument/2006/relationships/tags" Target="../tags/tag107.xml"/><Relationship Id="rId2" Type="http://schemas.openxmlformats.org/officeDocument/2006/relationships/tags" Target="../tags/tag106.xml"/><Relationship Id="rId1" Type="http://schemas.openxmlformats.org/officeDocument/2006/relationships/vmlDrawing" Target="../drawings/vmlDrawing56.vml"/><Relationship Id="rId6" Type="http://schemas.openxmlformats.org/officeDocument/2006/relationships/image" Target="../media/image1.emf"/><Relationship Id="rId5" Type="http://schemas.openxmlformats.org/officeDocument/2006/relationships/oleObject" Target="../embeddings/oleObject56.bin"/><Relationship Id="rId4" Type="http://schemas.openxmlformats.org/officeDocument/2006/relationships/slideLayout" Target="../slideLayouts/slideLayout21.xml"/></Relationships>
</file>

<file path=ppt/slides/_rels/slide59.xml.rels><?xml version="1.0" encoding="UTF-8" standalone="yes"?>
<Relationships xmlns="http://schemas.openxmlformats.org/package/2006/relationships"><Relationship Id="rId3" Type="http://schemas.openxmlformats.org/officeDocument/2006/relationships/tags" Target="../tags/tag109.xml"/><Relationship Id="rId2" Type="http://schemas.openxmlformats.org/officeDocument/2006/relationships/tags" Target="../tags/tag108.xml"/><Relationship Id="rId1" Type="http://schemas.openxmlformats.org/officeDocument/2006/relationships/vmlDrawing" Target="../drawings/vmlDrawing57.vml"/><Relationship Id="rId6" Type="http://schemas.openxmlformats.org/officeDocument/2006/relationships/image" Target="../media/image1.emf"/><Relationship Id="rId5" Type="http://schemas.openxmlformats.org/officeDocument/2006/relationships/oleObject" Target="../embeddings/oleObject57.bin"/><Relationship Id="rId4" Type="http://schemas.openxmlformats.org/officeDocument/2006/relationships/slideLayout" Target="../slideLayouts/slideLayout21.xml"/></Relationships>
</file>

<file path=ppt/slides/_rels/slide60.xml.rels><?xml version="1.0" encoding="UTF-8" standalone="yes"?>
<Relationships xmlns="http://schemas.openxmlformats.org/package/2006/relationships"><Relationship Id="rId3" Type="http://schemas.openxmlformats.org/officeDocument/2006/relationships/tags" Target="../tags/tag111.xml"/><Relationship Id="rId2" Type="http://schemas.openxmlformats.org/officeDocument/2006/relationships/tags" Target="../tags/tag110.xml"/><Relationship Id="rId1" Type="http://schemas.openxmlformats.org/officeDocument/2006/relationships/vmlDrawing" Target="../drawings/vmlDrawing58.vml"/><Relationship Id="rId6" Type="http://schemas.openxmlformats.org/officeDocument/2006/relationships/image" Target="../media/image1.emf"/><Relationship Id="rId5" Type="http://schemas.openxmlformats.org/officeDocument/2006/relationships/oleObject" Target="../embeddings/oleObject58.bin"/><Relationship Id="rId4" Type="http://schemas.openxmlformats.org/officeDocument/2006/relationships/slideLayout" Target="../slideLayouts/slideLayout21.xml"/></Relationships>
</file>

<file path=ppt/slides/_rels/slide61.xml.rels><?xml version="1.0" encoding="UTF-8" standalone="yes"?>
<Relationships xmlns="http://schemas.openxmlformats.org/package/2006/relationships"><Relationship Id="rId3" Type="http://schemas.openxmlformats.org/officeDocument/2006/relationships/tags" Target="../tags/tag113.xml"/><Relationship Id="rId2" Type="http://schemas.openxmlformats.org/officeDocument/2006/relationships/tags" Target="../tags/tag112.xml"/><Relationship Id="rId1" Type="http://schemas.openxmlformats.org/officeDocument/2006/relationships/vmlDrawing" Target="../drawings/vmlDrawing59.vml"/><Relationship Id="rId6" Type="http://schemas.openxmlformats.org/officeDocument/2006/relationships/image" Target="../media/image1.emf"/><Relationship Id="rId5" Type="http://schemas.openxmlformats.org/officeDocument/2006/relationships/oleObject" Target="../embeddings/oleObject59.bin"/><Relationship Id="rId4" Type="http://schemas.openxmlformats.org/officeDocument/2006/relationships/slideLayout" Target="../slideLayouts/slideLayout21.xml"/></Relationships>
</file>

<file path=ppt/slides/_rels/slide62.xml.rels><?xml version="1.0" encoding="UTF-8" standalone="yes"?>
<Relationships xmlns="http://schemas.openxmlformats.org/package/2006/relationships"><Relationship Id="rId3" Type="http://schemas.openxmlformats.org/officeDocument/2006/relationships/tags" Target="../tags/tag115.xml"/><Relationship Id="rId2" Type="http://schemas.openxmlformats.org/officeDocument/2006/relationships/tags" Target="../tags/tag114.xml"/><Relationship Id="rId1" Type="http://schemas.openxmlformats.org/officeDocument/2006/relationships/vmlDrawing" Target="../drawings/vmlDrawing60.vml"/><Relationship Id="rId6" Type="http://schemas.openxmlformats.org/officeDocument/2006/relationships/image" Target="../media/image1.emf"/><Relationship Id="rId5" Type="http://schemas.openxmlformats.org/officeDocument/2006/relationships/oleObject" Target="../embeddings/oleObject60.bin"/><Relationship Id="rId4" Type="http://schemas.openxmlformats.org/officeDocument/2006/relationships/slideLayout" Target="../slideLayouts/slideLayout21.xml"/></Relationships>
</file>

<file path=ppt/slides/_rels/slide63.xml.rels><?xml version="1.0" encoding="UTF-8" standalone="yes"?>
<Relationships xmlns="http://schemas.openxmlformats.org/package/2006/relationships"><Relationship Id="rId3" Type="http://schemas.openxmlformats.org/officeDocument/2006/relationships/tags" Target="../tags/tag117.xml"/><Relationship Id="rId2" Type="http://schemas.openxmlformats.org/officeDocument/2006/relationships/tags" Target="../tags/tag116.xml"/><Relationship Id="rId1" Type="http://schemas.openxmlformats.org/officeDocument/2006/relationships/vmlDrawing" Target="../drawings/vmlDrawing61.vml"/><Relationship Id="rId6" Type="http://schemas.openxmlformats.org/officeDocument/2006/relationships/image" Target="../media/image1.emf"/><Relationship Id="rId5" Type="http://schemas.openxmlformats.org/officeDocument/2006/relationships/oleObject" Target="../embeddings/oleObject61.bin"/><Relationship Id="rId4" Type="http://schemas.openxmlformats.org/officeDocument/2006/relationships/slideLayout" Target="../slideLayouts/slideLayout22.xml"/></Relationships>
</file>

<file path=ppt/slides/_rels/slide64.xml.rels><?xml version="1.0" encoding="UTF-8" standalone="yes"?>
<Relationships xmlns="http://schemas.openxmlformats.org/package/2006/relationships"><Relationship Id="rId3" Type="http://schemas.openxmlformats.org/officeDocument/2006/relationships/tags" Target="../tags/tag119.xml"/><Relationship Id="rId2" Type="http://schemas.openxmlformats.org/officeDocument/2006/relationships/tags" Target="../tags/tag118.xml"/><Relationship Id="rId1" Type="http://schemas.openxmlformats.org/officeDocument/2006/relationships/vmlDrawing" Target="../drawings/vmlDrawing62.vml"/><Relationship Id="rId6" Type="http://schemas.openxmlformats.org/officeDocument/2006/relationships/image" Target="../media/image1.emf"/><Relationship Id="rId5" Type="http://schemas.openxmlformats.org/officeDocument/2006/relationships/oleObject" Target="../embeddings/oleObject62.bin"/><Relationship Id="rId4" Type="http://schemas.openxmlformats.org/officeDocument/2006/relationships/slideLayout" Target="../slideLayouts/slideLayout23.xml"/></Relationships>
</file>

<file path=ppt/slides/_rels/slide65.xml.rels><?xml version="1.0" encoding="UTF-8" standalone="yes"?>
<Relationships xmlns="http://schemas.openxmlformats.org/package/2006/relationships"><Relationship Id="rId3" Type="http://schemas.openxmlformats.org/officeDocument/2006/relationships/tags" Target="../tags/tag121.xml"/><Relationship Id="rId2" Type="http://schemas.openxmlformats.org/officeDocument/2006/relationships/tags" Target="../tags/tag120.xml"/><Relationship Id="rId1" Type="http://schemas.openxmlformats.org/officeDocument/2006/relationships/vmlDrawing" Target="../drawings/vmlDrawing63.vml"/><Relationship Id="rId6" Type="http://schemas.openxmlformats.org/officeDocument/2006/relationships/image" Target="../media/image1.emf"/><Relationship Id="rId5" Type="http://schemas.openxmlformats.org/officeDocument/2006/relationships/oleObject" Target="../embeddings/oleObject63.bin"/><Relationship Id="rId4" Type="http://schemas.openxmlformats.org/officeDocument/2006/relationships/slideLayout" Target="../slideLayouts/slideLayout23.xml"/></Relationships>
</file>

<file path=ppt/slides/_rels/slide66.xml.rels><?xml version="1.0" encoding="UTF-8" standalone="yes"?>
<Relationships xmlns="http://schemas.openxmlformats.org/package/2006/relationships"><Relationship Id="rId3" Type="http://schemas.openxmlformats.org/officeDocument/2006/relationships/tags" Target="../tags/tag123.xml"/><Relationship Id="rId2" Type="http://schemas.openxmlformats.org/officeDocument/2006/relationships/tags" Target="../tags/tag122.xml"/><Relationship Id="rId1" Type="http://schemas.openxmlformats.org/officeDocument/2006/relationships/vmlDrawing" Target="../drawings/vmlDrawing64.vml"/><Relationship Id="rId6" Type="http://schemas.openxmlformats.org/officeDocument/2006/relationships/image" Target="../media/image1.emf"/><Relationship Id="rId5" Type="http://schemas.openxmlformats.org/officeDocument/2006/relationships/oleObject" Target="../embeddings/oleObject64.bin"/><Relationship Id="rId4" Type="http://schemas.openxmlformats.org/officeDocument/2006/relationships/slideLayout" Target="../slideLayouts/slideLayout23.xml"/></Relationships>
</file>

<file path=ppt/slides/_rels/slide67.xml.rels><?xml version="1.0" encoding="UTF-8" standalone="yes"?>
<Relationships xmlns="http://schemas.openxmlformats.org/package/2006/relationships"><Relationship Id="rId3" Type="http://schemas.openxmlformats.org/officeDocument/2006/relationships/tags" Target="../tags/tag125.xml"/><Relationship Id="rId2" Type="http://schemas.openxmlformats.org/officeDocument/2006/relationships/tags" Target="../tags/tag124.xml"/><Relationship Id="rId1" Type="http://schemas.openxmlformats.org/officeDocument/2006/relationships/vmlDrawing" Target="../drawings/vmlDrawing65.vml"/><Relationship Id="rId6" Type="http://schemas.openxmlformats.org/officeDocument/2006/relationships/image" Target="../media/image1.emf"/><Relationship Id="rId5" Type="http://schemas.openxmlformats.org/officeDocument/2006/relationships/oleObject" Target="../embeddings/oleObject65.bin"/><Relationship Id="rId4" Type="http://schemas.openxmlformats.org/officeDocument/2006/relationships/slideLayout" Target="../slideLayouts/slideLayout23.xml"/></Relationships>
</file>

<file path=ppt/slides/_rels/slide68.xml.rels><?xml version="1.0" encoding="UTF-8" standalone="yes"?>
<Relationships xmlns="http://schemas.openxmlformats.org/package/2006/relationships"><Relationship Id="rId3" Type="http://schemas.openxmlformats.org/officeDocument/2006/relationships/tags" Target="../tags/tag127.xml"/><Relationship Id="rId2" Type="http://schemas.openxmlformats.org/officeDocument/2006/relationships/tags" Target="../tags/tag126.xml"/><Relationship Id="rId1" Type="http://schemas.openxmlformats.org/officeDocument/2006/relationships/vmlDrawing" Target="../drawings/vmlDrawing66.vml"/><Relationship Id="rId6" Type="http://schemas.openxmlformats.org/officeDocument/2006/relationships/image" Target="../media/image1.emf"/><Relationship Id="rId5" Type="http://schemas.openxmlformats.org/officeDocument/2006/relationships/oleObject" Target="../embeddings/oleObject66.bin"/><Relationship Id="rId4" Type="http://schemas.openxmlformats.org/officeDocument/2006/relationships/slideLayout" Target="../slideLayouts/slideLayout23.xml"/></Relationships>
</file>

<file path=ppt/slides/_rels/slide69.xml.rels><?xml version="1.0" encoding="UTF-8" standalone="yes"?>
<Relationships xmlns="http://schemas.openxmlformats.org/package/2006/relationships"><Relationship Id="rId3" Type="http://schemas.openxmlformats.org/officeDocument/2006/relationships/tags" Target="../tags/tag129.xml"/><Relationship Id="rId2" Type="http://schemas.openxmlformats.org/officeDocument/2006/relationships/tags" Target="../tags/tag128.xml"/><Relationship Id="rId1" Type="http://schemas.openxmlformats.org/officeDocument/2006/relationships/vmlDrawing" Target="../drawings/vmlDrawing67.vml"/><Relationship Id="rId6" Type="http://schemas.openxmlformats.org/officeDocument/2006/relationships/image" Target="../media/image1.emf"/><Relationship Id="rId5" Type="http://schemas.openxmlformats.org/officeDocument/2006/relationships/oleObject" Target="../embeddings/oleObject67.bin"/><Relationship Id="rId4" Type="http://schemas.openxmlformats.org/officeDocument/2006/relationships/slideLayout" Target="../slideLayouts/slideLayout23.xml"/></Relationships>
</file>

<file path=ppt/slides/_rels/slide70.xml.rels><?xml version="1.0" encoding="UTF-8" standalone="yes"?>
<Relationships xmlns="http://schemas.openxmlformats.org/package/2006/relationships"><Relationship Id="rId3" Type="http://schemas.openxmlformats.org/officeDocument/2006/relationships/tags" Target="../tags/tag131.xml"/><Relationship Id="rId2" Type="http://schemas.openxmlformats.org/officeDocument/2006/relationships/tags" Target="../tags/tag130.xml"/><Relationship Id="rId1" Type="http://schemas.openxmlformats.org/officeDocument/2006/relationships/vmlDrawing" Target="../drawings/vmlDrawing68.vml"/><Relationship Id="rId6" Type="http://schemas.openxmlformats.org/officeDocument/2006/relationships/image" Target="../media/image1.emf"/><Relationship Id="rId5" Type="http://schemas.openxmlformats.org/officeDocument/2006/relationships/oleObject" Target="../embeddings/oleObject68.bin"/><Relationship Id="rId4" Type="http://schemas.openxmlformats.org/officeDocument/2006/relationships/slideLayout" Target="../slideLayouts/slideLayout23.xml"/></Relationships>
</file>

<file path=ppt/slides/_rels/slide71.xml.rels><?xml version="1.0" encoding="UTF-8" standalone="yes"?>
<Relationships xmlns="http://schemas.openxmlformats.org/package/2006/relationships"><Relationship Id="rId3" Type="http://schemas.openxmlformats.org/officeDocument/2006/relationships/tags" Target="../tags/tag133.xml"/><Relationship Id="rId2" Type="http://schemas.openxmlformats.org/officeDocument/2006/relationships/tags" Target="../tags/tag132.xml"/><Relationship Id="rId1" Type="http://schemas.openxmlformats.org/officeDocument/2006/relationships/vmlDrawing" Target="../drawings/vmlDrawing69.vml"/><Relationship Id="rId6" Type="http://schemas.openxmlformats.org/officeDocument/2006/relationships/image" Target="../media/image1.emf"/><Relationship Id="rId5" Type="http://schemas.openxmlformats.org/officeDocument/2006/relationships/oleObject" Target="../embeddings/oleObject69.bin"/><Relationship Id="rId4" Type="http://schemas.openxmlformats.org/officeDocument/2006/relationships/slideLayout" Target="../slideLayouts/slideLayout23.xml"/></Relationships>
</file>

<file path=ppt/slides/_rels/slide72.xml.rels><?xml version="1.0" encoding="UTF-8" standalone="yes"?>
<Relationships xmlns="http://schemas.openxmlformats.org/package/2006/relationships"><Relationship Id="rId3" Type="http://schemas.openxmlformats.org/officeDocument/2006/relationships/tags" Target="../tags/tag135.xml"/><Relationship Id="rId2" Type="http://schemas.openxmlformats.org/officeDocument/2006/relationships/tags" Target="../tags/tag134.xml"/><Relationship Id="rId1" Type="http://schemas.openxmlformats.org/officeDocument/2006/relationships/vmlDrawing" Target="../drawings/vmlDrawing70.vml"/><Relationship Id="rId6" Type="http://schemas.openxmlformats.org/officeDocument/2006/relationships/image" Target="../media/image1.emf"/><Relationship Id="rId5" Type="http://schemas.openxmlformats.org/officeDocument/2006/relationships/oleObject" Target="../embeddings/oleObject70.bin"/><Relationship Id="rId4" Type="http://schemas.openxmlformats.org/officeDocument/2006/relationships/slideLayout" Target="../slideLayouts/slideLayout23.xml"/></Relationships>
</file>

<file path=ppt/slides/_rels/slide73.xml.rels><?xml version="1.0" encoding="UTF-8" standalone="yes"?>
<Relationships xmlns="http://schemas.openxmlformats.org/package/2006/relationships"><Relationship Id="rId3" Type="http://schemas.openxmlformats.org/officeDocument/2006/relationships/tags" Target="../tags/tag137.xml"/><Relationship Id="rId2" Type="http://schemas.openxmlformats.org/officeDocument/2006/relationships/tags" Target="../tags/tag136.xml"/><Relationship Id="rId1" Type="http://schemas.openxmlformats.org/officeDocument/2006/relationships/vmlDrawing" Target="../drawings/vmlDrawing71.vml"/><Relationship Id="rId6" Type="http://schemas.openxmlformats.org/officeDocument/2006/relationships/image" Target="../media/image1.emf"/><Relationship Id="rId5" Type="http://schemas.openxmlformats.org/officeDocument/2006/relationships/oleObject" Target="../embeddings/oleObject71.bin"/><Relationship Id="rId4" Type="http://schemas.openxmlformats.org/officeDocument/2006/relationships/slideLayout" Target="../slideLayouts/slideLayout23.xml"/></Relationships>
</file>

<file path=ppt/slides/_rels/slide74.xml.rels><?xml version="1.0" encoding="UTF-8" standalone="yes"?>
<Relationships xmlns="http://schemas.openxmlformats.org/package/2006/relationships"><Relationship Id="rId3" Type="http://schemas.openxmlformats.org/officeDocument/2006/relationships/tags" Target="../tags/tag139.xml"/><Relationship Id="rId2" Type="http://schemas.openxmlformats.org/officeDocument/2006/relationships/tags" Target="../tags/tag138.xml"/><Relationship Id="rId1" Type="http://schemas.openxmlformats.org/officeDocument/2006/relationships/vmlDrawing" Target="../drawings/vmlDrawing72.vml"/><Relationship Id="rId6" Type="http://schemas.openxmlformats.org/officeDocument/2006/relationships/image" Target="../media/image1.emf"/><Relationship Id="rId5" Type="http://schemas.openxmlformats.org/officeDocument/2006/relationships/oleObject" Target="../embeddings/oleObject72.bin"/><Relationship Id="rId4" Type="http://schemas.openxmlformats.org/officeDocument/2006/relationships/slideLayout" Target="../slideLayouts/slideLayout23.xml"/></Relationships>
</file>

<file path=ppt/slides/_rels/slide75.xml.rels><?xml version="1.0" encoding="UTF-8" standalone="yes"?>
<Relationships xmlns="http://schemas.openxmlformats.org/package/2006/relationships"><Relationship Id="rId3" Type="http://schemas.openxmlformats.org/officeDocument/2006/relationships/tags" Target="../tags/tag141.xml"/><Relationship Id="rId2" Type="http://schemas.openxmlformats.org/officeDocument/2006/relationships/tags" Target="../tags/tag140.xml"/><Relationship Id="rId1" Type="http://schemas.openxmlformats.org/officeDocument/2006/relationships/vmlDrawing" Target="../drawings/vmlDrawing73.vml"/><Relationship Id="rId6" Type="http://schemas.openxmlformats.org/officeDocument/2006/relationships/image" Target="../media/image1.emf"/><Relationship Id="rId5" Type="http://schemas.openxmlformats.org/officeDocument/2006/relationships/oleObject" Target="../embeddings/oleObject73.bin"/><Relationship Id="rId4" Type="http://schemas.openxmlformats.org/officeDocument/2006/relationships/slideLayout" Target="../slideLayouts/slideLayout23.xml"/></Relationships>
</file>

<file path=ppt/slides/_rels/slide76.xml.rels><?xml version="1.0" encoding="UTF-8" standalone="yes"?>
<Relationships xmlns="http://schemas.openxmlformats.org/package/2006/relationships"><Relationship Id="rId3" Type="http://schemas.openxmlformats.org/officeDocument/2006/relationships/tags" Target="../tags/tag143.xml"/><Relationship Id="rId2" Type="http://schemas.openxmlformats.org/officeDocument/2006/relationships/tags" Target="../tags/tag142.xml"/><Relationship Id="rId1" Type="http://schemas.openxmlformats.org/officeDocument/2006/relationships/vmlDrawing" Target="../drawings/vmlDrawing74.vml"/><Relationship Id="rId6" Type="http://schemas.openxmlformats.org/officeDocument/2006/relationships/image" Target="../media/image1.emf"/><Relationship Id="rId5" Type="http://schemas.openxmlformats.org/officeDocument/2006/relationships/oleObject" Target="../embeddings/oleObject74.bin"/><Relationship Id="rId4" Type="http://schemas.openxmlformats.org/officeDocument/2006/relationships/slideLayout" Target="../slideLayouts/slideLayout23.xml"/></Relationships>
</file>

<file path=ppt/slides/_rels/slide77.xml.rels><?xml version="1.0" encoding="UTF-8" standalone="yes"?>
<Relationships xmlns="http://schemas.openxmlformats.org/package/2006/relationships"><Relationship Id="rId3" Type="http://schemas.openxmlformats.org/officeDocument/2006/relationships/tags" Target="../tags/tag145.xml"/><Relationship Id="rId2" Type="http://schemas.openxmlformats.org/officeDocument/2006/relationships/tags" Target="../tags/tag144.xml"/><Relationship Id="rId1" Type="http://schemas.openxmlformats.org/officeDocument/2006/relationships/vmlDrawing" Target="../drawings/vmlDrawing75.vml"/><Relationship Id="rId6" Type="http://schemas.openxmlformats.org/officeDocument/2006/relationships/image" Target="../media/image1.emf"/><Relationship Id="rId5" Type="http://schemas.openxmlformats.org/officeDocument/2006/relationships/oleObject" Target="../embeddings/oleObject75.bin"/><Relationship Id="rId4" Type="http://schemas.openxmlformats.org/officeDocument/2006/relationships/slideLayout" Target="../slideLayouts/slideLayout23.xml"/></Relationships>
</file>

<file path=ppt/slides/_rels/slide78.xml.rels><?xml version="1.0" encoding="UTF-8" standalone="yes"?>
<Relationships xmlns="http://schemas.openxmlformats.org/package/2006/relationships"><Relationship Id="rId3" Type="http://schemas.openxmlformats.org/officeDocument/2006/relationships/tags" Target="../tags/tag147.xml"/><Relationship Id="rId2" Type="http://schemas.openxmlformats.org/officeDocument/2006/relationships/tags" Target="../tags/tag146.xml"/><Relationship Id="rId1" Type="http://schemas.openxmlformats.org/officeDocument/2006/relationships/vmlDrawing" Target="../drawings/vmlDrawing76.vml"/><Relationship Id="rId6" Type="http://schemas.openxmlformats.org/officeDocument/2006/relationships/image" Target="../media/image1.emf"/><Relationship Id="rId5" Type="http://schemas.openxmlformats.org/officeDocument/2006/relationships/oleObject" Target="../embeddings/oleObject76.bin"/><Relationship Id="rId4" Type="http://schemas.openxmlformats.org/officeDocument/2006/relationships/slideLayout" Target="../slideLayouts/slideLayout23.xml"/></Relationships>
</file>

<file path=ppt/slides/_rels/slide79.xml.rels><?xml version="1.0" encoding="UTF-8" standalone="yes"?>
<Relationships xmlns="http://schemas.openxmlformats.org/package/2006/relationships"><Relationship Id="rId3" Type="http://schemas.openxmlformats.org/officeDocument/2006/relationships/tags" Target="../tags/tag149.xml"/><Relationship Id="rId2" Type="http://schemas.openxmlformats.org/officeDocument/2006/relationships/tags" Target="../tags/tag148.xml"/><Relationship Id="rId1" Type="http://schemas.openxmlformats.org/officeDocument/2006/relationships/vmlDrawing" Target="../drawings/vmlDrawing77.vml"/><Relationship Id="rId6" Type="http://schemas.openxmlformats.org/officeDocument/2006/relationships/image" Target="../media/image1.emf"/><Relationship Id="rId5" Type="http://schemas.openxmlformats.org/officeDocument/2006/relationships/oleObject" Target="../embeddings/oleObject77.bin"/><Relationship Id="rId4" Type="http://schemas.openxmlformats.org/officeDocument/2006/relationships/slideLayout" Target="../slideLayouts/slideLayout23.xml"/></Relationships>
</file>

<file path=ppt/slides/_rels/slide80.xml.rels><?xml version="1.0" encoding="UTF-8" standalone="yes"?>
<Relationships xmlns="http://schemas.openxmlformats.org/package/2006/relationships"><Relationship Id="rId3" Type="http://schemas.openxmlformats.org/officeDocument/2006/relationships/tags" Target="../tags/tag151.xml"/><Relationship Id="rId2" Type="http://schemas.openxmlformats.org/officeDocument/2006/relationships/tags" Target="../tags/tag150.xml"/><Relationship Id="rId1" Type="http://schemas.openxmlformats.org/officeDocument/2006/relationships/vmlDrawing" Target="../drawings/vmlDrawing78.vml"/><Relationship Id="rId6" Type="http://schemas.openxmlformats.org/officeDocument/2006/relationships/image" Target="../media/image1.emf"/><Relationship Id="rId5" Type="http://schemas.openxmlformats.org/officeDocument/2006/relationships/oleObject" Target="../embeddings/oleObject78.bin"/><Relationship Id="rId4" Type="http://schemas.openxmlformats.org/officeDocument/2006/relationships/slideLayout" Target="../slideLayouts/slideLayout23.xml"/></Relationships>
</file>

<file path=ppt/slides/_rels/slide81.xml.rels><?xml version="1.0" encoding="UTF-8" standalone="yes"?>
<Relationships xmlns="http://schemas.openxmlformats.org/package/2006/relationships"><Relationship Id="rId3" Type="http://schemas.openxmlformats.org/officeDocument/2006/relationships/tags" Target="../tags/tag153.xml"/><Relationship Id="rId2" Type="http://schemas.openxmlformats.org/officeDocument/2006/relationships/tags" Target="../tags/tag152.xml"/><Relationship Id="rId1" Type="http://schemas.openxmlformats.org/officeDocument/2006/relationships/vmlDrawing" Target="../drawings/vmlDrawing79.vml"/><Relationship Id="rId6" Type="http://schemas.openxmlformats.org/officeDocument/2006/relationships/image" Target="../media/image1.emf"/><Relationship Id="rId5" Type="http://schemas.openxmlformats.org/officeDocument/2006/relationships/oleObject" Target="../embeddings/oleObject79.bin"/><Relationship Id="rId4" Type="http://schemas.openxmlformats.org/officeDocument/2006/relationships/slideLayout" Target="../slideLayouts/slideLayout23.xml"/></Relationships>
</file>

<file path=ppt/slides/_rels/slide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6840252" y="6224168"/>
            <a:ext cx="1728192" cy="429768"/>
          </a:xfrm>
          <a:prstGeom prst="rect">
            <a:avLst/>
          </a:prstGeom>
          <a:solidFill>
            <a:srgbClr val="121243"/>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rgbClr val="CDA139"/>
                </a:solidFill>
                <a:cs typeface="Calibri" panose="020F0502020204030204" pitchFamily="34" charset="0"/>
              </a:rPr>
              <a:t>NOVEMBER 2020</a:t>
            </a:r>
          </a:p>
        </p:txBody>
      </p:sp>
      <p:sp>
        <p:nvSpPr>
          <p:cNvPr id="8" name="object 7"/>
          <p:cNvSpPr/>
          <p:nvPr/>
        </p:nvSpPr>
        <p:spPr>
          <a:xfrm>
            <a:off x="431540" y="584684"/>
            <a:ext cx="723943" cy="723900"/>
          </a:xfrm>
          <a:prstGeom prst="rect">
            <a:avLst/>
          </a:prstGeom>
          <a:blipFill>
            <a:blip r:embed="rId3" cstate="email">
              <a:extLst>
                <a:ext uri="{28A0092B-C50C-407E-A947-70E740481C1C}">
                  <a14:useLocalDpi xmlns:a14="http://schemas.microsoft.com/office/drawing/2010/main"/>
                </a:ext>
              </a:extLst>
            </a:blip>
            <a:stretch>
              <a:fillRect/>
            </a:stretch>
          </a:blipFill>
        </p:spPr>
        <p:txBody>
          <a:bodyPr wrap="square" lIns="0" tIns="0" rIns="0" bIns="0" rtlCol="0"/>
          <a:lstStyle/>
          <a:p>
            <a:endParaRPr dirty="0"/>
          </a:p>
        </p:txBody>
      </p:sp>
      <p:sp>
        <p:nvSpPr>
          <p:cNvPr id="10" name="Title 3"/>
          <p:cNvSpPr txBox="1">
            <a:spLocks/>
          </p:cNvSpPr>
          <p:nvPr/>
        </p:nvSpPr>
        <p:spPr>
          <a:xfrm>
            <a:off x="1295636" y="1268760"/>
            <a:ext cx="5158014" cy="3509963"/>
          </a:xfrm>
          <a:prstGeom prst="rect">
            <a:avLst/>
          </a:prstGeom>
        </p:spPr>
        <p:txBody>
          <a:bodyPr vert="horz" lIns="0" tIns="0" rIns="0" bIns="0" rtlCol="0" anchor="t" anchorCtr="0">
            <a:noAutofit/>
          </a:bodyPr>
          <a:lstStyle>
            <a:lvl1pPr algn="l" defTabSz="914400" rtl="0" eaLnBrk="1" latinLnBrk="0" hangingPunct="1">
              <a:lnSpc>
                <a:spcPct val="90000"/>
              </a:lnSpc>
              <a:spcBef>
                <a:spcPct val="0"/>
              </a:spcBef>
              <a:buNone/>
              <a:defRPr sz="3200" kern="1200">
                <a:solidFill>
                  <a:schemeClr val="tx2"/>
                </a:solidFill>
                <a:latin typeface="+mn-lt"/>
                <a:ea typeface="+mj-ea"/>
                <a:cs typeface="+mj-cs"/>
              </a:defRPr>
            </a:lvl1pPr>
          </a:lstStyle>
          <a:p>
            <a:r>
              <a:rPr lang="en-US" sz="4000" b="1" dirty="0">
                <a:solidFill>
                  <a:srgbClr val="121243"/>
                </a:solidFill>
                <a:cs typeface="Calibri" panose="020F0502020204030204" pitchFamily="34" charset="0"/>
              </a:rPr>
              <a:t>Asset Lifecycle Strategies </a:t>
            </a:r>
          </a:p>
          <a:p>
            <a:endParaRPr lang="en-US" sz="4000" b="1" dirty="0">
              <a:solidFill>
                <a:srgbClr val="121243"/>
              </a:solidFill>
              <a:cs typeface="Calibri" panose="020F0502020204030204" pitchFamily="34" charset="0"/>
            </a:endParaRPr>
          </a:p>
          <a:p>
            <a:r>
              <a:rPr lang="en-US" sz="4000" i="1" dirty="0">
                <a:solidFill>
                  <a:srgbClr val="121243"/>
                </a:solidFill>
                <a:cs typeface="Calibri" panose="020F0502020204030204" pitchFamily="34" charset="0"/>
              </a:rPr>
              <a:t>Pavement </a:t>
            </a:r>
          </a:p>
        </p:txBody>
      </p:sp>
      <p:sp>
        <p:nvSpPr>
          <p:cNvPr id="11" name="Subtitle 4"/>
          <p:cNvSpPr txBox="1">
            <a:spLocks/>
          </p:cNvSpPr>
          <p:nvPr/>
        </p:nvSpPr>
        <p:spPr>
          <a:xfrm>
            <a:off x="1331640" y="692696"/>
            <a:ext cx="6172200" cy="215900"/>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1"/>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1"/>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US" sz="1600" dirty="0">
                <a:solidFill>
                  <a:srgbClr val="121243"/>
                </a:solidFill>
              </a:rPr>
              <a:t>Indiana</a:t>
            </a:r>
          </a:p>
          <a:p>
            <a:r>
              <a:rPr lang="en-US" sz="1600" b="0" dirty="0">
                <a:solidFill>
                  <a:srgbClr val="121243"/>
                </a:solidFill>
              </a:rPr>
              <a:t>Department of Transportation</a:t>
            </a:r>
          </a:p>
        </p:txBody>
      </p:sp>
    </p:spTree>
    <p:extLst>
      <p:ext uri="{BB962C8B-B14F-4D97-AF65-F5344CB8AC3E}">
        <p14:creationId xmlns:p14="http://schemas.microsoft.com/office/powerpoint/2010/main" val="43828961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121243"/>
        </a:solidFill>
        <a:effectLst/>
      </p:bgPr>
    </p:bg>
    <p:spTree>
      <p:nvGrpSpPr>
        <p:cNvPr id="1" name=""/>
        <p:cNvGrpSpPr/>
        <p:nvPr/>
      </p:nvGrpSpPr>
      <p:grpSpPr>
        <a:xfrm>
          <a:off x="0" y="0"/>
          <a:ext cx="0" cy="0"/>
          <a:chOff x="0" y="0"/>
          <a:chExt cx="0" cy="0"/>
        </a:xfrm>
      </p:grpSpPr>
      <p:sp>
        <p:nvSpPr>
          <p:cNvPr id="6" name="TextBox 5"/>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Table of Contents</a:t>
            </a:r>
          </a:p>
        </p:txBody>
      </p:sp>
      <p:graphicFrame>
        <p:nvGraphicFramePr>
          <p:cNvPr id="7" name="Table 6"/>
          <p:cNvGraphicFramePr>
            <a:graphicFrameLocks noGrp="1"/>
          </p:cNvGraphicFramePr>
          <p:nvPr>
            <p:extLst>
              <p:ext uri="{D42A27DB-BD31-4B8C-83A1-F6EECF244321}">
                <p14:modId xmlns:p14="http://schemas.microsoft.com/office/powerpoint/2010/main" val="355458330"/>
              </p:ext>
            </p:extLst>
          </p:nvPr>
        </p:nvGraphicFramePr>
        <p:xfrm>
          <a:off x="609600" y="1409700"/>
          <a:ext cx="4762500" cy="3279440"/>
        </p:xfrm>
        <a:graphic>
          <a:graphicData uri="http://schemas.openxmlformats.org/drawingml/2006/table">
            <a:tbl>
              <a:tblPr firstRow="1" bandRow="1">
                <a:tableStyleId>{5C22544A-7EE6-4342-B048-85BDC9FD1C3A}</a:tableStyleId>
              </a:tblPr>
              <a:tblGrid>
                <a:gridCol w="4419600">
                  <a:extLst>
                    <a:ext uri="{9D8B030D-6E8A-4147-A177-3AD203B41FA5}">
                      <a16:colId xmlns:a16="http://schemas.microsoft.com/office/drawing/2014/main" val="20000"/>
                    </a:ext>
                  </a:extLst>
                </a:gridCol>
                <a:gridCol w="342900">
                  <a:extLst>
                    <a:ext uri="{9D8B030D-6E8A-4147-A177-3AD203B41FA5}">
                      <a16:colId xmlns:a16="http://schemas.microsoft.com/office/drawing/2014/main" val="20001"/>
                    </a:ext>
                  </a:extLst>
                </a:gridCol>
              </a:tblGrid>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Glossary</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2</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Background and Context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4</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Overview Of Asset Lifecycle Strategies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8</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Pavement</a:t>
                      </a:r>
                      <a:r>
                        <a:rPr lang="en-US" sz="1100" b="0" kern="1200" baseline="0" dirty="0">
                          <a:solidFill>
                            <a:schemeClr val="bg2"/>
                          </a:solidFill>
                          <a:latin typeface="+mn-lt"/>
                          <a:ea typeface="+mn-ea"/>
                          <a:cs typeface="+mn-cs"/>
                        </a:rPr>
                        <a:t> Lifecycle Investment Planning</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10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Pavement Lifecycle</a:t>
                      </a:r>
                      <a:r>
                        <a:rPr lang="en-US" sz="1100" b="0" kern="1200" baseline="0" dirty="0">
                          <a:solidFill>
                            <a:schemeClr val="bg2"/>
                          </a:solidFill>
                          <a:latin typeface="+mn-lt"/>
                          <a:ea typeface="+mn-ea"/>
                          <a:cs typeface="+mn-cs"/>
                        </a:rPr>
                        <a:t> Strategies</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20</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Data</a:t>
                      </a:r>
                      <a:r>
                        <a:rPr lang="en-US" sz="1100" b="0" kern="1200" baseline="0" dirty="0">
                          <a:solidFill>
                            <a:schemeClr val="bg2"/>
                          </a:solidFill>
                          <a:latin typeface="+mn-lt"/>
                          <a:ea typeface="+mn-ea"/>
                          <a:cs typeface="+mn-cs"/>
                        </a:rPr>
                        <a:t> &amp; Data Governance Linkages</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31</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Financial Analysis &amp;</a:t>
                      </a:r>
                      <a:r>
                        <a:rPr lang="en-US" sz="1100" b="0" kern="1200" baseline="0" dirty="0">
                          <a:solidFill>
                            <a:schemeClr val="bg2"/>
                          </a:solidFill>
                          <a:latin typeface="+mn-lt"/>
                          <a:ea typeface="+mn-ea"/>
                          <a:cs typeface="+mn-cs"/>
                        </a:rPr>
                        <a:t> Optimization of Strategies</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34</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Pavement Treatment</a:t>
                      </a:r>
                      <a:r>
                        <a:rPr lang="en-US" sz="1100" b="0" kern="1200" baseline="0" dirty="0">
                          <a:solidFill>
                            <a:schemeClr val="bg2"/>
                          </a:solidFill>
                          <a:latin typeface="+mn-lt"/>
                          <a:ea typeface="+mn-ea"/>
                          <a:cs typeface="+mn-cs"/>
                        </a:rPr>
                        <a:t> Types and Triggers</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39</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Pavement</a:t>
                      </a:r>
                      <a:r>
                        <a:rPr lang="en-US" sz="1100" b="0" kern="1200" baseline="0" dirty="0">
                          <a:solidFill>
                            <a:schemeClr val="bg2"/>
                          </a:solidFill>
                          <a:latin typeface="+mn-lt"/>
                          <a:ea typeface="+mn-ea"/>
                          <a:cs typeface="+mn-cs"/>
                        </a:rPr>
                        <a:t> Project Prioritization Rules</a:t>
                      </a:r>
                      <a:endParaRPr lang="en-US" sz="1100" b="0" kern="1200" dirty="0">
                        <a:solidFill>
                          <a:schemeClr val="bg2"/>
                        </a:solidFill>
                        <a:latin typeface="+mn-lt"/>
                        <a:ea typeface="+mn-ea"/>
                        <a:cs typeface="+mn-cs"/>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51</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3279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kern="1200" dirty="0">
                          <a:solidFill>
                            <a:schemeClr val="bg2"/>
                          </a:solidFill>
                          <a:latin typeface="+mn-lt"/>
                          <a:ea typeface="+mn-ea"/>
                          <a:cs typeface="+mn-cs"/>
                        </a:rPr>
                        <a:t>Appendix</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CDA139"/>
                      </a:solidFill>
                      <a:prstDash val="dot"/>
                      <a:round/>
                      <a:headEnd type="none" w="med" len="med"/>
                      <a:tailEnd type="none" w="med" len="med"/>
                    </a:lnT>
                    <a:lnB w="12700" cap="flat" cmpd="sng" algn="ctr">
                      <a:solidFill>
                        <a:srgbClr val="CDA139"/>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a:r>
                        <a:rPr lang="en-US" sz="1100" b="0" dirty="0">
                          <a:solidFill>
                            <a:schemeClr val="bg2"/>
                          </a:solidFill>
                          <a:latin typeface="+mn-lt"/>
                        </a:rPr>
                        <a:t>54</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76322900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Glossary</a:t>
            </a:r>
          </a:p>
        </p:txBody>
      </p:sp>
    </p:spTree>
    <p:extLst>
      <p:ext uri="{BB962C8B-B14F-4D97-AF65-F5344CB8AC3E}">
        <p14:creationId xmlns:p14="http://schemas.microsoft.com/office/powerpoint/2010/main" val="33316368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3339"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93612" y="440668"/>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Glossary of Terms &amp; Acronyms</a:t>
            </a:r>
          </a:p>
        </p:txBody>
      </p:sp>
      <p:sp>
        <p:nvSpPr>
          <p:cNvPr id="11" name="Rectangle 10"/>
          <p:cNvSpPr/>
          <p:nvPr/>
        </p:nvSpPr>
        <p:spPr>
          <a:xfrm>
            <a:off x="3005879" y="1104733"/>
            <a:ext cx="2718604" cy="4798814"/>
          </a:xfrm>
          <a:prstGeom prst="rect">
            <a:avLst/>
          </a:prstGeom>
        </p:spPr>
        <p:txBody>
          <a:bodyPr wrap="square" lIns="91440" tIns="45720" rIns="91440" bIns="45720" anchor="t">
            <a:spAutoFit/>
          </a:bodyPr>
          <a:lstStyle/>
          <a:p>
            <a:pPr>
              <a:lnSpc>
                <a:spcPts val="1400"/>
              </a:lnSpc>
              <a:spcAft>
                <a:spcPts val="1200"/>
              </a:spcAft>
            </a:pPr>
            <a:r>
              <a:rPr lang="en-US" sz="1100" b="1" i="1" dirty="0">
                <a:solidFill>
                  <a:schemeClr val="bg1"/>
                </a:solidFill>
              </a:rPr>
              <a:t>HMA: </a:t>
            </a:r>
            <a:r>
              <a:rPr lang="en-US" sz="1100" i="1" dirty="0">
                <a:solidFill>
                  <a:srgbClr val="414141"/>
                </a:solidFill>
              </a:rPr>
              <a:t>Hot Mix Asphalt</a:t>
            </a:r>
            <a:endParaRPr lang="en-US" sz="1100" b="1" i="1" dirty="0">
              <a:solidFill>
                <a:srgbClr val="36468C"/>
              </a:solidFill>
            </a:endParaRPr>
          </a:p>
          <a:p>
            <a:pPr>
              <a:lnSpc>
                <a:spcPts val="1400"/>
              </a:lnSpc>
              <a:spcAft>
                <a:spcPts val="1200"/>
              </a:spcAft>
            </a:pPr>
            <a:r>
              <a:rPr lang="en-US" sz="1100" b="1" i="1" dirty="0">
                <a:solidFill>
                  <a:srgbClr val="36468C"/>
                </a:solidFill>
              </a:rPr>
              <a:t>IDM: </a:t>
            </a:r>
            <a:r>
              <a:rPr lang="en-US" sz="1100" dirty="0">
                <a:solidFill>
                  <a:srgbClr val="414141"/>
                </a:solidFill>
              </a:rPr>
              <a:t>Indiana Design Manual</a:t>
            </a:r>
          </a:p>
          <a:p>
            <a:pPr>
              <a:lnSpc>
                <a:spcPts val="1400"/>
              </a:lnSpc>
              <a:spcAft>
                <a:spcPts val="1200"/>
              </a:spcAft>
            </a:pPr>
            <a:r>
              <a:rPr lang="en-US" sz="1100" b="1" i="1" dirty="0">
                <a:solidFill>
                  <a:srgbClr val="25408F"/>
                </a:solidFill>
              </a:rPr>
              <a:t>IRI: </a:t>
            </a:r>
            <a:r>
              <a:rPr lang="en-US" sz="1100" dirty="0">
                <a:solidFill>
                  <a:srgbClr val="414141"/>
                </a:solidFill>
              </a:rPr>
              <a:t>International Roughness Index</a:t>
            </a:r>
            <a:endParaRPr lang="en-US" sz="1100" b="1" i="1" dirty="0">
              <a:solidFill>
                <a:srgbClr val="25408F"/>
              </a:solidFill>
            </a:endParaRPr>
          </a:p>
          <a:p>
            <a:pPr>
              <a:lnSpc>
                <a:spcPts val="1400"/>
              </a:lnSpc>
              <a:spcAft>
                <a:spcPts val="1200"/>
              </a:spcAft>
            </a:pPr>
            <a:r>
              <a:rPr lang="en-US" sz="1100" b="1" i="1" dirty="0">
                <a:solidFill>
                  <a:srgbClr val="25408F"/>
                </a:solidFill>
              </a:rPr>
              <a:t>KPI: </a:t>
            </a:r>
            <a:r>
              <a:rPr lang="en-US" sz="1100" dirty="0">
                <a:solidFill>
                  <a:srgbClr val="414141"/>
                </a:solidFill>
              </a:rPr>
              <a:t>Key Performance Indicator</a:t>
            </a:r>
            <a:endParaRPr lang="en-US" sz="1100" b="1" i="1" dirty="0">
              <a:solidFill>
                <a:srgbClr val="25408F"/>
              </a:solidFill>
            </a:endParaRPr>
          </a:p>
          <a:p>
            <a:pPr>
              <a:lnSpc>
                <a:spcPts val="1400"/>
              </a:lnSpc>
              <a:spcAft>
                <a:spcPts val="1200"/>
              </a:spcAft>
            </a:pPr>
            <a:r>
              <a:rPr lang="en-US" sz="1100" b="1" i="1" dirty="0">
                <a:solidFill>
                  <a:srgbClr val="25408F"/>
                </a:solidFill>
              </a:rPr>
              <a:t>Major S.: </a:t>
            </a:r>
            <a:r>
              <a:rPr lang="en-US" sz="1100" dirty="0">
                <a:solidFill>
                  <a:srgbClr val="414141"/>
                </a:solidFill>
              </a:rPr>
              <a:t>Major structural treatment</a:t>
            </a:r>
            <a:endParaRPr lang="en-US" sz="1100" b="1" i="1" dirty="0">
              <a:solidFill>
                <a:srgbClr val="36468C"/>
              </a:solidFill>
            </a:endParaRPr>
          </a:p>
          <a:p>
            <a:pPr>
              <a:lnSpc>
                <a:spcPts val="1400"/>
              </a:lnSpc>
              <a:spcAft>
                <a:spcPts val="1200"/>
              </a:spcAft>
            </a:pPr>
            <a:r>
              <a:rPr lang="en-US" sz="1100" b="1" i="1" dirty="0">
                <a:solidFill>
                  <a:srgbClr val="25408F"/>
                </a:solidFill>
              </a:rPr>
              <a:t>MS: </a:t>
            </a:r>
            <a:r>
              <a:rPr lang="en-US" sz="1100" dirty="0">
                <a:solidFill>
                  <a:srgbClr val="414141"/>
                </a:solidFill>
              </a:rPr>
              <a:t>Minor structural treatment</a:t>
            </a:r>
          </a:p>
          <a:p>
            <a:pPr>
              <a:lnSpc>
                <a:spcPts val="1400"/>
              </a:lnSpc>
              <a:spcAft>
                <a:spcPts val="1200"/>
              </a:spcAft>
            </a:pPr>
            <a:r>
              <a:rPr lang="en-US" sz="1100" b="1" i="1" dirty="0">
                <a:solidFill>
                  <a:srgbClr val="36468C"/>
                </a:solidFill>
              </a:rPr>
              <a:t>MPO: </a:t>
            </a:r>
            <a:r>
              <a:rPr lang="en-US" sz="1100" dirty="0">
                <a:solidFill>
                  <a:srgbClr val="414141"/>
                </a:solidFill>
              </a:rPr>
              <a:t>Metropolitan Planning Organization</a:t>
            </a:r>
            <a:endParaRPr lang="en-US" sz="1100" b="1" i="1" dirty="0">
              <a:solidFill>
                <a:srgbClr val="25408F"/>
              </a:solidFill>
            </a:endParaRPr>
          </a:p>
          <a:p>
            <a:pPr>
              <a:lnSpc>
                <a:spcPts val="1400"/>
              </a:lnSpc>
              <a:spcAft>
                <a:spcPts val="1200"/>
              </a:spcAft>
            </a:pPr>
            <a:r>
              <a:rPr lang="en-US" sz="1100" b="1" i="1" dirty="0">
                <a:solidFill>
                  <a:srgbClr val="25408F"/>
                </a:solidFill>
              </a:rPr>
              <a:t>O&amp;M: </a:t>
            </a:r>
            <a:r>
              <a:rPr lang="en-US" sz="1100" dirty="0">
                <a:solidFill>
                  <a:srgbClr val="414141"/>
                </a:solidFill>
              </a:rPr>
              <a:t>Operations and Maintenance</a:t>
            </a:r>
            <a:endParaRPr lang="en-US" sz="1100" b="1" i="1" dirty="0">
              <a:solidFill>
                <a:srgbClr val="25408F"/>
              </a:solidFill>
            </a:endParaRPr>
          </a:p>
          <a:p>
            <a:pPr>
              <a:lnSpc>
                <a:spcPts val="1400"/>
              </a:lnSpc>
              <a:spcAft>
                <a:spcPts val="1200"/>
              </a:spcAft>
            </a:pPr>
            <a:r>
              <a:rPr lang="en-US" sz="1100" b="1" i="1" dirty="0">
                <a:solidFill>
                  <a:srgbClr val="25408F"/>
                </a:solidFill>
              </a:rPr>
              <a:t>OPEX: </a:t>
            </a:r>
            <a:r>
              <a:rPr lang="en-US" sz="1100" dirty="0">
                <a:solidFill>
                  <a:srgbClr val="414141"/>
                </a:solidFill>
              </a:rPr>
              <a:t>Operating and</a:t>
            </a:r>
            <a:r>
              <a:rPr lang="en-US" sz="1100" dirty="0">
                <a:solidFill>
                  <a:schemeClr val="bg1">
                    <a:lumMod val="40000"/>
                    <a:lumOff val="60000"/>
                  </a:schemeClr>
                </a:solidFill>
              </a:rPr>
              <a:t> </a:t>
            </a:r>
            <a:r>
              <a:rPr lang="en-US" sz="1100" dirty="0">
                <a:solidFill>
                  <a:srgbClr val="414141"/>
                </a:solidFill>
              </a:rPr>
              <a:t>Maintenance Expenditures</a:t>
            </a:r>
            <a:endParaRPr lang="en-US" sz="1100" b="1" i="1" dirty="0">
              <a:solidFill>
                <a:srgbClr val="414141"/>
              </a:solidFill>
              <a:cs typeface="Arial"/>
            </a:endParaRPr>
          </a:p>
          <a:p>
            <a:pPr>
              <a:lnSpc>
                <a:spcPts val="1400"/>
              </a:lnSpc>
              <a:spcAft>
                <a:spcPts val="1200"/>
              </a:spcAft>
            </a:pPr>
            <a:r>
              <a:rPr lang="en-US" sz="1100" b="1" i="1" dirty="0">
                <a:solidFill>
                  <a:srgbClr val="36468C"/>
                </a:solidFill>
              </a:rPr>
              <a:t>NHS: </a:t>
            </a:r>
            <a:r>
              <a:rPr lang="en-US" sz="1100" dirty="0">
                <a:solidFill>
                  <a:srgbClr val="414141"/>
                </a:solidFill>
              </a:rPr>
              <a:t>National Highway System</a:t>
            </a:r>
            <a:endParaRPr lang="en-US" sz="1100" b="1" i="1" dirty="0">
              <a:solidFill>
                <a:srgbClr val="36468C"/>
              </a:solidFill>
            </a:endParaRPr>
          </a:p>
          <a:p>
            <a:pPr>
              <a:lnSpc>
                <a:spcPts val="1400"/>
              </a:lnSpc>
              <a:spcAft>
                <a:spcPts val="1200"/>
              </a:spcAft>
            </a:pPr>
            <a:r>
              <a:rPr lang="en-US" sz="1100" b="1" i="1" dirty="0">
                <a:solidFill>
                  <a:srgbClr val="36468C"/>
                </a:solidFill>
              </a:rPr>
              <a:t>NPC: </a:t>
            </a:r>
            <a:r>
              <a:rPr lang="en-US" sz="1100" dirty="0">
                <a:solidFill>
                  <a:srgbClr val="414141"/>
                </a:solidFill>
              </a:rPr>
              <a:t>Net Present Cost </a:t>
            </a:r>
            <a:endParaRPr lang="en-US" sz="1100" b="1" i="1" dirty="0">
              <a:solidFill>
                <a:srgbClr val="36468C"/>
              </a:solidFill>
            </a:endParaRPr>
          </a:p>
          <a:p>
            <a:pPr>
              <a:lnSpc>
                <a:spcPts val="1400"/>
              </a:lnSpc>
              <a:spcAft>
                <a:spcPts val="1200"/>
              </a:spcAft>
            </a:pPr>
            <a:r>
              <a:rPr lang="en-US" sz="1100" b="1" i="1" dirty="0">
                <a:solidFill>
                  <a:srgbClr val="36468C"/>
                </a:solidFill>
              </a:rPr>
              <a:t>NPV: </a:t>
            </a:r>
            <a:r>
              <a:rPr lang="en-US" sz="1100" dirty="0">
                <a:solidFill>
                  <a:srgbClr val="414141"/>
                </a:solidFill>
              </a:rPr>
              <a:t>Net Present Value</a:t>
            </a:r>
          </a:p>
          <a:p>
            <a:pPr>
              <a:lnSpc>
                <a:spcPts val="1400"/>
              </a:lnSpc>
              <a:spcAft>
                <a:spcPts val="1200"/>
              </a:spcAft>
            </a:pPr>
            <a:r>
              <a:rPr lang="en-US" sz="1100" b="1" i="1" dirty="0">
                <a:solidFill>
                  <a:srgbClr val="25408F"/>
                </a:solidFill>
              </a:rPr>
              <a:t>PCCP:</a:t>
            </a:r>
            <a:r>
              <a:rPr lang="en-US" sz="1100" b="1" i="1" dirty="0">
                <a:solidFill>
                  <a:srgbClr val="414141"/>
                </a:solidFill>
              </a:rPr>
              <a:t> </a:t>
            </a:r>
            <a:r>
              <a:rPr lang="en-US" sz="1100" dirty="0">
                <a:solidFill>
                  <a:srgbClr val="414141"/>
                </a:solidFill>
              </a:rPr>
              <a:t>Portland Cement Concrete Pavement </a:t>
            </a:r>
          </a:p>
        </p:txBody>
      </p:sp>
      <p:sp>
        <p:nvSpPr>
          <p:cNvPr id="13" name="Rectangle 12"/>
          <p:cNvSpPr/>
          <p:nvPr/>
        </p:nvSpPr>
        <p:spPr>
          <a:xfrm>
            <a:off x="5724483" y="1101881"/>
            <a:ext cx="2843961" cy="4683333"/>
          </a:xfrm>
          <a:prstGeom prst="rect">
            <a:avLst/>
          </a:prstGeom>
        </p:spPr>
        <p:txBody>
          <a:bodyPr wrap="square">
            <a:spAutoFit/>
          </a:bodyPr>
          <a:lstStyle/>
          <a:p>
            <a:pPr>
              <a:lnSpc>
                <a:spcPts val="1400"/>
              </a:lnSpc>
              <a:spcAft>
                <a:spcPts val="1200"/>
              </a:spcAft>
            </a:pPr>
            <a:r>
              <a:rPr lang="en-US" sz="1100" b="1" i="1" dirty="0">
                <a:solidFill>
                  <a:srgbClr val="25408F"/>
                </a:solidFill>
              </a:rPr>
              <a:t>PMG: </a:t>
            </a:r>
            <a:r>
              <a:rPr lang="en-US" sz="1100" dirty="0">
                <a:solidFill>
                  <a:srgbClr val="414141"/>
                </a:solidFill>
              </a:rPr>
              <a:t>Program Management Group</a:t>
            </a:r>
            <a:endParaRPr lang="en-US" sz="1100" b="1" i="1" dirty="0">
              <a:solidFill>
                <a:srgbClr val="25408F"/>
              </a:solidFill>
            </a:endParaRPr>
          </a:p>
          <a:p>
            <a:pPr>
              <a:lnSpc>
                <a:spcPts val="1400"/>
              </a:lnSpc>
              <a:spcAft>
                <a:spcPts val="1200"/>
              </a:spcAft>
            </a:pPr>
            <a:r>
              <a:rPr lang="en-US" sz="1100" b="1" i="1" dirty="0">
                <a:solidFill>
                  <a:srgbClr val="25408F"/>
                </a:solidFill>
              </a:rPr>
              <a:t>PM: </a:t>
            </a:r>
            <a:r>
              <a:rPr lang="en-US" sz="1100" dirty="0">
                <a:solidFill>
                  <a:srgbClr val="414141"/>
                </a:solidFill>
              </a:rPr>
              <a:t>Preventive Maintenance Treatments</a:t>
            </a:r>
          </a:p>
          <a:p>
            <a:pPr>
              <a:lnSpc>
                <a:spcPts val="1400"/>
              </a:lnSpc>
              <a:spcAft>
                <a:spcPts val="1200"/>
              </a:spcAft>
            </a:pPr>
            <a:r>
              <a:rPr lang="en-US" sz="1100" b="1" i="1" dirty="0">
                <a:solidFill>
                  <a:srgbClr val="25408F"/>
                </a:solidFill>
              </a:rPr>
              <a:t>PQI: </a:t>
            </a:r>
            <a:r>
              <a:rPr lang="en-US" sz="1100" dirty="0">
                <a:solidFill>
                  <a:srgbClr val="414141"/>
                </a:solidFill>
              </a:rPr>
              <a:t>Pavement Quality Index</a:t>
            </a:r>
            <a:endParaRPr lang="en-US" sz="1100" b="1" i="1" dirty="0">
              <a:solidFill>
                <a:srgbClr val="25408F"/>
              </a:solidFill>
            </a:endParaRPr>
          </a:p>
          <a:p>
            <a:pPr>
              <a:lnSpc>
                <a:spcPts val="1400"/>
              </a:lnSpc>
              <a:spcAft>
                <a:spcPts val="1200"/>
              </a:spcAft>
            </a:pPr>
            <a:r>
              <a:rPr lang="en-US" sz="1100" b="1" i="1" dirty="0">
                <a:solidFill>
                  <a:srgbClr val="25408F"/>
                </a:solidFill>
              </a:rPr>
              <a:t>RUT: </a:t>
            </a:r>
            <a:r>
              <a:rPr lang="en-US" sz="1100" dirty="0">
                <a:solidFill>
                  <a:srgbClr val="414141"/>
                </a:solidFill>
              </a:rPr>
              <a:t>Rutting of pavement </a:t>
            </a:r>
            <a:endParaRPr lang="en-US" sz="1100" b="1" i="1" dirty="0">
              <a:solidFill>
                <a:srgbClr val="25408F"/>
              </a:solidFill>
            </a:endParaRPr>
          </a:p>
          <a:p>
            <a:pPr>
              <a:lnSpc>
                <a:spcPts val="1400"/>
              </a:lnSpc>
              <a:spcAft>
                <a:spcPts val="1200"/>
              </a:spcAft>
            </a:pPr>
            <a:r>
              <a:rPr lang="en-US" sz="1100" b="1" i="1" dirty="0">
                <a:solidFill>
                  <a:srgbClr val="25408F"/>
                </a:solidFill>
              </a:rPr>
              <a:t>SAMP: </a:t>
            </a:r>
            <a:r>
              <a:rPr lang="en-US" sz="1100" dirty="0">
                <a:solidFill>
                  <a:srgbClr val="414141"/>
                </a:solidFill>
              </a:rPr>
              <a:t>Strategic Asset Management Plan</a:t>
            </a:r>
            <a:endParaRPr lang="en-US" sz="1100" b="1" i="1" dirty="0">
              <a:solidFill>
                <a:srgbClr val="25408F"/>
              </a:solidFill>
            </a:endParaRPr>
          </a:p>
          <a:p>
            <a:pPr>
              <a:lnSpc>
                <a:spcPts val="1400"/>
              </a:lnSpc>
              <a:spcAft>
                <a:spcPts val="1200"/>
              </a:spcAft>
            </a:pPr>
            <a:r>
              <a:rPr lang="en-US" sz="1100" b="1" i="1" dirty="0">
                <a:solidFill>
                  <a:srgbClr val="25408F"/>
                </a:solidFill>
              </a:rPr>
              <a:t>SPMS: </a:t>
            </a:r>
            <a:r>
              <a:rPr lang="en-US" sz="1100" dirty="0">
                <a:solidFill>
                  <a:srgbClr val="414141"/>
                </a:solidFill>
              </a:rPr>
              <a:t>Scheduling Project Management System (INDOT’s project scheduling and tracking system)</a:t>
            </a:r>
            <a:endParaRPr lang="en-US" sz="1100" b="1" i="1" dirty="0">
              <a:solidFill>
                <a:srgbClr val="25408F"/>
              </a:solidFill>
            </a:endParaRPr>
          </a:p>
          <a:p>
            <a:pPr>
              <a:lnSpc>
                <a:spcPts val="1400"/>
              </a:lnSpc>
              <a:spcAft>
                <a:spcPts val="1200"/>
              </a:spcAft>
            </a:pPr>
            <a:r>
              <a:rPr lang="en-US" sz="1100" b="1" i="1" dirty="0">
                <a:solidFill>
                  <a:srgbClr val="25408F"/>
                </a:solidFill>
              </a:rPr>
              <a:t>STIP:</a:t>
            </a:r>
            <a:r>
              <a:rPr lang="en-US" sz="1100" b="1" i="1" dirty="0">
                <a:solidFill>
                  <a:srgbClr val="414141"/>
                </a:solidFill>
              </a:rPr>
              <a:t> </a:t>
            </a:r>
            <a:r>
              <a:rPr lang="en-US" sz="1100" dirty="0">
                <a:solidFill>
                  <a:srgbClr val="414141"/>
                </a:solidFill>
              </a:rPr>
              <a:t>Statewide Transportation Improvement Program</a:t>
            </a:r>
          </a:p>
          <a:p>
            <a:pPr>
              <a:lnSpc>
                <a:spcPts val="1400"/>
              </a:lnSpc>
              <a:spcAft>
                <a:spcPts val="1200"/>
              </a:spcAft>
            </a:pPr>
            <a:r>
              <a:rPr lang="en-US" sz="1100" b="1" i="1" dirty="0">
                <a:solidFill>
                  <a:srgbClr val="25408F"/>
                </a:solidFill>
              </a:rPr>
              <a:t>TAMP: </a:t>
            </a:r>
            <a:r>
              <a:rPr lang="en-US" sz="1100" dirty="0">
                <a:solidFill>
                  <a:srgbClr val="414141"/>
                </a:solidFill>
              </a:rPr>
              <a:t>Transportation Asset Management Plan</a:t>
            </a:r>
            <a:endParaRPr lang="en-US" sz="1100" b="1" i="1" dirty="0">
              <a:solidFill>
                <a:srgbClr val="25408F"/>
              </a:solidFill>
            </a:endParaRPr>
          </a:p>
          <a:p>
            <a:pPr>
              <a:lnSpc>
                <a:spcPts val="1400"/>
              </a:lnSpc>
              <a:spcAft>
                <a:spcPts val="1200"/>
              </a:spcAft>
            </a:pPr>
            <a:r>
              <a:rPr lang="en-US" sz="1100" b="1" i="1" dirty="0">
                <a:solidFill>
                  <a:srgbClr val="25408F"/>
                </a:solidFill>
              </a:rPr>
              <a:t>TIP: </a:t>
            </a:r>
            <a:r>
              <a:rPr lang="en-US" sz="1100" dirty="0">
                <a:solidFill>
                  <a:srgbClr val="414141"/>
                </a:solidFill>
              </a:rPr>
              <a:t>Transportation Improvement Program, managed by an MPO</a:t>
            </a:r>
            <a:endParaRPr lang="en-US" sz="1100" b="1" i="1" dirty="0">
              <a:solidFill>
                <a:srgbClr val="25408F"/>
              </a:solidFill>
            </a:endParaRPr>
          </a:p>
          <a:p>
            <a:pPr>
              <a:lnSpc>
                <a:spcPts val="1400"/>
              </a:lnSpc>
              <a:spcAft>
                <a:spcPts val="1200"/>
              </a:spcAft>
            </a:pPr>
            <a:r>
              <a:rPr lang="en-US" sz="1100" b="1" i="1" dirty="0">
                <a:solidFill>
                  <a:srgbClr val="25408F"/>
                </a:solidFill>
              </a:rPr>
              <a:t>TPM: </a:t>
            </a:r>
            <a:r>
              <a:rPr lang="en-US" sz="1100" dirty="0">
                <a:solidFill>
                  <a:srgbClr val="414141"/>
                </a:solidFill>
              </a:rPr>
              <a:t>Federal Highway Transportation Performance Measures</a:t>
            </a:r>
          </a:p>
          <a:p>
            <a:pPr>
              <a:lnSpc>
                <a:spcPts val="1400"/>
              </a:lnSpc>
              <a:spcAft>
                <a:spcPts val="1200"/>
              </a:spcAft>
            </a:pPr>
            <a:r>
              <a:rPr lang="en-US" sz="1100" b="1" i="1" dirty="0">
                <a:solidFill>
                  <a:srgbClr val="25408F"/>
                </a:solidFill>
              </a:rPr>
              <a:t>UBWC: </a:t>
            </a:r>
            <a:r>
              <a:rPr lang="en-US" sz="1100" dirty="0">
                <a:solidFill>
                  <a:srgbClr val="414141"/>
                </a:solidFill>
              </a:rPr>
              <a:t>Ultrathin Bonded Wearing Course</a:t>
            </a:r>
          </a:p>
        </p:txBody>
      </p:sp>
      <p:sp>
        <p:nvSpPr>
          <p:cNvPr id="20" name="Rectangle 19"/>
          <p:cNvSpPr/>
          <p:nvPr/>
        </p:nvSpPr>
        <p:spPr>
          <a:xfrm>
            <a:off x="293612" y="1104733"/>
            <a:ext cx="2629576" cy="5029647"/>
          </a:xfrm>
          <a:prstGeom prst="rect">
            <a:avLst/>
          </a:prstGeom>
        </p:spPr>
        <p:txBody>
          <a:bodyPr wrap="square" lIns="91440" tIns="45720" rIns="91440" bIns="45720" anchor="t">
            <a:spAutoFit/>
          </a:bodyPr>
          <a:lstStyle/>
          <a:p>
            <a:pPr>
              <a:lnSpc>
                <a:spcPts val="1400"/>
              </a:lnSpc>
              <a:spcAft>
                <a:spcPts val="1200"/>
              </a:spcAft>
            </a:pPr>
            <a:r>
              <a:rPr lang="en-US" sz="1100" b="1" i="1" dirty="0">
                <a:solidFill>
                  <a:srgbClr val="25408F"/>
                </a:solidFill>
              </a:rPr>
              <a:t>ADT: </a:t>
            </a:r>
            <a:r>
              <a:rPr lang="en-US" sz="1100" dirty="0">
                <a:solidFill>
                  <a:srgbClr val="414141"/>
                </a:solidFill>
              </a:rPr>
              <a:t>Average Daily Traffic</a:t>
            </a:r>
            <a:endParaRPr lang="en-US" sz="1100" b="1" i="1" dirty="0">
              <a:solidFill>
                <a:srgbClr val="414141"/>
              </a:solidFill>
            </a:endParaRPr>
          </a:p>
          <a:p>
            <a:pPr>
              <a:lnSpc>
                <a:spcPts val="1400"/>
              </a:lnSpc>
              <a:spcAft>
                <a:spcPts val="1200"/>
              </a:spcAft>
            </a:pPr>
            <a:r>
              <a:rPr lang="en-US" sz="1100" b="1" i="1" dirty="0">
                <a:solidFill>
                  <a:srgbClr val="25408F"/>
                </a:solidFill>
              </a:rPr>
              <a:t>AADT:</a:t>
            </a:r>
            <a:r>
              <a:rPr lang="en-US" sz="1100" b="1" i="1" dirty="0">
                <a:solidFill>
                  <a:schemeClr val="bg1">
                    <a:lumMod val="40000"/>
                    <a:lumOff val="60000"/>
                  </a:schemeClr>
                </a:solidFill>
              </a:rPr>
              <a:t> </a:t>
            </a:r>
            <a:r>
              <a:rPr lang="en-US" sz="1100" dirty="0">
                <a:solidFill>
                  <a:srgbClr val="414141"/>
                </a:solidFill>
              </a:rPr>
              <a:t>Annual Average Daily Traffic</a:t>
            </a:r>
            <a:endParaRPr lang="en-US" sz="1100" dirty="0">
              <a:solidFill>
                <a:srgbClr val="414141"/>
              </a:solidFill>
              <a:cs typeface="Arial"/>
            </a:endParaRPr>
          </a:p>
          <a:p>
            <a:pPr>
              <a:lnSpc>
                <a:spcPts val="1400"/>
              </a:lnSpc>
              <a:spcAft>
                <a:spcPts val="1200"/>
              </a:spcAft>
            </a:pPr>
            <a:r>
              <a:rPr lang="en-US" sz="1100" b="1" i="1" dirty="0">
                <a:solidFill>
                  <a:srgbClr val="25408F"/>
                </a:solidFill>
              </a:rPr>
              <a:t>AADTT: </a:t>
            </a:r>
            <a:r>
              <a:rPr lang="en-US" sz="1100" dirty="0">
                <a:solidFill>
                  <a:srgbClr val="414141"/>
                </a:solidFill>
              </a:rPr>
              <a:t>Annual Average Daily Truck traffic</a:t>
            </a:r>
            <a:endParaRPr lang="en-US" sz="1100" b="1" i="1" dirty="0">
              <a:solidFill>
                <a:srgbClr val="25408F"/>
              </a:solidFill>
            </a:endParaRPr>
          </a:p>
          <a:p>
            <a:pPr>
              <a:lnSpc>
                <a:spcPts val="1400"/>
              </a:lnSpc>
              <a:spcAft>
                <a:spcPts val="1200"/>
              </a:spcAft>
            </a:pPr>
            <a:r>
              <a:rPr lang="en-US" sz="1100" b="1" i="1" dirty="0">
                <a:solidFill>
                  <a:srgbClr val="25408F"/>
                </a:solidFill>
              </a:rPr>
              <a:t>CAPEX: </a:t>
            </a:r>
            <a:r>
              <a:rPr lang="en-US" sz="1100" dirty="0">
                <a:solidFill>
                  <a:srgbClr val="414141"/>
                </a:solidFill>
              </a:rPr>
              <a:t>Capital Expenditures</a:t>
            </a:r>
            <a:endParaRPr lang="en-US" sz="1100" b="1" i="1" dirty="0">
              <a:solidFill>
                <a:srgbClr val="414141"/>
              </a:solidFill>
            </a:endParaRPr>
          </a:p>
          <a:p>
            <a:pPr>
              <a:lnSpc>
                <a:spcPts val="1400"/>
              </a:lnSpc>
              <a:spcAft>
                <a:spcPts val="1200"/>
              </a:spcAft>
            </a:pPr>
            <a:r>
              <a:rPr lang="en-US" sz="1100" b="1" i="1" dirty="0">
                <a:solidFill>
                  <a:srgbClr val="25408F"/>
                </a:solidFill>
              </a:rPr>
              <a:t>CPR: </a:t>
            </a:r>
            <a:r>
              <a:rPr lang="en-US" sz="1100" dirty="0">
                <a:solidFill>
                  <a:srgbClr val="414141"/>
                </a:solidFill>
              </a:rPr>
              <a:t>Concrete Pavement Restoration</a:t>
            </a:r>
          </a:p>
          <a:p>
            <a:pPr>
              <a:lnSpc>
                <a:spcPts val="1400"/>
              </a:lnSpc>
              <a:spcAft>
                <a:spcPts val="1200"/>
              </a:spcAft>
            </a:pPr>
            <a:r>
              <a:rPr lang="en-US" sz="1100" b="1" i="1" dirty="0">
                <a:solidFill>
                  <a:srgbClr val="25408F"/>
                </a:solidFill>
              </a:rPr>
              <a:t>DBA: </a:t>
            </a:r>
            <a:r>
              <a:rPr lang="en-US" sz="1100" dirty="0">
                <a:solidFill>
                  <a:srgbClr val="414141"/>
                </a:solidFill>
              </a:rPr>
              <a:t>Distress Box Area – represents % of pavement area with cracking based on Pathways (vendor) algorithms / processes</a:t>
            </a:r>
          </a:p>
          <a:p>
            <a:pPr>
              <a:lnSpc>
                <a:spcPts val="1400"/>
              </a:lnSpc>
              <a:spcAft>
                <a:spcPts val="1200"/>
              </a:spcAft>
            </a:pPr>
            <a:r>
              <a:rPr lang="en-US" sz="1100" b="1" i="1" dirty="0">
                <a:solidFill>
                  <a:srgbClr val="25408F"/>
                </a:solidFill>
              </a:rPr>
              <a:t>Des. Number: </a:t>
            </a:r>
            <a:r>
              <a:rPr lang="en-US" sz="1100" dirty="0">
                <a:solidFill>
                  <a:srgbClr val="414141"/>
                </a:solidFill>
              </a:rPr>
              <a:t>Designation Number, unique project identifier in SPMS</a:t>
            </a:r>
          </a:p>
          <a:p>
            <a:pPr>
              <a:lnSpc>
                <a:spcPts val="1400"/>
              </a:lnSpc>
              <a:spcAft>
                <a:spcPts val="1200"/>
              </a:spcAft>
            </a:pPr>
            <a:r>
              <a:rPr lang="en-US" sz="1100" b="1" i="1" dirty="0" err="1">
                <a:solidFill>
                  <a:srgbClr val="25408F"/>
                </a:solidFill>
              </a:rPr>
              <a:t>dTIMS</a:t>
            </a:r>
            <a:r>
              <a:rPr lang="en-US" sz="1100" b="1" i="1" dirty="0">
                <a:solidFill>
                  <a:srgbClr val="25408F"/>
                </a:solidFill>
              </a:rPr>
              <a:t>: </a:t>
            </a:r>
            <a:r>
              <a:rPr lang="en-US" sz="1100" dirty="0">
                <a:solidFill>
                  <a:srgbClr val="414141"/>
                </a:solidFill>
              </a:rPr>
              <a:t>Deighton Total Infrastructure Management System</a:t>
            </a:r>
          </a:p>
          <a:p>
            <a:pPr>
              <a:lnSpc>
                <a:spcPts val="1400"/>
              </a:lnSpc>
              <a:spcAft>
                <a:spcPts val="1200"/>
              </a:spcAft>
            </a:pPr>
            <a:r>
              <a:rPr lang="en-US" sz="1100" b="1" i="1" dirty="0">
                <a:solidFill>
                  <a:srgbClr val="25408F"/>
                </a:solidFill>
              </a:rPr>
              <a:t>EFT: </a:t>
            </a:r>
            <a:r>
              <a:rPr lang="en-US" sz="1100" dirty="0">
                <a:solidFill>
                  <a:srgbClr val="414141"/>
                </a:solidFill>
              </a:rPr>
              <a:t>Executive Funds Team</a:t>
            </a:r>
            <a:endParaRPr lang="en-US" sz="1100" b="1" i="1" dirty="0">
              <a:solidFill>
                <a:srgbClr val="25408F"/>
              </a:solidFill>
            </a:endParaRPr>
          </a:p>
          <a:p>
            <a:pPr>
              <a:lnSpc>
                <a:spcPts val="1400"/>
              </a:lnSpc>
              <a:spcAft>
                <a:spcPts val="1200"/>
              </a:spcAft>
            </a:pPr>
            <a:r>
              <a:rPr lang="en-US" sz="1100" b="1" i="1" dirty="0">
                <a:solidFill>
                  <a:srgbClr val="25408F"/>
                </a:solidFill>
              </a:rPr>
              <a:t>FHWA: </a:t>
            </a:r>
            <a:r>
              <a:rPr lang="en-US" sz="1100" dirty="0">
                <a:solidFill>
                  <a:srgbClr val="414141"/>
                </a:solidFill>
              </a:rPr>
              <a:t>Federal Highway Administration</a:t>
            </a:r>
          </a:p>
          <a:p>
            <a:pPr>
              <a:lnSpc>
                <a:spcPts val="1400"/>
              </a:lnSpc>
              <a:spcAft>
                <a:spcPts val="1200"/>
              </a:spcAft>
            </a:pPr>
            <a:r>
              <a:rPr lang="en-US" sz="1100" b="1" i="1" dirty="0">
                <a:solidFill>
                  <a:srgbClr val="25408F"/>
                </a:solidFill>
              </a:rPr>
              <a:t>FY: </a:t>
            </a:r>
            <a:r>
              <a:rPr lang="en-US" sz="1100" dirty="0">
                <a:solidFill>
                  <a:srgbClr val="414141"/>
                </a:solidFill>
              </a:rPr>
              <a:t>Fiscal Year (Indiana’s fiscal year is July 1 through June 30)</a:t>
            </a:r>
          </a:p>
        </p:txBody>
      </p:sp>
      <p:graphicFrame>
        <p:nvGraphicFramePr>
          <p:cNvPr id="9" name="Table 8"/>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GLOSSARY</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5474191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Background and Context</a:t>
            </a:r>
          </a:p>
        </p:txBody>
      </p:sp>
    </p:spTree>
    <p:extLst>
      <p:ext uri="{BB962C8B-B14F-4D97-AF65-F5344CB8AC3E}">
        <p14:creationId xmlns:p14="http://schemas.microsoft.com/office/powerpoint/2010/main" val="18273303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4363" name="think-cell Slide" r:id="rId6" imgW="395" imgH="394" progId="TCLayout.ActiveDocument.1">
                  <p:embed/>
                </p:oleObj>
              </mc:Choice>
              <mc:Fallback>
                <p:oleObj name="think-cell Slide" r:id="rId6" imgW="395" imgH="394"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26430" y="1196752"/>
            <a:ext cx="4101554" cy="4677828"/>
          </a:xfrm>
        </p:spPr>
        <p:txBody>
          <a:bodyPr/>
          <a:lstStyle/>
          <a:p>
            <a:r>
              <a:rPr lang="en-US" sz="1200" dirty="0"/>
              <a:t>Introduction </a:t>
            </a:r>
          </a:p>
          <a:p>
            <a:pPr>
              <a:lnSpc>
                <a:spcPts val="1400"/>
              </a:lnSpc>
              <a:spcAft>
                <a:spcPts val="600"/>
              </a:spcAft>
            </a:pPr>
            <a:r>
              <a:rPr lang="en-US" b="0" dirty="0">
                <a:solidFill>
                  <a:srgbClr val="414141"/>
                </a:solidFill>
              </a:rPr>
              <a:t>The Indiana Department of Transportation (INDOT) is responsible for the management of all state owned transportation assets within the State of Indiana, including roads and bridges. INDOT has developed a strategic, systematic, and disciplined approach to operate, maintain, and improve its physical assets. The goal of INDOT’s asset management program is to achieve and sustain a desired state of good repair over the lifecycle of the assets at a practical cost. By successfully implementing the asset management program, this will help ensure INDOT effectively maintains its infrastructure in the long term and achieves a safe, high-quality, and sustainable transportation network. The desired outcomes of INDOT’s asset management program are aligned to the service objectives outlined within INDOT’s Strategic Plan to help ensure road safety, enhance mobility, and achieve asset sustainability.   </a:t>
            </a:r>
          </a:p>
          <a:p>
            <a:pPr>
              <a:lnSpc>
                <a:spcPts val="1400"/>
              </a:lnSpc>
              <a:spcAft>
                <a:spcPts val="600"/>
              </a:spcAft>
            </a:pPr>
            <a:r>
              <a:rPr lang="en-US" b="0" dirty="0">
                <a:solidFill>
                  <a:srgbClr val="414141"/>
                </a:solidFill>
              </a:rPr>
              <a:t>INDOT has established both short and long-term condition targets for bridges and pavement and has set forth 20-year bridge and pavement plans to achieve the desired states of good repair. 	             Through the April 2017 passage of </a:t>
            </a:r>
            <a:r>
              <a:rPr lang="en-US" b="0" i="1" dirty="0">
                <a:solidFill>
                  <a:srgbClr val="414141"/>
                </a:solidFill>
              </a:rPr>
              <a:t>Next 	              Level Indiana</a:t>
            </a:r>
            <a:r>
              <a:rPr lang="en-US" b="0" dirty="0">
                <a:solidFill>
                  <a:srgbClr val="414141"/>
                </a:solidFill>
              </a:rPr>
              <a:t>, championed by Governor  	              Eric Holcomb, INDOT has received the necessary funding to support its asset management program and achieve steady and consistent improvement in its bridges and pavement. By improving bridge and pavement quality through implementation of the 20-year plan, this will improve safety along the transportation system, increase mobility, eliminate delays, and foster economic growth for the State. </a:t>
            </a:r>
          </a:p>
        </p:txBody>
      </p:sp>
      <p:sp>
        <p:nvSpPr>
          <p:cNvPr id="2" name="Title 1"/>
          <p:cNvSpPr>
            <a:spLocks noGrp="1"/>
          </p:cNvSpPr>
          <p:nvPr>
            <p:ph type="title"/>
          </p:nvPr>
        </p:nvSpPr>
        <p:spPr/>
        <p:txBody>
          <a:bodyPr/>
          <a:lstStyle/>
          <a:p>
            <a:r>
              <a:rPr lang="en-US" dirty="0"/>
              <a:t>Overview of INDOT’s Asset Management Program</a:t>
            </a:r>
          </a:p>
        </p:txBody>
      </p:sp>
      <p:graphicFrame>
        <p:nvGraphicFramePr>
          <p:cNvPr id="7" name="Table 6"/>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BACKGROUND AND CONTEXT</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1" name="Group 10"/>
          <p:cNvGrpSpPr/>
          <p:nvPr/>
        </p:nvGrpSpPr>
        <p:grpSpPr>
          <a:xfrm>
            <a:off x="5076056" y="1196752"/>
            <a:ext cx="4067944" cy="4749836"/>
            <a:chOff x="4949360" y="980728"/>
            <a:chExt cx="4194640" cy="4968552"/>
          </a:xfrm>
        </p:grpSpPr>
        <p:pic>
          <p:nvPicPr>
            <p:cNvPr id="9" name="Picture 8"/>
            <p:cNvPicPr>
              <a:picLocks noChangeAspect="1"/>
            </p:cNvPicPr>
            <p:nvPr/>
          </p:nvPicPr>
          <p:blipFill rotWithShape="1">
            <a:blip r:embed="rId8"/>
            <a:srcRect t="719"/>
            <a:stretch/>
          </p:blipFill>
          <p:spPr>
            <a:xfrm>
              <a:off x="4949360" y="980728"/>
              <a:ext cx="4194640" cy="4968552"/>
            </a:xfrm>
            <a:prstGeom prst="rect">
              <a:avLst/>
            </a:prstGeom>
          </p:spPr>
        </p:pic>
        <p:sp>
          <p:nvSpPr>
            <p:cNvPr id="10" name="Rectangle 9"/>
            <p:cNvSpPr/>
            <p:nvPr/>
          </p:nvSpPr>
          <p:spPr>
            <a:xfrm>
              <a:off x="4949360" y="980728"/>
              <a:ext cx="4194640" cy="4968552"/>
            </a:xfrm>
            <a:prstGeom prst="rect">
              <a:avLst/>
            </a:prstGeom>
            <a:solidFill>
              <a:srgbClr val="CDA139">
                <a:alpha val="1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pic>
        <p:nvPicPr>
          <p:cNvPr id="12" name="Picture 11"/>
          <p:cNvPicPr/>
          <p:nvPr/>
        </p:nvPicPr>
        <p:blipFill rotWithShape="1">
          <a:blip r:embed="rId9" cstate="print">
            <a:extLst>
              <a:ext uri="{28A0092B-C50C-407E-A947-70E740481C1C}">
                <a14:useLocalDpi xmlns:a14="http://schemas.microsoft.com/office/drawing/2010/main" val="0"/>
              </a:ext>
            </a:extLst>
          </a:blip>
          <a:srcRect t="21845" b="26695"/>
          <a:stretch/>
        </p:blipFill>
        <p:spPr>
          <a:xfrm>
            <a:off x="323850" y="4761148"/>
            <a:ext cx="1296144" cy="333375"/>
          </a:xfrm>
          <a:prstGeom prst="rect">
            <a:avLst/>
          </a:prstGeom>
        </p:spPr>
      </p:pic>
    </p:spTree>
    <p:extLst>
      <p:ext uri="{BB962C8B-B14F-4D97-AF65-F5344CB8AC3E}">
        <p14:creationId xmlns:p14="http://schemas.microsoft.com/office/powerpoint/2010/main" val="346132132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5387" name="think-cell Slide" r:id="rId6" imgW="395" imgH="394" progId="TCLayout.ActiveDocument.1">
                  <p:embed/>
                </p:oleObj>
              </mc:Choice>
              <mc:Fallback>
                <p:oleObj name="think-cell Slide" r:id="rId6" imgW="395" imgH="394"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26429" y="1196752"/>
            <a:ext cx="3733021" cy="4677828"/>
          </a:xfrm>
        </p:spPr>
        <p:txBody>
          <a:bodyPr/>
          <a:lstStyle/>
          <a:p>
            <a:r>
              <a:rPr lang="en-US" sz="1200" dirty="0"/>
              <a:t>Objectives of the Asset Lifecycle Strategies</a:t>
            </a:r>
          </a:p>
          <a:p>
            <a:pPr>
              <a:lnSpc>
                <a:spcPts val="1400"/>
              </a:lnSpc>
              <a:spcAft>
                <a:spcPts val="600"/>
              </a:spcAft>
            </a:pPr>
            <a:r>
              <a:rPr lang="en-US" b="0" dirty="0">
                <a:solidFill>
                  <a:srgbClr val="414141"/>
                </a:solidFill>
              </a:rPr>
              <a:t>The purpose of the INDOT Asset Lifecycle Strategies is to document INDOT’s processes for making decisions on its bridge and pavement assets over the course of their lifecycles. The Asset Lifecycle Strategies demonstrate that INDOT is managing its bridges and pavement in an effective and cost-efficient manner, preparing lifecycle strategies based on an assessment of various treatment strategies, and selecting those treatment strategies that provide the lowest costs throughout the assets’ lifecycles while maintaining a minimum level of service and balancing risk. </a:t>
            </a:r>
          </a:p>
          <a:p>
            <a:pPr>
              <a:lnSpc>
                <a:spcPts val="1400"/>
              </a:lnSpc>
              <a:spcAft>
                <a:spcPts val="600"/>
              </a:spcAft>
            </a:pPr>
            <a:r>
              <a:rPr lang="en-US" b="0" dirty="0">
                <a:solidFill>
                  <a:srgbClr val="414141"/>
                </a:solidFill>
              </a:rPr>
              <a:t>The Asset Lifecycle Strategies intend to: </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Provide an overview of INDOT’s lifecycle planning and investment decision-making processes for its assets;</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Document the business rules and considerations used to determine treatment strategies; </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Identify the various treatment types for consideration when preparing lifecycle strategies;</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Consider both capital and operating expenditures;</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Evaluate the costs associated with INDOT’s investment options; and</a:t>
            </a:r>
          </a:p>
          <a:p>
            <a:pPr marL="171450" indent="-171450">
              <a:lnSpc>
                <a:spcPts val="1400"/>
              </a:lnSpc>
              <a:spcAft>
                <a:spcPts val="600"/>
              </a:spcAft>
              <a:buClr>
                <a:schemeClr val="tx2"/>
              </a:buClr>
              <a:buFont typeface="Wingdings" panose="05000000000000000000" pitchFamily="2" charset="2"/>
              <a:buChar char="§"/>
            </a:pPr>
            <a:r>
              <a:rPr lang="en-US" b="0" dirty="0">
                <a:solidFill>
                  <a:srgbClr val="414141"/>
                </a:solidFill>
              </a:rPr>
              <a:t>Demonstrate that INDOT has a strategy in place to help achieve its established condition targets for the transportation network at the lowest lifecycle cost.</a:t>
            </a:r>
          </a:p>
          <a:p>
            <a:pPr>
              <a:lnSpc>
                <a:spcPts val="1400"/>
              </a:lnSpc>
            </a:pPr>
            <a:endParaRPr lang="en-US" b="0" dirty="0">
              <a:solidFill>
                <a:srgbClr val="414141"/>
              </a:solidFill>
            </a:endParaRPr>
          </a:p>
          <a:p>
            <a:pPr>
              <a:lnSpc>
                <a:spcPts val="1400"/>
              </a:lnSpc>
            </a:pPr>
            <a:endParaRPr lang="en-US" b="0" dirty="0">
              <a:solidFill>
                <a:srgbClr val="414141"/>
              </a:solidFill>
            </a:endParaRPr>
          </a:p>
          <a:p>
            <a:pPr>
              <a:lnSpc>
                <a:spcPts val="1400"/>
              </a:lnSpc>
            </a:pPr>
            <a:endParaRPr lang="en-US" b="0" dirty="0">
              <a:solidFill>
                <a:srgbClr val="414141"/>
              </a:solidFill>
            </a:endParaRPr>
          </a:p>
          <a:p>
            <a:pPr>
              <a:lnSpc>
                <a:spcPts val="1400"/>
              </a:lnSpc>
            </a:pPr>
            <a:endParaRPr lang="en-US" b="0" dirty="0">
              <a:solidFill>
                <a:srgbClr val="414141"/>
              </a:solidFill>
            </a:endParaRPr>
          </a:p>
        </p:txBody>
      </p:sp>
      <p:sp>
        <p:nvSpPr>
          <p:cNvPr id="2" name="Title 1"/>
          <p:cNvSpPr>
            <a:spLocks noGrp="1"/>
          </p:cNvSpPr>
          <p:nvPr>
            <p:ph type="title"/>
          </p:nvPr>
        </p:nvSpPr>
        <p:spPr/>
        <p:txBody>
          <a:bodyPr/>
          <a:lstStyle/>
          <a:p>
            <a:r>
              <a:rPr lang="en-US" dirty="0"/>
              <a:t>Purpose of the Asset Lifecycle Strategies</a:t>
            </a:r>
          </a:p>
        </p:txBody>
      </p:sp>
      <p:graphicFrame>
        <p:nvGraphicFramePr>
          <p:cNvPr id="7" name="Table 6"/>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BACKGROUND AND CONTEXT</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4" name="Text Placeholder 2"/>
          <p:cNvSpPr>
            <a:spLocks noGrp="1"/>
          </p:cNvSpPr>
          <p:nvPr>
            <p:ph type="body" sz="quarter" idx="10"/>
          </p:nvPr>
        </p:nvSpPr>
        <p:spPr>
          <a:xfrm>
            <a:off x="4510444" y="1201344"/>
            <a:ext cx="3877980" cy="1238776"/>
          </a:xfrm>
        </p:spPr>
        <p:txBody>
          <a:bodyPr/>
          <a:lstStyle/>
          <a:p>
            <a:r>
              <a:rPr lang="en-US" sz="1200" dirty="0"/>
              <a:t>Content of the Asset Lifecycle Strategies </a:t>
            </a:r>
          </a:p>
          <a:p>
            <a:pPr>
              <a:lnSpc>
                <a:spcPts val="1400"/>
              </a:lnSpc>
              <a:spcAft>
                <a:spcPts val="600"/>
              </a:spcAft>
            </a:pPr>
            <a:r>
              <a:rPr lang="en-US" b="0" dirty="0">
                <a:solidFill>
                  <a:srgbClr val="414141"/>
                </a:solidFill>
              </a:rPr>
              <a:t>The Asset Lifecycle Strategies provide an overview of INDOT’s lifecycle planning and decision-making processes and summarize INDOT’s investment strategies for the transportation network over the assets’ lifecycles. Key components of the Asset Lifecycle Strategies include the following: </a:t>
            </a:r>
          </a:p>
        </p:txBody>
      </p:sp>
      <p:pic>
        <p:nvPicPr>
          <p:cNvPr id="5" name="Picture 4"/>
          <p:cNvPicPr>
            <a:picLocks noChangeAspect="1"/>
          </p:cNvPicPr>
          <p:nvPr/>
        </p:nvPicPr>
        <p:blipFill rotWithShape="1">
          <a:blip r:embed="rId8"/>
          <a:srcRect l="9343"/>
          <a:stretch/>
        </p:blipFill>
        <p:spPr>
          <a:xfrm rot="10800000">
            <a:off x="4510444" y="2643403"/>
            <a:ext cx="4633556" cy="3521900"/>
          </a:xfrm>
          <a:prstGeom prst="rect">
            <a:avLst/>
          </a:prstGeom>
        </p:spPr>
      </p:pic>
      <p:sp>
        <p:nvSpPr>
          <p:cNvPr id="25" name="Rectangle 24"/>
          <p:cNvSpPr/>
          <p:nvPr/>
        </p:nvSpPr>
        <p:spPr>
          <a:xfrm>
            <a:off x="4487216" y="2643403"/>
            <a:ext cx="4680012" cy="3573988"/>
          </a:xfrm>
          <a:prstGeom prst="rect">
            <a:avLst/>
          </a:prstGeom>
          <a:solidFill>
            <a:schemeClr val="accent2">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4" name="Rectangle 31"/>
          <p:cNvSpPr>
            <a:spLocks noChangeArrowheads="1"/>
          </p:cNvSpPr>
          <p:nvPr/>
        </p:nvSpPr>
        <p:spPr bwMode="gray">
          <a:xfrm>
            <a:off x="4932040" y="2744924"/>
            <a:ext cx="3339371" cy="32316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lvl1pPr marL="93663" indent="-93663">
              <a:spcBef>
                <a:spcPct val="50000"/>
              </a:spcBef>
              <a:buClr>
                <a:srgbClr val="5F5F5F"/>
              </a:buClr>
              <a:buSzPct val="85000"/>
              <a:buFont typeface="Wingdings" panose="05000000000000000000" pitchFamily="2" charset="2"/>
              <a:defRPr sz="1600">
                <a:solidFill>
                  <a:srgbClr val="292929"/>
                </a:solidFill>
                <a:latin typeface="Arial" panose="020B0604020202020204" pitchFamily="34" charset="0"/>
              </a:defRPr>
            </a:lvl1pPr>
            <a:lvl2pPr marL="360363" indent="-87313">
              <a:spcBef>
                <a:spcPct val="30000"/>
              </a:spcBef>
              <a:buClr>
                <a:srgbClr val="777777"/>
              </a:buClr>
              <a:buFont typeface="Arial" panose="020B0604020202020204" pitchFamily="34" charset="0"/>
              <a:buChar char="■"/>
              <a:defRPr sz="1400">
                <a:solidFill>
                  <a:srgbClr val="292929"/>
                </a:solidFill>
                <a:latin typeface="Arial" panose="020B0604020202020204" pitchFamily="34" charset="0"/>
              </a:defRPr>
            </a:lvl2pPr>
            <a:lvl3pPr marL="711200" indent="-88900">
              <a:spcBef>
                <a:spcPct val="20000"/>
              </a:spcBef>
              <a:buClr>
                <a:srgbClr val="5F5F5F"/>
              </a:buClr>
              <a:buSzPct val="65000"/>
              <a:buFont typeface="Wingdings" panose="05000000000000000000" pitchFamily="2" charset="2"/>
              <a:buChar char="l"/>
              <a:defRPr sz="1200">
                <a:solidFill>
                  <a:srgbClr val="292929"/>
                </a:solidFill>
                <a:latin typeface="Arial" panose="020B0604020202020204" pitchFamily="34" charset="0"/>
              </a:defRPr>
            </a:lvl3pPr>
            <a:lvl4pPr marL="985838" indent="-95250">
              <a:spcBef>
                <a:spcPct val="20000"/>
              </a:spcBef>
              <a:buClr>
                <a:srgbClr val="4D4D4D"/>
              </a:buClr>
              <a:buSzPct val="70000"/>
              <a:buFont typeface="Wingdings" panose="05000000000000000000" pitchFamily="2" charset="2"/>
              <a:buChar char="u"/>
              <a:defRPr sz="1100">
                <a:solidFill>
                  <a:srgbClr val="292929"/>
                </a:solidFill>
                <a:latin typeface="Arial" panose="020B0604020202020204" pitchFamily="34" charset="0"/>
              </a:defRPr>
            </a:lvl4pPr>
            <a:lvl5pPr marL="1260475" indent="-95250">
              <a:spcBef>
                <a:spcPct val="20000"/>
              </a:spcBef>
              <a:buClr>
                <a:srgbClr val="4D4D4D"/>
              </a:buClr>
              <a:buSzPct val="75000"/>
              <a:buFont typeface="Wingdings" panose="05000000000000000000" pitchFamily="2" charset="2"/>
              <a:buChar char="l"/>
              <a:defRPr sz="1000">
                <a:solidFill>
                  <a:srgbClr val="292929"/>
                </a:solidFill>
                <a:latin typeface="Arial" panose="020B0604020202020204" pitchFamily="34" charset="0"/>
              </a:defRPr>
            </a:lvl5pPr>
            <a:lvl6pPr marL="1717675" indent="-95250" eaLnBrk="0" fontAlgn="base" hangingPunct="0">
              <a:spcBef>
                <a:spcPct val="20000"/>
              </a:spcBef>
              <a:spcAft>
                <a:spcPct val="0"/>
              </a:spcAft>
              <a:buClr>
                <a:srgbClr val="4D4D4D"/>
              </a:buClr>
              <a:buSzPct val="75000"/>
              <a:buFont typeface="Wingdings" panose="05000000000000000000" pitchFamily="2" charset="2"/>
              <a:buChar char="l"/>
              <a:defRPr sz="1000">
                <a:solidFill>
                  <a:srgbClr val="292929"/>
                </a:solidFill>
                <a:latin typeface="Arial" panose="020B0604020202020204" pitchFamily="34" charset="0"/>
              </a:defRPr>
            </a:lvl6pPr>
            <a:lvl7pPr marL="2174875" indent="-95250" eaLnBrk="0" fontAlgn="base" hangingPunct="0">
              <a:spcBef>
                <a:spcPct val="20000"/>
              </a:spcBef>
              <a:spcAft>
                <a:spcPct val="0"/>
              </a:spcAft>
              <a:buClr>
                <a:srgbClr val="4D4D4D"/>
              </a:buClr>
              <a:buSzPct val="75000"/>
              <a:buFont typeface="Wingdings" panose="05000000000000000000" pitchFamily="2" charset="2"/>
              <a:buChar char="l"/>
              <a:defRPr sz="1000">
                <a:solidFill>
                  <a:srgbClr val="292929"/>
                </a:solidFill>
                <a:latin typeface="Arial" panose="020B0604020202020204" pitchFamily="34" charset="0"/>
              </a:defRPr>
            </a:lvl7pPr>
            <a:lvl8pPr marL="2632075" indent="-95250" eaLnBrk="0" fontAlgn="base" hangingPunct="0">
              <a:spcBef>
                <a:spcPct val="20000"/>
              </a:spcBef>
              <a:spcAft>
                <a:spcPct val="0"/>
              </a:spcAft>
              <a:buClr>
                <a:srgbClr val="4D4D4D"/>
              </a:buClr>
              <a:buSzPct val="75000"/>
              <a:buFont typeface="Wingdings" panose="05000000000000000000" pitchFamily="2" charset="2"/>
              <a:buChar char="l"/>
              <a:defRPr sz="1000">
                <a:solidFill>
                  <a:srgbClr val="292929"/>
                </a:solidFill>
                <a:latin typeface="Arial" panose="020B0604020202020204" pitchFamily="34" charset="0"/>
              </a:defRPr>
            </a:lvl8pPr>
            <a:lvl9pPr marL="3089275" indent="-95250" eaLnBrk="0" fontAlgn="base" hangingPunct="0">
              <a:spcBef>
                <a:spcPct val="20000"/>
              </a:spcBef>
              <a:spcAft>
                <a:spcPct val="0"/>
              </a:spcAft>
              <a:buClr>
                <a:srgbClr val="4D4D4D"/>
              </a:buClr>
              <a:buSzPct val="75000"/>
              <a:buFont typeface="Wingdings" panose="05000000000000000000" pitchFamily="2" charset="2"/>
              <a:buChar char="l"/>
              <a:defRPr sz="1000">
                <a:solidFill>
                  <a:srgbClr val="292929"/>
                </a:solidFill>
                <a:latin typeface="Arial" panose="020B0604020202020204" pitchFamily="34" charset="0"/>
              </a:defRPr>
            </a:lvl9pPr>
          </a:lstStyle>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Overview of INDOT’s </a:t>
            </a:r>
            <a:r>
              <a:rPr lang="en-US" sz="1000" b="1" dirty="0">
                <a:solidFill>
                  <a:srgbClr val="F0CD41"/>
                </a:solidFill>
                <a:ea typeface="Times New Roman" panose="02020603050405020304" pitchFamily="18" charset="0"/>
                <a:cs typeface="Times New Roman" panose="02020603050405020304" pitchFamily="18" charset="0"/>
              </a:rPr>
              <a:t>processes for preparing lifecycle strategies</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a:t>
            </a:r>
            <a:r>
              <a:rPr lang="en-US" sz="1000" b="1" dirty="0">
                <a:solidFill>
                  <a:schemeClr val="tx2"/>
                </a:solidFill>
                <a:ea typeface="Times New Roman" panose="02020603050405020304" pitchFamily="18" charset="0"/>
                <a:cs typeface="Times New Roman" panose="02020603050405020304" pitchFamily="18" charset="0"/>
              </a:rPr>
              <a:t> </a:t>
            </a:r>
            <a:r>
              <a:rPr lang="en-US" sz="1000" b="1" dirty="0">
                <a:solidFill>
                  <a:srgbClr val="F0CD41"/>
                </a:solidFill>
                <a:ea typeface="Times New Roman" panose="02020603050405020304" pitchFamily="18" charset="0"/>
                <a:cs typeface="Times New Roman" panose="02020603050405020304" pitchFamily="18" charset="0"/>
              </a:rPr>
              <a:t>lifecycle cost analysis </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of various investment scenarios and their anticipated impacts on the assets’ conditions;</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Capital and O&amp;M </a:t>
            </a:r>
            <a:r>
              <a:rPr lang="en-US" sz="1000" b="1" dirty="0">
                <a:solidFill>
                  <a:srgbClr val="F0CD41"/>
                </a:solidFill>
                <a:ea typeface="Times New Roman" panose="02020603050405020304" pitchFamily="18" charset="0"/>
                <a:cs typeface="Times New Roman" panose="02020603050405020304" pitchFamily="18" charset="0"/>
              </a:rPr>
              <a:t>treatment strategies</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Overview of processes for </a:t>
            </a:r>
            <a:r>
              <a:rPr lang="en-US" sz="1000" b="1" dirty="0">
                <a:solidFill>
                  <a:srgbClr val="F0CD41"/>
                </a:solidFill>
                <a:ea typeface="Times New Roman" panose="02020603050405020304" pitchFamily="18" charset="0"/>
                <a:cs typeface="Times New Roman" panose="02020603050405020304" pitchFamily="18" charset="0"/>
              </a:rPr>
              <a:t>data governance</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Pavement </a:t>
            </a:r>
            <a:r>
              <a:rPr lang="en-US" sz="1000" b="1" dirty="0">
                <a:solidFill>
                  <a:srgbClr val="F0CD41"/>
                </a:solidFill>
                <a:ea typeface="Times New Roman" panose="02020603050405020304" pitchFamily="18" charset="0"/>
                <a:cs typeface="Times New Roman" panose="02020603050405020304" pitchFamily="18" charset="0"/>
              </a:rPr>
              <a:t>treatment categories and types</a:t>
            </a:r>
            <a:r>
              <a:rPr lang="en-US" sz="1000" b="1" dirty="0">
                <a:solidFill>
                  <a:schemeClr val="tx2">
                    <a:lumMod val="40000"/>
                    <a:lumOff val="60000"/>
                  </a:schemeClr>
                </a:solidFill>
                <a:ea typeface="Times New Roman" panose="02020603050405020304" pitchFamily="18" charset="0"/>
                <a:cs typeface="Times New Roman" panose="02020603050405020304" pitchFamily="18" charset="0"/>
              </a:rPr>
              <a:t>;</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INDOT’s</a:t>
            </a:r>
            <a:r>
              <a:rPr lang="en-US" sz="1000" b="1" dirty="0">
                <a:solidFill>
                  <a:schemeClr val="tx2">
                    <a:lumMod val="40000"/>
                    <a:lumOff val="60000"/>
                  </a:schemeClr>
                </a:solidFill>
                <a:ea typeface="Times New Roman" panose="02020603050405020304" pitchFamily="18" charset="0"/>
                <a:cs typeface="Times New Roman" panose="02020603050405020304" pitchFamily="18" charset="0"/>
              </a:rPr>
              <a:t> </a:t>
            </a:r>
            <a:r>
              <a:rPr lang="en-US" sz="1000" b="1" dirty="0">
                <a:solidFill>
                  <a:srgbClr val="F0CD41"/>
                </a:solidFill>
                <a:ea typeface="Times New Roman" panose="02020603050405020304" pitchFamily="18" charset="0"/>
                <a:cs typeface="Times New Roman" panose="02020603050405020304" pitchFamily="18" charset="0"/>
              </a:rPr>
              <a:t>business rules </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and considerations when preparing lifecycle strategies;</a:t>
            </a:r>
          </a:p>
          <a:p>
            <a:pPr marL="171450" lvl="2" indent="-171450">
              <a:spcBef>
                <a:spcPts val="0"/>
              </a:spcBef>
              <a:spcAft>
                <a:spcPts val="1800"/>
              </a:spcAft>
              <a:buClrTx/>
              <a:buSzTx/>
              <a:buFont typeface="Wingdings" panose="05000000000000000000" pitchFamily="2" charset="2"/>
              <a:buChar char="Ø"/>
            </a:pP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INDOT’s</a:t>
            </a:r>
            <a:r>
              <a:rPr lang="en-US" sz="1000" b="1" dirty="0">
                <a:solidFill>
                  <a:schemeClr val="tx2">
                    <a:lumMod val="40000"/>
                    <a:lumOff val="60000"/>
                  </a:schemeClr>
                </a:solidFill>
                <a:ea typeface="Times New Roman" panose="02020603050405020304" pitchFamily="18" charset="0"/>
                <a:cs typeface="Times New Roman" panose="02020603050405020304" pitchFamily="18" charset="0"/>
              </a:rPr>
              <a:t> </a:t>
            </a:r>
            <a:r>
              <a:rPr lang="en-US" sz="1000" b="1" dirty="0">
                <a:solidFill>
                  <a:srgbClr val="F0CD41"/>
                </a:solidFill>
                <a:ea typeface="Times New Roman" panose="02020603050405020304" pitchFamily="18" charset="0"/>
                <a:cs typeface="Times New Roman" panose="02020603050405020304" pitchFamily="18" charset="0"/>
              </a:rPr>
              <a:t>project prioritization </a:t>
            </a:r>
            <a:r>
              <a:rPr lang="en-US" sz="1000" dirty="0">
                <a:solidFill>
                  <a:schemeClr val="tx2">
                    <a:lumMod val="40000"/>
                    <a:lumOff val="60000"/>
                  </a:schemeClr>
                </a:solidFill>
                <a:ea typeface="Times New Roman" panose="02020603050405020304" pitchFamily="18" charset="0"/>
                <a:cs typeface="Times New Roman" panose="02020603050405020304" pitchFamily="18" charset="0"/>
              </a:rPr>
              <a:t>and capital planning processes.</a:t>
            </a:r>
          </a:p>
        </p:txBody>
      </p:sp>
    </p:spTree>
    <p:extLst>
      <p:ext uri="{BB962C8B-B14F-4D97-AF65-F5344CB8AC3E}">
        <p14:creationId xmlns:p14="http://schemas.microsoft.com/office/powerpoint/2010/main" val="67287438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extLst>
              <p:ext uri="{D42A27DB-BD31-4B8C-83A1-F6EECF244321}">
                <p14:modId xmlns:p14="http://schemas.microsoft.com/office/powerpoint/2010/main" val="6313667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6411" name="think-cell Slide" r:id="rId6" imgW="395" imgH="394" progId="TCLayout.ActiveDocument.1">
                  <p:embed/>
                </p:oleObj>
              </mc:Choice>
              <mc:Fallback>
                <p:oleObj name="think-cell Slide" r:id="rId6" imgW="395" imgH="394"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23850" y="1448284"/>
            <a:ext cx="3888110" cy="4677828"/>
          </a:xfrm>
        </p:spPr>
        <p:txBody>
          <a:bodyPr/>
          <a:lstStyle/>
          <a:p>
            <a:r>
              <a:rPr lang="en-US" sz="1200" dirty="0"/>
              <a:t>Operating Context of the Asset Lifecycle Strategies</a:t>
            </a:r>
          </a:p>
          <a:p>
            <a:pPr>
              <a:lnSpc>
                <a:spcPts val="1400"/>
              </a:lnSpc>
              <a:spcAft>
                <a:spcPts val="600"/>
              </a:spcAft>
            </a:pPr>
            <a:r>
              <a:rPr lang="en-US" b="0" dirty="0">
                <a:solidFill>
                  <a:srgbClr val="414141"/>
                </a:solidFill>
              </a:rPr>
              <a:t>The Asset Lifecycle Strategies for bridges and pavement are one component within INDOT’s overall “management system for asset management.” The asset management system includes all processes, policies, procedures, documents, and the supporting framework that enables the achievement of good practice asset management. </a:t>
            </a:r>
          </a:p>
          <a:p>
            <a:pPr>
              <a:lnSpc>
                <a:spcPts val="1400"/>
              </a:lnSpc>
              <a:spcAft>
                <a:spcPts val="600"/>
              </a:spcAft>
            </a:pPr>
            <a:r>
              <a:rPr lang="en-US" b="0" dirty="0">
                <a:solidFill>
                  <a:srgbClr val="414141"/>
                </a:solidFill>
              </a:rPr>
              <a:t>Such documents within the asset management system include INDOT’s Transportation Asset Management Plan (TAMP) and Strategic Asset Management Plan (SAMP). The TAMP describes the existing conditions of INDOT’s transportation network and identifies planned enhancements within the 10-year horizon for managing the State highway system. The SAMP summarizes the guiding principles and processes to support asset management planning and translates INDOT’s strategic objectives into asset management objectives. In turn, the Asset Lifecycle Strategies describe the decision-making processes and considerations for preparing bridge and pavement treatment strategies, providing a tactical approach to achieve the objectives and implement the improvement plans outlined in the TAMP and SAMP. </a:t>
            </a:r>
          </a:p>
          <a:p>
            <a:pPr>
              <a:lnSpc>
                <a:spcPts val="1400"/>
              </a:lnSpc>
              <a:spcAft>
                <a:spcPts val="600"/>
              </a:spcAft>
            </a:pPr>
            <a:r>
              <a:rPr lang="en-US" b="0" dirty="0">
                <a:solidFill>
                  <a:srgbClr val="414141"/>
                </a:solidFill>
              </a:rPr>
              <a:t>The Asset Lifecycle Strategies form a component of INDOT’s greater operating environment. Other documents that help establish INDOT’s strategic objectives and initiatives include INDOT Strategic Plan, Next Level Indiana, Multimodal Freight &amp; Mobility Plan, and</a:t>
            </a:r>
          </a:p>
        </p:txBody>
      </p:sp>
      <p:sp>
        <p:nvSpPr>
          <p:cNvPr id="2" name="Title 1"/>
          <p:cNvSpPr>
            <a:spLocks noGrp="1"/>
          </p:cNvSpPr>
          <p:nvPr>
            <p:ph type="title"/>
          </p:nvPr>
        </p:nvSpPr>
        <p:spPr/>
        <p:txBody>
          <a:bodyPr/>
          <a:lstStyle/>
          <a:p>
            <a:r>
              <a:rPr lang="en-US" dirty="0"/>
              <a:t>The Asset Lifecycle Strategies and the Asset Management System </a:t>
            </a:r>
          </a:p>
        </p:txBody>
      </p:sp>
      <p:graphicFrame>
        <p:nvGraphicFramePr>
          <p:cNvPr id="7" name="Table 6"/>
          <p:cNvGraphicFramePr>
            <a:graphicFrameLocks noGrp="1"/>
          </p:cNvGraphicFramePr>
          <p:nvPr>
            <p:extLst>
              <p:ext uri="{D42A27DB-BD31-4B8C-83A1-F6EECF244321}">
                <p14:modId xmlns:p14="http://schemas.microsoft.com/office/powerpoint/2010/main" val="2726634329"/>
              </p:ext>
            </p:extLst>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BACKGROUND AND CONTEXT</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9" name="Group 8"/>
          <p:cNvGrpSpPr/>
          <p:nvPr/>
        </p:nvGrpSpPr>
        <p:grpSpPr>
          <a:xfrm>
            <a:off x="5865244" y="3969060"/>
            <a:ext cx="3278756" cy="2174010"/>
            <a:chOff x="4911156" y="1458839"/>
            <a:chExt cx="4232844" cy="3266304"/>
          </a:xfrm>
        </p:grpSpPr>
        <p:pic>
          <p:nvPicPr>
            <p:cNvPr id="10" name="Picture 9"/>
            <p:cNvPicPr/>
            <p:nvPr/>
          </p:nvPicPr>
          <p:blipFill rotWithShape="1">
            <a:blip r:embed="rId8" cstate="print">
              <a:extLst>
                <a:ext uri="{28A0092B-C50C-407E-A947-70E740481C1C}">
                  <a14:useLocalDpi xmlns:a14="http://schemas.microsoft.com/office/drawing/2010/main" val="0"/>
                </a:ext>
              </a:extLst>
            </a:blip>
            <a:srcRect l="26287" t="7428" r="6818"/>
            <a:stretch/>
          </p:blipFill>
          <p:spPr>
            <a:xfrm>
              <a:off x="4914900" y="1458839"/>
              <a:ext cx="4229100" cy="3266304"/>
            </a:xfrm>
            <a:prstGeom prst="rect">
              <a:avLst/>
            </a:prstGeom>
            <a:noFill/>
            <a:ln>
              <a:noFill/>
            </a:ln>
          </p:spPr>
        </p:pic>
        <p:sp>
          <p:nvSpPr>
            <p:cNvPr id="11" name="Rectangle 10"/>
            <p:cNvSpPr/>
            <p:nvPr/>
          </p:nvSpPr>
          <p:spPr>
            <a:xfrm>
              <a:off x="4911156" y="1476850"/>
              <a:ext cx="4229100" cy="3222815"/>
            </a:xfrm>
            <a:prstGeom prst="rect">
              <a:avLst/>
            </a:prstGeom>
            <a:solidFill>
              <a:srgbClr val="CDA139">
                <a:alpha val="1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sp>
        <p:nvSpPr>
          <p:cNvPr id="13" name="Text Placeholder 2"/>
          <p:cNvSpPr>
            <a:spLocks noGrp="1"/>
          </p:cNvSpPr>
          <p:nvPr>
            <p:ph type="body" sz="quarter" idx="10"/>
          </p:nvPr>
        </p:nvSpPr>
        <p:spPr>
          <a:xfrm>
            <a:off x="4826608" y="1520788"/>
            <a:ext cx="3525812" cy="4677828"/>
          </a:xfrm>
        </p:spPr>
        <p:txBody>
          <a:bodyPr/>
          <a:lstStyle/>
          <a:p>
            <a:pPr>
              <a:lnSpc>
                <a:spcPts val="1400"/>
              </a:lnSpc>
              <a:spcAft>
                <a:spcPts val="600"/>
              </a:spcAft>
            </a:pPr>
            <a:r>
              <a:rPr lang="en-US" b="0" dirty="0">
                <a:solidFill>
                  <a:srgbClr val="414141"/>
                </a:solidFill>
              </a:rPr>
              <a:t>INDOT’s Long-Range Transportation Plan. These documents establish INDOT’s long-term priorities for the transportation network, which translate to the asset management objectives and priorities outlined in the SAMP and TAMP. The Asset Lifecycle Strategies describe the decision-making processes used to prepare INDOT’s 20-year plans for bridges and pavement, developed in alignment with the priorities outlined in the SAMP and TAMP. In turn, these serve as the foundation for preparing INDOT’s capital program by establishing the priority projects for inclusion in the Statewide Transportation Improvement Program (STIP). </a:t>
            </a:r>
          </a:p>
        </p:txBody>
      </p:sp>
    </p:spTree>
    <p:extLst>
      <p:ext uri="{BB962C8B-B14F-4D97-AF65-F5344CB8AC3E}">
        <p14:creationId xmlns:p14="http://schemas.microsoft.com/office/powerpoint/2010/main" val="124617380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Overview of Asset Lifecycle Strategies</a:t>
            </a:r>
          </a:p>
        </p:txBody>
      </p:sp>
    </p:spTree>
    <p:extLst>
      <p:ext uri="{BB962C8B-B14F-4D97-AF65-F5344CB8AC3E}">
        <p14:creationId xmlns:p14="http://schemas.microsoft.com/office/powerpoint/2010/main" val="19960574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extLst>
              <p:ext uri="{D42A27DB-BD31-4B8C-83A1-F6EECF244321}">
                <p14:modId xmlns:p14="http://schemas.microsoft.com/office/powerpoint/2010/main" val="7424266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7437" name="think-cell Slide" r:id="rId5" imgW="395" imgH="394" progId="TCLayout.ActiveDocument.1">
                  <p:embed/>
                </p:oleObj>
              </mc:Choice>
              <mc:Fallback>
                <p:oleObj name="think-cell Slide" r:id="rId5" imgW="395" imgH="394" progId="TCLayout.ActiveDocument.1">
                  <p:embed/>
                  <p:pic>
                    <p:nvPicPr>
                      <p:cNvPr id="10" name="Object 9"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9" name="Rectangle 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36" name="Chart 35"/>
          <p:cNvGraphicFramePr>
            <a:graphicFrameLocks/>
          </p:cNvGraphicFramePr>
          <p:nvPr>
            <p:extLst>
              <p:ext uri="{D42A27DB-BD31-4B8C-83A1-F6EECF244321}">
                <p14:modId xmlns:p14="http://schemas.microsoft.com/office/powerpoint/2010/main" val="2160930576"/>
              </p:ext>
            </p:extLst>
          </p:nvPr>
        </p:nvGraphicFramePr>
        <p:xfrm>
          <a:off x="4319972" y="3609020"/>
          <a:ext cx="4636008" cy="2231136"/>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3" name="Chart 32"/>
          <p:cNvGraphicFramePr>
            <a:graphicFrameLocks/>
          </p:cNvGraphicFramePr>
          <p:nvPr>
            <p:extLst>
              <p:ext uri="{D42A27DB-BD31-4B8C-83A1-F6EECF244321}">
                <p14:modId xmlns:p14="http://schemas.microsoft.com/office/powerpoint/2010/main" val="1928409277"/>
              </p:ext>
            </p:extLst>
          </p:nvPr>
        </p:nvGraphicFramePr>
        <p:xfrm>
          <a:off x="4319972" y="1160748"/>
          <a:ext cx="4636008" cy="2231136"/>
        </p:xfrm>
        <a:graphic>
          <a:graphicData uri="http://schemas.openxmlformats.org/drawingml/2006/chart">
            <c:chart xmlns:c="http://schemas.openxmlformats.org/drawingml/2006/chart" xmlns:r="http://schemas.openxmlformats.org/officeDocument/2006/relationships" r:id="rId8"/>
          </a:graphicData>
        </a:graphic>
      </p:graphicFrame>
      <p:sp>
        <p:nvSpPr>
          <p:cNvPr id="2" name="Title 1"/>
          <p:cNvSpPr>
            <a:spLocks noGrp="1"/>
          </p:cNvSpPr>
          <p:nvPr>
            <p:ph type="title"/>
          </p:nvPr>
        </p:nvSpPr>
        <p:spPr/>
        <p:txBody>
          <a:bodyPr/>
          <a:lstStyle/>
          <a:p>
            <a:r>
              <a:rPr lang="en-US" dirty="0"/>
              <a:t>INDOT’s Process for Preparing Lifecycle Strategies</a:t>
            </a:r>
          </a:p>
        </p:txBody>
      </p:sp>
      <p:sp>
        <p:nvSpPr>
          <p:cNvPr id="3" name="Text Placeholder 2"/>
          <p:cNvSpPr>
            <a:spLocks noGrp="1"/>
          </p:cNvSpPr>
          <p:nvPr>
            <p:ph type="body" sz="quarter" idx="10"/>
          </p:nvPr>
        </p:nvSpPr>
        <p:spPr>
          <a:xfrm>
            <a:off x="431541" y="1192154"/>
            <a:ext cx="3780419" cy="5009153"/>
          </a:xfrm>
        </p:spPr>
        <p:txBody>
          <a:bodyPr/>
          <a:lstStyle/>
          <a:p>
            <a:pPr lvl="1"/>
            <a:r>
              <a:rPr lang="en-US" sz="1100" dirty="0">
                <a:solidFill>
                  <a:srgbClr val="414141"/>
                </a:solidFill>
              </a:rPr>
              <a:t>Consistent with industry good practice, INDOT maintains bridge and pavement management systems to support management of the State’s bridges and pavement. INDOT’s bridge and pavement databases are known as BIAS and Roads and Highways, respectively. These store the asset inventory and condition data that then serve as the foundation for the lifecycle treatment modeling performed using Deighton’s Total Infrastructure Management System (</a:t>
            </a:r>
            <a:r>
              <a:rPr lang="en-US" sz="1100" dirty="0" err="1">
                <a:solidFill>
                  <a:srgbClr val="414141"/>
                </a:solidFill>
              </a:rPr>
              <a:t>dTIMS</a:t>
            </a:r>
            <a:r>
              <a:rPr lang="en-US" sz="1100" dirty="0">
                <a:solidFill>
                  <a:srgbClr val="414141"/>
                </a:solidFill>
              </a:rPr>
              <a:t>) software. The triggers, or criteria, used to determine treatment type and timing are captured in INDOT’s bridge and pavement treatment rules. Details surrounding the asset conditions and associated data attributes that trigger certain treatments are captured in these rules. Collectively, BIAS, Roads and Highways, </a:t>
            </a:r>
            <a:r>
              <a:rPr lang="en-US" sz="1100" dirty="0" err="1">
                <a:solidFill>
                  <a:srgbClr val="414141"/>
                </a:solidFill>
              </a:rPr>
              <a:t>dTIMS</a:t>
            </a:r>
            <a:r>
              <a:rPr lang="en-US" sz="1100" dirty="0">
                <a:solidFill>
                  <a:srgbClr val="414141"/>
                </a:solidFill>
              </a:rPr>
              <a:t>, and INDOT’s treatment rules form the Department’s bridge and pavement systems, which are required by Federal regulations. The outcome of various alternative pavement treatment strategies according to INDOT’s treatment rules can be visualized as depicted in the adjacent figures. </a:t>
            </a:r>
          </a:p>
          <a:p>
            <a:pPr lvl="1"/>
            <a:r>
              <a:rPr lang="en-US" sz="1100" dirty="0">
                <a:solidFill>
                  <a:srgbClr val="414141"/>
                </a:solidFill>
              </a:rPr>
              <a:t>Based on the bridge and pavement data stored in INDOT’s databases, and using the triggers and treatment logic, </a:t>
            </a:r>
            <a:r>
              <a:rPr lang="en-US" sz="1100" dirty="0" err="1">
                <a:solidFill>
                  <a:srgbClr val="414141"/>
                </a:solidFill>
              </a:rPr>
              <a:t>dTIMS</a:t>
            </a:r>
            <a:r>
              <a:rPr lang="en-US" sz="1100" dirty="0">
                <a:solidFill>
                  <a:srgbClr val="414141"/>
                </a:solidFill>
              </a:rPr>
              <a:t> software uses simulation modeling to forecast the deterioration for each asset and recommend treatments based on user-defined constraints, such as budgetary constraints and expected bridge and pavement performance. The </a:t>
            </a:r>
            <a:r>
              <a:rPr lang="en-US" sz="1100" dirty="0" err="1">
                <a:solidFill>
                  <a:srgbClr val="414141"/>
                </a:solidFill>
              </a:rPr>
              <a:t>dTIMS</a:t>
            </a:r>
            <a:r>
              <a:rPr lang="en-US" sz="1100" dirty="0">
                <a:solidFill>
                  <a:srgbClr val="414141"/>
                </a:solidFill>
              </a:rPr>
              <a:t> software then considers all potential eligible treatment strategies per asset, for all assets, and identifies an optimal benefit and cost strategy that provides the most cumulative benefit to the network (portfolio) when considering the known budgetary constraints. </a:t>
            </a:r>
          </a:p>
        </p:txBody>
      </p:sp>
      <p:graphicFrame>
        <p:nvGraphicFramePr>
          <p:cNvPr id="8" name="Table 7"/>
          <p:cNvGraphicFramePr>
            <a:graphicFrameLocks noGrp="1"/>
          </p:cNvGraphicFramePr>
          <p:nvPr/>
        </p:nvGraphicFramePr>
        <p:xfrm>
          <a:off x="2290246" y="0"/>
          <a:ext cx="4563507" cy="260648"/>
        </p:xfrm>
        <a:graphic>
          <a:graphicData uri="http://schemas.openxmlformats.org/drawingml/2006/table">
            <a:tbl>
              <a:tblPr firstRow="1" bandRow="1">
                <a:tableStyleId>{69012ECD-51FC-41F1-AA8D-1B2483CD663E}</a:tableStyleId>
              </a:tblPr>
              <a:tblGrid>
                <a:gridCol w="4563507">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OVERVIEW OF ASSET LIFECYCLE STRATEGIES </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8" name="Group 17"/>
          <p:cNvGrpSpPr/>
          <p:nvPr/>
        </p:nvGrpSpPr>
        <p:grpSpPr>
          <a:xfrm>
            <a:off x="5580112" y="5805264"/>
            <a:ext cx="2757165" cy="72008"/>
            <a:chOff x="5644338" y="1268760"/>
            <a:chExt cx="2757165" cy="4380496"/>
          </a:xfrm>
        </p:grpSpPr>
        <p:sp>
          <p:nvSpPr>
            <p:cNvPr id="11" name="Rectangle 10"/>
            <p:cNvSpPr/>
            <p:nvPr/>
          </p:nvSpPr>
          <p:spPr>
            <a:xfrm>
              <a:off x="6853753" y="1268760"/>
              <a:ext cx="1390655" cy="1440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4" name="Rectangle 13"/>
            <p:cNvSpPr/>
            <p:nvPr/>
          </p:nvSpPr>
          <p:spPr>
            <a:xfrm>
              <a:off x="6853752" y="3717032"/>
              <a:ext cx="1390655" cy="1440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7" name="TextBox 6"/>
            <p:cNvSpPr txBox="1"/>
            <p:nvPr/>
          </p:nvSpPr>
          <p:spPr>
            <a:xfrm>
              <a:off x="5644338" y="5517232"/>
              <a:ext cx="2757165" cy="132024"/>
            </a:xfrm>
            <a:prstGeom prst="rect">
              <a:avLst/>
            </a:prstGeom>
            <a:noFill/>
          </p:spPr>
          <p:txBody>
            <a:bodyPr wrap="none" lIns="0" tIns="0" rIns="0" bIns="0" rtlCol="0">
              <a:spAutoFit/>
            </a:bodyPr>
            <a:lstStyle/>
            <a:p>
              <a:pPr marL="0" lvl="1" algn="ctr">
                <a:lnSpc>
                  <a:spcPts val="1100"/>
                </a:lnSpc>
                <a:spcAft>
                  <a:spcPts val="600"/>
                </a:spcAft>
              </a:pPr>
              <a:r>
                <a:rPr lang="en-US" sz="900" i="1" dirty="0">
                  <a:solidFill>
                    <a:srgbClr val="CDA037"/>
                  </a:solidFill>
                </a:rPr>
                <a:t>Figure 1: Illustrative Lifecycle Strategies for Pavement</a:t>
              </a:r>
            </a:p>
          </p:txBody>
        </p:sp>
      </p:grpSp>
      <p:sp>
        <p:nvSpPr>
          <p:cNvPr id="12" name="Rectangle 11"/>
          <p:cNvSpPr/>
          <p:nvPr/>
        </p:nvSpPr>
        <p:spPr>
          <a:xfrm>
            <a:off x="6048164" y="1088740"/>
            <a:ext cx="181468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dirty="0">
                <a:solidFill>
                  <a:srgbClr val="414141"/>
                </a:solidFill>
              </a:rPr>
              <a:t>HMA A1 Asset Decay Curve</a:t>
            </a:r>
          </a:p>
        </p:txBody>
      </p:sp>
      <p:sp>
        <p:nvSpPr>
          <p:cNvPr id="19" name="Rectangle 18"/>
          <p:cNvSpPr/>
          <p:nvPr/>
        </p:nvSpPr>
        <p:spPr>
          <a:xfrm>
            <a:off x="8100392" y="2456892"/>
            <a:ext cx="85242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Do Nothing</a:t>
            </a:r>
          </a:p>
        </p:txBody>
      </p:sp>
      <p:sp>
        <p:nvSpPr>
          <p:cNvPr id="20" name="Rectangle 19"/>
          <p:cNvSpPr/>
          <p:nvPr/>
        </p:nvSpPr>
        <p:spPr>
          <a:xfrm>
            <a:off x="7992380" y="1988840"/>
            <a:ext cx="743711" cy="131301"/>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Alternative</a:t>
            </a:r>
          </a:p>
        </p:txBody>
      </p:sp>
      <p:sp>
        <p:nvSpPr>
          <p:cNvPr id="21" name="Rectangle 20"/>
          <p:cNvSpPr/>
          <p:nvPr/>
        </p:nvSpPr>
        <p:spPr>
          <a:xfrm>
            <a:off x="8100392" y="1484784"/>
            <a:ext cx="664460" cy="102681"/>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Preferred</a:t>
            </a:r>
          </a:p>
        </p:txBody>
      </p:sp>
      <p:sp>
        <p:nvSpPr>
          <p:cNvPr id="23" name="Rectangle 22"/>
          <p:cNvSpPr/>
          <p:nvPr/>
        </p:nvSpPr>
        <p:spPr>
          <a:xfrm>
            <a:off x="5946411" y="3545289"/>
            <a:ext cx="181468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dirty="0">
                <a:solidFill>
                  <a:srgbClr val="414141"/>
                </a:solidFill>
              </a:rPr>
              <a:t>HMA C2 Asset Decay Curve</a:t>
            </a:r>
          </a:p>
        </p:txBody>
      </p:sp>
      <p:sp>
        <p:nvSpPr>
          <p:cNvPr id="24" name="Rectangle 23"/>
          <p:cNvSpPr/>
          <p:nvPr/>
        </p:nvSpPr>
        <p:spPr>
          <a:xfrm>
            <a:off x="5904148" y="5697252"/>
            <a:ext cx="181468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dirty="0">
                <a:solidFill>
                  <a:srgbClr val="414141"/>
                </a:solidFill>
              </a:rPr>
              <a:t>Year</a:t>
            </a:r>
          </a:p>
        </p:txBody>
      </p:sp>
      <p:sp>
        <p:nvSpPr>
          <p:cNvPr id="25" name="Rectangle 24"/>
          <p:cNvSpPr/>
          <p:nvPr/>
        </p:nvSpPr>
        <p:spPr>
          <a:xfrm>
            <a:off x="8064388" y="5121188"/>
            <a:ext cx="85242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Do Nothing</a:t>
            </a:r>
          </a:p>
        </p:txBody>
      </p:sp>
      <p:sp>
        <p:nvSpPr>
          <p:cNvPr id="26" name="Rectangle 25"/>
          <p:cNvSpPr/>
          <p:nvPr/>
        </p:nvSpPr>
        <p:spPr>
          <a:xfrm>
            <a:off x="7740352" y="4761148"/>
            <a:ext cx="743711" cy="131301"/>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Alternative</a:t>
            </a:r>
          </a:p>
        </p:txBody>
      </p:sp>
      <p:sp>
        <p:nvSpPr>
          <p:cNvPr id="27" name="Rectangle 26"/>
          <p:cNvSpPr/>
          <p:nvPr/>
        </p:nvSpPr>
        <p:spPr>
          <a:xfrm>
            <a:off x="7776356" y="3969060"/>
            <a:ext cx="664460" cy="102681"/>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i="1" dirty="0">
                <a:solidFill>
                  <a:srgbClr val="414141"/>
                </a:solidFill>
              </a:rPr>
              <a:t>Preferred</a:t>
            </a:r>
          </a:p>
        </p:txBody>
      </p:sp>
      <p:pic>
        <p:nvPicPr>
          <p:cNvPr id="4" name="Picture 3"/>
          <p:cNvPicPr>
            <a:picLocks noChangeAspect="1"/>
          </p:cNvPicPr>
          <p:nvPr/>
        </p:nvPicPr>
        <p:blipFill rotWithShape="1">
          <a:blip r:embed="rId9"/>
          <a:srcRect l="19017"/>
          <a:stretch/>
        </p:blipFill>
        <p:spPr>
          <a:xfrm>
            <a:off x="4427984" y="1112406"/>
            <a:ext cx="254988" cy="2028562"/>
          </a:xfrm>
          <a:prstGeom prst="rect">
            <a:avLst/>
          </a:prstGeom>
        </p:spPr>
      </p:pic>
      <p:pic>
        <p:nvPicPr>
          <p:cNvPr id="28" name="Picture 27"/>
          <p:cNvPicPr>
            <a:picLocks noChangeAspect="1"/>
          </p:cNvPicPr>
          <p:nvPr/>
        </p:nvPicPr>
        <p:blipFill rotWithShape="1">
          <a:blip r:embed="rId9"/>
          <a:srcRect l="19017"/>
          <a:stretch/>
        </p:blipFill>
        <p:spPr>
          <a:xfrm>
            <a:off x="4427984" y="3573016"/>
            <a:ext cx="254988" cy="2028562"/>
          </a:xfrm>
          <a:prstGeom prst="rect">
            <a:avLst/>
          </a:prstGeom>
        </p:spPr>
      </p:pic>
      <p:sp>
        <p:nvSpPr>
          <p:cNvPr id="29" name="Rectangle 28"/>
          <p:cNvSpPr/>
          <p:nvPr/>
        </p:nvSpPr>
        <p:spPr>
          <a:xfrm rot="16200000">
            <a:off x="4054079" y="1647358"/>
            <a:ext cx="926609" cy="97406"/>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rgbClr val="414141"/>
                </a:solidFill>
              </a:rPr>
              <a:t>Good</a:t>
            </a:r>
          </a:p>
        </p:txBody>
      </p:sp>
      <p:sp>
        <p:nvSpPr>
          <p:cNvPr id="30" name="Rectangle 29"/>
          <p:cNvSpPr/>
          <p:nvPr/>
        </p:nvSpPr>
        <p:spPr>
          <a:xfrm rot="16200000">
            <a:off x="4351729" y="2283696"/>
            <a:ext cx="358930" cy="12502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rgbClr val="414141"/>
                </a:solidFill>
              </a:rPr>
              <a:t>Fair</a:t>
            </a:r>
          </a:p>
        </p:txBody>
      </p:sp>
      <p:sp>
        <p:nvSpPr>
          <p:cNvPr id="31" name="Rectangle 30"/>
          <p:cNvSpPr/>
          <p:nvPr/>
        </p:nvSpPr>
        <p:spPr>
          <a:xfrm rot="16200000">
            <a:off x="4351729" y="2753179"/>
            <a:ext cx="358930" cy="1250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chemeClr val="tx1"/>
                </a:solidFill>
              </a:rPr>
              <a:t>Poor</a:t>
            </a:r>
          </a:p>
        </p:txBody>
      </p:sp>
      <p:sp>
        <p:nvSpPr>
          <p:cNvPr id="32" name="Rectangle 31"/>
          <p:cNvSpPr/>
          <p:nvPr/>
        </p:nvSpPr>
        <p:spPr>
          <a:xfrm rot="16200000">
            <a:off x="4351729" y="5213789"/>
            <a:ext cx="358930" cy="125028"/>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chemeClr val="tx1"/>
                </a:solidFill>
              </a:rPr>
              <a:t>Poor</a:t>
            </a:r>
          </a:p>
        </p:txBody>
      </p:sp>
      <p:sp>
        <p:nvSpPr>
          <p:cNvPr id="34" name="Rectangle 33"/>
          <p:cNvSpPr/>
          <p:nvPr/>
        </p:nvSpPr>
        <p:spPr>
          <a:xfrm rot="16200000">
            <a:off x="4340633" y="4766065"/>
            <a:ext cx="358930" cy="12502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rgbClr val="414141"/>
                </a:solidFill>
              </a:rPr>
              <a:t>Fair</a:t>
            </a:r>
          </a:p>
        </p:txBody>
      </p:sp>
      <p:sp>
        <p:nvSpPr>
          <p:cNvPr id="35" name="Rectangle 34"/>
          <p:cNvSpPr/>
          <p:nvPr/>
        </p:nvSpPr>
        <p:spPr>
          <a:xfrm rot="16200000">
            <a:off x="4065416" y="4083214"/>
            <a:ext cx="926609" cy="97406"/>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b="1" dirty="0">
                <a:solidFill>
                  <a:srgbClr val="414141"/>
                </a:solidFill>
              </a:rPr>
              <a:t>Good</a:t>
            </a:r>
          </a:p>
        </p:txBody>
      </p:sp>
      <p:graphicFrame>
        <p:nvGraphicFramePr>
          <p:cNvPr id="5" name="Table 5">
            <a:extLst>
              <a:ext uri="{FF2B5EF4-FFF2-40B4-BE49-F238E27FC236}">
                <a16:creationId xmlns:a16="http://schemas.microsoft.com/office/drawing/2014/main" id="{E3F551E1-8E75-4549-B23E-09DAA45C9B71}"/>
              </a:ext>
            </a:extLst>
          </p:cNvPr>
          <p:cNvGraphicFramePr>
            <a:graphicFrameLocks noGrp="1"/>
          </p:cNvGraphicFramePr>
          <p:nvPr>
            <p:extLst>
              <p:ext uri="{D42A27DB-BD31-4B8C-83A1-F6EECF244321}">
                <p14:modId xmlns:p14="http://schemas.microsoft.com/office/powerpoint/2010/main" val="3685932847"/>
              </p:ext>
            </p:extLst>
          </p:nvPr>
        </p:nvGraphicFramePr>
        <p:xfrm>
          <a:off x="4682972" y="3065160"/>
          <a:ext cx="4373866" cy="198120"/>
        </p:xfrm>
        <a:graphic>
          <a:graphicData uri="http://schemas.openxmlformats.org/drawingml/2006/table">
            <a:tbl>
              <a:tblPr firstRow="1" bandRow="1">
                <a:tableStyleId>{2D5ABB26-0587-4C30-8999-92F81FD0307C}</a:tableStyleId>
              </a:tblPr>
              <a:tblGrid>
                <a:gridCol w="312419">
                  <a:extLst>
                    <a:ext uri="{9D8B030D-6E8A-4147-A177-3AD203B41FA5}">
                      <a16:colId xmlns:a16="http://schemas.microsoft.com/office/drawing/2014/main" val="2822933909"/>
                    </a:ext>
                  </a:extLst>
                </a:gridCol>
                <a:gridCol w="312419">
                  <a:extLst>
                    <a:ext uri="{9D8B030D-6E8A-4147-A177-3AD203B41FA5}">
                      <a16:colId xmlns:a16="http://schemas.microsoft.com/office/drawing/2014/main" val="805454082"/>
                    </a:ext>
                  </a:extLst>
                </a:gridCol>
                <a:gridCol w="312419">
                  <a:extLst>
                    <a:ext uri="{9D8B030D-6E8A-4147-A177-3AD203B41FA5}">
                      <a16:colId xmlns:a16="http://schemas.microsoft.com/office/drawing/2014/main" val="3267750518"/>
                    </a:ext>
                  </a:extLst>
                </a:gridCol>
                <a:gridCol w="312419">
                  <a:extLst>
                    <a:ext uri="{9D8B030D-6E8A-4147-A177-3AD203B41FA5}">
                      <a16:colId xmlns:a16="http://schemas.microsoft.com/office/drawing/2014/main" val="737911026"/>
                    </a:ext>
                  </a:extLst>
                </a:gridCol>
                <a:gridCol w="312419">
                  <a:extLst>
                    <a:ext uri="{9D8B030D-6E8A-4147-A177-3AD203B41FA5}">
                      <a16:colId xmlns:a16="http://schemas.microsoft.com/office/drawing/2014/main" val="3757584226"/>
                    </a:ext>
                  </a:extLst>
                </a:gridCol>
                <a:gridCol w="312419">
                  <a:extLst>
                    <a:ext uri="{9D8B030D-6E8A-4147-A177-3AD203B41FA5}">
                      <a16:colId xmlns:a16="http://schemas.microsoft.com/office/drawing/2014/main" val="1475687042"/>
                    </a:ext>
                  </a:extLst>
                </a:gridCol>
                <a:gridCol w="312419">
                  <a:extLst>
                    <a:ext uri="{9D8B030D-6E8A-4147-A177-3AD203B41FA5}">
                      <a16:colId xmlns:a16="http://schemas.microsoft.com/office/drawing/2014/main" val="461603386"/>
                    </a:ext>
                  </a:extLst>
                </a:gridCol>
                <a:gridCol w="312419">
                  <a:extLst>
                    <a:ext uri="{9D8B030D-6E8A-4147-A177-3AD203B41FA5}">
                      <a16:colId xmlns:a16="http://schemas.microsoft.com/office/drawing/2014/main" val="2391108494"/>
                    </a:ext>
                  </a:extLst>
                </a:gridCol>
                <a:gridCol w="312419">
                  <a:extLst>
                    <a:ext uri="{9D8B030D-6E8A-4147-A177-3AD203B41FA5}">
                      <a16:colId xmlns:a16="http://schemas.microsoft.com/office/drawing/2014/main" val="2391149177"/>
                    </a:ext>
                  </a:extLst>
                </a:gridCol>
                <a:gridCol w="312419">
                  <a:extLst>
                    <a:ext uri="{9D8B030D-6E8A-4147-A177-3AD203B41FA5}">
                      <a16:colId xmlns:a16="http://schemas.microsoft.com/office/drawing/2014/main" val="2883984488"/>
                    </a:ext>
                  </a:extLst>
                </a:gridCol>
                <a:gridCol w="312419">
                  <a:extLst>
                    <a:ext uri="{9D8B030D-6E8A-4147-A177-3AD203B41FA5}">
                      <a16:colId xmlns:a16="http://schemas.microsoft.com/office/drawing/2014/main" val="2139585623"/>
                    </a:ext>
                  </a:extLst>
                </a:gridCol>
                <a:gridCol w="312419">
                  <a:extLst>
                    <a:ext uri="{9D8B030D-6E8A-4147-A177-3AD203B41FA5}">
                      <a16:colId xmlns:a16="http://schemas.microsoft.com/office/drawing/2014/main" val="3724987687"/>
                    </a:ext>
                  </a:extLst>
                </a:gridCol>
                <a:gridCol w="312419">
                  <a:extLst>
                    <a:ext uri="{9D8B030D-6E8A-4147-A177-3AD203B41FA5}">
                      <a16:colId xmlns:a16="http://schemas.microsoft.com/office/drawing/2014/main" val="197782996"/>
                    </a:ext>
                  </a:extLst>
                </a:gridCol>
                <a:gridCol w="312419">
                  <a:extLst>
                    <a:ext uri="{9D8B030D-6E8A-4147-A177-3AD203B41FA5}">
                      <a16:colId xmlns:a16="http://schemas.microsoft.com/office/drawing/2014/main" val="3645565731"/>
                    </a:ext>
                  </a:extLst>
                </a:gridCol>
              </a:tblGrid>
              <a:tr h="174047">
                <a:tc>
                  <a:txBody>
                    <a:bodyPr/>
                    <a:lstStyle/>
                    <a:p>
                      <a:r>
                        <a:rPr lang="en-US" sz="700" dirty="0"/>
                        <a:t>0</a:t>
                      </a:r>
                    </a:p>
                  </a:txBody>
                  <a:tcPr>
                    <a:solidFill>
                      <a:schemeClr val="bg2"/>
                    </a:solidFill>
                  </a:tcPr>
                </a:tc>
                <a:tc>
                  <a:txBody>
                    <a:bodyPr/>
                    <a:lstStyle/>
                    <a:p>
                      <a:r>
                        <a:rPr lang="en-US" sz="700" dirty="0"/>
                        <a:t>5</a:t>
                      </a:r>
                    </a:p>
                  </a:txBody>
                  <a:tcPr>
                    <a:solidFill>
                      <a:schemeClr val="bg2"/>
                    </a:solidFill>
                  </a:tcPr>
                </a:tc>
                <a:tc>
                  <a:txBody>
                    <a:bodyPr/>
                    <a:lstStyle/>
                    <a:p>
                      <a:r>
                        <a:rPr lang="en-US" sz="700" dirty="0"/>
                        <a:t>10</a:t>
                      </a:r>
                    </a:p>
                  </a:txBody>
                  <a:tcPr>
                    <a:solidFill>
                      <a:schemeClr val="bg2"/>
                    </a:solidFill>
                  </a:tcPr>
                </a:tc>
                <a:tc>
                  <a:txBody>
                    <a:bodyPr/>
                    <a:lstStyle/>
                    <a:p>
                      <a:r>
                        <a:rPr lang="en-US" sz="700" dirty="0"/>
                        <a:t>15</a:t>
                      </a:r>
                    </a:p>
                  </a:txBody>
                  <a:tcPr>
                    <a:solidFill>
                      <a:schemeClr val="bg2"/>
                    </a:solidFill>
                  </a:tcPr>
                </a:tc>
                <a:tc>
                  <a:txBody>
                    <a:bodyPr/>
                    <a:lstStyle/>
                    <a:p>
                      <a:r>
                        <a:rPr lang="en-US" sz="700" dirty="0"/>
                        <a:t>20</a:t>
                      </a:r>
                    </a:p>
                  </a:txBody>
                  <a:tcPr>
                    <a:solidFill>
                      <a:schemeClr val="bg2"/>
                    </a:solidFill>
                  </a:tcPr>
                </a:tc>
                <a:tc>
                  <a:txBody>
                    <a:bodyPr/>
                    <a:lstStyle/>
                    <a:p>
                      <a:r>
                        <a:rPr lang="en-US" sz="700" dirty="0"/>
                        <a:t>25</a:t>
                      </a:r>
                    </a:p>
                  </a:txBody>
                  <a:tcPr>
                    <a:solidFill>
                      <a:schemeClr val="bg2"/>
                    </a:solidFill>
                  </a:tcPr>
                </a:tc>
                <a:tc>
                  <a:txBody>
                    <a:bodyPr/>
                    <a:lstStyle/>
                    <a:p>
                      <a:r>
                        <a:rPr lang="en-US" sz="700" dirty="0"/>
                        <a:t>30</a:t>
                      </a:r>
                    </a:p>
                  </a:txBody>
                  <a:tcPr>
                    <a:solidFill>
                      <a:schemeClr val="bg2"/>
                    </a:solidFill>
                  </a:tcPr>
                </a:tc>
                <a:tc>
                  <a:txBody>
                    <a:bodyPr/>
                    <a:lstStyle/>
                    <a:p>
                      <a:r>
                        <a:rPr lang="en-US" sz="700" dirty="0"/>
                        <a:t>35</a:t>
                      </a:r>
                    </a:p>
                  </a:txBody>
                  <a:tcPr>
                    <a:solidFill>
                      <a:schemeClr val="bg2"/>
                    </a:solidFill>
                  </a:tcPr>
                </a:tc>
                <a:tc>
                  <a:txBody>
                    <a:bodyPr/>
                    <a:lstStyle/>
                    <a:p>
                      <a:r>
                        <a:rPr lang="en-US" sz="700" dirty="0"/>
                        <a:t>40</a:t>
                      </a:r>
                    </a:p>
                  </a:txBody>
                  <a:tcPr>
                    <a:solidFill>
                      <a:schemeClr val="bg2"/>
                    </a:solidFill>
                  </a:tcPr>
                </a:tc>
                <a:tc>
                  <a:txBody>
                    <a:bodyPr/>
                    <a:lstStyle/>
                    <a:p>
                      <a:r>
                        <a:rPr lang="en-US" sz="700" dirty="0"/>
                        <a:t>45</a:t>
                      </a:r>
                    </a:p>
                  </a:txBody>
                  <a:tcPr>
                    <a:solidFill>
                      <a:schemeClr val="bg2"/>
                    </a:solidFill>
                  </a:tcPr>
                </a:tc>
                <a:tc>
                  <a:txBody>
                    <a:bodyPr/>
                    <a:lstStyle/>
                    <a:p>
                      <a:r>
                        <a:rPr lang="en-US" sz="700" dirty="0"/>
                        <a:t>50</a:t>
                      </a:r>
                    </a:p>
                  </a:txBody>
                  <a:tcPr>
                    <a:solidFill>
                      <a:schemeClr val="bg2"/>
                    </a:solidFill>
                  </a:tcPr>
                </a:tc>
                <a:tc>
                  <a:txBody>
                    <a:bodyPr/>
                    <a:lstStyle/>
                    <a:p>
                      <a:r>
                        <a:rPr lang="en-US" sz="700" dirty="0"/>
                        <a:t>55</a:t>
                      </a:r>
                    </a:p>
                  </a:txBody>
                  <a:tcPr>
                    <a:solidFill>
                      <a:schemeClr val="bg2"/>
                    </a:solidFill>
                  </a:tcPr>
                </a:tc>
                <a:tc>
                  <a:txBody>
                    <a:bodyPr/>
                    <a:lstStyle/>
                    <a:p>
                      <a:r>
                        <a:rPr lang="en-US" sz="700" dirty="0"/>
                        <a:t>60</a:t>
                      </a:r>
                    </a:p>
                  </a:txBody>
                  <a:tcPr>
                    <a:solidFill>
                      <a:schemeClr val="bg2"/>
                    </a:solidFill>
                  </a:tcPr>
                </a:tc>
                <a:tc>
                  <a:txBody>
                    <a:bodyPr/>
                    <a:lstStyle/>
                    <a:p>
                      <a:r>
                        <a:rPr lang="en-US" sz="700" dirty="0"/>
                        <a:t>65</a:t>
                      </a:r>
                    </a:p>
                  </a:txBody>
                  <a:tcPr>
                    <a:solidFill>
                      <a:schemeClr val="bg2"/>
                    </a:solidFill>
                  </a:tcPr>
                </a:tc>
                <a:extLst>
                  <a:ext uri="{0D108BD9-81ED-4DB2-BD59-A6C34878D82A}">
                    <a16:rowId xmlns:a16="http://schemas.microsoft.com/office/drawing/2014/main" val="1860344523"/>
                  </a:ext>
                </a:extLst>
              </a:tr>
            </a:tbl>
          </a:graphicData>
        </a:graphic>
      </p:graphicFrame>
      <p:sp>
        <p:nvSpPr>
          <p:cNvPr id="22" name="Rectangle 21"/>
          <p:cNvSpPr/>
          <p:nvPr/>
        </p:nvSpPr>
        <p:spPr>
          <a:xfrm>
            <a:off x="6283564" y="3294209"/>
            <a:ext cx="852424" cy="131416"/>
          </a:xfrm>
          <a:prstGeom prst="rect">
            <a:avLst/>
          </a:prstGeom>
          <a:solidFill>
            <a:schemeClr val="bg2"/>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800" dirty="0">
                <a:solidFill>
                  <a:srgbClr val="414141"/>
                </a:solidFill>
              </a:rPr>
              <a:t>Year</a:t>
            </a:r>
          </a:p>
        </p:txBody>
      </p:sp>
      <p:graphicFrame>
        <p:nvGraphicFramePr>
          <p:cNvPr id="37" name="Table 5">
            <a:extLst>
              <a:ext uri="{FF2B5EF4-FFF2-40B4-BE49-F238E27FC236}">
                <a16:creationId xmlns:a16="http://schemas.microsoft.com/office/drawing/2014/main" id="{2EA7DEE7-5EEA-4787-A956-08B2851F0193}"/>
              </a:ext>
            </a:extLst>
          </p:cNvPr>
          <p:cNvGraphicFramePr>
            <a:graphicFrameLocks noGrp="1"/>
          </p:cNvGraphicFramePr>
          <p:nvPr>
            <p:extLst>
              <p:ext uri="{D42A27DB-BD31-4B8C-83A1-F6EECF244321}">
                <p14:modId xmlns:p14="http://schemas.microsoft.com/office/powerpoint/2010/main" val="2832157027"/>
              </p:ext>
            </p:extLst>
          </p:nvPr>
        </p:nvGraphicFramePr>
        <p:xfrm>
          <a:off x="4651376" y="5513037"/>
          <a:ext cx="4301440" cy="198120"/>
        </p:xfrm>
        <a:graphic>
          <a:graphicData uri="http://schemas.openxmlformats.org/drawingml/2006/table">
            <a:tbl>
              <a:tblPr firstRow="1" bandRow="1">
                <a:tableStyleId>{2D5ABB26-0587-4C30-8999-92F81FD0307C}</a:tableStyleId>
              </a:tblPr>
              <a:tblGrid>
                <a:gridCol w="330880">
                  <a:extLst>
                    <a:ext uri="{9D8B030D-6E8A-4147-A177-3AD203B41FA5}">
                      <a16:colId xmlns:a16="http://schemas.microsoft.com/office/drawing/2014/main" val="2822933909"/>
                    </a:ext>
                  </a:extLst>
                </a:gridCol>
                <a:gridCol w="330880">
                  <a:extLst>
                    <a:ext uri="{9D8B030D-6E8A-4147-A177-3AD203B41FA5}">
                      <a16:colId xmlns:a16="http://schemas.microsoft.com/office/drawing/2014/main" val="805454082"/>
                    </a:ext>
                  </a:extLst>
                </a:gridCol>
                <a:gridCol w="330880">
                  <a:extLst>
                    <a:ext uri="{9D8B030D-6E8A-4147-A177-3AD203B41FA5}">
                      <a16:colId xmlns:a16="http://schemas.microsoft.com/office/drawing/2014/main" val="3267750518"/>
                    </a:ext>
                  </a:extLst>
                </a:gridCol>
                <a:gridCol w="330880">
                  <a:extLst>
                    <a:ext uri="{9D8B030D-6E8A-4147-A177-3AD203B41FA5}">
                      <a16:colId xmlns:a16="http://schemas.microsoft.com/office/drawing/2014/main" val="737911026"/>
                    </a:ext>
                  </a:extLst>
                </a:gridCol>
                <a:gridCol w="330880">
                  <a:extLst>
                    <a:ext uri="{9D8B030D-6E8A-4147-A177-3AD203B41FA5}">
                      <a16:colId xmlns:a16="http://schemas.microsoft.com/office/drawing/2014/main" val="3757584226"/>
                    </a:ext>
                  </a:extLst>
                </a:gridCol>
                <a:gridCol w="330880">
                  <a:extLst>
                    <a:ext uri="{9D8B030D-6E8A-4147-A177-3AD203B41FA5}">
                      <a16:colId xmlns:a16="http://schemas.microsoft.com/office/drawing/2014/main" val="1475687042"/>
                    </a:ext>
                  </a:extLst>
                </a:gridCol>
                <a:gridCol w="330880">
                  <a:extLst>
                    <a:ext uri="{9D8B030D-6E8A-4147-A177-3AD203B41FA5}">
                      <a16:colId xmlns:a16="http://schemas.microsoft.com/office/drawing/2014/main" val="461603386"/>
                    </a:ext>
                  </a:extLst>
                </a:gridCol>
                <a:gridCol w="330880">
                  <a:extLst>
                    <a:ext uri="{9D8B030D-6E8A-4147-A177-3AD203B41FA5}">
                      <a16:colId xmlns:a16="http://schemas.microsoft.com/office/drawing/2014/main" val="2391108494"/>
                    </a:ext>
                  </a:extLst>
                </a:gridCol>
                <a:gridCol w="330880">
                  <a:extLst>
                    <a:ext uri="{9D8B030D-6E8A-4147-A177-3AD203B41FA5}">
                      <a16:colId xmlns:a16="http://schemas.microsoft.com/office/drawing/2014/main" val="2391149177"/>
                    </a:ext>
                  </a:extLst>
                </a:gridCol>
                <a:gridCol w="330880">
                  <a:extLst>
                    <a:ext uri="{9D8B030D-6E8A-4147-A177-3AD203B41FA5}">
                      <a16:colId xmlns:a16="http://schemas.microsoft.com/office/drawing/2014/main" val="2883984488"/>
                    </a:ext>
                  </a:extLst>
                </a:gridCol>
                <a:gridCol w="330880">
                  <a:extLst>
                    <a:ext uri="{9D8B030D-6E8A-4147-A177-3AD203B41FA5}">
                      <a16:colId xmlns:a16="http://schemas.microsoft.com/office/drawing/2014/main" val="2139585623"/>
                    </a:ext>
                  </a:extLst>
                </a:gridCol>
                <a:gridCol w="330880">
                  <a:extLst>
                    <a:ext uri="{9D8B030D-6E8A-4147-A177-3AD203B41FA5}">
                      <a16:colId xmlns:a16="http://schemas.microsoft.com/office/drawing/2014/main" val="3724987687"/>
                    </a:ext>
                  </a:extLst>
                </a:gridCol>
                <a:gridCol w="330880">
                  <a:extLst>
                    <a:ext uri="{9D8B030D-6E8A-4147-A177-3AD203B41FA5}">
                      <a16:colId xmlns:a16="http://schemas.microsoft.com/office/drawing/2014/main" val="1134979737"/>
                    </a:ext>
                  </a:extLst>
                </a:gridCol>
              </a:tblGrid>
              <a:tr h="174047">
                <a:tc>
                  <a:txBody>
                    <a:bodyPr/>
                    <a:lstStyle/>
                    <a:p>
                      <a:r>
                        <a:rPr lang="en-US" sz="700" dirty="0"/>
                        <a:t>0</a:t>
                      </a:r>
                    </a:p>
                  </a:txBody>
                  <a:tcPr>
                    <a:solidFill>
                      <a:schemeClr val="bg2"/>
                    </a:solidFill>
                  </a:tcPr>
                </a:tc>
                <a:tc>
                  <a:txBody>
                    <a:bodyPr/>
                    <a:lstStyle/>
                    <a:p>
                      <a:r>
                        <a:rPr lang="en-US" sz="700" dirty="0"/>
                        <a:t>10</a:t>
                      </a:r>
                    </a:p>
                  </a:txBody>
                  <a:tcPr>
                    <a:solidFill>
                      <a:schemeClr val="bg2"/>
                    </a:solidFill>
                  </a:tcPr>
                </a:tc>
                <a:tc>
                  <a:txBody>
                    <a:bodyPr/>
                    <a:lstStyle/>
                    <a:p>
                      <a:r>
                        <a:rPr lang="en-US" sz="700" dirty="0"/>
                        <a:t>20</a:t>
                      </a:r>
                    </a:p>
                  </a:txBody>
                  <a:tcPr>
                    <a:solidFill>
                      <a:schemeClr val="bg2"/>
                    </a:solidFill>
                  </a:tcPr>
                </a:tc>
                <a:tc>
                  <a:txBody>
                    <a:bodyPr/>
                    <a:lstStyle/>
                    <a:p>
                      <a:r>
                        <a:rPr lang="en-US" sz="700" dirty="0"/>
                        <a:t>30</a:t>
                      </a:r>
                    </a:p>
                  </a:txBody>
                  <a:tcPr>
                    <a:solidFill>
                      <a:schemeClr val="bg2"/>
                    </a:solidFill>
                  </a:tcPr>
                </a:tc>
                <a:tc>
                  <a:txBody>
                    <a:bodyPr/>
                    <a:lstStyle/>
                    <a:p>
                      <a:r>
                        <a:rPr lang="en-US" sz="700" dirty="0"/>
                        <a:t>40</a:t>
                      </a:r>
                    </a:p>
                  </a:txBody>
                  <a:tcPr>
                    <a:solidFill>
                      <a:schemeClr val="bg2"/>
                    </a:solidFill>
                  </a:tcPr>
                </a:tc>
                <a:tc>
                  <a:txBody>
                    <a:bodyPr/>
                    <a:lstStyle/>
                    <a:p>
                      <a:r>
                        <a:rPr lang="en-US" sz="700" dirty="0"/>
                        <a:t>50</a:t>
                      </a:r>
                    </a:p>
                  </a:txBody>
                  <a:tcPr>
                    <a:solidFill>
                      <a:schemeClr val="bg2"/>
                    </a:solidFill>
                  </a:tcPr>
                </a:tc>
                <a:tc>
                  <a:txBody>
                    <a:bodyPr/>
                    <a:lstStyle/>
                    <a:p>
                      <a:r>
                        <a:rPr lang="en-US" sz="700" dirty="0"/>
                        <a:t>60</a:t>
                      </a:r>
                    </a:p>
                  </a:txBody>
                  <a:tcPr>
                    <a:solidFill>
                      <a:schemeClr val="bg2"/>
                    </a:solidFill>
                  </a:tcPr>
                </a:tc>
                <a:tc>
                  <a:txBody>
                    <a:bodyPr/>
                    <a:lstStyle/>
                    <a:p>
                      <a:r>
                        <a:rPr lang="en-US" sz="700" dirty="0"/>
                        <a:t>70</a:t>
                      </a:r>
                    </a:p>
                  </a:txBody>
                  <a:tcPr>
                    <a:solidFill>
                      <a:schemeClr val="bg2"/>
                    </a:solidFill>
                  </a:tcPr>
                </a:tc>
                <a:tc>
                  <a:txBody>
                    <a:bodyPr/>
                    <a:lstStyle/>
                    <a:p>
                      <a:r>
                        <a:rPr lang="en-US" sz="700" dirty="0"/>
                        <a:t>80</a:t>
                      </a:r>
                    </a:p>
                  </a:txBody>
                  <a:tcPr>
                    <a:solidFill>
                      <a:schemeClr val="bg2"/>
                    </a:solidFill>
                  </a:tcPr>
                </a:tc>
                <a:tc>
                  <a:txBody>
                    <a:bodyPr/>
                    <a:lstStyle/>
                    <a:p>
                      <a:r>
                        <a:rPr lang="en-US" sz="700" dirty="0"/>
                        <a:t>90</a:t>
                      </a:r>
                    </a:p>
                  </a:txBody>
                  <a:tcPr>
                    <a:solidFill>
                      <a:schemeClr val="bg2"/>
                    </a:solidFill>
                  </a:tcPr>
                </a:tc>
                <a:tc>
                  <a:txBody>
                    <a:bodyPr/>
                    <a:lstStyle/>
                    <a:p>
                      <a:r>
                        <a:rPr lang="en-US" sz="700" dirty="0"/>
                        <a:t>100</a:t>
                      </a:r>
                    </a:p>
                  </a:txBody>
                  <a:tcPr>
                    <a:solidFill>
                      <a:schemeClr val="bg2"/>
                    </a:solidFill>
                  </a:tcPr>
                </a:tc>
                <a:tc>
                  <a:txBody>
                    <a:bodyPr/>
                    <a:lstStyle/>
                    <a:p>
                      <a:r>
                        <a:rPr lang="en-US" sz="700" dirty="0"/>
                        <a:t>110</a:t>
                      </a:r>
                    </a:p>
                  </a:txBody>
                  <a:tcPr>
                    <a:solidFill>
                      <a:schemeClr val="bg2"/>
                    </a:solidFill>
                  </a:tcPr>
                </a:tc>
                <a:tc>
                  <a:txBody>
                    <a:bodyPr/>
                    <a:lstStyle/>
                    <a:p>
                      <a:r>
                        <a:rPr lang="en-US" sz="700" dirty="0"/>
                        <a:t>120</a:t>
                      </a:r>
                    </a:p>
                  </a:txBody>
                  <a:tcPr>
                    <a:solidFill>
                      <a:schemeClr val="bg2"/>
                    </a:solid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16114072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Pavement Lifecycle Investment Planning</a:t>
            </a:r>
          </a:p>
        </p:txBody>
      </p:sp>
    </p:spTree>
    <p:extLst>
      <p:ext uri="{BB962C8B-B14F-4D97-AF65-F5344CB8AC3E}">
        <p14:creationId xmlns:p14="http://schemas.microsoft.com/office/powerpoint/2010/main" val="261497109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8460"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2" name="Rectangle 1"/>
          <p:cNvSpPr/>
          <p:nvPr/>
        </p:nvSpPr>
        <p:spPr>
          <a:xfrm>
            <a:off x="4396946" y="1370051"/>
            <a:ext cx="4401277" cy="454322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7" name="TextBox 6"/>
          <p:cNvSpPr txBox="1">
            <a:spLocks/>
          </p:cNvSpPr>
          <p:nvPr/>
        </p:nvSpPr>
        <p:spPr>
          <a:xfrm>
            <a:off x="329446" y="404674"/>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Investment Planning</a:t>
            </a:r>
          </a:p>
        </p:txBody>
      </p:sp>
      <p:graphicFrame>
        <p:nvGraphicFramePr>
          <p:cNvPr id="10" name="Table 9"/>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1" name="Rectangle 10"/>
          <p:cNvSpPr/>
          <p:nvPr/>
        </p:nvSpPr>
        <p:spPr>
          <a:xfrm>
            <a:off x="280834" y="941767"/>
            <a:ext cx="3908227" cy="5452775"/>
          </a:xfrm>
          <a:prstGeom prst="rect">
            <a:avLst/>
          </a:prstGeom>
        </p:spPr>
        <p:txBody>
          <a:bodyPr wrap="square" numCol="1">
            <a:spAutoFit/>
          </a:bodyPr>
          <a:lstStyle/>
          <a:p>
            <a:pPr>
              <a:lnSpc>
                <a:spcPts val="1400"/>
              </a:lnSpc>
              <a:spcAft>
                <a:spcPts val="600"/>
              </a:spcAft>
            </a:pPr>
            <a:r>
              <a:rPr lang="en-US" sz="1100" dirty="0">
                <a:solidFill>
                  <a:srgbClr val="414141"/>
                </a:solidFill>
              </a:rPr>
              <a:t>INDOT’s asset lifecycle strategies for asphalt and concrete pavement present an optimal sequencing of treatments while considering the costs and benefits of investments. INDOT’s lifecycle investment planning is based on an assessment of various treatment options and selection of those that provide the lowest costs throughout the asset’s lifecycle while maintaining the minimum required level of service and balancing risk.</a:t>
            </a:r>
          </a:p>
          <a:p>
            <a:pPr>
              <a:lnSpc>
                <a:spcPts val="1400"/>
              </a:lnSpc>
              <a:spcAft>
                <a:spcPts val="600"/>
              </a:spcAft>
            </a:pPr>
            <a:r>
              <a:rPr lang="en-US" sz="1100" dirty="0">
                <a:solidFill>
                  <a:srgbClr val="414141"/>
                </a:solidFill>
              </a:rPr>
              <a:t>To assess lifecycle costs, INDOT compares the costs of its preferred treatment strategy against a baseline alternative scenario and a do-nothing scenario. The alternative scenario represents if INDOT were to do only the minimum treatments required to maintain the required level of service over its lifecycle. The do-nothing scenario represents if INDOT were to perform zero treatments over the asset’s lifecycle. Both the net present cost (NPC) and equivalent annual cost (EAC) have been assessed for the preferred and alternative scenarios for the financial analysis. This cost assessment is conducted uniquely for asphalt and concrete type pavement and uniquely per roadway category and sub-category to reflect the differences in INDOT’s treatment strategies based on pavement material and roadway type. </a:t>
            </a:r>
          </a:p>
          <a:p>
            <a:pPr>
              <a:lnSpc>
                <a:spcPts val="1400"/>
              </a:lnSpc>
            </a:pPr>
            <a:r>
              <a:rPr lang="en-US" sz="1100" dirty="0">
                <a:solidFill>
                  <a:srgbClr val="414141"/>
                </a:solidFill>
              </a:rPr>
              <a:t>The lifecycle investment planning presented here reflects INDOT’s </a:t>
            </a:r>
            <a:r>
              <a:rPr lang="en-US" sz="1100" i="1" dirty="0">
                <a:solidFill>
                  <a:srgbClr val="414141"/>
                </a:solidFill>
              </a:rPr>
              <a:t>overall</a:t>
            </a:r>
            <a:r>
              <a:rPr lang="en-US" sz="1100" dirty="0">
                <a:solidFill>
                  <a:srgbClr val="414141"/>
                </a:solidFill>
              </a:rPr>
              <a:t> asset strategies for asphalt and concrete pavement within each roadway category. As such, the asset strategies and lifecycle cost analyses have been developed based on theoretical conditions and assumptions. Strategies for specific pavement segments should be verified against actual field conditions and current data available. </a:t>
            </a:r>
          </a:p>
        </p:txBody>
      </p:sp>
      <p:sp>
        <p:nvSpPr>
          <p:cNvPr id="76" name="TextBox 75"/>
          <p:cNvSpPr txBox="1"/>
          <p:nvPr/>
        </p:nvSpPr>
        <p:spPr>
          <a:xfrm>
            <a:off x="4609098" y="1406429"/>
            <a:ext cx="2776164" cy="440268"/>
          </a:xfrm>
          <a:prstGeom prst="rect">
            <a:avLst/>
          </a:prstGeom>
          <a:noFill/>
        </p:spPr>
        <p:txBody>
          <a:bodyPr wrap="square" lIns="54610" tIns="54610" rIns="54610" bIns="54610" rtlCol="0">
            <a:noAutofit/>
          </a:bodyPr>
          <a:lstStyle/>
          <a:p>
            <a:pPr>
              <a:spcAft>
                <a:spcPts val="300"/>
              </a:spcAft>
            </a:pPr>
            <a:r>
              <a:rPr lang="en-US" sz="1100" b="1" dirty="0">
                <a:solidFill>
                  <a:schemeClr val="accent1"/>
                </a:solidFill>
              </a:rPr>
              <a:t>Lifecycle Cost Analysis</a:t>
            </a:r>
          </a:p>
          <a:p>
            <a:r>
              <a:rPr lang="en-US" sz="2200" b="1" dirty="0">
                <a:solidFill>
                  <a:schemeClr val="tx2"/>
                </a:solidFill>
              </a:rPr>
              <a:t>Key Assumptions</a:t>
            </a:r>
          </a:p>
        </p:txBody>
      </p:sp>
      <p:grpSp>
        <p:nvGrpSpPr>
          <p:cNvPr id="14" name="Group 13"/>
          <p:cNvGrpSpPr/>
          <p:nvPr/>
        </p:nvGrpSpPr>
        <p:grpSpPr>
          <a:xfrm flipH="1">
            <a:off x="4535996" y="1592796"/>
            <a:ext cx="4212468" cy="4209241"/>
            <a:chOff x="287524" y="2204864"/>
            <a:chExt cx="3116473" cy="2160240"/>
          </a:xfrm>
        </p:grpSpPr>
        <p:grpSp>
          <p:nvGrpSpPr>
            <p:cNvPr id="15" name="Group 14"/>
            <p:cNvGrpSpPr/>
            <p:nvPr/>
          </p:nvGrpSpPr>
          <p:grpSpPr>
            <a:xfrm flipH="1">
              <a:off x="287524" y="2204864"/>
              <a:ext cx="1019578" cy="2160240"/>
              <a:chOff x="2987824" y="2096852"/>
              <a:chExt cx="1019578" cy="2160240"/>
            </a:xfrm>
            <a:solidFill>
              <a:srgbClr val="B3B3B3"/>
            </a:solidFill>
          </p:grpSpPr>
          <p:grpSp>
            <p:nvGrpSpPr>
              <p:cNvPr id="67" name="Group 66"/>
              <p:cNvGrpSpPr/>
              <p:nvPr/>
            </p:nvGrpSpPr>
            <p:grpSpPr>
              <a:xfrm>
                <a:off x="2987824" y="2096852"/>
                <a:ext cx="1019578" cy="2077687"/>
                <a:chOff x="2987824" y="2096852"/>
                <a:chExt cx="1019578" cy="2077687"/>
              </a:xfrm>
              <a:grpFill/>
            </p:grpSpPr>
            <p:grpSp>
              <p:nvGrpSpPr>
                <p:cNvPr id="69" name="Group 4"/>
                <p:cNvGrpSpPr>
                  <a:grpSpLocks noChangeAspect="1"/>
                </p:cNvGrpSpPr>
                <p:nvPr/>
              </p:nvGrpSpPr>
              <p:grpSpPr bwMode="auto">
                <a:xfrm>
                  <a:off x="2987824" y="2096852"/>
                  <a:ext cx="1019578" cy="1744988"/>
                  <a:chOff x="468" y="693"/>
                  <a:chExt cx="357" cy="611"/>
                </a:xfrm>
                <a:grpFill/>
              </p:grpSpPr>
              <p:sp>
                <p:nvSpPr>
                  <p:cNvPr id="71" name="Freeform 5"/>
                  <p:cNvSpPr>
                    <a:spLocks noEditPoints="1"/>
                  </p:cNvSpPr>
                  <p:nvPr/>
                </p:nvSpPr>
                <p:spPr bwMode="auto">
                  <a:xfrm>
                    <a:off x="468" y="927"/>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
                  <p:cNvSpPr>
                    <a:spLocks noEditPoints="1"/>
                  </p:cNvSpPr>
                  <p:nvPr/>
                </p:nvSpPr>
                <p:spPr bwMode="auto">
                  <a:xfrm>
                    <a:off x="678" y="753"/>
                    <a:ext cx="63" cy="551"/>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7"/>
                  <p:cNvSpPr>
                    <a:spLocks noChangeArrowheads="1"/>
                  </p:cNvSpPr>
                  <p:nvPr/>
                </p:nvSpPr>
                <p:spPr bwMode="auto">
                  <a:xfrm>
                    <a:off x="767" y="776"/>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9"/>
                  <p:cNvSpPr>
                    <a:spLocks noEditPoints="1"/>
                  </p:cNvSpPr>
                  <p:nvPr/>
                </p:nvSpPr>
                <p:spPr bwMode="auto">
                  <a:xfrm>
                    <a:off x="468" y="693"/>
                    <a:ext cx="357" cy="23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0" name="Freeform 6"/>
                <p:cNvSpPr>
                  <a:spLocks noEditPoints="1"/>
                </p:cNvSpPr>
                <p:nvPr/>
              </p:nvSpPr>
              <p:spPr bwMode="auto">
                <a:xfrm>
                  <a:off x="3587192" y="2600908"/>
                  <a:ext cx="179926" cy="1573631"/>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8" name="Snip Same Side Corner Rectangle 67"/>
              <p:cNvSpPr/>
              <p:nvPr/>
            </p:nvSpPr>
            <p:spPr>
              <a:xfrm flipH="1">
                <a:off x="3472832" y="4077072"/>
                <a:ext cx="396044" cy="180020"/>
              </a:xfrm>
              <a:prstGeom prst="snip2SameRect">
                <a:avLst>
                  <a:gd name="adj1" fmla="val 50000"/>
                  <a:gd name="adj2"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grpSp>
          <p:nvGrpSpPr>
            <p:cNvPr id="59" name="Group 58"/>
            <p:cNvGrpSpPr/>
            <p:nvPr/>
          </p:nvGrpSpPr>
          <p:grpSpPr>
            <a:xfrm>
              <a:off x="861532" y="3828682"/>
              <a:ext cx="1400256" cy="536422"/>
              <a:chOff x="2393784" y="1333501"/>
              <a:chExt cx="3030886" cy="1161098"/>
            </a:xfrm>
          </p:grpSpPr>
          <p:sp>
            <p:nvSpPr>
              <p:cNvPr id="61" name="Freeform 92"/>
              <p:cNvSpPr>
                <a:spLocks/>
              </p:cNvSpPr>
              <p:nvPr/>
            </p:nvSpPr>
            <p:spPr bwMode="auto">
              <a:xfrm>
                <a:off x="2393784" y="1333501"/>
                <a:ext cx="3030886" cy="1161098"/>
              </a:xfrm>
              <a:prstGeom prst="roundRect">
                <a:avLst>
                  <a:gd name="adj" fmla="val 7643"/>
                </a:avLst>
              </a:pr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62" name="Freeform 92"/>
              <p:cNvSpPr>
                <a:spLocks/>
              </p:cNvSpPr>
              <p:nvPr/>
            </p:nvSpPr>
            <p:spPr bwMode="auto">
              <a:xfrm>
                <a:off x="2469147" y="1400175"/>
                <a:ext cx="2874382" cy="1006833"/>
              </a:xfrm>
              <a:prstGeom prst="roundRect">
                <a:avLst>
                  <a:gd name="adj" fmla="val 3859"/>
                </a:avLst>
              </a:prstGeom>
              <a:noFill/>
              <a:ln>
                <a:solidFill>
                  <a:schemeClr val="tx2">
                    <a:lumMod val="60000"/>
                    <a:lumOff val="40000"/>
                  </a:schemeClr>
                </a:solidFill>
              </a:ln>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63" name="Oval 62"/>
              <p:cNvSpPr/>
              <p:nvPr/>
            </p:nvSpPr>
            <p:spPr>
              <a:xfrm>
                <a:off x="2535059" y="1428747"/>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64" name="Oval 63"/>
              <p:cNvSpPr/>
              <p:nvPr/>
            </p:nvSpPr>
            <p:spPr>
              <a:xfrm>
                <a:off x="5247674" y="14287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65" name="Oval 64"/>
              <p:cNvSpPr/>
              <p:nvPr/>
            </p:nvSpPr>
            <p:spPr>
              <a:xfrm>
                <a:off x="2535059" y="2277811"/>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66" name="Oval 65"/>
              <p:cNvSpPr/>
              <p:nvPr/>
            </p:nvSpPr>
            <p:spPr>
              <a:xfrm>
                <a:off x="5247674" y="23050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grpSp>
        <p:grpSp>
          <p:nvGrpSpPr>
            <p:cNvPr id="17" name="Group 16"/>
            <p:cNvGrpSpPr/>
            <p:nvPr/>
          </p:nvGrpSpPr>
          <p:grpSpPr>
            <a:xfrm>
              <a:off x="1220472" y="3361225"/>
              <a:ext cx="1001176" cy="440052"/>
              <a:chOff x="3390901" y="1981200"/>
              <a:chExt cx="2380082" cy="1150035"/>
            </a:xfrm>
          </p:grpSpPr>
          <p:grpSp>
            <p:nvGrpSpPr>
              <p:cNvPr id="54" name="Group 53"/>
              <p:cNvGrpSpPr/>
              <p:nvPr/>
            </p:nvGrpSpPr>
            <p:grpSpPr>
              <a:xfrm>
                <a:off x="3390901" y="1981200"/>
                <a:ext cx="2380082" cy="1150035"/>
                <a:chOff x="3021687" y="1333500"/>
                <a:chExt cx="2402979" cy="1161098"/>
              </a:xfrm>
            </p:grpSpPr>
            <p:sp>
              <p:nvSpPr>
                <p:cNvPr id="57" name="Freeform 92"/>
                <p:cNvSpPr>
                  <a:spLocks/>
                </p:cNvSpPr>
                <p:nvPr/>
              </p:nvSpPr>
              <p:spPr bwMode="auto">
                <a:xfrm>
                  <a:off x="3021687" y="1333500"/>
                  <a:ext cx="2402979" cy="1161098"/>
                </a:xfrm>
                <a:prstGeom prst="roundRect">
                  <a:avLst>
                    <a:gd name="adj" fmla="val 7643"/>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58" name="TextBox 57"/>
                <p:cNvSpPr txBox="1"/>
                <p:nvPr/>
              </p:nvSpPr>
              <p:spPr>
                <a:xfrm>
                  <a:off x="3249069" y="1387288"/>
                  <a:ext cx="2040979" cy="430743"/>
                </a:xfrm>
                <a:prstGeom prst="rect">
                  <a:avLst/>
                </a:prstGeom>
                <a:noFill/>
              </p:spPr>
              <p:txBody>
                <a:bodyPr wrap="square" lIns="54610" tIns="54610" rIns="54610" bIns="54610" rtlCol="0">
                  <a:noAutofit/>
                </a:bodyPr>
                <a:lstStyle/>
                <a:p>
                  <a:pPr marL="0" lvl="2" algn="ctr"/>
                  <a:r>
                    <a:rPr lang="en-US" sz="1400" dirty="0">
                      <a:solidFill>
                        <a:schemeClr val="bg2"/>
                      </a:solidFill>
                    </a:rPr>
                    <a:t>1 Preferred Scenario</a:t>
                  </a:r>
                  <a:endParaRPr lang="en-US" sz="800" dirty="0">
                    <a:solidFill>
                      <a:schemeClr val="bg2"/>
                    </a:solidFill>
                  </a:endParaRPr>
                </a:p>
                <a:p>
                  <a:pPr marL="0" lvl="2" algn="ctr"/>
                  <a:r>
                    <a:rPr lang="en-US" sz="800" dirty="0">
                      <a:solidFill>
                        <a:schemeClr val="bg2"/>
                      </a:solidFill>
                    </a:rPr>
                    <a:t>per roadway category and pavement type</a:t>
                  </a:r>
                </a:p>
              </p:txBody>
            </p:sp>
          </p:grpSp>
          <p:cxnSp>
            <p:nvCxnSpPr>
              <p:cNvPr id="55" name="Straight Connector 54"/>
              <p:cNvCxnSpPr/>
              <p:nvPr/>
            </p:nvCxnSpPr>
            <p:spPr>
              <a:xfrm>
                <a:off x="3505199" y="2082801"/>
                <a:ext cx="0" cy="952499"/>
              </a:xfrm>
              <a:prstGeom prst="line">
                <a:avLst/>
              </a:prstGeom>
              <a:ln w="19050">
                <a:solidFill>
                  <a:schemeClr val="bg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5638800" y="2057400"/>
                <a:ext cx="0" cy="952499"/>
              </a:xfrm>
              <a:prstGeom prst="line">
                <a:avLst/>
              </a:prstGeom>
              <a:ln w="19050">
                <a:solidFill>
                  <a:schemeClr val="bg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17"/>
            <p:cNvGrpSpPr/>
            <p:nvPr/>
          </p:nvGrpSpPr>
          <p:grpSpPr>
            <a:xfrm>
              <a:off x="1527483" y="2936570"/>
              <a:ext cx="694168" cy="396667"/>
              <a:chOff x="7734300" y="2667000"/>
              <a:chExt cx="1905000" cy="920480"/>
            </a:xfrm>
          </p:grpSpPr>
          <p:grpSp>
            <p:nvGrpSpPr>
              <p:cNvPr id="49" name="Group 48"/>
              <p:cNvGrpSpPr/>
              <p:nvPr/>
            </p:nvGrpSpPr>
            <p:grpSpPr>
              <a:xfrm>
                <a:off x="7734300" y="2667000"/>
                <a:ext cx="1905000" cy="920480"/>
                <a:chOff x="3021687" y="1333500"/>
                <a:chExt cx="2402979" cy="1161098"/>
              </a:xfrm>
            </p:grpSpPr>
            <p:sp>
              <p:nvSpPr>
                <p:cNvPr id="52" name="Freeform 92"/>
                <p:cNvSpPr>
                  <a:spLocks/>
                </p:cNvSpPr>
                <p:nvPr/>
              </p:nvSpPr>
              <p:spPr bwMode="auto">
                <a:xfrm>
                  <a:off x="3021687" y="1333500"/>
                  <a:ext cx="2402979" cy="1161098"/>
                </a:xfrm>
                <a:prstGeom prst="roundRect">
                  <a:avLst>
                    <a:gd name="adj" fmla="val 7643"/>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53" name="TextBox 52"/>
                <p:cNvSpPr txBox="1"/>
                <p:nvPr/>
              </p:nvSpPr>
              <p:spPr>
                <a:xfrm>
                  <a:off x="3127549" y="1630691"/>
                  <a:ext cx="2245561" cy="598504"/>
                </a:xfrm>
                <a:prstGeom prst="rect">
                  <a:avLst/>
                </a:prstGeom>
                <a:noFill/>
              </p:spPr>
              <p:txBody>
                <a:bodyPr wrap="square" lIns="54610" tIns="54610" rIns="54610" bIns="54610" rtlCol="0" anchor="ctr">
                  <a:noAutofit/>
                </a:bodyPr>
                <a:lstStyle/>
                <a:p>
                  <a:pPr marL="0" lvl="2" algn="ctr">
                    <a:spcAft>
                      <a:spcPts val="600"/>
                    </a:spcAft>
                  </a:pPr>
                  <a:r>
                    <a:rPr lang="en-US" sz="800" dirty="0">
                      <a:solidFill>
                        <a:schemeClr val="bg2"/>
                      </a:solidFill>
                    </a:rPr>
                    <a:t>Strategies based on </a:t>
                  </a:r>
                  <a:r>
                    <a:rPr lang="en-US" sz="900" b="1" i="1" dirty="0">
                      <a:solidFill>
                        <a:schemeClr val="bg2"/>
                      </a:solidFill>
                    </a:rPr>
                    <a:t>theoretical conditions</a:t>
                  </a:r>
                </a:p>
              </p:txBody>
            </p:sp>
          </p:grpSp>
          <p:cxnSp>
            <p:nvCxnSpPr>
              <p:cNvPr id="50" name="Straight Connector 49"/>
              <p:cNvCxnSpPr/>
              <p:nvPr/>
            </p:nvCxnSpPr>
            <p:spPr>
              <a:xfrm>
                <a:off x="7881630" y="2786911"/>
                <a:ext cx="1645920" cy="0"/>
              </a:xfrm>
              <a:prstGeom prst="line">
                <a:avLst/>
              </a:prstGeom>
              <a:ln w="19050" cap="rnd">
                <a:solidFill>
                  <a:schemeClr val="accent1">
                    <a:lumMod val="50000"/>
                    <a:lumOff val="5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7881630" y="3461658"/>
                <a:ext cx="1645920" cy="0"/>
              </a:xfrm>
              <a:prstGeom prst="line">
                <a:avLst/>
              </a:prstGeom>
              <a:ln w="19050" cap="rnd">
                <a:solidFill>
                  <a:schemeClr val="accent1">
                    <a:lumMod val="50000"/>
                    <a:lumOff val="50000"/>
                  </a:schemeClr>
                </a:solidFill>
                <a:prstDash val="sysDot"/>
                <a:roun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498421" y="2511385"/>
              <a:ext cx="727983" cy="396667"/>
              <a:chOff x="7641501" y="2667000"/>
              <a:chExt cx="1997801" cy="920480"/>
            </a:xfrm>
          </p:grpSpPr>
          <p:grpSp>
            <p:nvGrpSpPr>
              <p:cNvPr id="44" name="Group 43"/>
              <p:cNvGrpSpPr/>
              <p:nvPr/>
            </p:nvGrpSpPr>
            <p:grpSpPr>
              <a:xfrm>
                <a:off x="7641501" y="2667000"/>
                <a:ext cx="1997801" cy="920480"/>
                <a:chOff x="2904629" y="1333500"/>
                <a:chExt cx="2520037" cy="1161098"/>
              </a:xfrm>
            </p:grpSpPr>
            <p:sp>
              <p:nvSpPr>
                <p:cNvPr id="47" name="Freeform 92"/>
                <p:cNvSpPr>
                  <a:spLocks/>
                </p:cNvSpPr>
                <p:nvPr/>
              </p:nvSpPr>
              <p:spPr bwMode="auto">
                <a:xfrm>
                  <a:off x="3021687" y="1333500"/>
                  <a:ext cx="2402979" cy="1161098"/>
                </a:xfrm>
                <a:prstGeom prst="roundRect">
                  <a:avLst>
                    <a:gd name="adj" fmla="val 7643"/>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48" name="TextBox 47"/>
                <p:cNvSpPr txBox="1"/>
                <p:nvPr/>
              </p:nvSpPr>
              <p:spPr>
                <a:xfrm>
                  <a:off x="2904629" y="1623216"/>
                  <a:ext cx="2492676" cy="556690"/>
                </a:xfrm>
                <a:prstGeom prst="rect">
                  <a:avLst/>
                </a:prstGeom>
                <a:noFill/>
              </p:spPr>
              <p:txBody>
                <a:bodyPr wrap="square" lIns="54610" tIns="54610" rIns="54610" bIns="54610" rtlCol="0" anchor="ctr">
                  <a:noAutofit/>
                </a:bodyPr>
                <a:lstStyle/>
                <a:p>
                  <a:pPr marL="0" lvl="2" algn="ctr">
                    <a:spcAft>
                      <a:spcPts val="600"/>
                    </a:spcAft>
                  </a:pPr>
                  <a:r>
                    <a:rPr lang="en-US" sz="1600" dirty="0">
                      <a:solidFill>
                        <a:schemeClr val="bg2"/>
                      </a:solidFill>
                    </a:rPr>
                    <a:t>4.5%</a:t>
                  </a:r>
                </a:p>
                <a:p>
                  <a:pPr marL="0" lvl="2" algn="ctr">
                    <a:spcAft>
                      <a:spcPts val="600"/>
                    </a:spcAft>
                  </a:pPr>
                  <a:r>
                    <a:rPr lang="en-US" sz="800" b="1" dirty="0">
                      <a:solidFill>
                        <a:schemeClr val="bg2"/>
                      </a:solidFill>
                    </a:rPr>
                    <a:t>Discount Rate</a:t>
                  </a:r>
                </a:p>
              </p:txBody>
            </p:sp>
          </p:grpSp>
          <p:cxnSp>
            <p:nvCxnSpPr>
              <p:cNvPr id="45" name="Straight Connector 44"/>
              <p:cNvCxnSpPr/>
              <p:nvPr/>
            </p:nvCxnSpPr>
            <p:spPr>
              <a:xfrm>
                <a:off x="7881628" y="2797964"/>
                <a:ext cx="1645921" cy="0"/>
              </a:xfrm>
              <a:prstGeom prst="line">
                <a:avLst/>
              </a:prstGeom>
              <a:ln w="19050" cap="rnd">
                <a:solidFill>
                  <a:schemeClr val="accent1">
                    <a:lumMod val="50000"/>
                    <a:lumOff val="5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7881628" y="3461658"/>
                <a:ext cx="1645921" cy="0"/>
              </a:xfrm>
              <a:prstGeom prst="line">
                <a:avLst/>
              </a:prstGeom>
              <a:ln w="19050" cap="rnd">
                <a:solidFill>
                  <a:schemeClr val="accent1">
                    <a:lumMod val="50000"/>
                    <a:lumOff val="50000"/>
                  </a:schemeClr>
                </a:solidFill>
                <a:prstDash val="sysDot"/>
                <a:round/>
              </a:ln>
            </p:spPr>
            <p:style>
              <a:lnRef idx="1">
                <a:schemeClr val="accent1"/>
              </a:lnRef>
              <a:fillRef idx="0">
                <a:schemeClr val="accent1"/>
              </a:fillRef>
              <a:effectRef idx="0">
                <a:schemeClr val="accent1"/>
              </a:effectRef>
              <a:fontRef idx="minor">
                <a:schemeClr val="tx1"/>
              </a:fontRef>
            </p:style>
          </p:cxnSp>
        </p:grpSp>
        <p:grpSp>
          <p:nvGrpSpPr>
            <p:cNvPr id="20" name="Group 19"/>
            <p:cNvGrpSpPr/>
            <p:nvPr/>
          </p:nvGrpSpPr>
          <p:grpSpPr>
            <a:xfrm>
              <a:off x="2250876" y="2964786"/>
              <a:ext cx="1110165" cy="838087"/>
              <a:chOff x="2928709" y="683994"/>
              <a:chExt cx="2402979" cy="1814059"/>
            </a:xfrm>
          </p:grpSpPr>
          <p:grpSp>
            <p:nvGrpSpPr>
              <p:cNvPr id="36" name="Group 35"/>
              <p:cNvGrpSpPr/>
              <p:nvPr/>
            </p:nvGrpSpPr>
            <p:grpSpPr>
              <a:xfrm>
                <a:off x="2928709" y="683994"/>
                <a:ext cx="2402979" cy="1814059"/>
                <a:chOff x="2928709" y="683994"/>
                <a:chExt cx="2402979" cy="1814059"/>
              </a:xfrm>
            </p:grpSpPr>
            <p:sp>
              <p:nvSpPr>
                <p:cNvPr id="38" name="Freeform 92"/>
                <p:cNvSpPr>
                  <a:spLocks/>
                </p:cNvSpPr>
                <p:nvPr/>
              </p:nvSpPr>
              <p:spPr bwMode="auto">
                <a:xfrm>
                  <a:off x="2928709" y="683994"/>
                  <a:ext cx="2402979" cy="1814059"/>
                </a:xfrm>
                <a:prstGeom prst="roundRect">
                  <a:avLst>
                    <a:gd name="adj" fmla="val 7643"/>
                  </a:avLst>
                </a:pr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39" name="Freeform 92"/>
                <p:cNvSpPr>
                  <a:spLocks/>
                </p:cNvSpPr>
                <p:nvPr/>
              </p:nvSpPr>
              <p:spPr bwMode="auto">
                <a:xfrm>
                  <a:off x="3000184" y="725276"/>
                  <a:ext cx="2247900" cy="1741052"/>
                </a:xfrm>
                <a:prstGeom prst="roundRect">
                  <a:avLst>
                    <a:gd name="adj" fmla="val 3859"/>
                  </a:avLst>
                </a:prstGeom>
                <a:noFill/>
                <a:ln>
                  <a:solidFill>
                    <a:schemeClr val="tx2">
                      <a:lumMod val="60000"/>
                      <a:lumOff val="40000"/>
                    </a:schemeClr>
                  </a:solidFill>
                </a:ln>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40" name="Oval 39"/>
                <p:cNvSpPr/>
                <p:nvPr/>
              </p:nvSpPr>
              <p:spPr>
                <a:xfrm>
                  <a:off x="3072582" y="749643"/>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41" name="Oval 40"/>
                <p:cNvSpPr/>
                <p:nvPr/>
              </p:nvSpPr>
              <p:spPr>
                <a:xfrm>
                  <a:off x="5117843" y="758932"/>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42" name="Oval 41"/>
                <p:cNvSpPr/>
                <p:nvPr/>
              </p:nvSpPr>
              <p:spPr>
                <a:xfrm>
                  <a:off x="3072583" y="2305050"/>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43" name="Oval 42"/>
                <p:cNvSpPr/>
                <p:nvPr/>
              </p:nvSpPr>
              <p:spPr>
                <a:xfrm>
                  <a:off x="5136388" y="2322548"/>
                  <a:ext cx="76201"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grpSp>
          <p:sp>
            <p:nvSpPr>
              <p:cNvPr id="37" name="TextBox 36"/>
              <p:cNvSpPr txBox="1"/>
              <p:nvPr/>
            </p:nvSpPr>
            <p:spPr>
              <a:xfrm>
                <a:off x="3072584" y="766737"/>
                <a:ext cx="2254537" cy="1696206"/>
              </a:xfrm>
              <a:prstGeom prst="rect">
                <a:avLst/>
              </a:prstGeom>
              <a:noFill/>
            </p:spPr>
            <p:txBody>
              <a:bodyPr wrap="square" lIns="54610" tIns="54610" rIns="54610" bIns="54610" rtlCol="0">
                <a:noAutofit/>
              </a:bodyPr>
              <a:lstStyle/>
              <a:p>
                <a:pPr marL="0" lvl="2" algn="ctr">
                  <a:spcAft>
                    <a:spcPts val="300"/>
                  </a:spcAft>
                </a:pPr>
                <a:r>
                  <a:rPr lang="en-US" sz="1200" dirty="0">
                    <a:solidFill>
                      <a:schemeClr val="bg2"/>
                    </a:solidFill>
                  </a:rPr>
                  <a:t>HMA Treatments </a:t>
                </a:r>
              </a:p>
              <a:p>
                <a:pPr marL="91440" lvl="2" indent="-91440">
                  <a:spcAft>
                    <a:spcPts val="300"/>
                  </a:spcAft>
                  <a:buFont typeface="Wingdings" panose="05000000000000000000" pitchFamily="2" charset="2"/>
                  <a:buChar char="§"/>
                </a:pPr>
                <a:r>
                  <a:rPr lang="en-US" sz="800" dirty="0">
                    <a:solidFill>
                      <a:schemeClr val="bg2"/>
                    </a:solidFill>
                  </a:rPr>
                  <a:t>Pavement Preservation Treatments</a:t>
                </a:r>
              </a:p>
              <a:p>
                <a:pPr marL="91440" lvl="2" indent="-91440">
                  <a:spcAft>
                    <a:spcPts val="300"/>
                  </a:spcAft>
                  <a:buFont typeface="Wingdings" panose="05000000000000000000" pitchFamily="2" charset="2"/>
                  <a:buChar char="§"/>
                </a:pPr>
                <a:r>
                  <a:rPr lang="en-US" sz="800" dirty="0">
                    <a:solidFill>
                      <a:schemeClr val="bg2"/>
                    </a:solidFill>
                  </a:rPr>
                  <a:t>Preventive Maintenance Treatments</a:t>
                </a:r>
              </a:p>
              <a:p>
                <a:pPr marL="91440" lvl="2" indent="-91440">
                  <a:spcAft>
                    <a:spcPts val="300"/>
                  </a:spcAft>
                  <a:buFont typeface="Wingdings" panose="05000000000000000000" pitchFamily="2" charset="2"/>
                  <a:buChar char="§"/>
                </a:pPr>
                <a:r>
                  <a:rPr lang="en-US" sz="800" dirty="0">
                    <a:solidFill>
                      <a:schemeClr val="bg2"/>
                    </a:solidFill>
                  </a:rPr>
                  <a:t>Minor Structural Treatments</a:t>
                </a:r>
              </a:p>
              <a:p>
                <a:pPr marL="91440" lvl="2" indent="-91440">
                  <a:spcAft>
                    <a:spcPts val="300"/>
                  </a:spcAft>
                  <a:buFont typeface="Wingdings" panose="05000000000000000000" pitchFamily="2" charset="2"/>
                  <a:buChar char="§"/>
                </a:pPr>
                <a:r>
                  <a:rPr lang="en-US" sz="800" dirty="0">
                    <a:solidFill>
                      <a:schemeClr val="bg2"/>
                    </a:solidFill>
                  </a:rPr>
                  <a:t>Major Structural Treatments</a:t>
                </a:r>
              </a:p>
              <a:p>
                <a:pPr algn="ctr"/>
                <a:br>
                  <a:rPr lang="en-US" sz="800" dirty="0">
                    <a:solidFill>
                      <a:schemeClr val="bg2"/>
                    </a:solidFill>
                    <a:latin typeface="Gill Sans MT" panose="020B0502020104020203" pitchFamily="34" charset="0"/>
                  </a:rPr>
                </a:br>
                <a:endParaRPr lang="en-US" sz="800" b="1" dirty="0">
                  <a:solidFill>
                    <a:schemeClr val="bg2"/>
                  </a:solidFill>
                  <a:latin typeface="Gill Sans MT" panose="020B0502020104020203" pitchFamily="34" charset="0"/>
                </a:endParaRPr>
              </a:p>
            </p:txBody>
          </p:sp>
        </p:grpSp>
        <p:grpSp>
          <p:nvGrpSpPr>
            <p:cNvPr id="21" name="Group 20"/>
            <p:cNvGrpSpPr/>
            <p:nvPr/>
          </p:nvGrpSpPr>
          <p:grpSpPr>
            <a:xfrm>
              <a:off x="2303303" y="2482100"/>
              <a:ext cx="1001176" cy="440052"/>
              <a:chOff x="3389842" y="1200241"/>
              <a:chExt cx="2380082" cy="1150035"/>
            </a:xfrm>
          </p:grpSpPr>
          <p:sp>
            <p:nvSpPr>
              <p:cNvPr id="34" name="Freeform 92"/>
              <p:cNvSpPr>
                <a:spLocks/>
              </p:cNvSpPr>
              <p:nvPr/>
            </p:nvSpPr>
            <p:spPr bwMode="auto">
              <a:xfrm>
                <a:off x="3389842" y="1200241"/>
                <a:ext cx="2380082" cy="1150035"/>
              </a:xfrm>
              <a:prstGeom prst="roundRect">
                <a:avLst>
                  <a:gd name="adj" fmla="val 7643"/>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cxnSp>
            <p:nvCxnSpPr>
              <p:cNvPr id="32" name="Straight Connector 31"/>
              <p:cNvCxnSpPr/>
              <p:nvPr/>
            </p:nvCxnSpPr>
            <p:spPr>
              <a:xfrm>
                <a:off x="3567094" y="1248210"/>
                <a:ext cx="0" cy="952499"/>
              </a:xfrm>
              <a:prstGeom prst="line">
                <a:avLst/>
              </a:prstGeom>
              <a:ln w="19050">
                <a:solidFill>
                  <a:schemeClr val="bg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626572" y="1299008"/>
                <a:ext cx="0" cy="952499"/>
              </a:xfrm>
              <a:prstGeom prst="line">
                <a:avLst/>
              </a:prstGeom>
              <a:ln w="19050">
                <a:solidFill>
                  <a:schemeClr val="bg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2293832" y="3828681"/>
              <a:ext cx="1110165" cy="536421"/>
              <a:chOff x="3021687" y="1333501"/>
              <a:chExt cx="2402979" cy="1161097"/>
            </a:xfrm>
          </p:grpSpPr>
          <p:grpSp>
            <p:nvGrpSpPr>
              <p:cNvPr id="23" name="Group 22"/>
              <p:cNvGrpSpPr/>
              <p:nvPr/>
            </p:nvGrpSpPr>
            <p:grpSpPr>
              <a:xfrm>
                <a:off x="3021687" y="1333501"/>
                <a:ext cx="2402979" cy="1161097"/>
                <a:chOff x="3021687" y="1333501"/>
                <a:chExt cx="2402979" cy="1161097"/>
              </a:xfrm>
            </p:grpSpPr>
            <p:sp>
              <p:nvSpPr>
                <p:cNvPr id="25" name="Freeform 92"/>
                <p:cNvSpPr>
                  <a:spLocks/>
                </p:cNvSpPr>
                <p:nvPr/>
              </p:nvSpPr>
              <p:spPr bwMode="auto">
                <a:xfrm>
                  <a:off x="3021687" y="1333501"/>
                  <a:ext cx="2402979" cy="1161097"/>
                </a:xfrm>
                <a:prstGeom prst="roundRect">
                  <a:avLst>
                    <a:gd name="adj" fmla="val 7643"/>
                  </a:avLst>
                </a:pr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26" name="Freeform 92"/>
                <p:cNvSpPr>
                  <a:spLocks/>
                </p:cNvSpPr>
                <p:nvPr/>
              </p:nvSpPr>
              <p:spPr bwMode="auto">
                <a:xfrm>
                  <a:off x="3095625" y="1400177"/>
                  <a:ext cx="2247900" cy="1006834"/>
                </a:xfrm>
                <a:prstGeom prst="roundRect">
                  <a:avLst>
                    <a:gd name="adj" fmla="val 3859"/>
                  </a:avLst>
                </a:prstGeom>
                <a:noFill/>
                <a:ln>
                  <a:solidFill>
                    <a:schemeClr val="tx2">
                      <a:lumMod val="60000"/>
                      <a:lumOff val="40000"/>
                    </a:schemeClr>
                  </a:solidFill>
                </a:ln>
              </p:spPr>
              <p:txBody>
                <a:bodyPr vert="horz" wrap="square" lIns="91440" tIns="45720" rIns="91440" bIns="45720" numCol="1" anchor="t" anchorCtr="0" compatLnSpc="1">
                  <a:prstTxWarp prst="textNoShape">
                    <a:avLst/>
                  </a:prstTxWarp>
                </a:bodyPr>
                <a:lstStyle/>
                <a:p>
                  <a:endParaRPr lang="en-US" sz="800">
                    <a:solidFill>
                      <a:schemeClr val="bg2"/>
                    </a:solidFill>
                  </a:endParaRPr>
                </a:p>
              </p:txBody>
            </p:sp>
            <p:sp>
              <p:nvSpPr>
                <p:cNvPr id="27" name="Oval 26"/>
                <p:cNvSpPr/>
                <p:nvPr/>
              </p:nvSpPr>
              <p:spPr>
                <a:xfrm>
                  <a:off x="3127375" y="14287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28" name="Oval 27"/>
                <p:cNvSpPr/>
                <p:nvPr/>
              </p:nvSpPr>
              <p:spPr>
                <a:xfrm>
                  <a:off x="5247674" y="14287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29" name="Oval 28"/>
                <p:cNvSpPr/>
                <p:nvPr/>
              </p:nvSpPr>
              <p:spPr>
                <a:xfrm>
                  <a:off x="3127375" y="23050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sp>
              <p:nvSpPr>
                <p:cNvPr id="30" name="Oval 29"/>
                <p:cNvSpPr/>
                <p:nvPr/>
              </p:nvSpPr>
              <p:spPr>
                <a:xfrm>
                  <a:off x="5247674" y="2305050"/>
                  <a:ext cx="76200" cy="76200"/>
                </a:xfrm>
                <a:prstGeom prst="ellips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400" dirty="0">
                      <a:solidFill>
                        <a:schemeClr val="tx2"/>
                      </a:solidFill>
                      <a:latin typeface="Gill Sans MT" panose="020B0502020104020203" pitchFamily="34" charset="0"/>
                    </a:rPr>
                    <a:t>+</a:t>
                  </a:r>
                </a:p>
              </p:txBody>
            </p:sp>
          </p:grpSp>
          <p:sp>
            <p:nvSpPr>
              <p:cNvPr id="24" name="TextBox 23"/>
              <p:cNvSpPr txBox="1"/>
              <p:nvPr/>
            </p:nvSpPr>
            <p:spPr>
              <a:xfrm>
                <a:off x="3121082" y="1383943"/>
                <a:ext cx="2203544" cy="478605"/>
              </a:xfrm>
              <a:prstGeom prst="rect">
                <a:avLst/>
              </a:prstGeom>
              <a:noFill/>
            </p:spPr>
            <p:txBody>
              <a:bodyPr wrap="square" lIns="54610" tIns="54610" rIns="54610" bIns="54610" rtlCol="0">
                <a:noAutofit/>
              </a:bodyPr>
              <a:lstStyle/>
              <a:p>
                <a:pPr marL="0" lvl="2" algn="ctr"/>
                <a:r>
                  <a:rPr lang="en-US" sz="1400" dirty="0">
                    <a:solidFill>
                      <a:schemeClr val="bg2"/>
                    </a:solidFill>
                  </a:rPr>
                  <a:t>Alternative Scenario</a:t>
                </a:r>
                <a:r>
                  <a:rPr lang="en-US" sz="800" dirty="0">
                    <a:solidFill>
                      <a:schemeClr val="bg2"/>
                    </a:solidFill>
                  </a:rPr>
                  <a:t>  </a:t>
                </a:r>
              </a:p>
              <a:p>
                <a:pPr marL="0" lvl="2" algn="ctr">
                  <a:spcAft>
                    <a:spcPts val="600"/>
                  </a:spcAft>
                </a:pPr>
                <a:r>
                  <a:rPr lang="en-US" sz="800" dirty="0">
                    <a:solidFill>
                      <a:schemeClr val="bg2"/>
                    </a:solidFill>
                  </a:rPr>
                  <a:t>refers to the minimum required treatments performed over the lifecycle</a:t>
                </a:r>
              </a:p>
              <a:p>
                <a:pPr algn="ctr">
                  <a:spcAft>
                    <a:spcPts val="600"/>
                  </a:spcAft>
                </a:pPr>
                <a:br>
                  <a:rPr lang="en-US" sz="800" dirty="0">
                    <a:solidFill>
                      <a:schemeClr val="bg2"/>
                    </a:solidFill>
                    <a:latin typeface="Gill Sans MT" panose="020B0502020104020203" pitchFamily="34" charset="0"/>
                  </a:rPr>
                </a:br>
                <a:endParaRPr lang="en-US" sz="800" b="1" dirty="0">
                  <a:solidFill>
                    <a:schemeClr val="bg2"/>
                  </a:solidFill>
                  <a:latin typeface="Gill Sans MT" panose="020B0502020104020203" pitchFamily="34" charset="0"/>
                </a:endParaRPr>
              </a:p>
            </p:txBody>
          </p:sp>
        </p:grpSp>
      </p:grpSp>
      <p:sp>
        <p:nvSpPr>
          <p:cNvPr id="77" name="TextBox 76"/>
          <p:cNvSpPr txBox="1"/>
          <p:nvPr/>
        </p:nvSpPr>
        <p:spPr>
          <a:xfrm flipH="1">
            <a:off x="4646521" y="2114846"/>
            <a:ext cx="1403488" cy="430840"/>
          </a:xfrm>
          <a:prstGeom prst="rect">
            <a:avLst/>
          </a:prstGeom>
          <a:noFill/>
        </p:spPr>
        <p:txBody>
          <a:bodyPr wrap="square" lIns="54610" tIns="54610" rIns="54610" bIns="54610" rtlCol="0">
            <a:noAutofit/>
          </a:bodyPr>
          <a:lstStyle/>
          <a:p>
            <a:pPr marL="0" lvl="2" algn="ctr"/>
            <a:r>
              <a:rPr lang="en-US" sz="1400" dirty="0">
                <a:solidFill>
                  <a:schemeClr val="bg2"/>
                </a:solidFill>
              </a:rPr>
              <a:t>Capital </a:t>
            </a:r>
          </a:p>
          <a:p>
            <a:pPr marL="0" lvl="2" algn="ctr"/>
            <a:r>
              <a:rPr lang="en-US" sz="1400" dirty="0">
                <a:solidFill>
                  <a:schemeClr val="bg2"/>
                </a:solidFill>
              </a:rPr>
              <a:t>+ O&amp;M</a:t>
            </a:r>
          </a:p>
          <a:p>
            <a:pPr marL="0" lvl="2" algn="ctr">
              <a:spcBef>
                <a:spcPts val="600"/>
              </a:spcBef>
            </a:pPr>
            <a:r>
              <a:rPr lang="en-US" sz="800" dirty="0">
                <a:solidFill>
                  <a:schemeClr val="bg2"/>
                </a:solidFill>
              </a:rPr>
              <a:t>Treatments included in lifecycle cost analysis</a:t>
            </a:r>
          </a:p>
          <a:p>
            <a:pPr algn="ctr">
              <a:spcAft>
                <a:spcPts val="600"/>
              </a:spcAft>
            </a:pPr>
            <a:br>
              <a:rPr lang="en-US" sz="800" dirty="0">
                <a:solidFill>
                  <a:schemeClr val="bg2"/>
                </a:solidFill>
                <a:latin typeface="Gill Sans MT" panose="020B0502020104020203" pitchFamily="34" charset="0"/>
              </a:rPr>
            </a:br>
            <a:endParaRPr lang="en-US" sz="800" b="1" dirty="0">
              <a:solidFill>
                <a:schemeClr val="bg2"/>
              </a:solidFill>
              <a:latin typeface="Gill Sans MT" panose="020B0502020104020203" pitchFamily="34" charset="0"/>
            </a:endParaRPr>
          </a:p>
        </p:txBody>
      </p:sp>
      <p:sp>
        <p:nvSpPr>
          <p:cNvPr id="82" name="TextBox 81"/>
          <p:cNvSpPr txBox="1"/>
          <p:nvPr/>
        </p:nvSpPr>
        <p:spPr>
          <a:xfrm flipH="1">
            <a:off x="6118639" y="4791784"/>
            <a:ext cx="1877153" cy="498887"/>
          </a:xfrm>
          <a:prstGeom prst="rect">
            <a:avLst/>
          </a:prstGeom>
          <a:noFill/>
        </p:spPr>
        <p:txBody>
          <a:bodyPr wrap="square" lIns="54610" tIns="54610" rIns="54610" bIns="54610" rtlCol="0">
            <a:noAutofit/>
          </a:bodyPr>
          <a:lstStyle/>
          <a:p>
            <a:pPr marL="0" lvl="2" algn="ctr">
              <a:spcAft>
                <a:spcPts val="300"/>
              </a:spcAft>
            </a:pPr>
            <a:r>
              <a:rPr lang="en-US" sz="1300" dirty="0">
                <a:solidFill>
                  <a:schemeClr val="bg2"/>
                </a:solidFill>
              </a:rPr>
              <a:t>PCCP Treatments</a:t>
            </a:r>
            <a:r>
              <a:rPr lang="en-US" sz="800" dirty="0">
                <a:solidFill>
                  <a:schemeClr val="bg2"/>
                </a:solidFill>
              </a:rPr>
              <a:t> </a:t>
            </a:r>
          </a:p>
          <a:p>
            <a:pPr marL="91440" lvl="2" indent="-91440">
              <a:spcAft>
                <a:spcPts val="300"/>
              </a:spcAft>
              <a:buFont typeface="Wingdings" panose="05000000000000000000" pitchFamily="2" charset="2"/>
              <a:buChar char="§"/>
            </a:pPr>
            <a:r>
              <a:rPr lang="en-US" sz="800" dirty="0">
                <a:solidFill>
                  <a:schemeClr val="bg2"/>
                </a:solidFill>
              </a:rPr>
              <a:t>Pavement Preservation Treatments</a:t>
            </a:r>
          </a:p>
          <a:p>
            <a:pPr marL="91440" lvl="2" indent="-91440">
              <a:spcAft>
                <a:spcPts val="300"/>
              </a:spcAft>
              <a:buFont typeface="Wingdings" panose="05000000000000000000" pitchFamily="2" charset="2"/>
              <a:buChar char="§"/>
            </a:pPr>
            <a:r>
              <a:rPr lang="en-US" sz="800" dirty="0">
                <a:solidFill>
                  <a:schemeClr val="bg2"/>
                </a:solidFill>
              </a:rPr>
              <a:t>Preventive Maintenance Treatments</a:t>
            </a:r>
          </a:p>
          <a:p>
            <a:pPr marL="91440" lvl="2" indent="-91440">
              <a:spcAft>
                <a:spcPts val="300"/>
              </a:spcAft>
              <a:buFont typeface="Wingdings" panose="05000000000000000000" pitchFamily="2" charset="2"/>
              <a:buChar char="§"/>
            </a:pPr>
            <a:r>
              <a:rPr lang="en-US" sz="800" dirty="0">
                <a:solidFill>
                  <a:schemeClr val="bg2"/>
                </a:solidFill>
              </a:rPr>
              <a:t>Major Structural Treatments</a:t>
            </a:r>
          </a:p>
        </p:txBody>
      </p:sp>
      <p:sp>
        <p:nvSpPr>
          <p:cNvPr id="78" name="TextBox 77"/>
          <p:cNvSpPr txBox="1"/>
          <p:nvPr/>
        </p:nvSpPr>
        <p:spPr>
          <a:xfrm>
            <a:off x="5446202" y="5976564"/>
            <a:ext cx="2359620" cy="132024"/>
          </a:xfrm>
          <a:prstGeom prst="rect">
            <a:avLst/>
          </a:prstGeom>
          <a:noFill/>
        </p:spPr>
        <p:txBody>
          <a:bodyPr wrap="none" lIns="0" tIns="0" rIns="0" bIns="0" rtlCol="0">
            <a:spAutoFit/>
          </a:bodyPr>
          <a:lstStyle/>
          <a:p>
            <a:pPr marL="0" lvl="1" algn="ctr">
              <a:lnSpc>
                <a:spcPts val="1100"/>
              </a:lnSpc>
              <a:spcAft>
                <a:spcPts val="600"/>
              </a:spcAft>
            </a:pPr>
            <a:r>
              <a:rPr lang="en-US" sz="900" i="1" dirty="0">
                <a:solidFill>
                  <a:srgbClr val="CDA037"/>
                </a:solidFill>
              </a:rPr>
              <a:t>Figure 2: Lifecycle Cost Analysis Assumptions</a:t>
            </a:r>
          </a:p>
        </p:txBody>
      </p:sp>
    </p:spTree>
    <p:extLst>
      <p:ext uri="{BB962C8B-B14F-4D97-AF65-F5344CB8AC3E}">
        <p14:creationId xmlns:p14="http://schemas.microsoft.com/office/powerpoint/2010/main" val="206305320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19484" name="think-cell Slide" r:id="rId5" imgW="395" imgH="394" progId="TCLayout.ActiveDocument.1">
                  <p:embed/>
                </p:oleObj>
              </mc:Choice>
              <mc:Fallback>
                <p:oleObj name="think-cell Slide" r:id="rId5" imgW="395" imgH="394" progId="TCLayout.ActiveDocument.1">
                  <p:embed/>
                  <p:pic>
                    <p:nvPicPr>
                      <p:cNvPr id="10" name="Object 9"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9" name="Rectangle 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extLst>
              <p:ext uri="{D42A27DB-BD31-4B8C-83A1-F6EECF244321}">
                <p14:modId xmlns:p14="http://schemas.microsoft.com/office/powerpoint/2010/main" val="3635807219"/>
              </p:ext>
            </p:extLst>
          </p:nvPr>
        </p:nvGraphicFramePr>
        <p:xfrm>
          <a:off x="2290246" y="0"/>
          <a:ext cx="4563507" cy="260648"/>
        </p:xfrm>
        <a:graphic>
          <a:graphicData uri="http://schemas.openxmlformats.org/drawingml/2006/table">
            <a:tbl>
              <a:tblPr firstRow="1" bandRow="1">
                <a:tableStyleId>{69012ECD-51FC-41F1-AA8D-1B2483CD663E}</a:tableStyleId>
              </a:tblPr>
              <a:tblGrid>
                <a:gridCol w="4563507">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17" name="Table 16"/>
          <p:cNvGraphicFramePr>
            <a:graphicFrameLocks noGrp="1" noChangeAspect="1"/>
          </p:cNvGraphicFramePr>
          <p:nvPr>
            <p:extLst>
              <p:ext uri="{D42A27DB-BD31-4B8C-83A1-F6EECF244321}">
                <p14:modId xmlns:p14="http://schemas.microsoft.com/office/powerpoint/2010/main" val="2934904733"/>
              </p:ext>
            </p:extLst>
          </p:nvPr>
        </p:nvGraphicFramePr>
        <p:xfrm>
          <a:off x="434546" y="2765900"/>
          <a:ext cx="7924800" cy="2251789"/>
        </p:xfrm>
        <a:graphic>
          <a:graphicData uri="http://schemas.openxmlformats.org/drawingml/2006/table">
            <a:tbl>
              <a:tblPr firstRow="1" firstCol="1" bandRow="1"/>
              <a:tblGrid>
                <a:gridCol w="457200">
                  <a:extLst>
                    <a:ext uri="{9D8B030D-6E8A-4147-A177-3AD203B41FA5}">
                      <a16:colId xmlns:a16="http://schemas.microsoft.com/office/drawing/2014/main" val="20000"/>
                    </a:ext>
                  </a:extLst>
                </a:gridCol>
                <a:gridCol w="1219200">
                  <a:extLst>
                    <a:ext uri="{9D8B030D-6E8A-4147-A177-3AD203B41FA5}">
                      <a16:colId xmlns:a16="http://schemas.microsoft.com/office/drawing/2014/main" val="20001"/>
                    </a:ext>
                  </a:extLst>
                </a:gridCol>
                <a:gridCol w="395681">
                  <a:extLst>
                    <a:ext uri="{9D8B030D-6E8A-4147-A177-3AD203B41FA5}">
                      <a16:colId xmlns:a16="http://schemas.microsoft.com/office/drawing/2014/main" val="20002"/>
                    </a:ext>
                  </a:extLst>
                </a:gridCol>
                <a:gridCol w="2484276">
                  <a:extLst>
                    <a:ext uri="{9D8B030D-6E8A-4147-A177-3AD203B41FA5}">
                      <a16:colId xmlns:a16="http://schemas.microsoft.com/office/drawing/2014/main" val="20003"/>
                    </a:ext>
                  </a:extLst>
                </a:gridCol>
                <a:gridCol w="3368443">
                  <a:extLst>
                    <a:ext uri="{9D8B030D-6E8A-4147-A177-3AD203B41FA5}">
                      <a16:colId xmlns:a16="http://schemas.microsoft.com/office/drawing/2014/main" val="20004"/>
                    </a:ext>
                  </a:extLst>
                </a:gridCol>
              </a:tblGrid>
              <a:tr h="248232">
                <a:tc grid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Road Category</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1"/>
                    </a:solidFill>
                  </a:tcPr>
                </a:tc>
                <a:tc hMerge="1">
                  <a:txBody>
                    <a:bodyPr/>
                    <a:lstStyle/>
                    <a:p>
                      <a:endParaRPr lang="en-US"/>
                    </a:p>
                  </a:txBody>
                  <a:tcPr/>
                </a:tc>
                <a:tc grid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Sub-Category</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1"/>
                    </a:solidFill>
                  </a:tcPr>
                </a:tc>
                <a:tc hMerge="1">
                  <a:txBody>
                    <a:bodyPr/>
                    <a:lstStyle/>
                    <a:p>
                      <a:endParaRPr lang="en-US"/>
                    </a:p>
                  </a:txBody>
                  <a:tcPr/>
                </a:tc>
                <a:tc>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Description</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356634">
                <a:tc row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A</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2">
                        <a:lumMod val="50000"/>
                      </a:schemeClr>
                    </a:solidFill>
                  </a:tcPr>
                </a:tc>
                <a:tc row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Interstates</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2">
                        <a:lumMod val="50000"/>
                      </a:schemeClr>
                    </a:solidFill>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A1</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Urban Interstates and High Volume Interstates</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Interstate with average daily traffic &gt;40,000</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extLst>
                  <a:ext uri="{0D108BD9-81ED-4DB2-BD59-A6C34878D82A}">
                    <a16:rowId xmlns:a16="http://schemas.microsoft.com/office/drawing/2014/main" val="10001"/>
                  </a:ext>
                </a:extLst>
              </a:tr>
              <a:tr h="274409">
                <a:tc vMerge="1">
                  <a:txBody>
                    <a:bodyPr/>
                    <a:lstStyle/>
                    <a:p>
                      <a:endParaRPr lang="en-US"/>
                    </a:p>
                  </a:txBody>
                  <a:tcPr/>
                </a:tc>
                <a:tc vMerge="1">
                  <a:txBody>
                    <a:bodyPr/>
                    <a:lstStyle/>
                    <a:p>
                      <a:endParaRPr lang="en-US"/>
                    </a:p>
                  </a:txBody>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A2</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Rural Interstates</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Interstate with average daily traffic &lt;40,000</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10002"/>
                  </a:ext>
                </a:extLst>
              </a:tr>
              <a:tr h="357412">
                <a:tc rowSpan="2">
                  <a:txBody>
                    <a:bodyPr/>
                    <a:lstStyle/>
                    <a:p>
                      <a:pPr marL="0" marR="0" algn="ctr">
                        <a:lnSpc>
                          <a:spcPct val="107000"/>
                        </a:lnSpc>
                        <a:spcBef>
                          <a:spcPts val="0"/>
                        </a:spcBef>
                        <a:spcAft>
                          <a:spcPts val="0"/>
                        </a:spcAft>
                      </a:pPr>
                      <a:r>
                        <a:rPr lang="en-GB" sz="900" b="1">
                          <a:solidFill>
                            <a:srgbClr val="4E4F51"/>
                          </a:solidFill>
                          <a:effectLst/>
                          <a:latin typeface="+mn-lt"/>
                          <a:ea typeface="Calibri" panose="020F0502020204030204" pitchFamily="34" charset="0"/>
                          <a:cs typeface="Times New Roman" panose="02020603050405020304" pitchFamily="18" charset="0"/>
                        </a:rPr>
                        <a:t>B</a:t>
                      </a:r>
                      <a:endParaRPr lang="en-US" sz="90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rowSpan="2">
                  <a:txBody>
                    <a:bodyPr/>
                    <a:lstStyle/>
                    <a:p>
                      <a:pPr marL="0" marR="0" algn="ctr">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Freeways and Principal Arterials</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B1</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Urban High Volume NHS Roads</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nSpc>
                          <a:spcPct val="107000"/>
                        </a:lnSpc>
                        <a:spcBef>
                          <a:spcPts val="0"/>
                        </a:spcBef>
                        <a:spcAft>
                          <a:spcPts val="0"/>
                        </a:spcAft>
                      </a:pPr>
                      <a:r>
                        <a:rPr lang="en-GB" sz="900" dirty="0">
                          <a:solidFill>
                            <a:srgbClr val="414141"/>
                          </a:solidFill>
                          <a:effectLst/>
                          <a:latin typeface="+mn-lt"/>
                          <a:ea typeface="Calibri" panose="020F0502020204030204" pitchFamily="34" charset="0"/>
                          <a:cs typeface="Times New Roman" panose="02020603050405020304" pitchFamily="18" charset="0"/>
                        </a:rPr>
                        <a:t>Freeway or principal arterial with average daily traffic &gt;5,000 per lane</a:t>
                      </a:r>
                      <a:endParaRPr lang="en-US" sz="900" dirty="0">
                        <a:solidFill>
                          <a:srgbClr val="41414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extLst>
                  <a:ext uri="{0D108BD9-81ED-4DB2-BD59-A6C34878D82A}">
                    <a16:rowId xmlns:a16="http://schemas.microsoft.com/office/drawing/2014/main" val="10003"/>
                  </a:ext>
                </a:extLst>
              </a:tr>
              <a:tr h="313961">
                <a:tc vMerge="1">
                  <a:txBody>
                    <a:bodyPr/>
                    <a:lstStyle/>
                    <a:p>
                      <a:endParaRPr lang="en-US"/>
                    </a:p>
                  </a:txBody>
                  <a:tcPr/>
                </a:tc>
                <a:tc vMerge="1">
                  <a:txBody>
                    <a:bodyPr/>
                    <a:lstStyle/>
                    <a:p>
                      <a:endParaRPr lang="en-US"/>
                    </a:p>
                  </a:txBody>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B2</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Rural High Volume</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nSpc>
                          <a:spcPct val="107000"/>
                        </a:lnSpc>
                        <a:spcBef>
                          <a:spcPts val="0"/>
                        </a:spcBef>
                        <a:spcAft>
                          <a:spcPts val="0"/>
                        </a:spcAft>
                      </a:pPr>
                      <a:r>
                        <a:rPr lang="en-GB" sz="900" dirty="0">
                          <a:solidFill>
                            <a:srgbClr val="414141"/>
                          </a:solidFill>
                          <a:effectLst/>
                          <a:latin typeface="+mn-lt"/>
                          <a:ea typeface="Calibri" panose="020F0502020204030204" pitchFamily="34" charset="0"/>
                          <a:cs typeface="Times New Roman" panose="02020603050405020304" pitchFamily="18" charset="0"/>
                        </a:rPr>
                        <a:t>Freeway or principal arterial with average daily traffic &lt;5,000 per lane</a:t>
                      </a:r>
                      <a:endParaRPr lang="en-US" sz="900" dirty="0">
                        <a:solidFill>
                          <a:srgbClr val="41414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10004"/>
                  </a:ext>
                </a:extLst>
              </a:tr>
              <a:tr h="381405">
                <a:tc row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C</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2">
                        <a:lumMod val="50000"/>
                      </a:schemeClr>
                    </a:solidFill>
                  </a:tcPr>
                </a:tc>
                <a:tc rowSpan="2">
                  <a:txBody>
                    <a:bodyPr/>
                    <a:lstStyle/>
                    <a:p>
                      <a:pPr marL="0" marR="0" algn="ctr">
                        <a:lnSpc>
                          <a:spcPct val="107000"/>
                        </a:lnSpc>
                        <a:spcBef>
                          <a:spcPts val="0"/>
                        </a:spcBef>
                        <a:spcAft>
                          <a:spcPts val="0"/>
                        </a:spcAft>
                      </a:pPr>
                      <a:r>
                        <a:rPr lang="en-GB" sz="900" b="1" dirty="0">
                          <a:solidFill>
                            <a:schemeClr val="bg2"/>
                          </a:solidFill>
                          <a:effectLst/>
                          <a:latin typeface="+mn-lt"/>
                          <a:ea typeface="Calibri" panose="020F0502020204030204" pitchFamily="34" charset="0"/>
                          <a:cs typeface="Times New Roman" panose="02020603050405020304" pitchFamily="18" charset="0"/>
                        </a:rPr>
                        <a:t>Remaining Roads</a:t>
                      </a:r>
                      <a:endParaRPr lang="en-US" sz="900" dirty="0">
                        <a:solidFill>
                          <a:schemeClr val="bg2"/>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bg2">
                        <a:lumMod val="50000"/>
                      </a:schemeClr>
                    </a:solidFill>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C1</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Urban Low Volume</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tc>
                  <a:txBody>
                    <a:bodyPr/>
                    <a:lstStyle/>
                    <a:p>
                      <a:pPr marL="0" marR="0">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Any other INDOT-owned road with average daily traffic &gt;5,000</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tcPr>
                </a:tc>
                <a:extLst>
                  <a:ext uri="{0D108BD9-81ED-4DB2-BD59-A6C34878D82A}">
                    <a16:rowId xmlns:a16="http://schemas.microsoft.com/office/drawing/2014/main" val="10005"/>
                  </a:ext>
                </a:extLst>
              </a:tr>
              <a:tr h="319736">
                <a:tc vMerge="1">
                  <a:txBody>
                    <a:bodyPr/>
                    <a:lstStyle/>
                    <a:p>
                      <a:endParaRPr lang="en-US"/>
                    </a:p>
                  </a:txBody>
                  <a:tcPr/>
                </a:tc>
                <a:tc vMerge="1">
                  <a:txBody>
                    <a:bodyPr/>
                    <a:lstStyle/>
                    <a:p>
                      <a:endParaRPr lang="en-US"/>
                    </a:p>
                  </a:txBody>
                  <a:tcPr/>
                </a:tc>
                <a:tc>
                  <a:txBody>
                    <a:bodyPr/>
                    <a:lstStyle/>
                    <a:p>
                      <a:pPr marL="0" marR="0" algn="just">
                        <a:lnSpc>
                          <a:spcPct val="107000"/>
                        </a:lnSpc>
                        <a:spcBef>
                          <a:spcPts val="0"/>
                        </a:spcBef>
                        <a:spcAft>
                          <a:spcPts val="0"/>
                        </a:spcAft>
                      </a:pPr>
                      <a:r>
                        <a:rPr lang="en-GB" sz="900" b="1" dirty="0">
                          <a:solidFill>
                            <a:srgbClr val="4E4F51"/>
                          </a:solidFill>
                          <a:effectLst/>
                          <a:latin typeface="+mn-lt"/>
                          <a:ea typeface="Calibri" panose="020F0502020204030204" pitchFamily="34" charset="0"/>
                          <a:cs typeface="Times New Roman" panose="02020603050405020304" pitchFamily="18" charset="0"/>
                        </a:rPr>
                        <a:t>C2</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gn="l">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Rural Low Volume</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tc>
                  <a:txBody>
                    <a:bodyPr/>
                    <a:lstStyle/>
                    <a:p>
                      <a:pPr marL="0" marR="0">
                        <a:lnSpc>
                          <a:spcPct val="107000"/>
                        </a:lnSpc>
                        <a:spcBef>
                          <a:spcPts val="0"/>
                        </a:spcBef>
                        <a:spcAft>
                          <a:spcPts val="0"/>
                        </a:spcAft>
                      </a:pPr>
                      <a:r>
                        <a:rPr lang="en-GB" sz="900" dirty="0">
                          <a:solidFill>
                            <a:srgbClr val="4E4F51"/>
                          </a:solidFill>
                          <a:effectLst/>
                          <a:latin typeface="+mn-lt"/>
                          <a:ea typeface="Calibri" panose="020F0502020204030204" pitchFamily="34" charset="0"/>
                          <a:cs typeface="Times New Roman" panose="02020603050405020304" pitchFamily="18" charset="0"/>
                        </a:rPr>
                        <a:t>Any other INDOT-owned road with average daily traffic &lt;5,000</a:t>
                      </a:r>
                      <a:endParaRPr lang="en-US" sz="900" dirty="0">
                        <a:solidFill>
                          <a:srgbClr val="4E4F51"/>
                        </a:solidFill>
                        <a:effectLst/>
                        <a:latin typeface="+mn-lt"/>
                        <a:ea typeface="Calibri" panose="020F0502020204030204" pitchFamily="34" charset="0"/>
                        <a:cs typeface="Times New Roman" panose="02020603050405020304" pitchFamily="18" charset="0"/>
                      </a:endParaRPr>
                    </a:p>
                  </a:txBody>
                  <a:tcPr marL="68580" marR="68580" marT="0" marB="0"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10006"/>
                  </a:ext>
                </a:extLst>
              </a:tr>
            </a:tbl>
          </a:graphicData>
        </a:graphic>
      </p:graphicFrame>
      <p:sp>
        <p:nvSpPr>
          <p:cNvPr id="13" name="TextBox 12"/>
          <p:cNvSpPr txBox="1">
            <a:spLocks/>
          </p:cNvSpPr>
          <p:nvPr/>
        </p:nvSpPr>
        <p:spPr>
          <a:xfrm>
            <a:off x="329446" y="404674"/>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Roadway Category Framework for Investment Planning</a:t>
            </a:r>
          </a:p>
        </p:txBody>
      </p:sp>
      <p:sp>
        <p:nvSpPr>
          <p:cNvPr id="14" name="Rectangle 13"/>
          <p:cNvSpPr/>
          <p:nvPr/>
        </p:nvSpPr>
        <p:spPr>
          <a:xfrm>
            <a:off x="378201" y="932001"/>
            <a:ext cx="3957980" cy="1336328"/>
          </a:xfrm>
          <a:prstGeom prst="rect">
            <a:avLst/>
          </a:prstGeom>
        </p:spPr>
        <p:txBody>
          <a:bodyPr wrap="square" numCol="1">
            <a:spAutoFit/>
          </a:bodyPr>
          <a:lstStyle/>
          <a:p>
            <a:pPr>
              <a:lnSpc>
                <a:spcPts val="1400"/>
              </a:lnSpc>
              <a:spcAft>
                <a:spcPts val="600"/>
              </a:spcAft>
            </a:pPr>
            <a:r>
              <a:rPr lang="en-US" sz="1100" dirty="0">
                <a:solidFill>
                  <a:srgbClr val="414141"/>
                </a:solidFill>
              </a:rPr>
              <a:t>INDOT’s lifecycle strategies vary based on the pavement type (e.g., asphalt and concrete) and roadway category to reflect the unique service level requirements and needs, associated with each category. INDOT’s roadway category framework is comprised of six individual categories, which roll up to three groups: Interstates, Freeways and Principal Arterials, and Remaining Roads. </a:t>
            </a:r>
          </a:p>
        </p:txBody>
      </p:sp>
      <p:sp>
        <p:nvSpPr>
          <p:cNvPr id="19" name="Rectangle 18"/>
          <p:cNvSpPr/>
          <p:nvPr/>
        </p:nvSpPr>
        <p:spPr>
          <a:xfrm>
            <a:off x="4644284" y="923977"/>
            <a:ext cx="3908227" cy="1515864"/>
          </a:xfrm>
          <a:prstGeom prst="rect">
            <a:avLst/>
          </a:prstGeom>
        </p:spPr>
        <p:txBody>
          <a:bodyPr wrap="square" numCol="1">
            <a:spAutoFit/>
          </a:bodyPr>
          <a:lstStyle/>
          <a:p>
            <a:pPr>
              <a:lnSpc>
                <a:spcPts val="1400"/>
              </a:lnSpc>
              <a:spcAft>
                <a:spcPts val="600"/>
              </a:spcAft>
            </a:pPr>
            <a:r>
              <a:rPr lang="en-US" sz="1100" dirty="0">
                <a:solidFill>
                  <a:srgbClr val="414141"/>
                </a:solidFill>
              </a:rPr>
              <a:t>Capital and operating and maintenance (O&amp;M) related target levels of service are assigned to each category, and, while targets may vary by category, they are uniform across the State, for each category. When preparing lifecycle strategies, INDOT assesses treatment options based on those that provide the lowest lifecycle costs while maintaining the level of service for the roadway category and balancing risk. </a:t>
            </a:r>
          </a:p>
        </p:txBody>
      </p:sp>
      <p:sp>
        <p:nvSpPr>
          <p:cNvPr id="21" name="TextBox 20"/>
          <p:cNvSpPr txBox="1"/>
          <p:nvPr/>
        </p:nvSpPr>
        <p:spPr>
          <a:xfrm>
            <a:off x="2839507" y="2503372"/>
            <a:ext cx="3609554" cy="221742"/>
          </a:xfrm>
          <a:prstGeom prst="rect">
            <a:avLst/>
          </a:prstGeom>
          <a:noFill/>
        </p:spPr>
        <p:txBody>
          <a:bodyPr wrap="square" lIns="54610" tIns="54610" rIns="54610" bIns="54610" rtlCol="0">
            <a:noAutofit/>
          </a:bodyPr>
          <a:lstStyle/>
          <a:p>
            <a:pPr algn="ctr">
              <a:spcAft>
                <a:spcPts val="600"/>
              </a:spcAft>
            </a:pPr>
            <a:r>
              <a:rPr lang="en-US" sz="900" dirty="0">
                <a:solidFill>
                  <a:schemeClr val="bg1"/>
                </a:solidFill>
              </a:rPr>
              <a:t>Table 1: Roadway Category Framework</a:t>
            </a:r>
            <a:r>
              <a:rPr lang="en-US" sz="900" baseline="30000" dirty="0">
                <a:solidFill>
                  <a:schemeClr val="bg1"/>
                </a:solidFill>
              </a:rPr>
              <a:t>1</a:t>
            </a:r>
            <a:endParaRPr lang="en-US" sz="900" dirty="0">
              <a:solidFill>
                <a:schemeClr val="bg1"/>
              </a:solidFill>
            </a:endParaRPr>
          </a:p>
        </p:txBody>
      </p:sp>
      <p:grpSp>
        <p:nvGrpSpPr>
          <p:cNvPr id="3" name="Group 2"/>
          <p:cNvGrpSpPr/>
          <p:nvPr/>
        </p:nvGrpSpPr>
        <p:grpSpPr>
          <a:xfrm>
            <a:off x="329447" y="5193196"/>
            <a:ext cx="8135000" cy="585353"/>
            <a:chOff x="329447" y="5193196"/>
            <a:chExt cx="8135000" cy="585353"/>
          </a:xfrm>
        </p:grpSpPr>
        <p:grpSp>
          <p:nvGrpSpPr>
            <p:cNvPr id="83" name="Group 82"/>
            <p:cNvGrpSpPr/>
            <p:nvPr/>
          </p:nvGrpSpPr>
          <p:grpSpPr>
            <a:xfrm>
              <a:off x="329447" y="5193196"/>
              <a:ext cx="8135000" cy="585353"/>
              <a:chOff x="434546" y="1174198"/>
              <a:chExt cx="8352885" cy="585353"/>
            </a:xfrm>
          </p:grpSpPr>
          <p:grpSp>
            <p:nvGrpSpPr>
              <p:cNvPr id="5" name="Group 4"/>
              <p:cNvGrpSpPr/>
              <p:nvPr/>
            </p:nvGrpSpPr>
            <p:grpSpPr>
              <a:xfrm>
                <a:off x="434546" y="1174198"/>
                <a:ext cx="8352885" cy="585353"/>
                <a:chOff x="4464425" y="1174198"/>
                <a:chExt cx="4323006" cy="585353"/>
              </a:xfrm>
            </p:grpSpPr>
            <p:sp>
              <p:nvSpPr>
                <p:cNvPr id="11" name="Rectangle 10"/>
                <p:cNvSpPr/>
                <p:nvPr/>
              </p:nvSpPr>
              <p:spPr>
                <a:xfrm>
                  <a:off x="6853753" y="1268760"/>
                  <a:ext cx="1390655" cy="1440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81" name="Rectangle 43"/>
                <p:cNvSpPr>
                  <a:spLocks noChangeArrowheads="1"/>
                </p:cNvSpPr>
                <p:nvPr/>
              </p:nvSpPr>
              <p:spPr bwMode="auto">
                <a:xfrm>
                  <a:off x="4464425" y="1174198"/>
                  <a:ext cx="4323006" cy="390235"/>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5"/>
                <p:cNvSpPr>
                  <a:spLocks/>
                </p:cNvSpPr>
                <p:nvPr/>
              </p:nvSpPr>
              <p:spPr bwMode="auto">
                <a:xfrm>
                  <a:off x="4579505" y="1564434"/>
                  <a:ext cx="4092846" cy="195117"/>
                </a:xfrm>
                <a:custGeom>
                  <a:avLst/>
                  <a:gdLst>
                    <a:gd name="T0" fmla="*/ 1526 w 1526"/>
                    <a:gd name="T1" fmla="*/ 0 h 31"/>
                    <a:gd name="T2" fmla="*/ 0 w 1526"/>
                    <a:gd name="T3" fmla="*/ 0 h 31"/>
                    <a:gd name="T4" fmla="*/ 0 w 1526"/>
                    <a:gd name="T5" fmla="*/ 31 h 31"/>
                    <a:gd name="T6" fmla="*/ 1526 w 1526"/>
                    <a:gd name="T7" fmla="*/ 31 h 31"/>
                    <a:gd name="T8" fmla="*/ 1526 w 1526"/>
                    <a:gd name="T9" fmla="*/ 0 h 31"/>
                  </a:gdLst>
                  <a:ahLst/>
                  <a:cxnLst>
                    <a:cxn ang="0">
                      <a:pos x="T0" y="T1"/>
                    </a:cxn>
                    <a:cxn ang="0">
                      <a:pos x="T2" y="T3"/>
                    </a:cxn>
                    <a:cxn ang="0">
                      <a:pos x="T4" y="T5"/>
                    </a:cxn>
                    <a:cxn ang="0">
                      <a:pos x="T6" y="T7"/>
                    </a:cxn>
                    <a:cxn ang="0">
                      <a:pos x="T8" y="T9"/>
                    </a:cxn>
                  </a:cxnLst>
                  <a:rect l="0" t="0" r="r" b="b"/>
                  <a:pathLst>
                    <a:path w="1526" h="31">
                      <a:moveTo>
                        <a:pt x="1526" y="0"/>
                      </a:moveTo>
                      <a:cubicBezTo>
                        <a:pt x="1018" y="0"/>
                        <a:pt x="509" y="0"/>
                        <a:pt x="0" y="0"/>
                      </a:cubicBezTo>
                      <a:cubicBezTo>
                        <a:pt x="0" y="10"/>
                        <a:pt x="0" y="21"/>
                        <a:pt x="0" y="31"/>
                      </a:cubicBezTo>
                      <a:cubicBezTo>
                        <a:pt x="496" y="8"/>
                        <a:pt x="1030" y="8"/>
                        <a:pt x="1526" y="31"/>
                      </a:cubicBezTo>
                      <a:cubicBezTo>
                        <a:pt x="1526" y="21"/>
                        <a:pt x="1526" y="10"/>
                        <a:pt x="1526"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7" name="Straight Connector 6"/>
              <p:cNvCxnSpPr>
                <a:stCxn id="81" idx="1"/>
                <a:endCxn id="81" idx="3"/>
              </p:cNvCxnSpPr>
              <p:nvPr/>
            </p:nvCxnSpPr>
            <p:spPr>
              <a:xfrm>
                <a:off x="434546" y="1369316"/>
                <a:ext cx="8352885" cy="0"/>
              </a:xfrm>
              <a:prstGeom prst="line">
                <a:avLst/>
              </a:prstGeom>
              <a:ln w="19050">
                <a:solidFill>
                  <a:schemeClr val="bg2"/>
                </a:solidFill>
                <a:prstDash val="lgDash"/>
              </a:ln>
            </p:spPr>
            <p:style>
              <a:lnRef idx="1">
                <a:schemeClr val="accent1"/>
              </a:lnRef>
              <a:fillRef idx="0">
                <a:schemeClr val="accent1"/>
              </a:fillRef>
              <a:effectRef idx="0">
                <a:schemeClr val="accent1"/>
              </a:effectRef>
              <a:fontRef idx="minor">
                <a:schemeClr val="tx1"/>
              </a:fontRef>
            </p:style>
          </p:cxnSp>
        </p:grpSp>
        <p:sp>
          <p:nvSpPr>
            <p:cNvPr id="84" name="Freeform 174"/>
            <p:cNvSpPr>
              <a:spLocks noEditPoints="1"/>
            </p:cNvSpPr>
            <p:nvPr/>
          </p:nvSpPr>
          <p:spPr bwMode="auto">
            <a:xfrm>
              <a:off x="1079612" y="5195990"/>
              <a:ext cx="241034" cy="153811"/>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174"/>
            <p:cNvSpPr>
              <a:spLocks noEditPoints="1"/>
            </p:cNvSpPr>
            <p:nvPr/>
          </p:nvSpPr>
          <p:spPr bwMode="auto">
            <a:xfrm>
              <a:off x="2711605" y="5402426"/>
              <a:ext cx="241034" cy="153811"/>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74"/>
            <p:cNvSpPr>
              <a:spLocks noEditPoints="1"/>
            </p:cNvSpPr>
            <p:nvPr/>
          </p:nvSpPr>
          <p:spPr bwMode="auto">
            <a:xfrm>
              <a:off x="3527601" y="5409220"/>
              <a:ext cx="241034" cy="153811"/>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174"/>
            <p:cNvSpPr>
              <a:spLocks noEditPoints="1"/>
            </p:cNvSpPr>
            <p:nvPr/>
          </p:nvSpPr>
          <p:spPr bwMode="auto">
            <a:xfrm>
              <a:off x="4739363" y="5227751"/>
              <a:ext cx="241034" cy="153811"/>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174"/>
            <p:cNvSpPr>
              <a:spLocks noEditPoints="1"/>
            </p:cNvSpPr>
            <p:nvPr/>
          </p:nvSpPr>
          <p:spPr bwMode="auto">
            <a:xfrm>
              <a:off x="6966789" y="5420476"/>
              <a:ext cx="241034" cy="153811"/>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4" name="Rectangle 23">
            <a:extLst>
              <a:ext uri="{FF2B5EF4-FFF2-40B4-BE49-F238E27FC236}">
                <a16:creationId xmlns:a16="http://schemas.microsoft.com/office/drawing/2014/main" id="{AC33B173-F4B0-428C-813C-78EABDB09588}"/>
              </a:ext>
            </a:extLst>
          </p:cNvPr>
          <p:cNvSpPr/>
          <p:nvPr/>
        </p:nvSpPr>
        <p:spPr>
          <a:xfrm>
            <a:off x="448046" y="5801288"/>
            <a:ext cx="8135000"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1</a:t>
            </a:r>
            <a:r>
              <a:rPr lang="en-US" sz="800" i="1" dirty="0">
                <a:solidFill>
                  <a:schemeClr val="tx2"/>
                </a:solidFill>
              </a:rPr>
              <a:t>The framework provides general guidelines on INDOT’s roadway categories. The Districts have adjusted the thresholds within the roadway categories to account for corridor continuity and other factors.  .</a:t>
            </a:r>
            <a:endParaRPr lang="en-US" sz="800" i="1" baseline="30000" dirty="0">
              <a:solidFill>
                <a:schemeClr val="tx2"/>
              </a:solidFill>
            </a:endParaRPr>
          </a:p>
        </p:txBody>
      </p:sp>
    </p:spTree>
    <p:extLst>
      <p:ext uri="{BB962C8B-B14F-4D97-AF65-F5344CB8AC3E}">
        <p14:creationId xmlns:p14="http://schemas.microsoft.com/office/powerpoint/2010/main" val="329937232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 name="Chart 37"/>
          <p:cNvGraphicFramePr>
            <a:graphicFrameLocks/>
          </p:cNvGraphicFramePr>
          <p:nvPr>
            <p:extLst>
              <p:ext uri="{D42A27DB-BD31-4B8C-83A1-F6EECF244321}">
                <p14:modId xmlns:p14="http://schemas.microsoft.com/office/powerpoint/2010/main" val="3838475943"/>
              </p:ext>
            </p:extLst>
          </p:nvPr>
        </p:nvGraphicFramePr>
        <p:xfrm>
          <a:off x="-324544" y="1808820"/>
          <a:ext cx="9326880" cy="41148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0510"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A1</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 name="Rectangle 9"/>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A1 category roads, comparing the preferred, alternative, and do-nothing scenario against the impacts of each treatment scenario on the pavement’s condition over the asset’s lifecycle.  </a:t>
            </a:r>
          </a:p>
        </p:txBody>
      </p:sp>
      <p:sp>
        <p:nvSpPr>
          <p:cNvPr id="12" name="TextBox 4"/>
          <p:cNvSpPr txBox="1"/>
          <p:nvPr/>
        </p:nvSpPr>
        <p:spPr>
          <a:xfrm>
            <a:off x="7740352" y="4221088"/>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Do Nothing Scenario</a:t>
            </a:r>
          </a:p>
        </p:txBody>
      </p:sp>
      <p:sp>
        <p:nvSpPr>
          <p:cNvPr id="13" name="TextBox 4"/>
          <p:cNvSpPr txBox="1"/>
          <p:nvPr/>
        </p:nvSpPr>
        <p:spPr>
          <a:xfrm>
            <a:off x="7668344" y="3176972"/>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Alternative Scenario</a:t>
            </a:r>
          </a:p>
        </p:txBody>
      </p:sp>
      <p:sp>
        <p:nvSpPr>
          <p:cNvPr id="14" name="TextBox 4"/>
          <p:cNvSpPr txBox="1"/>
          <p:nvPr/>
        </p:nvSpPr>
        <p:spPr>
          <a:xfrm>
            <a:off x="7992380" y="2600908"/>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Preferred Scenario</a:t>
            </a:r>
          </a:p>
        </p:txBody>
      </p:sp>
      <p:sp>
        <p:nvSpPr>
          <p:cNvPr id="11" name="Rectangle 10"/>
          <p:cNvSpPr/>
          <p:nvPr/>
        </p:nvSpPr>
        <p:spPr>
          <a:xfrm>
            <a:off x="3042752" y="173681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3: Illustrative Asset Decay Curves, HMA A1 </a:t>
            </a:r>
          </a:p>
        </p:txBody>
      </p:sp>
      <p:sp>
        <p:nvSpPr>
          <p:cNvPr id="18" name="Rectangle 17"/>
          <p:cNvSpPr/>
          <p:nvPr/>
        </p:nvSpPr>
        <p:spPr>
          <a:xfrm>
            <a:off x="6442894" y="1899906"/>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5" name="Oval 24"/>
          <p:cNvSpPr/>
          <p:nvPr/>
        </p:nvSpPr>
        <p:spPr>
          <a:xfrm>
            <a:off x="2051720" y="1988840"/>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6" name="Oval 25"/>
          <p:cNvSpPr/>
          <p:nvPr/>
        </p:nvSpPr>
        <p:spPr>
          <a:xfrm>
            <a:off x="5076056" y="2312876"/>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7" name="Oval 26"/>
          <p:cNvSpPr/>
          <p:nvPr/>
        </p:nvSpPr>
        <p:spPr>
          <a:xfrm>
            <a:off x="7740352" y="2528900"/>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8" name="Diamond 27"/>
          <p:cNvSpPr/>
          <p:nvPr/>
        </p:nvSpPr>
        <p:spPr>
          <a:xfrm>
            <a:off x="3563888" y="1988840"/>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9" name="Diamond 28"/>
          <p:cNvSpPr/>
          <p:nvPr/>
        </p:nvSpPr>
        <p:spPr>
          <a:xfrm>
            <a:off x="6480212" y="2276872"/>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0" name="Rectangle 29"/>
          <p:cNvSpPr/>
          <p:nvPr/>
        </p:nvSpPr>
        <p:spPr>
          <a:xfrm>
            <a:off x="8748464" y="1952836"/>
            <a:ext cx="109483" cy="109728"/>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2" name="Rectangle 31"/>
          <p:cNvSpPr/>
          <p:nvPr/>
        </p:nvSpPr>
        <p:spPr>
          <a:xfrm>
            <a:off x="4932040" y="2132856"/>
            <a:ext cx="109483" cy="109728"/>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grpSp>
        <p:nvGrpSpPr>
          <p:cNvPr id="2" name="Group 1"/>
          <p:cNvGrpSpPr/>
          <p:nvPr/>
        </p:nvGrpSpPr>
        <p:grpSpPr>
          <a:xfrm>
            <a:off x="719572" y="4473116"/>
            <a:ext cx="2268252" cy="802874"/>
            <a:chOff x="719572" y="4514185"/>
            <a:chExt cx="2268252" cy="802874"/>
          </a:xfrm>
        </p:grpSpPr>
        <p:sp>
          <p:nvSpPr>
            <p:cNvPr id="34" name="TextBox 5"/>
            <p:cNvSpPr txBox="1"/>
            <p:nvPr/>
          </p:nvSpPr>
          <p:spPr>
            <a:xfrm>
              <a:off x="719572" y="4514185"/>
              <a:ext cx="2268252" cy="802874"/>
            </a:xfrm>
            <a:prstGeom prst="rect">
              <a:avLst/>
            </a:prstGeom>
            <a:noFill/>
            <a:ln w="9525" cmpd="sng">
              <a:solidFill>
                <a:srgbClr val="414141"/>
              </a:solid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1100" dirty="0">
                  <a:solidFill>
                    <a:srgbClr val="414141"/>
                  </a:solidFill>
                </a:rPr>
                <a:t>     </a:t>
              </a:r>
              <a:r>
                <a:rPr lang="en-US" sz="800" dirty="0">
                  <a:solidFill>
                    <a:srgbClr val="414141"/>
                  </a:solidFill>
                </a:rPr>
                <a:t>Preventive Maintenance</a:t>
              </a:r>
              <a:r>
                <a:rPr lang="en-US" sz="800" dirty="0">
                  <a:solidFill>
                    <a:srgbClr val="C00000"/>
                  </a:solidFill>
                </a:rPr>
                <a:t> </a:t>
              </a:r>
              <a:r>
                <a:rPr lang="en-US" sz="800" baseline="0" dirty="0">
                  <a:solidFill>
                    <a:srgbClr val="414141"/>
                  </a:solidFill>
                </a:rPr>
                <a:t>Treatment</a:t>
              </a:r>
            </a:p>
            <a:p>
              <a:endParaRPr lang="en-US" sz="800" baseline="0" dirty="0">
                <a:solidFill>
                  <a:srgbClr val="414141"/>
                </a:solidFill>
              </a:endParaRPr>
            </a:p>
            <a:p>
              <a:r>
                <a:rPr lang="en-US" sz="800" baseline="0" dirty="0">
                  <a:solidFill>
                    <a:srgbClr val="414141"/>
                  </a:solidFill>
                </a:rPr>
                <a:t>       Minor Structural Treatment</a:t>
              </a:r>
            </a:p>
            <a:p>
              <a:endParaRPr lang="en-US" sz="800" baseline="0" dirty="0">
                <a:solidFill>
                  <a:srgbClr val="414141"/>
                </a:solidFill>
              </a:endParaRPr>
            </a:p>
            <a:p>
              <a:r>
                <a:rPr lang="en-US" sz="800" baseline="0" dirty="0">
                  <a:solidFill>
                    <a:srgbClr val="414141"/>
                  </a:solidFill>
                </a:rPr>
                <a:t>       Major Structural Treatment</a:t>
              </a:r>
              <a:endParaRPr lang="en-US" sz="800" dirty="0">
                <a:solidFill>
                  <a:srgbClr val="414141"/>
                </a:solidFill>
              </a:endParaRPr>
            </a:p>
          </p:txBody>
        </p:sp>
        <p:sp>
          <p:nvSpPr>
            <p:cNvPr id="35" name="Oval 34"/>
            <p:cNvSpPr/>
            <p:nvPr/>
          </p:nvSpPr>
          <p:spPr>
            <a:xfrm>
              <a:off x="791580" y="4615662"/>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6" name="Diamond 35"/>
            <p:cNvSpPr/>
            <p:nvPr/>
          </p:nvSpPr>
          <p:spPr>
            <a:xfrm>
              <a:off x="791580" y="4849156"/>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7" name="Rectangle 36"/>
            <p:cNvSpPr/>
            <p:nvPr/>
          </p:nvSpPr>
          <p:spPr>
            <a:xfrm>
              <a:off x="791580" y="5083468"/>
              <a:ext cx="109483" cy="109728"/>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grpSp>
      <p:sp>
        <p:nvSpPr>
          <p:cNvPr id="39" name="Oval 38"/>
          <p:cNvSpPr/>
          <p:nvPr/>
        </p:nvSpPr>
        <p:spPr>
          <a:xfrm>
            <a:off x="2411760" y="2420888"/>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40" name="Oval 39"/>
          <p:cNvSpPr/>
          <p:nvPr/>
        </p:nvSpPr>
        <p:spPr>
          <a:xfrm>
            <a:off x="6840252" y="2420888"/>
            <a:ext cx="109728" cy="10948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graphicFrame>
        <p:nvGraphicFramePr>
          <p:cNvPr id="31" name="Table 5">
            <a:extLst>
              <a:ext uri="{FF2B5EF4-FFF2-40B4-BE49-F238E27FC236}">
                <a16:creationId xmlns:a16="http://schemas.microsoft.com/office/drawing/2014/main" id="{20F2BA0C-1ECA-40AE-9A2C-E1312B8AF88B}"/>
              </a:ext>
            </a:extLst>
          </p:cNvPr>
          <p:cNvGraphicFramePr>
            <a:graphicFrameLocks noGrp="1"/>
          </p:cNvGraphicFramePr>
          <p:nvPr>
            <p:extLst>
              <p:ext uri="{D42A27DB-BD31-4B8C-83A1-F6EECF244321}">
                <p14:modId xmlns:p14="http://schemas.microsoft.com/office/powerpoint/2010/main" val="1351024470"/>
              </p:ext>
            </p:extLst>
          </p:nvPr>
        </p:nvGraphicFramePr>
        <p:xfrm>
          <a:off x="585601" y="5316538"/>
          <a:ext cx="8802360" cy="198120"/>
        </p:xfrm>
        <a:graphic>
          <a:graphicData uri="http://schemas.openxmlformats.org/drawingml/2006/table">
            <a:tbl>
              <a:tblPr firstRow="1" bandRow="1">
                <a:tableStyleId>{2D5ABB26-0587-4C30-8999-92F81FD0307C}</a:tableStyleId>
              </a:tblPr>
              <a:tblGrid>
                <a:gridCol w="628740">
                  <a:extLst>
                    <a:ext uri="{9D8B030D-6E8A-4147-A177-3AD203B41FA5}">
                      <a16:colId xmlns:a16="http://schemas.microsoft.com/office/drawing/2014/main" val="2822933909"/>
                    </a:ext>
                  </a:extLst>
                </a:gridCol>
                <a:gridCol w="628740">
                  <a:extLst>
                    <a:ext uri="{9D8B030D-6E8A-4147-A177-3AD203B41FA5}">
                      <a16:colId xmlns:a16="http://schemas.microsoft.com/office/drawing/2014/main" val="805454082"/>
                    </a:ext>
                  </a:extLst>
                </a:gridCol>
                <a:gridCol w="628740">
                  <a:extLst>
                    <a:ext uri="{9D8B030D-6E8A-4147-A177-3AD203B41FA5}">
                      <a16:colId xmlns:a16="http://schemas.microsoft.com/office/drawing/2014/main" val="3267750518"/>
                    </a:ext>
                  </a:extLst>
                </a:gridCol>
                <a:gridCol w="628740">
                  <a:extLst>
                    <a:ext uri="{9D8B030D-6E8A-4147-A177-3AD203B41FA5}">
                      <a16:colId xmlns:a16="http://schemas.microsoft.com/office/drawing/2014/main" val="737911026"/>
                    </a:ext>
                  </a:extLst>
                </a:gridCol>
                <a:gridCol w="628740">
                  <a:extLst>
                    <a:ext uri="{9D8B030D-6E8A-4147-A177-3AD203B41FA5}">
                      <a16:colId xmlns:a16="http://schemas.microsoft.com/office/drawing/2014/main" val="3757584226"/>
                    </a:ext>
                  </a:extLst>
                </a:gridCol>
                <a:gridCol w="628740">
                  <a:extLst>
                    <a:ext uri="{9D8B030D-6E8A-4147-A177-3AD203B41FA5}">
                      <a16:colId xmlns:a16="http://schemas.microsoft.com/office/drawing/2014/main" val="1475687042"/>
                    </a:ext>
                  </a:extLst>
                </a:gridCol>
                <a:gridCol w="628740">
                  <a:extLst>
                    <a:ext uri="{9D8B030D-6E8A-4147-A177-3AD203B41FA5}">
                      <a16:colId xmlns:a16="http://schemas.microsoft.com/office/drawing/2014/main" val="461603386"/>
                    </a:ext>
                  </a:extLst>
                </a:gridCol>
                <a:gridCol w="628740">
                  <a:extLst>
                    <a:ext uri="{9D8B030D-6E8A-4147-A177-3AD203B41FA5}">
                      <a16:colId xmlns:a16="http://schemas.microsoft.com/office/drawing/2014/main" val="2391108494"/>
                    </a:ext>
                  </a:extLst>
                </a:gridCol>
                <a:gridCol w="628740">
                  <a:extLst>
                    <a:ext uri="{9D8B030D-6E8A-4147-A177-3AD203B41FA5}">
                      <a16:colId xmlns:a16="http://schemas.microsoft.com/office/drawing/2014/main" val="2391149177"/>
                    </a:ext>
                  </a:extLst>
                </a:gridCol>
                <a:gridCol w="628740">
                  <a:extLst>
                    <a:ext uri="{9D8B030D-6E8A-4147-A177-3AD203B41FA5}">
                      <a16:colId xmlns:a16="http://schemas.microsoft.com/office/drawing/2014/main" val="2883984488"/>
                    </a:ext>
                  </a:extLst>
                </a:gridCol>
                <a:gridCol w="628740">
                  <a:extLst>
                    <a:ext uri="{9D8B030D-6E8A-4147-A177-3AD203B41FA5}">
                      <a16:colId xmlns:a16="http://schemas.microsoft.com/office/drawing/2014/main" val="2139585623"/>
                    </a:ext>
                  </a:extLst>
                </a:gridCol>
                <a:gridCol w="628740">
                  <a:extLst>
                    <a:ext uri="{9D8B030D-6E8A-4147-A177-3AD203B41FA5}">
                      <a16:colId xmlns:a16="http://schemas.microsoft.com/office/drawing/2014/main" val="3724987687"/>
                    </a:ext>
                  </a:extLst>
                </a:gridCol>
                <a:gridCol w="628740">
                  <a:extLst>
                    <a:ext uri="{9D8B030D-6E8A-4147-A177-3AD203B41FA5}">
                      <a16:colId xmlns:a16="http://schemas.microsoft.com/office/drawing/2014/main" val="197782996"/>
                    </a:ext>
                  </a:extLst>
                </a:gridCol>
                <a:gridCol w="628740">
                  <a:extLst>
                    <a:ext uri="{9D8B030D-6E8A-4147-A177-3AD203B41FA5}">
                      <a16:colId xmlns:a16="http://schemas.microsoft.com/office/drawing/2014/main" val="3645565731"/>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288411220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15"/>
          <p:cNvGraphicFramePr>
            <a:graphicFrameLocks/>
          </p:cNvGraphicFramePr>
          <p:nvPr>
            <p:extLst>
              <p:ext uri="{D42A27DB-BD31-4B8C-83A1-F6EECF244321}">
                <p14:modId xmlns:p14="http://schemas.microsoft.com/office/powerpoint/2010/main" val="3929348928"/>
              </p:ext>
            </p:extLst>
          </p:nvPr>
        </p:nvGraphicFramePr>
        <p:xfrm>
          <a:off x="396" y="1844824"/>
          <a:ext cx="9144000" cy="4114800"/>
        </p:xfrm>
        <a:graphic>
          <a:graphicData uri="http://schemas.openxmlformats.org/drawingml/2006/chart">
            <c:chart xmlns:c="http://schemas.openxmlformats.org/drawingml/2006/chart" xmlns:r="http://schemas.openxmlformats.org/officeDocument/2006/relationships" r:id="rId5"/>
          </a:graphicData>
        </a:graphic>
      </p:graphicFrame>
      <p:sp>
        <p:nvSpPr>
          <p:cNvPr id="21" name="TextBox 5"/>
          <p:cNvSpPr txBox="1"/>
          <p:nvPr/>
        </p:nvSpPr>
        <p:spPr>
          <a:xfrm>
            <a:off x="971600" y="4509120"/>
            <a:ext cx="2268252" cy="802874"/>
          </a:xfrm>
          <a:prstGeom prst="rect">
            <a:avLst/>
          </a:prstGeom>
          <a:noFill/>
          <a:ln w="9525" cmpd="sng">
            <a:solidFill>
              <a:srgbClr val="414141"/>
            </a:solid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dirty="0">
                <a:solidFill>
                  <a:srgbClr val="414141"/>
                </a:solidFill>
              </a:rPr>
              <a:t>       Preventive Maintenance </a:t>
            </a:r>
            <a:r>
              <a:rPr lang="en-US" sz="800" baseline="0" dirty="0">
                <a:solidFill>
                  <a:srgbClr val="414141"/>
                </a:solidFill>
              </a:rPr>
              <a:t>Treatment</a:t>
            </a:r>
          </a:p>
          <a:p>
            <a:endParaRPr lang="en-US" sz="800" baseline="0" dirty="0">
              <a:solidFill>
                <a:srgbClr val="414141"/>
              </a:solidFill>
            </a:endParaRPr>
          </a:p>
          <a:p>
            <a:r>
              <a:rPr lang="en-US" sz="800" baseline="0" dirty="0">
                <a:solidFill>
                  <a:srgbClr val="414141"/>
                </a:solidFill>
              </a:rPr>
              <a:t>       Minor Structural Treatment</a:t>
            </a:r>
          </a:p>
          <a:p>
            <a:endParaRPr lang="en-US" sz="800" baseline="0" dirty="0">
              <a:solidFill>
                <a:srgbClr val="414141"/>
              </a:solidFill>
            </a:endParaRPr>
          </a:p>
          <a:p>
            <a:r>
              <a:rPr lang="en-US" sz="800" baseline="0" dirty="0">
                <a:solidFill>
                  <a:srgbClr val="414141"/>
                </a:solidFill>
              </a:rPr>
              <a:t>       Major Structural Treatment</a:t>
            </a:r>
            <a:endParaRPr lang="en-US" sz="800" dirty="0">
              <a:solidFill>
                <a:srgbClr val="414141"/>
              </a:solidFill>
            </a:endParaRPr>
          </a:p>
        </p:txBody>
      </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1534"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A2</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A2 category roads, comparing the preferred, alternative, and do-nothing scenario against the impacts of each treatment scenario on the pavement’s condition over the asset’s lifecycle.  </a:t>
            </a:r>
          </a:p>
        </p:txBody>
      </p:sp>
      <p:sp>
        <p:nvSpPr>
          <p:cNvPr id="12" name="TextBox 4"/>
          <p:cNvSpPr txBox="1"/>
          <p:nvPr/>
        </p:nvSpPr>
        <p:spPr>
          <a:xfrm>
            <a:off x="8100392" y="4348789"/>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Do Nothing Scenario</a:t>
            </a:r>
          </a:p>
        </p:txBody>
      </p:sp>
      <p:sp>
        <p:nvSpPr>
          <p:cNvPr id="13" name="TextBox 4"/>
          <p:cNvSpPr txBox="1"/>
          <p:nvPr/>
        </p:nvSpPr>
        <p:spPr>
          <a:xfrm>
            <a:off x="7524328" y="3392996"/>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Alternative Scenario</a:t>
            </a:r>
          </a:p>
        </p:txBody>
      </p:sp>
      <p:sp>
        <p:nvSpPr>
          <p:cNvPr id="14" name="TextBox 4"/>
          <p:cNvSpPr txBox="1"/>
          <p:nvPr/>
        </p:nvSpPr>
        <p:spPr>
          <a:xfrm>
            <a:off x="7380312" y="2780928"/>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900" i="1" dirty="0">
                <a:solidFill>
                  <a:srgbClr val="414141"/>
                </a:solidFill>
              </a:rPr>
              <a:t>Preferred Scenario</a:t>
            </a:r>
          </a:p>
        </p:txBody>
      </p:sp>
      <p:sp>
        <p:nvSpPr>
          <p:cNvPr id="18" name="Rectangle 17"/>
          <p:cNvSpPr/>
          <p:nvPr/>
        </p:nvSpPr>
        <p:spPr>
          <a:xfrm>
            <a:off x="1367644" y="1840592"/>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9" name="Rectangle 18"/>
          <p:cNvSpPr/>
          <p:nvPr/>
        </p:nvSpPr>
        <p:spPr>
          <a:xfrm>
            <a:off x="6372200" y="1863452"/>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2" name="Rectangle 21"/>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4: Illustrative Asset Decay Curves, HMA A2 </a:t>
            </a:r>
          </a:p>
        </p:txBody>
      </p:sp>
      <p:sp>
        <p:nvSpPr>
          <p:cNvPr id="17" name="Oval 16"/>
          <p:cNvSpPr/>
          <p:nvPr/>
        </p:nvSpPr>
        <p:spPr>
          <a:xfrm>
            <a:off x="2087724" y="2024844"/>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3" name="Oval 22"/>
          <p:cNvSpPr/>
          <p:nvPr/>
        </p:nvSpPr>
        <p:spPr>
          <a:xfrm>
            <a:off x="3383868" y="2312876"/>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4" name="Oval 23"/>
          <p:cNvSpPr/>
          <p:nvPr/>
        </p:nvSpPr>
        <p:spPr>
          <a:xfrm>
            <a:off x="5940152" y="2636912"/>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5" name="Oval 24"/>
          <p:cNvSpPr/>
          <p:nvPr/>
        </p:nvSpPr>
        <p:spPr>
          <a:xfrm>
            <a:off x="8064388" y="2816932"/>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6" name="Oval 25"/>
          <p:cNvSpPr/>
          <p:nvPr/>
        </p:nvSpPr>
        <p:spPr>
          <a:xfrm>
            <a:off x="2735796" y="2780928"/>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7" name="Oval 26"/>
          <p:cNvSpPr/>
          <p:nvPr/>
        </p:nvSpPr>
        <p:spPr>
          <a:xfrm>
            <a:off x="6804248" y="2708920"/>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8" name="Oval 27"/>
          <p:cNvSpPr/>
          <p:nvPr/>
        </p:nvSpPr>
        <p:spPr>
          <a:xfrm>
            <a:off x="1079612" y="4545124"/>
            <a:ext cx="109728" cy="109483"/>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9" name="Diamond 28"/>
          <p:cNvSpPr/>
          <p:nvPr/>
        </p:nvSpPr>
        <p:spPr>
          <a:xfrm>
            <a:off x="4644008" y="2312876"/>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0" name="Diamond 29"/>
          <p:cNvSpPr/>
          <p:nvPr/>
        </p:nvSpPr>
        <p:spPr>
          <a:xfrm>
            <a:off x="6984268" y="2564904"/>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1" name="Diamond 30"/>
          <p:cNvSpPr/>
          <p:nvPr/>
        </p:nvSpPr>
        <p:spPr>
          <a:xfrm>
            <a:off x="1079612" y="4797152"/>
            <a:ext cx="128016" cy="128016"/>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graphicFrame>
        <p:nvGraphicFramePr>
          <p:cNvPr id="32" name="Table 5">
            <a:extLst>
              <a:ext uri="{FF2B5EF4-FFF2-40B4-BE49-F238E27FC236}">
                <a16:creationId xmlns:a16="http://schemas.microsoft.com/office/drawing/2014/main" id="{B2A91E81-7536-4DFF-A3AF-C9502DACBFE3}"/>
              </a:ext>
            </a:extLst>
          </p:cNvPr>
          <p:cNvGraphicFramePr>
            <a:graphicFrameLocks noGrp="1"/>
          </p:cNvGraphicFramePr>
          <p:nvPr>
            <p:extLst>
              <p:ext uri="{D42A27DB-BD31-4B8C-83A1-F6EECF244321}">
                <p14:modId xmlns:p14="http://schemas.microsoft.com/office/powerpoint/2010/main" val="3661109860"/>
              </p:ext>
            </p:extLst>
          </p:nvPr>
        </p:nvGraphicFramePr>
        <p:xfrm>
          <a:off x="827584" y="5322368"/>
          <a:ext cx="8532946" cy="198120"/>
        </p:xfrm>
        <a:graphic>
          <a:graphicData uri="http://schemas.openxmlformats.org/drawingml/2006/table">
            <a:tbl>
              <a:tblPr firstRow="1" bandRow="1">
                <a:tableStyleId>{2D5ABB26-0587-4C30-8999-92F81FD0307C}</a:tableStyleId>
              </a:tblPr>
              <a:tblGrid>
                <a:gridCol w="501938">
                  <a:extLst>
                    <a:ext uri="{9D8B030D-6E8A-4147-A177-3AD203B41FA5}">
                      <a16:colId xmlns:a16="http://schemas.microsoft.com/office/drawing/2014/main" val="2822933909"/>
                    </a:ext>
                  </a:extLst>
                </a:gridCol>
                <a:gridCol w="501938">
                  <a:extLst>
                    <a:ext uri="{9D8B030D-6E8A-4147-A177-3AD203B41FA5}">
                      <a16:colId xmlns:a16="http://schemas.microsoft.com/office/drawing/2014/main" val="805454082"/>
                    </a:ext>
                  </a:extLst>
                </a:gridCol>
                <a:gridCol w="501938">
                  <a:extLst>
                    <a:ext uri="{9D8B030D-6E8A-4147-A177-3AD203B41FA5}">
                      <a16:colId xmlns:a16="http://schemas.microsoft.com/office/drawing/2014/main" val="3267750518"/>
                    </a:ext>
                  </a:extLst>
                </a:gridCol>
                <a:gridCol w="501938">
                  <a:extLst>
                    <a:ext uri="{9D8B030D-6E8A-4147-A177-3AD203B41FA5}">
                      <a16:colId xmlns:a16="http://schemas.microsoft.com/office/drawing/2014/main" val="737911026"/>
                    </a:ext>
                  </a:extLst>
                </a:gridCol>
                <a:gridCol w="501938">
                  <a:extLst>
                    <a:ext uri="{9D8B030D-6E8A-4147-A177-3AD203B41FA5}">
                      <a16:colId xmlns:a16="http://schemas.microsoft.com/office/drawing/2014/main" val="3757584226"/>
                    </a:ext>
                  </a:extLst>
                </a:gridCol>
                <a:gridCol w="501938">
                  <a:extLst>
                    <a:ext uri="{9D8B030D-6E8A-4147-A177-3AD203B41FA5}">
                      <a16:colId xmlns:a16="http://schemas.microsoft.com/office/drawing/2014/main" val="1475687042"/>
                    </a:ext>
                  </a:extLst>
                </a:gridCol>
                <a:gridCol w="501938">
                  <a:extLst>
                    <a:ext uri="{9D8B030D-6E8A-4147-A177-3AD203B41FA5}">
                      <a16:colId xmlns:a16="http://schemas.microsoft.com/office/drawing/2014/main" val="461603386"/>
                    </a:ext>
                  </a:extLst>
                </a:gridCol>
                <a:gridCol w="501938">
                  <a:extLst>
                    <a:ext uri="{9D8B030D-6E8A-4147-A177-3AD203B41FA5}">
                      <a16:colId xmlns:a16="http://schemas.microsoft.com/office/drawing/2014/main" val="2391108494"/>
                    </a:ext>
                  </a:extLst>
                </a:gridCol>
                <a:gridCol w="501938">
                  <a:extLst>
                    <a:ext uri="{9D8B030D-6E8A-4147-A177-3AD203B41FA5}">
                      <a16:colId xmlns:a16="http://schemas.microsoft.com/office/drawing/2014/main" val="2391149177"/>
                    </a:ext>
                  </a:extLst>
                </a:gridCol>
                <a:gridCol w="501938">
                  <a:extLst>
                    <a:ext uri="{9D8B030D-6E8A-4147-A177-3AD203B41FA5}">
                      <a16:colId xmlns:a16="http://schemas.microsoft.com/office/drawing/2014/main" val="2883984488"/>
                    </a:ext>
                  </a:extLst>
                </a:gridCol>
                <a:gridCol w="501938">
                  <a:extLst>
                    <a:ext uri="{9D8B030D-6E8A-4147-A177-3AD203B41FA5}">
                      <a16:colId xmlns:a16="http://schemas.microsoft.com/office/drawing/2014/main" val="2139585623"/>
                    </a:ext>
                  </a:extLst>
                </a:gridCol>
                <a:gridCol w="501938">
                  <a:extLst>
                    <a:ext uri="{9D8B030D-6E8A-4147-A177-3AD203B41FA5}">
                      <a16:colId xmlns:a16="http://schemas.microsoft.com/office/drawing/2014/main" val="3724987687"/>
                    </a:ext>
                  </a:extLst>
                </a:gridCol>
                <a:gridCol w="501938">
                  <a:extLst>
                    <a:ext uri="{9D8B030D-6E8A-4147-A177-3AD203B41FA5}">
                      <a16:colId xmlns:a16="http://schemas.microsoft.com/office/drawing/2014/main" val="197782996"/>
                    </a:ext>
                  </a:extLst>
                </a:gridCol>
                <a:gridCol w="501938">
                  <a:extLst>
                    <a:ext uri="{9D8B030D-6E8A-4147-A177-3AD203B41FA5}">
                      <a16:colId xmlns:a16="http://schemas.microsoft.com/office/drawing/2014/main" val="3645565731"/>
                    </a:ext>
                  </a:extLst>
                </a:gridCol>
                <a:gridCol w="501938">
                  <a:extLst>
                    <a:ext uri="{9D8B030D-6E8A-4147-A177-3AD203B41FA5}">
                      <a16:colId xmlns:a16="http://schemas.microsoft.com/office/drawing/2014/main" val="3591985225"/>
                    </a:ext>
                  </a:extLst>
                </a:gridCol>
                <a:gridCol w="501938">
                  <a:extLst>
                    <a:ext uri="{9D8B030D-6E8A-4147-A177-3AD203B41FA5}">
                      <a16:colId xmlns:a16="http://schemas.microsoft.com/office/drawing/2014/main" val="743909135"/>
                    </a:ext>
                  </a:extLst>
                </a:gridCol>
                <a:gridCol w="501938">
                  <a:extLst>
                    <a:ext uri="{9D8B030D-6E8A-4147-A177-3AD203B41FA5}">
                      <a16:colId xmlns:a16="http://schemas.microsoft.com/office/drawing/2014/main" val="305888189"/>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tc>
                  <a:txBody>
                    <a:bodyPr/>
                    <a:lstStyle/>
                    <a:p>
                      <a:r>
                        <a:rPr lang="en-US" sz="700" dirty="0"/>
                        <a:t>70</a:t>
                      </a:r>
                    </a:p>
                  </a:txBody>
                  <a:tcPr>
                    <a:noFill/>
                  </a:tcPr>
                </a:tc>
                <a:tc>
                  <a:txBody>
                    <a:bodyPr/>
                    <a:lstStyle/>
                    <a:p>
                      <a:r>
                        <a:rPr lang="en-US" sz="700" dirty="0"/>
                        <a:t>75</a:t>
                      </a:r>
                    </a:p>
                  </a:txBody>
                  <a:tcPr>
                    <a:noFill/>
                  </a:tcPr>
                </a:tc>
                <a:tc>
                  <a:txBody>
                    <a:bodyPr/>
                    <a:lstStyle/>
                    <a:p>
                      <a:r>
                        <a:rPr lang="en-US" sz="700" dirty="0"/>
                        <a:t>80</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339064128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extLst>
              <p:ext uri="{D42A27DB-BD31-4B8C-83A1-F6EECF244321}">
                <p14:modId xmlns:p14="http://schemas.microsoft.com/office/powerpoint/2010/main" val="112915212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2558"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16" name="Chart 15"/>
          <p:cNvGraphicFramePr>
            <a:graphicFrameLocks/>
          </p:cNvGraphicFramePr>
          <p:nvPr>
            <p:extLst>
              <p:ext uri="{D42A27DB-BD31-4B8C-83A1-F6EECF244321}">
                <p14:modId xmlns:p14="http://schemas.microsoft.com/office/powerpoint/2010/main" val="4199949327"/>
              </p:ext>
            </p:extLst>
          </p:nvPr>
        </p:nvGraphicFramePr>
        <p:xfrm>
          <a:off x="-36512" y="1988840"/>
          <a:ext cx="9144000" cy="4114800"/>
        </p:xfrm>
        <a:graphic>
          <a:graphicData uri="http://schemas.openxmlformats.org/drawingml/2006/chart">
            <c:chart xmlns:c="http://schemas.openxmlformats.org/drawingml/2006/chart" xmlns:r="http://schemas.openxmlformats.org/officeDocument/2006/relationships" r:id="rId7"/>
          </a:graphicData>
        </a:graphic>
      </p:graphicFrame>
      <p:sp>
        <p:nvSpPr>
          <p:cNvPr id="17" name="TextBox 5"/>
          <p:cNvSpPr txBox="1"/>
          <p:nvPr/>
        </p:nvSpPr>
        <p:spPr>
          <a:xfrm>
            <a:off x="935596" y="4689140"/>
            <a:ext cx="2268252" cy="802874"/>
          </a:xfrm>
          <a:prstGeom prst="rect">
            <a:avLst/>
          </a:prstGeom>
          <a:noFill/>
          <a:ln w="9525" cmpd="sng">
            <a:solidFill>
              <a:srgbClr val="414141"/>
            </a:solid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dirty="0">
                <a:solidFill>
                  <a:srgbClr val="414141"/>
                </a:solidFill>
              </a:rPr>
              <a:t>       Preventive Maintenance </a:t>
            </a:r>
            <a:r>
              <a:rPr lang="en-US" sz="800" baseline="0" dirty="0">
                <a:solidFill>
                  <a:srgbClr val="414141"/>
                </a:solidFill>
              </a:rPr>
              <a:t>Treatment</a:t>
            </a:r>
          </a:p>
          <a:p>
            <a:endParaRPr lang="en-US" sz="800" baseline="0" dirty="0">
              <a:solidFill>
                <a:srgbClr val="414141"/>
              </a:solidFill>
            </a:endParaRPr>
          </a:p>
          <a:p>
            <a:r>
              <a:rPr lang="en-US" sz="800" baseline="0" dirty="0">
                <a:solidFill>
                  <a:srgbClr val="414141"/>
                </a:solidFill>
              </a:rPr>
              <a:t>       Minor Structural Treatment</a:t>
            </a:r>
          </a:p>
          <a:p>
            <a:endParaRPr lang="en-US" sz="800" baseline="0" dirty="0">
              <a:solidFill>
                <a:srgbClr val="414141"/>
              </a:solidFill>
            </a:endParaRPr>
          </a:p>
          <a:p>
            <a:r>
              <a:rPr lang="en-US" sz="800" baseline="0" dirty="0">
                <a:solidFill>
                  <a:srgbClr val="414141"/>
                </a:solidFill>
              </a:rPr>
              <a:t>       Major Structural Treatment</a:t>
            </a:r>
            <a:endParaRPr lang="en-US" sz="800" dirty="0">
              <a:solidFill>
                <a:srgbClr val="414141"/>
              </a:solidFill>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B1</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B1 category roads, comparing the preferred, alternative, and do-nothing scenario against the impacts of each treatment scenario on the pavement’s condition over the asset’s lifecycle.  </a:t>
            </a:r>
          </a:p>
        </p:txBody>
      </p:sp>
      <p:sp>
        <p:nvSpPr>
          <p:cNvPr id="12" name="TextBox 4"/>
          <p:cNvSpPr txBox="1"/>
          <p:nvPr/>
        </p:nvSpPr>
        <p:spPr>
          <a:xfrm>
            <a:off x="7992380" y="4617132"/>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Do Nothing Scenario</a:t>
            </a:r>
          </a:p>
        </p:txBody>
      </p:sp>
      <p:sp>
        <p:nvSpPr>
          <p:cNvPr id="13" name="TextBox 4"/>
          <p:cNvSpPr txBox="1"/>
          <p:nvPr/>
        </p:nvSpPr>
        <p:spPr>
          <a:xfrm>
            <a:off x="8172400" y="3284984"/>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Alternative Scenario</a:t>
            </a:r>
          </a:p>
        </p:txBody>
      </p:sp>
      <p:sp>
        <p:nvSpPr>
          <p:cNvPr id="14" name="TextBox 4"/>
          <p:cNvSpPr txBox="1"/>
          <p:nvPr/>
        </p:nvSpPr>
        <p:spPr>
          <a:xfrm>
            <a:off x="7524328" y="2816932"/>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Preferred Scenario</a:t>
            </a:r>
          </a:p>
        </p:txBody>
      </p:sp>
      <p:sp>
        <p:nvSpPr>
          <p:cNvPr id="18" name="Rectangle 17"/>
          <p:cNvSpPr/>
          <p:nvPr/>
        </p:nvSpPr>
        <p:spPr>
          <a:xfrm>
            <a:off x="1367644" y="1913811"/>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9" name="Rectangle 18"/>
          <p:cNvSpPr/>
          <p:nvPr/>
        </p:nvSpPr>
        <p:spPr>
          <a:xfrm>
            <a:off x="6463665" y="1938662"/>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1" name="Rectangle 20"/>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5: Illustrative Asset Decay Curves, HMA B1 </a:t>
            </a:r>
          </a:p>
        </p:txBody>
      </p:sp>
      <p:graphicFrame>
        <p:nvGraphicFramePr>
          <p:cNvPr id="20" name="Table 5">
            <a:extLst>
              <a:ext uri="{FF2B5EF4-FFF2-40B4-BE49-F238E27FC236}">
                <a16:creationId xmlns:a16="http://schemas.microsoft.com/office/drawing/2014/main" id="{852A90A0-AB8B-4928-995C-93FF04B5E3DD}"/>
              </a:ext>
            </a:extLst>
          </p:cNvPr>
          <p:cNvGraphicFramePr>
            <a:graphicFrameLocks noGrp="1"/>
          </p:cNvGraphicFramePr>
          <p:nvPr>
            <p:extLst>
              <p:ext uri="{D42A27DB-BD31-4B8C-83A1-F6EECF244321}">
                <p14:modId xmlns:p14="http://schemas.microsoft.com/office/powerpoint/2010/main" val="3365157584"/>
              </p:ext>
            </p:extLst>
          </p:nvPr>
        </p:nvGraphicFramePr>
        <p:xfrm>
          <a:off x="827584" y="5521324"/>
          <a:ext cx="8424942" cy="198120"/>
        </p:xfrm>
        <a:graphic>
          <a:graphicData uri="http://schemas.openxmlformats.org/drawingml/2006/table">
            <a:tbl>
              <a:tblPr firstRow="1" bandRow="1">
                <a:tableStyleId>{2D5ABB26-0587-4C30-8999-92F81FD0307C}</a:tableStyleId>
              </a:tblPr>
              <a:tblGrid>
                <a:gridCol w="443418">
                  <a:extLst>
                    <a:ext uri="{9D8B030D-6E8A-4147-A177-3AD203B41FA5}">
                      <a16:colId xmlns:a16="http://schemas.microsoft.com/office/drawing/2014/main" val="2822933909"/>
                    </a:ext>
                  </a:extLst>
                </a:gridCol>
                <a:gridCol w="443418">
                  <a:extLst>
                    <a:ext uri="{9D8B030D-6E8A-4147-A177-3AD203B41FA5}">
                      <a16:colId xmlns:a16="http://schemas.microsoft.com/office/drawing/2014/main" val="805454082"/>
                    </a:ext>
                  </a:extLst>
                </a:gridCol>
                <a:gridCol w="443418">
                  <a:extLst>
                    <a:ext uri="{9D8B030D-6E8A-4147-A177-3AD203B41FA5}">
                      <a16:colId xmlns:a16="http://schemas.microsoft.com/office/drawing/2014/main" val="3267750518"/>
                    </a:ext>
                  </a:extLst>
                </a:gridCol>
                <a:gridCol w="443418">
                  <a:extLst>
                    <a:ext uri="{9D8B030D-6E8A-4147-A177-3AD203B41FA5}">
                      <a16:colId xmlns:a16="http://schemas.microsoft.com/office/drawing/2014/main" val="737911026"/>
                    </a:ext>
                  </a:extLst>
                </a:gridCol>
                <a:gridCol w="443418">
                  <a:extLst>
                    <a:ext uri="{9D8B030D-6E8A-4147-A177-3AD203B41FA5}">
                      <a16:colId xmlns:a16="http://schemas.microsoft.com/office/drawing/2014/main" val="3757584226"/>
                    </a:ext>
                  </a:extLst>
                </a:gridCol>
                <a:gridCol w="443418">
                  <a:extLst>
                    <a:ext uri="{9D8B030D-6E8A-4147-A177-3AD203B41FA5}">
                      <a16:colId xmlns:a16="http://schemas.microsoft.com/office/drawing/2014/main" val="1475687042"/>
                    </a:ext>
                  </a:extLst>
                </a:gridCol>
                <a:gridCol w="443418">
                  <a:extLst>
                    <a:ext uri="{9D8B030D-6E8A-4147-A177-3AD203B41FA5}">
                      <a16:colId xmlns:a16="http://schemas.microsoft.com/office/drawing/2014/main" val="461603386"/>
                    </a:ext>
                  </a:extLst>
                </a:gridCol>
                <a:gridCol w="443418">
                  <a:extLst>
                    <a:ext uri="{9D8B030D-6E8A-4147-A177-3AD203B41FA5}">
                      <a16:colId xmlns:a16="http://schemas.microsoft.com/office/drawing/2014/main" val="2391108494"/>
                    </a:ext>
                  </a:extLst>
                </a:gridCol>
                <a:gridCol w="443418">
                  <a:extLst>
                    <a:ext uri="{9D8B030D-6E8A-4147-A177-3AD203B41FA5}">
                      <a16:colId xmlns:a16="http://schemas.microsoft.com/office/drawing/2014/main" val="2391149177"/>
                    </a:ext>
                  </a:extLst>
                </a:gridCol>
                <a:gridCol w="443418">
                  <a:extLst>
                    <a:ext uri="{9D8B030D-6E8A-4147-A177-3AD203B41FA5}">
                      <a16:colId xmlns:a16="http://schemas.microsoft.com/office/drawing/2014/main" val="2883984488"/>
                    </a:ext>
                  </a:extLst>
                </a:gridCol>
                <a:gridCol w="443418">
                  <a:extLst>
                    <a:ext uri="{9D8B030D-6E8A-4147-A177-3AD203B41FA5}">
                      <a16:colId xmlns:a16="http://schemas.microsoft.com/office/drawing/2014/main" val="2139585623"/>
                    </a:ext>
                  </a:extLst>
                </a:gridCol>
                <a:gridCol w="443418">
                  <a:extLst>
                    <a:ext uri="{9D8B030D-6E8A-4147-A177-3AD203B41FA5}">
                      <a16:colId xmlns:a16="http://schemas.microsoft.com/office/drawing/2014/main" val="3724987687"/>
                    </a:ext>
                  </a:extLst>
                </a:gridCol>
                <a:gridCol w="443418">
                  <a:extLst>
                    <a:ext uri="{9D8B030D-6E8A-4147-A177-3AD203B41FA5}">
                      <a16:colId xmlns:a16="http://schemas.microsoft.com/office/drawing/2014/main" val="197782996"/>
                    </a:ext>
                  </a:extLst>
                </a:gridCol>
                <a:gridCol w="443418">
                  <a:extLst>
                    <a:ext uri="{9D8B030D-6E8A-4147-A177-3AD203B41FA5}">
                      <a16:colId xmlns:a16="http://schemas.microsoft.com/office/drawing/2014/main" val="3645565731"/>
                    </a:ext>
                  </a:extLst>
                </a:gridCol>
                <a:gridCol w="443418">
                  <a:extLst>
                    <a:ext uri="{9D8B030D-6E8A-4147-A177-3AD203B41FA5}">
                      <a16:colId xmlns:a16="http://schemas.microsoft.com/office/drawing/2014/main" val="3591985225"/>
                    </a:ext>
                  </a:extLst>
                </a:gridCol>
                <a:gridCol w="443418">
                  <a:extLst>
                    <a:ext uri="{9D8B030D-6E8A-4147-A177-3AD203B41FA5}">
                      <a16:colId xmlns:a16="http://schemas.microsoft.com/office/drawing/2014/main" val="743909135"/>
                    </a:ext>
                  </a:extLst>
                </a:gridCol>
                <a:gridCol w="443418">
                  <a:extLst>
                    <a:ext uri="{9D8B030D-6E8A-4147-A177-3AD203B41FA5}">
                      <a16:colId xmlns:a16="http://schemas.microsoft.com/office/drawing/2014/main" val="305888189"/>
                    </a:ext>
                  </a:extLst>
                </a:gridCol>
                <a:gridCol w="443418">
                  <a:extLst>
                    <a:ext uri="{9D8B030D-6E8A-4147-A177-3AD203B41FA5}">
                      <a16:colId xmlns:a16="http://schemas.microsoft.com/office/drawing/2014/main" val="3935299434"/>
                    </a:ext>
                  </a:extLst>
                </a:gridCol>
                <a:gridCol w="443418">
                  <a:extLst>
                    <a:ext uri="{9D8B030D-6E8A-4147-A177-3AD203B41FA5}">
                      <a16:colId xmlns:a16="http://schemas.microsoft.com/office/drawing/2014/main" val="2460117885"/>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tc>
                  <a:txBody>
                    <a:bodyPr/>
                    <a:lstStyle/>
                    <a:p>
                      <a:r>
                        <a:rPr lang="en-US" sz="700" dirty="0"/>
                        <a:t>70</a:t>
                      </a:r>
                    </a:p>
                  </a:txBody>
                  <a:tcPr>
                    <a:noFill/>
                  </a:tcPr>
                </a:tc>
                <a:tc>
                  <a:txBody>
                    <a:bodyPr/>
                    <a:lstStyle/>
                    <a:p>
                      <a:r>
                        <a:rPr lang="en-US" sz="700" dirty="0"/>
                        <a:t>75</a:t>
                      </a:r>
                    </a:p>
                  </a:txBody>
                  <a:tcPr>
                    <a:noFill/>
                  </a:tcPr>
                </a:tc>
                <a:tc>
                  <a:txBody>
                    <a:bodyPr/>
                    <a:lstStyle/>
                    <a:p>
                      <a:r>
                        <a:rPr lang="en-US" sz="700" dirty="0"/>
                        <a:t>80</a:t>
                      </a:r>
                    </a:p>
                  </a:txBody>
                  <a:tcPr>
                    <a:noFill/>
                  </a:tcPr>
                </a:tc>
                <a:tc>
                  <a:txBody>
                    <a:bodyPr/>
                    <a:lstStyle/>
                    <a:p>
                      <a:r>
                        <a:rPr lang="en-US" sz="700" dirty="0"/>
                        <a:t>85</a:t>
                      </a:r>
                    </a:p>
                  </a:txBody>
                  <a:tcPr>
                    <a:noFill/>
                  </a:tcPr>
                </a:tc>
                <a:tc>
                  <a:txBody>
                    <a:bodyPr/>
                    <a:lstStyle/>
                    <a:p>
                      <a:r>
                        <a:rPr lang="en-US" sz="700" dirty="0"/>
                        <a:t>90</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152192985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13"/>
          <p:cNvGraphicFramePr>
            <a:graphicFrameLocks/>
          </p:cNvGraphicFramePr>
          <p:nvPr>
            <p:extLst>
              <p:ext uri="{D42A27DB-BD31-4B8C-83A1-F6EECF244321}">
                <p14:modId xmlns:p14="http://schemas.microsoft.com/office/powerpoint/2010/main" val="3528115208"/>
              </p:ext>
            </p:extLst>
          </p:nvPr>
        </p:nvGraphicFramePr>
        <p:xfrm>
          <a:off x="3075" y="1880828"/>
          <a:ext cx="9144000" cy="4114800"/>
        </p:xfrm>
        <a:graphic>
          <a:graphicData uri="http://schemas.openxmlformats.org/drawingml/2006/chart">
            <c:chart xmlns:c="http://schemas.openxmlformats.org/drawingml/2006/chart" xmlns:r="http://schemas.openxmlformats.org/officeDocument/2006/relationships" r:id="rId5"/>
          </a:graphicData>
        </a:graphic>
      </p:graphicFrame>
      <p:sp>
        <p:nvSpPr>
          <p:cNvPr id="16" name="TextBox 5"/>
          <p:cNvSpPr txBox="1"/>
          <p:nvPr/>
        </p:nvSpPr>
        <p:spPr>
          <a:xfrm>
            <a:off x="971600" y="4545124"/>
            <a:ext cx="2268252" cy="802874"/>
          </a:xfrm>
          <a:prstGeom prst="rect">
            <a:avLst/>
          </a:prstGeom>
          <a:noFill/>
          <a:ln w="9525" cmpd="sng">
            <a:solidFill>
              <a:srgbClr val="414141"/>
            </a:solid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dirty="0">
                <a:solidFill>
                  <a:srgbClr val="414141"/>
                </a:solidFill>
              </a:rPr>
              <a:t>       Preventive Maintenance </a:t>
            </a:r>
            <a:r>
              <a:rPr lang="en-US" sz="800" baseline="0" dirty="0">
                <a:solidFill>
                  <a:srgbClr val="414141"/>
                </a:solidFill>
              </a:rPr>
              <a:t>Treatment</a:t>
            </a:r>
          </a:p>
          <a:p>
            <a:endParaRPr lang="en-US" sz="800" baseline="0" dirty="0">
              <a:solidFill>
                <a:srgbClr val="414141"/>
              </a:solidFill>
            </a:endParaRPr>
          </a:p>
          <a:p>
            <a:r>
              <a:rPr lang="en-US" sz="800" baseline="0" dirty="0">
                <a:solidFill>
                  <a:srgbClr val="414141"/>
                </a:solidFill>
              </a:rPr>
              <a:t>       Minor Structural Treatment</a:t>
            </a:r>
          </a:p>
          <a:p>
            <a:endParaRPr lang="en-US" sz="800" baseline="0" dirty="0">
              <a:solidFill>
                <a:srgbClr val="414141"/>
              </a:solidFill>
            </a:endParaRPr>
          </a:p>
          <a:p>
            <a:r>
              <a:rPr lang="en-US" sz="800" baseline="0" dirty="0">
                <a:solidFill>
                  <a:srgbClr val="414141"/>
                </a:solidFill>
              </a:rPr>
              <a:t>       Major Structural Treatment</a:t>
            </a:r>
            <a:endParaRPr lang="en-US" sz="800" dirty="0">
              <a:solidFill>
                <a:srgbClr val="414141"/>
              </a:solidFill>
            </a:endParaRPr>
          </a:p>
        </p:txBody>
      </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3582"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B2</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B2 category roads, comparing the preferred, alternative, and do-nothing scenario against the impacts of each treatment scenario on the pavement’s condition over the asset’s lifecycle.  </a:t>
            </a:r>
          </a:p>
        </p:txBody>
      </p:sp>
      <p:sp>
        <p:nvSpPr>
          <p:cNvPr id="11" name="TextBox 4"/>
          <p:cNvSpPr txBox="1"/>
          <p:nvPr/>
        </p:nvSpPr>
        <p:spPr>
          <a:xfrm>
            <a:off x="4391980" y="2564904"/>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Preferred</a:t>
            </a:r>
            <a:r>
              <a:rPr lang="en-US" sz="800" i="1" baseline="0" dirty="0">
                <a:solidFill>
                  <a:srgbClr val="414141"/>
                </a:solidFill>
              </a:rPr>
              <a:t> </a:t>
            </a:r>
            <a:r>
              <a:rPr lang="en-US" sz="800" i="1" dirty="0">
                <a:solidFill>
                  <a:srgbClr val="414141"/>
                </a:solidFill>
              </a:rPr>
              <a:t>Scenario</a:t>
            </a:r>
          </a:p>
        </p:txBody>
      </p:sp>
      <p:sp>
        <p:nvSpPr>
          <p:cNvPr id="12" name="TextBox 4"/>
          <p:cNvSpPr txBox="1"/>
          <p:nvPr/>
        </p:nvSpPr>
        <p:spPr>
          <a:xfrm>
            <a:off x="4319972" y="3429000"/>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Alternative Scenario</a:t>
            </a:r>
          </a:p>
        </p:txBody>
      </p:sp>
      <p:sp>
        <p:nvSpPr>
          <p:cNvPr id="13" name="TextBox 4"/>
          <p:cNvSpPr txBox="1"/>
          <p:nvPr/>
        </p:nvSpPr>
        <p:spPr>
          <a:xfrm>
            <a:off x="7956376" y="4545124"/>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Do Nothing Scenario</a:t>
            </a:r>
          </a:p>
        </p:txBody>
      </p:sp>
      <p:sp>
        <p:nvSpPr>
          <p:cNvPr id="17" name="Rectangle 16"/>
          <p:cNvSpPr/>
          <p:nvPr/>
        </p:nvSpPr>
        <p:spPr>
          <a:xfrm>
            <a:off x="1547664" y="1922765"/>
            <a:ext cx="205222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8" name="Rectangle 17"/>
          <p:cNvSpPr/>
          <p:nvPr/>
        </p:nvSpPr>
        <p:spPr>
          <a:xfrm>
            <a:off x="6444208" y="1935305"/>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0" name="Rectangle 19"/>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6: Illustrative Asset Decay Curves, HMA B2 </a:t>
            </a:r>
          </a:p>
        </p:txBody>
      </p:sp>
      <p:graphicFrame>
        <p:nvGraphicFramePr>
          <p:cNvPr id="19" name="Table 5">
            <a:extLst>
              <a:ext uri="{FF2B5EF4-FFF2-40B4-BE49-F238E27FC236}">
                <a16:creationId xmlns:a16="http://schemas.microsoft.com/office/drawing/2014/main" id="{B663C35C-5F73-4E03-9E04-B4D6BC4B8D00}"/>
              </a:ext>
            </a:extLst>
          </p:cNvPr>
          <p:cNvGraphicFramePr>
            <a:graphicFrameLocks noGrp="1"/>
          </p:cNvGraphicFramePr>
          <p:nvPr>
            <p:extLst>
              <p:ext uri="{D42A27DB-BD31-4B8C-83A1-F6EECF244321}">
                <p14:modId xmlns:p14="http://schemas.microsoft.com/office/powerpoint/2010/main" val="2737906467"/>
              </p:ext>
            </p:extLst>
          </p:nvPr>
        </p:nvGraphicFramePr>
        <p:xfrm>
          <a:off x="899592" y="5381294"/>
          <a:ext cx="8424940" cy="198120"/>
        </p:xfrm>
        <a:graphic>
          <a:graphicData uri="http://schemas.openxmlformats.org/drawingml/2006/table">
            <a:tbl>
              <a:tblPr firstRow="1" bandRow="1">
                <a:tableStyleId>{2D5ABB26-0587-4C30-8999-92F81FD0307C}</a:tableStyleId>
              </a:tblPr>
              <a:tblGrid>
                <a:gridCol w="421247">
                  <a:extLst>
                    <a:ext uri="{9D8B030D-6E8A-4147-A177-3AD203B41FA5}">
                      <a16:colId xmlns:a16="http://schemas.microsoft.com/office/drawing/2014/main" val="2822933909"/>
                    </a:ext>
                  </a:extLst>
                </a:gridCol>
                <a:gridCol w="421247">
                  <a:extLst>
                    <a:ext uri="{9D8B030D-6E8A-4147-A177-3AD203B41FA5}">
                      <a16:colId xmlns:a16="http://schemas.microsoft.com/office/drawing/2014/main" val="805454082"/>
                    </a:ext>
                  </a:extLst>
                </a:gridCol>
                <a:gridCol w="421247">
                  <a:extLst>
                    <a:ext uri="{9D8B030D-6E8A-4147-A177-3AD203B41FA5}">
                      <a16:colId xmlns:a16="http://schemas.microsoft.com/office/drawing/2014/main" val="3267750518"/>
                    </a:ext>
                  </a:extLst>
                </a:gridCol>
                <a:gridCol w="421247">
                  <a:extLst>
                    <a:ext uri="{9D8B030D-6E8A-4147-A177-3AD203B41FA5}">
                      <a16:colId xmlns:a16="http://schemas.microsoft.com/office/drawing/2014/main" val="737911026"/>
                    </a:ext>
                  </a:extLst>
                </a:gridCol>
                <a:gridCol w="421247">
                  <a:extLst>
                    <a:ext uri="{9D8B030D-6E8A-4147-A177-3AD203B41FA5}">
                      <a16:colId xmlns:a16="http://schemas.microsoft.com/office/drawing/2014/main" val="3757584226"/>
                    </a:ext>
                  </a:extLst>
                </a:gridCol>
                <a:gridCol w="421247">
                  <a:extLst>
                    <a:ext uri="{9D8B030D-6E8A-4147-A177-3AD203B41FA5}">
                      <a16:colId xmlns:a16="http://schemas.microsoft.com/office/drawing/2014/main" val="1475687042"/>
                    </a:ext>
                  </a:extLst>
                </a:gridCol>
                <a:gridCol w="421247">
                  <a:extLst>
                    <a:ext uri="{9D8B030D-6E8A-4147-A177-3AD203B41FA5}">
                      <a16:colId xmlns:a16="http://schemas.microsoft.com/office/drawing/2014/main" val="461603386"/>
                    </a:ext>
                  </a:extLst>
                </a:gridCol>
                <a:gridCol w="421247">
                  <a:extLst>
                    <a:ext uri="{9D8B030D-6E8A-4147-A177-3AD203B41FA5}">
                      <a16:colId xmlns:a16="http://schemas.microsoft.com/office/drawing/2014/main" val="2391108494"/>
                    </a:ext>
                  </a:extLst>
                </a:gridCol>
                <a:gridCol w="421247">
                  <a:extLst>
                    <a:ext uri="{9D8B030D-6E8A-4147-A177-3AD203B41FA5}">
                      <a16:colId xmlns:a16="http://schemas.microsoft.com/office/drawing/2014/main" val="2391149177"/>
                    </a:ext>
                  </a:extLst>
                </a:gridCol>
                <a:gridCol w="421247">
                  <a:extLst>
                    <a:ext uri="{9D8B030D-6E8A-4147-A177-3AD203B41FA5}">
                      <a16:colId xmlns:a16="http://schemas.microsoft.com/office/drawing/2014/main" val="2883984488"/>
                    </a:ext>
                  </a:extLst>
                </a:gridCol>
                <a:gridCol w="421247">
                  <a:extLst>
                    <a:ext uri="{9D8B030D-6E8A-4147-A177-3AD203B41FA5}">
                      <a16:colId xmlns:a16="http://schemas.microsoft.com/office/drawing/2014/main" val="2139585623"/>
                    </a:ext>
                  </a:extLst>
                </a:gridCol>
                <a:gridCol w="421247">
                  <a:extLst>
                    <a:ext uri="{9D8B030D-6E8A-4147-A177-3AD203B41FA5}">
                      <a16:colId xmlns:a16="http://schemas.microsoft.com/office/drawing/2014/main" val="3724987687"/>
                    </a:ext>
                  </a:extLst>
                </a:gridCol>
                <a:gridCol w="421247">
                  <a:extLst>
                    <a:ext uri="{9D8B030D-6E8A-4147-A177-3AD203B41FA5}">
                      <a16:colId xmlns:a16="http://schemas.microsoft.com/office/drawing/2014/main" val="197782996"/>
                    </a:ext>
                  </a:extLst>
                </a:gridCol>
                <a:gridCol w="421247">
                  <a:extLst>
                    <a:ext uri="{9D8B030D-6E8A-4147-A177-3AD203B41FA5}">
                      <a16:colId xmlns:a16="http://schemas.microsoft.com/office/drawing/2014/main" val="3645565731"/>
                    </a:ext>
                  </a:extLst>
                </a:gridCol>
                <a:gridCol w="421247">
                  <a:extLst>
                    <a:ext uri="{9D8B030D-6E8A-4147-A177-3AD203B41FA5}">
                      <a16:colId xmlns:a16="http://schemas.microsoft.com/office/drawing/2014/main" val="3591985225"/>
                    </a:ext>
                  </a:extLst>
                </a:gridCol>
                <a:gridCol w="421247">
                  <a:extLst>
                    <a:ext uri="{9D8B030D-6E8A-4147-A177-3AD203B41FA5}">
                      <a16:colId xmlns:a16="http://schemas.microsoft.com/office/drawing/2014/main" val="743909135"/>
                    </a:ext>
                  </a:extLst>
                </a:gridCol>
                <a:gridCol w="421247">
                  <a:extLst>
                    <a:ext uri="{9D8B030D-6E8A-4147-A177-3AD203B41FA5}">
                      <a16:colId xmlns:a16="http://schemas.microsoft.com/office/drawing/2014/main" val="305888189"/>
                    </a:ext>
                  </a:extLst>
                </a:gridCol>
                <a:gridCol w="421247">
                  <a:extLst>
                    <a:ext uri="{9D8B030D-6E8A-4147-A177-3AD203B41FA5}">
                      <a16:colId xmlns:a16="http://schemas.microsoft.com/office/drawing/2014/main" val="3935299434"/>
                    </a:ext>
                  </a:extLst>
                </a:gridCol>
                <a:gridCol w="421247">
                  <a:extLst>
                    <a:ext uri="{9D8B030D-6E8A-4147-A177-3AD203B41FA5}">
                      <a16:colId xmlns:a16="http://schemas.microsoft.com/office/drawing/2014/main" val="2460117885"/>
                    </a:ext>
                  </a:extLst>
                </a:gridCol>
                <a:gridCol w="421247">
                  <a:extLst>
                    <a:ext uri="{9D8B030D-6E8A-4147-A177-3AD203B41FA5}">
                      <a16:colId xmlns:a16="http://schemas.microsoft.com/office/drawing/2014/main" val="1974882941"/>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tc>
                  <a:txBody>
                    <a:bodyPr/>
                    <a:lstStyle/>
                    <a:p>
                      <a:r>
                        <a:rPr lang="en-US" sz="700" dirty="0"/>
                        <a:t>70</a:t>
                      </a:r>
                    </a:p>
                  </a:txBody>
                  <a:tcPr>
                    <a:noFill/>
                  </a:tcPr>
                </a:tc>
                <a:tc>
                  <a:txBody>
                    <a:bodyPr/>
                    <a:lstStyle/>
                    <a:p>
                      <a:r>
                        <a:rPr lang="en-US" sz="700" dirty="0"/>
                        <a:t>75</a:t>
                      </a:r>
                    </a:p>
                  </a:txBody>
                  <a:tcPr>
                    <a:noFill/>
                  </a:tcPr>
                </a:tc>
                <a:tc>
                  <a:txBody>
                    <a:bodyPr/>
                    <a:lstStyle/>
                    <a:p>
                      <a:r>
                        <a:rPr lang="en-US" sz="700" dirty="0"/>
                        <a:t>80</a:t>
                      </a:r>
                    </a:p>
                  </a:txBody>
                  <a:tcPr>
                    <a:noFill/>
                  </a:tcPr>
                </a:tc>
                <a:tc>
                  <a:txBody>
                    <a:bodyPr/>
                    <a:lstStyle/>
                    <a:p>
                      <a:r>
                        <a:rPr lang="en-US" sz="700" dirty="0"/>
                        <a:t>85</a:t>
                      </a:r>
                    </a:p>
                  </a:txBody>
                  <a:tcPr>
                    <a:noFill/>
                  </a:tcPr>
                </a:tc>
                <a:tc>
                  <a:txBody>
                    <a:bodyPr/>
                    <a:lstStyle/>
                    <a:p>
                      <a:r>
                        <a:rPr lang="en-US" sz="700" dirty="0"/>
                        <a:t>90</a:t>
                      </a:r>
                    </a:p>
                  </a:txBody>
                  <a:tcPr>
                    <a:noFill/>
                  </a:tcPr>
                </a:tc>
                <a:tc>
                  <a:txBody>
                    <a:bodyPr/>
                    <a:lstStyle/>
                    <a:p>
                      <a:r>
                        <a:rPr lang="en-US" sz="700" dirty="0"/>
                        <a:t>95</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17956830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15"/>
          <p:cNvGraphicFramePr>
            <a:graphicFrameLocks/>
          </p:cNvGraphicFramePr>
          <p:nvPr>
            <p:extLst>
              <p:ext uri="{D42A27DB-BD31-4B8C-83A1-F6EECF244321}">
                <p14:modId xmlns:p14="http://schemas.microsoft.com/office/powerpoint/2010/main" val="4278232772"/>
              </p:ext>
            </p:extLst>
          </p:nvPr>
        </p:nvGraphicFramePr>
        <p:xfrm>
          <a:off x="0" y="1844824"/>
          <a:ext cx="9144000" cy="41148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Object 4" hidden="1"/>
          <p:cNvGraphicFramePr>
            <a:graphicFrameLocks noChangeAspect="1"/>
          </p:cNvGraphicFramePr>
          <p:nvPr>
            <p:custDataLst>
              <p:tags r:id="rId2"/>
            </p:custDataLst>
            <p:extLst>
              <p:ext uri="{D42A27DB-BD31-4B8C-83A1-F6EECF244321}">
                <p14:modId xmlns:p14="http://schemas.microsoft.com/office/powerpoint/2010/main" val="40089289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4606"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C1</a:t>
            </a:r>
          </a:p>
        </p:txBody>
      </p:sp>
      <p:graphicFrame>
        <p:nvGraphicFramePr>
          <p:cNvPr id="15" name="Table 14"/>
          <p:cNvGraphicFramePr>
            <a:graphicFrameLocks noGrp="1"/>
          </p:cNvGraphicFramePr>
          <p:nvPr>
            <p:extLst>
              <p:ext uri="{D42A27DB-BD31-4B8C-83A1-F6EECF244321}">
                <p14:modId xmlns:p14="http://schemas.microsoft.com/office/powerpoint/2010/main" val="3784508649"/>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1" name="TextBox 4"/>
          <p:cNvSpPr txBox="1"/>
          <p:nvPr/>
        </p:nvSpPr>
        <p:spPr>
          <a:xfrm>
            <a:off x="3671900" y="2960948"/>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Preferred</a:t>
            </a:r>
            <a:r>
              <a:rPr lang="en-US" sz="800" i="1" baseline="0" dirty="0">
                <a:solidFill>
                  <a:srgbClr val="414141"/>
                </a:solidFill>
              </a:rPr>
              <a:t> </a:t>
            </a:r>
            <a:r>
              <a:rPr lang="en-US" sz="800" i="1" dirty="0">
                <a:solidFill>
                  <a:srgbClr val="414141"/>
                </a:solidFill>
              </a:rPr>
              <a:t>Scenario</a:t>
            </a:r>
          </a:p>
        </p:txBody>
      </p:sp>
      <p:sp>
        <p:nvSpPr>
          <p:cNvPr id="12" name="TextBox 4"/>
          <p:cNvSpPr txBox="1"/>
          <p:nvPr/>
        </p:nvSpPr>
        <p:spPr>
          <a:xfrm>
            <a:off x="3959932" y="3717032"/>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Alternative Scenario</a:t>
            </a:r>
          </a:p>
        </p:txBody>
      </p:sp>
      <p:sp>
        <p:nvSpPr>
          <p:cNvPr id="13" name="TextBox 4"/>
          <p:cNvSpPr txBox="1"/>
          <p:nvPr/>
        </p:nvSpPr>
        <p:spPr>
          <a:xfrm>
            <a:off x="7812360" y="4545124"/>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Do Nothing Scenario</a:t>
            </a:r>
          </a:p>
        </p:txBody>
      </p:sp>
      <p:sp>
        <p:nvSpPr>
          <p:cNvPr id="14" name="Rectangle 13"/>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C1 category roads, comparing the preferred, alternative, and do-nothing scenario against the impacts of each treatment scenario on the pavement’s condition over the asset’s lifecycle.  </a:t>
            </a:r>
          </a:p>
        </p:txBody>
      </p:sp>
      <p:sp>
        <p:nvSpPr>
          <p:cNvPr id="18" name="Rectangle 17"/>
          <p:cNvSpPr/>
          <p:nvPr/>
        </p:nvSpPr>
        <p:spPr>
          <a:xfrm>
            <a:off x="1511770" y="1858163"/>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9" name="Rectangle 18"/>
          <p:cNvSpPr/>
          <p:nvPr/>
        </p:nvSpPr>
        <p:spPr>
          <a:xfrm>
            <a:off x="6527437" y="1854451"/>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1" name="Rectangle 20"/>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7: Illustrative Asset Decay Curves, HMA C1 </a:t>
            </a:r>
          </a:p>
        </p:txBody>
      </p:sp>
      <p:graphicFrame>
        <p:nvGraphicFramePr>
          <p:cNvPr id="17" name="Table 5">
            <a:extLst>
              <a:ext uri="{FF2B5EF4-FFF2-40B4-BE49-F238E27FC236}">
                <a16:creationId xmlns:a16="http://schemas.microsoft.com/office/drawing/2014/main" id="{15DEF978-7A86-4EEB-8629-A8B319DA963D}"/>
              </a:ext>
            </a:extLst>
          </p:cNvPr>
          <p:cNvGraphicFramePr>
            <a:graphicFrameLocks noGrp="1"/>
          </p:cNvGraphicFramePr>
          <p:nvPr>
            <p:extLst>
              <p:ext uri="{D42A27DB-BD31-4B8C-83A1-F6EECF244321}">
                <p14:modId xmlns:p14="http://schemas.microsoft.com/office/powerpoint/2010/main" val="2957225851"/>
              </p:ext>
            </p:extLst>
          </p:nvPr>
        </p:nvGraphicFramePr>
        <p:xfrm>
          <a:off x="827580" y="5339213"/>
          <a:ext cx="8388933" cy="198120"/>
        </p:xfrm>
        <a:graphic>
          <a:graphicData uri="http://schemas.openxmlformats.org/drawingml/2006/table">
            <a:tbl>
              <a:tblPr firstRow="1" bandRow="1">
                <a:tableStyleId>{2D5ABB26-0587-4C30-8999-92F81FD0307C}</a:tableStyleId>
              </a:tblPr>
              <a:tblGrid>
                <a:gridCol w="399473">
                  <a:extLst>
                    <a:ext uri="{9D8B030D-6E8A-4147-A177-3AD203B41FA5}">
                      <a16:colId xmlns:a16="http://schemas.microsoft.com/office/drawing/2014/main" val="2822933909"/>
                    </a:ext>
                  </a:extLst>
                </a:gridCol>
                <a:gridCol w="399473">
                  <a:extLst>
                    <a:ext uri="{9D8B030D-6E8A-4147-A177-3AD203B41FA5}">
                      <a16:colId xmlns:a16="http://schemas.microsoft.com/office/drawing/2014/main" val="805454082"/>
                    </a:ext>
                  </a:extLst>
                </a:gridCol>
                <a:gridCol w="399473">
                  <a:extLst>
                    <a:ext uri="{9D8B030D-6E8A-4147-A177-3AD203B41FA5}">
                      <a16:colId xmlns:a16="http://schemas.microsoft.com/office/drawing/2014/main" val="3267750518"/>
                    </a:ext>
                  </a:extLst>
                </a:gridCol>
                <a:gridCol w="399473">
                  <a:extLst>
                    <a:ext uri="{9D8B030D-6E8A-4147-A177-3AD203B41FA5}">
                      <a16:colId xmlns:a16="http://schemas.microsoft.com/office/drawing/2014/main" val="737911026"/>
                    </a:ext>
                  </a:extLst>
                </a:gridCol>
                <a:gridCol w="399473">
                  <a:extLst>
                    <a:ext uri="{9D8B030D-6E8A-4147-A177-3AD203B41FA5}">
                      <a16:colId xmlns:a16="http://schemas.microsoft.com/office/drawing/2014/main" val="3757584226"/>
                    </a:ext>
                  </a:extLst>
                </a:gridCol>
                <a:gridCol w="399473">
                  <a:extLst>
                    <a:ext uri="{9D8B030D-6E8A-4147-A177-3AD203B41FA5}">
                      <a16:colId xmlns:a16="http://schemas.microsoft.com/office/drawing/2014/main" val="1475687042"/>
                    </a:ext>
                  </a:extLst>
                </a:gridCol>
                <a:gridCol w="399473">
                  <a:extLst>
                    <a:ext uri="{9D8B030D-6E8A-4147-A177-3AD203B41FA5}">
                      <a16:colId xmlns:a16="http://schemas.microsoft.com/office/drawing/2014/main" val="461603386"/>
                    </a:ext>
                  </a:extLst>
                </a:gridCol>
                <a:gridCol w="399473">
                  <a:extLst>
                    <a:ext uri="{9D8B030D-6E8A-4147-A177-3AD203B41FA5}">
                      <a16:colId xmlns:a16="http://schemas.microsoft.com/office/drawing/2014/main" val="2391108494"/>
                    </a:ext>
                  </a:extLst>
                </a:gridCol>
                <a:gridCol w="399473">
                  <a:extLst>
                    <a:ext uri="{9D8B030D-6E8A-4147-A177-3AD203B41FA5}">
                      <a16:colId xmlns:a16="http://schemas.microsoft.com/office/drawing/2014/main" val="2391149177"/>
                    </a:ext>
                  </a:extLst>
                </a:gridCol>
                <a:gridCol w="399473">
                  <a:extLst>
                    <a:ext uri="{9D8B030D-6E8A-4147-A177-3AD203B41FA5}">
                      <a16:colId xmlns:a16="http://schemas.microsoft.com/office/drawing/2014/main" val="2883984488"/>
                    </a:ext>
                  </a:extLst>
                </a:gridCol>
                <a:gridCol w="399473">
                  <a:extLst>
                    <a:ext uri="{9D8B030D-6E8A-4147-A177-3AD203B41FA5}">
                      <a16:colId xmlns:a16="http://schemas.microsoft.com/office/drawing/2014/main" val="2139585623"/>
                    </a:ext>
                  </a:extLst>
                </a:gridCol>
                <a:gridCol w="399473">
                  <a:extLst>
                    <a:ext uri="{9D8B030D-6E8A-4147-A177-3AD203B41FA5}">
                      <a16:colId xmlns:a16="http://schemas.microsoft.com/office/drawing/2014/main" val="3724987687"/>
                    </a:ext>
                  </a:extLst>
                </a:gridCol>
                <a:gridCol w="399473">
                  <a:extLst>
                    <a:ext uri="{9D8B030D-6E8A-4147-A177-3AD203B41FA5}">
                      <a16:colId xmlns:a16="http://schemas.microsoft.com/office/drawing/2014/main" val="197782996"/>
                    </a:ext>
                  </a:extLst>
                </a:gridCol>
                <a:gridCol w="399473">
                  <a:extLst>
                    <a:ext uri="{9D8B030D-6E8A-4147-A177-3AD203B41FA5}">
                      <a16:colId xmlns:a16="http://schemas.microsoft.com/office/drawing/2014/main" val="3645565731"/>
                    </a:ext>
                  </a:extLst>
                </a:gridCol>
                <a:gridCol w="399473">
                  <a:extLst>
                    <a:ext uri="{9D8B030D-6E8A-4147-A177-3AD203B41FA5}">
                      <a16:colId xmlns:a16="http://schemas.microsoft.com/office/drawing/2014/main" val="3591985225"/>
                    </a:ext>
                  </a:extLst>
                </a:gridCol>
                <a:gridCol w="399473">
                  <a:extLst>
                    <a:ext uri="{9D8B030D-6E8A-4147-A177-3AD203B41FA5}">
                      <a16:colId xmlns:a16="http://schemas.microsoft.com/office/drawing/2014/main" val="743909135"/>
                    </a:ext>
                  </a:extLst>
                </a:gridCol>
                <a:gridCol w="399473">
                  <a:extLst>
                    <a:ext uri="{9D8B030D-6E8A-4147-A177-3AD203B41FA5}">
                      <a16:colId xmlns:a16="http://schemas.microsoft.com/office/drawing/2014/main" val="305888189"/>
                    </a:ext>
                  </a:extLst>
                </a:gridCol>
                <a:gridCol w="399473">
                  <a:extLst>
                    <a:ext uri="{9D8B030D-6E8A-4147-A177-3AD203B41FA5}">
                      <a16:colId xmlns:a16="http://schemas.microsoft.com/office/drawing/2014/main" val="3935299434"/>
                    </a:ext>
                  </a:extLst>
                </a:gridCol>
                <a:gridCol w="399473">
                  <a:extLst>
                    <a:ext uri="{9D8B030D-6E8A-4147-A177-3AD203B41FA5}">
                      <a16:colId xmlns:a16="http://schemas.microsoft.com/office/drawing/2014/main" val="2460117885"/>
                    </a:ext>
                  </a:extLst>
                </a:gridCol>
                <a:gridCol w="399473">
                  <a:extLst>
                    <a:ext uri="{9D8B030D-6E8A-4147-A177-3AD203B41FA5}">
                      <a16:colId xmlns:a16="http://schemas.microsoft.com/office/drawing/2014/main" val="1974882941"/>
                    </a:ext>
                  </a:extLst>
                </a:gridCol>
                <a:gridCol w="399473">
                  <a:extLst>
                    <a:ext uri="{9D8B030D-6E8A-4147-A177-3AD203B41FA5}">
                      <a16:colId xmlns:a16="http://schemas.microsoft.com/office/drawing/2014/main" val="3264121662"/>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tc>
                  <a:txBody>
                    <a:bodyPr/>
                    <a:lstStyle/>
                    <a:p>
                      <a:r>
                        <a:rPr lang="en-US" sz="700" dirty="0"/>
                        <a:t>70</a:t>
                      </a:r>
                    </a:p>
                  </a:txBody>
                  <a:tcPr>
                    <a:noFill/>
                  </a:tcPr>
                </a:tc>
                <a:tc>
                  <a:txBody>
                    <a:bodyPr/>
                    <a:lstStyle/>
                    <a:p>
                      <a:r>
                        <a:rPr lang="en-US" sz="700" dirty="0"/>
                        <a:t>75</a:t>
                      </a:r>
                    </a:p>
                  </a:txBody>
                  <a:tcPr>
                    <a:noFill/>
                  </a:tcPr>
                </a:tc>
                <a:tc>
                  <a:txBody>
                    <a:bodyPr/>
                    <a:lstStyle/>
                    <a:p>
                      <a:r>
                        <a:rPr lang="en-US" sz="700" dirty="0"/>
                        <a:t>80</a:t>
                      </a:r>
                    </a:p>
                  </a:txBody>
                  <a:tcPr>
                    <a:noFill/>
                  </a:tcPr>
                </a:tc>
                <a:tc>
                  <a:txBody>
                    <a:bodyPr/>
                    <a:lstStyle/>
                    <a:p>
                      <a:r>
                        <a:rPr lang="en-US" sz="700" dirty="0"/>
                        <a:t>85</a:t>
                      </a:r>
                    </a:p>
                  </a:txBody>
                  <a:tcPr>
                    <a:noFill/>
                  </a:tcPr>
                </a:tc>
                <a:tc>
                  <a:txBody>
                    <a:bodyPr/>
                    <a:lstStyle/>
                    <a:p>
                      <a:r>
                        <a:rPr lang="en-US" sz="700" dirty="0"/>
                        <a:t>90</a:t>
                      </a:r>
                    </a:p>
                  </a:txBody>
                  <a:tcPr>
                    <a:noFill/>
                  </a:tcPr>
                </a:tc>
                <a:tc>
                  <a:txBody>
                    <a:bodyPr/>
                    <a:lstStyle/>
                    <a:p>
                      <a:r>
                        <a:rPr lang="en-US" sz="700" dirty="0"/>
                        <a:t>95</a:t>
                      </a:r>
                    </a:p>
                  </a:txBody>
                  <a:tcPr>
                    <a:noFill/>
                  </a:tcPr>
                </a:tc>
                <a:tc>
                  <a:txBody>
                    <a:bodyPr/>
                    <a:lstStyle/>
                    <a:p>
                      <a:r>
                        <a:rPr lang="en-US" sz="700" dirty="0"/>
                        <a:t>100</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255837866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 name="Chart 35"/>
          <p:cNvGraphicFramePr>
            <a:graphicFrameLocks/>
          </p:cNvGraphicFramePr>
          <p:nvPr>
            <p:extLst>
              <p:ext uri="{D42A27DB-BD31-4B8C-83A1-F6EECF244321}">
                <p14:modId xmlns:p14="http://schemas.microsoft.com/office/powerpoint/2010/main" val="3397154865"/>
              </p:ext>
            </p:extLst>
          </p:nvPr>
        </p:nvGraphicFramePr>
        <p:xfrm>
          <a:off x="0" y="1808820"/>
          <a:ext cx="9144000" cy="41148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5630"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C2</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 name="Rectangle 9"/>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HMA type pavement within C2 category roads, comparing the preferred, alternative, and do-nothing scenario against the impacts of each treatment scenario on the pavement’s condition over the asset’s lifecycle.  </a:t>
            </a:r>
          </a:p>
        </p:txBody>
      </p:sp>
      <p:sp>
        <p:nvSpPr>
          <p:cNvPr id="12" name="TextBox 4"/>
          <p:cNvSpPr txBox="1"/>
          <p:nvPr/>
        </p:nvSpPr>
        <p:spPr>
          <a:xfrm>
            <a:off x="7851292" y="4630415"/>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Do Nothing Scenario</a:t>
            </a:r>
          </a:p>
        </p:txBody>
      </p:sp>
      <p:sp>
        <p:nvSpPr>
          <p:cNvPr id="13" name="TextBox 4"/>
          <p:cNvSpPr txBox="1"/>
          <p:nvPr/>
        </p:nvSpPr>
        <p:spPr>
          <a:xfrm>
            <a:off x="6768244" y="3284984"/>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Alternative Scenario</a:t>
            </a:r>
          </a:p>
        </p:txBody>
      </p:sp>
      <p:sp>
        <p:nvSpPr>
          <p:cNvPr id="14" name="TextBox 4"/>
          <p:cNvSpPr txBox="1"/>
          <p:nvPr/>
        </p:nvSpPr>
        <p:spPr>
          <a:xfrm>
            <a:off x="6840252" y="2492896"/>
            <a:ext cx="903011" cy="554713"/>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Preferred Scenario</a:t>
            </a:r>
          </a:p>
        </p:txBody>
      </p:sp>
      <p:sp>
        <p:nvSpPr>
          <p:cNvPr id="19" name="Rectangle 18"/>
          <p:cNvSpPr/>
          <p:nvPr/>
        </p:nvSpPr>
        <p:spPr>
          <a:xfrm>
            <a:off x="6508313" y="1904510"/>
            <a:ext cx="2232248" cy="45719"/>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1" name="Isosceles Triangle 20"/>
          <p:cNvSpPr/>
          <p:nvPr/>
        </p:nvSpPr>
        <p:spPr>
          <a:xfrm>
            <a:off x="1367644" y="184482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3" name="Isosceles Triangle 22"/>
          <p:cNvSpPr/>
          <p:nvPr/>
        </p:nvSpPr>
        <p:spPr>
          <a:xfrm>
            <a:off x="1763688" y="202484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4" name="Isosceles Triangle 23"/>
          <p:cNvSpPr/>
          <p:nvPr/>
        </p:nvSpPr>
        <p:spPr>
          <a:xfrm>
            <a:off x="2699792" y="2132856"/>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5" name="Isosceles Triangle 24"/>
          <p:cNvSpPr/>
          <p:nvPr/>
        </p:nvSpPr>
        <p:spPr>
          <a:xfrm>
            <a:off x="3095836" y="2276872"/>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6" name="Isosceles Triangle 25"/>
          <p:cNvSpPr/>
          <p:nvPr/>
        </p:nvSpPr>
        <p:spPr>
          <a:xfrm>
            <a:off x="4067944" y="238488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7" name="Isosceles Triangle 26"/>
          <p:cNvSpPr/>
          <p:nvPr/>
        </p:nvSpPr>
        <p:spPr>
          <a:xfrm>
            <a:off x="4463988" y="256490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8" name="Isosceles Triangle 27"/>
          <p:cNvSpPr/>
          <p:nvPr/>
        </p:nvSpPr>
        <p:spPr>
          <a:xfrm>
            <a:off x="5400092" y="238488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9" name="Isosceles Triangle 28"/>
          <p:cNvSpPr/>
          <p:nvPr/>
        </p:nvSpPr>
        <p:spPr>
          <a:xfrm>
            <a:off x="5796136" y="2564904"/>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0" name="Isosceles Triangle 29"/>
          <p:cNvSpPr/>
          <p:nvPr/>
        </p:nvSpPr>
        <p:spPr>
          <a:xfrm>
            <a:off x="6732240" y="2636912"/>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1" name="Isosceles Triangle 30"/>
          <p:cNvSpPr/>
          <p:nvPr/>
        </p:nvSpPr>
        <p:spPr>
          <a:xfrm>
            <a:off x="7128284" y="2816932"/>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2" name="Isosceles Triangle 31"/>
          <p:cNvSpPr/>
          <p:nvPr/>
        </p:nvSpPr>
        <p:spPr>
          <a:xfrm>
            <a:off x="8100392" y="2888940"/>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3" name="Isosceles Triangle 32"/>
          <p:cNvSpPr/>
          <p:nvPr/>
        </p:nvSpPr>
        <p:spPr>
          <a:xfrm>
            <a:off x="8496436" y="3068960"/>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4" name="Isosceles Triangle 33"/>
          <p:cNvSpPr/>
          <p:nvPr/>
        </p:nvSpPr>
        <p:spPr>
          <a:xfrm>
            <a:off x="935596" y="5049180"/>
            <a:ext cx="109728" cy="109728"/>
          </a:xfrm>
          <a:prstGeom prst="triangle">
            <a:avLst/>
          </a:prstGeom>
          <a:solidFill>
            <a:srgbClr val="121243"/>
          </a:solidFill>
          <a:ln>
            <a:solidFill>
              <a:srgbClr val="12124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35" name="Rectangle 34"/>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8: Illustrative Asset Decay Curves, HMA C2 </a:t>
            </a:r>
          </a:p>
        </p:txBody>
      </p:sp>
      <p:graphicFrame>
        <p:nvGraphicFramePr>
          <p:cNvPr id="37" name="Table 5">
            <a:extLst>
              <a:ext uri="{FF2B5EF4-FFF2-40B4-BE49-F238E27FC236}">
                <a16:creationId xmlns:a16="http://schemas.microsoft.com/office/drawing/2014/main" id="{709E3F32-2AF8-4AE9-9187-7487216DC763}"/>
              </a:ext>
            </a:extLst>
          </p:cNvPr>
          <p:cNvGraphicFramePr>
            <a:graphicFrameLocks noGrp="1"/>
          </p:cNvGraphicFramePr>
          <p:nvPr>
            <p:extLst>
              <p:ext uri="{D42A27DB-BD31-4B8C-83A1-F6EECF244321}">
                <p14:modId xmlns:p14="http://schemas.microsoft.com/office/powerpoint/2010/main" val="1575034251"/>
              </p:ext>
            </p:extLst>
          </p:nvPr>
        </p:nvGraphicFramePr>
        <p:xfrm>
          <a:off x="863587" y="5298107"/>
          <a:ext cx="8296275" cy="198120"/>
        </p:xfrm>
        <a:graphic>
          <a:graphicData uri="http://schemas.openxmlformats.org/drawingml/2006/table">
            <a:tbl>
              <a:tblPr firstRow="1" bandRow="1">
                <a:tableStyleId>{2D5ABB26-0587-4C30-8999-92F81FD0307C}</a:tableStyleId>
              </a:tblPr>
              <a:tblGrid>
                <a:gridCol w="331851">
                  <a:extLst>
                    <a:ext uri="{9D8B030D-6E8A-4147-A177-3AD203B41FA5}">
                      <a16:colId xmlns:a16="http://schemas.microsoft.com/office/drawing/2014/main" val="2822933909"/>
                    </a:ext>
                  </a:extLst>
                </a:gridCol>
                <a:gridCol w="331851">
                  <a:extLst>
                    <a:ext uri="{9D8B030D-6E8A-4147-A177-3AD203B41FA5}">
                      <a16:colId xmlns:a16="http://schemas.microsoft.com/office/drawing/2014/main" val="805454082"/>
                    </a:ext>
                  </a:extLst>
                </a:gridCol>
                <a:gridCol w="331851">
                  <a:extLst>
                    <a:ext uri="{9D8B030D-6E8A-4147-A177-3AD203B41FA5}">
                      <a16:colId xmlns:a16="http://schemas.microsoft.com/office/drawing/2014/main" val="3267750518"/>
                    </a:ext>
                  </a:extLst>
                </a:gridCol>
                <a:gridCol w="331851">
                  <a:extLst>
                    <a:ext uri="{9D8B030D-6E8A-4147-A177-3AD203B41FA5}">
                      <a16:colId xmlns:a16="http://schemas.microsoft.com/office/drawing/2014/main" val="737911026"/>
                    </a:ext>
                  </a:extLst>
                </a:gridCol>
                <a:gridCol w="331851">
                  <a:extLst>
                    <a:ext uri="{9D8B030D-6E8A-4147-A177-3AD203B41FA5}">
                      <a16:colId xmlns:a16="http://schemas.microsoft.com/office/drawing/2014/main" val="3757584226"/>
                    </a:ext>
                  </a:extLst>
                </a:gridCol>
                <a:gridCol w="331851">
                  <a:extLst>
                    <a:ext uri="{9D8B030D-6E8A-4147-A177-3AD203B41FA5}">
                      <a16:colId xmlns:a16="http://schemas.microsoft.com/office/drawing/2014/main" val="1475687042"/>
                    </a:ext>
                  </a:extLst>
                </a:gridCol>
                <a:gridCol w="331851">
                  <a:extLst>
                    <a:ext uri="{9D8B030D-6E8A-4147-A177-3AD203B41FA5}">
                      <a16:colId xmlns:a16="http://schemas.microsoft.com/office/drawing/2014/main" val="461603386"/>
                    </a:ext>
                  </a:extLst>
                </a:gridCol>
                <a:gridCol w="331851">
                  <a:extLst>
                    <a:ext uri="{9D8B030D-6E8A-4147-A177-3AD203B41FA5}">
                      <a16:colId xmlns:a16="http://schemas.microsoft.com/office/drawing/2014/main" val="2391108494"/>
                    </a:ext>
                  </a:extLst>
                </a:gridCol>
                <a:gridCol w="331851">
                  <a:extLst>
                    <a:ext uri="{9D8B030D-6E8A-4147-A177-3AD203B41FA5}">
                      <a16:colId xmlns:a16="http://schemas.microsoft.com/office/drawing/2014/main" val="2391149177"/>
                    </a:ext>
                  </a:extLst>
                </a:gridCol>
                <a:gridCol w="331851">
                  <a:extLst>
                    <a:ext uri="{9D8B030D-6E8A-4147-A177-3AD203B41FA5}">
                      <a16:colId xmlns:a16="http://schemas.microsoft.com/office/drawing/2014/main" val="2883984488"/>
                    </a:ext>
                  </a:extLst>
                </a:gridCol>
                <a:gridCol w="331851">
                  <a:extLst>
                    <a:ext uri="{9D8B030D-6E8A-4147-A177-3AD203B41FA5}">
                      <a16:colId xmlns:a16="http://schemas.microsoft.com/office/drawing/2014/main" val="2139585623"/>
                    </a:ext>
                  </a:extLst>
                </a:gridCol>
                <a:gridCol w="331851">
                  <a:extLst>
                    <a:ext uri="{9D8B030D-6E8A-4147-A177-3AD203B41FA5}">
                      <a16:colId xmlns:a16="http://schemas.microsoft.com/office/drawing/2014/main" val="3724987687"/>
                    </a:ext>
                  </a:extLst>
                </a:gridCol>
                <a:gridCol w="331851">
                  <a:extLst>
                    <a:ext uri="{9D8B030D-6E8A-4147-A177-3AD203B41FA5}">
                      <a16:colId xmlns:a16="http://schemas.microsoft.com/office/drawing/2014/main" val="197782996"/>
                    </a:ext>
                  </a:extLst>
                </a:gridCol>
                <a:gridCol w="331851">
                  <a:extLst>
                    <a:ext uri="{9D8B030D-6E8A-4147-A177-3AD203B41FA5}">
                      <a16:colId xmlns:a16="http://schemas.microsoft.com/office/drawing/2014/main" val="3645565731"/>
                    </a:ext>
                  </a:extLst>
                </a:gridCol>
                <a:gridCol w="331851">
                  <a:extLst>
                    <a:ext uri="{9D8B030D-6E8A-4147-A177-3AD203B41FA5}">
                      <a16:colId xmlns:a16="http://schemas.microsoft.com/office/drawing/2014/main" val="3591985225"/>
                    </a:ext>
                  </a:extLst>
                </a:gridCol>
                <a:gridCol w="331851">
                  <a:extLst>
                    <a:ext uri="{9D8B030D-6E8A-4147-A177-3AD203B41FA5}">
                      <a16:colId xmlns:a16="http://schemas.microsoft.com/office/drawing/2014/main" val="743909135"/>
                    </a:ext>
                  </a:extLst>
                </a:gridCol>
                <a:gridCol w="331851">
                  <a:extLst>
                    <a:ext uri="{9D8B030D-6E8A-4147-A177-3AD203B41FA5}">
                      <a16:colId xmlns:a16="http://schemas.microsoft.com/office/drawing/2014/main" val="305888189"/>
                    </a:ext>
                  </a:extLst>
                </a:gridCol>
                <a:gridCol w="331851">
                  <a:extLst>
                    <a:ext uri="{9D8B030D-6E8A-4147-A177-3AD203B41FA5}">
                      <a16:colId xmlns:a16="http://schemas.microsoft.com/office/drawing/2014/main" val="3935299434"/>
                    </a:ext>
                  </a:extLst>
                </a:gridCol>
                <a:gridCol w="331851">
                  <a:extLst>
                    <a:ext uri="{9D8B030D-6E8A-4147-A177-3AD203B41FA5}">
                      <a16:colId xmlns:a16="http://schemas.microsoft.com/office/drawing/2014/main" val="2460117885"/>
                    </a:ext>
                  </a:extLst>
                </a:gridCol>
                <a:gridCol w="331851">
                  <a:extLst>
                    <a:ext uri="{9D8B030D-6E8A-4147-A177-3AD203B41FA5}">
                      <a16:colId xmlns:a16="http://schemas.microsoft.com/office/drawing/2014/main" val="1974882941"/>
                    </a:ext>
                  </a:extLst>
                </a:gridCol>
                <a:gridCol w="331851">
                  <a:extLst>
                    <a:ext uri="{9D8B030D-6E8A-4147-A177-3AD203B41FA5}">
                      <a16:colId xmlns:a16="http://schemas.microsoft.com/office/drawing/2014/main" val="3264121662"/>
                    </a:ext>
                  </a:extLst>
                </a:gridCol>
                <a:gridCol w="331851">
                  <a:extLst>
                    <a:ext uri="{9D8B030D-6E8A-4147-A177-3AD203B41FA5}">
                      <a16:colId xmlns:a16="http://schemas.microsoft.com/office/drawing/2014/main" val="191186103"/>
                    </a:ext>
                  </a:extLst>
                </a:gridCol>
                <a:gridCol w="331851">
                  <a:extLst>
                    <a:ext uri="{9D8B030D-6E8A-4147-A177-3AD203B41FA5}">
                      <a16:colId xmlns:a16="http://schemas.microsoft.com/office/drawing/2014/main" val="1592215825"/>
                    </a:ext>
                  </a:extLst>
                </a:gridCol>
                <a:gridCol w="331851">
                  <a:extLst>
                    <a:ext uri="{9D8B030D-6E8A-4147-A177-3AD203B41FA5}">
                      <a16:colId xmlns:a16="http://schemas.microsoft.com/office/drawing/2014/main" val="2798645701"/>
                    </a:ext>
                  </a:extLst>
                </a:gridCol>
                <a:gridCol w="331851">
                  <a:extLst>
                    <a:ext uri="{9D8B030D-6E8A-4147-A177-3AD203B41FA5}">
                      <a16:colId xmlns:a16="http://schemas.microsoft.com/office/drawing/2014/main" val="2323777306"/>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tc>
                  <a:txBody>
                    <a:bodyPr/>
                    <a:lstStyle/>
                    <a:p>
                      <a:r>
                        <a:rPr lang="en-US" sz="700" dirty="0"/>
                        <a:t>50</a:t>
                      </a:r>
                    </a:p>
                  </a:txBody>
                  <a:tcPr>
                    <a:noFill/>
                  </a:tcPr>
                </a:tc>
                <a:tc>
                  <a:txBody>
                    <a:bodyPr/>
                    <a:lstStyle/>
                    <a:p>
                      <a:r>
                        <a:rPr lang="en-US" sz="700" dirty="0"/>
                        <a:t>55</a:t>
                      </a:r>
                    </a:p>
                  </a:txBody>
                  <a:tcPr>
                    <a:noFill/>
                  </a:tcPr>
                </a:tc>
                <a:tc>
                  <a:txBody>
                    <a:bodyPr/>
                    <a:lstStyle/>
                    <a:p>
                      <a:r>
                        <a:rPr lang="en-US" sz="700" dirty="0"/>
                        <a:t>60</a:t>
                      </a:r>
                    </a:p>
                  </a:txBody>
                  <a:tcPr>
                    <a:noFill/>
                  </a:tcPr>
                </a:tc>
                <a:tc>
                  <a:txBody>
                    <a:bodyPr/>
                    <a:lstStyle/>
                    <a:p>
                      <a:r>
                        <a:rPr lang="en-US" sz="700" dirty="0"/>
                        <a:t>65</a:t>
                      </a:r>
                    </a:p>
                  </a:txBody>
                  <a:tcPr>
                    <a:noFill/>
                  </a:tcPr>
                </a:tc>
                <a:tc>
                  <a:txBody>
                    <a:bodyPr/>
                    <a:lstStyle/>
                    <a:p>
                      <a:r>
                        <a:rPr lang="en-US" sz="700" dirty="0"/>
                        <a:t>70</a:t>
                      </a:r>
                    </a:p>
                  </a:txBody>
                  <a:tcPr>
                    <a:noFill/>
                  </a:tcPr>
                </a:tc>
                <a:tc>
                  <a:txBody>
                    <a:bodyPr/>
                    <a:lstStyle/>
                    <a:p>
                      <a:r>
                        <a:rPr lang="en-US" sz="700" dirty="0"/>
                        <a:t>75</a:t>
                      </a:r>
                    </a:p>
                  </a:txBody>
                  <a:tcPr>
                    <a:noFill/>
                  </a:tcPr>
                </a:tc>
                <a:tc>
                  <a:txBody>
                    <a:bodyPr/>
                    <a:lstStyle/>
                    <a:p>
                      <a:r>
                        <a:rPr lang="en-US" sz="700" dirty="0"/>
                        <a:t>80</a:t>
                      </a:r>
                    </a:p>
                  </a:txBody>
                  <a:tcPr>
                    <a:noFill/>
                  </a:tcPr>
                </a:tc>
                <a:tc>
                  <a:txBody>
                    <a:bodyPr/>
                    <a:lstStyle/>
                    <a:p>
                      <a:r>
                        <a:rPr lang="en-US" sz="700" dirty="0"/>
                        <a:t>85</a:t>
                      </a:r>
                    </a:p>
                  </a:txBody>
                  <a:tcPr>
                    <a:noFill/>
                  </a:tcPr>
                </a:tc>
                <a:tc>
                  <a:txBody>
                    <a:bodyPr/>
                    <a:lstStyle/>
                    <a:p>
                      <a:r>
                        <a:rPr lang="en-US" sz="700" dirty="0"/>
                        <a:t>90</a:t>
                      </a:r>
                    </a:p>
                  </a:txBody>
                  <a:tcPr>
                    <a:noFill/>
                  </a:tcPr>
                </a:tc>
                <a:tc>
                  <a:txBody>
                    <a:bodyPr/>
                    <a:lstStyle/>
                    <a:p>
                      <a:r>
                        <a:rPr lang="en-US" sz="700" dirty="0"/>
                        <a:t>95</a:t>
                      </a:r>
                    </a:p>
                  </a:txBody>
                  <a:tcPr>
                    <a:noFill/>
                  </a:tcPr>
                </a:tc>
                <a:tc>
                  <a:txBody>
                    <a:bodyPr/>
                    <a:lstStyle/>
                    <a:p>
                      <a:r>
                        <a:rPr lang="en-US" sz="700" dirty="0"/>
                        <a:t>100</a:t>
                      </a:r>
                    </a:p>
                  </a:txBody>
                  <a:tcPr>
                    <a:noFill/>
                  </a:tcPr>
                </a:tc>
                <a:tc>
                  <a:txBody>
                    <a:bodyPr/>
                    <a:lstStyle/>
                    <a:p>
                      <a:r>
                        <a:rPr lang="en-US" sz="700" dirty="0"/>
                        <a:t>105</a:t>
                      </a:r>
                    </a:p>
                  </a:txBody>
                  <a:tcPr>
                    <a:noFill/>
                  </a:tcPr>
                </a:tc>
                <a:tc>
                  <a:txBody>
                    <a:bodyPr/>
                    <a:lstStyle/>
                    <a:p>
                      <a:r>
                        <a:rPr lang="en-US" sz="700" dirty="0"/>
                        <a:t>110</a:t>
                      </a:r>
                    </a:p>
                  </a:txBody>
                  <a:tcPr>
                    <a:noFill/>
                  </a:tcPr>
                </a:tc>
                <a:tc>
                  <a:txBody>
                    <a:bodyPr/>
                    <a:lstStyle/>
                    <a:p>
                      <a:r>
                        <a:rPr lang="en-US" sz="700" dirty="0"/>
                        <a:t>115</a:t>
                      </a:r>
                    </a:p>
                  </a:txBody>
                  <a:tcPr>
                    <a:noFill/>
                  </a:tcPr>
                </a:tc>
                <a:tc>
                  <a:txBody>
                    <a:bodyPr/>
                    <a:lstStyle/>
                    <a:p>
                      <a:r>
                        <a:rPr lang="en-US" sz="700" dirty="0"/>
                        <a:t>120</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380475735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p:cNvGraphicFramePr>
            <a:graphicFrameLocks/>
          </p:cNvGraphicFramePr>
          <p:nvPr>
            <p:extLst>
              <p:ext uri="{D42A27DB-BD31-4B8C-83A1-F6EECF244321}">
                <p14:modId xmlns:p14="http://schemas.microsoft.com/office/powerpoint/2010/main" val="3543236307"/>
              </p:ext>
            </p:extLst>
          </p:nvPr>
        </p:nvGraphicFramePr>
        <p:xfrm>
          <a:off x="215516" y="1916832"/>
          <a:ext cx="8659368" cy="419709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6654"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PCCP</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INVESTMENT PLANNING</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 name="Rectangle 9"/>
          <p:cNvSpPr/>
          <p:nvPr/>
        </p:nvSpPr>
        <p:spPr>
          <a:xfrm>
            <a:off x="286623" y="987400"/>
            <a:ext cx="8473063" cy="630942"/>
          </a:xfrm>
          <a:prstGeom prst="rect">
            <a:avLst/>
          </a:prstGeom>
        </p:spPr>
        <p:txBody>
          <a:bodyPr wrap="square" numCol="1">
            <a:spAutoFit/>
          </a:bodyPr>
          <a:lstStyle/>
          <a:p>
            <a:pPr>
              <a:lnSpc>
                <a:spcPts val="1400"/>
              </a:lnSpc>
              <a:spcAft>
                <a:spcPts val="600"/>
              </a:spcAft>
            </a:pPr>
            <a:r>
              <a:rPr lang="en-US" sz="1100" dirty="0">
                <a:solidFill>
                  <a:srgbClr val="414141"/>
                </a:solidFill>
              </a:rPr>
              <a:t>The following presents an illustrative asset lifecycle deterioration curve for PCCP-type pavement within A, B, and C category roads, comparing the preferred, alternative, and do-nothing scenario against the impacts of each treatment scenario on the pavement’s condition over the asset’s lifecycle.  </a:t>
            </a:r>
          </a:p>
        </p:txBody>
      </p:sp>
      <p:sp>
        <p:nvSpPr>
          <p:cNvPr id="6" name="Rectangle 5"/>
          <p:cNvSpPr/>
          <p:nvPr/>
        </p:nvSpPr>
        <p:spPr>
          <a:xfrm>
            <a:off x="948841" y="3299637"/>
            <a:ext cx="216024" cy="230425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9" name="TextBox 10"/>
          <p:cNvSpPr txBox="1"/>
          <p:nvPr/>
        </p:nvSpPr>
        <p:spPr>
          <a:xfrm>
            <a:off x="7524328" y="4797152"/>
            <a:ext cx="1077311" cy="559092"/>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Do Nothing Scenario</a:t>
            </a:r>
          </a:p>
        </p:txBody>
      </p:sp>
      <p:sp>
        <p:nvSpPr>
          <p:cNvPr id="20" name="TextBox 11"/>
          <p:cNvSpPr txBox="1"/>
          <p:nvPr/>
        </p:nvSpPr>
        <p:spPr>
          <a:xfrm>
            <a:off x="7200292" y="2708920"/>
            <a:ext cx="1077312" cy="324036"/>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Alternative</a:t>
            </a:r>
          </a:p>
          <a:p>
            <a:r>
              <a:rPr lang="en-US" sz="800" i="1" dirty="0">
                <a:solidFill>
                  <a:srgbClr val="414141"/>
                </a:solidFill>
              </a:rPr>
              <a:t>Scenario</a:t>
            </a:r>
          </a:p>
        </p:txBody>
      </p:sp>
      <p:sp>
        <p:nvSpPr>
          <p:cNvPr id="21" name="TextBox 12"/>
          <p:cNvSpPr txBox="1"/>
          <p:nvPr/>
        </p:nvSpPr>
        <p:spPr>
          <a:xfrm>
            <a:off x="6984268" y="3356992"/>
            <a:ext cx="885494" cy="559092"/>
          </a:xfrm>
          <a:prstGeom prst="rect">
            <a:avLst/>
          </a:prstGeom>
          <a:noFill/>
          <a:ln w="9525" cmpd="sng">
            <a:no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800" i="1" dirty="0">
                <a:solidFill>
                  <a:srgbClr val="414141"/>
                </a:solidFill>
              </a:rPr>
              <a:t>Preferred</a:t>
            </a:r>
          </a:p>
          <a:p>
            <a:r>
              <a:rPr lang="en-US" sz="800" i="1" dirty="0">
                <a:solidFill>
                  <a:srgbClr val="414141"/>
                </a:solidFill>
              </a:rPr>
              <a:t>Scenario</a:t>
            </a:r>
          </a:p>
        </p:txBody>
      </p:sp>
      <p:sp>
        <p:nvSpPr>
          <p:cNvPr id="22" name="TextBox 5"/>
          <p:cNvSpPr txBox="1"/>
          <p:nvPr/>
        </p:nvSpPr>
        <p:spPr>
          <a:xfrm>
            <a:off x="916954" y="4617132"/>
            <a:ext cx="1466615" cy="826861"/>
          </a:xfrm>
          <a:prstGeom prst="rect">
            <a:avLst/>
          </a:prstGeom>
          <a:noFill/>
          <a:ln w="9525" cmpd="sng">
            <a:solidFill>
              <a:sysClr val="windowText" lastClr="000000"/>
            </a:solidFill>
          </a:ln>
        </p:spPr>
        <p:style>
          <a:lnRef idx="0">
            <a:scrgbClr r="0" g="0" b="0"/>
          </a:lnRef>
          <a:fillRef idx="0">
            <a:scrgbClr r="0" g="0" b="0"/>
          </a:fillRef>
          <a:effectRef idx="0">
            <a:scrgbClr r="0" g="0" b="0"/>
          </a:effectRef>
          <a:fontRef idx="minor">
            <a:schemeClr val="dk1"/>
          </a:fontRef>
        </p:style>
        <p:txBody>
          <a:bodyPr wrap="square" rtlCol="0" anchor="t"/>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en-US" sz="1100" dirty="0"/>
              <a:t>     </a:t>
            </a:r>
            <a:r>
              <a:rPr lang="en-US" sz="800" dirty="0">
                <a:solidFill>
                  <a:srgbClr val="414141"/>
                </a:solidFill>
              </a:rPr>
              <a:t>CPR</a:t>
            </a:r>
            <a:endParaRPr lang="en-US" sz="800" baseline="0" dirty="0">
              <a:solidFill>
                <a:srgbClr val="414141"/>
              </a:solidFill>
            </a:endParaRPr>
          </a:p>
          <a:p>
            <a:endParaRPr lang="en-US" sz="800" baseline="0" dirty="0">
              <a:solidFill>
                <a:srgbClr val="414141"/>
              </a:solidFill>
            </a:endParaRPr>
          </a:p>
          <a:p>
            <a:r>
              <a:rPr lang="en-US" sz="800" baseline="0" dirty="0">
                <a:solidFill>
                  <a:srgbClr val="414141"/>
                </a:solidFill>
              </a:rPr>
              <a:t>       CPR Profiling</a:t>
            </a:r>
          </a:p>
          <a:p>
            <a:endParaRPr lang="en-US" sz="800" baseline="0" dirty="0">
              <a:solidFill>
                <a:srgbClr val="414141"/>
              </a:solidFill>
            </a:endParaRPr>
          </a:p>
          <a:p>
            <a:r>
              <a:rPr lang="en-US" sz="800" baseline="0" dirty="0">
                <a:solidFill>
                  <a:srgbClr val="414141"/>
                </a:solidFill>
              </a:rPr>
              <a:t>       PCC Replacement</a:t>
            </a:r>
            <a:endParaRPr lang="en-US" sz="800" dirty="0">
              <a:solidFill>
                <a:srgbClr val="414141"/>
              </a:solidFill>
            </a:endParaRPr>
          </a:p>
        </p:txBody>
      </p:sp>
      <p:sp>
        <p:nvSpPr>
          <p:cNvPr id="23" name="Oval 22"/>
          <p:cNvSpPr/>
          <p:nvPr/>
        </p:nvSpPr>
        <p:spPr>
          <a:xfrm>
            <a:off x="995027" y="4722208"/>
            <a:ext cx="118654" cy="110352"/>
          </a:xfrm>
          <a:prstGeom prst="ellipse">
            <a:avLst/>
          </a:prstGeom>
          <a:solidFill>
            <a:srgbClr val="D7B25F"/>
          </a:solidFill>
          <a:ln>
            <a:solidFill>
              <a:srgbClr val="D7B25F"/>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4" name="Diamond 23"/>
          <p:cNvSpPr/>
          <p:nvPr/>
        </p:nvSpPr>
        <p:spPr>
          <a:xfrm>
            <a:off x="987867" y="4964947"/>
            <a:ext cx="138357" cy="129014"/>
          </a:xfrm>
          <a:prstGeom prst="diamond">
            <a:avLst/>
          </a:prstGeom>
          <a:solidFill>
            <a:srgbClr val="939598"/>
          </a:solidFill>
          <a:ln>
            <a:solidFill>
              <a:srgbClr val="93959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5" name="Rectangle 24"/>
          <p:cNvSpPr/>
          <p:nvPr/>
        </p:nvSpPr>
        <p:spPr>
          <a:xfrm>
            <a:off x="994156" y="5236240"/>
            <a:ext cx="118335" cy="110622"/>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6" name="Rectangle 25"/>
          <p:cNvSpPr/>
          <p:nvPr/>
        </p:nvSpPr>
        <p:spPr>
          <a:xfrm>
            <a:off x="8640452" y="2168860"/>
            <a:ext cx="100304" cy="103097"/>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sp>
        <p:nvSpPr>
          <p:cNvPr id="27" name="Rectangle 26"/>
          <p:cNvSpPr/>
          <p:nvPr/>
        </p:nvSpPr>
        <p:spPr>
          <a:xfrm>
            <a:off x="3042752" y="1748472"/>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9: Illustrative Asset Decay Curves, PCCP</a:t>
            </a:r>
          </a:p>
        </p:txBody>
      </p:sp>
      <p:sp>
        <p:nvSpPr>
          <p:cNvPr id="29" name="Rectangle 28"/>
          <p:cNvSpPr/>
          <p:nvPr/>
        </p:nvSpPr>
        <p:spPr>
          <a:xfrm>
            <a:off x="8712460" y="2456892"/>
            <a:ext cx="100304" cy="103097"/>
          </a:xfrm>
          <a:prstGeom prst="rect">
            <a:avLst/>
          </a:prstGeom>
          <a:solidFill>
            <a:srgbClr val="25408F"/>
          </a:solidFill>
          <a:ln>
            <a:solidFill>
              <a:srgbClr val="00338D"/>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t"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l"/>
            <a:endParaRPr lang="en-US" sz="1100"/>
          </a:p>
        </p:txBody>
      </p:sp>
      <p:graphicFrame>
        <p:nvGraphicFramePr>
          <p:cNvPr id="30" name="Table 5">
            <a:extLst>
              <a:ext uri="{FF2B5EF4-FFF2-40B4-BE49-F238E27FC236}">
                <a16:creationId xmlns:a16="http://schemas.microsoft.com/office/drawing/2014/main" id="{BCCCA756-AFB6-4510-8ABE-F11321E62246}"/>
              </a:ext>
            </a:extLst>
          </p:cNvPr>
          <p:cNvGraphicFramePr>
            <a:graphicFrameLocks noGrp="1"/>
          </p:cNvGraphicFramePr>
          <p:nvPr>
            <p:extLst>
              <p:ext uri="{D42A27DB-BD31-4B8C-83A1-F6EECF244321}">
                <p14:modId xmlns:p14="http://schemas.microsoft.com/office/powerpoint/2010/main" val="343693635"/>
              </p:ext>
            </p:extLst>
          </p:nvPr>
        </p:nvGraphicFramePr>
        <p:xfrm>
          <a:off x="995027" y="5520997"/>
          <a:ext cx="8509520" cy="198120"/>
        </p:xfrm>
        <a:graphic>
          <a:graphicData uri="http://schemas.openxmlformats.org/drawingml/2006/table">
            <a:tbl>
              <a:tblPr firstRow="1" bandRow="1">
                <a:tableStyleId>{2D5ABB26-0587-4C30-8999-92F81FD0307C}</a:tableStyleId>
              </a:tblPr>
              <a:tblGrid>
                <a:gridCol w="850952">
                  <a:extLst>
                    <a:ext uri="{9D8B030D-6E8A-4147-A177-3AD203B41FA5}">
                      <a16:colId xmlns:a16="http://schemas.microsoft.com/office/drawing/2014/main" val="2822933909"/>
                    </a:ext>
                  </a:extLst>
                </a:gridCol>
                <a:gridCol w="850952">
                  <a:extLst>
                    <a:ext uri="{9D8B030D-6E8A-4147-A177-3AD203B41FA5}">
                      <a16:colId xmlns:a16="http://schemas.microsoft.com/office/drawing/2014/main" val="805454082"/>
                    </a:ext>
                  </a:extLst>
                </a:gridCol>
                <a:gridCol w="850952">
                  <a:extLst>
                    <a:ext uri="{9D8B030D-6E8A-4147-A177-3AD203B41FA5}">
                      <a16:colId xmlns:a16="http://schemas.microsoft.com/office/drawing/2014/main" val="3267750518"/>
                    </a:ext>
                  </a:extLst>
                </a:gridCol>
                <a:gridCol w="850952">
                  <a:extLst>
                    <a:ext uri="{9D8B030D-6E8A-4147-A177-3AD203B41FA5}">
                      <a16:colId xmlns:a16="http://schemas.microsoft.com/office/drawing/2014/main" val="737911026"/>
                    </a:ext>
                  </a:extLst>
                </a:gridCol>
                <a:gridCol w="850952">
                  <a:extLst>
                    <a:ext uri="{9D8B030D-6E8A-4147-A177-3AD203B41FA5}">
                      <a16:colId xmlns:a16="http://schemas.microsoft.com/office/drawing/2014/main" val="3757584226"/>
                    </a:ext>
                  </a:extLst>
                </a:gridCol>
                <a:gridCol w="850952">
                  <a:extLst>
                    <a:ext uri="{9D8B030D-6E8A-4147-A177-3AD203B41FA5}">
                      <a16:colId xmlns:a16="http://schemas.microsoft.com/office/drawing/2014/main" val="1475687042"/>
                    </a:ext>
                  </a:extLst>
                </a:gridCol>
                <a:gridCol w="850952">
                  <a:extLst>
                    <a:ext uri="{9D8B030D-6E8A-4147-A177-3AD203B41FA5}">
                      <a16:colId xmlns:a16="http://schemas.microsoft.com/office/drawing/2014/main" val="461603386"/>
                    </a:ext>
                  </a:extLst>
                </a:gridCol>
                <a:gridCol w="850952">
                  <a:extLst>
                    <a:ext uri="{9D8B030D-6E8A-4147-A177-3AD203B41FA5}">
                      <a16:colId xmlns:a16="http://schemas.microsoft.com/office/drawing/2014/main" val="2391108494"/>
                    </a:ext>
                  </a:extLst>
                </a:gridCol>
                <a:gridCol w="850952">
                  <a:extLst>
                    <a:ext uri="{9D8B030D-6E8A-4147-A177-3AD203B41FA5}">
                      <a16:colId xmlns:a16="http://schemas.microsoft.com/office/drawing/2014/main" val="2391149177"/>
                    </a:ext>
                  </a:extLst>
                </a:gridCol>
                <a:gridCol w="850952">
                  <a:extLst>
                    <a:ext uri="{9D8B030D-6E8A-4147-A177-3AD203B41FA5}">
                      <a16:colId xmlns:a16="http://schemas.microsoft.com/office/drawing/2014/main" val="2883984488"/>
                    </a:ext>
                  </a:extLst>
                </a:gridCol>
              </a:tblGrid>
              <a:tr h="174047">
                <a:tc>
                  <a:txBody>
                    <a:bodyPr/>
                    <a:lstStyle/>
                    <a:p>
                      <a:r>
                        <a:rPr lang="en-US" sz="700" dirty="0"/>
                        <a:t>0</a:t>
                      </a:r>
                    </a:p>
                  </a:txBody>
                  <a:tcPr>
                    <a:noFill/>
                  </a:tcPr>
                </a:tc>
                <a:tc>
                  <a:txBody>
                    <a:bodyPr/>
                    <a:lstStyle/>
                    <a:p>
                      <a:r>
                        <a:rPr lang="en-US" sz="700" dirty="0"/>
                        <a:t>5</a:t>
                      </a:r>
                    </a:p>
                  </a:txBody>
                  <a:tcPr>
                    <a:noFill/>
                  </a:tcPr>
                </a:tc>
                <a:tc>
                  <a:txBody>
                    <a:bodyPr/>
                    <a:lstStyle/>
                    <a:p>
                      <a:r>
                        <a:rPr lang="en-US" sz="700" dirty="0"/>
                        <a:t>10</a:t>
                      </a:r>
                    </a:p>
                  </a:txBody>
                  <a:tcPr>
                    <a:noFill/>
                  </a:tcPr>
                </a:tc>
                <a:tc>
                  <a:txBody>
                    <a:bodyPr/>
                    <a:lstStyle/>
                    <a:p>
                      <a:r>
                        <a:rPr lang="en-US" sz="700" dirty="0"/>
                        <a:t>15</a:t>
                      </a:r>
                    </a:p>
                  </a:txBody>
                  <a:tcPr>
                    <a:noFill/>
                  </a:tcPr>
                </a:tc>
                <a:tc>
                  <a:txBody>
                    <a:bodyPr/>
                    <a:lstStyle/>
                    <a:p>
                      <a:r>
                        <a:rPr lang="en-US" sz="700" dirty="0"/>
                        <a:t>20</a:t>
                      </a:r>
                    </a:p>
                  </a:txBody>
                  <a:tcPr>
                    <a:noFill/>
                  </a:tcPr>
                </a:tc>
                <a:tc>
                  <a:txBody>
                    <a:bodyPr/>
                    <a:lstStyle/>
                    <a:p>
                      <a:r>
                        <a:rPr lang="en-US" sz="700" dirty="0"/>
                        <a:t>25</a:t>
                      </a:r>
                    </a:p>
                  </a:txBody>
                  <a:tcPr>
                    <a:noFill/>
                  </a:tcPr>
                </a:tc>
                <a:tc>
                  <a:txBody>
                    <a:bodyPr/>
                    <a:lstStyle/>
                    <a:p>
                      <a:r>
                        <a:rPr lang="en-US" sz="700" dirty="0"/>
                        <a:t>30</a:t>
                      </a:r>
                    </a:p>
                  </a:txBody>
                  <a:tcPr>
                    <a:noFill/>
                  </a:tcPr>
                </a:tc>
                <a:tc>
                  <a:txBody>
                    <a:bodyPr/>
                    <a:lstStyle/>
                    <a:p>
                      <a:r>
                        <a:rPr lang="en-US" sz="700" dirty="0"/>
                        <a:t>35</a:t>
                      </a:r>
                    </a:p>
                  </a:txBody>
                  <a:tcPr>
                    <a:noFill/>
                  </a:tcPr>
                </a:tc>
                <a:tc>
                  <a:txBody>
                    <a:bodyPr/>
                    <a:lstStyle/>
                    <a:p>
                      <a:r>
                        <a:rPr lang="en-US" sz="700" dirty="0"/>
                        <a:t>40</a:t>
                      </a:r>
                    </a:p>
                  </a:txBody>
                  <a:tcPr>
                    <a:noFill/>
                  </a:tcPr>
                </a:tc>
                <a:tc>
                  <a:txBody>
                    <a:bodyPr/>
                    <a:lstStyle/>
                    <a:p>
                      <a:r>
                        <a:rPr lang="en-US" sz="700" dirty="0"/>
                        <a:t>45</a:t>
                      </a:r>
                    </a:p>
                  </a:txBody>
                  <a:tcPr>
                    <a:noFill/>
                  </a:tcPr>
                </a:tc>
                <a:extLst>
                  <a:ext uri="{0D108BD9-81ED-4DB2-BD59-A6C34878D82A}">
                    <a16:rowId xmlns:a16="http://schemas.microsoft.com/office/drawing/2014/main" val="1860344523"/>
                  </a:ext>
                </a:extLst>
              </a:tr>
            </a:tbl>
          </a:graphicData>
        </a:graphic>
      </p:graphicFrame>
    </p:spTree>
    <p:extLst>
      <p:ext uri="{BB962C8B-B14F-4D97-AF65-F5344CB8AC3E}">
        <p14:creationId xmlns:p14="http://schemas.microsoft.com/office/powerpoint/2010/main" val="323312381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Pavement Lifecycle Strategies</a:t>
            </a:r>
          </a:p>
        </p:txBody>
      </p:sp>
    </p:spTree>
    <p:extLst>
      <p:ext uri="{BB962C8B-B14F-4D97-AF65-F5344CB8AC3E}">
        <p14:creationId xmlns:p14="http://schemas.microsoft.com/office/powerpoint/2010/main" val="378962097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324602" y="1034992"/>
            <a:ext cx="4245570" cy="717388"/>
          </a:xfrm>
        </p:spPr>
        <p:txBody>
          <a:bodyPr/>
          <a:lstStyle/>
          <a:p>
            <a:r>
              <a:rPr lang="en-US" sz="1200" dirty="0"/>
              <a:t>Overview</a:t>
            </a:r>
          </a:p>
        </p:txBody>
      </p:sp>
      <p:sp>
        <p:nvSpPr>
          <p:cNvPr id="14" name="Text Placeholder 13"/>
          <p:cNvSpPr>
            <a:spLocks noGrp="1"/>
          </p:cNvSpPr>
          <p:nvPr>
            <p:ph type="body" sz="quarter" idx="11"/>
          </p:nvPr>
        </p:nvSpPr>
        <p:spPr>
          <a:xfrm>
            <a:off x="4468096" y="1286433"/>
            <a:ext cx="3979230" cy="3780420"/>
          </a:xfrm>
        </p:spPr>
        <p:txBody>
          <a:bodyPr/>
          <a:lstStyle/>
          <a:p>
            <a:pPr lvl="1"/>
            <a:r>
              <a:rPr lang="en-US" sz="1100" spc="-20" dirty="0">
                <a:solidFill>
                  <a:srgbClr val="414141"/>
                </a:solidFill>
              </a:rPr>
              <a:t>After evaluating all costs and impacts, the software produces an optimal benefit-cost effective list of recommended projects, considering the programmed funding constraints against anticipated benefits across the network. Outputs of the model are then evaluated and verified by INDOT’s roadway engineers, who incorporate their local knowledge of the pavements to approve or update the list of recommendations. </a:t>
            </a:r>
            <a:endParaRPr lang="en-US" sz="1100" strike="sngStrike" spc="-20" dirty="0">
              <a:solidFill>
                <a:srgbClr val="414141"/>
              </a:solidFill>
            </a:endParaRPr>
          </a:p>
        </p:txBody>
      </p:sp>
      <p:sp>
        <p:nvSpPr>
          <p:cNvPr id="8" name="Title 1"/>
          <p:cNvSpPr txBox="1">
            <a:spLocks/>
          </p:cNvSpPr>
          <p:nvPr/>
        </p:nvSpPr>
        <p:spPr>
          <a:xfrm>
            <a:off x="323850" y="464913"/>
            <a:ext cx="8820150" cy="533400"/>
          </a:xfrm>
          <a:prstGeom prst="rect">
            <a:avLst/>
          </a:prstGeom>
        </p:spPr>
        <p:txBody>
          <a:bodyPr vert="horz" lIns="0" tIns="0" rIns="0" bIns="0" rtlCol="0" anchor="t" anchorCtr="0">
            <a:noAutofit/>
          </a:bodyPr>
          <a:lstStyle>
            <a:lvl1pPr algn="l" defTabSz="914400" rtl="0" eaLnBrk="1" latinLnBrk="0" hangingPunct="1">
              <a:lnSpc>
                <a:spcPts val="2800"/>
              </a:lnSpc>
              <a:spcBef>
                <a:spcPct val="0"/>
              </a:spcBef>
              <a:buNone/>
              <a:defRPr sz="2500" kern="1200">
                <a:solidFill>
                  <a:srgbClr val="CDA037"/>
                </a:solidFill>
                <a:latin typeface="+mn-lt"/>
                <a:ea typeface="+mj-ea"/>
                <a:cs typeface="+mj-cs"/>
              </a:defRPr>
            </a:lvl1pPr>
          </a:lstStyle>
          <a:p>
            <a:r>
              <a:rPr lang="en-US" sz="2000" b="1" spc="-60" dirty="0"/>
              <a:t>Overview of Pavement Lifecycle Strategy Development</a:t>
            </a:r>
          </a:p>
        </p:txBody>
      </p:sp>
      <p:sp>
        <p:nvSpPr>
          <p:cNvPr id="10" name="Rectangle 4"/>
          <p:cNvSpPr>
            <a:spLocks noChangeArrowheads="1"/>
          </p:cNvSpPr>
          <p:nvPr/>
        </p:nvSpPr>
        <p:spPr bwMode="auto">
          <a:xfrm>
            <a:off x="313780" y="1314141"/>
            <a:ext cx="3404627" cy="499269"/>
          </a:xfrm>
          <a:prstGeom prst="rect">
            <a:avLst/>
          </a:prstGeom>
          <a:noFill/>
          <a:ln>
            <a:noFill/>
          </a:ln>
          <a:effectLst/>
        </p:spPr>
        <p:txBody>
          <a:bodyPr vert="horz" wrap="square" lIns="0" tIns="0" rIns="0" bIns="0" numCol="1" anchor="t" anchorCtr="0" compatLnSpc="1">
            <a:prstTxWarp prst="textNoShape">
              <a:avLst/>
            </a:prstTxWarp>
            <a:noAutofit/>
          </a:bodyPr>
          <a:lstStyle>
            <a:lvl1pPr eaLnBrk="0" fontAlgn="base" hangingPunct="0">
              <a:spcBef>
                <a:spcPct val="0"/>
              </a:spcBef>
              <a:spcAft>
                <a:spcPct val="0"/>
              </a:spcAft>
              <a:tabLst>
                <a:tab pos="431800" algn="l"/>
              </a:tabLst>
              <a:defRPr>
                <a:solidFill>
                  <a:schemeClr val="tx1"/>
                </a:solidFill>
                <a:latin typeface="Arial" panose="020B0604020202020204" pitchFamily="34" charset="0"/>
              </a:defRPr>
            </a:lvl1pPr>
            <a:lvl2pPr eaLnBrk="0" fontAlgn="base" hangingPunct="0">
              <a:spcBef>
                <a:spcPct val="0"/>
              </a:spcBef>
              <a:spcAft>
                <a:spcPct val="0"/>
              </a:spcAft>
              <a:tabLst>
                <a:tab pos="431800" algn="l"/>
              </a:tabLst>
              <a:defRPr>
                <a:solidFill>
                  <a:schemeClr val="tx1"/>
                </a:solidFill>
                <a:latin typeface="Arial" panose="020B0604020202020204" pitchFamily="34" charset="0"/>
              </a:defRPr>
            </a:lvl2pPr>
            <a:lvl3pPr eaLnBrk="0" fontAlgn="base" hangingPunct="0">
              <a:spcBef>
                <a:spcPct val="0"/>
              </a:spcBef>
              <a:spcAft>
                <a:spcPct val="0"/>
              </a:spcAft>
              <a:tabLst>
                <a:tab pos="431800" algn="l"/>
              </a:tabLst>
              <a:defRPr>
                <a:solidFill>
                  <a:schemeClr val="tx1"/>
                </a:solidFill>
                <a:latin typeface="Arial" panose="020B0604020202020204" pitchFamily="34" charset="0"/>
              </a:defRPr>
            </a:lvl3pPr>
            <a:lvl4pPr eaLnBrk="0" fontAlgn="base" hangingPunct="0">
              <a:spcBef>
                <a:spcPct val="0"/>
              </a:spcBef>
              <a:spcAft>
                <a:spcPct val="0"/>
              </a:spcAft>
              <a:tabLst>
                <a:tab pos="431800" algn="l"/>
              </a:tabLst>
              <a:defRPr>
                <a:solidFill>
                  <a:schemeClr val="tx1"/>
                </a:solidFill>
                <a:latin typeface="Arial" panose="020B0604020202020204" pitchFamily="34" charset="0"/>
              </a:defRPr>
            </a:lvl4pPr>
            <a:lvl5pPr eaLnBrk="0" fontAlgn="base" hangingPunct="0">
              <a:spcBef>
                <a:spcPct val="0"/>
              </a:spcBef>
              <a:spcAft>
                <a:spcPct val="0"/>
              </a:spcAft>
              <a:tabLst>
                <a:tab pos="431800" algn="l"/>
              </a:tabLst>
              <a:defRPr>
                <a:solidFill>
                  <a:schemeClr val="tx1"/>
                </a:solidFill>
                <a:latin typeface="Arial" panose="020B0604020202020204" pitchFamily="34" charset="0"/>
              </a:defRPr>
            </a:lvl5pPr>
            <a:lvl6pPr eaLnBrk="0" fontAlgn="base" hangingPunct="0">
              <a:spcBef>
                <a:spcPct val="0"/>
              </a:spcBef>
              <a:spcAft>
                <a:spcPct val="0"/>
              </a:spcAft>
              <a:tabLst>
                <a:tab pos="431800" algn="l"/>
              </a:tabLst>
              <a:defRPr>
                <a:solidFill>
                  <a:schemeClr val="tx1"/>
                </a:solidFill>
                <a:latin typeface="Arial" panose="020B0604020202020204" pitchFamily="34" charset="0"/>
              </a:defRPr>
            </a:lvl6pPr>
            <a:lvl7pPr eaLnBrk="0" fontAlgn="base" hangingPunct="0">
              <a:spcBef>
                <a:spcPct val="0"/>
              </a:spcBef>
              <a:spcAft>
                <a:spcPct val="0"/>
              </a:spcAft>
              <a:tabLst>
                <a:tab pos="431800" algn="l"/>
              </a:tabLst>
              <a:defRPr>
                <a:solidFill>
                  <a:schemeClr val="tx1"/>
                </a:solidFill>
                <a:latin typeface="Arial" panose="020B0604020202020204" pitchFamily="34" charset="0"/>
              </a:defRPr>
            </a:lvl7pPr>
            <a:lvl8pPr eaLnBrk="0" fontAlgn="base" hangingPunct="0">
              <a:spcBef>
                <a:spcPct val="0"/>
              </a:spcBef>
              <a:spcAft>
                <a:spcPct val="0"/>
              </a:spcAft>
              <a:tabLst>
                <a:tab pos="431800" algn="l"/>
              </a:tabLst>
              <a:defRPr>
                <a:solidFill>
                  <a:schemeClr val="tx1"/>
                </a:solidFill>
                <a:latin typeface="Arial" panose="020B0604020202020204" pitchFamily="34" charset="0"/>
              </a:defRPr>
            </a:lvl8pPr>
            <a:lvl9pPr eaLnBrk="0" fontAlgn="base" hangingPunct="0">
              <a:spcBef>
                <a:spcPct val="0"/>
              </a:spcBef>
              <a:spcAft>
                <a:spcPct val="0"/>
              </a:spcAft>
              <a:tabLst>
                <a:tab pos="431800" algn="l"/>
              </a:tabLst>
              <a:defRPr>
                <a:solidFill>
                  <a:schemeClr val="tx1"/>
                </a:solidFill>
                <a:latin typeface="Arial" panose="020B0604020202020204" pitchFamily="34" charset="0"/>
              </a:defRPr>
            </a:lvl9pPr>
          </a:lstStyle>
          <a:p>
            <a:pPr lvl="0">
              <a:lnSpc>
                <a:spcPts val="1300"/>
              </a:lnSpc>
              <a:spcAft>
                <a:spcPts val="600"/>
              </a:spcAft>
            </a:pPr>
            <a:r>
              <a:rPr lang="en-US" altLang="en-US" sz="1100" dirty="0">
                <a:solidFill>
                  <a:srgbClr val="414141"/>
                </a:solidFill>
                <a:latin typeface="+mn-lt"/>
                <a:ea typeface="Calibri" panose="020F0502020204030204" pitchFamily="34" charset="0"/>
                <a:cs typeface="Times New Roman" panose="02020603050405020304" pitchFamily="18" charset="0"/>
              </a:rPr>
              <a:t>INDOT develops lifecycle strategies for pavement within the inventory over a 20-year horizon, using roadway condition data collected annually and uploaded into the pavement management system for evaluation. Measurement of pavement deterioration considers the following condition factors:</a:t>
            </a:r>
          </a:p>
          <a:p>
            <a:pPr lvl="0">
              <a:lnSpc>
                <a:spcPts val="1300"/>
              </a:lnSpc>
              <a:spcAft>
                <a:spcPts val="600"/>
              </a:spcAft>
            </a:pPr>
            <a:endParaRPr lang="en-US" altLang="en-US" sz="1100" dirty="0">
              <a:solidFill>
                <a:srgbClr val="414141"/>
              </a:solidFill>
              <a:latin typeface="+mn-lt"/>
              <a:ea typeface="Calibri" panose="020F0502020204030204" pitchFamily="34" charset="0"/>
              <a:cs typeface="Times New Roman" panose="02020603050405020304" pitchFamily="18" charset="0"/>
            </a:endParaRPr>
          </a:p>
          <a:p>
            <a:pPr lvl="0">
              <a:lnSpc>
                <a:spcPts val="1300"/>
              </a:lnSpc>
              <a:spcAft>
                <a:spcPts val="600"/>
              </a:spcAft>
            </a:pPr>
            <a:endParaRPr lang="en-US" altLang="en-US" sz="1100" dirty="0">
              <a:solidFill>
                <a:srgbClr val="414141"/>
              </a:solidFill>
              <a:latin typeface="+mn-lt"/>
              <a:ea typeface="Calibri" panose="020F0502020204030204" pitchFamily="34" charset="0"/>
              <a:cs typeface="Times New Roman" panose="02020603050405020304" pitchFamily="18" charset="0"/>
            </a:endParaRPr>
          </a:p>
          <a:p>
            <a:pPr lvl="0">
              <a:lnSpc>
                <a:spcPts val="1300"/>
              </a:lnSpc>
              <a:spcAft>
                <a:spcPts val="600"/>
              </a:spcAft>
            </a:pPr>
            <a:endParaRPr lang="en-US" altLang="en-US" sz="1100" dirty="0">
              <a:solidFill>
                <a:srgbClr val="414141"/>
              </a:solidFill>
              <a:latin typeface="+mn-lt"/>
              <a:ea typeface="Calibri" panose="020F0502020204030204" pitchFamily="34" charset="0"/>
              <a:cs typeface="Times New Roman" panose="02020603050405020304" pitchFamily="18" charset="0"/>
            </a:endParaRPr>
          </a:p>
          <a:p>
            <a:pPr lvl="0">
              <a:lnSpc>
                <a:spcPts val="1300"/>
              </a:lnSpc>
              <a:spcAft>
                <a:spcPts val="600"/>
              </a:spcAft>
            </a:pPr>
            <a:endParaRPr lang="en-US" altLang="en-US" sz="1100" dirty="0">
              <a:solidFill>
                <a:srgbClr val="414141"/>
              </a:solidFill>
              <a:latin typeface="+mn-lt"/>
              <a:ea typeface="Calibri" panose="020F0502020204030204" pitchFamily="34" charset="0"/>
              <a:cs typeface="Times New Roman" panose="02020603050405020304" pitchFamily="18" charset="0"/>
            </a:endParaRPr>
          </a:p>
          <a:p>
            <a:pPr lvl="0">
              <a:lnSpc>
                <a:spcPts val="1300"/>
              </a:lnSpc>
              <a:spcBef>
                <a:spcPts val="600"/>
              </a:spcBef>
              <a:spcAft>
                <a:spcPts val="600"/>
              </a:spcAft>
            </a:pPr>
            <a:endParaRPr lang="en-US" altLang="en-US" sz="1100" dirty="0">
              <a:solidFill>
                <a:srgbClr val="414141"/>
              </a:solidFill>
              <a:latin typeface="+mn-lt"/>
              <a:ea typeface="Calibri" panose="020F0502020204030204" pitchFamily="34" charset="0"/>
              <a:cs typeface="Times New Roman" panose="02020603050405020304" pitchFamily="18" charset="0"/>
            </a:endParaRPr>
          </a:p>
          <a:p>
            <a:pPr marL="0" marR="0" lvl="0" indent="0" algn="l" defTabSz="914400" rtl="0" eaLnBrk="0" fontAlgn="base" latinLnBrk="0" hangingPunct="0">
              <a:lnSpc>
                <a:spcPts val="1300"/>
              </a:lnSpc>
              <a:spcBef>
                <a:spcPct val="0"/>
              </a:spcBef>
              <a:spcAft>
                <a:spcPts val="0"/>
              </a:spcAft>
              <a:buClrTx/>
              <a:buSzTx/>
              <a:buFontTx/>
              <a:buNone/>
              <a:tabLst>
                <a:tab pos="431800" algn="l"/>
              </a:tabLst>
            </a:pPr>
            <a:endParaRPr lang="en-US" altLang="en-US" sz="1100" dirty="0">
              <a:solidFill>
                <a:srgbClr val="FFFFFF"/>
              </a:solidFill>
              <a:latin typeface="+mn-lt"/>
              <a:ea typeface="Calibri" panose="020F0502020204030204" pitchFamily="34" charset="0"/>
              <a:cs typeface="Times New Roman" panose="02020603050405020304" pitchFamily="18" charset="0"/>
            </a:endParaRPr>
          </a:p>
        </p:txBody>
      </p:sp>
      <p:graphicFrame>
        <p:nvGraphicFramePr>
          <p:cNvPr id="39" name="Table 38"/>
          <p:cNvGraphicFramePr>
            <a:graphicFrameLocks noGrp="1"/>
          </p:cNvGraphicFramePr>
          <p:nvPr>
            <p:extLst>
              <p:ext uri="{D42A27DB-BD31-4B8C-83A1-F6EECF244321}">
                <p14:modId xmlns:p14="http://schemas.microsoft.com/office/powerpoint/2010/main" val="4088302137"/>
              </p:ext>
            </p:extLst>
          </p:nvPr>
        </p:nvGraphicFramePr>
        <p:xfrm>
          <a:off x="2290246" y="0"/>
          <a:ext cx="4563507" cy="260648"/>
        </p:xfrm>
        <a:graphic>
          <a:graphicData uri="http://schemas.openxmlformats.org/drawingml/2006/table">
            <a:tbl>
              <a:tblPr firstRow="1" bandRow="1">
                <a:tableStyleId>{69012ECD-51FC-41F1-AA8D-1B2483CD663E}</a:tableStyleId>
              </a:tblPr>
              <a:tblGrid>
                <a:gridCol w="4563507">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41" name="Group 40"/>
          <p:cNvGrpSpPr/>
          <p:nvPr/>
        </p:nvGrpSpPr>
        <p:grpSpPr>
          <a:xfrm>
            <a:off x="4345365" y="3173894"/>
            <a:ext cx="4465258" cy="2866233"/>
            <a:chOff x="4320338" y="3068960"/>
            <a:chExt cx="4513384" cy="2578201"/>
          </a:xfrm>
        </p:grpSpPr>
        <p:grpSp>
          <p:nvGrpSpPr>
            <p:cNvPr id="44" name="Group 43"/>
            <p:cNvGrpSpPr/>
            <p:nvPr/>
          </p:nvGrpSpPr>
          <p:grpSpPr>
            <a:xfrm>
              <a:off x="4358106" y="3984179"/>
              <a:ext cx="4329816" cy="1207071"/>
              <a:chOff x="4358106" y="3984179"/>
              <a:chExt cx="4329816" cy="1207071"/>
            </a:xfrm>
            <a:solidFill>
              <a:srgbClr val="EAEAEA"/>
            </a:solidFill>
          </p:grpSpPr>
          <p:grpSp>
            <p:nvGrpSpPr>
              <p:cNvPr id="94" name="Group 93"/>
              <p:cNvGrpSpPr/>
              <p:nvPr/>
            </p:nvGrpSpPr>
            <p:grpSpPr>
              <a:xfrm>
                <a:off x="4358106" y="3984179"/>
                <a:ext cx="1699457" cy="653917"/>
                <a:chOff x="8803578" y="3168644"/>
                <a:chExt cx="1604527" cy="617390"/>
              </a:xfrm>
              <a:grpFill/>
            </p:grpSpPr>
            <p:sp>
              <p:nvSpPr>
                <p:cNvPr id="219" name="Rectangle 81"/>
                <p:cNvSpPr>
                  <a:spLocks noChangeArrowheads="1"/>
                </p:cNvSpPr>
                <p:nvPr/>
              </p:nvSpPr>
              <p:spPr bwMode="auto">
                <a:xfrm flipH="1">
                  <a:off x="9536763" y="3168644"/>
                  <a:ext cx="8228" cy="1847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Rectangle 82"/>
                <p:cNvSpPr>
                  <a:spLocks noChangeArrowheads="1"/>
                </p:cNvSpPr>
                <p:nvPr/>
              </p:nvSpPr>
              <p:spPr bwMode="auto">
                <a:xfrm flipH="1">
                  <a:off x="9356095" y="3168644"/>
                  <a:ext cx="8228" cy="1847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Rectangle 83"/>
                <p:cNvSpPr>
                  <a:spLocks noChangeArrowheads="1"/>
                </p:cNvSpPr>
                <p:nvPr/>
              </p:nvSpPr>
              <p:spPr bwMode="auto">
                <a:xfrm flipH="1">
                  <a:off x="9220679" y="3238238"/>
                  <a:ext cx="8228" cy="1151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Rectangle 84"/>
                <p:cNvSpPr>
                  <a:spLocks noChangeArrowheads="1"/>
                </p:cNvSpPr>
                <p:nvPr/>
              </p:nvSpPr>
              <p:spPr bwMode="auto">
                <a:xfrm flipH="1">
                  <a:off x="9339640" y="3197442"/>
                  <a:ext cx="221807" cy="82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Rectangle 85"/>
                <p:cNvSpPr>
                  <a:spLocks noChangeArrowheads="1"/>
                </p:cNvSpPr>
                <p:nvPr/>
              </p:nvSpPr>
              <p:spPr bwMode="auto">
                <a:xfrm flipH="1">
                  <a:off x="9339640" y="3230010"/>
                  <a:ext cx="221807" cy="82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Rectangle 86"/>
                <p:cNvSpPr>
                  <a:spLocks noChangeArrowheads="1"/>
                </p:cNvSpPr>
                <p:nvPr/>
              </p:nvSpPr>
              <p:spPr bwMode="auto">
                <a:xfrm flipH="1">
                  <a:off x="9171655" y="3283491"/>
                  <a:ext cx="295172" cy="82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25" name="Group 224"/>
                <p:cNvGrpSpPr/>
                <p:nvPr/>
              </p:nvGrpSpPr>
              <p:grpSpPr>
                <a:xfrm flipH="1">
                  <a:off x="9272991" y="3239849"/>
                  <a:ext cx="479955" cy="303742"/>
                  <a:chOff x="8227709" y="4473113"/>
                  <a:chExt cx="520756" cy="329564"/>
                </a:xfrm>
                <a:grpFill/>
              </p:grpSpPr>
              <p:sp>
                <p:nvSpPr>
                  <p:cNvPr id="280"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26" name="Rectangle 111"/>
                <p:cNvSpPr>
                  <a:spLocks noChangeArrowheads="1"/>
                </p:cNvSpPr>
                <p:nvPr/>
              </p:nvSpPr>
              <p:spPr bwMode="auto">
                <a:xfrm flipH="1">
                  <a:off x="9937524" y="3190928"/>
                  <a:ext cx="221465" cy="274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Rectangle 112"/>
                <p:cNvSpPr>
                  <a:spLocks noChangeArrowheads="1"/>
                </p:cNvSpPr>
                <p:nvPr/>
              </p:nvSpPr>
              <p:spPr bwMode="auto">
                <a:xfrm flipH="1">
                  <a:off x="9937524" y="3253664"/>
                  <a:ext cx="221465" cy="274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Rectangle 113"/>
                <p:cNvSpPr>
                  <a:spLocks noChangeArrowheads="1"/>
                </p:cNvSpPr>
                <p:nvPr/>
              </p:nvSpPr>
              <p:spPr bwMode="auto">
                <a:xfrm flipH="1">
                  <a:off x="9937524" y="3316745"/>
                  <a:ext cx="221465" cy="274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Rectangle 156"/>
                <p:cNvSpPr>
                  <a:spLocks noChangeArrowheads="1"/>
                </p:cNvSpPr>
                <p:nvPr/>
              </p:nvSpPr>
              <p:spPr bwMode="auto">
                <a:xfrm flipH="1">
                  <a:off x="9869989" y="3185443"/>
                  <a:ext cx="36340"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Rectangle 157"/>
                <p:cNvSpPr>
                  <a:spLocks noChangeArrowheads="1"/>
                </p:cNvSpPr>
                <p:nvPr/>
              </p:nvSpPr>
              <p:spPr bwMode="auto">
                <a:xfrm flipH="1">
                  <a:off x="9869989" y="3234809"/>
                  <a:ext cx="36340" cy="212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Rectangle 158"/>
                <p:cNvSpPr>
                  <a:spLocks noChangeArrowheads="1"/>
                </p:cNvSpPr>
                <p:nvPr/>
              </p:nvSpPr>
              <p:spPr bwMode="auto">
                <a:xfrm flipH="1">
                  <a:off x="9869989" y="3284177"/>
                  <a:ext cx="36340"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Rectangle 159"/>
                <p:cNvSpPr>
                  <a:spLocks noChangeArrowheads="1"/>
                </p:cNvSpPr>
                <p:nvPr/>
              </p:nvSpPr>
              <p:spPr bwMode="auto">
                <a:xfrm flipH="1">
                  <a:off x="9869989" y="3333886"/>
                  <a:ext cx="36340"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Rectangle 165"/>
                <p:cNvSpPr>
                  <a:spLocks noChangeArrowheads="1"/>
                </p:cNvSpPr>
                <p:nvPr/>
              </p:nvSpPr>
              <p:spPr bwMode="auto">
                <a:xfrm flipH="1">
                  <a:off x="9802452" y="3185443"/>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Rectangle 166"/>
                <p:cNvSpPr>
                  <a:spLocks noChangeArrowheads="1"/>
                </p:cNvSpPr>
                <p:nvPr/>
              </p:nvSpPr>
              <p:spPr bwMode="auto">
                <a:xfrm flipH="1">
                  <a:off x="9802452" y="3234809"/>
                  <a:ext cx="36683" cy="212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Rectangle 167"/>
                <p:cNvSpPr>
                  <a:spLocks noChangeArrowheads="1"/>
                </p:cNvSpPr>
                <p:nvPr/>
              </p:nvSpPr>
              <p:spPr bwMode="auto">
                <a:xfrm flipH="1">
                  <a:off x="9802452" y="3284177"/>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Rectangle 168"/>
                <p:cNvSpPr>
                  <a:spLocks noChangeArrowheads="1"/>
                </p:cNvSpPr>
                <p:nvPr/>
              </p:nvSpPr>
              <p:spPr bwMode="auto">
                <a:xfrm flipH="1">
                  <a:off x="9802452" y="3333886"/>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Rectangle 174"/>
                <p:cNvSpPr>
                  <a:spLocks noChangeArrowheads="1"/>
                </p:cNvSpPr>
                <p:nvPr/>
              </p:nvSpPr>
              <p:spPr bwMode="auto">
                <a:xfrm flipH="1">
                  <a:off x="9734572" y="3185443"/>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Rectangle 175"/>
                <p:cNvSpPr>
                  <a:spLocks noChangeArrowheads="1"/>
                </p:cNvSpPr>
                <p:nvPr/>
              </p:nvSpPr>
              <p:spPr bwMode="auto">
                <a:xfrm flipH="1">
                  <a:off x="9734572" y="3234809"/>
                  <a:ext cx="36683" cy="212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Rectangle 176"/>
                <p:cNvSpPr>
                  <a:spLocks noChangeArrowheads="1"/>
                </p:cNvSpPr>
                <p:nvPr/>
              </p:nvSpPr>
              <p:spPr bwMode="auto">
                <a:xfrm flipH="1">
                  <a:off x="9734572" y="3284177"/>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Rectangle 177"/>
                <p:cNvSpPr>
                  <a:spLocks noChangeArrowheads="1"/>
                </p:cNvSpPr>
                <p:nvPr/>
              </p:nvSpPr>
              <p:spPr bwMode="auto">
                <a:xfrm flipH="1">
                  <a:off x="9734572" y="3333886"/>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Rectangle 183"/>
                <p:cNvSpPr>
                  <a:spLocks noChangeArrowheads="1"/>
                </p:cNvSpPr>
                <p:nvPr/>
              </p:nvSpPr>
              <p:spPr bwMode="auto">
                <a:xfrm flipH="1">
                  <a:off x="9667036" y="3185443"/>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Rectangle 184"/>
                <p:cNvSpPr>
                  <a:spLocks noChangeArrowheads="1"/>
                </p:cNvSpPr>
                <p:nvPr/>
              </p:nvSpPr>
              <p:spPr bwMode="auto">
                <a:xfrm flipH="1">
                  <a:off x="9667036" y="3234809"/>
                  <a:ext cx="36683" cy="2125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Rectangle 185"/>
                <p:cNvSpPr>
                  <a:spLocks noChangeArrowheads="1"/>
                </p:cNvSpPr>
                <p:nvPr/>
              </p:nvSpPr>
              <p:spPr bwMode="auto">
                <a:xfrm flipH="1">
                  <a:off x="9667036" y="3284177"/>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Rectangle 186"/>
                <p:cNvSpPr>
                  <a:spLocks noChangeArrowheads="1"/>
                </p:cNvSpPr>
                <p:nvPr/>
              </p:nvSpPr>
              <p:spPr bwMode="auto">
                <a:xfrm flipH="1">
                  <a:off x="9667036" y="3333886"/>
                  <a:ext cx="36683" cy="2159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45" name="Group 201"/>
                <p:cNvGrpSpPr>
                  <a:grpSpLocks noChangeAspect="1"/>
                </p:cNvGrpSpPr>
                <p:nvPr/>
              </p:nvGrpSpPr>
              <p:grpSpPr bwMode="auto">
                <a:xfrm flipH="1">
                  <a:off x="8803578" y="3420705"/>
                  <a:ext cx="1604527" cy="365329"/>
                  <a:chOff x="3363" y="2254"/>
                  <a:chExt cx="2359" cy="944"/>
                </a:xfrm>
                <a:grpFill/>
              </p:grpSpPr>
              <p:sp>
                <p:nvSpPr>
                  <p:cNvPr id="270" name="Freeform 204"/>
                  <p:cNvSpPr>
                    <a:spLocks/>
                  </p:cNvSpPr>
                  <p:nvPr/>
                </p:nvSpPr>
                <p:spPr bwMode="auto">
                  <a:xfrm>
                    <a:off x="4785" y="2998"/>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205"/>
                  <p:cNvSpPr>
                    <a:spLocks/>
                  </p:cNvSpPr>
                  <p:nvPr/>
                </p:nvSpPr>
                <p:spPr bwMode="auto">
                  <a:xfrm>
                    <a:off x="4801" y="3051"/>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211"/>
                  <p:cNvSpPr>
                    <a:spLocks/>
                  </p:cNvSpPr>
                  <p:nvPr/>
                </p:nvSpPr>
                <p:spPr bwMode="auto">
                  <a:xfrm>
                    <a:off x="3654" y="2347"/>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212"/>
                  <p:cNvSpPr>
                    <a:spLocks/>
                  </p:cNvSpPr>
                  <p:nvPr/>
                </p:nvSpPr>
                <p:spPr bwMode="auto">
                  <a:xfrm>
                    <a:off x="3363" y="225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13"/>
                  <p:cNvSpPr>
                    <a:spLocks/>
                  </p:cNvSpPr>
                  <p:nvPr/>
                </p:nvSpPr>
                <p:spPr bwMode="auto">
                  <a:xfrm>
                    <a:off x="3414" y="2347"/>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6" name="Rectangle 78"/>
                <p:cNvSpPr>
                  <a:spLocks noChangeArrowheads="1"/>
                </p:cNvSpPr>
                <p:nvPr/>
              </p:nvSpPr>
              <p:spPr bwMode="auto">
                <a:xfrm flipH="1">
                  <a:off x="9605730" y="3364275"/>
                  <a:ext cx="49100" cy="17370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Rectangle 79"/>
                <p:cNvSpPr>
                  <a:spLocks noChangeArrowheads="1"/>
                </p:cNvSpPr>
                <p:nvPr/>
              </p:nvSpPr>
              <p:spPr bwMode="auto">
                <a:xfrm flipH="1">
                  <a:off x="9516830" y="3364275"/>
                  <a:ext cx="48728" cy="17370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Rectangle 80"/>
                <p:cNvSpPr>
                  <a:spLocks noChangeArrowheads="1"/>
                </p:cNvSpPr>
                <p:nvPr/>
              </p:nvSpPr>
              <p:spPr bwMode="auto">
                <a:xfrm flipH="1">
                  <a:off x="9427557" y="3364275"/>
                  <a:ext cx="49100" cy="17370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Rectangle 102"/>
                <p:cNvSpPr>
                  <a:spLocks noChangeArrowheads="1"/>
                </p:cNvSpPr>
                <p:nvPr/>
              </p:nvSpPr>
              <p:spPr bwMode="auto">
                <a:xfrm flipH="1">
                  <a:off x="9298485" y="3368739"/>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50" name="Group 249"/>
                <p:cNvGrpSpPr/>
                <p:nvPr/>
              </p:nvGrpSpPr>
              <p:grpSpPr>
                <a:xfrm flipH="1">
                  <a:off x="8951438" y="3355839"/>
                  <a:ext cx="298319" cy="97828"/>
                  <a:chOff x="8263046" y="4994240"/>
                  <a:chExt cx="298319" cy="97828"/>
                </a:xfrm>
                <a:grpFill/>
              </p:grpSpPr>
              <p:sp>
                <p:nvSpPr>
                  <p:cNvPr id="266"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1" name="Rectangle 160"/>
                <p:cNvSpPr>
                  <a:spLocks noChangeArrowheads="1"/>
                </p:cNvSpPr>
                <p:nvPr/>
              </p:nvSpPr>
              <p:spPr bwMode="auto">
                <a:xfrm flipH="1">
                  <a:off x="10007456" y="3396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Rectangle 161"/>
                <p:cNvSpPr>
                  <a:spLocks noChangeArrowheads="1"/>
                </p:cNvSpPr>
                <p:nvPr/>
              </p:nvSpPr>
              <p:spPr bwMode="auto">
                <a:xfrm flipH="1">
                  <a:off x="10007456" y="3450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Rectangle 162"/>
                <p:cNvSpPr>
                  <a:spLocks noChangeArrowheads="1"/>
                </p:cNvSpPr>
                <p:nvPr/>
              </p:nvSpPr>
              <p:spPr bwMode="auto">
                <a:xfrm flipH="1">
                  <a:off x="10007456" y="350413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Rectangle 169"/>
                <p:cNvSpPr>
                  <a:spLocks noChangeArrowheads="1"/>
                </p:cNvSpPr>
                <p:nvPr/>
              </p:nvSpPr>
              <p:spPr bwMode="auto">
                <a:xfrm flipH="1">
                  <a:off x="9934178" y="3396636"/>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Rectangle 170"/>
                <p:cNvSpPr>
                  <a:spLocks noChangeArrowheads="1"/>
                </p:cNvSpPr>
                <p:nvPr/>
              </p:nvSpPr>
              <p:spPr bwMode="auto">
                <a:xfrm flipH="1">
                  <a:off x="9934178" y="34502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Rectangle 171"/>
                <p:cNvSpPr>
                  <a:spLocks noChangeArrowheads="1"/>
                </p:cNvSpPr>
                <p:nvPr/>
              </p:nvSpPr>
              <p:spPr bwMode="auto">
                <a:xfrm flipH="1">
                  <a:off x="9934178" y="3504135"/>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Rectangle 178"/>
                <p:cNvSpPr>
                  <a:spLocks noChangeArrowheads="1"/>
                </p:cNvSpPr>
                <p:nvPr/>
              </p:nvSpPr>
              <p:spPr bwMode="auto">
                <a:xfrm flipH="1">
                  <a:off x="9860528" y="3396636"/>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Rectangle 179"/>
                <p:cNvSpPr>
                  <a:spLocks noChangeArrowheads="1"/>
                </p:cNvSpPr>
                <p:nvPr/>
              </p:nvSpPr>
              <p:spPr bwMode="auto">
                <a:xfrm flipH="1">
                  <a:off x="9860528" y="34502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Rectangle 180"/>
                <p:cNvSpPr>
                  <a:spLocks noChangeArrowheads="1"/>
                </p:cNvSpPr>
                <p:nvPr/>
              </p:nvSpPr>
              <p:spPr bwMode="auto">
                <a:xfrm flipH="1">
                  <a:off x="9860528" y="3504135"/>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Rectangle 181"/>
                <p:cNvSpPr>
                  <a:spLocks noChangeArrowheads="1"/>
                </p:cNvSpPr>
                <p:nvPr/>
              </p:nvSpPr>
              <p:spPr bwMode="auto">
                <a:xfrm flipH="1">
                  <a:off x="9860528" y="3557699"/>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Rectangle 187"/>
                <p:cNvSpPr>
                  <a:spLocks noChangeArrowheads="1"/>
                </p:cNvSpPr>
                <p:nvPr/>
              </p:nvSpPr>
              <p:spPr bwMode="auto">
                <a:xfrm flipH="1">
                  <a:off x="9787250" y="3396636"/>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Rectangle 188"/>
                <p:cNvSpPr>
                  <a:spLocks noChangeArrowheads="1"/>
                </p:cNvSpPr>
                <p:nvPr/>
              </p:nvSpPr>
              <p:spPr bwMode="auto">
                <a:xfrm flipH="1">
                  <a:off x="9787250" y="34502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Rectangle 189"/>
                <p:cNvSpPr>
                  <a:spLocks noChangeArrowheads="1"/>
                </p:cNvSpPr>
                <p:nvPr/>
              </p:nvSpPr>
              <p:spPr bwMode="auto">
                <a:xfrm flipH="1">
                  <a:off x="9787250" y="3504135"/>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Rectangle 190"/>
                <p:cNvSpPr>
                  <a:spLocks noChangeArrowheads="1"/>
                </p:cNvSpPr>
                <p:nvPr/>
              </p:nvSpPr>
              <p:spPr bwMode="auto">
                <a:xfrm flipH="1">
                  <a:off x="9787250" y="3557699"/>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Rectangle 191"/>
                <p:cNvSpPr>
                  <a:spLocks noChangeArrowheads="1"/>
                </p:cNvSpPr>
                <p:nvPr/>
              </p:nvSpPr>
              <p:spPr bwMode="auto">
                <a:xfrm flipH="1">
                  <a:off x="9787250" y="361126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5" name="Group 94"/>
              <p:cNvGrpSpPr/>
              <p:nvPr/>
            </p:nvGrpSpPr>
            <p:grpSpPr>
              <a:xfrm>
                <a:off x="5544108" y="4068854"/>
                <a:ext cx="3143814" cy="1122396"/>
                <a:chOff x="5868148" y="4517146"/>
                <a:chExt cx="2968204" cy="1059721"/>
              </a:xfrm>
              <a:grpFill/>
            </p:grpSpPr>
            <p:grpSp>
              <p:nvGrpSpPr>
                <p:cNvPr id="96" name="Group 95"/>
                <p:cNvGrpSpPr/>
                <p:nvPr/>
              </p:nvGrpSpPr>
              <p:grpSpPr>
                <a:xfrm>
                  <a:off x="5868148" y="4517146"/>
                  <a:ext cx="2968204" cy="1059721"/>
                  <a:chOff x="5868144" y="4789349"/>
                  <a:chExt cx="2968203" cy="1122396"/>
                </a:xfrm>
                <a:grpFill/>
              </p:grpSpPr>
              <p:grpSp>
                <p:nvGrpSpPr>
                  <p:cNvPr id="152" name="Group 151"/>
                  <p:cNvGrpSpPr/>
                  <p:nvPr/>
                </p:nvGrpSpPr>
                <p:grpSpPr>
                  <a:xfrm>
                    <a:off x="5868144" y="4789349"/>
                    <a:ext cx="2968203" cy="1122396"/>
                    <a:chOff x="5579812" y="4473116"/>
                    <a:chExt cx="3220531" cy="1149784"/>
                  </a:xfrm>
                  <a:grpFill/>
                </p:grpSpPr>
                <p:sp>
                  <p:nvSpPr>
                    <p:cNvPr id="155"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1" name="Group 160"/>
                    <p:cNvGrpSpPr/>
                    <p:nvPr/>
                  </p:nvGrpSpPr>
                  <p:grpSpPr>
                    <a:xfrm>
                      <a:off x="7632343" y="5049177"/>
                      <a:ext cx="520757" cy="329564"/>
                      <a:chOff x="8227709" y="4473113"/>
                      <a:chExt cx="520756" cy="329564"/>
                    </a:xfrm>
                    <a:grpFill/>
                  </p:grpSpPr>
                  <p:sp>
                    <p:nvSpPr>
                      <p:cNvPr id="212"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2"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93" name="Group 201"/>
                    <p:cNvGrpSpPr>
                      <a:grpSpLocks noChangeAspect="1"/>
                    </p:cNvGrpSpPr>
                    <p:nvPr/>
                  </p:nvGrpSpPr>
                  <p:grpSpPr bwMode="auto">
                    <a:xfrm>
                      <a:off x="5579812" y="5209717"/>
                      <a:ext cx="3110650" cy="413183"/>
                      <a:chOff x="1545" y="2169"/>
                      <a:chExt cx="4215" cy="984"/>
                    </a:xfrm>
                    <a:grpFill/>
                  </p:grpSpPr>
                  <p:sp>
                    <p:nvSpPr>
                      <p:cNvPr id="200"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4" name="Group 4"/>
                    <p:cNvGrpSpPr>
                      <a:grpSpLocks noChangeAspect="1"/>
                    </p:cNvGrpSpPr>
                    <p:nvPr/>
                  </p:nvGrpSpPr>
                  <p:grpSpPr bwMode="auto">
                    <a:xfrm>
                      <a:off x="8332291" y="4473116"/>
                      <a:ext cx="468052" cy="801062"/>
                      <a:chOff x="468" y="693"/>
                      <a:chExt cx="357" cy="611"/>
                    </a:xfrm>
                    <a:grpFill/>
                  </p:grpSpPr>
                  <p:sp>
                    <p:nvSpPr>
                      <p:cNvPr id="195" name="Freeform 5"/>
                      <p:cNvSpPr>
                        <a:spLocks noEditPoints="1"/>
                      </p:cNvSpPr>
                      <p:nvPr/>
                    </p:nvSpPr>
                    <p:spPr bwMode="auto">
                      <a:xfrm>
                        <a:off x="468" y="927"/>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6"/>
                      <p:cNvSpPr>
                        <a:spLocks noEditPoints="1"/>
                      </p:cNvSpPr>
                      <p:nvPr/>
                    </p:nvSpPr>
                    <p:spPr bwMode="auto">
                      <a:xfrm>
                        <a:off x="678" y="753"/>
                        <a:ext cx="63" cy="551"/>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Rectangle 7"/>
                      <p:cNvSpPr>
                        <a:spLocks noChangeArrowheads="1"/>
                      </p:cNvSpPr>
                      <p:nvPr/>
                    </p:nvSpPr>
                    <p:spPr bwMode="auto">
                      <a:xfrm>
                        <a:off x="767" y="776"/>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
                      <p:cNvSpPr>
                        <a:spLocks noEditPoints="1"/>
                      </p:cNvSpPr>
                      <p:nvPr/>
                    </p:nvSpPr>
                    <p:spPr bwMode="auto">
                      <a:xfrm>
                        <a:off x="468" y="693"/>
                        <a:ext cx="357" cy="23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53"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154" name="Straight Connector 153"/>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97"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01" name="Group 100"/>
                <p:cNvGrpSpPr/>
                <p:nvPr/>
              </p:nvGrpSpPr>
              <p:grpSpPr>
                <a:xfrm>
                  <a:off x="8263049" y="5164084"/>
                  <a:ext cx="298319" cy="97830"/>
                  <a:chOff x="8263046" y="4994240"/>
                  <a:chExt cx="298319" cy="97828"/>
                </a:xfrm>
                <a:grpFill/>
              </p:grpSpPr>
              <p:sp>
                <p:nvSpPr>
                  <p:cNvPr id="148"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2"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45" name="Freeform 198"/>
            <p:cNvSpPr>
              <a:spLocks noEditPoints="1"/>
            </p:cNvSpPr>
            <p:nvPr/>
          </p:nvSpPr>
          <p:spPr bwMode="auto">
            <a:xfrm>
              <a:off x="5264848" y="4632460"/>
              <a:ext cx="518143" cy="489874"/>
            </a:xfrm>
            <a:custGeom>
              <a:avLst/>
              <a:gdLst>
                <a:gd name="T0" fmla="*/ 522 w 1468"/>
                <a:gd name="T1" fmla="*/ 323 h 1441"/>
                <a:gd name="T2" fmla="*/ 1171 w 1468"/>
                <a:gd name="T3" fmla="*/ 451 h 1441"/>
                <a:gd name="T4" fmla="*/ 1213 w 1468"/>
                <a:gd name="T5" fmla="*/ 535 h 1441"/>
                <a:gd name="T6" fmla="*/ 1468 w 1468"/>
                <a:gd name="T7" fmla="*/ 221 h 1441"/>
                <a:gd name="T8" fmla="*/ 404 w 1468"/>
                <a:gd name="T9" fmla="*/ 27 h 1441"/>
                <a:gd name="T10" fmla="*/ 387 w 1468"/>
                <a:gd name="T11" fmla="*/ 1379 h 1441"/>
                <a:gd name="T12" fmla="*/ 1185 w 1468"/>
                <a:gd name="T13" fmla="*/ 449 h 1441"/>
                <a:gd name="T14" fmla="*/ 461 w 1468"/>
                <a:gd name="T15" fmla="*/ 204 h 1441"/>
                <a:gd name="T16" fmla="*/ 463 w 1468"/>
                <a:gd name="T17" fmla="*/ 1223 h 1441"/>
                <a:gd name="T18" fmla="*/ 512 w 1468"/>
                <a:gd name="T19" fmla="*/ 1189 h 1441"/>
                <a:gd name="T20" fmla="*/ 426 w 1468"/>
                <a:gd name="T21" fmla="*/ 1095 h 1441"/>
                <a:gd name="T22" fmla="*/ 426 w 1468"/>
                <a:gd name="T23" fmla="*/ 1032 h 1441"/>
                <a:gd name="T24" fmla="*/ 513 w 1468"/>
                <a:gd name="T25" fmla="*/ 1022 h 1441"/>
                <a:gd name="T26" fmla="*/ 426 w 1468"/>
                <a:gd name="T27" fmla="*/ 949 h 1441"/>
                <a:gd name="T28" fmla="*/ 471 w 1468"/>
                <a:gd name="T29" fmla="*/ 969 h 1441"/>
                <a:gd name="T30" fmla="*/ 471 w 1468"/>
                <a:gd name="T31" fmla="*/ 811 h 1441"/>
                <a:gd name="T32" fmla="*/ 513 w 1468"/>
                <a:gd name="T33" fmla="*/ 852 h 1441"/>
                <a:gd name="T34" fmla="*/ 471 w 1468"/>
                <a:gd name="T35" fmla="*/ 725 h 1441"/>
                <a:gd name="T36" fmla="*/ 426 w 1468"/>
                <a:gd name="T37" fmla="*/ 695 h 1441"/>
                <a:gd name="T38" fmla="*/ 513 w 1468"/>
                <a:gd name="T39" fmla="*/ 674 h 1441"/>
                <a:gd name="T40" fmla="*/ 426 w 1468"/>
                <a:gd name="T41" fmla="*/ 608 h 1441"/>
                <a:gd name="T42" fmla="*/ 512 w 1468"/>
                <a:gd name="T43" fmla="*/ 600 h 1441"/>
                <a:gd name="T44" fmla="*/ 426 w 1468"/>
                <a:gd name="T45" fmla="*/ 515 h 1441"/>
                <a:gd name="T46" fmla="*/ 426 w 1468"/>
                <a:gd name="T47" fmla="*/ 446 h 1441"/>
                <a:gd name="T48" fmla="*/ 471 w 1468"/>
                <a:gd name="T49" fmla="*/ 466 h 1441"/>
                <a:gd name="T50" fmla="*/ 513 w 1468"/>
                <a:gd name="T51" fmla="*/ 347 h 1441"/>
                <a:gd name="T52" fmla="*/ 426 w 1468"/>
                <a:gd name="T53" fmla="*/ 273 h 1441"/>
                <a:gd name="T54" fmla="*/ 426 w 1468"/>
                <a:gd name="T55" fmla="*/ 81 h 1441"/>
                <a:gd name="T56" fmla="*/ 489 w 1468"/>
                <a:gd name="T57" fmla="*/ 111 h 1441"/>
                <a:gd name="T58" fmla="*/ 426 w 1468"/>
                <a:gd name="T59" fmla="*/ 169 h 1441"/>
                <a:gd name="T60" fmla="*/ 426 w 1468"/>
                <a:gd name="T61" fmla="*/ 337 h 1441"/>
                <a:gd name="T62" fmla="*/ 513 w 1468"/>
                <a:gd name="T63" fmla="*/ 409 h 1441"/>
                <a:gd name="T64" fmla="*/ 513 w 1468"/>
                <a:gd name="T65" fmla="*/ 658 h 1441"/>
                <a:gd name="T66" fmla="*/ 479 w 1468"/>
                <a:gd name="T67" fmla="*/ 805 h 1441"/>
                <a:gd name="T68" fmla="*/ 513 w 1468"/>
                <a:gd name="T69" fmla="*/ 950 h 1441"/>
                <a:gd name="T70" fmla="*/ 513 w 1468"/>
                <a:gd name="T71" fmla="*/ 1165 h 1441"/>
                <a:gd name="T72" fmla="*/ 471 w 1468"/>
                <a:gd name="T73" fmla="*/ 1301 h 1441"/>
                <a:gd name="T74" fmla="*/ 428 w 1468"/>
                <a:gd name="T75" fmla="*/ 221 h 1441"/>
                <a:gd name="T76" fmla="*/ 126 w 1468"/>
                <a:gd name="T77" fmla="*/ 144 h 1441"/>
                <a:gd name="T78" fmla="*/ 202 w 1468"/>
                <a:gd name="T79" fmla="*/ 144 h 1441"/>
                <a:gd name="T80" fmla="*/ 211 w 1468"/>
                <a:gd name="T81" fmla="*/ 198 h 1441"/>
                <a:gd name="T82" fmla="*/ 281 w 1468"/>
                <a:gd name="T83" fmla="*/ 201 h 1441"/>
                <a:gd name="T84" fmla="*/ 352 w 1468"/>
                <a:gd name="T85" fmla="*/ 151 h 1441"/>
                <a:gd name="T86" fmla="*/ 349 w 1468"/>
                <a:gd name="T87" fmla="*/ 134 h 1441"/>
                <a:gd name="T88" fmla="*/ 548 w 1468"/>
                <a:gd name="T89" fmla="*/ 161 h 1441"/>
                <a:gd name="T90" fmla="*/ 446 w 1468"/>
                <a:gd name="T91" fmla="*/ 37 h 1441"/>
                <a:gd name="T92" fmla="*/ 1251 w 1468"/>
                <a:gd name="T93" fmla="*/ 198 h 1441"/>
                <a:gd name="T94" fmla="*/ 1158 w 1468"/>
                <a:gd name="T95" fmla="*/ 211 h 1441"/>
                <a:gd name="T96" fmla="*/ 962 w 1468"/>
                <a:gd name="T97" fmla="*/ 152 h 1441"/>
                <a:gd name="T98" fmla="*/ 1027 w 1468"/>
                <a:gd name="T99" fmla="*/ 156 h 1441"/>
                <a:gd name="T100" fmla="*/ 1051 w 1468"/>
                <a:gd name="T101" fmla="*/ 185 h 1441"/>
                <a:gd name="T102" fmla="*/ 964 w 1468"/>
                <a:gd name="T103" fmla="*/ 212 h 1441"/>
                <a:gd name="T104" fmla="*/ 899 w 1468"/>
                <a:gd name="T105" fmla="*/ 148 h 1441"/>
                <a:gd name="T106" fmla="*/ 890 w 1468"/>
                <a:gd name="T107" fmla="*/ 212 h 1441"/>
                <a:gd name="T108" fmla="*/ 690 w 1468"/>
                <a:gd name="T109" fmla="*/ 200 h 1441"/>
                <a:gd name="T110" fmla="*/ 618 w 1468"/>
                <a:gd name="T111" fmla="*/ 144 h 1441"/>
                <a:gd name="T112" fmla="*/ 825 w 1468"/>
                <a:gd name="T113" fmla="*/ 144 h 1441"/>
                <a:gd name="T114" fmla="*/ 1167 w 1468"/>
                <a:gd name="T115" fmla="*/ 144 h 1441"/>
                <a:gd name="T116" fmla="*/ 1386 w 1468"/>
                <a:gd name="T117" fmla="*/ 144 h 1441"/>
                <a:gd name="T118" fmla="*/ 761 w 1468"/>
                <a:gd name="T119" fmla="*/ 212 h 1441"/>
                <a:gd name="T120" fmla="*/ 543 w 1468"/>
                <a:gd name="T121" fmla="*/ 204 h 1441"/>
                <a:gd name="T122" fmla="*/ 513 w 1468"/>
                <a:gd name="T123" fmla="*/ 1342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8" h="1441">
                  <a:moveTo>
                    <a:pt x="387" y="1379"/>
                  </a:moveTo>
                  <a:cubicBezTo>
                    <a:pt x="335" y="1379"/>
                    <a:pt x="335" y="1379"/>
                    <a:pt x="335" y="1379"/>
                  </a:cubicBezTo>
                  <a:cubicBezTo>
                    <a:pt x="335" y="1441"/>
                    <a:pt x="335" y="1441"/>
                    <a:pt x="335" y="1441"/>
                  </a:cubicBezTo>
                  <a:cubicBezTo>
                    <a:pt x="602" y="1441"/>
                    <a:pt x="602" y="1441"/>
                    <a:pt x="602" y="1441"/>
                  </a:cubicBezTo>
                  <a:cubicBezTo>
                    <a:pt x="602" y="1379"/>
                    <a:pt x="602" y="1379"/>
                    <a:pt x="602" y="1379"/>
                  </a:cubicBezTo>
                  <a:cubicBezTo>
                    <a:pt x="551" y="1379"/>
                    <a:pt x="551" y="1379"/>
                    <a:pt x="551" y="1379"/>
                  </a:cubicBezTo>
                  <a:cubicBezTo>
                    <a:pt x="551" y="1353"/>
                    <a:pt x="551" y="1353"/>
                    <a:pt x="551" y="1353"/>
                  </a:cubicBezTo>
                  <a:cubicBezTo>
                    <a:pt x="522" y="1353"/>
                    <a:pt x="522" y="1353"/>
                    <a:pt x="522" y="1353"/>
                  </a:cubicBezTo>
                  <a:cubicBezTo>
                    <a:pt x="522" y="323"/>
                    <a:pt x="522" y="323"/>
                    <a:pt x="522" y="323"/>
                  </a:cubicBezTo>
                  <a:cubicBezTo>
                    <a:pt x="543" y="323"/>
                    <a:pt x="543" y="323"/>
                    <a:pt x="543" y="323"/>
                  </a:cubicBezTo>
                  <a:cubicBezTo>
                    <a:pt x="543" y="222"/>
                    <a:pt x="543" y="222"/>
                    <a:pt x="543" y="222"/>
                  </a:cubicBezTo>
                  <a:cubicBezTo>
                    <a:pt x="750" y="221"/>
                    <a:pt x="750" y="221"/>
                    <a:pt x="750" y="221"/>
                  </a:cubicBezTo>
                  <a:cubicBezTo>
                    <a:pt x="750" y="221"/>
                    <a:pt x="750" y="221"/>
                    <a:pt x="750" y="221"/>
                  </a:cubicBezTo>
                  <a:cubicBezTo>
                    <a:pt x="751" y="221"/>
                    <a:pt x="751" y="221"/>
                    <a:pt x="751" y="221"/>
                  </a:cubicBezTo>
                  <a:cubicBezTo>
                    <a:pt x="1136" y="221"/>
                    <a:pt x="1136" y="221"/>
                    <a:pt x="1136" y="221"/>
                  </a:cubicBezTo>
                  <a:cubicBezTo>
                    <a:pt x="1136" y="243"/>
                    <a:pt x="1136" y="243"/>
                    <a:pt x="1136" y="243"/>
                  </a:cubicBezTo>
                  <a:cubicBezTo>
                    <a:pt x="1140" y="243"/>
                    <a:pt x="1140" y="243"/>
                    <a:pt x="1140" y="243"/>
                  </a:cubicBezTo>
                  <a:cubicBezTo>
                    <a:pt x="1171" y="451"/>
                    <a:pt x="1171" y="451"/>
                    <a:pt x="1171" y="451"/>
                  </a:cubicBezTo>
                  <a:cubicBezTo>
                    <a:pt x="1153" y="457"/>
                    <a:pt x="1139" y="476"/>
                    <a:pt x="1139" y="499"/>
                  </a:cubicBezTo>
                  <a:cubicBezTo>
                    <a:pt x="1139" y="514"/>
                    <a:pt x="1145" y="527"/>
                    <a:pt x="1153" y="536"/>
                  </a:cubicBezTo>
                  <a:cubicBezTo>
                    <a:pt x="1089" y="637"/>
                    <a:pt x="1089" y="637"/>
                    <a:pt x="1089" y="637"/>
                  </a:cubicBezTo>
                  <a:cubicBezTo>
                    <a:pt x="1062" y="637"/>
                    <a:pt x="1062" y="637"/>
                    <a:pt x="1062" y="637"/>
                  </a:cubicBezTo>
                  <a:cubicBezTo>
                    <a:pt x="1062" y="867"/>
                    <a:pt x="1062" y="867"/>
                    <a:pt x="1062" y="867"/>
                  </a:cubicBezTo>
                  <a:cubicBezTo>
                    <a:pt x="1307" y="867"/>
                    <a:pt x="1307" y="867"/>
                    <a:pt x="1307" y="867"/>
                  </a:cubicBezTo>
                  <a:cubicBezTo>
                    <a:pt x="1307" y="637"/>
                    <a:pt x="1307" y="637"/>
                    <a:pt x="1307" y="637"/>
                  </a:cubicBezTo>
                  <a:cubicBezTo>
                    <a:pt x="1280" y="637"/>
                    <a:pt x="1280" y="637"/>
                    <a:pt x="1280" y="637"/>
                  </a:cubicBezTo>
                  <a:cubicBezTo>
                    <a:pt x="1213" y="535"/>
                    <a:pt x="1213" y="535"/>
                    <a:pt x="1213" y="535"/>
                  </a:cubicBezTo>
                  <a:cubicBezTo>
                    <a:pt x="1221" y="526"/>
                    <a:pt x="1226" y="513"/>
                    <a:pt x="1226" y="499"/>
                  </a:cubicBezTo>
                  <a:cubicBezTo>
                    <a:pt x="1226" y="476"/>
                    <a:pt x="1213" y="457"/>
                    <a:pt x="1195" y="451"/>
                  </a:cubicBezTo>
                  <a:cubicBezTo>
                    <a:pt x="1226" y="243"/>
                    <a:pt x="1226" y="243"/>
                    <a:pt x="1226" y="243"/>
                  </a:cubicBezTo>
                  <a:cubicBezTo>
                    <a:pt x="1226" y="243"/>
                    <a:pt x="1226" y="243"/>
                    <a:pt x="1226" y="243"/>
                  </a:cubicBezTo>
                  <a:cubicBezTo>
                    <a:pt x="1226" y="239"/>
                    <a:pt x="1226" y="239"/>
                    <a:pt x="1226" y="239"/>
                  </a:cubicBezTo>
                  <a:cubicBezTo>
                    <a:pt x="1228" y="228"/>
                    <a:pt x="1228" y="228"/>
                    <a:pt x="1228" y="228"/>
                  </a:cubicBezTo>
                  <a:cubicBezTo>
                    <a:pt x="1226" y="228"/>
                    <a:pt x="1226" y="228"/>
                    <a:pt x="1226" y="228"/>
                  </a:cubicBezTo>
                  <a:cubicBezTo>
                    <a:pt x="1226" y="221"/>
                    <a:pt x="1226" y="221"/>
                    <a:pt x="1226" y="221"/>
                  </a:cubicBezTo>
                  <a:cubicBezTo>
                    <a:pt x="1468" y="221"/>
                    <a:pt x="1468" y="221"/>
                    <a:pt x="1468" y="221"/>
                  </a:cubicBezTo>
                  <a:cubicBezTo>
                    <a:pt x="1389" y="134"/>
                    <a:pt x="1389" y="134"/>
                    <a:pt x="1389" y="134"/>
                  </a:cubicBezTo>
                  <a:cubicBezTo>
                    <a:pt x="1179" y="134"/>
                    <a:pt x="1179" y="134"/>
                    <a:pt x="1179" y="134"/>
                  </a:cubicBezTo>
                  <a:cubicBezTo>
                    <a:pt x="1179" y="133"/>
                    <a:pt x="1179" y="133"/>
                    <a:pt x="1179" y="133"/>
                  </a:cubicBezTo>
                  <a:cubicBezTo>
                    <a:pt x="1177" y="134"/>
                    <a:pt x="1177" y="134"/>
                    <a:pt x="1177" y="134"/>
                  </a:cubicBezTo>
                  <a:cubicBezTo>
                    <a:pt x="893" y="134"/>
                    <a:pt x="893" y="134"/>
                    <a:pt x="893" y="134"/>
                  </a:cubicBezTo>
                  <a:cubicBezTo>
                    <a:pt x="448" y="25"/>
                    <a:pt x="448" y="25"/>
                    <a:pt x="448" y="25"/>
                  </a:cubicBezTo>
                  <a:cubicBezTo>
                    <a:pt x="448" y="12"/>
                    <a:pt x="438" y="0"/>
                    <a:pt x="426" y="0"/>
                  </a:cubicBezTo>
                  <a:cubicBezTo>
                    <a:pt x="414" y="0"/>
                    <a:pt x="404" y="12"/>
                    <a:pt x="404" y="26"/>
                  </a:cubicBezTo>
                  <a:cubicBezTo>
                    <a:pt x="404" y="26"/>
                    <a:pt x="404" y="26"/>
                    <a:pt x="404" y="27"/>
                  </a:cubicBezTo>
                  <a:cubicBezTo>
                    <a:pt x="76" y="126"/>
                    <a:pt x="76" y="126"/>
                    <a:pt x="76" y="126"/>
                  </a:cubicBezTo>
                  <a:cubicBezTo>
                    <a:pt x="72" y="123"/>
                    <a:pt x="68" y="121"/>
                    <a:pt x="63" y="121"/>
                  </a:cubicBezTo>
                  <a:cubicBezTo>
                    <a:pt x="51" y="121"/>
                    <a:pt x="41" y="133"/>
                    <a:pt x="41" y="147"/>
                  </a:cubicBezTo>
                  <a:cubicBezTo>
                    <a:pt x="41" y="148"/>
                    <a:pt x="41" y="149"/>
                    <a:pt x="41" y="150"/>
                  </a:cubicBezTo>
                  <a:cubicBezTo>
                    <a:pt x="0" y="222"/>
                    <a:pt x="0" y="222"/>
                    <a:pt x="0" y="222"/>
                  </a:cubicBezTo>
                  <a:cubicBezTo>
                    <a:pt x="418" y="221"/>
                    <a:pt x="418" y="221"/>
                    <a:pt x="418" y="221"/>
                  </a:cubicBezTo>
                  <a:cubicBezTo>
                    <a:pt x="418" y="1353"/>
                    <a:pt x="418" y="1353"/>
                    <a:pt x="418" y="1353"/>
                  </a:cubicBezTo>
                  <a:cubicBezTo>
                    <a:pt x="387" y="1353"/>
                    <a:pt x="387" y="1353"/>
                    <a:pt x="387" y="1353"/>
                  </a:cubicBezTo>
                  <a:lnTo>
                    <a:pt x="387" y="1379"/>
                  </a:lnTo>
                  <a:close/>
                  <a:moveTo>
                    <a:pt x="1102" y="637"/>
                  </a:moveTo>
                  <a:cubicBezTo>
                    <a:pt x="1162" y="542"/>
                    <a:pt x="1162" y="542"/>
                    <a:pt x="1162" y="542"/>
                  </a:cubicBezTo>
                  <a:cubicBezTo>
                    <a:pt x="1168" y="547"/>
                    <a:pt x="1175" y="549"/>
                    <a:pt x="1183" y="549"/>
                  </a:cubicBezTo>
                  <a:cubicBezTo>
                    <a:pt x="1191" y="549"/>
                    <a:pt x="1198" y="546"/>
                    <a:pt x="1205" y="542"/>
                  </a:cubicBezTo>
                  <a:cubicBezTo>
                    <a:pt x="1267" y="637"/>
                    <a:pt x="1267" y="637"/>
                    <a:pt x="1267" y="637"/>
                  </a:cubicBezTo>
                  <a:lnTo>
                    <a:pt x="1102" y="637"/>
                  </a:lnTo>
                  <a:close/>
                  <a:moveTo>
                    <a:pt x="1150" y="243"/>
                  </a:moveTo>
                  <a:cubicBezTo>
                    <a:pt x="1216" y="243"/>
                    <a:pt x="1216" y="243"/>
                    <a:pt x="1216" y="243"/>
                  </a:cubicBezTo>
                  <a:cubicBezTo>
                    <a:pt x="1185" y="449"/>
                    <a:pt x="1185" y="449"/>
                    <a:pt x="1185" y="449"/>
                  </a:cubicBezTo>
                  <a:cubicBezTo>
                    <a:pt x="1184" y="449"/>
                    <a:pt x="1184" y="449"/>
                    <a:pt x="1183" y="449"/>
                  </a:cubicBezTo>
                  <a:cubicBezTo>
                    <a:pt x="1182" y="449"/>
                    <a:pt x="1182" y="449"/>
                    <a:pt x="1181" y="449"/>
                  </a:cubicBezTo>
                  <a:lnTo>
                    <a:pt x="1150" y="243"/>
                  </a:lnTo>
                  <a:close/>
                  <a:moveTo>
                    <a:pt x="426" y="180"/>
                  </a:moveTo>
                  <a:cubicBezTo>
                    <a:pt x="426" y="178"/>
                    <a:pt x="426" y="178"/>
                    <a:pt x="426" y="178"/>
                  </a:cubicBezTo>
                  <a:cubicBezTo>
                    <a:pt x="513" y="178"/>
                    <a:pt x="513" y="178"/>
                    <a:pt x="513" y="178"/>
                  </a:cubicBezTo>
                  <a:cubicBezTo>
                    <a:pt x="513" y="181"/>
                    <a:pt x="513" y="181"/>
                    <a:pt x="513" y="181"/>
                  </a:cubicBezTo>
                  <a:cubicBezTo>
                    <a:pt x="480" y="204"/>
                    <a:pt x="480" y="204"/>
                    <a:pt x="480" y="204"/>
                  </a:cubicBezTo>
                  <a:cubicBezTo>
                    <a:pt x="461" y="204"/>
                    <a:pt x="461" y="204"/>
                    <a:pt x="461" y="204"/>
                  </a:cubicBezTo>
                  <a:lnTo>
                    <a:pt x="426" y="180"/>
                  </a:lnTo>
                  <a:close/>
                  <a:moveTo>
                    <a:pt x="513" y="1264"/>
                  </a:moveTo>
                  <a:cubicBezTo>
                    <a:pt x="426" y="1264"/>
                    <a:pt x="426" y="1264"/>
                    <a:pt x="426" y="1264"/>
                  </a:cubicBezTo>
                  <a:cubicBezTo>
                    <a:pt x="426" y="1260"/>
                    <a:pt x="426" y="1260"/>
                    <a:pt x="426" y="1260"/>
                  </a:cubicBezTo>
                  <a:cubicBezTo>
                    <a:pt x="471" y="1229"/>
                    <a:pt x="471" y="1229"/>
                    <a:pt x="471" y="1229"/>
                  </a:cubicBezTo>
                  <a:cubicBezTo>
                    <a:pt x="513" y="1259"/>
                    <a:pt x="513" y="1259"/>
                    <a:pt x="513" y="1259"/>
                  </a:cubicBezTo>
                  <a:lnTo>
                    <a:pt x="513" y="1264"/>
                  </a:lnTo>
                  <a:close/>
                  <a:moveTo>
                    <a:pt x="426" y="1198"/>
                  </a:moveTo>
                  <a:cubicBezTo>
                    <a:pt x="463" y="1223"/>
                    <a:pt x="463" y="1223"/>
                    <a:pt x="463" y="1223"/>
                  </a:cubicBezTo>
                  <a:cubicBezTo>
                    <a:pt x="426" y="1249"/>
                    <a:pt x="426" y="1249"/>
                    <a:pt x="426" y="1249"/>
                  </a:cubicBezTo>
                  <a:lnTo>
                    <a:pt x="426" y="1198"/>
                  </a:lnTo>
                  <a:close/>
                  <a:moveTo>
                    <a:pt x="513" y="1180"/>
                  </a:moveTo>
                  <a:cubicBezTo>
                    <a:pt x="426" y="1180"/>
                    <a:pt x="426" y="1180"/>
                    <a:pt x="426" y="1180"/>
                  </a:cubicBezTo>
                  <a:cubicBezTo>
                    <a:pt x="426" y="1177"/>
                    <a:pt x="426" y="1177"/>
                    <a:pt x="426" y="1177"/>
                  </a:cubicBezTo>
                  <a:cubicBezTo>
                    <a:pt x="471" y="1146"/>
                    <a:pt x="471" y="1146"/>
                    <a:pt x="471" y="1146"/>
                  </a:cubicBezTo>
                  <a:cubicBezTo>
                    <a:pt x="513" y="1176"/>
                    <a:pt x="513" y="1176"/>
                    <a:pt x="513" y="1176"/>
                  </a:cubicBezTo>
                  <a:lnTo>
                    <a:pt x="513" y="1180"/>
                  </a:lnTo>
                  <a:close/>
                  <a:moveTo>
                    <a:pt x="512" y="1189"/>
                  </a:moveTo>
                  <a:cubicBezTo>
                    <a:pt x="471" y="1218"/>
                    <a:pt x="471" y="1218"/>
                    <a:pt x="471" y="1218"/>
                  </a:cubicBezTo>
                  <a:cubicBezTo>
                    <a:pt x="430" y="1189"/>
                    <a:pt x="430" y="1189"/>
                    <a:pt x="430" y="1189"/>
                  </a:cubicBezTo>
                  <a:lnTo>
                    <a:pt x="512" y="1189"/>
                  </a:lnTo>
                  <a:close/>
                  <a:moveTo>
                    <a:pt x="426" y="1115"/>
                  </a:moveTo>
                  <a:cubicBezTo>
                    <a:pt x="463" y="1140"/>
                    <a:pt x="463" y="1140"/>
                    <a:pt x="463" y="1140"/>
                  </a:cubicBezTo>
                  <a:cubicBezTo>
                    <a:pt x="426" y="1166"/>
                    <a:pt x="426" y="1166"/>
                    <a:pt x="426" y="1166"/>
                  </a:cubicBezTo>
                  <a:lnTo>
                    <a:pt x="426" y="1115"/>
                  </a:lnTo>
                  <a:close/>
                  <a:moveTo>
                    <a:pt x="513" y="1095"/>
                  </a:moveTo>
                  <a:cubicBezTo>
                    <a:pt x="426" y="1095"/>
                    <a:pt x="426" y="1095"/>
                    <a:pt x="426" y="1095"/>
                  </a:cubicBezTo>
                  <a:cubicBezTo>
                    <a:pt x="426" y="1094"/>
                    <a:pt x="426" y="1094"/>
                    <a:pt x="426" y="1094"/>
                  </a:cubicBezTo>
                  <a:cubicBezTo>
                    <a:pt x="471" y="1063"/>
                    <a:pt x="471" y="1063"/>
                    <a:pt x="471" y="1063"/>
                  </a:cubicBezTo>
                  <a:cubicBezTo>
                    <a:pt x="513" y="1093"/>
                    <a:pt x="513" y="1093"/>
                    <a:pt x="513" y="1093"/>
                  </a:cubicBezTo>
                  <a:lnTo>
                    <a:pt x="513" y="1095"/>
                  </a:lnTo>
                  <a:close/>
                  <a:moveTo>
                    <a:pt x="513" y="1105"/>
                  </a:moveTo>
                  <a:cubicBezTo>
                    <a:pt x="471" y="1135"/>
                    <a:pt x="471" y="1135"/>
                    <a:pt x="471" y="1135"/>
                  </a:cubicBezTo>
                  <a:cubicBezTo>
                    <a:pt x="428" y="1105"/>
                    <a:pt x="428" y="1105"/>
                    <a:pt x="428" y="1105"/>
                  </a:cubicBezTo>
                  <a:cubicBezTo>
                    <a:pt x="513" y="1105"/>
                    <a:pt x="513" y="1105"/>
                    <a:pt x="513" y="1105"/>
                  </a:cubicBezTo>
                  <a:close/>
                  <a:moveTo>
                    <a:pt x="426" y="1032"/>
                  </a:moveTo>
                  <a:cubicBezTo>
                    <a:pt x="463" y="1057"/>
                    <a:pt x="463" y="1057"/>
                    <a:pt x="463" y="1057"/>
                  </a:cubicBezTo>
                  <a:cubicBezTo>
                    <a:pt x="426" y="1083"/>
                    <a:pt x="426" y="1083"/>
                    <a:pt x="426" y="1083"/>
                  </a:cubicBezTo>
                  <a:lnTo>
                    <a:pt x="426" y="1032"/>
                  </a:lnTo>
                  <a:close/>
                  <a:moveTo>
                    <a:pt x="426" y="1011"/>
                  </a:moveTo>
                  <a:cubicBezTo>
                    <a:pt x="471" y="980"/>
                    <a:pt x="471" y="980"/>
                    <a:pt x="471" y="980"/>
                  </a:cubicBezTo>
                  <a:cubicBezTo>
                    <a:pt x="513" y="1010"/>
                    <a:pt x="513" y="1010"/>
                    <a:pt x="513" y="1010"/>
                  </a:cubicBezTo>
                  <a:cubicBezTo>
                    <a:pt x="513" y="1011"/>
                    <a:pt x="513" y="1011"/>
                    <a:pt x="513" y="1011"/>
                  </a:cubicBezTo>
                  <a:cubicBezTo>
                    <a:pt x="426" y="1011"/>
                    <a:pt x="426" y="1011"/>
                    <a:pt x="426" y="1011"/>
                  </a:cubicBezTo>
                  <a:close/>
                  <a:moveTo>
                    <a:pt x="513" y="1022"/>
                  </a:moveTo>
                  <a:cubicBezTo>
                    <a:pt x="471" y="1052"/>
                    <a:pt x="471" y="1052"/>
                    <a:pt x="471" y="1052"/>
                  </a:cubicBezTo>
                  <a:cubicBezTo>
                    <a:pt x="426" y="1021"/>
                    <a:pt x="426" y="1021"/>
                    <a:pt x="426" y="1021"/>
                  </a:cubicBezTo>
                  <a:cubicBezTo>
                    <a:pt x="426" y="1021"/>
                    <a:pt x="426" y="1021"/>
                    <a:pt x="426" y="1021"/>
                  </a:cubicBezTo>
                  <a:cubicBezTo>
                    <a:pt x="513" y="1021"/>
                    <a:pt x="513" y="1021"/>
                    <a:pt x="513" y="1021"/>
                  </a:cubicBezTo>
                  <a:lnTo>
                    <a:pt x="513" y="1022"/>
                  </a:lnTo>
                  <a:close/>
                  <a:moveTo>
                    <a:pt x="426" y="949"/>
                  </a:moveTo>
                  <a:cubicBezTo>
                    <a:pt x="463" y="974"/>
                    <a:pt x="463" y="974"/>
                    <a:pt x="463" y="974"/>
                  </a:cubicBezTo>
                  <a:cubicBezTo>
                    <a:pt x="426" y="1000"/>
                    <a:pt x="426" y="1000"/>
                    <a:pt x="426" y="1000"/>
                  </a:cubicBezTo>
                  <a:lnTo>
                    <a:pt x="426" y="949"/>
                  </a:lnTo>
                  <a:close/>
                  <a:moveTo>
                    <a:pt x="426" y="925"/>
                  </a:moveTo>
                  <a:cubicBezTo>
                    <a:pt x="471" y="895"/>
                    <a:pt x="471" y="895"/>
                    <a:pt x="471" y="895"/>
                  </a:cubicBezTo>
                  <a:cubicBezTo>
                    <a:pt x="513" y="924"/>
                    <a:pt x="513" y="924"/>
                    <a:pt x="513" y="924"/>
                  </a:cubicBezTo>
                  <a:cubicBezTo>
                    <a:pt x="513" y="927"/>
                    <a:pt x="513" y="927"/>
                    <a:pt x="513" y="927"/>
                  </a:cubicBezTo>
                  <a:cubicBezTo>
                    <a:pt x="426" y="927"/>
                    <a:pt x="426" y="927"/>
                    <a:pt x="426" y="927"/>
                  </a:cubicBezTo>
                  <a:lnTo>
                    <a:pt x="426" y="925"/>
                  </a:lnTo>
                  <a:close/>
                  <a:moveTo>
                    <a:pt x="513" y="937"/>
                  </a:moveTo>
                  <a:cubicBezTo>
                    <a:pt x="513" y="939"/>
                    <a:pt x="513" y="939"/>
                    <a:pt x="513" y="939"/>
                  </a:cubicBezTo>
                  <a:cubicBezTo>
                    <a:pt x="471" y="969"/>
                    <a:pt x="471" y="969"/>
                    <a:pt x="471" y="969"/>
                  </a:cubicBezTo>
                  <a:cubicBezTo>
                    <a:pt x="426" y="938"/>
                    <a:pt x="426" y="938"/>
                    <a:pt x="426" y="938"/>
                  </a:cubicBezTo>
                  <a:cubicBezTo>
                    <a:pt x="426" y="937"/>
                    <a:pt x="426" y="937"/>
                    <a:pt x="426" y="937"/>
                  </a:cubicBezTo>
                  <a:lnTo>
                    <a:pt x="513" y="937"/>
                  </a:lnTo>
                  <a:close/>
                  <a:moveTo>
                    <a:pt x="426" y="864"/>
                  </a:moveTo>
                  <a:cubicBezTo>
                    <a:pt x="463" y="889"/>
                    <a:pt x="463" y="889"/>
                    <a:pt x="463" y="889"/>
                  </a:cubicBezTo>
                  <a:cubicBezTo>
                    <a:pt x="426" y="914"/>
                    <a:pt x="426" y="914"/>
                    <a:pt x="426" y="914"/>
                  </a:cubicBezTo>
                  <a:lnTo>
                    <a:pt x="426" y="864"/>
                  </a:lnTo>
                  <a:close/>
                  <a:moveTo>
                    <a:pt x="426" y="842"/>
                  </a:moveTo>
                  <a:cubicBezTo>
                    <a:pt x="471" y="811"/>
                    <a:pt x="471" y="811"/>
                    <a:pt x="471" y="811"/>
                  </a:cubicBezTo>
                  <a:cubicBezTo>
                    <a:pt x="513" y="841"/>
                    <a:pt x="513" y="841"/>
                    <a:pt x="513" y="841"/>
                  </a:cubicBezTo>
                  <a:cubicBezTo>
                    <a:pt x="513" y="843"/>
                    <a:pt x="513" y="843"/>
                    <a:pt x="513" y="843"/>
                  </a:cubicBezTo>
                  <a:cubicBezTo>
                    <a:pt x="426" y="843"/>
                    <a:pt x="426" y="843"/>
                    <a:pt x="426" y="843"/>
                  </a:cubicBezTo>
                  <a:lnTo>
                    <a:pt x="426" y="842"/>
                  </a:lnTo>
                  <a:close/>
                  <a:moveTo>
                    <a:pt x="513" y="854"/>
                  </a:moveTo>
                  <a:cubicBezTo>
                    <a:pt x="471" y="883"/>
                    <a:pt x="471" y="883"/>
                    <a:pt x="471" y="883"/>
                  </a:cubicBezTo>
                  <a:cubicBezTo>
                    <a:pt x="426" y="852"/>
                    <a:pt x="426" y="852"/>
                    <a:pt x="426" y="852"/>
                  </a:cubicBezTo>
                  <a:cubicBezTo>
                    <a:pt x="426" y="852"/>
                    <a:pt x="426" y="852"/>
                    <a:pt x="426" y="852"/>
                  </a:cubicBezTo>
                  <a:cubicBezTo>
                    <a:pt x="513" y="852"/>
                    <a:pt x="513" y="852"/>
                    <a:pt x="513" y="852"/>
                  </a:cubicBezTo>
                  <a:lnTo>
                    <a:pt x="513" y="854"/>
                  </a:lnTo>
                  <a:close/>
                  <a:moveTo>
                    <a:pt x="426" y="780"/>
                  </a:moveTo>
                  <a:cubicBezTo>
                    <a:pt x="463" y="805"/>
                    <a:pt x="463" y="805"/>
                    <a:pt x="463" y="805"/>
                  </a:cubicBezTo>
                  <a:cubicBezTo>
                    <a:pt x="426" y="831"/>
                    <a:pt x="426" y="831"/>
                    <a:pt x="426" y="831"/>
                  </a:cubicBezTo>
                  <a:lnTo>
                    <a:pt x="426" y="780"/>
                  </a:lnTo>
                  <a:close/>
                  <a:moveTo>
                    <a:pt x="513" y="758"/>
                  </a:moveTo>
                  <a:cubicBezTo>
                    <a:pt x="426" y="758"/>
                    <a:pt x="426" y="758"/>
                    <a:pt x="426" y="758"/>
                  </a:cubicBezTo>
                  <a:cubicBezTo>
                    <a:pt x="426" y="756"/>
                    <a:pt x="426" y="756"/>
                    <a:pt x="426" y="756"/>
                  </a:cubicBezTo>
                  <a:cubicBezTo>
                    <a:pt x="471" y="725"/>
                    <a:pt x="471" y="725"/>
                    <a:pt x="471" y="725"/>
                  </a:cubicBezTo>
                  <a:cubicBezTo>
                    <a:pt x="513" y="755"/>
                    <a:pt x="513" y="755"/>
                    <a:pt x="513" y="755"/>
                  </a:cubicBezTo>
                  <a:lnTo>
                    <a:pt x="513" y="758"/>
                  </a:lnTo>
                  <a:close/>
                  <a:moveTo>
                    <a:pt x="513" y="770"/>
                  </a:moveTo>
                  <a:cubicBezTo>
                    <a:pt x="471" y="800"/>
                    <a:pt x="471" y="800"/>
                    <a:pt x="471" y="800"/>
                  </a:cubicBezTo>
                  <a:cubicBezTo>
                    <a:pt x="426" y="769"/>
                    <a:pt x="426" y="769"/>
                    <a:pt x="426" y="769"/>
                  </a:cubicBezTo>
                  <a:cubicBezTo>
                    <a:pt x="426" y="768"/>
                    <a:pt x="426" y="768"/>
                    <a:pt x="426" y="768"/>
                  </a:cubicBezTo>
                  <a:cubicBezTo>
                    <a:pt x="513" y="768"/>
                    <a:pt x="513" y="768"/>
                    <a:pt x="513" y="768"/>
                  </a:cubicBezTo>
                  <a:lnTo>
                    <a:pt x="513" y="770"/>
                  </a:lnTo>
                  <a:close/>
                  <a:moveTo>
                    <a:pt x="426" y="695"/>
                  </a:moveTo>
                  <a:cubicBezTo>
                    <a:pt x="463" y="720"/>
                    <a:pt x="463" y="720"/>
                    <a:pt x="463" y="720"/>
                  </a:cubicBezTo>
                  <a:cubicBezTo>
                    <a:pt x="426" y="745"/>
                    <a:pt x="426" y="745"/>
                    <a:pt x="426" y="745"/>
                  </a:cubicBezTo>
                  <a:lnTo>
                    <a:pt x="426" y="695"/>
                  </a:lnTo>
                  <a:close/>
                  <a:moveTo>
                    <a:pt x="513" y="674"/>
                  </a:moveTo>
                  <a:cubicBezTo>
                    <a:pt x="426" y="674"/>
                    <a:pt x="426" y="674"/>
                    <a:pt x="426" y="674"/>
                  </a:cubicBezTo>
                  <a:cubicBezTo>
                    <a:pt x="426" y="670"/>
                    <a:pt x="426" y="670"/>
                    <a:pt x="426" y="670"/>
                  </a:cubicBezTo>
                  <a:cubicBezTo>
                    <a:pt x="471" y="639"/>
                    <a:pt x="471" y="639"/>
                    <a:pt x="471" y="639"/>
                  </a:cubicBezTo>
                  <a:cubicBezTo>
                    <a:pt x="513" y="669"/>
                    <a:pt x="513" y="669"/>
                    <a:pt x="513" y="669"/>
                  </a:cubicBezTo>
                  <a:lnTo>
                    <a:pt x="513" y="674"/>
                  </a:lnTo>
                  <a:close/>
                  <a:moveTo>
                    <a:pt x="513" y="685"/>
                  </a:moveTo>
                  <a:cubicBezTo>
                    <a:pt x="471" y="714"/>
                    <a:pt x="471" y="714"/>
                    <a:pt x="471" y="714"/>
                  </a:cubicBezTo>
                  <a:cubicBezTo>
                    <a:pt x="427" y="684"/>
                    <a:pt x="427" y="684"/>
                    <a:pt x="427" y="684"/>
                  </a:cubicBezTo>
                  <a:cubicBezTo>
                    <a:pt x="513" y="684"/>
                    <a:pt x="513" y="684"/>
                    <a:pt x="513" y="684"/>
                  </a:cubicBezTo>
                  <a:lnTo>
                    <a:pt x="513" y="685"/>
                  </a:lnTo>
                  <a:close/>
                  <a:moveTo>
                    <a:pt x="426" y="608"/>
                  </a:moveTo>
                  <a:cubicBezTo>
                    <a:pt x="463" y="634"/>
                    <a:pt x="463" y="634"/>
                    <a:pt x="463" y="634"/>
                  </a:cubicBezTo>
                  <a:cubicBezTo>
                    <a:pt x="426" y="659"/>
                    <a:pt x="426" y="659"/>
                    <a:pt x="426" y="659"/>
                  </a:cubicBezTo>
                  <a:lnTo>
                    <a:pt x="426" y="608"/>
                  </a:lnTo>
                  <a:close/>
                  <a:moveTo>
                    <a:pt x="426" y="590"/>
                  </a:moveTo>
                  <a:cubicBezTo>
                    <a:pt x="471" y="559"/>
                    <a:pt x="471" y="559"/>
                    <a:pt x="471" y="559"/>
                  </a:cubicBezTo>
                  <a:cubicBezTo>
                    <a:pt x="513" y="589"/>
                    <a:pt x="513" y="589"/>
                    <a:pt x="513" y="589"/>
                  </a:cubicBezTo>
                  <a:cubicBezTo>
                    <a:pt x="513" y="590"/>
                    <a:pt x="513" y="590"/>
                    <a:pt x="513" y="590"/>
                  </a:cubicBezTo>
                  <a:cubicBezTo>
                    <a:pt x="426" y="590"/>
                    <a:pt x="426" y="590"/>
                    <a:pt x="426" y="590"/>
                  </a:cubicBezTo>
                  <a:close/>
                  <a:moveTo>
                    <a:pt x="512" y="600"/>
                  </a:moveTo>
                  <a:cubicBezTo>
                    <a:pt x="471" y="628"/>
                    <a:pt x="471" y="628"/>
                    <a:pt x="471" y="628"/>
                  </a:cubicBezTo>
                  <a:cubicBezTo>
                    <a:pt x="430" y="600"/>
                    <a:pt x="430" y="600"/>
                    <a:pt x="430" y="600"/>
                  </a:cubicBezTo>
                  <a:lnTo>
                    <a:pt x="512" y="600"/>
                  </a:lnTo>
                  <a:close/>
                  <a:moveTo>
                    <a:pt x="426" y="528"/>
                  </a:moveTo>
                  <a:cubicBezTo>
                    <a:pt x="463" y="553"/>
                    <a:pt x="463" y="553"/>
                    <a:pt x="463" y="553"/>
                  </a:cubicBezTo>
                  <a:cubicBezTo>
                    <a:pt x="426" y="579"/>
                    <a:pt x="426" y="579"/>
                    <a:pt x="426" y="579"/>
                  </a:cubicBezTo>
                  <a:lnTo>
                    <a:pt x="426" y="528"/>
                  </a:lnTo>
                  <a:close/>
                  <a:moveTo>
                    <a:pt x="513" y="515"/>
                  </a:moveTo>
                  <a:cubicBezTo>
                    <a:pt x="513" y="518"/>
                    <a:pt x="513" y="518"/>
                    <a:pt x="513" y="518"/>
                  </a:cubicBezTo>
                  <a:cubicBezTo>
                    <a:pt x="471" y="548"/>
                    <a:pt x="471" y="548"/>
                    <a:pt x="471" y="548"/>
                  </a:cubicBezTo>
                  <a:cubicBezTo>
                    <a:pt x="426" y="517"/>
                    <a:pt x="426" y="517"/>
                    <a:pt x="426" y="517"/>
                  </a:cubicBezTo>
                  <a:cubicBezTo>
                    <a:pt x="426" y="515"/>
                    <a:pt x="426" y="515"/>
                    <a:pt x="426" y="515"/>
                  </a:cubicBezTo>
                  <a:lnTo>
                    <a:pt x="513" y="515"/>
                  </a:lnTo>
                  <a:close/>
                  <a:moveTo>
                    <a:pt x="430" y="506"/>
                  </a:moveTo>
                  <a:cubicBezTo>
                    <a:pt x="471" y="477"/>
                    <a:pt x="471" y="477"/>
                    <a:pt x="471" y="477"/>
                  </a:cubicBezTo>
                  <a:cubicBezTo>
                    <a:pt x="512" y="506"/>
                    <a:pt x="512" y="506"/>
                    <a:pt x="512" y="506"/>
                  </a:cubicBezTo>
                  <a:lnTo>
                    <a:pt x="430" y="506"/>
                  </a:lnTo>
                  <a:close/>
                  <a:moveTo>
                    <a:pt x="426" y="446"/>
                  </a:moveTo>
                  <a:cubicBezTo>
                    <a:pt x="463" y="472"/>
                    <a:pt x="463" y="472"/>
                    <a:pt x="463" y="472"/>
                  </a:cubicBezTo>
                  <a:cubicBezTo>
                    <a:pt x="426" y="497"/>
                    <a:pt x="426" y="497"/>
                    <a:pt x="426" y="497"/>
                  </a:cubicBezTo>
                  <a:lnTo>
                    <a:pt x="426" y="446"/>
                  </a:lnTo>
                  <a:close/>
                  <a:moveTo>
                    <a:pt x="426" y="421"/>
                  </a:moveTo>
                  <a:cubicBezTo>
                    <a:pt x="471" y="390"/>
                    <a:pt x="471" y="390"/>
                    <a:pt x="471" y="390"/>
                  </a:cubicBezTo>
                  <a:cubicBezTo>
                    <a:pt x="513" y="420"/>
                    <a:pt x="513" y="420"/>
                    <a:pt x="513" y="420"/>
                  </a:cubicBezTo>
                  <a:cubicBezTo>
                    <a:pt x="513" y="422"/>
                    <a:pt x="513" y="422"/>
                    <a:pt x="513" y="422"/>
                  </a:cubicBezTo>
                  <a:cubicBezTo>
                    <a:pt x="426" y="422"/>
                    <a:pt x="426" y="422"/>
                    <a:pt x="426" y="422"/>
                  </a:cubicBezTo>
                  <a:lnTo>
                    <a:pt x="426" y="421"/>
                  </a:lnTo>
                  <a:close/>
                  <a:moveTo>
                    <a:pt x="513" y="431"/>
                  </a:moveTo>
                  <a:cubicBezTo>
                    <a:pt x="513" y="436"/>
                    <a:pt x="513" y="436"/>
                    <a:pt x="513" y="436"/>
                  </a:cubicBezTo>
                  <a:cubicBezTo>
                    <a:pt x="471" y="466"/>
                    <a:pt x="471" y="466"/>
                    <a:pt x="471" y="466"/>
                  </a:cubicBezTo>
                  <a:cubicBezTo>
                    <a:pt x="426" y="435"/>
                    <a:pt x="426" y="435"/>
                    <a:pt x="426" y="435"/>
                  </a:cubicBezTo>
                  <a:cubicBezTo>
                    <a:pt x="426" y="431"/>
                    <a:pt x="426" y="431"/>
                    <a:pt x="426" y="431"/>
                  </a:cubicBezTo>
                  <a:lnTo>
                    <a:pt x="513" y="431"/>
                  </a:lnTo>
                  <a:close/>
                  <a:moveTo>
                    <a:pt x="426" y="360"/>
                  </a:moveTo>
                  <a:cubicBezTo>
                    <a:pt x="463" y="385"/>
                    <a:pt x="463" y="385"/>
                    <a:pt x="463" y="385"/>
                  </a:cubicBezTo>
                  <a:cubicBezTo>
                    <a:pt x="426" y="410"/>
                    <a:pt x="426" y="410"/>
                    <a:pt x="426" y="410"/>
                  </a:cubicBezTo>
                  <a:lnTo>
                    <a:pt x="426" y="360"/>
                  </a:lnTo>
                  <a:close/>
                  <a:moveTo>
                    <a:pt x="426" y="347"/>
                  </a:moveTo>
                  <a:cubicBezTo>
                    <a:pt x="513" y="347"/>
                    <a:pt x="513" y="347"/>
                    <a:pt x="513" y="347"/>
                  </a:cubicBezTo>
                  <a:cubicBezTo>
                    <a:pt x="513" y="350"/>
                    <a:pt x="513" y="350"/>
                    <a:pt x="513" y="350"/>
                  </a:cubicBezTo>
                  <a:cubicBezTo>
                    <a:pt x="471" y="379"/>
                    <a:pt x="471" y="379"/>
                    <a:pt x="471" y="379"/>
                  </a:cubicBezTo>
                  <a:cubicBezTo>
                    <a:pt x="426" y="348"/>
                    <a:pt x="426" y="348"/>
                    <a:pt x="426" y="348"/>
                  </a:cubicBezTo>
                  <a:lnTo>
                    <a:pt x="426" y="347"/>
                  </a:lnTo>
                  <a:close/>
                  <a:moveTo>
                    <a:pt x="426" y="273"/>
                  </a:moveTo>
                  <a:cubicBezTo>
                    <a:pt x="449" y="289"/>
                    <a:pt x="449" y="289"/>
                    <a:pt x="449" y="289"/>
                  </a:cubicBezTo>
                  <a:cubicBezTo>
                    <a:pt x="449" y="308"/>
                    <a:pt x="449" y="308"/>
                    <a:pt x="449" y="308"/>
                  </a:cubicBezTo>
                  <a:cubicBezTo>
                    <a:pt x="426" y="323"/>
                    <a:pt x="426" y="323"/>
                    <a:pt x="426" y="323"/>
                  </a:cubicBezTo>
                  <a:lnTo>
                    <a:pt x="426" y="273"/>
                  </a:lnTo>
                  <a:close/>
                  <a:moveTo>
                    <a:pt x="449" y="277"/>
                  </a:moveTo>
                  <a:cubicBezTo>
                    <a:pt x="428" y="263"/>
                    <a:pt x="428" y="263"/>
                    <a:pt x="428" y="263"/>
                  </a:cubicBezTo>
                  <a:cubicBezTo>
                    <a:pt x="449" y="263"/>
                    <a:pt x="449" y="263"/>
                    <a:pt x="449" y="263"/>
                  </a:cubicBezTo>
                  <a:lnTo>
                    <a:pt x="449" y="277"/>
                  </a:lnTo>
                  <a:close/>
                  <a:moveTo>
                    <a:pt x="426" y="253"/>
                  </a:moveTo>
                  <a:cubicBezTo>
                    <a:pt x="449" y="237"/>
                    <a:pt x="449" y="237"/>
                    <a:pt x="449" y="237"/>
                  </a:cubicBezTo>
                  <a:cubicBezTo>
                    <a:pt x="449" y="253"/>
                    <a:pt x="449" y="253"/>
                    <a:pt x="449" y="253"/>
                  </a:cubicBezTo>
                  <a:cubicBezTo>
                    <a:pt x="426" y="253"/>
                    <a:pt x="426" y="253"/>
                    <a:pt x="426" y="253"/>
                  </a:cubicBezTo>
                  <a:close/>
                  <a:moveTo>
                    <a:pt x="426" y="81"/>
                  </a:moveTo>
                  <a:cubicBezTo>
                    <a:pt x="471" y="124"/>
                    <a:pt x="471" y="124"/>
                    <a:pt x="471" y="124"/>
                  </a:cubicBezTo>
                  <a:cubicBezTo>
                    <a:pt x="426" y="157"/>
                    <a:pt x="426" y="157"/>
                    <a:pt x="426" y="157"/>
                  </a:cubicBezTo>
                  <a:lnTo>
                    <a:pt x="426" y="81"/>
                  </a:lnTo>
                  <a:close/>
                  <a:moveTo>
                    <a:pt x="489" y="111"/>
                  </a:moveTo>
                  <a:cubicBezTo>
                    <a:pt x="478" y="119"/>
                    <a:pt x="478" y="119"/>
                    <a:pt x="478" y="119"/>
                  </a:cubicBezTo>
                  <a:cubicBezTo>
                    <a:pt x="426" y="68"/>
                    <a:pt x="426" y="68"/>
                    <a:pt x="426" y="68"/>
                  </a:cubicBezTo>
                  <a:cubicBezTo>
                    <a:pt x="426" y="51"/>
                    <a:pt x="426" y="51"/>
                    <a:pt x="426" y="51"/>
                  </a:cubicBezTo>
                  <a:cubicBezTo>
                    <a:pt x="429" y="51"/>
                    <a:pt x="432" y="50"/>
                    <a:pt x="434" y="49"/>
                  </a:cubicBezTo>
                  <a:lnTo>
                    <a:pt x="489" y="111"/>
                  </a:lnTo>
                  <a:close/>
                  <a:moveTo>
                    <a:pt x="513" y="139"/>
                  </a:moveTo>
                  <a:cubicBezTo>
                    <a:pt x="513" y="154"/>
                    <a:pt x="513" y="154"/>
                    <a:pt x="513" y="154"/>
                  </a:cubicBezTo>
                  <a:cubicBezTo>
                    <a:pt x="484" y="126"/>
                    <a:pt x="484" y="126"/>
                    <a:pt x="484" y="126"/>
                  </a:cubicBezTo>
                  <a:cubicBezTo>
                    <a:pt x="495" y="118"/>
                    <a:pt x="495" y="118"/>
                    <a:pt x="495" y="118"/>
                  </a:cubicBezTo>
                  <a:lnTo>
                    <a:pt x="513" y="139"/>
                  </a:lnTo>
                  <a:close/>
                  <a:moveTo>
                    <a:pt x="513" y="167"/>
                  </a:moveTo>
                  <a:cubicBezTo>
                    <a:pt x="513" y="169"/>
                    <a:pt x="513" y="169"/>
                    <a:pt x="513" y="169"/>
                  </a:cubicBezTo>
                  <a:cubicBezTo>
                    <a:pt x="426" y="169"/>
                    <a:pt x="426" y="169"/>
                    <a:pt x="426" y="169"/>
                  </a:cubicBezTo>
                  <a:cubicBezTo>
                    <a:pt x="426" y="169"/>
                    <a:pt x="426" y="169"/>
                    <a:pt x="426" y="169"/>
                  </a:cubicBezTo>
                  <a:cubicBezTo>
                    <a:pt x="477" y="131"/>
                    <a:pt x="477" y="131"/>
                    <a:pt x="477" y="131"/>
                  </a:cubicBezTo>
                  <a:lnTo>
                    <a:pt x="513" y="167"/>
                  </a:lnTo>
                  <a:close/>
                  <a:moveTo>
                    <a:pt x="513" y="204"/>
                  </a:moveTo>
                  <a:cubicBezTo>
                    <a:pt x="496" y="204"/>
                    <a:pt x="496" y="204"/>
                    <a:pt x="496" y="204"/>
                  </a:cubicBezTo>
                  <a:cubicBezTo>
                    <a:pt x="513" y="192"/>
                    <a:pt x="513" y="192"/>
                    <a:pt x="513" y="192"/>
                  </a:cubicBezTo>
                  <a:lnTo>
                    <a:pt x="513" y="204"/>
                  </a:lnTo>
                  <a:close/>
                  <a:moveTo>
                    <a:pt x="513" y="333"/>
                  </a:moveTo>
                  <a:cubicBezTo>
                    <a:pt x="513" y="337"/>
                    <a:pt x="513" y="337"/>
                    <a:pt x="513" y="337"/>
                  </a:cubicBezTo>
                  <a:cubicBezTo>
                    <a:pt x="426" y="337"/>
                    <a:pt x="426" y="337"/>
                    <a:pt x="426" y="337"/>
                  </a:cubicBezTo>
                  <a:cubicBezTo>
                    <a:pt x="426" y="335"/>
                    <a:pt x="426" y="335"/>
                    <a:pt x="426" y="335"/>
                  </a:cubicBezTo>
                  <a:cubicBezTo>
                    <a:pt x="449" y="319"/>
                    <a:pt x="449" y="319"/>
                    <a:pt x="449" y="319"/>
                  </a:cubicBezTo>
                  <a:cubicBezTo>
                    <a:pt x="449" y="323"/>
                    <a:pt x="449" y="323"/>
                    <a:pt x="449" y="323"/>
                  </a:cubicBezTo>
                  <a:cubicBezTo>
                    <a:pt x="498" y="323"/>
                    <a:pt x="498" y="323"/>
                    <a:pt x="498" y="323"/>
                  </a:cubicBezTo>
                  <a:lnTo>
                    <a:pt x="513" y="333"/>
                  </a:lnTo>
                  <a:close/>
                  <a:moveTo>
                    <a:pt x="513" y="409"/>
                  </a:moveTo>
                  <a:cubicBezTo>
                    <a:pt x="479" y="385"/>
                    <a:pt x="479" y="385"/>
                    <a:pt x="479" y="385"/>
                  </a:cubicBezTo>
                  <a:cubicBezTo>
                    <a:pt x="513" y="361"/>
                    <a:pt x="513" y="361"/>
                    <a:pt x="513" y="361"/>
                  </a:cubicBezTo>
                  <a:lnTo>
                    <a:pt x="513" y="409"/>
                  </a:lnTo>
                  <a:close/>
                  <a:moveTo>
                    <a:pt x="513" y="496"/>
                  </a:moveTo>
                  <a:cubicBezTo>
                    <a:pt x="479" y="472"/>
                    <a:pt x="479" y="472"/>
                    <a:pt x="479" y="472"/>
                  </a:cubicBezTo>
                  <a:cubicBezTo>
                    <a:pt x="513" y="448"/>
                    <a:pt x="513" y="448"/>
                    <a:pt x="513" y="448"/>
                  </a:cubicBezTo>
                  <a:lnTo>
                    <a:pt x="513" y="496"/>
                  </a:lnTo>
                  <a:close/>
                  <a:moveTo>
                    <a:pt x="513" y="577"/>
                  </a:moveTo>
                  <a:cubicBezTo>
                    <a:pt x="479" y="553"/>
                    <a:pt x="479" y="553"/>
                    <a:pt x="479" y="553"/>
                  </a:cubicBezTo>
                  <a:cubicBezTo>
                    <a:pt x="513" y="529"/>
                    <a:pt x="513" y="529"/>
                    <a:pt x="513" y="529"/>
                  </a:cubicBezTo>
                  <a:lnTo>
                    <a:pt x="513" y="577"/>
                  </a:lnTo>
                  <a:close/>
                  <a:moveTo>
                    <a:pt x="513" y="658"/>
                  </a:moveTo>
                  <a:cubicBezTo>
                    <a:pt x="479" y="634"/>
                    <a:pt x="479" y="634"/>
                    <a:pt x="479" y="634"/>
                  </a:cubicBezTo>
                  <a:cubicBezTo>
                    <a:pt x="513" y="610"/>
                    <a:pt x="513" y="610"/>
                    <a:pt x="513" y="610"/>
                  </a:cubicBezTo>
                  <a:lnTo>
                    <a:pt x="513" y="658"/>
                  </a:lnTo>
                  <a:close/>
                  <a:moveTo>
                    <a:pt x="513" y="744"/>
                  </a:moveTo>
                  <a:cubicBezTo>
                    <a:pt x="479" y="720"/>
                    <a:pt x="479" y="720"/>
                    <a:pt x="479" y="720"/>
                  </a:cubicBezTo>
                  <a:cubicBezTo>
                    <a:pt x="513" y="696"/>
                    <a:pt x="513" y="696"/>
                    <a:pt x="513" y="696"/>
                  </a:cubicBezTo>
                  <a:lnTo>
                    <a:pt x="513" y="744"/>
                  </a:lnTo>
                  <a:close/>
                  <a:moveTo>
                    <a:pt x="513" y="830"/>
                  </a:moveTo>
                  <a:cubicBezTo>
                    <a:pt x="479" y="805"/>
                    <a:pt x="479" y="805"/>
                    <a:pt x="479" y="805"/>
                  </a:cubicBezTo>
                  <a:cubicBezTo>
                    <a:pt x="513" y="781"/>
                    <a:pt x="513" y="781"/>
                    <a:pt x="513" y="781"/>
                  </a:cubicBezTo>
                  <a:lnTo>
                    <a:pt x="513" y="830"/>
                  </a:lnTo>
                  <a:close/>
                  <a:moveTo>
                    <a:pt x="513" y="913"/>
                  </a:moveTo>
                  <a:cubicBezTo>
                    <a:pt x="479" y="889"/>
                    <a:pt x="479" y="889"/>
                    <a:pt x="479" y="889"/>
                  </a:cubicBezTo>
                  <a:cubicBezTo>
                    <a:pt x="513" y="865"/>
                    <a:pt x="513" y="865"/>
                    <a:pt x="513" y="865"/>
                  </a:cubicBezTo>
                  <a:lnTo>
                    <a:pt x="513" y="913"/>
                  </a:lnTo>
                  <a:close/>
                  <a:moveTo>
                    <a:pt x="513" y="999"/>
                  </a:moveTo>
                  <a:cubicBezTo>
                    <a:pt x="479" y="974"/>
                    <a:pt x="479" y="974"/>
                    <a:pt x="479" y="974"/>
                  </a:cubicBezTo>
                  <a:cubicBezTo>
                    <a:pt x="513" y="950"/>
                    <a:pt x="513" y="950"/>
                    <a:pt x="513" y="950"/>
                  </a:cubicBezTo>
                  <a:lnTo>
                    <a:pt x="513" y="999"/>
                  </a:lnTo>
                  <a:close/>
                  <a:moveTo>
                    <a:pt x="513" y="1082"/>
                  </a:moveTo>
                  <a:cubicBezTo>
                    <a:pt x="479" y="1057"/>
                    <a:pt x="479" y="1057"/>
                    <a:pt x="479" y="1057"/>
                  </a:cubicBezTo>
                  <a:cubicBezTo>
                    <a:pt x="513" y="1033"/>
                    <a:pt x="513" y="1033"/>
                    <a:pt x="513" y="1033"/>
                  </a:cubicBezTo>
                  <a:lnTo>
                    <a:pt x="513" y="1082"/>
                  </a:lnTo>
                  <a:close/>
                  <a:moveTo>
                    <a:pt x="513" y="1165"/>
                  </a:moveTo>
                  <a:cubicBezTo>
                    <a:pt x="479" y="1140"/>
                    <a:pt x="479" y="1140"/>
                    <a:pt x="479" y="1140"/>
                  </a:cubicBezTo>
                  <a:cubicBezTo>
                    <a:pt x="513" y="1116"/>
                    <a:pt x="513" y="1116"/>
                    <a:pt x="513" y="1116"/>
                  </a:cubicBezTo>
                  <a:lnTo>
                    <a:pt x="513" y="1165"/>
                  </a:lnTo>
                  <a:close/>
                  <a:moveTo>
                    <a:pt x="513" y="1247"/>
                  </a:moveTo>
                  <a:cubicBezTo>
                    <a:pt x="479" y="1223"/>
                    <a:pt x="479" y="1223"/>
                    <a:pt x="479" y="1223"/>
                  </a:cubicBezTo>
                  <a:cubicBezTo>
                    <a:pt x="513" y="1199"/>
                    <a:pt x="513" y="1199"/>
                    <a:pt x="513" y="1199"/>
                  </a:cubicBezTo>
                  <a:lnTo>
                    <a:pt x="513" y="1247"/>
                  </a:lnTo>
                  <a:close/>
                  <a:moveTo>
                    <a:pt x="513" y="1330"/>
                  </a:moveTo>
                  <a:cubicBezTo>
                    <a:pt x="479" y="1306"/>
                    <a:pt x="479" y="1306"/>
                    <a:pt x="479" y="1306"/>
                  </a:cubicBezTo>
                  <a:cubicBezTo>
                    <a:pt x="513" y="1282"/>
                    <a:pt x="513" y="1282"/>
                    <a:pt x="513" y="1282"/>
                  </a:cubicBezTo>
                  <a:lnTo>
                    <a:pt x="513" y="1330"/>
                  </a:lnTo>
                  <a:close/>
                  <a:moveTo>
                    <a:pt x="471" y="1301"/>
                  </a:moveTo>
                  <a:cubicBezTo>
                    <a:pt x="431" y="1273"/>
                    <a:pt x="431" y="1273"/>
                    <a:pt x="431" y="1273"/>
                  </a:cubicBezTo>
                  <a:cubicBezTo>
                    <a:pt x="510" y="1273"/>
                    <a:pt x="510" y="1273"/>
                    <a:pt x="510" y="1273"/>
                  </a:cubicBezTo>
                  <a:lnTo>
                    <a:pt x="471" y="1301"/>
                  </a:lnTo>
                  <a:close/>
                  <a:moveTo>
                    <a:pt x="463" y="1306"/>
                  </a:moveTo>
                  <a:cubicBezTo>
                    <a:pt x="426" y="1332"/>
                    <a:pt x="426" y="1332"/>
                    <a:pt x="426" y="1332"/>
                  </a:cubicBezTo>
                  <a:cubicBezTo>
                    <a:pt x="426" y="1281"/>
                    <a:pt x="426" y="1281"/>
                    <a:pt x="426" y="1281"/>
                  </a:cubicBezTo>
                  <a:lnTo>
                    <a:pt x="463" y="1306"/>
                  </a:lnTo>
                  <a:close/>
                  <a:moveTo>
                    <a:pt x="426" y="221"/>
                  </a:moveTo>
                  <a:cubicBezTo>
                    <a:pt x="428" y="221"/>
                    <a:pt x="428" y="221"/>
                    <a:pt x="428" y="221"/>
                  </a:cubicBezTo>
                  <a:cubicBezTo>
                    <a:pt x="426" y="219"/>
                    <a:pt x="426" y="219"/>
                    <a:pt x="426" y="219"/>
                  </a:cubicBezTo>
                  <a:cubicBezTo>
                    <a:pt x="426" y="191"/>
                    <a:pt x="426" y="191"/>
                    <a:pt x="426" y="191"/>
                  </a:cubicBezTo>
                  <a:cubicBezTo>
                    <a:pt x="449" y="207"/>
                    <a:pt x="449" y="207"/>
                    <a:pt x="449" y="207"/>
                  </a:cubicBezTo>
                  <a:cubicBezTo>
                    <a:pt x="449" y="226"/>
                    <a:pt x="449" y="226"/>
                    <a:pt x="449" y="226"/>
                  </a:cubicBezTo>
                  <a:cubicBezTo>
                    <a:pt x="426" y="242"/>
                    <a:pt x="426" y="242"/>
                    <a:pt x="426" y="242"/>
                  </a:cubicBezTo>
                  <a:lnTo>
                    <a:pt x="426" y="221"/>
                  </a:lnTo>
                  <a:close/>
                  <a:moveTo>
                    <a:pt x="86" y="147"/>
                  </a:moveTo>
                  <a:cubicBezTo>
                    <a:pt x="86" y="146"/>
                    <a:pt x="86" y="145"/>
                    <a:pt x="85" y="144"/>
                  </a:cubicBezTo>
                  <a:cubicBezTo>
                    <a:pt x="126" y="144"/>
                    <a:pt x="126" y="144"/>
                    <a:pt x="126" y="144"/>
                  </a:cubicBezTo>
                  <a:cubicBezTo>
                    <a:pt x="66" y="197"/>
                    <a:pt x="66" y="197"/>
                    <a:pt x="66" y="197"/>
                  </a:cubicBezTo>
                  <a:cubicBezTo>
                    <a:pt x="66" y="172"/>
                    <a:pt x="66" y="172"/>
                    <a:pt x="66" y="172"/>
                  </a:cubicBezTo>
                  <a:cubicBezTo>
                    <a:pt x="77" y="171"/>
                    <a:pt x="86" y="160"/>
                    <a:pt x="86" y="147"/>
                  </a:cubicBezTo>
                  <a:close/>
                  <a:moveTo>
                    <a:pt x="130" y="153"/>
                  </a:moveTo>
                  <a:cubicBezTo>
                    <a:pt x="130" y="212"/>
                    <a:pt x="130" y="212"/>
                    <a:pt x="130" y="212"/>
                  </a:cubicBezTo>
                  <a:cubicBezTo>
                    <a:pt x="63" y="212"/>
                    <a:pt x="63" y="212"/>
                    <a:pt x="63" y="212"/>
                  </a:cubicBezTo>
                  <a:lnTo>
                    <a:pt x="130" y="153"/>
                  </a:lnTo>
                  <a:close/>
                  <a:moveTo>
                    <a:pt x="139" y="144"/>
                  </a:moveTo>
                  <a:cubicBezTo>
                    <a:pt x="202" y="144"/>
                    <a:pt x="202" y="144"/>
                    <a:pt x="202" y="144"/>
                  </a:cubicBezTo>
                  <a:cubicBezTo>
                    <a:pt x="139" y="200"/>
                    <a:pt x="139" y="200"/>
                    <a:pt x="139" y="200"/>
                  </a:cubicBezTo>
                  <a:lnTo>
                    <a:pt x="139" y="144"/>
                  </a:lnTo>
                  <a:close/>
                  <a:moveTo>
                    <a:pt x="202" y="156"/>
                  </a:moveTo>
                  <a:cubicBezTo>
                    <a:pt x="202" y="212"/>
                    <a:pt x="202" y="212"/>
                    <a:pt x="202" y="212"/>
                  </a:cubicBezTo>
                  <a:cubicBezTo>
                    <a:pt x="139" y="212"/>
                    <a:pt x="139" y="212"/>
                    <a:pt x="139" y="212"/>
                  </a:cubicBezTo>
                  <a:lnTo>
                    <a:pt x="202" y="156"/>
                  </a:lnTo>
                  <a:close/>
                  <a:moveTo>
                    <a:pt x="211" y="144"/>
                  </a:moveTo>
                  <a:cubicBezTo>
                    <a:pt x="272" y="144"/>
                    <a:pt x="272" y="144"/>
                    <a:pt x="272" y="144"/>
                  </a:cubicBezTo>
                  <a:cubicBezTo>
                    <a:pt x="211" y="198"/>
                    <a:pt x="211" y="198"/>
                    <a:pt x="211" y="198"/>
                  </a:cubicBezTo>
                  <a:lnTo>
                    <a:pt x="211" y="144"/>
                  </a:lnTo>
                  <a:close/>
                  <a:moveTo>
                    <a:pt x="273" y="156"/>
                  </a:moveTo>
                  <a:cubicBezTo>
                    <a:pt x="273" y="211"/>
                    <a:pt x="273" y="211"/>
                    <a:pt x="273" y="211"/>
                  </a:cubicBezTo>
                  <a:cubicBezTo>
                    <a:pt x="209" y="211"/>
                    <a:pt x="209" y="211"/>
                    <a:pt x="209" y="211"/>
                  </a:cubicBezTo>
                  <a:lnTo>
                    <a:pt x="273" y="156"/>
                  </a:lnTo>
                  <a:close/>
                  <a:moveTo>
                    <a:pt x="281" y="144"/>
                  </a:moveTo>
                  <a:cubicBezTo>
                    <a:pt x="346" y="144"/>
                    <a:pt x="346" y="144"/>
                    <a:pt x="346" y="144"/>
                  </a:cubicBezTo>
                  <a:cubicBezTo>
                    <a:pt x="346" y="144"/>
                    <a:pt x="346" y="144"/>
                    <a:pt x="346" y="144"/>
                  </a:cubicBezTo>
                  <a:cubicBezTo>
                    <a:pt x="281" y="201"/>
                    <a:pt x="281" y="201"/>
                    <a:pt x="281" y="201"/>
                  </a:cubicBezTo>
                  <a:lnTo>
                    <a:pt x="281" y="144"/>
                  </a:lnTo>
                  <a:close/>
                  <a:moveTo>
                    <a:pt x="344" y="158"/>
                  </a:moveTo>
                  <a:cubicBezTo>
                    <a:pt x="353" y="211"/>
                    <a:pt x="353" y="211"/>
                    <a:pt x="353" y="211"/>
                  </a:cubicBezTo>
                  <a:cubicBezTo>
                    <a:pt x="283" y="211"/>
                    <a:pt x="283" y="211"/>
                    <a:pt x="283" y="211"/>
                  </a:cubicBezTo>
                  <a:lnTo>
                    <a:pt x="344" y="158"/>
                  </a:lnTo>
                  <a:close/>
                  <a:moveTo>
                    <a:pt x="352" y="151"/>
                  </a:moveTo>
                  <a:cubicBezTo>
                    <a:pt x="407" y="211"/>
                    <a:pt x="407" y="211"/>
                    <a:pt x="407" y="211"/>
                  </a:cubicBezTo>
                  <a:cubicBezTo>
                    <a:pt x="361" y="211"/>
                    <a:pt x="361" y="211"/>
                    <a:pt x="361" y="211"/>
                  </a:cubicBezTo>
                  <a:lnTo>
                    <a:pt x="352" y="151"/>
                  </a:lnTo>
                  <a:close/>
                  <a:moveTo>
                    <a:pt x="45" y="161"/>
                  </a:moveTo>
                  <a:cubicBezTo>
                    <a:pt x="48" y="166"/>
                    <a:pt x="52" y="170"/>
                    <a:pt x="57" y="171"/>
                  </a:cubicBezTo>
                  <a:cubicBezTo>
                    <a:pt x="57" y="212"/>
                    <a:pt x="57" y="212"/>
                    <a:pt x="57" y="212"/>
                  </a:cubicBezTo>
                  <a:cubicBezTo>
                    <a:pt x="16" y="212"/>
                    <a:pt x="16" y="212"/>
                    <a:pt x="16" y="212"/>
                  </a:cubicBezTo>
                  <a:lnTo>
                    <a:pt x="45" y="161"/>
                  </a:lnTo>
                  <a:close/>
                  <a:moveTo>
                    <a:pt x="406" y="38"/>
                  </a:moveTo>
                  <a:cubicBezTo>
                    <a:pt x="409" y="43"/>
                    <a:pt x="413" y="47"/>
                    <a:pt x="418" y="50"/>
                  </a:cubicBezTo>
                  <a:cubicBezTo>
                    <a:pt x="418" y="209"/>
                    <a:pt x="418" y="209"/>
                    <a:pt x="418" y="209"/>
                  </a:cubicBezTo>
                  <a:cubicBezTo>
                    <a:pt x="349" y="134"/>
                    <a:pt x="349" y="134"/>
                    <a:pt x="349" y="134"/>
                  </a:cubicBezTo>
                  <a:cubicBezTo>
                    <a:pt x="139" y="134"/>
                    <a:pt x="139" y="134"/>
                    <a:pt x="139" y="134"/>
                  </a:cubicBezTo>
                  <a:cubicBezTo>
                    <a:pt x="139" y="133"/>
                    <a:pt x="139" y="133"/>
                    <a:pt x="139" y="133"/>
                  </a:cubicBezTo>
                  <a:cubicBezTo>
                    <a:pt x="137" y="134"/>
                    <a:pt x="137" y="134"/>
                    <a:pt x="137" y="134"/>
                  </a:cubicBezTo>
                  <a:cubicBezTo>
                    <a:pt x="88" y="134"/>
                    <a:pt x="88" y="134"/>
                    <a:pt x="88" y="134"/>
                  </a:cubicBezTo>
                  <a:lnTo>
                    <a:pt x="406" y="38"/>
                  </a:lnTo>
                  <a:close/>
                  <a:moveTo>
                    <a:pt x="845" y="134"/>
                  </a:moveTo>
                  <a:cubicBezTo>
                    <a:pt x="564" y="134"/>
                    <a:pt x="564" y="134"/>
                    <a:pt x="564" y="134"/>
                  </a:cubicBezTo>
                  <a:cubicBezTo>
                    <a:pt x="549" y="161"/>
                    <a:pt x="549" y="161"/>
                    <a:pt x="549" y="161"/>
                  </a:cubicBezTo>
                  <a:cubicBezTo>
                    <a:pt x="548" y="161"/>
                    <a:pt x="548" y="161"/>
                    <a:pt x="548" y="161"/>
                  </a:cubicBezTo>
                  <a:cubicBezTo>
                    <a:pt x="548" y="162"/>
                    <a:pt x="548" y="162"/>
                    <a:pt x="548" y="162"/>
                  </a:cubicBezTo>
                  <a:cubicBezTo>
                    <a:pt x="524" y="204"/>
                    <a:pt x="524" y="204"/>
                    <a:pt x="524" y="204"/>
                  </a:cubicBezTo>
                  <a:cubicBezTo>
                    <a:pt x="522" y="204"/>
                    <a:pt x="522" y="204"/>
                    <a:pt x="522" y="204"/>
                  </a:cubicBezTo>
                  <a:cubicBezTo>
                    <a:pt x="522" y="163"/>
                    <a:pt x="522" y="163"/>
                    <a:pt x="522" y="163"/>
                  </a:cubicBezTo>
                  <a:cubicBezTo>
                    <a:pt x="522" y="162"/>
                    <a:pt x="522" y="162"/>
                    <a:pt x="522" y="162"/>
                  </a:cubicBezTo>
                  <a:cubicBezTo>
                    <a:pt x="522" y="162"/>
                    <a:pt x="522" y="162"/>
                    <a:pt x="522" y="162"/>
                  </a:cubicBezTo>
                  <a:cubicBezTo>
                    <a:pt x="522" y="135"/>
                    <a:pt x="522" y="135"/>
                    <a:pt x="522" y="135"/>
                  </a:cubicBezTo>
                  <a:cubicBezTo>
                    <a:pt x="442" y="44"/>
                    <a:pt x="442" y="44"/>
                    <a:pt x="442" y="44"/>
                  </a:cubicBezTo>
                  <a:cubicBezTo>
                    <a:pt x="443" y="42"/>
                    <a:pt x="445" y="39"/>
                    <a:pt x="446" y="37"/>
                  </a:cubicBezTo>
                  <a:lnTo>
                    <a:pt x="845" y="134"/>
                  </a:lnTo>
                  <a:close/>
                  <a:moveTo>
                    <a:pt x="1313" y="156"/>
                  </a:moveTo>
                  <a:cubicBezTo>
                    <a:pt x="1313" y="211"/>
                    <a:pt x="1313" y="211"/>
                    <a:pt x="1313" y="211"/>
                  </a:cubicBezTo>
                  <a:cubicBezTo>
                    <a:pt x="1250" y="211"/>
                    <a:pt x="1250" y="211"/>
                    <a:pt x="1250" y="211"/>
                  </a:cubicBezTo>
                  <a:lnTo>
                    <a:pt x="1313" y="156"/>
                  </a:lnTo>
                  <a:close/>
                  <a:moveTo>
                    <a:pt x="1251" y="198"/>
                  </a:moveTo>
                  <a:cubicBezTo>
                    <a:pt x="1251" y="144"/>
                    <a:pt x="1251" y="144"/>
                    <a:pt x="1251" y="144"/>
                  </a:cubicBezTo>
                  <a:cubicBezTo>
                    <a:pt x="1312" y="144"/>
                    <a:pt x="1312" y="144"/>
                    <a:pt x="1312" y="144"/>
                  </a:cubicBezTo>
                  <a:lnTo>
                    <a:pt x="1251" y="198"/>
                  </a:lnTo>
                  <a:close/>
                  <a:moveTo>
                    <a:pt x="1242" y="211"/>
                  </a:moveTo>
                  <a:cubicBezTo>
                    <a:pt x="1179" y="211"/>
                    <a:pt x="1179" y="211"/>
                    <a:pt x="1179" y="211"/>
                  </a:cubicBezTo>
                  <a:cubicBezTo>
                    <a:pt x="1242" y="156"/>
                    <a:pt x="1242" y="156"/>
                    <a:pt x="1242" y="156"/>
                  </a:cubicBezTo>
                  <a:lnTo>
                    <a:pt x="1242" y="211"/>
                  </a:lnTo>
                  <a:close/>
                  <a:moveTo>
                    <a:pt x="1170" y="203"/>
                  </a:moveTo>
                  <a:cubicBezTo>
                    <a:pt x="1126" y="192"/>
                    <a:pt x="1126" y="192"/>
                    <a:pt x="1126" y="192"/>
                  </a:cubicBezTo>
                  <a:cubicBezTo>
                    <a:pt x="1170" y="153"/>
                    <a:pt x="1170" y="153"/>
                    <a:pt x="1170" y="153"/>
                  </a:cubicBezTo>
                  <a:lnTo>
                    <a:pt x="1170" y="203"/>
                  </a:lnTo>
                  <a:close/>
                  <a:moveTo>
                    <a:pt x="1158" y="211"/>
                  </a:moveTo>
                  <a:cubicBezTo>
                    <a:pt x="1104" y="211"/>
                    <a:pt x="1104" y="211"/>
                    <a:pt x="1104" y="211"/>
                  </a:cubicBezTo>
                  <a:cubicBezTo>
                    <a:pt x="1116" y="201"/>
                    <a:pt x="1116" y="201"/>
                    <a:pt x="1116" y="201"/>
                  </a:cubicBezTo>
                  <a:lnTo>
                    <a:pt x="1158" y="211"/>
                  </a:lnTo>
                  <a:close/>
                  <a:moveTo>
                    <a:pt x="1097" y="211"/>
                  </a:moveTo>
                  <a:cubicBezTo>
                    <a:pt x="1034" y="211"/>
                    <a:pt x="1034" y="211"/>
                    <a:pt x="1034" y="211"/>
                  </a:cubicBezTo>
                  <a:cubicBezTo>
                    <a:pt x="1061" y="188"/>
                    <a:pt x="1061" y="188"/>
                    <a:pt x="1061" y="188"/>
                  </a:cubicBezTo>
                  <a:cubicBezTo>
                    <a:pt x="1097" y="196"/>
                    <a:pt x="1097" y="196"/>
                    <a:pt x="1097" y="196"/>
                  </a:cubicBezTo>
                  <a:lnTo>
                    <a:pt x="1097" y="211"/>
                  </a:lnTo>
                  <a:close/>
                  <a:moveTo>
                    <a:pt x="962" y="152"/>
                  </a:moveTo>
                  <a:cubicBezTo>
                    <a:pt x="962" y="144"/>
                    <a:pt x="962" y="144"/>
                    <a:pt x="962" y="144"/>
                  </a:cubicBezTo>
                  <a:cubicBezTo>
                    <a:pt x="1027" y="144"/>
                    <a:pt x="1027" y="144"/>
                    <a:pt x="1027" y="144"/>
                  </a:cubicBezTo>
                  <a:cubicBezTo>
                    <a:pt x="1006" y="162"/>
                    <a:pt x="1006" y="162"/>
                    <a:pt x="1006" y="162"/>
                  </a:cubicBezTo>
                  <a:lnTo>
                    <a:pt x="962" y="152"/>
                  </a:lnTo>
                  <a:close/>
                  <a:moveTo>
                    <a:pt x="996" y="171"/>
                  </a:moveTo>
                  <a:cubicBezTo>
                    <a:pt x="962" y="201"/>
                    <a:pt x="962" y="201"/>
                    <a:pt x="962" y="201"/>
                  </a:cubicBezTo>
                  <a:cubicBezTo>
                    <a:pt x="962" y="163"/>
                    <a:pt x="962" y="163"/>
                    <a:pt x="962" y="163"/>
                  </a:cubicBezTo>
                  <a:lnTo>
                    <a:pt x="996" y="171"/>
                  </a:lnTo>
                  <a:close/>
                  <a:moveTo>
                    <a:pt x="1027" y="156"/>
                  </a:moveTo>
                  <a:cubicBezTo>
                    <a:pt x="1027" y="168"/>
                    <a:pt x="1027" y="168"/>
                    <a:pt x="1027" y="168"/>
                  </a:cubicBezTo>
                  <a:cubicBezTo>
                    <a:pt x="1017" y="165"/>
                    <a:pt x="1017" y="165"/>
                    <a:pt x="1017" y="165"/>
                  </a:cubicBezTo>
                  <a:lnTo>
                    <a:pt x="1027" y="156"/>
                  </a:lnTo>
                  <a:close/>
                  <a:moveTo>
                    <a:pt x="1036" y="144"/>
                  </a:moveTo>
                  <a:cubicBezTo>
                    <a:pt x="1097" y="144"/>
                    <a:pt x="1097" y="144"/>
                    <a:pt x="1097" y="144"/>
                  </a:cubicBezTo>
                  <a:cubicBezTo>
                    <a:pt x="1061" y="176"/>
                    <a:pt x="1061" y="176"/>
                    <a:pt x="1061" y="176"/>
                  </a:cubicBezTo>
                  <a:cubicBezTo>
                    <a:pt x="1036" y="170"/>
                    <a:pt x="1036" y="170"/>
                    <a:pt x="1036" y="170"/>
                  </a:cubicBezTo>
                  <a:lnTo>
                    <a:pt x="1036" y="144"/>
                  </a:lnTo>
                  <a:close/>
                  <a:moveTo>
                    <a:pt x="1051" y="185"/>
                  </a:moveTo>
                  <a:cubicBezTo>
                    <a:pt x="1036" y="198"/>
                    <a:pt x="1036" y="198"/>
                    <a:pt x="1036" y="198"/>
                  </a:cubicBezTo>
                  <a:cubicBezTo>
                    <a:pt x="1036" y="181"/>
                    <a:pt x="1036" y="181"/>
                    <a:pt x="1036" y="181"/>
                  </a:cubicBezTo>
                  <a:lnTo>
                    <a:pt x="1051" y="185"/>
                  </a:lnTo>
                  <a:close/>
                  <a:moveTo>
                    <a:pt x="1097" y="156"/>
                  </a:moveTo>
                  <a:cubicBezTo>
                    <a:pt x="1097" y="185"/>
                    <a:pt x="1097" y="185"/>
                    <a:pt x="1097" y="185"/>
                  </a:cubicBezTo>
                  <a:cubicBezTo>
                    <a:pt x="1072" y="178"/>
                    <a:pt x="1072" y="178"/>
                    <a:pt x="1072" y="178"/>
                  </a:cubicBezTo>
                  <a:lnTo>
                    <a:pt x="1097" y="156"/>
                  </a:lnTo>
                  <a:close/>
                  <a:moveTo>
                    <a:pt x="1027" y="211"/>
                  </a:moveTo>
                  <a:cubicBezTo>
                    <a:pt x="964" y="212"/>
                    <a:pt x="964" y="212"/>
                    <a:pt x="964" y="212"/>
                  </a:cubicBezTo>
                  <a:cubicBezTo>
                    <a:pt x="1007" y="174"/>
                    <a:pt x="1007" y="174"/>
                    <a:pt x="1007" y="174"/>
                  </a:cubicBezTo>
                  <a:cubicBezTo>
                    <a:pt x="1027" y="179"/>
                    <a:pt x="1027" y="179"/>
                    <a:pt x="1027" y="179"/>
                  </a:cubicBezTo>
                  <a:lnTo>
                    <a:pt x="1027" y="211"/>
                  </a:lnTo>
                  <a:close/>
                  <a:moveTo>
                    <a:pt x="954" y="212"/>
                  </a:moveTo>
                  <a:cubicBezTo>
                    <a:pt x="897" y="212"/>
                    <a:pt x="897" y="212"/>
                    <a:pt x="897" y="212"/>
                  </a:cubicBezTo>
                  <a:cubicBezTo>
                    <a:pt x="954" y="162"/>
                    <a:pt x="954" y="162"/>
                    <a:pt x="954" y="162"/>
                  </a:cubicBezTo>
                  <a:lnTo>
                    <a:pt x="954" y="212"/>
                  </a:lnTo>
                  <a:close/>
                  <a:moveTo>
                    <a:pt x="899" y="198"/>
                  </a:moveTo>
                  <a:cubicBezTo>
                    <a:pt x="899" y="148"/>
                    <a:pt x="899" y="148"/>
                    <a:pt x="899" y="148"/>
                  </a:cubicBezTo>
                  <a:cubicBezTo>
                    <a:pt x="944" y="159"/>
                    <a:pt x="944" y="159"/>
                    <a:pt x="944" y="159"/>
                  </a:cubicBezTo>
                  <a:lnTo>
                    <a:pt x="899" y="198"/>
                  </a:lnTo>
                  <a:close/>
                  <a:moveTo>
                    <a:pt x="830" y="200"/>
                  </a:moveTo>
                  <a:cubicBezTo>
                    <a:pt x="830" y="144"/>
                    <a:pt x="830" y="144"/>
                    <a:pt x="830" y="144"/>
                  </a:cubicBezTo>
                  <a:cubicBezTo>
                    <a:pt x="884" y="144"/>
                    <a:pt x="884" y="144"/>
                    <a:pt x="884" y="144"/>
                  </a:cubicBezTo>
                  <a:cubicBezTo>
                    <a:pt x="891" y="146"/>
                    <a:pt x="891" y="146"/>
                    <a:pt x="891" y="146"/>
                  </a:cubicBezTo>
                  <a:lnTo>
                    <a:pt x="830" y="200"/>
                  </a:lnTo>
                  <a:close/>
                  <a:moveTo>
                    <a:pt x="890" y="159"/>
                  </a:moveTo>
                  <a:cubicBezTo>
                    <a:pt x="890" y="212"/>
                    <a:pt x="890" y="212"/>
                    <a:pt x="890" y="212"/>
                  </a:cubicBezTo>
                  <a:cubicBezTo>
                    <a:pt x="830" y="212"/>
                    <a:pt x="830" y="212"/>
                    <a:pt x="830" y="212"/>
                  </a:cubicBezTo>
                  <a:lnTo>
                    <a:pt x="890" y="159"/>
                  </a:lnTo>
                  <a:close/>
                  <a:moveTo>
                    <a:pt x="681" y="212"/>
                  </a:moveTo>
                  <a:cubicBezTo>
                    <a:pt x="618" y="212"/>
                    <a:pt x="618" y="212"/>
                    <a:pt x="618" y="212"/>
                  </a:cubicBezTo>
                  <a:cubicBezTo>
                    <a:pt x="681" y="156"/>
                    <a:pt x="681" y="156"/>
                    <a:pt x="681" y="156"/>
                  </a:cubicBezTo>
                  <a:lnTo>
                    <a:pt x="681" y="212"/>
                  </a:lnTo>
                  <a:close/>
                  <a:moveTo>
                    <a:pt x="690" y="144"/>
                  </a:moveTo>
                  <a:cubicBezTo>
                    <a:pt x="753" y="144"/>
                    <a:pt x="753" y="144"/>
                    <a:pt x="753" y="144"/>
                  </a:cubicBezTo>
                  <a:cubicBezTo>
                    <a:pt x="690" y="200"/>
                    <a:pt x="690" y="200"/>
                    <a:pt x="690" y="200"/>
                  </a:cubicBezTo>
                  <a:lnTo>
                    <a:pt x="690" y="144"/>
                  </a:lnTo>
                  <a:close/>
                  <a:moveTo>
                    <a:pt x="623" y="195"/>
                  </a:moveTo>
                  <a:cubicBezTo>
                    <a:pt x="623" y="144"/>
                    <a:pt x="623" y="144"/>
                    <a:pt x="623" y="144"/>
                  </a:cubicBezTo>
                  <a:cubicBezTo>
                    <a:pt x="681" y="144"/>
                    <a:pt x="681" y="144"/>
                    <a:pt x="681" y="144"/>
                  </a:cubicBezTo>
                  <a:lnTo>
                    <a:pt x="623" y="195"/>
                  </a:lnTo>
                  <a:close/>
                  <a:moveTo>
                    <a:pt x="557" y="198"/>
                  </a:moveTo>
                  <a:cubicBezTo>
                    <a:pt x="557" y="165"/>
                    <a:pt x="557" y="165"/>
                    <a:pt x="557" y="165"/>
                  </a:cubicBezTo>
                  <a:cubicBezTo>
                    <a:pt x="568" y="144"/>
                    <a:pt x="568" y="144"/>
                    <a:pt x="568" y="144"/>
                  </a:cubicBezTo>
                  <a:cubicBezTo>
                    <a:pt x="618" y="144"/>
                    <a:pt x="618" y="144"/>
                    <a:pt x="618" y="144"/>
                  </a:cubicBezTo>
                  <a:lnTo>
                    <a:pt x="557" y="198"/>
                  </a:lnTo>
                  <a:close/>
                  <a:moveTo>
                    <a:pt x="615" y="159"/>
                  </a:moveTo>
                  <a:cubicBezTo>
                    <a:pt x="615" y="212"/>
                    <a:pt x="615" y="212"/>
                    <a:pt x="615" y="212"/>
                  </a:cubicBezTo>
                  <a:cubicBezTo>
                    <a:pt x="554" y="212"/>
                    <a:pt x="554" y="212"/>
                    <a:pt x="554" y="212"/>
                  </a:cubicBezTo>
                  <a:lnTo>
                    <a:pt x="615" y="159"/>
                  </a:lnTo>
                  <a:close/>
                  <a:moveTo>
                    <a:pt x="825" y="144"/>
                  </a:moveTo>
                  <a:cubicBezTo>
                    <a:pt x="759" y="202"/>
                    <a:pt x="759" y="202"/>
                    <a:pt x="759" y="202"/>
                  </a:cubicBezTo>
                  <a:cubicBezTo>
                    <a:pt x="759" y="144"/>
                    <a:pt x="759" y="144"/>
                    <a:pt x="759" y="144"/>
                  </a:cubicBezTo>
                  <a:lnTo>
                    <a:pt x="825" y="144"/>
                  </a:lnTo>
                  <a:close/>
                  <a:moveTo>
                    <a:pt x="932" y="144"/>
                  </a:moveTo>
                  <a:cubicBezTo>
                    <a:pt x="960" y="144"/>
                    <a:pt x="960" y="144"/>
                    <a:pt x="960" y="144"/>
                  </a:cubicBezTo>
                  <a:cubicBezTo>
                    <a:pt x="954" y="149"/>
                    <a:pt x="954" y="149"/>
                    <a:pt x="954" y="149"/>
                  </a:cubicBezTo>
                  <a:lnTo>
                    <a:pt x="932" y="144"/>
                  </a:lnTo>
                  <a:close/>
                  <a:moveTo>
                    <a:pt x="1167" y="144"/>
                  </a:moveTo>
                  <a:cubicBezTo>
                    <a:pt x="1115" y="189"/>
                    <a:pt x="1115" y="189"/>
                    <a:pt x="1115" y="189"/>
                  </a:cubicBezTo>
                  <a:cubicBezTo>
                    <a:pt x="1106" y="187"/>
                    <a:pt x="1106" y="187"/>
                    <a:pt x="1106" y="187"/>
                  </a:cubicBezTo>
                  <a:cubicBezTo>
                    <a:pt x="1106" y="144"/>
                    <a:pt x="1106" y="144"/>
                    <a:pt x="1106" y="144"/>
                  </a:cubicBezTo>
                  <a:lnTo>
                    <a:pt x="1167" y="144"/>
                  </a:lnTo>
                  <a:close/>
                  <a:moveTo>
                    <a:pt x="1179" y="144"/>
                  </a:moveTo>
                  <a:cubicBezTo>
                    <a:pt x="1242" y="144"/>
                    <a:pt x="1242" y="144"/>
                    <a:pt x="1242" y="144"/>
                  </a:cubicBezTo>
                  <a:cubicBezTo>
                    <a:pt x="1179" y="200"/>
                    <a:pt x="1179" y="200"/>
                    <a:pt x="1179" y="200"/>
                  </a:cubicBezTo>
                  <a:lnTo>
                    <a:pt x="1179" y="144"/>
                  </a:lnTo>
                  <a:close/>
                  <a:moveTo>
                    <a:pt x="1386" y="144"/>
                  </a:moveTo>
                  <a:cubicBezTo>
                    <a:pt x="1386" y="144"/>
                    <a:pt x="1386" y="144"/>
                    <a:pt x="1386" y="144"/>
                  </a:cubicBezTo>
                  <a:cubicBezTo>
                    <a:pt x="1321" y="201"/>
                    <a:pt x="1321" y="201"/>
                    <a:pt x="1321" y="201"/>
                  </a:cubicBezTo>
                  <a:cubicBezTo>
                    <a:pt x="1321" y="144"/>
                    <a:pt x="1321" y="144"/>
                    <a:pt x="1321" y="144"/>
                  </a:cubicBezTo>
                  <a:lnTo>
                    <a:pt x="1386" y="144"/>
                  </a:lnTo>
                  <a:close/>
                  <a:moveTo>
                    <a:pt x="1384" y="158"/>
                  </a:moveTo>
                  <a:cubicBezTo>
                    <a:pt x="1393" y="211"/>
                    <a:pt x="1393" y="211"/>
                    <a:pt x="1393" y="211"/>
                  </a:cubicBezTo>
                  <a:cubicBezTo>
                    <a:pt x="1324" y="211"/>
                    <a:pt x="1324" y="211"/>
                    <a:pt x="1324" y="211"/>
                  </a:cubicBezTo>
                  <a:lnTo>
                    <a:pt x="1384" y="158"/>
                  </a:lnTo>
                  <a:close/>
                  <a:moveTo>
                    <a:pt x="1447" y="211"/>
                  </a:moveTo>
                  <a:cubicBezTo>
                    <a:pt x="1401" y="211"/>
                    <a:pt x="1401" y="211"/>
                    <a:pt x="1401" y="211"/>
                  </a:cubicBezTo>
                  <a:cubicBezTo>
                    <a:pt x="1392" y="151"/>
                    <a:pt x="1392" y="151"/>
                    <a:pt x="1392" y="151"/>
                  </a:cubicBezTo>
                  <a:lnTo>
                    <a:pt x="1447" y="211"/>
                  </a:lnTo>
                  <a:close/>
                  <a:moveTo>
                    <a:pt x="761" y="212"/>
                  </a:moveTo>
                  <a:cubicBezTo>
                    <a:pt x="822" y="159"/>
                    <a:pt x="822" y="159"/>
                    <a:pt x="822" y="159"/>
                  </a:cubicBezTo>
                  <a:cubicBezTo>
                    <a:pt x="822" y="212"/>
                    <a:pt x="822" y="212"/>
                    <a:pt x="822" y="212"/>
                  </a:cubicBezTo>
                  <a:lnTo>
                    <a:pt x="761" y="212"/>
                  </a:lnTo>
                  <a:close/>
                  <a:moveTo>
                    <a:pt x="750" y="212"/>
                  </a:moveTo>
                  <a:cubicBezTo>
                    <a:pt x="690" y="212"/>
                    <a:pt x="690" y="212"/>
                    <a:pt x="690" y="212"/>
                  </a:cubicBezTo>
                  <a:cubicBezTo>
                    <a:pt x="750" y="159"/>
                    <a:pt x="750" y="159"/>
                    <a:pt x="750" y="159"/>
                  </a:cubicBezTo>
                  <a:lnTo>
                    <a:pt x="750" y="212"/>
                  </a:lnTo>
                  <a:close/>
                  <a:moveTo>
                    <a:pt x="543" y="212"/>
                  </a:moveTo>
                  <a:cubicBezTo>
                    <a:pt x="543" y="204"/>
                    <a:pt x="543" y="204"/>
                    <a:pt x="543" y="204"/>
                  </a:cubicBezTo>
                  <a:cubicBezTo>
                    <a:pt x="534" y="204"/>
                    <a:pt x="534" y="204"/>
                    <a:pt x="534" y="204"/>
                  </a:cubicBezTo>
                  <a:cubicBezTo>
                    <a:pt x="548" y="179"/>
                    <a:pt x="548" y="179"/>
                    <a:pt x="548" y="179"/>
                  </a:cubicBezTo>
                  <a:cubicBezTo>
                    <a:pt x="548" y="212"/>
                    <a:pt x="548" y="212"/>
                    <a:pt x="548" y="212"/>
                  </a:cubicBezTo>
                  <a:lnTo>
                    <a:pt x="543" y="212"/>
                  </a:lnTo>
                  <a:close/>
                  <a:moveTo>
                    <a:pt x="513" y="1353"/>
                  </a:moveTo>
                  <a:cubicBezTo>
                    <a:pt x="426" y="1353"/>
                    <a:pt x="426" y="1353"/>
                    <a:pt x="426" y="1353"/>
                  </a:cubicBezTo>
                  <a:cubicBezTo>
                    <a:pt x="426" y="1343"/>
                    <a:pt x="426" y="1343"/>
                    <a:pt x="426" y="1343"/>
                  </a:cubicBezTo>
                  <a:cubicBezTo>
                    <a:pt x="471" y="1312"/>
                    <a:pt x="471" y="1312"/>
                    <a:pt x="471" y="1312"/>
                  </a:cubicBezTo>
                  <a:cubicBezTo>
                    <a:pt x="513" y="1342"/>
                    <a:pt x="513" y="1342"/>
                    <a:pt x="513" y="1342"/>
                  </a:cubicBezTo>
                  <a:lnTo>
                    <a:pt x="513" y="1353"/>
                  </a:lnTo>
                  <a:close/>
                </a:path>
              </a:pathLst>
            </a:custGeom>
            <a:solidFill>
              <a:srgbClr val="E2E2E2"/>
            </a:solidFill>
            <a:ln w="9525">
              <a:solidFill>
                <a:srgbClr val="E2E2E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45"/>
            <p:cNvSpPr/>
            <p:nvPr/>
          </p:nvSpPr>
          <p:spPr>
            <a:xfrm>
              <a:off x="4396240" y="3107094"/>
              <a:ext cx="2669390" cy="276848"/>
            </a:xfrm>
            <a:prstGeom prst="rect">
              <a:avLst/>
            </a:prstGeom>
          </p:spPr>
          <p:txBody>
            <a:bodyPr wrap="square" lIns="0" tIns="0" rIns="0" bIns="0">
              <a:spAutoFit/>
            </a:bodyPr>
            <a:lstStyle/>
            <a:p>
              <a:pPr marL="0" lvl="1">
                <a:lnSpc>
                  <a:spcPts val="1200"/>
                </a:lnSpc>
                <a:spcAft>
                  <a:spcPts val="600"/>
                </a:spcAft>
              </a:pPr>
              <a:r>
                <a:rPr lang="en-US" sz="900" b="1" dirty="0">
                  <a:solidFill>
                    <a:schemeClr val="tx2"/>
                  </a:solidFill>
                </a:rPr>
                <a:t>The </a:t>
              </a:r>
              <a:r>
                <a:rPr lang="en-US" sz="900" b="1" dirty="0" err="1">
                  <a:solidFill>
                    <a:schemeClr val="tx2"/>
                  </a:solidFill>
                </a:rPr>
                <a:t>dTIMS</a:t>
              </a:r>
              <a:r>
                <a:rPr lang="en-US" sz="900" b="1" dirty="0">
                  <a:solidFill>
                    <a:schemeClr val="tx2"/>
                  </a:solidFill>
                </a:rPr>
                <a:t> model considers four factors related to the deterioration of the pavement:</a:t>
              </a:r>
            </a:p>
          </p:txBody>
        </p:sp>
        <p:sp>
          <p:nvSpPr>
            <p:cNvPr id="47" name="Rectangle 46"/>
            <p:cNvSpPr/>
            <p:nvPr/>
          </p:nvSpPr>
          <p:spPr>
            <a:xfrm>
              <a:off x="4320338" y="4631351"/>
              <a:ext cx="887478" cy="678277"/>
            </a:xfrm>
            <a:prstGeom prst="rect">
              <a:avLst/>
            </a:prstGeom>
          </p:spPr>
          <p:txBody>
            <a:bodyPr wrap="square">
              <a:spAutoFit/>
            </a:bodyPr>
            <a:lstStyle/>
            <a:p>
              <a:pPr marL="0" lvl="2">
                <a:buClr>
                  <a:srgbClr val="CDA139"/>
                </a:buClr>
                <a:buSzPct val="140000"/>
              </a:pPr>
              <a:r>
                <a:rPr lang="en-US" sz="900" b="1" dirty="0">
                  <a:solidFill>
                    <a:schemeClr val="bg1"/>
                  </a:solidFill>
                </a:rPr>
                <a:t>International Roughness Index (IRI)</a:t>
              </a:r>
            </a:p>
            <a:p>
              <a:pPr marL="0" lvl="2">
                <a:buClr>
                  <a:srgbClr val="CDA139"/>
                </a:buClr>
                <a:buSzPct val="140000"/>
              </a:pPr>
              <a:r>
                <a:rPr lang="en-US" sz="800" i="1" dirty="0">
                  <a:solidFill>
                    <a:schemeClr val="bg1"/>
                  </a:solidFill>
                </a:rPr>
                <a:t>(roughness of the ride)</a:t>
              </a:r>
            </a:p>
          </p:txBody>
        </p:sp>
        <p:sp>
          <p:nvSpPr>
            <p:cNvPr id="49" name="Rectangle 48"/>
            <p:cNvSpPr/>
            <p:nvPr/>
          </p:nvSpPr>
          <p:spPr>
            <a:xfrm>
              <a:off x="6393137" y="4052579"/>
              <a:ext cx="1982975" cy="429114"/>
            </a:xfrm>
            <a:prstGeom prst="rect">
              <a:avLst/>
            </a:prstGeom>
          </p:spPr>
          <p:txBody>
            <a:bodyPr wrap="square">
              <a:spAutoFit/>
            </a:bodyPr>
            <a:lstStyle/>
            <a:p>
              <a:r>
                <a:rPr lang="en-US" sz="900" b="1" dirty="0">
                  <a:solidFill>
                    <a:schemeClr val="bg1"/>
                  </a:solidFill>
                </a:rPr>
                <a:t>Distress Box Area (DBA)</a:t>
              </a:r>
              <a:br>
                <a:rPr lang="en-US" sz="900" b="1" dirty="0">
                  <a:solidFill>
                    <a:schemeClr val="bg1"/>
                  </a:solidFill>
                </a:rPr>
              </a:br>
              <a:r>
                <a:rPr lang="en-US" sz="800" i="1" dirty="0">
                  <a:solidFill>
                    <a:schemeClr val="bg1"/>
                  </a:solidFill>
                </a:rPr>
                <a:t>(percentage of cracking along the segmentation)</a:t>
              </a:r>
              <a:endParaRPr lang="en-US" sz="1600" i="1" dirty="0">
                <a:solidFill>
                  <a:schemeClr val="bg1"/>
                </a:solidFill>
              </a:endParaRPr>
            </a:p>
          </p:txBody>
        </p:sp>
        <p:sp>
          <p:nvSpPr>
            <p:cNvPr id="50" name="Rectangle 49"/>
            <p:cNvSpPr/>
            <p:nvPr/>
          </p:nvSpPr>
          <p:spPr>
            <a:xfrm>
              <a:off x="7537161" y="3068960"/>
              <a:ext cx="1296561" cy="650592"/>
            </a:xfrm>
            <a:prstGeom prst="rect">
              <a:avLst/>
            </a:prstGeom>
          </p:spPr>
          <p:txBody>
            <a:bodyPr wrap="square">
              <a:spAutoFit/>
            </a:bodyPr>
            <a:lstStyle/>
            <a:p>
              <a:pPr marL="0" lvl="2">
                <a:spcAft>
                  <a:spcPts val="600"/>
                </a:spcAft>
                <a:buClr>
                  <a:srgbClr val="CDA139"/>
                </a:buClr>
                <a:buSzPct val="140000"/>
              </a:pPr>
              <a:r>
                <a:rPr lang="en-US" sz="900" b="1" dirty="0">
                  <a:solidFill>
                    <a:schemeClr val="bg1"/>
                  </a:solidFill>
                </a:rPr>
                <a:t>Faulting </a:t>
              </a:r>
              <a:r>
                <a:rPr lang="en-US" sz="800" i="1" dirty="0">
                  <a:solidFill>
                    <a:schemeClr val="bg1"/>
                  </a:solidFill>
                </a:rPr>
                <a:t>(Used for PCCP only; refers to cracks in the pavement at the joints or cracks along the roadway). </a:t>
              </a:r>
            </a:p>
          </p:txBody>
        </p:sp>
        <p:grpSp>
          <p:nvGrpSpPr>
            <p:cNvPr id="51" name="Group 50"/>
            <p:cNvGrpSpPr/>
            <p:nvPr/>
          </p:nvGrpSpPr>
          <p:grpSpPr>
            <a:xfrm>
              <a:off x="5477918" y="4899399"/>
              <a:ext cx="135737" cy="170486"/>
              <a:chOff x="314624" y="4082873"/>
              <a:chExt cx="509330" cy="599440"/>
            </a:xfrm>
            <a:solidFill>
              <a:schemeClr val="accent1"/>
            </a:solidFill>
          </p:grpSpPr>
          <p:sp>
            <p:nvSpPr>
              <p:cNvPr id="92" name="bk object 79"/>
              <p:cNvSpPr/>
              <p:nvPr/>
            </p:nvSpPr>
            <p:spPr>
              <a:xfrm>
                <a:off x="502644" y="4082873"/>
                <a:ext cx="321310" cy="599440"/>
              </a:xfrm>
              <a:custGeom>
                <a:avLst/>
                <a:gdLst/>
                <a:ahLst/>
                <a:cxnLst/>
                <a:rect l="l" t="t" r="r" b="b"/>
                <a:pathLst>
                  <a:path w="321309" h="599439">
                    <a:moveTo>
                      <a:pt x="159372" y="0"/>
                    </a:moveTo>
                    <a:lnTo>
                      <a:pt x="132301" y="34676"/>
                    </a:lnTo>
                    <a:lnTo>
                      <a:pt x="102116" y="77176"/>
                    </a:lnTo>
                    <a:lnTo>
                      <a:pt x="79571" y="111967"/>
                    </a:lnTo>
                    <a:lnTo>
                      <a:pt x="57023" y="150434"/>
                    </a:lnTo>
                    <a:lnTo>
                      <a:pt x="36133" y="191299"/>
                    </a:lnTo>
                    <a:lnTo>
                      <a:pt x="18560" y="233284"/>
                    </a:lnTo>
                    <a:lnTo>
                      <a:pt x="5962" y="275112"/>
                    </a:lnTo>
                    <a:lnTo>
                      <a:pt x="0" y="315506"/>
                    </a:lnTo>
                    <a:lnTo>
                      <a:pt x="358" y="338728"/>
                    </a:lnTo>
                    <a:lnTo>
                      <a:pt x="9876" y="377039"/>
                    </a:lnTo>
                    <a:lnTo>
                      <a:pt x="39883" y="416811"/>
                    </a:lnTo>
                    <a:lnTo>
                      <a:pt x="78755" y="439577"/>
                    </a:lnTo>
                    <a:lnTo>
                      <a:pt x="124698" y="451627"/>
                    </a:lnTo>
                    <a:lnTo>
                      <a:pt x="141681" y="453123"/>
                    </a:lnTo>
                    <a:lnTo>
                      <a:pt x="133184" y="598970"/>
                    </a:lnTo>
                    <a:lnTo>
                      <a:pt x="185508" y="598970"/>
                    </a:lnTo>
                    <a:lnTo>
                      <a:pt x="176999" y="453123"/>
                    </a:lnTo>
                    <a:lnTo>
                      <a:pt x="178104" y="453123"/>
                    </a:lnTo>
                    <a:lnTo>
                      <a:pt x="225996" y="451708"/>
                    </a:lnTo>
                    <a:lnTo>
                      <a:pt x="276253" y="446856"/>
                    </a:lnTo>
                    <a:lnTo>
                      <a:pt x="311148" y="427283"/>
                    </a:lnTo>
                    <a:lnTo>
                      <a:pt x="320752" y="381543"/>
                    </a:lnTo>
                    <a:lnTo>
                      <a:pt x="320660" y="364589"/>
                    </a:lnTo>
                    <a:lnTo>
                      <a:pt x="318848" y="322724"/>
                    </a:lnTo>
                    <a:lnTo>
                      <a:pt x="312500" y="275104"/>
                    </a:lnTo>
                    <a:lnTo>
                      <a:pt x="299898" y="233267"/>
                    </a:lnTo>
                    <a:lnTo>
                      <a:pt x="282319" y="191273"/>
                    </a:lnTo>
                    <a:lnTo>
                      <a:pt x="261423" y="150401"/>
                    </a:lnTo>
                    <a:lnTo>
                      <a:pt x="238870" y="111929"/>
                    </a:lnTo>
                    <a:lnTo>
                      <a:pt x="216321" y="77136"/>
                    </a:lnTo>
                    <a:lnTo>
                      <a:pt x="186137" y="34640"/>
                    </a:lnTo>
                    <a:lnTo>
                      <a:pt x="161402" y="2786"/>
                    </a:lnTo>
                    <a:lnTo>
                      <a:pt x="159372" y="317"/>
                    </a:lnTo>
                    <a:lnTo>
                      <a:pt x="159372" y="0"/>
                    </a:lnTo>
                    <a:close/>
                  </a:path>
                  <a:path w="321309" h="599439">
                    <a:moveTo>
                      <a:pt x="159092" y="0"/>
                    </a:moveTo>
                    <a:lnTo>
                      <a:pt x="159092" y="177"/>
                    </a:lnTo>
                    <a:lnTo>
                      <a:pt x="159092" y="0"/>
                    </a:lnTo>
                    <a:close/>
                  </a:path>
                </a:pathLst>
              </a:custGeom>
              <a:grpFill/>
            </p:spPr>
            <p:txBody>
              <a:bodyPr wrap="square" lIns="0" tIns="0" rIns="0" bIns="0" rtlCol="0"/>
              <a:lstStyle/>
              <a:p>
                <a:endParaRPr>
                  <a:solidFill>
                    <a:prstClr val="black"/>
                  </a:solidFill>
                  <a:latin typeface="Calibri"/>
                </a:endParaRPr>
              </a:p>
            </p:txBody>
          </p:sp>
          <p:sp>
            <p:nvSpPr>
              <p:cNvPr id="93" name="bk object 80"/>
              <p:cNvSpPr/>
              <p:nvPr userDrawn="1"/>
            </p:nvSpPr>
            <p:spPr>
              <a:xfrm>
                <a:off x="314624" y="4082873"/>
                <a:ext cx="321310" cy="599440"/>
              </a:xfrm>
              <a:custGeom>
                <a:avLst/>
                <a:gdLst/>
                <a:ahLst/>
                <a:cxnLst/>
                <a:rect l="l" t="t" r="r" b="b"/>
                <a:pathLst>
                  <a:path w="321309" h="599439">
                    <a:moveTo>
                      <a:pt x="159372" y="0"/>
                    </a:moveTo>
                    <a:lnTo>
                      <a:pt x="132301" y="34676"/>
                    </a:lnTo>
                    <a:lnTo>
                      <a:pt x="102116" y="77176"/>
                    </a:lnTo>
                    <a:lnTo>
                      <a:pt x="79571" y="111967"/>
                    </a:lnTo>
                    <a:lnTo>
                      <a:pt x="57023" y="150434"/>
                    </a:lnTo>
                    <a:lnTo>
                      <a:pt x="36133" y="191299"/>
                    </a:lnTo>
                    <a:lnTo>
                      <a:pt x="18560" y="233284"/>
                    </a:lnTo>
                    <a:lnTo>
                      <a:pt x="5962" y="275112"/>
                    </a:lnTo>
                    <a:lnTo>
                      <a:pt x="0" y="315506"/>
                    </a:lnTo>
                    <a:lnTo>
                      <a:pt x="358" y="338728"/>
                    </a:lnTo>
                    <a:lnTo>
                      <a:pt x="9876" y="377039"/>
                    </a:lnTo>
                    <a:lnTo>
                      <a:pt x="39883" y="416811"/>
                    </a:lnTo>
                    <a:lnTo>
                      <a:pt x="78755" y="439577"/>
                    </a:lnTo>
                    <a:lnTo>
                      <a:pt x="124698" y="451627"/>
                    </a:lnTo>
                    <a:lnTo>
                      <a:pt x="141681" y="453123"/>
                    </a:lnTo>
                    <a:lnTo>
                      <a:pt x="133184" y="598970"/>
                    </a:lnTo>
                    <a:lnTo>
                      <a:pt x="185508" y="598970"/>
                    </a:lnTo>
                    <a:lnTo>
                      <a:pt x="176999" y="453123"/>
                    </a:lnTo>
                    <a:lnTo>
                      <a:pt x="178104" y="453123"/>
                    </a:lnTo>
                    <a:lnTo>
                      <a:pt x="225996" y="451708"/>
                    </a:lnTo>
                    <a:lnTo>
                      <a:pt x="276253" y="446856"/>
                    </a:lnTo>
                    <a:lnTo>
                      <a:pt x="311148" y="427283"/>
                    </a:lnTo>
                    <a:lnTo>
                      <a:pt x="320752" y="381543"/>
                    </a:lnTo>
                    <a:lnTo>
                      <a:pt x="320660" y="364589"/>
                    </a:lnTo>
                    <a:lnTo>
                      <a:pt x="318848" y="322724"/>
                    </a:lnTo>
                    <a:lnTo>
                      <a:pt x="312500" y="275104"/>
                    </a:lnTo>
                    <a:lnTo>
                      <a:pt x="299898" y="233267"/>
                    </a:lnTo>
                    <a:lnTo>
                      <a:pt x="282319" y="191273"/>
                    </a:lnTo>
                    <a:lnTo>
                      <a:pt x="261423" y="150401"/>
                    </a:lnTo>
                    <a:lnTo>
                      <a:pt x="238870" y="111929"/>
                    </a:lnTo>
                    <a:lnTo>
                      <a:pt x="216321" y="77136"/>
                    </a:lnTo>
                    <a:lnTo>
                      <a:pt x="186137" y="34640"/>
                    </a:lnTo>
                    <a:lnTo>
                      <a:pt x="161402" y="2786"/>
                    </a:lnTo>
                    <a:lnTo>
                      <a:pt x="159372" y="317"/>
                    </a:lnTo>
                    <a:lnTo>
                      <a:pt x="159372" y="0"/>
                    </a:lnTo>
                    <a:close/>
                  </a:path>
                  <a:path w="321309" h="599439">
                    <a:moveTo>
                      <a:pt x="159092" y="0"/>
                    </a:moveTo>
                    <a:lnTo>
                      <a:pt x="159092" y="177"/>
                    </a:lnTo>
                    <a:lnTo>
                      <a:pt x="159092" y="0"/>
                    </a:lnTo>
                    <a:close/>
                  </a:path>
                </a:pathLst>
              </a:custGeom>
              <a:grpFill/>
            </p:spPr>
            <p:txBody>
              <a:bodyPr wrap="square" lIns="0" tIns="0" rIns="0" bIns="0" rtlCol="0"/>
              <a:lstStyle/>
              <a:p>
                <a:endParaRPr>
                  <a:solidFill>
                    <a:prstClr val="black"/>
                  </a:solidFill>
                  <a:latin typeface="Calibri"/>
                </a:endParaRPr>
              </a:p>
            </p:txBody>
          </p:sp>
        </p:grpSp>
        <p:grpSp>
          <p:nvGrpSpPr>
            <p:cNvPr id="52" name="Group 51"/>
            <p:cNvGrpSpPr/>
            <p:nvPr/>
          </p:nvGrpSpPr>
          <p:grpSpPr>
            <a:xfrm>
              <a:off x="5276854" y="3068960"/>
              <a:ext cx="2599095" cy="2578201"/>
              <a:chOff x="450967" y="1457065"/>
              <a:chExt cx="4504073" cy="4467855"/>
            </a:xfrm>
            <a:solidFill>
              <a:srgbClr val="BFBFBF"/>
            </a:solidFill>
          </p:grpSpPr>
          <p:grpSp>
            <p:nvGrpSpPr>
              <p:cNvPr id="88" name="Group 87"/>
              <p:cNvGrpSpPr/>
              <p:nvPr/>
            </p:nvGrpSpPr>
            <p:grpSpPr>
              <a:xfrm>
                <a:off x="450967" y="2848729"/>
                <a:ext cx="2537951" cy="3076191"/>
                <a:chOff x="487212" y="2848729"/>
                <a:chExt cx="2730117" cy="3076191"/>
              </a:xfrm>
              <a:grpFill/>
            </p:grpSpPr>
            <p:sp>
              <p:nvSpPr>
                <p:cNvPr id="90" name="Bent Arrow 89"/>
                <p:cNvSpPr/>
                <p:nvPr/>
              </p:nvSpPr>
              <p:spPr>
                <a:xfrm flipH="1" flipV="1">
                  <a:off x="487212" y="3637835"/>
                  <a:ext cx="1919371" cy="2287085"/>
                </a:xfrm>
                <a:prstGeom prst="bentArrow">
                  <a:avLst>
                    <a:gd name="adj1" fmla="val 13268"/>
                    <a:gd name="adj2" fmla="val 50000"/>
                    <a:gd name="adj3" fmla="val 0"/>
                    <a:gd name="adj4" fmla="val 27314"/>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050" dirty="0">
                    <a:solidFill>
                      <a:prstClr val="white"/>
                    </a:solidFill>
                    <a:latin typeface="Univers 45 Light" pitchFamily="2" charset="0"/>
                  </a:endParaRPr>
                </a:p>
              </p:txBody>
            </p:sp>
            <p:sp>
              <p:nvSpPr>
                <p:cNvPr id="91" name="Bent Arrow 90"/>
                <p:cNvSpPr/>
                <p:nvPr/>
              </p:nvSpPr>
              <p:spPr>
                <a:xfrm>
                  <a:off x="2156040" y="2848729"/>
                  <a:ext cx="1061289" cy="1214458"/>
                </a:xfrm>
                <a:prstGeom prst="bentArrow">
                  <a:avLst>
                    <a:gd name="adj1" fmla="val 24395"/>
                    <a:gd name="adj2" fmla="val 11920"/>
                    <a:gd name="adj3" fmla="val 0"/>
                    <a:gd name="adj4" fmla="val 44326"/>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050" dirty="0">
                    <a:solidFill>
                      <a:prstClr val="white"/>
                    </a:solidFill>
                    <a:latin typeface="Univers 45 Light" pitchFamily="2" charset="0"/>
                  </a:endParaRPr>
                </a:p>
              </p:txBody>
            </p:sp>
          </p:grpSp>
          <p:sp>
            <p:nvSpPr>
              <p:cNvPr id="89" name="Bent Arrow 88"/>
              <p:cNvSpPr/>
              <p:nvPr/>
            </p:nvSpPr>
            <p:spPr>
              <a:xfrm rot="16200000" flipV="1">
                <a:off x="2920155" y="1054495"/>
                <a:ext cx="1632316" cy="2437455"/>
              </a:xfrm>
              <a:prstGeom prst="bentArrow">
                <a:avLst>
                  <a:gd name="adj1" fmla="val 13683"/>
                  <a:gd name="adj2" fmla="val 50000"/>
                  <a:gd name="adj3" fmla="val 0"/>
                  <a:gd name="adj4" fmla="val 2586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1050" dirty="0">
                  <a:solidFill>
                    <a:prstClr val="white"/>
                  </a:solidFill>
                  <a:latin typeface="Univers 45 Light" pitchFamily="2" charset="0"/>
                </a:endParaRPr>
              </a:p>
            </p:txBody>
          </p:sp>
        </p:grpSp>
        <p:grpSp>
          <p:nvGrpSpPr>
            <p:cNvPr id="53" name="Group 52"/>
            <p:cNvGrpSpPr/>
            <p:nvPr/>
          </p:nvGrpSpPr>
          <p:grpSpPr>
            <a:xfrm>
              <a:off x="6355003" y="3717240"/>
              <a:ext cx="152537" cy="153077"/>
              <a:chOff x="314624" y="4082873"/>
              <a:chExt cx="697350" cy="599440"/>
            </a:xfrm>
            <a:solidFill>
              <a:schemeClr val="accent1"/>
            </a:solidFill>
          </p:grpSpPr>
          <p:sp>
            <p:nvSpPr>
              <p:cNvPr id="85" name="bk object 79"/>
              <p:cNvSpPr/>
              <p:nvPr/>
            </p:nvSpPr>
            <p:spPr>
              <a:xfrm>
                <a:off x="502644" y="4082873"/>
                <a:ext cx="321310" cy="599440"/>
              </a:xfrm>
              <a:custGeom>
                <a:avLst/>
                <a:gdLst/>
                <a:ahLst/>
                <a:cxnLst/>
                <a:rect l="l" t="t" r="r" b="b"/>
                <a:pathLst>
                  <a:path w="321309" h="599439">
                    <a:moveTo>
                      <a:pt x="159372" y="0"/>
                    </a:moveTo>
                    <a:lnTo>
                      <a:pt x="132301" y="34676"/>
                    </a:lnTo>
                    <a:lnTo>
                      <a:pt x="102116" y="77176"/>
                    </a:lnTo>
                    <a:lnTo>
                      <a:pt x="79571" y="111967"/>
                    </a:lnTo>
                    <a:lnTo>
                      <a:pt x="57023" y="150434"/>
                    </a:lnTo>
                    <a:lnTo>
                      <a:pt x="36133" y="191299"/>
                    </a:lnTo>
                    <a:lnTo>
                      <a:pt x="18560" y="233284"/>
                    </a:lnTo>
                    <a:lnTo>
                      <a:pt x="5962" y="275112"/>
                    </a:lnTo>
                    <a:lnTo>
                      <a:pt x="0" y="315506"/>
                    </a:lnTo>
                    <a:lnTo>
                      <a:pt x="358" y="338728"/>
                    </a:lnTo>
                    <a:lnTo>
                      <a:pt x="9876" y="377039"/>
                    </a:lnTo>
                    <a:lnTo>
                      <a:pt x="39883" y="416811"/>
                    </a:lnTo>
                    <a:lnTo>
                      <a:pt x="78755" y="439577"/>
                    </a:lnTo>
                    <a:lnTo>
                      <a:pt x="124698" y="451627"/>
                    </a:lnTo>
                    <a:lnTo>
                      <a:pt x="141681" y="453123"/>
                    </a:lnTo>
                    <a:lnTo>
                      <a:pt x="133184" y="598970"/>
                    </a:lnTo>
                    <a:lnTo>
                      <a:pt x="185508" y="598970"/>
                    </a:lnTo>
                    <a:lnTo>
                      <a:pt x="176999" y="453123"/>
                    </a:lnTo>
                    <a:lnTo>
                      <a:pt x="178104" y="453123"/>
                    </a:lnTo>
                    <a:lnTo>
                      <a:pt x="225996" y="451708"/>
                    </a:lnTo>
                    <a:lnTo>
                      <a:pt x="276253" y="446856"/>
                    </a:lnTo>
                    <a:lnTo>
                      <a:pt x="311148" y="427283"/>
                    </a:lnTo>
                    <a:lnTo>
                      <a:pt x="320752" y="381543"/>
                    </a:lnTo>
                    <a:lnTo>
                      <a:pt x="320660" y="364589"/>
                    </a:lnTo>
                    <a:lnTo>
                      <a:pt x="318848" y="322724"/>
                    </a:lnTo>
                    <a:lnTo>
                      <a:pt x="312500" y="275104"/>
                    </a:lnTo>
                    <a:lnTo>
                      <a:pt x="299898" y="233267"/>
                    </a:lnTo>
                    <a:lnTo>
                      <a:pt x="282319" y="191273"/>
                    </a:lnTo>
                    <a:lnTo>
                      <a:pt x="261423" y="150401"/>
                    </a:lnTo>
                    <a:lnTo>
                      <a:pt x="238870" y="111929"/>
                    </a:lnTo>
                    <a:lnTo>
                      <a:pt x="216321" y="77136"/>
                    </a:lnTo>
                    <a:lnTo>
                      <a:pt x="186137" y="34640"/>
                    </a:lnTo>
                    <a:lnTo>
                      <a:pt x="161402" y="2786"/>
                    </a:lnTo>
                    <a:lnTo>
                      <a:pt x="159372" y="317"/>
                    </a:lnTo>
                    <a:lnTo>
                      <a:pt x="159372" y="0"/>
                    </a:lnTo>
                    <a:close/>
                  </a:path>
                  <a:path w="321309" h="599439">
                    <a:moveTo>
                      <a:pt x="159092" y="0"/>
                    </a:moveTo>
                    <a:lnTo>
                      <a:pt x="159092" y="177"/>
                    </a:lnTo>
                    <a:lnTo>
                      <a:pt x="159092" y="0"/>
                    </a:lnTo>
                    <a:close/>
                  </a:path>
                </a:pathLst>
              </a:custGeom>
              <a:grpFill/>
            </p:spPr>
            <p:txBody>
              <a:bodyPr wrap="square" lIns="0" tIns="0" rIns="0" bIns="0" rtlCol="0"/>
              <a:lstStyle/>
              <a:p>
                <a:endParaRPr>
                  <a:solidFill>
                    <a:prstClr val="black"/>
                  </a:solidFill>
                  <a:latin typeface="Calibri"/>
                </a:endParaRPr>
              </a:p>
            </p:txBody>
          </p:sp>
          <p:sp>
            <p:nvSpPr>
              <p:cNvPr id="86" name="bk object 80"/>
              <p:cNvSpPr/>
              <p:nvPr userDrawn="1"/>
            </p:nvSpPr>
            <p:spPr>
              <a:xfrm>
                <a:off x="314624" y="4082873"/>
                <a:ext cx="321310" cy="599440"/>
              </a:xfrm>
              <a:custGeom>
                <a:avLst/>
                <a:gdLst/>
                <a:ahLst/>
                <a:cxnLst/>
                <a:rect l="l" t="t" r="r" b="b"/>
                <a:pathLst>
                  <a:path w="321309" h="599439">
                    <a:moveTo>
                      <a:pt x="159372" y="0"/>
                    </a:moveTo>
                    <a:lnTo>
                      <a:pt x="132301" y="34676"/>
                    </a:lnTo>
                    <a:lnTo>
                      <a:pt x="102116" y="77176"/>
                    </a:lnTo>
                    <a:lnTo>
                      <a:pt x="79571" y="111967"/>
                    </a:lnTo>
                    <a:lnTo>
                      <a:pt x="57023" y="150434"/>
                    </a:lnTo>
                    <a:lnTo>
                      <a:pt x="36133" y="191299"/>
                    </a:lnTo>
                    <a:lnTo>
                      <a:pt x="18560" y="233284"/>
                    </a:lnTo>
                    <a:lnTo>
                      <a:pt x="5962" y="275112"/>
                    </a:lnTo>
                    <a:lnTo>
                      <a:pt x="0" y="315506"/>
                    </a:lnTo>
                    <a:lnTo>
                      <a:pt x="358" y="338728"/>
                    </a:lnTo>
                    <a:lnTo>
                      <a:pt x="9876" y="377039"/>
                    </a:lnTo>
                    <a:lnTo>
                      <a:pt x="39883" y="416811"/>
                    </a:lnTo>
                    <a:lnTo>
                      <a:pt x="78755" y="439577"/>
                    </a:lnTo>
                    <a:lnTo>
                      <a:pt x="124698" y="451627"/>
                    </a:lnTo>
                    <a:lnTo>
                      <a:pt x="141681" y="453123"/>
                    </a:lnTo>
                    <a:lnTo>
                      <a:pt x="133184" y="598970"/>
                    </a:lnTo>
                    <a:lnTo>
                      <a:pt x="185508" y="598970"/>
                    </a:lnTo>
                    <a:lnTo>
                      <a:pt x="176999" y="453123"/>
                    </a:lnTo>
                    <a:lnTo>
                      <a:pt x="178104" y="453123"/>
                    </a:lnTo>
                    <a:lnTo>
                      <a:pt x="225996" y="451708"/>
                    </a:lnTo>
                    <a:lnTo>
                      <a:pt x="276253" y="446856"/>
                    </a:lnTo>
                    <a:lnTo>
                      <a:pt x="311148" y="427283"/>
                    </a:lnTo>
                    <a:lnTo>
                      <a:pt x="320752" y="381543"/>
                    </a:lnTo>
                    <a:lnTo>
                      <a:pt x="320660" y="364589"/>
                    </a:lnTo>
                    <a:lnTo>
                      <a:pt x="318848" y="322724"/>
                    </a:lnTo>
                    <a:lnTo>
                      <a:pt x="312500" y="275104"/>
                    </a:lnTo>
                    <a:lnTo>
                      <a:pt x="299898" y="233267"/>
                    </a:lnTo>
                    <a:lnTo>
                      <a:pt x="282319" y="191273"/>
                    </a:lnTo>
                    <a:lnTo>
                      <a:pt x="261423" y="150401"/>
                    </a:lnTo>
                    <a:lnTo>
                      <a:pt x="238870" y="111929"/>
                    </a:lnTo>
                    <a:lnTo>
                      <a:pt x="216321" y="77136"/>
                    </a:lnTo>
                    <a:lnTo>
                      <a:pt x="186137" y="34640"/>
                    </a:lnTo>
                    <a:lnTo>
                      <a:pt x="161402" y="2786"/>
                    </a:lnTo>
                    <a:lnTo>
                      <a:pt x="159372" y="317"/>
                    </a:lnTo>
                    <a:lnTo>
                      <a:pt x="159372" y="0"/>
                    </a:lnTo>
                    <a:close/>
                  </a:path>
                  <a:path w="321309" h="599439">
                    <a:moveTo>
                      <a:pt x="159092" y="0"/>
                    </a:moveTo>
                    <a:lnTo>
                      <a:pt x="159092" y="177"/>
                    </a:lnTo>
                    <a:lnTo>
                      <a:pt x="159092" y="0"/>
                    </a:lnTo>
                    <a:close/>
                  </a:path>
                </a:pathLst>
              </a:custGeom>
              <a:grpFill/>
            </p:spPr>
            <p:txBody>
              <a:bodyPr wrap="square" lIns="0" tIns="0" rIns="0" bIns="0" rtlCol="0"/>
              <a:lstStyle/>
              <a:p>
                <a:endParaRPr>
                  <a:solidFill>
                    <a:prstClr val="black"/>
                  </a:solidFill>
                  <a:latin typeface="Calibri"/>
                </a:endParaRPr>
              </a:p>
            </p:txBody>
          </p:sp>
          <p:sp>
            <p:nvSpPr>
              <p:cNvPr id="87" name="bk object 81"/>
              <p:cNvSpPr/>
              <p:nvPr/>
            </p:nvSpPr>
            <p:spPr>
              <a:xfrm>
                <a:off x="690664" y="4082873"/>
                <a:ext cx="321310" cy="599440"/>
              </a:xfrm>
              <a:custGeom>
                <a:avLst/>
                <a:gdLst/>
                <a:ahLst/>
                <a:cxnLst/>
                <a:rect l="l" t="t" r="r" b="b"/>
                <a:pathLst>
                  <a:path w="321309" h="599439">
                    <a:moveTo>
                      <a:pt x="159372" y="0"/>
                    </a:moveTo>
                    <a:lnTo>
                      <a:pt x="132301" y="34676"/>
                    </a:lnTo>
                    <a:lnTo>
                      <a:pt x="102116" y="77176"/>
                    </a:lnTo>
                    <a:lnTo>
                      <a:pt x="79571" y="111967"/>
                    </a:lnTo>
                    <a:lnTo>
                      <a:pt x="57023" y="150434"/>
                    </a:lnTo>
                    <a:lnTo>
                      <a:pt x="36133" y="191299"/>
                    </a:lnTo>
                    <a:lnTo>
                      <a:pt x="18560" y="233284"/>
                    </a:lnTo>
                    <a:lnTo>
                      <a:pt x="5962" y="275112"/>
                    </a:lnTo>
                    <a:lnTo>
                      <a:pt x="0" y="315506"/>
                    </a:lnTo>
                    <a:lnTo>
                      <a:pt x="358" y="338728"/>
                    </a:lnTo>
                    <a:lnTo>
                      <a:pt x="9876" y="377039"/>
                    </a:lnTo>
                    <a:lnTo>
                      <a:pt x="39883" y="416811"/>
                    </a:lnTo>
                    <a:lnTo>
                      <a:pt x="78750" y="439576"/>
                    </a:lnTo>
                    <a:lnTo>
                      <a:pt x="124698" y="451627"/>
                    </a:lnTo>
                    <a:lnTo>
                      <a:pt x="141681" y="453123"/>
                    </a:lnTo>
                    <a:lnTo>
                      <a:pt x="133184" y="598970"/>
                    </a:lnTo>
                    <a:lnTo>
                      <a:pt x="185521" y="598970"/>
                    </a:lnTo>
                    <a:lnTo>
                      <a:pt x="176999" y="453123"/>
                    </a:lnTo>
                    <a:lnTo>
                      <a:pt x="178117" y="453123"/>
                    </a:lnTo>
                    <a:lnTo>
                      <a:pt x="226007" y="451708"/>
                    </a:lnTo>
                    <a:lnTo>
                      <a:pt x="276260" y="446856"/>
                    </a:lnTo>
                    <a:lnTo>
                      <a:pt x="311151" y="427280"/>
                    </a:lnTo>
                    <a:lnTo>
                      <a:pt x="320752" y="381534"/>
                    </a:lnTo>
                    <a:lnTo>
                      <a:pt x="320660" y="364578"/>
                    </a:lnTo>
                    <a:lnTo>
                      <a:pt x="318847" y="322706"/>
                    </a:lnTo>
                    <a:lnTo>
                      <a:pt x="312500" y="275104"/>
                    </a:lnTo>
                    <a:lnTo>
                      <a:pt x="299898" y="233267"/>
                    </a:lnTo>
                    <a:lnTo>
                      <a:pt x="282319" y="191273"/>
                    </a:lnTo>
                    <a:lnTo>
                      <a:pt x="261423" y="150401"/>
                    </a:lnTo>
                    <a:lnTo>
                      <a:pt x="238870" y="111929"/>
                    </a:lnTo>
                    <a:lnTo>
                      <a:pt x="216321" y="77136"/>
                    </a:lnTo>
                    <a:lnTo>
                      <a:pt x="186137" y="34640"/>
                    </a:lnTo>
                    <a:lnTo>
                      <a:pt x="161402" y="2786"/>
                    </a:lnTo>
                    <a:lnTo>
                      <a:pt x="159372" y="317"/>
                    </a:lnTo>
                    <a:lnTo>
                      <a:pt x="159372" y="0"/>
                    </a:lnTo>
                    <a:close/>
                  </a:path>
                  <a:path w="321309" h="599439">
                    <a:moveTo>
                      <a:pt x="159092" y="0"/>
                    </a:moveTo>
                    <a:lnTo>
                      <a:pt x="159092" y="177"/>
                    </a:lnTo>
                    <a:lnTo>
                      <a:pt x="159092" y="0"/>
                    </a:lnTo>
                    <a:close/>
                  </a:path>
                </a:pathLst>
              </a:custGeom>
              <a:grpFill/>
            </p:spPr>
            <p:txBody>
              <a:bodyPr wrap="square" lIns="0" tIns="0" rIns="0" bIns="0" rtlCol="0"/>
              <a:lstStyle/>
              <a:p>
                <a:endParaRPr>
                  <a:solidFill>
                    <a:prstClr val="black"/>
                  </a:solidFill>
                  <a:latin typeface="Calibri"/>
                </a:endParaRPr>
              </a:p>
            </p:txBody>
          </p:sp>
        </p:grpSp>
        <p:sp>
          <p:nvSpPr>
            <p:cNvPr id="54" name="Oval 6"/>
            <p:cNvSpPr>
              <a:spLocks noChangeArrowheads="1"/>
            </p:cNvSpPr>
            <p:nvPr/>
          </p:nvSpPr>
          <p:spPr bwMode="auto">
            <a:xfrm>
              <a:off x="5134711" y="5013801"/>
              <a:ext cx="221517" cy="222869"/>
            </a:xfrm>
            <a:prstGeom prst="ellipse">
              <a:avLst/>
            </a:prstGeom>
            <a:solidFill>
              <a:schemeClr val="tx2"/>
            </a:solidFill>
            <a:ln w="73025" cmpd="thinThick">
              <a:solidFill>
                <a:schemeClr val="tx2"/>
              </a:solidFill>
              <a:round/>
              <a:headEnd/>
              <a:tailEnd/>
            </a:ln>
          </p:spPr>
          <p:txBody>
            <a:bodyPr vert="horz" wrap="square" lIns="91440" tIns="45720" rIns="91440" bIns="45720" numCol="1" anchor="ctr" anchorCtr="0" compatLnSpc="1">
              <a:prstTxWarp prst="textNoShape">
                <a:avLst/>
              </a:prstTxWarp>
            </a:bodyPr>
            <a:lstStyle/>
            <a:p>
              <a:pPr algn="ctr"/>
              <a:r>
                <a:rPr lang="en-US" sz="900" dirty="0">
                  <a:solidFill>
                    <a:schemeClr val="bg2"/>
                  </a:solidFill>
                </a:rPr>
                <a:t>1</a:t>
              </a:r>
            </a:p>
          </p:txBody>
        </p:sp>
        <p:sp>
          <p:nvSpPr>
            <p:cNvPr id="55" name="Oval 6"/>
            <p:cNvSpPr>
              <a:spLocks noChangeArrowheads="1"/>
            </p:cNvSpPr>
            <p:nvPr/>
          </p:nvSpPr>
          <p:spPr bwMode="auto">
            <a:xfrm rot="10800000" flipV="1">
              <a:off x="6126198" y="4403655"/>
              <a:ext cx="221517" cy="222869"/>
            </a:xfrm>
            <a:prstGeom prst="ellipse">
              <a:avLst/>
            </a:prstGeom>
            <a:solidFill>
              <a:schemeClr val="tx2"/>
            </a:solidFill>
            <a:ln w="73025" cmpd="thinThick">
              <a:solidFill>
                <a:schemeClr val="tx2"/>
              </a:solidFill>
              <a:round/>
              <a:headEnd/>
              <a:tailEnd/>
            </a:ln>
          </p:spPr>
          <p:txBody>
            <a:bodyPr vert="horz" wrap="square" lIns="91440" tIns="45720" rIns="91440" bIns="45720" numCol="1" anchor="ctr" anchorCtr="0" compatLnSpc="1">
              <a:prstTxWarp prst="textNoShape">
                <a:avLst/>
              </a:prstTxWarp>
            </a:bodyPr>
            <a:lstStyle/>
            <a:p>
              <a:pPr algn="ctr"/>
              <a:r>
                <a:rPr lang="en-US" sz="900" dirty="0">
                  <a:solidFill>
                    <a:schemeClr val="bg2"/>
                  </a:solidFill>
                </a:rPr>
                <a:t>2</a:t>
              </a:r>
            </a:p>
          </p:txBody>
        </p:sp>
        <p:sp>
          <p:nvSpPr>
            <p:cNvPr id="56" name="Oval 6"/>
            <p:cNvSpPr>
              <a:spLocks noChangeArrowheads="1"/>
            </p:cNvSpPr>
            <p:nvPr/>
          </p:nvSpPr>
          <p:spPr bwMode="auto">
            <a:xfrm rot="10800000" flipV="1">
              <a:off x="7290399" y="3074896"/>
              <a:ext cx="221517" cy="222869"/>
            </a:xfrm>
            <a:prstGeom prst="ellipse">
              <a:avLst/>
            </a:prstGeom>
            <a:solidFill>
              <a:schemeClr val="tx2"/>
            </a:solidFill>
            <a:ln w="73025" cmpd="thinThick">
              <a:solidFill>
                <a:schemeClr val="tx2"/>
              </a:solidFill>
              <a:round/>
              <a:headEnd/>
              <a:tailEnd/>
            </a:ln>
          </p:spPr>
          <p:txBody>
            <a:bodyPr vert="horz" wrap="square" lIns="91440" tIns="45720" rIns="91440" bIns="45720" numCol="1" anchor="ctr" anchorCtr="0" compatLnSpc="1">
              <a:prstTxWarp prst="textNoShape">
                <a:avLst/>
              </a:prstTxWarp>
            </a:bodyPr>
            <a:lstStyle/>
            <a:p>
              <a:pPr lvl="0" algn="ctr"/>
              <a:r>
                <a:rPr lang="en-US" sz="900" dirty="0">
                  <a:solidFill>
                    <a:srgbClr val="FFFFFF"/>
                  </a:solidFill>
                </a:rPr>
                <a:t>4</a:t>
              </a:r>
            </a:p>
          </p:txBody>
        </p:sp>
        <p:sp>
          <p:nvSpPr>
            <p:cNvPr id="57" name="Oval 6"/>
            <p:cNvSpPr>
              <a:spLocks noChangeArrowheads="1"/>
            </p:cNvSpPr>
            <p:nvPr/>
          </p:nvSpPr>
          <p:spPr bwMode="auto">
            <a:xfrm rot="10800000" flipV="1">
              <a:off x="6632031" y="3817049"/>
              <a:ext cx="221517" cy="222869"/>
            </a:xfrm>
            <a:prstGeom prst="ellipse">
              <a:avLst/>
            </a:prstGeom>
            <a:solidFill>
              <a:schemeClr val="tx2"/>
            </a:solidFill>
            <a:ln w="73025" cmpd="thinThick">
              <a:solidFill>
                <a:schemeClr val="tx2"/>
              </a:solidFill>
              <a:round/>
              <a:headEnd/>
              <a:tailEnd/>
            </a:ln>
          </p:spPr>
          <p:txBody>
            <a:bodyPr vert="horz" wrap="square" lIns="91440" tIns="45720" rIns="91440" bIns="45720" numCol="1" anchor="ctr" anchorCtr="0" compatLnSpc="1">
              <a:prstTxWarp prst="textNoShape">
                <a:avLst/>
              </a:prstTxWarp>
            </a:bodyPr>
            <a:lstStyle/>
            <a:p>
              <a:pPr lvl="0" algn="ctr"/>
              <a:r>
                <a:rPr lang="en-US" sz="900" dirty="0">
                  <a:solidFill>
                    <a:srgbClr val="FFFFFF"/>
                  </a:solidFill>
                </a:rPr>
                <a:t>3</a:t>
              </a:r>
            </a:p>
          </p:txBody>
        </p:sp>
        <p:grpSp>
          <p:nvGrpSpPr>
            <p:cNvPr id="58" name="Group 200"/>
            <p:cNvGrpSpPr>
              <a:grpSpLocks noChangeAspect="1"/>
            </p:cNvGrpSpPr>
            <p:nvPr/>
          </p:nvGrpSpPr>
          <p:grpSpPr bwMode="auto">
            <a:xfrm>
              <a:off x="5782991" y="4909488"/>
              <a:ext cx="152537" cy="154574"/>
              <a:chOff x="2746" y="2459"/>
              <a:chExt cx="524" cy="531"/>
            </a:xfrm>
            <a:solidFill>
              <a:schemeClr val="accent1"/>
            </a:solidFill>
          </p:grpSpPr>
          <p:sp>
            <p:nvSpPr>
              <p:cNvPr id="76" name="Freeform 201"/>
              <p:cNvSpPr>
                <a:spLocks/>
              </p:cNvSpPr>
              <p:nvPr/>
            </p:nvSpPr>
            <p:spPr bwMode="auto">
              <a:xfrm>
                <a:off x="2746" y="2524"/>
                <a:ext cx="76" cy="119"/>
              </a:xfrm>
              <a:custGeom>
                <a:avLst/>
                <a:gdLst>
                  <a:gd name="T0" fmla="*/ 0 w 32"/>
                  <a:gd name="T1" fmla="*/ 4 h 50"/>
                  <a:gd name="T2" fmla="*/ 0 w 32"/>
                  <a:gd name="T3" fmla="*/ 46 h 50"/>
                  <a:gd name="T4" fmla="*/ 4 w 32"/>
                  <a:gd name="T5" fmla="*/ 50 h 50"/>
                  <a:gd name="T6" fmla="*/ 11 w 32"/>
                  <a:gd name="T7" fmla="*/ 50 h 50"/>
                  <a:gd name="T8" fmla="*/ 32 w 32"/>
                  <a:gd name="T9" fmla="*/ 0 h 50"/>
                  <a:gd name="T10" fmla="*/ 4 w 32"/>
                  <a:gd name="T11" fmla="*/ 0 h 50"/>
                  <a:gd name="T12" fmla="*/ 0 w 32"/>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32" h="50">
                    <a:moveTo>
                      <a:pt x="0" y="4"/>
                    </a:moveTo>
                    <a:cubicBezTo>
                      <a:pt x="0" y="46"/>
                      <a:pt x="0" y="46"/>
                      <a:pt x="0" y="46"/>
                    </a:cubicBezTo>
                    <a:cubicBezTo>
                      <a:pt x="0" y="48"/>
                      <a:pt x="2" y="50"/>
                      <a:pt x="4" y="50"/>
                    </a:cubicBezTo>
                    <a:cubicBezTo>
                      <a:pt x="11" y="50"/>
                      <a:pt x="11" y="50"/>
                      <a:pt x="11" y="50"/>
                    </a:cubicBezTo>
                    <a:cubicBezTo>
                      <a:pt x="32" y="0"/>
                      <a:pt x="32" y="0"/>
                      <a:pt x="32" y="0"/>
                    </a:cubicBezTo>
                    <a:cubicBezTo>
                      <a:pt x="4" y="0"/>
                      <a:pt x="4" y="0"/>
                      <a:pt x="4" y="0"/>
                    </a:cubicBezTo>
                    <a:cubicBezTo>
                      <a:pt x="2" y="0"/>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02"/>
              <p:cNvSpPr>
                <a:spLocks/>
              </p:cNvSpPr>
              <p:nvPr/>
            </p:nvSpPr>
            <p:spPr bwMode="auto">
              <a:xfrm>
                <a:off x="3018" y="2524"/>
                <a:ext cx="139" cy="119"/>
              </a:xfrm>
              <a:custGeom>
                <a:avLst/>
                <a:gdLst>
                  <a:gd name="T0" fmla="*/ 0 w 139"/>
                  <a:gd name="T1" fmla="*/ 119 h 119"/>
                  <a:gd name="T2" fmla="*/ 89 w 139"/>
                  <a:gd name="T3" fmla="*/ 119 h 119"/>
                  <a:gd name="T4" fmla="*/ 139 w 139"/>
                  <a:gd name="T5" fmla="*/ 0 h 119"/>
                  <a:gd name="T6" fmla="*/ 51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9" y="119"/>
                    </a:lnTo>
                    <a:lnTo>
                      <a:pt x="139" y="0"/>
                    </a:lnTo>
                    <a:lnTo>
                      <a:pt x="51"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03"/>
              <p:cNvSpPr>
                <a:spLocks/>
              </p:cNvSpPr>
              <p:nvPr/>
            </p:nvSpPr>
            <p:spPr bwMode="auto">
              <a:xfrm>
                <a:off x="3186" y="2524"/>
                <a:ext cx="84" cy="119"/>
              </a:xfrm>
              <a:custGeom>
                <a:avLst/>
                <a:gdLst>
                  <a:gd name="T0" fmla="*/ 31 w 35"/>
                  <a:gd name="T1" fmla="*/ 0 h 50"/>
                  <a:gd name="T2" fmla="*/ 21 w 35"/>
                  <a:gd name="T3" fmla="*/ 0 h 50"/>
                  <a:gd name="T4" fmla="*/ 0 w 35"/>
                  <a:gd name="T5" fmla="*/ 50 h 50"/>
                  <a:gd name="T6" fmla="*/ 31 w 35"/>
                  <a:gd name="T7" fmla="*/ 50 h 50"/>
                  <a:gd name="T8" fmla="*/ 35 w 35"/>
                  <a:gd name="T9" fmla="*/ 46 h 50"/>
                  <a:gd name="T10" fmla="*/ 35 w 35"/>
                  <a:gd name="T11" fmla="*/ 4 h 50"/>
                  <a:gd name="T12" fmla="*/ 31 w 3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35" h="50">
                    <a:moveTo>
                      <a:pt x="31" y="0"/>
                    </a:moveTo>
                    <a:cubicBezTo>
                      <a:pt x="21" y="0"/>
                      <a:pt x="21" y="0"/>
                      <a:pt x="21" y="0"/>
                    </a:cubicBezTo>
                    <a:cubicBezTo>
                      <a:pt x="0" y="50"/>
                      <a:pt x="0" y="50"/>
                      <a:pt x="0" y="50"/>
                    </a:cubicBezTo>
                    <a:cubicBezTo>
                      <a:pt x="31" y="50"/>
                      <a:pt x="31" y="50"/>
                      <a:pt x="31" y="50"/>
                    </a:cubicBezTo>
                    <a:cubicBezTo>
                      <a:pt x="33" y="50"/>
                      <a:pt x="35" y="48"/>
                      <a:pt x="35" y="46"/>
                    </a:cubicBezTo>
                    <a:cubicBezTo>
                      <a:pt x="35" y="4"/>
                      <a:pt x="35" y="4"/>
                      <a:pt x="35" y="4"/>
                    </a:cubicBezTo>
                    <a:cubicBezTo>
                      <a:pt x="35" y="2"/>
                      <a:pt x="33"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04"/>
              <p:cNvSpPr>
                <a:spLocks/>
              </p:cNvSpPr>
              <p:nvPr/>
            </p:nvSpPr>
            <p:spPr bwMode="auto">
              <a:xfrm>
                <a:off x="2851" y="2524"/>
                <a:ext cx="139" cy="119"/>
              </a:xfrm>
              <a:custGeom>
                <a:avLst/>
                <a:gdLst>
                  <a:gd name="T0" fmla="*/ 0 w 139"/>
                  <a:gd name="T1" fmla="*/ 119 h 119"/>
                  <a:gd name="T2" fmla="*/ 88 w 139"/>
                  <a:gd name="T3" fmla="*/ 119 h 119"/>
                  <a:gd name="T4" fmla="*/ 139 w 139"/>
                  <a:gd name="T5" fmla="*/ 0 h 119"/>
                  <a:gd name="T6" fmla="*/ 50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8" y="119"/>
                    </a:lnTo>
                    <a:lnTo>
                      <a:pt x="139" y="0"/>
                    </a:lnTo>
                    <a:lnTo>
                      <a:pt x="50"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05"/>
              <p:cNvSpPr>
                <a:spLocks/>
              </p:cNvSpPr>
              <p:nvPr/>
            </p:nvSpPr>
            <p:spPr bwMode="auto">
              <a:xfrm>
                <a:off x="2791" y="2677"/>
                <a:ext cx="101" cy="313"/>
              </a:xfrm>
              <a:custGeom>
                <a:avLst/>
                <a:gdLst>
                  <a:gd name="T0" fmla="*/ 0 w 42"/>
                  <a:gd name="T1" fmla="*/ 129 h 131"/>
                  <a:gd name="T2" fmla="*/ 2 w 42"/>
                  <a:gd name="T3" fmla="*/ 131 h 131"/>
                  <a:gd name="T4" fmla="*/ 40 w 42"/>
                  <a:gd name="T5" fmla="*/ 131 h 131"/>
                  <a:gd name="T6" fmla="*/ 42 w 42"/>
                  <a:gd name="T7" fmla="*/ 129 h 131"/>
                  <a:gd name="T8" fmla="*/ 42 w 42"/>
                  <a:gd name="T9" fmla="*/ 0 h 131"/>
                  <a:gd name="T10" fmla="*/ 0 w 42"/>
                  <a:gd name="T11" fmla="*/ 0 h 131"/>
                  <a:gd name="T12" fmla="*/ 0 w 42"/>
                  <a:gd name="T13" fmla="*/ 129 h 131"/>
                  <a:gd name="T14" fmla="*/ 0 w 42"/>
                  <a:gd name="T15" fmla="*/ 129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31">
                    <a:moveTo>
                      <a:pt x="0" y="129"/>
                    </a:moveTo>
                    <a:cubicBezTo>
                      <a:pt x="0" y="130"/>
                      <a:pt x="1" y="131"/>
                      <a:pt x="2" y="131"/>
                    </a:cubicBezTo>
                    <a:cubicBezTo>
                      <a:pt x="40" y="131"/>
                      <a:pt x="40" y="131"/>
                      <a:pt x="40" y="131"/>
                    </a:cubicBezTo>
                    <a:cubicBezTo>
                      <a:pt x="41" y="131"/>
                      <a:pt x="42" y="130"/>
                      <a:pt x="42" y="129"/>
                    </a:cubicBezTo>
                    <a:cubicBezTo>
                      <a:pt x="42" y="0"/>
                      <a:pt x="42" y="0"/>
                      <a:pt x="42" y="0"/>
                    </a:cubicBezTo>
                    <a:cubicBezTo>
                      <a:pt x="0" y="0"/>
                      <a:pt x="0" y="0"/>
                      <a:pt x="0" y="0"/>
                    </a:cubicBezTo>
                    <a:cubicBezTo>
                      <a:pt x="0" y="129"/>
                      <a:pt x="0" y="129"/>
                      <a:pt x="0" y="129"/>
                    </a:cubicBezTo>
                    <a:cubicBezTo>
                      <a:pt x="0" y="129"/>
                      <a:pt x="0" y="129"/>
                      <a:pt x="0"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06"/>
              <p:cNvSpPr>
                <a:spLocks/>
              </p:cNvSpPr>
              <p:nvPr/>
            </p:nvSpPr>
            <p:spPr bwMode="auto">
              <a:xfrm>
                <a:off x="3136" y="2677"/>
                <a:ext cx="103" cy="313"/>
              </a:xfrm>
              <a:custGeom>
                <a:avLst/>
                <a:gdLst>
                  <a:gd name="T0" fmla="*/ 3 w 43"/>
                  <a:gd name="T1" fmla="*/ 131 h 131"/>
                  <a:gd name="T2" fmla="*/ 41 w 43"/>
                  <a:gd name="T3" fmla="*/ 131 h 131"/>
                  <a:gd name="T4" fmla="*/ 43 w 43"/>
                  <a:gd name="T5" fmla="*/ 129 h 131"/>
                  <a:gd name="T6" fmla="*/ 43 w 43"/>
                  <a:gd name="T7" fmla="*/ 0 h 131"/>
                  <a:gd name="T8" fmla="*/ 0 w 43"/>
                  <a:gd name="T9" fmla="*/ 0 h 131"/>
                  <a:gd name="T10" fmla="*/ 0 w 43"/>
                  <a:gd name="T11" fmla="*/ 129 h 131"/>
                  <a:gd name="T12" fmla="*/ 3 w 43"/>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43" h="131">
                    <a:moveTo>
                      <a:pt x="3" y="131"/>
                    </a:moveTo>
                    <a:cubicBezTo>
                      <a:pt x="41" y="131"/>
                      <a:pt x="41" y="131"/>
                      <a:pt x="41" y="131"/>
                    </a:cubicBezTo>
                    <a:cubicBezTo>
                      <a:pt x="42" y="131"/>
                      <a:pt x="43" y="130"/>
                      <a:pt x="43" y="129"/>
                    </a:cubicBezTo>
                    <a:cubicBezTo>
                      <a:pt x="43" y="0"/>
                      <a:pt x="43" y="0"/>
                      <a:pt x="43" y="0"/>
                    </a:cubicBezTo>
                    <a:cubicBezTo>
                      <a:pt x="0" y="0"/>
                      <a:pt x="0" y="0"/>
                      <a:pt x="0" y="0"/>
                    </a:cubicBezTo>
                    <a:cubicBezTo>
                      <a:pt x="0" y="129"/>
                      <a:pt x="0" y="129"/>
                      <a:pt x="0" y="129"/>
                    </a:cubicBezTo>
                    <a:cubicBezTo>
                      <a:pt x="0" y="130"/>
                      <a:pt x="2" y="131"/>
                      <a:pt x="3"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07"/>
              <p:cNvSpPr>
                <a:spLocks/>
              </p:cNvSpPr>
              <p:nvPr/>
            </p:nvSpPr>
            <p:spPr bwMode="auto">
              <a:xfrm>
                <a:off x="2791" y="2459"/>
                <a:ext cx="101" cy="38"/>
              </a:xfrm>
              <a:custGeom>
                <a:avLst/>
                <a:gdLst>
                  <a:gd name="T0" fmla="*/ 37 w 42"/>
                  <a:gd name="T1" fmla="*/ 0 h 16"/>
                  <a:gd name="T2" fmla="*/ 5 w 42"/>
                  <a:gd name="T3" fmla="*/ 0 h 16"/>
                  <a:gd name="T4" fmla="*/ 0 w 42"/>
                  <a:gd name="T5" fmla="*/ 4 h 16"/>
                  <a:gd name="T6" fmla="*/ 0 w 42"/>
                  <a:gd name="T7" fmla="*/ 16 h 16"/>
                  <a:gd name="T8" fmla="*/ 42 w 42"/>
                  <a:gd name="T9" fmla="*/ 16 h 16"/>
                  <a:gd name="T10" fmla="*/ 42 w 42"/>
                  <a:gd name="T11" fmla="*/ 4 h 16"/>
                  <a:gd name="T12" fmla="*/ 37 w 4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2" h="16">
                    <a:moveTo>
                      <a:pt x="37" y="0"/>
                    </a:moveTo>
                    <a:cubicBezTo>
                      <a:pt x="5" y="0"/>
                      <a:pt x="5" y="0"/>
                      <a:pt x="5" y="0"/>
                    </a:cubicBezTo>
                    <a:cubicBezTo>
                      <a:pt x="3" y="0"/>
                      <a:pt x="0" y="2"/>
                      <a:pt x="0" y="4"/>
                    </a:cubicBezTo>
                    <a:cubicBezTo>
                      <a:pt x="0" y="16"/>
                      <a:pt x="0" y="16"/>
                      <a:pt x="0" y="16"/>
                    </a:cubicBezTo>
                    <a:cubicBezTo>
                      <a:pt x="42" y="16"/>
                      <a:pt x="42" y="16"/>
                      <a:pt x="42" y="16"/>
                    </a:cubicBezTo>
                    <a:cubicBezTo>
                      <a:pt x="42" y="4"/>
                      <a:pt x="42" y="4"/>
                      <a:pt x="42" y="4"/>
                    </a:cubicBezTo>
                    <a:cubicBezTo>
                      <a:pt x="42" y="2"/>
                      <a:pt x="40"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08"/>
              <p:cNvSpPr>
                <a:spLocks/>
              </p:cNvSpPr>
              <p:nvPr/>
            </p:nvSpPr>
            <p:spPr bwMode="auto">
              <a:xfrm>
                <a:off x="3136" y="2459"/>
                <a:ext cx="103" cy="38"/>
              </a:xfrm>
              <a:custGeom>
                <a:avLst/>
                <a:gdLst>
                  <a:gd name="T0" fmla="*/ 43 w 43"/>
                  <a:gd name="T1" fmla="*/ 4 h 16"/>
                  <a:gd name="T2" fmla="*/ 38 w 43"/>
                  <a:gd name="T3" fmla="*/ 0 h 16"/>
                  <a:gd name="T4" fmla="*/ 5 w 43"/>
                  <a:gd name="T5" fmla="*/ 0 h 16"/>
                  <a:gd name="T6" fmla="*/ 0 w 43"/>
                  <a:gd name="T7" fmla="*/ 4 h 16"/>
                  <a:gd name="T8" fmla="*/ 0 w 43"/>
                  <a:gd name="T9" fmla="*/ 16 h 16"/>
                  <a:gd name="T10" fmla="*/ 43 w 43"/>
                  <a:gd name="T11" fmla="*/ 16 h 16"/>
                  <a:gd name="T12" fmla="*/ 43 w 43"/>
                  <a:gd name="T13" fmla="*/ 4 h 16"/>
                  <a:gd name="T14" fmla="*/ 43 w 43"/>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6">
                    <a:moveTo>
                      <a:pt x="43" y="4"/>
                    </a:moveTo>
                    <a:cubicBezTo>
                      <a:pt x="43" y="2"/>
                      <a:pt x="41" y="0"/>
                      <a:pt x="38" y="0"/>
                    </a:cubicBezTo>
                    <a:cubicBezTo>
                      <a:pt x="5" y="0"/>
                      <a:pt x="5" y="0"/>
                      <a:pt x="5" y="0"/>
                    </a:cubicBezTo>
                    <a:cubicBezTo>
                      <a:pt x="3" y="0"/>
                      <a:pt x="0" y="2"/>
                      <a:pt x="0" y="4"/>
                    </a:cubicBezTo>
                    <a:cubicBezTo>
                      <a:pt x="0" y="16"/>
                      <a:pt x="0" y="16"/>
                      <a:pt x="0" y="16"/>
                    </a:cubicBezTo>
                    <a:cubicBezTo>
                      <a:pt x="43" y="16"/>
                      <a:pt x="43" y="16"/>
                      <a:pt x="43" y="16"/>
                    </a:cubicBezTo>
                    <a:cubicBezTo>
                      <a:pt x="43" y="4"/>
                      <a:pt x="43" y="4"/>
                      <a:pt x="43" y="4"/>
                    </a:cubicBezTo>
                    <a:cubicBezTo>
                      <a:pt x="43" y="4"/>
                      <a:pt x="43" y="4"/>
                      <a:pt x="4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09"/>
              <p:cNvSpPr>
                <a:spLocks/>
              </p:cNvSpPr>
              <p:nvPr/>
            </p:nvSpPr>
            <p:spPr bwMode="auto">
              <a:xfrm>
                <a:off x="2927" y="2789"/>
                <a:ext cx="180" cy="67"/>
              </a:xfrm>
              <a:custGeom>
                <a:avLst/>
                <a:gdLst>
                  <a:gd name="T0" fmla="*/ 0 w 180"/>
                  <a:gd name="T1" fmla="*/ 0 h 67"/>
                  <a:gd name="T2" fmla="*/ 180 w 180"/>
                  <a:gd name="T3" fmla="*/ 0 h 67"/>
                  <a:gd name="T4" fmla="*/ 180 w 180"/>
                  <a:gd name="T5" fmla="*/ 67 h 67"/>
                  <a:gd name="T6" fmla="*/ 0 w 180"/>
                  <a:gd name="T7" fmla="*/ 67 h 67"/>
                  <a:gd name="T8" fmla="*/ 0 w 180"/>
                  <a:gd name="T9" fmla="*/ 0 h 67"/>
                  <a:gd name="T10" fmla="*/ 0 w 180"/>
                  <a:gd name="T11" fmla="*/ 0 h 67"/>
                </a:gdLst>
                <a:ahLst/>
                <a:cxnLst>
                  <a:cxn ang="0">
                    <a:pos x="T0" y="T1"/>
                  </a:cxn>
                  <a:cxn ang="0">
                    <a:pos x="T2" y="T3"/>
                  </a:cxn>
                  <a:cxn ang="0">
                    <a:pos x="T4" y="T5"/>
                  </a:cxn>
                  <a:cxn ang="0">
                    <a:pos x="T6" y="T7"/>
                  </a:cxn>
                  <a:cxn ang="0">
                    <a:pos x="T8" y="T9"/>
                  </a:cxn>
                  <a:cxn ang="0">
                    <a:pos x="T10" y="T11"/>
                  </a:cxn>
                </a:cxnLst>
                <a:rect l="0" t="0" r="r" b="b"/>
                <a:pathLst>
                  <a:path w="180" h="67">
                    <a:moveTo>
                      <a:pt x="0" y="0"/>
                    </a:moveTo>
                    <a:lnTo>
                      <a:pt x="180" y="0"/>
                    </a:lnTo>
                    <a:lnTo>
                      <a:pt x="180" y="67"/>
                    </a:lnTo>
                    <a:lnTo>
                      <a:pt x="0" y="67"/>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9" name="Group 105"/>
            <p:cNvGrpSpPr>
              <a:grpSpLocks noChangeAspect="1"/>
            </p:cNvGrpSpPr>
            <p:nvPr/>
          </p:nvGrpSpPr>
          <p:grpSpPr bwMode="auto">
            <a:xfrm>
              <a:off x="6855455" y="3662292"/>
              <a:ext cx="381341" cy="220252"/>
              <a:chOff x="2552" y="1972"/>
              <a:chExt cx="651" cy="376"/>
            </a:xfrm>
            <a:solidFill>
              <a:schemeClr val="accent1"/>
            </a:solidFill>
          </p:grpSpPr>
          <p:sp>
            <p:nvSpPr>
              <p:cNvPr id="60" name="Freeform 106"/>
              <p:cNvSpPr>
                <a:spLocks noEditPoints="1"/>
              </p:cNvSpPr>
              <p:nvPr/>
            </p:nvSpPr>
            <p:spPr bwMode="auto">
              <a:xfrm>
                <a:off x="2774" y="2227"/>
                <a:ext cx="429" cy="121"/>
              </a:xfrm>
              <a:custGeom>
                <a:avLst/>
                <a:gdLst>
                  <a:gd name="T0" fmla="*/ 180 w 180"/>
                  <a:gd name="T1" fmla="*/ 10 h 50"/>
                  <a:gd name="T2" fmla="*/ 180 w 180"/>
                  <a:gd name="T3" fmla="*/ 41 h 50"/>
                  <a:gd name="T4" fmla="*/ 171 w 180"/>
                  <a:gd name="T5" fmla="*/ 50 h 50"/>
                  <a:gd name="T6" fmla="*/ 10 w 180"/>
                  <a:gd name="T7" fmla="*/ 50 h 50"/>
                  <a:gd name="T8" fmla="*/ 0 w 180"/>
                  <a:gd name="T9" fmla="*/ 41 h 50"/>
                  <a:gd name="T10" fmla="*/ 0 w 180"/>
                  <a:gd name="T11" fmla="*/ 10 h 50"/>
                  <a:gd name="T12" fmla="*/ 10 w 180"/>
                  <a:gd name="T13" fmla="*/ 0 h 50"/>
                  <a:gd name="T14" fmla="*/ 171 w 180"/>
                  <a:gd name="T15" fmla="*/ 0 h 50"/>
                  <a:gd name="T16" fmla="*/ 180 w 180"/>
                  <a:gd name="T17" fmla="*/ 10 h 50"/>
                  <a:gd name="T18" fmla="*/ 172 w 180"/>
                  <a:gd name="T19" fmla="*/ 25 h 50"/>
                  <a:gd name="T20" fmla="*/ 163 w 180"/>
                  <a:gd name="T21" fmla="*/ 13 h 50"/>
                  <a:gd name="T22" fmla="*/ 13 w 180"/>
                  <a:gd name="T23" fmla="*/ 13 h 50"/>
                  <a:gd name="T24" fmla="*/ 7 w 180"/>
                  <a:gd name="T25" fmla="*/ 16 h 50"/>
                  <a:gd name="T26" fmla="*/ 5 w 180"/>
                  <a:gd name="T27" fmla="*/ 25 h 50"/>
                  <a:gd name="T28" fmla="*/ 13 w 180"/>
                  <a:gd name="T29" fmla="*/ 37 h 50"/>
                  <a:gd name="T30" fmla="*/ 163 w 180"/>
                  <a:gd name="T31" fmla="*/ 37 h 50"/>
                  <a:gd name="T32" fmla="*/ 172 w 180"/>
                  <a:gd name="T33"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50">
                    <a:moveTo>
                      <a:pt x="180" y="10"/>
                    </a:moveTo>
                    <a:cubicBezTo>
                      <a:pt x="180" y="41"/>
                      <a:pt x="180" y="41"/>
                      <a:pt x="180" y="41"/>
                    </a:cubicBezTo>
                    <a:cubicBezTo>
                      <a:pt x="180" y="46"/>
                      <a:pt x="176" y="50"/>
                      <a:pt x="171" y="50"/>
                    </a:cubicBezTo>
                    <a:cubicBezTo>
                      <a:pt x="10" y="50"/>
                      <a:pt x="10" y="50"/>
                      <a:pt x="10" y="50"/>
                    </a:cubicBezTo>
                    <a:cubicBezTo>
                      <a:pt x="4" y="50"/>
                      <a:pt x="0" y="46"/>
                      <a:pt x="0" y="41"/>
                    </a:cubicBezTo>
                    <a:cubicBezTo>
                      <a:pt x="0" y="10"/>
                      <a:pt x="0" y="10"/>
                      <a:pt x="0" y="10"/>
                    </a:cubicBezTo>
                    <a:cubicBezTo>
                      <a:pt x="0" y="4"/>
                      <a:pt x="4" y="0"/>
                      <a:pt x="10" y="0"/>
                    </a:cubicBezTo>
                    <a:cubicBezTo>
                      <a:pt x="171" y="0"/>
                      <a:pt x="171" y="0"/>
                      <a:pt x="171" y="0"/>
                    </a:cubicBezTo>
                    <a:cubicBezTo>
                      <a:pt x="176" y="0"/>
                      <a:pt x="180" y="4"/>
                      <a:pt x="180" y="10"/>
                    </a:cubicBezTo>
                    <a:moveTo>
                      <a:pt x="172" y="25"/>
                    </a:moveTo>
                    <a:cubicBezTo>
                      <a:pt x="172" y="18"/>
                      <a:pt x="168" y="13"/>
                      <a:pt x="163" y="13"/>
                    </a:cubicBezTo>
                    <a:cubicBezTo>
                      <a:pt x="13" y="13"/>
                      <a:pt x="13" y="13"/>
                      <a:pt x="13" y="13"/>
                    </a:cubicBezTo>
                    <a:cubicBezTo>
                      <a:pt x="11" y="13"/>
                      <a:pt x="8" y="14"/>
                      <a:pt x="7" y="16"/>
                    </a:cubicBezTo>
                    <a:cubicBezTo>
                      <a:pt x="5" y="18"/>
                      <a:pt x="5" y="21"/>
                      <a:pt x="5" y="25"/>
                    </a:cubicBezTo>
                    <a:cubicBezTo>
                      <a:pt x="5" y="32"/>
                      <a:pt x="8" y="37"/>
                      <a:pt x="13" y="37"/>
                    </a:cubicBezTo>
                    <a:cubicBezTo>
                      <a:pt x="163" y="37"/>
                      <a:pt x="163" y="37"/>
                      <a:pt x="163" y="37"/>
                    </a:cubicBezTo>
                    <a:cubicBezTo>
                      <a:pt x="168" y="37"/>
                      <a:pt x="172" y="32"/>
                      <a:pt x="172"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07"/>
              <p:cNvSpPr>
                <a:spLocks/>
              </p:cNvSpPr>
              <p:nvPr/>
            </p:nvSpPr>
            <p:spPr bwMode="auto">
              <a:xfrm>
                <a:off x="3141" y="2268"/>
                <a:ext cx="34" cy="39"/>
              </a:xfrm>
              <a:custGeom>
                <a:avLst/>
                <a:gdLst>
                  <a:gd name="T0" fmla="*/ 6 w 14"/>
                  <a:gd name="T1" fmla="*/ 0 h 16"/>
                  <a:gd name="T2" fmla="*/ 14 w 14"/>
                  <a:gd name="T3" fmla="*/ 8 h 16"/>
                  <a:gd name="T4" fmla="*/ 6 w 14"/>
                  <a:gd name="T5" fmla="*/ 16 h 16"/>
                  <a:gd name="T6" fmla="*/ 0 w 14"/>
                  <a:gd name="T7" fmla="*/ 16 h 16"/>
                  <a:gd name="T8" fmla="*/ 6 w 14"/>
                  <a:gd name="T9" fmla="*/ 0 h 16"/>
                  <a:gd name="T10" fmla="*/ 6 w 14"/>
                  <a:gd name="T11" fmla="*/ 0 h 16"/>
                </a:gdLst>
                <a:ahLst/>
                <a:cxnLst>
                  <a:cxn ang="0">
                    <a:pos x="T0" y="T1"/>
                  </a:cxn>
                  <a:cxn ang="0">
                    <a:pos x="T2" y="T3"/>
                  </a:cxn>
                  <a:cxn ang="0">
                    <a:pos x="T4" y="T5"/>
                  </a:cxn>
                  <a:cxn ang="0">
                    <a:pos x="T6" y="T7"/>
                  </a:cxn>
                  <a:cxn ang="0">
                    <a:pos x="T8" y="T9"/>
                  </a:cxn>
                  <a:cxn ang="0">
                    <a:pos x="T10" y="T11"/>
                  </a:cxn>
                </a:cxnLst>
                <a:rect l="0" t="0" r="r" b="b"/>
                <a:pathLst>
                  <a:path w="14" h="16">
                    <a:moveTo>
                      <a:pt x="6" y="0"/>
                    </a:moveTo>
                    <a:cubicBezTo>
                      <a:pt x="10" y="0"/>
                      <a:pt x="14" y="4"/>
                      <a:pt x="14" y="8"/>
                    </a:cubicBezTo>
                    <a:cubicBezTo>
                      <a:pt x="14" y="13"/>
                      <a:pt x="10" y="16"/>
                      <a:pt x="6" y="16"/>
                    </a:cubicBezTo>
                    <a:cubicBezTo>
                      <a:pt x="0" y="16"/>
                      <a:pt x="0" y="16"/>
                      <a:pt x="0" y="16"/>
                    </a:cubicBezTo>
                    <a:cubicBezTo>
                      <a:pt x="6" y="0"/>
                      <a:pt x="6" y="0"/>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08"/>
              <p:cNvSpPr>
                <a:spLocks/>
              </p:cNvSpPr>
              <p:nvPr/>
            </p:nvSpPr>
            <p:spPr bwMode="auto">
              <a:xfrm>
                <a:off x="2848" y="2078"/>
                <a:ext cx="305" cy="133"/>
              </a:xfrm>
              <a:custGeom>
                <a:avLst/>
                <a:gdLst>
                  <a:gd name="T0" fmla="*/ 128 w 128"/>
                  <a:gd name="T1" fmla="*/ 24 h 55"/>
                  <a:gd name="T2" fmla="*/ 128 w 128"/>
                  <a:gd name="T3" fmla="*/ 55 h 55"/>
                  <a:gd name="T4" fmla="*/ 20 w 128"/>
                  <a:gd name="T5" fmla="*/ 55 h 55"/>
                  <a:gd name="T6" fmla="*/ 0 w 128"/>
                  <a:gd name="T7" fmla="*/ 55 h 55"/>
                  <a:gd name="T8" fmla="*/ 0 w 128"/>
                  <a:gd name="T9" fmla="*/ 32 h 55"/>
                  <a:gd name="T10" fmla="*/ 59 w 128"/>
                  <a:gd name="T11" fmla="*/ 32 h 55"/>
                  <a:gd name="T12" fmla="*/ 77 w 128"/>
                  <a:gd name="T13" fmla="*/ 0 h 55"/>
                  <a:gd name="T14" fmla="*/ 96 w 128"/>
                  <a:gd name="T15" fmla="*/ 0 h 55"/>
                  <a:gd name="T16" fmla="*/ 128 w 128"/>
                  <a:gd name="T1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55">
                    <a:moveTo>
                      <a:pt x="128" y="24"/>
                    </a:moveTo>
                    <a:cubicBezTo>
                      <a:pt x="128" y="55"/>
                      <a:pt x="128" y="55"/>
                      <a:pt x="128" y="55"/>
                    </a:cubicBezTo>
                    <a:cubicBezTo>
                      <a:pt x="20" y="55"/>
                      <a:pt x="20" y="55"/>
                      <a:pt x="20" y="55"/>
                    </a:cubicBezTo>
                    <a:cubicBezTo>
                      <a:pt x="0" y="55"/>
                      <a:pt x="0" y="55"/>
                      <a:pt x="0" y="55"/>
                    </a:cubicBezTo>
                    <a:cubicBezTo>
                      <a:pt x="0" y="32"/>
                      <a:pt x="0" y="32"/>
                      <a:pt x="0" y="32"/>
                    </a:cubicBezTo>
                    <a:cubicBezTo>
                      <a:pt x="59" y="32"/>
                      <a:pt x="59" y="32"/>
                      <a:pt x="59" y="32"/>
                    </a:cubicBezTo>
                    <a:cubicBezTo>
                      <a:pt x="77" y="0"/>
                      <a:pt x="77" y="0"/>
                      <a:pt x="77" y="0"/>
                    </a:cubicBezTo>
                    <a:cubicBezTo>
                      <a:pt x="96" y="0"/>
                      <a:pt x="96" y="0"/>
                      <a:pt x="96" y="0"/>
                    </a:cubicBezTo>
                    <a:cubicBezTo>
                      <a:pt x="128" y="0"/>
                      <a:pt x="128" y="24"/>
                      <a:pt x="12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09"/>
              <p:cNvSpPr>
                <a:spLocks/>
              </p:cNvSpPr>
              <p:nvPr/>
            </p:nvSpPr>
            <p:spPr bwMode="auto">
              <a:xfrm>
                <a:off x="3103" y="2268"/>
                <a:ext cx="36" cy="39"/>
              </a:xfrm>
              <a:custGeom>
                <a:avLst/>
                <a:gdLst>
                  <a:gd name="T0" fmla="*/ 36 w 36"/>
                  <a:gd name="T1" fmla="*/ 0 h 39"/>
                  <a:gd name="T2" fmla="*/ 22 w 36"/>
                  <a:gd name="T3" fmla="*/ 39 h 39"/>
                  <a:gd name="T4" fmla="*/ 0 w 36"/>
                  <a:gd name="T5" fmla="*/ 39 h 39"/>
                  <a:gd name="T6" fmla="*/ 15 w 36"/>
                  <a:gd name="T7" fmla="*/ 0 h 39"/>
                  <a:gd name="T8" fmla="*/ 36 w 36"/>
                  <a:gd name="T9" fmla="*/ 0 h 39"/>
                  <a:gd name="T10" fmla="*/ 36 w 36"/>
                  <a:gd name="T11" fmla="*/ 0 h 39"/>
                  <a:gd name="T12" fmla="*/ 36 w 3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6" h="39">
                    <a:moveTo>
                      <a:pt x="36" y="0"/>
                    </a:moveTo>
                    <a:lnTo>
                      <a:pt x="22" y="39"/>
                    </a:lnTo>
                    <a:lnTo>
                      <a:pt x="0" y="39"/>
                    </a:lnTo>
                    <a:lnTo>
                      <a:pt x="15"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10"/>
              <p:cNvSpPr>
                <a:spLocks/>
              </p:cNvSpPr>
              <p:nvPr/>
            </p:nvSpPr>
            <p:spPr bwMode="auto">
              <a:xfrm>
                <a:off x="3067" y="2268"/>
                <a:ext cx="34" cy="39"/>
              </a:xfrm>
              <a:custGeom>
                <a:avLst/>
                <a:gdLst>
                  <a:gd name="T0" fmla="*/ 34 w 34"/>
                  <a:gd name="T1" fmla="*/ 0 h 39"/>
                  <a:gd name="T2" fmla="*/ 17 w 34"/>
                  <a:gd name="T3" fmla="*/ 39 h 39"/>
                  <a:gd name="T4" fmla="*/ 0 w 34"/>
                  <a:gd name="T5" fmla="*/ 39 h 39"/>
                  <a:gd name="T6" fmla="*/ 15 w 34"/>
                  <a:gd name="T7" fmla="*/ 3 h 39"/>
                  <a:gd name="T8" fmla="*/ 15 w 34"/>
                  <a:gd name="T9" fmla="*/ 0 h 39"/>
                  <a:gd name="T10" fmla="*/ 34 w 34"/>
                  <a:gd name="T11" fmla="*/ 0 h 39"/>
                  <a:gd name="T12" fmla="*/ 34 w 34"/>
                  <a:gd name="T13" fmla="*/ 0 h 39"/>
                  <a:gd name="T14" fmla="*/ 34 w 34"/>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9">
                    <a:moveTo>
                      <a:pt x="34" y="0"/>
                    </a:move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11"/>
              <p:cNvSpPr>
                <a:spLocks/>
              </p:cNvSpPr>
              <p:nvPr/>
            </p:nvSpPr>
            <p:spPr bwMode="auto">
              <a:xfrm>
                <a:off x="3029" y="2268"/>
                <a:ext cx="36" cy="39"/>
              </a:xfrm>
              <a:custGeom>
                <a:avLst/>
                <a:gdLst>
                  <a:gd name="T0" fmla="*/ 36 w 36"/>
                  <a:gd name="T1" fmla="*/ 0 h 39"/>
                  <a:gd name="T2" fmla="*/ 36 w 36"/>
                  <a:gd name="T3" fmla="*/ 3 h 39"/>
                  <a:gd name="T4" fmla="*/ 22 w 36"/>
                  <a:gd name="T5" fmla="*/ 39 h 39"/>
                  <a:gd name="T6" fmla="*/ 0 w 36"/>
                  <a:gd name="T7" fmla="*/ 39 h 39"/>
                  <a:gd name="T8" fmla="*/ 14 w 36"/>
                  <a:gd name="T9" fmla="*/ 3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4" y="3"/>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2"/>
              <p:cNvSpPr>
                <a:spLocks/>
              </p:cNvSpPr>
              <p:nvPr/>
            </p:nvSpPr>
            <p:spPr bwMode="auto">
              <a:xfrm>
                <a:off x="2993" y="2268"/>
                <a:ext cx="34" cy="39"/>
              </a:xfrm>
              <a:custGeom>
                <a:avLst/>
                <a:gdLst>
                  <a:gd name="T0" fmla="*/ 34 w 34"/>
                  <a:gd name="T1" fmla="*/ 0 h 39"/>
                  <a:gd name="T2" fmla="*/ 34 w 34"/>
                  <a:gd name="T3" fmla="*/ 3 h 39"/>
                  <a:gd name="T4" fmla="*/ 17 w 34"/>
                  <a:gd name="T5" fmla="*/ 39 h 39"/>
                  <a:gd name="T6" fmla="*/ 0 w 34"/>
                  <a:gd name="T7" fmla="*/ 39 h 39"/>
                  <a:gd name="T8" fmla="*/ 15 w 34"/>
                  <a:gd name="T9" fmla="*/ 0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3"/>
                    </a:lnTo>
                    <a:lnTo>
                      <a:pt x="17" y="39"/>
                    </a:lnTo>
                    <a:lnTo>
                      <a:pt x="0" y="39"/>
                    </a:lnTo>
                    <a:lnTo>
                      <a:pt x="15" y="0"/>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13"/>
              <p:cNvSpPr>
                <a:spLocks/>
              </p:cNvSpPr>
              <p:nvPr/>
            </p:nvSpPr>
            <p:spPr bwMode="auto">
              <a:xfrm>
                <a:off x="2955" y="2268"/>
                <a:ext cx="36" cy="39"/>
              </a:xfrm>
              <a:custGeom>
                <a:avLst/>
                <a:gdLst>
                  <a:gd name="T0" fmla="*/ 36 w 36"/>
                  <a:gd name="T1" fmla="*/ 0 h 39"/>
                  <a:gd name="T2" fmla="*/ 36 w 36"/>
                  <a:gd name="T3" fmla="*/ 0 h 39"/>
                  <a:gd name="T4" fmla="*/ 19 w 36"/>
                  <a:gd name="T5" fmla="*/ 39 h 39"/>
                  <a:gd name="T6" fmla="*/ 0 w 36"/>
                  <a:gd name="T7" fmla="*/ 39 h 39"/>
                  <a:gd name="T8" fmla="*/ 14 w 36"/>
                  <a:gd name="T9" fmla="*/ 0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0"/>
                    </a:lnTo>
                    <a:lnTo>
                      <a:pt x="19" y="39"/>
                    </a:lnTo>
                    <a:lnTo>
                      <a:pt x="0" y="39"/>
                    </a:lnTo>
                    <a:lnTo>
                      <a:pt x="14" y="0"/>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14"/>
              <p:cNvSpPr>
                <a:spLocks/>
              </p:cNvSpPr>
              <p:nvPr/>
            </p:nvSpPr>
            <p:spPr bwMode="auto">
              <a:xfrm>
                <a:off x="2919" y="2268"/>
                <a:ext cx="34" cy="39"/>
              </a:xfrm>
              <a:custGeom>
                <a:avLst/>
                <a:gdLst>
                  <a:gd name="T0" fmla="*/ 34 w 34"/>
                  <a:gd name="T1" fmla="*/ 0 h 39"/>
                  <a:gd name="T2" fmla="*/ 34 w 34"/>
                  <a:gd name="T3" fmla="*/ 0 h 39"/>
                  <a:gd name="T4" fmla="*/ 17 w 34"/>
                  <a:gd name="T5" fmla="*/ 39 h 39"/>
                  <a:gd name="T6" fmla="*/ 0 w 34"/>
                  <a:gd name="T7" fmla="*/ 39 h 39"/>
                  <a:gd name="T8" fmla="*/ 15 w 34"/>
                  <a:gd name="T9" fmla="*/ 3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0"/>
                    </a:ln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15"/>
              <p:cNvSpPr>
                <a:spLocks/>
              </p:cNvSpPr>
              <p:nvPr/>
            </p:nvSpPr>
            <p:spPr bwMode="auto">
              <a:xfrm>
                <a:off x="2769" y="1972"/>
                <a:ext cx="177" cy="157"/>
              </a:xfrm>
              <a:custGeom>
                <a:avLst/>
                <a:gdLst>
                  <a:gd name="T0" fmla="*/ 11 w 74"/>
                  <a:gd name="T1" fmla="*/ 2 h 65"/>
                  <a:gd name="T2" fmla="*/ 74 w 74"/>
                  <a:gd name="T3" fmla="*/ 65 h 65"/>
                  <a:gd name="T4" fmla="*/ 50 w 74"/>
                  <a:gd name="T5" fmla="*/ 65 h 65"/>
                  <a:gd name="T6" fmla="*/ 2 w 74"/>
                  <a:gd name="T7" fmla="*/ 14 h 65"/>
                  <a:gd name="T8" fmla="*/ 6 w 74"/>
                  <a:gd name="T9" fmla="*/ 14 h 65"/>
                  <a:gd name="T10" fmla="*/ 11 w 74"/>
                  <a:gd name="T11" fmla="*/ 8 h 65"/>
                  <a:gd name="T12" fmla="*/ 6 w 74"/>
                  <a:gd name="T13" fmla="*/ 3 h 65"/>
                  <a:gd name="T14" fmla="*/ 0 w 74"/>
                  <a:gd name="T15" fmla="*/ 3 h 65"/>
                  <a:gd name="T16" fmla="*/ 11 w 74"/>
                  <a:gd name="T17"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65">
                    <a:moveTo>
                      <a:pt x="11" y="2"/>
                    </a:moveTo>
                    <a:cubicBezTo>
                      <a:pt x="74" y="65"/>
                      <a:pt x="74" y="65"/>
                      <a:pt x="74" y="65"/>
                    </a:cubicBezTo>
                    <a:cubicBezTo>
                      <a:pt x="50" y="65"/>
                      <a:pt x="50" y="65"/>
                      <a:pt x="50" y="65"/>
                    </a:cubicBezTo>
                    <a:cubicBezTo>
                      <a:pt x="2" y="14"/>
                      <a:pt x="2" y="14"/>
                      <a:pt x="2" y="14"/>
                    </a:cubicBezTo>
                    <a:cubicBezTo>
                      <a:pt x="6" y="14"/>
                      <a:pt x="6" y="14"/>
                      <a:pt x="6" y="14"/>
                    </a:cubicBezTo>
                    <a:cubicBezTo>
                      <a:pt x="8" y="14"/>
                      <a:pt x="11" y="11"/>
                      <a:pt x="11" y="8"/>
                    </a:cubicBezTo>
                    <a:cubicBezTo>
                      <a:pt x="11" y="5"/>
                      <a:pt x="8" y="3"/>
                      <a:pt x="6" y="3"/>
                    </a:cubicBezTo>
                    <a:cubicBezTo>
                      <a:pt x="0" y="3"/>
                      <a:pt x="0" y="3"/>
                      <a:pt x="0" y="3"/>
                    </a:cubicBezTo>
                    <a:cubicBezTo>
                      <a:pt x="2" y="1"/>
                      <a:pt x="5"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16"/>
              <p:cNvSpPr>
                <a:spLocks/>
              </p:cNvSpPr>
              <p:nvPr/>
            </p:nvSpPr>
            <p:spPr bwMode="auto">
              <a:xfrm>
                <a:off x="2881" y="2268"/>
                <a:ext cx="36" cy="39"/>
              </a:xfrm>
              <a:custGeom>
                <a:avLst/>
                <a:gdLst>
                  <a:gd name="T0" fmla="*/ 36 w 36"/>
                  <a:gd name="T1" fmla="*/ 0 h 39"/>
                  <a:gd name="T2" fmla="*/ 36 w 36"/>
                  <a:gd name="T3" fmla="*/ 3 h 39"/>
                  <a:gd name="T4" fmla="*/ 22 w 36"/>
                  <a:gd name="T5" fmla="*/ 39 h 39"/>
                  <a:gd name="T6" fmla="*/ 0 w 36"/>
                  <a:gd name="T7" fmla="*/ 39 h 39"/>
                  <a:gd name="T8" fmla="*/ 12 w 36"/>
                  <a:gd name="T9" fmla="*/ 3 h 39"/>
                  <a:gd name="T10" fmla="*/ 12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2" y="3"/>
                    </a:lnTo>
                    <a:lnTo>
                      <a:pt x="12"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17"/>
              <p:cNvSpPr>
                <a:spLocks/>
              </p:cNvSpPr>
              <p:nvPr/>
            </p:nvSpPr>
            <p:spPr bwMode="auto">
              <a:xfrm>
                <a:off x="2840" y="2268"/>
                <a:ext cx="39" cy="39"/>
              </a:xfrm>
              <a:custGeom>
                <a:avLst/>
                <a:gdLst>
                  <a:gd name="T0" fmla="*/ 39 w 39"/>
                  <a:gd name="T1" fmla="*/ 0 h 39"/>
                  <a:gd name="T2" fmla="*/ 39 w 39"/>
                  <a:gd name="T3" fmla="*/ 3 h 39"/>
                  <a:gd name="T4" fmla="*/ 22 w 39"/>
                  <a:gd name="T5" fmla="*/ 39 h 39"/>
                  <a:gd name="T6" fmla="*/ 0 w 39"/>
                  <a:gd name="T7" fmla="*/ 39 h 39"/>
                  <a:gd name="T8" fmla="*/ 15 w 39"/>
                  <a:gd name="T9" fmla="*/ 3 h 39"/>
                  <a:gd name="T10" fmla="*/ 15 w 39"/>
                  <a:gd name="T11" fmla="*/ 0 h 39"/>
                  <a:gd name="T12" fmla="*/ 39 w 39"/>
                  <a:gd name="T13" fmla="*/ 0 h 39"/>
                  <a:gd name="T14" fmla="*/ 39 w 39"/>
                  <a:gd name="T15" fmla="*/ 0 h 39"/>
                  <a:gd name="T16" fmla="*/ 39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39" y="0"/>
                    </a:moveTo>
                    <a:lnTo>
                      <a:pt x="39" y="3"/>
                    </a:lnTo>
                    <a:lnTo>
                      <a:pt x="22" y="39"/>
                    </a:lnTo>
                    <a:lnTo>
                      <a:pt x="0" y="39"/>
                    </a:lnTo>
                    <a:lnTo>
                      <a:pt x="15" y="3"/>
                    </a:lnTo>
                    <a:lnTo>
                      <a:pt x="15" y="0"/>
                    </a:lnTo>
                    <a:lnTo>
                      <a:pt x="39"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18"/>
              <p:cNvSpPr>
                <a:spLocks/>
              </p:cNvSpPr>
              <p:nvPr/>
            </p:nvSpPr>
            <p:spPr bwMode="auto">
              <a:xfrm>
                <a:off x="2795" y="2268"/>
                <a:ext cx="45" cy="39"/>
              </a:xfrm>
              <a:custGeom>
                <a:avLst/>
                <a:gdLst>
                  <a:gd name="T0" fmla="*/ 19 w 19"/>
                  <a:gd name="T1" fmla="*/ 0 h 16"/>
                  <a:gd name="T2" fmla="*/ 19 w 19"/>
                  <a:gd name="T3" fmla="*/ 1 h 16"/>
                  <a:gd name="T4" fmla="*/ 12 w 19"/>
                  <a:gd name="T5" fmla="*/ 16 h 16"/>
                  <a:gd name="T6" fmla="*/ 8 w 19"/>
                  <a:gd name="T7" fmla="*/ 16 h 16"/>
                  <a:gd name="T8" fmla="*/ 0 w 19"/>
                  <a:gd name="T9" fmla="*/ 8 h 16"/>
                  <a:gd name="T10" fmla="*/ 3 w 19"/>
                  <a:gd name="T11" fmla="*/ 2 h 16"/>
                  <a:gd name="T12" fmla="*/ 8 w 19"/>
                  <a:gd name="T13" fmla="*/ 0 h 16"/>
                  <a:gd name="T14" fmla="*/ 19 w 19"/>
                  <a:gd name="T15" fmla="*/ 0 h 16"/>
                  <a:gd name="T16" fmla="*/ 19 w 1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19" y="0"/>
                    </a:moveTo>
                    <a:cubicBezTo>
                      <a:pt x="19" y="1"/>
                      <a:pt x="19" y="1"/>
                      <a:pt x="19" y="1"/>
                    </a:cubicBezTo>
                    <a:cubicBezTo>
                      <a:pt x="12" y="16"/>
                      <a:pt x="12" y="16"/>
                      <a:pt x="12" y="16"/>
                    </a:cubicBezTo>
                    <a:cubicBezTo>
                      <a:pt x="8" y="16"/>
                      <a:pt x="8" y="16"/>
                      <a:pt x="8" y="16"/>
                    </a:cubicBezTo>
                    <a:cubicBezTo>
                      <a:pt x="3" y="16"/>
                      <a:pt x="0" y="13"/>
                      <a:pt x="0" y="8"/>
                    </a:cubicBezTo>
                    <a:cubicBezTo>
                      <a:pt x="0" y="6"/>
                      <a:pt x="1" y="4"/>
                      <a:pt x="3" y="2"/>
                    </a:cubicBezTo>
                    <a:cubicBezTo>
                      <a:pt x="3" y="1"/>
                      <a:pt x="5" y="0"/>
                      <a:pt x="8" y="0"/>
                    </a:cubicBezTo>
                    <a:cubicBezTo>
                      <a:pt x="19" y="0"/>
                      <a:pt x="19" y="0"/>
                      <a:pt x="19" y="0"/>
                    </a:cubicBezTo>
                    <a:cubicBezTo>
                      <a:pt x="19" y="0"/>
                      <a:pt x="1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19"/>
              <p:cNvSpPr>
                <a:spLocks noEditPoints="1"/>
              </p:cNvSpPr>
              <p:nvPr/>
            </p:nvSpPr>
            <p:spPr bwMode="auto">
              <a:xfrm>
                <a:off x="2764" y="1979"/>
                <a:ext cx="31" cy="27"/>
              </a:xfrm>
              <a:custGeom>
                <a:avLst/>
                <a:gdLst>
                  <a:gd name="T0" fmla="*/ 7 w 13"/>
                  <a:gd name="T1" fmla="*/ 2 h 11"/>
                  <a:gd name="T2" fmla="*/ 4 w 13"/>
                  <a:gd name="T3" fmla="*/ 6 h 11"/>
                  <a:gd name="T4" fmla="*/ 7 w 13"/>
                  <a:gd name="T5" fmla="*/ 8 h 11"/>
                  <a:gd name="T6" fmla="*/ 10 w 13"/>
                  <a:gd name="T7" fmla="*/ 6 h 11"/>
                  <a:gd name="T8" fmla="*/ 7 w 13"/>
                  <a:gd name="T9" fmla="*/ 2 h 11"/>
                  <a:gd name="T10" fmla="*/ 7 w 13"/>
                  <a:gd name="T11" fmla="*/ 0 h 11"/>
                  <a:gd name="T12" fmla="*/ 13 w 13"/>
                  <a:gd name="T13" fmla="*/ 6 h 11"/>
                  <a:gd name="T14" fmla="*/ 7 w 13"/>
                  <a:gd name="T15" fmla="*/ 11 h 11"/>
                  <a:gd name="T16" fmla="*/ 4 w 13"/>
                  <a:gd name="T17" fmla="*/ 11 h 11"/>
                  <a:gd name="T18" fmla="*/ 0 w 13"/>
                  <a:gd name="T19" fmla="*/ 7 h 11"/>
                  <a:gd name="T20" fmla="*/ 2 w 13"/>
                  <a:gd name="T21" fmla="*/ 0 h 11"/>
                  <a:gd name="T22" fmla="*/ 7 w 13"/>
                  <a:gd name="T23" fmla="*/ 0 h 11"/>
                  <a:gd name="T24" fmla="*/ 7 w 13"/>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7" y="2"/>
                    </a:moveTo>
                    <a:cubicBezTo>
                      <a:pt x="5" y="2"/>
                      <a:pt x="4" y="3"/>
                      <a:pt x="4" y="6"/>
                    </a:cubicBezTo>
                    <a:cubicBezTo>
                      <a:pt x="4" y="7"/>
                      <a:pt x="5" y="8"/>
                      <a:pt x="7" y="8"/>
                    </a:cubicBezTo>
                    <a:cubicBezTo>
                      <a:pt x="9" y="8"/>
                      <a:pt x="10" y="7"/>
                      <a:pt x="10" y="6"/>
                    </a:cubicBezTo>
                    <a:cubicBezTo>
                      <a:pt x="10" y="3"/>
                      <a:pt x="9" y="2"/>
                      <a:pt x="7" y="2"/>
                    </a:cubicBezTo>
                    <a:moveTo>
                      <a:pt x="7" y="0"/>
                    </a:moveTo>
                    <a:cubicBezTo>
                      <a:pt x="10" y="0"/>
                      <a:pt x="13" y="3"/>
                      <a:pt x="13" y="6"/>
                    </a:cubicBezTo>
                    <a:cubicBezTo>
                      <a:pt x="13" y="8"/>
                      <a:pt x="10" y="11"/>
                      <a:pt x="7" y="11"/>
                    </a:cubicBezTo>
                    <a:cubicBezTo>
                      <a:pt x="4" y="11"/>
                      <a:pt x="4" y="11"/>
                      <a:pt x="4" y="11"/>
                    </a:cubicBezTo>
                    <a:cubicBezTo>
                      <a:pt x="0" y="7"/>
                      <a:pt x="0" y="7"/>
                      <a:pt x="0" y="7"/>
                    </a:cubicBezTo>
                    <a:cubicBezTo>
                      <a:pt x="0" y="7"/>
                      <a:pt x="0" y="3"/>
                      <a:pt x="2" y="0"/>
                    </a:cubicBezTo>
                    <a:cubicBezTo>
                      <a:pt x="7" y="0"/>
                      <a:pt x="7" y="0"/>
                      <a:pt x="7" y="0"/>
                    </a:cubicBezTo>
                    <a:cubicBezTo>
                      <a:pt x="7"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20"/>
              <p:cNvSpPr>
                <a:spLocks/>
              </p:cNvSpPr>
              <p:nvPr/>
            </p:nvSpPr>
            <p:spPr bwMode="auto">
              <a:xfrm>
                <a:off x="2621" y="1979"/>
                <a:ext cx="153" cy="27"/>
              </a:xfrm>
              <a:custGeom>
                <a:avLst/>
                <a:gdLst>
                  <a:gd name="T0" fmla="*/ 60 w 64"/>
                  <a:gd name="T1" fmla="*/ 7 h 11"/>
                  <a:gd name="T2" fmla="*/ 64 w 64"/>
                  <a:gd name="T3" fmla="*/ 11 h 11"/>
                  <a:gd name="T4" fmla="*/ 5 w 64"/>
                  <a:gd name="T5" fmla="*/ 11 h 11"/>
                  <a:gd name="T6" fmla="*/ 0 w 64"/>
                  <a:gd name="T7" fmla="*/ 6 h 11"/>
                  <a:gd name="T8" fmla="*/ 1 w 64"/>
                  <a:gd name="T9" fmla="*/ 2 h 11"/>
                  <a:gd name="T10" fmla="*/ 5 w 64"/>
                  <a:gd name="T11" fmla="*/ 0 h 11"/>
                  <a:gd name="T12" fmla="*/ 62 w 64"/>
                  <a:gd name="T13" fmla="*/ 0 h 11"/>
                  <a:gd name="T14" fmla="*/ 60 w 64"/>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0" y="7"/>
                    </a:moveTo>
                    <a:cubicBezTo>
                      <a:pt x="64" y="11"/>
                      <a:pt x="64" y="11"/>
                      <a:pt x="64" y="11"/>
                    </a:cubicBezTo>
                    <a:cubicBezTo>
                      <a:pt x="5" y="11"/>
                      <a:pt x="5" y="11"/>
                      <a:pt x="5" y="11"/>
                    </a:cubicBezTo>
                    <a:cubicBezTo>
                      <a:pt x="2" y="11"/>
                      <a:pt x="0" y="8"/>
                      <a:pt x="0" y="6"/>
                    </a:cubicBezTo>
                    <a:cubicBezTo>
                      <a:pt x="0" y="4"/>
                      <a:pt x="0" y="3"/>
                      <a:pt x="1" y="2"/>
                    </a:cubicBezTo>
                    <a:cubicBezTo>
                      <a:pt x="2" y="0"/>
                      <a:pt x="3" y="0"/>
                      <a:pt x="5" y="0"/>
                    </a:cubicBezTo>
                    <a:cubicBezTo>
                      <a:pt x="62" y="0"/>
                      <a:pt x="62" y="0"/>
                      <a:pt x="62" y="0"/>
                    </a:cubicBezTo>
                    <a:cubicBezTo>
                      <a:pt x="60" y="3"/>
                      <a:pt x="60" y="7"/>
                      <a:pt x="6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21"/>
              <p:cNvSpPr>
                <a:spLocks/>
              </p:cNvSpPr>
              <p:nvPr/>
            </p:nvSpPr>
            <p:spPr bwMode="auto">
              <a:xfrm>
                <a:off x="2552" y="1974"/>
                <a:ext cx="88" cy="186"/>
              </a:xfrm>
              <a:custGeom>
                <a:avLst/>
                <a:gdLst>
                  <a:gd name="T0" fmla="*/ 37 w 37"/>
                  <a:gd name="T1" fmla="*/ 42 h 77"/>
                  <a:gd name="T2" fmla="*/ 37 w 37"/>
                  <a:gd name="T3" fmla="*/ 77 h 77"/>
                  <a:gd name="T4" fmla="*/ 0 w 37"/>
                  <a:gd name="T5" fmla="*/ 42 h 77"/>
                  <a:gd name="T6" fmla="*/ 0 w 37"/>
                  <a:gd name="T7" fmla="*/ 24 h 77"/>
                  <a:gd name="T8" fmla="*/ 24 w 37"/>
                  <a:gd name="T9" fmla="*/ 0 h 77"/>
                  <a:gd name="T10" fmla="*/ 24 w 37"/>
                  <a:gd name="T11" fmla="*/ 23 h 77"/>
                  <a:gd name="T12" fmla="*/ 37 w 37"/>
                  <a:gd name="T13" fmla="*/ 42 h 77"/>
                  <a:gd name="T14" fmla="*/ 37 w 37"/>
                  <a:gd name="T15" fmla="*/ 42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77">
                    <a:moveTo>
                      <a:pt x="37" y="42"/>
                    </a:moveTo>
                    <a:cubicBezTo>
                      <a:pt x="37" y="77"/>
                      <a:pt x="37" y="77"/>
                      <a:pt x="37" y="77"/>
                    </a:cubicBezTo>
                    <a:cubicBezTo>
                      <a:pt x="0" y="42"/>
                      <a:pt x="0" y="42"/>
                      <a:pt x="0" y="42"/>
                    </a:cubicBezTo>
                    <a:cubicBezTo>
                      <a:pt x="0" y="24"/>
                      <a:pt x="0" y="24"/>
                      <a:pt x="0" y="24"/>
                    </a:cubicBezTo>
                    <a:cubicBezTo>
                      <a:pt x="0" y="6"/>
                      <a:pt x="24" y="0"/>
                      <a:pt x="24" y="0"/>
                    </a:cubicBezTo>
                    <a:cubicBezTo>
                      <a:pt x="24" y="23"/>
                      <a:pt x="24" y="23"/>
                      <a:pt x="24" y="23"/>
                    </a:cubicBezTo>
                    <a:cubicBezTo>
                      <a:pt x="37" y="42"/>
                      <a:pt x="37" y="42"/>
                      <a:pt x="37" y="42"/>
                    </a:cubicBezTo>
                    <a:cubicBezTo>
                      <a:pt x="37" y="42"/>
                      <a:pt x="37" y="42"/>
                      <a:pt x="3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aphicFrame>
        <p:nvGraphicFramePr>
          <p:cNvPr id="288" name="Table 287"/>
          <p:cNvGraphicFramePr>
            <a:graphicFrameLocks noGrp="1"/>
          </p:cNvGraphicFramePr>
          <p:nvPr>
            <p:extLst>
              <p:ext uri="{D42A27DB-BD31-4B8C-83A1-F6EECF244321}">
                <p14:modId xmlns:p14="http://schemas.microsoft.com/office/powerpoint/2010/main" val="3176170081"/>
              </p:ext>
            </p:extLst>
          </p:nvPr>
        </p:nvGraphicFramePr>
        <p:xfrm>
          <a:off x="323850" y="2513691"/>
          <a:ext cx="3394557" cy="1106112"/>
        </p:xfrm>
        <a:graphic>
          <a:graphicData uri="http://schemas.openxmlformats.org/drawingml/2006/table">
            <a:tbl>
              <a:tblPr firstRow="1" bandRow="1">
                <a:tableStyleId>{69012ECD-51FC-41F1-AA8D-1B2483CD663E}</a:tableStyleId>
              </a:tblPr>
              <a:tblGrid>
                <a:gridCol w="487692">
                  <a:extLst>
                    <a:ext uri="{9D8B030D-6E8A-4147-A177-3AD203B41FA5}">
                      <a16:colId xmlns:a16="http://schemas.microsoft.com/office/drawing/2014/main" val="20000"/>
                    </a:ext>
                  </a:extLst>
                </a:gridCol>
                <a:gridCol w="2906865">
                  <a:extLst>
                    <a:ext uri="{9D8B030D-6E8A-4147-A177-3AD203B41FA5}">
                      <a16:colId xmlns:a16="http://schemas.microsoft.com/office/drawing/2014/main" val="20001"/>
                    </a:ext>
                  </a:extLst>
                </a:gridCol>
              </a:tblGrid>
              <a:tr h="276528">
                <a:tc>
                  <a:txBody>
                    <a:bodyPr/>
                    <a:lstStyle/>
                    <a:p>
                      <a:pPr algn="ctr"/>
                      <a:r>
                        <a:rPr kumimoji="0" lang="en-US" sz="1200" b="1" i="1" u="none" strike="noStrike" kern="1200" cap="none" spc="0" normalizeH="0" baseline="0" dirty="0">
                          <a:ln>
                            <a:noFill/>
                          </a:ln>
                          <a:solidFill>
                            <a:schemeClr val="bg2"/>
                          </a:solidFill>
                          <a:effectLst/>
                          <a:uLnTx/>
                          <a:uFillTx/>
                          <a:latin typeface="+mn-lt"/>
                          <a:ea typeface="+mn-ea"/>
                          <a:cs typeface="+mn-cs"/>
                        </a:rPr>
                        <a:t>1.</a:t>
                      </a:r>
                    </a:p>
                  </a:txBody>
                  <a:tcPr anchor="ctr">
                    <a:lnL w="6350" cap="flat" cmpd="sng" algn="ctr">
                      <a:noFill/>
                      <a:prstDash val="solid"/>
                      <a:miter lim="800000"/>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2" indent="0" algn="l" defTabSz="914400" rtl="0" eaLnBrk="1" fontAlgn="auto" latinLnBrk="0" hangingPunct="1">
                        <a:lnSpc>
                          <a:spcPts val="1300"/>
                        </a:lnSpc>
                        <a:spcBef>
                          <a:spcPts val="0"/>
                        </a:spcBef>
                        <a:spcAft>
                          <a:spcPts val="600"/>
                        </a:spcAft>
                        <a:buClr>
                          <a:srgbClr val="CDA139"/>
                        </a:buClr>
                        <a:buSzPct val="140000"/>
                        <a:buFontTx/>
                        <a:buNone/>
                        <a:tabLst/>
                        <a:defRPr/>
                      </a:pPr>
                      <a:r>
                        <a:rPr kumimoji="0" lang="en-US" sz="1000" b="1" i="1" u="none" strike="noStrike" kern="1200" cap="none" spc="0" normalizeH="0" baseline="0" noProof="0" dirty="0">
                          <a:ln>
                            <a:noFill/>
                          </a:ln>
                          <a:solidFill>
                            <a:srgbClr val="25408F"/>
                          </a:solidFill>
                          <a:effectLst/>
                          <a:uLnTx/>
                          <a:uFillTx/>
                          <a:latin typeface="+mn-lt"/>
                          <a:ea typeface="+mn-ea"/>
                          <a:cs typeface="+mn-cs"/>
                        </a:rPr>
                        <a:t>International Roughness Index (IRI)</a:t>
                      </a:r>
                    </a:p>
                  </a:txBody>
                  <a:tcPr anchor="ctr">
                    <a:lnL>
                      <a:noFill/>
                    </a:lnL>
                    <a:lnR w="6350" cap="flat" cmpd="sng" algn="ctr">
                      <a:noFill/>
                      <a:prstDash val="solid"/>
                      <a:miter lim="800000"/>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2E2E2">
                        <a:alpha val="81961"/>
                      </a:srgbClr>
                    </a:solidFill>
                  </a:tcPr>
                </a:tc>
                <a:extLst>
                  <a:ext uri="{0D108BD9-81ED-4DB2-BD59-A6C34878D82A}">
                    <a16:rowId xmlns:a16="http://schemas.microsoft.com/office/drawing/2014/main" val="10000"/>
                  </a:ext>
                </a:extLst>
              </a:tr>
              <a:tr h="276528">
                <a:tc>
                  <a:txBody>
                    <a:bodyPr/>
                    <a:lstStyle/>
                    <a:p>
                      <a:pPr algn="ctr"/>
                      <a:r>
                        <a:rPr kumimoji="0" lang="en-US" sz="1200" b="1" i="1" u="none" strike="noStrike" kern="1200" cap="none" spc="0" normalizeH="0" baseline="0" dirty="0">
                          <a:ln>
                            <a:noFill/>
                          </a:ln>
                          <a:solidFill>
                            <a:schemeClr val="bg2"/>
                          </a:solidFill>
                          <a:effectLst/>
                          <a:uLnTx/>
                          <a:uFillTx/>
                          <a:latin typeface="+mn-lt"/>
                          <a:ea typeface="+mn-ea"/>
                          <a:cs typeface="+mn-cs"/>
                        </a:rPr>
                        <a:t>2.</a:t>
                      </a:r>
                    </a:p>
                  </a:txBody>
                  <a:tcPr anchor="ctr">
                    <a:lnL w="6350" cap="flat" cmpd="sng" algn="ctr">
                      <a:noFill/>
                      <a:prstDash val="solid"/>
                      <a:miter lim="800000"/>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2" indent="0" algn="l" defTabSz="914400" rtl="0" eaLnBrk="1" fontAlgn="auto" latinLnBrk="0" hangingPunct="1">
                        <a:lnSpc>
                          <a:spcPts val="1300"/>
                        </a:lnSpc>
                        <a:spcBef>
                          <a:spcPts val="0"/>
                        </a:spcBef>
                        <a:spcAft>
                          <a:spcPts val="600"/>
                        </a:spcAft>
                        <a:buClr>
                          <a:srgbClr val="CDA139"/>
                        </a:buClr>
                        <a:buSzPct val="140000"/>
                        <a:buFontTx/>
                        <a:buNone/>
                        <a:tabLst/>
                        <a:defRPr/>
                      </a:pPr>
                      <a:r>
                        <a:rPr kumimoji="0" lang="en-US" sz="1000" b="1" i="1" u="none" strike="noStrike" kern="1200" cap="none" spc="0" normalizeH="0" baseline="0" noProof="0" dirty="0">
                          <a:ln>
                            <a:noFill/>
                          </a:ln>
                          <a:solidFill>
                            <a:srgbClr val="25408F"/>
                          </a:solidFill>
                          <a:effectLst/>
                          <a:uLnTx/>
                          <a:uFillTx/>
                          <a:latin typeface="+mn-lt"/>
                          <a:ea typeface="+mn-ea"/>
                          <a:cs typeface="+mn-cs"/>
                        </a:rPr>
                        <a:t>RUT (HMA measurement only)</a:t>
                      </a:r>
                      <a:endParaRPr kumimoji="0" lang="en-US" sz="1000" b="0" i="1" u="none" strike="noStrike" kern="1200" cap="none" spc="0" normalizeH="0" baseline="0" noProof="0" dirty="0">
                        <a:ln>
                          <a:noFill/>
                        </a:ln>
                        <a:solidFill>
                          <a:srgbClr val="000000"/>
                        </a:solidFill>
                        <a:effectLst/>
                        <a:uLnTx/>
                        <a:uFillTx/>
                        <a:latin typeface="+mn-lt"/>
                        <a:ea typeface="+mn-ea"/>
                        <a:cs typeface="+mn-cs"/>
                      </a:endParaRPr>
                    </a:p>
                  </a:txBody>
                  <a:tcPr anchor="ctr">
                    <a:lnL>
                      <a:noFill/>
                    </a:lnL>
                    <a:lnR w="6350" cap="flat" cmpd="sng" algn="ctr">
                      <a:noFill/>
                      <a:prstDash val="solid"/>
                      <a:miter lim="8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2E2E2">
                        <a:alpha val="81961"/>
                      </a:srgbClr>
                    </a:solidFill>
                  </a:tcPr>
                </a:tc>
                <a:extLst>
                  <a:ext uri="{0D108BD9-81ED-4DB2-BD59-A6C34878D82A}">
                    <a16:rowId xmlns:a16="http://schemas.microsoft.com/office/drawing/2014/main" val="10001"/>
                  </a:ext>
                </a:extLst>
              </a:tr>
              <a:tr h="276528">
                <a:tc>
                  <a:txBody>
                    <a:bodyPr/>
                    <a:lstStyle/>
                    <a:p>
                      <a:pPr algn="ctr"/>
                      <a:r>
                        <a:rPr kumimoji="0" lang="en-US" sz="1200" b="1" i="1" u="none" strike="noStrike" kern="1200" cap="none" spc="0" normalizeH="0" baseline="0" dirty="0">
                          <a:ln>
                            <a:noFill/>
                          </a:ln>
                          <a:solidFill>
                            <a:schemeClr val="bg2"/>
                          </a:solidFill>
                          <a:effectLst/>
                          <a:uLnTx/>
                          <a:uFillTx/>
                          <a:latin typeface="+mn-lt"/>
                          <a:ea typeface="+mn-ea"/>
                          <a:cs typeface="+mn-cs"/>
                        </a:rPr>
                        <a:t>3.</a:t>
                      </a:r>
                    </a:p>
                  </a:txBody>
                  <a:tcPr anchor="ctr">
                    <a:lnL w="6350" cap="flat" cmpd="sng" algn="ctr">
                      <a:noFill/>
                      <a:prstDash val="solid"/>
                      <a:miter lim="800000"/>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r>
                        <a:rPr kumimoji="0" lang="en-US" sz="1000" b="1" i="1" u="none" strike="noStrike" kern="1200" cap="none" spc="0" normalizeH="0" baseline="0" noProof="0" dirty="0">
                          <a:ln>
                            <a:noFill/>
                          </a:ln>
                          <a:solidFill>
                            <a:schemeClr val="bg1"/>
                          </a:solidFill>
                          <a:effectLst/>
                          <a:uLnTx/>
                          <a:uFillTx/>
                          <a:latin typeface="+mn-lt"/>
                          <a:ea typeface="+mn-ea"/>
                          <a:cs typeface="+mn-cs"/>
                        </a:rPr>
                        <a:t>Distress Box Area (DBA) %</a:t>
                      </a:r>
                      <a:endParaRPr lang="en-US" sz="1000" i="1" dirty="0">
                        <a:solidFill>
                          <a:schemeClr val="bg1"/>
                        </a:solidFill>
                      </a:endParaRPr>
                    </a:p>
                  </a:txBody>
                  <a:tcPr anchor="ctr">
                    <a:lnL>
                      <a:noFill/>
                    </a:lnL>
                    <a:lnR w="6350" cap="flat" cmpd="sng" algn="ctr">
                      <a:noFill/>
                      <a:prstDash val="solid"/>
                      <a:miter lim="8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2E2E2">
                        <a:alpha val="81961"/>
                      </a:srgbClr>
                    </a:solidFill>
                  </a:tcPr>
                </a:tc>
                <a:extLst>
                  <a:ext uri="{0D108BD9-81ED-4DB2-BD59-A6C34878D82A}">
                    <a16:rowId xmlns:a16="http://schemas.microsoft.com/office/drawing/2014/main" val="10002"/>
                  </a:ext>
                </a:extLst>
              </a:tr>
              <a:tr h="276528">
                <a:tc>
                  <a:txBody>
                    <a:bodyPr/>
                    <a:lstStyle/>
                    <a:p>
                      <a:pPr algn="ctr"/>
                      <a:r>
                        <a:rPr kumimoji="0" lang="en-US" sz="1200" b="1" i="1" u="none" strike="noStrike" kern="1200" cap="none" spc="0" normalizeH="0" baseline="0" dirty="0">
                          <a:ln>
                            <a:noFill/>
                          </a:ln>
                          <a:solidFill>
                            <a:schemeClr val="bg2"/>
                          </a:solidFill>
                          <a:effectLst/>
                          <a:uLnTx/>
                          <a:uFillTx/>
                          <a:latin typeface="+mn-lt"/>
                          <a:ea typeface="+mn-ea"/>
                          <a:cs typeface="+mn-cs"/>
                        </a:rPr>
                        <a:t>4.</a:t>
                      </a:r>
                    </a:p>
                  </a:txBody>
                  <a:tcPr anchor="ctr">
                    <a:lnL w="6350" cap="flat" cmpd="sng" algn="ctr">
                      <a:noFill/>
                      <a:prstDash val="solid"/>
                      <a:miter lim="800000"/>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2" indent="0" algn="l" defTabSz="914400" rtl="0" eaLnBrk="1" fontAlgn="auto" latinLnBrk="0" hangingPunct="1">
                        <a:lnSpc>
                          <a:spcPts val="1300"/>
                        </a:lnSpc>
                        <a:spcBef>
                          <a:spcPts val="0"/>
                        </a:spcBef>
                        <a:spcAft>
                          <a:spcPts val="600"/>
                        </a:spcAft>
                        <a:buClr>
                          <a:srgbClr val="CDA139"/>
                        </a:buClr>
                        <a:buSzPct val="140000"/>
                        <a:buFontTx/>
                        <a:buNone/>
                        <a:tabLst/>
                        <a:defRPr/>
                      </a:pPr>
                      <a:r>
                        <a:rPr kumimoji="0" lang="en-US" sz="1000" b="1" i="1" u="none" strike="noStrike" kern="1200" cap="none" spc="0" normalizeH="0" baseline="0" noProof="0" dirty="0">
                          <a:ln>
                            <a:noFill/>
                          </a:ln>
                          <a:solidFill>
                            <a:srgbClr val="25408F"/>
                          </a:solidFill>
                          <a:effectLst/>
                          <a:uLnTx/>
                          <a:uFillTx/>
                          <a:latin typeface="+mn-lt"/>
                          <a:ea typeface="+mn-ea"/>
                          <a:cs typeface="+mn-cs"/>
                        </a:rPr>
                        <a:t>Faulting (PCCP measurement only) </a:t>
                      </a:r>
                      <a:endParaRPr lang="en-US" sz="1000" i="1" dirty="0"/>
                    </a:p>
                  </a:txBody>
                  <a:tcPr anchor="ctr">
                    <a:lnL>
                      <a:noFill/>
                    </a:lnL>
                    <a:lnR w="6350" cap="flat" cmpd="sng" algn="ctr">
                      <a:noFill/>
                      <a:prstDash val="solid"/>
                      <a:miter lim="800000"/>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E2E2E2">
                        <a:alpha val="81961"/>
                      </a:srgbClr>
                    </a:solidFill>
                  </a:tcPr>
                </a:tc>
                <a:extLst>
                  <a:ext uri="{0D108BD9-81ED-4DB2-BD59-A6C34878D82A}">
                    <a16:rowId xmlns:a16="http://schemas.microsoft.com/office/drawing/2014/main" val="10003"/>
                  </a:ext>
                </a:extLst>
              </a:tr>
            </a:tbl>
          </a:graphicData>
        </a:graphic>
      </p:graphicFrame>
      <p:sp>
        <p:nvSpPr>
          <p:cNvPr id="2" name="Rectangle 1"/>
          <p:cNvSpPr/>
          <p:nvPr/>
        </p:nvSpPr>
        <p:spPr>
          <a:xfrm>
            <a:off x="221086" y="3756646"/>
            <a:ext cx="3629425" cy="2593018"/>
          </a:xfrm>
          <a:prstGeom prst="rect">
            <a:avLst/>
          </a:prstGeom>
        </p:spPr>
        <p:txBody>
          <a:bodyPr wrap="square">
            <a:spAutoFit/>
          </a:bodyPr>
          <a:lstStyle/>
          <a:p>
            <a:pPr lvl="0">
              <a:lnSpc>
                <a:spcPts val="1300"/>
              </a:lnSpc>
              <a:spcBef>
                <a:spcPts val="600"/>
              </a:spcBef>
              <a:spcAft>
                <a:spcPts val="600"/>
              </a:spcAft>
            </a:pPr>
            <a:r>
              <a:rPr lang="en-US" altLang="en-US" sz="1100" dirty="0">
                <a:solidFill>
                  <a:srgbClr val="414141"/>
                </a:solidFill>
                <a:ea typeface="Calibri" panose="020F0502020204030204" pitchFamily="34" charset="0"/>
                <a:cs typeface="Times New Roman" panose="02020603050405020304" pitchFamily="18" charset="0"/>
              </a:rPr>
              <a:t>Based on the deterioration models and triggers, the system provides the optimal mix of treatment strategies that will enable the asset to achieve a state of good repair, measured by whether the asset has met the INDOT-established condition target. </a:t>
            </a:r>
            <a:r>
              <a:rPr lang="en-US" sz="1100" spc="-20" dirty="0">
                <a:solidFill>
                  <a:srgbClr val="414141"/>
                </a:solidFill>
              </a:rPr>
              <a:t>Eligible treatment types are broken down into three categories: Preventive maintenance, minor structural, and major structural. Subsequent work types are a function of these categories and pavement type (i.e., asphalt or concrete). The </a:t>
            </a:r>
            <a:r>
              <a:rPr lang="en-US" sz="1100" spc="-20" dirty="0" err="1">
                <a:solidFill>
                  <a:srgbClr val="414141"/>
                </a:solidFill>
              </a:rPr>
              <a:t>dTIMS</a:t>
            </a:r>
            <a:r>
              <a:rPr lang="en-US" sz="1100" spc="-20" dirty="0">
                <a:solidFill>
                  <a:srgbClr val="414141"/>
                </a:solidFill>
              </a:rPr>
              <a:t> model provides suggestions for both an initial treatment strategy that would address the performance gaps in the short-term and a subsequent treatment or ancillary strategy as part of the overall strategy. This is used to demonstrate the overall benefit to the network for the length of evaluation. </a:t>
            </a:r>
            <a:endParaRPr lang="en-US" altLang="en-US" sz="1100" strike="sngStrike" dirty="0">
              <a:solidFill>
                <a:srgbClr val="414141"/>
              </a:solidFill>
              <a:ea typeface="Calibri" panose="020F0502020204030204" pitchFamily="34" charset="0"/>
              <a:cs typeface="Times New Roman" panose="02020603050405020304" pitchFamily="18" charset="0"/>
            </a:endParaRPr>
          </a:p>
        </p:txBody>
      </p:sp>
      <p:sp>
        <p:nvSpPr>
          <p:cNvPr id="290" name="Rectangle 289"/>
          <p:cNvSpPr/>
          <p:nvPr/>
        </p:nvSpPr>
        <p:spPr>
          <a:xfrm>
            <a:off x="5311214" y="4007993"/>
            <a:ext cx="938466" cy="723275"/>
          </a:xfrm>
          <a:prstGeom prst="rect">
            <a:avLst/>
          </a:prstGeom>
        </p:spPr>
        <p:txBody>
          <a:bodyPr wrap="square">
            <a:spAutoFit/>
          </a:bodyPr>
          <a:lstStyle/>
          <a:p>
            <a:r>
              <a:rPr lang="en-US" sz="900" b="1" dirty="0">
                <a:solidFill>
                  <a:schemeClr val="bg1"/>
                </a:solidFill>
              </a:rPr>
              <a:t>RUT </a:t>
            </a:r>
          </a:p>
          <a:p>
            <a:r>
              <a:rPr lang="en-US" sz="800" i="1" dirty="0">
                <a:solidFill>
                  <a:schemeClr val="bg1"/>
                </a:solidFill>
              </a:rPr>
              <a:t>(depressions or grooves in the roadway; used for HMA only)</a:t>
            </a:r>
            <a:endParaRPr lang="en-US" sz="1600" i="1" dirty="0">
              <a:solidFill>
                <a:schemeClr val="bg1"/>
              </a:solidFill>
            </a:endParaRPr>
          </a:p>
        </p:txBody>
      </p:sp>
      <p:sp>
        <p:nvSpPr>
          <p:cNvPr id="289" name="Text Placeholder 13"/>
          <p:cNvSpPr txBox="1">
            <a:spLocks/>
          </p:cNvSpPr>
          <p:nvPr/>
        </p:nvSpPr>
        <p:spPr>
          <a:xfrm>
            <a:off x="4349081" y="5737690"/>
            <a:ext cx="4314764" cy="367829"/>
          </a:xfrm>
          <a:prstGeom prst="rect">
            <a:avLst/>
          </a:prstGeom>
        </p:spPr>
        <p:txBody>
          <a:bodyPr vert="horz" lIns="0" tIns="0" rIns="0" bIns="0" rtlCol="0" anchor="t" anchorCtr="0">
            <a:noAutofit/>
          </a:bodyPr>
          <a:lstStyle>
            <a:lvl1pPr marL="0" indent="0" algn="l" defTabSz="914400" rtl="0" eaLnBrk="1" latinLnBrk="0" hangingPunct="1">
              <a:lnSpc>
                <a:spcPts val="1300"/>
              </a:lnSpc>
              <a:spcBef>
                <a:spcPts val="0"/>
              </a:spcBef>
              <a:spcAft>
                <a:spcPts val="300"/>
              </a:spcAft>
              <a:buFontTx/>
              <a:buNone/>
              <a:defRPr sz="1100" b="1" kern="1200">
                <a:solidFill>
                  <a:schemeClr val="bg1"/>
                </a:solidFill>
                <a:latin typeface="+mn-lt"/>
                <a:ea typeface="+mn-ea"/>
                <a:cs typeface="+mn-cs"/>
              </a:defRPr>
            </a:lvl1pPr>
            <a:lvl2pPr marL="0" indent="0" algn="l" defTabSz="914400" rtl="0" eaLnBrk="1" latinLnBrk="0" hangingPunct="1">
              <a:lnSpc>
                <a:spcPts val="1300"/>
              </a:lnSpc>
              <a:spcBef>
                <a:spcPts val="0"/>
              </a:spcBef>
              <a:spcAft>
                <a:spcPts val="600"/>
              </a:spcAft>
              <a:buFontTx/>
              <a:buNone/>
              <a:defRPr sz="900" kern="1200">
                <a:solidFill>
                  <a:schemeClr val="tx1"/>
                </a:solidFill>
                <a:latin typeface="+mn-lt"/>
                <a:ea typeface="+mn-ea"/>
                <a:cs typeface="+mn-cs"/>
              </a:defRPr>
            </a:lvl2pPr>
            <a:lvl3pPr marL="171450" indent="-171450" algn="l" defTabSz="914400" rtl="0" eaLnBrk="1" latinLnBrk="0" hangingPunct="1">
              <a:lnSpc>
                <a:spcPts val="1300"/>
              </a:lnSpc>
              <a:spcBef>
                <a:spcPts val="0"/>
              </a:spcBef>
              <a:spcAft>
                <a:spcPts val="600"/>
              </a:spcAft>
              <a:buClr>
                <a:srgbClr val="CDA139"/>
              </a:buClr>
              <a:buSzPct val="140000"/>
              <a:buFont typeface="Univers 45 Light" pitchFamily="2" charset="0"/>
              <a:buChar char="•"/>
              <a:defRPr sz="900" kern="1200">
                <a:solidFill>
                  <a:schemeClr val="tx1"/>
                </a:solidFill>
                <a:latin typeface="+mn-lt"/>
                <a:ea typeface="+mn-ea"/>
                <a:cs typeface="+mn-cs"/>
              </a:defRPr>
            </a:lvl3pPr>
            <a:lvl4pPr marL="285750" indent="-100013" algn="l" defTabSz="914400" rtl="0" eaLnBrk="1" latinLnBrk="0" hangingPunct="1">
              <a:lnSpc>
                <a:spcPts val="1300"/>
              </a:lnSpc>
              <a:spcBef>
                <a:spcPts val="0"/>
              </a:spcBef>
              <a:spcAft>
                <a:spcPts val="600"/>
              </a:spcAft>
              <a:buClr>
                <a:schemeClr val="tx2"/>
              </a:buClr>
              <a:buFont typeface="Arial" panose="020B0604020202020204" pitchFamily="34" charset="0"/>
              <a:buChar char="•"/>
              <a:defRPr sz="900" kern="1200">
                <a:solidFill>
                  <a:schemeClr val="tx1"/>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200" kern="1200" baseline="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r>
              <a:rPr lang="en-US" b="1" spc="-20" dirty="0">
                <a:solidFill>
                  <a:schemeClr val="tx2"/>
                </a:solidFill>
              </a:rPr>
              <a:t>The output of the </a:t>
            </a:r>
            <a:r>
              <a:rPr lang="en-US" b="1" spc="-20" dirty="0" err="1">
                <a:solidFill>
                  <a:schemeClr val="tx2"/>
                </a:solidFill>
              </a:rPr>
              <a:t>dTIMS</a:t>
            </a:r>
            <a:r>
              <a:rPr lang="en-US" b="1" spc="-20" dirty="0">
                <a:solidFill>
                  <a:schemeClr val="tx2"/>
                </a:solidFill>
              </a:rPr>
              <a:t> model provides a list of candidate projects, with associated benefit-cost effectiveness, for inclusion in the capital program. </a:t>
            </a:r>
            <a:endParaRPr lang="en-US" b="1" strike="sngStrike" spc="-20" dirty="0">
              <a:solidFill>
                <a:schemeClr val="tx2"/>
              </a:solidFill>
            </a:endParaRPr>
          </a:p>
        </p:txBody>
      </p:sp>
    </p:spTree>
    <p:extLst>
      <p:ext uri="{BB962C8B-B14F-4D97-AF65-F5344CB8AC3E}">
        <p14:creationId xmlns:p14="http://schemas.microsoft.com/office/powerpoint/2010/main" val="209394125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7676"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19" name="TextBox 18"/>
          <p:cNvSpPr txBox="1">
            <a:spLocks/>
          </p:cNvSpPr>
          <p:nvPr/>
        </p:nvSpPr>
        <p:spPr>
          <a:xfrm>
            <a:off x="286624" y="404664"/>
            <a:ext cx="5984982" cy="412250"/>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Lifecycle: Design Life Considerations</a:t>
            </a:r>
          </a:p>
        </p:txBody>
      </p:sp>
      <p:sp>
        <p:nvSpPr>
          <p:cNvPr id="15" name="Rectangle 14"/>
          <p:cNvSpPr/>
          <p:nvPr/>
        </p:nvSpPr>
        <p:spPr>
          <a:xfrm>
            <a:off x="393467" y="780910"/>
            <a:ext cx="2952583" cy="5440015"/>
          </a:xfrm>
          <a:prstGeom prst="rect">
            <a:avLst/>
          </a:prstGeom>
        </p:spPr>
        <p:txBody>
          <a:bodyPr wrap="square">
            <a:spAutoFit/>
          </a:bodyPr>
          <a:lstStyle/>
          <a:p>
            <a:pPr>
              <a:lnSpc>
                <a:spcPts val="1400"/>
              </a:lnSpc>
              <a:spcAft>
                <a:spcPts val="600"/>
              </a:spcAft>
            </a:pPr>
            <a:r>
              <a:rPr lang="en-US" sz="1100" dirty="0">
                <a:solidFill>
                  <a:srgbClr val="414141"/>
                </a:solidFill>
              </a:rPr>
              <a:t>When preparing pavement lifecycle strategies, INDOT’s primary goal is to determine an asset strategy (e.g., sequencing of treatment activities) that yields the least cost of ownership to INDOT while balanced against risks and maintaining the required minimum level of service. </a:t>
            </a:r>
          </a:p>
          <a:p>
            <a:pPr>
              <a:lnSpc>
                <a:spcPts val="1400"/>
              </a:lnSpc>
              <a:spcAft>
                <a:spcPts val="600"/>
              </a:spcAft>
            </a:pPr>
            <a:r>
              <a:rPr lang="en-US" sz="1100" dirty="0">
                <a:solidFill>
                  <a:srgbClr val="414141"/>
                </a:solidFill>
              </a:rPr>
              <a:t>In developing its pavement strategies, INDOT takes into account the various treatment alternatives that will result in the pavement achieving a minimum acceptable design life. These recommended design lives for the treatments are documented within the Indiana Design Manual (IDM).</a:t>
            </a:r>
          </a:p>
          <a:p>
            <a:pPr>
              <a:lnSpc>
                <a:spcPts val="1400"/>
              </a:lnSpc>
              <a:spcAft>
                <a:spcPts val="600"/>
              </a:spcAft>
            </a:pPr>
            <a:r>
              <a:rPr lang="en-US" sz="1100" dirty="0">
                <a:solidFill>
                  <a:srgbClr val="414141"/>
                </a:solidFill>
              </a:rPr>
              <a:t>INDOT considers the recommended design lives of treatments when selecting treatments and preparing the asset strategies. However, the recommended design lives are only one factor considered when preparing pavement strategies. Further, there may be instances when additional treatments are required in order to achieve the minimum acceptable design life of the pavement. Pavement work types provided in the IDM are shown in the adjacent graphic; additional details on the minimum acceptable design life years per work type can be found in the Pavement Design section of the IDM.   </a:t>
            </a:r>
          </a:p>
        </p:txBody>
      </p:sp>
      <p:graphicFrame>
        <p:nvGraphicFramePr>
          <p:cNvPr id="12" name="Table 11"/>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pic>
        <p:nvPicPr>
          <p:cNvPr id="49" name="Picture 354"/>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066358" y="969285"/>
            <a:ext cx="4464496" cy="5034599"/>
          </a:xfrm>
          <a:prstGeom prst="rect">
            <a:avLst/>
          </a:prstGeom>
        </p:spPr>
      </p:pic>
      <p:grpSp>
        <p:nvGrpSpPr>
          <p:cNvPr id="10" name="Group 9"/>
          <p:cNvGrpSpPr/>
          <p:nvPr/>
        </p:nvGrpSpPr>
        <p:grpSpPr>
          <a:xfrm>
            <a:off x="6721426" y="780910"/>
            <a:ext cx="1414970" cy="379838"/>
            <a:chOff x="6721426" y="780910"/>
            <a:chExt cx="1414970" cy="379838"/>
          </a:xfrm>
        </p:grpSpPr>
        <p:grpSp>
          <p:nvGrpSpPr>
            <p:cNvPr id="7" name="Group 6"/>
            <p:cNvGrpSpPr/>
            <p:nvPr/>
          </p:nvGrpSpPr>
          <p:grpSpPr>
            <a:xfrm rot="10800000">
              <a:off x="6721426" y="1016732"/>
              <a:ext cx="1306957" cy="144016"/>
              <a:chOff x="7164288" y="960930"/>
              <a:chExt cx="1167212" cy="144016"/>
            </a:xfrm>
            <a:solidFill>
              <a:srgbClr val="4E4F51"/>
            </a:solidFill>
          </p:grpSpPr>
          <p:sp>
            <p:nvSpPr>
              <p:cNvPr id="2" name="Donut 1"/>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6" name="Straight Connector 5"/>
              <p:cNvCxnSpPr>
                <a:stCxn id="2" idx="6"/>
              </p:cNvCxnSpPr>
              <p:nvPr/>
            </p:nvCxnSpPr>
            <p:spPr>
              <a:xfrm rot="10800000" flipH="1">
                <a:off x="7344308" y="1032938"/>
                <a:ext cx="987192"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55" name="TextBox 355"/>
            <p:cNvSpPr txBox="1">
              <a:spLocks/>
            </p:cNvSpPr>
            <p:nvPr/>
          </p:nvSpPr>
          <p:spPr>
            <a:xfrm>
              <a:off x="6721426" y="780910"/>
              <a:ext cx="1414970" cy="307830"/>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Continuously Reinforced Concrete Pavement </a:t>
              </a:r>
            </a:p>
          </p:txBody>
        </p:sp>
      </p:grpSp>
      <p:grpSp>
        <p:nvGrpSpPr>
          <p:cNvPr id="56" name="Group 55"/>
          <p:cNvGrpSpPr/>
          <p:nvPr/>
        </p:nvGrpSpPr>
        <p:grpSpPr>
          <a:xfrm flipH="1">
            <a:off x="5545354" y="829491"/>
            <a:ext cx="1339000" cy="307830"/>
            <a:chOff x="6330162" y="909815"/>
            <a:chExt cx="1698218" cy="307830"/>
          </a:xfrm>
        </p:grpSpPr>
        <p:grpSp>
          <p:nvGrpSpPr>
            <p:cNvPr id="57" name="Group 56"/>
            <p:cNvGrpSpPr/>
            <p:nvPr/>
          </p:nvGrpSpPr>
          <p:grpSpPr>
            <a:xfrm rot="10800000">
              <a:off x="7173083" y="1016732"/>
              <a:ext cx="855297" cy="144016"/>
              <a:chOff x="7164288" y="960930"/>
              <a:chExt cx="763845" cy="144016"/>
            </a:xfrm>
            <a:solidFill>
              <a:srgbClr val="4E4F51"/>
            </a:solidFill>
          </p:grpSpPr>
          <p:sp>
            <p:nvSpPr>
              <p:cNvPr id="59" name="Donut 58"/>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60" name="Straight Connector 59"/>
              <p:cNvCxnSpPr>
                <a:stCxn id="59" idx="6"/>
              </p:cNvCxnSpPr>
              <p:nvPr/>
            </p:nvCxnSpPr>
            <p:spPr>
              <a:xfrm rot="10800000" flipH="1">
                <a:off x="7344308" y="1032938"/>
                <a:ext cx="583825"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58" name="TextBox 355"/>
            <p:cNvSpPr txBox="1">
              <a:spLocks/>
            </p:cNvSpPr>
            <p:nvPr/>
          </p:nvSpPr>
          <p:spPr>
            <a:xfrm>
              <a:off x="6330162" y="909815"/>
              <a:ext cx="1414970" cy="307830"/>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PCCP</a:t>
              </a:r>
            </a:p>
          </p:txBody>
        </p:sp>
      </p:grpSp>
      <p:grpSp>
        <p:nvGrpSpPr>
          <p:cNvPr id="64" name="Group 63"/>
          <p:cNvGrpSpPr/>
          <p:nvPr/>
        </p:nvGrpSpPr>
        <p:grpSpPr>
          <a:xfrm flipH="1">
            <a:off x="4874330" y="1177442"/>
            <a:ext cx="1338998" cy="307830"/>
            <a:chOff x="6330162" y="909815"/>
            <a:chExt cx="1698216" cy="307830"/>
          </a:xfrm>
        </p:grpSpPr>
        <p:grpSp>
          <p:nvGrpSpPr>
            <p:cNvPr id="65" name="Group 64"/>
            <p:cNvGrpSpPr/>
            <p:nvPr/>
          </p:nvGrpSpPr>
          <p:grpSpPr>
            <a:xfrm rot="10800000">
              <a:off x="6894082" y="1016732"/>
              <a:ext cx="1134296" cy="144016"/>
              <a:chOff x="7164288" y="960930"/>
              <a:chExt cx="1013012" cy="144016"/>
            </a:xfrm>
            <a:solidFill>
              <a:srgbClr val="4E4F51"/>
            </a:solidFill>
          </p:grpSpPr>
          <p:sp>
            <p:nvSpPr>
              <p:cNvPr id="67" name="Donut 66"/>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68" name="Straight Connector 67"/>
              <p:cNvCxnSpPr>
                <a:stCxn id="67" idx="6"/>
              </p:cNvCxnSpPr>
              <p:nvPr/>
            </p:nvCxnSpPr>
            <p:spPr>
              <a:xfrm rot="10800000" flipH="1" flipV="1">
                <a:off x="7344308" y="1032938"/>
                <a:ext cx="832992" cy="1"/>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66" name="TextBox 355"/>
            <p:cNvSpPr txBox="1">
              <a:spLocks/>
            </p:cNvSpPr>
            <p:nvPr/>
          </p:nvSpPr>
          <p:spPr>
            <a:xfrm>
              <a:off x="6330162" y="909815"/>
              <a:ext cx="1414970" cy="307830"/>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Chip Seal</a:t>
              </a:r>
            </a:p>
          </p:txBody>
        </p:sp>
      </p:grpSp>
      <p:grpSp>
        <p:nvGrpSpPr>
          <p:cNvPr id="70" name="Group 69"/>
          <p:cNvGrpSpPr/>
          <p:nvPr/>
        </p:nvGrpSpPr>
        <p:grpSpPr>
          <a:xfrm flipH="1">
            <a:off x="4717516" y="1549718"/>
            <a:ext cx="1114624" cy="294143"/>
            <a:chOff x="6614726" y="866605"/>
            <a:chExt cx="1413649" cy="294143"/>
          </a:xfrm>
        </p:grpSpPr>
        <p:grpSp>
          <p:nvGrpSpPr>
            <p:cNvPr id="71" name="Group 70"/>
            <p:cNvGrpSpPr/>
            <p:nvPr/>
          </p:nvGrpSpPr>
          <p:grpSpPr>
            <a:xfrm rot="10800000">
              <a:off x="6614726" y="1016732"/>
              <a:ext cx="1413649" cy="144016"/>
              <a:chOff x="7164288" y="960930"/>
              <a:chExt cx="1262495" cy="144016"/>
            </a:xfrm>
            <a:solidFill>
              <a:srgbClr val="4E4F51"/>
            </a:solidFill>
          </p:grpSpPr>
          <p:sp>
            <p:nvSpPr>
              <p:cNvPr id="73" name="Donut 72"/>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74" name="Straight Connector 73"/>
              <p:cNvCxnSpPr>
                <a:stCxn id="73" idx="6"/>
              </p:cNvCxnSpPr>
              <p:nvPr/>
            </p:nvCxnSpPr>
            <p:spPr>
              <a:xfrm rot="10800000" flipH="1" flipV="1">
                <a:off x="7344308" y="1032938"/>
                <a:ext cx="1082475" cy="6826"/>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72" name="TextBox 355"/>
            <p:cNvSpPr txBox="1">
              <a:spLocks/>
            </p:cNvSpPr>
            <p:nvPr/>
          </p:nvSpPr>
          <p:spPr>
            <a:xfrm>
              <a:off x="6690676" y="866605"/>
              <a:ext cx="1236916" cy="227781"/>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Asphalt Crack Fill</a:t>
              </a:r>
            </a:p>
          </p:txBody>
        </p:sp>
      </p:grpSp>
      <p:grpSp>
        <p:nvGrpSpPr>
          <p:cNvPr id="76" name="Group 75"/>
          <p:cNvGrpSpPr/>
          <p:nvPr/>
        </p:nvGrpSpPr>
        <p:grpSpPr>
          <a:xfrm flipH="1">
            <a:off x="3344855" y="1975581"/>
            <a:ext cx="1303121" cy="383816"/>
            <a:chOff x="6375669" y="776932"/>
            <a:chExt cx="1652714" cy="383816"/>
          </a:xfrm>
        </p:grpSpPr>
        <p:grpSp>
          <p:nvGrpSpPr>
            <p:cNvPr id="77" name="Group 76"/>
            <p:cNvGrpSpPr/>
            <p:nvPr/>
          </p:nvGrpSpPr>
          <p:grpSpPr>
            <a:xfrm rot="10800000">
              <a:off x="6750287" y="1016732"/>
              <a:ext cx="1278096" cy="144016"/>
              <a:chOff x="7164288" y="960930"/>
              <a:chExt cx="1141437" cy="144016"/>
            </a:xfrm>
            <a:solidFill>
              <a:srgbClr val="4E4F51"/>
            </a:solidFill>
          </p:grpSpPr>
          <p:sp>
            <p:nvSpPr>
              <p:cNvPr id="79" name="Donut 78"/>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80" name="Straight Connector 79"/>
              <p:cNvCxnSpPr>
                <a:stCxn id="79" idx="6"/>
              </p:cNvCxnSpPr>
              <p:nvPr/>
            </p:nvCxnSpPr>
            <p:spPr>
              <a:xfrm rot="10800000" flipH="1">
                <a:off x="7344308" y="1021309"/>
                <a:ext cx="961417" cy="11629"/>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78" name="TextBox 355"/>
            <p:cNvSpPr txBox="1">
              <a:spLocks/>
            </p:cNvSpPr>
            <p:nvPr/>
          </p:nvSpPr>
          <p:spPr>
            <a:xfrm>
              <a:off x="6375669" y="776932"/>
              <a:ext cx="1414970" cy="307830"/>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Bonded or </a:t>
              </a:r>
              <a:r>
                <a:rPr lang="en-US" sz="800" dirty="0" err="1">
                  <a:latin typeface="Arial" panose="020B0604020202020204" pitchFamily="34" charset="0"/>
                </a:rPr>
                <a:t>Unbonded</a:t>
              </a:r>
              <a:r>
                <a:rPr lang="en-US" sz="800" dirty="0">
                  <a:latin typeface="Arial" panose="020B0604020202020204" pitchFamily="34" charset="0"/>
                </a:rPr>
                <a:t> Concrete Overlay</a:t>
              </a:r>
            </a:p>
          </p:txBody>
        </p:sp>
      </p:grpSp>
      <p:grpSp>
        <p:nvGrpSpPr>
          <p:cNvPr id="82" name="Group 81"/>
          <p:cNvGrpSpPr/>
          <p:nvPr/>
        </p:nvGrpSpPr>
        <p:grpSpPr>
          <a:xfrm flipH="1">
            <a:off x="3292528" y="3055207"/>
            <a:ext cx="913296" cy="401184"/>
            <a:chOff x="6870071" y="759564"/>
            <a:chExt cx="1158308" cy="401184"/>
          </a:xfrm>
        </p:grpSpPr>
        <p:grpSp>
          <p:nvGrpSpPr>
            <p:cNvPr id="83" name="Group 82"/>
            <p:cNvGrpSpPr/>
            <p:nvPr/>
          </p:nvGrpSpPr>
          <p:grpSpPr>
            <a:xfrm rot="10800000">
              <a:off x="6938496" y="1016732"/>
              <a:ext cx="1089883" cy="144016"/>
              <a:chOff x="7164288" y="960930"/>
              <a:chExt cx="973348" cy="144016"/>
            </a:xfrm>
            <a:solidFill>
              <a:srgbClr val="4E4F51"/>
            </a:solidFill>
          </p:grpSpPr>
          <p:sp>
            <p:nvSpPr>
              <p:cNvPr id="85" name="Donut 84"/>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86" name="Straight Connector 85"/>
              <p:cNvCxnSpPr>
                <a:stCxn id="85" idx="6"/>
              </p:cNvCxnSpPr>
              <p:nvPr/>
            </p:nvCxnSpPr>
            <p:spPr>
              <a:xfrm rot="10800000" flipH="1">
                <a:off x="7344308" y="1032938"/>
                <a:ext cx="793328"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84" name="TextBox 355"/>
            <p:cNvSpPr txBox="1">
              <a:spLocks/>
            </p:cNvSpPr>
            <p:nvPr/>
          </p:nvSpPr>
          <p:spPr>
            <a:xfrm>
              <a:off x="6870071" y="759564"/>
              <a:ext cx="857011" cy="31356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HMA Pavement</a:t>
              </a:r>
            </a:p>
          </p:txBody>
        </p:sp>
      </p:grpSp>
      <p:grpSp>
        <p:nvGrpSpPr>
          <p:cNvPr id="101" name="Group 100"/>
          <p:cNvGrpSpPr/>
          <p:nvPr/>
        </p:nvGrpSpPr>
        <p:grpSpPr>
          <a:xfrm>
            <a:off x="6403747" y="1232756"/>
            <a:ext cx="2050328" cy="441392"/>
            <a:chOff x="7448991" y="719356"/>
            <a:chExt cx="2291792" cy="441392"/>
          </a:xfrm>
        </p:grpSpPr>
        <p:grpSp>
          <p:nvGrpSpPr>
            <p:cNvPr id="102" name="Group 101"/>
            <p:cNvGrpSpPr/>
            <p:nvPr/>
          </p:nvGrpSpPr>
          <p:grpSpPr>
            <a:xfrm rot="10800000">
              <a:off x="7448991" y="1016732"/>
              <a:ext cx="2291792" cy="144016"/>
              <a:chOff x="5634984" y="960930"/>
              <a:chExt cx="2046744" cy="144016"/>
            </a:xfrm>
            <a:solidFill>
              <a:srgbClr val="4E4F51"/>
            </a:solidFill>
          </p:grpSpPr>
          <p:sp>
            <p:nvSpPr>
              <p:cNvPr id="104" name="Donut 103"/>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05" name="Straight Connector 104"/>
              <p:cNvCxnSpPr/>
              <p:nvPr/>
            </p:nvCxnSpPr>
            <p:spPr>
              <a:xfrm rot="10800000" flipH="1" flipV="1">
                <a:off x="5792953" y="1032938"/>
                <a:ext cx="1888775" cy="13475"/>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03" name="TextBox 355"/>
            <p:cNvSpPr txBox="1">
              <a:spLocks/>
            </p:cNvSpPr>
            <p:nvPr/>
          </p:nvSpPr>
          <p:spPr>
            <a:xfrm>
              <a:off x="7985385" y="719356"/>
              <a:ext cx="1119808" cy="107461"/>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HMA Overlay on </a:t>
              </a:r>
              <a:r>
                <a:rPr lang="en-US" sz="800" dirty="0" err="1">
                  <a:latin typeface="Arial" panose="020B0604020202020204" pitchFamily="34" charset="0"/>
                </a:rPr>
                <a:t>Rubblized</a:t>
              </a:r>
              <a:r>
                <a:rPr lang="en-US" sz="800" dirty="0">
                  <a:latin typeface="Arial" panose="020B0604020202020204" pitchFamily="34" charset="0"/>
                </a:rPr>
                <a:t> PCCP</a:t>
              </a:r>
            </a:p>
          </p:txBody>
        </p:sp>
      </p:grpSp>
      <p:grpSp>
        <p:nvGrpSpPr>
          <p:cNvPr id="116" name="Group 115"/>
          <p:cNvGrpSpPr/>
          <p:nvPr/>
        </p:nvGrpSpPr>
        <p:grpSpPr>
          <a:xfrm>
            <a:off x="5777645" y="1879919"/>
            <a:ext cx="2220882" cy="387368"/>
            <a:chOff x="7337641" y="773380"/>
            <a:chExt cx="2482432" cy="387368"/>
          </a:xfrm>
        </p:grpSpPr>
        <p:grpSp>
          <p:nvGrpSpPr>
            <p:cNvPr id="117" name="Group 116"/>
            <p:cNvGrpSpPr/>
            <p:nvPr/>
          </p:nvGrpSpPr>
          <p:grpSpPr>
            <a:xfrm rot="10800000">
              <a:off x="7337641" y="1016732"/>
              <a:ext cx="2403141" cy="144016"/>
              <a:chOff x="5634984" y="960930"/>
              <a:chExt cx="2146187" cy="144016"/>
            </a:xfrm>
            <a:solidFill>
              <a:srgbClr val="4E4F51"/>
            </a:solidFill>
          </p:grpSpPr>
          <p:sp>
            <p:nvSpPr>
              <p:cNvPr id="119" name="Donut 118"/>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20" name="Straight Connector 119"/>
              <p:cNvCxnSpPr>
                <a:stCxn id="119" idx="6"/>
              </p:cNvCxnSpPr>
              <p:nvPr/>
            </p:nvCxnSpPr>
            <p:spPr>
              <a:xfrm rot="10800000" flipH="1">
                <a:off x="5815004" y="1026684"/>
                <a:ext cx="1966167" cy="6254"/>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18" name="TextBox 355"/>
            <p:cNvSpPr txBox="1">
              <a:spLocks/>
            </p:cNvSpPr>
            <p:nvPr/>
          </p:nvSpPr>
          <p:spPr>
            <a:xfrm>
              <a:off x="8263936" y="773380"/>
              <a:ext cx="1556137" cy="14633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HMA Overlay on Cracked and Seated PCCP </a:t>
              </a:r>
            </a:p>
          </p:txBody>
        </p:sp>
      </p:grpSp>
      <p:grpSp>
        <p:nvGrpSpPr>
          <p:cNvPr id="132" name="Group 131"/>
          <p:cNvGrpSpPr/>
          <p:nvPr/>
        </p:nvGrpSpPr>
        <p:grpSpPr>
          <a:xfrm flipH="1">
            <a:off x="3983717" y="4797152"/>
            <a:ext cx="1236353" cy="395162"/>
            <a:chOff x="6460348" y="765586"/>
            <a:chExt cx="1568032" cy="395162"/>
          </a:xfrm>
        </p:grpSpPr>
        <p:grpSp>
          <p:nvGrpSpPr>
            <p:cNvPr id="133" name="Group 132"/>
            <p:cNvGrpSpPr/>
            <p:nvPr/>
          </p:nvGrpSpPr>
          <p:grpSpPr>
            <a:xfrm rot="10800000">
              <a:off x="6517693" y="1016732"/>
              <a:ext cx="1510687" cy="144016"/>
              <a:chOff x="7164288" y="960930"/>
              <a:chExt cx="1349158" cy="144016"/>
            </a:xfrm>
            <a:solidFill>
              <a:srgbClr val="4E4F51"/>
            </a:solidFill>
          </p:grpSpPr>
          <p:sp>
            <p:nvSpPr>
              <p:cNvPr id="135" name="Donut 134"/>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36" name="Straight Connector 135"/>
              <p:cNvCxnSpPr>
                <a:stCxn id="135" idx="6"/>
              </p:cNvCxnSpPr>
              <p:nvPr/>
            </p:nvCxnSpPr>
            <p:spPr>
              <a:xfrm rot="10800000" flipH="1">
                <a:off x="7344308" y="1032938"/>
                <a:ext cx="1169138"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34" name="TextBox 355"/>
            <p:cNvSpPr txBox="1">
              <a:spLocks/>
            </p:cNvSpPr>
            <p:nvPr/>
          </p:nvSpPr>
          <p:spPr>
            <a:xfrm>
              <a:off x="6460348" y="765586"/>
              <a:ext cx="1371062" cy="325778"/>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0"/>
                </a:spcAft>
                <a:buNone/>
              </a:pPr>
              <a:r>
                <a:rPr lang="en-US" sz="800" dirty="0">
                  <a:latin typeface="Arial" panose="020B0604020202020204" pitchFamily="34" charset="0"/>
                </a:rPr>
                <a:t>HMA Overlay </a:t>
              </a:r>
            </a:p>
            <a:p>
              <a:pPr marL="0" indent="0">
                <a:buNone/>
              </a:pPr>
              <a:r>
                <a:rPr lang="en-US" sz="800" dirty="0">
                  <a:latin typeface="Arial" panose="020B0604020202020204" pitchFamily="34" charset="0"/>
                </a:rPr>
                <a:t>(PM, MS, Structural)</a:t>
              </a:r>
            </a:p>
          </p:txBody>
        </p:sp>
      </p:grpSp>
      <p:grpSp>
        <p:nvGrpSpPr>
          <p:cNvPr id="138" name="Group 137"/>
          <p:cNvGrpSpPr/>
          <p:nvPr/>
        </p:nvGrpSpPr>
        <p:grpSpPr>
          <a:xfrm>
            <a:off x="5306549" y="2378376"/>
            <a:ext cx="1522259" cy="402326"/>
            <a:chOff x="8039250" y="758422"/>
            <a:chExt cx="1701533" cy="402326"/>
          </a:xfrm>
        </p:grpSpPr>
        <p:grpSp>
          <p:nvGrpSpPr>
            <p:cNvPr id="139" name="Group 138"/>
            <p:cNvGrpSpPr/>
            <p:nvPr/>
          </p:nvGrpSpPr>
          <p:grpSpPr>
            <a:xfrm rot="10800000">
              <a:off x="8039250" y="1016732"/>
              <a:ext cx="1701533" cy="144016"/>
              <a:chOff x="5634984" y="960930"/>
              <a:chExt cx="1519598" cy="144016"/>
            </a:xfrm>
            <a:solidFill>
              <a:srgbClr val="4E4F51"/>
            </a:solidFill>
          </p:grpSpPr>
          <p:sp>
            <p:nvSpPr>
              <p:cNvPr id="141" name="Donut 140"/>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42" name="Straight Connector 141"/>
              <p:cNvCxnSpPr>
                <a:stCxn id="141" idx="6"/>
              </p:cNvCxnSpPr>
              <p:nvPr/>
            </p:nvCxnSpPr>
            <p:spPr>
              <a:xfrm rot="10800000" flipH="1">
                <a:off x="5815004" y="1017017"/>
                <a:ext cx="1339578" cy="15921"/>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40" name="TextBox 355"/>
            <p:cNvSpPr txBox="1">
              <a:spLocks/>
            </p:cNvSpPr>
            <p:nvPr/>
          </p:nvSpPr>
          <p:spPr>
            <a:xfrm>
              <a:off x="8136685" y="758422"/>
              <a:ext cx="1581952" cy="150952"/>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Cold or Hot In-Place Recycling</a:t>
              </a:r>
            </a:p>
          </p:txBody>
        </p:sp>
      </p:grpSp>
      <p:grpSp>
        <p:nvGrpSpPr>
          <p:cNvPr id="143" name="Group 142"/>
          <p:cNvGrpSpPr/>
          <p:nvPr/>
        </p:nvGrpSpPr>
        <p:grpSpPr>
          <a:xfrm>
            <a:off x="5644934" y="3004370"/>
            <a:ext cx="1463112" cy="386063"/>
            <a:chOff x="8105361" y="774685"/>
            <a:chExt cx="1635421" cy="386063"/>
          </a:xfrm>
        </p:grpSpPr>
        <p:grpSp>
          <p:nvGrpSpPr>
            <p:cNvPr id="144" name="Group 143"/>
            <p:cNvGrpSpPr/>
            <p:nvPr/>
          </p:nvGrpSpPr>
          <p:grpSpPr>
            <a:xfrm rot="10800000">
              <a:off x="8105361" y="1016732"/>
              <a:ext cx="1635421" cy="144016"/>
              <a:chOff x="5634984" y="960930"/>
              <a:chExt cx="1460555" cy="144016"/>
            </a:xfrm>
            <a:solidFill>
              <a:srgbClr val="4E4F51"/>
            </a:solidFill>
          </p:grpSpPr>
          <p:sp>
            <p:nvSpPr>
              <p:cNvPr id="146" name="Donut 145"/>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47" name="Straight Connector 146"/>
              <p:cNvCxnSpPr>
                <a:stCxn id="146" idx="6"/>
              </p:cNvCxnSpPr>
              <p:nvPr/>
            </p:nvCxnSpPr>
            <p:spPr>
              <a:xfrm rot="10800000" flipH="1">
                <a:off x="5815004" y="1018139"/>
                <a:ext cx="1280535" cy="14799"/>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45" name="TextBox 355"/>
            <p:cNvSpPr txBox="1">
              <a:spLocks/>
            </p:cNvSpPr>
            <p:nvPr/>
          </p:nvSpPr>
          <p:spPr>
            <a:xfrm>
              <a:off x="8105361" y="774685"/>
              <a:ext cx="1518519" cy="14883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Cold Central Plan Recycling</a:t>
              </a:r>
            </a:p>
          </p:txBody>
        </p:sp>
      </p:grpSp>
      <p:grpSp>
        <p:nvGrpSpPr>
          <p:cNvPr id="166" name="Group 165"/>
          <p:cNvGrpSpPr/>
          <p:nvPr/>
        </p:nvGrpSpPr>
        <p:grpSpPr>
          <a:xfrm>
            <a:off x="6286323" y="3706495"/>
            <a:ext cx="1463110" cy="386063"/>
            <a:chOff x="8105361" y="774685"/>
            <a:chExt cx="1635419" cy="386063"/>
          </a:xfrm>
        </p:grpSpPr>
        <p:grpSp>
          <p:nvGrpSpPr>
            <p:cNvPr id="167" name="Group 166"/>
            <p:cNvGrpSpPr/>
            <p:nvPr/>
          </p:nvGrpSpPr>
          <p:grpSpPr>
            <a:xfrm rot="10800000">
              <a:off x="8125050" y="1016732"/>
              <a:ext cx="1615730" cy="144016"/>
              <a:chOff x="5634984" y="960930"/>
              <a:chExt cx="1442969" cy="144016"/>
            </a:xfrm>
            <a:solidFill>
              <a:srgbClr val="4E4F51"/>
            </a:solidFill>
          </p:grpSpPr>
          <p:sp>
            <p:nvSpPr>
              <p:cNvPr id="169" name="Donut 168"/>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70" name="Straight Connector 169"/>
              <p:cNvCxnSpPr>
                <a:stCxn id="169" idx="6"/>
              </p:cNvCxnSpPr>
              <p:nvPr/>
            </p:nvCxnSpPr>
            <p:spPr>
              <a:xfrm rot="10800000" flipH="1" flipV="1">
                <a:off x="5815004" y="1032938"/>
                <a:ext cx="1262949" cy="1285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68" name="TextBox 355"/>
            <p:cNvSpPr txBox="1">
              <a:spLocks/>
            </p:cNvSpPr>
            <p:nvPr/>
          </p:nvSpPr>
          <p:spPr>
            <a:xfrm>
              <a:off x="8105361" y="774685"/>
              <a:ext cx="1518519" cy="14883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Ultrathin Bonded Wearing Course (UBWC)</a:t>
              </a:r>
            </a:p>
          </p:txBody>
        </p:sp>
      </p:grpSp>
      <p:grpSp>
        <p:nvGrpSpPr>
          <p:cNvPr id="172" name="Group 171"/>
          <p:cNvGrpSpPr/>
          <p:nvPr/>
        </p:nvGrpSpPr>
        <p:grpSpPr>
          <a:xfrm>
            <a:off x="7136150" y="4549123"/>
            <a:ext cx="1305204" cy="261495"/>
            <a:chOff x="8289299" y="899253"/>
            <a:chExt cx="1458917" cy="261495"/>
          </a:xfrm>
        </p:grpSpPr>
        <p:grpSp>
          <p:nvGrpSpPr>
            <p:cNvPr id="173" name="Group 172"/>
            <p:cNvGrpSpPr/>
            <p:nvPr/>
          </p:nvGrpSpPr>
          <p:grpSpPr>
            <a:xfrm rot="10800000">
              <a:off x="8289299" y="1016732"/>
              <a:ext cx="1451479" cy="144016"/>
              <a:chOff x="5634984" y="960930"/>
              <a:chExt cx="1296280" cy="144016"/>
            </a:xfrm>
            <a:solidFill>
              <a:srgbClr val="4E4F51"/>
            </a:solidFill>
          </p:grpSpPr>
          <p:sp>
            <p:nvSpPr>
              <p:cNvPr id="175" name="Donut 174"/>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76" name="Straight Connector 175"/>
              <p:cNvCxnSpPr>
                <a:stCxn id="175" idx="6"/>
              </p:cNvCxnSpPr>
              <p:nvPr/>
            </p:nvCxnSpPr>
            <p:spPr>
              <a:xfrm rot="10800000" flipH="1">
                <a:off x="5815004" y="1032938"/>
                <a:ext cx="1116260"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74" name="TextBox 355"/>
            <p:cNvSpPr txBox="1">
              <a:spLocks/>
            </p:cNvSpPr>
            <p:nvPr/>
          </p:nvSpPr>
          <p:spPr>
            <a:xfrm>
              <a:off x="8328315" y="899253"/>
              <a:ext cx="1419901" cy="14883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Thin HMA Overlay</a:t>
              </a:r>
            </a:p>
          </p:txBody>
        </p:sp>
      </p:grpSp>
      <p:grpSp>
        <p:nvGrpSpPr>
          <p:cNvPr id="178" name="Group 177"/>
          <p:cNvGrpSpPr/>
          <p:nvPr/>
        </p:nvGrpSpPr>
        <p:grpSpPr>
          <a:xfrm flipH="1">
            <a:off x="3517425" y="3727620"/>
            <a:ext cx="934177" cy="385350"/>
            <a:chOff x="6843588" y="775398"/>
            <a:chExt cx="1184790" cy="385350"/>
          </a:xfrm>
        </p:grpSpPr>
        <p:grpSp>
          <p:nvGrpSpPr>
            <p:cNvPr id="179" name="Group 178"/>
            <p:cNvGrpSpPr/>
            <p:nvPr/>
          </p:nvGrpSpPr>
          <p:grpSpPr>
            <a:xfrm rot="10800000">
              <a:off x="6843588" y="1016732"/>
              <a:ext cx="1184790" cy="144016"/>
              <a:chOff x="7164288" y="960930"/>
              <a:chExt cx="1058107" cy="144016"/>
            </a:xfrm>
            <a:solidFill>
              <a:srgbClr val="4E4F51"/>
            </a:solidFill>
          </p:grpSpPr>
          <p:sp>
            <p:nvSpPr>
              <p:cNvPr id="181" name="Donut 180"/>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82" name="Straight Connector 181"/>
              <p:cNvCxnSpPr>
                <a:stCxn id="181" idx="6"/>
              </p:cNvCxnSpPr>
              <p:nvPr/>
            </p:nvCxnSpPr>
            <p:spPr>
              <a:xfrm rot="10800000" flipH="1">
                <a:off x="7344308" y="1032938"/>
                <a:ext cx="878087"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80" name="TextBox 355"/>
            <p:cNvSpPr txBox="1">
              <a:spLocks/>
            </p:cNvSpPr>
            <p:nvPr/>
          </p:nvSpPr>
          <p:spPr>
            <a:xfrm>
              <a:off x="6969149" y="775398"/>
              <a:ext cx="878701" cy="27416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err="1">
                  <a:latin typeface="Arial" panose="020B0604020202020204" pitchFamily="34" charset="0"/>
                </a:rPr>
                <a:t>Microsurface</a:t>
              </a:r>
              <a:r>
                <a:rPr lang="en-US" sz="800" dirty="0">
                  <a:latin typeface="Arial" panose="020B0604020202020204" pitchFamily="34" charset="0"/>
                </a:rPr>
                <a:t> Overlay </a:t>
              </a:r>
            </a:p>
          </p:txBody>
        </p:sp>
      </p:grpSp>
      <p:grpSp>
        <p:nvGrpSpPr>
          <p:cNvPr id="183" name="Group 182"/>
          <p:cNvGrpSpPr/>
          <p:nvPr/>
        </p:nvGrpSpPr>
        <p:grpSpPr>
          <a:xfrm>
            <a:off x="7776167" y="5180908"/>
            <a:ext cx="1136728" cy="292341"/>
            <a:chOff x="8470178" y="868407"/>
            <a:chExt cx="1270600" cy="292341"/>
          </a:xfrm>
        </p:grpSpPr>
        <p:grpSp>
          <p:nvGrpSpPr>
            <p:cNvPr id="184" name="Group 183"/>
            <p:cNvGrpSpPr/>
            <p:nvPr/>
          </p:nvGrpSpPr>
          <p:grpSpPr>
            <a:xfrm rot="10800000">
              <a:off x="8582833" y="1016732"/>
              <a:ext cx="1157945" cy="144016"/>
              <a:chOff x="5634984" y="960930"/>
              <a:chExt cx="1034132" cy="144016"/>
            </a:xfrm>
            <a:solidFill>
              <a:srgbClr val="4E4F51"/>
            </a:solidFill>
          </p:grpSpPr>
          <p:sp>
            <p:nvSpPr>
              <p:cNvPr id="186" name="Donut 185"/>
              <p:cNvSpPr/>
              <p:nvPr/>
            </p:nvSpPr>
            <p:spPr>
              <a:xfrm>
                <a:off x="5634984"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87" name="Straight Connector 186"/>
              <p:cNvCxnSpPr>
                <a:stCxn id="186" idx="6"/>
              </p:cNvCxnSpPr>
              <p:nvPr/>
            </p:nvCxnSpPr>
            <p:spPr>
              <a:xfrm rot="10800000" flipH="1">
                <a:off x="5815004" y="1032938"/>
                <a:ext cx="854112"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85" name="TextBox 355"/>
            <p:cNvSpPr txBox="1">
              <a:spLocks/>
            </p:cNvSpPr>
            <p:nvPr/>
          </p:nvSpPr>
          <p:spPr>
            <a:xfrm>
              <a:off x="8470178" y="868407"/>
              <a:ext cx="1029765" cy="14883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CPR Techniques </a:t>
              </a:r>
            </a:p>
          </p:txBody>
        </p:sp>
      </p:grpSp>
      <p:grpSp>
        <p:nvGrpSpPr>
          <p:cNvPr id="189" name="Group 188"/>
          <p:cNvGrpSpPr/>
          <p:nvPr/>
        </p:nvGrpSpPr>
        <p:grpSpPr>
          <a:xfrm flipH="1">
            <a:off x="4679968" y="5669002"/>
            <a:ext cx="1137750" cy="388146"/>
            <a:chOff x="6585404" y="772602"/>
            <a:chExt cx="1442976" cy="388146"/>
          </a:xfrm>
        </p:grpSpPr>
        <p:grpSp>
          <p:nvGrpSpPr>
            <p:cNvPr id="190" name="Group 189"/>
            <p:cNvGrpSpPr/>
            <p:nvPr/>
          </p:nvGrpSpPr>
          <p:grpSpPr>
            <a:xfrm rot="10800000">
              <a:off x="6585404" y="1016732"/>
              <a:ext cx="1442976" cy="144016"/>
              <a:chOff x="7164288" y="960930"/>
              <a:chExt cx="1288687" cy="144016"/>
            </a:xfrm>
            <a:solidFill>
              <a:srgbClr val="4E4F51"/>
            </a:solidFill>
          </p:grpSpPr>
          <p:sp>
            <p:nvSpPr>
              <p:cNvPr id="192" name="Donut 191"/>
              <p:cNvSpPr/>
              <p:nvPr/>
            </p:nvSpPr>
            <p:spPr>
              <a:xfrm>
                <a:off x="7164288" y="960930"/>
                <a:ext cx="180020" cy="144016"/>
              </a:xfrm>
              <a:prstGeom prst="donut">
                <a:avLst/>
              </a:prstGeom>
              <a:grpFill/>
              <a:ln>
                <a:solidFill>
                  <a:srgbClr val="4E4F5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93" name="Straight Connector 192"/>
              <p:cNvCxnSpPr>
                <a:stCxn id="192" idx="6"/>
              </p:cNvCxnSpPr>
              <p:nvPr/>
            </p:nvCxnSpPr>
            <p:spPr>
              <a:xfrm rot="10800000" flipH="1">
                <a:off x="7344308" y="1032938"/>
                <a:ext cx="1108667" cy="0"/>
              </a:xfrm>
              <a:prstGeom prst="line">
                <a:avLst/>
              </a:prstGeom>
              <a:grpFill/>
              <a:ln w="19050">
                <a:solidFill>
                  <a:srgbClr val="4E4F51"/>
                </a:solidFill>
              </a:ln>
            </p:spPr>
            <p:style>
              <a:lnRef idx="1">
                <a:schemeClr val="accent1"/>
              </a:lnRef>
              <a:fillRef idx="0">
                <a:schemeClr val="accent1"/>
              </a:fillRef>
              <a:effectRef idx="0">
                <a:schemeClr val="accent1"/>
              </a:effectRef>
              <a:fontRef idx="minor">
                <a:schemeClr val="tx1"/>
              </a:fontRef>
            </p:style>
          </p:cxnSp>
        </p:grpSp>
        <p:sp>
          <p:nvSpPr>
            <p:cNvPr id="191" name="TextBox 355"/>
            <p:cNvSpPr txBox="1">
              <a:spLocks/>
            </p:cNvSpPr>
            <p:nvPr/>
          </p:nvSpPr>
          <p:spPr>
            <a:xfrm>
              <a:off x="6852124" y="772602"/>
              <a:ext cx="967373" cy="323026"/>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800" dirty="0">
                  <a:latin typeface="Arial" panose="020B0604020202020204" pitchFamily="34" charset="0"/>
                </a:rPr>
                <a:t>Full Depth Reclamation </a:t>
              </a:r>
            </a:p>
          </p:txBody>
        </p:sp>
      </p:grpSp>
      <p:sp>
        <p:nvSpPr>
          <p:cNvPr id="202" name="Freeform 174"/>
          <p:cNvSpPr>
            <a:spLocks noEditPoints="1"/>
          </p:cNvSpPr>
          <p:nvPr/>
        </p:nvSpPr>
        <p:spPr bwMode="auto">
          <a:xfrm rot="3007942">
            <a:off x="5050226" y="4424106"/>
            <a:ext cx="634778" cy="285845"/>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rgbClr val="E6E7E8"/>
          </a:solidFill>
          <a:ln>
            <a:noFill/>
          </a:ln>
        </p:spPr>
        <p:txBody>
          <a:bodyPr vert="horz" wrap="square" lIns="91440" tIns="45720" rIns="91440" bIns="45720" numCol="1" anchor="t" anchorCtr="0" compatLnSpc="1">
            <a:prstTxWarp prst="textNoShape">
              <a:avLst/>
            </a:prstTxWarp>
          </a:bodyPr>
          <a:lstStyle/>
          <a:p>
            <a:endParaRPr lang="en-US"/>
          </a:p>
        </p:txBody>
      </p:sp>
      <p:sp>
        <p:nvSpPr>
          <p:cNvPr id="203" name="Freeform 174"/>
          <p:cNvSpPr>
            <a:spLocks noEditPoints="1"/>
          </p:cNvSpPr>
          <p:nvPr/>
        </p:nvSpPr>
        <p:spPr bwMode="auto">
          <a:xfrm rot="13966606">
            <a:off x="6548593" y="5014000"/>
            <a:ext cx="722820" cy="337686"/>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rgbClr val="E6E7E8"/>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Rectangle 89"/>
          <p:cNvSpPr/>
          <p:nvPr/>
        </p:nvSpPr>
        <p:spPr>
          <a:xfrm>
            <a:off x="4659425" y="6021288"/>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10: Pavement Work Types within the Indiana Design Manual (IDM)</a:t>
            </a:r>
          </a:p>
        </p:txBody>
      </p:sp>
      <p:sp>
        <p:nvSpPr>
          <p:cNvPr id="4" name="Rectangle 3">
            <a:extLst>
              <a:ext uri="{FF2B5EF4-FFF2-40B4-BE49-F238E27FC236}">
                <a16:creationId xmlns:a16="http://schemas.microsoft.com/office/drawing/2014/main" id="{DB9E10C6-2BED-45F5-AB9F-83DB6A873E73}"/>
              </a:ext>
            </a:extLst>
          </p:cNvPr>
          <p:cNvSpPr/>
          <p:nvPr/>
        </p:nvSpPr>
        <p:spPr>
          <a:xfrm>
            <a:off x="5033265" y="1080424"/>
            <a:ext cx="3420810" cy="129213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500" dirty="0">
                <a:solidFill>
                  <a:schemeClr val="bg2"/>
                </a:solidFill>
              </a:rPr>
              <a:t>Recommend deletion of slide – Have more current list of treatment types on slide 40. </a:t>
            </a:r>
          </a:p>
        </p:txBody>
      </p:sp>
    </p:spTree>
    <p:extLst>
      <p:ext uri="{BB962C8B-B14F-4D97-AF65-F5344CB8AC3E}">
        <p14:creationId xmlns:p14="http://schemas.microsoft.com/office/powerpoint/2010/main" val="26851687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323850" y="980728"/>
            <a:ext cx="8496300" cy="750640"/>
          </a:xfrm>
        </p:spPr>
        <p:txBody>
          <a:bodyPr/>
          <a:lstStyle/>
          <a:p>
            <a:pPr lvl="1">
              <a:lnSpc>
                <a:spcPts val="1400"/>
              </a:lnSpc>
            </a:pPr>
            <a:r>
              <a:rPr lang="en-US" sz="1100" dirty="0">
                <a:solidFill>
                  <a:srgbClr val="414141"/>
                </a:solidFill>
              </a:rPr>
              <a:t>INDOT has established maintenance and customer response measures to meet their Service Levels for INDOT’s roadways and other assets. INDOT’s Service Level maintenance activities are categorized by the nature of activity and the cause for occurrence.</a:t>
            </a:r>
            <a:r>
              <a:rPr lang="en-US" sz="1100" baseline="30000" dirty="0">
                <a:solidFill>
                  <a:srgbClr val="414141"/>
                </a:solidFill>
                <a:cs typeface="Times New Roman" panose="02020603050405020304" pitchFamily="18" charset="0"/>
              </a:rPr>
              <a:t> </a:t>
            </a:r>
            <a:r>
              <a:rPr lang="en-US" sz="1100" dirty="0">
                <a:solidFill>
                  <a:srgbClr val="414141"/>
                </a:solidFill>
              </a:rPr>
              <a:t>This table represents INDOT’s cyclical maintenance activities, and their frequencies, that are programmed according to INDOT’s Maintenance Owner’s Manual. Interventions are categorized into four groups: Pavement, Roadside, Drainage, and Traffic.</a:t>
            </a:r>
          </a:p>
        </p:txBody>
      </p:sp>
      <p:graphicFrame>
        <p:nvGraphicFramePr>
          <p:cNvPr id="8" name="Table 7"/>
          <p:cNvGraphicFramePr>
            <a:graphicFrameLocks noGrp="1"/>
          </p:cNvGraphicFramePr>
          <p:nvPr>
            <p:extLst>
              <p:ext uri="{D42A27DB-BD31-4B8C-83A1-F6EECF244321}">
                <p14:modId xmlns:p14="http://schemas.microsoft.com/office/powerpoint/2010/main" val="4099337662"/>
              </p:ext>
            </p:extLst>
          </p:nvPr>
        </p:nvGraphicFramePr>
        <p:xfrm>
          <a:off x="323528" y="2098888"/>
          <a:ext cx="8388608" cy="1600200"/>
        </p:xfrm>
        <a:graphic>
          <a:graphicData uri="http://schemas.openxmlformats.org/drawingml/2006/table">
            <a:tbl>
              <a:tblPr firstRow="1" firstCol="1" bandRow="1">
                <a:tableStyleId>{69012ECD-51FC-41F1-AA8D-1B2483CD663E}</a:tableStyleId>
              </a:tblPr>
              <a:tblGrid>
                <a:gridCol w="2159918">
                  <a:extLst>
                    <a:ext uri="{9D8B030D-6E8A-4147-A177-3AD203B41FA5}">
                      <a16:colId xmlns:a16="http://schemas.microsoft.com/office/drawing/2014/main" val="20000"/>
                    </a:ext>
                  </a:extLst>
                </a:gridCol>
                <a:gridCol w="1038115">
                  <a:extLst>
                    <a:ext uri="{9D8B030D-6E8A-4147-A177-3AD203B41FA5}">
                      <a16:colId xmlns:a16="http://schemas.microsoft.com/office/drawing/2014/main" val="20001"/>
                    </a:ext>
                  </a:extLst>
                </a:gridCol>
                <a:gridCol w="1038115">
                  <a:extLst>
                    <a:ext uri="{9D8B030D-6E8A-4147-A177-3AD203B41FA5}">
                      <a16:colId xmlns:a16="http://schemas.microsoft.com/office/drawing/2014/main" val="20002"/>
                    </a:ext>
                  </a:extLst>
                </a:gridCol>
                <a:gridCol w="1038115">
                  <a:extLst>
                    <a:ext uri="{9D8B030D-6E8A-4147-A177-3AD203B41FA5}">
                      <a16:colId xmlns:a16="http://schemas.microsoft.com/office/drawing/2014/main" val="20003"/>
                    </a:ext>
                  </a:extLst>
                </a:gridCol>
                <a:gridCol w="1038115">
                  <a:extLst>
                    <a:ext uri="{9D8B030D-6E8A-4147-A177-3AD203B41FA5}">
                      <a16:colId xmlns:a16="http://schemas.microsoft.com/office/drawing/2014/main" val="20004"/>
                    </a:ext>
                  </a:extLst>
                </a:gridCol>
                <a:gridCol w="1038115">
                  <a:extLst>
                    <a:ext uri="{9D8B030D-6E8A-4147-A177-3AD203B41FA5}">
                      <a16:colId xmlns:a16="http://schemas.microsoft.com/office/drawing/2014/main" val="20005"/>
                    </a:ext>
                  </a:extLst>
                </a:gridCol>
                <a:gridCol w="1038115">
                  <a:extLst>
                    <a:ext uri="{9D8B030D-6E8A-4147-A177-3AD203B41FA5}">
                      <a16:colId xmlns:a16="http://schemas.microsoft.com/office/drawing/2014/main" val="20006"/>
                    </a:ext>
                  </a:extLst>
                </a:gridCol>
              </a:tblGrid>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Pavement</a:t>
                      </a:r>
                      <a:r>
                        <a:rPr lang="en-US" sz="900" b="1" baseline="0" dirty="0">
                          <a:solidFill>
                            <a:schemeClr val="bg2"/>
                          </a:solidFill>
                          <a:effectLst/>
                          <a:latin typeface="+mn-lt"/>
                          <a:ea typeface="Calibri" panose="020F0502020204030204" pitchFamily="34" charset="0"/>
                          <a:cs typeface="Times New Roman" panose="02020603050405020304" pitchFamily="18" charset="0"/>
                        </a:rPr>
                        <a:t> Treatments</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GB" sz="900" b="1" dirty="0">
                          <a:solidFill>
                            <a:schemeClr val="bg2"/>
                          </a:solidFill>
                          <a:effectLst/>
                          <a:latin typeface="+mn-lt"/>
                        </a:rPr>
                        <a:t>Roadway Type</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3588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dirty="0">
                          <a:solidFill>
                            <a:schemeClr val="bg2"/>
                          </a:solidFill>
                          <a:effectLst/>
                          <a:latin typeface="+mn-lt"/>
                        </a:rPr>
                        <a:t>Treatment</a:t>
                      </a:r>
                      <a:r>
                        <a:rPr lang="en-US" sz="900" b="1" dirty="0">
                          <a:solidFill>
                            <a:schemeClr val="bg2"/>
                          </a:solidFill>
                          <a:effectLst/>
                          <a:latin typeface="+mn-lt"/>
                        </a:rPr>
                        <a:t> </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solidFill>
                        <a:schemeClr val="tx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C2</a:t>
                      </a:r>
                    </a:p>
                  </a:txBody>
                  <a:tcPr marL="45720" marR="45720">
                    <a:lnL w="3175" cap="flat" cmpd="sng" algn="ctr">
                      <a:solidFill>
                        <a:schemeClr val="bg2"/>
                      </a:solidFill>
                      <a:prstDash val="solid"/>
                      <a:round/>
                      <a:headEnd type="none" w="med" len="med"/>
                      <a:tailEnd type="none" w="med" len="med"/>
                    </a:lnL>
                    <a:lnR w="3175" cap="flat" cmpd="sng" algn="ctr">
                      <a:solidFill>
                        <a:srgbClr val="CDA139"/>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tx2"/>
                    </a:solidFill>
                  </a:tcPr>
                </a:tc>
                <a:extLst>
                  <a:ext uri="{0D108BD9-81ED-4DB2-BD59-A6C34878D82A}">
                    <a16:rowId xmlns:a16="http://schemas.microsoft.com/office/drawing/2014/main" val="10002"/>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 Asphalt Crack Seal </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3"/>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Blading Shoulders</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4"/>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Clipping Shoulders</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Every 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5"/>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Chip Seal</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Every 6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6"/>
                  </a:ext>
                </a:extLst>
              </a:tr>
            </a:tbl>
          </a:graphicData>
        </a:graphic>
      </p:graphicFrame>
      <p:sp>
        <p:nvSpPr>
          <p:cNvPr id="7" name="Title 1"/>
          <p:cNvSpPr txBox="1">
            <a:spLocks/>
          </p:cNvSpPr>
          <p:nvPr/>
        </p:nvSpPr>
        <p:spPr>
          <a:xfrm>
            <a:off x="323850" y="506996"/>
            <a:ext cx="8820150" cy="533400"/>
          </a:xfrm>
          <a:prstGeom prst="rect">
            <a:avLst/>
          </a:prstGeom>
        </p:spPr>
        <p:txBody>
          <a:bodyPr vert="horz" lIns="0" tIns="0" rIns="0" bIns="0" rtlCol="0" anchor="t" anchorCtr="0">
            <a:noAutofit/>
          </a:bodyPr>
          <a:lstStyle>
            <a:lvl1pPr algn="l" defTabSz="914400" rtl="0" eaLnBrk="1" latinLnBrk="0" hangingPunct="1">
              <a:lnSpc>
                <a:spcPts val="2800"/>
              </a:lnSpc>
              <a:spcBef>
                <a:spcPct val="0"/>
              </a:spcBef>
              <a:buNone/>
              <a:defRPr sz="2500" kern="1200">
                <a:solidFill>
                  <a:srgbClr val="CDA037"/>
                </a:solidFill>
                <a:latin typeface="+mn-lt"/>
                <a:ea typeface="+mj-ea"/>
                <a:cs typeface="+mj-cs"/>
              </a:defRPr>
            </a:lvl1pPr>
          </a:lstStyle>
          <a:p>
            <a:r>
              <a:rPr lang="en-US" sz="2000" b="1" spc="-60" dirty="0"/>
              <a:t>Roadway Operations &amp; Maintenance (O&amp;M) Intervention Strategy</a:t>
            </a:r>
          </a:p>
        </p:txBody>
      </p:sp>
      <p:graphicFrame>
        <p:nvGraphicFramePr>
          <p:cNvPr id="11" name="Table 10"/>
          <p:cNvGraphicFramePr>
            <a:graphicFrameLocks noGrp="1"/>
          </p:cNvGraphicFramePr>
          <p:nvPr>
            <p:extLst>
              <p:ext uri="{D42A27DB-BD31-4B8C-83A1-F6EECF244321}">
                <p14:modId xmlns:p14="http://schemas.microsoft.com/office/powerpoint/2010/main" val="2075346245"/>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val="2799254928"/>
              </p:ext>
            </p:extLst>
          </p:nvPr>
        </p:nvGraphicFramePr>
        <p:xfrm>
          <a:off x="323528" y="3728880"/>
          <a:ext cx="8388608" cy="2057400"/>
        </p:xfrm>
        <a:graphic>
          <a:graphicData uri="http://schemas.openxmlformats.org/drawingml/2006/table">
            <a:tbl>
              <a:tblPr firstRow="1" firstCol="1" bandRow="1">
                <a:tableStyleId>{69012ECD-51FC-41F1-AA8D-1B2483CD663E}</a:tableStyleId>
              </a:tblPr>
              <a:tblGrid>
                <a:gridCol w="2159918">
                  <a:extLst>
                    <a:ext uri="{9D8B030D-6E8A-4147-A177-3AD203B41FA5}">
                      <a16:colId xmlns:a16="http://schemas.microsoft.com/office/drawing/2014/main" val="20000"/>
                    </a:ext>
                  </a:extLst>
                </a:gridCol>
                <a:gridCol w="1038115">
                  <a:extLst>
                    <a:ext uri="{9D8B030D-6E8A-4147-A177-3AD203B41FA5}">
                      <a16:colId xmlns:a16="http://schemas.microsoft.com/office/drawing/2014/main" val="20001"/>
                    </a:ext>
                  </a:extLst>
                </a:gridCol>
                <a:gridCol w="1038115">
                  <a:extLst>
                    <a:ext uri="{9D8B030D-6E8A-4147-A177-3AD203B41FA5}">
                      <a16:colId xmlns:a16="http://schemas.microsoft.com/office/drawing/2014/main" val="20002"/>
                    </a:ext>
                  </a:extLst>
                </a:gridCol>
                <a:gridCol w="1038115">
                  <a:extLst>
                    <a:ext uri="{9D8B030D-6E8A-4147-A177-3AD203B41FA5}">
                      <a16:colId xmlns:a16="http://schemas.microsoft.com/office/drawing/2014/main" val="20003"/>
                    </a:ext>
                  </a:extLst>
                </a:gridCol>
                <a:gridCol w="1038115">
                  <a:extLst>
                    <a:ext uri="{9D8B030D-6E8A-4147-A177-3AD203B41FA5}">
                      <a16:colId xmlns:a16="http://schemas.microsoft.com/office/drawing/2014/main" val="20004"/>
                    </a:ext>
                  </a:extLst>
                </a:gridCol>
                <a:gridCol w="1038115">
                  <a:extLst>
                    <a:ext uri="{9D8B030D-6E8A-4147-A177-3AD203B41FA5}">
                      <a16:colId xmlns:a16="http://schemas.microsoft.com/office/drawing/2014/main" val="20005"/>
                    </a:ext>
                  </a:extLst>
                </a:gridCol>
                <a:gridCol w="1038115">
                  <a:extLst>
                    <a:ext uri="{9D8B030D-6E8A-4147-A177-3AD203B41FA5}">
                      <a16:colId xmlns:a16="http://schemas.microsoft.com/office/drawing/2014/main" val="20006"/>
                    </a:ext>
                  </a:extLst>
                </a:gridCol>
              </a:tblGrid>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US" sz="900" b="1" baseline="0" dirty="0">
                          <a:solidFill>
                            <a:schemeClr val="bg2"/>
                          </a:solidFill>
                          <a:effectLst/>
                          <a:latin typeface="+mn-lt"/>
                          <a:ea typeface="Calibri" panose="020F0502020204030204" pitchFamily="34" charset="0"/>
                          <a:cs typeface="Times New Roman" panose="02020603050405020304" pitchFamily="18" charset="0"/>
                        </a:rPr>
                        <a:t>Roadside Treatments</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GB" sz="900" b="1" dirty="0">
                          <a:solidFill>
                            <a:schemeClr val="bg2"/>
                          </a:solidFill>
                          <a:effectLst/>
                          <a:latin typeface="+mn-lt"/>
                        </a:rPr>
                        <a:t>Roadway Type</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3588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dirty="0">
                          <a:solidFill>
                            <a:schemeClr val="bg2"/>
                          </a:solidFill>
                          <a:effectLst/>
                          <a:latin typeface="+mn-lt"/>
                        </a:rPr>
                        <a:t>Treatment</a:t>
                      </a:r>
                      <a:r>
                        <a:rPr lang="en-US" sz="900" b="1" dirty="0">
                          <a:solidFill>
                            <a:schemeClr val="bg2"/>
                          </a:solidFill>
                          <a:effectLst/>
                          <a:latin typeface="+mn-lt"/>
                        </a:rPr>
                        <a:t> </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solidFill>
                        <a:schemeClr val="tx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C2</a:t>
                      </a:r>
                    </a:p>
                  </a:txBody>
                  <a:tcPr marL="45720" marR="45720">
                    <a:lnL w="3175" cap="flat" cmpd="sng" algn="ctr">
                      <a:solidFill>
                        <a:schemeClr val="bg2"/>
                      </a:solidFill>
                      <a:prstDash val="solid"/>
                      <a:round/>
                      <a:headEnd type="none" w="med" len="med"/>
                      <a:tailEnd type="none" w="med" len="med"/>
                    </a:lnL>
                    <a:lnR w="3175" cap="flat" cmpd="sng" algn="ctr">
                      <a:solidFill>
                        <a:srgbClr val="CDA139"/>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tx2"/>
                    </a:solidFill>
                  </a:tcPr>
                </a:tc>
                <a:extLst>
                  <a:ext uri="{0D108BD9-81ED-4DB2-BD59-A6C34878D82A}">
                    <a16:rowId xmlns:a16="http://schemas.microsoft.com/office/drawing/2014/main" val="10002"/>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Mowing</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5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3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5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2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2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2 cycles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3"/>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Herbicide</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4"/>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Attenuator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5"/>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Guardrail End Treatment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6"/>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Litter Removal</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5x per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As Needed</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As Needed</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As Needed</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Sweeping (Urban Areas)</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N/A</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N/A</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N/A</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8"/>
                  </a:ext>
                </a:extLst>
              </a:tr>
            </a:tbl>
          </a:graphicData>
        </a:graphic>
      </p:graphicFrame>
      <p:sp>
        <p:nvSpPr>
          <p:cNvPr id="9" name="Rectangle 8"/>
          <p:cNvSpPr/>
          <p:nvPr/>
        </p:nvSpPr>
        <p:spPr>
          <a:xfrm>
            <a:off x="3815916" y="1856796"/>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 O&amp;M Treatments and Frequencies</a:t>
            </a:r>
            <a:r>
              <a:rPr lang="en-US" sz="900" baseline="30000" dirty="0">
                <a:solidFill>
                  <a:schemeClr val="bg1"/>
                </a:solidFill>
              </a:rPr>
              <a:t>1</a:t>
            </a:r>
            <a:r>
              <a:rPr lang="en-US" sz="900" dirty="0">
                <a:solidFill>
                  <a:schemeClr val="bg1"/>
                </a:solidFill>
              </a:rPr>
              <a:t>  </a:t>
            </a:r>
          </a:p>
        </p:txBody>
      </p:sp>
      <p:sp>
        <p:nvSpPr>
          <p:cNvPr id="12" name="Rectangle 11">
            <a:extLst>
              <a:ext uri="{FF2B5EF4-FFF2-40B4-BE49-F238E27FC236}">
                <a16:creationId xmlns:a16="http://schemas.microsoft.com/office/drawing/2014/main" id="{65E089E1-F582-46F9-BA77-90B2EE22177D}"/>
              </a:ext>
            </a:extLst>
          </p:cNvPr>
          <p:cNvSpPr/>
          <p:nvPr/>
        </p:nvSpPr>
        <p:spPr>
          <a:xfrm>
            <a:off x="384102" y="5786280"/>
            <a:ext cx="8135000"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1</a:t>
            </a:r>
            <a:r>
              <a:rPr lang="en-US" sz="800" i="1" dirty="0">
                <a:solidFill>
                  <a:schemeClr val="tx2"/>
                </a:solidFill>
              </a:rPr>
              <a:t>O&amp;M treatment frequencies are approximate and may be subject to change over the lifecycle of the asset. For detailed maintenance cycles by roadway category and pavement type, please refer to the Appendix.</a:t>
            </a:r>
            <a:endParaRPr lang="en-US" sz="800" i="1" baseline="30000" dirty="0">
              <a:solidFill>
                <a:schemeClr val="tx2"/>
              </a:solidFill>
            </a:endParaRPr>
          </a:p>
        </p:txBody>
      </p:sp>
    </p:spTree>
    <p:extLst>
      <p:ext uri="{BB962C8B-B14F-4D97-AF65-F5344CB8AC3E}">
        <p14:creationId xmlns:p14="http://schemas.microsoft.com/office/powerpoint/2010/main" val="117714821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3654198035"/>
              </p:ext>
            </p:extLst>
          </p:nvPr>
        </p:nvGraphicFramePr>
        <p:xfrm>
          <a:off x="323850" y="2683577"/>
          <a:ext cx="8412480" cy="3429000"/>
        </p:xfrm>
        <a:graphic>
          <a:graphicData uri="http://schemas.openxmlformats.org/drawingml/2006/table">
            <a:tbl>
              <a:tblPr firstRow="1" firstCol="1" bandRow="1">
                <a:tableStyleId>{69012ECD-51FC-41F1-AA8D-1B2483CD663E}</a:tableStyleId>
              </a:tblPr>
              <a:tblGrid>
                <a:gridCol w="2157984">
                  <a:extLst>
                    <a:ext uri="{9D8B030D-6E8A-4147-A177-3AD203B41FA5}">
                      <a16:colId xmlns:a16="http://schemas.microsoft.com/office/drawing/2014/main" val="20000"/>
                    </a:ext>
                  </a:extLst>
                </a:gridCol>
                <a:gridCol w="1042416">
                  <a:extLst>
                    <a:ext uri="{9D8B030D-6E8A-4147-A177-3AD203B41FA5}">
                      <a16:colId xmlns:a16="http://schemas.microsoft.com/office/drawing/2014/main" val="20001"/>
                    </a:ext>
                  </a:extLst>
                </a:gridCol>
                <a:gridCol w="1042416">
                  <a:extLst>
                    <a:ext uri="{9D8B030D-6E8A-4147-A177-3AD203B41FA5}">
                      <a16:colId xmlns:a16="http://schemas.microsoft.com/office/drawing/2014/main" val="20002"/>
                    </a:ext>
                  </a:extLst>
                </a:gridCol>
                <a:gridCol w="1042416">
                  <a:extLst>
                    <a:ext uri="{9D8B030D-6E8A-4147-A177-3AD203B41FA5}">
                      <a16:colId xmlns:a16="http://schemas.microsoft.com/office/drawing/2014/main" val="20003"/>
                    </a:ext>
                  </a:extLst>
                </a:gridCol>
                <a:gridCol w="1042416">
                  <a:extLst>
                    <a:ext uri="{9D8B030D-6E8A-4147-A177-3AD203B41FA5}">
                      <a16:colId xmlns:a16="http://schemas.microsoft.com/office/drawing/2014/main" val="20004"/>
                    </a:ext>
                  </a:extLst>
                </a:gridCol>
                <a:gridCol w="1042416">
                  <a:extLst>
                    <a:ext uri="{9D8B030D-6E8A-4147-A177-3AD203B41FA5}">
                      <a16:colId xmlns:a16="http://schemas.microsoft.com/office/drawing/2014/main" val="20005"/>
                    </a:ext>
                  </a:extLst>
                </a:gridCol>
                <a:gridCol w="1042416">
                  <a:extLst>
                    <a:ext uri="{9D8B030D-6E8A-4147-A177-3AD203B41FA5}">
                      <a16:colId xmlns:a16="http://schemas.microsoft.com/office/drawing/2014/main" val="20006"/>
                    </a:ext>
                  </a:extLst>
                </a:gridCol>
              </a:tblGrid>
              <a:tr h="0">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Traffic</a:t>
                      </a:r>
                      <a:r>
                        <a:rPr lang="en-US" sz="900" b="1" baseline="0" dirty="0">
                          <a:solidFill>
                            <a:schemeClr val="bg2"/>
                          </a:solidFill>
                          <a:effectLst/>
                          <a:latin typeface="+mn-lt"/>
                          <a:ea typeface="Calibri" panose="020F0502020204030204" pitchFamily="34" charset="0"/>
                          <a:cs typeface="Times New Roman" panose="02020603050405020304" pitchFamily="18" charset="0"/>
                        </a:rPr>
                        <a:t> Treatments</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0">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GB" sz="900" b="1" dirty="0">
                          <a:solidFill>
                            <a:schemeClr val="bg2"/>
                          </a:solidFill>
                          <a:effectLst/>
                          <a:latin typeface="+mn-lt"/>
                        </a:rPr>
                        <a:t>Roadway Type</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dirty="0">
                          <a:solidFill>
                            <a:schemeClr val="bg2"/>
                          </a:solidFill>
                          <a:effectLst/>
                          <a:latin typeface="+mn-lt"/>
                        </a:rPr>
                        <a:t>Treatment</a:t>
                      </a:r>
                      <a:r>
                        <a:rPr lang="en-US" sz="900" b="1" dirty="0">
                          <a:solidFill>
                            <a:schemeClr val="bg2"/>
                          </a:solidFill>
                          <a:effectLst/>
                          <a:latin typeface="+mn-lt"/>
                        </a:rPr>
                        <a:t> </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solidFill>
                        <a:srgbClr val="CDA139"/>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C2</a:t>
                      </a:r>
                    </a:p>
                  </a:txBody>
                  <a:tcPr marL="45720" marR="45720">
                    <a:lnL w="3175" cap="flat" cmpd="sng" algn="ctr">
                      <a:solidFill>
                        <a:schemeClr val="bg2"/>
                      </a:solidFill>
                      <a:prstDash val="solid"/>
                      <a:round/>
                      <a:headEnd type="none" w="med" len="med"/>
                      <a:tailEnd type="none" w="med" len="med"/>
                    </a:lnL>
                    <a:lnR w="3175" cap="flat" cmpd="sng" algn="ctr">
                      <a:solidFill>
                        <a:srgbClr val="CDA139"/>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extLst>
                  <a:ext uri="{0D108BD9-81ED-4DB2-BD59-A6C34878D82A}">
                    <a16:rowId xmlns:a16="http://schemas.microsoft.com/office/drawing/2014/main" val="10002"/>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Sign Modernization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20</a:t>
                      </a:r>
                      <a:r>
                        <a:rPr lang="en-GB" sz="900" baseline="0" dirty="0">
                          <a:effectLst/>
                          <a:latin typeface="+mn-lt"/>
                        </a:rPr>
                        <a:t> </a:t>
                      </a:r>
                      <a:r>
                        <a:rPr lang="en-GB" sz="900" dirty="0">
                          <a:effectLst/>
                          <a:latin typeface="+mn-lt"/>
                        </a:rPr>
                        <a:t>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20</a:t>
                      </a:r>
                      <a:r>
                        <a:rPr lang="en-GB" sz="900" baseline="0" dirty="0">
                          <a:effectLst/>
                          <a:latin typeface="+mn-lt"/>
                        </a:rPr>
                        <a:t> </a:t>
                      </a:r>
                      <a:r>
                        <a:rPr lang="en-GB" sz="900" dirty="0">
                          <a:effectLst/>
                          <a:latin typeface="+mn-lt"/>
                        </a:rPr>
                        <a:t>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03"/>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Panel Sign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4"/>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Delineator/Reflector Maintenance</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05"/>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Re-Striping (Paint Markings)</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6"/>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Special Markings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07"/>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Signal PM</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2x Year</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Flasher PM</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09"/>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Signal Indication Replacement</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10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Signal Overhead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11"/>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Lighting Surveillance</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Monthly</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2"/>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Lighting Re-Lamp (HPS)</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2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2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3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2E2E2"/>
                    </a:solidFill>
                  </a:tcPr>
                </a:tc>
                <a:extLst>
                  <a:ext uri="{0D108BD9-81ED-4DB2-BD59-A6C34878D82A}">
                    <a16:rowId xmlns:a16="http://schemas.microsoft.com/office/drawing/2014/main" val="10013"/>
                  </a:ext>
                </a:extLst>
              </a:tr>
              <a:tr h="0">
                <a:tc>
                  <a:txBody>
                    <a:bodyPr/>
                    <a:lstStyle/>
                    <a:p>
                      <a:pPr marL="0" marR="0" algn="ctr">
                        <a:lnSpc>
                          <a:spcPct val="100000"/>
                        </a:lnSpc>
                        <a:spcBef>
                          <a:spcPts val="0"/>
                        </a:spcBef>
                        <a:spcAft>
                          <a:spcPts val="0"/>
                        </a:spcAft>
                      </a:pPr>
                      <a:r>
                        <a:rPr lang="en-GB" sz="900" dirty="0">
                          <a:solidFill>
                            <a:schemeClr val="tx2"/>
                          </a:solidFill>
                          <a:effectLst/>
                          <a:latin typeface="+mn-lt"/>
                        </a:rPr>
                        <a:t>Lighting Re-Lamp (LED)</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algn="ctr">
                        <a:lnSpc>
                          <a:spcPct val="100000"/>
                        </a:lnSpc>
                        <a:spcBef>
                          <a:spcPts val="0"/>
                        </a:spcBef>
                        <a:spcAft>
                          <a:spcPts val="0"/>
                        </a:spcAft>
                      </a:pPr>
                      <a:r>
                        <a:rPr lang="en-GB" sz="900" dirty="0">
                          <a:effectLst/>
                          <a:latin typeface="+mn-lt"/>
                        </a:rPr>
                        <a:t>15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4"/>
                  </a:ext>
                </a:extLst>
              </a:tr>
            </a:tbl>
          </a:graphicData>
        </a:graphic>
      </p:graphicFrame>
      <p:sp>
        <p:nvSpPr>
          <p:cNvPr id="5" name="Title 1"/>
          <p:cNvSpPr txBox="1">
            <a:spLocks/>
          </p:cNvSpPr>
          <p:nvPr/>
        </p:nvSpPr>
        <p:spPr>
          <a:xfrm>
            <a:off x="323850" y="546261"/>
            <a:ext cx="8820150" cy="406137"/>
          </a:xfrm>
          <a:prstGeom prst="rect">
            <a:avLst/>
          </a:prstGeom>
        </p:spPr>
        <p:txBody>
          <a:bodyPr vert="horz" lIns="0" tIns="0" rIns="0" bIns="0" rtlCol="0" anchor="t" anchorCtr="0">
            <a:noAutofit/>
          </a:bodyPr>
          <a:lstStyle>
            <a:lvl1pPr algn="l" defTabSz="914400" rtl="0" eaLnBrk="1" latinLnBrk="0" hangingPunct="1">
              <a:lnSpc>
                <a:spcPts val="2800"/>
              </a:lnSpc>
              <a:spcBef>
                <a:spcPct val="0"/>
              </a:spcBef>
              <a:buNone/>
              <a:defRPr sz="2500" kern="1200">
                <a:solidFill>
                  <a:srgbClr val="CDA037"/>
                </a:solidFill>
                <a:latin typeface="+mn-lt"/>
                <a:ea typeface="+mj-ea"/>
                <a:cs typeface="+mj-cs"/>
              </a:defRPr>
            </a:lvl1pPr>
          </a:lstStyle>
          <a:p>
            <a:r>
              <a:rPr lang="en-US" sz="2000" b="1" spc="-60" dirty="0"/>
              <a:t>Operations &amp; Maintenance Intervention Strategy </a:t>
            </a:r>
            <a:r>
              <a:rPr lang="en-US" sz="2000" i="1" spc="-60" dirty="0"/>
              <a:t>(continued</a:t>
            </a:r>
            <a:r>
              <a:rPr lang="en-US" sz="2000" spc="-60" dirty="0"/>
              <a:t>)</a:t>
            </a:r>
          </a:p>
        </p:txBody>
      </p:sp>
      <p:graphicFrame>
        <p:nvGraphicFramePr>
          <p:cNvPr id="7" name="Table 6"/>
          <p:cNvGraphicFramePr>
            <a:graphicFrameLocks noGrp="1"/>
          </p:cNvGraphicFramePr>
          <p:nvPr>
            <p:extLst>
              <p:ext uri="{D42A27DB-BD31-4B8C-83A1-F6EECF244321}">
                <p14:modId xmlns:p14="http://schemas.microsoft.com/office/powerpoint/2010/main" val="2077833443"/>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val="1125304341"/>
              </p:ext>
            </p:extLst>
          </p:nvPr>
        </p:nvGraphicFramePr>
        <p:xfrm>
          <a:off x="335786" y="1282794"/>
          <a:ext cx="8388608" cy="1508760"/>
        </p:xfrm>
        <a:graphic>
          <a:graphicData uri="http://schemas.openxmlformats.org/drawingml/2006/table">
            <a:tbl>
              <a:tblPr firstRow="1" firstCol="1" bandRow="1">
                <a:tableStyleId>{69012ECD-51FC-41F1-AA8D-1B2483CD663E}</a:tableStyleId>
              </a:tblPr>
              <a:tblGrid>
                <a:gridCol w="2159918">
                  <a:extLst>
                    <a:ext uri="{9D8B030D-6E8A-4147-A177-3AD203B41FA5}">
                      <a16:colId xmlns:a16="http://schemas.microsoft.com/office/drawing/2014/main" val="20000"/>
                    </a:ext>
                  </a:extLst>
                </a:gridCol>
                <a:gridCol w="1038115">
                  <a:extLst>
                    <a:ext uri="{9D8B030D-6E8A-4147-A177-3AD203B41FA5}">
                      <a16:colId xmlns:a16="http://schemas.microsoft.com/office/drawing/2014/main" val="20001"/>
                    </a:ext>
                  </a:extLst>
                </a:gridCol>
                <a:gridCol w="1038115">
                  <a:extLst>
                    <a:ext uri="{9D8B030D-6E8A-4147-A177-3AD203B41FA5}">
                      <a16:colId xmlns:a16="http://schemas.microsoft.com/office/drawing/2014/main" val="20002"/>
                    </a:ext>
                  </a:extLst>
                </a:gridCol>
                <a:gridCol w="1038115">
                  <a:extLst>
                    <a:ext uri="{9D8B030D-6E8A-4147-A177-3AD203B41FA5}">
                      <a16:colId xmlns:a16="http://schemas.microsoft.com/office/drawing/2014/main" val="20003"/>
                    </a:ext>
                  </a:extLst>
                </a:gridCol>
                <a:gridCol w="1038115">
                  <a:extLst>
                    <a:ext uri="{9D8B030D-6E8A-4147-A177-3AD203B41FA5}">
                      <a16:colId xmlns:a16="http://schemas.microsoft.com/office/drawing/2014/main" val="20004"/>
                    </a:ext>
                  </a:extLst>
                </a:gridCol>
                <a:gridCol w="1038115">
                  <a:extLst>
                    <a:ext uri="{9D8B030D-6E8A-4147-A177-3AD203B41FA5}">
                      <a16:colId xmlns:a16="http://schemas.microsoft.com/office/drawing/2014/main" val="20005"/>
                    </a:ext>
                  </a:extLst>
                </a:gridCol>
                <a:gridCol w="1038115">
                  <a:extLst>
                    <a:ext uri="{9D8B030D-6E8A-4147-A177-3AD203B41FA5}">
                      <a16:colId xmlns:a16="http://schemas.microsoft.com/office/drawing/2014/main" val="20006"/>
                    </a:ext>
                  </a:extLst>
                </a:gridCol>
              </a:tblGrid>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US" sz="900" b="1" baseline="0" dirty="0">
                          <a:solidFill>
                            <a:schemeClr val="bg2"/>
                          </a:solidFill>
                          <a:effectLst/>
                          <a:latin typeface="+mn-lt"/>
                          <a:ea typeface="Calibri" panose="020F0502020204030204" pitchFamily="34" charset="0"/>
                          <a:cs typeface="Times New Roman" panose="02020603050405020304" pitchFamily="18" charset="0"/>
                        </a:rPr>
                        <a:t>Drainage Treatments</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5886">
                <a:tc>
                  <a:txBody>
                    <a:bodyPr/>
                    <a:lstStyle/>
                    <a:p>
                      <a:pPr marL="0" marR="0" algn="ctr">
                        <a:lnSpc>
                          <a:spcPct val="100000"/>
                        </a:lnSpc>
                        <a:spcBef>
                          <a:spcPts val="0"/>
                        </a:spcBef>
                        <a:spcAft>
                          <a:spcPts val="0"/>
                        </a:spcAft>
                      </a:pP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marL="0" marR="0" algn="ctr">
                        <a:lnSpc>
                          <a:spcPct val="100000"/>
                        </a:lnSpc>
                        <a:spcBef>
                          <a:spcPts val="0"/>
                        </a:spcBef>
                        <a:spcAft>
                          <a:spcPts val="0"/>
                        </a:spcAft>
                      </a:pPr>
                      <a:r>
                        <a:rPr lang="en-GB" sz="900" b="1" dirty="0">
                          <a:solidFill>
                            <a:schemeClr val="bg2"/>
                          </a:solidFill>
                          <a:effectLst/>
                          <a:latin typeface="+mn-lt"/>
                        </a:rPr>
                        <a:t>Roadway Type</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lnL w="3175" cap="flat" cmpd="sng" algn="ctr">
                      <a:no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3588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dirty="0">
                          <a:solidFill>
                            <a:schemeClr val="bg2"/>
                          </a:solidFill>
                          <a:effectLst/>
                          <a:latin typeface="+mn-lt"/>
                        </a:rPr>
                        <a:t>Treatment</a:t>
                      </a:r>
                      <a:r>
                        <a:rPr lang="en-US" sz="900" b="1" dirty="0">
                          <a:solidFill>
                            <a:schemeClr val="bg2"/>
                          </a:solidFill>
                          <a:effectLst/>
                          <a:latin typeface="+mn-lt"/>
                        </a:rPr>
                        <a:t> </a:t>
                      </a:r>
                      <a:endParaRPr lang="en-US" sz="900" b="1" dirty="0">
                        <a:solidFill>
                          <a:schemeClr val="bg2"/>
                        </a:solidFill>
                        <a:effectLst/>
                        <a:latin typeface="+mn-lt"/>
                        <a:ea typeface="Calibri" panose="020F0502020204030204" pitchFamily="34" charset="0"/>
                        <a:cs typeface="Times New Roman" panose="02020603050405020304" pitchFamily="18" charset="0"/>
                      </a:endParaRPr>
                    </a:p>
                  </a:txBody>
                  <a:tcPr marL="45720" marR="45720" anchor="b">
                    <a:lnL w="3175" cap="flat" cmpd="sng" algn="ctr">
                      <a:solidFill>
                        <a:schemeClr val="tx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A2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B2</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C1</a:t>
                      </a:r>
                    </a:p>
                  </a:txBody>
                  <a:tcPr marL="45720" marR="45720">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marL="0" marR="0" algn="ctr">
                        <a:lnSpc>
                          <a:spcPct val="100000"/>
                        </a:lnSpc>
                        <a:spcBef>
                          <a:spcPts val="0"/>
                        </a:spcBef>
                        <a:spcAft>
                          <a:spcPts val="0"/>
                        </a:spcAft>
                      </a:pPr>
                      <a:r>
                        <a:rPr lang="en-US" sz="900" b="1" dirty="0">
                          <a:solidFill>
                            <a:schemeClr val="bg2"/>
                          </a:solidFill>
                          <a:effectLst/>
                          <a:latin typeface="+mn-lt"/>
                          <a:ea typeface="Calibri" panose="020F0502020204030204" pitchFamily="34" charset="0"/>
                          <a:cs typeface="Times New Roman" panose="02020603050405020304" pitchFamily="18" charset="0"/>
                        </a:rPr>
                        <a:t>C2</a:t>
                      </a:r>
                    </a:p>
                  </a:txBody>
                  <a:tcPr marL="45720" marR="45720">
                    <a:lnL w="3175" cap="flat" cmpd="sng" algn="ctr">
                      <a:solidFill>
                        <a:schemeClr val="bg2"/>
                      </a:solidFill>
                      <a:prstDash val="solid"/>
                      <a:round/>
                      <a:headEnd type="none" w="med" len="med"/>
                      <a:tailEnd type="none" w="med" len="med"/>
                    </a:lnL>
                    <a:lnR w="3175" cap="flat" cmpd="sng" algn="ctr">
                      <a:solidFill>
                        <a:srgbClr val="CDA139"/>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chemeClr val="tx2"/>
                    </a:solidFill>
                  </a:tcPr>
                </a:tc>
                <a:extLst>
                  <a:ext uri="{0D108BD9-81ED-4DB2-BD59-A6C34878D82A}">
                    <a16:rowId xmlns:a16="http://schemas.microsoft.com/office/drawing/2014/main" val="10002"/>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Pipe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4 Years</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3"/>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Drain Cleaning</a:t>
                      </a:r>
                      <a:r>
                        <a:rPr lang="en-GB" sz="900" baseline="30000" dirty="0">
                          <a:solidFill>
                            <a:schemeClr val="tx2"/>
                          </a:solidFill>
                          <a:effectLst/>
                          <a:latin typeface="+mn-lt"/>
                        </a:rPr>
                        <a:t>2</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tc>
                  <a:txBody>
                    <a:bodyPr/>
                    <a:lstStyle/>
                    <a:p>
                      <a:pPr marL="0" marR="0" algn="ctr">
                        <a:lnSpc>
                          <a:spcPct val="100000"/>
                        </a:lnSpc>
                        <a:spcBef>
                          <a:spcPts val="0"/>
                        </a:spcBef>
                        <a:spcAft>
                          <a:spcPts val="0"/>
                        </a:spcAft>
                      </a:pPr>
                      <a:r>
                        <a:rPr lang="en-GB" sz="900" dirty="0">
                          <a:effectLst/>
                          <a:latin typeface="+mn-lt"/>
                        </a:rPr>
                        <a:t> </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solidFill>
                      <a:srgbClr val="E2E2E2"/>
                    </a:solidFill>
                  </a:tcPr>
                </a:tc>
                <a:extLst>
                  <a:ext uri="{0D108BD9-81ED-4DB2-BD59-A6C34878D82A}">
                    <a16:rowId xmlns:a16="http://schemas.microsoft.com/office/drawing/2014/main" val="10004"/>
                  </a:ext>
                </a:extLst>
              </a:tr>
              <a:tr h="135886">
                <a:tc>
                  <a:txBody>
                    <a:bodyPr/>
                    <a:lstStyle/>
                    <a:p>
                      <a:pPr marL="0" marR="0" algn="ctr">
                        <a:lnSpc>
                          <a:spcPct val="100000"/>
                        </a:lnSpc>
                        <a:spcBef>
                          <a:spcPts val="0"/>
                        </a:spcBef>
                        <a:spcAft>
                          <a:spcPts val="0"/>
                        </a:spcAft>
                      </a:pPr>
                      <a:r>
                        <a:rPr lang="en-GB" sz="900" dirty="0">
                          <a:solidFill>
                            <a:schemeClr val="tx2"/>
                          </a:solidFill>
                          <a:effectLst/>
                          <a:latin typeface="+mn-lt"/>
                        </a:rPr>
                        <a:t>Underdrain Outlet Cleaning and Inspection</a:t>
                      </a:r>
                      <a:endParaRPr lang="en-US" sz="900" dirty="0">
                        <a:solidFill>
                          <a:schemeClr val="tx2"/>
                        </a:solidFill>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accent1"/>
                    </a:solidFill>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tc>
                  <a:txBody>
                    <a:bodyPr/>
                    <a:lstStyle/>
                    <a:p>
                      <a:pPr marL="0" marR="0" algn="ctr">
                        <a:lnSpc>
                          <a:spcPct val="100000"/>
                        </a:lnSpc>
                        <a:spcBef>
                          <a:spcPts val="0"/>
                        </a:spcBef>
                        <a:spcAft>
                          <a:spcPts val="0"/>
                        </a:spcAft>
                      </a:pPr>
                      <a:r>
                        <a:rPr lang="en-GB" sz="900" dirty="0">
                          <a:effectLst/>
                          <a:latin typeface="+mn-lt"/>
                        </a:rPr>
                        <a:t>Annual</a:t>
                      </a:r>
                      <a:endParaRPr lang="en-US" sz="900" dirty="0">
                        <a:effectLst/>
                        <a:latin typeface="+mn-lt"/>
                        <a:ea typeface="Calibri" panose="020F0502020204030204" pitchFamily="34" charset="0"/>
                        <a:cs typeface="Times New Roman" panose="02020603050405020304" pitchFamily="18" charset="0"/>
                      </a:endParaRPr>
                    </a:p>
                  </a:txBody>
                  <a:tcPr marL="45720" marR="45720">
                    <a:lnL w="3175" cap="flat" cmpd="sng" algn="ctr">
                      <a:solidFill>
                        <a:srgbClr val="CDA139"/>
                      </a:solidFill>
                      <a:prstDash val="solid"/>
                      <a:round/>
                      <a:headEnd type="none" w="med" len="med"/>
                      <a:tailEnd type="none" w="med" len="med"/>
                    </a:lnL>
                    <a:lnR w="3175" cap="flat" cmpd="sng" algn="ctr">
                      <a:solidFill>
                        <a:srgbClr val="CDA139"/>
                      </a:solidFill>
                      <a:prstDash val="solid"/>
                      <a:round/>
                      <a:headEnd type="none" w="med" len="med"/>
                      <a:tailEnd type="none" w="med" len="med"/>
                    </a:lnR>
                    <a:lnT w="3175" cap="flat" cmpd="sng" algn="ctr">
                      <a:solidFill>
                        <a:srgbClr val="CDA139"/>
                      </a:solidFill>
                      <a:prstDash val="solid"/>
                      <a:round/>
                      <a:headEnd type="none" w="med" len="med"/>
                      <a:tailEnd type="none" w="med" len="med"/>
                    </a:lnT>
                    <a:lnB w="3175" cap="flat" cmpd="sng" algn="ctr">
                      <a:solidFill>
                        <a:srgbClr val="CDA139"/>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Rectangle 5"/>
          <p:cNvSpPr/>
          <p:nvPr/>
        </p:nvSpPr>
        <p:spPr>
          <a:xfrm>
            <a:off x="3887924" y="1003975"/>
            <a:ext cx="3276364"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 O&amp;M Treatments and Frequencies </a:t>
            </a:r>
            <a:r>
              <a:rPr lang="en-US" sz="900" i="1" dirty="0">
                <a:solidFill>
                  <a:schemeClr val="bg1"/>
                </a:solidFill>
              </a:rPr>
              <a:t>(continued) </a:t>
            </a:r>
            <a:r>
              <a:rPr lang="en-US" sz="900" dirty="0">
                <a:solidFill>
                  <a:schemeClr val="bg1"/>
                </a:solidFill>
              </a:rPr>
              <a:t>  </a:t>
            </a:r>
          </a:p>
        </p:txBody>
      </p:sp>
      <p:sp>
        <p:nvSpPr>
          <p:cNvPr id="9" name="Rectangle 8">
            <a:extLst>
              <a:ext uri="{FF2B5EF4-FFF2-40B4-BE49-F238E27FC236}">
                <a16:creationId xmlns:a16="http://schemas.microsoft.com/office/drawing/2014/main" id="{83FFA7BA-F976-440A-A28B-AEC9F5090B4A}"/>
              </a:ext>
            </a:extLst>
          </p:cNvPr>
          <p:cNvSpPr/>
          <p:nvPr/>
        </p:nvSpPr>
        <p:spPr>
          <a:xfrm>
            <a:off x="419738" y="5996295"/>
            <a:ext cx="8135000" cy="33086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2</a:t>
            </a:r>
            <a:r>
              <a:rPr lang="en-US" sz="800" i="1" dirty="0">
                <a:solidFill>
                  <a:schemeClr val="tx2"/>
                </a:solidFill>
              </a:rPr>
              <a:t>Drain cleaning typically does not occur on A2, B2, and C2 category roads, as drain cleaning occurs in urban areas where storm sewers exist.  </a:t>
            </a:r>
            <a:endParaRPr lang="en-US" sz="800" i="1" baseline="30000" dirty="0">
              <a:solidFill>
                <a:schemeClr val="tx2"/>
              </a:solidFill>
            </a:endParaRPr>
          </a:p>
        </p:txBody>
      </p:sp>
    </p:spTree>
    <p:extLst>
      <p:ext uri="{BB962C8B-B14F-4D97-AF65-F5344CB8AC3E}">
        <p14:creationId xmlns:p14="http://schemas.microsoft.com/office/powerpoint/2010/main" val="366856516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p:cNvGrpSpPr/>
          <p:nvPr/>
        </p:nvGrpSpPr>
        <p:grpSpPr>
          <a:xfrm>
            <a:off x="134110" y="2400043"/>
            <a:ext cx="8894516" cy="3482161"/>
            <a:chOff x="135478" y="2226508"/>
            <a:chExt cx="8894516" cy="3482161"/>
          </a:xfrm>
        </p:grpSpPr>
        <p:grpSp>
          <p:nvGrpSpPr>
            <p:cNvPr id="52" name="Group 51"/>
            <p:cNvGrpSpPr/>
            <p:nvPr/>
          </p:nvGrpSpPr>
          <p:grpSpPr>
            <a:xfrm>
              <a:off x="135478" y="2226508"/>
              <a:ext cx="8841637" cy="3482161"/>
              <a:chOff x="135478" y="2226508"/>
              <a:chExt cx="8841637" cy="3482161"/>
            </a:xfrm>
          </p:grpSpPr>
          <p:grpSp>
            <p:nvGrpSpPr>
              <p:cNvPr id="54" name="Group 53"/>
              <p:cNvGrpSpPr/>
              <p:nvPr/>
            </p:nvGrpSpPr>
            <p:grpSpPr>
              <a:xfrm>
                <a:off x="2371260" y="2226508"/>
                <a:ext cx="6605855" cy="3482161"/>
                <a:chOff x="5868148" y="4454311"/>
                <a:chExt cx="2968205" cy="1122557"/>
              </a:xfrm>
              <a:solidFill>
                <a:srgbClr val="EAEAEA"/>
              </a:solidFill>
            </p:grpSpPr>
            <p:grpSp>
              <p:nvGrpSpPr>
                <p:cNvPr id="58" name="Group 57"/>
                <p:cNvGrpSpPr/>
                <p:nvPr/>
              </p:nvGrpSpPr>
              <p:grpSpPr>
                <a:xfrm>
                  <a:off x="5868148" y="4454311"/>
                  <a:ext cx="2968205" cy="1122557"/>
                  <a:chOff x="5868144" y="4722797"/>
                  <a:chExt cx="2968204" cy="1188948"/>
                </a:xfrm>
                <a:grpFill/>
              </p:grpSpPr>
              <p:grpSp>
                <p:nvGrpSpPr>
                  <p:cNvPr id="127" name="Group 126"/>
                  <p:cNvGrpSpPr/>
                  <p:nvPr/>
                </p:nvGrpSpPr>
                <p:grpSpPr>
                  <a:xfrm>
                    <a:off x="5868144" y="4722797"/>
                    <a:ext cx="2968204" cy="1188948"/>
                    <a:chOff x="5579812" y="4404940"/>
                    <a:chExt cx="3220532" cy="1217960"/>
                  </a:xfrm>
                  <a:grpFill/>
                </p:grpSpPr>
                <p:sp>
                  <p:nvSpPr>
                    <p:cNvPr id="130"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36" name="Group 135"/>
                    <p:cNvGrpSpPr/>
                    <p:nvPr/>
                  </p:nvGrpSpPr>
                  <p:grpSpPr>
                    <a:xfrm>
                      <a:off x="7632343" y="5049177"/>
                      <a:ext cx="520757" cy="329564"/>
                      <a:chOff x="8227709" y="4473113"/>
                      <a:chExt cx="520756" cy="329564"/>
                    </a:xfrm>
                    <a:grpFill/>
                  </p:grpSpPr>
                  <p:sp>
                    <p:nvSpPr>
                      <p:cNvPr id="187"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8" name="Group 201"/>
                    <p:cNvGrpSpPr>
                      <a:grpSpLocks noChangeAspect="1"/>
                    </p:cNvGrpSpPr>
                    <p:nvPr/>
                  </p:nvGrpSpPr>
                  <p:grpSpPr bwMode="auto">
                    <a:xfrm>
                      <a:off x="5579812" y="5209717"/>
                      <a:ext cx="3110650" cy="413183"/>
                      <a:chOff x="1545" y="2169"/>
                      <a:chExt cx="4215" cy="984"/>
                    </a:xfrm>
                    <a:grpFill/>
                  </p:grpSpPr>
                  <p:sp>
                    <p:nvSpPr>
                      <p:cNvPr id="175"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9" name="Group 4"/>
                    <p:cNvGrpSpPr>
                      <a:grpSpLocks noChangeAspect="1"/>
                    </p:cNvGrpSpPr>
                    <p:nvPr/>
                  </p:nvGrpSpPr>
                  <p:grpSpPr bwMode="auto">
                    <a:xfrm>
                      <a:off x="7984858" y="4404940"/>
                      <a:ext cx="815486" cy="869237"/>
                      <a:chOff x="203" y="641"/>
                      <a:chExt cx="622" cy="663"/>
                    </a:xfrm>
                    <a:grpFill/>
                  </p:grpSpPr>
                  <p:sp>
                    <p:nvSpPr>
                      <p:cNvPr id="170"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28"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129" name="Straight Connector 128"/>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59"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5" name="Group 64"/>
                <p:cNvGrpSpPr/>
                <p:nvPr/>
              </p:nvGrpSpPr>
              <p:grpSpPr>
                <a:xfrm>
                  <a:off x="8263049" y="5164084"/>
                  <a:ext cx="298319" cy="97830"/>
                  <a:chOff x="8263046" y="4994240"/>
                  <a:chExt cx="298319" cy="97828"/>
                </a:xfrm>
                <a:grpFill/>
              </p:grpSpPr>
              <p:sp>
                <p:nvSpPr>
                  <p:cNvPr id="123"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8"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5"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3"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8700"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3" y="951320"/>
            <a:ext cx="8333501"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Operating and capital funding requirements are derived from the application of the preferred lifecycle strategy for bridge and pavement assets. The following table presents INDOT’s planned maintenance activities for A1 roadway category pavement, depicted over a 12-year maintenance cycle, beginning and ending with resurfacing treatments.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p:txBody>
      </p:sp>
      <p:graphicFrame>
        <p:nvGraphicFramePr>
          <p:cNvPr id="34" name="Table 33"/>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30205" y="3132673"/>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07" name="Rectangle 106"/>
          <p:cNvSpPr/>
          <p:nvPr/>
        </p:nvSpPr>
        <p:spPr>
          <a:xfrm rot="5400000">
            <a:off x="4428421" y="-439907"/>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schemeClr val="accent1"/>
              </a:solidFill>
              <a:effectLst/>
              <a:uLnTx/>
              <a:uFillTx/>
              <a:ea typeface="+mn-ea"/>
              <a:cs typeface="+mn-cs"/>
            </a:endParaRPr>
          </a:p>
        </p:txBody>
      </p:sp>
      <p:sp>
        <p:nvSpPr>
          <p:cNvPr id="112" name="Line Callout 1 (Accent Bar) 111"/>
          <p:cNvSpPr/>
          <p:nvPr/>
        </p:nvSpPr>
        <p:spPr>
          <a:xfrm rot="5400000">
            <a:off x="886698" y="1720537"/>
            <a:ext cx="245671" cy="1133188"/>
          </a:xfrm>
          <a:prstGeom prst="accentCallout1">
            <a:avLst>
              <a:gd name="adj1" fmla="val 50024"/>
              <a:gd name="adj2" fmla="val 105470"/>
              <a:gd name="adj3" fmla="val 50770"/>
              <a:gd name="adj4" fmla="val 295814"/>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260364" y="2717080"/>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292202" y="4327468"/>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37" name="Straight Connector 36"/>
          <p:cNvCxnSpPr/>
          <p:nvPr/>
        </p:nvCxnSpPr>
        <p:spPr>
          <a:xfrm flipH="1">
            <a:off x="6192180" y="3045765"/>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704348" y="3038321"/>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682397" y="2817393"/>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0</a:t>
            </a:r>
          </a:p>
        </p:txBody>
      </p:sp>
      <p:sp>
        <p:nvSpPr>
          <p:cNvPr id="43" name="TextBox 121"/>
          <p:cNvSpPr txBox="1">
            <a:spLocks/>
          </p:cNvSpPr>
          <p:nvPr/>
        </p:nvSpPr>
        <p:spPr>
          <a:xfrm>
            <a:off x="2229971" y="2819008"/>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3</a:t>
            </a:r>
          </a:p>
        </p:txBody>
      </p:sp>
      <p:sp>
        <p:nvSpPr>
          <p:cNvPr id="44" name="TextBox 121"/>
          <p:cNvSpPr txBox="1">
            <a:spLocks/>
          </p:cNvSpPr>
          <p:nvPr/>
        </p:nvSpPr>
        <p:spPr>
          <a:xfrm>
            <a:off x="4108156"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6</a:t>
            </a:r>
          </a:p>
        </p:txBody>
      </p:sp>
      <p:sp>
        <p:nvSpPr>
          <p:cNvPr id="45" name="TextBox 121"/>
          <p:cNvSpPr txBox="1">
            <a:spLocks/>
          </p:cNvSpPr>
          <p:nvPr/>
        </p:nvSpPr>
        <p:spPr>
          <a:xfrm>
            <a:off x="5888456" y="2824015"/>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9</a:t>
            </a:r>
          </a:p>
        </p:txBody>
      </p:sp>
      <p:sp>
        <p:nvSpPr>
          <p:cNvPr id="46" name="TextBox 121"/>
          <p:cNvSpPr txBox="1">
            <a:spLocks/>
          </p:cNvSpPr>
          <p:nvPr/>
        </p:nvSpPr>
        <p:spPr>
          <a:xfrm>
            <a:off x="7404484"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12</a:t>
            </a:r>
          </a:p>
        </p:txBody>
      </p:sp>
      <p:sp>
        <p:nvSpPr>
          <p:cNvPr id="61" name="Line Callout 1 (Accent Bar) 60"/>
          <p:cNvSpPr/>
          <p:nvPr/>
        </p:nvSpPr>
        <p:spPr>
          <a:xfrm rot="5400000">
            <a:off x="7554683" y="1852659"/>
            <a:ext cx="287498" cy="1062864"/>
          </a:xfrm>
          <a:prstGeom prst="accentCallout1">
            <a:avLst>
              <a:gd name="adj1" fmla="val 50024"/>
              <a:gd name="adj2" fmla="val 105470"/>
              <a:gd name="adj3" fmla="val 50998"/>
              <a:gd name="adj4" fmla="val 203431"/>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12)</a:t>
            </a:r>
          </a:p>
        </p:txBody>
      </p:sp>
      <p:cxnSp>
        <p:nvCxnSpPr>
          <p:cNvPr id="66" name="Straight Connector 65"/>
          <p:cNvCxnSpPr/>
          <p:nvPr/>
        </p:nvCxnSpPr>
        <p:spPr>
          <a:xfrm flipH="1">
            <a:off x="4391980" y="3026700"/>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a:off x="2483768" y="3054847"/>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endCxn id="107" idx="2"/>
          </p:cNvCxnSpPr>
          <p:nvPr/>
        </p:nvCxnSpPr>
        <p:spPr>
          <a:xfrm flipH="1" flipV="1">
            <a:off x="827583" y="3358517"/>
            <a:ext cx="7570958" cy="5050"/>
          </a:xfrm>
          <a:prstGeom prst="line">
            <a:avLst/>
          </a:prstGeom>
          <a:noFill/>
          <a:ln w="19050" cap="flat" cmpd="sng" algn="ctr">
            <a:solidFill>
              <a:schemeClr val="tx2"/>
            </a:solidFill>
            <a:prstDash val="dash"/>
            <a:miter lim="800000"/>
          </a:ln>
          <a:effectLst/>
        </p:spPr>
      </p:cxnSp>
      <p:sp>
        <p:nvSpPr>
          <p:cNvPr id="71" name="Line Callout 1 (Accent Bar) 70"/>
          <p:cNvSpPr/>
          <p:nvPr/>
        </p:nvSpPr>
        <p:spPr>
          <a:xfrm rot="16200000">
            <a:off x="2224886" y="3530063"/>
            <a:ext cx="513138"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sp>
        <p:nvSpPr>
          <p:cNvPr id="73" name="Line Callout 1 (Accent Bar) 72"/>
          <p:cNvSpPr/>
          <p:nvPr/>
        </p:nvSpPr>
        <p:spPr>
          <a:xfrm rot="16200000">
            <a:off x="5969082" y="3439827"/>
            <a:ext cx="521139" cy="1083053"/>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pic>
        <p:nvPicPr>
          <p:cNvPr id="3" name="Picture 2"/>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2165210" y="3964015"/>
            <a:ext cx="920614" cy="635168"/>
          </a:xfrm>
          <a:prstGeom prst="rect">
            <a:avLst/>
          </a:prstGeom>
          <a:effectLst>
            <a:outerShdw blurRad="50800" dist="38100" dir="2700000" algn="tl" rotWithShape="0">
              <a:prstClr val="black">
                <a:alpha val="40000"/>
              </a:prstClr>
            </a:outerShdw>
          </a:effectLst>
        </p:spPr>
      </p:pic>
      <p:sp>
        <p:nvSpPr>
          <p:cNvPr id="33" name="Line Callout 1 (Accent Bar) 32"/>
          <p:cNvSpPr/>
          <p:nvPr/>
        </p:nvSpPr>
        <p:spPr>
          <a:xfrm rot="16200000">
            <a:off x="2198501" y="4579107"/>
            <a:ext cx="680830" cy="1093819"/>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a:t>
            </a:r>
          </a:p>
        </p:txBody>
      </p:sp>
      <p:grpSp>
        <p:nvGrpSpPr>
          <p:cNvPr id="7" name="Group 6"/>
          <p:cNvGrpSpPr/>
          <p:nvPr/>
        </p:nvGrpSpPr>
        <p:grpSpPr>
          <a:xfrm>
            <a:off x="3885011" y="4704556"/>
            <a:ext cx="1125353" cy="826613"/>
            <a:chOff x="3887924" y="4238179"/>
            <a:chExt cx="1125353" cy="826613"/>
          </a:xfrm>
        </p:grpSpPr>
        <p:sp>
          <p:nvSpPr>
            <p:cNvPr id="72" name="Line Callout 1 (Accent Bar) 71"/>
            <p:cNvSpPr/>
            <p:nvPr/>
          </p:nvSpPr>
          <p:spPr>
            <a:xfrm rot="16200000">
              <a:off x="4057328" y="4068775"/>
              <a:ext cx="665191" cy="100400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p:txBody>
        </p:sp>
        <p:pic>
          <p:nvPicPr>
            <p:cNvPr id="2" name="Picture 1"/>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962281" y="4423177"/>
              <a:ext cx="1050996" cy="641615"/>
            </a:xfrm>
            <a:prstGeom prst="rect">
              <a:avLst/>
            </a:prstGeom>
            <a:ln>
              <a:noFill/>
            </a:ln>
            <a:effectLst>
              <a:outerShdw blurRad="50800" dist="38100" dir="2700000" algn="tl" rotWithShape="0">
                <a:prstClr val="black">
                  <a:alpha val="40000"/>
                </a:prstClr>
              </a:outerShdw>
            </a:effectLst>
          </p:spPr>
        </p:pic>
      </p:grpSp>
      <p:sp>
        <p:nvSpPr>
          <p:cNvPr id="36" name="Line Callout 1 (Accent Bar) 35"/>
          <p:cNvSpPr/>
          <p:nvPr/>
        </p:nvSpPr>
        <p:spPr>
          <a:xfrm rot="16200000">
            <a:off x="4103110" y="3573201"/>
            <a:ext cx="689157" cy="1125354"/>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39" name="Line Callout 1 (Accent Bar) 38"/>
          <p:cNvSpPr/>
          <p:nvPr/>
        </p:nvSpPr>
        <p:spPr>
          <a:xfrm rot="16200000">
            <a:off x="5921094" y="4130754"/>
            <a:ext cx="559503" cy="1004000"/>
          </a:xfrm>
          <a:prstGeom prst="accentCallout1">
            <a:avLst>
              <a:gd name="adj1" fmla="val 50024"/>
              <a:gd name="adj2" fmla="val 105470"/>
              <a:gd name="adj3" fmla="val 49472"/>
              <a:gd name="adj4" fmla="val 129899"/>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p:txBody>
      </p:sp>
      <p:grpSp>
        <p:nvGrpSpPr>
          <p:cNvPr id="48" name="Group 47"/>
          <p:cNvGrpSpPr/>
          <p:nvPr/>
        </p:nvGrpSpPr>
        <p:grpSpPr>
          <a:xfrm>
            <a:off x="5704910" y="5164857"/>
            <a:ext cx="1027330" cy="655566"/>
            <a:chOff x="7242048" y="5248100"/>
            <a:chExt cx="1027330" cy="655566"/>
          </a:xfrm>
        </p:grpSpPr>
        <p:sp>
          <p:nvSpPr>
            <p:cNvPr id="49" name="Line Callout 1 (Accent Bar) 48"/>
            <p:cNvSpPr/>
            <p:nvPr/>
          </p:nvSpPr>
          <p:spPr>
            <a:xfrm rot="16200000">
              <a:off x="7536457" y="4953691"/>
              <a:ext cx="415181" cy="1004000"/>
            </a:xfrm>
            <a:prstGeom prst="accentCallout1">
              <a:avLst>
                <a:gd name="adj1" fmla="val 50024"/>
                <a:gd name="adj2" fmla="val 105470"/>
                <a:gd name="adj3" fmla="val 49472"/>
                <a:gd name="adj4" fmla="val 136436"/>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50" name="Picture 49"/>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7375869" y="5426954"/>
              <a:ext cx="893509" cy="476712"/>
            </a:xfrm>
            <a:prstGeom prst="rect">
              <a:avLst/>
            </a:prstGeom>
            <a:ln>
              <a:solidFill>
                <a:schemeClr val="accent1"/>
              </a:solidFill>
            </a:ln>
            <a:effectLst>
              <a:outerShdw blurRad="50800" dist="38100" dir="2700000" algn="tl" rotWithShape="0">
                <a:prstClr val="black">
                  <a:alpha val="40000"/>
                </a:prstClr>
              </a:outerShdw>
            </a:effectLst>
          </p:spPr>
        </p:pic>
      </p:grpSp>
      <p:pic>
        <p:nvPicPr>
          <p:cNvPr id="8" name="Picture 7"/>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5824010" y="4523146"/>
            <a:ext cx="917858" cy="468052"/>
          </a:xfrm>
          <a:prstGeom prst="rect">
            <a:avLst/>
          </a:prstGeom>
          <a:effectLst>
            <a:outerShdw blurRad="50800" dist="38100" dir="2700000" algn="tl" rotWithShape="0">
              <a:prstClr val="black">
                <a:alpha val="40000"/>
              </a:prstClr>
            </a:outerShdw>
          </a:effectLst>
        </p:spPr>
      </p:pic>
      <p:sp>
        <p:nvSpPr>
          <p:cNvPr id="40" name="Rectangle 39"/>
          <p:cNvSpPr/>
          <p:nvPr/>
        </p:nvSpPr>
        <p:spPr>
          <a:xfrm>
            <a:off x="2523919" y="1777087"/>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11: Pavement Maintenance Cycles, A1</a:t>
            </a:r>
          </a:p>
        </p:txBody>
      </p:sp>
      <p:sp>
        <p:nvSpPr>
          <p:cNvPr id="47" name="Rectangle 46"/>
          <p:cNvSpPr/>
          <p:nvPr/>
        </p:nvSpPr>
        <p:spPr>
          <a:xfrm>
            <a:off x="153364" y="2108446"/>
            <a:ext cx="8883132" cy="3783984"/>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94" name="Straight Connector 193"/>
          <p:cNvCxnSpPr/>
          <p:nvPr/>
        </p:nvCxnSpPr>
        <p:spPr>
          <a:xfrm flipH="1">
            <a:off x="992517" y="3051829"/>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A07B5E08-DA3B-47B9-937F-ED524A6B8D70}"/>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12-year maintenance cycle. The graphic above is not intended to show all CAPEX and OPEX interventions over the course of the asset lifecycle and therefore does not extend beyond the first 12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94585767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p:cNvGrpSpPr/>
          <p:nvPr/>
        </p:nvGrpSpPr>
        <p:grpSpPr>
          <a:xfrm>
            <a:off x="134110" y="2396758"/>
            <a:ext cx="8894516" cy="3482161"/>
            <a:chOff x="135478" y="2226508"/>
            <a:chExt cx="8894516" cy="3482161"/>
          </a:xfrm>
        </p:grpSpPr>
        <p:grpSp>
          <p:nvGrpSpPr>
            <p:cNvPr id="52" name="Group 51"/>
            <p:cNvGrpSpPr/>
            <p:nvPr/>
          </p:nvGrpSpPr>
          <p:grpSpPr>
            <a:xfrm>
              <a:off x="135478" y="2226508"/>
              <a:ext cx="8841637" cy="3482161"/>
              <a:chOff x="135478" y="2226508"/>
              <a:chExt cx="8841637" cy="3482161"/>
            </a:xfrm>
          </p:grpSpPr>
          <p:grpSp>
            <p:nvGrpSpPr>
              <p:cNvPr id="54" name="Group 53"/>
              <p:cNvGrpSpPr/>
              <p:nvPr/>
            </p:nvGrpSpPr>
            <p:grpSpPr>
              <a:xfrm>
                <a:off x="2371260" y="2226508"/>
                <a:ext cx="6605855" cy="3482161"/>
                <a:chOff x="5868148" y="4454311"/>
                <a:chExt cx="2968205" cy="1122557"/>
              </a:xfrm>
              <a:solidFill>
                <a:srgbClr val="EAEAEA"/>
              </a:solidFill>
            </p:grpSpPr>
            <p:grpSp>
              <p:nvGrpSpPr>
                <p:cNvPr id="58" name="Group 57"/>
                <p:cNvGrpSpPr/>
                <p:nvPr/>
              </p:nvGrpSpPr>
              <p:grpSpPr>
                <a:xfrm>
                  <a:off x="5868148" y="4454311"/>
                  <a:ext cx="2968205" cy="1122557"/>
                  <a:chOff x="5868144" y="4722797"/>
                  <a:chExt cx="2968204" cy="1188948"/>
                </a:xfrm>
                <a:grpFill/>
              </p:grpSpPr>
              <p:grpSp>
                <p:nvGrpSpPr>
                  <p:cNvPr id="127" name="Group 126"/>
                  <p:cNvGrpSpPr/>
                  <p:nvPr/>
                </p:nvGrpSpPr>
                <p:grpSpPr>
                  <a:xfrm>
                    <a:off x="5868144" y="4722797"/>
                    <a:ext cx="2968204" cy="1188948"/>
                    <a:chOff x="5579812" y="4404940"/>
                    <a:chExt cx="3220532" cy="1217960"/>
                  </a:xfrm>
                  <a:grpFill/>
                </p:grpSpPr>
                <p:sp>
                  <p:nvSpPr>
                    <p:cNvPr id="130"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36" name="Group 135"/>
                    <p:cNvGrpSpPr/>
                    <p:nvPr/>
                  </p:nvGrpSpPr>
                  <p:grpSpPr>
                    <a:xfrm>
                      <a:off x="7632343" y="5049177"/>
                      <a:ext cx="520757" cy="329564"/>
                      <a:chOff x="8227709" y="4473113"/>
                      <a:chExt cx="520756" cy="329564"/>
                    </a:xfrm>
                    <a:grpFill/>
                  </p:grpSpPr>
                  <p:sp>
                    <p:nvSpPr>
                      <p:cNvPr id="187"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8" name="Group 201"/>
                    <p:cNvGrpSpPr>
                      <a:grpSpLocks noChangeAspect="1"/>
                    </p:cNvGrpSpPr>
                    <p:nvPr/>
                  </p:nvGrpSpPr>
                  <p:grpSpPr bwMode="auto">
                    <a:xfrm>
                      <a:off x="5579812" y="5209717"/>
                      <a:ext cx="3110650" cy="413183"/>
                      <a:chOff x="1545" y="2169"/>
                      <a:chExt cx="4215" cy="984"/>
                    </a:xfrm>
                    <a:grpFill/>
                  </p:grpSpPr>
                  <p:sp>
                    <p:nvSpPr>
                      <p:cNvPr id="175"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9" name="Group 4"/>
                    <p:cNvGrpSpPr>
                      <a:grpSpLocks noChangeAspect="1"/>
                    </p:cNvGrpSpPr>
                    <p:nvPr/>
                  </p:nvGrpSpPr>
                  <p:grpSpPr bwMode="auto">
                    <a:xfrm>
                      <a:off x="7984858" y="4404940"/>
                      <a:ext cx="815486" cy="869237"/>
                      <a:chOff x="203" y="641"/>
                      <a:chExt cx="622" cy="663"/>
                    </a:xfrm>
                    <a:grpFill/>
                  </p:grpSpPr>
                  <p:sp>
                    <p:nvSpPr>
                      <p:cNvPr id="170"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28"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129" name="Straight Connector 128"/>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59"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5" name="Group 64"/>
                <p:cNvGrpSpPr/>
                <p:nvPr/>
              </p:nvGrpSpPr>
              <p:grpSpPr>
                <a:xfrm>
                  <a:off x="8263049" y="5164084"/>
                  <a:ext cx="298319" cy="97830"/>
                  <a:chOff x="8263046" y="4994240"/>
                  <a:chExt cx="298319" cy="97828"/>
                </a:xfrm>
                <a:grpFill/>
              </p:grpSpPr>
              <p:sp>
                <p:nvSpPr>
                  <p:cNvPr id="123"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8"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5"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3"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29724"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3" y="951320"/>
            <a:ext cx="8333501"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The following table presents INDOT’s planned maintenance activities for A2 roadway category pavement, depicted over a 12-year maintenance cycle, beginning and ending with resurfacing treatments.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p:txBody>
      </p:sp>
      <p:graphicFrame>
        <p:nvGraphicFramePr>
          <p:cNvPr id="34" name="Table 33"/>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30205" y="3132673"/>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07" name="Rectangle 106"/>
          <p:cNvSpPr/>
          <p:nvPr/>
        </p:nvSpPr>
        <p:spPr>
          <a:xfrm rot="5400000">
            <a:off x="4428421" y="-439907"/>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schemeClr val="accent1"/>
              </a:solidFill>
              <a:effectLst/>
              <a:uLnTx/>
              <a:uFillTx/>
              <a:ea typeface="+mn-ea"/>
              <a:cs typeface="+mn-cs"/>
            </a:endParaRPr>
          </a:p>
        </p:txBody>
      </p:sp>
      <p:sp>
        <p:nvSpPr>
          <p:cNvPr id="112" name="Line Callout 1 (Accent Bar) 111"/>
          <p:cNvSpPr/>
          <p:nvPr/>
        </p:nvSpPr>
        <p:spPr>
          <a:xfrm rot="5400000">
            <a:off x="875266" y="1571435"/>
            <a:ext cx="245671" cy="1133188"/>
          </a:xfrm>
          <a:prstGeom prst="accentCallout1">
            <a:avLst>
              <a:gd name="adj1" fmla="val 50024"/>
              <a:gd name="adj2" fmla="val 105470"/>
              <a:gd name="adj3" fmla="val 50771"/>
              <a:gd name="adj4" fmla="val 336270"/>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260364" y="2717080"/>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292202" y="4327468"/>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37" name="Straight Connector 36"/>
          <p:cNvCxnSpPr/>
          <p:nvPr/>
        </p:nvCxnSpPr>
        <p:spPr>
          <a:xfrm flipH="1">
            <a:off x="6192180" y="3045765"/>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704348" y="3038321"/>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682397" y="2817393"/>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0</a:t>
            </a:r>
          </a:p>
        </p:txBody>
      </p:sp>
      <p:sp>
        <p:nvSpPr>
          <p:cNvPr id="43" name="TextBox 121"/>
          <p:cNvSpPr txBox="1">
            <a:spLocks/>
          </p:cNvSpPr>
          <p:nvPr/>
        </p:nvSpPr>
        <p:spPr>
          <a:xfrm>
            <a:off x="2229971" y="2819008"/>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3</a:t>
            </a:r>
          </a:p>
        </p:txBody>
      </p:sp>
      <p:sp>
        <p:nvSpPr>
          <p:cNvPr id="44" name="TextBox 121"/>
          <p:cNvSpPr txBox="1">
            <a:spLocks/>
          </p:cNvSpPr>
          <p:nvPr/>
        </p:nvSpPr>
        <p:spPr>
          <a:xfrm>
            <a:off x="4108156"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6</a:t>
            </a:r>
          </a:p>
        </p:txBody>
      </p:sp>
      <p:sp>
        <p:nvSpPr>
          <p:cNvPr id="45" name="TextBox 121"/>
          <p:cNvSpPr txBox="1">
            <a:spLocks/>
          </p:cNvSpPr>
          <p:nvPr/>
        </p:nvSpPr>
        <p:spPr>
          <a:xfrm>
            <a:off x="5888456" y="2824015"/>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9</a:t>
            </a:r>
          </a:p>
        </p:txBody>
      </p:sp>
      <p:sp>
        <p:nvSpPr>
          <p:cNvPr id="46" name="TextBox 121"/>
          <p:cNvSpPr txBox="1">
            <a:spLocks/>
          </p:cNvSpPr>
          <p:nvPr/>
        </p:nvSpPr>
        <p:spPr>
          <a:xfrm>
            <a:off x="7404484"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12</a:t>
            </a:r>
          </a:p>
        </p:txBody>
      </p:sp>
      <p:sp>
        <p:nvSpPr>
          <p:cNvPr id="61" name="Line Callout 1 (Accent Bar) 60"/>
          <p:cNvSpPr/>
          <p:nvPr/>
        </p:nvSpPr>
        <p:spPr>
          <a:xfrm rot="5400000">
            <a:off x="7556088" y="1613852"/>
            <a:ext cx="287498" cy="1062864"/>
          </a:xfrm>
          <a:prstGeom prst="accentCallout1">
            <a:avLst>
              <a:gd name="adj1" fmla="val 50024"/>
              <a:gd name="adj2" fmla="val 105470"/>
              <a:gd name="adj3" fmla="val 50063"/>
              <a:gd name="adj4" fmla="val 286402"/>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12)</a:t>
            </a:r>
          </a:p>
        </p:txBody>
      </p:sp>
      <p:cxnSp>
        <p:nvCxnSpPr>
          <p:cNvPr id="66" name="Straight Connector 65"/>
          <p:cNvCxnSpPr/>
          <p:nvPr/>
        </p:nvCxnSpPr>
        <p:spPr>
          <a:xfrm flipH="1">
            <a:off x="4391980" y="3026700"/>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a:off x="2483768" y="3054847"/>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endCxn id="107" idx="2"/>
          </p:cNvCxnSpPr>
          <p:nvPr/>
        </p:nvCxnSpPr>
        <p:spPr>
          <a:xfrm flipH="1" flipV="1">
            <a:off x="827583" y="3358517"/>
            <a:ext cx="7570958" cy="5050"/>
          </a:xfrm>
          <a:prstGeom prst="line">
            <a:avLst/>
          </a:prstGeom>
          <a:noFill/>
          <a:ln w="19050" cap="flat" cmpd="sng" algn="ctr">
            <a:solidFill>
              <a:schemeClr val="tx2"/>
            </a:solidFill>
            <a:prstDash val="dash"/>
            <a:miter lim="800000"/>
          </a:ln>
          <a:effectLst/>
        </p:spPr>
      </p:cxnSp>
      <p:sp>
        <p:nvSpPr>
          <p:cNvPr id="71" name="Line Callout 1 (Accent Bar) 70"/>
          <p:cNvSpPr/>
          <p:nvPr/>
        </p:nvSpPr>
        <p:spPr>
          <a:xfrm rot="16200000">
            <a:off x="2224886" y="3530063"/>
            <a:ext cx="513138"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sp>
        <p:nvSpPr>
          <p:cNvPr id="73" name="Line Callout 1 (Accent Bar) 72"/>
          <p:cNvSpPr/>
          <p:nvPr/>
        </p:nvSpPr>
        <p:spPr>
          <a:xfrm rot="16200000">
            <a:off x="6046517" y="3303529"/>
            <a:ext cx="464322" cy="1170032"/>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 </a:t>
            </a:r>
          </a:p>
        </p:txBody>
      </p:sp>
      <p:pic>
        <p:nvPicPr>
          <p:cNvPr id="3" name="Picture 2"/>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2165210" y="3964015"/>
            <a:ext cx="920614" cy="635168"/>
          </a:xfrm>
          <a:prstGeom prst="rect">
            <a:avLst/>
          </a:prstGeom>
          <a:effectLst>
            <a:outerShdw blurRad="50800" dist="38100" dir="2700000" algn="tl" rotWithShape="0">
              <a:prstClr val="black">
                <a:alpha val="40000"/>
              </a:prstClr>
            </a:outerShdw>
          </a:effectLst>
        </p:spPr>
      </p:pic>
      <p:sp>
        <p:nvSpPr>
          <p:cNvPr id="33" name="Line Callout 1 (Accent Bar) 32"/>
          <p:cNvSpPr/>
          <p:nvPr/>
        </p:nvSpPr>
        <p:spPr>
          <a:xfrm rot="16200000">
            <a:off x="2345997" y="4431609"/>
            <a:ext cx="467855" cy="1175839"/>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grpSp>
        <p:nvGrpSpPr>
          <p:cNvPr id="7" name="Group 6"/>
          <p:cNvGrpSpPr/>
          <p:nvPr/>
        </p:nvGrpSpPr>
        <p:grpSpPr>
          <a:xfrm>
            <a:off x="3885011" y="4621914"/>
            <a:ext cx="1125353" cy="826613"/>
            <a:chOff x="3887924" y="4238179"/>
            <a:chExt cx="1125353" cy="826613"/>
          </a:xfrm>
        </p:grpSpPr>
        <p:sp>
          <p:nvSpPr>
            <p:cNvPr id="72" name="Line Callout 1 (Accent Bar) 71"/>
            <p:cNvSpPr/>
            <p:nvPr/>
          </p:nvSpPr>
          <p:spPr>
            <a:xfrm rot="16200000">
              <a:off x="4057328" y="4068775"/>
              <a:ext cx="665191" cy="100400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p:txBody>
        </p:sp>
        <p:pic>
          <p:nvPicPr>
            <p:cNvPr id="2" name="Picture 1"/>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962281" y="4423177"/>
              <a:ext cx="1050996" cy="641615"/>
            </a:xfrm>
            <a:prstGeom prst="rect">
              <a:avLst/>
            </a:prstGeom>
            <a:ln>
              <a:noFill/>
            </a:ln>
            <a:effectLst>
              <a:outerShdw blurRad="50800" dist="38100" dir="2700000" algn="tl" rotWithShape="0">
                <a:prstClr val="black">
                  <a:alpha val="40000"/>
                </a:prstClr>
              </a:outerShdw>
            </a:effectLst>
          </p:spPr>
        </p:pic>
      </p:grpSp>
      <p:sp>
        <p:nvSpPr>
          <p:cNvPr id="36" name="Line Callout 1 (Accent Bar) 35"/>
          <p:cNvSpPr/>
          <p:nvPr/>
        </p:nvSpPr>
        <p:spPr>
          <a:xfrm rot="16200000">
            <a:off x="4173724" y="3502587"/>
            <a:ext cx="575271" cy="1152696"/>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sp>
        <p:nvSpPr>
          <p:cNvPr id="39" name="Line Callout 1 (Accent Bar) 38"/>
          <p:cNvSpPr/>
          <p:nvPr/>
        </p:nvSpPr>
        <p:spPr>
          <a:xfrm rot="16200000">
            <a:off x="5912429" y="4036149"/>
            <a:ext cx="559503" cy="1004000"/>
          </a:xfrm>
          <a:prstGeom prst="accentCallout1">
            <a:avLst>
              <a:gd name="adj1" fmla="val 50024"/>
              <a:gd name="adj2" fmla="val 105470"/>
              <a:gd name="adj3" fmla="val 49472"/>
              <a:gd name="adj4" fmla="val 129899"/>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p:txBody>
      </p:sp>
      <p:grpSp>
        <p:nvGrpSpPr>
          <p:cNvPr id="48" name="Group 47"/>
          <p:cNvGrpSpPr/>
          <p:nvPr/>
        </p:nvGrpSpPr>
        <p:grpSpPr>
          <a:xfrm>
            <a:off x="5705333" y="5033345"/>
            <a:ext cx="1198700" cy="784032"/>
            <a:chOff x="7242048" y="5248100"/>
            <a:chExt cx="1198700" cy="784032"/>
          </a:xfrm>
        </p:grpSpPr>
        <p:sp>
          <p:nvSpPr>
            <p:cNvPr id="49" name="Line Callout 1 (Accent Bar) 48"/>
            <p:cNvSpPr/>
            <p:nvPr/>
          </p:nvSpPr>
          <p:spPr>
            <a:xfrm rot="16200000">
              <a:off x="7536457" y="4953691"/>
              <a:ext cx="415181" cy="1004000"/>
            </a:xfrm>
            <a:prstGeom prst="accentCallout1">
              <a:avLst>
                <a:gd name="adj1" fmla="val 50024"/>
                <a:gd name="adj2" fmla="val 105470"/>
                <a:gd name="adj3" fmla="val 49472"/>
                <a:gd name="adj4" fmla="val 136436"/>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50" name="Picture 49"/>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7361019" y="5456067"/>
              <a:ext cx="1079729" cy="576065"/>
            </a:xfrm>
            <a:prstGeom prst="rect">
              <a:avLst/>
            </a:prstGeom>
            <a:ln>
              <a:solidFill>
                <a:schemeClr val="accent1"/>
              </a:solidFill>
            </a:ln>
            <a:effectLst>
              <a:outerShdw blurRad="50800" dist="38100" dir="2700000" algn="tl" rotWithShape="0">
                <a:prstClr val="black">
                  <a:alpha val="40000"/>
                </a:prstClr>
              </a:outerShdw>
            </a:effectLst>
          </p:spPr>
        </p:pic>
      </p:grpSp>
      <p:pic>
        <p:nvPicPr>
          <p:cNvPr id="8" name="Picture 7"/>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5822787" y="4430667"/>
            <a:ext cx="917858" cy="468052"/>
          </a:xfrm>
          <a:prstGeom prst="rect">
            <a:avLst/>
          </a:prstGeom>
          <a:effectLst>
            <a:outerShdw blurRad="50800" dist="38100" dir="2700000" algn="tl" rotWithShape="0">
              <a:prstClr val="black">
                <a:alpha val="40000"/>
              </a:prstClr>
            </a:outerShdw>
          </a:effectLst>
        </p:spPr>
      </p:pic>
      <p:sp>
        <p:nvSpPr>
          <p:cNvPr id="40" name="Rectangle 39"/>
          <p:cNvSpPr/>
          <p:nvPr/>
        </p:nvSpPr>
        <p:spPr>
          <a:xfrm>
            <a:off x="2523919" y="1641187"/>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12: Pavement Maintenance Cycles, A2</a:t>
            </a:r>
          </a:p>
        </p:txBody>
      </p:sp>
      <p:sp>
        <p:nvSpPr>
          <p:cNvPr id="47" name="Rectangle 46"/>
          <p:cNvSpPr/>
          <p:nvPr/>
        </p:nvSpPr>
        <p:spPr>
          <a:xfrm>
            <a:off x="153364" y="1916832"/>
            <a:ext cx="8883132" cy="3975598"/>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94" name="Straight Connector 193"/>
          <p:cNvCxnSpPr/>
          <p:nvPr/>
        </p:nvCxnSpPr>
        <p:spPr>
          <a:xfrm flipH="1">
            <a:off x="992517" y="3051829"/>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3D4C4DDB-ED01-4C43-A451-9DBE4FAA53AC}"/>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12-year maintenance cycle. The graphic above is not intended to show all CAPEX and OPEX interventions over the course of the asset lifecycle and therefore does not extend beyond the first 12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319486871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p:cNvGrpSpPr/>
          <p:nvPr/>
        </p:nvGrpSpPr>
        <p:grpSpPr>
          <a:xfrm>
            <a:off x="134110" y="2396758"/>
            <a:ext cx="8894516" cy="3482161"/>
            <a:chOff x="135478" y="2226508"/>
            <a:chExt cx="8894516" cy="3482161"/>
          </a:xfrm>
        </p:grpSpPr>
        <p:grpSp>
          <p:nvGrpSpPr>
            <p:cNvPr id="52" name="Group 51"/>
            <p:cNvGrpSpPr/>
            <p:nvPr/>
          </p:nvGrpSpPr>
          <p:grpSpPr>
            <a:xfrm>
              <a:off x="135478" y="2226508"/>
              <a:ext cx="8841637" cy="3482161"/>
              <a:chOff x="135478" y="2226508"/>
              <a:chExt cx="8841637" cy="3482161"/>
            </a:xfrm>
          </p:grpSpPr>
          <p:grpSp>
            <p:nvGrpSpPr>
              <p:cNvPr id="54" name="Group 53"/>
              <p:cNvGrpSpPr/>
              <p:nvPr/>
            </p:nvGrpSpPr>
            <p:grpSpPr>
              <a:xfrm>
                <a:off x="2371260" y="2226508"/>
                <a:ext cx="6605855" cy="3482161"/>
                <a:chOff x="5868148" y="4454311"/>
                <a:chExt cx="2968205" cy="1122557"/>
              </a:xfrm>
              <a:solidFill>
                <a:srgbClr val="EAEAEA"/>
              </a:solidFill>
            </p:grpSpPr>
            <p:grpSp>
              <p:nvGrpSpPr>
                <p:cNvPr id="58" name="Group 57"/>
                <p:cNvGrpSpPr/>
                <p:nvPr/>
              </p:nvGrpSpPr>
              <p:grpSpPr>
                <a:xfrm>
                  <a:off x="5868148" y="4454311"/>
                  <a:ext cx="2968205" cy="1122557"/>
                  <a:chOff x="5868144" y="4722797"/>
                  <a:chExt cx="2968204" cy="1188948"/>
                </a:xfrm>
                <a:grpFill/>
              </p:grpSpPr>
              <p:grpSp>
                <p:nvGrpSpPr>
                  <p:cNvPr id="127" name="Group 126"/>
                  <p:cNvGrpSpPr/>
                  <p:nvPr/>
                </p:nvGrpSpPr>
                <p:grpSpPr>
                  <a:xfrm>
                    <a:off x="5868144" y="4722797"/>
                    <a:ext cx="2968204" cy="1188948"/>
                    <a:chOff x="5579812" y="4404940"/>
                    <a:chExt cx="3220532" cy="1217960"/>
                  </a:xfrm>
                  <a:grpFill/>
                </p:grpSpPr>
                <p:sp>
                  <p:nvSpPr>
                    <p:cNvPr id="130"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36" name="Group 135"/>
                    <p:cNvGrpSpPr/>
                    <p:nvPr/>
                  </p:nvGrpSpPr>
                  <p:grpSpPr>
                    <a:xfrm>
                      <a:off x="7632343" y="5049177"/>
                      <a:ext cx="520757" cy="329564"/>
                      <a:chOff x="8227709" y="4473113"/>
                      <a:chExt cx="520756" cy="329564"/>
                    </a:xfrm>
                    <a:grpFill/>
                  </p:grpSpPr>
                  <p:sp>
                    <p:nvSpPr>
                      <p:cNvPr id="187"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7"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68" name="Group 201"/>
                    <p:cNvGrpSpPr>
                      <a:grpSpLocks noChangeAspect="1"/>
                    </p:cNvGrpSpPr>
                    <p:nvPr/>
                  </p:nvGrpSpPr>
                  <p:grpSpPr bwMode="auto">
                    <a:xfrm>
                      <a:off x="5579812" y="5209717"/>
                      <a:ext cx="3110650" cy="413183"/>
                      <a:chOff x="1545" y="2169"/>
                      <a:chExt cx="4215" cy="984"/>
                    </a:xfrm>
                    <a:grpFill/>
                  </p:grpSpPr>
                  <p:sp>
                    <p:nvSpPr>
                      <p:cNvPr id="175"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9" name="Group 4"/>
                    <p:cNvGrpSpPr>
                      <a:grpSpLocks noChangeAspect="1"/>
                    </p:cNvGrpSpPr>
                    <p:nvPr/>
                  </p:nvGrpSpPr>
                  <p:grpSpPr bwMode="auto">
                    <a:xfrm>
                      <a:off x="7984858" y="4404940"/>
                      <a:ext cx="815486" cy="869237"/>
                      <a:chOff x="203" y="641"/>
                      <a:chExt cx="622" cy="663"/>
                    </a:xfrm>
                    <a:grpFill/>
                  </p:grpSpPr>
                  <p:sp>
                    <p:nvSpPr>
                      <p:cNvPr id="170"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28"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129" name="Straight Connector 128"/>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59"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65" name="Group 64"/>
                <p:cNvGrpSpPr/>
                <p:nvPr/>
              </p:nvGrpSpPr>
              <p:grpSpPr>
                <a:xfrm>
                  <a:off x="8263049" y="5164084"/>
                  <a:ext cx="298319" cy="97830"/>
                  <a:chOff x="8263046" y="4994240"/>
                  <a:chExt cx="298319" cy="97828"/>
                </a:xfrm>
                <a:grpFill/>
              </p:grpSpPr>
              <p:sp>
                <p:nvSpPr>
                  <p:cNvPr id="123"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8"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5"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3"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0748"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3" y="951320"/>
            <a:ext cx="8333501"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The following table presents INDOT’s planned maintenance activities for B1 roadway category pavement, depicted over a 12-year maintenance cycle, beginning and ending with resurfacing treatments.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p:txBody>
      </p:sp>
      <p:graphicFrame>
        <p:nvGraphicFramePr>
          <p:cNvPr id="34" name="Table 33"/>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30205" y="3132673"/>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07" name="Rectangle 106"/>
          <p:cNvSpPr/>
          <p:nvPr/>
        </p:nvSpPr>
        <p:spPr>
          <a:xfrm rot="5400000">
            <a:off x="4428421" y="-439907"/>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schemeClr val="accent1"/>
              </a:solidFill>
              <a:effectLst/>
              <a:uLnTx/>
              <a:uFillTx/>
              <a:ea typeface="+mn-ea"/>
              <a:cs typeface="+mn-cs"/>
            </a:endParaRPr>
          </a:p>
        </p:txBody>
      </p:sp>
      <p:sp>
        <p:nvSpPr>
          <p:cNvPr id="112" name="Line Callout 1 (Accent Bar) 111"/>
          <p:cNvSpPr/>
          <p:nvPr/>
        </p:nvSpPr>
        <p:spPr>
          <a:xfrm rot="5400000">
            <a:off x="875266" y="1571435"/>
            <a:ext cx="245671" cy="1133188"/>
          </a:xfrm>
          <a:prstGeom prst="accentCallout1">
            <a:avLst>
              <a:gd name="adj1" fmla="val 50024"/>
              <a:gd name="adj2" fmla="val 105470"/>
              <a:gd name="adj3" fmla="val 50771"/>
              <a:gd name="adj4" fmla="val 336270"/>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260364" y="2717080"/>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292202" y="4327468"/>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37" name="Straight Connector 36"/>
          <p:cNvCxnSpPr/>
          <p:nvPr/>
        </p:nvCxnSpPr>
        <p:spPr>
          <a:xfrm flipH="1">
            <a:off x="6192180" y="3045765"/>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704348" y="3038321"/>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682397" y="2817393"/>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0</a:t>
            </a:r>
          </a:p>
        </p:txBody>
      </p:sp>
      <p:sp>
        <p:nvSpPr>
          <p:cNvPr id="43" name="TextBox 121"/>
          <p:cNvSpPr txBox="1">
            <a:spLocks/>
          </p:cNvSpPr>
          <p:nvPr/>
        </p:nvSpPr>
        <p:spPr>
          <a:xfrm>
            <a:off x="2229971" y="2819008"/>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3</a:t>
            </a:r>
          </a:p>
        </p:txBody>
      </p:sp>
      <p:sp>
        <p:nvSpPr>
          <p:cNvPr id="44" name="TextBox 121"/>
          <p:cNvSpPr txBox="1">
            <a:spLocks/>
          </p:cNvSpPr>
          <p:nvPr/>
        </p:nvSpPr>
        <p:spPr>
          <a:xfrm>
            <a:off x="4108156"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6</a:t>
            </a:r>
          </a:p>
        </p:txBody>
      </p:sp>
      <p:sp>
        <p:nvSpPr>
          <p:cNvPr id="45" name="TextBox 121"/>
          <p:cNvSpPr txBox="1">
            <a:spLocks/>
          </p:cNvSpPr>
          <p:nvPr/>
        </p:nvSpPr>
        <p:spPr>
          <a:xfrm>
            <a:off x="5888456" y="2824015"/>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9</a:t>
            </a:r>
          </a:p>
        </p:txBody>
      </p:sp>
      <p:sp>
        <p:nvSpPr>
          <p:cNvPr id="46" name="TextBox 121"/>
          <p:cNvSpPr txBox="1">
            <a:spLocks/>
          </p:cNvSpPr>
          <p:nvPr/>
        </p:nvSpPr>
        <p:spPr>
          <a:xfrm>
            <a:off x="7404484" y="281645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12</a:t>
            </a:r>
          </a:p>
        </p:txBody>
      </p:sp>
      <p:sp>
        <p:nvSpPr>
          <p:cNvPr id="61" name="Line Callout 1 (Accent Bar) 60"/>
          <p:cNvSpPr/>
          <p:nvPr/>
        </p:nvSpPr>
        <p:spPr>
          <a:xfrm rot="5400000">
            <a:off x="7556088" y="1613852"/>
            <a:ext cx="287498" cy="1062864"/>
          </a:xfrm>
          <a:prstGeom prst="accentCallout1">
            <a:avLst>
              <a:gd name="adj1" fmla="val 50024"/>
              <a:gd name="adj2" fmla="val 105470"/>
              <a:gd name="adj3" fmla="val 50063"/>
              <a:gd name="adj4" fmla="val 286402"/>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12)</a:t>
            </a:r>
          </a:p>
        </p:txBody>
      </p:sp>
      <p:cxnSp>
        <p:nvCxnSpPr>
          <p:cNvPr id="66" name="Straight Connector 65"/>
          <p:cNvCxnSpPr/>
          <p:nvPr/>
        </p:nvCxnSpPr>
        <p:spPr>
          <a:xfrm flipH="1">
            <a:off x="4391980" y="3026700"/>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a:off x="2483768" y="3054847"/>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endCxn id="107" idx="2"/>
          </p:cNvCxnSpPr>
          <p:nvPr/>
        </p:nvCxnSpPr>
        <p:spPr>
          <a:xfrm flipH="1" flipV="1">
            <a:off x="827583" y="3358517"/>
            <a:ext cx="7570958" cy="5050"/>
          </a:xfrm>
          <a:prstGeom prst="line">
            <a:avLst/>
          </a:prstGeom>
          <a:noFill/>
          <a:ln w="19050" cap="flat" cmpd="sng" algn="ctr">
            <a:solidFill>
              <a:schemeClr val="tx2"/>
            </a:solidFill>
            <a:prstDash val="dash"/>
            <a:miter lim="800000"/>
          </a:ln>
          <a:effectLst/>
        </p:spPr>
      </p:cxnSp>
      <p:sp>
        <p:nvSpPr>
          <p:cNvPr id="71" name="Line Callout 1 (Accent Bar) 70"/>
          <p:cNvSpPr/>
          <p:nvPr/>
        </p:nvSpPr>
        <p:spPr>
          <a:xfrm rot="16200000">
            <a:off x="2224886" y="3530063"/>
            <a:ext cx="513138"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sp>
        <p:nvSpPr>
          <p:cNvPr id="73" name="Line Callout 1 (Accent Bar) 72"/>
          <p:cNvSpPr/>
          <p:nvPr/>
        </p:nvSpPr>
        <p:spPr>
          <a:xfrm rot="16200000">
            <a:off x="6015810" y="3354284"/>
            <a:ext cx="487332" cy="110946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pic>
        <p:nvPicPr>
          <p:cNvPr id="3" name="Picture 2"/>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2165210" y="3964015"/>
            <a:ext cx="920614" cy="635168"/>
          </a:xfrm>
          <a:prstGeom prst="rect">
            <a:avLst/>
          </a:prstGeom>
          <a:effectLst>
            <a:outerShdw blurRad="50800" dist="38100" dir="2700000" algn="tl" rotWithShape="0">
              <a:prstClr val="black">
                <a:alpha val="40000"/>
              </a:prstClr>
            </a:outerShdw>
          </a:effectLst>
        </p:spPr>
      </p:pic>
      <p:sp>
        <p:nvSpPr>
          <p:cNvPr id="33" name="Line Callout 1 (Accent Bar) 32"/>
          <p:cNvSpPr/>
          <p:nvPr/>
        </p:nvSpPr>
        <p:spPr>
          <a:xfrm rot="16200000">
            <a:off x="2298670" y="4478937"/>
            <a:ext cx="562510" cy="1175839"/>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grpSp>
        <p:nvGrpSpPr>
          <p:cNvPr id="7" name="Group 6"/>
          <p:cNvGrpSpPr/>
          <p:nvPr/>
        </p:nvGrpSpPr>
        <p:grpSpPr>
          <a:xfrm>
            <a:off x="3885011" y="4621914"/>
            <a:ext cx="1125353" cy="826613"/>
            <a:chOff x="3887924" y="4238179"/>
            <a:chExt cx="1125353" cy="826613"/>
          </a:xfrm>
        </p:grpSpPr>
        <p:sp>
          <p:nvSpPr>
            <p:cNvPr id="72" name="Line Callout 1 (Accent Bar) 71"/>
            <p:cNvSpPr/>
            <p:nvPr/>
          </p:nvSpPr>
          <p:spPr>
            <a:xfrm rot="16200000">
              <a:off x="4057328" y="4068775"/>
              <a:ext cx="665191" cy="100400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p:txBody>
        </p:sp>
        <p:pic>
          <p:nvPicPr>
            <p:cNvPr id="2" name="Picture 1"/>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962281" y="4423177"/>
              <a:ext cx="1050996" cy="641615"/>
            </a:xfrm>
            <a:prstGeom prst="rect">
              <a:avLst/>
            </a:prstGeom>
            <a:ln>
              <a:noFill/>
            </a:ln>
            <a:effectLst>
              <a:outerShdw blurRad="50800" dist="38100" dir="2700000" algn="tl" rotWithShape="0">
                <a:prstClr val="black">
                  <a:alpha val="40000"/>
                </a:prstClr>
              </a:outerShdw>
            </a:effectLst>
          </p:spPr>
        </p:pic>
      </p:grpSp>
      <p:sp>
        <p:nvSpPr>
          <p:cNvPr id="36" name="Line Callout 1 (Accent Bar) 35"/>
          <p:cNvSpPr/>
          <p:nvPr/>
        </p:nvSpPr>
        <p:spPr>
          <a:xfrm rot="16200000">
            <a:off x="4157239" y="3519072"/>
            <a:ext cx="608241" cy="1152696"/>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sp>
        <p:nvSpPr>
          <p:cNvPr id="39" name="Line Callout 1 (Accent Bar) 38"/>
          <p:cNvSpPr/>
          <p:nvPr/>
        </p:nvSpPr>
        <p:spPr>
          <a:xfrm rot="16200000">
            <a:off x="5912429" y="4036149"/>
            <a:ext cx="559503" cy="1004000"/>
          </a:xfrm>
          <a:prstGeom prst="accentCallout1">
            <a:avLst>
              <a:gd name="adj1" fmla="val 50024"/>
              <a:gd name="adj2" fmla="val 105470"/>
              <a:gd name="adj3" fmla="val 49472"/>
              <a:gd name="adj4" fmla="val 129899"/>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p:txBody>
      </p:sp>
      <p:grpSp>
        <p:nvGrpSpPr>
          <p:cNvPr id="48" name="Group 47"/>
          <p:cNvGrpSpPr/>
          <p:nvPr/>
        </p:nvGrpSpPr>
        <p:grpSpPr>
          <a:xfrm>
            <a:off x="5705333" y="5033345"/>
            <a:ext cx="1198700" cy="784032"/>
            <a:chOff x="7242048" y="5248100"/>
            <a:chExt cx="1198700" cy="784032"/>
          </a:xfrm>
        </p:grpSpPr>
        <p:sp>
          <p:nvSpPr>
            <p:cNvPr id="49" name="Line Callout 1 (Accent Bar) 48"/>
            <p:cNvSpPr/>
            <p:nvPr/>
          </p:nvSpPr>
          <p:spPr>
            <a:xfrm rot="16200000">
              <a:off x="7536457" y="4953691"/>
              <a:ext cx="415181" cy="1004000"/>
            </a:xfrm>
            <a:prstGeom prst="accentCallout1">
              <a:avLst>
                <a:gd name="adj1" fmla="val 50024"/>
                <a:gd name="adj2" fmla="val 105470"/>
                <a:gd name="adj3" fmla="val 49472"/>
                <a:gd name="adj4" fmla="val 136436"/>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50" name="Picture 49"/>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7361019" y="5456067"/>
              <a:ext cx="1079729" cy="576065"/>
            </a:xfrm>
            <a:prstGeom prst="rect">
              <a:avLst/>
            </a:prstGeom>
            <a:ln>
              <a:solidFill>
                <a:schemeClr val="accent1"/>
              </a:solidFill>
            </a:ln>
            <a:effectLst>
              <a:outerShdw blurRad="50800" dist="38100" dir="2700000" algn="tl" rotWithShape="0">
                <a:prstClr val="black">
                  <a:alpha val="40000"/>
                </a:prstClr>
              </a:outerShdw>
            </a:effectLst>
          </p:spPr>
        </p:pic>
      </p:grpSp>
      <p:pic>
        <p:nvPicPr>
          <p:cNvPr id="8" name="Picture 7"/>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5822787" y="4430667"/>
            <a:ext cx="917858" cy="468052"/>
          </a:xfrm>
          <a:prstGeom prst="rect">
            <a:avLst/>
          </a:prstGeom>
          <a:effectLst>
            <a:outerShdw blurRad="50800" dist="38100" dir="2700000" algn="tl" rotWithShape="0">
              <a:prstClr val="black">
                <a:alpha val="40000"/>
              </a:prstClr>
            </a:outerShdw>
          </a:effectLst>
        </p:spPr>
      </p:pic>
      <p:sp>
        <p:nvSpPr>
          <p:cNvPr id="40" name="Rectangle 39"/>
          <p:cNvSpPr/>
          <p:nvPr/>
        </p:nvSpPr>
        <p:spPr>
          <a:xfrm>
            <a:off x="2523919" y="1641187"/>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13: Pavement Maintenance Cycles, B1</a:t>
            </a:r>
          </a:p>
        </p:txBody>
      </p:sp>
      <p:sp>
        <p:nvSpPr>
          <p:cNvPr id="47" name="Rectangle 46"/>
          <p:cNvSpPr/>
          <p:nvPr/>
        </p:nvSpPr>
        <p:spPr>
          <a:xfrm>
            <a:off x="153364" y="1916832"/>
            <a:ext cx="8883132" cy="3975598"/>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cxnSp>
        <p:nvCxnSpPr>
          <p:cNvPr id="194" name="Straight Connector 193"/>
          <p:cNvCxnSpPr/>
          <p:nvPr/>
        </p:nvCxnSpPr>
        <p:spPr>
          <a:xfrm flipH="1">
            <a:off x="992517" y="3051829"/>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D9B9D771-1F5C-41B4-95FE-B1794D8E1221}"/>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12-year maintenance cycle. The graphic above is not intended to show all CAPEX and OPEX interventions over the course of the asset lifecycle and therefore does not extend beyond the first 12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226658778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107504" y="2349077"/>
            <a:ext cx="8894516" cy="3482161"/>
            <a:chOff x="135478" y="2226508"/>
            <a:chExt cx="8894516" cy="3482161"/>
          </a:xfrm>
        </p:grpSpPr>
        <p:grpSp>
          <p:nvGrpSpPr>
            <p:cNvPr id="56" name="Group 55"/>
            <p:cNvGrpSpPr/>
            <p:nvPr/>
          </p:nvGrpSpPr>
          <p:grpSpPr>
            <a:xfrm>
              <a:off x="135478" y="2226508"/>
              <a:ext cx="8841637" cy="3482161"/>
              <a:chOff x="135478" y="2226508"/>
              <a:chExt cx="8841637" cy="3482161"/>
            </a:xfrm>
          </p:grpSpPr>
          <p:grpSp>
            <p:nvGrpSpPr>
              <p:cNvPr id="58" name="Group 57"/>
              <p:cNvGrpSpPr/>
              <p:nvPr/>
            </p:nvGrpSpPr>
            <p:grpSpPr>
              <a:xfrm>
                <a:off x="2371260" y="2226508"/>
                <a:ext cx="6605855" cy="3482161"/>
                <a:chOff x="5868148" y="4454311"/>
                <a:chExt cx="2968205" cy="1122557"/>
              </a:xfrm>
              <a:solidFill>
                <a:srgbClr val="EAEAEA"/>
              </a:solidFill>
            </p:grpSpPr>
            <p:grpSp>
              <p:nvGrpSpPr>
                <p:cNvPr id="63" name="Group 62"/>
                <p:cNvGrpSpPr/>
                <p:nvPr/>
              </p:nvGrpSpPr>
              <p:grpSpPr>
                <a:xfrm>
                  <a:off x="5868148" y="4454311"/>
                  <a:ext cx="2968205" cy="1122557"/>
                  <a:chOff x="5868144" y="4722797"/>
                  <a:chExt cx="2968204" cy="1188948"/>
                </a:xfrm>
                <a:grpFill/>
              </p:grpSpPr>
              <p:grpSp>
                <p:nvGrpSpPr>
                  <p:cNvPr id="128" name="Group 127"/>
                  <p:cNvGrpSpPr/>
                  <p:nvPr/>
                </p:nvGrpSpPr>
                <p:grpSpPr>
                  <a:xfrm>
                    <a:off x="5868144" y="4722797"/>
                    <a:ext cx="2968204" cy="1188948"/>
                    <a:chOff x="5579812" y="4404940"/>
                    <a:chExt cx="3220532" cy="1217960"/>
                  </a:xfrm>
                  <a:grpFill/>
                </p:grpSpPr>
                <p:sp>
                  <p:nvSpPr>
                    <p:cNvPr id="131"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2"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3"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4"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5"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6"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37" name="Group 136"/>
                    <p:cNvGrpSpPr/>
                    <p:nvPr/>
                  </p:nvGrpSpPr>
                  <p:grpSpPr>
                    <a:xfrm>
                      <a:off x="7632343" y="5049177"/>
                      <a:ext cx="520757" cy="329564"/>
                      <a:chOff x="8227709" y="4473113"/>
                      <a:chExt cx="520756" cy="329564"/>
                    </a:xfrm>
                    <a:grpFill/>
                  </p:grpSpPr>
                  <p:sp>
                    <p:nvSpPr>
                      <p:cNvPr id="188"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9"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0"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1"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2"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3"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4"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138"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9"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0"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1"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2"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3"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4"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5"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6"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7"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8"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9"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0"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1"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2"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3"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4"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5"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6"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7"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8"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9"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0"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1"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2"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3"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4"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5"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6"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7"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8"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69" name="Group 201"/>
                    <p:cNvGrpSpPr>
                      <a:grpSpLocks noChangeAspect="1"/>
                    </p:cNvGrpSpPr>
                    <p:nvPr/>
                  </p:nvGrpSpPr>
                  <p:grpSpPr bwMode="auto">
                    <a:xfrm>
                      <a:off x="5579812" y="5209717"/>
                      <a:ext cx="3110650" cy="413183"/>
                      <a:chOff x="1545" y="2169"/>
                      <a:chExt cx="4215" cy="984"/>
                    </a:xfrm>
                    <a:grpFill/>
                  </p:grpSpPr>
                  <p:sp>
                    <p:nvSpPr>
                      <p:cNvPr id="176"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7"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8"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9"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0"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1"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2"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3"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4"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5"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6"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7"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pSp>
                  <p:nvGrpSpPr>
                    <p:cNvPr id="170" name="Group 4"/>
                    <p:cNvGrpSpPr>
                      <a:grpSpLocks noChangeAspect="1"/>
                    </p:cNvGrpSpPr>
                    <p:nvPr/>
                  </p:nvGrpSpPr>
                  <p:grpSpPr bwMode="auto">
                    <a:xfrm>
                      <a:off x="7984858" y="4404940"/>
                      <a:ext cx="815486" cy="869237"/>
                      <a:chOff x="203" y="641"/>
                      <a:chExt cx="622" cy="663"/>
                    </a:xfrm>
                    <a:grpFill/>
                  </p:grpSpPr>
                  <p:sp>
                    <p:nvSpPr>
                      <p:cNvPr id="171"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2"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3"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4"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5"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pSp>
              <p:sp>
                <p:nvSpPr>
                  <p:cNvPr id="129"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cxnSp>
                <p:nvCxnSpPr>
                  <p:cNvPr id="130" name="Straight Connector 129"/>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64"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5"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8"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9"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70" name="Group 69"/>
                <p:cNvGrpSpPr/>
                <p:nvPr/>
              </p:nvGrpSpPr>
              <p:grpSpPr>
                <a:xfrm>
                  <a:off x="8263049" y="5164084"/>
                  <a:ext cx="298319" cy="97830"/>
                  <a:chOff x="8263046" y="4994240"/>
                  <a:chExt cx="298319" cy="97828"/>
                </a:xfrm>
                <a:grpFill/>
              </p:grpSpPr>
              <p:sp>
                <p:nvSpPr>
                  <p:cNvPr id="124"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5"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6"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7"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71"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2"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3"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5"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6"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7"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8"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79"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0"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1"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2"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3"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4"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5"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6"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7"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8"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9"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0"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1"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2"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3"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4"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5"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6"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7"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8"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9"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0"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1"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2"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3"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4"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5"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9"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0"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1"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3"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6"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7"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8"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9"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0"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1"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2"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3"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59"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0"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62"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57"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1772"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3" y="951320"/>
            <a:ext cx="8324368"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The following table presents INDOT’s planned maintenance activities for B2 roadway category pavement, depicted over a 13-year maintenance cycle, beginning and ending with resurfacing treatments.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a:p>
            <a:pPr marL="0" indent="0">
              <a:buNone/>
            </a:pPr>
            <a:endParaRPr lang="en-US" sz="2400" b="1" dirty="0">
              <a:solidFill>
                <a:srgbClr val="D7B25F"/>
              </a:solidFill>
              <a:latin typeface="Arial" panose="020B0604020202020204" pitchFamily="34" charset="0"/>
            </a:endParaRPr>
          </a:p>
        </p:txBody>
      </p:sp>
      <p:graphicFrame>
        <p:nvGraphicFramePr>
          <p:cNvPr id="34" name="Table 33"/>
          <p:cNvGraphicFramePr>
            <a:graphicFrameLocks noGrp="1"/>
          </p:cNvGraphicFramePr>
          <p:nvPr>
            <p:extLst>
              <p:ext uri="{D42A27DB-BD31-4B8C-83A1-F6EECF244321}">
                <p14:modId xmlns:p14="http://schemas.microsoft.com/office/powerpoint/2010/main" val="3754174357"/>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03599" y="3237591"/>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07" name="Rectangle 106"/>
          <p:cNvSpPr/>
          <p:nvPr/>
        </p:nvSpPr>
        <p:spPr>
          <a:xfrm rot="5400000">
            <a:off x="4401815" y="-334989"/>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schemeClr val="accent1"/>
              </a:solidFill>
              <a:effectLst/>
              <a:uLnTx/>
              <a:uFillTx/>
              <a:ea typeface="+mn-ea"/>
              <a:cs typeface="+mn-cs"/>
            </a:endParaRPr>
          </a:p>
        </p:txBody>
      </p:sp>
      <p:sp>
        <p:nvSpPr>
          <p:cNvPr id="112" name="Line Callout 1 (Accent Bar) 111"/>
          <p:cNvSpPr/>
          <p:nvPr/>
        </p:nvSpPr>
        <p:spPr>
          <a:xfrm rot="5400000">
            <a:off x="844630" y="1623446"/>
            <a:ext cx="245671" cy="1133188"/>
          </a:xfrm>
          <a:prstGeom prst="accentCallout1">
            <a:avLst>
              <a:gd name="adj1" fmla="val 50024"/>
              <a:gd name="adj2" fmla="val 105470"/>
              <a:gd name="adj3" fmla="val 49964"/>
              <a:gd name="adj4" fmla="val 347437"/>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322203" y="2721243"/>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318808" y="4432386"/>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6" name="Straight Connector 5"/>
          <p:cNvCxnSpPr/>
          <p:nvPr/>
        </p:nvCxnSpPr>
        <p:spPr>
          <a:xfrm>
            <a:off x="984458" y="3144450"/>
            <a:ext cx="991" cy="455989"/>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6165574" y="3150683"/>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847501" y="3143239"/>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728970" y="2915254"/>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0</a:t>
            </a:r>
          </a:p>
        </p:txBody>
      </p:sp>
      <p:sp>
        <p:nvSpPr>
          <p:cNvPr id="43" name="TextBox 121"/>
          <p:cNvSpPr txBox="1">
            <a:spLocks/>
          </p:cNvSpPr>
          <p:nvPr/>
        </p:nvSpPr>
        <p:spPr>
          <a:xfrm>
            <a:off x="2203365" y="2923926"/>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3</a:t>
            </a:r>
          </a:p>
        </p:txBody>
      </p:sp>
      <p:sp>
        <p:nvSpPr>
          <p:cNvPr id="44" name="TextBox 121"/>
          <p:cNvSpPr txBox="1">
            <a:spLocks/>
          </p:cNvSpPr>
          <p:nvPr/>
        </p:nvSpPr>
        <p:spPr>
          <a:xfrm>
            <a:off x="4081550" y="2921370"/>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6</a:t>
            </a:r>
          </a:p>
        </p:txBody>
      </p:sp>
      <p:sp>
        <p:nvSpPr>
          <p:cNvPr id="45" name="TextBox 121"/>
          <p:cNvSpPr txBox="1">
            <a:spLocks/>
          </p:cNvSpPr>
          <p:nvPr/>
        </p:nvSpPr>
        <p:spPr>
          <a:xfrm>
            <a:off x="5861850" y="2928933"/>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9</a:t>
            </a:r>
          </a:p>
        </p:txBody>
      </p:sp>
      <p:sp>
        <p:nvSpPr>
          <p:cNvPr id="46" name="TextBox 121"/>
          <p:cNvSpPr txBox="1">
            <a:spLocks/>
          </p:cNvSpPr>
          <p:nvPr/>
        </p:nvSpPr>
        <p:spPr>
          <a:xfrm>
            <a:off x="7562562" y="2939830"/>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12</a:t>
            </a:r>
          </a:p>
        </p:txBody>
      </p:sp>
      <p:sp>
        <p:nvSpPr>
          <p:cNvPr id="61" name="Line Callout 1 (Accent Bar) 60"/>
          <p:cNvSpPr/>
          <p:nvPr/>
        </p:nvSpPr>
        <p:spPr>
          <a:xfrm rot="5400000">
            <a:off x="8073283" y="1709703"/>
            <a:ext cx="287498" cy="1062864"/>
          </a:xfrm>
          <a:prstGeom prst="accentCallout1">
            <a:avLst>
              <a:gd name="adj1" fmla="val 50024"/>
              <a:gd name="adj2" fmla="val 105470"/>
              <a:gd name="adj3" fmla="val 50063"/>
              <a:gd name="adj4" fmla="val 410443"/>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13)</a:t>
            </a:r>
          </a:p>
        </p:txBody>
      </p:sp>
      <p:cxnSp>
        <p:nvCxnSpPr>
          <p:cNvPr id="66" name="Straight Connector 65"/>
          <p:cNvCxnSpPr/>
          <p:nvPr/>
        </p:nvCxnSpPr>
        <p:spPr>
          <a:xfrm flipH="1">
            <a:off x="4365374" y="3131618"/>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a:off x="2457162" y="3159765"/>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flipV="1">
            <a:off x="800977" y="3463435"/>
            <a:ext cx="7570958" cy="5050"/>
          </a:xfrm>
          <a:prstGeom prst="line">
            <a:avLst/>
          </a:prstGeom>
          <a:noFill/>
          <a:ln w="19050" cap="flat" cmpd="sng" algn="ctr">
            <a:solidFill>
              <a:schemeClr val="tx2"/>
            </a:solidFill>
            <a:prstDash val="dash"/>
            <a:miter lim="800000"/>
          </a:ln>
          <a:effectLst/>
        </p:spPr>
      </p:cxnSp>
      <p:sp>
        <p:nvSpPr>
          <p:cNvPr id="74" name="Line Callout 1 (Accent Bar) 73"/>
          <p:cNvSpPr/>
          <p:nvPr/>
        </p:nvSpPr>
        <p:spPr>
          <a:xfrm rot="16200000">
            <a:off x="7289009" y="4709844"/>
            <a:ext cx="722061" cy="1251313"/>
          </a:xfrm>
          <a:prstGeom prst="accentCallout1">
            <a:avLst>
              <a:gd name="adj1" fmla="val 50024"/>
              <a:gd name="adj2" fmla="val 105470"/>
              <a:gd name="adj3" fmla="val 49472"/>
              <a:gd name="adj4" fmla="val 166776"/>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grpSp>
        <p:nvGrpSpPr>
          <p:cNvPr id="39" name="Group 38"/>
          <p:cNvGrpSpPr/>
          <p:nvPr/>
        </p:nvGrpSpPr>
        <p:grpSpPr>
          <a:xfrm>
            <a:off x="3895082" y="4869919"/>
            <a:ext cx="1125353" cy="826613"/>
            <a:chOff x="3887924" y="4238179"/>
            <a:chExt cx="1125353" cy="826613"/>
          </a:xfrm>
        </p:grpSpPr>
        <p:sp>
          <p:nvSpPr>
            <p:cNvPr id="40" name="Line Callout 1 (Accent Bar) 39"/>
            <p:cNvSpPr/>
            <p:nvPr/>
          </p:nvSpPr>
          <p:spPr>
            <a:xfrm rot="16200000">
              <a:off x="4057328" y="4068775"/>
              <a:ext cx="665191"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p:txBody>
        </p:sp>
        <p:pic>
          <p:nvPicPr>
            <p:cNvPr id="47" name="Picture 46"/>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962281" y="4423177"/>
              <a:ext cx="1050996" cy="641615"/>
            </a:xfrm>
            <a:prstGeom prst="rect">
              <a:avLst/>
            </a:prstGeom>
            <a:effectLst>
              <a:outerShdw blurRad="50800" dist="38100" dir="2700000" algn="tl" rotWithShape="0">
                <a:prstClr val="black">
                  <a:alpha val="40000"/>
                </a:prstClr>
              </a:outerShdw>
            </a:effectLst>
          </p:spPr>
        </p:pic>
      </p:grpSp>
      <p:sp>
        <p:nvSpPr>
          <p:cNvPr id="48" name="Line Callout 1 (Accent Bar) 47"/>
          <p:cNvSpPr/>
          <p:nvPr/>
        </p:nvSpPr>
        <p:spPr>
          <a:xfrm rot="16200000">
            <a:off x="4072597" y="3626643"/>
            <a:ext cx="694713" cy="1233572"/>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49" name="Line Callout 1 (Accent Bar) 48"/>
          <p:cNvSpPr/>
          <p:nvPr/>
        </p:nvSpPr>
        <p:spPr>
          <a:xfrm rot="16200000">
            <a:off x="5809769" y="3674386"/>
            <a:ext cx="722357" cy="1228755"/>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50" name="Line Callout 1 (Accent Bar) 49"/>
          <p:cNvSpPr/>
          <p:nvPr/>
        </p:nvSpPr>
        <p:spPr>
          <a:xfrm rot="16200000">
            <a:off x="5875395" y="4671452"/>
            <a:ext cx="559503"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p:txBody>
      </p:sp>
      <p:pic>
        <p:nvPicPr>
          <p:cNvPr id="51" name="Picture 50"/>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5777585" y="5099488"/>
            <a:ext cx="917858" cy="615147"/>
          </a:xfrm>
          <a:prstGeom prst="rect">
            <a:avLst/>
          </a:prstGeom>
          <a:effectLst>
            <a:outerShdw blurRad="50800" dist="38100" dir="2700000" algn="tl" rotWithShape="0">
              <a:prstClr val="black">
                <a:alpha val="40000"/>
              </a:prstClr>
            </a:outerShdw>
          </a:effectLst>
        </p:spPr>
      </p:pic>
      <p:grpSp>
        <p:nvGrpSpPr>
          <p:cNvPr id="3" name="Group 2"/>
          <p:cNvGrpSpPr/>
          <p:nvPr/>
        </p:nvGrpSpPr>
        <p:grpSpPr>
          <a:xfrm>
            <a:off x="7020272" y="3927586"/>
            <a:ext cx="1255423" cy="765037"/>
            <a:chOff x="7242048" y="5248100"/>
            <a:chExt cx="1255423" cy="765037"/>
          </a:xfrm>
        </p:grpSpPr>
        <p:sp>
          <p:nvSpPr>
            <p:cNvPr id="52" name="Line Callout 1 (Accent Bar) 51"/>
            <p:cNvSpPr/>
            <p:nvPr/>
          </p:nvSpPr>
          <p:spPr>
            <a:xfrm rot="16200000">
              <a:off x="7464296" y="5025852"/>
              <a:ext cx="559503" cy="100400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2" name="Picture 1"/>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7417742" y="5437072"/>
              <a:ext cx="1079729" cy="576065"/>
            </a:xfrm>
            <a:prstGeom prst="rect">
              <a:avLst/>
            </a:prstGeom>
            <a:effectLst>
              <a:outerShdw blurRad="50800" dist="38100" dir="2700000" algn="tl" rotWithShape="0">
                <a:prstClr val="black">
                  <a:alpha val="40000"/>
                </a:prstClr>
              </a:outerShdw>
            </a:effectLst>
          </p:spPr>
        </p:pic>
      </p:grpSp>
      <p:sp>
        <p:nvSpPr>
          <p:cNvPr id="53" name="Rectangle 52"/>
          <p:cNvSpPr/>
          <p:nvPr/>
        </p:nvSpPr>
        <p:spPr>
          <a:xfrm>
            <a:off x="2497313" y="1600549"/>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14: Pavement Maintenance Cycles, B2</a:t>
            </a:r>
          </a:p>
        </p:txBody>
      </p:sp>
      <p:sp>
        <p:nvSpPr>
          <p:cNvPr id="54" name="Rectangle 53"/>
          <p:cNvSpPr/>
          <p:nvPr/>
        </p:nvSpPr>
        <p:spPr>
          <a:xfrm>
            <a:off x="126758" y="1869151"/>
            <a:ext cx="8883132" cy="3975598"/>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95" name="Line Callout 1 (Accent Bar) 194"/>
          <p:cNvSpPr/>
          <p:nvPr/>
        </p:nvSpPr>
        <p:spPr>
          <a:xfrm rot="16200000">
            <a:off x="2220266" y="3604211"/>
            <a:ext cx="513138"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pic>
        <p:nvPicPr>
          <p:cNvPr id="36" name="Picture 35"/>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2138604" y="4068933"/>
            <a:ext cx="920614" cy="635168"/>
          </a:xfrm>
          <a:prstGeom prst="rect">
            <a:avLst/>
          </a:prstGeom>
          <a:effectLst>
            <a:outerShdw blurRad="50800" dist="38100" dir="2700000" algn="tl" rotWithShape="0">
              <a:prstClr val="black">
                <a:alpha val="40000"/>
              </a:prstClr>
            </a:outerShdw>
          </a:effectLst>
        </p:spPr>
      </p:pic>
      <p:sp>
        <p:nvSpPr>
          <p:cNvPr id="196" name="Line Callout 1 (Accent Bar) 195"/>
          <p:cNvSpPr/>
          <p:nvPr/>
        </p:nvSpPr>
        <p:spPr>
          <a:xfrm rot="16200000">
            <a:off x="2210272" y="4682928"/>
            <a:ext cx="629948" cy="1243431"/>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197" name="Rectangle 196">
            <a:extLst>
              <a:ext uri="{FF2B5EF4-FFF2-40B4-BE49-F238E27FC236}">
                <a16:creationId xmlns:a16="http://schemas.microsoft.com/office/drawing/2014/main" id="{63A5EF56-1061-4F0B-9787-DEBACCFA4D07}"/>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13-year maintenance cycle. The graphic above is not intended to show all CAPEX and OPEX interventions over the course of the asset lifecycle and therefore does not extend beyond the first 13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350892440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 name="Group 59"/>
          <p:cNvGrpSpPr/>
          <p:nvPr/>
        </p:nvGrpSpPr>
        <p:grpSpPr>
          <a:xfrm>
            <a:off x="107504" y="2348880"/>
            <a:ext cx="8894516" cy="3482161"/>
            <a:chOff x="135478" y="2226508"/>
            <a:chExt cx="8894516" cy="3482161"/>
          </a:xfrm>
        </p:grpSpPr>
        <p:grpSp>
          <p:nvGrpSpPr>
            <p:cNvPr id="62" name="Group 61"/>
            <p:cNvGrpSpPr/>
            <p:nvPr/>
          </p:nvGrpSpPr>
          <p:grpSpPr>
            <a:xfrm>
              <a:off x="135478" y="2226508"/>
              <a:ext cx="8841637" cy="3482161"/>
              <a:chOff x="135478" y="2226508"/>
              <a:chExt cx="8841637" cy="3482161"/>
            </a:xfrm>
          </p:grpSpPr>
          <p:grpSp>
            <p:nvGrpSpPr>
              <p:cNvPr id="64" name="Group 63"/>
              <p:cNvGrpSpPr/>
              <p:nvPr/>
            </p:nvGrpSpPr>
            <p:grpSpPr>
              <a:xfrm>
                <a:off x="2371260" y="2226508"/>
                <a:ext cx="6605855" cy="3482161"/>
                <a:chOff x="5868148" y="4454311"/>
                <a:chExt cx="2968205" cy="1122557"/>
              </a:xfrm>
              <a:solidFill>
                <a:srgbClr val="EAEAEA"/>
              </a:solidFill>
            </p:grpSpPr>
            <p:grpSp>
              <p:nvGrpSpPr>
                <p:cNvPr id="70" name="Group 69"/>
                <p:cNvGrpSpPr/>
                <p:nvPr/>
              </p:nvGrpSpPr>
              <p:grpSpPr>
                <a:xfrm>
                  <a:off x="5868148" y="4454311"/>
                  <a:ext cx="2968205" cy="1122557"/>
                  <a:chOff x="5868144" y="4722797"/>
                  <a:chExt cx="2968204" cy="1188948"/>
                </a:xfrm>
                <a:grpFill/>
              </p:grpSpPr>
              <p:grpSp>
                <p:nvGrpSpPr>
                  <p:cNvPr id="132" name="Group 131"/>
                  <p:cNvGrpSpPr/>
                  <p:nvPr/>
                </p:nvGrpSpPr>
                <p:grpSpPr>
                  <a:xfrm>
                    <a:off x="5868144" y="4722797"/>
                    <a:ext cx="2968204" cy="1188948"/>
                    <a:chOff x="5579812" y="4404940"/>
                    <a:chExt cx="3220532" cy="1217960"/>
                  </a:xfrm>
                  <a:grpFill/>
                </p:grpSpPr>
                <p:sp>
                  <p:nvSpPr>
                    <p:cNvPr id="135"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41" name="Group 140"/>
                    <p:cNvGrpSpPr/>
                    <p:nvPr/>
                  </p:nvGrpSpPr>
                  <p:grpSpPr>
                    <a:xfrm>
                      <a:off x="7632343" y="5049177"/>
                      <a:ext cx="520757" cy="329564"/>
                      <a:chOff x="8227709" y="4473113"/>
                      <a:chExt cx="520756" cy="329564"/>
                    </a:xfrm>
                    <a:grpFill/>
                  </p:grpSpPr>
                  <p:sp>
                    <p:nvSpPr>
                      <p:cNvPr id="192"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2"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173" name="Group 201"/>
                    <p:cNvGrpSpPr>
                      <a:grpSpLocks noChangeAspect="1"/>
                    </p:cNvGrpSpPr>
                    <p:nvPr/>
                  </p:nvGrpSpPr>
                  <p:grpSpPr bwMode="auto">
                    <a:xfrm>
                      <a:off x="5579812" y="5209717"/>
                      <a:ext cx="3110650" cy="413183"/>
                      <a:chOff x="1545" y="2169"/>
                      <a:chExt cx="4215" cy="984"/>
                    </a:xfrm>
                    <a:grpFill/>
                  </p:grpSpPr>
                  <p:sp>
                    <p:nvSpPr>
                      <p:cNvPr id="180"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4" name="Group 4"/>
                    <p:cNvGrpSpPr>
                      <a:grpSpLocks noChangeAspect="1"/>
                    </p:cNvGrpSpPr>
                    <p:nvPr/>
                  </p:nvGrpSpPr>
                  <p:grpSpPr bwMode="auto">
                    <a:xfrm>
                      <a:off x="7984858" y="4404940"/>
                      <a:ext cx="815486" cy="869237"/>
                      <a:chOff x="203" y="641"/>
                      <a:chExt cx="622" cy="663"/>
                    </a:xfrm>
                    <a:grpFill/>
                  </p:grpSpPr>
                  <p:sp>
                    <p:nvSpPr>
                      <p:cNvPr id="175"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33"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cxnSp>
                <p:nvCxnSpPr>
                  <p:cNvPr id="134" name="Straight Connector 133"/>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71"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75" name="Group 74"/>
                <p:cNvGrpSpPr/>
                <p:nvPr/>
              </p:nvGrpSpPr>
              <p:grpSpPr>
                <a:xfrm>
                  <a:off x="8263049" y="5164084"/>
                  <a:ext cx="298319" cy="97830"/>
                  <a:chOff x="8263046" y="4994240"/>
                  <a:chExt cx="298319" cy="97828"/>
                </a:xfrm>
                <a:grpFill/>
              </p:grpSpPr>
              <p:sp>
                <p:nvSpPr>
                  <p:cNvPr id="128"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6"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5"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3"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2796"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4" y="951320"/>
            <a:ext cx="8324368"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The following table presents INDOT’s planned maintenance activities for C1 roadway category pavement, depicted over a 15-year maintenance cycle, beginning and ending with resurfacing treatments.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a:solidFill>
                <a:srgbClr val="414141"/>
              </a:solidFill>
            </a:endParaRP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a:p>
            <a:pPr marL="0" indent="0">
              <a:buNone/>
            </a:pPr>
            <a:endParaRPr lang="en-US" sz="2400" b="1" dirty="0">
              <a:solidFill>
                <a:srgbClr val="D7B25F"/>
              </a:solidFill>
              <a:latin typeface="Arial" panose="020B0604020202020204" pitchFamily="34" charset="0"/>
            </a:endParaRPr>
          </a:p>
        </p:txBody>
      </p:sp>
      <p:graphicFrame>
        <p:nvGraphicFramePr>
          <p:cNvPr id="34" name="Table 33"/>
          <p:cNvGraphicFramePr>
            <a:graphicFrameLocks noGrp="1"/>
          </p:cNvGraphicFramePr>
          <p:nvPr>
            <p:extLst>
              <p:ext uri="{D42A27DB-BD31-4B8C-83A1-F6EECF244321}">
                <p14:modId xmlns:p14="http://schemas.microsoft.com/office/powerpoint/2010/main" val="3152055927"/>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03599" y="3237591"/>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07" name="Rectangle 106"/>
          <p:cNvSpPr/>
          <p:nvPr/>
        </p:nvSpPr>
        <p:spPr>
          <a:xfrm rot="5400000">
            <a:off x="4401815" y="-334989"/>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prstClr val="white"/>
              </a:solidFill>
              <a:effectLst/>
              <a:uLnTx/>
              <a:uFillTx/>
              <a:ea typeface="+mn-ea"/>
              <a:cs typeface="+mn-cs"/>
            </a:endParaRPr>
          </a:p>
        </p:txBody>
      </p:sp>
      <p:sp>
        <p:nvSpPr>
          <p:cNvPr id="112" name="Line Callout 1 (Accent Bar) 111"/>
          <p:cNvSpPr/>
          <p:nvPr/>
        </p:nvSpPr>
        <p:spPr>
          <a:xfrm rot="5400000">
            <a:off x="843911" y="1631394"/>
            <a:ext cx="245671" cy="1133188"/>
          </a:xfrm>
          <a:prstGeom prst="accentCallout1">
            <a:avLst>
              <a:gd name="adj1" fmla="val 50024"/>
              <a:gd name="adj2" fmla="val 105470"/>
              <a:gd name="adj3" fmla="val 49156"/>
              <a:gd name="adj4" fmla="val 332548"/>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322203" y="2721243"/>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318808" y="4432386"/>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6" name="Straight Connector 5"/>
          <p:cNvCxnSpPr/>
          <p:nvPr/>
        </p:nvCxnSpPr>
        <p:spPr>
          <a:xfrm flipH="1">
            <a:off x="971600" y="3104964"/>
            <a:ext cx="3480" cy="531603"/>
          </a:xfrm>
          <a:prstGeom prst="line">
            <a:avLst/>
          </a:prstGeom>
          <a:ln w="3175">
            <a:solidFill>
              <a:schemeClr val="accent1"/>
            </a:solidFill>
            <a:prstDash val="sysDot"/>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4968569" y="3144769"/>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6567998" y="3121775"/>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749750" y="3132500"/>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692600" y="2924499"/>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0</a:t>
            </a:r>
          </a:p>
        </p:txBody>
      </p:sp>
      <p:sp>
        <p:nvSpPr>
          <p:cNvPr id="43" name="TextBox 121"/>
          <p:cNvSpPr txBox="1">
            <a:spLocks/>
          </p:cNvSpPr>
          <p:nvPr/>
        </p:nvSpPr>
        <p:spPr>
          <a:xfrm>
            <a:off x="1764822" y="2934697"/>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3</a:t>
            </a:r>
          </a:p>
        </p:txBody>
      </p:sp>
      <p:sp>
        <p:nvSpPr>
          <p:cNvPr id="44" name="TextBox 121"/>
          <p:cNvSpPr txBox="1">
            <a:spLocks/>
          </p:cNvSpPr>
          <p:nvPr/>
        </p:nvSpPr>
        <p:spPr>
          <a:xfrm>
            <a:off x="3156690" y="292418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6</a:t>
            </a:r>
          </a:p>
        </p:txBody>
      </p:sp>
      <p:sp>
        <p:nvSpPr>
          <p:cNvPr id="45" name="TextBox 121"/>
          <p:cNvSpPr txBox="1">
            <a:spLocks/>
          </p:cNvSpPr>
          <p:nvPr/>
        </p:nvSpPr>
        <p:spPr>
          <a:xfrm>
            <a:off x="4689754" y="2930334"/>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9</a:t>
            </a:r>
          </a:p>
        </p:txBody>
      </p:sp>
      <p:sp>
        <p:nvSpPr>
          <p:cNvPr id="46" name="TextBox 121"/>
          <p:cNvSpPr txBox="1">
            <a:spLocks/>
          </p:cNvSpPr>
          <p:nvPr/>
        </p:nvSpPr>
        <p:spPr>
          <a:xfrm>
            <a:off x="6197081" y="2920907"/>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12</a:t>
            </a:r>
          </a:p>
        </p:txBody>
      </p:sp>
      <p:sp>
        <p:nvSpPr>
          <p:cNvPr id="48" name="TextBox 121"/>
          <p:cNvSpPr txBox="1">
            <a:spLocks/>
          </p:cNvSpPr>
          <p:nvPr/>
        </p:nvSpPr>
        <p:spPr>
          <a:xfrm>
            <a:off x="7434851" y="2917465"/>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ysClr val="windowText" lastClr="000000"/>
                </a:solidFill>
                <a:latin typeface="Arial" panose="020B0604020202020204" pitchFamily="34" charset="0"/>
              </a:rPr>
              <a:t>Year 15</a:t>
            </a:r>
          </a:p>
        </p:txBody>
      </p:sp>
      <p:sp>
        <p:nvSpPr>
          <p:cNvPr id="61" name="Line Callout 1 (Accent Bar) 60"/>
          <p:cNvSpPr/>
          <p:nvPr/>
        </p:nvSpPr>
        <p:spPr>
          <a:xfrm rot="5400000">
            <a:off x="7647721" y="1630745"/>
            <a:ext cx="245671" cy="1133188"/>
          </a:xfrm>
          <a:prstGeom prst="accentCallout1">
            <a:avLst>
              <a:gd name="adj1" fmla="val 50024"/>
              <a:gd name="adj2" fmla="val 105470"/>
              <a:gd name="adj3" fmla="val 49963"/>
              <a:gd name="adj4" fmla="val 325101"/>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15)</a:t>
            </a:r>
          </a:p>
        </p:txBody>
      </p:sp>
      <p:cxnSp>
        <p:nvCxnSpPr>
          <p:cNvPr id="66" name="Straight Connector 65"/>
          <p:cNvCxnSpPr/>
          <p:nvPr/>
        </p:nvCxnSpPr>
        <p:spPr>
          <a:xfrm flipH="1">
            <a:off x="3470302" y="3156947"/>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a:off x="2049664" y="3141080"/>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a:endCxn id="107" idx="2"/>
          </p:cNvCxnSpPr>
          <p:nvPr/>
        </p:nvCxnSpPr>
        <p:spPr>
          <a:xfrm flipH="1" flipV="1">
            <a:off x="800977" y="3463435"/>
            <a:ext cx="7570958" cy="5050"/>
          </a:xfrm>
          <a:prstGeom prst="line">
            <a:avLst/>
          </a:prstGeom>
          <a:noFill/>
          <a:ln w="19050" cap="flat" cmpd="sng" algn="ctr">
            <a:solidFill>
              <a:schemeClr val="tx2"/>
            </a:solidFill>
            <a:prstDash val="dash"/>
            <a:miter lim="800000"/>
          </a:ln>
          <a:effectLst/>
        </p:spPr>
      </p:cxnSp>
      <p:sp>
        <p:nvSpPr>
          <p:cNvPr id="36" name="Line Callout 1 (Accent Bar) 35"/>
          <p:cNvSpPr/>
          <p:nvPr/>
        </p:nvSpPr>
        <p:spPr>
          <a:xfrm rot="16200000">
            <a:off x="1793095" y="3658510"/>
            <a:ext cx="513138" cy="1004000"/>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pic>
        <p:nvPicPr>
          <p:cNvPr id="39" name="Picture 38"/>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1733419" y="4092462"/>
            <a:ext cx="920614" cy="635168"/>
          </a:xfrm>
          <a:prstGeom prst="rect">
            <a:avLst/>
          </a:prstGeom>
          <a:effectLst>
            <a:outerShdw blurRad="50800" dist="38100" dir="2700000" algn="tl" rotWithShape="0">
              <a:prstClr val="black">
                <a:alpha val="40000"/>
              </a:prstClr>
            </a:outerShdw>
          </a:effectLst>
        </p:spPr>
      </p:pic>
      <p:sp>
        <p:nvSpPr>
          <p:cNvPr id="40" name="Line Callout 1 (Accent Bar) 39"/>
          <p:cNvSpPr/>
          <p:nvPr/>
        </p:nvSpPr>
        <p:spPr>
          <a:xfrm rot="16200000">
            <a:off x="1799927" y="4702018"/>
            <a:ext cx="601845" cy="110637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grpSp>
        <p:nvGrpSpPr>
          <p:cNvPr id="47" name="Group 46"/>
          <p:cNvGrpSpPr/>
          <p:nvPr/>
        </p:nvGrpSpPr>
        <p:grpSpPr>
          <a:xfrm>
            <a:off x="2979497" y="4789488"/>
            <a:ext cx="1125352" cy="826613"/>
            <a:chOff x="3887925" y="4238179"/>
            <a:chExt cx="1125352" cy="826613"/>
          </a:xfrm>
        </p:grpSpPr>
        <p:sp>
          <p:nvSpPr>
            <p:cNvPr id="49" name="Line Callout 1 (Accent Bar) 48"/>
            <p:cNvSpPr/>
            <p:nvPr/>
          </p:nvSpPr>
          <p:spPr>
            <a:xfrm rot="16200000">
              <a:off x="4057329" y="4068775"/>
              <a:ext cx="665191" cy="1004000"/>
            </a:xfrm>
            <a:prstGeom prst="accentCallout1">
              <a:avLst>
                <a:gd name="adj1" fmla="val 50024"/>
                <a:gd name="adj2" fmla="val 105470"/>
                <a:gd name="adj3" fmla="val 50383"/>
                <a:gd name="adj4" fmla="val 135245"/>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p:txBody>
        </p:sp>
        <p:pic>
          <p:nvPicPr>
            <p:cNvPr id="50" name="Picture 49"/>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962281" y="4423177"/>
              <a:ext cx="1050996" cy="641615"/>
            </a:xfrm>
            <a:prstGeom prst="rect">
              <a:avLst/>
            </a:prstGeom>
            <a:ln w="19050">
              <a:noFill/>
              <a:prstDash val="sysDot"/>
            </a:ln>
            <a:effectLst>
              <a:outerShdw blurRad="50800" dist="38100" dir="2700000" algn="tl" rotWithShape="0">
                <a:prstClr val="black">
                  <a:alpha val="40000"/>
                </a:prstClr>
              </a:outerShdw>
            </a:effectLst>
          </p:spPr>
        </p:pic>
      </p:grpSp>
      <p:sp>
        <p:nvSpPr>
          <p:cNvPr id="52" name="Line Callout 1 (Accent Bar) 51"/>
          <p:cNvSpPr/>
          <p:nvPr/>
        </p:nvSpPr>
        <p:spPr>
          <a:xfrm rot="16200000">
            <a:off x="4594702" y="3687437"/>
            <a:ext cx="702055" cy="1149716"/>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53" name="Line Callout 1 (Accent Bar) 52"/>
          <p:cNvSpPr/>
          <p:nvPr/>
        </p:nvSpPr>
        <p:spPr>
          <a:xfrm rot="16200000">
            <a:off x="4724267" y="4653484"/>
            <a:ext cx="559503" cy="1004000"/>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p:txBody>
      </p:sp>
      <p:pic>
        <p:nvPicPr>
          <p:cNvPr id="54" name="Picture 53"/>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4625265" y="5044357"/>
            <a:ext cx="917858" cy="540060"/>
          </a:xfrm>
          <a:prstGeom prst="rect">
            <a:avLst/>
          </a:prstGeom>
          <a:effectLst>
            <a:outerShdw blurRad="50800" dist="38100" dir="2700000" algn="tl" rotWithShape="0">
              <a:prstClr val="black">
                <a:alpha val="40000"/>
              </a:prstClr>
            </a:outerShdw>
          </a:effectLst>
        </p:spPr>
      </p:pic>
      <p:sp>
        <p:nvSpPr>
          <p:cNvPr id="55" name="Line Callout 1 (Accent Bar) 54"/>
          <p:cNvSpPr/>
          <p:nvPr/>
        </p:nvSpPr>
        <p:spPr>
          <a:xfrm rot="16200000">
            <a:off x="6224212" y="4578898"/>
            <a:ext cx="746001" cy="1265035"/>
          </a:xfrm>
          <a:prstGeom prst="accentCallout1">
            <a:avLst>
              <a:gd name="adj1" fmla="val 50024"/>
              <a:gd name="adj2" fmla="val 105470"/>
              <a:gd name="adj3" fmla="val 49472"/>
              <a:gd name="adj4" fmla="val 166776"/>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grpSp>
        <p:nvGrpSpPr>
          <p:cNvPr id="56" name="Group 55"/>
          <p:cNvGrpSpPr/>
          <p:nvPr/>
        </p:nvGrpSpPr>
        <p:grpSpPr>
          <a:xfrm>
            <a:off x="6075609" y="3802033"/>
            <a:ext cx="1255423" cy="765037"/>
            <a:chOff x="7242048" y="5248100"/>
            <a:chExt cx="1255423" cy="765037"/>
          </a:xfrm>
        </p:grpSpPr>
        <p:sp>
          <p:nvSpPr>
            <p:cNvPr id="57" name="Line Callout 1 (Accent Bar) 56"/>
            <p:cNvSpPr/>
            <p:nvPr/>
          </p:nvSpPr>
          <p:spPr>
            <a:xfrm rot="16200000">
              <a:off x="7464296" y="5025852"/>
              <a:ext cx="559503" cy="1004000"/>
            </a:xfrm>
            <a:prstGeom prst="accentCallout1">
              <a:avLst>
                <a:gd name="adj1" fmla="val 50024"/>
                <a:gd name="adj2" fmla="val 105470"/>
                <a:gd name="adj3" fmla="val 49472"/>
                <a:gd name="adj4" fmla="val 128265"/>
              </a:avLst>
            </a:prstGeom>
            <a:solidFill>
              <a:srgbClr val="F0E3C3"/>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58" name="Picture 57"/>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7417742" y="5437072"/>
              <a:ext cx="1079729" cy="576065"/>
            </a:xfrm>
            <a:prstGeom prst="rect">
              <a:avLst/>
            </a:prstGeom>
            <a:effectLst>
              <a:outerShdw blurRad="50800" dist="38100" dir="2700000" algn="tl" rotWithShape="0">
                <a:prstClr val="black">
                  <a:alpha val="40000"/>
                </a:prstClr>
              </a:outerShdw>
            </a:effectLst>
          </p:spPr>
        </p:pic>
      </p:grpSp>
      <p:sp>
        <p:nvSpPr>
          <p:cNvPr id="59" name="Rectangle 58"/>
          <p:cNvSpPr/>
          <p:nvPr/>
        </p:nvSpPr>
        <p:spPr>
          <a:xfrm>
            <a:off x="2497313" y="1600549"/>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15: Pavement Maintenance Cycles, C1</a:t>
            </a:r>
          </a:p>
        </p:txBody>
      </p:sp>
      <p:sp>
        <p:nvSpPr>
          <p:cNvPr id="199" name="Rectangle 198"/>
          <p:cNvSpPr/>
          <p:nvPr/>
        </p:nvSpPr>
        <p:spPr>
          <a:xfrm>
            <a:off x="126758" y="1869151"/>
            <a:ext cx="8883132" cy="3975598"/>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200" name="Line Callout 1 (Accent Bar) 199"/>
          <p:cNvSpPr/>
          <p:nvPr/>
        </p:nvSpPr>
        <p:spPr>
          <a:xfrm rot="16200000">
            <a:off x="3180173" y="3589588"/>
            <a:ext cx="708731" cy="1140832"/>
          </a:xfrm>
          <a:prstGeom prst="accentCallout1">
            <a:avLst>
              <a:gd name="adj1" fmla="val 50024"/>
              <a:gd name="adj2" fmla="val 105470"/>
              <a:gd name="adj3" fmla="val 49472"/>
              <a:gd name="adj4" fmla="val 133552"/>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a:t>
            </a:r>
          </a:p>
        </p:txBody>
      </p:sp>
      <p:sp>
        <p:nvSpPr>
          <p:cNvPr id="201" name="Rectangle 200">
            <a:extLst>
              <a:ext uri="{FF2B5EF4-FFF2-40B4-BE49-F238E27FC236}">
                <a16:creationId xmlns:a16="http://schemas.microsoft.com/office/drawing/2014/main" id="{A508BC43-A371-4231-B47D-0F3243C0D4BD}"/>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15-year maintenance cycle. The graphic above is not intended to show all CAPEX and OPEX interventions over the course of the asset lifecycle and therefore does not extend beyond the first 15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280962664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Group 81"/>
          <p:cNvGrpSpPr/>
          <p:nvPr/>
        </p:nvGrpSpPr>
        <p:grpSpPr>
          <a:xfrm>
            <a:off x="111180" y="2283005"/>
            <a:ext cx="8894516" cy="3482161"/>
            <a:chOff x="135478" y="2226508"/>
            <a:chExt cx="8894516" cy="3482161"/>
          </a:xfrm>
        </p:grpSpPr>
        <p:grpSp>
          <p:nvGrpSpPr>
            <p:cNvPr id="83" name="Group 82"/>
            <p:cNvGrpSpPr/>
            <p:nvPr/>
          </p:nvGrpSpPr>
          <p:grpSpPr>
            <a:xfrm>
              <a:off x="135478" y="2226508"/>
              <a:ext cx="8841637" cy="3482161"/>
              <a:chOff x="135478" y="2226508"/>
              <a:chExt cx="8841637" cy="3482161"/>
            </a:xfrm>
          </p:grpSpPr>
          <p:grpSp>
            <p:nvGrpSpPr>
              <p:cNvPr id="85" name="Group 84"/>
              <p:cNvGrpSpPr/>
              <p:nvPr/>
            </p:nvGrpSpPr>
            <p:grpSpPr>
              <a:xfrm>
                <a:off x="2371260" y="2226508"/>
                <a:ext cx="6605855" cy="3482161"/>
                <a:chOff x="5868148" y="4454311"/>
                <a:chExt cx="2968205" cy="1122557"/>
              </a:xfrm>
              <a:solidFill>
                <a:srgbClr val="EAEAEA"/>
              </a:solidFill>
            </p:grpSpPr>
            <p:grpSp>
              <p:nvGrpSpPr>
                <p:cNvPr id="89" name="Group 88"/>
                <p:cNvGrpSpPr/>
                <p:nvPr/>
              </p:nvGrpSpPr>
              <p:grpSpPr>
                <a:xfrm>
                  <a:off x="5868148" y="4454311"/>
                  <a:ext cx="2968205" cy="1122557"/>
                  <a:chOff x="5868144" y="4722797"/>
                  <a:chExt cx="2968204" cy="1188948"/>
                </a:xfrm>
                <a:grpFill/>
              </p:grpSpPr>
              <p:grpSp>
                <p:nvGrpSpPr>
                  <p:cNvPr id="151" name="Group 150"/>
                  <p:cNvGrpSpPr/>
                  <p:nvPr/>
                </p:nvGrpSpPr>
                <p:grpSpPr>
                  <a:xfrm>
                    <a:off x="5868144" y="4722797"/>
                    <a:ext cx="2968204" cy="1188948"/>
                    <a:chOff x="5579812" y="4404940"/>
                    <a:chExt cx="3220532" cy="1217960"/>
                  </a:xfrm>
                  <a:grpFill/>
                </p:grpSpPr>
                <p:sp>
                  <p:nvSpPr>
                    <p:cNvPr id="154" name="Rectangle 81"/>
                    <p:cNvSpPr>
                      <a:spLocks noChangeArrowheads="1"/>
                    </p:cNvSpPr>
                    <p:nvPr/>
                  </p:nvSpPr>
                  <p:spPr bwMode="auto">
                    <a:xfrm>
                      <a:off x="7857976"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5" name="Rectangle 82"/>
                    <p:cNvSpPr>
                      <a:spLocks noChangeArrowheads="1"/>
                    </p:cNvSpPr>
                    <p:nvPr/>
                  </p:nvSpPr>
                  <p:spPr bwMode="auto">
                    <a:xfrm>
                      <a:off x="8054003" y="4971918"/>
                      <a:ext cx="8927" cy="2004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6" name="Rectangle 83"/>
                    <p:cNvSpPr>
                      <a:spLocks noChangeArrowheads="1"/>
                    </p:cNvSpPr>
                    <p:nvPr/>
                  </p:nvSpPr>
                  <p:spPr bwMode="auto">
                    <a:xfrm>
                      <a:off x="8200931" y="5047428"/>
                      <a:ext cx="8927" cy="1249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7" name="Rectangle 84"/>
                    <p:cNvSpPr>
                      <a:spLocks noChangeArrowheads="1"/>
                    </p:cNvSpPr>
                    <p:nvPr/>
                  </p:nvSpPr>
                  <p:spPr bwMode="auto">
                    <a:xfrm>
                      <a:off x="7840120" y="5003165"/>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8" name="Rectangle 85"/>
                    <p:cNvSpPr>
                      <a:spLocks noChangeArrowheads="1"/>
                    </p:cNvSpPr>
                    <p:nvPr/>
                  </p:nvSpPr>
                  <p:spPr bwMode="auto">
                    <a:xfrm>
                      <a:off x="7840120" y="5038502"/>
                      <a:ext cx="240663"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9" name="Rectangle 86"/>
                    <p:cNvSpPr>
                      <a:spLocks noChangeArrowheads="1"/>
                    </p:cNvSpPr>
                    <p:nvPr/>
                  </p:nvSpPr>
                  <p:spPr bwMode="auto">
                    <a:xfrm>
                      <a:off x="7942785" y="5096529"/>
                      <a:ext cx="320265"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60" name="Group 159"/>
                    <p:cNvGrpSpPr/>
                    <p:nvPr/>
                  </p:nvGrpSpPr>
                  <p:grpSpPr>
                    <a:xfrm>
                      <a:off x="7632343" y="5049177"/>
                      <a:ext cx="520757" cy="329564"/>
                      <a:chOff x="8227709" y="4473113"/>
                      <a:chExt cx="520756" cy="329564"/>
                    </a:xfrm>
                    <a:grpFill/>
                  </p:grpSpPr>
                  <p:sp>
                    <p:nvSpPr>
                      <p:cNvPr id="211" name="Rectangle 87"/>
                      <p:cNvSpPr>
                        <a:spLocks noChangeArrowheads="1"/>
                      </p:cNvSpPr>
                      <p:nvPr/>
                    </p:nvSpPr>
                    <p:spPr bwMode="auto">
                      <a:xfrm>
                        <a:off x="8427828" y="4540067"/>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2" name="Rectangle 88"/>
                      <p:cNvSpPr>
                        <a:spLocks noChangeArrowheads="1"/>
                      </p:cNvSpPr>
                      <p:nvPr/>
                    </p:nvSpPr>
                    <p:spPr bwMode="auto">
                      <a:xfrm>
                        <a:off x="8427828" y="4606649"/>
                        <a:ext cx="320637"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3" name="Rectangle 89"/>
                      <p:cNvSpPr>
                        <a:spLocks noChangeArrowheads="1"/>
                      </p:cNvSpPr>
                      <p:nvPr/>
                    </p:nvSpPr>
                    <p:spPr bwMode="auto">
                      <a:xfrm>
                        <a:off x="8227709" y="4678067"/>
                        <a:ext cx="446734" cy="89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4" name="Rectangle 91"/>
                      <p:cNvSpPr>
                        <a:spLocks noChangeArrowheads="1"/>
                      </p:cNvSpPr>
                      <p:nvPr/>
                    </p:nvSpPr>
                    <p:spPr bwMode="auto">
                      <a:xfrm>
                        <a:off x="8245564" y="4540067"/>
                        <a:ext cx="8555"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5" name="Rectangle 92"/>
                      <p:cNvSpPr>
                        <a:spLocks noChangeArrowheads="1"/>
                      </p:cNvSpPr>
                      <p:nvPr/>
                    </p:nvSpPr>
                    <p:spPr bwMode="auto">
                      <a:xfrm>
                        <a:off x="8392119" y="4540067"/>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6" name="Rectangle 93"/>
                      <p:cNvSpPr>
                        <a:spLocks noChangeArrowheads="1"/>
                      </p:cNvSpPr>
                      <p:nvPr/>
                    </p:nvSpPr>
                    <p:spPr bwMode="auto">
                      <a:xfrm>
                        <a:off x="8490319"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7" name="Rectangle 94"/>
                      <p:cNvSpPr>
                        <a:spLocks noChangeArrowheads="1"/>
                      </p:cNvSpPr>
                      <p:nvPr/>
                    </p:nvSpPr>
                    <p:spPr bwMode="auto">
                      <a:xfrm>
                        <a:off x="8646174" y="4473113"/>
                        <a:ext cx="8927" cy="2626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161" name="Rectangle 111"/>
                    <p:cNvSpPr>
                      <a:spLocks noChangeArrowheads="1"/>
                    </p:cNvSpPr>
                    <p:nvPr/>
                  </p:nvSpPr>
                  <p:spPr bwMode="auto">
                    <a:xfrm>
                      <a:off x="7191781" y="4996096"/>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2" name="Rectangle 112"/>
                    <p:cNvSpPr>
                      <a:spLocks noChangeArrowheads="1"/>
                    </p:cNvSpPr>
                    <p:nvPr/>
                  </p:nvSpPr>
                  <p:spPr bwMode="auto">
                    <a:xfrm>
                      <a:off x="7191781" y="5064167"/>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3" name="Rectangle 113"/>
                    <p:cNvSpPr>
                      <a:spLocks noChangeArrowheads="1"/>
                    </p:cNvSpPr>
                    <p:nvPr/>
                  </p:nvSpPr>
                  <p:spPr bwMode="auto">
                    <a:xfrm>
                      <a:off x="7191781" y="5132609"/>
                      <a:ext cx="240292" cy="297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4" name="Rectangle 128"/>
                    <p:cNvSpPr>
                      <a:spLocks noChangeArrowheads="1"/>
                    </p:cNvSpPr>
                    <p:nvPr/>
                  </p:nvSpPr>
                  <p:spPr bwMode="auto">
                    <a:xfrm>
                      <a:off x="6733516"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5" name="Rectangle 129"/>
                    <p:cNvSpPr>
                      <a:spLocks noChangeArrowheads="1"/>
                    </p:cNvSpPr>
                    <p:nvPr/>
                  </p:nvSpPr>
                  <p:spPr bwMode="auto">
                    <a:xfrm>
                      <a:off x="6733516"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6" name="Rectangle 130"/>
                    <p:cNvSpPr>
                      <a:spLocks noChangeArrowheads="1"/>
                    </p:cNvSpPr>
                    <p:nvPr/>
                  </p:nvSpPr>
                  <p:spPr bwMode="auto">
                    <a:xfrm>
                      <a:off x="6733516"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7" name="Rectangle 137"/>
                    <p:cNvSpPr>
                      <a:spLocks noChangeArrowheads="1"/>
                    </p:cNvSpPr>
                    <p:nvPr/>
                  </p:nvSpPr>
                  <p:spPr bwMode="auto">
                    <a:xfrm>
                      <a:off x="6807165" y="501990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8" name="Rectangle 138"/>
                    <p:cNvSpPr>
                      <a:spLocks noChangeArrowheads="1"/>
                    </p:cNvSpPr>
                    <p:nvPr/>
                  </p:nvSpPr>
                  <p:spPr bwMode="auto">
                    <a:xfrm>
                      <a:off x="6807165" y="507346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69" name="Rectangle 139"/>
                    <p:cNvSpPr>
                      <a:spLocks noChangeArrowheads="1"/>
                    </p:cNvSpPr>
                    <p:nvPr/>
                  </p:nvSpPr>
                  <p:spPr bwMode="auto">
                    <a:xfrm>
                      <a:off x="6807165" y="5127029"/>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0" name="Rectangle 146"/>
                    <p:cNvSpPr>
                      <a:spLocks noChangeArrowheads="1"/>
                    </p:cNvSpPr>
                    <p:nvPr/>
                  </p:nvSpPr>
                  <p:spPr bwMode="auto">
                    <a:xfrm>
                      <a:off x="6880443" y="501990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1" name="Rectangle 147"/>
                    <p:cNvSpPr>
                      <a:spLocks noChangeArrowheads="1"/>
                    </p:cNvSpPr>
                    <p:nvPr/>
                  </p:nvSpPr>
                  <p:spPr bwMode="auto">
                    <a:xfrm>
                      <a:off x="6880443" y="507346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2" name="Rectangle 148"/>
                    <p:cNvSpPr>
                      <a:spLocks noChangeArrowheads="1"/>
                    </p:cNvSpPr>
                    <p:nvPr/>
                  </p:nvSpPr>
                  <p:spPr bwMode="auto">
                    <a:xfrm>
                      <a:off x="6880443" y="5127029"/>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3" name="Rectangle 156"/>
                    <p:cNvSpPr>
                      <a:spLocks noChangeArrowheads="1"/>
                    </p:cNvSpPr>
                    <p:nvPr/>
                  </p:nvSpPr>
                  <p:spPr bwMode="auto">
                    <a:xfrm>
                      <a:off x="7465920" y="499014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4" name="Rectangle 157"/>
                    <p:cNvSpPr>
                      <a:spLocks noChangeArrowheads="1"/>
                    </p:cNvSpPr>
                    <p:nvPr/>
                  </p:nvSpPr>
                  <p:spPr bwMode="auto">
                    <a:xfrm>
                      <a:off x="7465920" y="5043709"/>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5" name="Rectangle 158"/>
                    <p:cNvSpPr>
                      <a:spLocks noChangeArrowheads="1"/>
                    </p:cNvSpPr>
                    <p:nvPr/>
                  </p:nvSpPr>
                  <p:spPr bwMode="auto">
                    <a:xfrm>
                      <a:off x="7465920" y="5097273"/>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6" name="Rectangle 159"/>
                    <p:cNvSpPr>
                      <a:spLocks noChangeArrowheads="1"/>
                    </p:cNvSpPr>
                    <p:nvPr/>
                  </p:nvSpPr>
                  <p:spPr bwMode="auto">
                    <a:xfrm>
                      <a:off x="7465920" y="5151207"/>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7" name="Rectangle 165"/>
                    <p:cNvSpPr>
                      <a:spLocks noChangeArrowheads="1"/>
                    </p:cNvSpPr>
                    <p:nvPr/>
                  </p:nvSpPr>
                  <p:spPr bwMode="auto">
                    <a:xfrm>
                      <a:off x="7538827"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8" name="Rectangle 166"/>
                    <p:cNvSpPr>
                      <a:spLocks noChangeArrowheads="1"/>
                    </p:cNvSpPr>
                    <p:nvPr/>
                  </p:nvSpPr>
                  <p:spPr bwMode="auto">
                    <a:xfrm>
                      <a:off x="7538827"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79" name="Rectangle 167"/>
                    <p:cNvSpPr>
                      <a:spLocks noChangeArrowheads="1"/>
                    </p:cNvSpPr>
                    <p:nvPr/>
                  </p:nvSpPr>
                  <p:spPr bwMode="auto">
                    <a:xfrm>
                      <a:off x="7538827"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0" name="Rectangle 168"/>
                    <p:cNvSpPr>
                      <a:spLocks noChangeArrowheads="1"/>
                    </p:cNvSpPr>
                    <p:nvPr/>
                  </p:nvSpPr>
                  <p:spPr bwMode="auto">
                    <a:xfrm>
                      <a:off x="7538827"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1" name="Rectangle 174"/>
                    <p:cNvSpPr>
                      <a:spLocks noChangeArrowheads="1"/>
                    </p:cNvSpPr>
                    <p:nvPr/>
                  </p:nvSpPr>
                  <p:spPr bwMode="auto">
                    <a:xfrm>
                      <a:off x="7612476"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2" name="Rectangle 175"/>
                    <p:cNvSpPr>
                      <a:spLocks noChangeArrowheads="1"/>
                    </p:cNvSpPr>
                    <p:nvPr/>
                  </p:nvSpPr>
                  <p:spPr bwMode="auto">
                    <a:xfrm>
                      <a:off x="7612476"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3" name="Rectangle 176"/>
                    <p:cNvSpPr>
                      <a:spLocks noChangeArrowheads="1"/>
                    </p:cNvSpPr>
                    <p:nvPr/>
                  </p:nvSpPr>
                  <p:spPr bwMode="auto">
                    <a:xfrm>
                      <a:off x="7612476"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4" name="Rectangle 177"/>
                    <p:cNvSpPr>
                      <a:spLocks noChangeArrowheads="1"/>
                    </p:cNvSpPr>
                    <p:nvPr/>
                  </p:nvSpPr>
                  <p:spPr bwMode="auto">
                    <a:xfrm>
                      <a:off x="7612476"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5" name="Rectangle 183"/>
                    <p:cNvSpPr>
                      <a:spLocks noChangeArrowheads="1"/>
                    </p:cNvSpPr>
                    <p:nvPr/>
                  </p:nvSpPr>
                  <p:spPr bwMode="auto">
                    <a:xfrm>
                      <a:off x="7685755" y="499014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6" name="Rectangle 184"/>
                    <p:cNvSpPr>
                      <a:spLocks noChangeArrowheads="1"/>
                    </p:cNvSpPr>
                    <p:nvPr/>
                  </p:nvSpPr>
                  <p:spPr bwMode="auto">
                    <a:xfrm>
                      <a:off x="7685755" y="5043709"/>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7" name="Rectangle 185"/>
                    <p:cNvSpPr>
                      <a:spLocks noChangeArrowheads="1"/>
                    </p:cNvSpPr>
                    <p:nvPr/>
                  </p:nvSpPr>
                  <p:spPr bwMode="auto">
                    <a:xfrm>
                      <a:off x="7685755" y="509727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8" name="Rectangle 186"/>
                    <p:cNvSpPr>
                      <a:spLocks noChangeArrowheads="1"/>
                    </p:cNvSpPr>
                    <p:nvPr/>
                  </p:nvSpPr>
                  <p:spPr bwMode="auto">
                    <a:xfrm>
                      <a:off x="7685755" y="515120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89" name="Rectangle 193"/>
                    <p:cNvSpPr>
                      <a:spLocks noChangeArrowheads="1"/>
                    </p:cNvSpPr>
                    <p:nvPr/>
                  </p:nvSpPr>
                  <p:spPr bwMode="auto">
                    <a:xfrm>
                      <a:off x="6957440"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0" name="Rectangle 194"/>
                    <p:cNvSpPr>
                      <a:spLocks noChangeArrowheads="1"/>
                    </p:cNvSpPr>
                    <p:nvPr/>
                  </p:nvSpPr>
                  <p:spPr bwMode="auto">
                    <a:xfrm>
                      <a:off x="7022535" y="5008000"/>
                      <a:ext cx="41660"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1" name="Rectangle 195"/>
                    <p:cNvSpPr>
                      <a:spLocks noChangeArrowheads="1"/>
                    </p:cNvSpPr>
                    <p:nvPr/>
                  </p:nvSpPr>
                  <p:spPr bwMode="auto">
                    <a:xfrm>
                      <a:off x="7088001" y="5008000"/>
                      <a:ext cx="41288" cy="502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192" name="Group 201"/>
                    <p:cNvGrpSpPr>
                      <a:grpSpLocks noChangeAspect="1"/>
                    </p:cNvGrpSpPr>
                    <p:nvPr/>
                  </p:nvGrpSpPr>
                  <p:grpSpPr bwMode="auto">
                    <a:xfrm>
                      <a:off x="5579812" y="5209717"/>
                      <a:ext cx="3110650" cy="413183"/>
                      <a:chOff x="1545" y="2169"/>
                      <a:chExt cx="4215" cy="984"/>
                    </a:xfrm>
                    <a:grpFill/>
                  </p:grpSpPr>
                  <p:sp>
                    <p:nvSpPr>
                      <p:cNvPr id="199" name="Freeform 202"/>
                      <p:cNvSpPr>
                        <a:spLocks/>
                      </p:cNvSpPr>
                      <p:nvPr/>
                    </p:nvSpPr>
                    <p:spPr bwMode="auto">
                      <a:xfrm>
                        <a:off x="2960" y="2169"/>
                        <a:ext cx="2800" cy="96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0" name="Freeform 203"/>
                      <p:cNvSpPr>
                        <a:spLocks/>
                      </p:cNvSpPr>
                      <p:nvPr/>
                    </p:nvSpPr>
                    <p:spPr bwMode="auto">
                      <a:xfrm flipH="1">
                        <a:off x="1545" y="2455"/>
                        <a:ext cx="1483" cy="698"/>
                      </a:xfrm>
                      <a:custGeom>
                        <a:avLst/>
                        <a:gdLst>
                          <a:gd name="T0" fmla="*/ 2749 w 2749"/>
                          <a:gd name="T1" fmla="*/ 967 h 967"/>
                          <a:gd name="T2" fmla="*/ 2749 w 2749"/>
                          <a:gd name="T3" fmla="*/ 50 h 967"/>
                          <a:gd name="T4" fmla="*/ 2711 w 2749"/>
                          <a:gd name="T5" fmla="*/ 70 h 967"/>
                          <a:gd name="T6" fmla="*/ 2646 w 2749"/>
                          <a:gd name="T7" fmla="*/ 179 h 967"/>
                          <a:gd name="T8" fmla="*/ 2566 w 2749"/>
                          <a:gd name="T9" fmla="*/ 184 h 967"/>
                          <a:gd name="T10" fmla="*/ 2501 w 2749"/>
                          <a:gd name="T11" fmla="*/ 114 h 967"/>
                          <a:gd name="T12" fmla="*/ 2333 w 2749"/>
                          <a:gd name="T13" fmla="*/ 0 h 967"/>
                          <a:gd name="T14" fmla="*/ 2306 w 2749"/>
                          <a:gd name="T15" fmla="*/ 60 h 967"/>
                          <a:gd name="T16" fmla="*/ 2220 w 2749"/>
                          <a:gd name="T17" fmla="*/ 114 h 967"/>
                          <a:gd name="T18" fmla="*/ 2112 w 2749"/>
                          <a:gd name="T19" fmla="*/ 54 h 967"/>
                          <a:gd name="T20" fmla="*/ 1959 w 2749"/>
                          <a:gd name="T21" fmla="*/ 170 h 967"/>
                          <a:gd name="T22" fmla="*/ 1897 w 2749"/>
                          <a:gd name="T23" fmla="*/ 287 h 967"/>
                          <a:gd name="T24" fmla="*/ 1810 w 2749"/>
                          <a:gd name="T25" fmla="*/ 281 h 967"/>
                          <a:gd name="T26" fmla="*/ 1729 w 2749"/>
                          <a:gd name="T27" fmla="*/ 351 h 967"/>
                          <a:gd name="T28" fmla="*/ 1578 w 2749"/>
                          <a:gd name="T29" fmla="*/ 324 h 967"/>
                          <a:gd name="T30" fmla="*/ 1546 w 2749"/>
                          <a:gd name="T31" fmla="*/ 411 h 967"/>
                          <a:gd name="T32" fmla="*/ 1432 w 2749"/>
                          <a:gd name="T33" fmla="*/ 330 h 967"/>
                          <a:gd name="T34" fmla="*/ 1309 w 2749"/>
                          <a:gd name="T35" fmla="*/ 189 h 967"/>
                          <a:gd name="T36" fmla="*/ 1276 w 2749"/>
                          <a:gd name="T37" fmla="*/ 297 h 967"/>
                          <a:gd name="T38" fmla="*/ 1184 w 2749"/>
                          <a:gd name="T39" fmla="*/ 340 h 967"/>
                          <a:gd name="T40" fmla="*/ 1082 w 2749"/>
                          <a:gd name="T41" fmla="*/ 259 h 967"/>
                          <a:gd name="T42" fmla="*/ 969 w 2749"/>
                          <a:gd name="T43" fmla="*/ 233 h 967"/>
                          <a:gd name="T44" fmla="*/ 925 w 2749"/>
                          <a:gd name="T45" fmla="*/ 330 h 967"/>
                          <a:gd name="T46" fmla="*/ 844 w 2749"/>
                          <a:gd name="T47" fmla="*/ 405 h 967"/>
                          <a:gd name="T48" fmla="*/ 791 w 2749"/>
                          <a:gd name="T49" fmla="*/ 362 h 967"/>
                          <a:gd name="T50" fmla="*/ 612 w 2749"/>
                          <a:gd name="T51" fmla="*/ 432 h 967"/>
                          <a:gd name="T52" fmla="*/ 542 w 2749"/>
                          <a:gd name="T53" fmla="*/ 503 h 967"/>
                          <a:gd name="T54" fmla="*/ 461 w 2749"/>
                          <a:gd name="T55" fmla="*/ 492 h 967"/>
                          <a:gd name="T56" fmla="*/ 348 w 2749"/>
                          <a:gd name="T57" fmla="*/ 416 h 967"/>
                          <a:gd name="T58" fmla="*/ 289 w 2749"/>
                          <a:gd name="T59" fmla="*/ 335 h 967"/>
                          <a:gd name="T60" fmla="*/ 246 w 2749"/>
                          <a:gd name="T61" fmla="*/ 308 h 967"/>
                          <a:gd name="T62" fmla="*/ 203 w 2749"/>
                          <a:gd name="T63" fmla="*/ 222 h 967"/>
                          <a:gd name="T64" fmla="*/ 124 w 2749"/>
                          <a:gd name="T65" fmla="*/ 205 h 967"/>
                          <a:gd name="T66" fmla="*/ 0 w 2749"/>
                          <a:gd name="T67" fmla="*/ 309 h 967"/>
                          <a:gd name="T68" fmla="*/ 8 w 2749"/>
                          <a:gd name="T69" fmla="*/ 967 h 967"/>
                          <a:gd name="T70" fmla="*/ 2749 w 2749"/>
                          <a:gd name="T71" fmla="*/ 967 h 967"/>
                          <a:gd name="connsiteX0" fmla="*/ 10000 w 10000"/>
                          <a:gd name="connsiteY0" fmla="*/ 10000 h 10000"/>
                          <a:gd name="connsiteX1" fmla="*/ 10000 w 10000"/>
                          <a:gd name="connsiteY1" fmla="*/ 517 h 10000"/>
                          <a:gd name="connsiteX2" fmla="*/ 9625 w 10000"/>
                          <a:gd name="connsiteY2" fmla="*/ 1851 h 10000"/>
                          <a:gd name="connsiteX3" fmla="*/ 9334 w 10000"/>
                          <a:gd name="connsiteY3" fmla="*/ 1903 h 10000"/>
                          <a:gd name="connsiteX4" fmla="*/ 9098 w 10000"/>
                          <a:gd name="connsiteY4" fmla="*/ 1179 h 10000"/>
                          <a:gd name="connsiteX5" fmla="*/ 8487 w 10000"/>
                          <a:gd name="connsiteY5" fmla="*/ 0 h 10000"/>
                          <a:gd name="connsiteX6" fmla="*/ 8389 w 10000"/>
                          <a:gd name="connsiteY6" fmla="*/ 620 h 10000"/>
                          <a:gd name="connsiteX7" fmla="*/ 8076 w 10000"/>
                          <a:gd name="connsiteY7" fmla="*/ 1179 h 10000"/>
                          <a:gd name="connsiteX8" fmla="*/ 7683 w 10000"/>
                          <a:gd name="connsiteY8" fmla="*/ 558 h 10000"/>
                          <a:gd name="connsiteX9" fmla="*/ 7126 w 10000"/>
                          <a:gd name="connsiteY9" fmla="*/ 1758 h 10000"/>
                          <a:gd name="connsiteX10" fmla="*/ 6901 w 10000"/>
                          <a:gd name="connsiteY10" fmla="*/ 2968 h 10000"/>
                          <a:gd name="connsiteX11" fmla="*/ 6584 w 10000"/>
                          <a:gd name="connsiteY11" fmla="*/ 2906 h 10000"/>
                          <a:gd name="connsiteX12" fmla="*/ 6290 w 10000"/>
                          <a:gd name="connsiteY12" fmla="*/ 3630 h 10000"/>
                          <a:gd name="connsiteX13" fmla="*/ 5740 w 10000"/>
                          <a:gd name="connsiteY13" fmla="*/ 3351 h 10000"/>
                          <a:gd name="connsiteX14" fmla="*/ 5624 w 10000"/>
                          <a:gd name="connsiteY14" fmla="*/ 4250 h 10000"/>
                          <a:gd name="connsiteX15" fmla="*/ 5209 w 10000"/>
                          <a:gd name="connsiteY15" fmla="*/ 3413 h 10000"/>
                          <a:gd name="connsiteX16" fmla="*/ 4762 w 10000"/>
                          <a:gd name="connsiteY16" fmla="*/ 1954 h 10000"/>
                          <a:gd name="connsiteX17" fmla="*/ 4642 w 10000"/>
                          <a:gd name="connsiteY17" fmla="*/ 3071 h 10000"/>
                          <a:gd name="connsiteX18" fmla="*/ 4307 w 10000"/>
                          <a:gd name="connsiteY18" fmla="*/ 3516 h 10000"/>
                          <a:gd name="connsiteX19" fmla="*/ 3936 w 10000"/>
                          <a:gd name="connsiteY19" fmla="*/ 2678 h 10000"/>
                          <a:gd name="connsiteX20" fmla="*/ 3525 w 10000"/>
                          <a:gd name="connsiteY20" fmla="*/ 2410 h 10000"/>
                          <a:gd name="connsiteX21" fmla="*/ 3365 w 10000"/>
                          <a:gd name="connsiteY21" fmla="*/ 3413 h 10000"/>
                          <a:gd name="connsiteX22" fmla="*/ 3070 w 10000"/>
                          <a:gd name="connsiteY22" fmla="*/ 4188 h 10000"/>
                          <a:gd name="connsiteX23" fmla="*/ 2877 w 10000"/>
                          <a:gd name="connsiteY23" fmla="*/ 3744 h 10000"/>
                          <a:gd name="connsiteX24" fmla="*/ 2226 w 10000"/>
                          <a:gd name="connsiteY24" fmla="*/ 4467 h 10000"/>
                          <a:gd name="connsiteX25" fmla="*/ 1972 w 10000"/>
                          <a:gd name="connsiteY25" fmla="*/ 5202 h 10000"/>
                          <a:gd name="connsiteX26" fmla="*/ 1677 w 10000"/>
                          <a:gd name="connsiteY26" fmla="*/ 5088 h 10000"/>
                          <a:gd name="connsiteX27" fmla="*/ 1266 w 10000"/>
                          <a:gd name="connsiteY27" fmla="*/ 4302 h 10000"/>
                          <a:gd name="connsiteX28" fmla="*/ 1051 w 10000"/>
                          <a:gd name="connsiteY28" fmla="*/ 3464 h 10000"/>
                          <a:gd name="connsiteX29" fmla="*/ 895 w 10000"/>
                          <a:gd name="connsiteY29" fmla="*/ 3185 h 10000"/>
                          <a:gd name="connsiteX30" fmla="*/ 738 w 10000"/>
                          <a:gd name="connsiteY30" fmla="*/ 2296 h 10000"/>
                          <a:gd name="connsiteX31" fmla="*/ 451 w 10000"/>
                          <a:gd name="connsiteY31" fmla="*/ 2120 h 10000"/>
                          <a:gd name="connsiteX32" fmla="*/ 0 w 10000"/>
                          <a:gd name="connsiteY32" fmla="*/ 3195 h 10000"/>
                          <a:gd name="connsiteX33" fmla="*/ 29 w 10000"/>
                          <a:gd name="connsiteY33" fmla="*/ 10000 h 10000"/>
                          <a:gd name="connsiteX34" fmla="*/ 10000 w 10000"/>
                          <a:gd name="connsiteY34" fmla="*/ 10000 h 10000"/>
                          <a:gd name="connsiteX0" fmla="*/ 10000 w 10000"/>
                          <a:gd name="connsiteY0" fmla="*/ 10000 h 10000"/>
                          <a:gd name="connsiteX1" fmla="*/ 9625 w 10000"/>
                          <a:gd name="connsiteY1" fmla="*/ 1851 h 10000"/>
                          <a:gd name="connsiteX2" fmla="*/ 9334 w 10000"/>
                          <a:gd name="connsiteY2" fmla="*/ 1903 h 10000"/>
                          <a:gd name="connsiteX3" fmla="*/ 9098 w 10000"/>
                          <a:gd name="connsiteY3" fmla="*/ 1179 h 10000"/>
                          <a:gd name="connsiteX4" fmla="*/ 8487 w 10000"/>
                          <a:gd name="connsiteY4" fmla="*/ 0 h 10000"/>
                          <a:gd name="connsiteX5" fmla="*/ 8389 w 10000"/>
                          <a:gd name="connsiteY5" fmla="*/ 620 h 10000"/>
                          <a:gd name="connsiteX6" fmla="*/ 8076 w 10000"/>
                          <a:gd name="connsiteY6" fmla="*/ 1179 h 10000"/>
                          <a:gd name="connsiteX7" fmla="*/ 7683 w 10000"/>
                          <a:gd name="connsiteY7" fmla="*/ 558 h 10000"/>
                          <a:gd name="connsiteX8" fmla="*/ 7126 w 10000"/>
                          <a:gd name="connsiteY8" fmla="*/ 1758 h 10000"/>
                          <a:gd name="connsiteX9" fmla="*/ 6901 w 10000"/>
                          <a:gd name="connsiteY9" fmla="*/ 2968 h 10000"/>
                          <a:gd name="connsiteX10" fmla="*/ 6584 w 10000"/>
                          <a:gd name="connsiteY10" fmla="*/ 2906 h 10000"/>
                          <a:gd name="connsiteX11" fmla="*/ 6290 w 10000"/>
                          <a:gd name="connsiteY11" fmla="*/ 3630 h 10000"/>
                          <a:gd name="connsiteX12" fmla="*/ 5740 w 10000"/>
                          <a:gd name="connsiteY12" fmla="*/ 3351 h 10000"/>
                          <a:gd name="connsiteX13" fmla="*/ 5624 w 10000"/>
                          <a:gd name="connsiteY13" fmla="*/ 4250 h 10000"/>
                          <a:gd name="connsiteX14" fmla="*/ 5209 w 10000"/>
                          <a:gd name="connsiteY14" fmla="*/ 3413 h 10000"/>
                          <a:gd name="connsiteX15" fmla="*/ 4762 w 10000"/>
                          <a:gd name="connsiteY15" fmla="*/ 1954 h 10000"/>
                          <a:gd name="connsiteX16" fmla="*/ 4642 w 10000"/>
                          <a:gd name="connsiteY16" fmla="*/ 3071 h 10000"/>
                          <a:gd name="connsiteX17" fmla="*/ 4307 w 10000"/>
                          <a:gd name="connsiteY17" fmla="*/ 3516 h 10000"/>
                          <a:gd name="connsiteX18" fmla="*/ 3936 w 10000"/>
                          <a:gd name="connsiteY18" fmla="*/ 2678 h 10000"/>
                          <a:gd name="connsiteX19" fmla="*/ 3525 w 10000"/>
                          <a:gd name="connsiteY19" fmla="*/ 2410 h 10000"/>
                          <a:gd name="connsiteX20" fmla="*/ 3365 w 10000"/>
                          <a:gd name="connsiteY20" fmla="*/ 3413 h 10000"/>
                          <a:gd name="connsiteX21" fmla="*/ 3070 w 10000"/>
                          <a:gd name="connsiteY21" fmla="*/ 4188 h 10000"/>
                          <a:gd name="connsiteX22" fmla="*/ 2877 w 10000"/>
                          <a:gd name="connsiteY22" fmla="*/ 3744 h 10000"/>
                          <a:gd name="connsiteX23" fmla="*/ 2226 w 10000"/>
                          <a:gd name="connsiteY23" fmla="*/ 4467 h 10000"/>
                          <a:gd name="connsiteX24" fmla="*/ 1972 w 10000"/>
                          <a:gd name="connsiteY24" fmla="*/ 5202 h 10000"/>
                          <a:gd name="connsiteX25" fmla="*/ 1677 w 10000"/>
                          <a:gd name="connsiteY25" fmla="*/ 5088 h 10000"/>
                          <a:gd name="connsiteX26" fmla="*/ 1266 w 10000"/>
                          <a:gd name="connsiteY26" fmla="*/ 4302 h 10000"/>
                          <a:gd name="connsiteX27" fmla="*/ 1051 w 10000"/>
                          <a:gd name="connsiteY27" fmla="*/ 3464 h 10000"/>
                          <a:gd name="connsiteX28" fmla="*/ 895 w 10000"/>
                          <a:gd name="connsiteY28" fmla="*/ 3185 h 10000"/>
                          <a:gd name="connsiteX29" fmla="*/ 738 w 10000"/>
                          <a:gd name="connsiteY29" fmla="*/ 2296 h 10000"/>
                          <a:gd name="connsiteX30" fmla="*/ 451 w 10000"/>
                          <a:gd name="connsiteY30" fmla="*/ 2120 h 10000"/>
                          <a:gd name="connsiteX31" fmla="*/ 0 w 10000"/>
                          <a:gd name="connsiteY31" fmla="*/ 3195 h 10000"/>
                          <a:gd name="connsiteX32" fmla="*/ 29 w 10000"/>
                          <a:gd name="connsiteY32" fmla="*/ 10000 h 10000"/>
                          <a:gd name="connsiteX33" fmla="*/ 10000 w 10000"/>
                          <a:gd name="connsiteY33" fmla="*/ 10000 h 10000"/>
                          <a:gd name="connsiteX0" fmla="*/ 10000 w 10000"/>
                          <a:gd name="connsiteY0" fmla="*/ 10000 h 10000"/>
                          <a:gd name="connsiteX1" fmla="*/ 9334 w 10000"/>
                          <a:gd name="connsiteY1" fmla="*/ 1903 h 10000"/>
                          <a:gd name="connsiteX2" fmla="*/ 9098 w 10000"/>
                          <a:gd name="connsiteY2" fmla="*/ 1179 h 10000"/>
                          <a:gd name="connsiteX3" fmla="*/ 8487 w 10000"/>
                          <a:gd name="connsiteY3" fmla="*/ 0 h 10000"/>
                          <a:gd name="connsiteX4" fmla="*/ 8389 w 10000"/>
                          <a:gd name="connsiteY4" fmla="*/ 620 h 10000"/>
                          <a:gd name="connsiteX5" fmla="*/ 8076 w 10000"/>
                          <a:gd name="connsiteY5" fmla="*/ 1179 h 10000"/>
                          <a:gd name="connsiteX6" fmla="*/ 7683 w 10000"/>
                          <a:gd name="connsiteY6" fmla="*/ 558 h 10000"/>
                          <a:gd name="connsiteX7" fmla="*/ 7126 w 10000"/>
                          <a:gd name="connsiteY7" fmla="*/ 1758 h 10000"/>
                          <a:gd name="connsiteX8" fmla="*/ 6901 w 10000"/>
                          <a:gd name="connsiteY8" fmla="*/ 2968 h 10000"/>
                          <a:gd name="connsiteX9" fmla="*/ 6584 w 10000"/>
                          <a:gd name="connsiteY9" fmla="*/ 2906 h 10000"/>
                          <a:gd name="connsiteX10" fmla="*/ 6290 w 10000"/>
                          <a:gd name="connsiteY10" fmla="*/ 3630 h 10000"/>
                          <a:gd name="connsiteX11" fmla="*/ 5740 w 10000"/>
                          <a:gd name="connsiteY11" fmla="*/ 3351 h 10000"/>
                          <a:gd name="connsiteX12" fmla="*/ 5624 w 10000"/>
                          <a:gd name="connsiteY12" fmla="*/ 4250 h 10000"/>
                          <a:gd name="connsiteX13" fmla="*/ 5209 w 10000"/>
                          <a:gd name="connsiteY13" fmla="*/ 3413 h 10000"/>
                          <a:gd name="connsiteX14" fmla="*/ 4762 w 10000"/>
                          <a:gd name="connsiteY14" fmla="*/ 1954 h 10000"/>
                          <a:gd name="connsiteX15" fmla="*/ 4642 w 10000"/>
                          <a:gd name="connsiteY15" fmla="*/ 3071 h 10000"/>
                          <a:gd name="connsiteX16" fmla="*/ 4307 w 10000"/>
                          <a:gd name="connsiteY16" fmla="*/ 3516 h 10000"/>
                          <a:gd name="connsiteX17" fmla="*/ 3936 w 10000"/>
                          <a:gd name="connsiteY17" fmla="*/ 2678 h 10000"/>
                          <a:gd name="connsiteX18" fmla="*/ 3525 w 10000"/>
                          <a:gd name="connsiteY18" fmla="*/ 2410 h 10000"/>
                          <a:gd name="connsiteX19" fmla="*/ 3365 w 10000"/>
                          <a:gd name="connsiteY19" fmla="*/ 3413 h 10000"/>
                          <a:gd name="connsiteX20" fmla="*/ 3070 w 10000"/>
                          <a:gd name="connsiteY20" fmla="*/ 4188 h 10000"/>
                          <a:gd name="connsiteX21" fmla="*/ 2877 w 10000"/>
                          <a:gd name="connsiteY21" fmla="*/ 3744 h 10000"/>
                          <a:gd name="connsiteX22" fmla="*/ 2226 w 10000"/>
                          <a:gd name="connsiteY22" fmla="*/ 4467 h 10000"/>
                          <a:gd name="connsiteX23" fmla="*/ 1972 w 10000"/>
                          <a:gd name="connsiteY23" fmla="*/ 5202 h 10000"/>
                          <a:gd name="connsiteX24" fmla="*/ 1677 w 10000"/>
                          <a:gd name="connsiteY24" fmla="*/ 5088 h 10000"/>
                          <a:gd name="connsiteX25" fmla="*/ 1266 w 10000"/>
                          <a:gd name="connsiteY25" fmla="*/ 4302 h 10000"/>
                          <a:gd name="connsiteX26" fmla="*/ 1051 w 10000"/>
                          <a:gd name="connsiteY26" fmla="*/ 3464 h 10000"/>
                          <a:gd name="connsiteX27" fmla="*/ 895 w 10000"/>
                          <a:gd name="connsiteY27" fmla="*/ 3185 h 10000"/>
                          <a:gd name="connsiteX28" fmla="*/ 738 w 10000"/>
                          <a:gd name="connsiteY28" fmla="*/ 2296 h 10000"/>
                          <a:gd name="connsiteX29" fmla="*/ 451 w 10000"/>
                          <a:gd name="connsiteY29" fmla="*/ 2120 h 10000"/>
                          <a:gd name="connsiteX30" fmla="*/ 0 w 10000"/>
                          <a:gd name="connsiteY30" fmla="*/ 3195 h 10000"/>
                          <a:gd name="connsiteX31" fmla="*/ 29 w 10000"/>
                          <a:gd name="connsiteY31" fmla="*/ 10000 h 10000"/>
                          <a:gd name="connsiteX32" fmla="*/ 10000 w 10000"/>
                          <a:gd name="connsiteY32" fmla="*/ 10000 h 10000"/>
                          <a:gd name="connsiteX0" fmla="*/ 10000 w 10000"/>
                          <a:gd name="connsiteY0" fmla="*/ 10000 h 10000"/>
                          <a:gd name="connsiteX1" fmla="*/ 9098 w 10000"/>
                          <a:gd name="connsiteY1" fmla="*/ 1179 h 10000"/>
                          <a:gd name="connsiteX2" fmla="*/ 8487 w 10000"/>
                          <a:gd name="connsiteY2" fmla="*/ 0 h 10000"/>
                          <a:gd name="connsiteX3" fmla="*/ 8389 w 10000"/>
                          <a:gd name="connsiteY3" fmla="*/ 620 h 10000"/>
                          <a:gd name="connsiteX4" fmla="*/ 8076 w 10000"/>
                          <a:gd name="connsiteY4" fmla="*/ 1179 h 10000"/>
                          <a:gd name="connsiteX5" fmla="*/ 7683 w 10000"/>
                          <a:gd name="connsiteY5" fmla="*/ 558 h 10000"/>
                          <a:gd name="connsiteX6" fmla="*/ 7126 w 10000"/>
                          <a:gd name="connsiteY6" fmla="*/ 1758 h 10000"/>
                          <a:gd name="connsiteX7" fmla="*/ 6901 w 10000"/>
                          <a:gd name="connsiteY7" fmla="*/ 2968 h 10000"/>
                          <a:gd name="connsiteX8" fmla="*/ 6584 w 10000"/>
                          <a:gd name="connsiteY8" fmla="*/ 2906 h 10000"/>
                          <a:gd name="connsiteX9" fmla="*/ 6290 w 10000"/>
                          <a:gd name="connsiteY9" fmla="*/ 3630 h 10000"/>
                          <a:gd name="connsiteX10" fmla="*/ 5740 w 10000"/>
                          <a:gd name="connsiteY10" fmla="*/ 3351 h 10000"/>
                          <a:gd name="connsiteX11" fmla="*/ 5624 w 10000"/>
                          <a:gd name="connsiteY11" fmla="*/ 4250 h 10000"/>
                          <a:gd name="connsiteX12" fmla="*/ 5209 w 10000"/>
                          <a:gd name="connsiteY12" fmla="*/ 3413 h 10000"/>
                          <a:gd name="connsiteX13" fmla="*/ 4762 w 10000"/>
                          <a:gd name="connsiteY13" fmla="*/ 1954 h 10000"/>
                          <a:gd name="connsiteX14" fmla="*/ 4642 w 10000"/>
                          <a:gd name="connsiteY14" fmla="*/ 3071 h 10000"/>
                          <a:gd name="connsiteX15" fmla="*/ 4307 w 10000"/>
                          <a:gd name="connsiteY15" fmla="*/ 3516 h 10000"/>
                          <a:gd name="connsiteX16" fmla="*/ 3936 w 10000"/>
                          <a:gd name="connsiteY16" fmla="*/ 2678 h 10000"/>
                          <a:gd name="connsiteX17" fmla="*/ 3525 w 10000"/>
                          <a:gd name="connsiteY17" fmla="*/ 2410 h 10000"/>
                          <a:gd name="connsiteX18" fmla="*/ 3365 w 10000"/>
                          <a:gd name="connsiteY18" fmla="*/ 3413 h 10000"/>
                          <a:gd name="connsiteX19" fmla="*/ 3070 w 10000"/>
                          <a:gd name="connsiteY19" fmla="*/ 4188 h 10000"/>
                          <a:gd name="connsiteX20" fmla="*/ 2877 w 10000"/>
                          <a:gd name="connsiteY20" fmla="*/ 3744 h 10000"/>
                          <a:gd name="connsiteX21" fmla="*/ 2226 w 10000"/>
                          <a:gd name="connsiteY21" fmla="*/ 4467 h 10000"/>
                          <a:gd name="connsiteX22" fmla="*/ 1972 w 10000"/>
                          <a:gd name="connsiteY22" fmla="*/ 5202 h 10000"/>
                          <a:gd name="connsiteX23" fmla="*/ 1677 w 10000"/>
                          <a:gd name="connsiteY23" fmla="*/ 5088 h 10000"/>
                          <a:gd name="connsiteX24" fmla="*/ 1266 w 10000"/>
                          <a:gd name="connsiteY24" fmla="*/ 4302 h 10000"/>
                          <a:gd name="connsiteX25" fmla="*/ 1051 w 10000"/>
                          <a:gd name="connsiteY25" fmla="*/ 3464 h 10000"/>
                          <a:gd name="connsiteX26" fmla="*/ 895 w 10000"/>
                          <a:gd name="connsiteY26" fmla="*/ 3185 h 10000"/>
                          <a:gd name="connsiteX27" fmla="*/ 738 w 10000"/>
                          <a:gd name="connsiteY27" fmla="*/ 2296 h 10000"/>
                          <a:gd name="connsiteX28" fmla="*/ 451 w 10000"/>
                          <a:gd name="connsiteY28" fmla="*/ 2120 h 10000"/>
                          <a:gd name="connsiteX29" fmla="*/ 0 w 10000"/>
                          <a:gd name="connsiteY29" fmla="*/ 3195 h 10000"/>
                          <a:gd name="connsiteX30" fmla="*/ 29 w 10000"/>
                          <a:gd name="connsiteY30" fmla="*/ 10000 h 10000"/>
                          <a:gd name="connsiteX31" fmla="*/ 10000 w 10000"/>
                          <a:gd name="connsiteY31" fmla="*/ 10000 h 10000"/>
                          <a:gd name="connsiteX0" fmla="*/ 10000 w 10410"/>
                          <a:gd name="connsiteY0" fmla="*/ 10000 h 10000"/>
                          <a:gd name="connsiteX1" fmla="*/ 8487 w 10410"/>
                          <a:gd name="connsiteY1" fmla="*/ 0 h 10000"/>
                          <a:gd name="connsiteX2" fmla="*/ 8389 w 10410"/>
                          <a:gd name="connsiteY2" fmla="*/ 620 h 10000"/>
                          <a:gd name="connsiteX3" fmla="*/ 8076 w 10410"/>
                          <a:gd name="connsiteY3" fmla="*/ 1179 h 10000"/>
                          <a:gd name="connsiteX4" fmla="*/ 7683 w 10410"/>
                          <a:gd name="connsiteY4" fmla="*/ 558 h 10000"/>
                          <a:gd name="connsiteX5" fmla="*/ 7126 w 10410"/>
                          <a:gd name="connsiteY5" fmla="*/ 1758 h 10000"/>
                          <a:gd name="connsiteX6" fmla="*/ 6901 w 10410"/>
                          <a:gd name="connsiteY6" fmla="*/ 2968 h 10000"/>
                          <a:gd name="connsiteX7" fmla="*/ 6584 w 10410"/>
                          <a:gd name="connsiteY7" fmla="*/ 2906 h 10000"/>
                          <a:gd name="connsiteX8" fmla="*/ 6290 w 10410"/>
                          <a:gd name="connsiteY8" fmla="*/ 3630 h 10000"/>
                          <a:gd name="connsiteX9" fmla="*/ 5740 w 10410"/>
                          <a:gd name="connsiteY9" fmla="*/ 3351 h 10000"/>
                          <a:gd name="connsiteX10" fmla="*/ 5624 w 10410"/>
                          <a:gd name="connsiteY10" fmla="*/ 4250 h 10000"/>
                          <a:gd name="connsiteX11" fmla="*/ 5209 w 10410"/>
                          <a:gd name="connsiteY11" fmla="*/ 3413 h 10000"/>
                          <a:gd name="connsiteX12" fmla="*/ 4762 w 10410"/>
                          <a:gd name="connsiteY12" fmla="*/ 1954 h 10000"/>
                          <a:gd name="connsiteX13" fmla="*/ 4642 w 10410"/>
                          <a:gd name="connsiteY13" fmla="*/ 3071 h 10000"/>
                          <a:gd name="connsiteX14" fmla="*/ 4307 w 10410"/>
                          <a:gd name="connsiteY14" fmla="*/ 3516 h 10000"/>
                          <a:gd name="connsiteX15" fmla="*/ 3936 w 10410"/>
                          <a:gd name="connsiteY15" fmla="*/ 2678 h 10000"/>
                          <a:gd name="connsiteX16" fmla="*/ 3525 w 10410"/>
                          <a:gd name="connsiteY16" fmla="*/ 2410 h 10000"/>
                          <a:gd name="connsiteX17" fmla="*/ 3365 w 10410"/>
                          <a:gd name="connsiteY17" fmla="*/ 3413 h 10000"/>
                          <a:gd name="connsiteX18" fmla="*/ 3070 w 10410"/>
                          <a:gd name="connsiteY18" fmla="*/ 4188 h 10000"/>
                          <a:gd name="connsiteX19" fmla="*/ 2877 w 10410"/>
                          <a:gd name="connsiteY19" fmla="*/ 3744 h 10000"/>
                          <a:gd name="connsiteX20" fmla="*/ 2226 w 10410"/>
                          <a:gd name="connsiteY20" fmla="*/ 4467 h 10000"/>
                          <a:gd name="connsiteX21" fmla="*/ 1972 w 10410"/>
                          <a:gd name="connsiteY21" fmla="*/ 5202 h 10000"/>
                          <a:gd name="connsiteX22" fmla="*/ 1677 w 10410"/>
                          <a:gd name="connsiteY22" fmla="*/ 5088 h 10000"/>
                          <a:gd name="connsiteX23" fmla="*/ 1266 w 10410"/>
                          <a:gd name="connsiteY23" fmla="*/ 4302 h 10000"/>
                          <a:gd name="connsiteX24" fmla="*/ 1051 w 10410"/>
                          <a:gd name="connsiteY24" fmla="*/ 3464 h 10000"/>
                          <a:gd name="connsiteX25" fmla="*/ 895 w 10410"/>
                          <a:gd name="connsiteY25" fmla="*/ 3185 h 10000"/>
                          <a:gd name="connsiteX26" fmla="*/ 738 w 10410"/>
                          <a:gd name="connsiteY26" fmla="*/ 2296 h 10000"/>
                          <a:gd name="connsiteX27" fmla="*/ 451 w 10410"/>
                          <a:gd name="connsiteY27" fmla="*/ 2120 h 10000"/>
                          <a:gd name="connsiteX28" fmla="*/ 0 w 10410"/>
                          <a:gd name="connsiteY28" fmla="*/ 3195 h 10000"/>
                          <a:gd name="connsiteX29" fmla="*/ 29 w 10410"/>
                          <a:gd name="connsiteY29" fmla="*/ 10000 h 10000"/>
                          <a:gd name="connsiteX30" fmla="*/ 10000 w 10410"/>
                          <a:gd name="connsiteY30" fmla="*/ 10000 h 10000"/>
                          <a:gd name="connsiteX0" fmla="*/ 10000 w 10410"/>
                          <a:gd name="connsiteY0" fmla="*/ 10454 h 10454"/>
                          <a:gd name="connsiteX1" fmla="*/ 8487 w 10410"/>
                          <a:gd name="connsiteY1" fmla="*/ 454 h 10454"/>
                          <a:gd name="connsiteX2" fmla="*/ 8076 w 10410"/>
                          <a:gd name="connsiteY2" fmla="*/ 1633 h 10454"/>
                          <a:gd name="connsiteX3" fmla="*/ 7683 w 10410"/>
                          <a:gd name="connsiteY3" fmla="*/ 1012 h 10454"/>
                          <a:gd name="connsiteX4" fmla="*/ 7126 w 10410"/>
                          <a:gd name="connsiteY4" fmla="*/ 2212 h 10454"/>
                          <a:gd name="connsiteX5" fmla="*/ 6901 w 10410"/>
                          <a:gd name="connsiteY5" fmla="*/ 3422 h 10454"/>
                          <a:gd name="connsiteX6" fmla="*/ 6584 w 10410"/>
                          <a:gd name="connsiteY6" fmla="*/ 3360 h 10454"/>
                          <a:gd name="connsiteX7" fmla="*/ 6290 w 10410"/>
                          <a:gd name="connsiteY7" fmla="*/ 4084 h 10454"/>
                          <a:gd name="connsiteX8" fmla="*/ 5740 w 10410"/>
                          <a:gd name="connsiteY8" fmla="*/ 3805 h 10454"/>
                          <a:gd name="connsiteX9" fmla="*/ 5624 w 10410"/>
                          <a:gd name="connsiteY9" fmla="*/ 4704 h 10454"/>
                          <a:gd name="connsiteX10" fmla="*/ 5209 w 10410"/>
                          <a:gd name="connsiteY10" fmla="*/ 3867 h 10454"/>
                          <a:gd name="connsiteX11" fmla="*/ 4762 w 10410"/>
                          <a:gd name="connsiteY11" fmla="*/ 2408 h 10454"/>
                          <a:gd name="connsiteX12" fmla="*/ 4642 w 10410"/>
                          <a:gd name="connsiteY12" fmla="*/ 3525 h 10454"/>
                          <a:gd name="connsiteX13" fmla="*/ 4307 w 10410"/>
                          <a:gd name="connsiteY13" fmla="*/ 3970 h 10454"/>
                          <a:gd name="connsiteX14" fmla="*/ 3936 w 10410"/>
                          <a:gd name="connsiteY14" fmla="*/ 3132 h 10454"/>
                          <a:gd name="connsiteX15" fmla="*/ 3525 w 10410"/>
                          <a:gd name="connsiteY15" fmla="*/ 2864 h 10454"/>
                          <a:gd name="connsiteX16" fmla="*/ 3365 w 10410"/>
                          <a:gd name="connsiteY16" fmla="*/ 3867 h 10454"/>
                          <a:gd name="connsiteX17" fmla="*/ 3070 w 10410"/>
                          <a:gd name="connsiteY17" fmla="*/ 4642 h 10454"/>
                          <a:gd name="connsiteX18" fmla="*/ 2877 w 10410"/>
                          <a:gd name="connsiteY18" fmla="*/ 4198 h 10454"/>
                          <a:gd name="connsiteX19" fmla="*/ 2226 w 10410"/>
                          <a:gd name="connsiteY19" fmla="*/ 4921 h 10454"/>
                          <a:gd name="connsiteX20" fmla="*/ 1972 w 10410"/>
                          <a:gd name="connsiteY20" fmla="*/ 5656 h 10454"/>
                          <a:gd name="connsiteX21" fmla="*/ 1677 w 10410"/>
                          <a:gd name="connsiteY21" fmla="*/ 5542 h 10454"/>
                          <a:gd name="connsiteX22" fmla="*/ 1266 w 10410"/>
                          <a:gd name="connsiteY22" fmla="*/ 4756 h 10454"/>
                          <a:gd name="connsiteX23" fmla="*/ 1051 w 10410"/>
                          <a:gd name="connsiteY23" fmla="*/ 3918 h 10454"/>
                          <a:gd name="connsiteX24" fmla="*/ 895 w 10410"/>
                          <a:gd name="connsiteY24" fmla="*/ 3639 h 10454"/>
                          <a:gd name="connsiteX25" fmla="*/ 738 w 10410"/>
                          <a:gd name="connsiteY25" fmla="*/ 2750 h 10454"/>
                          <a:gd name="connsiteX26" fmla="*/ 451 w 10410"/>
                          <a:gd name="connsiteY26" fmla="*/ 2574 h 10454"/>
                          <a:gd name="connsiteX27" fmla="*/ 0 w 10410"/>
                          <a:gd name="connsiteY27" fmla="*/ 3649 h 10454"/>
                          <a:gd name="connsiteX28" fmla="*/ 29 w 10410"/>
                          <a:gd name="connsiteY28" fmla="*/ 10454 h 10454"/>
                          <a:gd name="connsiteX29" fmla="*/ 10000 w 10410"/>
                          <a:gd name="connsiteY29" fmla="*/ 10454 h 10454"/>
                          <a:gd name="connsiteX0" fmla="*/ 10000 w 10410"/>
                          <a:gd name="connsiteY0" fmla="*/ 10629 h 10629"/>
                          <a:gd name="connsiteX1" fmla="*/ 8487 w 10410"/>
                          <a:gd name="connsiteY1" fmla="*/ 629 h 10629"/>
                          <a:gd name="connsiteX2" fmla="*/ 7683 w 10410"/>
                          <a:gd name="connsiteY2" fmla="*/ 1187 h 10629"/>
                          <a:gd name="connsiteX3" fmla="*/ 7126 w 10410"/>
                          <a:gd name="connsiteY3" fmla="*/ 2387 h 10629"/>
                          <a:gd name="connsiteX4" fmla="*/ 6901 w 10410"/>
                          <a:gd name="connsiteY4" fmla="*/ 3597 h 10629"/>
                          <a:gd name="connsiteX5" fmla="*/ 6584 w 10410"/>
                          <a:gd name="connsiteY5" fmla="*/ 3535 h 10629"/>
                          <a:gd name="connsiteX6" fmla="*/ 6290 w 10410"/>
                          <a:gd name="connsiteY6" fmla="*/ 4259 h 10629"/>
                          <a:gd name="connsiteX7" fmla="*/ 5740 w 10410"/>
                          <a:gd name="connsiteY7" fmla="*/ 3980 h 10629"/>
                          <a:gd name="connsiteX8" fmla="*/ 5624 w 10410"/>
                          <a:gd name="connsiteY8" fmla="*/ 4879 h 10629"/>
                          <a:gd name="connsiteX9" fmla="*/ 5209 w 10410"/>
                          <a:gd name="connsiteY9" fmla="*/ 4042 h 10629"/>
                          <a:gd name="connsiteX10" fmla="*/ 4762 w 10410"/>
                          <a:gd name="connsiteY10" fmla="*/ 2583 h 10629"/>
                          <a:gd name="connsiteX11" fmla="*/ 4642 w 10410"/>
                          <a:gd name="connsiteY11" fmla="*/ 3700 h 10629"/>
                          <a:gd name="connsiteX12" fmla="*/ 4307 w 10410"/>
                          <a:gd name="connsiteY12" fmla="*/ 4145 h 10629"/>
                          <a:gd name="connsiteX13" fmla="*/ 3936 w 10410"/>
                          <a:gd name="connsiteY13" fmla="*/ 3307 h 10629"/>
                          <a:gd name="connsiteX14" fmla="*/ 3525 w 10410"/>
                          <a:gd name="connsiteY14" fmla="*/ 3039 h 10629"/>
                          <a:gd name="connsiteX15" fmla="*/ 3365 w 10410"/>
                          <a:gd name="connsiteY15" fmla="*/ 4042 h 10629"/>
                          <a:gd name="connsiteX16" fmla="*/ 3070 w 10410"/>
                          <a:gd name="connsiteY16" fmla="*/ 4817 h 10629"/>
                          <a:gd name="connsiteX17" fmla="*/ 2877 w 10410"/>
                          <a:gd name="connsiteY17" fmla="*/ 4373 h 10629"/>
                          <a:gd name="connsiteX18" fmla="*/ 2226 w 10410"/>
                          <a:gd name="connsiteY18" fmla="*/ 5096 h 10629"/>
                          <a:gd name="connsiteX19" fmla="*/ 1972 w 10410"/>
                          <a:gd name="connsiteY19" fmla="*/ 5831 h 10629"/>
                          <a:gd name="connsiteX20" fmla="*/ 1677 w 10410"/>
                          <a:gd name="connsiteY20" fmla="*/ 5717 h 10629"/>
                          <a:gd name="connsiteX21" fmla="*/ 1266 w 10410"/>
                          <a:gd name="connsiteY21" fmla="*/ 4931 h 10629"/>
                          <a:gd name="connsiteX22" fmla="*/ 1051 w 10410"/>
                          <a:gd name="connsiteY22" fmla="*/ 4093 h 10629"/>
                          <a:gd name="connsiteX23" fmla="*/ 895 w 10410"/>
                          <a:gd name="connsiteY23" fmla="*/ 3814 h 10629"/>
                          <a:gd name="connsiteX24" fmla="*/ 738 w 10410"/>
                          <a:gd name="connsiteY24" fmla="*/ 2925 h 10629"/>
                          <a:gd name="connsiteX25" fmla="*/ 451 w 10410"/>
                          <a:gd name="connsiteY25" fmla="*/ 2749 h 10629"/>
                          <a:gd name="connsiteX26" fmla="*/ 0 w 10410"/>
                          <a:gd name="connsiteY26" fmla="*/ 3824 h 10629"/>
                          <a:gd name="connsiteX27" fmla="*/ 29 w 10410"/>
                          <a:gd name="connsiteY27" fmla="*/ 10629 h 10629"/>
                          <a:gd name="connsiteX28" fmla="*/ 10000 w 10410"/>
                          <a:gd name="connsiteY28" fmla="*/ 10629 h 10629"/>
                          <a:gd name="connsiteX0" fmla="*/ 10000 w 10304"/>
                          <a:gd name="connsiteY0" fmla="*/ 9442 h 9442"/>
                          <a:gd name="connsiteX1" fmla="*/ 7683 w 10304"/>
                          <a:gd name="connsiteY1" fmla="*/ 0 h 9442"/>
                          <a:gd name="connsiteX2" fmla="*/ 7126 w 10304"/>
                          <a:gd name="connsiteY2" fmla="*/ 1200 h 9442"/>
                          <a:gd name="connsiteX3" fmla="*/ 6901 w 10304"/>
                          <a:gd name="connsiteY3" fmla="*/ 2410 h 9442"/>
                          <a:gd name="connsiteX4" fmla="*/ 6584 w 10304"/>
                          <a:gd name="connsiteY4" fmla="*/ 2348 h 9442"/>
                          <a:gd name="connsiteX5" fmla="*/ 6290 w 10304"/>
                          <a:gd name="connsiteY5" fmla="*/ 3072 h 9442"/>
                          <a:gd name="connsiteX6" fmla="*/ 5740 w 10304"/>
                          <a:gd name="connsiteY6" fmla="*/ 2793 h 9442"/>
                          <a:gd name="connsiteX7" fmla="*/ 5624 w 10304"/>
                          <a:gd name="connsiteY7" fmla="*/ 3692 h 9442"/>
                          <a:gd name="connsiteX8" fmla="*/ 5209 w 10304"/>
                          <a:gd name="connsiteY8" fmla="*/ 2855 h 9442"/>
                          <a:gd name="connsiteX9" fmla="*/ 4762 w 10304"/>
                          <a:gd name="connsiteY9" fmla="*/ 1396 h 9442"/>
                          <a:gd name="connsiteX10" fmla="*/ 4642 w 10304"/>
                          <a:gd name="connsiteY10" fmla="*/ 2513 h 9442"/>
                          <a:gd name="connsiteX11" fmla="*/ 4307 w 10304"/>
                          <a:gd name="connsiteY11" fmla="*/ 2958 h 9442"/>
                          <a:gd name="connsiteX12" fmla="*/ 3936 w 10304"/>
                          <a:gd name="connsiteY12" fmla="*/ 2120 h 9442"/>
                          <a:gd name="connsiteX13" fmla="*/ 3525 w 10304"/>
                          <a:gd name="connsiteY13" fmla="*/ 1852 h 9442"/>
                          <a:gd name="connsiteX14" fmla="*/ 3365 w 10304"/>
                          <a:gd name="connsiteY14" fmla="*/ 2855 h 9442"/>
                          <a:gd name="connsiteX15" fmla="*/ 3070 w 10304"/>
                          <a:gd name="connsiteY15" fmla="*/ 3630 h 9442"/>
                          <a:gd name="connsiteX16" fmla="*/ 2877 w 10304"/>
                          <a:gd name="connsiteY16" fmla="*/ 3186 h 9442"/>
                          <a:gd name="connsiteX17" fmla="*/ 2226 w 10304"/>
                          <a:gd name="connsiteY17" fmla="*/ 3909 h 9442"/>
                          <a:gd name="connsiteX18" fmla="*/ 1972 w 10304"/>
                          <a:gd name="connsiteY18" fmla="*/ 4644 h 9442"/>
                          <a:gd name="connsiteX19" fmla="*/ 1677 w 10304"/>
                          <a:gd name="connsiteY19" fmla="*/ 4530 h 9442"/>
                          <a:gd name="connsiteX20" fmla="*/ 1266 w 10304"/>
                          <a:gd name="connsiteY20" fmla="*/ 3744 h 9442"/>
                          <a:gd name="connsiteX21" fmla="*/ 1051 w 10304"/>
                          <a:gd name="connsiteY21" fmla="*/ 2906 h 9442"/>
                          <a:gd name="connsiteX22" fmla="*/ 895 w 10304"/>
                          <a:gd name="connsiteY22" fmla="*/ 2627 h 9442"/>
                          <a:gd name="connsiteX23" fmla="*/ 738 w 10304"/>
                          <a:gd name="connsiteY23" fmla="*/ 1738 h 9442"/>
                          <a:gd name="connsiteX24" fmla="*/ 451 w 10304"/>
                          <a:gd name="connsiteY24" fmla="*/ 1562 h 9442"/>
                          <a:gd name="connsiteX25" fmla="*/ 0 w 10304"/>
                          <a:gd name="connsiteY25" fmla="*/ 2637 h 9442"/>
                          <a:gd name="connsiteX26" fmla="*/ 29 w 10304"/>
                          <a:gd name="connsiteY26" fmla="*/ 9442 h 9442"/>
                          <a:gd name="connsiteX27" fmla="*/ 10000 w 10304"/>
                          <a:gd name="connsiteY27" fmla="*/ 9442 h 9442"/>
                          <a:gd name="connsiteX0" fmla="*/ 9705 w 9938"/>
                          <a:gd name="connsiteY0" fmla="*/ 8729 h 8729"/>
                          <a:gd name="connsiteX1" fmla="*/ 6916 w 9938"/>
                          <a:gd name="connsiteY1" fmla="*/ 0 h 8729"/>
                          <a:gd name="connsiteX2" fmla="*/ 6697 w 9938"/>
                          <a:gd name="connsiteY2" fmla="*/ 1281 h 8729"/>
                          <a:gd name="connsiteX3" fmla="*/ 6390 w 9938"/>
                          <a:gd name="connsiteY3" fmla="*/ 1216 h 8729"/>
                          <a:gd name="connsiteX4" fmla="*/ 6104 w 9938"/>
                          <a:gd name="connsiteY4" fmla="*/ 1983 h 8729"/>
                          <a:gd name="connsiteX5" fmla="*/ 5571 w 9938"/>
                          <a:gd name="connsiteY5" fmla="*/ 1687 h 8729"/>
                          <a:gd name="connsiteX6" fmla="*/ 5458 w 9938"/>
                          <a:gd name="connsiteY6" fmla="*/ 2639 h 8729"/>
                          <a:gd name="connsiteX7" fmla="*/ 5055 w 9938"/>
                          <a:gd name="connsiteY7" fmla="*/ 1753 h 8729"/>
                          <a:gd name="connsiteX8" fmla="*/ 4622 w 9938"/>
                          <a:gd name="connsiteY8" fmla="*/ 208 h 8729"/>
                          <a:gd name="connsiteX9" fmla="*/ 4505 w 9938"/>
                          <a:gd name="connsiteY9" fmla="*/ 1391 h 8729"/>
                          <a:gd name="connsiteX10" fmla="*/ 4180 w 9938"/>
                          <a:gd name="connsiteY10" fmla="*/ 1862 h 8729"/>
                          <a:gd name="connsiteX11" fmla="*/ 3820 w 9938"/>
                          <a:gd name="connsiteY11" fmla="*/ 974 h 8729"/>
                          <a:gd name="connsiteX12" fmla="*/ 3421 w 9938"/>
                          <a:gd name="connsiteY12" fmla="*/ 690 h 8729"/>
                          <a:gd name="connsiteX13" fmla="*/ 3266 w 9938"/>
                          <a:gd name="connsiteY13" fmla="*/ 1753 h 8729"/>
                          <a:gd name="connsiteX14" fmla="*/ 2979 w 9938"/>
                          <a:gd name="connsiteY14" fmla="*/ 2574 h 8729"/>
                          <a:gd name="connsiteX15" fmla="*/ 2792 w 9938"/>
                          <a:gd name="connsiteY15" fmla="*/ 2103 h 8729"/>
                          <a:gd name="connsiteX16" fmla="*/ 2160 w 9938"/>
                          <a:gd name="connsiteY16" fmla="*/ 2869 h 8729"/>
                          <a:gd name="connsiteX17" fmla="*/ 1914 w 9938"/>
                          <a:gd name="connsiteY17" fmla="*/ 3647 h 8729"/>
                          <a:gd name="connsiteX18" fmla="*/ 1628 w 9938"/>
                          <a:gd name="connsiteY18" fmla="*/ 3527 h 8729"/>
                          <a:gd name="connsiteX19" fmla="*/ 1229 w 9938"/>
                          <a:gd name="connsiteY19" fmla="*/ 2694 h 8729"/>
                          <a:gd name="connsiteX20" fmla="*/ 1020 w 9938"/>
                          <a:gd name="connsiteY20" fmla="*/ 1807 h 8729"/>
                          <a:gd name="connsiteX21" fmla="*/ 869 w 9938"/>
                          <a:gd name="connsiteY21" fmla="*/ 1511 h 8729"/>
                          <a:gd name="connsiteX22" fmla="*/ 716 w 9938"/>
                          <a:gd name="connsiteY22" fmla="*/ 570 h 8729"/>
                          <a:gd name="connsiteX23" fmla="*/ 438 w 9938"/>
                          <a:gd name="connsiteY23" fmla="*/ 383 h 8729"/>
                          <a:gd name="connsiteX24" fmla="*/ 0 w 9938"/>
                          <a:gd name="connsiteY24" fmla="*/ 1522 h 8729"/>
                          <a:gd name="connsiteX25" fmla="*/ 28 w 9938"/>
                          <a:gd name="connsiteY25" fmla="*/ 8729 h 8729"/>
                          <a:gd name="connsiteX26" fmla="*/ 9705 w 9938"/>
                          <a:gd name="connsiteY26" fmla="*/ 8729 h 8729"/>
                          <a:gd name="connsiteX0" fmla="*/ 9766 w 10260"/>
                          <a:gd name="connsiteY0" fmla="*/ 9762 h 9762"/>
                          <a:gd name="connsiteX1" fmla="*/ 9253 w 10260"/>
                          <a:gd name="connsiteY1" fmla="*/ 3410 h 9762"/>
                          <a:gd name="connsiteX2" fmla="*/ 6739 w 10260"/>
                          <a:gd name="connsiteY2" fmla="*/ 1230 h 9762"/>
                          <a:gd name="connsiteX3" fmla="*/ 6430 w 10260"/>
                          <a:gd name="connsiteY3" fmla="*/ 1155 h 9762"/>
                          <a:gd name="connsiteX4" fmla="*/ 6142 w 10260"/>
                          <a:gd name="connsiteY4" fmla="*/ 2034 h 9762"/>
                          <a:gd name="connsiteX5" fmla="*/ 5606 w 10260"/>
                          <a:gd name="connsiteY5" fmla="*/ 1695 h 9762"/>
                          <a:gd name="connsiteX6" fmla="*/ 5492 w 10260"/>
                          <a:gd name="connsiteY6" fmla="*/ 2785 h 9762"/>
                          <a:gd name="connsiteX7" fmla="*/ 5087 w 10260"/>
                          <a:gd name="connsiteY7" fmla="*/ 1770 h 9762"/>
                          <a:gd name="connsiteX8" fmla="*/ 4651 w 10260"/>
                          <a:gd name="connsiteY8" fmla="*/ 0 h 9762"/>
                          <a:gd name="connsiteX9" fmla="*/ 4533 w 10260"/>
                          <a:gd name="connsiteY9" fmla="*/ 1356 h 9762"/>
                          <a:gd name="connsiteX10" fmla="*/ 4206 w 10260"/>
                          <a:gd name="connsiteY10" fmla="*/ 1895 h 9762"/>
                          <a:gd name="connsiteX11" fmla="*/ 3844 w 10260"/>
                          <a:gd name="connsiteY11" fmla="*/ 878 h 9762"/>
                          <a:gd name="connsiteX12" fmla="*/ 3442 w 10260"/>
                          <a:gd name="connsiteY12" fmla="*/ 552 h 9762"/>
                          <a:gd name="connsiteX13" fmla="*/ 3286 w 10260"/>
                          <a:gd name="connsiteY13" fmla="*/ 1770 h 9762"/>
                          <a:gd name="connsiteX14" fmla="*/ 2998 w 10260"/>
                          <a:gd name="connsiteY14" fmla="*/ 2711 h 9762"/>
                          <a:gd name="connsiteX15" fmla="*/ 2809 w 10260"/>
                          <a:gd name="connsiteY15" fmla="*/ 2171 h 9762"/>
                          <a:gd name="connsiteX16" fmla="*/ 2173 w 10260"/>
                          <a:gd name="connsiteY16" fmla="*/ 3049 h 9762"/>
                          <a:gd name="connsiteX17" fmla="*/ 1926 w 10260"/>
                          <a:gd name="connsiteY17" fmla="*/ 3940 h 9762"/>
                          <a:gd name="connsiteX18" fmla="*/ 1638 w 10260"/>
                          <a:gd name="connsiteY18" fmla="*/ 3803 h 9762"/>
                          <a:gd name="connsiteX19" fmla="*/ 1237 w 10260"/>
                          <a:gd name="connsiteY19" fmla="*/ 2848 h 9762"/>
                          <a:gd name="connsiteX20" fmla="*/ 1026 w 10260"/>
                          <a:gd name="connsiteY20" fmla="*/ 1832 h 9762"/>
                          <a:gd name="connsiteX21" fmla="*/ 874 w 10260"/>
                          <a:gd name="connsiteY21" fmla="*/ 1493 h 9762"/>
                          <a:gd name="connsiteX22" fmla="*/ 720 w 10260"/>
                          <a:gd name="connsiteY22" fmla="*/ 415 h 9762"/>
                          <a:gd name="connsiteX23" fmla="*/ 441 w 10260"/>
                          <a:gd name="connsiteY23" fmla="*/ 201 h 9762"/>
                          <a:gd name="connsiteX24" fmla="*/ 0 w 10260"/>
                          <a:gd name="connsiteY24" fmla="*/ 1506 h 9762"/>
                          <a:gd name="connsiteX25" fmla="*/ 28 w 10260"/>
                          <a:gd name="connsiteY25" fmla="*/ 9762 h 9762"/>
                          <a:gd name="connsiteX26" fmla="*/ 9766 w 10260"/>
                          <a:gd name="connsiteY26" fmla="*/ 9762 h 9762"/>
                          <a:gd name="connsiteX0" fmla="*/ 9519 w 9519"/>
                          <a:gd name="connsiteY0" fmla="*/ 10000 h 10000"/>
                          <a:gd name="connsiteX1" fmla="*/ 9019 w 9519"/>
                          <a:gd name="connsiteY1" fmla="*/ 3493 h 10000"/>
                          <a:gd name="connsiteX2" fmla="*/ 6568 w 9519"/>
                          <a:gd name="connsiteY2" fmla="*/ 1260 h 10000"/>
                          <a:gd name="connsiteX3" fmla="*/ 6267 w 9519"/>
                          <a:gd name="connsiteY3" fmla="*/ 1183 h 10000"/>
                          <a:gd name="connsiteX4" fmla="*/ 5986 w 9519"/>
                          <a:gd name="connsiteY4" fmla="*/ 2084 h 10000"/>
                          <a:gd name="connsiteX5" fmla="*/ 5464 w 9519"/>
                          <a:gd name="connsiteY5" fmla="*/ 1736 h 10000"/>
                          <a:gd name="connsiteX6" fmla="*/ 5353 w 9519"/>
                          <a:gd name="connsiteY6" fmla="*/ 2853 h 10000"/>
                          <a:gd name="connsiteX7" fmla="*/ 4958 w 9519"/>
                          <a:gd name="connsiteY7" fmla="*/ 1813 h 10000"/>
                          <a:gd name="connsiteX8" fmla="*/ 4533 w 9519"/>
                          <a:gd name="connsiteY8" fmla="*/ 0 h 10000"/>
                          <a:gd name="connsiteX9" fmla="*/ 4418 w 9519"/>
                          <a:gd name="connsiteY9" fmla="*/ 1389 h 10000"/>
                          <a:gd name="connsiteX10" fmla="*/ 4099 w 9519"/>
                          <a:gd name="connsiteY10" fmla="*/ 1941 h 10000"/>
                          <a:gd name="connsiteX11" fmla="*/ 3747 w 9519"/>
                          <a:gd name="connsiteY11" fmla="*/ 899 h 10000"/>
                          <a:gd name="connsiteX12" fmla="*/ 3355 w 9519"/>
                          <a:gd name="connsiteY12" fmla="*/ 565 h 10000"/>
                          <a:gd name="connsiteX13" fmla="*/ 3203 w 9519"/>
                          <a:gd name="connsiteY13" fmla="*/ 1813 h 10000"/>
                          <a:gd name="connsiteX14" fmla="*/ 2922 w 9519"/>
                          <a:gd name="connsiteY14" fmla="*/ 2777 h 10000"/>
                          <a:gd name="connsiteX15" fmla="*/ 2738 w 9519"/>
                          <a:gd name="connsiteY15" fmla="*/ 2224 h 10000"/>
                          <a:gd name="connsiteX16" fmla="*/ 2118 w 9519"/>
                          <a:gd name="connsiteY16" fmla="*/ 3123 h 10000"/>
                          <a:gd name="connsiteX17" fmla="*/ 1877 w 9519"/>
                          <a:gd name="connsiteY17" fmla="*/ 4036 h 10000"/>
                          <a:gd name="connsiteX18" fmla="*/ 1596 w 9519"/>
                          <a:gd name="connsiteY18" fmla="*/ 3896 h 10000"/>
                          <a:gd name="connsiteX19" fmla="*/ 1206 w 9519"/>
                          <a:gd name="connsiteY19" fmla="*/ 2917 h 10000"/>
                          <a:gd name="connsiteX20" fmla="*/ 1000 w 9519"/>
                          <a:gd name="connsiteY20" fmla="*/ 1877 h 10000"/>
                          <a:gd name="connsiteX21" fmla="*/ 852 w 9519"/>
                          <a:gd name="connsiteY21" fmla="*/ 1529 h 10000"/>
                          <a:gd name="connsiteX22" fmla="*/ 702 w 9519"/>
                          <a:gd name="connsiteY22" fmla="*/ 425 h 10000"/>
                          <a:gd name="connsiteX23" fmla="*/ 430 w 9519"/>
                          <a:gd name="connsiteY23" fmla="*/ 206 h 10000"/>
                          <a:gd name="connsiteX24" fmla="*/ 0 w 9519"/>
                          <a:gd name="connsiteY24" fmla="*/ 1543 h 10000"/>
                          <a:gd name="connsiteX25" fmla="*/ 27 w 9519"/>
                          <a:gd name="connsiteY25" fmla="*/ 10000 h 10000"/>
                          <a:gd name="connsiteX26" fmla="*/ 9519 w 9519"/>
                          <a:gd name="connsiteY26" fmla="*/ 10000 h 10000"/>
                          <a:gd name="connsiteX0" fmla="*/ 10000 w 10000"/>
                          <a:gd name="connsiteY0" fmla="*/ 10000 h 10000"/>
                          <a:gd name="connsiteX1" fmla="*/ 9522 w 10000"/>
                          <a:gd name="connsiteY1" fmla="*/ 6490 h 10000"/>
                          <a:gd name="connsiteX2" fmla="*/ 6900 w 10000"/>
                          <a:gd name="connsiteY2" fmla="*/ 1260 h 10000"/>
                          <a:gd name="connsiteX3" fmla="*/ 6584 w 10000"/>
                          <a:gd name="connsiteY3" fmla="*/ 1183 h 10000"/>
                          <a:gd name="connsiteX4" fmla="*/ 6288 w 10000"/>
                          <a:gd name="connsiteY4" fmla="*/ 2084 h 10000"/>
                          <a:gd name="connsiteX5" fmla="*/ 5740 w 10000"/>
                          <a:gd name="connsiteY5" fmla="*/ 1736 h 10000"/>
                          <a:gd name="connsiteX6" fmla="*/ 5623 w 10000"/>
                          <a:gd name="connsiteY6" fmla="*/ 2853 h 10000"/>
                          <a:gd name="connsiteX7" fmla="*/ 5209 w 10000"/>
                          <a:gd name="connsiteY7" fmla="*/ 1813 h 10000"/>
                          <a:gd name="connsiteX8" fmla="*/ 4762 w 10000"/>
                          <a:gd name="connsiteY8" fmla="*/ 0 h 10000"/>
                          <a:gd name="connsiteX9" fmla="*/ 4641 w 10000"/>
                          <a:gd name="connsiteY9" fmla="*/ 1389 h 10000"/>
                          <a:gd name="connsiteX10" fmla="*/ 4306 w 10000"/>
                          <a:gd name="connsiteY10" fmla="*/ 1941 h 10000"/>
                          <a:gd name="connsiteX11" fmla="*/ 3936 w 10000"/>
                          <a:gd name="connsiteY11" fmla="*/ 899 h 10000"/>
                          <a:gd name="connsiteX12" fmla="*/ 3525 w 10000"/>
                          <a:gd name="connsiteY12" fmla="*/ 565 h 10000"/>
                          <a:gd name="connsiteX13" fmla="*/ 3365 w 10000"/>
                          <a:gd name="connsiteY13" fmla="*/ 1813 h 10000"/>
                          <a:gd name="connsiteX14" fmla="*/ 3070 w 10000"/>
                          <a:gd name="connsiteY14" fmla="*/ 2777 h 10000"/>
                          <a:gd name="connsiteX15" fmla="*/ 2876 w 10000"/>
                          <a:gd name="connsiteY15" fmla="*/ 2224 h 10000"/>
                          <a:gd name="connsiteX16" fmla="*/ 2225 w 10000"/>
                          <a:gd name="connsiteY16" fmla="*/ 3123 h 10000"/>
                          <a:gd name="connsiteX17" fmla="*/ 1972 w 10000"/>
                          <a:gd name="connsiteY17" fmla="*/ 4036 h 10000"/>
                          <a:gd name="connsiteX18" fmla="*/ 1677 w 10000"/>
                          <a:gd name="connsiteY18" fmla="*/ 3896 h 10000"/>
                          <a:gd name="connsiteX19" fmla="*/ 1267 w 10000"/>
                          <a:gd name="connsiteY19" fmla="*/ 2917 h 10000"/>
                          <a:gd name="connsiteX20" fmla="*/ 1051 w 10000"/>
                          <a:gd name="connsiteY20" fmla="*/ 1877 h 10000"/>
                          <a:gd name="connsiteX21" fmla="*/ 895 w 10000"/>
                          <a:gd name="connsiteY21" fmla="*/ 1529 h 10000"/>
                          <a:gd name="connsiteX22" fmla="*/ 737 w 10000"/>
                          <a:gd name="connsiteY22" fmla="*/ 425 h 10000"/>
                          <a:gd name="connsiteX23" fmla="*/ 452 w 10000"/>
                          <a:gd name="connsiteY23" fmla="*/ 206 h 10000"/>
                          <a:gd name="connsiteX24" fmla="*/ 0 w 10000"/>
                          <a:gd name="connsiteY24" fmla="*/ 1543 h 10000"/>
                          <a:gd name="connsiteX25" fmla="*/ 28 w 10000"/>
                          <a:gd name="connsiteY25" fmla="*/ 10000 h 10000"/>
                          <a:gd name="connsiteX26" fmla="*/ 10000 w 10000"/>
                          <a:gd name="connsiteY2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000" h="10000">
                            <a:moveTo>
                              <a:pt x="10000" y="10000"/>
                            </a:moveTo>
                            <a:cubicBezTo>
                              <a:pt x="8876" y="5530"/>
                              <a:pt x="10038" y="7947"/>
                              <a:pt x="9522" y="6490"/>
                            </a:cubicBezTo>
                            <a:lnTo>
                              <a:pt x="6900" y="1260"/>
                            </a:lnTo>
                            <a:lnTo>
                              <a:pt x="6584" y="1183"/>
                            </a:lnTo>
                            <a:cubicBezTo>
                              <a:pt x="6485" y="1483"/>
                              <a:pt x="6387" y="1784"/>
                              <a:pt x="6288" y="2084"/>
                            </a:cubicBezTo>
                            <a:lnTo>
                              <a:pt x="5740" y="1736"/>
                            </a:lnTo>
                            <a:cubicBezTo>
                              <a:pt x="5701" y="2109"/>
                              <a:pt x="5662" y="2480"/>
                              <a:pt x="5623" y="2853"/>
                            </a:cubicBezTo>
                            <a:lnTo>
                              <a:pt x="5209" y="1813"/>
                            </a:lnTo>
                            <a:cubicBezTo>
                              <a:pt x="5059" y="1209"/>
                              <a:pt x="4911" y="604"/>
                              <a:pt x="4762" y="0"/>
                            </a:cubicBezTo>
                            <a:cubicBezTo>
                              <a:pt x="4722" y="463"/>
                              <a:pt x="4681" y="926"/>
                              <a:pt x="4641" y="1389"/>
                            </a:cubicBezTo>
                            <a:lnTo>
                              <a:pt x="4306" y="1941"/>
                            </a:lnTo>
                            <a:lnTo>
                              <a:pt x="3936" y="899"/>
                            </a:lnTo>
                            <a:lnTo>
                              <a:pt x="3525" y="565"/>
                            </a:lnTo>
                            <a:cubicBezTo>
                              <a:pt x="3472" y="981"/>
                              <a:pt x="3417" y="1398"/>
                              <a:pt x="3365" y="1813"/>
                            </a:cubicBezTo>
                            <a:cubicBezTo>
                              <a:pt x="3266" y="2134"/>
                              <a:pt x="3168" y="2456"/>
                              <a:pt x="3070" y="2777"/>
                            </a:cubicBezTo>
                            <a:cubicBezTo>
                              <a:pt x="3006" y="2593"/>
                              <a:pt x="2940" y="2408"/>
                              <a:pt x="2876" y="2224"/>
                            </a:cubicBezTo>
                            <a:lnTo>
                              <a:pt x="2225" y="3123"/>
                            </a:lnTo>
                            <a:cubicBezTo>
                              <a:pt x="2141" y="3428"/>
                              <a:pt x="2056" y="3732"/>
                              <a:pt x="1972" y="4036"/>
                            </a:cubicBezTo>
                            <a:lnTo>
                              <a:pt x="1677" y="3896"/>
                            </a:lnTo>
                            <a:lnTo>
                              <a:pt x="1267" y="2917"/>
                            </a:lnTo>
                            <a:cubicBezTo>
                              <a:pt x="1193" y="2571"/>
                              <a:pt x="1123" y="2223"/>
                              <a:pt x="1051" y="1877"/>
                            </a:cubicBezTo>
                            <a:cubicBezTo>
                              <a:pt x="999" y="1761"/>
                              <a:pt x="948" y="1645"/>
                              <a:pt x="895" y="1529"/>
                            </a:cubicBezTo>
                            <a:cubicBezTo>
                              <a:pt x="843" y="1162"/>
                              <a:pt x="790" y="793"/>
                              <a:pt x="737" y="425"/>
                            </a:cubicBezTo>
                            <a:lnTo>
                              <a:pt x="452" y="206"/>
                            </a:lnTo>
                            <a:lnTo>
                              <a:pt x="0" y="1543"/>
                            </a:lnTo>
                            <a:cubicBezTo>
                              <a:pt x="11" y="4361"/>
                              <a:pt x="19" y="7181"/>
                              <a:pt x="28" y="10000"/>
                            </a:cubicBezTo>
                            <a:lnTo>
                              <a:pt x="10000" y="10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1" name="Freeform 204"/>
                      <p:cNvSpPr>
                        <a:spLocks/>
                      </p:cNvSpPr>
                      <p:nvPr/>
                    </p:nvSpPr>
                    <p:spPr bwMode="auto">
                      <a:xfrm>
                        <a:off x="3135" y="2632"/>
                        <a:ext cx="408" cy="200"/>
                      </a:xfrm>
                      <a:custGeom>
                        <a:avLst/>
                        <a:gdLst>
                          <a:gd name="T0" fmla="*/ 57 w 408"/>
                          <a:gd name="T1" fmla="*/ 65 h 200"/>
                          <a:gd name="T2" fmla="*/ 127 w 408"/>
                          <a:gd name="T3" fmla="*/ 59 h 200"/>
                          <a:gd name="T4" fmla="*/ 170 w 408"/>
                          <a:gd name="T5" fmla="*/ 0 h 200"/>
                          <a:gd name="T6" fmla="*/ 240 w 408"/>
                          <a:gd name="T7" fmla="*/ 54 h 200"/>
                          <a:gd name="T8" fmla="*/ 289 w 408"/>
                          <a:gd name="T9" fmla="*/ 103 h 200"/>
                          <a:gd name="T10" fmla="*/ 359 w 408"/>
                          <a:gd name="T11" fmla="*/ 124 h 200"/>
                          <a:gd name="T12" fmla="*/ 408 w 408"/>
                          <a:gd name="T13" fmla="*/ 195 h 200"/>
                          <a:gd name="T14" fmla="*/ 305 w 408"/>
                          <a:gd name="T15" fmla="*/ 200 h 200"/>
                          <a:gd name="T16" fmla="*/ 165 w 408"/>
                          <a:gd name="T17" fmla="*/ 140 h 200"/>
                          <a:gd name="T18" fmla="*/ 79 w 408"/>
                          <a:gd name="T19" fmla="*/ 167 h 200"/>
                          <a:gd name="T20" fmla="*/ 0 w 408"/>
                          <a:gd name="T21" fmla="*/ 135 h 200"/>
                          <a:gd name="T22" fmla="*/ 57 w 408"/>
                          <a:gd name="T23" fmla="*/ 6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8" h="200">
                            <a:moveTo>
                              <a:pt x="57" y="65"/>
                            </a:moveTo>
                            <a:lnTo>
                              <a:pt x="127" y="59"/>
                            </a:lnTo>
                            <a:lnTo>
                              <a:pt x="170" y="0"/>
                            </a:lnTo>
                            <a:lnTo>
                              <a:pt x="240" y="54"/>
                            </a:lnTo>
                            <a:lnTo>
                              <a:pt x="289" y="103"/>
                            </a:lnTo>
                            <a:lnTo>
                              <a:pt x="359" y="124"/>
                            </a:lnTo>
                            <a:lnTo>
                              <a:pt x="408" y="195"/>
                            </a:lnTo>
                            <a:lnTo>
                              <a:pt x="305" y="200"/>
                            </a:lnTo>
                            <a:lnTo>
                              <a:pt x="165" y="140"/>
                            </a:lnTo>
                            <a:lnTo>
                              <a:pt x="79" y="167"/>
                            </a:lnTo>
                            <a:lnTo>
                              <a:pt x="0" y="135"/>
                            </a:lnTo>
                            <a:lnTo>
                              <a:pt x="57"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2" name="Freeform 205"/>
                      <p:cNvSpPr>
                        <a:spLocks/>
                      </p:cNvSpPr>
                      <p:nvPr/>
                    </p:nvSpPr>
                    <p:spPr bwMode="auto">
                      <a:xfrm>
                        <a:off x="3186" y="2718"/>
                        <a:ext cx="286" cy="146"/>
                      </a:xfrm>
                      <a:custGeom>
                        <a:avLst/>
                        <a:gdLst>
                          <a:gd name="T0" fmla="*/ 0 w 286"/>
                          <a:gd name="T1" fmla="*/ 87 h 146"/>
                          <a:gd name="T2" fmla="*/ 54 w 286"/>
                          <a:gd name="T3" fmla="*/ 17 h 146"/>
                          <a:gd name="T4" fmla="*/ 141 w 286"/>
                          <a:gd name="T5" fmla="*/ 0 h 146"/>
                          <a:gd name="T6" fmla="*/ 179 w 286"/>
                          <a:gd name="T7" fmla="*/ 76 h 146"/>
                          <a:gd name="T8" fmla="*/ 281 w 286"/>
                          <a:gd name="T9" fmla="*/ 109 h 146"/>
                          <a:gd name="T10" fmla="*/ 286 w 286"/>
                          <a:gd name="T11" fmla="*/ 146 h 146"/>
                          <a:gd name="T12" fmla="*/ 60 w 286"/>
                          <a:gd name="T13" fmla="*/ 135 h 146"/>
                          <a:gd name="T14" fmla="*/ 0 w 286"/>
                          <a:gd name="T15" fmla="*/ 87 h 1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46">
                            <a:moveTo>
                              <a:pt x="0" y="87"/>
                            </a:moveTo>
                            <a:lnTo>
                              <a:pt x="54" y="17"/>
                            </a:lnTo>
                            <a:lnTo>
                              <a:pt x="141" y="0"/>
                            </a:lnTo>
                            <a:lnTo>
                              <a:pt x="179" y="76"/>
                            </a:lnTo>
                            <a:lnTo>
                              <a:pt x="281" y="109"/>
                            </a:lnTo>
                            <a:lnTo>
                              <a:pt x="286" y="146"/>
                            </a:lnTo>
                            <a:lnTo>
                              <a:pt x="60" y="13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3" name="Freeform 206"/>
                      <p:cNvSpPr>
                        <a:spLocks/>
                      </p:cNvSpPr>
                      <p:nvPr/>
                    </p:nvSpPr>
                    <p:spPr bwMode="auto">
                      <a:xfrm>
                        <a:off x="4708" y="2389"/>
                        <a:ext cx="928" cy="302"/>
                      </a:xfrm>
                      <a:custGeom>
                        <a:avLst/>
                        <a:gdLst>
                          <a:gd name="T0" fmla="*/ 0 w 928"/>
                          <a:gd name="T1" fmla="*/ 291 h 302"/>
                          <a:gd name="T2" fmla="*/ 189 w 928"/>
                          <a:gd name="T3" fmla="*/ 302 h 302"/>
                          <a:gd name="T4" fmla="*/ 383 w 928"/>
                          <a:gd name="T5" fmla="*/ 270 h 302"/>
                          <a:gd name="T6" fmla="*/ 609 w 928"/>
                          <a:gd name="T7" fmla="*/ 291 h 302"/>
                          <a:gd name="T8" fmla="*/ 701 w 928"/>
                          <a:gd name="T9" fmla="*/ 281 h 302"/>
                          <a:gd name="T10" fmla="*/ 825 w 928"/>
                          <a:gd name="T11" fmla="*/ 275 h 302"/>
                          <a:gd name="T12" fmla="*/ 928 w 928"/>
                          <a:gd name="T13" fmla="*/ 205 h 302"/>
                          <a:gd name="T14" fmla="*/ 890 w 928"/>
                          <a:gd name="T15" fmla="*/ 135 h 302"/>
                          <a:gd name="T16" fmla="*/ 771 w 928"/>
                          <a:gd name="T17" fmla="*/ 113 h 302"/>
                          <a:gd name="T18" fmla="*/ 690 w 928"/>
                          <a:gd name="T19" fmla="*/ 0 h 302"/>
                          <a:gd name="T20" fmla="*/ 588 w 928"/>
                          <a:gd name="T21" fmla="*/ 16 h 302"/>
                          <a:gd name="T22" fmla="*/ 572 w 928"/>
                          <a:gd name="T23" fmla="*/ 113 h 302"/>
                          <a:gd name="T24" fmla="*/ 420 w 928"/>
                          <a:gd name="T25" fmla="*/ 87 h 302"/>
                          <a:gd name="T26" fmla="*/ 340 w 928"/>
                          <a:gd name="T27" fmla="*/ 130 h 302"/>
                          <a:gd name="T28" fmla="*/ 275 w 928"/>
                          <a:gd name="T29" fmla="*/ 205 h 302"/>
                          <a:gd name="T30" fmla="*/ 167 w 928"/>
                          <a:gd name="T31" fmla="*/ 216 h 302"/>
                          <a:gd name="T32" fmla="*/ 92 w 928"/>
                          <a:gd name="T33" fmla="*/ 248 h 302"/>
                          <a:gd name="T34" fmla="*/ 27 w 928"/>
                          <a:gd name="T35" fmla="*/ 243 h 302"/>
                          <a:gd name="T36" fmla="*/ 0 w 928"/>
                          <a:gd name="T37" fmla="*/ 29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8" h="302">
                            <a:moveTo>
                              <a:pt x="0" y="291"/>
                            </a:moveTo>
                            <a:lnTo>
                              <a:pt x="189" y="302"/>
                            </a:lnTo>
                            <a:lnTo>
                              <a:pt x="383" y="270"/>
                            </a:lnTo>
                            <a:lnTo>
                              <a:pt x="609" y="291"/>
                            </a:lnTo>
                            <a:lnTo>
                              <a:pt x="701" y="281"/>
                            </a:lnTo>
                            <a:lnTo>
                              <a:pt x="825" y="275"/>
                            </a:lnTo>
                            <a:lnTo>
                              <a:pt x="928" y="205"/>
                            </a:lnTo>
                            <a:lnTo>
                              <a:pt x="890" y="135"/>
                            </a:lnTo>
                            <a:lnTo>
                              <a:pt x="771" y="113"/>
                            </a:lnTo>
                            <a:lnTo>
                              <a:pt x="690" y="0"/>
                            </a:lnTo>
                            <a:lnTo>
                              <a:pt x="588" y="16"/>
                            </a:lnTo>
                            <a:lnTo>
                              <a:pt x="572" y="113"/>
                            </a:lnTo>
                            <a:lnTo>
                              <a:pt x="420" y="87"/>
                            </a:lnTo>
                            <a:lnTo>
                              <a:pt x="340" y="130"/>
                            </a:lnTo>
                            <a:lnTo>
                              <a:pt x="275" y="205"/>
                            </a:lnTo>
                            <a:lnTo>
                              <a:pt x="167" y="216"/>
                            </a:lnTo>
                            <a:lnTo>
                              <a:pt x="92" y="248"/>
                            </a:lnTo>
                            <a:lnTo>
                              <a:pt x="27" y="243"/>
                            </a:lnTo>
                            <a:lnTo>
                              <a:pt x="0" y="2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4" name="Freeform 207"/>
                      <p:cNvSpPr>
                        <a:spLocks/>
                      </p:cNvSpPr>
                      <p:nvPr/>
                    </p:nvSpPr>
                    <p:spPr bwMode="auto">
                      <a:xfrm>
                        <a:off x="4821" y="2616"/>
                        <a:ext cx="324" cy="108"/>
                      </a:xfrm>
                      <a:custGeom>
                        <a:avLst/>
                        <a:gdLst>
                          <a:gd name="T0" fmla="*/ 0 w 324"/>
                          <a:gd name="T1" fmla="*/ 92 h 108"/>
                          <a:gd name="T2" fmla="*/ 151 w 324"/>
                          <a:gd name="T3" fmla="*/ 108 h 108"/>
                          <a:gd name="T4" fmla="*/ 324 w 324"/>
                          <a:gd name="T5" fmla="*/ 92 h 108"/>
                          <a:gd name="T6" fmla="*/ 319 w 324"/>
                          <a:gd name="T7" fmla="*/ 32 h 108"/>
                          <a:gd name="T8" fmla="*/ 216 w 324"/>
                          <a:gd name="T9" fmla="*/ 38 h 108"/>
                          <a:gd name="T10" fmla="*/ 184 w 324"/>
                          <a:gd name="T11" fmla="*/ 0 h 108"/>
                          <a:gd name="T12" fmla="*/ 113 w 324"/>
                          <a:gd name="T13" fmla="*/ 11 h 108"/>
                          <a:gd name="T14" fmla="*/ 0 w 324"/>
                          <a:gd name="T15" fmla="*/ 9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08">
                            <a:moveTo>
                              <a:pt x="0" y="92"/>
                            </a:moveTo>
                            <a:lnTo>
                              <a:pt x="151" y="108"/>
                            </a:lnTo>
                            <a:lnTo>
                              <a:pt x="324" y="92"/>
                            </a:lnTo>
                            <a:lnTo>
                              <a:pt x="319" y="32"/>
                            </a:lnTo>
                            <a:lnTo>
                              <a:pt x="216" y="38"/>
                            </a:lnTo>
                            <a:lnTo>
                              <a:pt x="184" y="0"/>
                            </a:lnTo>
                            <a:lnTo>
                              <a:pt x="113" y="11"/>
                            </a:lnTo>
                            <a:lnTo>
                              <a:pt x="0"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5" name="Freeform 208"/>
                      <p:cNvSpPr>
                        <a:spLocks/>
                      </p:cNvSpPr>
                      <p:nvPr/>
                    </p:nvSpPr>
                    <p:spPr bwMode="auto">
                      <a:xfrm>
                        <a:off x="5031" y="2794"/>
                        <a:ext cx="691" cy="200"/>
                      </a:xfrm>
                      <a:custGeom>
                        <a:avLst/>
                        <a:gdLst>
                          <a:gd name="T0" fmla="*/ 87 w 691"/>
                          <a:gd name="T1" fmla="*/ 119 h 200"/>
                          <a:gd name="T2" fmla="*/ 125 w 691"/>
                          <a:gd name="T3" fmla="*/ 65 h 200"/>
                          <a:gd name="T4" fmla="*/ 254 w 691"/>
                          <a:gd name="T5" fmla="*/ 70 h 200"/>
                          <a:gd name="T6" fmla="*/ 324 w 691"/>
                          <a:gd name="T7" fmla="*/ 21 h 200"/>
                          <a:gd name="T8" fmla="*/ 454 w 691"/>
                          <a:gd name="T9" fmla="*/ 0 h 200"/>
                          <a:gd name="T10" fmla="*/ 583 w 691"/>
                          <a:gd name="T11" fmla="*/ 54 h 200"/>
                          <a:gd name="T12" fmla="*/ 626 w 691"/>
                          <a:gd name="T13" fmla="*/ 130 h 200"/>
                          <a:gd name="T14" fmla="*/ 691 w 691"/>
                          <a:gd name="T15" fmla="*/ 151 h 200"/>
                          <a:gd name="T16" fmla="*/ 659 w 691"/>
                          <a:gd name="T17" fmla="*/ 200 h 200"/>
                          <a:gd name="T18" fmla="*/ 373 w 691"/>
                          <a:gd name="T19" fmla="*/ 184 h 200"/>
                          <a:gd name="T20" fmla="*/ 125 w 691"/>
                          <a:gd name="T21" fmla="*/ 173 h 200"/>
                          <a:gd name="T22" fmla="*/ 6 w 691"/>
                          <a:gd name="T23" fmla="*/ 168 h 200"/>
                          <a:gd name="T24" fmla="*/ 0 w 691"/>
                          <a:gd name="T25" fmla="*/ 124 h 200"/>
                          <a:gd name="T26" fmla="*/ 87 w 691"/>
                          <a:gd name="T27" fmla="*/ 11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1" h="200">
                            <a:moveTo>
                              <a:pt x="87" y="119"/>
                            </a:moveTo>
                            <a:lnTo>
                              <a:pt x="125" y="65"/>
                            </a:lnTo>
                            <a:lnTo>
                              <a:pt x="254" y="70"/>
                            </a:lnTo>
                            <a:lnTo>
                              <a:pt x="324" y="21"/>
                            </a:lnTo>
                            <a:lnTo>
                              <a:pt x="454" y="0"/>
                            </a:lnTo>
                            <a:lnTo>
                              <a:pt x="583" y="54"/>
                            </a:lnTo>
                            <a:lnTo>
                              <a:pt x="626" y="130"/>
                            </a:lnTo>
                            <a:lnTo>
                              <a:pt x="691" y="151"/>
                            </a:lnTo>
                            <a:lnTo>
                              <a:pt x="659" y="200"/>
                            </a:lnTo>
                            <a:lnTo>
                              <a:pt x="373" y="184"/>
                            </a:lnTo>
                            <a:lnTo>
                              <a:pt x="125" y="173"/>
                            </a:lnTo>
                            <a:lnTo>
                              <a:pt x="6" y="168"/>
                            </a:lnTo>
                            <a:lnTo>
                              <a:pt x="0" y="124"/>
                            </a:lnTo>
                            <a:lnTo>
                              <a:pt x="87"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6" name="Freeform 209"/>
                      <p:cNvSpPr>
                        <a:spLocks/>
                      </p:cNvSpPr>
                      <p:nvPr/>
                    </p:nvSpPr>
                    <p:spPr bwMode="auto">
                      <a:xfrm>
                        <a:off x="5177" y="2902"/>
                        <a:ext cx="443" cy="119"/>
                      </a:xfrm>
                      <a:custGeom>
                        <a:avLst/>
                        <a:gdLst>
                          <a:gd name="T0" fmla="*/ 81 w 443"/>
                          <a:gd name="T1" fmla="*/ 27 h 119"/>
                          <a:gd name="T2" fmla="*/ 167 w 443"/>
                          <a:gd name="T3" fmla="*/ 43 h 119"/>
                          <a:gd name="T4" fmla="*/ 232 w 443"/>
                          <a:gd name="T5" fmla="*/ 0 h 119"/>
                          <a:gd name="T6" fmla="*/ 335 w 443"/>
                          <a:gd name="T7" fmla="*/ 16 h 119"/>
                          <a:gd name="T8" fmla="*/ 356 w 443"/>
                          <a:gd name="T9" fmla="*/ 65 h 119"/>
                          <a:gd name="T10" fmla="*/ 432 w 443"/>
                          <a:gd name="T11" fmla="*/ 81 h 119"/>
                          <a:gd name="T12" fmla="*/ 443 w 443"/>
                          <a:gd name="T13" fmla="*/ 119 h 119"/>
                          <a:gd name="T14" fmla="*/ 0 w 443"/>
                          <a:gd name="T15" fmla="*/ 97 h 119"/>
                          <a:gd name="T16" fmla="*/ 22 w 443"/>
                          <a:gd name="T17" fmla="*/ 38 h 119"/>
                          <a:gd name="T18" fmla="*/ 81 w 443"/>
                          <a:gd name="T19" fmla="*/ 2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3" h="119">
                            <a:moveTo>
                              <a:pt x="81" y="27"/>
                            </a:moveTo>
                            <a:lnTo>
                              <a:pt x="167" y="43"/>
                            </a:lnTo>
                            <a:lnTo>
                              <a:pt x="232" y="0"/>
                            </a:lnTo>
                            <a:lnTo>
                              <a:pt x="335" y="16"/>
                            </a:lnTo>
                            <a:lnTo>
                              <a:pt x="356" y="65"/>
                            </a:lnTo>
                            <a:lnTo>
                              <a:pt x="432" y="81"/>
                            </a:lnTo>
                            <a:lnTo>
                              <a:pt x="443" y="119"/>
                            </a:lnTo>
                            <a:lnTo>
                              <a:pt x="0" y="97"/>
                            </a:lnTo>
                            <a:lnTo>
                              <a:pt x="22" y="38"/>
                            </a:lnTo>
                            <a:lnTo>
                              <a:pt x="81"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7" name="Freeform 210"/>
                      <p:cNvSpPr>
                        <a:spLocks/>
                      </p:cNvSpPr>
                      <p:nvPr/>
                    </p:nvSpPr>
                    <p:spPr bwMode="auto">
                      <a:xfrm>
                        <a:off x="4282" y="2751"/>
                        <a:ext cx="523" cy="156"/>
                      </a:xfrm>
                      <a:custGeom>
                        <a:avLst/>
                        <a:gdLst>
                          <a:gd name="T0" fmla="*/ 21 w 523"/>
                          <a:gd name="T1" fmla="*/ 124 h 156"/>
                          <a:gd name="T2" fmla="*/ 523 w 523"/>
                          <a:gd name="T3" fmla="*/ 156 h 156"/>
                          <a:gd name="T4" fmla="*/ 388 w 523"/>
                          <a:gd name="T5" fmla="*/ 54 h 156"/>
                          <a:gd name="T6" fmla="*/ 232 w 523"/>
                          <a:gd name="T7" fmla="*/ 38 h 156"/>
                          <a:gd name="T8" fmla="*/ 140 w 523"/>
                          <a:gd name="T9" fmla="*/ 0 h 156"/>
                          <a:gd name="T10" fmla="*/ 0 w 523"/>
                          <a:gd name="T11" fmla="*/ 43 h 156"/>
                          <a:gd name="T12" fmla="*/ 21 w 523"/>
                          <a:gd name="T13" fmla="*/ 124 h 156"/>
                        </a:gdLst>
                        <a:ahLst/>
                        <a:cxnLst>
                          <a:cxn ang="0">
                            <a:pos x="T0" y="T1"/>
                          </a:cxn>
                          <a:cxn ang="0">
                            <a:pos x="T2" y="T3"/>
                          </a:cxn>
                          <a:cxn ang="0">
                            <a:pos x="T4" y="T5"/>
                          </a:cxn>
                          <a:cxn ang="0">
                            <a:pos x="T6" y="T7"/>
                          </a:cxn>
                          <a:cxn ang="0">
                            <a:pos x="T8" y="T9"/>
                          </a:cxn>
                          <a:cxn ang="0">
                            <a:pos x="T10" y="T11"/>
                          </a:cxn>
                          <a:cxn ang="0">
                            <a:pos x="T12" y="T13"/>
                          </a:cxn>
                        </a:cxnLst>
                        <a:rect l="0" t="0" r="r" b="b"/>
                        <a:pathLst>
                          <a:path w="523" h="156">
                            <a:moveTo>
                              <a:pt x="21" y="124"/>
                            </a:moveTo>
                            <a:lnTo>
                              <a:pt x="523" y="156"/>
                            </a:lnTo>
                            <a:lnTo>
                              <a:pt x="388" y="54"/>
                            </a:lnTo>
                            <a:lnTo>
                              <a:pt x="232" y="38"/>
                            </a:lnTo>
                            <a:lnTo>
                              <a:pt x="140" y="0"/>
                            </a:lnTo>
                            <a:lnTo>
                              <a:pt x="0" y="43"/>
                            </a:lnTo>
                            <a:lnTo>
                              <a:pt x="21"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8" name="Freeform 211"/>
                      <p:cNvSpPr>
                        <a:spLocks/>
                      </p:cNvSpPr>
                      <p:nvPr/>
                    </p:nvSpPr>
                    <p:spPr bwMode="auto">
                      <a:xfrm>
                        <a:off x="4222" y="2875"/>
                        <a:ext cx="162" cy="108"/>
                      </a:xfrm>
                      <a:custGeom>
                        <a:avLst/>
                        <a:gdLst>
                          <a:gd name="T0" fmla="*/ 0 w 162"/>
                          <a:gd name="T1" fmla="*/ 87 h 108"/>
                          <a:gd name="T2" fmla="*/ 162 w 162"/>
                          <a:gd name="T3" fmla="*/ 108 h 108"/>
                          <a:gd name="T4" fmla="*/ 157 w 162"/>
                          <a:gd name="T5" fmla="*/ 0 h 108"/>
                          <a:gd name="T6" fmla="*/ 60 w 162"/>
                          <a:gd name="T7" fmla="*/ 5 h 108"/>
                          <a:gd name="T8" fmla="*/ 0 w 162"/>
                          <a:gd name="T9" fmla="*/ 87 h 108"/>
                        </a:gdLst>
                        <a:ahLst/>
                        <a:cxnLst>
                          <a:cxn ang="0">
                            <a:pos x="T0" y="T1"/>
                          </a:cxn>
                          <a:cxn ang="0">
                            <a:pos x="T2" y="T3"/>
                          </a:cxn>
                          <a:cxn ang="0">
                            <a:pos x="T4" y="T5"/>
                          </a:cxn>
                          <a:cxn ang="0">
                            <a:pos x="T6" y="T7"/>
                          </a:cxn>
                          <a:cxn ang="0">
                            <a:pos x="T8" y="T9"/>
                          </a:cxn>
                        </a:cxnLst>
                        <a:rect l="0" t="0" r="r" b="b"/>
                        <a:pathLst>
                          <a:path w="162" h="108">
                            <a:moveTo>
                              <a:pt x="0" y="87"/>
                            </a:moveTo>
                            <a:lnTo>
                              <a:pt x="162" y="108"/>
                            </a:lnTo>
                            <a:lnTo>
                              <a:pt x="157" y="0"/>
                            </a:lnTo>
                            <a:lnTo>
                              <a:pt x="60" y="5"/>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09" name="Freeform 212"/>
                      <p:cNvSpPr>
                        <a:spLocks/>
                      </p:cNvSpPr>
                      <p:nvPr/>
                    </p:nvSpPr>
                    <p:spPr bwMode="auto">
                      <a:xfrm>
                        <a:off x="3704" y="2924"/>
                        <a:ext cx="453" cy="161"/>
                      </a:xfrm>
                      <a:custGeom>
                        <a:avLst/>
                        <a:gdLst>
                          <a:gd name="T0" fmla="*/ 54 w 453"/>
                          <a:gd name="T1" fmla="*/ 143 h 161"/>
                          <a:gd name="T2" fmla="*/ 443 w 453"/>
                          <a:gd name="T3" fmla="*/ 161 h 161"/>
                          <a:gd name="T4" fmla="*/ 453 w 453"/>
                          <a:gd name="T5" fmla="*/ 97 h 161"/>
                          <a:gd name="T6" fmla="*/ 351 w 453"/>
                          <a:gd name="T7" fmla="*/ 81 h 161"/>
                          <a:gd name="T8" fmla="*/ 308 w 453"/>
                          <a:gd name="T9" fmla="*/ 0 h 161"/>
                          <a:gd name="T10" fmla="*/ 130 w 453"/>
                          <a:gd name="T11" fmla="*/ 26 h 161"/>
                          <a:gd name="T12" fmla="*/ 0 w 453"/>
                          <a:gd name="T13" fmla="*/ 91 h 161"/>
                          <a:gd name="T14" fmla="*/ 54 w 453"/>
                          <a:gd name="T15" fmla="*/ 143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3" h="161">
                            <a:moveTo>
                              <a:pt x="54" y="143"/>
                            </a:moveTo>
                            <a:lnTo>
                              <a:pt x="443" y="161"/>
                            </a:lnTo>
                            <a:lnTo>
                              <a:pt x="453" y="97"/>
                            </a:lnTo>
                            <a:lnTo>
                              <a:pt x="351" y="81"/>
                            </a:lnTo>
                            <a:lnTo>
                              <a:pt x="308" y="0"/>
                            </a:lnTo>
                            <a:lnTo>
                              <a:pt x="130" y="26"/>
                            </a:lnTo>
                            <a:lnTo>
                              <a:pt x="0" y="91"/>
                            </a:lnTo>
                            <a:lnTo>
                              <a:pt x="54"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210" name="Freeform 213"/>
                      <p:cNvSpPr>
                        <a:spLocks/>
                      </p:cNvSpPr>
                      <p:nvPr/>
                    </p:nvSpPr>
                    <p:spPr bwMode="auto">
                      <a:xfrm>
                        <a:off x="3580" y="3015"/>
                        <a:ext cx="297" cy="76"/>
                      </a:xfrm>
                      <a:custGeom>
                        <a:avLst/>
                        <a:gdLst>
                          <a:gd name="T0" fmla="*/ 17 w 297"/>
                          <a:gd name="T1" fmla="*/ 76 h 76"/>
                          <a:gd name="T2" fmla="*/ 291 w 297"/>
                          <a:gd name="T3" fmla="*/ 76 h 76"/>
                          <a:gd name="T4" fmla="*/ 297 w 297"/>
                          <a:gd name="T5" fmla="*/ 16 h 76"/>
                          <a:gd name="T6" fmla="*/ 216 w 297"/>
                          <a:gd name="T7" fmla="*/ 22 h 76"/>
                          <a:gd name="T8" fmla="*/ 124 w 297"/>
                          <a:gd name="T9" fmla="*/ 0 h 76"/>
                          <a:gd name="T10" fmla="*/ 0 w 297"/>
                          <a:gd name="T11" fmla="*/ 11 h 76"/>
                          <a:gd name="T12" fmla="*/ 17 w 297"/>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297" h="76">
                            <a:moveTo>
                              <a:pt x="17" y="76"/>
                            </a:moveTo>
                            <a:lnTo>
                              <a:pt x="291" y="76"/>
                            </a:lnTo>
                            <a:lnTo>
                              <a:pt x="297" y="16"/>
                            </a:lnTo>
                            <a:lnTo>
                              <a:pt x="216" y="22"/>
                            </a:lnTo>
                            <a:lnTo>
                              <a:pt x="124" y="0"/>
                            </a:lnTo>
                            <a:lnTo>
                              <a:pt x="0" y="11"/>
                            </a:lnTo>
                            <a:lnTo>
                              <a:pt x="1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pSp>
                  <p:nvGrpSpPr>
                    <p:cNvPr id="193" name="Group 4"/>
                    <p:cNvGrpSpPr>
                      <a:grpSpLocks noChangeAspect="1"/>
                    </p:cNvGrpSpPr>
                    <p:nvPr/>
                  </p:nvGrpSpPr>
                  <p:grpSpPr bwMode="auto">
                    <a:xfrm>
                      <a:off x="7984858" y="4404940"/>
                      <a:ext cx="815486" cy="869237"/>
                      <a:chOff x="203" y="641"/>
                      <a:chExt cx="622" cy="663"/>
                    </a:xfrm>
                    <a:grpFill/>
                  </p:grpSpPr>
                  <p:sp>
                    <p:nvSpPr>
                      <p:cNvPr id="194" name="Freeform 5"/>
                      <p:cNvSpPr>
                        <a:spLocks noEditPoints="1"/>
                      </p:cNvSpPr>
                      <p:nvPr/>
                    </p:nvSpPr>
                    <p:spPr bwMode="auto">
                      <a:xfrm>
                        <a:off x="230" y="916"/>
                        <a:ext cx="82" cy="76"/>
                      </a:xfrm>
                      <a:custGeom>
                        <a:avLst/>
                        <a:gdLst>
                          <a:gd name="T0" fmla="*/ 39 w 82"/>
                          <a:gd name="T1" fmla="*/ 0 h 76"/>
                          <a:gd name="T2" fmla="*/ 0 w 82"/>
                          <a:gd name="T3" fmla="*/ 21 h 76"/>
                          <a:gd name="T4" fmla="*/ 0 w 82"/>
                          <a:gd name="T5" fmla="*/ 76 h 76"/>
                          <a:gd name="T6" fmla="*/ 82 w 82"/>
                          <a:gd name="T7" fmla="*/ 76 h 76"/>
                          <a:gd name="T8" fmla="*/ 82 w 82"/>
                          <a:gd name="T9" fmla="*/ 21 h 76"/>
                          <a:gd name="T10" fmla="*/ 44 w 82"/>
                          <a:gd name="T11" fmla="*/ 0 h 76"/>
                          <a:gd name="T12" fmla="*/ 39 w 82"/>
                          <a:gd name="T13" fmla="*/ 0 h 76"/>
                          <a:gd name="T14" fmla="*/ 20 w 82"/>
                          <a:gd name="T15" fmla="*/ 17 h 76"/>
                          <a:gd name="T16" fmla="*/ 41 w 82"/>
                          <a:gd name="T17" fmla="*/ 5 h 76"/>
                          <a:gd name="T18" fmla="*/ 61 w 82"/>
                          <a:gd name="T19" fmla="*/ 17 h 76"/>
                          <a:gd name="T20" fmla="*/ 20 w 82"/>
                          <a:gd name="T21" fmla="*/ 1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76">
                            <a:moveTo>
                              <a:pt x="39" y="0"/>
                            </a:moveTo>
                            <a:lnTo>
                              <a:pt x="0" y="21"/>
                            </a:lnTo>
                            <a:lnTo>
                              <a:pt x="0" y="76"/>
                            </a:lnTo>
                            <a:lnTo>
                              <a:pt x="82" y="76"/>
                            </a:lnTo>
                            <a:lnTo>
                              <a:pt x="82" y="21"/>
                            </a:lnTo>
                            <a:lnTo>
                              <a:pt x="44" y="0"/>
                            </a:lnTo>
                            <a:lnTo>
                              <a:pt x="39" y="0"/>
                            </a:lnTo>
                            <a:close/>
                            <a:moveTo>
                              <a:pt x="20" y="17"/>
                            </a:moveTo>
                            <a:lnTo>
                              <a:pt x="41" y="5"/>
                            </a:lnTo>
                            <a:lnTo>
                              <a:pt x="61" y="17"/>
                            </a:lnTo>
                            <a:lnTo>
                              <a:pt x="2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5" name="Freeform 6"/>
                      <p:cNvSpPr>
                        <a:spLocks noEditPoints="1"/>
                      </p:cNvSpPr>
                      <p:nvPr/>
                    </p:nvSpPr>
                    <p:spPr bwMode="auto">
                      <a:xfrm>
                        <a:off x="656" y="737"/>
                        <a:ext cx="84" cy="567"/>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6" name="Rectangle 7"/>
                      <p:cNvSpPr>
                        <a:spLocks noChangeArrowheads="1"/>
                      </p:cNvSpPr>
                      <p:nvPr/>
                    </p:nvSpPr>
                    <p:spPr bwMode="auto">
                      <a:xfrm>
                        <a:off x="767" y="722"/>
                        <a:ext cx="56"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7" name="Freeform 9"/>
                      <p:cNvSpPr>
                        <a:spLocks noEditPoints="1"/>
                      </p:cNvSpPr>
                      <p:nvPr/>
                    </p:nvSpPr>
                    <p:spPr bwMode="auto">
                      <a:xfrm>
                        <a:off x="203" y="641"/>
                        <a:ext cx="622" cy="288"/>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98" name="Freeform 10"/>
                      <p:cNvSpPr>
                        <a:spLocks noEditPoints="1"/>
                      </p:cNvSpPr>
                      <p:nvPr/>
                    </p:nvSpPr>
                    <p:spPr bwMode="auto">
                      <a:xfrm>
                        <a:off x="627" y="774"/>
                        <a:ext cx="46" cy="45"/>
                      </a:xfrm>
                      <a:custGeom>
                        <a:avLst/>
                        <a:gdLst>
                          <a:gd name="T0" fmla="*/ 15 w 46"/>
                          <a:gd name="T1" fmla="*/ 0 h 45"/>
                          <a:gd name="T2" fmla="*/ 0 w 46"/>
                          <a:gd name="T3" fmla="*/ 14 h 45"/>
                          <a:gd name="T4" fmla="*/ 0 w 46"/>
                          <a:gd name="T5" fmla="*/ 45 h 45"/>
                          <a:gd name="T6" fmla="*/ 46 w 46"/>
                          <a:gd name="T7" fmla="*/ 45 h 45"/>
                          <a:gd name="T8" fmla="*/ 46 w 46"/>
                          <a:gd name="T9" fmla="*/ 0 h 45"/>
                          <a:gd name="T10" fmla="*/ 15 w 46"/>
                          <a:gd name="T11" fmla="*/ 0 h 45"/>
                          <a:gd name="T12" fmla="*/ 8 w 46"/>
                          <a:gd name="T13" fmla="*/ 19 h 45"/>
                          <a:gd name="T14" fmla="*/ 20 w 46"/>
                          <a:gd name="T15" fmla="*/ 7 h 45"/>
                          <a:gd name="T16" fmla="*/ 39 w 46"/>
                          <a:gd name="T17" fmla="*/ 7 h 45"/>
                          <a:gd name="T18" fmla="*/ 39 w 46"/>
                          <a:gd name="T19" fmla="*/ 26 h 45"/>
                          <a:gd name="T20" fmla="*/ 8 w 46"/>
                          <a:gd name="T21" fmla="*/ 26 h 45"/>
                          <a:gd name="T22" fmla="*/ 8 w 46"/>
                          <a:gd name="T23"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5">
                            <a:moveTo>
                              <a:pt x="15" y="0"/>
                            </a:moveTo>
                            <a:lnTo>
                              <a:pt x="0" y="14"/>
                            </a:lnTo>
                            <a:lnTo>
                              <a:pt x="0" y="45"/>
                            </a:lnTo>
                            <a:lnTo>
                              <a:pt x="46" y="45"/>
                            </a:lnTo>
                            <a:lnTo>
                              <a:pt x="46" y="0"/>
                            </a:lnTo>
                            <a:lnTo>
                              <a:pt x="15" y="0"/>
                            </a:lnTo>
                            <a:close/>
                            <a:moveTo>
                              <a:pt x="8" y="19"/>
                            </a:moveTo>
                            <a:lnTo>
                              <a:pt x="20" y="7"/>
                            </a:lnTo>
                            <a:lnTo>
                              <a:pt x="39" y="7"/>
                            </a:lnTo>
                            <a:lnTo>
                              <a:pt x="39" y="26"/>
                            </a:lnTo>
                            <a:lnTo>
                              <a:pt x="8" y="26"/>
                            </a:lnTo>
                            <a:lnTo>
                              <a:pt x="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pSp>
              <p:sp>
                <p:nvSpPr>
                  <p:cNvPr id="152" name="Freeform 107"/>
                  <p:cNvSpPr>
                    <a:spLocks noEditPoints="1"/>
                  </p:cNvSpPr>
                  <p:nvPr/>
                </p:nvSpPr>
                <p:spPr bwMode="auto">
                  <a:xfrm>
                    <a:off x="6480202" y="5348028"/>
                    <a:ext cx="732778" cy="530291"/>
                  </a:xfrm>
                  <a:custGeom>
                    <a:avLst/>
                    <a:gdLst>
                      <a:gd name="T0" fmla="*/ 1861 w 1970"/>
                      <a:gd name="T1" fmla="*/ 329 h 1346"/>
                      <a:gd name="T2" fmla="*/ 1880 w 1970"/>
                      <a:gd name="T3" fmla="*/ 315 h 1346"/>
                      <a:gd name="T4" fmla="*/ 1861 w 1970"/>
                      <a:gd name="T5" fmla="*/ 158 h 1346"/>
                      <a:gd name="T6" fmla="*/ 1885 w 1970"/>
                      <a:gd name="T7" fmla="*/ 144 h 1346"/>
                      <a:gd name="T8" fmla="*/ 1861 w 1970"/>
                      <a:gd name="T9" fmla="*/ 0 h 1346"/>
                      <a:gd name="T10" fmla="*/ 1842 w 1970"/>
                      <a:gd name="T11" fmla="*/ 144 h 1346"/>
                      <a:gd name="T12" fmla="*/ 1641 w 1970"/>
                      <a:gd name="T13" fmla="*/ 0 h 1346"/>
                      <a:gd name="T14" fmla="*/ 1622 w 1970"/>
                      <a:gd name="T15" fmla="*/ 144 h 1346"/>
                      <a:gd name="T16" fmla="*/ 1608 w 1970"/>
                      <a:gd name="T17" fmla="*/ 158 h 1346"/>
                      <a:gd name="T18" fmla="*/ 1622 w 1970"/>
                      <a:gd name="T19" fmla="*/ 315 h 1346"/>
                      <a:gd name="T20" fmla="*/ 1441 w 1970"/>
                      <a:gd name="T21" fmla="*/ 329 h 1346"/>
                      <a:gd name="T22" fmla="*/ 1622 w 1970"/>
                      <a:gd name="T23" fmla="*/ 478 h 1346"/>
                      <a:gd name="T24" fmla="*/ 1408 w 1970"/>
                      <a:gd name="T25" fmla="*/ 368 h 1346"/>
                      <a:gd name="T26" fmla="*/ 1408 w 1970"/>
                      <a:gd name="T27" fmla="*/ 177 h 1346"/>
                      <a:gd name="T28" fmla="*/ 1389 w 1970"/>
                      <a:gd name="T29" fmla="*/ 344 h 1346"/>
                      <a:gd name="T30" fmla="*/ 1188 w 1970"/>
                      <a:gd name="T31" fmla="*/ 244 h 1346"/>
                      <a:gd name="T32" fmla="*/ 1126 w 1970"/>
                      <a:gd name="T33" fmla="*/ 478 h 1346"/>
                      <a:gd name="T34" fmla="*/ 1079 w 1970"/>
                      <a:gd name="T35" fmla="*/ 831 h 1346"/>
                      <a:gd name="T36" fmla="*/ 983 w 1970"/>
                      <a:gd name="T37" fmla="*/ 463 h 1346"/>
                      <a:gd name="T38" fmla="*/ 849 w 1970"/>
                      <a:gd name="T39" fmla="*/ 831 h 1346"/>
                      <a:gd name="T40" fmla="*/ 759 w 1970"/>
                      <a:gd name="T41" fmla="*/ 168 h 1346"/>
                      <a:gd name="T42" fmla="*/ 692 w 1970"/>
                      <a:gd name="T43" fmla="*/ 444 h 1346"/>
                      <a:gd name="T44" fmla="*/ 405 w 1970"/>
                      <a:gd name="T45" fmla="*/ 168 h 1346"/>
                      <a:gd name="T46" fmla="*/ 339 w 1970"/>
                      <a:gd name="T47" fmla="*/ 540 h 1346"/>
                      <a:gd name="T48" fmla="*/ 0 w 1970"/>
                      <a:gd name="T49" fmla="*/ 1089 h 1346"/>
                      <a:gd name="T50" fmla="*/ 339 w 1970"/>
                      <a:gd name="T51" fmla="*/ 1346 h 1346"/>
                      <a:gd name="T52" fmla="*/ 405 w 1970"/>
                      <a:gd name="T53" fmla="*/ 993 h 1346"/>
                      <a:gd name="T54" fmla="*/ 692 w 1970"/>
                      <a:gd name="T55" fmla="*/ 1346 h 1346"/>
                      <a:gd name="T56" fmla="*/ 759 w 1970"/>
                      <a:gd name="T57" fmla="*/ 1346 h 1346"/>
                      <a:gd name="T58" fmla="*/ 983 w 1970"/>
                      <a:gd name="T59" fmla="*/ 1346 h 1346"/>
                      <a:gd name="T60" fmla="*/ 1365 w 1970"/>
                      <a:gd name="T61" fmla="*/ 1346 h 1346"/>
                      <a:gd name="T62" fmla="*/ 1408 w 1970"/>
                      <a:gd name="T63" fmla="*/ 1346 h 1346"/>
                      <a:gd name="T64" fmla="*/ 1641 w 1970"/>
                      <a:gd name="T65" fmla="*/ 1346 h 1346"/>
                      <a:gd name="T66" fmla="*/ 1861 w 1970"/>
                      <a:gd name="T67" fmla="*/ 1346 h 1346"/>
                      <a:gd name="T68" fmla="*/ 1970 w 1970"/>
                      <a:gd name="T69" fmla="*/ 478 h 1346"/>
                      <a:gd name="T70" fmla="*/ 663 w 1970"/>
                      <a:gd name="T71" fmla="*/ 826 h 1346"/>
                      <a:gd name="T72" fmla="*/ 429 w 1970"/>
                      <a:gd name="T73" fmla="*/ 511 h 1346"/>
                      <a:gd name="T74" fmla="*/ 663 w 1970"/>
                      <a:gd name="T75" fmla="*/ 826 h 1346"/>
                      <a:gd name="T76" fmla="*/ 1229 w 1970"/>
                      <a:gd name="T77" fmla="*/ 583 h 1346"/>
                      <a:gd name="T78" fmla="*/ 1323 w 1970"/>
                      <a:gd name="T79" fmla="*/ 783 h 1346"/>
                      <a:gd name="T80" fmla="*/ 1188 w 1970"/>
                      <a:gd name="T81" fmla="*/ 478 h 1346"/>
                      <a:gd name="T82" fmla="*/ 1389 w 1970"/>
                      <a:gd name="T83" fmla="*/ 368 h 1346"/>
                      <a:gd name="T84" fmla="*/ 1188 w 1970"/>
                      <a:gd name="T85" fmla="*/ 478 h 1346"/>
                      <a:gd name="T86" fmla="*/ 1497 w 1970"/>
                      <a:gd name="T87" fmla="*/ 783 h 1346"/>
                      <a:gd name="T88" fmla="*/ 1590 w 1970"/>
                      <a:gd name="T89" fmla="*/ 583 h 1346"/>
                      <a:gd name="T90" fmla="*/ 1641 w 1970"/>
                      <a:gd name="T91" fmla="*/ 158 h 1346"/>
                      <a:gd name="T92" fmla="*/ 1842 w 1970"/>
                      <a:gd name="T93" fmla="*/ 315 h 1346"/>
                      <a:gd name="T94" fmla="*/ 1641 w 1970"/>
                      <a:gd name="T95" fmla="*/ 158 h 1346"/>
                      <a:gd name="T96" fmla="*/ 1842 w 1970"/>
                      <a:gd name="T97" fmla="*/ 329 h 1346"/>
                      <a:gd name="T98" fmla="*/ 1641 w 1970"/>
                      <a:gd name="T99" fmla="*/ 478 h 1346"/>
                      <a:gd name="T100" fmla="*/ 1858 w 1970"/>
                      <a:gd name="T101" fmla="*/ 783 h 1346"/>
                      <a:gd name="T102" fmla="*/ 1764 w 1970"/>
                      <a:gd name="T103" fmla="*/ 783 h 1346"/>
                      <a:gd name="T104" fmla="*/ 1842 w 1970"/>
                      <a:gd name="T105" fmla="*/ 583 h 1346"/>
                      <a:gd name="T106" fmla="*/ 1858 w 1970"/>
                      <a:gd name="T107" fmla="*/ 78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70" h="1346">
                        <a:moveTo>
                          <a:pt x="1861" y="478"/>
                        </a:moveTo>
                        <a:lnTo>
                          <a:pt x="1861" y="329"/>
                        </a:lnTo>
                        <a:lnTo>
                          <a:pt x="1880" y="329"/>
                        </a:lnTo>
                        <a:lnTo>
                          <a:pt x="1880" y="315"/>
                        </a:lnTo>
                        <a:lnTo>
                          <a:pt x="1861" y="315"/>
                        </a:lnTo>
                        <a:lnTo>
                          <a:pt x="1861" y="158"/>
                        </a:lnTo>
                        <a:lnTo>
                          <a:pt x="1885" y="158"/>
                        </a:lnTo>
                        <a:lnTo>
                          <a:pt x="1885" y="144"/>
                        </a:lnTo>
                        <a:lnTo>
                          <a:pt x="1861" y="144"/>
                        </a:lnTo>
                        <a:lnTo>
                          <a:pt x="1861" y="0"/>
                        </a:lnTo>
                        <a:lnTo>
                          <a:pt x="1842" y="0"/>
                        </a:lnTo>
                        <a:lnTo>
                          <a:pt x="1842" y="144"/>
                        </a:lnTo>
                        <a:lnTo>
                          <a:pt x="1641" y="144"/>
                        </a:lnTo>
                        <a:lnTo>
                          <a:pt x="1641" y="0"/>
                        </a:lnTo>
                        <a:lnTo>
                          <a:pt x="1622" y="0"/>
                        </a:lnTo>
                        <a:lnTo>
                          <a:pt x="1622" y="144"/>
                        </a:lnTo>
                        <a:lnTo>
                          <a:pt x="1608" y="144"/>
                        </a:lnTo>
                        <a:lnTo>
                          <a:pt x="1608" y="158"/>
                        </a:lnTo>
                        <a:lnTo>
                          <a:pt x="1622" y="158"/>
                        </a:lnTo>
                        <a:lnTo>
                          <a:pt x="1622" y="315"/>
                        </a:lnTo>
                        <a:lnTo>
                          <a:pt x="1441" y="315"/>
                        </a:lnTo>
                        <a:lnTo>
                          <a:pt x="1441" y="329"/>
                        </a:lnTo>
                        <a:lnTo>
                          <a:pt x="1622" y="329"/>
                        </a:lnTo>
                        <a:lnTo>
                          <a:pt x="1622" y="478"/>
                        </a:lnTo>
                        <a:lnTo>
                          <a:pt x="1408" y="478"/>
                        </a:lnTo>
                        <a:lnTo>
                          <a:pt x="1408" y="368"/>
                        </a:lnTo>
                        <a:lnTo>
                          <a:pt x="1408" y="344"/>
                        </a:lnTo>
                        <a:lnTo>
                          <a:pt x="1408" y="177"/>
                        </a:lnTo>
                        <a:lnTo>
                          <a:pt x="1389" y="177"/>
                        </a:lnTo>
                        <a:lnTo>
                          <a:pt x="1389" y="344"/>
                        </a:lnTo>
                        <a:lnTo>
                          <a:pt x="1188" y="344"/>
                        </a:lnTo>
                        <a:lnTo>
                          <a:pt x="1188" y="244"/>
                        </a:lnTo>
                        <a:lnTo>
                          <a:pt x="1126" y="244"/>
                        </a:lnTo>
                        <a:lnTo>
                          <a:pt x="1126" y="478"/>
                        </a:lnTo>
                        <a:lnTo>
                          <a:pt x="1079" y="478"/>
                        </a:lnTo>
                        <a:lnTo>
                          <a:pt x="1079" y="831"/>
                        </a:lnTo>
                        <a:lnTo>
                          <a:pt x="983" y="831"/>
                        </a:lnTo>
                        <a:lnTo>
                          <a:pt x="983" y="463"/>
                        </a:lnTo>
                        <a:lnTo>
                          <a:pt x="849" y="463"/>
                        </a:lnTo>
                        <a:lnTo>
                          <a:pt x="849" y="831"/>
                        </a:lnTo>
                        <a:lnTo>
                          <a:pt x="759" y="831"/>
                        </a:lnTo>
                        <a:lnTo>
                          <a:pt x="759" y="168"/>
                        </a:lnTo>
                        <a:lnTo>
                          <a:pt x="692" y="168"/>
                        </a:lnTo>
                        <a:lnTo>
                          <a:pt x="692" y="444"/>
                        </a:lnTo>
                        <a:lnTo>
                          <a:pt x="405" y="444"/>
                        </a:lnTo>
                        <a:lnTo>
                          <a:pt x="405" y="168"/>
                        </a:lnTo>
                        <a:lnTo>
                          <a:pt x="339" y="168"/>
                        </a:lnTo>
                        <a:lnTo>
                          <a:pt x="339" y="540"/>
                        </a:lnTo>
                        <a:lnTo>
                          <a:pt x="0" y="540"/>
                        </a:lnTo>
                        <a:lnTo>
                          <a:pt x="0" y="1089"/>
                        </a:lnTo>
                        <a:lnTo>
                          <a:pt x="339" y="1089"/>
                        </a:lnTo>
                        <a:lnTo>
                          <a:pt x="339" y="1346"/>
                        </a:lnTo>
                        <a:lnTo>
                          <a:pt x="405" y="1346"/>
                        </a:lnTo>
                        <a:lnTo>
                          <a:pt x="405" y="993"/>
                        </a:lnTo>
                        <a:lnTo>
                          <a:pt x="692" y="993"/>
                        </a:lnTo>
                        <a:lnTo>
                          <a:pt x="692" y="1346"/>
                        </a:lnTo>
                        <a:lnTo>
                          <a:pt x="697" y="1346"/>
                        </a:lnTo>
                        <a:lnTo>
                          <a:pt x="759" y="1346"/>
                        </a:lnTo>
                        <a:lnTo>
                          <a:pt x="849" y="1346"/>
                        </a:lnTo>
                        <a:lnTo>
                          <a:pt x="983" y="1346"/>
                        </a:lnTo>
                        <a:lnTo>
                          <a:pt x="1079" y="1346"/>
                        </a:lnTo>
                        <a:lnTo>
                          <a:pt x="1365" y="1346"/>
                        </a:lnTo>
                        <a:lnTo>
                          <a:pt x="1389" y="1346"/>
                        </a:lnTo>
                        <a:lnTo>
                          <a:pt x="1408" y="1346"/>
                        </a:lnTo>
                        <a:lnTo>
                          <a:pt x="1622" y="1346"/>
                        </a:lnTo>
                        <a:lnTo>
                          <a:pt x="1641" y="1346"/>
                        </a:lnTo>
                        <a:lnTo>
                          <a:pt x="1842" y="1346"/>
                        </a:lnTo>
                        <a:lnTo>
                          <a:pt x="1861" y="1346"/>
                        </a:lnTo>
                        <a:lnTo>
                          <a:pt x="1970" y="1346"/>
                        </a:lnTo>
                        <a:lnTo>
                          <a:pt x="1970" y="478"/>
                        </a:lnTo>
                        <a:lnTo>
                          <a:pt x="1861" y="478"/>
                        </a:lnTo>
                        <a:close/>
                        <a:moveTo>
                          <a:pt x="663" y="826"/>
                        </a:moveTo>
                        <a:lnTo>
                          <a:pt x="429" y="826"/>
                        </a:lnTo>
                        <a:lnTo>
                          <a:pt x="429" y="511"/>
                        </a:lnTo>
                        <a:lnTo>
                          <a:pt x="663" y="511"/>
                        </a:lnTo>
                        <a:lnTo>
                          <a:pt x="663" y="826"/>
                        </a:lnTo>
                        <a:close/>
                        <a:moveTo>
                          <a:pt x="1229" y="783"/>
                        </a:moveTo>
                        <a:lnTo>
                          <a:pt x="1229" y="583"/>
                        </a:lnTo>
                        <a:lnTo>
                          <a:pt x="1323" y="583"/>
                        </a:lnTo>
                        <a:lnTo>
                          <a:pt x="1323" y="783"/>
                        </a:lnTo>
                        <a:lnTo>
                          <a:pt x="1229" y="783"/>
                        </a:lnTo>
                        <a:close/>
                        <a:moveTo>
                          <a:pt x="1188" y="478"/>
                        </a:moveTo>
                        <a:lnTo>
                          <a:pt x="1188" y="368"/>
                        </a:lnTo>
                        <a:lnTo>
                          <a:pt x="1389" y="368"/>
                        </a:lnTo>
                        <a:lnTo>
                          <a:pt x="1389" y="478"/>
                        </a:lnTo>
                        <a:lnTo>
                          <a:pt x="1188" y="478"/>
                        </a:lnTo>
                        <a:close/>
                        <a:moveTo>
                          <a:pt x="1590" y="783"/>
                        </a:moveTo>
                        <a:lnTo>
                          <a:pt x="1497" y="783"/>
                        </a:lnTo>
                        <a:lnTo>
                          <a:pt x="1497" y="583"/>
                        </a:lnTo>
                        <a:lnTo>
                          <a:pt x="1590" y="583"/>
                        </a:lnTo>
                        <a:lnTo>
                          <a:pt x="1590" y="783"/>
                        </a:lnTo>
                        <a:close/>
                        <a:moveTo>
                          <a:pt x="1641" y="158"/>
                        </a:moveTo>
                        <a:lnTo>
                          <a:pt x="1842" y="158"/>
                        </a:lnTo>
                        <a:lnTo>
                          <a:pt x="1842" y="315"/>
                        </a:lnTo>
                        <a:lnTo>
                          <a:pt x="1641" y="315"/>
                        </a:lnTo>
                        <a:lnTo>
                          <a:pt x="1641" y="158"/>
                        </a:lnTo>
                        <a:close/>
                        <a:moveTo>
                          <a:pt x="1641" y="329"/>
                        </a:moveTo>
                        <a:lnTo>
                          <a:pt x="1842" y="329"/>
                        </a:lnTo>
                        <a:lnTo>
                          <a:pt x="1842" y="478"/>
                        </a:lnTo>
                        <a:lnTo>
                          <a:pt x="1641" y="478"/>
                        </a:lnTo>
                        <a:lnTo>
                          <a:pt x="1641" y="329"/>
                        </a:lnTo>
                        <a:close/>
                        <a:moveTo>
                          <a:pt x="1858" y="783"/>
                        </a:moveTo>
                        <a:lnTo>
                          <a:pt x="1842" y="783"/>
                        </a:lnTo>
                        <a:lnTo>
                          <a:pt x="1764" y="783"/>
                        </a:lnTo>
                        <a:lnTo>
                          <a:pt x="1764" y="583"/>
                        </a:lnTo>
                        <a:lnTo>
                          <a:pt x="1842" y="583"/>
                        </a:lnTo>
                        <a:lnTo>
                          <a:pt x="1858" y="583"/>
                        </a:lnTo>
                        <a:lnTo>
                          <a:pt x="1858" y="7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cxnSp>
                <p:nvCxnSpPr>
                  <p:cNvPr id="153" name="Straight Connector 152"/>
                  <p:cNvCxnSpPr/>
                  <p:nvPr/>
                </p:nvCxnSpPr>
                <p:spPr>
                  <a:xfrm>
                    <a:off x="6264188" y="5574951"/>
                    <a:ext cx="2468880" cy="0"/>
                  </a:xfrm>
                  <a:prstGeom prst="line">
                    <a:avLst/>
                  </a:prstGeom>
                  <a:grpFill/>
                  <a:ln w="19050">
                    <a:solidFill>
                      <a:srgbClr val="EAEAEA"/>
                    </a:solidFill>
                  </a:ln>
                </p:spPr>
                <p:style>
                  <a:lnRef idx="1">
                    <a:schemeClr val="accent1"/>
                  </a:lnRef>
                  <a:fillRef idx="0">
                    <a:schemeClr val="accent1"/>
                  </a:fillRef>
                  <a:effectRef idx="0">
                    <a:schemeClr val="accent1"/>
                  </a:effectRef>
                  <a:fontRef idx="minor">
                    <a:schemeClr val="tx1"/>
                  </a:fontRef>
                </p:style>
              </p:cxnSp>
            </p:grpSp>
            <p:sp>
              <p:nvSpPr>
                <p:cNvPr id="90" name="Rectangle 78"/>
                <p:cNvSpPr>
                  <a:spLocks noChangeArrowheads="1"/>
                </p:cNvSpPr>
                <p:nvPr/>
              </p:nvSpPr>
              <p:spPr bwMode="auto">
                <a:xfrm>
                  <a:off x="7857977"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1" name="Rectangle 79"/>
                <p:cNvSpPr>
                  <a:spLocks noChangeArrowheads="1"/>
                </p:cNvSpPr>
                <p:nvPr/>
              </p:nvSpPr>
              <p:spPr bwMode="auto">
                <a:xfrm>
                  <a:off x="7947250" y="5172514"/>
                  <a:ext cx="48728"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2" name="Rectangle 80"/>
                <p:cNvSpPr>
                  <a:spLocks noChangeArrowheads="1"/>
                </p:cNvSpPr>
                <p:nvPr/>
              </p:nvSpPr>
              <p:spPr bwMode="auto">
                <a:xfrm>
                  <a:off x="8036151" y="5172514"/>
                  <a:ext cx="49100" cy="1737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3" name="Rectangle 102"/>
                <p:cNvSpPr>
                  <a:spLocks noChangeArrowheads="1"/>
                </p:cNvSpPr>
                <p:nvPr/>
              </p:nvSpPr>
              <p:spPr bwMode="auto">
                <a:xfrm>
                  <a:off x="8169686" y="5176979"/>
                  <a:ext cx="44636" cy="978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nvGrpSpPr>
                <p:cNvPr id="94" name="Group 93"/>
                <p:cNvGrpSpPr/>
                <p:nvPr/>
              </p:nvGrpSpPr>
              <p:grpSpPr>
                <a:xfrm>
                  <a:off x="8263049" y="5164084"/>
                  <a:ext cx="298319" cy="97830"/>
                  <a:chOff x="8263046" y="4994240"/>
                  <a:chExt cx="298319" cy="97828"/>
                </a:xfrm>
                <a:grpFill/>
              </p:grpSpPr>
              <p:sp>
                <p:nvSpPr>
                  <p:cNvPr id="147" name="Rectangle 101"/>
                  <p:cNvSpPr>
                    <a:spLocks noChangeArrowheads="1"/>
                  </p:cNvSpPr>
                  <p:nvPr/>
                </p:nvSpPr>
                <p:spPr bwMode="auto">
                  <a:xfrm>
                    <a:off x="826304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8" name="Rectangle 103"/>
                  <p:cNvSpPr>
                    <a:spLocks noChangeArrowheads="1"/>
                  </p:cNvSpPr>
                  <p:nvPr/>
                </p:nvSpPr>
                <p:spPr bwMode="auto">
                  <a:xfrm>
                    <a:off x="8356782"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9" name="Rectangle 104"/>
                  <p:cNvSpPr>
                    <a:spLocks noChangeArrowheads="1"/>
                  </p:cNvSpPr>
                  <p:nvPr/>
                </p:nvSpPr>
                <p:spPr bwMode="auto">
                  <a:xfrm>
                    <a:off x="8436756" y="4994240"/>
                    <a:ext cx="44636"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50" name="Rectangle 105"/>
                  <p:cNvSpPr>
                    <a:spLocks noChangeArrowheads="1"/>
                  </p:cNvSpPr>
                  <p:nvPr/>
                </p:nvSpPr>
                <p:spPr bwMode="auto">
                  <a:xfrm>
                    <a:off x="8517101" y="4994240"/>
                    <a:ext cx="44264" cy="978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95" name="Rectangle 114"/>
                <p:cNvSpPr>
                  <a:spLocks noChangeArrowheads="1"/>
                </p:cNvSpPr>
                <p:nvPr/>
              </p:nvSpPr>
              <p:spPr bwMode="auto">
                <a:xfrm>
                  <a:off x="7191782" y="5200791"/>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6" name="Rectangle 115"/>
                <p:cNvSpPr>
                  <a:spLocks noChangeArrowheads="1"/>
                </p:cNvSpPr>
                <p:nvPr/>
              </p:nvSpPr>
              <p:spPr bwMode="auto">
                <a:xfrm>
                  <a:off x="7191782" y="5269234"/>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7" name="Rectangle 116"/>
                <p:cNvSpPr>
                  <a:spLocks noChangeArrowheads="1"/>
                </p:cNvSpPr>
                <p:nvPr/>
              </p:nvSpPr>
              <p:spPr bwMode="auto">
                <a:xfrm>
                  <a:off x="7191782" y="5337678"/>
                  <a:ext cx="240292" cy="293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8" name="Rectangle 117"/>
                <p:cNvSpPr>
                  <a:spLocks noChangeArrowheads="1"/>
                </p:cNvSpPr>
                <p:nvPr/>
              </p:nvSpPr>
              <p:spPr bwMode="auto">
                <a:xfrm>
                  <a:off x="7191782" y="5405749"/>
                  <a:ext cx="240292" cy="2975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99" name="Rectangle 124"/>
                <p:cNvSpPr>
                  <a:spLocks noChangeArrowheads="1"/>
                </p:cNvSpPr>
                <p:nvPr/>
              </p:nvSpPr>
              <p:spPr bwMode="auto">
                <a:xfrm>
                  <a:off x="6660238"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0" name="Rectangle 125"/>
                <p:cNvSpPr>
                  <a:spLocks noChangeArrowheads="1"/>
                </p:cNvSpPr>
                <p:nvPr/>
              </p:nvSpPr>
              <p:spPr bwMode="auto">
                <a:xfrm>
                  <a:off x="6660238"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1" name="Rectangle 126"/>
                <p:cNvSpPr>
                  <a:spLocks noChangeArrowheads="1"/>
                </p:cNvSpPr>
                <p:nvPr/>
              </p:nvSpPr>
              <p:spPr bwMode="auto">
                <a:xfrm>
                  <a:off x="6660238"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2" name="Rectangle 127"/>
                <p:cNvSpPr>
                  <a:spLocks noChangeArrowheads="1"/>
                </p:cNvSpPr>
                <p:nvPr/>
              </p:nvSpPr>
              <p:spPr bwMode="auto">
                <a:xfrm>
                  <a:off x="6660235"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3" name="Rectangle 131"/>
                <p:cNvSpPr>
                  <a:spLocks noChangeArrowheads="1"/>
                </p:cNvSpPr>
                <p:nvPr/>
              </p:nvSpPr>
              <p:spPr bwMode="auto">
                <a:xfrm>
                  <a:off x="6733514" y="518107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4" name="Rectangle 132"/>
                <p:cNvSpPr>
                  <a:spLocks noChangeArrowheads="1"/>
                </p:cNvSpPr>
                <p:nvPr/>
              </p:nvSpPr>
              <p:spPr bwMode="auto">
                <a:xfrm>
                  <a:off x="6733514" y="523464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5" name="Rectangle 133"/>
                <p:cNvSpPr>
                  <a:spLocks noChangeArrowheads="1"/>
                </p:cNvSpPr>
                <p:nvPr/>
              </p:nvSpPr>
              <p:spPr bwMode="auto">
                <a:xfrm>
                  <a:off x="6733514" y="52882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09" name="Rectangle 134"/>
                <p:cNvSpPr>
                  <a:spLocks noChangeArrowheads="1"/>
                </p:cNvSpPr>
                <p:nvPr/>
              </p:nvSpPr>
              <p:spPr bwMode="auto">
                <a:xfrm>
                  <a:off x="6733514" y="5342142"/>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0" name="Rectangle 135"/>
                <p:cNvSpPr>
                  <a:spLocks noChangeArrowheads="1"/>
                </p:cNvSpPr>
                <p:nvPr/>
              </p:nvSpPr>
              <p:spPr bwMode="auto">
                <a:xfrm>
                  <a:off x="6733514" y="539570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1" name="Rectangle 136"/>
                <p:cNvSpPr>
                  <a:spLocks noChangeArrowheads="1"/>
                </p:cNvSpPr>
                <p:nvPr/>
              </p:nvSpPr>
              <p:spPr bwMode="auto">
                <a:xfrm>
                  <a:off x="6733512" y="544927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3" name="Rectangle 140"/>
                <p:cNvSpPr>
                  <a:spLocks noChangeArrowheads="1"/>
                </p:cNvSpPr>
                <p:nvPr/>
              </p:nvSpPr>
              <p:spPr bwMode="auto">
                <a:xfrm>
                  <a:off x="6807162" y="5181076"/>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6" name="Rectangle 141"/>
                <p:cNvSpPr>
                  <a:spLocks noChangeArrowheads="1"/>
                </p:cNvSpPr>
                <p:nvPr/>
              </p:nvSpPr>
              <p:spPr bwMode="auto">
                <a:xfrm>
                  <a:off x="6807162" y="5234641"/>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7" name="Rectangle 142"/>
                <p:cNvSpPr>
                  <a:spLocks noChangeArrowheads="1"/>
                </p:cNvSpPr>
                <p:nvPr/>
              </p:nvSpPr>
              <p:spPr bwMode="auto">
                <a:xfrm>
                  <a:off x="6807162" y="5288205"/>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8" name="Rectangle 143"/>
                <p:cNvSpPr>
                  <a:spLocks noChangeArrowheads="1"/>
                </p:cNvSpPr>
                <p:nvPr/>
              </p:nvSpPr>
              <p:spPr bwMode="auto">
                <a:xfrm>
                  <a:off x="6807162" y="5342142"/>
                  <a:ext cx="39057"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19" name="Rectangle 144"/>
                <p:cNvSpPr>
                  <a:spLocks noChangeArrowheads="1"/>
                </p:cNvSpPr>
                <p:nvPr/>
              </p:nvSpPr>
              <p:spPr bwMode="auto">
                <a:xfrm>
                  <a:off x="6807162" y="5395706"/>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0" name="Rectangle 145"/>
                <p:cNvSpPr>
                  <a:spLocks noChangeArrowheads="1"/>
                </p:cNvSpPr>
                <p:nvPr/>
              </p:nvSpPr>
              <p:spPr bwMode="auto">
                <a:xfrm>
                  <a:off x="6807158" y="5449271"/>
                  <a:ext cx="39057"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1" name="Rectangle 149"/>
                <p:cNvSpPr>
                  <a:spLocks noChangeArrowheads="1"/>
                </p:cNvSpPr>
                <p:nvPr/>
              </p:nvSpPr>
              <p:spPr bwMode="auto">
                <a:xfrm>
                  <a:off x="6880436" y="5181071"/>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2" name="Rectangle 150"/>
                <p:cNvSpPr>
                  <a:spLocks noChangeArrowheads="1"/>
                </p:cNvSpPr>
                <p:nvPr/>
              </p:nvSpPr>
              <p:spPr bwMode="auto">
                <a:xfrm>
                  <a:off x="6880436" y="5234636"/>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3" name="Rectangle 151"/>
                <p:cNvSpPr>
                  <a:spLocks noChangeArrowheads="1"/>
                </p:cNvSpPr>
                <p:nvPr/>
              </p:nvSpPr>
              <p:spPr bwMode="auto">
                <a:xfrm>
                  <a:off x="6880436" y="528820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4" name="Rectangle 152"/>
                <p:cNvSpPr>
                  <a:spLocks noChangeArrowheads="1"/>
                </p:cNvSpPr>
                <p:nvPr/>
              </p:nvSpPr>
              <p:spPr bwMode="auto">
                <a:xfrm>
                  <a:off x="6880436" y="5342137"/>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5" name="Rectangle 153"/>
                <p:cNvSpPr>
                  <a:spLocks noChangeArrowheads="1"/>
                </p:cNvSpPr>
                <p:nvPr/>
              </p:nvSpPr>
              <p:spPr bwMode="auto">
                <a:xfrm>
                  <a:off x="6880436" y="539570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6" name="Rectangle 154"/>
                <p:cNvSpPr>
                  <a:spLocks noChangeArrowheads="1"/>
                </p:cNvSpPr>
                <p:nvPr/>
              </p:nvSpPr>
              <p:spPr bwMode="auto">
                <a:xfrm>
                  <a:off x="6880435" y="5449274"/>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7" name="Rectangle 160"/>
                <p:cNvSpPr>
                  <a:spLocks noChangeArrowheads="1"/>
                </p:cNvSpPr>
                <p:nvPr/>
              </p:nvSpPr>
              <p:spPr bwMode="auto">
                <a:xfrm>
                  <a:off x="7465912" y="5204885"/>
                  <a:ext cx="39429"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8" name="Rectangle 161"/>
                <p:cNvSpPr>
                  <a:spLocks noChangeArrowheads="1"/>
                </p:cNvSpPr>
                <p:nvPr/>
              </p:nvSpPr>
              <p:spPr bwMode="auto">
                <a:xfrm>
                  <a:off x="7465912" y="5258450"/>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29" name="Rectangle 162"/>
                <p:cNvSpPr>
                  <a:spLocks noChangeArrowheads="1"/>
                </p:cNvSpPr>
                <p:nvPr/>
              </p:nvSpPr>
              <p:spPr bwMode="auto">
                <a:xfrm>
                  <a:off x="7465912" y="5312386"/>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0" name="Rectangle 163"/>
                <p:cNvSpPr>
                  <a:spLocks noChangeArrowheads="1"/>
                </p:cNvSpPr>
                <p:nvPr/>
              </p:nvSpPr>
              <p:spPr bwMode="auto">
                <a:xfrm>
                  <a:off x="7465902" y="5365951"/>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1" name="Rectangle 164"/>
                <p:cNvSpPr>
                  <a:spLocks noChangeArrowheads="1"/>
                </p:cNvSpPr>
                <p:nvPr/>
              </p:nvSpPr>
              <p:spPr bwMode="auto">
                <a:xfrm>
                  <a:off x="7465908" y="5419505"/>
                  <a:ext cx="39429"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2" name="Rectangle 169"/>
                <p:cNvSpPr>
                  <a:spLocks noChangeArrowheads="1"/>
                </p:cNvSpPr>
                <p:nvPr/>
              </p:nvSpPr>
              <p:spPr bwMode="auto">
                <a:xfrm>
                  <a:off x="7538813" y="520487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3" name="Rectangle 170"/>
                <p:cNvSpPr>
                  <a:spLocks noChangeArrowheads="1"/>
                </p:cNvSpPr>
                <p:nvPr/>
              </p:nvSpPr>
              <p:spPr bwMode="auto">
                <a:xfrm>
                  <a:off x="7538813" y="525844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4" name="Rectangle 171"/>
                <p:cNvSpPr>
                  <a:spLocks noChangeArrowheads="1"/>
                </p:cNvSpPr>
                <p:nvPr/>
              </p:nvSpPr>
              <p:spPr bwMode="auto">
                <a:xfrm>
                  <a:off x="7538813" y="5312376"/>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5" name="Rectangle 172"/>
                <p:cNvSpPr>
                  <a:spLocks noChangeArrowheads="1"/>
                </p:cNvSpPr>
                <p:nvPr/>
              </p:nvSpPr>
              <p:spPr bwMode="auto">
                <a:xfrm>
                  <a:off x="7538813" y="53659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6" name="Rectangle 173"/>
                <p:cNvSpPr>
                  <a:spLocks noChangeArrowheads="1"/>
                </p:cNvSpPr>
                <p:nvPr/>
              </p:nvSpPr>
              <p:spPr bwMode="auto">
                <a:xfrm>
                  <a:off x="7538802" y="5419497"/>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7" name="Rectangle 178"/>
                <p:cNvSpPr>
                  <a:spLocks noChangeArrowheads="1"/>
                </p:cNvSpPr>
                <p:nvPr/>
              </p:nvSpPr>
              <p:spPr bwMode="auto">
                <a:xfrm>
                  <a:off x="7612453" y="5204867"/>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8" name="Rectangle 179"/>
                <p:cNvSpPr>
                  <a:spLocks noChangeArrowheads="1"/>
                </p:cNvSpPr>
                <p:nvPr/>
              </p:nvSpPr>
              <p:spPr bwMode="auto">
                <a:xfrm>
                  <a:off x="7612453" y="5258432"/>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39" name="Rectangle 180"/>
                <p:cNvSpPr>
                  <a:spLocks noChangeArrowheads="1"/>
                </p:cNvSpPr>
                <p:nvPr/>
              </p:nvSpPr>
              <p:spPr bwMode="auto">
                <a:xfrm>
                  <a:off x="7612453" y="531236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0" name="Rectangle 181"/>
                <p:cNvSpPr>
                  <a:spLocks noChangeArrowheads="1"/>
                </p:cNvSpPr>
                <p:nvPr/>
              </p:nvSpPr>
              <p:spPr bwMode="auto">
                <a:xfrm>
                  <a:off x="7612429"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1" name="Rectangle 182"/>
                <p:cNvSpPr>
                  <a:spLocks noChangeArrowheads="1"/>
                </p:cNvSpPr>
                <p:nvPr/>
              </p:nvSpPr>
              <p:spPr bwMode="auto">
                <a:xfrm>
                  <a:off x="7612452" y="541949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2" name="Rectangle 187"/>
                <p:cNvSpPr>
                  <a:spLocks noChangeArrowheads="1"/>
                </p:cNvSpPr>
                <p:nvPr/>
              </p:nvSpPr>
              <p:spPr bwMode="auto">
                <a:xfrm>
                  <a:off x="7685729" y="5204865"/>
                  <a:ext cx="39801" cy="230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3" name="Rectangle 188"/>
                <p:cNvSpPr>
                  <a:spLocks noChangeArrowheads="1"/>
                </p:cNvSpPr>
                <p:nvPr/>
              </p:nvSpPr>
              <p:spPr bwMode="auto">
                <a:xfrm>
                  <a:off x="7685782" y="5258441"/>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4" name="Rectangle 189"/>
                <p:cNvSpPr>
                  <a:spLocks noChangeArrowheads="1"/>
                </p:cNvSpPr>
                <p:nvPr/>
              </p:nvSpPr>
              <p:spPr bwMode="auto">
                <a:xfrm>
                  <a:off x="7685770" y="5312388"/>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5" name="Rectangle 190"/>
                <p:cNvSpPr>
                  <a:spLocks noChangeArrowheads="1"/>
                </p:cNvSpPr>
                <p:nvPr/>
              </p:nvSpPr>
              <p:spPr bwMode="auto">
                <a:xfrm>
                  <a:off x="7685713" y="5365933"/>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146" name="Rectangle 191"/>
                <p:cNvSpPr>
                  <a:spLocks noChangeArrowheads="1"/>
                </p:cNvSpPr>
                <p:nvPr/>
              </p:nvSpPr>
              <p:spPr bwMode="auto">
                <a:xfrm>
                  <a:off x="7685752" y="5419400"/>
                  <a:ext cx="39801" cy="234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86" name="Freeform 6"/>
              <p:cNvSpPr>
                <a:spLocks noEditPoints="1"/>
              </p:cNvSpPr>
              <p:nvPr/>
            </p:nvSpPr>
            <p:spPr bwMode="auto">
              <a:xfrm>
                <a:off x="544549" y="2586351"/>
                <a:ext cx="207851" cy="2728866"/>
              </a:xfrm>
              <a:custGeom>
                <a:avLst/>
                <a:gdLst>
                  <a:gd name="T0" fmla="*/ 63 w 63"/>
                  <a:gd name="T1" fmla="*/ 551 h 551"/>
                  <a:gd name="T2" fmla="*/ 63 w 63"/>
                  <a:gd name="T3" fmla="*/ 0 h 551"/>
                  <a:gd name="T4" fmla="*/ 0 w 63"/>
                  <a:gd name="T5" fmla="*/ 0 h 551"/>
                  <a:gd name="T6" fmla="*/ 0 w 63"/>
                  <a:gd name="T7" fmla="*/ 551 h 551"/>
                  <a:gd name="T8" fmla="*/ 63 w 63"/>
                  <a:gd name="T9" fmla="*/ 551 h 551"/>
                  <a:gd name="T10" fmla="*/ 51 w 63"/>
                  <a:gd name="T11" fmla="*/ 43 h 551"/>
                  <a:gd name="T12" fmla="*/ 51 w 63"/>
                  <a:gd name="T13" fmla="*/ 112 h 551"/>
                  <a:gd name="T14" fmla="*/ 17 w 63"/>
                  <a:gd name="T15" fmla="*/ 78 h 551"/>
                  <a:gd name="T16" fmla="*/ 51 w 63"/>
                  <a:gd name="T17" fmla="*/ 43 h 551"/>
                  <a:gd name="T18" fmla="*/ 51 w 63"/>
                  <a:gd name="T19" fmla="*/ 129 h 551"/>
                  <a:gd name="T20" fmla="*/ 51 w 63"/>
                  <a:gd name="T21" fmla="*/ 198 h 551"/>
                  <a:gd name="T22" fmla="*/ 17 w 63"/>
                  <a:gd name="T23" fmla="*/ 164 h 551"/>
                  <a:gd name="T24" fmla="*/ 51 w 63"/>
                  <a:gd name="T25" fmla="*/ 129 h 551"/>
                  <a:gd name="T26" fmla="*/ 51 w 63"/>
                  <a:gd name="T27" fmla="*/ 222 h 551"/>
                  <a:gd name="T28" fmla="*/ 51 w 63"/>
                  <a:gd name="T29" fmla="*/ 288 h 551"/>
                  <a:gd name="T30" fmla="*/ 17 w 63"/>
                  <a:gd name="T31" fmla="*/ 255 h 551"/>
                  <a:gd name="T32" fmla="*/ 51 w 63"/>
                  <a:gd name="T33" fmla="*/ 222 h 551"/>
                  <a:gd name="T34" fmla="*/ 51 w 63"/>
                  <a:gd name="T35" fmla="*/ 308 h 551"/>
                  <a:gd name="T36" fmla="*/ 51 w 63"/>
                  <a:gd name="T37" fmla="*/ 374 h 551"/>
                  <a:gd name="T38" fmla="*/ 17 w 63"/>
                  <a:gd name="T39" fmla="*/ 341 h 551"/>
                  <a:gd name="T40" fmla="*/ 51 w 63"/>
                  <a:gd name="T41" fmla="*/ 308 h 551"/>
                  <a:gd name="T42" fmla="*/ 51 w 63"/>
                  <a:gd name="T43" fmla="*/ 398 h 551"/>
                  <a:gd name="T44" fmla="*/ 51 w 63"/>
                  <a:gd name="T45" fmla="*/ 468 h 551"/>
                  <a:gd name="T46" fmla="*/ 17 w 63"/>
                  <a:gd name="T47" fmla="*/ 432 h 551"/>
                  <a:gd name="T48" fmla="*/ 51 w 63"/>
                  <a:gd name="T49" fmla="*/ 398 h 551"/>
                  <a:gd name="T50" fmla="*/ 39 w 63"/>
                  <a:gd name="T51" fmla="*/ 542 h 551"/>
                  <a:gd name="T52" fmla="*/ 17 w 63"/>
                  <a:gd name="T53" fmla="*/ 520 h 551"/>
                  <a:gd name="T54" fmla="*/ 51 w 63"/>
                  <a:gd name="T55" fmla="*/ 484 h 551"/>
                  <a:gd name="T56" fmla="*/ 51 w 63"/>
                  <a:gd name="T57" fmla="*/ 542 h 551"/>
                  <a:gd name="T58" fmla="*/ 39 w 63"/>
                  <a:gd name="T59" fmla="*/ 542 h 551"/>
                  <a:gd name="T60" fmla="*/ 14 w 63"/>
                  <a:gd name="T61" fmla="*/ 530 h 551"/>
                  <a:gd name="T62" fmla="*/ 24 w 63"/>
                  <a:gd name="T63" fmla="*/ 542 h 551"/>
                  <a:gd name="T64" fmla="*/ 14 w 63"/>
                  <a:gd name="T65" fmla="*/ 542 h 551"/>
                  <a:gd name="T66" fmla="*/ 14 w 63"/>
                  <a:gd name="T67" fmla="*/ 530 h 551"/>
                  <a:gd name="T68" fmla="*/ 14 w 63"/>
                  <a:gd name="T69" fmla="*/ 444 h 551"/>
                  <a:gd name="T70" fmla="*/ 43 w 63"/>
                  <a:gd name="T71" fmla="*/ 477 h 551"/>
                  <a:gd name="T72" fmla="*/ 14 w 63"/>
                  <a:gd name="T73" fmla="*/ 508 h 551"/>
                  <a:gd name="T74" fmla="*/ 14 w 63"/>
                  <a:gd name="T75" fmla="*/ 444 h 551"/>
                  <a:gd name="T76" fmla="*/ 14 w 63"/>
                  <a:gd name="T77" fmla="*/ 353 h 551"/>
                  <a:gd name="T78" fmla="*/ 48 w 63"/>
                  <a:gd name="T79" fmla="*/ 386 h 551"/>
                  <a:gd name="T80" fmla="*/ 14 w 63"/>
                  <a:gd name="T81" fmla="*/ 422 h 551"/>
                  <a:gd name="T82" fmla="*/ 14 w 63"/>
                  <a:gd name="T83" fmla="*/ 353 h 551"/>
                  <a:gd name="T84" fmla="*/ 14 w 63"/>
                  <a:gd name="T85" fmla="*/ 267 h 551"/>
                  <a:gd name="T86" fmla="*/ 43 w 63"/>
                  <a:gd name="T87" fmla="*/ 298 h 551"/>
                  <a:gd name="T88" fmla="*/ 14 w 63"/>
                  <a:gd name="T89" fmla="*/ 329 h 551"/>
                  <a:gd name="T90" fmla="*/ 14 w 63"/>
                  <a:gd name="T91" fmla="*/ 267 h 551"/>
                  <a:gd name="T92" fmla="*/ 14 w 63"/>
                  <a:gd name="T93" fmla="*/ 174 h 551"/>
                  <a:gd name="T94" fmla="*/ 48 w 63"/>
                  <a:gd name="T95" fmla="*/ 210 h 551"/>
                  <a:gd name="T96" fmla="*/ 14 w 63"/>
                  <a:gd name="T97" fmla="*/ 243 h 551"/>
                  <a:gd name="T98" fmla="*/ 14 w 63"/>
                  <a:gd name="T99" fmla="*/ 174 h 551"/>
                  <a:gd name="T100" fmla="*/ 14 w 63"/>
                  <a:gd name="T101" fmla="*/ 88 h 551"/>
                  <a:gd name="T102" fmla="*/ 43 w 63"/>
                  <a:gd name="T103" fmla="*/ 121 h 551"/>
                  <a:gd name="T104" fmla="*/ 14 w 63"/>
                  <a:gd name="T105" fmla="*/ 152 h 551"/>
                  <a:gd name="T106" fmla="*/ 14 w 63"/>
                  <a:gd name="T107" fmla="*/ 88 h 551"/>
                  <a:gd name="T108" fmla="*/ 14 w 63"/>
                  <a:gd name="T109" fmla="*/ 31 h 551"/>
                  <a:gd name="T110" fmla="*/ 48 w 63"/>
                  <a:gd name="T111" fmla="*/ 31 h 551"/>
                  <a:gd name="T112" fmla="*/ 14 w 63"/>
                  <a:gd name="T113" fmla="*/ 66 h 551"/>
                  <a:gd name="T114" fmla="*/ 14 w 63"/>
                  <a:gd name="T115" fmla="*/ 3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 h="551">
                    <a:moveTo>
                      <a:pt x="63" y="551"/>
                    </a:moveTo>
                    <a:lnTo>
                      <a:pt x="63" y="0"/>
                    </a:lnTo>
                    <a:lnTo>
                      <a:pt x="0" y="0"/>
                    </a:lnTo>
                    <a:lnTo>
                      <a:pt x="0" y="551"/>
                    </a:lnTo>
                    <a:lnTo>
                      <a:pt x="63" y="551"/>
                    </a:lnTo>
                    <a:close/>
                    <a:moveTo>
                      <a:pt x="51" y="43"/>
                    </a:moveTo>
                    <a:lnTo>
                      <a:pt x="51" y="112"/>
                    </a:lnTo>
                    <a:lnTo>
                      <a:pt x="17" y="78"/>
                    </a:lnTo>
                    <a:lnTo>
                      <a:pt x="51" y="43"/>
                    </a:lnTo>
                    <a:close/>
                    <a:moveTo>
                      <a:pt x="51" y="129"/>
                    </a:moveTo>
                    <a:lnTo>
                      <a:pt x="51" y="198"/>
                    </a:lnTo>
                    <a:lnTo>
                      <a:pt x="17" y="164"/>
                    </a:lnTo>
                    <a:lnTo>
                      <a:pt x="51" y="129"/>
                    </a:lnTo>
                    <a:close/>
                    <a:moveTo>
                      <a:pt x="51" y="222"/>
                    </a:moveTo>
                    <a:lnTo>
                      <a:pt x="51" y="288"/>
                    </a:lnTo>
                    <a:lnTo>
                      <a:pt x="17" y="255"/>
                    </a:lnTo>
                    <a:lnTo>
                      <a:pt x="51" y="222"/>
                    </a:lnTo>
                    <a:close/>
                    <a:moveTo>
                      <a:pt x="51" y="308"/>
                    </a:moveTo>
                    <a:lnTo>
                      <a:pt x="51" y="374"/>
                    </a:lnTo>
                    <a:lnTo>
                      <a:pt x="17" y="341"/>
                    </a:lnTo>
                    <a:lnTo>
                      <a:pt x="51" y="308"/>
                    </a:lnTo>
                    <a:close/>
                    <a:moveTo>
                      <a:pt x="51" y="398"/>
                    </a:moveTo>
                    <a:lnTo>
                      <a:pt x="51" y="468"/>
                    </a:lnTo>
                    <a:lnTo>
                      <a:pt x="17" y="432"/>
                    </a:lnTo>
                    <a:lnTo>
                      <a:pt x="51" y="398"/>
                    </a:lnTo>
                    <a:close/>
                    <a:moveTo>
                      <a:pt x="39" y="542"/>
                    </a:moveTo>
                    <a:lnTo>
                      <a:pt x="17" y="520"/>
                    </a:lnTo>
                    <a:lnTo>
                      <a:pt x="51" y="484"/>
                    </a:lnTo>
                    <a:lnTo>
                      <a:pt x="51" y="542"/>
                    </a:lnTo>
                    <a:lnTo>
                      <a:pt x="39" y="542"/>
                    </a:lnTo>
                    <a:close/>
                    <a:moveTo>
                      <a:pt x="14" y="530"/>
                    </a:moveTo>
                    <a:lnTo>
                      <a:pt x="24" y="542"/>
                    </a:lnTo>
                    <a:lnTo>
                      <a:pt x="14" y="542"/>
                    </a:lnTo>
                    <a:lnTo>
                      <a:pt x="14" y="530"/>
                    </a:lnTo>
                    <a:close/>
                    <a:moveTo>
                      <a:pt x="14" y="444"/>
                    </a:moveTo>
                    <a:lnTo>
                      <a:pt x="43" y="477"/>
                    </a:lnTo>
                    <a:lnTo>
                      <a:pt x="14" y="508"/>
                    </a:lnTo>
                    <a:lnTo>
                      <a:pt x="14" y="444"/>
                    </a:lnTo>
                    <a:close/>
                    <a:moveTo>
                      <a:pt x="14" y="353"/>
                    </a:moveTo>
                    <a:lnTo>
                      <a:pt x="48" y="386"/>
                    </a:lnTo>
                    <a:lnTo>
                      <a:pt x="14" y="422"/>
                    </a:lnTo>
                    <a:lnTo>
                      <a:pt x="14" y="353"/>
                    </a:lnTo>
                    <a:close/>
                    <a:moveTo>
                      <a:pt x="14" y="267"/>
                    </a:moveTo>
                    <a:lnTo>
                      <a:pt x="43" y="298"/>
                    </a:lnTo>
                    <a:lnTo>
                      <a:pt x="14" y="329"/>
                    </a:lnTo>
                    <a:lnTo>
                      <a:pt x="14" y="267"/>
                    </a:lnTo>
                    <a:close/>
                    <a:moveTo>
                      <a:pt x="14" y="174"/>
                    </a:moveTo>
                    <a:lnTo>
                      <a:pt x="48" y="210"/>
                    </a:lnTo>
                    <a:lnTo>
                      <a:pt x="14" y="243"/>
                    </a:lnTo>
                    <a:lnTo>
                      <a:pt x="14" y="174"/>
                    </a:lnTo>
                    <a:close/>
                    <a:moveTo>
                      <a:pt x="14" y="88"/>
                    </a:moveTo>
                    <a:lnTo>
                      <a:pt x="43" y="121"/>
                    </a:lnTo>
                    <a:lnTo>
                      <a:pt x="14" y="152"/>
                    </a:lnTo>
                    <a:lnTo>
                      <a:pt x="14" y="88"/>
                    </a:lnTo>
                    <a:close/>
                    <a:moveTo>
                      <a:pt x="14" y="31"/>
                    </a:moveTo>
                    <a:lnTo>
                      <a:pt x="48" y="31"/>
                    </a:lnTo>
                    <a:lnTo>
                      <a:pt x="14" y="66"/>
                    </a:lnTo>
                    <a:lnTo>
                      <a:pt x="14" y="31"/>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7" name="Freeform 9"/>
              <p:cNvSpPr>
                <a:spLocks noEditPoints="1"/>
              </p:cNvSpPr>
              <p:nvPr/>
            </p:nvSpPr>
            <p:spPr bwMode="auto">
              <a:xfrm flipH="1">
                <a:off x="135478" y="2249110"/>
                <a:ext cx="1672700" cy="1079526"/>
              </a:xfrm>
              <a:custGeom>
                <a:avLst/>
                <a:gdLst>
                  <a:gd name="T0" fmla="*/ 10 w 148"/>
                  <a:gd name="T1" fmla="*/ 32 h 99"/>
                  <a:gd name="T2" fmla="*/ 10 w 148"/>
                  <a:gd name="T3" fmla="*/ 71 h 99"/>
                  <a:gd name="T4" fmla="*/ 8 w 148"/>
                  <a:gd name="T5" fmla="*/ 71 h 99"/>
                  <a:gd name="T6" fmla="*/ 6 w 148"/>
                  <a:gd name="T7" fmla="*/ 74 h 99"/>
                  <a:gd name="T8" fmla="*/ 15 w 148"/>
                  <a:gd name="T9" fmla="*/ 87 h 99"/>
                  <a:gd name="T10" fmla="*/ 16 w 148"/>
                  <a:gd name="T11" fmla="*/ 88 h 99"/>
                  <a:gd name="T12" fmla="*/ 16 w 148"/>
                  <a:gd name="T13" fmla="*/ 89 h 99"/>
                  <a:gd name="T14" fmla="*/ 12 w 148"/>
                  <a:gd name="T15" fmla="*/ 94 h 99"/>
                  <a:gd name="T16" fmla="*/ 17 w 148"/>
                  <a:gd name="T17" fmla="*/ 99 h 99"/>
                  <a:gd name="T18" fmla="*/ 21 w 148"/>
                  <a:gd name="T19" fmla="*/ 94 h 99"/>
                  <a:gd name="T20" fmla="*/ 21 w 148"/>
                  <a:gd name="T21" fmla="*/ 94 h 99"/>
                  <a:gd name="T22" fmla="*/ 21 w 148"/>
                  <a:gd name="T23" fmla="*/ 94 h 99"/>
                  <a:gd name="T24" fmla="*/ 17 w 148"/>
                  <a:gd name="T25" fmla="*/ 97 h 99"/>
                  <a:gd name="T26" fmla="*/ 14 w 148"/>
                  <a:gd name="T27" fmla="*/ 94 h 99"/>
                  <a:gd name="T28" fmla="*/ 17 w 148"/>
                  <a:gd name="T29" fmla="*/ 91 h 99"/>
                  <a:gd name="T30" fmla="*/ 18 w 148"/>
                  <a:gd name="T31" fmla="*/ 91 h 99"/>
                  <a:gd name="T32" fmla="*/ 18 w 148"/>
                  <a:gd name="T33" fmla="*/ 88 h 99"/>
                  <a:gd name="T34" fmla="*/ 19 w 148"/>
                  <a:gd name="T35" fmla="*/ 87 h 99"/>
                  <a:gd name="T36" fmla="*/ 27 w 148"/>
                  <a:gd name="T37" fmla="*/ 74 h 99"/>
                  <a:gd name="T38" fmla="*/ 26 w 148"/>
                  <a:gd name="T39" fmla="*/ 71 h 99"/>
                  <a:gd name="T40" fmla="*/ 24 w 148"/>
                  <a:gd name="T41" fmla="*/ 71 h 99"/>
                  <a:gd name="T42" fmla="*/ 24 w 148"/>
                  <a:gd name="T43" fmla="*/ 32 h 99"/>
                  <a:gd name="T44" fmla="*/ 87 w 148"/>
                  <a:gd name="T45" fmla="*/ 32 h 99"/>
                  <a:gd name="T46" fmla="*/ 113 w 148"/>
                  <a:gd name="T47" fmla="*/ 32 h 99"/>
                  <a:gd name="T48" fmla="*/ 148 w 148"/>
                  <a:gd name="T49" fmla="*/ 32 h 99"/>
                  <a:gd name="T50" fmla="*/ 148 w 148"/>
                  <a:gd name="T51" fmla="*/ 27 h 99"/>
                  <a:gd name="T52" fmla="*/ 144 w 148"/>
                  <a:gd name="T53" fmla="*/ 22 h 99"/>
                  <a:gd name="T54" fmla="*/ 137 w 148"/>
                  <a:gd name="T55" fmla="*/ 22 h 99"/>
                  <a:gd name="T56" fmla="*/ 107 w 148"/>
                  <a:gd name="T57" fmla="*/ 4 h 99"/>
                  <a:gd name="T58" fmla="*/ 107 w 148"/>
                  <a:gd name="T59" fmla="*/ 0 h 99"/>
                  <a:gd name="T60" fmla="*/ 94 w 148"/>
                  <a:gd name="T61" fmla="*/ 0 h 99"/>
                  <a:gd name="T62" fmla="*/ 94 w 148"/>
                  <a:gd name="T63" fmla="*/ 3 h 99"/>
                  <a:gd name="T64" fmla="*/ 29 w 148"/>
                  <a:gd name="T65" fmla="*/ 22 h 99"/>
                  <a:gd name="T66" fmla="*/ 4 w 148"/>
                  <a:gd name="T67" fmla="*/ 22 h 99"/>
                  <a:gd name="T68" fmla="*/ 0 w 148"/>
                  <a:gd name="T69" fmla="*/ 27 h 99"/>
                  <a:gd name="T70" fmla="*/ 0 w 148"/>
                  <a:gd name="T71" fmla="*/ 32 h 99"/>
                  <a:gd name="T72" fmla="*/ 10 w 148"/>
                  <a:gd name="T73" fmla="*/ 32 h 99"/>
                  <a:gd name="T74" fmla="*/ 107 w 148"/>
                  <a:gd name="T75" fmla="*/ 7 h 99"/>
                  <a:gd name="T76" fmla="*/ 132 w 148"/>
                  <a:gd name="T77" fmla="*/ 22 h 99"/>
                  <a:gd name="T78" fmla="*/ 113 w 148"/>
                  <a:gd name="T79" fmla="*/ 22 h 99"/>
                  <a:gd name="T80" fmla="*/ 113 w 148"/>
                  <a:gd name="T81" fmla="*/ 17 h 99"/>
                  <a:gd name="T82" fmla="*/ 107 w 148"/>
                  <a:gd name="T83" fmla="*/ 17 h 99"/>
                  <a:gd name="T84" fmla="*/ 107 w 148"/>
                  <a:gd name="T85" fmla="*/ 7 h 99"/>
                  <a:gd name="T86" fmla="*/ 39 w 148"/>
                  <a:gd name="T87" fmla="*/ 22 h 99"/>
                  <a:gd name="T88" fmla="*/ 94 w 148"/>
                  <a:gd name="T89" fmla="*/ 6 h 99"/>
                  <a:gd name="T90" fmla="*/ 94 w 148"/>
                  <a:gd name="T91" fmla="*/ 17 h 99"/>
                  <a:gd name="T92" fmla="*/ 87 w 148"/>
                  <a:gd name="T93" fmla="*/ 17 h 99"/>
                  <a:gd name="T94" fmla="*/ 87 w 148"/>
                  <a:gd name="T95" fmla="*/ 22 h 99"/>
                  <a:gd name="T96" fmla="*/ 39 w 148"/>
                  <a:gd name="T97" fmla="*/ 22 h 99"/>
                  <a:gd name="T98" fmla="*/ 13 w 148"/>
                  <a:gd name="T99" fmla="*/ 78 h 99"/>
                  <a:gd name="T100" fmla="*/ 17 w 148"/>
                  <a:gd name="T101" fmla="*/ 75 h 99"/>
                  <a:gd name="T102" fmla="*/ 20 w 148"/>
                  <a:gd name="T103" fmla="*/ 78 h 99"/>
                  <a:gd name="T104" fmla="*/ 17 w 148"/>
                  <a:gd name="T105" fmla="*/ 82 h 99"/>
                  <a:gd name="T106" fmla="*/ 13 w 148"/>
                  <a:gd name="T107" fmla="*/ 78 h 99"/>
                  <a:gd name="T108" fmla="*/ 12 w 148"/>
                  <a:gd name="T109" fmla="*/ 32 h 99"/>
                  <a:gd name="T110" fmla="*/ 21 w 148"/>
                  <a:gd name="T111" fmla="*/ 32 h 99"/>
                  <a:gd name="T112" fmla="*/ 21 w 148"/>
                  <a:gd name="T113" fmla="*/ 71 h 99"/>
                  <a:gd name="T114" fmla="*/ 12 w 148"/>
                  <a:gd name="T115" fmla="*/ 71 h 99"/>
                  <a:gd name="T116" fmla="*/ 12 w 148"/>
                  <a:gd name="T117" fmla="*/ 3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99">
                    <a:moveTo>
                      <a:pt x="10" y="32"/>
                    </a:moveTo>
                    <a:cubicBezTo>
                      <a:pt x="10" y="71"/>
                      <a:pt x="10" y="71"/>
                      <a:pt x="10" y="71"/>
                    </a:cubicBezTo>
                    <a:cubicBezTo>
                      <a:pt x="8" y="71"/>
                      <a:pt x="8" y="71"/>
                      <a:pt x="8" y="71"/>
                    </a:cubicBezTo>
                    <a:cubicBezTo>
                      <a:pt x="6" y="71"/>
                      <a:pt x="5" y="72"/>
                      <a:pt x="6" y="74"/>
                    </a:cubicBezTo>
                    <a:cubicBezTo>
                      <a:pt x="15" y="87"/>
                      <a:pt x="15" y="87"/>
                      <a:pt x="15" y="87"/>
                    </a:cubicBezTo>
                    <a:cubicBezTo>
                      <a:pt x="15" y="87"/>
                      <a:pt x="15" y="87"/>
                      <a:pt x="16" y="88"/>
                    </a:cubicBezTo>
                    <a:cubicBezTo>
                      <a:pt x="16" y="89"/>
                      <a:pt x="16" y="89"/>
                      <a:pt x="16" y="89"/>
                    </a:cubicBezTo>
                    <a:cubicBezTo>
                      <a:pt x="14" y="90"/>
                      <a:pt x="12" y="92"/>
                      <a:pt x="12" y="94"/>
                    </a:cubicBezTo>
                    <a:cubicBezTo>
                      <a:pt x="12" y="97"/>
                      <a:pt x="14" y="99"/>
                      <a:pt x="17" y="99"/>
                    </a:cubicBezTo>
                    <a:cubicBezTo>
                      <a:pt x="19" y="99"/>
                      <a:pt x="21" y="97"/>
                      <a:pt x="21" y="94"/>
                    </a:cubicBezTo>
                    <a:cubicBezTo>
                      <a:pt x="21" y="94"/>
                      <a:pt x="21" y="94"/>
                      <a:pt x="21" y="94"/>
                    </a:cubicBezTo>
                    <a:cubicBezTo>
                      <a:pt x="21" y="94"/>
                      <a:pt x="21" y="94"/>
                      <a:pt x="21" y="94"/>
                    </a:cubicBezTo>
                    <a:cubicBezTo>
                      <a:pt x="21" y="96"/>
                      <a:pt x="19" y="97"/>
                      <a:pt x="17" y="97"/>
                    </a:cubicBezTo>
                    <a:cubicBezTo>
                      <a:pt x="15" y="97"/>
                      <a:pt x="14" y="96"/>
                      <a:pt x="14" y="94"/>
                    </a:cubicBezTo>
                    <a:cubicBezTo>
                      <a:pt x="14" y="93"/>
                      <a:pt x="15" y="91"/>
                      <a:pt x="17" y="91"/>
                    </a:cubicBezTo>
                    <a:cubicBezTo>
                      <a:pt x="18" y="91"/>
                      <a:pt x="18" y="91"/>
                      <a:pt x="18" y="91"/>
                    </a:cubicBezTo>
                    <a:cubicBezTo>
                      <a:pt x="18" y="88"/>
                      <a:pt x="18" y="88"/>
                      <a:pt x="18" y="88"/>
                    </a:cubicBezTo>
                    <a:cubicBezTo>
                      <a:pt x="18" y="87"/>
                      <a:pt x="18" y="87"/>
                      <a:pt x="19" y="87"/>
                    </a:cubicBezTo>
                    <a:cubicBezTo>
                      <a:pt x="27" y="74"/>
                      <a:pt x="27" y="74"/>
                      <a:pt x="27" y="74"/>
                    </a:cubicBezTo>
                    <a:cubicBezTo>
                      <a:pt x="28" y="72"/>
                      <a:pt x="28" y="71"/>
                      <a:pt x="26" y="71"/>
                    </a:cubicBezTo>
                    <a:cubicBezTo>
                      <a:pt x="24" y="71"/>
                      <a:pt x="24" y="71"/>
                      <a:pt x="24" y="71"/>
                    </a:cubicBezTo>
                    <a:cubicBezTo>
                      <a:pt x="24" y="32"/>
                      <a:pt x="24" y="32"/>
                      <a:pt x="24" y="32"/>
                    </a:cubicBezTo>
                    <a:cubicBezTo>
                      <a:pt x="87" y="32"/>
                      <a:pt x="87" y="32"/>
                      <a:pt x="87" y="32"/>
                    </a:cubicBezTo>
                    <a:cubicBezTo>
                      <a:pt x="113" y="32"/>
                      <a:pt x="113" y="32"/>
                      <a:pt x="113" y="32"/>
                    </a:cubicBezTo>
                    <a:cubicBezTo>
                      <a:pt x="148" y="32"/>
                      <a:pt x="148" y="32"/>
                      <a:pt x="148" y="32"/>
                    </a:cubicBezTo>
                    <a:cubicBezTo>
                      <a:pt x="148" y="27"/>
                      <a:pt x="148" y="27"/>
                      <a:pt x="148" y="27"/>
                    </a:cubicBezTo>
                    <a:cubicBezTo>
                      <a:pt x="148" y="24"/>
                      <a:pt x="146" y="22"/>
                      <a:pt x="144" y="22"/>
                    </a:cubicBezTo>
                    <a:cubicBezTo>
                      <a:pt x="137" y="22"/>
                      <a:pt x="137" y="22"/>
                      <a:pt x="137" y="22"/>
                    </a:cubicBezTo>
                    <a:cubicBezTo>
                      <a:pt x="107" y="4"/>
                      <a:pt x="107" y="4"/>
                      <a:pt x="107" y="4"/>
                    </a:cubicBezTo>
                    <a:cubicBezTo>
                      <a:pt x="107" y="0"/>
                      <a:pt x="107" y="0"/>
                      <a:pt x="107" y="0"/>
                    </a:cubicBezTo>
                    <a:cubicBezTo>
                      <a:pt x="94" y="0"/>
                      <a:pt x="94" y="0"/>
                      <a:pt x="94" y="0"/>
                    </a:cubicBezTo>
                    <a:cubicBezTo>
                      <a:pt x="94" y="3"/>
                      <a:pt x="94" y="3"/>
                      <a:pt x="94" y="3"/>
                    </a:cubicBezTo>
                    <a:cubicBezTo>
                      <a:pt x="29" y="22"/>
                      <a:pt x="29" y="22"/>
                      <a:pt x="29" y="22"/>
                    </a:cubicBezTo>
                    <a:cubicBezTo>
                      <a:pt x="4" y="22"/>
                      <a:pt x="4" y="22"/>
                      <a:pt x="4" y="22"/>
                    </a:cubicBezTo>
                    <a:cubicBezTo>
                      <a:pt x="2" y="22"/>
                      <a:pt x="0" y="24"/>
                      <a:pt x="0" y="27"/>
                    </a:cubicBezTo>
                    <a:cubicBezTo>
                      <a:pt x="0" y="32"/>
                      <a:pt x="0" y="32"/>
                      <a:pt x="0" y="32"/>
                    </a:cubicBezTo>
                    <a:lnTo>
                      <a:pt x="10" y="32"/>
                    </a:lnTo>
                    <a:close/>
                    <a:moveTo>
                      <a:pt x="107" y="7"/>
                    </a:moveTo>
                    <a:cubicBezTo>
                      <a:pt x="132" y="22"/>
                      <a:pt x="132" y="22"/>
                      <a:pt x="132" y="22"/>
                    </a:cubicBezTo>
                    <a:cubicBezTo>
                      <a:pt x="113" y="22"/>
                      <a:pt x="113" y="22"/>
                      <a:pt x="113" y="22"/>
                    </a:cubicBezTo>
                    <a:cubicBezTo>
                      <a:pt x="113" y="17"/>
                      <a:pt x="113" y="17"/>
                      <a:pt x="113" y="17"/>
                    </a:cubicBezTo>
                    <a:cubicBezTo>
                      <a:pt x="107" y="17"/>
                      <a:pt x="107" y="17"/>
                      <a:pt x="107" y="17"/>
                    </a:cubicBezTo>
                    <a:lnTo>
                      <a:pt x="107" y="7"/>
                    </a:lnTo>
                    <a:close/>
                    <a:moveTo>
                      <a:pt x="39" y="22"/>
                    </a:moveTo>
                    <a:cubicBezTo>
                      <a:pt x="94" y="6"/>
                      <a:pt x="94" y="6"/>
                      <a:pt x="94" y="6"/>
                    </a:cubicBezTo>
                    <a:cubicBezTo>
                      <a:pt x="94" y="17"/>
                      <a:pt x="94" y="17"/>
                      <a:pt x="94" y="17"/>
                    </a:cubicBezTo>
                    <a:cubicBezTo>
                      <a:pt x="87" y="17"/>
                      <a:pt x="87" y="17"/>
                      <a:pt x="87" y="17"/>
                    </a:cubicBezTo>
                    <a:cubicBezTo>
                      <a:pt x="87" y="22"/>
                      <a:pt x="87" y="22"/>
                      <a:pt x="87" y="22"/>
                    </a:cubicBezTo>
                    <a:lnTo>
                      <a:pt x="39" y="22"/>
                    </a:lnTo>
                    <a:close/>
                    <a:moveTo>
                      <a:pt x="13" y="78"/>
                    </a:moveTo>
                    <a:cubicBezTo>
                      <a:pt x="13" y="76"/>
                      <a:pt x="15" y="75"/>
                      <a:pt x="17" y="75"/>
                    </a:cubicBezTo>
                    <a:cubicBezTo>
                      <a:pt x="19" y="75"/>
                      <a:pt x="20" y="76"/>
                      <a:pt x="20" y="78"/>
                    </a:cubicBezTo>
                    <a:cubicBezTo>
                      <a:pt x="20" y="80"/>
                      <a:pt x="19" y="82"/>
                      <a:pt x="17" y="82"/>
                    </a:cubicBezTo>
                    <a:cubicBezTo>
                      <a:pt x="15" y="82"/>
                      <a:pt x="13" y="80"/>
                      <a:pt x="13" y="78"/>
                    </a:cubicBezTo>
                    <a:close/>
                    <a:moveTo>
                      <a:pt x="12" y="32"/>
                    </a:moveTo>
                    <a:cubicBezTo>
                      <a:pt x="21" y="32"/>
                      <a:pt x="21" y="32"/>
                      <a:pt x="21" y="32"/>
                    </a:cubicBezTo>
                    <a:cubicBezTo>
                      <a:pt x="21" y="71"/>
                      <a:pt x="21" y="71"/>
                      <a:pt x="21" y="71"/>
                    </a:cubicBezTo>
                    <a:cubicBezTo>
                      <a:pt x="12" y="71"/>
                      <a:pt x="12" y="71"/>
                      <a:pt x="12" y="71"/>
                    </a:cubicBezTo>
                    <a:lnTo>
                      <a:pt x="12" y="32"/>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sp>
            <p:nvSpPr>
              <p:cNvPr id="88" name="Freeform 202"/>
              <p:cNvSpPr>
                <a:spLocks/>
              </p:cNvSpPr>
              <p:nvPr/>
            </p:nvSpPr>
            <p:spPr bwMode="auto">
              <a:xfrm>
                <a:off x="173684" y="4825033"/>
                <a:ext cx="3076242" cy="883198"/>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sp>
          <p:nvSpPr>
            <p:cNvPr id="84" name="Freeform 202"/>
            <p:cNvSpPr>
              <a:spLocks/>
            </p:cNvSpPr>
            <p:nvPr/>
          </p:nvSpPr>
          <p:spPr bwMode="auto">
            <a:xfrm>
              <a:off x="8457549" y="4196321"/>
              <a:ext cx="572445" cy="1491937"/>
            </a:xfrm>
            <a:custGeom>
              <a:avLst/>
              <a:gdLst>
                <a:gd name="T0" fmla="*/ 0 w 2751"/>
                <a:gd name="T1" fmla="*/ 130 h 967"/>
                <a:gd name="T2" fmla="*/ 215 w 2751"/>
                <a:gd name="T3" fmla="*/ 184 h 967"/>
                <a:gd name="T4" fmla="*/ 280 w 2751"/>
                <a:gd name="T5" fmla="*/ 259 h 967"/>
                <a:gd name="T6" fmla="*/ 350 w 2751"/>
                <a:gd name="T7" fmla="*/ 416 h 967"/>
                <a:gd name="T8" fmla="*/ 523 w 2751"/>
                <a:gd name="T9" fmla="*/ 443 h 967"/>
                <a:gd name="T10" fmla="*/ 793 w 2751"/>
                <a:gd name="T11" fmla="*/ 362 h 967"/>
                <a:gd name="T12" fmla="*/ 971 w 2751"/>
                <a:gd name="T13" fmla="*/ 233 h 967"/>
                <a:gd name="T14" fmla="*/ 1311 w 2751"/>
                <a:gd name="T15" fmla="*/ 189 h 967"/>
                <a:gd name="T16" fmla="*/ 1580 w 2751"/>
                <a:gd name="T17" fmla="*/ 324 h 967"/>
                <a:gd name="T18" fmla="*/ 1920 w 2751"/>
                <a:gd name="T19" fmla="*/ 200 h 967"/>
                <a:gd name="T20" fmla="*/ 2114 w 2751"/>
                <a:gd name="T21" fmla="*/ 54 h 967"/>
                <a:gd name="T22" fmla="*/ 2335 w 2751"/>
                <a:gd name="T23" fmla="*/ 0 h 967"/>
                <a:gd name="T24" fmla="*/ 2594 w 2751"/>
                <a:gd name="T25" fmla="*/ 76 h 967"/>
                <a:gd name="T26" fmla="*/ 2751 w 2751"/>
                <a:gd name="T27" fmla="*/ 0 h 967"/>
                <a:gd name="T28" fmla="*/ 2751 w 2751"/>
                <a:gd name="T29" fmla="*/ 967 h 967"/>
                <a:gd name="T30" fmla="*/ 10 w 2751"/>
                <a:gd name="T31" fmla="*/ 967 h 967"/>
                <a:gd name="T32" fmla="*/ 0 w 2751"/>
                <a:gd name="T33" fmla="*/ 13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51" h="967">
                  <a:moveTo>
                    <a:pt x="0" y="130"/>
                  </a:moveTo>
                  <a:lnTo>
                    <a:pt x="215" y="184"/>
                  </a:lnTo>
                  <a:lnTo>
                    <a:pt x="280" y="259"/>
                  </a:lnTo>
                  <a:lnTo>
                    <a:pt x="350" y="416"/>
                  </a:lnTo>
                  <a:lnTo>
                    <a:pt x="523" y="443"/>
                  </a:lnTo>
                  <a:lnTo>
                    <a:pt x="793" y="362"/>
                  </a:lnTo>
                  <a:lnTo>
                    <a:pt x="971" y="233"/>
                  </a:lnTo>
                  <a:lnTo>
                    <a:pt x="1311" y="189"/>
                  </a:lnTo>
                  <a:lnTo>
                    <a:pt x="1580" y="324"/>
                  </a:lnTo>
                  <a:lnTo>
                    <a:pt x="1920" y="200"/>
                  </a:lnTo>
                  <a:lnTo>
                    <a:pt x="2114" y="54"/>
                  </a:lnTo>
                  <a:lnTo>
                    <a:pt x="2335" y="0"/>
                  </a:lnTo>
                  <a:lnTo>
                    <a:pt x="2594" y="76"/>
                  </a:lnTo>
                  <a:lnTo>
                    <a:pt x="2751" y="0"/>
                  </a:lnTo>
                  <a:lnTo>
                    <a:pt x="2751" y="967"/>
                  </a:lnTo>
                  <a:lnTo>
                    <a:pt x="10" y="967"/>
                  </a:lnTo>
                  <a:lnTo>
                    <a:pt x="0" y="130"/>
                  </a:lnTo>
                  <a:close/>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accent1"/>
                </a:solidFill>
              </a:endParaRPr>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3820"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29" name="Rectangle 2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31" name="TextBox 30"/>
          <p:cNvSpPr txBox="1"/>
          <p:nvPr/>
        </p:nvSpPr>
        <p:spPr>
          <a:xfrm>
            <a:off x="286623" y="951320"/>
            <a:ext cx="8397495" cy="887105"/>
          </a:xfrm>
          <a:prstGeom prst="rect">
            <a:avLst/>
          </a:prstGeom>
          <a:noFill/>
        </p:spPr>
        <p:txBody>
          <a:bodyPr wrap="square" lIns="54610" tIns="54610" rIns="54610" bIns="54610" rtlCol="0">
            <a:noAutofit/>
          </a:bodyPr>
          <a:lstStyle/>
          <a:p>
            <a:pPr>
              <a:spcAft>
                <a:spcPts val="600"/>
              </a:spcAft>
            </a:pPr>
            <a:r>
              <a:rPr lang="en-US" sz="1100" dirty="0">
                <a:solidFill>
                  <a:srgbClr val="414141"/>
                </a:solidFill>
              </a:rPr>
              <a:t>Operating and capital investments are derived from the application of the preferred lifecycle strategy for bridge and pavement assets. The following table presents INDOT’s planned maintenance activities for C2 roadway category pavement, depicted over a 20-year maintenance cycle, beginning and ending with resurfacing. Operating interventions are depicted below the timeline graphic, and capital interventions are depicted above the timeline graphic. For detailed maintenance cycles, please refer to the Appendix. </a:t>
            </a:r>
          </a:p>
          <a:p>
            <a:pPr>
              <a:spcAft>
                <a:spcPts val="600"/>
              </a:spcAft>
            </a:pPr>
            <a:endParaRPr lang="en-US" sz="1100" dirty="0" err="1">
              <a:solidFill>
                <a:srgbClr val="414141"/>
              </a:solidFill>
            </a:endParaRPr>
          </a:p>
        </p:txBody>
      </p:sp>
      <p:sp>
        <p:nvSpPr>
          <p:cNvPr id="32" name="TextBox 31"/>
          <p:cNvSpPr txBox="1">
            <a:spLocks/>
          </p:cNvSpPr>
          <p:nvPr/>
        </p:nvSpPr>
        <p:spPr>
          <a:xfrm>
            <a:off x="286623" y="440668"/>
            <a:ext cx="8333501"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b="1" dirty="0">
                <a:solidFill>
                  <a:srgbClr val="D7B25F"/>
                </a:solidFill>
                <a:latin typeface="Arial" panose="020B0604020202020204" pitchFamily="34" charset="0"/>
              </a:rPr>
              <a:t>Lifecycle Strategy – Pavement Maintenance Cycles</a:t>
            </a:r>
          </a:p>
        </p:txBody>
      </p:sp>
      <p:graphicFrame>
        <p:nvGraphicFramePr>
          <p:cNvPr id="34" name="Table 33"/>
          <p:cNvGraphicFramePr>
            <a:graphicFrameLocks noGrp="1"/>
          </p:cNvGraphicFramePr>
          <p:nvPr>
            <p:extLst>
              <p:ext uri="{D42A27DB-BD31-4B8C-83A1-F6EECF244321}">
                <p14:modId xmlns:p14="http://schemas.microsoft.com/office/powerpoint/2010/main" val="3871965955"/>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LIFECYCLE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6" name="Isosceles Triangle 105"/>
          <p:cNvSpPr/>
          <p:nvPr/>
        </p:nvSpPr>
        <p:spPr>
          <a:xfrm rot="5400000">
            <a:off x="8333881" y="3276049"/>
            <a:ext cx="640132" cy="45168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107" name="Rectangle 106"/>
          <p:cNvSpPr/>
          <p:nvPr/>
        </p:nvSpPr>
        <p:spPr>
          <a:xfrm rot="5400000">
            <a:off x="4432097" y="-296531"/>
            <a:ext cx="395171" cy="7596847"/>
          </a:xfrm>
          <a:prstGeom prst="rect">
            <a:avLst/>
          </a:prstGeom>
          <a:solidFill>
            <a:srgbClr val="121243"/>
          </a:solidFill>
          <a:ln w="12700" cap="flat" cmpd="sng" algn="ctr">
            <a:noFill/>
            <a:prstDash val="solid"/>
            <a:miter lim="800000"/>
          </a:ln>
          <a:effectLst>
            <a:outerShdw blurRad="50800" dist="38100" dir="2700000" algn="tl" rotWithShape="0">
              <a:prstClr val="black">
                <a:alpha val="40000"/>
              </a:prstClr>
            </a:outerShdw>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schemeClr val="accent1"/>
              </a:solidFill>
              <a:effectLst/>
              <a:uLnTx/>
              <a:uFillTx/>
              <a:ea typeface="+mn-ea"/>
              <a:cs typeface="+mn-cs"/>
            </a:endParaRPr>
          </a:p>
        </p:txBody>
      </p:sp>
      <p:sp>
        <p:nvSpPr>
          <p:cNvPr id="112" name="Line Callout 1 (Accent Bar) 111"/>
          <p:cNvSpPr/>
          <p:nvPr/>
        </p:nvSpPr>
        <p:spPr>
          <a:xfrm rot="5400000">
            <a:off x="874529" y="1634208"/>
            <a:ext cx="245671" cy="1133188"/>
          </a:xfrm>
          <a:prstGeom prst="accentCallout1">
            <a:avLst>
              <a:gd name="adj1" fmla="val 50024"/>
              <a:gd name="adj2" fmla="val 105470"/>
              <a:gd name="adj3" fmla="val 49156"/>
              <a:gd name="adj4" fmla="val 336270"/>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Construction</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0) </a:t>
            </a:r>
          </a:p>
        </p:txBody>
      </p:sp>
      <p:sp>
        <p:nvSpPr>
          <p:cNvPr id="114" name="TextBox 34"/>
          <p:cNvSpPr txBox="1">
            <a:spLocks/>
          </p:cNvSpPr>
          <p:nvPr/>
        </p:nvSpPr>
        <p:spPr>
          <a:xfrm rot="16200000">
            <a:off x="-291921" y="2759701"/>
            <a:ext cx="1167047" cy="269125"/>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CAPEX Interventions</a:t>
            </a:r>
          </a:p>
        </p:txBody>
      </p:sp>
      <p:sp>
        <p:nvSpPr>
          <p:cNvPr id="115" name="TextBox 34"/>
          <p:cNvSpPr txBox="1">
            <a:spLocks/>
          </p:cNvSpPr>
          <p:nvPr/>
        </p:nvSpPr>
        <p:spPr>
          <a:xfrm rot="16200000">
            <a:off x="-288526" y="4470844"/>
            <a:ext cx="1157650" cy="295394"/>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000" b="1" dirty="0">
                <a:solidFill>
                  <a:schemeClr val="accent1"/>
                </a:solidFill>
                <a:latin typeface="Arial" panose="020B0604020202020204" pitchFamily="34" charset="0"/>
              </a:rPr>
              <a:t>OPEX Interventions</a:t>
            </a:r>
          </a:p>
        </p:txBody>
      </p:sp>
      <p:cxnSp>
        <p:nvCxnSpPr>
          <p:cNvPr id="6" name="Straight Connector 5"/>
          <p:cNvCxnSpPr/>
          <p:nvPr/>
        </p:nvCxnSpPr>
        <p:spPr>
          <a:xfrm>
            <a:off x="1011280" y="3182908"/>
            <a:ext cx="1843" cy="469013"/>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a:off x="1839372" y="3158424"/>
            <a:ext cx="10092" cy="541053"/>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2867668" y="3181826"/>
            <a:ext cx="6769" cy="517651"/>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3926741" y="3181826"/>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902571" y="3181826"/>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H="1">
            <a:off x="6086981" y="3199202"/>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H="1">
            <a:off x="7131097" y="3194721"/>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H="1">
            <a:off x="7946291" y="3170958"/>
            <a:ext cx="863" cy="45720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TextBox 121"/>
          <p:cNvSpPr txBox="1">
            <a:spLocks/>
          </p:cNvSpPr>
          <p:nvPr/>
        </p:nvSpPr>
        <p:spPr>
          <a:xfrm>
            <a:off x="695461" y="2952621"/>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0</a:t>
            </a:r>
          </a:p>
        </p:txBody>
      </p:sp>
      <p:sp>
        <p:nvSpPr>
          <p:cNvPr id="43" name="TextBox 121"/>
          <p:cNvSpPr txBox="1">
            <a:spLocks/>
          </p:cNvSpPr>
          <p:nvPr/>
        </p:nvSpPr>
        <p:spPr>
          <a:xfrm>
            <a:off x="1563959" y="2964068"/>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3</a:t>
            </a:r>
          </a:p>
        </p:txBody>
      </p:sp>
      <p:sp>
        <p:nvSpPr>
          <p:cNvPr id="44" name="TextBox 121"/>
          <p:cNvSpPr txBox="1">
            <a:spLocks/>
          </p:cNvSpPr>
          <p:nvPr/>
        </p:nvSpPr>
        <p:spPr>
          <a:xfrm>
            <a:off x="2581783" y="2952621"/>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6</a:t>
            </a:r>
          </a:p>
        </p:txBody>
      </p:sp>
      <p:sp>
        <p:nvSpPr>
          <p:cNvPr id="45" name="TextBox 121"/>
          <p:cNvSpPr txBox="1">
            <a:spLocks/>
          </p:cNvSpPr>
          <p:nvPr/>
        </p:nvSpPr>
        <p:spPr>
          <a:xfrm>
            <a:off x="3615857" y="2976963"/>
            <a:ext cx="587896" cy="316119"/>
          </a:xfrm>
          <a:prstGeom prst="rect">
            <a:avLst/>
          </a:prstGeom>
          <a:ln w="9525" cap="flat" cmpd="sng" algn="ctr">
            <a:solidFill>
              <a:schemeClr val="tx1">
                <a:lumMod val="100000"/>
                <a:alpha val="0"/>
              </a:schemeClr>
            </a:solidFill>
            <a:prstDash val="solid"/>
            <a:round/>
            <a:headEnd type="none" w="med" len="med"/>
            <a:tailEnd type="none" w="med" len="med"/>
          </a:ln>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9</a:t>
            </a:r>
          </a:p>
        </p:txBody>
      </p:sp>
      <p:sp>
        <p:nvSpPr>
          <p:cNvPr id="46" name="TextBox 121"/>
          <p:cNvSpPr txBox="1">
            <a:spLocks/>
          </p:cNvSpPr>
          <p:nvPr/>
        </p:nvSpPr>
        <p:spPr>
          <a:xfrm>
            <a:off x="4604121" y="2968090"/>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12</a:t>
            </a:r>
          </a:p>
        </p:txBody>
      </p:sp>
      <p:sp>
        <p:nvSpPr>
          <p:cNvPr id="48" name="TextBox 121"/>
          <p:cNvSpPr txBox="1">
            <a:spLocks/>
          </p:cNvSpPr>
          <p:nvPr/>
        </p:nvSpPr>
        <p:spPr>
          <a:xfrm>
            <a:off x="5812073" y="2976962"/>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15</a:t>
            </a:r>
          </a:p>
        </p:txBody>
      </p:sp>
      <p:sp>
        <p:nvSpPr>
          <p:cNvPr id="49" name="TextBox 121"/>
          <p:cNvSpPr txBox="1">
            <a:spLocks/>
          </p:cNvSpPr>
          <p:nvPr/>
        </p:nvSpPr>
        <p:spPr>
          <a:xfrm>
            <a:off x="6826693" y="2955747"/>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18</a:t>
            </a:r>
          </a:p>
        </p:txBody>
      </p:sp>
      <p:sp>
        <p:nvSpPr>
          <p:cNvPr id="50" name="TextBox 121"/>
          <p:cNvSpPr txBox="1">
            <a:spLocks/>
          </p:cNvSpPr>
          <p:nvPr/>
        </p:nvSpPr>
        <p:spPr>
          <a:xfrm>
            <a:off x="7710356" y="2955747"/>
            <a:ext cx="587896" cy="316119"/>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800" dirty="0">
                <a:solidFill>
                  <a:schemeClr val="accent1"/>
                </a:solidFill>
                <a:latin typeface="Arial" panose="020B0604020202020204" pitchFamily="34" charset="0"/>
              </a:rPr>
              <a:t>Year 21</a:t>
            </a:r>
          </a:p>
        </p:txBody>
      </p:sp>
      <p:sp>
        <p:nvSpPr>
          <p:cNvPr id="53" name="Line Callout 1 (Accent Bar) 52"/>
          <p:cNvSpPr/>
          <p:nvPr/>
        </p:nvSpPr>
        <p:spPr>
          <a:xfrm rot="16200000">
            <a:off x="3581107" y="3789574"/>
            <a:ext cx="285209" cy="363974"/>
          </a:xfrm>
          <a:prstGeom prst="accentCallout1">
            <a:avLst>
              <a:gd name="adj1" fmla="val 50024"/>
              <a:gd name="adj2" fmla="val 105470"/>
              <a:gd name="adj3" fmla="val 50007"/>
              <a:gd name="adj4" fmla="val 257911"/>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Chip Seal</a:t>
            </a:r>
            <a:endParaRPr lang="en-US" sz="1000" dirty="0">
              <a:solidFill>
                <a:schemeClr val="accent1"/>
              </a:solidFill>
              <a:ea typeface="Calibri" panose="020F0502020204030204" pitchFamily="34" charset="0"/>
              <a:cs typeface="Times New Roman" panose="02020603050405020304" pitchFamily="18" charset="0"/>
            </a:endParaRPr>
          </a:p>
        </p:txBody>
      </p:sp>
      <p:cxnSp>
        <p:nvCxnSpPr>
          <p:cNvPr id="108" name="Straight Connector 107"/>
          <p:cNvCxnSpPr>
            <a:endCxn id="107" idx="2"/>
          </p:cNvCxnSpPr>
          <p:nvPr/>
        </p:nvCxnSpPr>
        <p:spPr>
          <a:xfrm flipH="1" flipV="1">
            <a:off x="831259" y="3501893"/>
            <a:ext cx="7570958" cy="5050"/>
          </a:xfrm>
          <a:prstGeom prst="line">
            <a:avLst/>
          </a:prstGeom>
          <a:noFill/>
          <a:ln w="19050" cap="flat" cmpd="sng" algn="ctr">
            <a:solidFill>
              <a:schemeClr val="tx2"/>
            </a:solidFill>
            <a:prstDash val="dash"/>
            <a:miter lim="800000"/>
          </a:ln>
          <a:effectLst/>
        </p:spPr>
      </p:cxnSp>
      <p:sp>
        <p:nvSpPr>
          <p:cNvPr id="59" name="Line Callout 1 (Accent Bar) 58"/>
          <p:cNvSpPr/>
          <p:nvPr/>
        </p:nvSpPr>
        <p:spPr>
          <a:xfrm rot="16200000">
            <a:off x="6782449" y="3741883"/>
            <a:ext cx="745428" cy="1136314"/>
          </a:xfrm>
          <a:prstGeom prst="accentCallout1">
            <a:avLst>
              <a:gd name="adj1" fmla="val 50024"/>
              <a:gd name="adj2" fmla="val 105470"/>
              <a:gd name="adj3" fmla="val 49362"/>
              <a:gd name="adj4" fmla="val 136491"/>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61" name="Line Callout 1 (Accent Bar) 60"/>
          <p:cNvSpPr/>
          <p:nvPr/>
        </p:nvSpPr>
        <p:spPr>
          <a:xfrm rot="5400000">
            <a:off x="7572185" y="1623026"/>
            <a:ext cx="245671" cy="1133188"/>
          </a:xfrm>
          <a:prstGeom prst="accentCallout1">
            <a:avLst>
              <a:gd name="adj1" fmla="val 50024"/>
              <a:gd name="adj2" fmla="val 105470"/>
              <a:gd name="adj3" fmla="val 49157"/>
              <a:gd name="adj4" fmla="val 496318"/>
            </a:avLst>
          </a:prstGeom>
          <a:solidFill>
            <a:schemeClr val="tx2">
              <a:alpha val="30000"/>
            </a:schemeClr>
          </a:solidFill>
          <a:ln w="19050" cap="rnd">
            <a:solidFill>
              <a:schemeClr val="accent1"/>
            </a:solidFill>
            <a:prstDash val="sysDot"/>
          </a:ln>
        </p:spPr>
        <p:txBody>
          <a:bodyPr vert="vert270"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HMA Overlay, PM </a:t>
            </a:r>
          </a:p>
          <a:p>
            <a:pPr lvl="0" algn="ctr">
              <a:lnSpc>
                <a:spcPts val="900"/>
              </a:lnSpc>
              <a:buSzPts val="1200"/>
              <a:tabLst>
                <a:tab pos="215900" algn="l"/>
              </a:tabLst>
            </a:pPr>
            <a:r>
              <a:rPr lang="en-US" sz="800" i="1" dirty="0">
                <a:solidFill>
                  <a:schemeClr val="accent1"/>
                </a:solidFill>
                <a:ea typeface="Calibri" panose="020F0502020204030204" pitchFamily="34" charset="0"/>
                <a:cs typeface="Times New Roman" panose="02020603050405020304" pitchFamily="18" charset="0"/>
              </a:rPr>
              <a:t>(Year 20)</a:t>
            </a:r>
          </a:p>
        </p:txBody>
      </p:sp>
      <p:sp>
        <p:nvSpPr>
          <p:cNvPr id="63" name="Line Callout 1 (Accent Bar) 62"/>
          <p:cNvSpPr/>
          <p:nvPr/>
        </p:nvSpPr>
        <p:spPr>
          <a:xfrm rot="16200000">
            <a:off x="1390364" y="4657799"/>
            <a:ext cx="682016" cy="1124543"/>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67" name="Line Callout 1 (Accent Bar) 66"/>
          <p:cNvSpPr/>
          <p:nvPr/>
        </p:nvSpPr>
        <p:spPr>
          <a:xfrm rot="16200000">
            <a:off x="2524149" y="3635068"/>
            <a:ext cx="701209" cy="1093032"/>
          </a:xfrm>
          <a:prstGeom prst="accentCallout1">
            <a:avLst>
              <a:gd name="adj1" fmla="val 50024"/>
              <a:gd name="adj2" fmla="val 105470"/>
              <a:gd name="adj3" fmla="val 49472"/>
              <a:gd name="adj4" fmla="val 126957"/>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Clipping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68" name="Line Callout 1 (Accent Bar) 67"/>
          <p:cNvSpPr/>
          <p:nvPr/>
        </p:nvSpPr>
        <p:spPr>
          <a:xfrm rot="16200000">
            <a:off x="3591448" y="4118272"/>
            <a:ext cx="630522" cy="1092691"/>
          </a:xfrm>
          <a:prstGeom prst="accentCallout1">
            <a:avLst>
              <a:gd name="adj1" fmla="val 50024"/>
              <a:gd name="adj2" fmla="val 105470"/>
              <a:gd name="adj3" fmla="val 51162"/>
              <a:gd name="adj4" fmla="val 223386"/>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grpSp>
        <p:nvGrpSpPr>
          <p:cNvPr id="72" name="Group 71"/>
          <p:cNvGrpSpPr/>
          <p:nvPr/>
        </p:nvGrpSpPr>
        <p:grpSpPr>
          <a:xfrm>
            <a:off x="4551556" y="3860094"/>
            <a:ext cx="878849" cy="673915"/>
            <a:chOff x="7242048" y="5248100"/>
            <a:chExt cx="1075109" cy="673915"/>
          </a:xfrm>
        </p:grpSpPr>
        <p:sp>
          <p:nvSpPr>
            <p:cNvPr id="73" name="Line Callout 1 (Accent Bar) 72"/>
            <p:cNvSpPr/>
            <p:nvPr/>
          </p:nvSpPr>
          <p:spPr>
            <a:xfrm rot="16200000">
              <a:off x="7464296" y="5025852"/>
              <a:ext cx="559503" cy="1004000"/>
            </a:xfrm>
            <a:prstGeom prst="accentCallout1">
              <a:avLst>
                <a:gd name="adj1" fmla="val 50024"/>
                <a:gd name="adj2" fmla="val 105470"/>
                <a:gd name="adj3" fmla="val 49472"/>
                <a:gd name="adj4" fmla="val 128265"/>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p:txBody>
        </p:sp>
        <p:pic>
          <p:nvPicPr>
            <p:cNvPr id="74" name="Picture 73"/>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7417743" y="5437072"/>
              <a:ext cx="899414" cy="484943"/>
            </a:xfrm>
            <a:prstGeom prst="rect">
              <a:avLst/>
            </a:prstGeom>
            <a:effectLst>
              <a:outerShdw blurRad="50800" dist="38100" dir="2700000" algn="tl" rotWithShape="0">
                <a:prstClr val="black">
                  <a:alpha val="40000"/>
                </a:prstClr>
              </a:outerShdw>
            </a:effectLst>
          </p:spPr>
        </p:pic>
      </p:grpSp>
      <p:sp>
        <p:nvSpPr>
          <p:cNvPr id="76" name="Line Callout 1 (Accent Bar) 75"/>
          <p:cNvSpPr/>
          <p:nvPr/>
        </p:nvSpPr>
        <p:spPr>
          <a:xfrm rot="16200000">
            <a:off x="5925281" y="4868154"/>
            <a:ext cx="549103" cy="1097552"/>
          </a:xfrm>
          <a:prstGeom prst="accentCallout1">
            <a:avLst>
              <a:gd name="adj1" fmla="val 50024"/>
              <a:gd name="adj2" fmla="val 105470"/>
              <a:gd name="adj3" fmla="val 50453"/>
              <a:gd name="adj4" fmla="val 156283"/>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Spot Ditching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p:txBody>
      </p:sp>
      <p:grpSp>
        <p:nvGrpSpPr>
          <p:cNvPr id="2" name="Group 1"/>
          <p:cNvGrpSpPr/>
          <p:nvPr/>
        </p:nvGrpSpPr>
        <p:grpSpPr>
          <a:xfrm>
            <a:off x="5573556" y="4427119"/>
            <a:ext cx="977716" cy="627997"/>
            <a:chOff x="5507369" y="5250118"/>
            <a:chExt cx="977716" cy="627997"/>
          </a:xfrm>
        </p:grpSpPr>
        <p:sp>
          <p:nvSpPr>
            <p:cNvPr id="77" name="Line Callout 1 (Accent Bar) 76"/>
            <p:cNvSpPr/>
            <p:nvPr/>
          </p:nvSpPr>
          <p:spPr>
            <a:xfrm rot="16200000">
              <a:off x="5796570" y="5079827"/>
              <a:ext cx="518224" cy="858806"/>
            </a:xfrm>
            <a:prstGeom prst="accentCallout1">
              <a:avLst>
                <a:gd name="adj1" fmla="val 50024"/>
                <a:gd name="adj2" fmla="val 105470"/>
                <a:gd name="adj3" fmla="val 48407"/>
                <a:gd name="adj4" fmla="val 239760"/>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 Shoulders</a:t>
              </a:r>
            </a:p>
          </p:txBody>
        </p:sp>
        <p:pic>
          <p:nvPicPr>
            <p:cNvPr id="78" name="Picture 77"/>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5507369" y="5460914"/>
              <a:ext cx="917858" cy="417201"/>
            </a:xfrm>
            <a:prstGeom prst="rect">
              <a:avLst/>
            </a:prstGeom>
            <a:ln w="19050">
              <a:noFill/>
            </a:ln>
            <a:effectLst>
              <a:outerShdw blurRad="50800" dist="38100" dir="2700000" algn="tl" rotWithShape="0">
                <a:prstClr val="black">
                  <a:alpha val="40000"/>
                </a:prstClr>
              </a:outerShdw>
            </a:effectLst>
          </p:spPr>
        </p:pic>
      </p:grpSp>
      <p:grpSp>
        <p:nvGrpSpPr>
          <p:cNvPr id="79" name="Group 78"/>
          <p:cNvGrpSpPr/>
          <p:nvPr/>
        </p:nvGrpSpPr>
        <p:grpSpPr>
          <a:xfrm>
            <a:off x="6809910" y="4918288"/>
            <a:ext cx="756281" cy="699069"/>
            <a:chOff x="1417788" y="3955566"/>
            <a:chExt cx="756281" cy="699069"/>
          </a:xfrm>
        </p:grpSpPr>
        <p:sp>
          <p:nvSpPr>
            <p:cNvPr id="80" name="Line Callout 1 (Accent Bar) 79"/>
            <p:cNvSpPr/>
            <p:nvPr/>
          </p:nvSpPr>
          <p:spPr>
            <a:xfrm rot="16200000">
              <a:off x="1539360" y="3833994"/>
              <a:ext cx="513138" cy="756281"/>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pic>
          <p:nvPicPr>
            <p:cNvPr id="81" name="Picture 80"/>
            <p:cNvPicPr>
              <a:picLocks noChangeAspect="1"/>
            </p:cNvPicPr>
            <p:nvPr/>
          </p:nvPicPr>
          <p:blipFill rotWithShape="1">
            <a:blip r:embed="rId10" cstate="email">
              <a:extLst>
                <a:ext uri="{28A0092B-C50C-407E-A947-70E740481C1C}">
                  <a14:useLocalDpi xmlns:a14="http://schemas.microsoft.com/office/drawing/2010/main"/>
                </a:ext>
              </a:extLst>
            </a:blip>
            <a:srcRect l="-1"/>
            <a:stretch/>
          </p:blipFill>
          <p:spPr>
            <a:xfrm>
              <a:off x="1507898" y="4147321"/>
              <a:ext cx="665307" cy="507314"/>
            </a:xfrm>
            <a:prstGeom prst="rect">
              <a:avLst/>
            </a:prstGeom>
            <a:effectLst>
              <a:outerShdw blurRad="50800" dist="38100" dir="2700000" algn="tl" rotWithShape="0">
                <a:prstClr val="black">
                  <a:alpha val="40000"/>
                </a:prstClr>
              </a:outerShdw>
            </a:effectLst>
          </p:spPr>
        </p:pic>
      </p:grpSp>
      <p:sp>
        <p:nvSpPr>
          <p:cNvPr id="58" name="Line Callout 1 (Accent Bar) 57"/>
          <p:cNvSpPr/>
          <p:nvPr/>
        </p:nvSpPr>
        <p:spPr>
          <a:xfrm rot="16200000">
            <a:off x="5736896" y="3732034"/>
            <a:ext cx="238847" cy="410811"/>
          </a:xfrm>
          <a:prstGeom prst="accentCallout1">
            <a:avLst>
              <a:gd name="adj1" fmla="val 50024"/>
              <a:gd name="adj2" fmla="val 105470"/>
              <a:gd name="adj3" fmla="val 50007"/>
              <a:gd name="adj4" fmla="val 257911"/>
            </a:avLst>
          </a:prstGeom>
          <a:solidFill>
            <a:schemeClr val="tx2">
              <a:alpha val="30000"/>
            </a:schemeClr>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Chip Seal</a:t>
            </a:r>
            <a:r>
              <a:rPr lang="en-US" sz="1000" dirty="0">
                <a:solidFill>
                  <a:schemeClr val="accent1"/>
                </a:solidFill>
                <a:ea typeface="Calibri" panose="020F0502020204030204" pitchFamily="34" charset="0"/>
                <a:cs typeface="Times New Roman" panose="02020603050405020304" pitchFamily="18" charset="0"/>
              </a:rPr>
              <a:t> </a:t>
            </a:r>
          </a:p>
        </p:txBody>
      </p:sp>
      <p:sp>
        <p:nvSpPr>
          <p:cNvPr id="60" name="Rectangle 59"/>
          <p:cNvSpPr/>
          <p:nvPr/>
        </p:nvSpPr>
        <p:spPr>
          <a:xfrm>
            <a:off x="2521362" y="1736812"/>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16: Pavement Maintenance Cycles, C2</a:t>
            </a:r>
          </a:p>
        </p:txBody>
      </p:sp>
      <p:sp>
        <p:nvSpPr>
          <p:cNvPr id="75" name="Rectangle 74"/>
          <p:cNvSpPr/>
          <p:nvPr/>
        </p:nvSpPr>
        <p:spPr>
          <a:xfrm>
            <a:off x="130434" y="2006971"/>
            <a:ext cx="8883132" cy="3771706"/>
          </a:xfrm>
          <a:prstGeom prst="rect">
            <a:avLst/>
          </a:prstGeom>
          <a:noFill/>
          <a:ln w="19050">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accent1"/>
              </a:solidFill>
            </a:endParaRPr>
          </a:p>
        </p:txBody>
      </p:sp>
      <p:sp>
        <p:nvSpPr>
          <p:cNvPr id="218" name="Line Callout 1 (Accent Bar) 217"/>
          <p:cNvSpPr/>
          <p:nvPr/>
        </p:nvSpPr>
        <p:spPr>
          <a:xfrm rot="16200000">
            <a:off x="1584654" y="3771093"/>
            <a:ext cx="513138" cy="756281"/>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p:txBody>
      </p:sp>
      <p:pic>
        <p:nvPicPr>
          <p:cNvPr id="62" name="Picture 61"/>
          <p:cNvPicPr>
            <a:picLocks noChangeAspect="1"/>
          </p:cNvPicPr>
          <p:nvPr/>
        </p:nvPicPr>
        <p:blipFill rotWithShape="1">
          <a:blip r:embed="rId11" cstate="email">
            <a:extLst>
              <a:ext uri="{28A0092B-C50C-407E-A947-70E740481C1C}">
                <a14:useLocalDpi xmlns:a14="http://schemas.microsoft.com/office/drawing/2010/main"/>
              </a:ext>
            </a:extLst>
          </a:blip>
          <a:srcRect/>
          <a:stretch/>
        </p:blipFill>
        <p:spPr>
          <a:xfrm>
            <a:off x="1257764" y="4150050"/>
            <a:ext cx="847077" cy="507314"/>
          </a:xfrm>
          <a:prstGeom prst="rect">
            <a:avLst/>
          </a:prstGeom>
          <a:effectLst>
            <a:outerShdw blurRad="50800" dist="38100" dir="2700000" algn="tl" rotWithShape="0">
              <a:prstClr val="black">
                <a:alpha val="40000"/>
              </a:prstClr>
            </a:outerShdw>
          </a:effectLst>
        </p:spPr>
      </p:pic>
      <p:sp>
        <p:nvSpPr>
          <p:cNvPr id="221" name="Line Callout 1 (Accent Bar) 220"/>
          <p:cNvSpPr/>
          <p:nvPr/>
        </p:nvSpPr>
        <p:spPr>
          <a:xfrm rot="16200000">
            <a:off x="4694882" y="4628333"/>
            <a:ext cx="744487" cy="1096059"/>
          </a:xfrm>
          <a:prstGeom prst="accentCallout1">
            <a:avLst>
              <a:gd name="adj1" fmla="val 50024"/>
              <a:gd name="adj2" fmla="val 105470"/>
              <a:gd name="adj3" fmla="val 49472"/>
              <a:gd name="adj4" fmla="val 166776"/>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Patching</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Crack Seal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 Shoulders</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Brush/Tree Removal</a:t>
            </a:r>
          </a:p>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Culvert Work </a:t>
            </a:r>
          </a:p>
        </p:txBody>
      </p:sp>
      <p:sp>
        <p:nvSpPr>
          <p:cNvPr id="222" name="Line Callout 1 (Accent Bar) 221"/>
          <p:cNvSpPr/>
          <p:nvPr/>
        </p:nvSpPr>
        <p:spPr>
          <a:xfrm rot="16200000">
            <a:off x="3640688" y="4994289"/>
            <a:ext cx="518224" cy="858806"/>
          </a:xfrm>
          <a:prstGeom prst="accentCallout1">
            <a:avLst>
              <a:gd name="adj1" fmla="val 50024"/>
              <a:gd name="adj2" fmla="val 105470"/>
              <a:gd name="adj3" fmla="val 49472"/>
              <a:gd name="adj4" fmla="val 146242"/>
            </a:avLst>
          </a:prstGeom>
          <a:solidFill>
            <a:schemeClr val="tx2">
              <a:alpha val="30000"/>
            </a:schemeClr>
          </a:solidFill>
          <a:ln w="19050" cap="rnd">
            <a:solidFill>
              <a:schemeClr val="accent1"/>
            </a:solidFill>
            <a:prstDash val="sysDot"/>
          </a:ln>
        </p:spPr>
        <p:txBody>
          <a:bodyPr vert="vert" wrap="square" lIns="45720" tIns="45720" rIns="45720" bIns="45720" anchor="t"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Clip Shoulders</a:t>
            </a:r>
          </a:p>
        </p:txBody>
      </p:sp>
      <p:pic>
        <p:nvPicPr>
          <p:cNvPr id="70" name="Picture 69"/>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3606544" y="5335965"/>
            <a:ext cx="831399" cy="377902"/>
          </a:xfrm>
          <a:prstGeom prst="rect">
            <a:avLst/>
          </a:prstGeom>
          <a:effectLst>
            <a:outerShdw blurRad="50800" dist="38100" dir="2700000" algn="tl" rotWithShape="0">
              <a:prstClr val="black">
                <a:alpha val="40000"/>
              </a:prstClr>
            </a:outerShdw>
          </a:effectLst>
        </p:spPr>
      </p:pic>
      <p:sp>
        <p:nvSpPr>
          <p:cNvPr id="223" name="Line Callout 1 (Accent Bar) 222"/>
          <p:cNvSpPr/>
          <p:nvPr/>
        </p:nvSpPr>
        <p:spPr>
          <a:xfrm rot="16200000">
            <a:off x="2649881" y="4532643"/>
            <a:ext cx="470583" cy="878045"/>
          </a:xfrm>
          <a:prstGeom prst="accentCallout1">
            <a:avLst>
              <a:gd name="adj1" fmla="val 50024"/>
              <a:gd name="adj2" fmla="val 105470"/>
              <a:gd name="adj3" fmla="val 49472"/>
              <a:gd name="adj4" fmla="val 146242"/>
            </a:avLst>
          </a:prstGeom>
          <a:solidFill>
            <a:srgbClr val="F0E3C3"/>
          </a:solidFill>
          <a:ln w="19050" cap="rnd">
            <a:solidFill>
              <a:schemeClr val="accent1"/>
            </a:solidFill>
            <a:prstDash val="sysDot"/>
          </a:ln>
        </p:spPr>
        <p:txBody>
          <a:bodyPr vert="vert" wrap="square" lIns="45720" tIns="45720" rIns="45720" bIns="45720" anchor="ctr" anchorCtr="0">
            <a:noAutofit/>
          </a:bodyPr>
          <a:lstStyle/>
          <a:p>
            <a:pPr lvl="0" algn="ctr">
              <a:lnSpc>
                <a:spcPts val="900"/>
              </a:lnSpc>
              <a:buSzPts val="1200"/>
              <a:tabLst>
                <a:tab pos="215900" algn="l"/>
              </a:tabLst>
            </a:pPr>
            <a:r>
              <a:rPr lang="en-US" sz="800" dirty="0">
                <a:solidFill>
                  <a:schemeClr val="accent1"/>
                </a:solidFill>
                <a:ea typeface="Calibri" panose="020F0502020204030204" pitchFamily="34" charset="0"/>
                <a:cs typeface="Times New Roman" panose="02020603050405020304" pitchFamily="18" charset="0"/>
              </a:rPr>
              <a:t>Blade Shoulders</a:t>
            </a:r>
          </a:p>
          <a:p>
            <a:pPr lvl="0" algn="ctr">
              <a:lnSpc>
                <a:spcPts val="900"/>
              </a:lnSpc>
              <a:buSzPts val="1200"/>
              <a:tabLst>
                <a:tab pos="215900" algn="l"/>
              </a:tabLst>
            </a:pPr>
            <a:endParaRPr lang="en-US" sz="800" dirty="0">
              <a:solidFill>
                <a:schemeClr val="accent1"/>
              </a:solidFill>
              <a:ea typeface="Calibri" panose="020F0502020204030204" pitchFamily="34" charset="0"/>
              <a:cs typeface="Times New Roman" panose="02020603050405020304" pitchFamily="18" charset="0"/>
            </a:endParaRPr>
          </a:p>
          <a:p>
            <a:pPr lvl="0" algn="ctr">
              <a:lnSpc>
                <a:spcPts val="900"/>
              </a:lnSpc>
              <a:buSzPts val="1200"/>
              <a:tabLst>
                <a:tab pos="215900" algn="l"/>
              </a:tabLst>
            </a:pPr>
            <a:endParaRPr lang="en-US" sz="800" dirty="0">
              <a:solidFill>
                <a:schemeClr val="accent1"/>
              </a:solidFill>
              <a:ea typeface="Calibri" panose="020F0502020204030204" pitchFamily="34" charset="0"/>
              <a:cs typeface="Times New Roman" panose="02020603050405020304" pitchFamily="18" charset="0"/>
            </a:endParaRPr>
          </a:p>
        </p:txBody>
      </p:sp>
      <p:pic>
        <p:nvPicPr>
          <p:cNvPr id="66" name="Picture 65"/>
          <p:cNvPicPr>
            <a:picLocks noChangeAspect="1"/>
          </p:cNvPicPr>
          <p:nvPr/>
        </p:nvPicPr>
        <p:blipFill rotWithShape="1">
          <a:blip r:embed="rId12" cstate="email">
            <a:extLst>
              <a:ext uri="{28A0092B-C50C-407E-A947-70E740481C1C}">
                <a14:useLocalDpi xmlns:a14="http://schemas.microsoft.com/office/drawing/2010/main"/>
              </a:ext>
            </a:extLst>
          </a:blip>
          <a:srcRect/>
          <a:stretch/>
        </p:blipFill>
        <p:spPr>
          <a:xfrm>
            <a:off x="2376608" y="4937287"/>
            <a:ext cx="874710" cy="611320"/>
          </a:xfrm>
          <a:prstGeom prst="rect">
            <a:avLst/>
          </a:prstGeom>
          <a:effectLst>
            <a:outerShdw blurRad="50800" dist="38100" dir="2700000" algn="tl" rotWithShape="0">
              <a:prstClr val="black">
                <a:alpha val="40000"/>
              </a:prstClr>
            </a:outerShdw>
          </a:effectLst>
        </p:spPr>
      </p:pic>
      <p:sp>
        <p:nvSpPr>
          <p:cNvPr id="219" name="Rectangle 218">
            <a:extLst>
              <a:ext uri="{FF2B5EF4-FFF2-40B4-BE49-F238E27FC236}">
                <a16:creationId xmlns:a16="http://schemas.microsoft.com/office/drawing/2014/main" id="{B29F8AB6-4549-4676-8E7E-8D259E85A7F3}"/>
              </a:ext>
            </a:extLst>
          </p:cNvPr>
          <p:cNvSpPr/>
          <p:nvPr/>
        </p:nvSpPr>
        <p:spPr>
          <a:xfrm>
            <a:off x="355415" y="5766864"/>
            <a:ext cx="8534721" cy="45397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dirty="0">
                <a:solidFill>
                  <a:schemeClr val="tx2"/>
                </a:solidFill>
              </a:rPr>
              <a:t>The purpose of the graphic is to depict maintenance strategies over a 20-year maintenance cycle. The graphic above is not intended to show all CAPEX and OPEX interventions over the course of the asset lifecycle and therefore does not extend beyond the first 20 years. Note that, over time, the maintenance cycle intervals decrease as the pavement age increases.</a:t>
            </a:r>
            <a:endParaRPr lang="en-US" sz="800" i="1" baseline="30000" dirty="0">
              <a:solidFill>
                <a:schemeClr val="tx2"/>
              </a:solidFill>
            </a:endParaRPr>
          </a:p>
        </p:txBody>
      </p:sp>
    </p:spTree>
    <p:extLst>
      <p:ext uri="{BB962C8B-B14F-4D97-AF65-F5344CB8AC3E}">
        <p14:creationId xmlns:p14="http://schemas.microsoft.com/office/powerpoint/2010/main" val="5572465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Data &amp; Data Governance Linkages</a:t>
            </a:r>
          </a:p>
        </p:txBody>
      </p:sp>
    </p:spTree>
    <p:extLst>
      <p:ext uri="{BB962C8B-B14F-4D97-AF65-F5344CB8AC3E}">
        <p14:creationId xmlns:p14="http://schemas.microsoft.com/office/powerpoint/2010/main" val="368805963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ct 5"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4843" name="think-cell Slide" r:id="rId6" imgW="395" imgH="394" progId="TCLayout.ActiveDocument.1">
                  <p:embed/>
                </p:oleObj>
              </mc:Choice>
              <mc:Fallback>
                <p:oleObj name="think-cell Slide" r:id="rId6" imgW="395" imgH="394"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35010" y="1092941"/>
            <a:ext cx="4728518" cy="1157847"/>
          </a:xfrm>
        </p:spPr>
        <p:txBody>
          <a:bodyPr/>
          <a:lstStyle/>
          <a:p>
            <a:r>
              <a:rPr lang="en-US" sz="1200" dirty="0"/>
              <a:t>Introduction </a:t>
            </a:r>
          </a:p>
          <a:p>
            <a:pPr>
              <a:lnSpc>
                <a:spcPts val="1400"/>
              </a:lnSpc>
              <a:spcAft>
                <a:spcPts val="600"/>
              </a:spcAft>
            </a:pPr>
            <a:r>
              <a:rPr lang="en-US" b="0" dirty="0">
                <a:solidFill>
                  <a:srgbClr val="414141"/>
                </a:solidFill>
              </a:rPr>
              <a:t>INDOT’s processes for managing its bridge and pavement data are supported by its data governance structure. The data governance structure provides a framework by which to manage INDOT’s data across the asset classes and includes key data processes along with roles and responsibilities for managing data. The data governance structure is intended to: </a:t>
            </a:r>
          </a:p>
        </p:txBody>
      </p:sp>
      <p:sp>
        <p:nvSpPr>
          <p:cNvPr id="2" name="Title 1"/>
          <p:cNvSpPr>
            <a:spLocks noGrp="1"/>
          </p:cNvSpPr>
          <p:nvPr>
            <p:ph type="title"/>
          </p:nvPr>
        </p:nvSpPr>
        <p:spPr/>
        <p:txBody>
          <a:bodyPr/>
          <a:lstStyle/>
          <a:p>
            <a:r>
              <a:rPr lang="en-US" dirty="0"/>
              <a:t>Overview of INDOT’s Data Governance Structure </a:t>
            </a:r>
          </a:p>
        </p:txBody>
      </p:sp>
      <p:graphicFrame>
        <p:nvGraphicFramePr>
          <p:cNvPr id="7" name="Table 6"/>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DATA &amp; DATA GOVERNANCE LINKAGES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3" name="Group 12"/>
          <p:cNvGrpSpPr/>
          <p:nvPr/>
        </p:nvGrpSpPr>
        <p:grpSpPr>
          <a:xfrm>
            <a:off x="7050866" y="1171680"/>
            <a:ext cx="1835049" cy="1660726"/>
            <a:chOff x="3239035" y="1618487"/>
            <a:chExt cx="2054415" cy="1660726"/>
          </a:xfrm>
        </p:grpSpPr>
        <p:sp>
          <p:nvSpPr>
            <p:cNvPr id="14" name="Rectangle 13"/>
            <p:cNvSpPr>
              <a:spLocks/>
            </p:cNvSpPr>
            <p:nvPr/>
          </p:nvSpPr>
          <p:spPr>
            <a:xfrm>
              <a:off x="3239035" y="1618487"/>
              <a:ext cx="2031537" cy="117387"/>
            </a:xfrm>
            <a:prstGeom prst="rect">
              <a:avLst/>
            </a:prstGeom>
            <a:solidFill>
              <a:srgbClr val="CDA139"/>
            </a:solidFill>
            <a:ln w="28575" cap="flat" cmpd="sng" algn="ctr">
              <a:noFill/>
              <a:prstDash val="solid"/>
              <a:miter lim="800000"/>
              <a:headEnd type="none" w="med" len="med"/>
              <a:tailEnd type="none" w="med" len="med"/>
            </a:ln>
            <a:effectLst/>
            <a:extLst>
              <a:ext uri="{91240B29-F687-4F45-9708-019B960494DF}">
                <a14:hiddenLine xmlns:a14="http://schemas.microsoft.com/office/drawing/2010/main" w="28575" cap="flat" cmpd="sng" algn="ctr">
                  <a:solidFill>
                    <a:srgbClr val="EAAA00">
                      <a:alpha val="0"/>
                    </a:srgbClr>
                  </a:solidFill>
                  <a:prstDash val="solid"/>
                  <a:miter lim="800000"/>
                  <a:headEnd type="none" w="med" len="med"/>
                  <a:tailEnd type="none" w="med" len="med"/>
                </a14:hiddenLine>
              </a:ext>
            </a:extLst>
          </p:spPr>
          <p:txBody>
            <a:bodyPr lIns="72000" tIns="72000" rIns="72000" bIns="72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Executive Sponsor</a:t>
              </a:r>
            </a:p>
          </p:txBody>
        </p:sp>
        <p:sp>
          <p:nvSpPr>
            <p:cNvPr id="15" name="Rectangle 14"/>
            <p:cNvSpPr>
              <a:spLocks/>
            </p:cNvSpPr>
            <p:nvPr/>
          </p:nvSpPr>
          <p:spPr>
            <a:xfrm>
              <a:off x="3420186" y="1754427"/>
              <a:ext cx="1714992" cy="241018"/>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1" u="none" strike="noStrike" kern="0" cap="none" spc="0" normalizeH="0" baseline="0" noProof="0" dirty="0">
                  <a:ln>
                    <a:noFill/>
                  </a:ln>
                  <a:solidFill>
                    <a:prstClr val="white">
                      <a:lumMod val="65000"/>
                    </a:prstClr>
                  </a:solidFill>
                  <a:effectLst/>
                  <a:uLnTx/>
                  <a:uFillTx/>
                  <a:latin typeface="Arial" panose="020B0604020202020204"/>
                  <a:ea typeface="+mn-ea"/>
                  <a:cs typeface="+mn-cs"/>
                </a:rPr>
                <a:t>A senior executive that provides guidance and ensures buy-in across the agency</a:t>
              </a:r>
            </a:p>
          </p:txBody>
        </p:sp>
        <p:sp>
          <p:nvSpPr>
            <p:cNvPr id="16" name="Rectangle 15"/>
            <p:cNvSpPr>
              <a:spLocks/>
            </p:cNvSpPr>
            <p:nvPr/>
          </p:nvSpPr>
          <p:spPr>
            <a:xfrm>
              <a:off x="3245029" y="2127530"/>
              <a:ext cx="2031537" cy="117344"/>
            </a:xfrm>
            <a:prstGeom prst="rect">
              <a:avLst/>
            </a:prstGeom>
            <a:solidFill>
              <a:srgbClr val="CDA139"/>
            </a:solidFill>
            <a:ln w="28575" cap="flat" cmpd="sng" algn="ctr">
              <a:noFill/>
              <a:prstDash val="solid"/>
              <a:miter lim="800000"/>
              <a:headEnd type="none" w="med" len="med"/>
              <a:tailEnd type="none" w="med" len="med"/>
            </a:ln>
            <a:effectLst/>
            <a:extLst>
              <a:ext uri="{91240B29-F687-4F45-9708-019B960494DF}">
                <a14:hiddenLine xmlns:a14="http://schemas.microsoft.com/office/drawing/2010/main" w="28575" cap="flat" cmpd="sng" algn="ctr">
                  <a:solidFill>
                    <a:srgbClr val="EAAA00">
                      <a:alpha val="0"/>
                    </a:srgbClr>
                  </a:solidFill>
                  <a:prstDash val="solid"/>
                  <a:miter lim="800000"/>
                  <a:headEnd type="none" w="med" len="med"/>
                  <a:tailEnd type="none" w="med" len="med"/>
                </a14:hiddenLine>
              </a:ext>
            </a:extLst>
          </p:spPr>
          <p:txBody>
            <a:bodyPr lIns="72000" tIns="72000" rIns="72000" bIns="72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Sub-Committees</a:t>
              </a:r>
            </a:p>
          </p:txBody>
        </p:sp>
        <p:sp>
          <p:nvSpPr>
            <p:cNvPr id="17" name="Rectangle 16"/>
            <p:cNvSpPr>
              <a:spLocks/>
            </p:cNvSpPr>
            <p:nvPr/>
          </p:nvSpPr>
          <p:spPr>
            <a:xfrm>
              <a:off x="3239035" y="2281816"/>
              <a:ext cx="2031537" cy="437182"/>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1" u="none" strike="noStrike" kern="0" cap="none" spc="0" normalizeH="0" baseline="0" noProof="0" dirty="0">
                  <a:ln>
                    <a:noFill/>
                  </a:ln>
                  <a:solidFill>
                    <a:prstClr val="white">
                      <a:lumMod val="65000"/>
                    </a:prstClr>
                  </a:solidFill>
                  <a:effectLst/>
                  <a:uLnTx/>
                  <a:uFillTx/>
                  <a:latin typeface="Arial" panose="020B0604020202020204"/>
                  <a:ea typeface="+mn-ea"/>
                  <a:cs typeface="+mn-cs"/>
                </a:rPr>
                <a:t>Permanent committees that support long-term challenges and objectives (e.g., security, retention)</a:t>
              </a:r>
            </a:p>
          </p:txBody>
        </p:sp>
        <p:sp>
          <p:nvSpPr>
            <p:cNvPr id="18" name="Rectangle 17"/>
            <p:cNvSpPr>
              <a:spLocks/>
            </p:cNvSpPr>
            <p:nvPr/>
          </p:nvSpPr>
          <p:spPr>
            <a:xfrm>
              <a:off x="3239035" y="2686642"/>
              <a:ext cx="2031537" cy="122928"/>
            </a:xfrm>
            <a:prstGeom prst="rect">
              <a:avLst/>
            </a:prstGeom>
            <a:solidFill>
              <a:srgbClr val="CDA139"/>
            </a:solidFill>
            <a:ln w="28575" cap="flat" cmpd="sng" algn="ctr">
              <a:noFill/>
              <a:prstDash val="solid"/>
              <a:miter lim="800000"/>
              <a:headEnd type="none" w="med" len="med"/>
              <a:tailEnd type="none" w="med" len="med"/>
            </a:ln>
            <a:effectLst/>
            <a:extLst>
              <a:ext uri="{91240B29-F687-4F45-9708-019B960494DF}">
                <a14:hiddenLine xmlns:a14="http://schemas.microsoft.com/office/drawing/2010/main" w="28575" cap="flat" cmpd="sng" algn="ctr">
                  <a:solidFill>
                    <a:srgbClr val="EAAA00">
                      <a:alpha val="0"/>
                    </a:srgbClr>
                  </a:solidFill>
                  <a:prstDash val="solid"/>
                  <a:miter lim="800000"/>
                  <a:headEnd type="none" w="med" len="med"/>
                  <a:tailEnd type="none" w="med" len="med"/>
                </a14:hiddenLine>
              </a:ext>
            </a:extLst>
          </p:spPr>
          <p:txBody>
            <a:bodyPr lIns="72000" tIns="72000" rIns="72000" bIns="72000" rtlCol="0" anchor="ct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Working Groups</a:t>
              </a:r>
            </a:p>
          </p:txBody>
        </p:sp>
        <p:sp>
          <p:nvSpPr>
            <p:cNvPr id="19" name="Rectangle 18"/>
            <p:cNvSpPr>
              <a:spLocks/>
            </p:cNvSpPr>
            <p:nvPr/>
          </p:nvSpPr>
          <p:spPr>
            <a:xfrm>
              <a:off x="3261913" y="2847615"/>
              <a:ext cx="2031537" cy="431598"/>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800" i="1" u="none" strike="noStrike" kern="0" cap="none" spc="0" normalizeH="0" baseline="0" noProof="0" dirty="0">
                  <a:ln>
                    <a:noFill/>
                  </a:ln>
                  <a:solidFill>
                    <a:prstClr val="white">
                      <a:lumMod val="65000"/>
                    </a:prstClr>
                  </a:solidFill>
                  <a:effectLst/>
                  <a:uLnTx/>
                  <a:uFillTx/>
                  <a:latin typeface="Arial" panose="020B0604020202020204"/>
                  <a:ea typeface="+mn-ea"/>
                  <a:cs typeface="+mn-cs"/>
                </a:rPr>
                <a:t>Temporary groups that support specific initiatives (e.g., need to integrate a system, need to share new data)</a:t>
              </a:r>
            </a:p>
          </p:txBody>
        </p:sp>
      </p:grpSp>
      <p:cxnSp>
        <p:nvCxnSpPr>
          <p:cNvPr id="48" name="Elbow Connector 47"/>
          <p:cNvCxnSpPr>
            <a:stCxn id="18" idx="1"/>
            <a:endCxn id="14" idx="1"/>
          </p:cNvCxnSpPr>
          <p:nvPr/>
        </p:nvCxnSpPr>
        <p:spPr>
          <a:xfrm rot="10800000">
            <a:off x="7050866" y="1230375"/>
            <a:ext cx="12700" cy="1070925"/>
          </a:xfrm>
          <a:prstGeom prst="bentConnector3">
            <a:avLst>
              <a:gd name="adj1" fmla="val 936000"/>
            </a:avLst>
          </a:prstGeom>
          <a:ln w="12700" cap="flat" cmpd="sng" algn="ctr">
            <a:solidFill>
              <a:srgbClr val="CDA139"/>
            </a:solidFill>
            <a:prstDash val="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7" name="Group 56"/>
          <p:cNvGrpSpPr/>
          <p:nvPr/>
        </p:nvGrpSpPr>
        <p:grpSpPr>
          <a:xfrm>
            <a:off x="3997855" y="2255661"/>
            <a:ext cx="4822295" cy="3395816"/>
            <a:chOff x="3907392" y="2623887"/>
            <a:chExt cx="4822295" cy="3395816"/>
          </a:xfrm>
        </p:grpSpPr>
        <p:sp>
          <p:nvSpPr>
            <p:cNvPr id="20" name="Rectangle 19"/>
            <p:cNvSpPr/>
            <p:nvPr/>
          </p:nvSpPr>
          <p:spPr>
            <a:xfrm>
              <a:off x="6166061" y="2842690"/>
              <a:ext cx="914388" cy="46166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600"/>
                </a:spcAft>
                <a:buClrTx/>
                <a:buSzTx/>
                <a:buFontTx/>
                <a:buNone/>
                <a:tabLst/>
                <a:defRPr/>
              </a:pPr>
              <a:r>
                <a:rPr kumimoji="0" lang="en-US" sz="800" b="0" i="0" u="none" strike="noStrike" kern="0" cap="none" spc="0" normalizeH="0" baseline="0" noProof="0" dirty="0">
                  <a:ln>
                    <a:noFill/>
                  </a:ln>
                  <a:solidFill>
                    <a:srgbClr val="464646"/>
                  </a:solidFill>
                  <a:effectLst/>
                  <a:uLnTx/>
                  <a:uFillTx/>
                </a:rPr>
                <a:t>Set strategy, approve policy, arbitrate</a:t>
              </a:r>
            </a:p>
          </p:txBody>
        </p:sp>
        <p:sp>
          <p:nvSpPr>
            <p:cNvPr id="21" name="Rectangle 20"/>
            <p:cNvSpPr/>
            <p:nvPr/>
          </p:nvSpPr>
          <p:spPr>
            <a:xfrm>
              <a:off x="6567867" y="3362478"/>
              <a:ext cx="1263016" cy="58477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600"/>
                </a:spcAft>
                <a:buClrTx/>
                <a:buSzTx/>
                <a:buFontTx/>
                <a:buNone/>
                <a:tabLst/>
                <a:defRPr/>
              </a:pPr>
              <a:r>
                <a:rPr kumimoji="0" lang="en-US" sz="800" b="0" i="0" u="none" strike="noStrike" kern="0" cap="none" spc="0" normalizeH="0" baseline="0" noProof="0" dirty="0">
                  <a:ln>
                    <a:noFill/>
                  </a:ln>
                  <a:solidFill>
                    <a:srgbClr val="464646"/>
                  </a:solidFill>
                  <a:effectLst/>
                  <a:uLnTx/>
                  <a:uFillTx/>
                </a:rPr>
                <a:t>Oversee Data Domains, define function specific policy, process, tool decision</a:t>
              </a:r>
            </a:p>
          </p:txBody>
        </p:sp>
        <p:sp>
          <p:nvSpPr>
            <p:cNvPr id="22" name="Rectangle 21"/>
            <p:cNvSpPr/>
            <p:nvPr/>
          </p:nvSpPr>
          <p:spPr>
            <a:xfrm>
              <a:off x="7000566" y="4028881"/>
              <a:ext cx="970800" cy="58477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600"/>
                </a:spcAft>
                <a:buClrTx/>
                <a:buSzTx/>
                <a:buFontTx/>
                <a:buNone/>
                <a:tabLst/>
                <a:defRPr/>
              </a:pPr>
              <a:r>
                <a:rPr kumimoji="0" lang="en-US" sz="800" b="0" i="0" u="none" strike="noStrike" kern="0" cap="none" spc="0" normalizeH="0" baseline="0" noProof="0" dirty="0">
                  <a:ln>
                    <a:noFill/>
                  </a:ln>
                  <a:solidFill>
                    <a:srgbClr val="464646"/>
                  </a:solidFill>
                  <a:effectLst/>
                  <a:uLnTx/>
                  <a:uFillTx/>
                </a:rPr>
                <a:t>Monitor data quality, enforce policies, manage inquiries</a:t>
              </a:r>
            </a:p>
          </p:txBody>
        </p:sp>
        <p:sp>
          <p:nvSpPr>
            <p:cNvPr id="23" name="Rectangle 22"/>
            <p:cNvSpPr/>
            <p:nvPr/>
          </p:nvSpPr>
          <p:spPr>
            <a:xfrm>
              <a:off x="7346482" y="4651701"/>
              <a:ext cx="1086983" cy="707886"/>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600"/>
                </a:spcAft>
                <a:buClrTx/>
                <a:buSzTx/>
                <a:buFontTx/>
                <a:buNone/>
                <a:tabLst/>
                <a:defRPr/>
              </a:pPr>
              <a:r>
                <a:rPr kumimoji="0" lang="en-US" sz="800" b="0" i="0" u="none" strike="noStrike" kern="0" cap="none" spc="0" normalizeH="0" baseline="0" noProof="0" dirty="0">
                  <a:ln>
                    <a:noFill/>
                  </a:ln>
                  <a:solidFill>
                    <a:srgbClr val="464646"/>
                  </a:solidFill>
                  <a:effectLst/>
                  <a:uLnTx/>
                  <a:uFillTx/>
                </a:rPr>
                <a:t>Implement system policies within systems, control access, manage data flows</a:t>
              </a:r>
            </a:p>
          </p:txBody>
        </p:sp>
        <p:cxnSp>
          <p:nvCxnSpPr>
            <p:cNvPr id="24" name="Straight Arrow Connector 23"/>
            <p:cNvCxnSpPr/>
            <p:nvPr/>
          </p:nvCxnSpPr>
          <p:spPr>
            <a:xfrm flipV="1">
              <a:off x="6270594" y="3646926"/>
              <a:ext cx="352661" cy="1883"/>
            </a:xfrm>
            <a:prstGeom prst="straightConnector1">
              <a:avLst/>
            </a:prstGeom>
            <a:noFill/>
            <a:ln w="12700" cap="flat" cmpd="sng" algn="ctr">
              <a:solidFill>
                <a:schemeClr val="accent1"/>
              </a:solidFill>
              <a:prstDash val="solid"/>
              <a:miter lim="800000"/>
              <a:tailEnd type="triangle"/>
            </a:ln>
            <a:effectLst/>
          </p:spPr>
        </p:cxnSp>
        <p:cxnSp>
          <p:nvCxnSpPr>
            <p:cNvPr id="25" name="Straight Arrow Connector 24"/>
            <p:cNvCxnSpPr/>
            <p:nvPr/>
          </p:nvCxnSpPr>
          <p:spPr>
            <a:xfrm flipV="1">
              <a:off x="5908305" y="3002362"/>
              <a:ext cx="352661" cy="1883"/>
            </a:xfrm>
            <a:prstGeom prst="straightConnector1">
              <a:avLst/>
            </a:prstGeom>
            <a:noFill/>
            <a:ln w="12700" cap="flat" cmpd="sng" algn="ctr">
              <a:solidFill>
                <a:schemeClr val="accent1"/>
              </a:solidFill>
              <a:prstDash val="solid"/>
              <a:miter lim="800000"/>
              <a:tailEnd type="triangle"/>
            </a:ln>
            <a:effectLst/>
          </p:spPr>
        </p:cxnSp>
        <p:cxnSp>
          <p:nvCxnSpPr>
            <p:cNvPr id="26" name="Straight Arrow Connector 25"/>
            <p:cNvCxnSpPr/>
            <p:nvPr/>
          </p:nvCxnSpPr>
          <p:spPr>
            <a:xfrm flipV="1">
              <a:off x="6647905" y="4362301"/>
              <a:ext cx="352661" cy="1883"/>
            </a:xfrm>
            <a:prstGeom prst="straightConnector1">
              <a:avLst/>
            </a:prstGeom>
            <a:noFill/>
            <a:ln w="12700" cap="flat" cmpd="sng" algn="ctr">
              <a:solidFill>
                <a:schemeClr val="accent1"/>
              </a:solidFill>
              <a:prstDash val="solid"/>
              <a:miter lim="800000"/>
              <a:tailEnd type="triangle"/>
            </a:ln>
            <a:effectLst/>
          </p:spPr>
        </p:cxnSp>
        <p:cxnSp>
          <p:nvCxnSpPr>
            <p:cNvPr id="27" name="Straight Arrow Connector 26"/>
            <p:cNvCxnSpPr/>
            <p:nvPr/>
          </p:nvCxnSpPr>
          <p:spPr>
            <a:xfrm flipV="1">
              <a:off x="7023045" y="5062334"/>
              <a:ext cx="352661" cy="1883"/>
            </a:xfrm>
            <a:prstGeom prst="straightConnector1">
              <a:avLst/>
            </a:prstGeom>
            <a:noFill/>
            <a:ln w="12700" cap="flat" cmpd="sng" algn="ctr">
              <a:solidFill>
                <a:schemeClr val="accent1"/>
              </a:solidFill>
              <a:prstDash val="solid"/>
              <a:miter lim="800000"/>
              <a:tailEnd type="triangle"/>
            </a:ln>
            <a:effectLst/>
          </p:spPr>
        </p:cxnSp>
        <p:cxnSp>
          <p:nvCxnSpPr>
            <p:cNvPr id="28" name="Straight Arrow Connector 27"/>
            <p:cNvCxnSpPr/>
            <p:nvPr/>
          </p:nvCxnSpPr>
          <p:spPr>
            <a:xfrm flipV="1">
              <a:off x="7344352" y="5767456"/>
              <a:ext cx="352661" cy="1883"/>
            </a:xfrm>
            <a:prstGeom prst="straightConnector1">
              <a:avLst/>
            </a:prstGeom>
            <a:noFill/>
            <a:ln w="12700" cap="flat" cmpd="sng" algn="ctr">
              <a:solidFill>
                <a:schemeClr val="accent1"/>
              </a:solidFill>
              <a:prstDash val="solid"/>
              <a:miter lim="800000"/>
              <a:tailEnd type="triangle"/>
            </a:ln>
            <a:effectLst/>
          </p:spPr>
        </p:cxnSp>
        <p:grpSp>
          <p:nvGrpSpPr>
            <p:cNvPr id="29" name="Group 28"/>
            <p:cNvGrpSpPr>
              <a:grpSpLocks/>
            </p:cNvGrpSpPr>
            <p:nvPr/>
          </p:nvGrpSpPr>
          <p:grpSpPr>
            <a:xfrm>
              <a:off x="3907392" y="2623887"/>
              <a:ext cx="3647108" cy="3395816"/>
              <a:chOff x="1645435" y="912163"/>
              <a:chExt cx="2474084" cy="2140785"/>
            </a:xfrm>
          </p:grpSpPr>
          <p:sp>
            <p:nvSpPr>
              <p:cNvPr id="30" name="Isosceles Triangle 29"/>
              <p:cNvSpPr>
                <a:spLocks/>
              </p:cNvSpPr>
              <p:nvPr/>
            </p:nvSpPr>
            <p:spPr>
              <a:xfrm>
                <a:off x="2643735" y="945499"/>
                <a:ext cx="477529" cy="398560"/>
              </a:xfrm>
              <a:prstGeom prst="triangle">
                <a:avLst/>
              </a:prstGeom>
              <a:solidFill>
                <a:schemeClr val="bg2">
                  <a:lumMod val="50000"/>
                </a:schemeClr>
              </a:solidFill>
              <a:ln w="19050" cap="flat" cmpd="sng" algn="ctr">
                <a:noFill/>
                <a:prstDash val="solid"/>
                <a:miter lim="800000"/>
                <a:headEnd type="none" w="med" len="med"/>
                <a:tailEnd type="none" w="med" len="med"/>
              </a:ln>
              <a:effectLst/>
              <a:extLst>
                <a:ext uri="{91240B29-F687-4F45-9708-019B960494DF}">
                  <a14:hiddenLine xmlns:a14="http://schemas.microsoft.com/office/drawing/2010/main" w="19050" cap="flat" cmpd="sng" algn="ctr">
                    <a:solidFill>
                      <a:schemeClr val="bg1">
                        <a:lumMod val="65000"/>
                        <a:alpha val="0"/>
                      </a:schemeClr>
                    </a:solidFill>
                    <a:prstDash val="solid"/>
                    <a:miter lim="800000"/>
                    <a:headEnd type="none" w="med" len="med"/>
                    <a:tailEnd type="none" w="med" len="med"/>
                  </a14:hiddenLine>
                </a:ext>
              </a:ex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1" name="Trapezoid 30"/>
              <p:cNvSpPr>
                <a:spLocks/>
              </p:cNvSpPr>
              <p:nvPr/>
            </p:nvSpPr>
            <p:spPr>
              <a:xfrm>
                <a:off x="2394771" y="1401278"/>
                <a:ext cx="975458" cy="367051"/>
              </a:xfrm>
              <a:prstGeom prst="trapezoid">
                <a:avLst>
                  <a:gd name="adj" fmla="val 52086"/>
                </a:avLst>
              </a:prstGeom>
              <a:solidFill>
                <a:schemeClr val="bg2">
                  <a:lumMod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2" name="Trapezoid 31"/>
              <p:cNvSpPr>
                <a:spLocks/>
              </p:cNvSpPr>
              <p:nvPr/>
            </p:nvSpPr>
            <p:spPr>
              <a:xfrm>
                <a:off x="2147129" y="1825548"/>
                <a:ext cx="1470740" cy="367051"/>
              </a:xfrm>
              <a:prstGeom prst="trapezoid">
                <a:avLst>
                  <a:gd name="adj" fmla="val 53005"/>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3" name="Trapezoid 32"/>
              <p:cNvSpPr>
                <a:spLocks/>
              </p:cNvSpPr>
              <p:nvPr/>
            </p:nvSpPr>
            <p:spPr>
              <a:xfrm>
                <a:off x="1905723" y="2249819"/>
                <a:ext cx="1953554" cy="367051"/>
              </a:xfrm>
              <a:prstGeom prst="trapezoid">
                <a:avLst>
                  <a:gd name="adj" fmla="val 51113"/>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4" name="Rectangle 33"/>
              <p:cNvSpPr>
                <a:spLocks/>
              </p:cNvSpPr>
              <p:nvPr/>
            </p:nvSpPr>
            <p:spPr>
              <a:xfrm>
                <a:off x="2684862" y="1141017"/>
                <a:ext cx="395276" cy="184337"/>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Gov.</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Council</a:t>
                </a:r>
              </a:p>
            </p:txBody>
          </p:sp>
          <p:sp>
            <p:nvSpPr>
              <p:cNvPr id="35" name="Rectangle 34"/>
              <p:cNvSpPr>
                <a:spLocks/>
              </p:cNvSpPr>
              <p:nvPr/>
            </p:nvSpPr>
            <p:spPr>
              <a:xfrm>
                <a:off x="2486994" y="1492635"/>
                <a:ext cx="791012" cy="184337"/>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Data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Trustees</a:t>
                </a:r>
              </a:p>
            </p:txBody>
          </p:sp>
          <p:sp>
            <p:nvSpPr>
              <p:cNvPr id="36" name="Rectangle 35"/>
              <p:cNvSpPr>
                <a:spLocks/>
              </p:cNvSpPr>
              <p:nvPr/>
            </p:nvSpPr>
            <p:spPr>
              <a:xfrm>
                <a:off x="2486994" y="1916904"/>
                <a:ext cx="791012" cy="184337"/>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Data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Stewards</a:t>
                </a:r>
              </a:p>
            </p:txBody>
          </p:sp>
          <p:sp>
            <p:nvSpPr>
              <p:cNvPr id="37" name="Rectangle 36"/>
              <p:cNvSpPr>
                <a:spLocks/>
              </p:cNvSpPr>
              <p:nvPr/>
            </p:nvSpPr>
            <p:spPr>
              <a:xfrm>
                <a:off x="2147129" y="2306916"/>
                <a:ext cx="1470740" cy="252856"/>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System </a:t>
                </a:r>
                <a:b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b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Custodians</a:t>
                </a:r>
              </a:p>
            </p:txBody>
          </p:sp>
          <p:sp>
            <p:nvSpPr>
              <p:cNvPr id="38" name="Trapezoid 37"/>
              <p:cNvSpPr>
                <a:spLocks/>
              </p:cNvSpPr>
              <p:nvPr/>
            </p:nvSpPr>
            <p:spPr>
              <a:xfrm>
                <a:off x="1645480" y="2674089"/>
                <a:ext cx="2474039" cy="367052"/>
              </a:xfrm>
              <a:prstGeom prst="trapezoid">
                <a:avLst>
                  <a:gd name="adj" fmla="val 51268"/>
                </a:avLst>
              </a:prstGeom>
              <a:solidFill>
                <a:schemeClr val="accent1"/>
              </a:solid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39" name="Rectangle 38"/>
              <p:cNvSpPr>
                <a:spLocks/>
              </p:cNvSpPr>
              <p:nvPr/>
            </p:nvSpPr>
            <p:spPr>
              <a:xfrm>
                <a:off x="1855812" y="2731187"/>
                <a:ext cx="859577" cy="252856"/>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Data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Producers</a:t>
                </a:r>
              </a:p>
            </p:txBody>
          </p:sp>
          <p:cxnSp>
            <p:nvCxnSpPr>
              <p:cNvPr id="40" name="Straight Connector 39"/>
              <p:cNvCxnSpPr>
                <a:cxnSpLocks/>
              </p:cNvCxnSpPr>
              <p:nvPr/>
            </p:nvCxnSpPr>
            <p:spPr>
              <a:xfrm rot="17837906" flipV="1">
                <a:off x="1638594" y="2195138"/>
                <a:ext cx="864506" cy="0"/>
              </a:xfrm>
              <a:prstGeom prst="line">
                <a:avLst/>
              </a:prstGeom>
              <a:noFill/>
              <a:ln w="12700" cap="flat" cmpd="sng" algn="ctr">
                <a:solidFill>
                  <a:schemeClr val="bg1"/>
                </a:solidFill>
                <a:prstDash val="solid"/>
                <a:miter lim="800000"/>
                <a:headEnd type="oval" w="med" len="med"/>
                <a:tailEnd type="oval" w="med" len="med"/>
              </a:ln>
              <a:effectLst/>
            </p:spPr>
          </p:cxnSp>
          <p:sp>
            <p:nvSpPr>
              <p:cNvPr id="41" name="Rectangle 40"/>
              <p:cNvSpPr>
                <a:spLocks/>
              </p:cNvSpPr>
              <p:nvPr/>
            </p:nvSpPr>
            <p:spPr>
              <a:xfrm rot="17837906">
                <a:off x="1832429" y="2095324"/>
                <a:ext cx="472826" cy="119559"/>
              </a:xfrm>
              <a:prstGeom prst="rect">
                <a:avLst/>
              </a:prstGeom>
              <a:solidFill>
                <a:sysClr val="window" lastClr="FFFFFF">
                  <a:lumMod val="100000"/>
                </a:sysClr>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chemeClr val="bg1"/>
                    </a:solidFill>
                    <a:effectLst/>
                    <a:uLnTx/>
                    <a:uFillTx/>
                    <a:latin typeface="Arial" panose="020B0604020202020204"/>
                    <a:ea typeface="+mn-ea"/>
                    <a:cs typeface="+mn-cs"/>
                  </a:rPr>
                  <a:t>Execution</a:t>
                </a:r>
              </a:p>
            </p:txBody>
          </p:sp>
          <p:cxnSp>
            <p:nvCxnSpPr>
              <p:cNvPr id="42" name="Straight Connector 41"/>
              <p:cNvCxnSpPr>
                <a:cxnSpLocks/>
              </p:cNvCxnSpPr>
              <p:nvPr/>
            </p:nvCxnSpPr>
            <p:spPr>
              <a:xfrm rot="17837906" flipV="1">
                <a:off x="2119055" y="1344416"/>
                <a:ext cx="864506" cy="0"/>
              </a:xfrm>
              <a:prstGeom prst="line">
                <a:avLst/>
              </a:prstGeom>
              <a:noFill/>
              <a:ln w="12700" cap="flat" cmpd="sng" algn="ctr">
                <a:solidFill>
                  <a:schemeClr val="bg2">
                    <a:lumMod val="50000"/>
                  </a:schemeClr>
                </a:solidFill>
                <a:prstDash val="solid"/>
                <a:miter lim="800000"/>
                <a:headEnd type="oval" w="med" len="med"/>
                <a:tailEnd type="oval" w="med" len="med"/>
              </a:ln>
              <a:effectLst/>
            </p:spPr>
          </p:cxnSp>
          <p:sp>
            <p:nvSpPr>
              <p:cNvPr id="43" name="Rectangle 42"/>
              <p:cNvSpPr>
                <a:spLocks/>
              </p:cNvSpPr>
              <p:nvPr/>
            </p:nvSpPr>
            <p:spPr>
              <a:xfrm rot="17837906">
                <a:off x="2270932" y="1253326"/>
                <a:ext cx="502964" cy="168513"/>
              </a:xfrm>
              <a:prstGeom prst="rect">
                <a:avLst/>
              </a:prstGeom>
              <a:solidFill>
                <a:sysClr val="window" lastClr="FFFFFF">
                  <a:lumMod val="100000"/>
                </a:sysClr>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chemeClr val="bg2">
                        <a:lumMod val="50000"/>
                      </a:schemeClr>
                    </a:solidFill>
                    <a:effectLst/>
                    <a:uLnTx/>
                    <a:uFillTx/>
                    <a:latin typeface="Arial" panose="020B0604020202020204"/>
                    <a:ea typeface="+mn-ea"/>
                    <a:cs typeface="+mn-cs"/>
                  </a:rPr>
                  <a:t>Oversight</a:t>
                </a:r>
              </a:p>
            </p:txBody>
          </p:sp>
          <p:cxnSp>
            <p:nvCxnSpPr>
              <p:cNvPr id="44" name="Straight Connector 43"/>
              <p:cNvCxnSpPr>
                <a:cxnSpLocks/>
              </p:cNvCxnSpPr>
              <p:nvPr/>
            </p:nvCxnSpPr>
            <p:spPr>
              <a:xfrm rot="17837906" flipV="1">
                <a:off x="1498446" y="2840007"/>
                <a:ext cx="418955" cy="0"/>
              </a:xfrm>
              <a:prstGeom prst="line">
                <a:avLst/>
              </a:prstGeom>
              <a:noFill/>
              <a:ln w="12700" cap="flat" cmpd="sng" algn="ctr">
                <a:solidFill>
                  <a:srgbClr val="00338D"/>
                </a:solidFill>
                <a:prstDash val="solid"/>
                <a:miter lim="800000"/>
                <a:headEnd type="oval" w="med" len="med"/>
                <a:tailEnd type="oval" w="med" len="med"/>
              </a:ln>
              <a:effectLst/>
            </p:spPr>
          </p:cxnSp>
          <p:sp>
            <p:nvSpPr>
              <p:cNvPr id="45" name="Rectangle 44"/>
              <p:cNvSpPr>
                <a:spLocks/>
              </p:cNvSpPr>
              <p:nvPr/>
            </p:nvSpPr>
            <p:spPr>
              <a:xfrm rot="17837906">
                <a:off x="1564158" y="2745157"/>
                <a:ext cx="287538" cy="124984"/>
              </a:xfrm>
              <a:prstGeom prst="rect">
                <a:avLst/>
              </a:prstGeom>
              <a:solidFill>
                <a:sysClr val="window" lastClr="FFFFFF">
                  <a:lumMod val="100000"/>
                </a:sysClr>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chemeClr val="accent1"/>
                    </a:solidFill>
                    <a:effectLst/>
                    <a:uLnTx/>
                    <a:uFillTx/>
                    <a:latin typeface="Arial" panose="020B0604020202020204"/>
                    <a:ea typeface="+mn-ea"/>
                    <a:cs typeface="+mn-cs"/>
                  </a:rPr>
                  <a:t>Perform.</a:t>
                </a:r>
              </a:p>
            </p:txBody>
          </p:sp>
          <p:sp>
            <p:nvSpPr>
              <p:cNvPr id="46" name="Rectangle 45"/>
              <p:cNvSpPr>
                <a:spLocks/>
              </p:cNvSpPr>
              <p:nvPr/>
            </p:nvSpPr>
            <p:spPr>
              <a:xfrm>
                <a:off x="3028744" y="2731187"/>
                <a:ext cx="859577" cy="252856"/>
              </a:xfrm>
              <a:prstGeom prst="rect">
                <a:avLst/>
              </a:prstGeom>
              <a:noFill/>
              <a:ln w="12700" cap="flat" cmpd="sng" algn="ctr">
                <a:noFill/>
                <a:prstDash val="solid"/>
                <a:miter lim="800000"/>
              </a:ln>
              <a:effectLst/>
              <a:extLst>
                <a:ext uri="{909E8E84-426E-40DD-AFC4-6F175D3DCCD1}">
                  <a14:hiddenFill xmlns:a14="http://schemas.microsoft.com/office/drawing/2010/main">
                    <a:solidFill>
                      <a:schemeClr val="tx2"/>
                    </a:solidFill>
                  </a14:hiddenFill>
                </a:ext>
              </a:ex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Data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lumMod val="100000"/>
                      </a:prstClr>
                    </a:solidFill>
                    <a:effectLst/>
                    <a:uLnTx/>
                    <a:uFillTx/>
                    <a:latin typeface="Arial" panose="020B0604020202020204"/>
                    <a:ea typeface="+mn-ea"/>
                    <a:cs typeface="+mn-cs"/>
                  </a:rPr>
                  <a:t>Consumers</a:t>
                </a:r>
              </a:p>
            </p:txBody>
          </p:sp>
          <p:sp>
            <p:nvSpPr>
              <p:cNvPr id="47" name="Rectangle 46"/>
              <p:cNvSpPr>
                <a:spLocks/>
              </p:cNvSpPr>
              <p:nvPr/>
            </p:nvSpPr>
            <p:spPr>
              <a:xfrm rot="5400000">
                <a:off x="2695601" y="2825138"/>
                <a:ext cx="378857" cy="76764"/>
              </a:xfrm>
              <a:prstGeom prst="rect">
                <a:avLst/>
              </a:prstGeom>
              <a:solidFill>
                <a:sysClr val="window" lastClr="FFFFFF"/>
              </a:solidFill>
              <a:ln w="12700" cap="flat" cmpd="sng" algn="ctr">
                <a:noFill/>
                <a:prstDash val="solid"/>
                <a:miter lim="800000"/>
              </a:ln>
              <a:effectLst/>
            </p:spPr>
            <p:txBody>
              <a:bodyPr lIns="54610" tIns="54610" rIns="54610" bIns="54610"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grpSp>
        <p:sp>
          <p:nvSpPr>
            <p:cNvPr id="50" name="Rectangle 49"/>
            <p:cNvSpPr/>
            <p:nvPr/>
          </p:nvSpPr>
          <p:spPr>
            <a:xfrm>
              <a:off x="7614844" y="5418739"/>
              <a:ext cx="1114843" cy="584775"/>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600"/>
                </a:spcAft>
                <a:buClrTx/>
                <a:buSzTx/>
                <a:buFontTx/>
                <a:buNone/>
                <a:tabLst/>
                <a:defRPr/>
              </a:pPr>
              <a:r>
                <a:rPr kumimoji="0" lang="en-US" sz="800" b="0" i="0" u="none" strike="noStrike" kern="0" cap="none" spc="0" normalizeH="0" baseline="0" noProof="0" dirty="0">
                  <a:ln>
                    <a:noFill/>
                  </a:ln>
                  <a:solidFill>
                    <a:srgbClr val="464646"/>
                  </a:solidFill>
                  <a:effectLst/>
                  <a:uLnTx/>
                  <a:uFillTx/>
                </a:rPr>
                <a:t>Follow policies and procedures, report integrity issues, attend trainings</a:t>
              </a:r>
            </a:p>
          </p:txBody>
        </p:sp>
      </p:grpSp>
      <p:cxnSp>
        <p:nvCxnSpPr>
          <p:cNvPr id="53" name="Elbow Connector 52"/>
          <p:cNvCxnSpPr/>
          <p:nvPr/>
        </p:nvCxnSpPr>
        <p:spPr>
          <a:xfrm flipV="1">
            <a:off x="5786419" y="1844352"/>
            <a:ext cx="1156191" cy="489095"/>
          </a:xfrm>
          <a:prstGeom prst="bentConnector3">
            <a:avLst>
              <a:gd name="adj1" fmla="val 37346"/>
            </a:avLst>
          </a:prstGeom>
          <a:ln w="12700" cap="flat" cmpd="sng" algn="ctr">
            <a:solidFill>
              <a:srgbClr val="CDA139"/>
            </a:solidFill>
            <a:prstDash val="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1" name="Rectangle 60"/>
          <p:cNvSpPr/>
          <p:nvPr/>
        </p:nvSpPr>
        <p:spPr>
          <a:xfrm>
            <a:off x="346330" y="5218460"/>
            <a:ext cx="3537605" cy="1169551"/>
          </a:xfrm>
          <a:prstGeom prst="rect">
            <a:avLst/>
          </a:prstGeom>
        </p:spPr>
        <p:txBody>
          <a:bodyPr wrap="square">
            <a:spAutoFit/>
          </a:bodyPr>
          <a:lstStyle/>
          <a:p>
            <a:pPr>
              <a:lnSpc>
                <a:spcPts val="1400"/>
              </a:lnSpc>
              <a:spcAft>
                <a:spcPts val="600"/>
              </a:spcAft>
            </a:pPr>
            <a:r>
              <a:rPr lang="en-US" sz="1100" dirty="0">
                <a:solidFill>
                  <a:srgbClr val="414141"/>
                </a:solidFill>
              </a:rPr>
              <a:t>INDOT’s governance structure is organized using a top-down approach, where key stakeholders are responsible for the oversight of data governance, execution of data governance standards and policies, and performance of data governance. The adjacent graphic visualizes INDOT’s data governance model. </a:t>
            </a:r>
          </a:p>
        </p:txBody>
      </p:sp>
      <p:sp>
        <p:nvSpPr>
          <p:cNvPr id="62" name="Rectangle 61"/>
          <p:cNvSpPr/>
          <p:nvPr/>
        </p:nvSpPr>
        <p:spPr>
          <a:xfrm>
            <a:off x="322600" y="2328613"/>
            <a:ext cx="3778582" cy="2913618"/>
          </a:xfrm>
          <a:prstGeom prst="rect">
            <a:avLst/>
          </a:prstGeom>
        </p:spPr>
        <p:txBody>
          <a:bodyPr wrap="square">
            <a:spAutoFit/>
          </a:bodyPr>
          <a:lstStyle/>
          <a:p>
            <a:pPr marL="171450" indent="-171450">
              <a:lnSpc>
                <a:spcPts val="1400"/>
              </a:lnSpc>
              <a:spcAft>
                <a:spcPts val="600"/>
              </a:spcAft>
              <a:buClr>
                <a:schemeClr val="tx2"/>
              </a:buClr>
              <a:buFont typeface="Wingdings" panose="05000000000000000000" pitchFamily="2" charset="2"/>
              <a:buChar char="Ø"/>
            </a:pPr>
            <a:r>
              <a:rPr lang="en-US" sz="1100" dirty="0">
                <a:solidFill>
                  <a:srgbClr val="414141"/>
                </a:solidFill>
              </a:rPr>
              <a:t>Implement a standardized method of structuring and enhancing data across the asset classes and across INDOT’s various groups;</a:t>
            </a:r>
          </a:p>
          <a:p>
            <a:pPr marL="171450" indent="-171450">
              <a:lnSpc>
                <a:spcPts val="1400"/>
              </a:lnSpc>
              <a:spcAft>
                <a:spcPts val="600"/>
              </a:spcAft>
              <a:buClr>
                <a:schemeClr val="tx2"/>
              </a:buClr>
              <a:buFont typeface="Wingdings" panose="05000000000000000000" pitchFamily="2" charset="2"/>
              <a:buChar char="Ø"/>
            </a:pPr>
            <a:r>
              <a:rPr lang="en-US" sz="1100" dirty="0">
                <a:solidFill>
                  <a:srgbClr val="414141"/>
                </a:solidFill>
              </a:rPr>
              <a:t>Create a network of INDOT staff focused on data quality and access;</a:t>
            </a:r>
          </a:p>
          <a:p>
            <a:pPr marL="171450" indent="-171450">
              <a:lnSpc>
                <a:spcPts val="1400"/>
              </a:lnSpc>
              <a:spcAft>
                <a:spcPts val="600"/>
              </a:spcAft>
              <a:buClr>
                <a:schemeClr val="tx2"/>
              </a:buClr>
              <a:buFont typeface="Wingdings" panose="05000000000000000000" pitchFamily="2" charset="2"/>
              <a:buChar char="Ø"/>
            </a:pPr>
            <a:r>
              <a:rPr lang="en-US" sz="1100" dirty="0">
                <a:solidFill>
                  <a:srgbClr val="414141"/>
                </a:solidFill>
              </a:rPr>
              <a:t>Define roles and responsibilities for entering, processing, and managing data;</a:t>
            </a:r>
          </a:p>
          <a:p>
            <a:pPr marL="171450" indent="-171450">
              <a:lnSpc>
                <a:spcPts val="1400"/>
              </a:lnSpc>
              <a:spcAft>
                <a:spcPts val="600"/>
              </a:spcAft>
              <a:buClr>
                <a:schemeClr val="tx2"/>
              </a:buClr>
              <a:buFont typeface="Wingdings" panose="05000000000000000000" pitchFamily="2" charset="2"/>
              <a:buChar char="Ø"/>
            </a:pPr>
            <a:r>
              <a:rPr lang="en-US" sz="1100" dirty="0">
                <a:solidFill>
                  <a:srgbClr val="414141"/>
                </a:solidFill>
              </a:rPr>
              <a:t>Document how data and information flows across INDOT’s groups and the interdependencies of data across the organization; </a:t>
            </a:r>
          </a:p>
          <a:p>
            <a:pPr marL="171450" indent="-171450">
              <a:lnSpc>
                <a:spcPts val="1400"/>
              </a:lnSpc>
              <a:spcAft>
                <a:spcPts val="600"/>
              </a:spcAft>
              <a:buClr>
                <a:schemeClr val="tx2"/>
              </a:buClr>
              <a:buFont typeface="Wingdings" panose="05000000000000000000" pitchFamily="2" charset="2"/>
              <a:buChar char="Ø"/>
            </a:pPr>
            <a:r>
              <a:rPr lang="en-US" sz="1100" dirty="0">
                <a:solidFill>
                  <a:srgbClr val="414141"/>
                </a:solidFill>
              </a:rPr>
              <a:t>Institute a shift away from a systems-centric focus on data to a focus on data Domains (e.g., Asset Management, Maintenance Operations, Construction, Capital Programs, etc.). </a:t>
            </a:r>
          </a:p>
        </p:txBody>
      </p:sp>
      <p:sp>
        <p:nvSpPr>
          <p:cNvPr id="49" name="Rectangle 48"/>
          <p:cNvSpPr/>
          <p:nvPr/>
        </p:nvSpPr>
        <p:spPr>
          <a:xfrm>
            <a:off x="4054421" y="5745810"/>
            <a:ext cx="3556724" cy="220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17: INDOT Data Governance Model</a:t>
            </a:r>
          </a:p>
        </p:txBody>
      </p:sp>
    </p:spTree>
    <p:extLst>
      <p:ext uri="{BB962C8B-B14F-4D97-AF65-F5344CB8AC3E}">
        <p14:creationId xmlns:p14="http://schemas.microsoft.com/office/powerpoint/2010/main" val="86075085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Freeform 108"/>
          <p:cNvSpPr/>
          <p:nvPr/>
        </p:nvSpPr>
        <p:spPr>
          <a:xfrm rot="5400000">
            <a:off x="5388601" y="3020737"/>
            <a:ext cx="646313" cy="4035610"/>
          </a:xfrm>
          <a:custGeom>
            <a:avLst/>
            <a:gdLst>
              <a:gd name="connsiteX0" fmla="*/ 0 w 7591646"/>
              <a:gd name="connsiteY0" fmla="*/ 988828 h 4455042"/>
              <a:gd name="connsiteX1" fmla="*/ 2339162 w 7591646"/>
              <a:gd name="connsiteY1" fmla="*/ 0 h 4455042"/>
              <a:gd name="connsiteX2" fmla="*/ 7591646 w 7591646"/>
              <a:gd name="connsiteY2" fmla="*/ 0 h 4455042"/>
              <a:gd name="connsiteX3" fmla="*/ 7591646 w 7591646"/>
              <a:gd name="connsiteY3" fmla="*/ 4455042 h 4455042"/>
              <a:gd name="connsiteX4" fmla="*/ 2413590 w 7591646"/>
              <a:gd name="connsiteY4" fmla="*/ 4455042 h 4455042"/>
              <a:gd name="connsiteX5" fmla="*/ 0 w 7591646"/>
              <a:gd name="connsiteY5" fmla="*/ 1658679 h 4455042"/>
              <a:gd name="connsiteX6" fmla="*/ 0 w 7591646"/>
              <a:gd name="connsiteY6" fmla="*/ 988828 h 4455042"/>
              <a:gd name="connsiteX0" fmla="*/ 0 w 7591646"/>
              <a:gd name="connsiteY0" fmla="*/ 1324108 h 4790322"/>
              <a:gd name="connsiteX1" fmla="*/ 2339162 w 7591646"/>
              <a:gd name="connsiteY1" fmla="*/ 0 h 4790322"/>
              <a:gd name="connsiteX2" fmla="*/ 7591646 w 7591646"/>
              <a:gd name="connsiteY2" fmla="*/ 335280 h 4790322"/>
              <a:gd name="connsiteX3" fmla="*/ 7591646 w 7591646"/>
              <a:gd name="connsiteY3" fmla="*/ 4790322 h 4790322"/>
              <a:gd name="connsiteX4" fmla="*/ 2413590 w 7591646"/>
              <a:gd name="connsiteY4" fmla="*/ 4790322 h 4790322"/>
              <a:gd name="connsiteX5" fmla="*/ 0 w 7591646"/>
              <a:gd name="connsiteY5" fmla="*/ 1993959 h 4790322"/>
              <a:gd name="connsiteX6" fmla="*/ 0 w 7591646"/>
              <a:gd name="connsiteY6" fmla="*/ 1324108 h 4790322"/>
              <a:gd name="connsiteX0" fmla="*/ 0 w 7591646"/>
              <a:gd name="connsiteY0" fmla="*/ 1324108 h 4790322"/>
              <a:gd name="connsiteX1" fmla="*/ 2339162 w 7591646"/>
              <a:gd name="connsiteY1" fmla="*/ 0 h 4790322"/>
              <a:gd name="connsiteX2" fmla="*/ 7576406 w 7591646"/>
              <a:gd name="connsiteY2" fmla="*/ 0 h 4790322"/>
              <a:gd name="connsiteX3" fmla="*/ 7591646 w 7591646"/>
              <a:gd name="connsiteY3" fmla="*/ 4790322 h 4790322"/>
              <a:gd name="connsiteX4" fmla="*/ 2413590 w 7591646"/>
              <a:gd name="connsiteY4" fmla="*/ 4790322 h 4790322"/>
              <a:gd name="connsiteX5" fmla="*/ 0 w 7591646"/>
              <a:gd name="connsiteY5" fmla="*/ 1993959 h 4790322"/>
              <a:gd name="connsiteX6" fmla="*/ 0 w 7591646"/>
              <a:gd name="connsiteY6" fmla="*/ 1324108 h 4790322"/>
              <a:gd name="connsiteX0" fmla="*/ 0 w 7591646"/>
              <a:gd name="connsiteY0" fmla="*/ 1324108 h 4790322"/>
              <a:gd name="connsiteX1" fmla="*/ 2327059 w 7591646"/>
              <a:gd name="connsiteY1" fmla="*/ 282321 h 4790322"/>
              <a:gd name="connsiteX2" fmla="*/ 7576406 w 7591646"/>
              <a:gd name="connsiteY2" fmla="*/ 0 h 4790322"/>
              <a:gd name="connsiteX3" fmla="*/ 7591646 w 7591646"/>
              <a:gd name="connsiteY3" fmla="*/ 4790322 h 4790322"/>
              <a:gd name="connsiteX4" fmla="*/ 2413590 w 7591646"/>
              <a:gd name="connsiteY4" fmla="*/ 4790322 h 4790322"/>
              <a:gd name="connsiteX5" fmla="*/ 0 w 7591646"/>
              <a:gd name="connsiteY5" fmla="*/ 1993959 h 4790322"/>
              <a:gd name="connsiteX6" fmla="*/ 0 w 7591646"/>
              <a:gd name="connsiteY6" fmla="*/ 1324108 h 4790322"/>
              <a:gd name="connsiteX0" fmla="*/ 0 w 7591646"/>
              <a:gd name="connsiteY0" fmla="*/ 1061953 h 4528167"/>
              <a:gd name="connsiteX1" fmla="*/ 2327059 w 7591646"/>
              <a:gd name="connsiteY1" fmla="*/ 20166 h 4528167"/>
              <a:gd name="connsiteX2" fmla="*/ 7564303 w 7591646"/>
              <a:gd name="connsiteY2" fmla="*/ 0 h 4528167"/>
              <a:gd name="connsiteX3" fmla="*/ 7591646 w 7591646"/>
              <a:gd name="connsiteY3" fmla="*/ 4528167 h 4528167"/>
              <a:gd name="connsiteX4" fmla="*/ 2413590 w 7591646"/>
              <a:gd name="connsiteY4" fmla="*/ 4528167 h 4528167"/>
              <a:gd name="connsiteX5" fmla="*/ 0 w 7591646"/>
              <a:gd name="connsiteY5" fmla="*/ 1731804 h 4528167"/>
              <a:gd name="connsiteX6" fmla="*/ 0 w 7591646"/>
              <a:gd name="connsiteY6" fmla="*/ 1061953 h 4528167"/>
              <a:gd name="connsiteX0" fmla="*/ 0 w 7591646"/>
              <a:gd name="connsiteY0" fmla="*/ 1041787 h 4508001"/>
              <a:gd name="connsiteX1" fmla="*/ 2327059 w 7591646"/>
              <a:gd name="connsiteY1" fmla="*/ 0 h 4508001"/>
              <a:gd name="connsiteX2" fmla="*/ 7564302 w 7591646"/>
              <a:gd name="connsiteY2" fmla="*/ 594889 h 4508001"/>
              <a:gd name="connsiteX3" fmla="*/ 7591646 w 7591646"/>
              <a:gd name="connsiteY3" fmla="*/ 4508001 h 4508001"/>
              <a:gd name="connsiteX4" fmla="*/ 2413590 w 7591646"/>
              <a:gd name="connsiteY4" fmla="*/ 4508001 h 4508001"/>
              <a:gd name="connsiteX5" fmla="*/ 0 w 7591646"/>
              <a:gd name="connsiteY5" fmla="*/ 1711638 h 4508001"/>
              <a:gd name="connsiteX6" fmla="*/ 0 w 7591646"/>
              <a:gd name="connsiteY6" fmla="*/ 1041787 h 4508001"/>
              <a:gd name="connsiteX0" fmla="*/ 0 w 7591646"/>
              <a:gd name="connsiteY0" fmla="*/ 446898 h 3913112"/>
              <a:gd name="connsiteX1" fmla="*/ 2385198 w 7591646"/>
              <a:gd name="connsiteY1" fmla="*/ 10083 h 3913112"/>
              <a:gd name="connsiteX2" fmla="*/ 7564302 w 7591646"/>
              <a:gd name="connsiteY2" fmla="*/ 0 h 3913112"/>
              <a:gd name="connsiteX3" fmla="*/ 7591646 w 7591646"/>
              <a:gd name="connsiteY3" fmla="*/ 3913112 h 3913112"/>
              <a:gd name="connsiteX4" fmla="*/ 2413590 w 7591646"/>
              <a:gd name="connsiteY4" fmla="*/ 3913112 h 3913112"/>
              <a:gd name="connsiteX5" fmla="*/ 0 w 7591646"/>
              <a:gd name="connsiteY5" fmla="*/ 1116749 h 3913112"/>
              <a:gd name="connsiteX6" fmla="*/ 0 w 7591646"/>
              <a:gd name="connsiteY6" fmla="*/ 446898 h 3913112"/>
              <a:gd name="connsiteX0" fmla="*/ 0 w 7707919"/>
              <a:gd name="connsiteY0" fmla="*/ 446898 h 4376924"/>
              <a:gd name="connsiteX1" fmla="*/ 2385198 w 7707919"/>
              <a:gd name="connsiteY1" fmla="*/ 10083 h 4376924"/>
              <a:gd name="connsiteX2" fmla="*/ 7564302 w 7707919"/>
              <a:gd name="connsiteY2" fmla="*/ 0 h 4376924"/>
              <a:gd name="connsiteX3" fmla="*/ 7707919 w 7707919"/>
              <a:gd name="connsiteY3" fmla="*/ 4376924 h 4376924"/>
              <a:gd name="connsiteX4" fmla="*/ 2413590 w 7707919"/>
              <a:gd name="connsiteY4" fmla="*/ 3913112 h 4376924"/>
              <a:gd name="connsiteX5" fmla="*/ 0 w 7707919"/>
              <a:gd name="connsiteY5" fmla="*/ 1116749 h 4376924"/>
              <a:gd name="connsiteX6" fmla="*/ 0 w 7707919"/>
              <a:gd name="connsiteY6" fmla="*/ 446898 h 4376924"/>
              <a:gd name="connsiteX0" fmla="*/ 0 w 7707919"/>
              <a:gd name="connsiteY0" fmla="*/ 446898 h 4376924"/>
              <a:gd name="connsiteX1" fmla="*/ 2385198 w 7707919"/>
              <a:gd name="connsiteY1" fmla="*/ 10083 h 4376924"/>
              <a:gd name="connsiteX2" fmla="*/ 7564302 w 7707919"/>
              <a:gd name="connsiteY2" fmla="*/ 0 h 4376924"/>
              <a:gd name="connsiteX3" fmla="*/ 7707919 w 7707919"/>
              <a:gd name="connsiteY3" fmla="*/ 4376924 h 4376924"/>
              <a:gd name="connsiteX4" fmla="*/ 2413592 w 7707919"/>
              <a:gd name="connsiteY4" fmla="*/ 4366841 h 4376924"/>
              <a:gd name="connsiteX5" fmla="*/ 0 w 7707919"/>
              <a:gd name="connsiteY5" fmla="*/ 1116749 h 4376924"/>
              <a:gd name="connsiteX6" fmla="*/ 0 w 7707919"/>
              <a:gd name="connsiteY6" fmla="*/ 446898 h 4376924"/>
              <a:gd name="connsiteX0" fmla="*/ 0 w 7707919"/>
              <a:gd name="connsiteY0" fmla="*/ 446898 h 4720161"/>
              <a:gd name="connsiteX1" fmla="*/ 2385198 w 7707919"/>
              <a:gd name="connsiteY1" fmla="*/ 10083 h 4720161"/>
              <a:gd name="connsiteX2" fmla="*/ 7564302 w 7707919"/>
              <a:gd name="connsiteY2" fmla="*/ 0 h 4720161"/>
              <a:gd name="connsiteX3" fmla="*/ 7707919 w 7707919"/>
              <a:gd name="connsiteY3" fmla="*/ 4376924 h 4720161"/>
              <a:gd name="connsiteX4" fmla="*/ 2492154 w 7707919"/>
              <a:gd name="connsiteY4" fmla="*/ 4720161 h 4720161"/>
              <a:gd name="connsiteX5" fmla="*/ 0 w 7707919"/>
              <a:gd name="connsiteY5" fmla="*/ 1116749 h 4720161"/>
              <a:gd name="connsiteX6" fmla="*/ 0 w 7707919"/>
              <a:gd name="connsiteY6" fmla="*/ 446898 h 4720161"/>
              <a:gd name="connsiteX0" fmla="*/ 0 w 7707919"/>
              <a:gd name="connsiteY0" fmla="*/ 446898 h 4720161"/>
              <a:gd name="connsiteX1" fmla="*/ 2385198 w 7707919"/>
              <a:gd name="connsiteY1" fmla="*/ 10083 h 4720161"/>
              <a:gd name="connsiteX2" fmla="*/ 7564302 w 7707919"/>
              <a:gd name="connsiteY2" fmla="*/ 0 h 4720161"/>
              <a:gd name="connsiteX3" fmla="*/ 7707919 w 7707919"/>
              <a:gd name="connsiteY3" fmla="*/ 4716111 h 4720161"/>
              <a:gd name="connsiteX4" fmla="*/ 2492154 w 7707919"/>
              <a:gd name="connsiteY4" fmla="*/ 4720161 h 4720161"/>
              <a:gd name="connsiteX5" fmla="*/ 0 w 7707919"/>
              <a:gd name="connsiteY5" fmla="*/ 1116749 h 4720161"/>
              <a:gd name="connsiteX6" fmla="*/ 0 w 7707919"/>
              <a:gd name="connsiteY6" fmla="*/ 446898 h 4720161"/>
              <a:gd name="connsiteX0" fmla="*/ 0 w 7707919"/>
              <a:gd name="connsiteY0" fmla="*/ 446898 h 4720161"/>
              <a:gd name="connsiteX1" fmla="*/ 2385198 w 7707919"/>
              <a:gd name="connsiteY1" fmla="*/ 10083 h 4720161"/>
              <a:gd name="connsiteX2" fmla="*/ 7564302 w 7707919"/>
              <a:gd name="connsiteY2" fmla="*/ 0 h 4720161"/>
              <a:gd name="connsiteX3" fmla="*/ 7707919 w 7707919"/>
              <a:gd name="connsiteY3" fmla="*/ 4716111 h 4720161"/>
              <a:gd name="connsiteX4" fmla="*/ 2492154 w 7707919"/>
              <a:gd name="connsiteY4" fmla="*/ 4720161 h 4720161"/>
              <a:gd name="connsiteX5" fmla="*/ 78563 w 7707919"/>
              <a:gd name="connsiteY5" fmla="*/ 1173280 h 4720161"/>
              <a:gd name="connsiteX6" fmla="*/ 0 w 7707919"/>
              <a:gd name="connsiteY6" fmla="*/ 446898 h 4720161"/>
              <a:gd name="connsiteX0" fmla="*/ 0 w 7707919"/>
              <a:gd name="connsiteY0" fmla="*/ 446898 h 4720161"/>
              <a:gd name="connsiteX1" fmla="*/ 2385198 w 7707919"/>
              <a:gd name="connsiteY1" fmla="*/ 10083 h 4720161"/>
              <a:gd name="connsiteX2" fmla="*/ 7564302 w 7707919"/>
              <a:gd name="connsiteY2" fmla="*/ 0 h 4720161"/>
              <a:gd name="connsiteX3" fmla="*/ 7707919 w 7707919"/>
              <a:gd name="connsiteY3" fmla="*/ 4716111 h 4720161"/>
              <a:gd name="connsiteX4" fmla="*/ 2492154 w 7707919"/>
              <a:gd name="connsiteY4" fmla="*/ 4720161 h 4720161"/>
              <a:gd name="connsiteX5" fmla="*/ 78563 w 7707919"/>
              <a:gd name="connsiteY5" fmla="*/ 998976 h 4720161"/>
              <a:gd name="connsiteX6" fmla="*/ 0 w 7707919"/>
              <a:gd name="connsiteY6" fmla="*/ 446898 h 4720161"/>
              <a:gd name="connsiteX0" fmla="*/ 0 w 7707919"/>
              <a:gd name="connsiteY0" fmla="*/ 446898 h 4720161"/>
              <a:gd name="connsiteX1" fmla="*/ 2385198 w 7707919"/>
              <a:gd name="connsiteY1" fmla="*/ 10083 h 4720161"/>
              <a:gd name="connsiteX2" fmla="*/ 7564302 w 7707919"/>
              <a:gd name="connsiteY2" fmla="*/ 0 h 4720161"/>
              <a:gd name="connsiteX3" fmla="*/ 7707919 w 7707919"/>
              <a:gd name="connsiteY3" fmla="*/ 4716111 h 4720161"/>
              <a:gd name="connsiteX4" fmla="*/ 2492154 w 7707919"/>
              <a:gd name="connsiteY4" fmla="*/ 4720161 h 4720161"/>
              <a:gd name="connsiteX5" fmla="*/ 78563 w 7707919"/>
              <a:gd name="connsiteY5" fmla="*/ 1030667 h 4720161"/>
              <a:gd name="connsiteX6" fmla="*/ 0 w 7707919"/>
              <a:gd name="connsiteY6" fmla="*/ 446898 h 4720161"/>
              <a:gd name="connsiteX0" fmla="*/ 126965 w 7834884"/>
              <a:gd name="connsiteY0" fmla="*/ 446898 h 4720161"/>
              <a:gd name="connsiteX1" fmla="*/ 2512163 w 7834884"/>
              <a:gd name="connsiteY1" fmla="*/ 10083 h 4720161"/>
              <a:gd name="connsiteX2" fmla="*/ 7691267 w 7834884"/>
              <a:gd name="connsiteY2" fmla="*/ 0 h 4720161"/>
              <a:gd name="connsiteX3" fmla="*/ 7834884 w 7834884"/>
              <a:gd name="connsiteY3" fmla="*/ 4716111 h 4720161"/>
              <a:gd name="connsiteX4" fmla="*/ 2619119 w 7834884"/>
              <a:gd name="connsiteY4" fmla="*/ 4720161 h 4720161"/>
              <a:gd name="connsiteX5" fmla="*/ 0 w 7834884"/>
              <a:gd name="connsiteY5" fmla="*/ 1030667 h 4720161"/>
              <a:gd name="connsiteX6" fmla="*/ 126965 w 7834884"/>
              <a:gd name="connsiteY6" fmla="*/ 446898 h 4720161"/>
              <a:gd name="connsiteX0" fmla="*/ 126965 w 7834884"/>
              <a:gd name="connsiteY0" fmla="*/ 491285 h 4764548"/>
              <a:gd name="connsiteX1" fmla="*/ 2451604 w 7834884"/>
              <a:gd name="connsiteY1" fmla="*/ 0 h 4764548"/>
              <a:gd name="connsiteX2" fmla="*/ 7691267 w 7834884"/>
              <a:gd name="connsiteY2" fmla="*/ 44387 h 4764548"/>
              <a:gd name="connsiteX3" fmla="*/ 7834884 w 7834884"/>
              <a:gd name="connsiteY3" fmla="*/ 4760498 h 4764548"/>
              <a:gd name="connsiteX4" fmla="*/ 2619119 w 7834884"/>
              <a:gd name="connsiteY4" fmla="*/ 4764548 h 4764548"/>
              <a:gd name="connsiteX5" fmla="*/ 0 w 7834884"/>
              <a:gd name="connsiteY5" fmla="*/ 1075054 h 4764548"/>
              <a:gd name="connsiteX6" fmla="*/ 126965 w 7834884"/>
              <a:gd name="connsiteY6" fmla="*/ 491285 h 4764548"/>
              <a:gd name="connsiteX0" fmla="*/ 126965 w 7834884"/>
              <a:gd name="connsiteY0" fmla="*/ 491285 h 4764548"/>
              <a:gd name="connsiteX1" fmla="*/ 2451604 w 7834884"/>
              <a:gd name="connsiteY1" fmla="*/ 0 h 4764548"/>
              <a:gd name="connsiteX2" fmla="*/ 7570152 w 7834884"/>
              <a:gd name="connsiteY2" fmla="*/ 811 h 4764548"/>
              <a:gd name="connsiteX3" fmla="*/ 7834884 w 7834884"/>
              <a:gd name="connsiteY3" fmla="*/ 4760498 h 4764548"/>
              <a:gd name="connsiteX4" fmla="*/ 2619119 w 7834884"/>
              <a:gd name="connsiteY4" fmla="*/ 4764548 h 4764548"/>
              <a:gd name="connsiteX5" fmla="*/ 0 w 7834884"/>
              <a:gd name="connsiteY5" fmla="*/ 1075054 h 4764548"/>
              <a:gd name="connsiteX6" fmla="*/ 126965 w 7834884"/>
              <a:gd name="connsiteY6" fmla="*/ 491285 h 4764548"/>
              <a:gd name="connsiteX0" fmla="*/ 0 w 7707919"/>
              <a:gd name="connsiteY0" fmla="*/ 491285 h 4764548"/>
              <a:gd name="connsiteX1" fmla="*/ 2324639 w 7707919"/>
              <a:gd name="connsiteY1" fmla="*/ 0 h 4764548"/>
              <a:gd name="connsiteX2" fmla="*/ 7443187 w 7707919"/>
              <a:gd name="connsiteY2" fmla="*/ 811 h 4764548"/>
              <a:gd name="connsiteX3" fmla="*/ 7707919 w 7707919"/>
              <a:gd name="connsiteY3" fmla="*/ 4760498 h 4764548"/>
              <a:gd name="connsiteX4" fmla="*/ 2492154 w 7707919"/>
              <a:gd name="connsiteY4" fmla="*/ 4764548 h 4764548"/>
              <a:gd name="connsiteX5" fmla="*/ 79187 w 7707919"/>
              <a:gd name="connsiteY5" fmla="*/ 1816776 h 4764548"/>
              <a:gd name="connsiteX6" fmla="*/ 0 w 7707919"/>
              <a:gd name="connsiteY6" fmla="*/ 491285 h 4764548"/>
              <a:gd name="connsiteX0" fmla="*/ 3275 w 7628733"/>
              <a:gd name="connsiteY0" fmla="*/ 1270091 h 4764548"/>
              <a:gd name="connsiteX1" fmla="*/ 2245453 w 7628733"/>
              <a:gd name="connsiteY1" fmla="*/ 0 h 4764548"/>
              <a:gd name="connsiteX2" fmla="*/ 7364001 w 7628733"/>
              <a:gd name="connsiteY2" fmla="*/ 811 h 4764548"/>
              <a:gd name="connsiteX3" fmla="*/ 7628733 w 7628733"/>
              <a:gd name="connsiteY3" fmla="*/ 4760498 h 4764548"/>
              <a:gd name="connsiteX4" fmla="*/ 2412968 w 7628733"/>
              <a:gd name="connsiteY4" fmla="*/ 4764548 h 4764548"/>
              <a:gd name="connsiteX5" fmla="*/ 1 w 7628733"/>
              <a:gd name="connsiteY5" fmla="*/ 1816776 h 4764548"/>
              <a:gd name="connsiteX6" fmla="*/ 3275 w 7628733"/>
              <a:gd name="connsiteY6" fmla="*/ 1270091 h 4764548"/>
              <a:gd name="connsiteX0" fmla="*/ 3275 w 7628733"/>
              <a:gd name="connsiteY0" fmla="*/ 1270091 h 4760498"/>
              <a:gd name="connsiteX1" fmla="*/ 2245453 w 7628733"/>
              <a:gd name="connsiteY1" fmla="*/ 0 h 4760498"/>
              <a:gd name="connsiteX2" fmla="*/ 7364001 w 7628733"/>
              <a:gd name="connsiteY2" fmla="*/ 811 h 4760498"/>
              <a:gd name="connsiteX3" fmla="*/ 7628733 w 7628733"/>
              <a:gd name="connsiteY3" fmla="*/ 4760498 h 4760498"/>
              <a:gd name="connsiteX4" fmla="*/ 2274546 w 7628733"/>
              <a:gd name="connsiteY4" fmla="*/ 4229184 h 4760498"/>
              <a:gd name="connsiteX5" fmla="*/ 1 w 7628733"/>
              <a:gd name="connsiteY5" fmla="*/ 1816776 h 4760498"/>
              <a:gd name="connsiteX6" fmla="*/ 3275 w 7628733"/>
              <a:gd name="connsiteY6" fmla="*/ 1270091 h 4760498"/>
              <a:gd name="connsiteX0" fmla="*/ 3275 w 7559522"/>
              <a:gd name="connsiteY0" fmla="*/ 1270091 h 4229184"/>
              <a:gd name="connsiteX1" fmla="*/ 2245453 w 7559522"/>
              <a:gd name="connsiteY1" fmla="*/ 0 h 4229184"/>
              <a:gd name="connsiteX2" fmla="*/ 7364001 w 7559522"/>
              <a:gd name="connsiteY2" fmla="*/ 811 h 4229184"/>
              <a:gd name="connsiteX3" fmla="*/ 7559522 w 7559522"/>
              <a:gd name="connsiteY3" fmla="*/ 4225134 h 4229184"/>
              <a:gd name="connsiteX4" fmla="*/ 2274546 w 7559522"/>
              <a:gd name="connsiteY4" fmla="*/ 4229184 h 4229184"/>
              <a:gd name="connsiteX5" fmla="*/ 1 w 7559522"/>
              <a:gd name="connsiteY5" fmla="*/ 1816776 h 4229184"/>
              <a:gd name="connsiteX6" fmla="*/ 3275 w 7559522"/>
              <a:gd name="connsiteY6" fmla="*/ 1270091 h 4229184"/>
              <a:gd name="connsiteX0" fmla="*/ 3275 w 7559522"/>
              <a:gd name="connsiteY0" fmla="*/ 1270091 h 4237585"/>
              <a:gd name="connsiteX1" fmla="*/ 2245453 w 7559522"/>
              <a:gd name="connsiteY1" fmla="*/ 0 h 4237585"/>
              <a:gd name="connsiteX2" fmla="*/ 7364001 w 7559522"/>
              <a:gd name="connsiteY2" fmla="*/ 811 h 4237585"/>
              <a:gd name="connsiteX3" fmla="*/ 7559522 w 7559522"/>
              <a:gd name="connsiteY3" fmla="*/ 4237585 h 4237585"/>
              <a:gd name="connsiteX4" fmla="*/ 2274546 w 7559522"/>
              <a:gd name="connsiteY4" fmla="*/ 4229184 h 4237585"/>
              <a:gd name="connsiteX5" fmla="*/ 1 w 7559522"/>
              <a:gd name="connsiteY5" fmla="*/ 1816776 h 4237585"/>
              <a:gd name="connsiteX6" fmla="*/ 3275 w 7559522"/>
              <a:gd name="connsiteY6" fmla="*/ 1270091 h 4237585"/>
              <a:gd name="connsiteX0" fmla="*/ 13 w 7556260"/>
              <a:gd name="connsiteY0" fmla="*/ 1270091 h 4237585"/>
              <a:gd name="connsiteX1" fmla="*/ 2242191 w 7556260"/>
              <a:gd name="connsiteY1" fmla="*/ 0 h 4237585"/>
              <a:gd name="connsiteX2" fmla="*/ 7360739 w 7556260"/>
              <a:gd name="connsiteY2" fmla="*/ 811 h 4237585"/>
              <a:gd name="connsiteX3" fmla="*/ 7556260 w 7556260"/>
              <a:gd name="connsiteY3" fmla="*/ 4237585 h 4237585"/>
              <a:gd name="connsiteX4" fmla="*/ 2271284 w 7556260"/>
              <a:gd name="connsiteY4" fmla="*/ 4229184 h 4237585"/>
              <a:gd name="connsiteX5" fmla="*/ 57296 w 7556260"/>
              <a:gd name="connsiteY5" fmla="*/ 3102271 h 4237585"/>
              <a:gd name="connsiteX6" fmla="*/ 13 w 7556260"/>
              <a:gd name="connsiteY6" fmla="*/ 1270091 h 4237585"/>
              <a:gd name="connsiteX0" fmla="*/ 13 w 7556260"/>
              <a:gd name="connsiteY0" fmla="*/ 1270091 h 4237585"/>
              <a:gd name="connsiteX1" fmla="*/ 2242191 w 7556260"/>
              <a:gd name="connsiteY1" fmla="*/ 0 h 4237585"/>
              <a:gd name="connsiteX2" fmla="*/ 7360739 w 7556260"/>
              <a:gd name="connsiteY2" fmla="*/ 811 h 4237585"/>
              <a:gd name="connsiteX3" fmla="*/ 7556260 w 7556260"/>
              <a:gd name="connsiteY3" fmla="*/ 4237585 h 4237585"/>
              <a:gd name="connsiteX4" fmla="*/ 2271284 w 7556260"/>
              <a:gd name="connsiteY4" fmla="*/ 4229184 h 4237585"/>
              <a:gd name="connsiteX5" fmla="*/ 57296 w 7556260"/>
              <a:gd name="connsiteY5" fmla="*/ 3102271 h 4237585"/>
              <a:gd name="connsiteX6" fmla="*/ 13 w 7556260"/>
              <a:gd name="connsiteY6" fmla="*/ 1270091 h 4237585"/>
              <a:gd name="connsiteX0" fmla="*/ 1577783 w 9134030"/>
              <a:gd name="connsiteY0" fmla="*/ 1270091 h 4450704"/>
              <a:gd name="connsiteX1" fmla="*/ 3819961 w 9134030"/>
              <a:gd name="connsiteY1" fmla="*/ 0 h 4450704"/>
              <a:gd name="connsiteX2" fmla="*/ 8938509 w 9134030"/>
              <a:gd name="connsiteY2" fmla="*/ 811 h 4450704"/>
              <a:gd name="connsiteX3" fmla="*/ 9134030 w 9134030"/>
              <a:gd name="connsiteY3" fmla="*/ 4237585 h 4450704"/>
              <a:gd name="connsiteX4" fmla="*/ 3849054 w 9134030"/>
              <a:gd name="connsiteY4" fmla="*/ 4229184 h 4450704"/>
              <a:gd name="connsiteX5" fmla="*/ 3 w 9134030"/>
              <a:gd name="connsiteY5" fmla="*/ 4333295 h 4450704"/>
              <a:gd name="connsiteX6" fmla="*/ 1577783 w 9134030"/>
              <a:gd name="connsiteY6" fmla="*/ 1270091 h 4450704"/>
              <a:gd name="connsiteX0" fmla="*/ 1577783 w 9134030"/>
              <a:gd name="connsiteY0" fmla="*/ 1270091 h 4333294"/>
              <a:gd name="connsiteX1" fmla="*/ 3819961 w 9134030"/>
              <a:gd name="connsiteY1" fmla="*/ 0 h 4333294"/>
              <a:gd name="connsiteX2" fmla="*/ 8938509 w 9134030"/>
              <a:gd name="connsiteY2" fmla="*/ 811 h 4333294"/>
              <a:gd name="connsiteX3" fmla="*/ 9134030 w 9134030"/>
              <a:gd name="connsiteY3" fmla="*/ 4237585 h 4333294"/>
              <a:gd name="connsiteX4" fmla="*/ 3849054 w 9134030"/>
              <a:gd name="connsiteY4" fmla="*/ 4229184 h 4333294"/>
              <a:gd name="connsiteX5" fmla="*/ 3 w 9134030"/>
              <a:gd name="connsiteY5" fmla="*/ 4333295 h 4333294"/>
              <a:gd name="connsiteX6" fmla="*/ 1577783 w 9134030"/>
              <a:gd name="connsiteY6" fmla="*/ 1270091 h 4333294"/>
              <a:gd name="connsiteX0" fmla="*/ 1577783 w 9134030"/>
              <a:gd name="connsiteY0" fmla="*/ 1270091 h 4333295"/>
              <a:gd name="connsiteX1" fmla="*/ 3819961 w 9134030"/>
              <a:gd name="connsiteY1" fmla="*/ 0 h 4333295"/>
              <a:gd name="connsiteX2" fmla="*/ 8938509 w 9134030"/>
              <a:gd name="connsiteY2" fmla="*/ 811 h 4333295"/>
              <a:gd name="connsiteX3" fmla="*/ 9134030 w 9134030"/>
              <a:gd name="connsiteY3" fmla="*/ 4237585 h 4333295"/>
              <a:gd name="connsiteX4" fmla="*/ 3849054 w 9134030"/>
              <a:gd name="connsiteY4" fmla="*/ 4229184 h 4333295"/>
              <a:gd name="connsiteX5" fmla="*/ 3 w 9134030"/>
              <a:gd name="connsiteY5" fmla="*/ 4333295 h 4333295"/>
              <a:gd name="connsiteX6" fmla="*/ 1577783 w 9134030"/>
              <a:gd name="connsiteY6" fmla="*/ 1270091 h 4333295"/>
              <a:gd name="connsiteX0" fmla="*/ 3 w 9251878"/>
              <a:gd name="connsiteY0" fmla="*/ 1825686 h 4333295"/>
              <a:gd name="connsiteX1" fmla="*/ 3937809 w 9251878"/>
              <a:gd name="connsiteY1" fmla="*/ 0 h 4333295"/>
              <a:gd name="connsiteX2" fmla="*/ 9056357 w 9251878"/>
              <a:gd name="connsiteY2" fmla="*/ 811 h 4333295"/>
              <a:gd name="connsiteX3" fmla="*/ 9251878 w 9251878"/>
              <a:gd name="connsiteY3" fmla="*/ 4237585 h 4333295"/>
              <a:gd name="connsiteX4" fmla="*/ 3966902 w 9251878"/>
              <a:gd name="connsiteY4" fmla="*/ 4229184 h 4333295"/>
              <a:gd name="connsiteX5" fmla="*/ 117851 w 9251878"/>
              <a:gd name="connsiteY5" fmla="*/ 4333295 h 4333295"/>
              <a:gd name="connsiteX6" fmla="*/ 3 w 9251878"/>
              <a:gd name="connsiteY6" fmla="*/ 1825686 h 4333295"/>
              <a:gd name="connsiteX0" fmla="*/ 3 w 9251878"/>
              <a:gd name="connsiteY0" fmla="*/ 4037173 h 6544782"/>
              <a:gd name="connsiteX1" fmla="*/ 3937825 w 9251878"/>
              <a:gd name="connsiteY1" fmla="*/ 0 h 6544782"/>
              <a:gd name="connsiteX2" fmla="*/ 9056357 w 9251878"/>
              <a:gd name="connsiteY2" fmla="*/ 2212298 h 6544782"/>
              <a:gd name="connsiteX3" fmla="*/ 9251878 w 9251878"/>
              <a:gd name="connsiteY3" fmla="*/ 6449072 h 6544782"/>
              <a:gd name="connsiteX4" fmla="*/ 3966902 w 9251878"/>
              <a:gd name="connsiteY4" fmla="*/ 6440671 h 6544782"/>
              <a:gd name="connsiteX5" fmla="*/ 117851 w 9251878"/>
              <a:gd name="connsiteY5" fmla="*/ 6544782 h 6544782"/>
              <a:gd name="connsiteX6" fmla="*/ 3 w 9251878"/>
              <a:gd name="connsiteY6" fmla="*/ 4037173 h 6544782"/>
              <a:gd name="connsiteX0" fmla="*/ 3 w 9251878"/>
              <a:gd name="connsiteY0" fmla="*/ 4037173 h 6734810"/>
              <a:gd name="connsiteX1" fmla="*/ 3937825 w 9251878"/>
              <a:gd name="connsiteY1" fmla="*/ 0 h 6734810"/>
              <a:gd name="connsiteX2" fmla="*/ 9056357 w 9251878"/>
              <a:gd name="connsiteY2" fmla="*/ 2212298 h 6734810"/>
              <a:gd name="connsiteX3" fmla="*/ 9251878 w 9251878"/>
              <a:gd name="connsiteY3" fmla="*/ 6449072 h 6734810"/>
              <a:gd name="connsiteX4" fmla="*/ 4511925 w 9251878"/>
              <a:gd name="connsiteY4" fmla="*/ 6734810 h 6734810"/>
              <a:gd name="connsiteX5" fmla="*/ 117851 w 9251878"/>
              <a:gd name="connsiteY5" fmla="*/ 6544782 h 6734810"/>
              <a:gd name="connsiteX6" fmla="*/ 3 w 9251878"/>
              <a:gd name="connsiteY6" fmla="*/ 4037173 h 6734810"/>
              <a:gd name="connsiteX0" fmla="*/ 3 w 9251878"/>
              <a:gd name="connsiteY0" fmla="*/ 4037173 h 6734810"/>
              <a:gd name="connsiteX1" fmla="*/ 3937825 w 9251878"/>
              <a:gd name="connsiteY1" fmla="*/ 0 h 6734810"/>
              <a:gd name="connsiteX2" fmla="*/ 9056357 w 9251878"/>
              <a:gd name="connsiteY2" fmla="*/ 2212298 h 6734810"/>
              <a:gd name="connsiteX3" fmla="*/ 9251878 w 9251878"/>
              <a:gd name="connsiteY3" fmla="*/ 6449072 h 6734810"/>
              <a:gd name="connsiteX4" fmla="*/ 4511925 w 9251878"/>
              <a:gd name="connsiteY4" fmla="*/ 6734810 h 6734810"/>
              <a:gd name="connsiteX5" fmla="*/ 117851 w 9251878"/>
              <a:gd name="connsiteY5" fmla="*/ 6544782 h 6734810"/>
              <a:gd name="connsiteX6" fmla="*/ 3 w 9251878"/>
              <a:gd name="connsiteY6" fmla="*/ 4037173 h 6734810"/>
              <a:gd name="connsiteX0" fmla="*/ 3 w 9251878"/>
              <a:gd name="connsiteY0" fmla="*/ 4037173 h 6737129"/>
              <a:gd name="connsiteX1" fmla="*/ 3937825 w 9251878"/>
              <a:gd name="connsiteY1" fmla="*/ 0 h 6737129"/>
              <a:gd name="connsiteX2" fmla="*/ 9056357 w 9251878"/>
              <a:gd name="connsiteY2" fmla="*/ 2212298 h 6737129"/>
              <a:gd name="connsiteX3" fmla="*/ 9251878 w 9251878"/>
              <a:gd name="connsiteY3" fmla="*/ 6449072 h 6737129"/>
              <a:gd name="connsiteX4" fmla="*/ 4511925 w 9251878"/>
              <a:gd name="connsiteY4" fmla="*/ 6734810 h 6737129"/>
              <a:gd name="connsiteX5" fmla="*/ 117851 w 9251878"/>
              <a:gd name="connsiteY5" fmla="*/ 6544782 h 6737129"/>
              <a:gd name="connsiteX6" fmla="*/ 3 w 9251878"/>
              <a:gd name="connsiteY6" fmla="*/ 4037173 h 6737129"/>
              <a:gd name="connsiteX0" fmla="*/ 3 w 10341922"/>
              <a:gd name="connsiteY0" fmla="*/ 4037173 h 6737129"/>
              <a:gd name="connsiteX1" fmla="*/ 3937825 w 10341922"/>
              <a:gd name="connsiteY1" fmla="*/ 0 h 6737129"/>
              <a:gd name="connsiteX2" fmla="*/ 9056357 w 10341922"/>
              <a:gd name="connsiteY2" fmla="*/ 2212298 h 6737129"/>
              <a:gd name="connsiteX3" fmla="*/ 10341922 w 10341922"/>
              <a:gd name="connsiteY3" fmla="*/ 6459967 h 6737129"/>
              <a:gd name="connsiteX4" fmla="*/ 4511925 w 10341922"/>
              <a:gd name="connsiteY4" fmla="*/ 6734810 h 6737129"/>
              <a:gd name="connsiteX5" fmla="*/ 117851 w 10341922"/>
              <a:gd name="connsiteY5" fmla="*/ 6544782 h 6737129"/>
              <a:gd name="connsiteX6" fmla="*/ 3 w 10341922"/>
              <a:gd name="connsiteY6" fmla="*/ 4037173 h 6737129"/>
              <a:gd name="connsiteX0" fmla="*/ 3 w 10341922"/>
              <a:gd name="connsiteY0" fmla="*/ 4037173 h 6544782"/>
              <a:gd name="connsiteX1" fmla="*/ 3937825 w 10341922"/>
              <a:gd name="connsiteY1" fmla="*/ 0 h 6544782"/>
              <a:gd name="connsiteX2" fmla="*/ 9056357 w 10341922"/>
              <a:gd name="connsiteY2" fmla="*/ 2212298 h 6544782"/>
              <a:gd name="connsiteX3" fmla="*/ 10341922 w 10341922"/>
              <a:gd name="connsiteY3" fmla="*/ 6459967 h 6544782"/>
              <a:gd name="connsiteX4" fmla="*/ 4209135 w 10341922"/>
              <a:gd name="connsiteY4" fmla="*/ 6462460 h 6544782"/>
              <a:gd name="connsiteX5" fmla="*/ 117851 w 10341922"/>
              <a:gd name="connsiteY5" fmla="*/ 6544782 h 6544782"/>
              <a:gd name="connsiteX6" fmla="*/ 3 w 10341922"/>
              <a:gd name="connsiteY6" fmla="*/ 4037173 h 6544782"/>
              <a:gd name="connsiteX0" fmla="*/ 3 w 10341922"/>
              <a:gd name="connsiteY0" fmla="*/ 4037173 h 6595974"/>
              <a:gd name="connsiteX1" fmla="*/ 3937825 w 10341922"/>
              <a:gd name="connsiteY1" fmla="*/ 0 h 6595974"/>
              <a:gd name="connsiteX2" fmla="*/ 9056357 w 10341922"/>
              <a:gd name="connsiteY2" fmla="*/ 2212298 h 6595974"/>
              <a:gd name="connsiteX3" fmla="*/ 10341922 w 10341922"/>
              <a:gd name="connsiteY3" fmla="*/ 6459967 h 6595974"/>
              <a:gd name="connsiteX4" fmla="*/ 4520811 w 10341922"/>
              <a:gd name="connsiteY4" fmla="*/ 6592296 h 6595974"/>
              <a:gd name="connsiteX5" fmla="*/ 117851 w 10341922"/>
              <a:gd name="connsiteY5" fmla="*/ 6544782 h 6595974"/>
              <a:gd name="connsiteX6" fmla="*/ 3 w 10341922"/>
              <a:gd name="connsiteY6" fmla="*/ 4037173 h 6595974"/>
              <a:gd name="connsiteX0" fmla="*/ 3 w 10598729"/>
              <a:gd name="connsiteY0" fmla="*/ 4037173 h 6544782"/>
              <a:gd name="connsiteX1" fmla="*/ 3937825 w 10598729"/>
              <a:gd name="connsiteY1" fmla="*/ 0 h 6544782"/>
              <a:gd name="connsiteX2" fmla="*/ 9056357 w 10598729"/>
              <a:gd name="connsiteY2" fmla="*/ 2212298 h 6544782"/>
              <a:gd name="connsiteX3" fmla="*/ 10341922 w 10598729"/>
              <a:gd name="connsiteY3" fmla="*/ 6459967 h 6544782"/>
              <a:gd name="connsiteX4" fmla="*/ 10598639 w 10598729"/>
              <a:gd name="connsiteY4" fmla="*/ 6473279 h 6544782"/>
              <a:gd name="connsiteX5" fmla="*/ 117851 w 10598729"/>
              <a:gd name="connsiteY5" fmla="*/ 6544782 h 6544782"/>
              <a:gd name="connsiteX6" fmla="*/ 3 w 10598729"/>
              <a:gd name="connsiteY6" fmla="*/ 4037173 h 6544782"/>
              <a:gd name="connsiteX0" fmla="*/ 3 w 10598729"/>
              <a:gd name="connsiteY0" fmla="*/ 4037173 h 6544782"/>
              <a:gd name="connsiteX1" fmla="*/ 10015644 w 10598729"/>
              <a:gd name="connsiteY1" fmla="*/ 0 h 6544782"/>
              <a:gd name="connsiteX2" fmla="*/ 9056357 w 10598729"/>
              <a:gd name="connsiteY2" fmla="*/ 2212298 h 6544782"/>
              <a:gd name="connsiteX3" fmla="*/ 10341922 w 10598729"/>
              <a:gd name="connsiteY3" fmla="*/ 6459967 h 6544782"/>
              <a:gd name="connsiteX4" fmla="*/ 10598639 w 10598729"/>
              <a:gd name="connsiteY4" fmla="*/ 6473279 h 6544782"/>
              <a:gd name="connsiteX5" fmla="*/ 117851 w 10598729"/>
              <a:gd name="connsiteY5" fmla="*/ 6544782 h 6544782"/>
              <a:gd name="connsiteX6" fmla="*/ 3 w 10598729"/>
              <a:gd name="connsiteY6" fmla="*/ 4037173 h 6544782"/>
              <a:gd name="connsiteX0" fmla="*/ 3 w 10598729"/>
              <a:gd name="connsiteY0" fmla="*/ 4037173 h 6544782"/>
              <a:gd name="connsiteX1" fmla="*/ 10015644 w 10598729"/>
              <a:gd name="connsiteY1" fmla="*/ 0 h 6544782"/>
              <a:gd name="connsiteX2" fmla="*/ 9056357 w 10598729"/>
              <a:gd name="connsiteY2" fmla="*/ 2212298 h 6544782"/>
              <a:gd name="connsiteX3" fmla="*/ 10341922 w 10598729"/>
              <a:gd name="connsiteY3" fmla="*/ 6459967 h 6544782"/>
              <a:gd name="connsiteX4" fmla="*/ 10598639 w 10598729"/>
              <a:gd name="connsiteY4" fmla="*/ 6473279 h 6544782"/>
              <a:gd name="connsiteX5" fmla="*/ 117851 w 10598729"/>
              <a:gd name="connsiteY5" fmla="*/ 6544782 h 6544782"/>
              <a:gd name="connsiteX6" fmla="*/ 3 w 10598729"/>
              <a:gd name="connsiteY6" fmla="*/ 4037173 h 6544782"/>
              <a:gd name="connsiteX0" fmla="*/ 3 w 10614779"/>
              <a:gd name="connsiteY0" fmla="*/ 4037173 h 6544782"/>
              <a:gd name="connsiteX1" fmla="*/ 10015644 w 10614779"/>
              <a:gd name="connsiteY1" fmla="*/ 0 h 6544782"/>
              <a:gd name="connsiteX2" fmla="*/ 10614779 w 10614779"/>
              <a:gd name="connsiteY2" fmla="*/ 2255576 h 6544782"/>
              <a:gd name="connsiteX3" fmla="*/ 10341922 w 10614779"/>
              <a:gd name="connsiteY3" fmla="*/ 6459967 h 6544782"/>
              <a:gd name="connsiteX4" fmla="*/ 10598639 w 10614779"/>
              <a:gd name="connsiteY4" fmla="*/ 6473279 h 6544782"/>
              <a:gd name="connsiteX5" fmla="*/ 117851 w 10614779"/>
              <a:gd name="connsiteY5" fmla="*/ 6544782 h 6544782"/>
              <a:gd name="connsiteX6" fmla="*/ 3 w 10614779"/>
              <a:gd name="connsiteY6" fmla="*/ 4037173 h 6544782"/>
              <a:gd name="connsiteX0" fmla="*/ 3 w 13306984"/>
              <a:gd name="connsiteY0" fmla="*/ 4037173 h 6544782"/>
              <a:gd name="connsiteX1" fmla="*/ 10015644 w 13306984"/>
              <a:gd name="connsiteY1" fmla="*/ 0 h 6544782"/>
              <a:gd name="connsiteX2" fmla="*/ 13306996 w 13306984"/>
              <a:gd name="connsiteY2" fmla="*/ 2255576 h 6544782"/>
              <a:gd name="connsiteX3" fmla="*/ 10341922 w 13306984"/>
              <a:gd name="connsiteY3" fmla="*/ 6459967 h 6544782"/>
              <a:gd name="connsiteX4" fmla="*/ 10598639 w 13306984"/>
              <a:gd name="connsiteY4" fmla="*/ 6473279 h 6544782"/>
              <a:gd name="connsiteX5" fmla="*/ 117851 w 13306984"/>
              <a:gd name="connsiteY5" fmla="*/ 6544782 h 6544782"/>
              <a:gd name="connsiteX6" fmla="*/ 3 w 13306984"/>
              <a:gd name="connsiteY6" fmla="*/ 4037173 h 6544782"/>
              <a:gd name="connsiteX0" fmla="*/ 3 w 15493519"/>
              <a:gd name="connsiteY0" fmla="*/ 4037173 h 6544782"/>
              <a:gd name="connsiteX1" fmla="*/ 10015644 w 15493519"/>
              <a:gd name="connsiteY1" fmla="*/ 0 h 6544782"/>
              <a:gd name="connsiteX2" fmla="*/ 13306996 w 15493519"/>
              <a:gd name="connsiteY2" fmla="*/ 2255576 h 6544782"/>
              <a:gd name="connsiteX3" fmla="*/ 10341922 w 15493519"/>
              <a:gd name="connsiteY3" fmla="*/ 6459967 h 6544782"/>
              <a:gd name="connsiteX4" fmla="*/ 15493467 w 15493519"/>
              <a:gd name="connsiteY4" fmla="*/ 6473279 h 6544782"/>
              <a:gd name="connsiteX5" fmla="*/ 117851 w 15493519"/>
              <a:gd name="connsiteY5" fmla="*/ 6544782 h 6544782"/>
              <a:gd name="connsiteX6" fmla="*/ 3 w 15493519"/>
              <a:gd name="connsiteY6" fmla="*/ 4037173 h 6544782"/>
              <a:gd name="connsiteX0" fmla="*/ 3 w 15493519"/>
              <a:gd name="connsiteY0" fmla="*/ 4037173 h 6544782"/>
              <a:gd name="connsiteX1" fmla="*/ 10015644 w 15493519"/>
              <a:gd name="connsiteY1" fmla="*/ 0 h 6544782"/>
              <a:gd name="connsiteX2" fmla="*/ 13306996 w 15493519"/>
              <a:gd name="connsiteY2" fmla="*/ 2255576 h 6544782"/>
              <a:gd name="connsiteX3" fmla="*/ 14747283 w 15493519"/>
              <a:gd name="connsiteY3" fmla="*/ 6449147 h 6544782"/>
              <a:gd name="connsiteX4" fmla="*/ 15493467 w 15493519"/>
              <a:gd name="connsiteY4" fmla="*/ 6473279 h 6544782"/>
              <a:gd name="connsiteX5" fmla="*/ 117851 w 15493519"/>
              <a:gd name="connsiteY5" fmla="*/ 6544782 h 6544782"/>
              <a:gd name="connsiteX6" fmla="*/ 3 w 15493519"/>
              <a:gd name="connsiteY6" fmla="*/ 4037173 h 6544782"/>
              <a:gd name="connsiteX0" fmla="*/ 3 w 15493519"/>
              <a:gd name="connsiteY0" fmla="*/ 4037173 h 6544782"/>
              <a:gd name="connsiteX1" fmla="*/ 10015644 w 15493519"/>
              <a:gd name="connsiteY1" fmla="*/ 0 h 6544782"/>
              <a:gd name="connsiteX2" fmla="*/ 14775496 w 15493519"/>
              <a:gd name="connsiteY2" fmla="*/ 2255576 h 6544782"/>
              <a:gd name="connsiteX3" fmla="*/ 14747283 w 15493519"/>
              <a:gd name="connsiteY3" fmla="*/ 6449147 h 6544782"/>
              <a:gd name="connsiteX4" fmla="*/ 15493467 w 15493519"/>
              <a:gd name="connsiteY4" fmla="*/ 6473279 h 6544782"/>
              <a:gd name="connsiteX5" fmla="*/ 117851 w 15493519"/>
              <a:gd name="connsiteY5" fmla="*/ 6544782 h 6544782"/>
              <a:gd name="connsiteX6" fmla="*/ 3 w 15493519"/>
              <a:gd name="connsiteY6" fmla="*/ 4037173 h 6544782"/>
              <a:gd name="connsiteX0" fmla="*/ 3 w 15493519"/>
              <a:gd name="connsiteY0" fmla="*/ 4047993 h 6555602"/>
              <a:gd name="connsiteX1" fmla="*/ 14910521 w 15493519"/>
              <a:gd name="connsiteY1" fmla="*/ 0 h 6555602"/>
              <a:gd name="connsiteX2" fmla="*/ 14775496 w 15493519"/>
              <a:gd name="connsiteY2" fmla="*/ 2266396 h 6555602"/>
              <a:gd name="connsiteX3" fmla="*/ 14747283 w 15493519"/>
              <a:gd name="connsiteY3" fmla="*/ 6459967 h 6555602"/>
              <a:gd name="connsiteX4" fmla="*/ 15493467 w 15493519"/>
              <a:gd name="connsiteY4" fmla="*/ 6484099 h 6555602"/>
              <a:gd name="connsiteX5" fmla="*/ 117851 w 15493519"/>
              <a:gd name="connsiteY5" fmla="*/ 6555602 h 6555602"/>
              <a:gd name="connsiteX6" fmla="*/ 3 w 15493519"/>
              <a:gd name="connsiteY6" fmla="*/ 4047993 h 6555602"/>
              <a:gd name="connsiteX0" fmla="*/ 3 w 15493519"/>
              <a:gd name="connsiteY0" fmla="*/ 4047993 h 6555602"/>
              <a:gd name="connsiteX1" fmla="*/ 14910521 w 15493519"/>
              <a:gd name="connsiteY1" fmla="*/ 0 h 6555602"/>
              <a:gd name="connsiteX2" fmla="*/ 7042920 w 15493519"/>
              <a:gd name="connsiteY2" fmla="*/ 2349596 h 6555602"/>
              <a:gd name="connsiteX3" fmla="*/ 14747283 w 15493519"/>
              <a:gd name="connsiteY3" fmla="*/ 6459967 h 6555602"/>
              <a:gd name="connsiteX4" fmla="*/ 15493467 w 15493519"/>
              <a:gd name="connsiteY4" fmla="*/ 6484099 h 6555602"/>
              <a:gd name="connsiteX5" fmla="*/ 117851 w 15493519"/>
              <a:gd name="connsiteY5" fmla="*/ 6555602 h 6555602"/>
              <a:gd name="connsiteX6" fmla="*/ 3 w 15493519"/>
              <a:gd name="connsiteY6" fmla="*/ 4047993 h 6555602"/>
              <a:gd name="connsiteX0" fmla="*/ 3 w 15493519"/>
              <a:gd name="connsiteY0" fmla="*/ 4047993 h 6555602"/>
              <a:gd name="connsiteX1" fmla="*/ 14910521 w 15493519"/>
              <a:gd name="connsiteY1" fmla="*/ 0 h 6555602"/>
              <a:gd name="connsiteX2" fmla="*/ 7042920 w 15493519"/>
              <a:gd name="connsiteY2" fmla="*/ 2349596 h 6555602"/>
              <a:gd name="connsiteX3" fmla="*/ 14747283 w 15493519"/>
              <a:gd name="connsiteY3" fmla="*/ 6459967 h 6555602"/>
              <a:gd name="connsiteX4" fmla="*/ 15493467 w 15493519"/>
              <a:gd name="connsiteY4" fmla="*/ 6484099 h 6555602"/>
              <a:gd name="connsiteX5" fmla="*/ 117851 w 15493519"/>
              <a:gd name="connsiteY5" fmla="*/ 6555602 h 6555602"/>
              <a:gd name="connsiteX6" fmla="*/ 3 w 15493519"/>
              <a:gd name="connsiteY6" fmla="*/ 4047993 h 6555602"/>
              <a:gd name="connsiteX0" fmla="*/ 3 w 14910508"/>
              <a:gd name="connsiteY0" fmla="*/ 4047993 h 6555602"/>
              <a:gd name="connsiteX1" fmla="*/ 14910521 w 14910508"/>
              <a:gd name="connsiteY1" fmla="*/ 0 h 6555602"/>
              <a:gd name="connsiteX2" fmla="*/ 7042920 w 14910508"/>
              <a:gd name="connsiteY2" fmla="*/ 2349596 h 6555602"/>
              <a:gd name="connsiteX3" fmla="*/ 14747283 w 14910508"/>
              <a:gd name="connsiteY3" fmla="*/ 6459967 h 6555602"/>
              <a:gd name="connsiteX4" fmla="*/ 7314769 w 14910508"/>
              <a:gd name="connsiteY4" fmla="*/ 6431155 h 6555602"/>
              <a:gd name="connsiteX5" fmla="*/ 117851 w 14910508"/>
              <a:gd name="connsiteY5" fmla="*/ 6555602 h 6555602"/>
              <a:gd name="connsiteX6" fmla="*/ 3 w 14910508"/>
              <a:gd name="connsiteY6" fmla="*/ 4047993 h 6555602"/>
              <a:gd name="connsiteX0" fmla="*/ 3 w 14910534"/>
              <a:gd name="connsiteY0" fmla="*/ 4047993 h 6555602"/>
              <a:gd name="connsiteX1" fmla="*/ 14910521 w 14910534"/>
              <a:gd name="connsiteY1" fmla="*/ 0 h 6555602"/>
              <a:gd name="connsiteX2" fmla="*/ 7042920 w 14910534"/>
              <a:gd name="connsiteY2" fmla="*/ 2349596 h 6555602"/>
              <a:gd name="connsiteX3" fmla="*/ 6717292 w 14910534"/>
              <a:gd name="connsiteY3" fmla="*/ 6459967 h 6555602"/>
              <a:gd name="connsiteX4" fmla="*/ 7314769 w 14910534"/>
              <a:gd name="connsiteY4" fmla="*/ 6431155 h 6555602"/>
              <a:gd name="connsiteX5" fmla="*/ 117851 w 14910534"/>
              <a:gd name="connsiteY5" fmla="*/ 6555602 h 6555602"/>
              <a:gd name="connsiteX6" fmla="*/ 3 w 14910534"/>
              <a:gd name="connsiteY6" fmla="*/ 4047993 h 6555602"/>
              <a:gd name="connsiteX0" fmla="*/ 3 w 14910508"/>
              <a:gd name="connsiteY0" fmla="*/ 4047993 h 6555602"/>
              <a:gd name="connsiteX1" fmla="*/ 14910521 w 14910508"/>
              <a:gd name="connsiteY1" fmla="*/ 0 h 6555602"/>
              <a:gd name="connsiteX2" fmla="*/ 7042920 w 14910508"/>
              <a:gd name="connsiteY2" fmla="*/ 2349596 h 6555602"/>
              <a:gd name="connsiteX3" fmla="*/ 6717292 w 14910508"/>
              <a:gd name="connsiteY3" fmla="*/ 6459967 h 6555602"/>
              <a:gd name="connsiteX4" fmla="*/ 7314769 w 14910508"/>
              <a:gd name="connsiteY4" fmla="*/ 6431155 h 6555602"/>
              <a:gd name="connsiteX5" fmla="*/ 117851 w 14910508"/>
              <a:gd name="connsiteY5" fmla="*/ 6555602 h 6555602"/>
              <a:gd name="connsiteX6" fmla="*/ 3 w 14910508"/>
              <a:gd name="connsiteY6" fmla="*/ 4047993 h 6555602"/>
              <a:gd name="connsiteX0" fmla="*/ 3 w 14910534"/>
              <a:gd name="connsiteY0" fmla="*/ 4047993 h 6555602"/>
              <a:gd name="connsiteX1" fmla="*/ 14910521 w 14910534"/>
              <a:gd name="connsiteY1" fmla="*/ 0 h 6555602"/>
              <a:gd name="connsiteX2" fmla="*/ 7042920 w 14910534"/>
              <a:gd name="connsiteY2" fmla="*/ 2349596 h 6555602"/>
              <a:gd name="connsiteX3" fmla="*/ 6717292 w 14910534"/>
              <a:gd name="connsiteY3" fmla="*/ 6459967 h 6555602"/>
              <a:gd name="connsiteX4" fmla="*/ 7314769 w 14910534"/>
              <a:gd name="connsiteY4" fmla="*/ 6431155 h 6555602"/>
              <a:gd name="connsiteX5" fmla="*/ 117851 w 14910534"/>
              <a:gd name="connsiteY5" fmla="*/ 6555602 h 6555602"/>
              <a:gd name="connsiteX6" fmla="*/ 3 w 14910534"/>
              <a:gd name="connsiteY6" fmla="*/ 4047993 h 6555602"/>
              <a:gd name="connsiteX0" fmla="*/ 3 w 14910508"/>
              <a:gd name="connsiteY0" fmla="*/ 4047993 h 6555602"/>
              <a:gd name="connsiteX1" fmla="*/ 14910521 w 14910508"/>
              <a:gd name="connsiteY1" fmla="*/ 0 h 6555602"/>
              <a:gd name="connsiteX2" fmla="*/ 7042920 w 14910508"/>
              <a:gd name="connsiteY2" fmla="*/ 2349596 h 6555602"/>
              <a:gd name="connsiteX3" fmla="*/ 6717292 w 14910508"/>
              <a:gd name="connsiteY3" fmla="*/ 6459967 h 6555602"/>
              <a:gd name="connsiteX4" fmla="*/ 7017392 w 14910508"/>
              <a:gd name="connsiteY4" fmla="*/ 6385773 h 6555602"/>
              <a:gd name="connsiteX5" fmla="*/ 117851 w 14910508"/>
              <a:gd name="connsiteY5" fmla="*/ 6555602 h 6555602"/>
              <a:gd name="connsiteX6" fmla="*/ 3 w 14910508"/>
              <a:gd name="connsiteY6" fmla="*/ 4047993 h 6555602"/>
              <a:gd name="connsiteX0" fmla="*/ 3 w 15231665"/>
              <a:gd name="connsiteY0" fmla="*/ 4050696 h 6558305"/>
              <a:gd name="connsiteX1" fmla="*/ 14910521 w 15231665"/>
              <a:gd name="connsiteY1" fmla="*/ 2703 h 6558305"/>
              <a:gd name="connsiteX2" fmla="*/ 15221618 w 15231665"/>
              <a:gd name="connsiteY2" fmla="*/ 0 h 6558305"/>
              <a:gd name="connsiteX3" fmla="*/ 6717292 w 15231665"/>
              <a:gd name="connsiteY3" fmla="*/ 6462670 h 6558305"/>
              <a:gd name="connsiteX4" fmla="*/ 7017392 w 15231665"/>
              <a:gd name="connsiteY4" fmla="*/ 6388476 h 6558305"/>
              <a:gd name="connsiteX5" fmla="*/ 117851 w 15231665"/>
              <a:gd name="connsiteY5" fmla="*/ 6558305 h 6558305"/>
              <a:gd name="connsiteX6" fmla="*/ 3 w 15231665"/>
              <a:gd name="connsiteY6" fmla="*/ 4050696 h 6558305"/>
              <a:gd name="connsiteX0" fmla="*/ 3 w 15221618"/>
              <a:gd name="connsiteY0" fmla="*/ 4050696 h 6558305"/>
              <a:gd name="connsiteX1" fmla="*/ 14910521 w 15221618"/>
              <a:gd name="connsiteY1" fmla="*/ 2703 h 6558305"/>
              <a:gd name="connsiteX2" fmla="*/ 15221618 w 15221618"/>
              <a:gd name="connsiteY2" fmla="*/ 0 h 6558305"/>
              <a:gd name="connsiteX3" fmla="*/ 6717292 w 15221618"/>
              <a:gd name="connsiteY3" fmla="*/ 6462670 h 6558305"/>
              <a:gd name="connsiteX4" fmla="*/ 7017392 w 15221618"/>
              <a:gd name="connsiteY4" fmla="*/ 6388476 h 6558305"/>
              <a:gd name="connsiteX5" fmla="*/ 117851 w 15221618"/>
              <a:gd name="connsiteY5" fmla="*/ 6558305 h 6558305"/>
              <a:gd name="connsiteX6" fmla="*/ 3 w 15221618"/>
              <a:gd name="connsiteY6" fmla="*/ 4050696 h 6558305"/>
              <a:gd name="connsiteX0" fmla="*/ 3 w 15221618"/>
              <a:gd name="connsiteY0" fmla="*/ 4050696 h 6558305"/>
              <a:gd name="connsiteX1" fmla="*/ 14910521 w 15221618"/>
              <a:gd name="connsiteY1" fmla="*/ 2703 h 6558305"/>
              <a:gd name="connsiteX2" fmla="*/ 15221618 w 15221618"/>
              <a:gd name="connsiteY2" fmla="*/ 0 h 6558305"/>
              <a:gd name="connsiteX3" fmla="*/ 6717292 w 15221618"/>
              <a:gd name="connsiteY3" fmla="*/ 6462670 h 6558305"/>
              <a:gd name="connsiteX4" fmla="*/ 14452578 w 15221618"/>
              <a:gd name="connsiteY4" fmla="*/ 6418730 h 6558305"/>
              <a:gd name="connsiteX5" fmla="*/ 117851 w 15221618"/>
              <a:gd name="connsiteY5" fmla="*/ 6558305 h 6558305"/>
              <a:gd name="connsiteX6" fmla="*/ 3 w 15221618"/>
              <a:gd name="connsiteY6" fmla="*/ 4050696 h 6558305"/>
              <a:gd name="connsiteX0" fmla="*/ 3 w 15221618"/>
              <a:gd name="connsiteY0" fmla="*/ 4050696 h 6558305"/>
              <a:gd name="connsiteX1" fmla="*/ 14910521 w 15221618"/>
              <a:gd name="connsiteY1" fmla="*/ 2703 h 6558305"/>
              <a:gd name="connsiteX2" fmla="*/ 15221618 w 15221618"/>
              <a:gd name="connsiteY2" fmla="*/ 0 h 6558305"/>
              <a:gd name="connsiteX3" fmla="*/ 14301186 w 15221618"/>
              <a:gd name="connsiteY3" fmla="*/ 6439979 h 6558305"/>
              <a:gd name="connsiteX4" fmla="*/ 14452578 w 15221618"/>
              <a:gd name="connsiteY4" fmla="*/ 6418730 h 6558305"/>
              <a:gd name="connsiteX5" fmla="*/ 117851 w 15221618"/>
              <a:gd name="connsiteY5" fmla="*/ 6558305 h 6558305"/>
              <a:gd name="connsiteX6" fmla="*/ 3 w 15221618"/>
              <a:gd name="connsiteY6" fmla="*/ 4050696 h 6558305"/>
              <a:gd name="connsiteX0" fmla="*/ 3 w 15221618"/>
              <a:gd name="connsiteY0" fmla="*/ 4050696 h 6558305"/>
              <a:gd name="connsiteX1" fmla="*/ 14910521 w 15221618"/>
              <a:gd name="connsiteY1" fmla="*/ 2703 h 6558305"/>
              <a:gd name="connsiteX2" fmla="*/ 15221618 w 15221618"/>
              <a:gd name="connsiteY2" fmla="*/ 0 h 6558305"/>
              <a:gd name="connsiteX3" fmla="*/ 14301186 w 15221618"/>
              <a:gd name="connsiteY3" fmla="*/ 6439979 h 6558305"/>
              <a:gd name="connsiteX4" fmla="*/ 10586284 w 15221618"/>
              <a:gd name="connsiteY4" fmla="*/ 6479238 h 6558305"/>
              <a:gd name="connsiteX5" fmla="*/ 117851 w 15221618"/>
              <a:gd name="connsiteY5" fmla="*/ 6558305 h 6558305"/>
              <a:gd name="connsiteX6" fmla="*/ 3 w 15221618"/>
              <a:gd name="connsiteY6" fmla="*/ 4050696 h 6558305"/>
              <a:gd name="connsiteX0" fmla="*/ 3 w 14910533"/>
              <a:gd name="connsiteY0" fmla="*/ 4988590 h 7496199"/>
              <a:gd name="connsiteX1" fmla="*/ 14910521 w 14910533"/>
              <a:gd name="connsiteY1" fmla="*/ 940597 h 7496199"/>
              <a:gd name="connsiteX2" fmla="*/ 14478093 w 14910533"/>
              <a:gd name="connsiteY2" fmla="*/ 0 h 7496199"/>
              <a:gd name="connsiteX3" fmla="*/ 14301186 w 14910533"/>
              <a:gd name="connsiteY3" fmla="*/ 7377873 h 7496199"/>
              <a:gd name="connsiteX4" fmla="*/ 10586284 w 14910533"/>
              <a:gd name="connsiteY4" fmla="*/ 7417132 h 7496199"/>
              <a:gd name="connsiteX5" fmla="*/ 117851 w 14910533"/>
              <a:gd name="connsiteY5" fmla="*/ 7496199 h 7496199"/>
              <a:gd name="connsiteX6" fmla="*/ 3 w 14910533"/>
              <a:gd name="connsiteY6" fmla="*/ 4988590 h 7496199"/>
              <a:gd name="connsiteX0" fmla="*/ 3 w 14536471"/>
              <a:gd name="connsiteY0" fmla="*/ 4988590 h 7496199"/>
              <a:gd name="connsiteX1" fmla="*/ 13720962 w 14536471"/>
              <a:gd name="connsiteY1" fmla="*/ 32956 h 7496199"/>
              <a:gd name="connsiteX2" fmla="*/ 14478093 w 14536471"/>
              <a:gd name="connsiteY2" fmla="*/ 0 h 7496199"/>
              <a:gd name="connsiteX3" fmla="*/ 14301186 w 14536471"/>
              <a:gd name="connsiteY3" fmla="*/ 7377873 h 7496199"/>
              <a:gd name="connsiteX4" fmla="*/ 10586284 w 14536471"/>
              <a:gd name="connsiteY4" fmla="*/ 7417132 h 7496199"/>
              <a:gd name="connsiteX5" fmla="*/ 117851 w 14536471"/>
              <a:gd name="connsiteY5" fmla="*/ 7496199 h 7496199"/>
              <a:gd name="connsiteX6" fmla="*/ 3 w 14536471"/>
              <a:gd name="connsiteY6" fmla="*/ 4988590 h 7496199"/>
              <a:gd name="connsiteX0" fmla="*/ 30847 w 14418584"/>
              <a:gd name="connsiteY0" fmla="*/ 4451569 h 7496199"/>
              <a:gd name="connsiteX1" fmla="*/ 13603101 w 14418584"/>
              <a:gd name="connsiteY1" fmla="*/ 32956 h 7496199"/>
              <a:gd name="connsiteX2" fmla="*/ 14360232 w 14418584"/>
              <a:gd name="connsiteY2" fmla="*/ 0 h 7496199"/>
              <a:gd name="connsiteX3" fmla="*/ 14183325 w 14418584"/>
              <a:gd name="connsiteY3" fmla="*/ 7377873 h 7496199"/>
              <a:gd name="connsiteX4" fmla="*/ 10468423 w 14418584"/>
              <a:gd name="connsiteY4" fmla="*/ 7417132 h 7496199"/>
              <a:gd name="connsiteX5" fmla="*/ -10 w 14418584"/>
              <a:gd name="connsiteY5" fmla="*/ 7496199 h 7496199"/>
              <a:gd name="connsiteX6" fmla="*/ 30847 w 14418584"/>
              <a:gd name="connsiteY6" fmla="*/ 4451569 h 7496199"/>
              <a:gd name="connsiteX0" fmla="*/ 30847 w 14418610"/>
              <a:gd name="connsiteY0" fmla="*/ 4451569 h 7496199"/>
              <a:gd name="connsiteX1" fmla="*/ 13603101 w 14418610"/>
              <a:gd name="connsiteY1" fmla="*/ 32956 h 7496199"/>
              <a:gd name="connsiteX2" fmla="*/ 14360232 w 14418610"/>
              <a:gd name="connsiteY2" fmla="*/ 0 h 7496199"/>
              <a:gd name="connsiteX3" fmla="*/ 14183325 w 14418610"/>
              <a:gd name="connsiteY3" fmla="*/ 7377873 h 7496199"/>
              <a:gd name="connsiteX4" fmla="*/ 10468423 w 14418610"/>
              <a:gd name="connsiteY4" fmla="*/ 7417132 h 7496199"/>
              <a:gd name="connsiteX5" fmla="*/ -10 w 14418610"/>
              <a:gd name="connsiteY5" fmla="*/ 7496199 h 7496199"/>
              <a:gd name="connsiteX6" fmla="*/ 30847 w 14418610"/>
              <a:gd name="connsiteY6" fmla="*/ 4451569 h 7496199"/>
              <a:gd name="connsiteX0" fmla="*/ 30847 w 14418584"/>
              <a:gd name="connsiteY0" fmla="*/ 4451569 h 7496199"/>
              <a:gd name="connsiteX1" fmla="*/ 13603101 w 14418584"/>
              <a:gd name="connsiteY1" fmla="*/ 32956 h 7496199"/>
              <a:gd name="connsiteX2" fmla="*/ 14360232 w 14418584"/>
              <a:gd name="connsiteY2" fmla="*/ 0 h 7496199"/>
              <a:gd name="connsiteX3" fmla="*/ 14183325 w 14418584"/>
              <a:gd name="connsiteY3" fmla="*/ 7377873 h 7496199"/>
              <a:gd name="connsiteX4" fmla="*/ 10468423 w 14418584"/>
              <a:gd name="connsiteY4" fmla="*/ 7417132 h 7496199"/>
              <a:gd name="connsiteX5" fmla="*/ -10 w 14418584"/>
              <a:gd name="connsiteY5" fmla="*/ 7496199 h 7496199"/>
              <a:gd name="connsiteX6" fmla="*/ 30847 w 14418584"/>
              <a:gd name="connsiteY6" fmla="*/ 4451569 h 7496199"/>
              <a:gd name="connsiteX0" fmla="*/ 30847 w 14418610"/>
              <a:gd name="connsiteY0" fmla="*/ 4451569 h 7544275"/>
              <a:gd name="connsiteX1" fmla="*/ 13603101 w 14418610"/>
              <a:gd name="connsiteY1" fmla="*/ 32956 h 7544275"/>
              <a:gd name="connsiteX2" fmla="*/ 14360232 w 14418610"/>
              <a:gd name="connsiteY2" fmla="*/ 0 h 7544275"/>
              <a:gd name="connsiteX3" fmla="*/ 14183337 w 14418610"/>
              <a:gd name="connsiteY3" fmla="*/ 7544274 h 7544275"/>
              <a:gd name="connsiteX4" fmla="*/ 10468423 w 14418610"/>
              <a:gd name="connsiteY4" fmla="*/ 7417132 h 7544275"/>
              <a:gd name="connsiteX5" fmla="*/ -10 w 14418610"/>
              <a:gd name="connsiteY5" fmla="*/ 7496199 h 7544275"/>
              <a:gd name="connsiteX6" fmla="*/ 30847 w 14418610"/>
              <a:gd name="connsiteY6" fmla="*/ 4451569 h 7544275"/>
              <a:gd name="connsiteX0" fmla="*/ 30847 w 14418610"/>
              <a:gd name="connsiteY0" fmla="*/ 4451569 h 7544274"/>
              <a:gd name="connsiteX1" fmla="*/ 13603101 w 14418610"/>
              <a:gd name="connsiteY1" fmla="*/ 32956 h 7544274"/>
              <a:gd name="connsiteX2" fmla="*/ 14360232 w 14418610"/>
              <a:gd name="connsiteY2" fmla="*/ 0 h 7544274"/>
              <a:gd name="connsiteX3" fmla="*/ 14183337 w 14418610"/>
              <a:gd name="connsiteY3" fmla="*/ 7544274 h 7544274"/>
              <a:gd name="connsiteX4" fmla="*/ 11211961 w 14418610"/>
              <a:gd name="connsiteY4" fmla="*/ 7515459 h 7544274"/>
              <a:gd name="connsiteX5" fmla="*/ -10 w 14418610"/>
              <a:gd name="connsiteY5" fmla="*/ 7496199 h 7544274"/>
              <a:gd name="connsiteX6" fmla="*/ 30847 w 14418610"/>
              <a:gd name="connsiteY6" fmla="*/ 4451569 h 7544274"/>
              <a:gd name="connsiteX0" fmla="*/ 30847 w 14418610"/>
              <a:gd name="connsiteY0" fmla="*/ 4451569 h 7571836"/>
              <a:gd name="connsiteX1" fmla="*/ 13603101 w 14418610"/>
              <a:gd name="connsiteY1" fmla="*/ 32956 h 7571836"/>
              <a:gd name="connsiteX2" fmla="*/ 14360232 w 14418610"/>
              <a:gd name="connsiteY2" fmla="*/ 0 h 7571836"/>
              <a:gd name="connsiteX3" fmla="*/ 14183337 w 14418610"/>
              <a:gd name="connsiteY3" fmla="*/ 7544274 h 7571836"/>
              <a:gd name="connsiteX4" fmla="*/ 11211961 w 14418610"/>
              <a:gd name="connsiteY4" fmla="*/ 7515459 h 7571836"/>
              <a:gd name="connsiteX5" fmla="*/ 0 w 14418610"/>
              <a:gd name="connsiteY5" fmla="*/ 7571836 h 7571836"/>
              <a:gd name="connsiteX6" fmla="*/ 30847 w 14418610"/>
              <a:gd name="connsiteY6" fmla="*/ 4451569 h 7571836"/>
              <a:gd name="connsiteX0" fmla="*/ 30847 w 14418610"/>
              <a:gd name="connsiteY0" fmla="*/ 4451569 h 7573054"/>
              <a:gd name="connsiteX1" fmla="*/ 13603101 w 14418610"/>
              <a:gd name="connsiteY1" fmla="*/ 32956 h 7573054"/>
              <a:gd name="connsiteX2" fmla="*/ 14360232 w 14418610"/>
              <a:gd name="connsiteY2" fmla="*/ 0 h 7573054"/>
              <a:gd name="connsiteX3" fmla="*/ 14183337 w 14418610"/>
              <a:gd name="connsiteY3" fmla="*/ 7544274 h 7573054"/>
              <a:gd name="connsiteX4" fmla="*/ 11211961 w 14418610"/>
              <a:gd name="connsiteY4" fmla="*/ 7515459 h 7573054"/>
              <a:gd name="connsiteX5" fmla="*/ 0 w 14418610"/>
              <a:gd name="connsiteY5" fmla="*/ 7571836 h 7573054"/>
              <a:gd name="connsiteX6" fmla="*/ 30847 w 14418610"/>
              <a:gd name="connsiteY6" fmla="*/ 4451569 h 7573054"/>
              <a:gd name="connsiteX0" fmla="*/ 30847 w 14418610"/>
              <a:gd name="connsiteY0" fmla="*/ 4451569 h 7578663"/>
              <a:gd name="connsiteX1" fmla="*/ 13603101 w 14418610"/>
              <a:gd name="connsiteY1" fmla="*/ 32956 h 7578663"/>
              <a:gd name="connsiteX2" fmla="*/ 14360232 w 14418610"/>
              <a:gd name="connsiteY2" fmla="*/ 0 h 7578663"/>
              <a:gd name="connsiteX3" fmla="*/ 14183337 w 14418610"/>
              <a:gd name="connsiteY3" fmla="*/ 7544274 h 7578663"/>
              <a:gd name="connsiteX4" fmla="*/ 11360681 w 14418610"/>
              <a:gd name="connsiteY4" fmla="*/ 7553277 h 7578663"/>
              <a:gd name="connsiteX5" fmla="*/ 0 w 14418610"/>
              <a:gd name="connsiteY5" fmla="*/ 7571836 h 7578663"/>
              <a:gd name="connsiteX6" fmla="*/ 30847 w 14418610"/>
              <a:gd name="connsiteY6" fmla="*/ 4451569 h 7578663"/>
              <a:gd name="connsiteX0" fmla="*/ 30847 w 14418636"/>
              <a:gd name="connsiteY0" fmla="*/ 4451569 h 7597219"/>
              <a:gd name="connsiteX1" fmla="*/ 13603101 w 14418636"/>
              <a:gd name="connsiteY1" fmla="*/ 32956 h 7597219"/>
              <a:gd name="connsiteX2" fmla="*/ 14360232 w 14418636"/>
              <a:gd name="connsiteY2" fmla="*/ 0 h 7597219"/>
              <a:gd name="connsiteX3" fmla="*/ 14183363 w 14418636"/>
              <a:gd name="connsiteY3" fmla="*/ 7597219 h 7597219"/>
              <a:gd name="connsiteX4" fmla="*/ 11360681 w 14418636"/>
              <a:gd name="connsiteY4" fmla="*/ 7553277 h 7597219"/>
              <a:gd name="connsiteX5" fmla="*/ 0 w 14418636"/>
              <a:gd name="connsiteY5" fmla="*/ 7571836 h 7597219"/>
              <a:gd name="connsiteX6" fmla="*/ 30847 w 14418636"/>
              <a:gd name="connsiteY6" fmla="*/ 4451569 h 7597219"/>
              <a:gd name="connsiteX0" fmla="*/ 0 w 14536497"/>
              <a:gd name="connsiteY0" fmla="*/ 4519641 h 7597219"/>
              <a:gd name="connsiteX1" fmla="*/ 13720962 w 14536497"/>
              <a:gd name="connsiteY1" fmla="*/ 32956 h 7597219"/>
              <a:gd name="connsiteX2" fmla="*/ 14478093 w 14536497"/>
              <a:gd name="connsiteY2" fmla="*/ 0 h 7597219"/>
              <a:gd name="connsiteX3" fmla="*/ 14301224 w 14536497"/>
              <a:gd name="connsiteY3" fmla="*/ 7597219 h 7597219"/>
              <a:gd name="connsiteX4" fmla="*/ 11478542 w 14536497"/>
              <a:gd name="connsiteY4" fmla="*/ 7553277 h 7597219"/>
              <a:gd name="connsiteX5" fmla="*/ 117861 w 14536497"/>
              <a:gd name="connsiteY5" fmla="*/ 7571836 h 7597219"/>
              <a:gd name="connsiteX6" fmla="*/ 0 w 14536497"/>
              <a:gd name="connsiteY6" fmla="*/ 4519641 h 759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36497" h="7597219">
                <a:moveTo>
                  <a:pt x="0" y="4519641"/>
                </a:moveTo>
                <a:lnTo>
                  <a:pt x="13720962" y="32956"/>
                </a:lnTo>
                <a:lnTo>
                  <a:pt x="14478093" y="0"/>
                </a:lnTo>
                <a:cubicBezTo>
                  <a:pt x="14220852" y="6437778"/>
                  <a:pt x="14855842" y="6234659"/>
                  <a:pt x="14301224" y="7597219"/>
                </a:cubicBezTo>
                <a:lnTo>
                  <a:pt x="11478542" y="7553277"/>
                </a:lnTo>
                <a:cubicBezTo>
                  <a:pt x="11507616" y="7587981"/>
                  <a:pt x="3722289" y="7579463"/>
                  <a:pt x="117861" y="7571836"/>
                </a:cubicBezTo>
                <a:cubicBezTo>
                  <a:pt x="179510" y="5080075"/>
                  <a:pt x="-1091" y="4701869"/>
                  <a:pt x="0" y="4519641"/>
                </a:cubicBezTo>
                <a:close/>
              </a:path>
            </a:pathLst>
          </a:custGeom>
          <a:gradFill>
            <a:gsLst>
              <a:gs pos="62000">
                <a:srgbClr val="E2E2E2"/>
              </a:gs>
              <a:gs pos="65054">
                <a:srgbClr val="E2E2E2"/>
              </a:gs>
              <a:gs pos="0">
                <a:srgbClr val="717171"/>
              </a:gs>
            </a:gsLst>
            <a:lin ang="0" scaled="1"/>
          </a:gradFill>
          <a:ln w="12700" cap="flat" cmpd="sng" algn="ctr">
            <a:noFill/>
            <a:prstDash val="solid"/>
            <a:miter lim="800000"/>
          </a:ln>
          <a:effectLst/>
        </p:spPr>
        <p:txBody>
          <a:bodyPr lIns="54610" tIns="54610" rIns="54610" bIns="54610"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graphicFrame>
        <p:nvGraphicFramePr>
          <p:cNvPr id="6" name="Object 5"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81931" name="think-cell Slide" r:id="rId6" imgW="395" imgH="394" progId="TCLayout.ActiveDocument.1">
                  <p:embed/>
                </p:oleObj>
              </mc:Choice>
              <mc:Fallback>
                <p:oleObj name="think-cell Slide" r:id="rId6" imgW="395" imgH="394" progId="TCLayout.ActiveDocument.1">
                  <p:embed/>
                  <p:pic>
                    <p:nvPicPr>
                      <p:cNvPr id="6" name="Object 5"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30035" y="1142489"/>
            <a:ext cx="8213818" cy="1157847"/>
          </a:xfrm>
        </p:spPr>
        <p:txBody>
          <a:bodyPr/>
          <a:lstStyle/>
          <a:p>
            <a:pPr>
              <a:lnSpc>
                <a:spcPts val="1400"/>
              </a:lnSpc>
              <a:spcAft>
                <a:spcPts val="600"/>
              </a:spcAft>
            </a:pPr>
            <a:r>
              <a:rPr lang="en-US" b="0" dirty="0">
                <a:solidFill>
                  <a:srgbClr val="414141"/>
                </a:solidFill>
              </a:rPr>
              <a:t>The Asset Management Domain is divided into the following Sub-Domains: Bridges, Large Culverts and Structures; Pavement, Small Culverts and Drainage; Road Inventory; Roadway Features; Mobility; ADA; Environmental; and Engineering. Each of the aforementioned areas is managed by a Sub-Domain Steward, responsible for ensuring </a:t>
            </a:r>
            <a:r>
              <a:rPr lang="en-US" b="0" dirty="0">
                <a:solidFill>
                  <a:srgbClr val="464646"/>
                </a:solidFill>
              </a:rPr>
              <a:t>data </a:t>
            </a:r>
            <a:r>
              <a:rPr lang="en-US" b="0" kern="0" dirty="0">
                <a:solidFill>
                  <a:srgbClr val="464646"/>
                </a:solidFill>
              </a:rPr>
              <a:t>standards are followed, policies are enforced, and data quality is monitored and controlled within his/her respective area. Throughout the lifecycle of the asset, the stewards validate the integrity of the data within each phase. In turn, the System Custodians are responsible for managing and executing the data policies and standards for the data systems and applications that house the data throughout the asset’s lifecycle. </a:t>
            </a:r>
          </a:p>
          <a:p>
            <a:pPr>
              <a:lnSpc>
                <a:spcPts val="1400"/>
              </a:lnSpc>
              <a:spcAft>
                <a:spcPts val="600"/>
              </a:spcAft>
            </a:pPr>
            <a:r>
              <a:rPr lang="en-US" b="0" kern="0" dirty="0">
                <a:solidFill>
                  <a:srgbClr val="464646"/>
                </a:solidFill>
              </a:rPr>
              <a:t>The below graphic is an illustrative example of the Asset Management Domain flow of data and roles within the governance structure, using the Pavement Sub-Domain as an example. For more details on the specific roles, responsibilities, and processes for managing data, please refer to the Asset Management Data Governance Structure.  </a:t>
            </a:r>
          </a:p>
          <a:p>
            <a:pPr>
              <a:lnSpc>
                <a:spcPts val="1400"/>
              </a:lnSpc>
              <a:spcAft>
                <a:spcPts val="600"/>
              </a:spcAft>
            </a:pPr>
            <a:endParaRPr lang="en-US" b="0" dirty="0">
              <a:solidFill>
                <a:srgbClr val="414141"/>
              </a:solidFill>
            </a:endParaRPr>
          </a:p>
        </p:txBody>
      </p:sp>
      <p:sp>
        <p:nvSpPr>
          <p:cNvPr id="2" name="Title 1"/>
          <p:cNvSpPr>
            <a:spLocks noGrp="1"/>
          </p:cNvSpPr>
          <p:nvPr>
            <p:ph type="title"/>
          </p:nvPr>
        </p:nvSpPr>
        <p:spPr/>
        <p:txBody>
          <a:bodyPr/>
          <a:lstStyle/>
          <a:p>
            <a:r>
              <a:rPr lang="en-US" dirty="0"/>
              <a:t>Asset Management Data Process Overview</a:t>
            </a:r>
          </a:p>
        </p:txBody>
      </p:sp>
      <p:graphicFrame>
        <p:nvGraphicFramePr>
          <p:cNvPr id="7" name="Table 6"/>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DATA &amp; DATA GOVERNANCE LINKAGES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51" name="Rectangle 50"/>
          <p:cNvSpPr>
            <a:spLocks/>
          </p:cNvSpPr>
          <p:nvPr/>
        </p:nvSpPr>
        <p:spPr>
          <a:xfrm>
            <a:off x="1829260" y="3681950"/>
            <a:ext cx="1649582" cy="352643"/>
          </a:xfrm>
          <a:prstGeom prst="rect">
            <a:avLst/>
          </a:prstGeom>
          <a:solidFill>
            <a:srgbClr val="00338D"/>
          </a:solidFill>
          <a:ln w="28575" cap="flat" cmpd="sng" algn="ctr">
            <a:solidFill>
              <a:schemeClr val="bg1"/>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a:t>
            </a:r>
          </a:p>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Jason Lowther </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54" name="Rectangle 53"/>
          <p:cNvSpPr>
            <a:spLocks/>
          </p:cNvSpPr>
          <p:nvPr/>
        </p:nvSpPr>
        <p:spPr>
          <a:xfrm>
            <a:off x="1849296" y="4554467"/>
            <a:ext cx="1649582" cy="246888"/>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Small Culverts &amp; Drainage</a:t>
            </a:r>
          </a:p>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Todd Shields</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55" name="Rectangle 54"/>
          <p:cNvSpPr>
            <a:spLocks/>
          </p:cNvSpPr>
          <p:nvPr/>
        </p:nvSpPr>
        <p:spPr>
          <a:xfrm>
            <a:off x="1849296" y="4845203"/>
            <a:ext cx="1649582" cy="246888"/>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Road Inventory</a:t>
            </a:r>
          </a:p>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Mark McMahan</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56" name="Rectangle 55"/>
          <p:cNvSpPr>
            <a:spLocks/>
          </p:cNvSpPr>
          <p:nvPr/>
        </p:nvSpPr>
        <p:spPr>
          <a:xfrm>
            <a:off x="1849296" y="5135939"/>
            <a:ext cx="1649582" cy="172439"/>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Roadway Features</a:t>
            </a:r>
          </a:p>
        </p:txBody>
      </p:sp>
      <p:sp>
        <p:nvSpPr>
          <p:cNvPr id="58" name="Rectangle 57"/>
          <p:cNvSpPr>
            <a:spLocks/>
          </p:cNvSpPr>
          <p:nvPr/>
        </p:nvSpPr>
        <p:spPr>
          <a:xfrm>
            <a:off x="1836146" y="3220825"/>
            <a:ext cx="1651037" cy="385498"/>
          </a:xfrm>
          <a:prstGeom prst="rect">
            <a:avLst/>
          </a:prstGeom>
          <a:solidFill>
            <a:schemeClr val="accent1"/>
          </a:solidFill>
          <a:ln w="28575" cap="flat" cmpd="sng" algn="ctr">
            <a:solidFill>
              <a:schemeClr val="accent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Asset Mgmt</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 </a:t>
            </a: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Louis Feagans</a:t>
            </a:r>
          </a:p>
        </p:txBody>
      </p:sp>
      <p:sp>
        <p:nvSpPr>
          <p:cNvPr id="59" name="Line Callout 1 58"/>
          <p:cNvSpPr>
            <a:spLocks/>
          </p:cNvSpPr>
          <p:nvPr/>
        </p:nvSpPr>
        <p:spPr>
          <a:xfrm>
            <a:off x="512968" y="3365502"/>
            <a:ext cx="1060966" cy="264085"/>
          </a:xfrm>
          <a:prstGeom prst="borderCallout1">
            <a:avLst>
              <a:gd name="adj1" fmla="val 38929"/>
              <a:gd name="adj2" fmla="val 101022"/>
              <a:gd name="adj3" fmla="val 11961"/>
              <a:gd name="adj4" fmla="val 125768"/>
            </a:avLst>
          </a:prstGeom>
          <a:solidFill>
            <a:sysClr val="window" lastClr="FFFFFF"/>
          </a:solidFill>
          <a:ln w="28575" cap="flat" cmpd="sng" algn="ctr">
            <a:solidFill>
              <a:schemeClr val="accent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Domain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rgbClr val="464646"/>
                </a:solidFill>
                <a:effectLst/>
                <a:uLnTx/>
                <a:uFillTx/>
                <a:latin typeface="Arial" panose="020B0604020202020204"/>
                <a:ea typeface="+mn-ea"/>
                <a:cs typeface="+mn-cs"/>
              </a:rPr>
              <a:t>Trustee</a:t>
            </a:r>
          </a:p>
        </p:txBody>
      </p:sp>
      <p:sp>
        <p:nvSpPr>
          <p:cNvPr id="60" name="Line Callout 1 59"/>
          <p:cNvSpPr>
            <a:spLocks/>
          </p:cNvSpPr>
          <p:nvPr/>
        </p:nvSpPr>
        <p:spPr>
          <a:xfrm>
            <a:off x="518483" y="4650757"/>
            <a:ext cx="1060966" cy="296325"/>
          </a:xfrm>
          <a:prstGeom prst="borderCallout1">
            <a:avLst>
              <a:gd name="adj1" fmla="val 45696"/>
              <a:gd name="adj2" fmla="val 100398"/>
              <a:gd name="adj3" fmla="val -219358"/>
              <a:gd name="adj4" fmla="val 123414"/>
            </a:avLst>
          </a:prstGeom>
          <a:solidFill>
            <a:sysClr val="window" lastClr="FFFFFF"/>
          </a:solidFill>
          <a:ln w="28575" cap="flat" cmpd="sng" algn="ctr">
            <a:solidFill>
              <a:schemeClr val="bg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Sub-Domain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srgbClr val="464646"/>
                </a:solidFill>
                <a:effectLst/>
                <a:uLnTx/>
                <a:uFillTx/>
                <a:latin typeface="Arial" panose="020B0604020202020204"/>
                <a:ea typeface="+mn-ea"/>
                <a:cs typeface="+mn-cs"/>
              </a:rPr>
              <a:t>Steward</a:t>
            </a:r>
            <a:endParaRPr kumimoji="0" lang="en-US" sz="800" b="0" i="0" u="none" strike="noStrike" kern="0" cap="none" spc="0" normalizeH="0" baseline="0" noProof="0" dirty="0">
              <a:ln>
                <a:noFill/>
              </a:ln>
              <a:solidFill>
                <a:srgbClr val="464646"/>
              </a:solidFill>
              <a:effectLst/>
              <a:uLnTx/>
              <a:uFillTx/>
              <a:latin typeface="Arial" panose="020B0604020202020204"/>
              <a:ea typeface="+mn-ea"/>
              <a:cs typeface="+mn-cs"/>
            </a:endParaRPr>
          </a:p>
        </p:txBody>
      </p:sp>
      <p:sp>
        <p:nvSpPr>
          <p:cNvPr id="63" name="Rectangle 62"/>
          <p:cNvSpPr>
            <a:spLocks/>
          </p:cNvSpPr>
          <p:nvPr/>
        </p:nvSpPr>
        <p:spPr>
          <a:xfrm>
            <a:off x="511837" y="3645437"/>
            <a:ext cx="1060966" cy="903919"/>
          </a:xfrm>
          <a:prstGeom prst="rect">
            <a:avLst/>
          </a:prstGeom>
          <a:solidFill>
            <a:sysClr val="window" lastClr="FFFFFF"/>
          </a:solidFill>
          <a:ln w="28575" cap="flat" cmpd="sng" algn="ctr">
            <a:solidFill>
              <a:schemeClr val="accent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dirty="0">
                <a:ln>
                  <a:noFill/>
                </a:ln>
                <a:solidFill>
                  <a:srgbClr val="464646"/>
                </a:solidFill>
                <a:effectLst/>
                <a:uLnTx/>
                <a:uFillTx/>
                <a:latin typeface="Arial" panose="020B0604020202020204"/>
                <a:ea typeface="+mn-ea"/>
                <a:cs typeface="+mn-cs"/>
              </a:rPr>
              <a:t>Oversees Data Domains; define function specific policy, process and tool decisions, oversight of data inquiries</a:t>
            </a:r>
          </a:p>
        </p:txBody>
      </p:sp>
      <p:sp>
        <p:nvSpPr>
          <p:cNvPr id="64" name="Rectangle 63"/>
          <p:cNvSpPr>
            <a:spLocks/>
          </p:cNvSpPr>
          <p:nvPr/>
        </p:nvSpPr>
        <p:spPr>
          <a:xfrm>
            <a:off x="518483" y="4964227"/>
            <a:ext cx="1060966" cy="855803"/>
          </a:xfrm>
          <a:prstGeom prst="rect">
            <a:avLst/>
          </a:prstGeom>
          <a:solidFill>
            <a:sysClr val="window" lastClr="FFFFFF"/>
          </a:solidFill>
          <a:ln w="28575" cap="flat" cmpd="sng" algn="ctr">
            <a:solidFill>
              <a:schemeClr val="bg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dirty="0">
                <a:ln>
                  <a:noFill/>
                </a:ln>
                <a:solidFill>
                  <a:srgbClr val="464646"/>
                </a:solidFill>
                <a:effectLst/>
                <a:uLnTx/>
                <a:uFillTx/>
                <a:latin typeface="Arial" panose="020B0604020202020204"/>
                <a:ea typeface="+mn-ea"/>
                <a:cs typeface="+mn-cs"/>
              </a:rPr>
              <a:t>Ensure standards are followed, enforce policies, monitor data quality, handle data inquiries, identify data issues</a:t>
            </a:r>
          </a:p>
        </p:txBody>
      </p:sp>
      <p:sp>
        <p:nvSpPr>
          <p:cNvPr id="65" name="Rectangle 64"/>
          <p:cNvSpPr>
            <a:spLocks/>
          </p:cNvSpPr>
          <p:nvPr/>
        </p:nvSpPr>
        <p:spPr>
          <a:xfrm>
            <a:off x="7729563" y="3899038"/>
            <a:ext cx="1342477" cy="637849"/>
          </a:xfrm>
          <a:prstGeom prst="rect">
            <a:avLst/>
          </a:prstGeom>
          <a:noFill/>
          <a:ln w="9525" cap="flat" cmpd="sng" algn="ctr">
            <a:noFill/>
            <a:prstDash val="solid"/>
            <a:round/>
            <a:headEnd type="none" w="med" len="med"/>
            <a:tailEnd type="none" w="med" len="med"/>
          </a:ln>
          <a:effectLst/>
        </p:spPr>
        <p:txBody>
          <a:bodyPr wrap="square" lIns="72000" tIns="72000" rIns="72000" bIns="72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srgbClr val="464646"/>
                </a:solidFill>
                <a:effectLst/>
                <a:uLnTx/>
                <a:uFillTx/>
              </a:rPr>
              <a:t>Note: </a:t>
            </a:r>
            <a:r>
              <a:rPr kumimoji="0" lang="en-US" sz="800" b="0" i="1" u="none" strike="noStrike" kern="0" cap="none" spc="0" normalizeH="0" baseline="0" noProof="0" dirty="0">
                <a:ln>
                  <a:noFill/>
                </a:ln>
                <a:solidFill>
                  <a:srgbClr val="464646"/>
                </a:solidFill>
                <a:effectLst/>
                <a:uLnTx/>
                <a:uFillTx/>
              </a:rPr>
              <a:t>Some</a:t>
            </a:r>
            <a:r>
              <a:rPr kumimoji="0" lang="en-US" sz="800" b="1" i="1" u="none" strike="noStrike" kern="0" cap="none" spc="0" normalizeH="0" baseline="0" noProof="0" dirty="0">
                <a:ln>
                  <a:noFill/>
                </a:ln>
                <a:solidFill>
                  <a:srgbClr val="464646"/>
                </a:solidFill>
                <a:effectLst/>
                <a:uLnTx/>
                <a:uFillTx/>
              </a:rPr>
              <a:t> </a:t>
            </a:r>
            <a:r>
              <a:rPr kumimoji="0" lang="en-US" sz="800" b="0" i="1" u="none" strike="noStrike" kern="0" cap="none" spc="0" normalizeH="0" baseline="0" noProof="0" dirty="0">
                <a:ln>
                  <a:noFill/>
                </a:ln>
                <a:solidFill>
                  <a:srgbClr val="464646"/>
                </a:solidFill>
                <a:effectLst/>
                <a:uLnTx/>
                <a:uFillTx/>
              </a:rPr>
              <a:t>Systems (and System Custodians) may span multiple Domains</a:t>
            </a:r>
          </a:p>
        </p:txBody>
      </p:sp>
      <p:sp>
        <p:nvSpPr>
          <p:cNvPr id="66" name="Line Callout 1 65"/>
          <p:cNvSpPr>
            <a:spLocks/>
          </p:cNvSpPr>
          <p:nvPr/>
        </p:nvSpPr>
        <p:spPr>
          <a:xfrm>
            <a:off x="6176523" y="3235278"/>
            <a:ext cx="1060966" cy="425810"/>
          </a:xfrm>
          <a:prstGeom prst="borderCallout1">
            <a:avLst>
              <a:gd name="adj1" fmla="val 91284"/>
              <a:gd name="adj2" fmla="val -19899"/>
              <a:gd name="adj3" fmla="val 57051"/>
              <a:gd name="adj4" fmla="val 94"/>
            </a:avLst>
          </a:prstGeom>
          <a:solidFill>
            <a:sysClr val="window" lastClr="FFFFFF"/>
          </a:solidFill>
          <a:ln w="28575" cap="flat" cmpd="sng" algn="ctr">
            <a:solidFill>
              <a:schemeClr val="tx2"/>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Datasets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Sub-Stewards </a:t>
            </a:r>
            <a:endParaRPr kumimoji="0" lang="en-US" sz="800" b="0" i="0" strike="noStrike" kern="0" cap="none" spc="0" normalizeH="0" baseline="0" noProof="0" dirty="0">
              <a:ln>
                <a:noFill/>
              </a:ln>
              <a:solidFill>
                <a:srgbClr val="464646"/>
              </a:solidFill>
              <a:effectLst/>
              <a:uLnTx/>
              <a:uFillTx/>
              <a:latin typeface="Arial" panose="020B0604020202020204"/>
              <a:ea typeface="+mn-ea"/>
              <a:cs typeface="+mn-cs"/>
            </a:endParaRPr>
          </a:p>
        </p:txBody>
      </p:sp>
      <p:grpSp>
        <p:nvGrpSpPr>
          <p:cNvPr id="67" name="Group 66"/>
          <p:cNvGrpSpPr/>
          <p:nvPr/>
        </p:nvGrpSpPr>
        <p:grpSpPr>
          <a:xfrm>
            <a:off x="3726204" y="3287202"/>
            <a:ext cx="2242216" cy="855990"/>
            <a:chOff x="5405157" y="2471820"/>
            <a:chExt cx="1706891" cy="926476"/>
          </a:xfrm>
          <a:solidFill>
            <a:schemeClr val="tx2"/>
          </a:solidFill>
        </p:grpSpPr>
        <p:sp>
          <p:nvSpPr>
            <p:cNvPr id="69" name="Rectangle 68"/>
            <p:cNvSpPr>
              <a:spLocks/>
            </p:cNvSpPr>
            <p:nvPr/>
          </p:nvSpPr>
          <p:spPr>
            <a:xfrm>
              <a:off x="5405158" y="3129778"/>
              <a:ext cx="1706027" cy="268518"/>
            </a:xfrm>
            <a:prstGeom prst="rect">
              <a:avLst/>
            </a:prstGeom>
            <a:grpFill/>
            <a:ln w="12700" cap="flat" cmpd="sng" algn="ctr">
              <a:no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Sections Planned </a:t>
              </a:r>
            </a:p>
          </p:txBody>
        </p:sp>
        <p:sp>
          <p:nvSpPr>
            <p:cNvPr id="70" name="Rectangle 69"/>
            <p:cNvSpPr>
              <a:spLocks/>
            </p:cNvSpPr>
            <p:nvPr/>
          </p:nvSpPr>
          <p:spPr>
            <a:xfrm>
              <a:off x="5405157" y="2793957"/>
              <a:ext cx="1706028" cy="289304"/>
            </a:xfrm>
            <a:prstGeom prst="rect">
              <a:avLst/>
            </a:prstGeom>
            <a:grpFill/>
            <a:ln w="12700" cap="flat" cmpd="sng" algn="ctr">
              <a:no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Sections</a:t>
              </a:r>
            </a:p>
          </p:txBody>
        </p:sp>
        <p:sp>
          <p:nvSpPr>
            <p:cNvPr id="71" name="Rectangle 70"/>
            <p:cNvSpPr/>
            <p:nvPr/>
          </p:nvSpPr>
          <p:spPr>
            <a:xfrm>
              <a:off x="5416153" y="2471820"/>
              <a:ext cx="1695895" cy="267530"/>
            </a:xfrm>
            <a:prstGeom prst="rect">
              <a:avLst/>
            </a:prstGeom>
            <a:grpFill/>
            <a:ln w="12700" cap="flat" cmpd="sng" algn="ctr">
              <a:no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Histories</a:t>
              </a:r>
            </a:p>
          </p:txBody>
        </p:sp>
      </p:grpSp>
      <p:sp>
        <p:nvSpPr>
          <p:cNvPr id="72" name="Rectangle 71"/>
          <p:cNvSpPr>
            <a:spLocks/>
          </p:cNvSpPr>
          <p:nvPr/>
        </p:nvSpPr>
        <p:spPr>
          <a:xfrm>
            <a:off x="6176523" y="3688363"/>
            <a:ext cx="1060966" cy="646313"/>
          </a:xfrm>
          <a:prstGeom prst="rect">
            <a:avLst/>
          </a:prstGeom>
          <a:solidFill>
            <a:sysClr val="window" lastClr="FFFFFF"/>
          </a:solidFill>
          <a:ln w="28575" cap="flat" cmpd="sng" algn="ctr">
            <a:solidFill>
              <a:schemeClr val="tx2"/>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1" u="none" strike="noStrike" kern="0" cap="none" spc="0" normalizeH="0" baseline="0" noProof="0" dirty="0">
                <a:ln>
                  <a:noFill/>
                </a:ln>
                <a:solidFill>
                  <a:srgbClr val="464646"/>
                </a:solidFill>
                <a:effectLst/>
                <a:uLnTx/>
                <a:uFillTx/>
                <a:latin typeface="Arial" panose="020B0604020202020204"/>
                <a:ea typeface="+mn-ea"/>
                <a:cs typeface="+mn-cs"/>
              </a:rPr>
              <a:t>Validate integrity of data (standards, inquiries, QA/ QC for specific asset attributes)</a:t>
            </a:r>
          </a:p>
        </p:txBody>
      </p:sp>
      <p:cxnSp>
        <p:nvCxnSpPr>
          <p:cNvPr id="87" name="Straight Arrow Connector 86"/>
          <p:cNvCxnSpPr/>
          <p:nvPr/>
        </p:nvCxnSpPr>
        <p:spPr>
          <a:xfrm flipH="1" flipV="1">
            <a:off x="8354703" y="4386086"/>
            <a:ext cx="2" cy="182880"/>
          </a:xfrm>
          <a:prstGeom prst="straightConnector1">
            <a:avLst/>
          </a:prstGeom>
          <a:noFill/>
          <a:ln w="12700" cap="flat" cmpd="sng" algn="ctr">
            <a:solidFill>
              <a:srgbClr val="000000"/>
            </a:solidFill>
            <a:prstDash val="solid"/>
            <a:miter lim="800000"/>
            <a:tailEnd type="none"/>
          </a:ln>
          <a:effectLst/>
        </p:spPr>
      </p:cxnSp>
      <p:sp>
        <p:nvSpPr>
          <p:cNvPr id="89" name="Rectangle 88"/>
          <p:cNvSpPr/>
          <p:nvPr/>
        </p:nvSpPr>
        <p:spPr>
          <a:xfrm>
            <a:off x="1842410" y="5560629"/>
            <a:ext cx="1649582" cy="159453"/>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Engineering</a:t>
            </a:r>
          </a:p>
        </p:txBody>
      </p:sp>
      <p:sp>
        <p:nvSpPr>
          <p:cNvPr id="96" name="Isosceles Triangle 95"/>
          <p:cNvSpPr/>
          <p:nvPr/>
        </p:nvSpPr>
        <p:spPr>
          <a:xfrm rot="5400000">
            <a:off x="3406600" y="3832948"/>
            <a:ext cx="377343" cy="128286"/>
          </a:xfrm>
          <a:prstGeom prst="triangle">
            <a:avLst/>
          </a:prstGeom>
          <a:solidFill>
            <a:schemeClr val="tx2"/>
          </a:solidFill>
          <a:ln w="12700" cap="flat" cmpd="sng" algn="ctr">
            <a:noFill/>
            <a:prstDash val="solid"/>
            <a:miter lim="800000"/>
          </a:ln>
          <a:effectLst/>
        </p:spPr>
        <p:txBody>
          <a:bodyPr lIns="54610" tIns="54610" rIns="54610" bIns="54610"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800" b="0" i="0" u="none" strike="noStrike" kern="0" cap="none" spc="0" normalizeH="0" baseline="0" noProof="0" dirty="0">
              <a:ln>
                <a:noFill/>
              </a:ln>
              <a:solidFill>
                <a:prstClr val="white"/>
              </a:solidFill>
              <a:effectLst/>
              <a:uLnTx/>
              <a:uFillTx/>
              <a:latin typeface="Arial" panose="020B0604020202020204"/>
              <a:ea typeface="+mn-ea"/>
              <a:cs typeface="+mn-cs"/>
            </a:endParaRPr>
          </a:p>
        </p:txBody>
      </p:sp>
      <p:grpSp>
        <p:nvGrpSpPr>
          <p:cNvPr id="99" name="Group 98"/>
          <p:cNvGrpSpPr/>
          <p:nvPr/>
        </p:nvGrpSpPr>
        <p:grpSpPr>
          <a:xfrm>
            <a:off x="3635896" y="5265204"/>
            <a:ext cx="4093667" cy="856358"/>
            <a:chOff x="5013432" y="4856781"/>
            <a:chExt cx="4862088" cy="1005922"/>
          </a:xfrm>
          <a:solidFill>
            <a:schemeClr val="bg2">
              <a:lumMod val="50000"/>
            </a:schemeClr>
          </a:solidFill>
        </p:grpSpPr>
        <p:sp>
          <p:nvSpPr>
            <p:cNvPr id="100" name="Rounded Rectangle 99"/>
            <p:cNvSpPr/>
            <p:nvPr/>
          </p:nvSpPr>
          <p:spPr>
            <a:xfrm>
              <a:off x="6240039" y="4856781"/>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WMS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Mark Joseph</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01" name="Rounded Rectangle 100"/>
            <p:cNvSpPr/>
            <p:nvPr/>
          </p:nvSpPr>
          <p:spPr>
            <a:xfrm>
              <a:off x="7466646" y="4856781"/>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err="1">
                  <a:ln>
                    <a:noFill/>
                  </a:ln>
                  <a:solidFill>
                    <a:prstClr val="white"/>
                  </a:solidFill>
                  <a:effectLst/>
                  <a:uLnTx/>
                  <a:uFillTx/>
                  <a:latin typeface="Arial" panose="020B0604020202020204"/>
                  <a:ea typeface="+mn-ea"/>
                  <a:cs typeface="+mn-cs"/>
                </a:rPr>
                <a:t>dTIMS</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Todd Shields</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02" name="Rounded Rectangle 101"/>
            <p:cNvSpPr/>
            <p:nvPr/>
          </p:nvSpPr>
          <p:spPr>
            <a:xfrm>
              <a:off x="5013432" y="4856781"/>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SPMS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April Leckie</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03" name="Rounded Rectangle 102"/>
            <p:cNvSpPr/>
            <p:nvPr/>
          </p:nvSpPr>
          <p:spPr>
            <a:xfrm>
              <a:off x="5013440" y="5405503"/>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Site Manager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Melissa Shaw</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04" name="Rounded Rectangle 103"/>
            <p:cNvSpPr/>
            <p:nvPr/>
          </p:nvSpPr>
          <p:spPr>
            <a:xfrm>
              <a:off x="6240044" y="5405503"/>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Data Whse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Mike Dockery</a:t>
              </a:r>
            </a:p>
          </p:txBody>
        </p:sp>
        <p:sp>
          <p:nvSpPr>
            <p:cNvPr id="105" name="Rounded Rectangle 104"/>
            <p:cNvSpPr/>
            <p:nvPr/>
          </p:nvSpPr>
          <p:spPr>
            <a:xfrm>
              <a:off x="7466648" y="5405503"/>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CADD</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Derrick Fuller</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106" name="Rounded Rectangle 105"/>
            <p:cNvSpPr/>
            <p:nvPr/>
          </p:nvSpPr>
          <p:spPr>
            <a:xfrm>
              <a:off x="8693253" y="5405503"/>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TBD</a:t>
              </a:r>
            </a:p>
          </p:txBody>
        </p:sp>
        <p:sp>
          <p:nvSpPr>
            <p:cNvPr id="107" name="Rounded Rectangle 106"/>
            <p:cNvSpPr/>
            <p:nvPr/>
          </p:nvSpPr>
          <p:spPr>
            <a:xfrm>
              <a:off x="8693253" y="4856781"/>
              <a:ext cx="1182267" cy="457200"/>
            </a:xfrm>
            <a:prstGeom prst="roundRect">
              <a:avLst/>
            </a:prstGeom>
            <a:grpFill/>
            <a:ln w="12700" cap="flat" cmpd="sng" algn="ctr">
              <a:noFill/>
              <a:prstDash val="solid"/>
              <a:miter lim="800000"/>
            </a:ln>
            <a:effectLst/>
          </p:spPr>
          <p:txBody>
            <a:bodyPr lIns="18288" tIns="54864" rIns="18288"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BIAS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Maricar Gonzalez</a:t>
              </a:r>
            </a:p>
          </p:txBody>
        </p:sp>
      </p:grpSp>
      <p:grpSp>
        <p:nvGrpSpPr>
          <p:cNvPr id="112" name="Group 111"/>
          <p:cNvGrpSpPr>
            <a:grpSpLocks/>
          </p:cNvGrpSpPr>
          <p:nvPr/>
        </p:nvGrpSpPr>
        <p:grpSpPr>
          <a:xfrm>
            <a:off x="7824219" y="4628841"/>
            <a:ext cx="1060966" cy="1248880"/>
            <a:chOff x="8966730" y="3991387"/>
            <a:chExt cx="1216309" cy="1620177"/>
          </a:xfrm>
        </p:grpSpPr>
        <p:sp>
          <p:nvSpPr>
            <p:cNvPr id="113" name="Line Callout 1 112"/>
            <p:cNvSpPr>
              <a:spLocks/>
            </p:cNvSpPr>
            <p:nvPr/>
          </p:nvSpPr>
          <p:spPr>
            <a:xfrm>
              <a:off x="8966730" y="3991387"/>
              <a:ext cx="1216307" cy="543949"/>
            </a:xfrm>
            <a:prstGeom prst="borderCallout1">
              <a:avLst>
                <a:gd name="adj1" fmla="val 121808"/>
                <a:gd name="adj2" fmla="val -80598"/>
                <a:gd name="adj3" fmla="val 1288"/>
                <a:gd name="adj4" fmla="val 973"/>
              </a:avLst>
            </a:prstGeom>
            <a:solidFill>
              <a:sysClr val="window" lastClr="FFFFFF"/>
            </a:solidFill>
            <a:ln w="28575" cap="flat" cmpd="sng" algn="ctr">
              <a:solidFill>
                <a:srgbClr val="71717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Systems with AM Data</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strike="noStrike" kern="0" cap="none" spc="0" normalizeH="0" baseline="0" noProof="0" dirty="0">
                  <a:ln>
                    <a:noFill/>
                  </a:ln>
                  <a:solidFill>
                    <a:srgbClr val="464646"/>
                  </a:solidFill>
                  <a:effectLst/>
                  <a:uLnTx/>
                  <a:uFillTx/>
                  <a:latin typeface="Arial" panose="020B0604020202020204"/>
                  <a:ea typeface="+mn-ea"/>
                  <a:cs typeface="+mn-cs"/>
                </a:rPr>
                <a:t>System Custodian</a:t>
              </a:r>
              <a:endParaRPr kumimoji="0" lang="en-US" sz="800" b="0" i="0" strike="noStrike" kern="0" cap="none" spc="0" normalizeH="0" baseline="0" noProof="0" dirty="0">
                <a:ln>
                  <a:noFill/>
                </a:ln>
                <a:solidFill>
                  <a:srgbClr val="464646"/>
                </a:solidFill>
                <a:effectLst/>
                <a:uLnTx/>
                <a:uFillTx/>
                <a:latin typeface="Arial" panose="020B0604020202020204"/>
                <a:ea typeface="+mn-ea"/>
                <a:cs typeface="+mn-cs"/>
              </a:endParaRPr>
            </a:p>
          </p:txBody>
        </p:sp>
        <p:sp>
          <p:nvSpPr>
            <p:cNvPr id="114" name="Rectangle 113"/>
            <p:cNvSpPr/>
            <p:nvPr/>
          </p:nvSpPr>
          <p:spPr>
            <a:xfrm>
              <a:off x="8966730" y="4544916"/>
              <a:ext cx="1216309" cy="1066648"/>
            </a:xfrm>
            <a:prstGeom prst="rect">
              <a:avLst/>
            </a:prstGeom>
            <a:solidFill>
              <a:sysClr val="window" lastClr="FFFFFF"/>
            </a:solidFill>
            <a:ln w="28575" cap="flat" cmpd="sng" algn="ctr">
              <a:solidFill>
                <a:srgbClr val="717171"/>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1" strike="noStrike" kern="0" cap="none" spc="0" normalizeH="0" baseline="0" noProof="0" dirty="0">
                  <a:ln>
                    <a:noFill/>
                  </a:ln>
                  <a:solidFill>
                    <a:srgbClr val="464646"/>
                  </a:solidFill>
                  <a:effectLst/>
                  <a:uLnTx/>
                  <a:uFillTx/>
                  <a:latin typeface="Arial" panose="020B0604020202020204"/>
                  <a:ea typeface="+mn-ea"/>
                  <a:cs typeface="+mn-cs"/>
                </a:rPr>
                <a:t>Develop, maintain, and modify systems and applications in support of Data Domains and functions</a:t>
              </a:r>
            </a:p>
          </p:txBody>
        </p:sp>
      </p:grpSp>
      <p:sp>
        <p:nvSpPr>
          <p:cNvPr id="49" name="Rectangle 48"/>
          <p:cNvSpPr/>
          <p:nvPr/>
        </p:nvSpPr>
        <p:spPr>
          <a:xfrm>
            <a:off x="2364933" y="2962000"/>
            <a:ext cx="4144022" cy="2215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18: Illustrative Asset Management Data Governance Flow, Pavement </a:t>
            </a:r>
          </a:p>
        </p:txBody>
      </p:sp>
      <p:sp>
        <p:nvSpPr>
          <p:cNvPr id="53" name="Rectangle 52">
            <a:extLst>
              <a:ext uri="{FF2B5EF4-FFF2-40B4-BE49-F238E27FC236}">
                <a16:creationId xmlns:a16="http://schemas.microsoft.com/office/drawing/2014/main" id="{7424F421-88AF-4622-826A-A77B1A0D5C05}"/>
              </a:ext>
            </a:extLst>
          </p:cNvPr>
          <p:cNvSpPr/>
          <p:nvPr/>
        </p:nvSpPr>
        <p:spPr>
          <a:xfrm>
            <a:off x="1849296" y="5349341"/>
            <a:ext cx="1649582" cy="172439"/>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ADA</a:t>
            </a:r>
          </a:p>
        </p:txBody>
      </p:sp>
      <p:sp>
        <p:nvSpPr>
          <p:cNvPr id="57" name="Rectangle 56">
            <a:extLst>
              <a:ext uri="{FF2B5EF4-FFF2-40B4-BE49-F238E27FC236}">
                <a16:creationId xmlns:a16="http://schemas.microsoft.com/office/drawing/2014/main" id="{0A5C82AD-B6E5-4988-94E6-2E2179E62154}"/>
              </a:ext>
            </a:extLst>
          </p:cNvPr>
          <p:cNvSpPr/>
          <p:nvPr/>
        </p:nvSpPr>
        <p:spPr>
          <a:xfrm>
            <a:off x="1857525" y="5767501"/>
            <a:ext cx="1649582" cy="159453"/>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Mobility </a:t>
            </a:r>
          </a:p>
        </p:txBody>
      </p:sp>
      <p:sp>
        <p:nvSpPr>
          <p:cNvPr id="61" name="Rectangle 60">
            <a:extLst>
              <a:ext uri="{FF2B5EF4-FFF2-40B4-BE49-F238E27FC236}">
                <a16:creationId xmlns:a16="http://schemas.microsoft.com/office/drawing/2014/main" id="{DD4AA4AC-43BA-4E98-ABD8-B56B733B9CF7}"/>
              </a:ext>
            </a:extLst>
          </p:cNvPr>
          <p:cNvSpPr/>
          <p:nvPr/>
        </p:nvSpPr>
        <p:spPr>
          <a:xfrm>
            <a:off x="1857525" y="5964207"/>
            <a:ext cx="1649582" cy="158980"/>
          </a:xfrm>
          <a:prstGeom prst="rect">
            <a:avLst/>
          </a:prstGeom>
          <a:solidFill>
            <a:srgbClr val="00338D">
              <a:alpha val="31000"/>
            </a:srgb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Environmental </a:t>
            </a:r>
          </a:p>
        </p:txBody>
      </p:sp>
      <p:sp>
        <p:nvSpPr>
          <p:cNvPr id="62" name="Rectangle 61">
            <a:extLst>
              <a:ext uri="{FF2B5EF4-FFF2-40B4-BE49-F238E27FC236}">
                <a16:creationId xmlns:a16="http://schemas.microsoft.com/office/drawing/2014/main" id="{A2FE56D3-65D9-44A1-B8B0-A66EDA10104B}"/>
              </a:ext>
            </a:extLst>
          </p:cNvPr>
          <p:cNvSpPr>
            <a:spLocks/>
          </p:cNvSpPr>
          <p:nvPr/>
        </p:nvSpPr>
        <p:spPr>
          <a:xfrm>
            <a:off x="1836146" y="4097503"/>
            <a:ext cx="1649582" cy="387384"/>
          </a:xfrm>
          <a:prstGeom prst="rect">
            <a:avLst/>
          </a:prstGeom>
          <a:solidFill>
            <a:schemeClr val="bg1">
              <a:alpha val="31000"/>
            </a:schemeClr>
          </a:solidFill>
          <a:ln w="12700" cap="flat" cmpd="sng" algn="ctr">
            <a:solidFill>
              <a:srgbClr val="0091DA"/>
            </a:solidFill>
            <a:prstDash val="solid"/>
            <a:miter lim="800000"/>
          </a:ln>
          <a:effectLst/>
        </p:spPr>
        <p:txBody>
          <a:bodyPr lIns="54610" tIns="54610" rIns="54610" bIns="54610" rtlCol="0" anchor="ctr"/>
          <a:lstStyle/>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Bridges, Large Culverts, Structures </a:t>
            </a:r>
          </a:p>
          <a:p>
            <a:pPr marL="0" marR="0" lvl="0" indent="0" algn="ctr" defTabSz="914400" eaLnBrk="1" fontAlgn="b" latinLnBrk="0" hangingPunct="1">
              <a:lnSpc>
                <a:spcPct val="100000"/>
              </a:lnSpc>
              <a:spcBef>
                <a:spcPts val="0"/>
              </a:spcBef>
              <a:spcAft>
                <a:spcPts val="0"/>
              </a:spcAft>
              <a:buClrTx/>
              <a:buSzTx/>
              <a:buFontTx/>
              <a:buNone/>
              <a:tabLst/>
              <a:defRPr/>
            </a:pPr>
            <a:r>
              <a:rPr kumimoji="0" lang="en-US" sz="800" b="1" i="1" u="none" strike="noStrike" kern="0" cap="none" spc="0" normalizeH="0" baseline="0" noProof="0" dirty="0">
                <a:ln>
                  <a:noFill/>
                </a:ln>
                <a:solidFill>
                  <a:prstClr val="white"/>
                </a:solidFill>
                <a:effectLst/>
                <a:uLnTx/>
                <a:uFillTx/>
                <a:latin typeface="Arial" panose="020B0604020202020204"/>
                <a:ea typeface="+mn-ea"/>
                <a:cs typeface="+mn-cs"/>
              </a:rPr>
              <a:t>Anne Rearick</a:t>
            </a:r>
            <a:endPar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endParaRPr>
          </a:p>
        </p:txBody>
      </p:sp>
      <p:sp>
        <p:nvSpPr>
          <p:cNvPr id="74" name="Rectangle 73">
            <a:extLst>
              <a:ext uri="{FF2B5EF4-FFF2-40B4-BE49-F238E27FC236}">
                <a16:creationId xmlns:a16="http://schemas.microsoft.com/office/drawing/2014/main" id="{B00B51A8-CA3E-4700-B646-626B41170455}"/>
              </a:ext>
            </a:extLst>
          </p:cNvPr>
          <p:cNvSpPr>
            <a:spLocks/>
          </p:cNvSpPr>
          <p:nvPr/>
        </p:nvSpPr>
        <p:spPr>
          <a:xfrm>
            <a:off x="3732112" y="4183613"/>
            <a:ext cx="2241084" cy="240704"/>
          </a:xfrm>
          <a:prstGeom prst="rect">
            <a:avLst/>
          </a:prstGeom>
          <a:solidFill>
            <a:schemeClr val="tx2"/>
          </a:solidFill>
          <a:ln w="12700" cap="flat" cmpd="sng" algn="ctr">
            <a:no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Condition </a:t>
            </a:r>
          </a:p>
        </p:txBody>
      </p:sp>
      <p:sp>
        <p:nvSpPr>
          <p:cNvPr id="75" name="Rectangle 74">
            <a:extLst>
              <a:ext uri="{FF2B5EF4-FFF2-40B4-BE49-F238E27FC236}">
                <a16:creationId xmlns:a16="http://schemas.microsoft.com/office/drawing/2014/main" id="{6E09FE84-1F76-41AE-9C8E-EEC106F96BD3}"/>
              </a:ext>
            </a:extLst>
          </p:cNvPr>
          <p:cNvSpPr>
            <a:spLocks/>
          </p:cNvSpPr>
          <p:nvPr/>
        </p:nvSpPr>
        <p:spPr>
          <a:xfrm>
            <a:off x="3732112" y="4467296"/>
            <a:ext cx="2241084" cy="240704"/>
          </a:xfrm>
          <a:prstGeom prst="rect">
            <a:avLst/>
          </a:prstGeom>
          <a:solidFill>
            <a:schemeClr val="tx2"/>
          </a:solidFill>
          <a:ln w="12700" cap="flat" cmpd="sng" algn="ctr">
            <a:no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latin typeface="Arial" panose="020B0604020202020204"/>
                <a:ea typeface="+mn-ea"/>
                <a:cs typeface="+mn-cs"/>
              </a:rPr>
              <a:t>Pavement Cores </a:t>
            </a:r>
          </a:p>
        </p:txBody>
      </p:sp>
      <p:sp>
        <p:nvSpPr>
          <p:cNvPr id="76" name="Rectangle 75">
            <a:extLst>
              <a:ext uri="{FF2B5EF4-FFF2-40B4-BE49-F238E27FC236}">
                <a16:creationId xmlns:a16="http://schemas.microsoft.com/office/drawing/2014/main" id="{EB8EB0B9-FF9B-4823-B050-2D160410187A}"/>
              </a:ext>
            </a:extLst>
          </p:cNvPr>
          <p:cNvSpPr>
            <a:spLocks/>
          </p:cNvSpPr>
          <p:nvPr/>
        </p:nvSpPr>
        <p:spPr>
          <a:xfrm>
            <a:off x="3727337" y="3269921"/>
            <a:ext cx="2241085" cy="1438079"/>
          </a:xfrm>
          <a:prstGeom prst="rect">
            <a:avLst/>
          </a:prstGeom>
          <a:noFill/>
          <a:ln w="28575" cap="flat" cmpd="sng" algn="ctr">
            <a:solidFill>
              <a:schemeClr val="tx2"/>
            </a:solidFill>
            <a:prstDash val="solid"/>
            <a:miter lim="800000"/>
          </a:ln>
          <a:effectLst/>
        </p:spPr>
        <p:txBody>
          <a:bodyPr lIns="54610" tIns="54610" rIns="54610" bIns="5461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800" b="0" i="1" u="none" strike="noStrike" kern="0" cap="none" spc="0" normalizeH="0" baseline="0" noProof="0" dirty="0">
              <a:ln>
                <a:noFill/>
              </a:ln>
              <a:solidFill>
                <a:srgbClr val="464646"/>
              </a:solidFill>
              <a:effectLst/>
              <a:uLnTx/>
              <a:uFillTx/>
              <a:latin typeface="Arial" panose="020B0604020202020204"/>
              <a:ea typeface="+mn-ea"/>
              <a:cs typeface="+mn-cs"/>
            </a:endParaRPr>
          </a:p>
        </p:txBody>
      </p:sp>
    </p:spTree>
    <p:extLst>
      <p:ext uri="{BB962C8B-B14F-4D97-AF65-F5344CB8AC3E}">
        <p14:creationId xmlns:p14="http://schemas.microsoft.com/office/powerpoint/2010/main" val="340408051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Financial Analysis &amp; Optimization of Strategies</a:t>
            </a:r>
          </a:p>
        </p:txBody>
      </p:sp>
    </p:spTree>
    <p:extLst>
      <p:ext uri="{BB962C8B-B14F-4D97-AF65-F5344CB8AC3E}">
        <p14:creationId xmlns:p14="http://schemas.microsoft.com/office/powerpoint/2010/main" val="57785210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6892"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4"/>
            <a:ext cx="8281820" cy="400796"/>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HMA Cost Assumptions</a:t>
            </a:r>
          </a:p>
        </p:txBody>
      </p:sp>
      <p:sp>
        <p:nvSpPr>
          <p:cNvPr id="9" name="Rectangle 8"/>
          <p:cNvSpPr/>
          <p:nvPr/>
        </p:nvSpPr>
        <p:spPr>
          <a:xfrm>
            <a:off x="286624" y="873829"/>
            <a:ext cx="8101800" cy="810478"/>
          </a:xfrm>
          <a:prstGeom prst="rect">
            <a:avLst/>
          </a:prstGeom>
        </p:spPr>
        <p:txBody>
          <a:bodyPr wrap="square" numCol="1">
            <a:spAutoFit/>
          </a:bodyPr>
          <a:lstStyle/>
          <a:p>
            <a:pPr>
              <a:lnSpc>
                <a:spcPts val="1400"/>
              </a:lnSpc>
              <a:spcAft>
                <a:spcPts val="600"/>
              </a:spcAft>
            </a:pPr>
            <a:r>
              <a:rPr lang="en-US" sz="1100" dirty="0">
                <a:solidFill>
                  <a:srgbClr val="414141"/>
                </a:solidFill>
              </a:rPr>
              <a:t>For purposes of analyzing the costs associated with INDOT’s preferred strategies against alternative (i.e., do-minimum) strategies, more intensive CAPEX interventions are considered as well as routine, interval-based OPEX interventions. The table on the left lists the CAPEX intervention inputs used to conduct the financial analysis, including the assumed cost per treatment type per category. The table on the right lists the OPEX intervention inputs, which are equivalent across all categories.</a:t>
            </a: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FINANCIAL ANALYSIS &amp; OPTIMIZATION OF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818474127"/>
              </p:ext>
            </p:extLst>
          </p:nvPr>
        </p:nvGraphicFramePr>
        <p:xfrm>
          <a:off x="4451602" y="2190146"/>
          <a:ext cx="3749635" cy="1649825"/>
        </p:xfrm>
        <a:graphic>
          <a:graphicData uri="http://schemas.openxmlformats.org/drawingml/2006/table">
            <a:tbl>
              <a:tblPr firstRow="1" bandRow="1">
                <a:tableStyleId>{69012ECD-51FC-41F1-AA8D-1B2483CD663E}</a:tableStyleId>
              </a:tblPr>
              <a:tblGrid>
                <a:gridCol w="2964714">
                  <a:extLst>
                    <a:ext uri="{9D8B030D-6E8A-4147-A177-3AD203B41FA5}">
                      <a16:colId xmlns:a16="http://schemas.microsoft.com/office/drawing/2014/main" val="20000"/>
                    </a:ext>
                  </a:extLst>
                </a:gridCol>
                <a:gridCol w="784921">
                  <a:extLst>
                    <a:ext uri="{9D8B030D-6E8A-4147-A177-3AD203B41FA5}">
                      <a16:colId xmlns:a16="http://schemas.microsoft.com/office/drawing/2014/main" val="20001"/>
                    </a:ext>
                  </a:extLst>
                </a:gridCol>
              </a:tblGrid>
              <a:tr h="263514">
                <a:tc gridSpan="2">
                  <a:txBody>
                    <a:bodyPr/>
                    <a:lstStyle/>
                    <a:p>
                      <a:pPr algn="ctr"/>
                      <a:r>
                        <a:rPr lang="en-US" sz="1000" b="1" dirty="0">
                          <a:solidFill>
                            <a:schemeClr val="bg2"/>
                          </a:solidFill>
                        </a:rPr>
                        <a:t>HMA Financial Analysis Inputs</a:t>
                      </a:r>
                      <a:r>
                        <a:rPr lang="en-US" sz="1000" b="1" baseline="0" dirty="0">
                          <a:solidFill>
                            <a:schemeClr val="bg2"/>
                          </a:solidFill>
                        </a:rPr>
                        <a:t> – OPEX Interventions</a:t>
                      </a:r>
                      <a:endParaRPr lang="en-US" sz="10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tx2"/>
                    </a:solidFill>
                  </a:tcPr>
                </a:tc>
                <a:tc hMerge="1">
                  <a:txBody>
                    <a:bodyPr/>
                    <a:lstStyle/>
                    <a:p>
                      <a:endParaRPr lang="en-US"/>
                    </a:p>
                  </a:txBody>
                  <a:tcPr/>
                </a:tc>
                <a:extLst>
                  <a:ext uri="{0D108BD9-81ED-4DB2-BD59-A6C34878D82A}">
                    <a16:rowId xmlns:a16="http://schemas.microsoft.com/office/drawing/2014/main" val="10000"/>
                  </a:ext>
                </a:extLst>
              </a:tr>
              <a:tr h="239019">
                <a:tc gridSpan="2">
                  <a:txBody>
                    <a:bodyPr/>
                    <a:lstStyle/>
                    <a:p>
                      <a:pPr algn="ctr"/>
                      <a:r>
                        <a:rPr lang="en-US" sz="900" b="1" dirty="0">
                          <a:solidFill>
                            <a:schemeClr val="bg2"/>
                          </a:solidFill>
                        </a:rPr>
                        <a:t>Treatment Costs*:</a:t>
                      </a:r>
                      <a:r>
                        <a:rPr lang="en-US" sz="900" b="1" baseline="0" dirty="0">
                          <a:solidFill>
                            <a:schemeClr val="bg2"/>
                          </a:solidFill>
                        </a:rPr>
                        <a:t> All Categories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endParaRPr lang="en-US"/>
                    </a:p>
                  </a:txBody>
                  <a:tcPr/>
                </a:tc>
                <a:extLst>
                  <a:ext uri="{0D108BD9-81ED-4DB2-BD59-A6C34878D82A}">
                    <a16:rowId xmlns:a16="http://schemas.microsoft.com/office/drawing/2014/main" val="10001"/>
                  </a:ext>
                </a:extLst>
              </a:tr>
              <a:tr h="286823">
                <a:tc>
                  <a:txBody>
                    <a:bodyPr/>
                    <a:lstStyle/>
                    <a:p>
                      <a:r>
                        <a:rPr lang="en-US" sz="900" b="1" dirty="0"/>
                        <a:t>Chip Seal</a:t>
                      </a:r>
                    </a:p>
                  </a:txBody>
                  <a:tcPr anchor="ctr">
                    <a:lnL w="12700" cap="flat" cmpd="sng" algn="ctr">
                      <a:solidFill>
                        <a:schemeClr val="tx1"/>
                      </a:solidFill>
                      <a:prstDash val="solid"/>
                      <a:round/>
                      <a:headEnd type="none" w="med" len="med"/>
                      <a:tailEnd type="none" w="med" len="med"/>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$1.50</a:t>
                      </a:r>
                    </a:p>
                  </a:txBody>
                  <a:tcPr anchor="ctr">
                    <a:lnL>
                      <a:noFill/>
                    </a:lnL>
                    <a:lnR w="12700" cap="flat" cmpd="sng" algn="ctr">
                      <a:solidFill>
                        <a:schemeClr val="tx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86823">
                <a:tc>
                  <a:txBody>
                    <a:bodyPr/>
                    <a:lstStyle/>
                    <a:p>
                      <a:r>
                        <a:rPr lang="en-US" sz="900" b="1" dirty="0"/>
                        <a:t>Crack Seal</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$0.142</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86823">
                <a:tc>
                  <a:txBody>
                    <a:bodyPr/>
                    <a:lstStyle/>
                    <a:p>
                      <a:r>
                        <a:rPr lang="en-US" sz="900" b="1" dirty="0"/>
                        <a:t>Blading</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$0.005</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286823">
                <a:tc>
                  <a:txBody>
                    <a:bodyPr/>
                    <a:lstStyle/>
                    <a:p>
                      <a:r>
                        <a:rPr lang="en-US" sz="900" b="1" dirty="0"/>
                        <a:t>Clipping</a:t>
                      </a:r>
                    </a:p>
                  </a:txBody>
                  <a:tcPr anchor="ctr">
                    <a:lnL w="12700" cap="flat" cmpd="sng" algn="ctr">
                      <a:solidFill>
                        <a:schemeClr val="tx1"/>
                      </a:solid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t>$0.045</a:t>
                      </a:r>
                    </a:p>
                  </a:txBody>
                  <a:tcPr anchor="ctr">
                    <a:lnL w="12700" cap="flat" cmpd="sng" algn="ctr">
                      <a:solidFill>
                        <a:schemeClr val="bg2">
                          <a:lumMod val="9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val="2235626573"/>
              </p:ext>
            </p:extLst>
          </p:nvPr>
        </p:nvGraphicFramePr>
        <p:xfrm>
          <a:off x="615154" y="2237017"/>
          <a:ext cx="3722370" cy="3657586"/>
        </p:xfrm>
        <a:graphic>
          <a:graphicData uri="http://schemas.openxmlformats.org/drawingml/2006/table">
            <a:tbl>
              <a:tblPr firstRow="1" bandRow="1">
                <a:tableStyleId>{69012ECD-51FC-41F1-AA8D-1B2483CD663E}</a:tableStyleId>
              </a:tblPr>
              <a:tblGrid>
                <a:gridCol w="2872699">
                  <a:extLst>
                    <a:ext uri="{9D8B030D-6E8A-4147-A177-3AD203B41FA5}">
                      <a16:colId xmlns:a16="http://schemas.microsoft.com/office/drawing/2014/main" val="20000"/>
                    </a:ext>
                  </a:extLst>
                </a:gridCol>
                <a:gridCol w="849671">
                  <a:extLst>
                    <a:ext uri="{9D8B030D-6E8A-4147-A177-3AD203B41FA5}">
                      <a16:colId xmlns:a16="http://schemas.microsoft.com/office/drawing/2014/main" val="20001"/>
                    </a:ext>
                  </a:extLst>
                </a:gridCol>
              </a:tblGrid>
              <a:tr h="263514">
                <a:tc gridSpan="2">
                  <a:txBody>
                    <a:bodyPr/>
                    <a:lstStyle/>
                    <a:p>
                      <a:pPr algn="ctr"/>
                      <a:r>
                        <a:rPr lang="en-US" sz="1000" b="1" dirty="0">
                          <a:solidFill>
                            <a:schemeClr val="bg2"/>
                          </a:solidFill>
                        </a:rPr>
                        <a:t>HMA Financial Analysis Inputs</a:t>
                      </a:r>
                      <a:r>
                        <a:rPr lang="en-US" sz="1000" b="1" baseline="0" dirty="0">
                          <a:solidFill>
                            <a:schemeClr val="bg2"/>
                          </a:solidFill>
                        </a:rPr>
                        <a:t>: CAPEX Interventions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tx2"/>
                    </a:solidFill>
                  </a:tcPr>
                </a:tc>
                <a:tc hMerge="1">
                  <a:txBody>
                    <a:bodyPr/>
                    <a:lstStyle/>
                    <a:p>
                      <a:endParaRPr lang="en-US"/>
                    </a:p>
                  </a:txBody>
                  <a:tcPr/>
                </a:tc>
                <a:extLst>
                  <a:ext uri="{0D108BD9-81ED-4DB2-BD59-A6C34878D82A}">
                    <a16:rowId xmlns:a16="http://schemas.microsoft.com/office/drawing/2014/main" val="10000"/>
                  </a:ext>
                </a:extLst>
              </a:tr>
              <a:tr h="239019">
                <a:tc gridSpan="2">
                  <a:txBody>
                    <a:bodyPr/>
                    <a:lstStyle/>
                    <a:p>
                      <a:pPr algn="ctr"/>
                      <a:r>
                        <a:rPr lang="en-US" sz="900" b="1" dirty="0">
                          <a:solidFill>
                            <a:schemeClr val="bg2"/>
                          </a:solidFill>
                        </a:rPr>
                        <a:t>Treatment Costs:</a:t>
                      </a:r>
                      <a:r>
                        <a:rPr lang="en-US" sz="900" b="1" baseline="0" dirty="0">
                          <a:solidFill>
                            <a:schemeClr val="bg2"/>
                          </a:solidFill>
                        </a:rPr>
                        <a:t> A1 and A2 Categories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endParaRPr lang="en-US"/>
                    </a:p>
                  </a:txBody>
                  <a:tcPr/>
                </a:tc>
                <a:extLst>
                  <a:ext uri="{0D108BD9-81ED-4DB2-BD59-A6C34878D82A}">
                    <a16:rowId xmlns:a16="http://schemas.microsoft.com/office/drawing/2014/main" val="10001"/>
                  </a:ext>
                </a:extLst>
              </a:tr>
              <a:tr h="286823">
                <a:tc>
                  <a:txBody>
                    <a:bodyPr/>
                    <a:lstStyle/>
                    <a:p>
                      <a:r>
                        <a:rPr lang="en-US" sz="900" b="1" dirty="0"/>
                        <a:t>Preventive</a:t>
                      </a:r>
                      <a:r>
                        <a:rPr lang="en-US" sz="900" b="1" baseline="0" dirty="0"/>
                        <a:t> Maintenance Treatment</a:t>
                      </a:r>
                      <a:endParaRPr lang="en-US" sz="900" b="1" dirty="0"/>
                    </a:p>
                  </a:txBody>
                  <a:tcPr anchor="ctr">
                    <a:lnL w="12700" cap="flat" cmpd="sng" algn="ctr">
                      <a:solidFill>
                        <a:schemeClr val="tx1"/>
                      </a:solidFill>
                      <a:prstDash val="solid"/>
                      <a:round/>
                      <a:headEnd type="none" w="med" len="med"/>
                      <a:tailEnd type="none" w="med" len="med"/>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$30.00</a:t>
                      </a:r>
                    </a:p>
                  </a:txBody>
                  <a:tcPr anchor="ctr">
                    <a:lnL>
                      <a:noFill/>
                    </a:lnL>
                    <a:lnR w="12700" cap="flat" cmpd="sng" algn="ctr">
                      <a:solidFill>
                        <a:schemeClr val="tx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86823">
                <a:tc>
                  <a:txBody>
                    <a:bodyPr/>
                    <a:lstStyle/>
                    <a:p>
                      <a:r>
                        <a:rPr lang="en-US" sz="900" b="1" dirty="0"/>
                        <a:t>Minor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$55.00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86823">
                <a:tc>
                  <a:txBody>
                    <a:bodyPr/>
                    <a:lstStyle/>
                    <a:p>
                      <a:r>
                        <a:rPr lang="en-US" sz="900" b="1" dirty="0"/>
                        <a:t>Major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accent2"/>
                    </a:solidFill>
                  </a:tcPr>
                </a:tc>
                <a:tc>
                  <a:txBody>
                    <a:bodyPr/>
                    <a:lstStyle/>
                    <a:p>
                      <a:pPr algn="ctr"/>
                      <a:r>
                        <a:rPr lang="en-US" sz="900" dirty="0"/>
                        <a:t>$355.00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286823">
                <a:tc gridSpan="2">
                  <a:txBody>
                    <a:bodyPr/>
                    <a:lstStyle/>
                    <a:p>
                      <a:pPr algn="ctr"/>
                      <a:r>
                        <a:rPr lang="en-US" sz="900" b="1" dirty="0">
                          <a:solidFill>
                            <a:schemeClr val="bg2"/>
                          </a:solidFill>
                        </a:rPr>
                        <a:t>Treatment Costs: B1 and B2 Categories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pPr algn="ctr"/>
                      <a:endParaRPr lang="en-US" sz="900" dirty="0"/>
                    </a:p>
                  </a:txBody>
                  <a:tcPr anchor="ctr">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86823">
                <a:tc>
                  <a:txBody>
                    <a:bodyPr/>
                    <a:lstStyle/>
                    <a:p>
                      <a:r>
                        <a:rPr lang="en-US" sz="900" b="1" dirty="0"/>
                        <a:t>Preventive</a:t>
                      </a:r>
                      <a:r>
                        <a:rPr lang="en-US" sz="900" b="1" baseline="0" dirty="0"/>
                        <a:t> Maintenance Treatment</a:t>
                      </a:r>
                      <a:endParaRPr lang="en-US" sz="900" b="1" dirty="0"/>
                    </a:p>
                  </a:txBody>
                  <a:tcPr anchor="ctr">
                    <a:lnL w="12700" cap="flat" cmpd="sng" algn="ctr">
                      <a:solidFill>
                        <a:schemeClr val="tx1"/>
                      </a:solidFill>
                      <a:prstDash val="solid"/>
                      <a:round/>
                      <a:headEnd type="none" w="med" len="med"/>
                      <a:tailEnd type="none" w="med" len="med"/>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$22.00</a:t>
                      </a:r>
                    </a:p>
                  </a:txBody>
                  <a:tcPr anchor="ctr">
                    <a:lnL>
                      <a:noFill/>
                    </a:lnL>
                    <a:lnR w="12700" cap="flat" cmpd="sng" algn="ctr">
                      <a:solidFill>
                        <a:schemeClr val="tx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286823">
                <a:tc>
                  <a:txBody>
                    <a:bodyPr/>
                    <a:lstStyle/>
                    <a:p>
                      <a:r>
                        <a:rPr lang="en-US" sz="900" b="1" dirty="0"/>
                        <a:t>Minor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$50.00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286823">
                <a:tc>
                  <a:txBody>
                    <a:bodyPr/>
                    <a:lstStyle/>
                    <a:p>
                      <a:r>
                        <a:rPr lang="en-US" sz="900" b="1" dirty="0"/>
                        <a:t>Major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accent2"/>
                    </a:solidFill>
                  </a:tcPr>
                </a:tc>
                <a:tc>
                  <a:txBody>
                    <a:bodyPr/>
                    <a:lstStyle/>
                    <a:p>
                      <a:pPr algn="ctr"/>
                      <a:r>
                        <a:rPr lang="en-US" sz="900" dirty="0"/>
                        <a:t>$200.00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0008"/>
                  </a:ext>
                </a:extLst>
              </a:tr>
              <a:tr h="286823">
                <a:tc gridSpan="2">
                  <a:txBody>
                    <a:bodyPr/>
                    <a:lstStyle/>
                    <a:p>
                      <a:pPr algn="ctr"/>
                      <a:r>
                        <a:rPr lang="en-US" sz="900" b="1" dirty="0">
                          <a:solidFill>
                            <a:schemeClr val="bg2"/>
                          </a:solidFill>
                        </a:rPr>
                        <a:t>Treatment Costs: C1 and C2 Categories</a:t>
                      </a:r>
                      <a:r>
                        <a:rPr lang="en-US" sz="900" b="1" baseline="0" dirty="0">
                          <a:solidFill>
                            <a:schemeClr val="bg2"/>
                          </a:solidFill>
                        </a:rPr>
                        <a:t>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pPr algn="ctr"/>
                      <a:endParaRPr lang="en-US" sz="900" dirty="0"/>
                    </a:p>
                  </a:txBody>
                  <a:tcPr anchor="ctr">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86823">
                <a:tc>
                  <a:txBody>
                    <a:bodyPr/>
                    <a:lstStyle/>
                    <a:p>
                      <a:r>
                        <a:rPr lang="en-US" sz="900" b="1" dirty="0"/>
                        <a:t>Preventive</a:t>
                      </a:r>
                      <a:r>
                        <a:rPr lang="en-US" sz="900" b="1" baseline="0" dirty="0"/>
                        <a:t> Maintenance Treatment</a:t>
                      </a:r>
                      <a:endParaRPr lang="en-US" sz="900" b="1" dirty="0"/>
                    </a:p>
                  </a:txBody>
                  <a:tcPr anchor="ctr">
                    <a:lnL w="12700" cap="flat" cmpd="sng" algn="ctr">
                      <a:solidFill>
                        <a:schemeClr val="tx1"/>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$22.00</a:t>
                      </a:r>
                    </a:p>
                  </a:txBody>
                  <a:tcPr anchor="ctr">
                    <a:lnL w="12700" cap="flat" cmpd="sng" algn="ctr">
                      <a:solidFill>
                        <a:schemeClr val="accent2"/>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0"/>
                  </a:ext>
                </a:extLst>
              </a:tr>
              <a:tr h="286823">
                <a:tc>
                  <a:txBody>
                    <a:bodyPr/>
                    <a:lstStyle/>
                    <a:p>
                      <a:r>
                        <a:rPr lang="en-US" sz="900" b="1" dirty="0"/>
                        <a:t>Minor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t>$50.00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1"/>
                  </a:ext>
                </a:extLst>
              </a:tr>
              <a:tr h="286823">
                <a:tc>
                  <a:txBody>
                    <a:bodyPr/>
                    <a:lstStyle/>
                    <a:p>
                      <a:r>
                        <a:rPr lang="en-US" sz="900" b="1" dirty="0"/>
                        <a:t>Major Structural Treatment</a:t>
                      </a:r>
                    </a:p>
                  </a:txBody>
                  <a:tcPr anchor="ctr">
                    <a:lnL w="12700" cap="flat" cmpd="sng" algn="ctr">
                      <a:solidFill>
                        <a:schemeClr val="tx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$200.00</a:t>
                      </a:r>
                    </a:p>
                  </a:txBody>
                  <a:tcPr anchor="ctr">
                    <a:lnL>
                      <a:noFill/>
                    </a:lnL>
                    <a:lnR w="12700" cap="flat" cmpd="sng" algn="ctr">
                      <a:solidFill>
                        <a:schemeClr val="tx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12"/>
                  </a:ext>
                </a:extLst>
              </a:tr>
            </a:tbl>
          </a:graphicData>
        </a:graphic>
      </p:graphicFrame>
      <p:sp>
        <p:nvSpPr>
          <p:cNvPr id="11" name="Rectangle 10"/>
          <p:cNvSpPr/>
          <p:nvPr/>
        </p:nvSpPr>
        <p:spPr>
          <a:xfrm>
            <a:off x="2386779" y="1835844"/>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3: HMA Financial Analysis Inputs for CAPEX and OPEX Interventions</a:t>
            </a:r>
            <a:r>
              <a:rPr lang="en-US" sz="900" baseline="30000" dirty="0">
                <a:solidFill>
                  <a:schemeClr val="bg1"/>
                </a:solidFill>
              </a:rPr>
              <a:t>1</a:t>
            </a:r>
            <a:endParaRPr lang="en-US" sz="900" dirty="0">
              <a:solidFill>
                <a:schemeClr val="bg1"/>
              </a:solidFill>
            </a:endParaRPr>
          </a:p>
        </p:txBody>
      </p:sp>
      <p:sp>
        <p:nvSpPr>
          <p:cNvPr id="12" name="Rectangle 11">
            <a:extLst>
              <a:ext uri="{FF2B5EF4-FFF2-40B4-BE49-F238E27FC236}">
                <a16:creationId xmlns:a16="http://schemas.microsoft.com/office/drawing/2014/main" id="{2C3F2BCC-D9B8-459B-98E9-636BEB96F761}"/>
              </a:ext>
            </a:extLst>
          </p:cNvPr>
          <p:cNvSpPr/>
          <p:nvPr/>
        </p:nvSpPr>
        <p:spPr>
          <a:xfrm>
            <a:off x="525594" y="5776490"/>
            <a:ext cx="8135000" cy="577081"/>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1</a:t>
            </a:r>
            <a:r>
              <a:rPr lang="en-US" sz="800" i="1" dirty="0">
                <a:solidFill>
                  <a:schemeClr val="tx2"/>
                </a:solidFill>
              </a:rPr>
              <a:t>Costs are for illustrative purposes only and do not represent actual treatments, which vary based on the specific pavement.</a:t>
            </a:r>
            <a:r>
              <a:rPr lang="en-US" sz="800" i="1" dirty="0">
                <a:solidFill>
                  <a:srgbClr val="414141"/>
                </a:solidFill>
              </a:rPr>
              <a:t> </a:t>
            </a:r>
            <a:r>
              <a:rPr lang="en-US" sz="800" i="1" dirty="0">
                <a:solidFill>
                  <a:schemeClr val="tx2"/>
                </a:solidFill>
              </a:rPr>
              <a:t>OPEX intervention cost assumptions are based on typical treatment family costs as captured in INDOT’s WMS (Work Management System) for direct (i.e., materials and labor) costs. CAPEX intervention cost assumptions are based on typical treatment family costs as they were applied in </a:t>
            </a:r>
            <a:r>
              <a:rPr lang="en-US" sz="800" i="1" dirty="0" err="1">
                <a:solidFill>
                  <a:schemeClr val="tx2"/>
                </a:solidFill>
              </a:rPr>
              <a:t>dTIMS</a:t>
            </a:r>
            <a:r>
              <a:rPr lang="en-US" sz="800" i="1" dirty="0">
                <a:solidFill>
                  <a:schemeClr val="tx2"/>
                </a:solidFill>
              </a:rPr>
              <a:t> analysis as of June 2020. </a:t>
            </a:r>
            <a:endParaRPr lang="en-US" sz="800" i="1" baseline="30000" dirty="0">
              <a:solidFill>
                <a:schemeClr val="tx2"/>
              </a:solidFill>
            </a:endParaRPr>
          </a:p>
        </p:txBody>
      </p:sp>
      <p:sp>
        <p:nvSpPr>
          <p:cNvPr id="14" name="Rectangle 13">
            <a:extLst>
              <a:ext uri="{FF2B5EF4-FFF2-40B4-BE49-F238E27FC236}">
                <a16:creationId xmlns:a16="http://schemas.microsoft.com/office/drawing/2014/main" id="{DE43110A-9BBA-4FB1-B76B-213C0852E276}"/>
              </a:ext>
            </a:extLst>
          </p:cNvPr>
          <p:cNvSpPr/>
          <p:nvPr/>
        </p:nvSpPr>
        <p:spPr>
          <a:xfrm>
            <a:off x="4561209" y="4319945"/>
            <a:ext cx="3420810" cy="1292136"/>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500" dirty="0">
                <a:solidFill>
                  <a:schemeClr val="bg2"/>
                </a:solidFill>
              </a:rPr>
              <a:t>Spreadsheet provided with calculations so they can be updated if / when costs are revised</a:t>
            </a:r>
          </a:p>
        </p:txBody>
      </p:sp>
    </p:spTree>
    <p:extLst>
      <p:ext uri="{BB962C8B-B14F-4D97-AF65-F5344CB8AC3E}">
        <p14:creationId xmlns:p14="http://schemas.microsoft.com/office/powerpoint/2010/main" val="213858720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7917"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Results – HMA</a:t>
            </a:r>
          </a:p>
        </p:txBody>
      </p:sp>
      <p:sp>
        <p:nvSpPr>
          <p:cNvPr id="9" name="Rectangle 8"/>
          <p:cNvSpPr/>
          <p:nvPr/>
        </p:nvSpPr>
        <p:spPr>
          <a:xfrm>
            <a:off x="286624" y="1046080"/>
            <a:ext cx="3277264" cy="4375557"/>
          </a:xfrm>
          <a:prstGeom prst="rect">
            <a:avLst/>
          </a:prstGeom>
        </p:spPr>
        <p:txBody>
          <a:bodyPr wrap="square" numCol="1">
            <a:spAutoFit/>
          </a:bodyPr>
          <a:lstStyle/>
          <a:p>
            <a:pPr>
              <a:lnSpc>
                <a:spcPts val="1400"/>
              </a:lnSpc>
              <a:spcAft>
                <a:spcPts val="600"/>
              </a:spcAft>
            </a:pPr>
            <a:r>
              <a:rPr lang="en-US" sz="1100" dirty="0">
                <a:solidFill>
                  <a:srgbClr val="414141"/>
                </a:solidFill>
              </a:rPr>
              <a:t>INDOT compares the costs of the preferred treatment strategy against the alternative, do-minimum strategy, demonstrating how INDOT’s preferred strategies provide a lower lifecycle cost option than its do-minimum strategy.</a:t>
            </a:r>
            <a:r>
              <a:rPr lang="en-US" sz="1100" baseline="30000" dirty="0">
                <a:solidFill>
                  <a:srgbClr val="414141"/>
                </a:solidFill>
              </a:rPr>
              <a:t>1</a:t>
            </a:r>
            <a:r>
              <a:rPr lang="en-US" sz="1100" dirty="0">
                <a:solidFill>
                  <a:srgbClr val="414141"/>
                </a:solidFill>
              </a:rPr>
              <a:t> The table on the right lists the results of the analysis, comparing the net present costs and equivalent annual costs of the preferred versus alternative treatment strategies.</a:t>
            </a:r>
          </a:p>
          <a:p>
            <a:pPr>
              <a:lnSpc>
                <a:spcPts val="1400"/>
              </a:lnSpc>
              <a:spcAft>
                <a:spcPts val="600"/>
              </a:spcAft>
            </a:pPr>
            <a:r>
              <a:rPr lang="en-US" sz="1100" dirty="0">
                <a:solidFill>
                  <a:srgbClr val="414141"/>
                </a:solidFill>
              </a:rPr>
              <a:t>Applying a 4.5% discount rate, this analysis reviews costs only and does not consider benefits; thus, results are presented as Net Present Cost (NPC) or Equivalent Annual Cost (EAC), as opposed to a Net Present Value (NPV) or benefit-cost analysis.</a:t>
            </a:r>
          </a:p>
          <a:p>
            <a:pPr>
              <a:lnSpc>
                <a:spcPts val="1400"/>
              </a:lnSpc>
              <a:spcAft>
                <a:spcPts val="600"/>
              </a:spcAft>
            </a:pPr>
            <a:r>
              <a:rPr lang="en-US" sz="1100" dirty="0">
                <a:solidFill>
                  <a:srgbClr val="414141"/>
                </a:solidFill>
              </a:rPr>
              <a:t>This analysis assumes no change in OPEX interventions between the preferred and alternative scenarios. However, less frequent but more intensive CAPEX interventions are assumed for the alternative scenarios. See the illustrative asset decay curves in the Pavement Lifecycle Investment Planning Section for greater detail on assumed CAPEX interventions.</a:t>
            </a:r>
          </a:p>
        </p:txBody>
      </p:sp>
      <p:graphicFrame>
        <p:nvGraphicFramePr>
          <p:cNvPr id="15" name="Table 14"/>
          <p:cNvGraphicFramePr>
            <a:graphicFrameLocks noGrp="1"/>
          </p:cNvGraphicFramePr>
          <p:nvPr>
            <p:extLst>
              <p:ext uri="{D42A27DB-BD31-4B8C-83A1-F6EECF244321}">
                <p14:modId xmlns:p14="http://schemas.microsoft.com/office/powerpoint/2010/main" val="3420216998"/>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FINANCIAL ANALYSIS &amp; OPTIMIZATION OF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2" name="Table 1"/>
          <p:cNvGraphicFramePr>
            <a:graphicFrameLocks noGrp="1"/>
          </p:cNvGraphicFramePr>
          <p:nvPr>
            <p:extLst>
              <p:ext uri="{D42A27DB-BD31-4B8C-83A1-F6EECF244321}">
                <p14:modId xmlns:p14="http://schemas.microsoft.com/office/powerpoint/2010/main" val="4220971617"/>
              </p:ext>
            </p:extLst>
          </p:nvPr>
        </p:nvGraphicFramePr>
        <p:xfrm>
          <a:off x="4141373" y="1320915"/>
          <a:ext cx="4389935" cy="4534653"/>
        </p:xfrm>
        <a:graphic>
          <a:graphicData uri="http://schemas.openxmlformats.org/drawingml/2006/table">
            <a:tbl>
              <a:tblPr firstRow="1" bandRow="1">
                <a:tableStyleId>{69012ECD-51FC-41F1-AA8D-1B2483CD663E}</a:tableStyleId>
              </a:tblPr>
              <a:tblGrid>
                <a:gridCol w="871237">
                  <a:extLst>
                    <a:ext uri="{9D8B030D-6E8A-4147-A177-3AD203B41FA5}">
                      <a16:colId xmlns:a16="http://schemas.microsoft.com/office/drawing/2014/main" val="20000"/>
                    </a:ext>
                  </a:extLst>
                </a:gridCol>
                <a:gridCol w="1640738">
                  <a:extLst>
                    <a:ext uri="{9D8B030D-6E8A-4147-A177-3AD203B41FA5}">
                      <a16:colId xmlns:a16="http://schemas.microsoft.com/office/drawing/2014/main" val="20001"/>
                    </a:ext>
                  </a:extLst>
                </a:gridCol>
                <a:gridCol w="938980">
                  <a:extLst>
                    <a:ext uri="{9D8B030D-6E8A-4147-A177-3AD203B41FA5}">
                      <a16:colId xmlns:a16="http://schemas.microsoft.com/office/drawing/2014/main" val="20002"/>
                    </a:ext>
                  </a:extLst>
                </a:gridCol>
                <a:gridCol w="938980">
                  <a:extLst>
                    <a:ext uri="{9D8B030D-6E8A-4147-A177-3AD203B41FA5}">
                      <a16:colId xmlns:a16="http://schemas.microsoft.com/office/drawing/2014/main" val="20003"/>
                    </a:ext>
                  </a:extLst>
                </a:gridCol>
              </a:tblGrid>
              <a:tr h="247661">
                <a:tc gridSpan="4">
                  <a:txBody>
                    <a:bodyPr/>
                    <a:lstStyle/>
                    <a:p>
                      <a:pPr algn="ctr"/>
                      <a:r>
                        <a:rPr lang="en-US" sz="1000" dirty="0">
                          <a:solidFill>
                            <a:schemeClr val="bg2"/>
                          </a:solidFill>
                        </a:rPr>
                        <a:t>HMA Financial</a:t>
                      </a:r>
                      <a:r>
                        <a:rPr lang="en-US" sz="1000" baseline="0" dirty="0">
                          <a:solidFill>
                            <a:schemeClr val="bg2"/>
                          </a:solidFill>
                        </a:rPr>
                        <a:t> Analysis</a:t>
                      </a:r>
                      <a:r>
                        <a:rPr lang="en-US" sz="1000" dirty="0">
                          <a:solidFill>
                            <a:schemeClr val="bg2"/>
                          </a:solidFill>
                        </a:rPr>
                        <a:t> </a:t>
                      </a:r>
                      <a:r>
                        <a:rPr lang="en-US" sz="1000" baseline="0" dirty="0">
                          <a:solidFill>
                            <a:schemeClr val="bg2"/>
                          </a:solidFill>
                        </a:rPr>
                        <a:t>Results</a:t>
                      </a:r>
                      <a:endParaRPr lang="en-US" sz="1000" b="0"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solidFill>
                      <a:schemeClr val="tx2"/>
                    </a:solidFill>
                  </a:tcPr>
                </a:tc>
                <a:tc hMerge="1">
                  <a:txBody>
                    <a:bodyPr/>
                    <a:lstStyle/>
                    <a:p>
                      <a:pPr algn="ctr"/>
                      <a:endParaRPr lang="en-US" sz="900" dirty="0">
                        <a:solidFill>
                          <a:schemeClr val="bg2"/>
                        </a:solidFill>
                      </a:endParaRPr>
                    </a:p>
                  </a:txBody>
                  <a:tcPr>
                    <a:solidFill>
                      <a:schemeClr val="tx2"/>
                    </a:solidFill>
                  </a:tcPr>
                </a:tc>
                <a:tc hMerge="1">
                  <a:txBody>
                    <a:bodyPr/>
                    <a:lstStyle/>
                    <a:p>
                      <a:endParaRPr lang="en-US" sz="900" dirty="0">
                        <a:solidFill>
                          <a:schemeClr val="bg2"/>
                        </a:solidFill>
                      </a:endParaRPr>
                    </a:p>
                  </a:txBody>
                  <a:tcPr>
                    <a:solidFill>
                      <a:schemeClr val="tx2"/>
                    </a:solidFill>
                  </a:tcPr>
                </a:tc>
                <a:tc hMerge="1">
                  <a:txBody>
                    <a:bodyPr/>
                    <a:lstStyle/>
                    <a:p>
                      <a:endParaRPr lang="en-US" sz="900" dirty="0">
                        <a:solidFill>
                          <a:schemeClr val="bg2"/>
                        </a:solidFill>
                      </a:endParaRPr>
                    </a:p>
                  </a:txBody>
                  <a:tcPr>
                    <a:solidFill>
                      <a:schemeClr val="tx2"/>
                    </a:solidFill>
                  </a:tcPr>
                </a:tc>
                <a:extLst>
                  <a:ext uri="{0D108BD9-81ED-4DB2-BD59-A6C34878D82A}">
                    <a16:rowId xmlns:a16="http://schemas.microsoft.com/office/drawing/2014/main" val="10000"/>
                  </a:ext>
                </a:extLst>
              </a:tr>
              <a:tr h="239362">
                <a:tc gridSpan="4">
                  <a:txBody>
                    <a:bodyPr/>
                    <a:lstStyle/>
                    <a:p>
                      <a:pPr algn="ctr"/>
                      <a:r>
                        <a:rPr lang="en-US" sz="900" b="1" baseline="0" dirty="0">
                          <a:solidFill>
                            <a:schemeClr val="bg2"/>
                          </a:solidFill>
                        </a:rPr>
                        <a:t>A1 and A2 Categories</a:t>
                      </a:r>
                      <a:endParaRPr lang="en-US" sz="900" b="1"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solidFill>
                      <a:schemeClr val="bg1"/>
                    </a:solidFill>
                  </a:tcPr>
                </a:tc>
                <a:tc hMerge="1">
                  <a:txBody>
                    <a:bodyPr/>
                    <a:lstStyle/>
                    <a:p>
                      <a:endParaRPr lang="en-US" sz="900" b="1" dirty="0">
                        <a:solidFill>
                          <a:schemeClr val="bg2"/>
                        </a:solidFill>
                      </a:endParaRPr>
                    </a:p>
                  </a:txBody>
                  <a:tcPr anchor="ctr">
                    <a:solidFill>
                      <a:schemeClr val="bg1"/>
                    </a:solidFill>
                  </a:tcPr>
                </a:tc>
                <a:tc hMerge="1">
                  <a:txBody>
                    <a:bodyPr/>
                    <a:lstStyle/>
                    <a:p>
                      <a:pPr algn="ctr"/>
                      <a:endParaRPr lang="en-US" sz="900" b="1" dirty="0">
                        <a:solidFill>
                          <a:schemeClr val="bg2"/>
                        </a:solidFill>
                      </a:endParaRPr>
                    </a:p>
                  </a:txBody>
                  <a:tcPr anchor="ctr">
                    <a:solidFill>
                      <a:schemeClr val="bg1"/>
                    </a:solidFill>
                  </a:tcPr>
                </a:tc>
                <a:tc hMerge="1">
                  <a:txBody>
                    <a:bodyPr/>
                    <a:lstStyle/>
                    <a:p>
                      <a:pPr algn="ctr"/>
                      <a:endParaRPr lang="en-US" sz="900" b="1" dirty="0">
                        <a:solidFill>
                          <a:schemeClr val="bg2"/>
                        </a:solidFill>
                      </a:endParaRPr>
                    </a:p>
                  </a:txBody>
                  <a:tcPr anchor="ctr">
                    <a:lnR w="12700" cap="flat" cmpd="sng" algn="ctr">
                      <a:solidFill>
                        <a:schemeClr val="accent1"/>
                      </a:solidFill>
                      <a:prstDash val="solid"/>
                      <a:round/>
                      <a:headEnd type="none" w="med" len="med"/>
                      <a:tailEnd type="none" w="med" len="med"/>
                    </a:lnR>
                    <a:solidFill>
                      <a:schemeClr val="bg1"/>
                    </a:solidFill>
                  </a:tcPr>
                </a:tc>
                <a:extLst>
                  <a:ext uri="{0D108BD9-81ED-4DB2-BD59-A6C34878D82A}">
                    <a16:rowId xmlns:a16="http://schemas.microsoft.com/office/drawing/2014/main" val="10001"/>
                  </a:ext>
                </a:extLst>
              </a:tr>
              <a:tr h="239362">
                <a:tc>
                  <a:txBody>
                    <a:bodyPr/>
                    <a:lstStyle/>
                    <a:p>
                      <a:r>
                        <a:rPr lang="en-US" sz="900" b="1" dirty="0">
                          <a:solidFill>
                            <a:schemeClr val="bg2"/>
                          </a:solidFill>
                        </a:rPr>
                        <a:t>Category</a:t>
                      </a:r>
                    </a:p>
                  </a:txBody>
                  <a:tcPr anchor="ctr">
                    <a:lnL w="12700" cap="flat" cmpd="sng" algn="ctr">
                      <a:solidFill>
                        <a:schemeClr val="accent1"/>
                      </a:solidFill>
                      <a:prstDash val="solid"/>
                      <a:round/>
                      <a:headEnd type="none" w="med" len="med"/>
                      <a:tailEnd type="none" w="med" len="med"/>
                    </a:lnL>
                    <a:solidFill>
                      <a:schemeClr val="bg1"/>
                    </a:solidFill>
                  </a:tcPr>
                </a:tc>
                <a:tc>
                  <a:txBody>
                    <a:bodyPr/>
                    <a:lstStyle/>
                    <a:p>
                      <a:r>
                        <a:rPr lang="en-US" sz="900" b="1" dirty="0">
                          <a:solidFill>
                            <a:schemeClr val="bg2"/>
                          </a:solidFill>
                        </a:rPr>
                        <a:t>Treatment</a:t>
                      </a:r>
                      <a:r>
                        <a:rPr lang="en-US" sz="900" b="1" baseline="0" dirty="0">
                          <a:solidFill>
                            <a:schemeClr val="bg2"/>
                          </a:solidFill>
                        </a:rPr>
                        <a:t> Scenario</a:t>
                      </a:r>
                      <a:endParaRPr lang="en-US" sz="900" b="1" dirty="0">
                        <a:solidFill>
                          <a:schemeClr val="bg2"/>
                        </a:solidFill>
                      </a:endParaRPr>
                    </a:p>
                  </a:txBody>
                  <a:tcPr anchor="ctr">
                    <a:solidFill>
                      <a:schemeClr val="bg1"/>
                    </a:solidFill>
                  </a:tcPr>
                </a:tc>
                <a:tc>
                  <a:txBody>
                    <a:bodyPr/>
                    <a:lstStyle/>
                    <a:p>
                      <a:pPr algn="ctr"/>
                      <a:r>
                        <a:rPr lang="en-US" sz="900" b="1" dirty="0">
                          <a:solidFill>
                            <a:schemeClr val="bg2"/>
                          </a:solidFill>
                        </a:rPr>
                        <a:t>NPC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solidFill>
                      <a:schemeClr val="bg1"/>
                    </a:solidFill>
                  </a:tcPr>
                </a:tc>
                <a:tc>
                  <a:txBody>
                    <a:bodyPr/>
                    <a:lstStyle/>
                    <a:p>
                      <a:pPr algn="ctr"/>
                      <a:r>
                        <a:rPr lang="en-US" sz="900" b="1" dirty="0">
                          <a:solidFill>
                            <a:schemeClr val="bg2"/>
                          </a:solidFill>
                        </a:rPr>
                        <a:t>EAC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R w="12700" cap="flat" cmpd="sng" algn="ctr">
                      <a:solidFill>
                        <a:schemeClr val="accent1"/>
                      </a:solidFill>
                      <a:prstDash val="solid"/>
                      <a:round/>
                      <a:headEnd type="none" w="med" len="med"/>
                      <a:tailEnd type="none" w="med" len="med"/>
                    </a:lnR>
                    <a:solidFill>
                      <a:schemeClr val="bg1"/>
                    </a:solidFill>
                  </a:tcPr>
                </a:tc>
                <a:extLst>
                  <a:ext uri="{0D108BD9-81ED-4DB2-BD59-A6C34878D82A}">
                    <a16:rowId xmlns:a16="http://schemas.microsoft.com/office/drawing/2014/main" val="10002"/>
                  </a:ext>
                </a:extLst>
              </a:tr>
              <a:tr h="218524">
                <a:tc rowSpan="2">
                  <a:txBody>
                    <a:bodyPr/>
                    <a:lstStyle/>
                    <a:p>
                      <a:pPr algn="ctr"/>
                      <a:r>
                        <a:rPr lang="en-US" sz="900" b="1" dirty="0"/>
                        <a:t>A1 </a:t>
                      </a:r>
                    </a:p>
                  </a:txBody>
                  <a:tcPr anchor="ctr">
                    <a:lnL w="12700" cap="flat" cmpd="sng" algn="ctr">
                      <a:solidFill>
                        <a:schemeClr val="accent1"/>
                      </a:solidFill>
                      <a:prstDash val="solid"/>
                      <a:round/>
                      <a:headEnd type="none" w="med" len="med"/>
                      <a:tailEnd type="none" w="med" len="med"/>
                    </a:lnL>
                    <a:lnB w="12700" cap="flat" cmpd="sng" algn="ctr">
                      <a:solidFill>
                        <a:schemeClr val="bg2"/>
                      </a:solidFill>
                      <a:prstDash val="solid"/>
                      <a:round/>
                      <a:headEnd type="none" w="med" len="med"/>
                      <a:tailEnd type="none" w="med" len="med"/>
                    </a:lnB>
                    <a:solidFill>
                      <a:schemeClr val="accent2">
                        <a:lumMod val="90000"/>
                      </a:schemeClr>
                    </a:solidFill>
                  </a:tcPr>
                </a:tc>
                <a:tc>
                  <a:txBody>
                    <a:bodyPr/>
                    <a:lstStyle/>
                    <a:p>
                      <a:r>
                        <a:rPr lang="en-US" sz="900" b="1" dirty="0"/>
                        <a:t>Preferred</a:t>
                      </a:r>
                    </a:p>
                  </a:txBody>
                  <a:tcPr anchor="ctr">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$73.70</a:t>
                      </a:r>
                    </a:p>
                  </a:txBody>
                  <a:tcPr anchor="ctr">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$3.52</a:t>
                      </a:r>
                    </a:p>
                  </a:txBody>
                  <a:tcPr anchor="ctr">
                    <a:lnR w="12700" cap="flat" cmpd="sng" algn="ctr">
                      <a:solidFill>
                        <a:schemeClr val="accent1"/>
                      </a:solidFill>
                      <a:prstDash val="solid"/>
                      <a:round/>
                      <a:headEnd type="none" w="med" len="med"/>
                      <a:tailEnd type="none" w="med" len="med"/>
                    </a:lnR>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3"/>
                  </a:ext>
                </a:extLst>
              </a:tr>
              <a:tr h="218524">
                <a:tc vMerge="1">
                  <a:txBody>
                    <a:bodyPr/>
                    <a:lstStyle/>
                    <a:p>
                      <a:endParaRPr lang="en-US" sz="900" dirty="0"/>
                    </a:p>
                  </a:txBody>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$116.23</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$5.55</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04"/>
                  </a:ext>
                </a:extLst>
              </a:tr>
              <a:tr h="239362">
                <a:tc rowSpan="2">
                  <a:txBody>
                    <a:bodyPr/>
                    <a:lstStyle/>
                    <a:p>
                      <a:pPr algn="ctr"/>
                      <a:r>
                        <a:rPr lang="en-US" sz="900" b="1" dirty="0"/>
                        <a:t>A2</a:t>
                      </a:r>
                    </a:p>
                  </a:txBody>
                  <a:tcPr anchor="ctr">
                    <a:lnL w="12700" cap="flat" cmpd="sng" algn="ctr">
                      <a:solidFill>
                        <a:schemeClr val="accent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40000"/>
                        <a:lumOff val="60000"/>
                      </a:schemeClr>
                    </a:solidFill>
                  </a:tcPr>
                </a:tc>
                <a:tc>
                  <a:txBody>
                    <a:bodyPr/>
                    <a:lstStyle/>
                    <a:p>
                      <a:r>
                        <a:rPr lang="en-US" sz="900" b="1" dirty="0"/>
                        <a:t>Preferred </a:t>
                      </a:r>
                    </a:p>
                  </a:txBody>
                  <a:tcPr anchor="ctr">
                    <a:lnL w="12700" cap="flat" cmpd="sng" algn="ctr">
                      <a:solidFill>
                        <a:schemeClr val="bg2"/>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$62.39</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$2.91</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5"/>
                  </a:ext>
                </a:extLst>
              </a:tr>
              <a:tr h="239362">
                <a:tc vMerge="1">
                  <a:txBody>
                    <a:bodyPr/>
                    <a:lstStyle/>
                    <a:p>
                      <a:endParaRPr lang="en-US" sz="900" dirty="0"/>
                    </a:p>
                  </a:txBody>
                  <a:tcPr/>
                </a:tc>
                <a:tc>
                  <a:txBody>
                    <a:bodyPr/>
                    <a:lstStyle/>
                    <a:p>
                      <a:r>
                        <a:rPr lang="en-US" sz="900" b="1" dirty="0"/>
                        <a:t>Alternative</a:t>
                      </a:r>
                    </a:p>
                  </a:txBody>
                  <a:tcPr anchor="ctr">
                    <a:lnL w="12700" cap="flat" cmpd="sng" algn="ctr">
                      <a:solidFill>
                        <a:schemeClr val="bg2"/>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tc>
                  <a:txBody>
                    <a:bodyPr/>
                    <a:lstStyle/>
                    <a:p>
                      <a:pPr algn="ctr"/>
                      <a:r>
                        <a:rPr lang="en-US" sz="900" dirty="0"/>
                        <a:t>$96.36</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tc>
                  <a:txBody>
                    <a:bodyPr/>
                    <a:lstStyle/>
                    <a:p>
                      <a:pPr algn="ctr"/>
                      <a:r>
                        <a:rPr lang="en-US" sz="900" dirty="0"/>
                        <a:t>$4.49</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239362">
                <a:tc gridSpan="4">
                  <a:txBody>
                    <a:bodyPr/>
                    <a:lstStyle/>
                    <a:p>
                      <a:pPr algn="ctr"/>
                      <a:r>
                        <a:rPr lang="en-US" sz="900" b="1" baseline="0" dirty="0">
                          <a:solidFill>
                            <a:schemeClr val="bg2"/>
                          </a:solidFill>
                        </a:rPr>
                        <a:t>B1 and B2 Categories</a:t>
                      </a:r>
                      <a:endParaRPr lang="en-US" sz="900" b="1"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hMerge="1">
                  <a:txBody>
                    <a:bodyPr/>
                    <a:lstStyle/>
                    <a:p>
                      <a:endParaRPr lang="en-US" sz="900" b="1"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hMerge="1">
                  <a:txBody>
                    <a:bodyPr/>
                    <a:lstStyle/>
                    <a:p>
                      <a:pPr algn="ctr"/>
                      <a:endParaRPr lang="en-US" sz="900"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hMerge="1">
                  <a:txBody>
                    <a:bodyPr/>
                    <a:lstStyle/>
                    <a:p>
                      <a:pPr algn="ctr"/>
                      <a:endParaRPr lang="en-US" sz="900" dirty="0"/>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39362">
                <a:tc>
                  <a:txBody>
                    <a:bodyPr/>
                    <a:lstStyle/>
                    <a:p>
                      <a:r>
                        <a:rPr lang="en-US" sz="900" b="1" dirty="0">
                          <a:solidFill>
                            <a:schemeClr val="bg2"/>
                          </a:solidFill>
                        </a:rPr>
                        <a:t>Category</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r>
                        <a:rPr lang="en-US" sz="900" b="1" dirty="0">
                          <a:solidFill>
                            <a:schemeClr val="bg2"/>
                          </a:solidFill>
                        </a:rPr>
                        <a:t>Treatment</a:t>
                      </a:r>
                      <a:r>
                        <a:rPr lang="en-US" sz="900" b="1" baseline="0" dirty="0">
                          <a:solidFill>
                            <a:schemeClr val="bg2"/>
                          </a:solidFill>
                        </a:rPr>
                        <a:t> Scenario</a:t>
                      </a:r>
                      <a:endParaRPr lang="en-US" sz="900" b="1" dirty="0">
                        <a:solidFill>
                          <a:schemeClr val="bg2"/>
                        </a:solidFill>
                      </a:endParaRP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a:r>
                        <a:rPr lang="en-US" sz="900" b="1" dirty="0">
                          <a:solidFill>
                            <a:schemeClr val="bg2"/>
                          </a:solidFill>
                        </a:rPr>
                        <a:t>NPC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a:r>
                        <a:rPr lang="en-US" sz="900" b="1" dirty="0">
                          <a:solidFill>
                            <a:schemeClr val="bg2"/>
                          </a:solidFill>
                        </a:rPr>
                        <a:t>EAC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extLst>
                  <a:ext uri="{0D108BD9-81ED-4DB2-BD59-A6C34878D82A}">
                    <a16:rowId xmlns:a16="http://schemas.microsoft.com/office/drawing/2014/main" val="10008"/>
                  </a:ext>
                </a:extLst>
              </a:tr>
              <a:tr h="239362">
                <a:tc rowSpan="2">
                  <a:txBody>
                    <a:bodyPr/>
                    <a:lstStyle/>
                    <a:p>
                      <a:pPr algn="ctr"/>
                      <a:r>
                        <a:rPr lang="en-US" sz="900" b="1" dirty="0"/>
                        <a:t>B1</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lumMod val="90000"/>
                      </a:schemeClr>
                    </a:solidFill>
                  </a:tcPr>
                </a:tc>
                <a:tc>
                  <a:txBody>
                    <a:bodyPr/>
                    <a:lstStyle/>
                    <a:p>
                      <a:r>
                        <a:rPr lang="en-US" sz="900" b="1" dirty="0"/>
                        <a:t>Preferred </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$43.45</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$2.00</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39362">
                <a:tc vMerge="1">
                  <a:txBody>
                    <a:bodyPr/>
                    <a:lstStyle/>
                    <a:p>
                      <a:endParaRPr lang="en-US" sz="900" dirty="0"/>
                    </a:p>
                  </a:txBody>
                  <a:tcPr/>
                </a:tc>
                <a:tc>
                  <a:txBody>
                    <a:bodyPr/>
                    <a:lstStyle/>
                    <a:p>
                      <a:r>
                        <a:rPr lang="en-US" sz="900" b="1" dirty="0"/>
                        <a:t>Alternative </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$54.09</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$2.49</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10"/>
                  </a:ext>
                </a:extLst>
              </a:tr>
              <a:tr h="239362">
                <a:tc rowSpan="2">
                  <a:txBody>
                    <a:bodyPr/>
                    <a:lstStyle/>
                    <a:p>
                      <a:pPr algn="ctr"/>
                      <a:r>
                        <a:rPr lang="en-US" sz="900" b="1" dirty="0"/>
                        <a:t>B2</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40000"/>
                        <a:lumOff val="60000"/>
                      </a:schemeClr>
                    </a:solidFill>
                  </a:tcPr>
                </a:tc>
                <a:tc>
                  <a:txBody>
                    <a:bodyPr/>
                    <a:lstStyle/>
                    <a:p>
                      <a:r>
                        <a:rPr lang="en-US" sz="900" b="1" dirty="0"/>
                        <a:t>Preferred</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$38.66</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$1.77</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239362">
                <a:tc vMerge="1">
                  <a:txBody>
                    <a:bodyPr/>
                    <a:lstStyle/>
                    <a:p>
                      <a:pPr algn="ctr"/>
                      <a:endParaRPr lang="en-US" sz="900" b="1" dirty="0"/>
                    </a:p>
                  </a:txBody>
                  <a:tcPr anchor="ctr">
                    <a:solidFill>
                      <a:schemeClr val="accent2">
                        <a:lumMod val="90000"/>
                      </a:schemeClr>
                    </a:solidFill>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tc>
                  <a:txBody>
                    <a:bodyPr/>
                    <a:lstStyle/>
                    <a:p>
                      <a:pPr algn="ctr"/>
                      <a:r>
                        <a:rPr lang="en-US" sz="900" dirty="0"/>
                        <a:t>$47.26</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tc>
                  <a:txBody>
                    <a:bodyPr/>
                    <a:lstStyle/>
                    <a:p>
                      <a:pPr algn="ctr"/>
                      <a:r>
                        <a:rPr lang="en-US" sz="900" dirty="0"/>
                        <a:t>$2.16</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239362">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baseline="0" dirty="0">
                          <a:solidFill>
                            <a:schemeClr val="bg2"/>
                          </a:solidFill>
                        </a:rPr>
                        <a:t>C1 and C2 Categories</a:t>
                      </a:r>
                      <a:endParaRPr lang="en-US" sz="900" b="1"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hMerge="1">
                  <a:txBody>
                    <a:bodyPr/>
                    <a:lstStyle/>
                    <a:p>
                      <a:endParaRPr lang="en-US" sz="900" b="1"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hMerge="1">
                  <a:txBody>
                    <a:bodyPr/>
                    <a:lstStyle/>
                    <a:p>
                      <a:pPr algn="ctr"/>
                      <a:endParaRPr lang="en-US" sz="900"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hMerge="1">
                  <a:txBody>
                    <a:bodyPr/>
                    <a:lstStyle/>
                    <a:p>
                      <a:pPr algn="ctr"/>
                      <a:endParaRPr lang="en-US" sz="900" dirty="0"/>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13"/>
                  </a:ext>
                </a:extLst>
              </a:tr>
              <a:tr h="239362">
                <a:tc>
                  <a:txBody>
                    <a:bodyPr/>
                    <a:lstStyle/>
                    <a:p>
                      <a:r>
                        <a:rPr lang="en-US" sz="900" b="1" dirty="0">
                          <a:solidFill>
                            <a:schemeClr val="bg2"/>
                          </a:solidFill>
                        </a:rPr>
                        <a:t>Category</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r>
                        <a:rPr lang="en-US" sz="900" b="1" dirty="0">
                          <a:solidFill>
                            <a:schemeClr val="bg2"/>
                          </a:solidFill>
                        </a:rPr>
                        <a:t>Treatment</a:t>
                      </a:r>
                      <a:r>
                        <a:rPr lang="en-US" sz="900" b="1" baseline="0" dirty="0">
                          <a:solidFill>
                            <a:schemeClr val="bg2"/>
                          </a:solidFill>
                        </a:rPr>
                        <a:t> Scenario</a:t>
                      </a:r>
                      <a:endParaRPr lang="en-US" sz="900" b="1" dirty="0">
                        <a:solidFill>
                          <a:schemeClr val="bg2"/>
                        </a:solidFill>
                      </a:endParaRP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a:r>
                        <a:rPr lang="en-US" sz="900" b="1" dirty="0">
                          <a:solidFill>
                            <a:schemeClr val="bg2"/>
                          </a:solidFill>
                        </a:rPr>
                        <a:t>NPC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a:r>
                        <a:rPr lang="en-US" sz="900" b="1" dirty="0">
                          <a:solidFill>
                            <a:schemeClr val="bg2"/>
                          </a:solidFill>
                        </a:rPr>
                        <a:t>EAC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extLst>
                  <a:ext uri="{0D108BD9-81ED-4DB2-BD59-A6C34878D82A}">
                    <a16:rowId xmlns:a16="http://schemas.microsoft.com/office/drawing/2014/main" val="10014"/>
                  </a:ext>
                </a:extLst>
              </a:tr>
              <a:tr h="239362">
                <a:tc rowSpan="2">
                  <a:txBody>
                    <a:bodyPr/>
                    <a:lstStyle/>
                    <a:p>
                      <a:pPr algn="ctr"/>
                      <a:r>
                        <a:rPr lang="en-US" sz="900" b="1" dirty="0"/>
                        <a:t>C1</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lumMod val="90000"/>
                      </a:schemeClr>
                    </a:solidFill>
                  </a:tcPr>
                </a:tc>
                <a:tc>
                  <a:txBody>
                    <a:bodyPr/>
                    <a:lstStyle/>
                    <a:p>
                      <a:r>
                        <a:rPr lang="en-US" sz="900" b="1" dirty="0"/>
                        <a:t>Preferred</a:t>
                      </a:r>
                      <a:r>
                        <a:rPr lang="en-US" sz="900" b="1" baseline="0" dirty="0"/>
                        <a:t> </a:t>
                      </a:r>
                      <a:endParaRPr lang="en-US" sz="900" b="1"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$31.77</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$1.45</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15"/>
                  </a:ext>
                </a:extLst>
              </a:tr>
              <a:tr h="239362">
                <a:tc vMerge="1">
                  <a:txBody>
                    <a:bodyPr/>
                    <a:lstStyle/>
                    <a:p>
                      <a:pPr algn="ctr"/>
                      <a:endParaRPr lang="en-US" sz="900" b="1" dirty="0"/>
                    </a:p>
                  </a:txBody>
                  <a:tcPr anchor="ctr">
                    <a:solidFill>
                      <a:schemeClr val="accent2">
                        <a:lumMod val="90000"/>
                      </a:schemeClr>
                    </a:solidFill>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$47.08</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900" dirty="0"/>
                        <a:t>$2.14</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16"/>
                  </a:ext>
                </a:extLst>
              </a:tr>
              <a:tr h="239362">
                <a:tc rowSpan="2">
                  <a:txBody>
                    <a:bodyPr/>
                    <a:lstStyle/>
                    <a:p>
                      <a:pPr algn="ctr"/>
                      <a:r>
                        <a:rPr lang="en-US" sz="900" b="1" dirty="0"/>
                        <a:t>C2</a:t>
                      </a:r>
                    </a:p>
                  </a:txBody>
                  <a:tcPr anchor="ctr">
                    <a:lnL w="12700" cap="flat" cmpd="sng" algn="ctr">
                      <a:solidFill>
                        <a:schemeClr val="accent1"/>
                      </a:solidFill>
                      <a:prstDash val="solid"/>
                      <a:round/>
                      <a:headEnd type="none" w="med" len="med"/>
                      <a:tailEnd type="none" w="med" len="med"/>
                    </a:lnL>
                    <a:lnT w="12700" cap="flat" cmpd="sng" algn="ctr">
                      <a:solidFill>
                        <a:schemeClr val="bg2"/>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tx2">
                        <a:lumMod val="40000"/>
                        <a:lumOff val="60000"/>
                      </a:schemeClr>
                    </a:solidFill>
                  </a:tcPr>
                </a:tc>
                <a:tc>
                  <a:txBody>
                    <a:bodyPr/>
                    <a:lstStyle/>
                    <a:p>
                      <a:r>
                        <a:rPr lang="en-US" sz="900" b="1" dirty="0"/>
                        <a:t>Preferred</a:t>
                      </a:r>
                      <a:r>
                        <a:rPr lang="en-US" sz="900" b="1" baseline="0" dirty="0"/>
                        <a:t> </a:t>
                      </a:r>
                      <a:endParaRPr lang="en-US" sz="900" b="1" dirty="0"/>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$22.08</a:t>
                      </a:r>
                    </a:p>
                  </a:txBody>
                  <a:tcPr anchor="ct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$1.00</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17"/>
                  </a:ext>
                </a:extLst>
              </a:tr>
              <a:tr h="239362">
                <a:tc vMerge="1">
                  <a:txBody>
                    <a:bodyPr/>
                    <a:lstStyle/>
                    <a:p>
                      <a:pPr algn="ctr"/>
                      <a:endParaRPr lang="en-US" sz="900" b="1" dirty="0"/>
                    </a:p>
                  </a:txBody>
                  <a:tcPr anchor="ctr">
                    <a:solidFill>
                      <a:schemeClr val="accent2">
                        <a:lumMod val="90000"/>
                      </a:schemeClr>
                    </a:solidFill>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tx2">
                        <a:lumMod val="20000"/>
                        <a:lumOff val="80000"/>
                      </a:schemeClr>
                    </a:solidFill>
                  </a:tcPr>
                </a:tc>
                <a:tc>
                  <a:txBody>
                    <a:bodyPr/>
                    <a:lstStyle/>
                    <a:p>
                      <a:pPr algn="ctr"/>
                      <a:r>
                        <a:rPr lang="en-US" sz="900" dirty="0"/>
                        <a:t>$30.75</a:t>
                      </a:r>
                    </a:p>
                  </a:txBody>
                  <a:tcPr anchor="ctr">
                    <a:lnT w="12700" cap="flat" cmpd="sng" algn="ctr">
                      <a:solidFill>
                        <a:schemeClr val="bg2"/>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tx2">
                        <a:lumMod val="20000"/>
                        <a:lumOff val="80000"/>
                      </a:schemeClr>
                    </a:solidFill>
                  </a:tcPr>
                </a:tc>
                <a:tc>
                  <a:txBody>
                    <a:bodyPr/>
                    <a:lstStyle/>
                    <a:p>
                      <a:pPr algn="ctr"/>
                      <a:r>
                        <a:rPr lang="en-US" sz="900" dirty="0"/>
                        <a:t>$1.39</a:t>
                      </a:r>
                    </a:p>
                  </a:txBody>
                  <a:tcPr anchor="ctr">
                    <a:lnR w="12700" cap="flat" cmpd="sng" algn="ctr">
                      <a:solidFill>
                        <a:schemeClr val="accent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bl>
          </a:graphicData>
        </a:graphic>
      </p:graphicFrame>
      <p:sp>
        <p:nvSpPr>
          <p:cNvPr id="10" name="Rectangle 9"/>
          <p:cNvSpPr/>
          <p:nvPr/>
        </p:nvSpPr>
        <p:spPr>
          <a:xfrm>
            <a:off x="4033648" y="1013571"/>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4: HMA Financial Analysis Results</a:t>
            </a:r>
            <a:r>
              <a:rPr lang="en-US" sz="900" baseline="30000" dirty="0">
                <a:solidFill>
                  <a:schemeClr val="bg1"/>
                </a:solidFill>
              </a:rPr>
              <a:t>2</a:t>
            </a:r>
            <a:r>
              <a:rPr lang="en-US" sz="900" dirty="0">
                <a:solidFill>
                  <a:schemeClr val="bg1"/>
                </a:solidFill>
              </a:rPr>
              <a:t> </a:t>
            </a:r>
          </a:p>
        </p:txBody>
      </p:sp>
      <p:sp>
        <p:nvSpPr>
          <p:cNvPr id="13" name="Rectangle 12">
            <a:extLst>
              <a:ext uri="{FF2B5EF4-FFF2-40B4-BE49-F238E27FC236}">
                <a16:creationId xmlns:a16="http://schemas.microsoft.com/office/drawing/2014/main" id="{177B680D-0337-4CE7-A9E7-A06D7B6FA465}"/>
              </a:ext>
            </a:extLst>
          </p:cNvPr>
          <p:cNvSpPr/>
          <p:nvPr/>
        </p:nvSpPr>
        <p:spPr>
          <a:xfrm>
            <a:off x="407171" y="5732239"/>
            <a:ext cx="8135000" cy="577081"/>
          </a:xfrm>
          <a:prstGeom prst="rect">
            <a:avLst/>
          </a:prstGeom>
        </p:spPr>
        <p:txBody>
          <a:bodyPr wrap="square" lIns="0" tIns="0" rIns="0" bIns="0">
            <a:spAutoFit/>
          </a:bodyPr>
          <a:lstStyle/>
          <a:p>
            <a:pPr lvl="0">
              <a:spcAft>
                <a:spcPts val="300"/>
              </a:spcAft>
            </a:pPr>
            <a:r>
              <a:rPr lang="en-US" sz="1100" i="1" dirty="0">
                <a:solidFill>
                  <a:schemeClr val="tx2"/>
                </a:solidFill>
              </a:rPr>
              <a:t>_____</a:t>
            </a:r>
          </a:p>
          <a:p>
            <a:r>
              <a:rPr lang="en-US" sz="800" i="1" baseline="30000" dirty="0">
                <a:solidFill>
                  <a:schemeClr val="tx2"/>
                </a:solidFill>
              </a:rPr>
              <a:t>1</a:t>
            </a:r>
            <a:r>
              <a:rPr lang="en-US" sz="800" i="1" dirty="0">
                <a:solidFill>
                  <a:schemeClr val="tx2"/>
                </a:solidFill>
              </a:rPr>
              <a:t>While the preferred strategy may not always provide the lowest cost when considering levels of service, benefits, and risk factor, the preferred strategy provides the lowest cost for the purpose of the illustrative financial optimization graphs.</a:t>
            </a:r>
          </a:p>
          <a:p>
            <a:pPr>
              <a:spcAft>
                <a:spcPts val="300"/>
              </a:spcAft>
            </a:pPr>
            <a:r>
              <a:rPr lang="en-US" sz="800" i="1" baseline="30000" dirty="0">
                <a:solidFill>
                  <a:schemeClr val="tx2"/>
                </a:solidFill>
              </a:rPr>
              <a:t>2</a:t>
            </a:r>
            <a:r>
              <a:rPr lang="en-US" sz="800" i="1" dirty="0">
                <a:solidFill>
                  <a:schemeClr val="tx2"/>
                </a:solidFill>
              </a:rPr>
              <a:t>Costs are for illustrative purposes only and do not represent actual treatments, which vary based on the specific pavement.</a:t>
            </a:r>
            <a:endParaRPr lang="en-US" sz="800" i="1" baseline="30000" dirty="0">
              <a:solidFill>
                <a:schemeClr val="tx2"/>
              </a:solidFill>
            </a:endParaRPr>
          </a:p>
        </p:txBody>
      </p:sp>
      <p:sp>
        <p:nvSpPr>
          <p:cNvPr id="11" name="Rectangle 10">
            <a:extLst>
              <a:ext uri="{FF2B5EF4-FFF2-40B4-BE49-F238E27FC236}">
                <a16:creationId xmlns:a16="http://schemas.microsoft.com/office/drawing/2014/main" id="{550FF063-E753-4B5A-B08A-0817355C8E0A}"/>
              </a:ext>
            </a:extLst>
          </p:cNvPr>
          <p:cNvSpPr/>
          <p:nvPr/>
        </p:nvSpPr>
        <p:spPr>
          <a:xfrm>
            <a:off x="377958" y="5344946"/>
            <a:ext cx="3420810" cy="522739"/>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500" dirty="0">
                <a:solidFill>
                  <a:schemeClr val="bg2"/>
                </a:solidFill>
              </a:rPr>
              <a:t>Costs will need to be updated if unit cost inputs change</a:t>
            </a:r>
          </a:p>
        </p:txBody>
      </p:sp>
    </p:spTree>
    <p:extLst>
      <p:ext uri="{BB962C8B-B14F-4D97-AF65-F5344CB8AC3E}">
        <p14:creationId xmlns:p14="http://schemas.microsoft.com/office/powerpoint/2010/main" val="229102849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8945"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473033"/>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Results – PCCP</a:t>
            </a:r>
          </a:p>
        </p:txBody>
      </p:sp>
      <p:sp>
        <p:nvSpPr>
          <p:cNvPr id="9" name="Rectangle 8"/>
          <p:cNvSpPr/>
          <p:nvPr/>
        </p:nvSpPr>
        <p:spPr>
          <a:xfrm>
            <a:off x="286624" y="872716"/>
            <a:ext cx="3925336" cy="2246769"/>
          </a:xfrm>
          <a:prstGeom prst="rect">
            <a:avLst/>
          </a:prstGeom>
        </p:spPr>
        <p:txBody>
          <a:bodyPr wrap="square" numCol="1">
            <a:spAutoFit/>
          </a:bodyPr>
          <a:lstStyle/>
          <a:p>
            <a:pPr>
              <a:lnSpc>
                <a:spcPts val="1400"/>
              </a:lnSpc>
              <a:spcAft>
                <a:spcPts val="600"/>
              </a:spcAft>
            </a:pPr>
            <a:r>
              <a:rPr lang="en-US" sz="1100" dirty="0">
                <a:solidFill>
                  <a:srgbClr val="414141"/>
                </a:solidFill>
              </a:rPr>
              <a:t>As with HMA, INDOT compares the costs of the preferred treatment strategy for concrete against an alternative, do-minimum strategy. The table on the left lists the inputs used for the concrete pavement financial analysis, and the table on the right lists the results of the analysis, comparing the net present costs and equivalent annual costs of the preferred versus alternative treatment strategies. This analysis also reviews costs only and does not consider benefits; thus, results are presented as Net Present Cost (NPC) or Equivalent Annual Cost (EAC), as opposed to a Net Present Value (NPV) or benefit-cost analysis. A 4.5% discount rate was applied in the analysis. </a:t>
            </a:r>
          </a:p>
        </p:txBody>
      </p:sp>
      <p:graphicFrame>
        <p:nvGraphicFramePr>
          <p:cNvPr id="15" name="Table 14"/>
          <p:cNvGraphicFramePr>
            <a:graphicFrameLocks noGrp="1"/>
          </p:cNvGraphicFramePr>
          <p:nvPr>
            <p:extLst>
              <p:ext uri="{D42A27DB-BD31-4B8C-83A1-F6EECF244321}">
                <p14:modId xmlns:p14="http://schemas.microsoft.com/office/powerpoint/2010/main" val="309942654"/>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FINANCIAL ANALYSIS &amp; OPTIMIZATION OF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val="3278404216"/>
              </p:ext>
            </p:extLst>
          </p:nvPr>
        </p:nvGraphicFramePr>
        <p:xfrm>
          <a:off x="337410" y="3395533"/>
          <a:ext cx="3312368" cy="2668168"/>
        </p:xfrm>
        <a:graphic>
          <a:graphicData uri="http://schemas.openxmlformats.org/drawingml/2006/table">
            <a:tbl>
              <a:tblPr firstRow="1" bandRow="1">
                <a:tableStyleId>{69012ECD-51FC-41F1-AA8D-1B2483CD663E}</a:tableStyleId>
              </a:tblPr>
              <a:tblGrid>
                <a:gridCol w="2556284">
                  <a:extLst>
                    <a:ext uri="{9D8B030D-6E8A-4147-A177-3AD203B41FA5}">
                      <a16:colId xmlns:a16="http://schemas.microsoft.com/office/drawing/2014/main" val="20000"/>
                    </a:ext>
                  </a:extLst>
                </a:gridCol>
                <a:gridCol w="756084">
                  <a:extLst>
                    <a:ext uri="{9D8B030D-6E8A-4147-A177-3AD203B41FA5}">
                      <a16:colId xmlns:a16="http://schemas.microsoft.com/office/drawing/2014/main" val="20001"/>
                    </a:ext>
                  </a:extLst>
                </a:gridCol>
              </a:tblGrid>
              <a:tr h="263514">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chemeClr val="bg2"/>
                          </a:solidFill>
                        </a:rPr>
                        <a:t>PCCP Financial Analysis Inputs </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tx2"/>
                    </a:solidFill>
                  </a:tcPr>
                </a:tc>
                <a:tc hMerge="1">
                  <a:txBody>
                    <a:bodyPr/>
                    <a:lstStyle/>
                    <a:p>
                      <a:endParaRPr lang="en-US"/>
                    </a:p>
                  </a:txBody>
                  <a:tcPr/>
                </a:tc>
                <a:extLst>
                  <a:ext uri="{0D108BD9-81ED-4DB2-BD59-A6C34878D82A}">
                    <a16:rowId xmlns:a16="http://schemas.microsoft.com/office/drawing/2014/main" val="10000"/>
                  </a:ext>
                </a:extLst>
              </a:tr>
              <a:tr h="239019">
                <a:tc gridSpan="2">
                  <a:txBody>
                    <a:bodyPr/>
                    <a:lstStyle/>
                    <a:p>
                      <a:pPr algn="ctr"/>
                      <a:r>
                        <a:rPr lang="en-US" sz="900" b="1" dirty="0">
                          <a:solidFill>
                            <a:schemeClr val="bg2"/>
                          </a:solidFill>
                        </a:rPr>
                        <a:t>Treatment Costs:</a:t>
                      </a:r>
                      <a:r>
                        <a:rPr lang="en-US" sz="900" b="1" baseline="0" dirty="0">
                          <a:solidFill>
                            <a:schemeClr val="bg2"/>
                          </a:solidFill>
                        </a:rPr>
                        <a:t> A Categories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endParaRPr lang="en-US"/>
                    </a:p>
                  </a:txBody>
                  <a:tcPr/>
                </a:tc>
                <a:extLst>
                  <a:ext uri="{0D108BD9-81ED-4DB2-BD59-A6C34878D82A}">
                    <a16:rowId xmlns:a16="http://schemas.microsoft.com/office/drawing/2014/main" val="10001"/>
                  </a:ext>
                </a:extLst>
              </a:tr>
              <a:tr h="286823">
                <a:tc>
                  <a:txBody>
                    <a:bodyPr/>
                    <a:lstStyle/>
                    <a:p>
                      <a:r>
                        <a:rPr lang="en-US" sz="900" b="1" dirty="0"/>
                        <a:t>Concrete Pavement Restoration</a:t>
                      </a:r>
                      <a:r>
                        <a:rPr lang="en-US" sz="900" b="1" baseline="0" dirty="0"/>
                        <a:t> (CPR)</a:t>
                      </a:r>
                      <a:endParaRPr lang="en-US" sz="900" b="1" dirty="0"/>
                    </a:p>
                  </a:txBody>
                  <a:tcPr anchor="ctr">
                    <a:lnL w="12700" cap="flat" cmpd="sng" algn="ctr">
                      <a:solidFill>
                        <a:schemeClr val="accent1"/>
                      </a:solidFill>
                      <a:prstDash val="solid"/>
                      <a:round/>
                      <a:headEnd type="none" w="med" len="med"/>
                      <a:tailEnd type="none" w="med" len="med"/>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$50.00</a:t>
                      </a:r>
                    </a:p>
                  </a:txBody>
                  <a:tcPr anchor="ctr">
                    <a:lnL>
                      <a:noFill/>
                    </a:lnL>
                    <a:lnR w="12700" cap="flat" cmpd="sng" algn="ctr">
                      <a:solidFill>
                        <a:schemeClr val="accent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286823">
                <a:tc>
                  <a:txBody>
                    <a:bodyPr/>
                    <a:lstStyle/>
                    <a:p>
                      <a:r>
                        <a:rPr lang="en-US" sz="900" b="1" dirty="0"/>
                        <a:t>Concrete Pavement Restoration</a:t>
                      </a:r>
                      <a:r>
                        <a:rPr lang="en-US" sz="900" b="1" baseline="0" dirty="0"/>
                        <a:t> </a:t>
                      </a:r>
                      <a:r>
                        <a:rPr lang="en-US" sz="900" b="1" dirty="0"/>
                        <a:t>(CPR):</a:t>
                      </a:r>
                      <a:r>
                        <a:rPr lang="en-US" sz="900" b="1" baseline="0" dirty="0"/>
                        <a:t> Profiling</a:t>
                      </a:r>
                      <a:endParaRPr lang="en-US" sz="900" b="1" dirty="0"/>
                    </a:p>
                  </a:txBody>
                  <a:tcPr anchor="ctr">
                    <a:lnL w="12700" cap="flat" cmpd="sng" algn="ctr">
                      <a:solidFill>
                        <a:schemeClr val="accent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$75.00</a:t>
                      </a:r>
                    </a:p>
                  </a:txBody>
                  <a:tcPr anchor="ctr">
                    <a:lnL>
                      <a:noFill/>
                    </a:lnL>
                    <a:lnR w="12700" cap="flat" cmpd="sng" algn="ctr">
                      <a:solidFill>
                        <a:schemeClr val="accent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286823">
                <a:tc>
                  <a:txBody>
                    <a:bodyPr/>
                    <a:lstStyle/>
                    <a:p>
                      <a:r>
                        <a:rPr lang="en-US" sz="900" b="1" dirty="0"/>
                        <a:t>Concrete Pavement </a:t>
                      </a:r>
                      <a:r>
                        <a:rPr lang="en-US" sz="900" b="1" baseline="0" dirty="0"/>
                        <a:t>Replacement </a:t>
                      </a:r>
                      <a:endParaRPr lang="en-US" sz="900" b="1" dirty="0"/>
                    </a:p>
                  </a:txBody>
                  <a:tcPr anchor="ctr">
                    <a:lnL w="12700" cap="flat" cmpd="sng" algn="ctr">
                      <a:solidFill>
                        <a:schemeClr val="accent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$275.00</a:t>
                      </a:r>
                    </a:p>
                  </a:txBody>
                  <a:tcPr anchor="ctr">
                    <a:lnL>
                      <a:noFill/>
                    </a:lnL>
                    <a:lnR w="12700" cap="flat" cmpd="sng" algn="ctr">
                      <a:solidFill>
                        <a:schemeClr val="accent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286823">
                <a:tc gridSpan="2">
                  <a:txBody>
                    <a:bodyPr/>
                    <a:lstStyle/>
                    <a:p>
                      <a:pPr algn="ctr"/>
                      <a:r>
                        <a:rPr lang="en-US" sz="900" b="1" dirty="0">
                          <a:solidFill>
                            <a:schemeClr val="bg2"/>
                          </a:solidFill>
                        </a:rPr>
                        <a:t>Treatment Costs: B,</a:t>
                      </a:r>
                      <a:r>
                        <a:rPr lang="en-US" sz="900" b="1" baseline="0" dirty="0">
                          <a:solidFill>
                            <a:schemeClr val="bg2"/>
                          </a:solidFill>
                        </a:rPr>
                        <a:t> C </a:t>
                      </a:r>
                      <a:r>
                        <a:rPr lang="en-US" sz="900" b="1" dirty="0">
                          <a:solidFill>
                            <a:schemeClr val="bg2"/>
                          </a:solidFill>
                        </a:rPr>
                        <a:t>Categories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chemeClr val="bg1"/>
                    </a:solidFill>
                  </a:tcPr>
                </a:tc>
                <a:tc hMerge="1">
                  <a:txBody>
                    <a:bodyPr/>
                    <a:lstStyle/>
                    <a:p>
                      <a:pPr algn="ctr"/>
                      <a:endParaRPr lang="en-US" sz="900" dirty="0"/>
                    </a:p>
                  </a:txBody>
                  <a:tcPr anchor="ctr">
                    <a:lnL>
                      <a:noFill/>
                    </a:lnL>
                    <a:lnR w="6350" cap="flat" cmpd="sng" algn="ctr">
                      <a:noFill/>
                      <a:prstDash val="solid"/>
                      <a:miter lim="800000"/>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286823">
                <a:tc>
                  <a:txBody>
                    <a:bodyPr/>
                    <a:lstStyle/>
                    <a:p>
                      <a:r>
                        <a:rPr lang="en-US" sz="900" b="1" dirty="0"/>
                        <a:t>Concrete Pavement Restoration</a:t>
                      </a:r>
                      <a:r>
                        <a:rPr lang="en-US" sz="900" b="1" baseline="0" dirty="0"/>
                        <a:t> (CPR)</a:t>
                      </a:r>
                      <a:endParaRPr lang="en-US" sz="900" b="1" dirty="0"/>
                    </a:p>
                  </a:txBody>
                  <a:tcPr anchor="ctr">
                    <a:lnL w="12700" cap="flat" cmpd="sng" algn="ctr">
                      <a:solidFill>
                        <a:schemeClr val="accent1"/>
                      </a:solidFill>
                      <a:prstDash val="solid"/>
                      <a:round/>
                      <a:headEnd type="none" w="med" len="med"/>
                      <a:tailEnd type="none" w="med" len="med"/>
                    </a:lnL>
                    <a:lnR>
                      <a:noFill/>
                    </a:lnR>
                    <a:lnT w="6350" cap="flat" cmpd="sng" algn="ctr">
                      <a:noFill/>
                      <a:prstDash val="solid"/>
                      <a:miter lim="800000"/>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$50.00</a:t>
                      </a:r>
                    </a:p>
                  </a:txBody>
                  <a:tcPr anchor="ctr">
                    <a:lnL>
                      <a:noFill/>
                    </a:lnL>
                    <a:lnR w="12700" cap="flat" cmpd="sng" algn="ctr">
                      <a:solidFill>
                        <a:schemeClr val="accent1"/>
                      </a:solidFill>
                      <a:prstDash val="solid"/>
                      <a:round/>
                      <a:headEnd type="none" w="med" len="med"/>
                      <a:tailEnd type="none" w="med" len="med"/>
                    </a:lnR>
                    <a:lnT w="6350" cap="flat" cmpd="sng" algn="ctr">
                      <a:noFill/>
                      <a:prstDash val="solid"/>
                      <a:miter lim="800000"/>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286823">
                <a:tc>
                  <a:txBody>
                    <a:bodyPr/>
                    <a:lstStyle/>
                    <a:p>
                      <a:r>
                        <a:rPr lang="en-US" sz="900" b="1" dirty="0"/>
                        <a:t>Concrete Pavement Restoration (CPR):</a:t>
                      </a:r>
                      <a:r>
                        <a:rPr lang="en-US" sz="900" b="1" baseline="0" dirty="0"/>
                        <a:t> Profiling</a:t>
                      </a:r>
                      <a:endParaRPr lang="en-US" sz="900" b="1" dirty="0"/>
                    </a:p>
                  </a:txBody>
                  <a:tcPr anchor="ctr">
                    <a:lnL w="12700" cap="flat" cmpd="sng" algn="ctr">
                      <a:solidFill>
                        <a:schemeClr val="accent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$75.00</a:t>
                      </a:r>
                    </a:p>
                  </a:txBody>
                  <a:tcPr anchor="ctr">
                    <a:lnL>
                      <a:noFill/>
                    </a:lnL>
                    <a:lnR w="12700" cap="flat" cmpd="sng" algn="ctr">
                      <a:solidFill>
                        <a:schemeClr val="accent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r h="286823">
                <a:tc>
                  <a:txBody>
                    <a:bodyPr/>
                    <a:lstStyle/>
                    <a:p>
                      <a:r>
                        <a:rPr lang="en-US" sz="900" b="1" dirty="0"/>
                        <a:t>Concrete Pavement </a:t>
                      </a:r>
                      <a:r>
                        <a:rPr lang="en-US" sz="900" b="1" baseline="0" dirty="0"/>
                        <a:t>Replacement </a:t>
                      </a:r>
                      <a:endParaRPr lang="en-US" sz="900" b="1" dirty="0"/>
                    </a:p>
                  </a:txBody>
                  <a:tcPr anchor="ctr">
                    <a:lnL w="12700" cap="flat" cmpd="sng" algn="ctr">
                      <a:solidFill>
                        <a:schemeClr val="accent1"/>
                      </a:solidFill>
                      <a:prstDash val="solid"/>
                      <a:round/>
                      <a:headEnd type="none" w="med" len="med"/>
                      <a:tailEnd type="none" w="med" len="med"/>
                    </a:lnL>
                    <a:lnR>
                      <a:noFill/>
                    </a:lnR>
                    <a:lnT w="12700" cap="flat" cmpd="sng" algn="ctr">
                      <a:solidFill>
                        <a:schemeClr val="bg2"/>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n-US" sz="900" dirty="0">
                          <a:highlight>
                            <a:srgbClr val="FFFF00"/>
                          </a:highlight>
                        </a:rPr>
                        <a:t>$355.00</a:t>
                      </a:r>
                    </a:p>
                  </a:txBody>
                  <a:tcPr anchor="ctr">
                    <a:lnL>
                      <a:noFill/>
                    </a:lnL>
                    <a:lnR w="12700" cap="flat" cmpd="sng" algn="ctr">
                      <a:solidFill>
                        <a:schemeClr val="accent1"/>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8"/>
                  </a:ext>
                </a:extLst>
              </a:tr>
            </a:tbl>
          </a:graphicData>
        </a:graphic>
      </p:graphicFrame>
      <p:sp>
        <p:nvSpPr>
          <p:cNvPr id="11" name="Right Arrow 10"/>
          <p:cNvSpPr/>
          <p:nvPr/>
        </p:nvSpPr>
        <p:spPr>
          <a:xfrm>
            <a:off x="3762599" y="3503545"/>
            <a:ext cx="540060" cy="756084"/>
          </a:xfrm>
          <a:prstGeom prst="rightArrow">
            <a:avLst/>
          </a:prstGeom>
          <a:solidFill>
            <a:schemeClr val="accent2">
              <a:lumMod val="9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7" name="Right Arrow 16"/>
          <p:cNvSpPr/>
          <p:nvPr/>
        </p:nvSpPr>
        <p:spPr>
          <a:xfrm>
            <a:off x="3762599" y="4780903"/>
            <a:ext cx="540060" cy="756084"/>
          </a:xfrm>
          <a:prstGeom prst="rightArrow">
            <a:avLst/>
          </a:prstGeom>
          <a:solidFill>
            <a:schemeClr val="accent2">
              <a:lumMod val="9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aphicFrame>
        <p:nvGraphicFramePr>
          <p:cNvPr id="2" name="Table 1"/>
          <p:cNvGraphicFramePr>
            <a:graphicFrameLocks noGrp="1"/>
          </p:cNvGraphicFramePr>
          <p:nvPr>
            <p:extLst>
              <p:ext uri="{D42A27DB-BD31-4B8C-83A1-F6EECF244321}">
                <p14:modId xmlns:p14="http://schemas.microsoft.com/office/powerpoint/2010/main" val="1954200314"/>
              </p:ext>
            </p:extLst>
          </p:nvPr>
        </p:nvGraphicFramePr>
        <p:xfrm>
          <a:off x="4451602" y="3527271"/>
          <a:ext cx="4389935" cy="2097973"/>
        </p:xfrm>
        <a:graphic>
          <a:graphicData uri="http://schemas.openxmlformats.org/drawingml/2006/table">
            <a:tbl>
              <a:tblPr firstRow="1" bandRow="1">
                <a:tableStyleId>{69012ECD-51FC-41F1-AA8D-1B2483CD663E}</a:tableStyleId>
              </a:tblPr>
              <a:tblGrid>
                <a:gridCol w="732466">
                  <a:extLst>
                    <a:ext uri="{9D8B030D-6E8A-4147-A177-3AD203B41FA5}">
                      <a16:colId xmlns:a16="http://schemas.microsoft.com/office/drawing/2014/main" val="20000"/>
                    </a:ext>
                  </a:extLst>
                </a:gridCol>
                <a:gridCol w="1779509">
                  <a:extLst>
                    <a:ext uri="{9D8B030D-6E8A-4147-A177-3AD203B41FA5}">
                      <a16:colId xmlns:a16="http://schemas.microsoft.com/office/drawing/2014/main" val="20001"/>
                    </a:ext>
                  </a:extLst>
                </a:gridCol>
                <a:gridCol w="938980">
                  <a:extLst>
                    <a:ext uri="{9D8B030D-6E8A-4147-A177-3AD203B41FA5}">
                      <a16:colId xmlns:a16="http://schemas.microsoft.com/office/drawing/2014/main" val="20002"/>
                    </a:ext>
                  </a:extLst>
                </a:gridCol>
                <a:gridCol w="938980">
                  <a:extLst>
                    <a:ext uri="{9D8B030D-6E8A-4147-A177-3AD203B41FA5}">
                      <a16:colId xmlns:a16="http://schemas.microsoft.com/office/drawing/2014/main" val="20003"/>
                    </a:ext>
                  </a:extLst>
                </a:gridCol>
              </a:tblGrid>
              <a:tr h="316669">
                <a:tc gridSpan="4">
                  <a:txBody>
                    <a:bodyPr/>
                    <a:lstStyle/>
                    <a:p>
                      <a:pPr algn="ctr"/>
                      <a:r>
                        <a:rPr lang="en-US" sz="1000" dirty="0">
                          <a:solidFill>
                            <a:schemeClr val="bg2"/>
                          </a:solidFill>
                        </a:rPr>
                        <a:t>PCCP Financial</a:t>
                      </a:r>
                      <a:r>
                        <a:rPr lang="en-US" sz="1000" baseline="0" dirty="0">
                          <a:solidFill>
                            <a:schemeClr val="bg2"/>
                          </a:solidFill>
                        </a:rPr>
                        <a:t> Analysis</a:t>
                      </a:r>
                      <a:r>
                        <a:rPr lang="en-US" sz="1000" dirty="0">
                          <a:solidFill>
                            <a:schemeClr val="bg2"/>
                          </a:solidFill>
                        </a:rPr>
                        <a:t> </a:t>
                      </a:r>
                      <a:r>
                        <a:rPr lang="en-US" sz="1000" baseline="0" dirty="0">
                          <a:solidFill>
                            <a:schemeClr val="bg2"/>
                          </a:solidFill>
                        </a:rPr>
                        <a:t>Results </a:t>
                      </a:r>
                      <a:endParaRPr lang="en-US" sz="1000"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tx2"/>
                    </a:solidFill>
                  </a:tcPr>
                </a:tc>
                <a:tc hMerge="1">
                  <a:txBody>
                    <a:bodyPr/>
                    <a:lstStyle/>
                    <a:p>
                      <a:endParaRPr lang="en-US"/>
                    </a:p>
                  </a:txBody>
                  <a:tcPr/>
                </a:tc>
                <a:tc hMerge="1">
                  <a:txBody>
                    <a:bodyPr/>
                    <a:lstStyle/>
                    <a:p>
                      <a:endParaRPr lang="en-US" sz="900" dirty="0">
                        <a:solidFill>
                          <a:schemeClr val="bg2"/>
                        </a:solidFill>
                      </a:endParaRPr>
                    </a:p>
                  </a:txBody>
                  <a:tcPr>
                    <a:solidFill>
                      <a:schemeClr val="tx2"/>
                    </a:solidFill>
                  </a:tcPr>
                </a:tc>
                <a:tc hMerge="1">
                  <a:txBody>
                    <a:bodyPr/>
                    <a:lstStyle/>
                    <a:p>
                      <a:endParaRPr lang="en-US" sz="900" dirty="0">
                        <a:solidFill>
                          <a:schemeClr val="bg2"/>
                        </a:solidFill>
                      </a:endParaRPr>
                    </a:p>
                  </a:txBody>
                  <a:tcPr>
                    <a:solidFill>
                      <a:schemeClr val="tx2"/>
                    </a:solidFill>
                  </a:tcPr>
                </a:tc>
                <a:extLst>
                  <a:ext uri="{0D108BD9-81ED-4DB2-BD59-A6C34878D82A}">
                    <a16:rowId xmlns:a16="http://schemas.microsoft.com/office/drawing/2014/main" val="10000"/>
                  </a:ext>
                </a:extLst>
              </a:tr>
              <a:tr h="306058">
                <a:tc gridSpan="4">
                  <a:txBody>
                    <a:bodyPr/>
                    <a:lstStyle/>
                    <a:p>
                      <a:pPr algn="ctr"/>
                      <a:r>
                        <a:rPr lang="en-US" sz="900" b="1" baseline="0" dirty="0">
                          <a:solidFill>
                            <a:schemeClr val="bg2"/>
                          </a:solidFill>
                        </a:rPr>
                        <a:t>A, B, C Categories </a:t>
                      </a:r>
                      <a:endParaRPr lang="en-US" sz="900" b="1"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bg1"/>
                    </a:solidFill>
                  </a:tcPr>
                </a:tc>
                <a:tc hMerge="1">
                  <a:txBody>
                    <a:bodyPr/>
                    <a:lstStyle/>
                    <a:p>
                      <a:endParaRPr lang="en-US"/>
                    </a:p>
                  </a:txBody>
                  <a:tcPr/>
                </a:tc>
                <a:tc hMerge="1">
                  <a:txBody>
                    <a:bodyPr/>
                    <a:lstStyle/>
                    <a:p>
                      <a:pPr algn="ctr"/>
                      <a:endParaRPr lang="en-US" sz="900" b="1" dirty="0">
                        <a:solidFill>
                          <a:schemeClr val="bg2"/>
                        </a:solidFill>
                      </a:endParaRPr>
                    </a:p>
                  </a:txBody>
                  <a:tcPr anchor="ctr">
                    <a:solidFill>
                      <a:schemeClr val="bg1"/>
                    </a:solidFill>
                  </a:tcPr>
                </a:tc>
                <a:tc hMerge="1">
                  <a:txBody>
                    <a:bodyPr/>
                    <a:lstStyle/>
                    <a:p>
                      <a:pPr algn="ctr"/>
                      <a:endParaRPr lang="en-US" sz="900" b="1" dirty="0">
                        <a:solidFill>
                          <a:schemeClr val="bg2"/>
                        </a:solidFill>
                      </a:endParaRPr>
                    </a:p>
                  </a:txBody>
                  <a:tcPr anchor="ctr">
                    <a:lnR w="12700" cap="flat" cmpd="sng" algn="ctr">
                      <a:solidFill>
                        <a:schemeClr val="accent1"/>
                      </a:solidFill>
                      <a:prstDash val="solid"/>
                      <a:round/>
                      <a:headEnd type="none" w="med" len="med"/>
                      <a:tailEnd type="none" w="med" len="med"/>
                    </a:lnR>
                    <a:solidFill>
                      <a:schemeClr val="bg1"/>
                    </a:solidFill>
                  </a:tcPr>
                </a:tc>
                <a:extLst>
                  <a:ext uri="{0D108BD9-81ED-4DB2-BD59-A6C34878D82A}">
                    <a16:rowId xmlns:a16="http://schemas.microsoft.com/office/drawing/2014/main" val="10001"/>
                  </a:ext>
                </a:extLst>
              </a:tr>
              <a:tr h="306058">
                <a:tc>
                  <a:txBody>
                    <a:bodyPr/>
                    <a:lstStyle/>
                    <a:p>
                      <a:r>
                        <a:rPr lang="en-US" sz="900" b="1" dirty="0">
                          <a:solidFill>
                            <a:schemeClr val="bg2"/>
                          </a:solidFill>
                        </a:rPr>
                        <a:t>Category</a:t>
                      </a:r>
                    </a:p>
                  </a:txBody>
                  <a:tcPr anchor="ctr">
                    <a:lnL w="12700" cap="flat" cmpd="sng" algn="ctr">
                      <a:solidFill>
                        <a:schemeClr val="tx1"/>
                      </a:solidFill>
                      <a:prstDash val="solid"/>
                      <a:round/>
                      <a:headEnd type="none" w="med" len="med"/>
                      <a:tailEnd type="none" w="med" len="med"/>
                    </a:lnL>
                    <a:solidFill>
                      <a:schemeClr val="bg1"/>
                    </a:solidFill>
                  </a:tcPr>
                </a:tc>
                <a:tc>
                  <a:txBody>
                    <a:bodyPr/>
                    <a:lstStyle/>
                    <a:p>
                      <a:r>
                        <a:rPr lang="en-US" sz="900" b="1" dirty="0">
                          <a:solidFill>
                            <a:schemeClr val="bg2"/>
                          </a:solidFill>
                        </a:rPr>
                        <a:t>Treatment</a:t>
                      </a:r>
                      <a:r>
                        <a:rPr lang="en-US" sz="900" b="1" baseline="0" dirty="0">
                          <a:solidFill>
                            <a:schemeClr val="bg2"/>
                          </a:solidFill>
                        </a:rPr>
                        <a:t> Scenario</a:t>
                      </a:r>
                      <a:endParaRPr lang="en-US" sz="900" b="1" dirty="0">
                        <a:solidFill>
                          <a:schemeClr val="bg2"/>
                        </a:solidFill>
                      </a:endParaRPr>
                    </a:p>
                  </a:txBody>
                  <a:tcPr anchor="ctr">
                    <a:solidFill>
                      <a:schemeClr val="bg1"/>
                    </a:solidFill>
                  </a:tcPr>
                </a:tc>
                <a:tc>
                  <a:txBody>
                    <a:bodyPr/>
                    <a:lstStyle/>
                    <a:p>
                      <a:pPr algn="ctr"/>
                      <a:r>
                        <a:rPr lang="en-US" sz="900" b="1" dirty="0">
                          <a:solidFill>
                            <a:schemeClr val="bg2"/>
                          </a:solidFill>
                        </a:rPr>
                        <a:t>NPC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solidFill>
                      <a:schemeClr val="bg1"/>
                    </a:solidFill>
                  </a:tcPr>
                </a:tc>
                <a:tc>
                  <a:txBody>
                    <a:bodyPr/>
                    <a:lstStyle/>
                    <a:p>
                      <a:pPr algn="ctr"/>
                      <a:r>
                        <a:rPr lang="en-US" sz="900" b="1" dirty="0">
                          <a:solidFill>
                            <a:schemeClr val="bg2"/>
                          </a:solidFill>
                        </a:rPr>
                        <a:t>EAC ($/yd</a:t>
                      </a:r>
                      <a:r>
                        <a:rPr lang="en-US" sz="900" b="1" baseline="30000" dirty="0">
                          <a:solidFill>
                            <a:schemeClr val="bg2"/>
                          </a:solidFill>
                        </a:rPr>
                        <a:t>2</a:t>
                      </a:r>
                      <a:r>
                        <a:rPr lang="en-US" sz="900" b="1" baseline="0" dirty="0">
                          <a:solidFill>
                            <a:schemeClr val="bg2"/>
                          </a:solidFill>
                        </a:rPr>
                        <a:t>)</a:t>
                      </a:r>
                      <a:endParaRPr lang="en-US" sz="900" b="1" dirty="0">
                        <a:solidFill>
                          <a:schemeClr val="bg2"/>
                        </a:solidFill>
                      </a:endParaRPr>
                    </a:p>
                  </a:txBody>
                  <a:tcPr anchor="ctr">
                    <a:lnR w="12700" cap="flat" cmpd="sng" algn="ctr">
                      <a:solidFill>
                        <a:schemeClr val="tx1"/>
                      </a:solidFill>
                      <a:prstDash val="solid"/>
                      <a:round/>
                      <a:headEnd type="none" w="med" len="med"/>
                      <a:tailEnd type="none" w="med" len="med"/>
                    </a:lnR>
                    <a:solidFill>
                      <a:schemeClr val="bg1"/>
                    </a:solidFill>
                  </a:tcPr>
                </a:tc>
                <a:extLst>
                  <a:ext uri="{0D108BD9-81ED-4DB2-BD59-A6C34878D82A}">
                    <a16:rowId xmlns:a16="http://schemas.microsoft.com/office/drawing/2014/main" val="10002"/>
                  </a:ext>
                </a:extLst>
              </a:tr>
              <a:tr h="292297">
                <a:tc rowSpan="2">
                  <a:txBody>
                    <a:bodyPr/>
                    <a:lstStyle/>
                    <a:p>
                      <a:pPr algn="ctr"/>
                      <a:r>
                        <a:rPr lang="en-US" sz="900" b="1" dirty="0"/>
                        <a:t>A </a:t>
                      </a:r>
                    </a:p>
                  </a:txBody>
                  <a:tcPr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r>
                        <a:rPr lang="en-US" sz="900" b="1" dirty="0"/>
                        <a:t>Preferred</a:t>
                      </a:r>
                    </a:p>
                  </a:txBody>
                  <a:tcPr anchor="ctr">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$136.45</a:t>
                      </a:r>
                    </a:p>
                  </a:txBody>
                  <a:tcPr anchor="ctr">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900" dirty="0"/>
                        <a:t>$7.12</a:t>
                      </a:r>
                    </a:p>
                  </a:txBody>
                  <a:tcPr anchor="ctr">
                    <a:lnR w="12700" cap="flat" cmpd="sng" algn="ctr">
                      <a:solidFill>
                        <a:schemeClr val="tx1"/>
                      </a:solidFill>
                      <a:prstDash val="solid"/>
                      <a:round/>
                      <a:headEnd type="none" w="med" len="med"/>
                      <a:tailEnd type="none" w="med" len="med"/>
                    </a:lnR>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3"/>
                  </a:ext>
                </a:extLst>
              </a:tr>
              <a:tr h="292297">
                <a:tc vMerge="1">
                  <a:txBody>
                    <a:bodyPr/>
                    <a:lstStyle/>
                    <a:p>
                      <a:endParaRPr lang="en-US" sz="900" dirty="0"/>
                    </a:p>
                  </a:txBody>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a:r>
                        <a:rPr lang="en-US" sz="900" dirty="0"/>
                        <a:t>$253.46</a:t>
                      </a:r>
                    </a:p>
                  </a:txBody>
                  <a:tcPr anchor="ct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a:r>
                        <a:rPr lang="en-US" sz="900" dirty="0"/>
                        <a:t>$13.23</a:t>
                      </a:r>
                    </a:p>
                  </a:txBody>
                  <a:tcPr anchor="ctr">
                    <a:lnR w="12700" cap="flat" cmpd="sng" algn="ctr">
                      <a:solidFill>
                        <a:schemeClr val="tx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0004"/>
                  </a:ext>
                </a:extLst>
              </a:tr>
              <a:tr h="292297">
                <a:tc rowSpan="2">
                  <a:txBody>
                    <a:bodyPr/>
                    <a:lstStyle/>
                    <a:p>
                      <a:pPr algn="ctr"/>
                      <a:r>
                        <a:rPr lang="en-US" sz="900" b="1" dirty="0"/>
                        <a:t>B</a:t>
                      </a:r>
                      <a:r>
                        <a:rPr lang="en-US" sz="900" b="1" baseline="0" dirty="0"/>
                        <a:t> &amp; C</a:t>
                      </a:r>
                      <a:endParaRPr lang="en-US" sz="900" b="1" dirty="0"/>
                    </a:p>
                  </a:txBody>
                  <a:tcPr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r>
                        <a:rPr lang="en-US" sz="900" b="1" dirty="0"/>
                        <a:t>Preferred</a:t>
                      </a:r>
                    </a:p>
                  </a:txBody>
                  <a:tcPr anchor="ctr">
                    <a:lnT w="12700" cap="flat" cmpd="sng" algn="ctr">
                      <a:solidFill>
                        <a:schemeClr val="tx1"/>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algn="ctr"/>
                      <a:r>
                        <a:rPr lang="en-US" sz="900" dirty="0"/>
                        <a:t>$147.49</a:t>
                      </a:r>
                    </a:p>
                  </a:txBody>
                  <a:tcPr anchor="ctr">
                    <a:lnT w="12700" cap="flat" cmpd="sng" algn="ctr">
                      <a:solidFill>
                        <a:schemeClr val="tx1"/>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tc>
                  <a:txBody>
                    <a:bodyPr/>
                    <a:lstStyle/>
                    <a:p>
                      <a:pPr algn="ctr"/>
                      <a:r>
                        <a:rPr lang="en-US" sz="900" dirty="0"/>
                        <a:t>$7.70</a:t>
                      </a:r>
                    </a:p>
                  </a:txBody>
                  <a:tcPr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2"/>
                      </a:solidFill>
                      <a:prstDash val="solid"/>
                      <a:round/>
                      <a:headEnd type="none" w="med" len="med"/>
                      <a:tailEnd type="none" w="med" len="med"/>
                    </a:lnB>
                    <a:noFill/>
                  </a:tcPr>
                </a:tc>
                <a:extLst>
                  <a:ext uri="{0D108BD9-81ED-4DB2-BD59-A6C34878D82A}">
                    <a16:rowId xmlns:a16="http://schemas.microsoft.com/office/drawing/2014/main" val="10005"/>
                  </a:ext>
                </a:extLst>
              </a:tr>
              <a:tr h="292297">
                <a:tc vMerge="1">
                  <a:txBody>
                    <a:bodyPr/>
                    <a:lstStyle/>
                    <a:p>
                      <a:pPr algn="ctr"/>
                      <a:endParaRPr lang="en-US" sz="900" b="1" dirty="0"/>
                    </a:p>
                  </a:txBody>
                  <a:tcPr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r>
                        <a:rPr lang="en-US" sz="900" b="1" dirty="0"/>
                        <a:t>Alternative</a:t>
                      </a:r>
                    </a:p>
                  </a:txBody>
                  <a:tcPr anchor="ct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a:r>
                        <a:rPr lang="en-US" sz="900" dirty="0"/>
                        <a:t>$327.20</a:t>
                      </a:r>
                    </a:p>
                  </a:txBody>
                  <a:tcPr anchor="ct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a:r>
                        <a:rPr lang="en-US" sz="900" dirty="0"/>
                        <a:t>$17.08</a:t>
                      </a:r>
                    </a:p>
                  </a:txBody>
                  <a:tcPr anchor="ctr">
                    <a:lnR w="12700" cap="flat" cmpd="sng" algn="ctr">
                      <a:solidFill>
                        <a:schemeClr val="tx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0006"/>
                  </a:ext>
                </a:extLst>
              </a:tr>
            </a:tbl>
          </a:graphicData>
        </a:graphic>
      </p:graphicFrame>
      <p:sp>
        <p:nvSpPr>
          <p:cNvPr id="13" name="Rectangle 12"/>
          <p:cNvSpPr/>
          <p:nvPr/>
        </p:nvSpPr>
        <p:spPr>
          <a:xfrm>
            <a:off x="4456102" y="872716"/>
            <a:ext cx="4292362" cy="2131417"/>
          </a:xfrm>
          <a:prstGeom prst="rect">
            <a:avLst/>
          </a:prstGeom>
        </p:spPr>
        <p:txBody>
          <a:bodyPr wrap="square" numCol="1">
            <a:spAutoFit/>
          </a:bodyPr>
          <a:lstStyle/>
          <a:p>
            <a:pPr>
              <a:lnSpc>
                <a:spcPts val="1400"/>
              </a:lnSpc>
              <a:spcAft>
                <a:spcPts val="600"/>
              </a:spcAft>
            </a:pPr>
            <a:r>
              <a:rPr lang="en-US" sz="1100" dirty="0">
                <a:solidFill>
                  <a:srgbClr val="414141"/>
                </a:solidFill>
              </a:rPr>
              <a:t>While INDOT has prepared unique treatment strategies for each roadway sub-category for its asphalt pavement lifecycle cost analysis, for concrete pavement INDOT has prepared one preferred treatment strategy for all A category pavement (A1 and A2) and for all B and C category pavement and their associated sub-categories. </a:t>
            </a:r>
          </a:p>
          <a:p>
            <a:pPr>
              <a:lnSpc>
                <a:spcPts val="1400"/>
              </a:lnSpc>
              <a:spcAft>
                <a:spcPts val="600"/>
              </a:spcAft>
            </a:pPr>
            <a:r>
              <a:rPr lang="en-US" sz="1100" dirty="0">
                <a:solidFill>
                  <a:srgbClr val="414141"/>
                </a:solidFill>
              </a:rPr>
              <a:t>Similar to the asphalt pavements, this assumes less frequent but more intensive CAPEX interventions for the alternative scenarios. See the illustrative asset decay curves in the Pavement Lifecycle Investment Planning Section for greater detail on assumed CAPEX interventions.</a:t>
            </a:r>
          </a:p>
        </p:txBody>
      </p:sp>
      <p:sp>
        <p:nvSpPr>
          <p:cNvPr id="18" name="Rectangle 17"/>
          <p:cNvSpPr/>
          <p:nvPr/>
        </p:nvSpPr>
        <p:spPr>
          <a:xfrm>
            <a:off x="2255955" y="3104964"/>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5: PCCP Financial Analysis Inputs and Results</a:t>
            </a:r>
            <a:r>
              <a:rPr lang="en-US" sz="900" baseline="30000" dirty="0">
                <a:solidFill>
                  <a:schemeClr val="bg1"/>
                </a:solidFill>
              </a:rPr>
              <a:t>1</a:t>
            </a:r>
            <a:r>
              <a:rPr lang="en-US" sz="900" dirty="0">
                <a:solidFill>
                  <a:schemeClr val="bg1"/>
                </a:solidFill>
              </a:rPr>
              <a:t> </a:t>
            </a:r>
          </a:p>
        </p:txBody>
      </p:sp>
      <p:sp>
        <p:nvSpPr>
          <p:cNvPr id="16" name="Rectangle 15">
            <a:extLst>
              <a:ext uri="{FF2B5EF4-FFF2-40B4-BE49-F238E27FC236}">
                <a16:creationId xmlns:a16="http://schemas.microsoft.com/office/drawing/2014/main" id="{353AD330-B473-4454-BCA9-FE0DA70B49D8}"/>
              </a:ext>
            </a:extLst>
          </p:cNvPr>
          <p:cNvSpPr/>
          <p:nvPr/>
        </p:nvSpPr>
        <p:spPr>
          <a:xfrm>
            <a:off x="407171" y="5997534"/>
            <a:ext cx="7893905" cy="330860"/>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1</a:t>
            </a:r>
            <a:r>
              <a:rPr lang="en-US" sz="800" i="1" dirty="0">
                <a:solidFill>
                  <a:schemeClr val="tx2"/>
                </a:solidFill>
              </a:rPr>
              <a:t>Costs are for illustrative purposes only and do not represent actual treatments, which vary based on the specific pavement.</a:t>
            </a:r>
            <a:endParaRPr lang="en-US" sz="800" i="1" baseline="30000" dirty="0">
              <a:solidFill>
                <a:schemeClr val="tx2"/>
              </a:solidFill>
            </a:endParaRPr>
          </a:p>
        </p:txBody>
      </p:sp>
      <p:graphicFrame>
        <p:nvGraphicFramePr>
          <p:cNvPr id="19" name="Table 18">
            <a:extLst>
              <a:ext uri="{FF2B5EF4-FFF2-40B4-BE49-F238E27FC236}">
                <a16:creationId xmlns:a16="http://schemas.microsoft.com/office/drawing/2014/main" id="{84A4D12F-D478-4EC6-A039-DC93D55B35E0}"/>
              </a:ext>
            </a:extLst>
          </p:cNvPr>
          <p:cNvGraphicFramePr>
            <a:graphicFrameLocks noGrp="1"/>
          </p:cNvGraphicFramePr>
          <p:nvPr>
            <p:extLst>
              <p:ext uri="{D42A27DB-BD31-4B8C-83A1-F6EECF244321}">
                <p14:modId xmlns:p14="http://schemas.microsoft.com/office/powerpoint/2010/main" val="973838950"/>
              </p:ext>
            </p:extLst>
          </p:nvPr>
        </p:nvGraphicFramePr>
        <p:xfrm>
          <a:off x="12376736" y="584684"/>
          <a:ext cx="4940680" cy="2684102"/>
        </p:xfrm>
        <a:graphic>
          <a:graphicData uri="http://schemas.openxmlformats.org/drawingml/2006/table">
            <a:tbl>
              <a:tblPr firstRow="1" bandRow="1">
                <a:tableStyleId>{69012ECD-51FC-41F1-AA8D-1B2483CD663E}</a:tableStyleId>
              </a:tblPr>
              <a:tblGrid>
                <a:gridCol w="1063752">
                  <a:extLst>
                    <a:ext uri="{9D8B030D-6E8A-4147-A177-3AD203B41FA5}">
                      <a16:colId xmlns:a16="http://schemas.microsoft.com/office/drawing/2014/main" val="20000"/>
                    </a:ext>
                  </a:extLst>
                </a:gridCol>
                <a:gridCol w="1246340">
                  <a:extLst>
                    <a:ext uri="{9D8B030D-6E8A-4147-A177-3AD203B41FA5}">
                      <a16:colId xmlns:a16="http://schemas.microsoft.com/office/drawing/2014/main" val="20001"/>
                    </a:ext>
                  </a:extLst>
                </a:gridCol>
                <a:gridCol w="657647">
                  <a:extLst>
                    <a:ext uri="{9D8B030D-6E8A-4147-A177-3AD203B41FA5}">
                      <a16:colId xmlns:a16="http://schemas.microsoft.com/office/drawing/2014/main" val="20002"/>
                    </a:ext>
                  </a:extLst>
                </a:gridCol>
                <a:gridCol w="657647">
                  <a:extLst>
                    <a:ext uri="{9D8B030D-6E8A-4147-A177-3AD203B41FA5}">
                      <a16:colId xmlns:a16="http://schemas.microsoft.com/office/drawing/2014/main" val="20003"/>
                    </a:ext>
                  </a:extLst>
                </a:gridCol>
                <a:gridCol w="657647">
                  <a:extLst>
                    <a:ext uri="{9D8B030D-6E8A-4147-A177-3AD203B41FA5}">
                      <a16:colId xmlns:a16="http://schemas.microsoft.com/office/drawing/2014/main" val="1660766024"/>
                    </a:ext>
                  </a:extLst>
                </a:gridCol>
                <a:gridCol w="657647">
                  <a:extLst>
                    <a:ext uri="{9D8B030D-6E8A-4147-A177-3AD203B41FA5}">
                      <a16:colId xmlns:a16="http://schemas.microsoft.com/office/drawing/2014/main" val="4170512839"/>
                    </a:ext>
                  </a:extLst>
                </a:gridCol>
              </a:tblGrid>
              <a:tr h="316669">
                <a:tc gridSpan="6">
                  <a:txBody>
                    <a:bodyPr/>
                    <a:lstStyle/>
                    <a:p>
                      <a:pPr algn="ctr"/>
                      <a:r>
                        <a:rPr lang="en-US" sz="1200" dirty="0">
                          <a:solidFill>
                            <a:schemeClr val="bg2"/>
                          </a:solidFill>
                        </a:rPr>
                        <a:t>Road Category Detail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tx2"/>
                    </a:solidFill>
                  </a:tcPr>
                </a:tc>
                <a:tc hMerge="1">
                  <a:txBody>
                    <a:bodyPr/>
                    <a:lstStyle/>
                    <a:p>
                      <a:endParaRPr lang="en-US"/>
                    </a:p>
                  </a:txBody>
                  <a:tcPr/>
                </a:tc>
                <a:tc hMerge="1">
                  <a:txBody>
                    <a:bodyPr/>
                    <a:lstStyle/>
                    <a:p>
                      <a:endParaRPr lang="en-US" sz="900" dirty="0">
                        <a:solidFill>
                          <a:schemeClr val="bg2"/>
                        </a:solidFill>
                      </a:endParaRPr>
                    </a:p>
                  </a:txBody>
                  <a:tcPr>
                    <a:solidFill>
                      <a:schemeClr val="tx2"/>
                    </a:solidFill>
                  </a:tcPr>
                </a:tc>
                <a:tc hMerge="1">
                  <a:txBody>
                    <a:bodyPr/>
                    <a:lstStyle/>
                    <a:p>
                      <a:endParaRPr lang="en-US" sz="900" dirty="0">
                        <a:solidFill>
                          <a:schemeClr val="bg2"/>
                        </a:solidFill>
                      </a:endParaRPr>
                    </a:p>
                  </a:txBody>
                  <a:tcPr>
                    <a:solidFill>
                      <a:schemeClr val="tx2"/>
                    </a:solidFill>
                  </a:tcPr>
                </a:tc>
                <a:tc hMerge="1">
                  <a:txBody>
                    <a:bodyPr/>
                    <a:lstStyle/>
                    <a:p>
                      <a:pPr algn="ctr"/>
                      <a:endParaRPr lang="en-US" sz="1000"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tx2"/>
                    </a:solidFill>
                  </a:tcPr>
                </a:tc>
                <a:tc hMerge="1">
                  <a:txBody>
                    <a:bodyPr/>
                    <a:lstStyle/>
                    <a:p>
                      <a:pPr algn="ctr"/>
                      <a:endParaRPr lang="en-US" sz="1000" dirty="0">
                        <a:solidFill>
                          <a:schemeClr val="bg2"/>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tx2"/>
                    </a:solidFill>
                  </a:tcPr>
                </a:tc>
                <a:extLst>
                  <a:ext uri="{0D108BD9-81ED-4DB2-BD59-A6C34878D82A}">
                    <a16:rowId xmlns:a16="http://schemas.microsoft.com/office/drawing/2014/main" val="10000"/>
                  </a:ext>
                </a:extLst>
              </a:tr>
              <a:tr h="306058">
                <a:tc>
                  <a:txBody>
                    <a:bodyPr/>
                    <a:lstStyle/>
                    <a:p>
                      <a:pPr algn="ctr" fontAlgn="b"/>
                      <a:r>
                        <a:rPr lang="en-US" sz="1200" b="1" i="0" u="none" strike="noStrike" dirty="0">
                          <a:solidFill>
                            <a:schemeClr val="bg2"/>
                          </a:solidFill>
                          <a:effectLst/>
                          <a:latin typeface="Calibri" panose="020F0502020204030204" pitchFamily="34" charset="0"/>
                        </a:rPr>
                        <a:t>Road Cat</a:t>
                      </a:r>
                    </a:p>
                  </a:txBody>
                  <a:tcPr marL="9525" marR="9525" marT="9525" marB="0" anchor="ctr">
                    <a:lnL w="12700" cap="flat" cmpd="sng" algn="ctr">
                      <a:solidFill>
                        <a:schemeClr val="tx1"/>
                      </a:solidFill>
                      <a:prstDash val="solid"/>
                      <a:round/>
                      <a:headEnd type="none" w="med" len="med"/>
                      <a:tailEnd type="none" w="med" len="med"/>
                    </a:lnL>
                    <a:solidFill>
                      <a:schemeClr val="bg1"/>
                    </a:solidFill>
                  </a:tcPr>
                </a:tc>
                <a:tc>
                  <a:txBody>
                    <a:bodyPr/>
                    <a:lstStyle/>
                    <a:p>
                      <a:pPr algn="ctr" fontAlgn="b"/>
                      <a:r>
                        <a:rPr lang="en-US" sz="1200" b="1" i="0" u="none" strike="noStrike" dirty="0">
                          <a:solidFill>
                            <a:schemeClr val="bg2"/>
                          </a:solidFill>
                          <a:effectLst/>
                          <a:latin typeface="Calibri" panose="020F0502020204030204" pitchFamily="34" charset="0"/>
                        </a:rPr>
                        <a:t>CPR</a:t>
                      </a:r>
                    </a:p>
                  </a:txBody>
                  <a:tcPr marL="9525" marR="9525" marT="9525" marB="0" anchor="ctr">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US" sz="1200" b="1" i="0" u="none" strike="noStrike" dirty="0">
                          <a:solidFill>
                            <a:schemeClr val="bg2"/>
                          </a:solidFill>
                          <a:effectLst/>
                          <a:latin typeface="Calibri" panose="020F0502020204030204" pitchFamily="34" charset="0"/>
                        </a:rPr>
                        <a:t>HMA-PM</a:t>
                      </a:r>
                    </a:p>
                  </a:txBody>
                  <a:tcPr marL="9525" marR="9525" marT="9525" marB="0" anchor="ctr">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US" sz="1200" b="1" i="0" u="none" strike="noStrike" dirty="0">
                          <a:solidFill>
                            <a:schemeClr val="bg2"/>
                          </a:solidFill>
                          <a:effectLst/>
                          <a:latin typeface="Calibri" panose="020F0502020204030204" pitchFamily="34" charset="0"/>
                        </a:rPr>
                        <a:t>Minor Structural</a:t>
                      </a:r>
                    </a:p>
                  </a:txBody>
                  <a:tcPr marL="9525" marR="9525" marT="9525" marB="0" anchor="ctr">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US" sz="1200" b="1" i="0" u="none" strike="noStrike" dirty="0">
                          <a:solidFill>
                            <a:schemeClr val="bg2"/>
                          </a:solidFill>
                          <a:effectLst/>
                          <a:latin typeface="Calibri" panose="020F0502020204030204" pitchFamily="34" charset="0"/>
                        </a:rPr>
                        <a:t>Thin PCCP</a:t>
                      </a:r>
                    </a:p>
                  </a:txBody>
                  <a:tcPr marL="9525" marR="9525" marT="9525" marB="0" anchor="ctr">
                    <a:lnB w="12700" cap="flat" cmpd="sng" algn="ctr">
                      <a:solidFill>
                        <a:schemeClr val="tx1"/>
                      </a:solidFill>
                      <a:prstDash val="solid"/>
                      <a:round/>
                      <a:headEnd type="none" w="med" len="med"/>
                      <a:tailEnd type="none" w="med" len="med"/>
                    </a:lnB>
                    <a:solidFill>
                      <a:schemeClr val="bg1"/>
                    </a:solidFill>
                  </a:tcPr>
                </a:tc>
                <a:tc>
                  <a:txBody>
                    <a:bodyPr/>
                    <a:lstStyle/>
                    <a:p>
                      <a:pPr algn="ctr" fontAlgn="b"/>
                      <a:r>
                        <a:rPr lang="en-US" sz="1200" b="1" i="0" u="none" strike="noStrike" dirty="0">
                          <a:solidFill>
                            <a:schemeClr val="bg2"/>
                          </a:solidFill>
                          <a:effectLst/>
                          <a:latin typeface="Calibri" panose="020F0502020204030204" pitchFamily="34" charset="0"/>
                        </a:rPr>
                        <a:t>Major / Replace</a:t>
                      </a:r>
                    </a:p>
                  </a:txBody>
                  <a:tcPr marL="9525" marR="9525" marT="9525"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92297">
                <a:tc>
                  <a:txBody>
                    <a:bodyPr/>
                    <a:lstStyle/>
                    <a:p>
                      <a:pPr algn="ctr"/>
                      <a:r>
                        <a:rPr lang="en-US" sz="1200" b="1" dirty="0"/>
                        <a:t>A1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185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extLst>
                  <a:ext uri="{0D108BD9-81ED-4DB2-BD59-A6C34878D82A}">
                    <a16:rowId xmlns:a16="http://schemas.microsoft.com/office/drawing/2014/main" val="10003"/>
                  </a:ext>
                </a:extLst>
              </a:tr>
              <a:tr h="29229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A2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170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0004"/>
                  </a:ext>
                </a:extLst>
              </a:tr>
              <a:tr h="29229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B1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150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extLst>
                  <a:ext uri="{0D108BD9-81ED-4DB2-BD59-A6C34878D82A}">
                    <a16:rowId xmlns:a16="http://schemas.microsoft.com/office/drawing/2014/main" val="10005"/>
                  </a:ext>
                </a:extLst>
              </a:tr>
              <a:tr h="29229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B2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140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0006"/>
                  </a:ext>
                </a:extLst>
              </a:tr>
              <a:tr h="18485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C1</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tc>
                  <a:txBody>
                    <a:bodyPr/>
                    <a:lstStyle/>
                    <a:p>
                      <a:pPr algn="ctr" fontAlgn="b"/>
                      <a:r>
                        <a:rPr lang="en-US" sz="1200" b="0" i="0" u="none" strike="noStrike">
                          <a:solidFill>
                            <a:srgbClr val="000000"/>
                          </a:solidFill>
                          <a:effectLst/>
                          <a:latin typeface="Calibri" panose="020F0502020204030204" pitchFamily="34" charset="0"/>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2"/>
                    </a:solidFill>
                  </a:tcPr>
                </a:tc>
                <a:extLst>
                  <a:ext uri="{0D108BD9-81ED-4DB2-BD59-A6C34878D82A}">
                    <a16:rowId xmlns:a16="http://schemas.microsoft.com/office/drawing/2014/main" val="3076415184"/>
                  </a:ext>
                </a:extLst>
              </a:tr>
              <a:tr h="14614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C2</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r>
                        <a:rPr lang="en-US" sz="1200" b="0" i="0" u="none" strike="noStrike">
                          <a:solidFill>
                            <a:srgbClr val="000000"/>
                          </a:solidFill>
                          <a:effectLst/>
                          <a:latin typeface="Calibri" panose="020F0502020204030204" pitchFamily="34" charset="0"/>
                        </a:rPr>
                        <a:t>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a:solidFill>
                            <a:srgbClr val="000000"/>
                          </a:solidFill>
                          <a:effectLst/>
                          <a:latin typeface="Calibri" panose="020F0502020204030204" pitchFamily="34" charset="0"/>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703574648"/>
                  </a:ext>
                </a:extLst>
              </a:tr>
              <a:tr h="14614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t>Small Town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lumMod val="90000"/>
                      </a:schemeClr>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tc>
                  <a:txBody>
                    <a:bodyPr/>
                    <a:lstStyle/>
                    <a:p>
                      <a:pPr algn="ctr" fontAlgn="b"/>
                      <a:r>
                        <a:rPr lang="en-US" sz="1200" b="0" i="0" u="none" strike="noStrike" dirty="0">
                          <a:solidFill>
                            <a:srgbClr val="000000"/>
                          </a:solidFill>
                          <a:effectLst/>
                          <a:latin typeface="Calibri" panose="020F0502020204030204" pitchFamily="34" charset="0"/>
                        </a:rPr>
                        <a:t>250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2"/>
                    </a:solidFill>
                  </a:tcPr>
                </a:tc>
                <a:extLst>
                  <a:ext uri="{0D108BD9-81ED-4DB2-BD59-A6C34878D82A}">
                    <a16:rowId xmlns:a16="http://schemas.microsoft.com/office/drawing/2014/main" val="163236447"/>
                  </a:ext>
                </a:extLst>
              </a:tr>
            </a:tbl>
          </a:graphicData>
        </a:graphic>
      </p:graphicFrame>
      <p:sp>
        <p:nvSpPr>
          <p:cNvPr id="4" name="Rectangle 3">
            <a:extLst>
              <a:ext uri="{FF2B5EF4-FFF2-40B4-BE49-F238E27FC236}">
                <a16:creationId xmlns:a16="http://schemas.microsoft.com/office/drawing/2014/main" id="{8F9B84FD-CB44-4E3D-B4F0-AC90AA6C5890}"/>
              </a:ext>
            </a:extLst>
          </p:cNvPr>
          <p:cNvSpPr/>
          <p:nvPr/>
        </p:nvSpPr>
        <p:spPr>
          <a:xfrm>
            <a:off x="12722500" y="1274702"/>
            <a:ext cx="3312368" cy="1944216"/>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500" b="1" dirty="0">
                <a:solidFill>
                  <a:schemeClr val="bg2"/>
                </a:solidFill>
              </a:rPr>
              <a:t>Based on Autumn’s comment from 11/16</a:t>
            </a:r>
          </a:p>
        </p:txBody>
      </p:sp>
    </p:spTree>
    <p:extLst>
      <p:ext uri="{BB962C8B-B14F-4D97-AF65-F5344CB8AC3E}">
        <p14:creationId xmlns:p14="http://schemas.microsoft.com/office/powerpoint/2010/main" val="255848523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39964"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15" name="Table 14"/>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FINANCIAL ANALYSIS &amp; OPTIMIZATION OF STRATEGIES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6" name="TextBox 5"/>
          <p:cNvSpPr txBox="1">
            <a:spLocks/>
          </p:cNvSpPr>
          <p:nvPr/>
        </p:nvSpPr>
        <p:spPr>
          <a:xfrm>
            <a:off x="286624" y="473034"/>
            <a:ext cx="8281820" cy="400796"/>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Lifecycle Strategy Financial Optimization – Network-Level Costs</a:t>
            </a:r>
          </a:p>
        </p:txBody>
      </p:sp>
      <p:sp>
        <p:nvSpPr>
          <p:cNvPr id="8" name="Rectangle 7"/>
          <p:cNvSpPr/>
          <p:nvPr/>
        </p:nvSpPr>
        <p:spPr>
          <a:xfrm>
            <a:off x="286624" y="957491"/>
            <a:ext cx="8101800" cy="451406"/>
          </a:xfrm>
          <a:prstGeom prst="rect">
            <a:avLst/>
          </a:prstGeom>
        </p:spPr>
        <p:txBody>
          <a:bodyPr wrap="square" numCol="1">
            <a:spAutoFit/>
          </a:bodyPr>
          <a:lstStyle/>
          <a:p>
            <a:pPr>
              <a:lnSpc>
                <a:spcPts val="1400"/>
              </a:lnSpc>
              <a:spcAft>
                <a:spcPts val="600"/>
              </a:spcAft>
            </a:pPr>
            <a:r>
              <a:rPr lang="en-US" sz="1100" dirty="0">
                <a:solidFill>
                  <a:srgbClr val="414141"/>
                </a:solidFill>
              </a:rPr>
              <a:t>Based on the preceding financial analysis and associated cost assumptions for the CAPEX and OPEX typical treatment family costs, approximate total equivalent annual costs (EAC) are provided by road category in the table below. </a:t>
            </a:r>
          </a:p>
        </p:txBody>
      </p:sp>
      <p:graphicFrame>
        <p:nvGraphicFramePr>
          <p:cNvPr id="2" name="Table 1"/>
          <p:cNvGraphicFramePr>
            <a:graphicFrameLocks noGrp="1"/>
          </p:cNvGraphicFramePr>
          <p:nvPr>
            <p:extLst>
              <p:ext uri="{D42A27DB-BD31-4B8C-83A1-F6EECF244321}">
                <p14:modId xmlns:p14="http://schemas.microsoft.com/office/powerpoint/2010/main" val="58153771"/>
              </p:ext>
            </p:extLst>
          </p:nvPr>
        </p:nvGraphicFramePr>
        <p:xfrm>
          <a:off x="1079612" y="1761717"/>
          <a:ext cx="6985184" cy="2241291"/>
        </p:xfrm>
        <a:graphic>
          <a:graphicData uri="http://schemas.openxmlformats.org/drawingml/2006/table">
            <a:tbl>
              <a:tblPr>
                <a:tableStyleId>{69012ECD-51FC-41F1-AA8D-1B2483CD663E}</a:tableStyleId>
              </a:tblPr>
              <a:tblGrid>
                <a:gridCol w="797152">
                  <a:extLst>
                    <a:ext uri="{9D8B030D-6E8A-4147-A177-3AD203B41FA5}">
                      <a16:colId xmlns:a16="http://schemas.microsoft.com/office/drawing/2014/main" val="20000"/>
                    </a:ext>
                  </a:extLst>
                </a:gridCol>
                <a:gridCol w="1628164">
                  <a:extLst>
                    <a:ext uri="{9D8B030D-6E8A-4147-A177-3AD203B41FA5}">
                      <a16:colId xmlns:a16="http://schemas.microsoft.com/office/drawing/2014/main" val="20001"/>
                    </a:ext>
                  </a:extLst>
                </a:gridCol>
                <a:gridCol w="1427520">
                  <a:extLst>
                    <a:ext uri="{9D8B030D-6E8A-4147-A177-3AD203B41FA5}">
                      <a16:colId xmlns:a16="http://schemas.microsoft.com/office/drawing/2014/main" val="20002"/>
                    </a:ext>
                  </a:extLst>
                </a:gridCol>
                <a:gridCol w="1584176">
                  <a:extLst>
                    <a:ext uri="{9D8B030D-6E8A-4147-A177-3AD203B41FA5}">
                      <a16:colId xmlns:a16="http://schemas.microsoft.com/office/drawing/2014/main" val="20003"/>
                    </a:ext>
                  </a:extLst>
                </a:gridCol>
                <a:gridCol w="1548172">
                  <a:extLst>
                    <a:ext uri="{9D8B030D-6E8A-4147-A177-3AD203B41FA5}">
                      <a16:colId xmlns:a16="http://schemas.microsoft.com/office/drawing/2014/main" val="20004"/>
                    </a:ext>
                  </a:extLst>
                </a:gridCol>
              </a:tblGrid>
              <a:tr h="305873">
                <a:tc>
                  <a:txBody>
                    <a:bodyPr/>
                    <a:lstStyle/>
                    <a:p>
                      <a:pPr algn="ctr" fontAlgn="b">
                        <a:spcBef>
                          <a:spcPts val="600"/>
                        </a:spcBef>
                        <a:spcAft>
                          <a:spcPts val="600"/>
                        </a:spcAft>
                      </a:pPr>
                      <a:r>
                        <a:rPr lang="en-US" sz="1000" b="1" i="0" u="none" strike="noStrike" dirty="0">
                          <a:solidFill>
                            <a:schemeClr val="bg2"/>
                          </a:solidFill>
                          <a:effectLst/>
                          <a:latin typeface="+mn-lt"/>
                        </a:rPr>
                        <a:t>Roadway Category</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a:txBody>
                    <a:bodyPr/>
                    <a:lstStyle/>
                    <a:p>
                      <a:pPr algn="ctr" fontAlgn="b">
                        <a:spcBef>
                          <a:spcPts val="600"/>
                        </a:spcBef>
                        <a:spcAft>
                          <a:spcPts val="600"/>
                        </a:spcAft>
                      </a:pPr>
                      <a:r>
                        <a:rPr lang="en-US" sz="1000" b="1" i="0" u="none" strike="noStrike" dirty="0">
                          <a:solidFill>
                            <a:schemeClr val="bg2"/>
                          </a:solidFill>
                          <a:effectLst/>
                          <a:latin typeface="+mn-lt"/>
                        </a:rPr>
                        <a:t>CAPEX </a:t>
                      </a:r>
                      <a:r>
                        <a:rPr lang="en-US" sz="1000" b="1" i="0" u="none" strike="noStrike" baseline="0" dirty="0">
                          <a:solidFill>
                            <a:schemeClr val="bg2"/>
                          </a:solidFill>
                          <a:effectLst/>
                          <a:latin typeface="+mn-lt"/>
                        </a:rPr>
                        <a:t>EAC</a:t>
                      </a:r>
                      <a:endParaRPr lang="en-US" sz="1000" b="1" i="0" u="none" strike="noStrike" dirty="0">
                        <a:solidFill>
                          <a:schemeClr val="bg2"/>
                        </a:solidFill>
                        <a:effectLst/>
                        <a:latin typeface="+mn-lt"/>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a:txBody>
                    <a:bodyPr/>
                    <a:lstStyle/>
                    <a:p>
                      <a:pPr algn="ctr" fontAlgn="b">
                        <a:spcBef>
                          <a:spcPts val="600"/>
                        </a:spcBef>
                        <a:spcAft>
                          <a:spcPts val="600"/>
                        </a:spcAft>
                      </a:pPr>
                      <a:r>
                        <a:rPr lang="en-US" sz="1000" b="1" i="0" u="none" strike="noStrike" dirty="0">
                          <a:solidFill>
                            <a:schemeClr val="bg2"/>
                          </a:solidFill>
                          <a:effectLst/>
                          <a:latin typeface="+mn-lt"/>
                        </a:rPr>
                        <a:t>OPEX</a:t>
                      </a:r>
                      <a:r>
                        <a:rPr lang="en-US" sz="1000" b="1" i="0" u="none" strike="noStrike" baseline="0" dirty="0">
                          <a:solidFill>
                            <a:schemeClr val="bg2"/>
                          </a:solidFill>
                          <a:effectLst/>
                          <a:latin typeface="+mn-lt"/>
                        </a:rPr>
                        <a:t> EAC</a:t>
                      </a:r>
                      <a:endParaRPr lang="en-US" sz="1000" b="1" i="0" u="none" strike="noStrike" dirty="0">
                        <a:solidFill>
                          <a:schemeClr val="bg2"/>
                        </a:solidFill>
                        <a:effectLst/>
                        <a:latin typeface="+mn-lt"/>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a:txBody>
                    <a:bodyPr/>
                    <a:lstStyle/>
                    <a:p>
                      <a:pPr algn="ctr" fontAlgn="b">
                        <a:spcBef>
                          <a:spcPts val="600"/>
                        </a:spcBef>
                        <a:spcAft>
                          <a:spcPts val="600"/>
                        </a:spcAft>
                      </a:pPr>
                      <a:r>
                        <a:rPr lang="en-US" sz="1000" b="1" u="none" strike="noStrike" dirty="0">
                          <a:solidFill>
                            <a:schemeClr val="bg2"/>
                          </a:solidFill>
                          <a:effectLst/>
                          <a:latin typeface="+mn-lt"/>
                        </a:rPr>
                        <a:t>Total EAC</a:t>
                      </a:r>
                      <a:endParaRPr lang="en-US" sz="1000" b="1" i="0" u="none" strike="noStrike" dirty="0">
                        <a:solidFill>
                          <a:schemeClr val="bg2"/>
                        </a:solidFill>
                        <a:effectLst/>
                        <a:latin typeface="+mn-lt"/>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tc>
                  <a:txBody>
                    <a:bodyPr/>
                    <a:lstStyle/>
                    <a:p>
                      <a:pPr algn="ctr" fontAlgn="b">
                        <a:spcBef>
                          <a:spcPts val="600"/>
                        </a:spcBef>
                        <a:spcAft>
                          <a:spcPts val="600"/>
                        </a:spcAft>
                      </a:pPr>
                      <a:r>
                        <a:rPr lang="en-US" sz="1000" b="1" i="0" u="none" strike="noStrike" dirty="0">
                          <a:solidFill>
                            <a:schemeClr val="bg2"/>
                          </a:solidFill>
                          <a:effectLst/>
                          <a:latin typeface="+mn-lt"/>
                        </a:rPr>
                        <a:t>EAC Unit Costs ($/yd</a:t>
                      </a:r>
                      <a:r>
                        <a:rPr lang="en-US" sz="1000" b="1" i="0" u="none" strike="noStrike" baseline="30000" dirty="0">
                          <a:solidFill>
                            <a:schemeClr val="bg2"/>
                          </a:solidFill>
                          <a:effectLst/>
                          <a:latin typeface="+mn-lt"/>
                        </a:rPr>
                        <a:t>2</a:t>
                      </a:r>
                      <a:r>
                        <a:rPr lang="en-US" sz="1000" b="1" i="0" u="none" strike="noStrike" dirty="0">
                          <a:solidFill>
                            <a:schemeClr val="bg2"/>
                          </a:solidFill>
                          <a:effectLst/>
                          <a:latin typeface="+mn-lt"/>
                        </a:rPr>
                        <a:t>)</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275053">
                <a:tc>
                  <a:txBody>
                    <a:bodyPr/>
                    <a:lstStyle/>
                    <a:p>
                      <a:pPr algn="ctr" fontAlgn="b"/>
                      <a:r>
                        <a:rPr lang="en-US" sz="1000" u="none" strike="noStrike" dirty="0">
                          <a:solidFill>
                            <a:schemeClr val="bg2"/>
                          </a:solidFill>
                          <a:effectLst/>
                        </a:rPr>
                        <a:t>A1</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58,874,976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lvl="0" algn="ctr" fontAlgn="b"/>
                      <a:r>
                        <a:rPr lang="en-US" sz="1000" b="0" i="0" u="none" strike="noStrike" dirty="0">
                          <a:solidFill>
                            <a:srgbClr val="000000"/>
                          </a:solidFill>
                          <a:effectLst/>
                          <a:latin typeface="Arial" panose="020B0604020202020204" pitchFamily="34" charset="0"/>
                          <a:cs typeface="Arial" panose="020B0604020202020204" pitchFamily="34" charset="0"/>
                        </a:rPr>
                        <a:t> $               839,217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59,714,193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1000" dirty="0"/>
                        <a:t>$3.52</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01"/>
                  </a:ext>
                </a:extLst>
              </a:tr>
              <a:tr h="275053">
                <a:tc>
                  <a:txBody>
                    <a:bodyPr/>
                    <a:lstStyle/>
                    <a:p>
                      <a:pPr algn="ctr" fontAlgn="b"/>
                      <a:r>
                        <a:rPr lang="en-US" sz="1000" u="none" strike="noStrike" dirty="0">
                          <a:solidFill>
                            <a:schemeClr val="bg2"/>
                          </a:solidFill>
                          <a:effectLst/>
                        </a:rPr>
                        <a:t>A2</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53,599,758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927,655</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54,527,412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1000" dirty="0"/>
                        <a:t>$2.91</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2"/>
                  </a:ext>
                </a:extLst>
              </a:tr>
              <a:tr h="275053">
                <a:tc>
                  <a:txBody>
                    <a:bodyPr/>
                    <a:lstStyle/>
                    <a:p>
                      <a:pPr algn="ctr" fontAlgn="b"/>
                      <a:r>
                        <a:rPr lang="en-US" sz="1000" u="none" strike="noStrike" dirty="0">
                          <a:solidFill>
                            <a:schemeClr val="bg2"/>
                          </a:solidFill>
                          <a:effectLst/>
                        </a:rPr>
                        <a:t>B1</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77,271,877</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1,953,119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79,224,996</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1000" dirty="0"/>
                        <a:t>$2.00</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03"/>
                  </a:ext>
                </a:extLst>
              </a:tr>
              <a:tr h="275053">
                <a:tc>
                  <a:txBody>
                    <a:bodyPr/>
                    <a:lstStyle/>
                    <a:p>
                      <a:pPr algn="ctr" fontAlgn="b"/>
                      <a:r>
                        <a:rPr lang="en-US" sz="1000" u="none" strike="noStrike" dirty="0">
                          <a:solidFill>
                            <a:schemeClr val="bg2"/>
                          </a:solidFill>
                          <a:effectLst/>
                        </a:rPr>
                        <a:t>B2</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59,081,217</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1,984,410</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61,065,627</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1000" dirty="0"/>
                        <a:t>$1.77</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4"/>
                  </a:ext>
                </a:extLst>
              </a:tr>
              <a:tr h="278553">
                <a:tc>
                  <a:txBody>
                    <a:bodyPr/>
                    <a:lstStyle/>
                    <a:p>
                      <a:pPr algn="ctr" fontAlgn="b"/>
                      <a:r>
                        <a:rPr lang="en-US" sz="1000" u="none" strike="noStrike" dirty="0">
                          <a:solidFill>
                            <a:schemeClr val="bg2"/>
                          </a:solidFill>
                          <a:effectLst/>
                        </a:rPr>
                        <a:t>C1</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26,925,128</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1,003,029</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27,928,157</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tc>
                  <a:txBody>
                    <a:bodyPr/>
                    <a:lstStyle/>
                    <a:p>
                      <a:pPr algn="ctr"/>
                      <a:r>
                        <a:rPr lang="en-US" sz="1000" dirty="0"/>
                        <a:t>$1.45</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10005"/>
                  </a:ext>
                </a:extLst>
              </a:tr>
              <a:tr h="275053">
                <a:tc>
                  <a:txBody>
                    <a:bodyPr/>
                    <a:lstStyle/>
                    <a:p>
                      <a:pPr algn="ctr" fontAlgn="b"/>
                      <a:r>
                        <a:rPr lang="en-US" sz="1000" u="none" strike="noStrike" dirty="0">
                          <a:solidFill>
                            <a:schemeClr val="bg2"/>
                          </a:solidFill>
                          <a:effectLst/>
                        </a:rPr>
                        <a:t>C2</a:t>
                      </a:r>
                      <a:endParaRPr lang="en-US" sz="1000" b="0"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1"/>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54,283,441</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0" u="none" strike="noStrike" dirty="0">
                          <a:solidFill>
                            <a:srgbClr val="000000"/>
                          </a:solidFill>
                          <a:effectLst/>
                          <a:latin typeface="Arial" panose="020B0604020202020204" pitchFamily="34" charset="0"/>
                          <a:cs typeface="Arial" panose="020B0604020202020204" pitchFamily="34" charset="0"/>
                        </a:rPr>
                        <a:t> $          13,643,645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fontAlgn="b"/>
                      <a:r>
                        <a:rPr lang="en-US" sz="1000" b="0" i="1" u="none" strike="noStrike" dirty="0">
                          <a:solidFill>
                            <a:srgbClr val="000000"/>
                          </a:solidFill>
                          <a:effectLst/>
                          <a:latin typeface="Arial" panose="020B0604020202020204" pitchFamily="34" charset="0"/>
                          <a:cs typeface="Arial" panose="020B0604020202020204" pitchFamily="34" charset="0"/>
                        </a:rPr>
                        <a:t> $        67,927,086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a:txBody>
                    <a:bodyPr/>
                    <a:lstStyle/>
                    <a:p>
                      <a:pPr algn="ctr"/>
                      <a:r>
                        <a:rPr lang="en-US" sz="1000" dirty="0"/>
                        <a:t>$1.00</a:t>
                      </a:r>
                    </a:p>
                  </a:txBody>
                  <a:tcPr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extLst>
                  <a:ext uri="{0D108BD9-81ED-4DB2-BD59-A6C34878D82A}">
                    <a16:rowId xmlns:a16="http://schemas.microsoft.com/office/drawing/2014/main" val="10006"/>
                  </a:ext>
                </a:extLst>
              </a:tr>
              <a:tr h="275053">
                <a:tc>
                  <a:txBody>
                    <a:bodyPr/>
                    <a:lstStyle/>
                    <a:p>
                      <a:pPr algn="ctr" fontAlgn="b"/>
                      <a:r>
                        <a:rPr lang="en-US" sz="1000" b="1" u="none" strike="noStrike" dirty="0">
                          <a:solidFill>
                            <a:schemeClr val="bg2"/>
                          </a:solidFill>
                          <a:effectLst/>
                        </a:rPr>
                        <a:t>Total EAC</a:t>
                      </a:r>
                      <a:endParaRPr lang="en-US" sz="1000" b="1" i="0" u="none" strike="noStrike" dirty="0">
                        <a:solidFill>
                          <a:schemeClr val="bg2"/>
                        </a:solidFill>
                        <a:effectLst/>
                        <a:latin typeface="Calibri" panose="020F0502020204030204" pitchFamily="34" charset="0"/>
                      </a:endParaRPr>
                    </a:p>
                  </a:txBody>
                  <a:tcPr marL="7620" marR="7620" marT="7620" marB="0" anchor="ctr">
                    <a:lnL w="12700" cap="flat" cmpd="sng" algn="ctr">
                      <a:solidFill>
                        <a:schemeClr val="tx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fontAlgn="b"/>
                      <a:r>
                        <a:rPr lang="en-US" sz="1000" b="0" i="1" u="none" strike="noStrike" dirty="0">
                          <a:solidFill>
                            <a:schemeClr val="bg2"/>
                          </a:solidFill>
                          <a:effectLst/>
                          <a:latin typeface="Arial" panose="020B0604020202020204" pitchFamily="34" charset="0"/>
                          <a:cs typeface="Arial" panose="020B0604020202020204" pitchFamily="34" charset="0"/>
                        </a:rPr>
                        <a:t> $      330,036,396</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fontAlgn="b"/>
                      <a:r>
                        <a:rPr lang="en-US" sz="1000" b="0" i="1" u="none" strike="noStrike" dirty="0">
                          <a:solidFill>
                            <a:schemeClr val="bg2"/>
                          </a:solidFill>
                          <a:effectLst/>
                          <a:latin typeface="Arial" panose="020B0604020202020204" pitchFamily="34" charset="0"/>
                          <a:cs typeface="Arial" panose="020B0604020202020204" pitchFamily="34" charset="0"/>
                        </a:rPr>
                        <a:t> $          20,351,075 </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fontAlgn="b"/>
                      <a:r>
                        <a:rPr lang="en-US" sz="1000" b="1" i="0" u="none" strike="noStrike" dirty="0">
                          <a:solidFill>
                            <a:schemeClr val="bg2"/>
                          </a:solidFill>
                          <a:effectLst/>
                          <a:latin typeface="Arial" panose="020B0604020202020204" pitchFamily="34" charset="0"/>
                          <a:cs typeface="Arial" panose="020B0604020202020204" pitchFamily="34" charset="0"/>
                        </a:rPr>
                        <a:t> $      350,387,471</a:t>
                      </a: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tc>
                  <a:txBody>
                    <a:bodyPr/>
                    <a:lstStyle/>
                    <a:p>
                      <a:pPr algn="ctr" fontAlgn="b"/>
                      <a:endParaRPr lang="en-US" sz="1000" b="1" i="0" u="none" strike="noStrike" dirty="0">
                        <a:solidFill>
                          <a:schemeClr val="bg2"/>
                        </a:solidFill>
                        <a:effectLst/>
                        <a:latin typeface="Arial" panose="020B0604020202020204" pitchFamily="34" charset="0"/>
                        <a:cs typeface="Arial" panose="020B0604020202020204" pitchFamily="34" charset="0"/>
                      </a:endParaRPr>
                    </a:p>
                  </a:txBody>
                  <a:tcPr marL="7620" marR="7620" marT="7620" marB="0" anchor="ctr">
                    <a:lnL w="12700" cap="flat" cmpd="sng" algn="ctr">
                      <a:solidFill>
                        <a:schemeClr val="bg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solidFill>
                  </a:tcPr>
                </a:tc>
                <a:extLst>
                  <a:ext uri="{0D108BD9-81ED-4DB2-BD59-A6C34878D82A}">
                    <a16:rowId xmlns:a16="http://schemas.microsoft.com/office/drawing/2014/main" val="10007"/>
                  </a:ext>
                </a:extLst>
              </a:tr>
            </a:tbl>
          </a:graphicData>
        </a:graphic>
      </p:graphicFrame>
      <p:sp>
        <p:nvSpPr>
          <p:cNvPr id="11" name="Rectangle 10"/>
          <p:cNvSpPr/>
          <p:nvPr/>
        </p:nvSpPr>
        <p:spPr>
          <a:xfrm>
            <a:off x="2555776" y="1520788"/>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6: Total Equivalent Annual Costs (EAC) by Roadway Category</a:t>
            </a:r>
            <a:r>
              <a:rPr lang="en-US" sz="900" baseline="30000" dirty="0">
                <a:solidFill>
                  <a:schemeClr val="bg1"/>
                </a:solidFill>
              </a:rPr>
              <a:t>1</a:t>
            </a:r>
            <a:r>
              <a:rPr lang="en-US" sz="900" dirty="0">
                <a:solidFill>
                  <a:schemeClr val="bg1"/>
                </a:solidFill>
              </a:rPr>
              <a:t> </a:t>
            </a:r>
          </a:p>
        </p:txBody>
      </p:sp>
      <p:grpSp>
        <p:nvGrpSpPr>
          <p:cNvPr id="4" name="Group 3"/>
          <p:cNvGrpSpPr/>
          <p:nvPr/>
        </p:nvGrpSpPr>
        <p:grpSpPr>
          <a:xfrm>
            <a:off x="509163" y="4393755"/>
            <a:ext cx="7884878" cy="1231489"/>
            <a:chOff x="498475" y="5100463"/>
            <a:chExt cx="7884878" cy="1231489"/>
          </a:xfrm>
        </p:grpSpPr>
        <p:pic>
          <p:nvPicPr>
            <p:cNvPr id="14" name="Picture 13"/>
            <p:cNvPicPr/>
            <p:nvPr/>
          </p:nvPicPr>
          <p:blipFill rotWithShape="1">
            <a:blip r:embed="rId8"/>
            <a:srcRect l="3687" t="41223" r="4500" b="30168"/>
            <a:stretch/>
          </p:blipFill>
          <p:spPr>
            <a:xfrm>
              <a:off x="498475" y="5134512"/>
              <a:ext cx="7884878" cy="1188132"/>
            </a:xfrm>
            <a:prstGeom prst="rect">
              <a:avLst/>
            </a:prstGeom>
          </p:spPr>
        </p:pic>
        <p:sp>
          <p:nvSpPr>
            <p:cNvPr id="12" name="Rectangle 11"/>
            <p:cNvSpPr/>
            <p:nvPr/>
          </p:nvSpPr>
          <p:spPr>
            <a:xfrm>
              <a:off x="498475" y="5100463"/>
              <a:ext cx="7884878" cy="1231489"/>
            </a:xfrm>
            <a:prstGeom prst="rect">
              <a:avLst/>
            </a:prstGeom>
            <a:solidFill>
              <a:schemeClr val="accent2">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sp>
        <p:nvSpPr>
          <p:cNvPr id="13" name="Rectangle 12">
            <a:extLst>
              <a:ext uri="{FF2B5EF4-FFF2-40B4-BE49-F238E27FC236}">
                <a16:creationId xmlns:a16="http://schemas.microsoft.com/office/drawing/2014/main" id="{F17A6FC8-3564-4B82-AF39-727836D2B85A}"/>
              </a:ext>
            </a:extLst>
          </p:cNvPr>
          <p:cNvSpPr/>
          <p:nvPr/>
        </p:nvSpPr>
        <p:spPr>
          <a:xfrm>
            <a:off x="390571" y="5769413"/>
            <a:ext cx="7893905" cy="615553"/>
          </a:xfrm>
          <a:prstGeom prst="rect">
            <a:avLst/>
          </a:prstGeom>
        </p:spPr>
        <p:txBody>
          <a:bodyPr wrap="square" lIns="0" tIns="0" rIns="0" bIns="0">
            <a:spAutoFit/>
          </a:bodyPr>
          <a:lstStyle/>
          <a:p>
            <a:pPr lvl="0">
              <a:spcAft>
                <a:spcPts val="300"/>
              </a:spcAft>
            </a:pPr>
            <a:r>
              <a:rPr lang="en-US" sz="1100" i="1" dirty="0">
                <a:solidFill>
                  <a:schemeClr val="tx2"/>
                </a:solidFill>
              </a:rPr>
              <a:t>_____</a:t>
            </a:r>
          </a:p>
          <a:p>
            <a:pPr>
              <a:spcAft>
                <a:spcPts val="300"/>
              </a:spcAft>
            </a:pPr>
            <a:r>
              <a:rPr lang="en-US" sz="800" i="1" baseline="30000" dirty="0">
                <a:solidFill>
                  <a:schemeClr val="tx2"/>
                </a:solidFill>
              </a:rPr>
              <a:t>1</a:t>
            </a:r>
            <a:r>
              <a:rPr lang="en-US" sz="800" i="1" dirty="0">
                <a:solidFill>
                  <a:schemeClr val="tx2"/>
                </a:solidFill>
              </a:rPr>
              <a:t>Costs are for illustrative purposes only and do not represent actual treatments, which vary based on the specific pavement. Equivalent Annual Cost (EAC) is calculated based on costs per square yard. Estimates for costs per district and road category were based on INDOT’s lane mileage as of June 2020 assuming 7,040 square yards per lane mile.</a:t>
            </a:r>
          </a:p>
          <a:p>
            <a:pPr lvl="0">
              <a:spcAft>
                <a:spcPts val="300"/>
              </a:spcAft>
            </a:pPr>
            <a:r>
              <a:rPr lang="en-US" sz="800" i="1" dirty="0">
                <a:solidFill>
                  <a:schemeClr val="tx2"/>
                </a:solidFill>
              </a:rPr>
              <a:t>.</a:t>
            </a:r>
            <a:endParaRPr lang="en-US" sz="800" i="1" baseline="30000" dirty="0">
              <a:solidFill>
                <a:schemeClr val="tx2"/>
              </a:solidFill>
            </a:endParaRPr>
          </a:p>
        </p:txBody>
      </p:sp>
      <p:sp>
        <p:nvSpPr>
          <p:cNvPr id="16" name="Rectangle 15">
            <a:extLst>
              <a:ext uri="{FF2B5EF4-FFF2-40B4-BE49-F238E27FC236}">
                <a16:creationId xmlns:a16="http://schemas.microsoft.com/office/drawing/2014/main" id="{FC81278F-15B9-4C55-8713-E494E54D96D4}"/>
              </a:ext>
            </a:extLst>
          </p:cNvPr>
          <p:cNvSpPr/>
          <p:nvPr/>
        </p:nvSpPr>
        <p:spPr>
          <a:xfrm>
            <a:off x="3090651" y="4055647"/>
            <a:ext cx="3420810" cy="522739"/>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r>
              <a:rPr lang="en-US" sz="1500" dirty="0">
                <a:solidFill>
                  <a:schemeClr val="bg2"/>
                </a:solidFill>
              </a:rPr>
              <a:t>Costs will need to be updated if unit cost inputs change</a:t>
            </a:r>
          </a:p>
        </p:txBody>
      </p:sp>
    </p:spTree>
    <p:extLst>
      <p:ext uri="{BB962C8B-B14F-4D97-AF65-F5344CB8AC3E}">
        <p14:creationId xmlns:p14="http://schemas.microsoft.com/office/powerpoint/2010/main" val="375199868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Pavement Treatment Types and Triggers</a:t>
            </a:r>
          </a:p>
        </p:txBody>
      </p:sp>
    </p:spTree>
    <p:extLst>
      <p:ext uri="{BB962C8B-B14F-4D97-AF65-F5344CB8AC3E}">
        <p14:creationId xmlns:p14="http://schemas.microsoft.com/office/powerpoint/2010/main" val="273775274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0988"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4" name="Rectangle 3"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82796" y="1177500"/>
            <a:ext cx="4334373" cy="4677828"/>
          </a:xfrm>
        </p:spPr>
        <p:txBody>
          <a:bodyPr/>
          <a:lstStyle/>
          <a:p>
            <a:pPr lvl="1">
              <a:lnSpc>
                <a:spcPts val="1400"/>
              </a:lnSpc>
            </a:pPr>
            <a:r>
              <a:rPr lang="en-US" sz="1200" b="1" dirty="0">
                <a:solidFill>
                  <a:schemeClr val="bg1"/>
                </a:solidFill>
              </a:rPr>
              <a:t>Overview of the 20-Year Pavement Plan</a:t>
            </a:r>
          </a:p>
          <a:p>
            <a:pPr lvl="1">
              <a:lnSpc>
                <a:spcPts val="1400"/>
              </a:lnSpc>
            </a:pPr>
            <a:r>
              <a:rPr lang="en-US" sz="1100" dirty="0">
                <a:solidFill>
                  <a:srgbClr val="414141"/>
                </a:solidFill>
              </a:rPr>
              <a:t>INDOT’s overall pavement strategies are developed using input from both INDOT’s long-range plans and short-term delivery programs. INDOT’s Multimodal Freight and Mobility Plan, Long-Range Transportation Plan, and Next Level Indiana plan identify INDOT’s long-term strategies over a 20-year horizon. These strategies serve as the foundation for developing INDOT’s shorter-term delivery programs, including the 5-Year Construction Plan and the Statewide Transportation Improvement Program (STIP). </a:t>
            </a:r>
          </a:p>
          <a:p>
            <a:pPr lvl="1">
              <a:lnSpc>
                <a:spcPts val="1400"/>
              </a:lnSpc>
            </a:pPr>
            <a:r>
              <a:rPr lang="en-US" sz="1100" dirty="0">
                <a:solidFill>
                  <a:srgbClr val="414141"/>
                </a:solidFill>
              </a:rPr>
              <a:t>The 20-year Next Level Indiana plan, passed in April 2017, ensures that INDOT receives adequate funding to support its infrastructure investments for the upcoming 20 years. To achieve its condition targets for pavement and bridges, INDOT has established 20-year statewide treatment plans to support steady and consistent improvement in its pavement and bridges. </a:t>
            </a:r>
          </a:p>
          <a:p>
            <a:pPr lvl="1">
              <a:lnSpc>
                <a:spcPts val="1400"/>
              </a:lnSpc>
            </a:pPr>
            <a:r>
              <a:rPr lang="en-US" sz="1100" dirty="0">
                <a:solidFill>
                  <a:srgbClr val="414141"/>
                </a:solidFill>
              </a:rPr>
              <a:t>The 20-year plan identifies INDOT’s projected Preventive maintenance, minor structural, and major structural treatments for its pavement assets through year 2040. The treatment categories and sequencing in the 20-year plan is then used to inform specific work types for the upcoming fiscal year as part of the annual capital call for projects. The adjacent figure lists the various intervention options identified within INDOT’s </a:t>
            </a:r>
            <a:r>
              <a:rPr lang="en-US" sz="1100" dirty="0" err="1">
                <a:solidFill>
                  <a:srgbClr val="414141"/>
                </a:solidFill>
              </a:rPr>
              <a:t>dTIMS</a:t>
            </a:r>
            <a:r>
              <a:rPr lang="en-US" sz="1100" dirty="0">
                <a:solidFill>
                  <a:srgbClr val="414141"/>
                </a:solidFill>
              </a:rPr>
              <a:t>, used to develop the upcoming fiscal year capital program during early pavement design collaboration. Treatments are listed in descending order, from least to greatest impact on the pavement. </a:t>
            </a:r>
          </a:p>
        </p:txBody>
      </p:sp>
      <p:graphicFrame>
        <p:nvGraphicFramePr>
          <p:cNvPr id="195" name="Table 194"/>
          <p:cNvGraphicFramePr>
            <a:graphicFrameLocks noGrp="1"/>
          </p:cNvGraphicFramePr>
          <p:nvPr>
            <p:extLst>
              <p:ext uri="{D42A27DB-BD31-4B8C-83A1-F6EECF244321}">
                <p14:modId xmlns:p14="http://schemas.microsoft.com/office/powerpoint/2010/main" val="2362290868"/>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99" name="TextBox 198"/>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Overall Context of the 20-Year Plan Pavement Treatments</a:t>
            </a:r>
          </a:p>
        </p:txBody>
      </p:sp>
      <p:grpSp>
        <p:nvGrpSpPr>
          <p:cNvPr id="121" name="Group 120"/>
          <p:cNvGrpSpPr/>
          <p:nvPr/>
        </p:nvGrpSpPr>
        <p:grpSpPr>
          <a:xfrm>
            <a:off x="5050818" y="1278264"/>
            <a:ext cx="3514309" cy="4923043"/>
            <a:chOff x="5004048" y="1000988"/>
            <a:chExt cx="3747977" cy="4613983"/>
          </a:xfrm>
        </p:grpSpPr>
        <p:grpSp>
          <p:nvGrpSpPr>
            <p:cNvPr id="122" name="Group 121"/>
            <p:cNvGrpSpPr/>
            <p:nvPr/>
          </p:nvGrpSpPr>
          <p:grpSpPr>
            <a:xfrm>
              <a:off x="5004048" y="3363560"/>
              <a:ext cx="3747977" cy="2251411"/>
              <a:chOff x="899592" y="2780928"/>
              <a:chExt cx="2855832" cy="1715499"/>
            </a:xfrm>
            <a:solidFill>
              <a:srgbClr val="E2E2E2">
                <a:alpha val="69804"/>
              </a:srgbClr>
            </a:solidFill>
          </p:grpSpPr>
          <p:grpSp>
            <p:nvGrpSpPr>
              <p:cNvPr id="163" name="Group 162"/>
              <p:cNvGrpSpPr/>
              <p:nvPr/>
            </p:nvGrpSpPr>
            <p:grpSpPr>
              <a:xfrm rot="10800000">
                <a:off x="2519772" y="2780928"/>
                <a:ext cx="1235652" cy="1715499"/>
                <a:chOff x="4308935" y="764704"/>
                <a:chExt cx="1235652" cy="1715499"/>
              </a:xfrm>
              <a:grpFill/>
            </p:grpSpPr>
            <p:sp>
              <p:nvSpPr>
                <p:cNvPr id="177"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8"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9"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0"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1"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2"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3"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4"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5"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6"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7"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88"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nvGrpSpPr>
              <p:cNvPr id="164" name="Group 163"/>
              <p:cNvGrpSpPr/>
              <p:nvPr/>
            </p:nvGrpSpPr>
            <p:grpSpPr>
              <a:xfrm rot="10800000" flipH="1">
                <a:off x="899592" y="2780928"/>
                <a:ext cx="1235652" cy="1715499"/>
                <a:chOff x="4308935" y="764704"/>
                <a:chExt cx="1235652" cy="1715499"/>
              </a:xfrm>
              <a:grpFill/>
            </p:grpSpPr>
            <p:sp>
              <p:nvSpPr>
                <p:cNvPr id="165"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6"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7"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8"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9"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0"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1"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2"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3"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4"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5"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76"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sp>
          <p:nvSpPr>
            <p:cNvPr id="123" name="Rectangle 51"/>
            <p:cNvSpPr/>
            <p:nvPr/>
          </p:nvSpPr>
          <p:spPr>
            <a:xfrm rot="10800000" flipV="1">
              <a:off x="8212000" y="1000988"/>
              <a:ext cx="540024" cy="370764"/>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4" name="Rectangle 451"/>
            <p:cNvSpPr/>
            <p:nvPr/>
          </p:nvSpPr>
          <p:spPr>
            <a:xfrm rot="10800000" flipV="1">
              <a:off x="8212000" y="1489441"/>
              <a:ext cx="540025"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5" name="Rectangle 452"/>
            <p:cNvSpPr/>
            <p:nvPr/>
          </p:nvSpPr>
          <p:spPr>
            <a:xfrm rot="10800000" flipV="1">
              <a:off x="8208014" y="1926723"/>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6" name="Rectangle 447"/>
            <p:cNvSpPr/>
            <p:nvPr/>
          </p:nvSpPr>
          <p:spPr>
            <a:xfrm rot="10800000" flipV="1">
              <a:off x="7618164" y="1489443"/>
              <a:ext cx="540168"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7" name="Freeform 448"/>
            <p:cNvSpPr/>
            <p:nvPr/>
          </p:nvSpPr>
          <p:spPr>
            <a:xfrm rot="10800000" flipV="1">
              <a:off x="7618164" y="1924641"/>
              <a:ext cx="540168" cy="1006752"/>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8" name="Rectangle 449"/>
            <p:cNvSpPr/>
            <p:nvPr/>
          </p:nvSpPr>
          <p:spPr>
            <a:xfrm rot="10800000" flipV="1">
              <a:off x="7618164" y="1000989"/>
              <a:ext cx="540168" cy="372017"/>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29" name="Freeform 445"/>
            <p:cNvSpPr/>
            <p:nvPr/>
          </p:nvSpPr>
          <p:spPr>
            <a:xfrm rot="10800000" flipV="1">
              <a:off x="7631560" y="2994860"/>
              <a:ext cx="1115495" cy="257538"/>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30" name="Freeform 398"/>
            <p:cNvSpPr/>
            <p:nvPr/>
          </p:nvSpPr>
          <p:spPr>
            <a:xfrm rot="10800000" flipV="1">
              <a:off x="7130363" y="1010992"/>
              <a:ext cx="440921" cy="803275"/>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31" name="Rectangle 416"/>
            <p:cNvSpPr/>
            <p:nvPr/>
          </p:nvSpPr>
          <p:spPr>
            <a:xfrm rot="10800000" flipV="1">
              <a:off x="7130363" y="1924641"/>
              <a:ext cx="434263" cy="682899"/>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32" name="Rectangle 417"/>
            <p:cNvSpPr/>
            <p:nvPr/>
          </p:nvSpPr>
          <p:spPr>
            <a:xfrm rot="10800000" flipV="1">
              <a:off x="7130363" y="2702041"/>
              <a:ext cx="434263" cy="550358"/>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33" name="Rectangle 452"/>
            <p:cNvSpPr/>
            <p:nvPr/>
          </p:nvSpPr>
          <p:spPr>
            <a:xfrm rot="10800000" flipV="1">
              <a:off x="8208014" y="2371280"/>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34" name="Rectangle 133"/>
            <p:cNvSpPr/>
            <p:nvPr/>
          </p:nvSpPr>
          <p:spPr>
            <a:xfrm rot="10800000" flipV="1">
              <a:off x="8208014" y="2789638"/>
              <a:ext cx="544011" cy="141754"/>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nvGrpSpPr>
            <p:cNvPr id="135" name="Group 134"/>
            <p:cNvGrpSpPr/>
            <p:nvPr/>
          </p:nvGrpSpPr>
          <p:grpSpPr>
            <a:xfrm rot="10800000" flipH="1" flipV="1">
              <a:off x="5004048" y="1000988"/>
              <a:ext cx="1621662" cy="2251411"/>
              <a:chOff x="4308935" y="764704"/>
              <a:chExt cx="1235652" cy="1715499"/>
            </a:xfrm>
            <a:solidFill>
              <a:srgbClr val="E2E2E2">
                <a:alpha val="69804"/>
              </a:srgbClr>
            </a:solidFill>
          </p:grpSpPr>
          <p:sp>
            <p:nvSpPr>
              <p:cNvPr id="151"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2"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3"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4"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5"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6"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7"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8"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59"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0"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1"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62"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sp>
          <p:nvSpPr>
            <p:cNvPr id="136" name="Line Callout 1 (Accent Bar) 135"/>
            <p:cNvSpPr/>
            <p:nvPr/>
          </p:nvSpPr>
          <p:spPr>
            <a:xfrm>
              <a:off x="5815233" y="1535798"/>
              <a:ext cx="631773" cy="261065"/>
            </a:xfrm>
            <a:prstGeom prst="accentCallout1">
              <a:avLst>
                <a:gd name="adj1" fmla="val 52542"/>
                <a:gd name="adj2" fmla="val 109633"/>
                <a:gd name="adj3" fmla="val 52529"/>
                <a:gd name="adj4" fmla="val 139308"/>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Patching</a:t>
              </a:r>
            </a:p>
          </p:txBody>
        </p:sp>
        <p:sp>
          <p:nvSpPr>
            <p:cNvPr id="137" name="Line Callout 1 (Accent Bar) 136"/>
            <p:cNvSpPr/>
            <p:nvPr/>
          </p:nvSpPr>
          <p:spPr>
            <a:xfrm flipH="1">
              <a:off x="7207567" y="1197496"/>
              <a:ext cx="1368152" cy="222066"/>
            </a:xfrm>
            <a:prstGeom prst="accentCallout1">
              <a:avLst>
                <a:gd name="adj1" fmla="val 49265"/>
                <a:gd name="adj2" fmla="val 104000"/>
                <a:gd name="adj3" fmla="val 50198"/>
                <a:gd name="adj4" fmla="val 120592"/>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Crack Seal</a:t>
              </a:r>
            </a:p>
          </p:txBody>
        </p:sp>
        <p:sp>
          <p:nvSpPr>
            <p:cNvPr id="138" name="Line Callout 1 (Accent Bar) 137"/>
            <p:cNvSpPr/>
            <p:nvPr/>
          </p:nvSpPr>
          <p:spPr>
            <a:xfrm>
              <a:off x="5112061" y="2052648"/>
              <a:ext cx="1296144" cy="220573"/>
            </a:xfrm>
            <a:prstGeom prst="accentCallout1">
              <a:avLst>
                <a:gd name="adj1" fmla="val 55421"/>
                <a:gd name="adj2" fmla="val 104743"/>
                <a:gd name="adj3" fmla="val 53105"/>
                <a:gd name="adj4" fmla="val 128530"/>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Chip Seal</a:t>
              </a:r>
            </a:p>
          </p:txBody>
        </p:sp>
        <p:sp>
          <p:nvSpPr>
            <p:cNvPr id="139" name="Line Callout 1 (Accent Bar) 138"/>
            <p:cNvSpPr/>
            <p:nvPr/>
          </p:nvSpPr>
          <p:spPr>
            <a:xfrm flipH="1">
              <a:off x="7269736" y="2242406"/>
              <a:ext cx="1152128" cy="356026"/>
            </a:xfrm>
            <a:prstGeom prst="accentCallout1">
              <a:avLst>
                <a:gd name="adj1" fmla="val 52542"/>
                <a:gd name="adj2" fmla="val 105184"/>
                <a:gd name="adj3" fmla="val 52580"/>
                <a:gd name="adj4" fmla="val 119014"/>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Pavement Preservation</a:t>
              </a:r>
            </a:p>
          </p:txBody>
        </p:sp>
        <p:sp>
          <p:nvSpPr>
            <p:cNvPr id="140" name="Line Callout 1 (Accent Bar) 139"/>
            <p:cNvSpPr/>
            <p:nvPr/>
          </p:nvSpPr>
          <p:spPr>
            <a:xfrm>
              <a:off x="5188822" y="2655250"/>
              <a:ext cx="1192500" cy="336578"/>
            </a:xfrm>
            <a:prstGeom prst="accentCallout1">
              <a:avLst>
                <a:gd name="adj1" fmla="val 53873"/>
                <a:gd name="adj2" fmla="val 107155"/>
                <a:gd name="adj3" fmla="val 54436"/>
                <a:gd name="adj4" fmla="val 138554"/>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Intersection Improvements</a:t>
              </a:r>
            </a:p>
          </p:txBody>
        </p:sp>
        <p:sp>
          <p:nvSpPr>
            <p:cNvPr id="141" name="Line Callout 1 (Accent Bar) 140"/>
            <p:cNvSpPr/>
            <p:nvPr/>
          </p:nvSpPr>
          <p:spPr>
            <a:xfrm flipH="1">
              <a:off x="7207567" y="3516477"/>
              <a:ext cx="936105" cy="348813"/>
            </a:xfrm>
            <a:prstGeom prst="accentCallout1">
              <a:avLst>
                <a:gd name="adj1" fmla="val 52542"/>
                <a:gd name="adj2" fmla="val 105692"/>
                <a:gd name="adj3" fmla="val 52580"/>
                <a:gd name="adj4" fmla="val 126476"/>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HMA Minor Structural</a:t>
              </a:r>
            </a:p>
          </p:txBody>
        </p:sp>
        <p:sp>
          <p:nvSpPr>
            <p:cNvPr id="142" name="Line Callout 1 (Accent Bar) 141"/>
            <p:cNvSpPr/>
            <p:nvPr/>
          </p:nvSpPr>
          <p:spPr>
            <a:xfrm>
              <a:off x="5732639" y="3888781"/>
              <a:ext cx="684076" cy="283146"/>
            </a:xfrm>
            <a:prstGeom prst="accentCallout1">
              <a:avLst>
                <a:gd name="adj1" fmla="val 50382"/>
                <a:gd name="adj2" fmla="val 109333"/>
                <a:gd name="adj3" fmla="val 49650"/>
                <a:gd name="adj4" fmla="val 154727"/>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HMA Structural</a:t>
              </a:r>
            </a:p>
          </p:txBody>
        </p:sp>
        <p:sp>
          <p:nvSpPr>
            <p:cNvPr id="143" name="Line Callout 1 (Accent Bar) 142"/>
            <p:cNvSpPr/>
            <p:nvPr/>
          </p:nvSpPr>
          <p:spPr>
            <a:xfrm flipH="1">
              <a:off x="7298768" y="4227933"/>
              <a:ext cx="936105" cy="348813"/>
            </a:xfrm>
            <a:prstGeom prst="accentCallout1">
              <a:avLst>
                <a:gd name="adj1" fmla="val 52542"/>
                <a:gd name="adj2" fmla="val 106371"/>
                <a:gd name="adj3" fmla="val 52580"/>
                <a:gd name="adj4" fmla="val 133444"/>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HMA Replacement </a:t>
              </a:r>
            </a:p>
          </p:txBody>
        </p:sp>
        <p:sp>
          <p:nvSpPr>
            <p:cNvPr id="144" name="Line Callout 1 (Accent Bar) 143"/>
            <p:cNvSpPr/>
            <p:nvPr/>
          </p:nvSpPr>
          <p:spPr>
            <a:xfrm>
              <a:off x="5535864" y="4894978"/>
              <a:ext cx="864096" cy="348813"/>
            </a:xfrm>
            <a:prstGeom prst="accentCallout1">
              <a:avLst>
                <a:gd name="adj1" fmla="val 52542"/>
                <a:gd name="adj2" fmla="val 108576"/>
                <a:gd name="adj3" fmla="val 51835"/>
                <a:gd name="adj4" fmla="val 147084"/>
              </a:avLst>
            </a:prstGeom>
            <a:solidFill>
              <a:schemeClr val="accent1">
                <a:lumMod val="75000"/>
                <a:lumOff val="25000"/>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Added Travel Lanes </a:t>
              </a:r>
            </a:p>
          </p:txBody>
        </p:sp>
        <p:sp>
          <p:nvSpPr>
            <p:cNvPr id="145" name="Line Callout 1 (Accent Bar) 144"/>
            <p:cNvSpPr/>
            <p:nvPr/>
          </p:nvSpPr>
          <p:spPr>
            <a:xfrm flipH="1">
              <a:off x="7318516" y="5068546"/>
              <a:ext cx="936105" cy="348813"/>
            </a:xfrm>
            <a:prstGeom prst="accentCallout1">
              <a:avLst>
                <a:gd name="adj1" fmla="val 50721"/>
                <a:gd name="adj2" fmla="val 105692"/>
                <a:gd name="adj3" fmla="val 52580"/>
                <a:gd name="adj4" fmla="val 133444"/>
              </a:avLst>
            </a:prstGeom>
            <a:solidFill>
              <a:schemeClr val="accent1">
                <a:lumMod val="75000"/>
                <a:lumOff val="25000"/>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New Road Construction </a:t>
              </a:r>
            </a:p>
          </p:txBody>
        </p:sp>
        <p:grpSp>
          <p:nvGrpSpPr>
            <p:cNvPr id="148" name="Group 147"/>
            <p:cNvGrpSpPr/>
            <p:nvPr/>
          </p:nvGrpSpPr>
          <p:grpSpPr>
            <a:xfrm>
              <a:off x="6708917" y="1000988"/>
              <a:ext cx="336065" cy="4596520"/>
              <a:chOff x="6708917" y="1000988"/>
              <a:chExt cx="336065" cy="4596520"/>
            </a:xfrm>
          </p:grpSpPr>
          <p:sp>
            <p:nvSpPr>
              <p:cNvPr id="149" name="Rectangle 148"/>
              <p:cNvSpPr/>
              <p:nvPr/>
            </p:nvSpPr>
            <p:spPr>
              <a:xfrm>
                <a:off x="6708917" y="1000988"/>
                <a:ext cx="336065" cy="4596520"/>
              </a:xfrm>
              <a:prstGeom prst="rect">
                <a:avLst/>
              </a:prstGeom>
              <a:solidFill>
                <a:srgbClr val="121243"/>
              </a:solidFill>
              <a:ln w="12700" cap="flat" cmpd="sng" algn="ctr">
                <a:noFill/>
                <a:prstDash val="solid"/>
                <a:miter lim="800000"/>
              </a:ln>
              <a:effectLst/>
            </p:spPr>
            <p:txBody>
              <a:bodyPr lIns="45720" tIns="45720" rIns="45720" bIns="45720" rtlCol="0" anchor="ctr">
                <a:noAutofit/>
              </a:bodyPr>
              <a:lstStyle/>
              <a:p>
                <a:pPr marL="0" marR="0" lvl="0" indent="0" defTabSz="914400" eaLnBrk="1" fontAlgn="auto" latinLnBrk="0" hangingPunct="1">
                  <a:lnSpc>
                    <a:spcPts val="900"/>
                  </a:lnSpc>
                  <a:spcBef>
                    <a:spcPts val="0"/>
                  </a:spcBef>
                  <a:spcAft>
                    <a:spcPts val="0"/>
                  </a:spcAft>
                  <a:buClrTx/>
                  <a:buSzTx/>
                  <a:buFontTx/>
                  <a:buNone/>
                  <a:tabLst/>
                  <a:defRPr/>
                </a:pPr>
                <a:endParaRPr kumimoji="0" lang="en-US" sz="1000" i="0" u="none" strike="noStrike" kern="0" cap="none" spc="0" normalizeH="0" baseline="0" noProof="0" dirty="0">
                  <a:ln>
                    <a:noFill/>
                  </a:ln>
                  <a:solidFill>
                    <a:prstClr val="white"/>
                  </a:solidFill>
                  <a:effectLst/>
                  <a:uLnTx/>
                  <a:uFillTx/>
                  <a:ea typeface="+mn-ea"/>
                  <a:cs typeface="+mn-cs"/>
                </a:endParaRPr>
              </a:p>
            </p:txBody>
          </p:sp>
          <p:cxnSp>
            <p:nvCxnSpPr>
              <p:cNvPr id="150" name="Straight Connector 149"/>
              <p:cNvCxnSpPr/>
              <p:nvPr/>
            </p:nvCxnSpPr>
            <p:spPr>
              <a:xfrm>
                <a:off x="6876950" y="1016732"/>
                <a:ext cx="0" cy="4572000"/>
              </a:xfrm>
              <a:prstGeom prst="line">
                <a:avLst/>
              </a:prstGeom>
              <a:noFill/>
              <a:ln w="19050" cap="flat" cmpd="sng" algn="ctr">
                <a:solidFill>
                  <a:schemeClr val="tx2"/>
                </a:solidFill>
                <a:prstDash val="dash"/>
                <a:miter lim="800000"/>
              </a:ln>
              <a:effectLst/>
            </p:spPr>
          </p:cxnSp>
        </p:grpSp>
      </p:grpSp>
      <p:sp>
        <p:nvSpPr>
          <p:cNvPr id="76" name="Line Callout 1 (Accent Bar) 75"/>
          <p:cNvSpPr/>
          <p:nvPr/>
        </p:nvSpPr>
        <p:spPr>
          <a:xfrm flipH="1">
            <a:off x="7174653" y="3265150"/>
            <a:ext cx="1080298" cy="379874"/>
          </a:xfrm>
          <a:prstGeom prst="accentCallout1">
            <a:avLst>
              <a:gd name="adj1" fmla="val 52542"/>
              <a:gd name="adj2" fmla="val 105184"/>
              <a:gd name="adj3" fmla="val 52580"/>
              <a:gd name="adj4" fmla="val 119014"/>
            </a:avLst>
          </a:prstGeom>
          <a:solidFill>
            <a:schemeClr val="tx2">
              <a:alpha val="30000"/>
            </a:schemeClr>
          </a:solidFill>
          <a:ln w="28575" cap="rnd">
            <a:solidFill>
              <a:schemeClr val="bg1"/>
            </a:solidFill>
          </a:ln>
        </p:spPr>
        <p:txBody>
          <a:bodyPr wrap="square" lIns="45720" tIns="45720" rIns="45720" bIns="45720" anchor="ctr" anchorCtr="0">
            <a:noAutofit/>
          </a:bodyPr>
          <a:lstStyle/>
          <a:p>
            <a:pPr lvl="0" algn="ctr">
              <a:lnSpc>
                <a:spcPts val="900"/>
              </a:lnSpc>
              <a:buSzPts val="1200"/>
              <a:tabLst>
                <a:tab pos="215900" algn="l"/>
              </a:tabLst>
            </a:pPr>
            <a:r>
              <a:rPr lang="en-US" sz="1000" dirty="0">
                <a:solidFill>
                  <a:srgbClr val="25408F"/>
                </a:solidFill>
                <a:ea typeface="Calibri" panose="020F0502020204030204" pitchFamily="34" charset="0"/>
                <a:cs typeface="Times New Roman" panose="02020603050405020304" pitchFamily="18" charset="0"/>
              </a:rPr>
              <a:t>HMA Preventive Maintenance</a:t>
            </a:r>
          </a:p>
        </p:txBody>
      </p:sp>
      <p:sp>
        <p:nvSpPr>
          <p:cNvPr id="75" name="Rectangle 74"/>
          <p:cNvSpPr/>
          <p:nvPr/>
        </p:nvSpPr>
        <p:spPr>
          <a:xfrm>
            <a:off x="4694908" y="972254"/>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19: 20-Year Plan Pavement Intervention Options in </a:t>
            </a:r>
            <a:r>
              <a:rPr lang="en-US" sz="900" i="1" dirty="0" err="1">
                <a:solidFill>
                  <a:schemeClr val="tx2"/>
                </a:solidFill>
              </a:rPr>
              <a:t>dTIMS</a:t>
            </a:r>
            <a:endParaRPr lang="en-US" sz="900" i="1" dirty="0">
              <a:solidFill>
                <a:schemeClr val="tx2"/>
              </a:solidFill>
            </a:endParaRPr>
          </a:p>
        </p:txBody>
      </p:sp>
      <p:cxnSp>
        <p:nvCxnSpPr>
          <p:cNvPr id="7" name="Straight Connector 6"/>
          <p:cNvCxnSpPr/>
          <p:nvPr/>
        </p:nvCxnSpPr>
        <p:spPr>
          <a:xfrm flipV="1">
            <a:off x="5152097" y="5164754"/>
            <a:ext cx="3413030" cy="9452"/>
          </a:xfrm>
          <a:prstGeom prst="line">
            <a:avLst/>
          </a:prstGeom>
          <a:ln w="19050">
            <a:solidFill>
              <a:schemeClr val="accent1"/>
            </a:solidFill>
            <a:prstDash val="lgDash"/>
          </a:ln>
        </p:spPr>
        <p:style>
          <a:lnRef idx="1">
            <a:schemeClr val="accent1"/>
          </a:lnRef>
          <a:fillRef idx="0">
            <a:schemeClr val="accent1"/>
          </a:fillRef>
          <a:effectRef idx="0">
            <a:schemeClr val="accent1"/>
          </a:effectRef>
          <a:fontRef idx="minor">
            <a:schemeClr val="tx1"/>
          </a:fontRef>
        </p:style>
      </p:cxnSp>
      <p:sp>
        <p:nvSpPr>
          <p:cNvPr id="77" name="Rectangle 76"/>
          <p:cNvSpPr/>
          <p:nvPr/>
        </p:nvSpPr>
        <p:spPr>
          <a:xfrm>
            <a:off x="5484457" y="5099975"/>
            <a:ext cx="901891"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rgbClr val="25408F"/>
                </a:solidFill>
              </a:rPr>
              <a:t>Expansion</a:t>
            </a:r>
          </a:p>
        </p:txBody>
      </p:sp>
      <p:sp>
        <p:nvSpPr>
          <p:cNvPr id="78" name="Rectangle 77"/>
          <p:cNvSpPr/>
          <p:nvPr/>
        </p:nvSpPr>
        <p:spPr>
          <a:xfrm>
            <a:off x="7234269" y="5099975"/>
            <a:ext cx="901891"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rgbClr val="25408F"/>
                </a:solidFill>
              </a:rPr>
              <a:t>Expansion</a:t>
            </a:r>
          </a:p>
        </p:txBody>
      </p:sp>
    </p:spTree>
    <p:extLst>
      <p:ext uri="{BB962C8B-B14F-4D97-AF65-F5344CB8AC3E}">
        <p14:creationId xmlns:p14="http://schemas.microsoft.com/office/powerpoint/2010/main" val="149503299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2011"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Overview of Pavement Treatment Types</a:t>
            </a:r>
          </a:p>
        </p:txBody>
      </p:sp>
      <p:sp>
        <p:nvSpPr>
          <p:cNvPr id="9" name="Rectangle 8"/>
          <p:cNvSpPr/>
          <p:nvPr/>
        </p:nvSpPr>
        <p:spPr>
          <a:xfrm>
            <a:off x="343085" y="927040"/>
            <a:ext cx="3762226" cy="5401479"/>
          </a:xfrm>
          <a:prstGeom prst="rect">
            <a:avLst/>
          </a:prstGeom>
        </p:spPr>
        <p:txBody>
          <a:bodyPr wrap="square">
            <a:spAutoFit/>
          </a:bodyPr>
          <a:lstStyle/>
          <a:p>
            <a:pPr>
              <a:lnSpc>
                <a:spcPts val="1400"/>
              </a:lnSpc>
              <a:spcAft>
                <a:spcPts val="600"/>
              </a:spcAft>
            </a:pPr>
            <a:r>
              <a:rPr lang="en-US" sz="1200" b="1" dirty="0">
                <a:solidFill>
                  <a:schemeClr val="bg1"/>
                </a:solidFill>
              </a:rPr>
              <a:t>Pavement Types and Considerations</a:t>
            </a:r>
          </a:p>
          <a:p>
            <a:pPr>
              <a:lnSpc>
                <a:spcPts val="1400"/>
              </a:lnSpc>
              <a:spcAft>
                <a:spcPts val="600"/>
              </a:spcAft>
            </a:pPr>
            <a:r>
              <a:rPr lang="en-US" sz="1100" dirty="0">
                <a:solidFill>
                  <a:srgbClr val="414141"/>
                </a:solidFill>
              </a:rPr>
              <a:t>When preparing lifecycle strategies for pavement, the treatment types selected for pavement are based on a variety of factors, including project specific requirements and pavement type. INDOT pavement types include:</a:t>
            </a:r>
          </a:p>
          <a:p>
            <a:pPr marL="171450" indent="-171450">
              <a:lnSpc>
                <a:spcPts val="1400"/>
              </a:lnSpc>
              <a:spcAft>
                <a:spcPts val="600"/>
              </a:spcAft>
              <a:buFont typeface="Arial" panose="020B0604020202020204" pitchFamily="34" charset="0"/>
              <a:buChar char="•"/>
            </a:pPr>
            <a:r>
              <a:rPr lang="en-US" sz="1100" b="1" i="1" dirty="0">
                <a:solidFill>
                  <a:schemeClr val="bg1"/>
                </a:solidFill>
              </a:rPr>
              <a:t>Aggregate: </a:t>
            </a:r>
            <a:r>
              <a:rPr lang="en-US" sz="1100" dirty="0">
                <a:solidFill>
                  <a:srgbClr val="414141"/>
                </a:solidFill>
              </a:rPr>
              <a:t>Consists of dense-graded compacted aggregate placed on a prepared subgrade, used on country roads, low-volume roads, State Parks, and occasionally in emergency situations on INDOT highways.</a:t>
            </a:r>
            <a:endParaRPr lang="en-US" sz="1100" b="1" i="1" dirty="0">
              <a:solidFill>
                <a:srgbClr val="414141"/>
              </a:solidFill>
            </a:endParaRPr>
          </a:p>
          <a:p>
            <a:pPr marL="171450" indent="-171450">
              <a:lnSpc>
                <a:spcPts val="1400"/>
              </a:lnSpc>
              <a:spcAft>
                <a:spcPts val="600"/>
              </a:spcAft>
              <a:buFont typeface="Arial" panose="020B0604020202020204" pitchFamily="34" charset="0"/>
              <a:buChar char="•"/>
            </a:pPr>
            <a:r>
              <a:rPr lang="en-US" sz="1100" b="1" i="1" dirty="0">
                <a:solidFill>
                  <a:schemeClr val="bg1"/>
                </a:solidFill>
              </a:rPr>
              <a:t>Asphalt: </a:t>
            </a:r>
            <a:r>
              <a:rPr lang="en-US" sz="1100" dirty="0">
                <a:solidFill>
                  <a:srgbClr val="414141"/>
                </a:solidFill>
              </a:rPr>
              <a:t>Typically consists of a Hot Mix Asphalt (HMA) surface course, on an HMA intermediate course, on either an HMA base or a compacted aggregate base, directly on a prepared subgrade. HMA surfaces comprise the majority of pavements seen on Indiana’s highway system.</a:t>
            </a:r>
            <a:endParaRPr lang="en-US" sz="1100" b="1" i="1" dirty="0">
              <a:solidFill>
                <a:srgbClr val="414141"/>
              </a:solidFill>
            </a:endParaRPr>
          </a:p>
          <a:p>
            <a:pPr marL="171450" indent="-171450">
              <a:lnSpc>
                <a:spcPts val="1400"/>
              </a:lnSpc>
              <a:spcAft>
                <a:spcPts val="600"/>
              </a:spcAft>
              <a:buFont typeface="Arial" panose="020B0604020202020204" pitchFamily="34" charset="0"/>
              <a:buChar char="•"/>
            </a:pPr>
            <a:r>
              <a:rPr lang="en-US" sz="1100" b="1" i="1" dirty="0">
                <a:solidFill>
                  <a:schemeClr val="bg1"/>
                </a:solidFill>
              </a:rPr>
              <a:t>Portland Cement Concrete Pavement (PCCP): </a:t>
            </a:r>
            <a:r>
              <a:rPr lang="en-US" sz="1100" dirty="0">
                <a:solidFill>
                  <a:srgbClr val="414141"/>
                </a:solidFill>
              </a:rPr>
              <a:t>Consists of concrete materials placed on a subbase for PCCP or dense subgrade, on a prepared subgrade. PCCP is typically used on the Interstate system, the NHS, or on state routes in high-volume traffic areas, such as areas with high truck volumes. </a:t>
            </a:r>
            <a:r>
              <a:rPr lang="en-US" sz="1100" b="1" i="1" dirty="0">
                <a:solidFill>
                  <a:srgbClr val="414141"/>
                </a:solidFill>
              </a:rPr>
              <a:t> </a:t>
            </a:r>
          </a:p>
          <a:p>
            <a:pPr marL="171450" indent="-171450">
              <a:lnSpc>
                <a:spcPts val="1400"/>
              </a:lnSpc>
              <a:spcAft>
                <a:spcPts val="600"/>
              </a:spcAft>
              <a:buFont typeface="Arial" panose="020B0604020202020204" pitchFamily="34" charset="0"/>
              <a:buChar char="•"/>
            </a:pPr>
            <a:r>
              <a:rPr lang="en-US" sz="1100" b="1" i="1" dirty="0">
                <a:solidFill>
                  <a:schemeClr val="bg1"/>
                </a:solidFill>
              </a:rPr>
              <a:t>Composite: </a:t>
            </a:r>
            <a:r>
              <a:rPr lang="en-US" sz="1100" dirty="0">
                <a:solidFill>
                  <a:srgbClr val="414141"/>
                </a:solidFill>
              </a:rPr>
              <a:t>Consists of multiple pavement material types, for example HMA over PCCP or PCCP over asphalt. </a:t>
            </a:r>
          </a:p>
          <a:p>
            <a:pPr>
              <a:lnSpc>
                <a:spcPts val="1400"/>
              </a:lnSpc>
              <a:spcAft>
                <a:spcPts val="600"/>
              </a:spcAft>
            </a:pPr>
            <a:r>
              <a:rPr lang="en-US" sz="1100" dirty="0">
                <a:solidFill>
                  <a:srgbClr val="414141"/>
                </a:solidFill>
              </a:rPr>
              <a:t>The adjacent chart lists the major treatment categories for asphalt and concrete surfaces. </a:t>
            </a:r>
          </a:p>
        </p:txBody>
      </p:sp>
      <p:graphicFrame>
        <p:nvGraphicFramePr>
          <p:cNvPr id="14" name="Table 13"/>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5" name="Group 14"/>
          <p:cNvGrpSpPr/>
          <p:nvPr/>
        </p:nvGrpSpPr>
        <p:grpSpPr>
          <a:xfrm>
            <a:off x="4464425" y="1174198"/>
            <a:ext cx="4323006" cy="5061655"/>
            <a:chOff x="313589" y="3320987"/>
            <a:chExt cx="4582447" cy="4690014"/>
          </a:xfrm>
        </p:grpSpPr>
        <p:grpSp>
          <p:nvGrpSpPr>
            <p:cNvPr id="16" name="Group 15"/>
            <p:cNvGrpSpPr/>
            <p:nvPr/>
          </p:nvGrpSpPr>
          <p:grpSpPr>
            <a:xfrm>
              <a:off x="313589" y="3320987"/>
              <a:ext cx="4582447" cy="4690014"/>
              <a:chOff x="277585" y="3284984"/>
              <a:chExt cx="4582447" cy="5255383"/>
            </a:xfrm>
          </p:grpSpPr>
          <p:grpSp>
            <p:nvGrpSpPr>
              <p:cNvPr id="21" name="Group 20"/>
              <p:cNvGrpSpPr/>
              <p:nvPr/>
            </p:nvGrpSpPr>
            <p:grpSpPr>
              <a:xfrm>
                <a:off x="277585" y="3284984"/>
                <a:ext cx="4582447" cy="5255383"/>
                <a:chOff x="1007604" y="2573471"/>
                <a:chExt cx="4932548" cy="5255383"/>
              </a:xfrm>
            </p:grpSpPr>
            <p:grpSp>
              <p:nvGrpSpPr>
                <p:cNvPr id="23" name="Group 22"/>
                <p:cNvGrpSpPr/>
                <p:nvPr/>
              </p:nvGrpSpPr>
              <p:grpSpPr>
                <a:xfrm>
                  <a:off x="1789570" y="2636912"/>
                  <a:ext cx="3368617" cy="5191942"/>
                  <a:chOff x="2787559" y="3938873"/>
                  <a:chExt cx="4180951" cy="6443968"/>
                </a:xfrm>
              </p:grpSpPr>
              <p:sp>
                <p:nvSpPr>
                  <p:cNvPr id="28" name="Freeform 7"/>
                  <p:cNvSpPr>
                    <a:spLocks/>
                  </p:cNvSpPr>
                  <p:nvPr/>
                </p:nvSpPr>
                <p:spPr bwMode="auto">
                  <a:xfrm>
                    <a:off x="4640010" y="3938873"/>
                    <a:ext cx="2328500" cy="2329794"/>
                  </a:xfrm>
                  <a:custGeom>
                    <a:avLst/>
                    <a:gdLst>
                      <a:gd name="T0" fmla="*/ 157 w 761"/>
                      <a:gd name="T1" fmla="*/ 761 h 761"/>
                      <a:gd name="T2" fmla="*/ 0 w 761"/>
                      <a:gd name="T3" fmla="*/ 761 h 761"/>
                      <a:gd name="T4" fmla="*/ 0 w 761"/>
                      <a:gd name="T5" fmla="*/ 754 h 761"/>
                      <a:gd name="T6" fmla="*/ 59 w 761"/>
                      <a:gd name="T7" fmla="*/ 460 h 761"/>
                      <a:gd name="T8" fmla="*/ 221 w 761"/>
                      <a:gd name="T9" fmla="*/ 221 h 761"/>
                      <a:gd name="T10" fmla="*/ 460 w 761"/>
                      <a:gd name="T11" fmla="*/ 59 h 761"/>
                      <a:gd name="T12" fmla="*/ 754 w 761"/>
                      <a:gd name="T13" fmla="*/ 0 h 761"/>
                      <a:gd name="T14" fmla="*/ 761 w 761"/>
                      <a:gd name="T15" fmla="*/ 0 h 761"/>
                      <a:gd name="T16" fmla="*/ 761 w 761"/>
                      <a:gd name="T17" fmla="*/ 157 h 761"/>
                      <a:gd name="T18" fmla="*/ 754 w 761"/>
                      <a:gd name="T19" fmla="*/ 157 h 761"/>
                      <a:gd name="T20" fmla="*/ 157 w 761"/>
                      <a:gd name="T21" fmla="*/ 754 h 761"/>
                      <a:gd name="T22" fmla="*/ 157 w 761"/>
                      <a:gd name="T23" fmla="*/ 761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1" h="761">
                        <a:moveTo>
                          <a:pt x="157" y="761"/>
                        </a:moveTo>
                        <a:cubicBezTo>
                          <a:pt x="0" y="761"/>
                          <a:pt x="0" y="761"/>
                          <a:pt x="0" y="761"/>
                        </a:cubicBezTo>
                        <a:cubicBezTo>
                          <a:pt x="0" y="754"/>
                          <a:pt x="0" y="754"/>
                          <a:pt x="0" y="754"/>
                        </a:cubicBezTo>
                        <a:cubicBezTo>
                          <a:pt x="0" y="652"/>
                          <a:pt x="20" y="553"/>
                          <a:pt x="59" y="460"/>
                        </a:cubicBezTo>
                        <a:cubicBezTo>
                          <a:pt x="97" y="371"/>
                          <a:pt x="151" y="290"/>
                          <a:pt x="221" y="221"/>
                        </a:cubicBezTo>
                        <a:cubicBezTo>
                          <a:pt x="290" y="152"/>
                          <a:pt x="370" y="97"/>
                          <a:pt x="460" y="59"/>
                        </a:cubicBezTo>
                        <a:cubicBezTo>
                          <a:pt x="553" y="20"/>
                          <a:pt x="652" y="0"/>
                          <a:pt x="754" y="0"/>
                        </a:cubicBezTo>
                        <a:cubicBezTo>
                          <a:pt x="761" y="0"/>
                          <a:pt x="761" y="0"/>
                          <a:pt x="761" y="0"/>
                        </a:cubicBezTo>
                        <a:cubicBezTo>
                          <a:pt x="761" y="157"/>
                          <a:pt x="761" y="157"/>
                          <a:pt x="761" y="157"/>
                        </a:cubicBezTo>
                        <a:cubicBezTo>
                          <a:pt x="754" y="157"/>
                          <a:pt x="754" y="157"/>
                          <a:pt x="754" y="157"/>
                        </a:cubicBezTo>
                        <a:cubicBezTo>
                          <a:pt x="424" y="157"/>
                          <a:pt x="157" y="425"/>
                          <a:pt x="157" y="754"/>
                        </a:cubicBezTo>
                        <a:cubicBezTo>
                          <a:pt x="157" y="761"/>
                          <a:pt x="157" y="761"/>
                          <a:pt x="157" y="761"/>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8"/>
                  <p:cNvSpPr>
                    <a:spLocks/>
                  </p:cNvSpPr>
                  <p:nvPr/>
                </p:nvSpPr>
                <p:spPr bwMode="auto">
                  <a:xfrm>
                    <a:off x="2787559" y="3938873"/>
                    <a:ext cx="2332381" cy="2329794"/>
                  </a:xfrm>
                  <a:custGeom>
                    <a:avLst/>
                    <a:gdLst>
                      <a:gd name="T0" fmla="*/ 762 w 762"/>
                      <a:gd name="T1" fmla="*/ 761 h 761"/>
                      <a:gd name="T2" fmla="*/ 605 w 762"/>
                      <a:gd name="T3" fmla="*/ 761 h 761"/>
                      <a:gd name="T4" fmla="*/ 605 w 762"/>
                      <a:gd name="T5" fmla="*/ 754 h 761"/>
                      <a:gd name="T6" fmla="*/ 8 w 762"/>
                      <a:gd name="T7" fmla="*/ 157 h 761"/>
                      <a:gd name="T8" fmla="*/ 0 w 762"/>
                      <a:gd name="T9" fmla="*/ 157 h 761"/>
                      <a:gd name="T10" fmla="*/ 0 w 762"/>
                      <a:gd name="T11" fmla="*/ 0 h 761"/>
                      <a:gd name="T12" fmla="*/ 8 w 762"/>
                      <a:gd name="T13" fmla="*/ 0 h 761"/>
                      <a:gd name="T14" fmla="*/ 301 w 762"/>
                      <a:gd name="T15" fmla="*/ 59 h 761"/>
                      <a:gd name="T16" fmla="*/ 541 w 762"/>
                      <a:gd name="T17" fmla="*/ 221 h 761"/>
                      <a:gd name="T18" fmla="*/ 702 w 762"/>
                      <a:gd name="T19" fmla="*/ 460 h 761"/>
                      <a:gd name="T20" fmla="*/ 762 w 762"/>
                      <a:gd name="T21" fmla="*/ 754 h 761"/>
                      <a:gd name="T22" fmla="*/ 762 w 762"/>
                      <a:gd name="T23" fmla="*/ 761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2" h="761">
                        <a:moveTo>
                          <a:pt x="762" y="761"/>
                        </a:moveTo>
                        <a:cubicBezTo>
                          <a:pt x="605" y="761"/>
                          <a:pt x="605" y="761"/>
                          <a:pt x="605" y="761"/>
                        </a:cubicBezTo>
                        <a:cubicBezTo>
                          <a:pt x="605" y="754"/>
                          <a:pt x="605" y="754"/>
                          <a:pt x="605" y="754"/>
                        </a:cubicBezTo>
                        <a:cubicBezTo>
                          <a:pt x="605" y="425"/>
                          <a:pt x="337" y="157"/>
                          <a:pt x="8" y="157"/>
                        </a:cubicBezTo>
                        <a:cubicBezTo>
                          <a:pt x="0" y="157"/>
                          <a:pt x="0" y="157"/>
                          <a:pt x="0" y="157"/>
                        </a:cubicBezTo>
                        <a:cubicBezTo>
                          <a:pt x="0" y="0"/>
                          <a:pt x="0" y="0"/>
                          <a:pt x="0" y="0"/>
                        </a:cubicBezTo>
                        <a:cubicBezTo>
                          <a:pt x="8" y="0"/>
                          <a:pt x="8" y="0"/>
                          <a:pt x="8" y="0"/>
                        </a:cubicBezTo>
                        <a:cubicBezTo>
                          <a:pt x="110" y="0"/>
                          <a:pt x="208" y="20"/>
                          <a:pt x="301" y="59"/>
                        </a:cubicBezTo>
                        <a:cubicBezTo>
                          <a:pt x="391" y="97"/>
                          <a:pt x="472" y="152"/>
                          <a:pt x="541" y="221"/>
                        </a:cubicBezTo>
                        <a:cubicBezTo>
                          <a:pt x="610" y="290"/>
                          <a:pt x="664" y="371"/>
                          <a:pt x="702" y="460"/>
                        </a:cubicBezTo>
                        <a:cubicBezTo>
                          <a:pt x="742" y="553"/>
                          <a:pt x="762" y="652"/>
                          <a:pt x="762" y="754"/>
                        </a:cubicBezTo>
                        <a:cubicBezTo>
                          <a:pt x="762" y="761"/>
                          <a:pt x="762" y="761"/>
                          <a:pt x="762" y="761"/>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1"/>
                  <p:cNvSpPr>
                    <a:spLocks noEditPoints="1"/>
                  </p:cNvSpPr>
                  <p:nvPr/>
                </p:nvSpPr>
                <p:spPr bwMode="auto">
                  <a:xfrm>
                    <a:off x="5160041" y="4456318"/>
                    <a:ext cx="746414" cy="737358"/>
                  </a:xfrm>
                  <a:custGeom>
                    <a:avLst/>
                    <a:gdLst>
                      <a:gd name="T0" fmla="*/ 5 w 244"/>
                      <a:gd name="T1" fmla="*/ 241 h 241"/>
                      <a:gd name="T2" fmla="*/ 0 w 244"/>
                      <a:gd name="T3" fmla="*/ 239 h 241"/>
                      <a:gd name="T4" fmla="*/ 11 w 244"/>
                      <a:gd name="T5" fmla="*/ 221 h 241"/>
                      <a:gd name="T6" fmla="*/ 16 w 244"/>
                      <a:gd name="T7" fmla="*/ 224 h 241"/>
                      <a:gd name="T8" fmla="*/ 5 w 244"/>
                      <a:gd name="T9" fmla="*/ 241 h 241"/>
                      <a:gd name="T10" fmla="*/ 27 w 244"/>
                      <a:gd name="T11" fmla="*/ 206 h 241"/>
                      <a:gd name="T12" fmla="*/ 23 w 244"/>
                      <a:gd name="T13" fmla="*/ 203 h 241"/>
                      <a:gd name="T14" fmla="*/ 35 w 244"/>
                      <a:gd name="T15" fmla="*/ 186 h 241"/>
                      <a:gd name="T16" fmla="*/ 39 w 244"/>
                      <a:gd name="T17" fmla="*/ 189 h 241"/>
                      <a:gd name="T18" fmla="*/ 27 w 244"/>
                      <a:gd name="T19" fmla="*/ 206 h 241"/>
                      <a:gd name="T20" fmla="*/ 52 w 244"/>
                      <a:gd name="T21" fmla="*/ 173 h 241"/>
                      <a:gd name="T22" fmla="*/ 48 w 244"/>
                      <a:gd name="T23" fmla="*/ 169 h 241"/>
                      <a:gd name="T24" fmla="*/ 61 w 244"/>
                      <a:gd name="T25" fmla="*/ 153 h 241"/>
                      <a:gd name="T26" fmla="*/ 65 w 244"/>
                      <a:gd name="T27" fmla="*/ 156 h 241"/>
                      <a:gd name="T28" fmla="*/ 52 w 244"/>
                      <a:gd name="T29" fmla="*/ 173 h 241"/>
                      <a:gd name="T30" fmla="*/ 78 w 244"/>
                      <a:gd name="T31" fmla="*/ 141 h 241"/>
                      <a:gd name="T32" fmla="*/ 74 w 244"/>
                      <a:gd name="T33" fmla="*/ 137 h 241"/>
                      <a:gd name="T34" fmla="*/ 89 w 244"/>
                      <a:gd name="T35" fmla="*/ 122 h 241"/>
                      <a:gd name="T36" fmla="*/ 92 w 244"/>
                      <a:gd name="T37" fmla="*/ 125 h 241"/>
                      <a:gd name="T38" fmla="*/ 78 w 244"/>
                      <a:gd name="T39" fmla="*/ 141 h 241"/>
                      <a:gd name="T40" fmla="*/ 107 w 244"/>
                      <a:gd name="T41" fmla="*/ 110 h 241"/>
                      <a:gd name="T42" fmla="*/ 103 w 244"/>
                      <a:gd name="T43" fmla="*/ 106 h 241"/>
                      <a:gd name="T44" fmla="*/ 118 w 244"/>
                      <a:gd name="T45" fmla="*/ 92 h 241"/>
                      <a:gd name="T46" fmla="*/ 122 w 244"/>
                      <a:gd name="T47" fmla="*/ 96 h 241"/>
                      <a:gd name="T48" fmla="*/ 107 w 244"/>
                      <a:gd name="T49" fmla="*/ 110 h 241"/>
                      <a:gd name="T50" fmla="*/ 137 w 244"/>
                      <a:gd name="T51" fmla="*/ 82 h 241"/>
                      <a:gd name="T52" fmla="*/ 134 w 244"/>
                      <a:gd name="T53" fmla="*/ 78 h 241"/>
                      <a:gd name="T54" fmla="*/ 149 w 244"/>
                      <a:gd name="T55" fmla="*/ 64 h 241"/>
                      <a:gd name="T56" fmla="*/ 153 w 244"/>
                      <a:gd name="T57" fmla="*/ 68 h 241"/>
                      <a:gd name="T58" fmla="*/ 137 w 244"/>
                      <a:gd name="T59" fmla="*/ 82 h 241"/>
                      <a:gd name="T60" fmla="*/ 169 w 244"/>
                      <a:gd name="T61" fmla="*/ 55 h 241"/>
                      <a:gd name="T62" fmla="*/ 166 w 244"/>
                      <a:gd name="T63" fmla="*/ 51 h 241"/>
                      <a:gd name="T64" fmla="*/ 182 w 244"/>
                      <a:gd name="T65" fmla="*/ 38 h 241"/>
                      <a:gd name="T66" fmla="*/ 186 w 244"/>
                      <a:gd name="T67" fmla="*/ 42 h 241"/>
                      <a:gd name="T68" fmla="*/ 169 w 244"/>
                      <a:gd name="T69" fmla="*/ 55 h 241"/>
                      <a:gd name="T70" fmla="*/ 203 w 244"/>
                      <a:gd name="T71" fmla="*/ 30 h 241"/>
                      <a:gd name="T72" fmla="*/ 200 w 244"/>
                      <a:gd name="T73" fmla="*/ 26 h 241"/>
                      <a:gd name="T74" fmla="*/ 217 w 244"/>
                      <a:gd name="T75" fmla="*/ 14 h 241"/>
                      <a:gd name="T76" fmla="*/ 220 w 244"/>
                      <a:gd name="T77" fmla="*/ 19 h 241"/>
                      <a:gd name="T78" fmla="*/ 203 w 244"/>
                      <a:gd name="T79" fmla="*/ 30 h 241"/>
                      <a:gd name="T80" fmla="*/ 237 w 244"/>
                      <a:gd name="T81" fmla="*/ 8 h 241"/>
                      <a:gd name="T82" fmla="*/ 235 w 244"/>
                      <a:gd name="T83" fmla="*/ 3 h 241"/>
                      <a:gd name="T84" fmla="*/ 241 w 244"/>
                      <a:gd name="T85" fmla="*/ 0 h 241"/>
                      <a:gd name="T86" fmla="*/ 244 w 244"/>
                      <a:gd name="T87" fmla="*/ 4 h 241"/>
                      <a:gd name="T88" fmla="*/ 237 w 244"/>
                      <a:gd name="T89" fmla="*/ 8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241">
                        <a:moveTo>
                          <a:pt x="5" y="241"/>
                        </a:moveTo>
                        <a:cubicBezTo>
                          <a:pt x="0" y="239"/>
                          <a:pt x="0" y="239"/>
                          <a:pt x="0" y="239"/>
                        </a:cubicBezTo>
                        <a:cubicBezTo>
                          <a:pt x="4" y="233"/>
                          <a:pt x="8" y="227"/>
                          <a:pt x="11" y="221"/>
                        </a:cubicBezTo>
                        <a:cubicBezTo>
                          <a:pt x="16" y="224"/>
                          <a:pt x="16" y="224"/>
                          <a:pt x="16" y="224"/>
                        </a:cubicBezTo>
                        <a:cubicBezTo>
                          <a:pt x="12" y="229"/>
                          <a:pt x="8" y="235"/>
                          <a:pt x="5" y="241"/>
                        </a:cubicBezTo>
                        <a:moveTo>
                          <a:pt x="27" y="206"/>
                        </a:moveTo>
                        <a:cubicBezTo>
                          <a:pt x="23" y="203"/>
                          <a:pt x="23" y="203"/>
                          <a:pt x="23" y="203"/>
                        </a:cubicBezTo>
                        <a:cubicBezTo>
                          <a:pt x="27" y="198"/>
                          <a:pt x="31" y="192"/>
                          <a:pt x="35" y="186"/>
                        </a:cubicBezTo>
                        <a:cubicBezTo>
                          <a:pt x="39" y="189"/>
                          <a:pt x="39" y="189"/>
                          <a:pt x="39" y="189"/>
                        </a:cubicBezTo>
                        <a:cubicBezTo>
                          <a:pt x="35" y="195"/>
                          <a:pt x="31" y="201"/>
                          <a:pt x="27" y="206"/>
                        </a:cubicBezTo>
                        <a:moveTo>
                          <a:pt x="52" y="173"/>
                        </a:moveTo>
                        <a:cubicBezTo>
                          <a:pt x="48" y="169"/>
                          <a:pt x="48" y="169"/>
                          <a:pt x="48" y="169"/>
                        </a:cubicBezTo>
                        <a:cubicBezTo>
                          <a:pt x="52" y="164"/>
                          <a:pt x="56" y="158"/>
                          <a:pt x="61" y="153"/>
                        </a:cubicBezTo>
                        <a:cubicBezTo>
                          <a:pt x="65" y="156"/>
                          <a:pt x="65" y="156"/>
                          <a:pt x="65" y="156"/>
                        </a:cubicBezTo>
                        <a:cubicBezTo>
                          <a:pt x="60" y="162"/>
                          <a:pt x="56" y="167"/>
                          <a:pt x="52" y="173"/>
                        </a:cubicBezTo>
                        <a:moveTo>
                          <a:pt x="78" y="141"/>
                        </a:moveTo>
                        <a:cubicBezTo>
                          <a:pt x="74" y="137"/>
                          <a:pt x="74" y="137"/>
                          <a:pt x="74" y="137"/>
                        </a:cubicBezTo>
                        <a:cubicBezTo>
                          <a:pt x="79" y="132"/>
                          <a:pt x="84" y="127"/>
                          <a:pt x="89" y="122"/>
                        </a:cubicBezTo>
                        <a:cubicBezTo>
                          <a:pt x="92" y="125"/>
                          <a:pt x="92" y="125"/>
                          <a:pt x="92" y="125"/>
                        </a:cubicBezTo>
                        <a:cubicBezTo>
                          <a:pt x="88" y="130"/>
                          <a:pt x="83" y="135"/>
                          <a:pt x="78" y="141"/>
                        </a:cubicBezTo>
                        <a:moveTo>
                          <a:pt x="107" y="110"/>
                        </a:moveTo>
                        <a:cubicBezTo>
                          <a:pt x="103" y="106"/>
                          <a:pt x="103" y="106"/>
                          <a:pt x="103" y="106"/>
                        </a:cubicBezTo>
                        <a:cubicBezTo>
                          <a:pt x="108" y="102"/>
                          <a:pt x="113" y="97"/>
                          <a:pt x="118" y="92"/>
                        </a:cubicBezTo>
                        <a:cubicBezTo>
                          <a:pt x="122" y="96"/>
                          <a:pt x="122" y="96"/>
                          <a:pt x="122" y="96"/>
                        </a:cubicBezTo>
                        <a:cubicBezTo>
                          <a:pt x="117" y="100"/>
                          <a:pt x="112" y="105"/>
                          <a:pt x="107" y="110"/>
                        </a:cubicBezTo>
                        <a:moveTo>
                          <a:pt x="137" y="82"/>
                        </a:moveTo>
                        <a:cubicBezTo>
                          <a:pt x="134" y="78"/>
                          <a:pt x="134" y="78"/>
                          <a:pt x="134" y="78"/>
                        </a:cubicBezTo>
                        <a:cubicBezTo>
                          <a:pt x="139" y="73"/>
                          <a:pt x="144" y="68"/>
                          <a:pt x="149" y="64"/>
                        </a:cubicBezTo>
                        <a:cubicBezTo>
                          <a:pt x="153" y="68"/>
                          <a:pt x="153" y="68"/>
                          <a:pt x="153" y="68"/>
                        </a:cubicBezTo>
                        <a:cubicBezTo>
                          <a:pt x="147" y="72"/>
                          <a:pt x="142" y="77"/>
                          <a:pt x="137" y="82"/>
                        </a:cubicBezTo>
                        <a:moveTo>
                          <a:pt x="169" y="55"/>
                        </a:moveTo>
                        <a:cubicBezTo>
                          <a:pt x="166" y="51"/>
                          <a:pt x="166" y="51"/>
                          <a:pt x="166" y="51"/>
                        </a:cubicBezTo>
                        <a:cubicBezTo>
                          <a:pt x="171" y="47"/>
                          <a:pt x="177" y="42"/>
                          <a:pt x="182" y="38"/>
                        </a:cubicBezTo>
                        <a:cubicBezTo>
                          <a:pt x="186" y="42"/>
                          <a:pt x="186" y="42"/>
                          <a:pt x="186" y="42"/>
                        </a:cubicBezTo>
                        <a:cubicBezTo>
                          <a:pt x="180" y="46"/>
                          <a:pt x="174" y="51"/>
                          <a:pt x="169" y="55"/>
                        </a:cubicBezTo>
                        <a:moveTo>
                          <a:pt x="203" y="30"/>
                        </a:moveTo>
                        <a:cubicBezTo>
                          <a:pt x="200" y="26"/>
                          <a:pt x="200" y="26"/>
                          <a:pt x="200" y="26"/>
                        </a:cubicBezTo>
                        <a:cubicBezTo>
                          <a:pt x="205" y="22"/>
                          <a:pt x="211" y="18"/>
                          <a:pt x="217" y="14"/>
                        </a:cubicBezTo>
                        <a:cubicBezTo>
                          <a:pt x="220" y="19"/>
                          <a:pt x="220" y="19"/>
                          <a:pt x="220" y="19"/>
                        </a:cubicBezTo>
                        <a:cubicBezTo>
                          <a:pt x="214" y="22"/>
                          <a:pt x="208" y="26"/>
                          <a:pt x="203" y="30"/>
                        </a:cubicBezTo>
                        <a:moveTo>
                          <a:pt x="237" y="8"/>
                        </a:moveTo>
                        <a:cubicBezTo>
                          <a:pt x="235" y="3"/>
                          <a:pt x="235" y="3"/>
                          <a:pt x="235" y="3"/>
                        </a:cubicBezTo>
                        <a:cubicBezTo>
                          <a:pt x="237" y="2"/>
                          <a:pt x="239" y="1"/>
                          <a:pt x="241" y="0"/>
                        </a:cubicBezTo>
                        <a:cubicBezTo>
                          <a:pt x="244" y="4"/>
                          <a:pt x="244" y="4"/>
                          <a:pt x="244" y="4"/>
                        </a:cubicBezTo>
                        <a:cubicBezTo>
                          <a:pt x="242" y="5"/>
                          <a:pt x="240" y="7"/>
                          <a:pt x="237" y="8"/>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2"/>
                  <p:cNvSpPr>
                    <a:spLocks noEditPoints="1"/>
                  </p:cNvSpPr>
                  <p:nvPr/>
                </p:nvSpPr>
                <p:spPr bwMode="auto">
                  <a:xfrm>
                    <a:off x="3853494" y="4456318"/>
                    <a:ext cx="743826" cy="737358"/>
                  </a:xfrm>
                  <a:custGeom>
                    <a:avLst/>
                    <a:gdLst>
                      <a:gd name="T0" fmla="*/ 238 w 243"/>
                      <a:gd name="T1" fmla="*/ 241 h 241"/>
                      <a:gd name="T2" fmla="*/ 227 w 243"/>
                      <a:gd name="T3" fmla="*/ 224 h 241"/>
                      <a:gd name="T4" fmla="*/ 232 w 243"/>
                      <a:gd name="T5" fmla="*/ 221 h 241"/>
                      <a:gd name="T6" fmla="*/ 243 w 243"/>
                      <a:gd name="T7" fmla="*/ 239 h 241"/>
                      <a:gd name="T8" fmla="*/ 238 w 243"/>
                      <a:gd name="T9" fmla="*/ 241 h 241"/>
                      <a:gd name="T10" fmla="*/ 216 w 243"/>
                      <a:gd name="T11" fmla="*/ 206 h 241"/>
                      <a:gd name="T12" fmla="*/ 204 w 243"/>
                      <a:gd name="T13" fmla="*/ 189 h 241"/>
                      <a:gd name="T14" fmla="*/ 208 w 243"/>
                      <a:gd name="T15" fmla="*/ 186 h 241"/>
                      <a:gd name="T16" fmla="*/ 220 w 243"/>
                      <a:gd name="T17" fmla="*/ 203 h 241"/>
                      <a:gd name="T18" fmla="*/ 216 w 243"/>
                      <a:gd name="T19" fmla="*/ 206 h 241"/>
                      <a:gd name="T20" fmla="*/ 192 w 243"/>
                      <a:gd name="T21" fmla="*/ 173 h 241"/>
                      <a:gd name="T22" fmla="*/ 179 w 243"/>
                      <a:gd name="T23" fmla="*/ 156 h 241"/>
                      <a:gd name="T24" fmla="*/ 183 w 243"/>
                      <a:gd name="T25" fmla="*/ 153 h 241"/>
                      <a:gd name="T26" fmla="*/ 196 w 243"/>
                      <a:gd name="T27" fmla="*/ 169 h 241"/>
                      <a:gd name="T28" fmla="*/ 192 w 243"/>
                      <a:gd name="T29" fmla="*/ 173 h 241"/>
                      <a:gd name="T30" fmla="*/ 165 w 243"/>
                      <a:gd name="T31" fmla="*/ 141 h 241"/>
                      <a:gd name="T32" fmla="*/ 151 w 243"/>
                      <a:gd name="T33" fmla="*/ 125 h 241"/>
                      <a:gd name="T34" fmla="*/ 155 w 243"/>
                      <a:gd name="T35" fmla="*/ 122 h 241"/>
                      <a:gd name="T36" fmla="*/ 169 w 243"/>
                      <a:gd name="T37" fmla="*/ 137 h 241"/>
                      <a:gd name="T38" fmla="*/ 165 w 243"/>
                      <a:gd name="T39" fmla="*/ 141 h 241"/>
                      <a:gd name="T40" fmla="*/ 137 w 243"/>
                      <a:gd name="T41" fmla="*/ 110 h 241"/>
                      <a:gd name="T42" fmla="*/ 122 w 243"/>
                      <a:gd name="T43" fmla="*/ 96 h 241"/>
                      <a:gd name="T44" fmla="*/ 125 w 243"/>
                      <a:gd name="T45" fmla="*/ 92 h 241"/>
                      <a:gd name="T46" fmla="*/ 140 w 243"/>
                      <a:gd name="T47" fmla="*/ 106 h 241"/>
                      <a:gd name="T48" fmla="*/ 137 w 243"/>
                      <a:gd name="T49" fmla="*/ 110 h 241"/>
                      <a:gd name="T50" fmla="*/ 106 w 243"/>
                      <a:gd name="T51" fmla="*/ 82 h 241"/>
                      <a:gd name="T52" fmla="*/ 91 w 243"/>
                      <a:gd name="T53" fmla="*/ 68 h 241"/>
                      <a:gd name="T54" fmla="*/ 94 w 243"/>
                      <a:gd name="T55" fmla="*/ 64 h 241"/>
                      <a:gd name="T56" fmla="*/ 110 w 243"/>
                      <a:gd name="T57" fmla="*/ 78 h 241"/>
                      <a:gd name="T58" fmla="*/ 106 w 243"/>
                      <a:gd name="T59" fmla="*/ 82 h 241"/>
                      <a:gd name="T60" fmla="*/ 74 w 243"/>
                      <a:gd name="T61" fmla="*/ 55 h 241"/>
                      <a:gd name="T62" fmla="*/ 58 w 243"/>
                      <a:gd name="T63" fmla="*/ 42 h 241"/>
                      <a:gd name="T64" fmla="*/ 61 w 243"/>
                      <a:gd name="T65" fmla="*/ 38 h 241"/>
                      <a:gd name="T66" fmla="*/ 78 w 243"/>
                      <a:gd name="T67" fmla="*/ 51 h 241"/>
                      <a:gd name="T68" fmla="*/ 74 w 243"/>
                      <a:gd name="T69" fmla="*/ 55 h 241"/>
                      <a:gd name="T70" fmla="*/ 41 w 243"/>
                      <a:gd name="T71" fmla="*/ 30 h 241"/>
                      <a:gd name="T72" fmla="*/ 24 w 243"/>
                      <a:gd name="T73" fmla="*/ 19 h 241"/>
                      <a:gd name="T74" fmla="*/ 26 w 243"/>
                      <a:gd name="T75" fmla="*/ 14 h 241"/>
                      <a:gd name="T76" fmla="*/ 44 w 243"/>
                      <a:gd name="T77" fmla="*/ 26 h 241"/>
                      <a:gd name="T78" fmla="*/ 41 w 243"/>
                      <a:gd name="T79" fmla="*/ 30 h 241"/>
                      <a:gd name="T80" fmla="*/ 6 w 243"/>
                      <a:gd name="T81" fmla="*/ 8 h 241"/>
                      <a:gd name="T82" fmla="*/ 0 w 243"/>
                      <a:gd name="T83" fmla="*/ 4 h 241"/>
                      <a:gd name="T84" fmla="*/ 2 w 243"/>
                      <a:gd name="T85" fmla="*/ 0 h 241"/>
                      <a:gd name="T86" fmla="*/ 9 w 243"/>
                      <a:gd name="T87" fmla="*/ 3 h 241"/>
                      <a:gd name="T88" fmla="*/ 6 w 243"/>
                      <a:gd name="T89" fmla="*/ 8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3" h="241">
                        <a:moveTo>
                          <a:pt x="238" y="241"/>
                        </a:moveTo>
                        <a:cubicBezTo>
                          <a:pt x="235" y="235"/>
                          <a:pt x="231" y="229"/>
                          <a:pt x="227" y="224"/>
                        </a:cubicBezTo>
                        <a:cubicBezTo>
                          <a:pt x="232" y="221"/>
                          <a:pt x="232" y="221"/>
                          <a:pt x="232" y="221"/>
                        </a:cubicBezTo>
                        <a:cubicBezTo>
                          <a:pt x="236" y="227"/>
                          <a:pt x="239" y="233"/>
                          <a:pt x="243" y="239"/>
                        </a:cubicBezTo>
                        <a:cubicBezTo>
                          <a:pt x="238" y="241"/>
                          <a:pt x="238" y="241"/>
                          <a:pt x="238" y="241"/>
                        </a:cubicBezTo>
                        <a:moveTo>
                          <a:pt x="216" y="206"/>
                        </a:moveTo>
                        <a:cubicBezTo>
                          <a:pt x="212" y="201"/>
                          <a:pt x="208" y="195"/>
                          <a:pt x="204" y="189"/>
                        </a:cubicBezTo>
                        <a:cubicBezTo>
                          <a:pt x="208" y="186"/>
                          <a:pt x="208" y="186"/>
                          <a:pt x="208" y="186"/>
                        </a:cubicBezTo>
                        <a:cubicBezTo>
                          <a:pt x="212" y="192"/>
                          <a:pt x="216" y="198"/>
                          <a:pt x="220" y="203"/>
                        </a:cubicBezTo>
                        <a:cubicBezTo>
                          <a:pt x="216" y="206"/>
                          <a:pt x="216" y="206"/>
                          <a:pt x="216" y="206"/>
                        </a:cubicBezTo>
                        <a:moveTo>
                          <a:pt x="192" y="173"/>
                        </a:moveTo>
                        <a:cubicBezTo>
                          <a:pt x="187" y="167"/>
                          <a:pt x="183" y="162"/>
                          <a:pt x="179" y="156"/>
                        </a:cubicBezTo>
                        <a:cubicBezTo>
                          <a:pt x="183" y="153"/>
                          <a:pt x="183" y="153"/>
                          <a:pt x="183" y="153"/>
                        </a:cubicBezTo>
                        <a:cubicBezTo>
                          <a:pt x="187" y="158"/>
                          <a:pt x="191" y="164"/>
                          <a:pt x="196" y="169"/>
                        </a:cubicBezTo>
                        <a:cubicBezTo>
                          <a:pt x="192" y="173"/>
                          <a:pt x="192" y="173"/>
                          <a:pt x="192" y="173"/>
                        </a:cubicBezTo>
                        <a:moveTo>
                          <a:pt x="165" y="141"/>
                        </a:moveTo>
                        <a:cubicBezTo>
                          <a:pt x="160" y="135"/>
                          <a:pt x="156" y="130"/>
                          <a:pt x="151" y="125"/>
                        </a:cubicBezTo>
                        <a:cubicBezTo>
                          <a:pt x="155" y="122"/>
                          <a:pt x="155" y="122"/>
                          <a:pt x="155" y="122"/>
                        </a:cubicBezTo>
                        <a:cubicBezTo>
                          <a:pt x="160" y="127"/>
                          <a:pt x="164" y="132"/>
                          <a:pt x="169" y="137"/>
                        </a:cubicBezTo>
                        <a:cubicBezTo>
                          <a:pt x="165" y="141"/>
                          <a:pt x="165" y="141"/>
                          <a:pt x="165" y="141"/>
                        </a:cubicBezTo>
                        <a:moveTo>
                          <a:pt x="137" y="110"/>
                        </a:moveTo>
                        <a:cubicBezTo>
                          <a:pt x="132" y="105"/>
                          <a:pt x="127" y="100"/>
                          <a:pt x="122" y="96"/>
                        </a:cubicBezTo>
                        <a:cubicBezTo>
                          <a:pt x="125" y="92"/>
                          <a:pt x="125" y="92"/>
                          <a:pt x="125" y="92"/>
                        </a:cubicBezTo>
                        <a:cubicBezTo>
                          <a:pt x="130" y="97"/>
                          <a:pt x="135" y="102"/>
                          <a:pt x="140" y="106"/>
                        </a:cubicBezTo>
                        <a:cubicBezTo>
                          <a:pt x="137" y="110"/>
                          <a:pt x="137" y="110"/>
                          <a:pt x="137" y="110"/>
                        </a:cubicBezTo>
                        <a:moveTo>
                          <a:pt x="106" y="82"/>
                        </a:moveTo>
                        <a:cubicBezTo>
                          <a:pt x="101" y="77"/>
                          <a:pt x="96" y="72"/>
                          <a:pt x="91" y="68"/>
                        </a:cubicBezTo>
                        <a:cubicBezTo>
                          <a:pt x="94" y="64"/>
                          <a:pt x="94" y="64"/>
                          <a:pt x="94" y="64"/>
                        </a:cubicBezTo>
                        <a:cubicBezTo>
                          <a:pt x="99" y="68"/>
                          <a:pt x="105" y="73"/>
                          <a:pt x="110" y="78"/>
                        </a:cubicBezTo>
                        <a:cubicBezTo>
                          <a:pt x="106" y="82"/>
                          <a:pt x="106" y="82"/>
                          <a:pt x="106" y="82"/>
                        </a:cubicBezTo>
                        <a:moveTo>
                          <a:pt x="74" y="55"/>
                        </a:moveTo>
                        <a:cubicBezTo>
                          <a:pt x="69" y="51"/>
                          <a:pt x="63" y="46"/>
                          <a:pt x="58" y="42"/>
                        </a:cubicBezTo>
                        <a:cubicBezTo>
                          <a:pt x="61" y="38"/>
                          <a:pt x="61" y="38"/>
                          <a:pt x="61" y="38"/>
                        </a:cubicBezTo>
                        <a:cubicBezTo>
                          <a:pt x="67" y="42"/>
                          <a:pt x="72" y="47"/>
                          <a:pt x="78" y="51"/>
                        </a:cubicBezTo>
                        <a:cubicBezTo>
                          <a:pt x="74" y="55"/>
                          <a:pt x="74" y="55"/>
                          <a:pt x="74" y="55"/>
                        </a:cubicBezTo>
                        <a:moveTo>
                          <a:pt x="41" y="30"/>
                        </a:moveTo>
                        <a:cubicBezTo>
                          <a:pt x="35" y="26"/>
                          <a:pt x="29" y="22"/>
                          <a:pt x="24" y="19"/>
                        </a:cubicBezTo>
                        <a:cubicBezTo>
                          <a:pt x="26" y="14"/>
                          <a:pt x="26" y="14"/>
                          <a:pt x="26" y="14"/>
                        </a:cubicBezTo>
                        <a:cubicBezTo>
                          <a:pt x="32" y="18"/>
                          <a:pt x="38" y="22"/>
                          <a:pt x="44" y="26"/>
                        </a:cubicBezTo>
                        <a:cubicBezTo>
                          <a:pt x="41" y="30"/>
                          <a:pt x="41" y="30"/>
                          <a:pt x="41" y="30"/>
                        </a:cubicBezTo>
                        <a:moveTo>
                          <a:pt x="6" y="8"/>
                        </a:moveTo>
                        <a:cubicBezTo>
                          <a:pt x="4" y="7"/>
                          <a:pt x="2" y="5"/>
                          <a:pt x="0" y="4"/>
                        </a:cubicBezTo>
                        <a:cubicBezTo>
                          <a:pt x="2" y="0"/>
                          <a:pt x="2" y="0"/>
                          <a:pt x="2" y="0"/>
                        </a:cubicBezTo>
                        <a:cubicBezTo>
                          <a:pt x="4" y="1"/>
                          <a:pt x="6" y="2"/>
                          <a:pt x="9" y="3"/>
                        </a:cubicBezTo>
                        <a:cubicBezTo>
                          <a:pt x="6" y="8"/>
                          <a:pt x="6" y="8"/>
                          <a:pt x="6" y="8"/>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3"/>
                  <p:cNvSpPr>
                    <a:spLocks noChangeArrowheads="1"/>
                  </p:cNvSpPr>
                  <p:nvPr/>
                </p:nvSpPr>
                <p:spPr bwMode="auto">
                  <a:xfrm>
                    <a:off x="4640010" y="3999672"/>
                    <a:ext cx="548788" cy="6383169"/>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1007604" y="2573471"/>
                  <a:ext cx="4932548" cy="405171"/>
                  <a:chOff x="971600" y="2573471"/>
                  <a:chExt cx="5148572" cy="405171"/>
                </a:xfrm>
              </p:grpSpPr>
              <p:sp>
                <p:nvSpPr>
                  <p:cNvPr id="26" name="Rectangle 43"/>
                  <p:cNvSpPr>
                    <a:spLocks noChangeArrowheads="1"/>
                  </p:cNvSpPr>
                  <p:nvPr/>
                </p:nvSpPr>
                <p:spPr bwMode="auto">
                  <a:xfrm>
                    <a:off x="971600" y="2573471"/>
                    <a:ext cx="5148572" cy="405171"/>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4"/>
                  <p:cNvSpPr>
                    <a:spLocks noEditPoints="1"/>
                  </p:cNvSpPr>
                  <p:nvPr/>
                </p:nvSpPr>
                <p:spPr bwMode="auto">
                  <a:xfrm>
                    <a:off x="997825" y="2777894"/>
                    <a:ext cx="5050258" cy="15523"/>
                  </a:xfrm>
                  <a:custGeom>
                    <a:avLst/>
                    <a:gdLst>
                      <a:gd name="T0" fmla="*/ 3904 w 3904"/>
                      <a:gd name="T1" fmla="*/ 0 h 12"/>
                      <a:gd name="T2" fmla="*/ 3757 w 3904"/>
                      <a:gd name="T3" fmla="*/ 0 h 12"/>
                      <a:gd name="T4" fmla="*/ 3658 w 3904"/>
                      <a:gd name="T5" fmla="*/ 12 h 12"/>
                      <a:gd name="T6" fmla="*/ 3608 w 3904"/>
                      <a:gd name="T7" fmla="*/ 12 h 12"/>
                      <a:gd name="T8" fmla="*/ 3608 w 3904"/>
                      <a:gd name="T9" fmla="*/ 12 h 12"/>
                      <a:gd name="T10" fmla="*/ 3509 w 3904"/>
                      <a:gd name="T11" fmla="*/ 0 h 12"/>
                      <a:gd name="T12" fmla="*/ 3362 w 3904"/>
                      <a:gd name="T13" fmla="*/ 0 h 12"/>
                      <a:gd name="T14" fmla="*/ 3263 w 3904"/>
                      <a:gd name="T15" fmla="*/ 12 h 12"/>
                      <a:gd name="T16" fmla="*/ 3213 w 3904"/>
                      <a:gd name="T17" fmla="*/ 12 h 12"/>
                      <a:gd name="T18" fmla="*/ 3213 w 3904"/>
                      <a:gd name="T19" fmla="*/ 12 h 12"/>
                      <a:gd name="T20" fmla="*/ 3114 w 3904"/>
                      <a:gd name="T21" fmla="*/ 0 h 12"/>
                      <a:gd name="T22" fmla="*/ 2965 w 3904"/>
                      <a:gd name="T23" fmla="*/ 0 h 12"/>
                      <a:gd name="T24" fmla="*/ 2868 w 3904"/>
                      <a:gd name="T25" fmla="*/ 12 h 12"/>
                      <a:gd name="T26" fmla="*/ 2818 w 3904"/>
                      <a:gd name="T27" fmla="*/ 12 h 12"/>
                      <a:gd name="T28" fmla="*/ 2818 w 3904"/>
                      <a:gd name="T29" fmla="*/ 12 h 12"/>
                      <a:gd name="T30" fmla="*/ 2719 w 3904"/>
                      <a:gd name="T31" fmla="*/ 0 h 12"/>
                      <a:gd name="T32" fmla="*/ 2570 w 3904"/>
                      <a:gd name="T33" fmla="*/ 0 h 12"/>
                      <a:gd name="T34" fmla="*/ 2473 w 3904"/>
                      <a:gd name="T35" fmla="*/ 12 h 12"/>
                      <a:gd name="T36" fmla="*/ 2423 w 3904"/>
                      <a:gd name="T37" fmla="*/ 12 h 12"/>
                      <a:gd name="T38" fmla="*/ 2423 w 3904"/>
                      <a:gd name="T39" fmla="*/ 12 h 12"/>
                      <a:gd name="T40" fmla="*/ 2324 w 3904"/>
                      <a:gd name="T41" fmla="*/ 0 h 12"/>
                      <a:gd name="T42" fmla="*/ 2175 w 3904"/>
                      <a:gd name="T43" fmla="*/ 0 h 12"/>
                      <a:gd name="T44" fmla="*/ 2075 w 3904"/>
                      <a:gd name="T45" fmla="*/ 12 h 12"/>
                      <a:gd name="T46" fmla="*/ 2028 w 3904"/>
                      <a:gd name="T47" fmla="*/ 12 h 12"/>
                      <a:gd name="T48" fmla="*/ 2028 w 3904"/>
                      <a:gd name="T49" fmla="*/ 12 h 12"/>
                      <a:gd name="T50" fmla="*/ 1928 w 3904"/>
                      <a:gd name="T51" fmla="*/ 0 h 12"/>
                      <a:gd name="T52" fmla="*/ 1779 w 3904"/>
                      <a:gd name="T53" fmla="*/ 0 h 12"/>
                      <a:gd name="T54" fmla="*/ 1680 w 3904"/>
                      <a:gd name="T55" fmla="*/ 12 h 12"/>
                      <a:gd name="T56" fmla="*/ 1630 w 3904"/>
                      <a:gd name="T57" fmla="*/ 12 h 12"/>
                      <a:gd name="T58" fmla="*/ 1630 w 3904"/>
                      <a:gd name="T59" fmla="*/ 12 h 12"/>
                      <a:gd name="T60" fmla="*/ 1533 w 3904"/>
                      <a:gd name="T61" fmla="*/ 0 h 12"/>
                      <a:gd name="T62" fmla="*/ 1384 w 3904"/>
                      <a:gd name="T63" fmla="*/ 0 h 12"/>
                      <a:gd name="T64" fmla="*/ 1285 w 3904"/>
                      <a:gd name="T65" fmla="*/ 12 h 12"/>
                      <a:gd name="T66" fmla="*/ 1235 w 3904"/>
                      <a:gd name="T67" fmla="*/ 12 h 12"/>
                      <a:gd name="T68" fmla="*/ 1235 w 3904"/>
                      <a:gd name="T69" fmla="*/ 12 h 12"/>
                      <a:gd name="T70" fmla="*/ 1138 w 3904"/>
                      <a:gd name="T71" fmla="*/ 0 h 12"/>
                      <a:gd name="T72" fmla="*/ 989 w 3904"/>
                      <a:gd name="T73" fmla="*/ 0 h 12"/>
                      <a:gd name="T74" fmla="*/ 890 w 3904"/>
                      <a:gd name="T75" fmla="*/ 12 h 12"/>
                      <a:gd name="T76" fmla="*/ 840 w 3904"/>
                      <a:gd name="T77" fmla="*/ 12 h 12"/>
                      <a:gd name="T78" fmla="*/ 840 w 3904"/>
                      <a:gd name="T79" fmla="*/ 12 h 12"/>
                      <a:gd name="T80" fmla="*/ 741 w 3904"/>
                      <a:gd name="T81" fmla="*/ 0 h 12"/>
                      <a:gd name="T82" fmla="*/ 594 w 3904"/>
                      <a:gd name="T83" fmla="*/ 0 h 12"/>
                      <a:gd name="T84" fmla="*/ 495 w 3904"/>
                      <a:gd name="T85" fmla="*/ 12 h 12"/>
                      <a:gd name="T86" fmla="*/ 445 w 3904"/>
                      <a:gd name="T87" fmla="*/ 12 h 12"/>
                      <a:gd name="T88" fmla="*/ 445 w 3904"/>
                      <a:gd name="T89" fmla="*/ 12 h 12"/>
                      <a:gd name="T90" fmla="*/ 346 w 3904"/>
                      <a:gd name="T91" fmla="*/ 0 h 12"/>
                      <a:gd name="T92" fmla="*/ 199 w 3904"/>
                      <a:gd name="T93" fmla="*/ 0 h 12"/>
                      <a:gd name="T94" fmla="*/ 100 w 3904"/>
                      <a:gd name="T95" fmla="*/ 12 h 12"/>
                      <a:gd name="T96" fmla="*/ 50 w 3904"/>
                      <a:gd name="T97" fmla="*/ 12 h 12"/>
                      <a:gd name="T98" fmla="*/ 50 w 3904"/>
                      <a:gd name="T9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04" h="12">
                        <a:moveTo>
                          <a:pt x="3904" y="12"/>
                        </a:moveTo>
                        <a:lnTo>
                          <a:pt x="3854" y="12"/>
                        </a:lnTo>
                        <a:lnTo>
                          <a:pt x="3854" y="0"/>
                        </a:lnTo>
                        <a:lnTo>
                          <a:pt x="3904" y="0"/>
                        </a:lnTo>
                        <a:lnTo>
                          <a:pt x="3904" y="12"/>
                        </a:lnTo>
                        <a:close/>
                        <a:moveTo>
                          <a:pt x="3805" y="12"/>
                        </a:moveTo>
                        <a:lnTo>
                          <a:pt x="3757" y="12"/>
                        </a:lnTo>
                        <a:lnTo>
                          <a:pt x="3757" y="0"/>
                        </a:lnTo>
                        <a:lnTo>
                          <a:pt x="3805" y="0"/>
                        </a:lnTo>
                        <a:lnTo>
                          <a:pt x="3805" y="12"/>
                        </a:lnTo>
                        <a:close/>
                        <a:moveTo>
                          <a:pt x="3708" y="12"/>
                        </a:moveTo>
                        <a:lnTo>
                          <a:pt x="3658" y="12"/>
                        </a:lnTo>
                        <a:lnTo>
                          <a:pt x="3658" y="0"/>
                        </a:lnTo>
                        <a:lnTo>
                          <a:pt x="3708" y="0"/>
                        </a:lnTo>
                        <a:lnTo>
                          <a:pt x="3708" y="12"/>
                        </a:lnTo>
                        <a:close/>
                        <a:moveTo>
                          <a:pt x="3608" y="12"/>
                        </a:moveTo>
                        <a:lnTo>
                          <a:pt x="3559" y="12"/>
                        </a:lnTo>
                        <a:lnTo>
                          <a:pt x="3559" y="0"/>
                        </a:lnTo>
                        <a:lnTo>
                          <a:pt x="3608" y="0"/>
                        </a:lnTo>
                        <a:lnTo>
                          <a:pt x="3608" y="12"/>
                        </a:lnTo>
                        <a:close/>
                        <a:moveTo>
                          <a:pt x="3509" y="12"/>
                        </a:moveTo>
                        <a:lnTo>
                          <a:pt x="3459" y="12"/>
                        </a:lnTo>
                        <a:lnTo>
                          <a:pt x="3459" y="0"/>
                        </a:lnTo>
                        <a:lnTo>
                          <a:pt x="3509" y="0"/>
                        </a:lnTo>
                        <a:lnTo>
                          <a:pt x="3509" y="12"/>
                        </a:lnTo>
                        <a:close/>
                        <a:moveTo>
                          <a:pt x="3410" y="12"/>
                        </a:moveTo>
                        <a:lnTo>
                          <a:pt x="3362" y="12"/>
                        </a:lnTo>
                        <a:lnTo>
                          <a:pt x="3362" y="0"/>
                        </a:lnTo>
                        <a:lnTo>
                          <a:pt x="3410" y="0"/>
                        </a:lnTo>
                        <a:lnTo>
                          <a:pt x="3410" y="12"/>
                        </a:lnTo>
                        <a:close/>
                        <a:moveTo>
                          <a:pt x="3313" y="12"/>
                        </a:moveTo>
                        <a:lnTo>
                          <a:pt x="3263" y="12"/>
                        </a:lnTo>
                        <a:lnTo>
                          <a:pt x="3263" y="0"/>
                        </a:lnTo>
                        <a:lnTo>
                          <a:pt x="3313" y="0"/>
                        </a:lnTo>
                        <a:lnTo>
                          <a:pt x="3313" y="12"/>
                        </a:lnTo>
                        <a:close/>
                        <a:moveTo>
                          <a:pt x="3213" y="12"/>
                        </a:moveTo>
                        <a:lnTo>
                          <a:pt x="3163" y="12"/>
                        </a:lnTo>
                        <a:lnTo>
                          <a:pt x="3163" y="0"/>
                        </a:lnTo>
                        <a:lnTo>
                          <a:pt x="3213" y="0"/>
                        </a:lnTo>
                        <a:lnTo>
                          <a:pt x="3213" y="12"/>
                        </a:lnTo>
                        <a:close/>
                        <a:moveTo>
                          <a:pt x="3114" y="12"/>
                        </a:moveTo>
                        <a:lnTo>
                          <a:pt x="3064" y="12"/>
                        </a:lnTo>
                        <a:lnTo>
                          <a:pt x="3064" y="0"/>
                        </a:lnTo>
                        <a:lnTo>
                          <a:pt x="3114" y="0"/>
                        </a:lnTo>
                        <a:lnTo>
                          <a:pt x="3114" y="12"/>
                        </a:lnTo>
                        <a:close/>
                        <a:moveTo>
                          <a:pt x="3014" y="12"/>
                        </a:moveTo>
                        <a:lnTo>
                          <a:pt x="2965" y="12"/>
                        </a:lnTo>
                        <a:lnTo>
                          <a:pt x="2965" y="0"/>
                        </a:lnTo>
                        <a:lnTo>
                          <a:pt x="3014" y="0"/>
                        </a:lnTo>
                        <a:lnTo>
                          <a:pt x="3014" y="12"/>
                        </a:lnTo>
                        <a:close/>
                        <a:moveTo>
                          <a:pt x="2917" y="12"/>
                        </a:moveTo>
                        <a:lnTo>
                          <a:pt x="2868" y="12"/>
                        </a:lnTo>
                        <a:lnTo>
                          <a:pt x="2868" y="0"/>
                        </a:lnTo>
                        <a:lnTo>
                          <a:pt x="2917" y="0"/>
                        </a:lnTo>
                        <a:lnTo>
                          <a:pt x="2917" y="12"/>
                        </a:lnTo>
                        <a:close/>
                        <a:moveTo>
                          <a:pt x="2818" y="12"/>
                        </a:moveTo>
                        <a:lnTo>
                          <a:pt x="2768" y="12"/>
                        </a:lnTo>
                        <a:lnTo>
                          <a:pt x="2768" y="0"/>
                        </a:lnTo>
                        <a:lnTo>
                          <a:pt x="2818" y="0"/>
                        </a:lnTo>
                        <a:lnTo>
                          <a:pt x="2818" y="12"/>
                        </a:lnTo>
                        <a:close/>
                        <a:moveTo>
                          <a:pt x="2719" y="12"/>
                        </a:moveTo>
                        <a:lnTo>
                          <a:pt x="2669" y="12"/>
                        </a:lnTo>
                        <a:lnTo>
                          <a:pt x="2669" y="0"/>
                        </a:lnTo>
                        <a:lnTo>
                          <a:pt x="2719" y="0"/>
                        </a:lnTo>
                        <a:lnTo>
                          <a:pt x="2719" y="12"/>
                        </a:lnTo>
                        <a:close/>
                        <a:moveTo>
                          <a:pt x="2619" y="12"/>
                        </a:moveTo>
                        <a:lnTo>
                          <a:pt x="2570" y="12"/>
                        </a:lnTo>
                        <a:lnTo>
                          <a:pt x="2570" y="0"/>
                        </a:lnTo>
                        <a:lnTo>
                          <a:pt x="2619" y="0"/>
                        </a:lnTo>
                        <a:lnTo>
                          <a:pt x="2619" y="12"/>
                        </a:lnTo>
                        <a:close/>
                        <a:moveTo>
                          <a:pt x="2520" y="12"/>
                        </a:moveTo>
                        <a:lnTo>
                          <a:pt x="2473" y="12"/>
                        </a:lnTo>
                        <a:lnTo>
                          <a:pt x="2473" y="0"/>
                        </a:lnTo>
                        <a:lnTo>
                          <a:pt x="2520" y="0"/>
                        </a:lnTo>
                        <a:lnTo>
                          <a:pt x="2520" y="12"/>
                        </a:lnTo>
                        <a:close/>
                        <a:moveTo>
                          <a:pt x="2423" y="12"/>
                        </a:moveTo>
                        <a:lnTo>
                          <a:pt x="2373" y="12"/>
                        </a:lnTo>
                        <a:lnTo>
                          <a:pt x="2373" y="0"/>
                        </a:lnTo>
                        <a:lnTo>
                          <a:pt x="2423" y="0"/>
                        </a:lnTo>
                        <a:lnTo>
                          <a:pt x="2423" y="12"/>
                        </a:lnTo>
                        <a:close/>
                        <a:moveTo>
                          <a:pt x="2324" y="12"/>
                        </a:moveTo>
                        <a:lnTo>
                          <a:pt x="2274" y="12"/>
                        </a:lnTo>
                        <a:lnTo>
                          <a:pt x="2274" y="0"/>
                        </a:lnTo>
                        <a:lnTo>
                          <a:pt x="2324" y="0"/>
                        </a:lnTo>
                        <a:lnTo>
                          <a:pt x="2324" y="12"/>
                        </a:lnTo>
                        <a:close/>
                        <a:moveTo>
                          <a:pt x="2224" y="12"/>
                        </a:moveTo>
                        <a:lnTo>
                          <a:pt x="2175" y="12"/>
                        </a:lnTo>
                        <a:lnTo>
                          <a:pt x="2175" y="0"/>
                        </a:lnTo>
                        <a:lnTo>
                          <a:pt x="2224" y="0"/>
                        </a:lnTo>
                        <a:lnTo>
                          <a:pt x="2224" y="12"/>
                        </a:lnTo>
                        <a:close/>
                        <a:moveTo>
                          <a:pt x="2125" y="12"/>
                        </a:moveTo>
                        <a:lnTo>
                          <a:pt x="2075" y="12"/>
                        </a:lnTo>
                        <a:lnTo>
                          <a:pt x="2075" y="0"/>
                        </a:lnTo>
                        <a:lnTo>
                          <a:pt x="2125" y="0"/>
                        </a:lnTo>
                        <a:lnTo>
                          <a:pt x="2125" y="12"/>
                        </a:lnTo>
                        <a:close/>
                        <a:moveTo>
                          <a:pt x="2028" y="12"/>
                        </a:moveTo>
                        <a:lnTo>
                          <a:pt x="1978" y="12"/>
                        </a:lnTo>
                        <a:lnTo>
                          <a:pt x="1978" y="0"/>
                        </a:lnTo>
                        <a:lnTo>
                          <a:pt x="2028" y="0"/>
                        </a:lnTo>
                        <a:lnTo>
                          <a:pt x="2028" y="12"/>
                        </a:lnTo>
                        <a:close/>
                        <a:moveTo>
                          <a:pt x="1928" y="12"/>
                        </a:moveTo>
                        <a:lnTo>
                          <a:pt x="1879" y="12"/>
                        </a:lnTo>
                        <a:lnTo>
                          <a:pt x="1879" y="0"/>
                        </a:lnTo>
                        <a:lnTo>
                          <a:pt x="1928" y="0"/>
                        </a:lnTo>
                        <a:lnTo>
                          <a:pt x="1928" y="12"/>
                        </a:lnTo>
                        <a:close/>
                        <a:moveTo>
                          <a:pt x="1829" y="12"/>
                        </a:moveTo>
                        <a:lnTo>
                          <a:pt x="1779" y="12"/>
                        </a:lnTo>
                        <a:lnTo>
                          <a:pt x="1779" y="0"/>
                        </a:lnTo>
                        <a:lnTo>
                          <a:pt x="1829" y="0"/>
                        </a:lnTo>
                        <a:lnTo>
                          <a:pt x="1829" y="12"/>
                        </a:lnTo>
                        <a:close/>
                        <a:moveTo>
                          <a:pt x="1730" y="12"/>
                        </a:moveTo>
                        <a:lnTo>
                          <a:pt x="1680" y="12"/>
                        </a:lnTo>
                        <a:lnTo>
                          <a:pt x="1680" y="0"/>
                        </a:lnTo>
                        <a:lnTo>
                          <a:pt x="1730" y="0"/>
                        </a:lnTo>
                        <a:lnTo>
                          <a:pt x="1730" y="12"/>
                        </a:lnTo>
                        <a:close/>
                        <a:moveTo>
                          <a:pt x="1630" y="12"/>
                        </a:moveTo>
                        <a:lnTo>
                          <a:pt x="1583" y="12"/>
                        </a:lnTo>
                        <a:lnTo>
                          <a:pt x="1583" y="0"/>
                        </a:lnTo>
                        <a:lnTo>
                          <a:pt x="1630" y="0"/>
                        </a:lnTo>
                        <a:lnTo>
                          <a:pt x="1630" y="12"/>
                        </a:lnTo>
                        <a:close/>
                        <a:moveTo>
                          <a:pt x="1533" y="12"/>
                        </a:moveTo>
                        <a:lnTo>
                          <a:pt x="1484" y="12"/>
                        </a:lnTo>
                        <a:lnTo>
                          <a:pt x="1484" y="0"/>
                        </a:lnTo>
                        <a:lnTo>
                          <a:pt x="1533" y="0"/>
                        </a:lnTo>
                        <a:lnTo>
                          <a:pt x="1533" y="12"/>
                        </a:lnTo>
                        <a:close/>
                        <a:moveTo>
                          <a:pt x="1434" y="12"/>
                        </a:moveTo>
                        <a:lnTo>
                          <a:pt x="1384" y="12"/>
                        </a:lnTo>
                        <a:lnTo>
                          <a:pt x="1384" y="0"/>
                        </a:lnTo>
                        <a:lnTo>
                          <a:pt x="1434" y="0"/>
                        </a:lnTo>
                        <a:lnTo>
                          <a:pt x="1434" y="12"/>
                        </a:lnTo>
                        <a:close/>
                        <a:moveTo>
                          <a:pt x="1335" y="12"/>
                        </a:moveTo>
                        <a:lnTo>
                          <a:pt x="1285" y="12"/>
                        </a:lnTo>
                        <a:lnTo>
                          <a:pt x="1285" y="0"/>
                        </a:lnTo>
                        <a:lnTo>
                          <a:pt x="1335" y="0"/>
                        </a:lnTo>
                        <a:lnTo>
                          <a:pt x="1335" y="12"/>
                        </a:lnTo>
                        <a:close/>
                        <a:moveTo>
                          <a:pt x="1235" y="12"/>
                        </a:moveTo>
                        <a:lnTo>
                          <a:pt x="1186" y="12"/>
                        </a:lnTo>
                        <a:lnTo>
                          <a:pt x="1186" y="0"/>
                        </a:lnTo>
                        <a:lnTo>
                          <a:pt x="1235" y="0"/>
                        </a:lnTo>
                        <a:lnTo>
                          <a:pt x="1235" y="12"/>
                        </a:lnTo>
                        <a:close/>
                        <a:moveTo>
                          <a:pt x="1138" y="12"/>
                        </a:moveTo>
                        <a:lnTo>
                          <a:pt x="1089" y="12"/>
                        </a:lnTo>
                        <a:lnTo>
                          <a:pt x="1089" y="0"/>
                        </a:lnTo>
                        <a:lnTo>
                          <a:pt x="1138" y="0"/>
                        </a:lnTo>
                        <a:lnTo>
                          <a:pt x="1138" y="12"/>
                        </a:lnTo>
                        <a:close/>
                        <a:moveTo>
                          <a:pt x="1039" y="12"/>
                        </a:moveTo>
                        <a:lnTo>
                          <a:pt x="989" y="12"/>
                        </a:lnTo>
                        <a:lnTo>
                          <a:pt x="989" y="0"/>
                        </a:lnTo>
                        <a:lnTo>
                          <a:pt x="1039" y="0"/>
                        </a:lnTo>
                        <a:lnTo>
                          <a:pt x="1039" y="12"/>
                        </a:lnTo>
                        <a:close/>
                        <a:moveTo>
                          <a:pt x="940" y="12"/>
                        </a:moveTo>
                        <a:lnTo>
                          <a:pt x="890" y="12"/>
                        </a:lnTo>
                        <a:lnTo>
                          <a:pt x="890" y="0"/>
                        </a:lnTo>
                        <a:lnTo>
                          <a:pt x="940" y="0"/>
                        </a:lnTo>
                        <a:lnTo>
                          <a:pt x="940" y="12"/>
                        </a:lnTo>
                        <a:close/>
                        <a:moveTo>
                          <a:pt x="840" y="12"/>
                        </a:moveTo>
                        <a:lnTo>
                          <a:pt x="790" y="12"/>
                        </a:lnTo>
                        <a:lnTo>
                          <a:pt x="790" y="0"/>
                        </a:lnTo>
                        <a:lnTo>
                          <a:pt x="840" y="0"/>
                        </a:lnTo>
                        <a:lnTo>
                          <a:pt x="840" y="12"/>
                        </a:lnTo>
                        <a:close/>
                        <a:moveTo>
                          <a:pt x="741" y="12"/>
                        </a:moveTo>
                        <a:lnTo>
                          <a:pt x="693" y="12"/>
                        </a:lnTo>
                        <a:lnTo>
                          <a:pt x="693" y="0"/>
                        </a:lnTo>
                        <a:lnTo>
                          <a:pt x="741" y="0"/>
                        </a:lnTo>
                        <a:lnTo>
                          <a:pt x="741" y="12"/>
                        </a:lnTo>
                        <a:close/>
                        <a:moveTo>
                          <a:pt x="644" y="12"/>
                        </a:moveTo>
                        <a:lnTo>
                          <a:pt x="594" y="12"/>
                        </a:lnTo>
                        <a:lnTo>
                          <a:pt x="594" y="0"/>
                        </a:lnTo>
                        <a:lnTo>
                          <a:pt x="644" y="0"/>
                        </a:lnTo>
                        <a:lnTo>
                          <a:pt x="644" y="12"/>
                        </a:lnTo>
                        <a:close/>
                        <a:moveTo>
                          <a:pt x="544" y="12"/>
                        </a:moveTo>
                        <a:lnTo>
                          <a:pt x="495" y="12"/>
                        </a:lnTo>
                        <a:lnTo>
                          <a:pt x="495" y="0"/>
                        </a:lnTo>
                        <a:lnTo>
                          <a:pt x="544" y="0"/>
                        </a:lnTo>
                        <a:lnTo>
                          <a:pt x="544" y="12"/>
                        </a:lnTo>
                        <a:close/>
                        <a:moveTo>
                          <a:pt x="445" y="12"/>
                        </a:moveTo>
                        <a:lnTo>
                          <a:pt x="395" y="12"/>
                        </a:lnTo>
                        <a:lnTo>
                          <a:pt x="395" y="0"/>
                        </a:lnTo>
                        <a:lnTo>
                          <a:pt x="445" y="0"/>
                        </a:lnTo>
                        <a:lnTo>
                          <a:pt x="445" y="12"/>
                        </a:lnTo>
                        <a:close/>
                        <a:moveTo>
                          <a:pt x="346" y="12"/>
                        </a:moveTo>
                        <a:lnTo>
                          <a:pt x="296" y="12"/>
                        </a:lnTo>
                        <a:lnTo>
                          <a:pt x="296" y="0"/>
                        </a:lnTo>
                        <a:lnTo>
                          <a:pt x="346" y="0"/>
                        </a:lnTo>
                        <a:lnTo>
                          <a:pt x="346" y="12"/>
                        </a:lnTo>
                        <a:close/>
                        <a:moveTo>
                          <a:pt x="249" y="12"/>
                        </a:moveTo>
                        <a:lnTo>
                          <a:pt x="199" y="12"/>
                        </a:lnTo>
                        <a:lnTo>
                          <a:pt x="199" y="0"/>
                        </a:lnTo>
                        <a:lnTo>
                          <a:pt x="249" y="0"/>
                        </a:lnTo>
                        <a:lnTo>
                          <a:pt x="249" y="12"/>
                        </a:lnTo>
                        <a:close/>
                        <a:moveTo>
                          <a:pt x="149" y="12"/>
                        </a:moveTo>
                        <a:lnTo>
                          <a:pt x="100" y="12"/>
                        </a:lnTo>
                        <a:lnTo>
                          <a:pt x="100" y="0"/>
                        </a:lnTo>
                        <a:lnTo>
                          <a:pt x="149" y="0"/>
                        </a:lnTo>
                        <a:lnTo>
                          <a:pt x="149" y="12"/>
                        </a:lnTo>
                        <a:close/>
                        <a:moveTo>
                          <a:pt x="50" y="12"/>
                        </a:moveTo>
                        <a:lnTo>
                          <a:pt x="0" y="12"/>
                        </a:lnTo>
                        <a:lnTo>
                          <a:pt x="0" y="0"/>
                        </a:lnTo>
                        <a:lnTo>
                          <a:pt x="50" y="0"/>
                        </a:lnTo>
                        <a:lnTo>
                          <a:pt x="50" y="1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Freeform 45"/>
                <p:cNvSpPr>
                  <a:spLocks/>
                </p:cNvSpPr>
                <p:nvPr/>
              </p:nvSpPr>
              <p:spPr bwMode="auto">
                <a:xfrm>
                  <a:off x="1138910" y="2978643"/>
                  <a:ext cx="4669936" cy="94434"/>
                </a:xfrm>
                <a:custGeom>
                  <a:avLst/>
                  <a:gdLst>
                    <a:gd name="T0" fmla="*/ 1526 w 1526"/>
                    <a:gd name="T1" fmla="*/ 0 h 31"/>
                    <a:gd name="T2" fmla="*/ 0 w 1526"/>
                    <a:gd name="T3" fmla="*/ 0 h 31"/>
                    <a:gd name="T4" fmla="*/ 0 w 1526"/>
                    <a:gd name="T5" fmla="*/ 31 h 31"/>
                    <a:gd name="T6" fmla="*/ 1526 w 1526"/>
                    <a:gd name="T7" fmla="*/ 31 h 31"/>
                    <a:gd name="T8" fmla="*/ 1526 w 1526"/>
                    <a:gd name="T9" fmla="*/ 0 h 31"/>
                  </a:gdLst>
                  <a:ahLst/>
                  <a:cxnLst>
                    <a:cxn ang="0">
                      <a:pos x="T0" y="T1"/>
                    </a:cxn>
                    <a:cxn ang="0">
                      <a:pos x="T2" y="T3"/>
                    </a:cxn>
                    <a:cxn ang="0">
                      <a:pos x="T4" y="T5"/>
                    </a:cxn>
                    <a:cxn ang="0">
                      <a:pos x="T6" y="T7"/>
                    </a:cxn>
                    <a:cxn ang="0">
                      <a:pos x="T8" y="T9"/>
                    </a:cxn>
                  </a:cxnLst>
                  <a:rect l="0" t="0" r="r" b="b"/>
                  <a:pathLst>
                    <a:path w="1526" h="31">
                      <a:moveTo>
                        <a:pt x="1526" y="0"/>
                      </a:moveTo>
                      <a:cubicBezTo>
                        <a:pt x="1018" y="0"/>
                        <a:pt x="509" y="0"/>
                        <a:pt x="0" y="0"/>
                      </a:cubicBezTo>
                      <a:cubicBezTo>
                        <a:pt x="0" y="10"/>
                        <a:pt x="0" y="21"/>
                        <a:pt x="0" y="31"/>
                      </a:cubicBezTo>
                      <a:cubicBezTo>
                        <a:pt x="496" y="8"/>
                        <a:pt x="1030" y="8"/>
                        <a:pt x="1526" y="31"/>
                      </a:cubicBezTo>
                      <a:cubicBezTo>
                        <a:pt x="1526" y="21"/>
                        <a:pt x="1526" y="10"/>
                        <a:pt x="1526"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22" name="Picture 21"/>
              <p:cNvPicPr preferRelativeResize="0">
                <a:picLocks/>
              </p:cNvPicPr>
              <p:nvPr/>
            </p:nvPicPr>
            <p:blipFill rotWithShape="1">
              <a:blip r:embed="rId7" cstate="email">
                <a:extLst>
                  <a:ext uri="{28A0092B-C50C-407E-A947-70E740481C1C}">
                    <a14:useLocalDpi xmlns:a14="http://schemas.microsoft.com/office/drawing/2010/main"/>
                  </a:ext>
                </a:extLst>
              </a:blip>
              <a:srcRect l="-275051" r="-33" b="53252"/>
              <a:stretch/>
            </p:blipFill>
            <p:spPr>
              <a:xfrm>
                <a:off x="2529297" y="3744469"/>
                <a:ext cx="97667" cy="4704322"/>
              </a:xfrm>
              <a:prstGeom prst="rect">
                <a:avLst/>
              </a:prstGeom>
            </p:spPr>
          </p:pic>
        </p:grpSp>
        <p:sp>
          <p:nvSpPr>
            <p:cNvPr id="17" name="Freeform 174"/>
            <p:cNvSpPr>
              <a:spLocks noEditPoints="1"/>
            </p:cNvSpPr>
            <p:nvPr/>
          </p:nvSpPr>
          <p:spPr bwMode="auto">
            <a:xfrm rot="16200000">
              <a:off x="2612647" y="4897048"/>
              <a:ext cx="255499" cy="142518"/>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4"/>
            <p:cNvSpPr>
              <a:spLocks noEditPoints="1"/>
            </p:cNvSpPr>
            <p:nvPr/>
          </p:nvSpPr>
          <p:spPr bwMode="auto">
            <a:xfrm>
              <a:off x="1275150" y="3531019"/>
              <a:ext cx="255499" cy="142518"/>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74"/>
            <p:cNvSpPr>
              <a:spLocks noEditPoints="1"/>
            </p:cNvSpPr>
            <p:nvPr/>
          </p:nvSpPr>
          <p:spPr bwMode="auto">
            <a:xfrm>
              <a:off x="3281577" y="3530913"/>
              <a:ext cx="255499" cy="142518"/>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74"/>
            <p:cNvSpPr>
              <a:spLocks noEditPoints="1"/>
            </p:cNvSpPr>
            <p:nvPr/>
          </p:nvSpPr>
          <p:spPr bwMode="auto">
            <a:xfrm>
              <a:off x="3563888" y="3356992"/>
              <a:ext cx="255499" cy="142518"/>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0" name="Freeform 174"/>
          <p:cNvSpPr>
            <a:spLocks noEditPoints="1"/>
          </p:cNvSpPr>
          <p:nvPr/>
        </p:nvSpPr>
        <p:spPr bwMode="auto">
          <a:xfrm rot="16200000">
            <a:off x="6394566" y="4647741"/>
            <a:ext cx="275745" cy="142518"/>
          </a:xfrm>
          <a:custGeom>
            <a:avLst/>
            <a:gdLst>
              <a:gd name="T0" fmla="*/ 194 w 290"/>
              <a:gd name="T1" fmla="*/ 150 h 160"/>
              <a:gd name="T2" fmla="*/ 180 w 290"/>
              <a:gd name="T3" fmla="*/ 146 h 160"/>
              <a:gd name="T4" fmla="*/ 89 w 290"/>
              <a:gd name="T5" fmla="*/ 147 h 160"/>
              <a:gd name="T6" fmla="*/ 87 w 290"/>
              <a:gd name="T7" fmla="*/ 149 h 160"/>
              <a:gd name="T8" fmla="*/ 53 w 290"/>
              <a:gd name="T9" fmla="*/ 150 h 160"/>
              <a:gd name="T10" fmla="*/ 20 w 290"/>
              <a:gd name="T11" fmla="*/ 145 h 160"/>
              <a:gd name="T12" fmla="*/ 19 w 290"/>
              <a:gd name="T13" fmla="*/ 144 h 160"/>
              <a:gd name="T14" fmla="*/ 8 w 290"/>
              <a:gd name="T15" fmla="*/ 26 h 160"/>
              <a:gd name="T16" fmla="*/ 19 w 290"/>
              <a:gd name="T17" fmla="*/ 16 h 160"/>
              <a:gd name="T18" fmla="*/ 24 w 290"/>
              <a:gd name="T19" fmla="*/ 13 h 160"/>
              <a:gd name="T20" fmla="*/ 83 w 290"/>
              <a:gd name="T21" fmla="*/ 9 h 160"/>
              <a:gd name="T22" fmla="*/ 89 w 290"/>
              <a:gd name="T23" fmla="*/ 12 h 160"/>
              <a:gd name="T24" fmla="*/ 179 w 290"/>
              <a:gd name="T25" fmla="*/ 14 h 160"/>
              <a:gd name="T26" fmla="*/ 194 w 290"/>
              <a:gd name="T27" fmla="*/ 10 h 160"/>
              <a:gd name="T28" fmla="*/ 222 w 290"/>
              <a:gd name="T29" fmla="*/ 11 h 160"/>
              <a:gd name="T30" fmla="*/ 276 w 290"/>
              <a:gd name="T31" fmla="*/ 24 h 160"/>
              <a:gd name="T32" fmla="*/ 290 w 290"/>
              <a:gd name="T33" fmla="*/ 80 h 160"/>
              <a:gd name="T34" fmla="*/ 276 w 290"/>
              <a:gd name="T35" fmla="*/ 135 h 160"/>
              <a:gd name="T36" fmla="*/ 222 w 290"/>
              <a:gd name="T37" fmla="*/ 149 h 160"/>
              <a:gd name="T38" fmla="*/ 61 w 290"/>
              <a:gd name="T39" fmla="*/ 34 h 160"/>
              <a:gd name="T40" fmla="*/ 63 w 290"/>
              <a:gd name="T41" fmla="*/ 129 h 160"/>
              <a:gd name="T42" fmla="*/ 94 w 290"/>
              <a:gd name="T43" fmla="*/ 122 h 160"/>
              <a:gd name="T44" fmla="*/ 93 w 290"/>
              <a:gd name="T45" fmla="*/ 35 h 160"/>
              <a:gd name="T46" fmla="*/ 61 w 290"/>
              <a:gd name="T47" fmla="*/ 34 h 160"/>
              <a:gd name="T48" fmla="*/ 183 w 290"/>
              <a:gd name="T49" fmla="*/ 26 h 160"/>
              <a:gd name="T50" fmla="*/ 183 w 290"/>
              <a:gd name="T51" fmla="*/ 22 h 160"/>
              <a:gd name="T52" fmla="*/ 90 w 290"/>
              <a:gd name="T53" fmla="*/ 24 h 160"/>
              <a:gd name="T54" fmla="*/ 105 w 290"/>
              <a:gd name="T55" fmla="*/ 30 h 160"/>
              <a:gd name="T56" fmla="*/ 147 w 290"/>
              <a:gd name="T57" fmla="*/ 31 h 160"/>
              <a:gd name="T58" fmla="*/ 207 w 290"/>
              <a:gd name="T59" fmla="*/ 33 h 160"/>
              <a:gd name="T60" fmla="*/ 158 w 290"/>
              <a:gd name="T61" fmla="*/ 35 h 160"/>
              <a:gd name="T62" fmla="*/ 155 w 290"/>
              <a:gd name="T63" fmla="*/ 121 h 160"/>
              <a:gd name="T64" fmla="*/ 203 w 290"/>
              <a:gd name="T65" fmla="*/ 131 h 160"/>
              <a:gd name="T66" fmla="*/ 207 w 290"/>
              <a:gd name="T67" fmla="*/ 33 h 160"/>
              <a:gd name="T68" fmla="*/ 147 w 290"/>
              <a:gd name="T69" fmla="*/ 129 h 160"/>
              <a:gd name="T70" fmla="*/ 105 w 290"/>
              <a:gd name="T71" fmla="*/ 130 h 160"/>
              <a:gd name="T72" fmla="*/ 90 w 290"/>
              <a:gd name="T73" fmla="*/ 136 h 160"/>
              <a:gd name="T74" fmla="*/ 183 w 290"/>
              <a:gd name="T75" fmla="*/ 138 h 160"/>
              <a:gd name="T76" fmla="*/ 183 w 290"/>
              <a:gd name="T77" fmla="*/ 134 h 160"/>
              <a:gd name="T78" fmla="*/ 265 w 290"/>
              <a:gd name="T79" fmla="*/ 114 h 160"/>
              <a:gd name="T80" fmla="*/ 261 w 290"/>
              <a:gd name="T81" fmla="*/ 134 h 160"/>
              <a:gd name="T82" fmla="*/ 281 w 290"/>
              <a:gd name="T83" fmla="*/ 107 h 160"/>
              <a:gd name="T84" fmla="*/ 265 w 290"/>
              <a:gd name="T85" fmla="*/ 114 h 160"/>
              <a:gd name="T86" fmla="*/ 277 w 290"/>
              <a:gd name="T87" fmla="*/ 53 h 160"/>
              <a:gd name="T88" fmla="*/ 280 w 290"/>
              <a:gd name="T89" fmla="*/ 49 h 160"/>
              <a:gd name="T90" fmla="*/ 253 w 290"/>
              <a:gd name="T91" fmla="*/ 2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0" h="160">
                <a:moveTo>
                  <a:pt x="194" y="149"/>
                </a:moveTo>
                <a:cubicBezTo>
                  <a:pt x="194" y="150"/>
                  <a:pt x="194" y="150"/>
                  <a:pt x="194" y="150"/>
                </a:cubicBezTo>
                <a:cubicBezTo>
                  <a:pt x="192" y="159"/>
                  <a:pt x="178" y="160"/>
                  <a:pt x="179" y="153"/>
                </a:cubicBezTo>
                <a:cubicBezTo>
                  <a:pt x="180" y="146"/>
                  <a:pt x="180" y="146"/>
                  <a:pt x="180" y="146"/>
                </a:cubicBezTo>
                <a:cubicBezTo>
                  <a:pt x="165" y="146"/>
                  <a:pt x="150" y="146"/>
                  <a:pt x="136" y="147"/>
                </a:cubicBezTo>
                <a:cubicBezTo>
                  <a:pt x="120" y="147"/>
                  <a:pt x="105" y="148"/>
                  <a:pt x="89" y="147"/>
                </a:cubicBezTo>
                <a:cubicBezTo>
                  <a:pt x="89" y="147"/>
                  <a:pt x="89" y="147"/>
                  <a:pt x="88" y="147"/>
                </a:cubicBezTo>
                <a:cubicBezTo>
                  <a:pt x="88" y="148"/>
                  <a:pt x="88" y="148"/>
                  <a:pt x="87" y="149"/>
                </a:cubicBezTo>
                <a:cubicBezTo>
                  <a:pt x="86" y="151"/>
                  <a:pt x="84" y="151"/>
                  <a:pt x="83" y="151"/>
                </a:cubicBezTo>
                <a:cubicBezTo>
                  <a:pt x="73" y="151"/>
                  <a:pt x="63" y="151"/>
                  <a:pt x="53" y="150"/>
                </a:cubicBezTo>
                <a:cubicBezTo>
                  <a:pt x="43" y="149"/>
                  <a:pt x="34" y="148"/>
                  <a:pt x="24" y="147"/>
                </a:cubicBezTo>
                <a:cubicBezTo>
                  <a:pt x="23" y="147"/>
                  <a:pt x="21" y="146"/>
                  <a:pt x="20" y="145"/>
                </a:cubicBezTo>
                <a:cubicBezTo>
                  <a:pt x="20" y="145"/>
                  <a:pt x="19" y="144"/>
                  <a:pt x="19" y="144"/>
                </a:cubicBezTo>
                <a:cubicBezTo>
                  <a:pt x="19" y="144"/>
                  <a:pt x="19" y="144"/>
                  <a:pt x="19" y="144"/>
                </a:cubicBezTo>
                <a:cubicBezTo>
                  <a:pt x="13" y="144"/>
                  <a:pt x="9" y="139"/>
                  <a:pt x="8" y="133"/>
                </a:cubicBezTo>
                <a:cubicBezTo>
                  <a:pt x="0" y="98"/>
                  <a:pt x="0" y="61"/>
                  <a:pt x="8" y="26"/>
                </a:cubicBezTo>
                <a:cubicBezTo>
                  <a:pt x="9" y="21"/>
                  <a:pt x="13" y="16"/>
                  <a:pt x="19" y="16"/>
                </a:cubicBezTo>
                <a:cubicBezTo>
                  <a:pt x="19" y="16"/>
                  <a:pt x="19" y="16"/>
                  <a:pt x="19" y="16"/>
                </a:cubicBezTo>
                <a:cubicBezTo>
                  <a:pt x="19" y="16"/>
                  <a:pt x="19" y="16"/>
                  <a:pt x="19" y="16"/>
                </a:cubicBezTo>
                <a:cubicBezTo>
                  <a:pt x="21" y="14"/>
                  <a:pt x="22" y="13"/>
                  <a:pt x="24" y="13"/>
                </a:cubicBezTo>
                <a:cubicBezTo>
                  <a:pt x="34" y="12"/>
                  <a:pt x="43" y="11"/>
                  <a:pt x="53" y="10"/>
                </a:cubicBezTo>
                <a:cubicBezTo>
                  <a:pt x="63" y="9"/>
                  <a:pt x="73" y="9"/>
                  <a:pt x="83" y="9"/>
                </a:cubicBezTo>
                <a:cubicBezTo>
                  <a:pt x="86" y="9"/>
                  <a:pt x="87" y="10"/>
                  <a:pt x="88" y="12"/>
                </a:cubicBezTo>
                <a:cubicBezTo>
                  <a:pt x="89" y="12"/>
                  <a:pt x="89" y="12"/>
                  <a:pt x="89" y="12"/>
                </a:cubicBezTo>
                <a:cubicBezTo>
                  <a:pt x="105" y="12"/>
                  <a:pt x="120" y="12"/>
                  <a:pt x="136" y="13"/>
                </a:cubicBezTo>
                <a:cubicBezTo>
                  <a:pt x="150" y="13"/>
                  <a:pt x="165" y="14"/>
                  <a:pt x="179" y="14"/>
                </a:cubicBezTo>
                <a:cubicBezTo>
                  <a:pt x="179" y="7"/>
                  <a:pt x="179" y="7"/>
                  <a:pt x="179" y="7"/>
                </a:cubicBezTo>
                <a:cubicBezTo>
                  <a:pt x="178" y="0"/>
                  <a:pt x="192" y="1"/>
                  <a:pt x="194" y="10"/>
                </a:cubicBezTo>
                <a:cubicBezTo>
                  <a:pt x="194" y="11"/>
                  <a:pt x="194" y="11"/>
                  <a:pt x="194" y="11"/>
                </a:cubicBezTo>
                <a:cubicBezTo>
                  <a:pt x="204" y="10"/>
                  <a:pt x="213" y="11"/>
                  <a:pt x="222" y="11"/>
                </a:cubicBezTo>
                <a:cubicBezTo>
                  <a:pt x="233" y="11"/>
                  <a:pt x="244" y="12"/>
                  <a:pt x="255" y="13"/>
                </a:cubicBezTo>
                <a:cubicBezTo>
                  <a:pt x="261" y="14"/>
                  <a:pt x="271" y="21"/>
                  <a:pt x="276" y="24"/>
                </a:cubicBezTo>
                <a:cubicBezTo>
                  <a:pt x="281" y="29"/>
                  <a:pt x="287" y="35"/>
                  <a:pt x="288" y="43"/>
                </a:cubicBezTo>
                <a:cubicBezTo>
                  <a:pt x="290" y="54"/>
                  <a:pt x="290" y="68"/>
                  <a:pt x="290" y="80"/>
                </a:cubicBezTo>
                <a:cubicBezTo>
                  <a:pt x="290" y="92"/>
                  <a:pt x="290" y="105"/>
                  <a:pt x="288" y="117"/>
                </a:cubicBezTo>
                <a:cubicBezTo>
                  <a:pt x="287" y="124"/>
                  <a:pt x="281" y="131"/>
                  <a:pt x="276" y="135"/>
                </a:cubicBezTo>
                <a:cubicBezTo>
                  <a:pt x="272" y="138"/>
                  <a:pt x="260" y="147"/>
                  <a:pt x="255" y="147"/>
                </a:cubicBezTo>
                <a:cubicBezTo>
                  <a:pt x="244" y="148"/>
                  <a:pt x="233" y="149"/>
                  <a:pt x="222" y="149"/>
                </a:cubicBezTo>
                <a:cubicBezTo>
                  <a:pt x="213" y="149"/>
                  <a:pt x="204" y="149"/>
                  <a:pt x="194" y="149"/>
                </a:cubicBezTo>
                <a:close/>
                <a:moveTo>
                  <a:pt x="61" y="34"/>
                </a:moveTo>
                <a:cubicBezTo>
                  <a:pt x="59" y="63"/>
                  <a:pt x="59" y="97"/>
                  <a:pt x="61" y="126"/>
                </a:cubicBezTo>
                <a:cubicBezTo>
                  <a:pt x="62" y="128"/>
                  <a:pt x="62" y="130"/>
                  <a:pt x="63" y="129"/>
                </a:cubicBezTo>
                <a:cubicBezTo>
                  <a:pt x="93" y="125"/>
                  <a:pt x="93" y="125"/>
                  <a:pt x="93" y="125"/>
                </a:cubicBezTo>
                <a:cubicBezTo>
                  <a:pt x="93" y="125"/>
                  <a:pt x="94" y="124"/>
                  <a:pt x="94" y="122"/>
                </a:cubicBezTo>
                <a:cubicBezTo>
                  <a:pt x="92" y="94"/>
                  <a:pt x="92" y="66"/>
                  <a:pt x="94" y="38"/>
                </a:cubicBezTo>
                <a:cubicBezTo>
                  <a:pt x="94" y="36"/>
                  <a:pt x="93" y="35"/>
                  <a:pt x="93" y="35"/>
                </a:cubicBezTo>
                <a:cubicBezTo>
                  <a:pt x="63" y="31"/>
                  <a:pt x="63" y="31"/>
                  <a:pt x="63" y="31"/>
                </a:cubicBezTo>
                <a:cubicBezTo>
                  <a:pt x="62" y="30"/>
                  <a:pt x="62" y="32"/>
                  <a:pt x="61" y="34"/>
                </a:cubicBezTo>
                <a:close/>
                <a:moveTo>
                  <a:pt x="154" y="30"/>
                </a:moveTo>
                <a:cubicBezTo>
                  <a:pt x="183" y="26"/>
                  <a:pt x="183" y="26"/>
                  <a:pt x="183" y="26"/>
                </a:cubicBezTo>
                <a:cubicBezTo>
                  <a:pt x="183" y="26"/>
                  <a:pt x="183" y="25"/>
                  <a:pt x="183" y="25"/>
                </a:cubicBezTo>
                <a:cubicBezTo>
                  <a:pt x="183" y="22"/>
                  <a:pt x="183" y="22"/>
                  <a:pt x="183" y="22"/>
                </a:cubicBezTo>
                <a:cubicBezTo>
                  <a:pt x="158" y="22"/>
                  <a:pt x="115" y="22"/>
                  <a:pt x="107" y="22"/>
                </a:cubicBezTo>
                <a:cubicBezTo>
                  <a:pt x="102" y="22"/>
                  <a:pt x="96" y="23"/>
                  <a:pt x="90" y="24"/>
                </a:cubicBezTo>
                <a:cubicBezTo>
                  <a:pt x="86" y="25"/>
                  <a:pt x="84" y="26"/>
                  <a:pt x="88" y="27"/>
                </a:cubicBezTo>
                <a:cubicBezTo>
                  <a:pt x="93" y="28"/>
                  <a:pt x="99" y="29"/>
                  <a:pt x="105" y="30"/>
                </a:cubicBezTo>
                <a:cubicBezTo>
                  <a:pt x="108" y="30"/>
                  <a:pt x="110" y="31"/>
                  <a:pt x="113" y="31"/>
                </a:cubicBezTo>
                <a:cubicBezTo>
                  <a:pt x="147" y="31"/>
                  <a:pt x="147" y="31"/>
                  <a:pt x="147" y="31"/>
                </a:cubicBezTo>
                <a:cubicBezTo>
                  <a:pt x="150" y="31"/>
                  <a:pt x="152" y="30"/>
                  <a:pt x="154" y="30"/>
                </a:cubicBezTo>
                <a:close/>
                <a:moveTo>
                  <a:pt x="207" y="33"/>
                </a:moveTo>
                <a:cubicBezTo>
                  <a:pt x="207" y="31"/>
                  <a:pt x="205" y="29"/>
                  <a:pt x="203" y="29"/>
                </a:cubicBezTo>
                <a:cubicBezTo>
                  <a:pt x="158" y="35"/>
                  <a:pt x="158" y="35"/>
                  <a:pt x="158" y="35"/>
                </a:cubicBezTo>
                <a:cubicBezTo>
                  <a:pt x="157" y="36"/>
                  <a:pt x="155" y="37"/>
                  <a:pt x="155" y="39"/>
                </a:cubicBezTo>
                <a:cubicBezTo>
                  <a:pt x="159" y="67"/>
                  <a:pt x="159" y="93"/>
                  <a:pt x="155" y="121"/>
                </a:cubicBezTo>
                <a:cubicBezTo>
                  <a:pt x="155" y="123"/>
                  <a:pt x="157" y="124"/>
                  <a:pt x="158" y="125"/>
                </a:cubicBezTo>
                <a:cubicBezTo>
                  <a:pt x="203" y="131"/>
                  <a:pt x="203" y="131"/>
                  <a:pt x="203" y="131"/>
                </a:cubicBezTo>
                <a:cubicBezTo>
                  <a:pt x="205" y="131"/>
                  <a:pt x="207" y="129"/>
                  <a:pt x="207" y="127"/>
                </a:cubicBezTo>
                <a:cubicBezTo>
                  <a:pt x="211" y="98"/>
                  <a:pt x="211" y="62"/>
                  <a:pt x="207" y="33"/>
                </a:cubicBezTo>
                <a:close/>
                <a:moveTo>
                  <a:pt x="154" y="130"/>
                </a:moveTo>
                <a:cubicBezTo>
                  <a:pt x="152" y="130"/>
                  <a:pt x="150" y="129"/>
                  <a:pt x="147" y="129"/>
                </a:cubicBezTo>
                <a:cubicBezTo>
                  <a:pt x="113" y="129"/>
                  <a:pt x="113" y="129"/>
                  <a:pt x="113" y="129"/>
                </a:cubicBezTo>
                <a:cubicBezTo>
                  <a:pt x="110" y="129"/>
                  <a:pt x="108" y="130"/>
                  <a:pt x="105" y="130"/>
                </a:cubicBezTo>
                <a:cubicBezTo>
                  <a:pt x="99" y="131"/>
                  <a:pt x="93" y="132"/>
                  <a:pt x="88" y="133"/>
                </a:cubicBezTo>
                <a:cubicBezTo>
                  <a:pt x="84" y="134"/>
                  <a:pt x="86" y="135"/>
                  <a:pt x="90" y="136"/>
                </a:cubicBezTo>
                <a:cubicBezTo>
                  <a:pt x="96" y="137"/>
                  <a:pt x="102" y="138"/>
                  <a:pt x="107" y="138"/>
                </a:cubicBezTo>
                <a:cubicBezTo>
                  <a:pt x="115" y="138"/>
                  <a:pt x="158" y="138"/>
                  <a:pt x="183" y="138"/>
                </a:cubicBezTo>
                <a:cubicBezTo>
                  <a:pt x="183" y="135"/>
                  <a:pt x="183" y="135"/>
                  <a:pt x="183" y="135"/>
                </a:cubicBezTo>
                <a:cubicBezTo>
                  <a:pt x="183" y="135"/>
                  <a:pt x="183" y="134"/>
                  <a:pt x="183" y="134"/>
                </a:cubicBezTo>
                <a:cubicBezTo>
                  <a:pt x="154" y="130"/>
                  <a:pt x="154" y="130"/>
                  <a:pt x="154" y="130"/>
                </a:cubicBezTo>
                <a:close/>
                <a:moveTo>
                  <a:pt x="265" y="114"/>
                </a:moveTo>
                <a:cubicBezTo>
                  <a:pt x="262" y="116"/>
                  <a:pt x="251" y="135"/>
                  <a:pt x="253" y="135"/>
                </a:cubicBezTo>
                <a:cubicBezTo>
                  <a:pt x="255" y="136"/>
                  <a:pt x="259" y="135"/>
                  <a:pt x="261" y="134"/>
                </a:cubicBezTo>
                <a:cubicBezTo>
                  <a:pt x="269" y="131"/>
                  <a:pt x="279" y="122"/>
                  <a:pt x="280" y="111"/>
                </a:cubicBezTo>
                <a:cubicBezTo>
                  <a:pt x="280" y="110"/>
                  <a:pt x="281" y="108"/>
                  <a:pt x="281" y="107"/>
                </a:cubicBezTo>
                <a:cubicBezTo>
                  <a:pt x="281" y="107"/>
                  <a:pt x="279" y="106"/>
                  <a:pt x="277" y="107"/>
                </a:cubicBezTo>
                <a:cubicBezTo>
                  <a:pt x="265" y="114"/>
                  <a:pt x="265" y="114"/>
                  <a:pt x="265" y="114"/>
                </a:cubicBezTo>
                <a:close/>
                <a:moveTo>
                  <a:pt x="265" y="46"/>
                </a:moveTo>
                <a:cubicBezTo>
                  <a:pt x="277" y="53"/>
                  <a:pt x="277" y="53"/>
                  <a:pt x="277" y="53"/>
                </a:cubicBezTo>
                <a:cubicBezTo>
                  <a:pt x="279" y="54"/>
                  <a:pt x="281" y="53"/>
                  <a:pt x="281" y="53"/>
                </a:cubicBezTo>
                <a:cubicBezTo>
                  <a:pt x="281" y="52"/>
                  <a:pt x="280" y="50"/>
                  <a:pt x="280" y="49"/>
                </a:cubicBezTo>
                <a:cubicBezTo>
                  <a:pt x="279" y="39"/>
                  <a:pt x="269" y="29"/>
                  <a:pt x="261" y="26"/>
                </a:cubicBezTo>
                <a:cubicBezTo>
                  <a:pt x="259" y="25"/>
                  <a:pt x="255" y="24"/>
                  <a:pt x="253" y="24"/>
                </a:cubicBezTo>
                <a:cubicBezTo>
                  <a:pt x="251" y="25"/>
                  <a:pt x="262" y="44"/>
                  <a:pt x="265" y="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TextBox 40"/>
          <p:cNvSpPr txBox="1"/>
          <p:nvPr/>
        </p:nvSpPr>
        <p:spPr>
          <a:xfrm>
            <a:off x="4920263" y="1971968"/>
            <a:ext cx="1187931" cy="449065"/>
          </a:xfrm>
          <a:prstGeom prst="rect">
            <a:avLst/>
          </a:prstGeom>
          <a:noFill/>
        </p:spPr>
        <p:txBody>
          <a:bodyPr wrap="square" lIns="54610" tIns="54610" rIns="54610" bIns="54610" rtlCol="0">
            <a:noAutofit/>
          </a:bodyPr>
          <a:lstStyle/>
          <a:p>
            <a:pPr algn="ctr">
              <a:spcAft>
                <a:spcPts val="600"/>
              </a:spcAft>
            </a:pPr>
            <a:r>
              <a:rPr lang="en-US" sz="1200" b="1" dirty="0">
                <a:solidFill>
                  <a:schemeClr val="bg1"/>
                </a:solidFill>
              </a:rPr>
              <a:t>Asphalt Treatment Categories</a:t>
            </a:r>
          </a:p>
        </p:txBody>
      </p:sp>
      <p:grpSp>
        <p:nvGrpSpPr>
          <p:cNvPr id="47" name="Group 46"/>
          <p:cNvGrpSpPr/>
          <p:nvPr/>
        </p:nvGrpSpPr>
        <p:grpSpPr>
          <a:xfrm>
            <a:off x="4698846" y="2883193"/>
            <a:ext cx="1584176" cy="2862322"/>
            <a:chOff x="4211960" y="3596491"/>
            <a:chExt cx="1584176" cy="1780640"/>
          </a:xfrm>
        </p:grpSpPr>
        <p:sp>
          <p:nvSpPr>
            <p:cNvPr id="48" name="Rectangle 47"/>
            <p:cNvSpPr/>
            <p:nvPr/>
          </p:nvSpPr>
          <p:spPr>
            <a:xfrm>
              <a:off x="4211960" y="3596491"/>
              <a:ext cx="1584176" cy="1780640"/>
            </a:xfrm>
            <a:prstGeom prst="rect">
              <a:avLst/>
            </a:prstGeom>
          </p:spPr>
          <p:txBody>
            <a:bodyPr wrap="square">
              <a:spAutoFit/>
            </a:bodyPr>
            <a:lstStyle/>
            <a:p>
              <a:pPr lvl="0" algn="ctr" eaLnBrk="0" fontAlgn="base" hangingPunct="0">
                <a:spcBef>
                  <a:spcPct val="0"/>
                </a:spcBef>
                <a:spcAft>
                  <a:spcPts val="1400"/>
                </a:spcAft>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Pavement Preservation Treatments</a:t>
              </a:r>
            </a:p>
            <a:p>
              <a:pPr lvl="0" algn="ctr" eaLnBrk="0" fontAlgn="base" hangingPunct="0">
                <a:spcBef>
                  <a:spcPct val="0"/>
                </a:spcBef>
                <a:spcAft>
                  <a:spcPts val="1400"/>
                </a:spcAft>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spcAft>
                  <a:spcPts val="1400"/>
                </a:spcAft>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Preventive Maintenance Treatments</a:t>
              </a:r>
            </a:p>
            <a:p>
              <a:pPr lvl="0" algn="ctr" eaLnBrk="0" fontAlgn="base" hangingPunct="0">
                <a:spcBef>
                  <a:spcPct val="0"/>
                </a:spcBef>
                <a:spcAft>
                  <a:spcPts val="1400"/>
                </a:spcAft>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spcAft>
                  <a:spcPts val="1400"/>
                </a:spcAft>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Minor Structural Treatments</a:t>
              </a:r>
            </a:p>
            <a:p>
              <a:pPr lvl="0" algn="ctr" eaLnBrk="0" fontAlgn="base" hangingPunct="0">
                <a:spcBef>
                  <a:spcPct val="0"/>
                </a:spcBef>
                <a:spcAft>
                  <a:spcPts val="1400"/>
                </a:spcAft>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spcAft>
                  <a:spcPts val="1400"/>
                </a:spcAft>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Major Structural Treatments</a:t>
              </a:r>
            </a:p>
          </p:txBody>
        </p:sp>
        <p:cxnSp>
          <p:nvCxnSpPr>
            <p:cNvPr id="49" name="Straight Connector 48"/>
            <p:cNvCxnSpPr/>
            <p:nvPr/>
          </p:nvCxnSpPr>
          <p:spPr>
            <a:xfrm rot="16200000">
              <a:off x="4999836" y="3486573"/>
              <a:ext cx="0" cy="1005840"/>
            </a:xfrm>
            <a:prstGeom prst="line">
              <a:avLst/>
            </a:prstGeom>
            <a:ln w="15875">
              <a:solidFill>
                <a:srgbClr val="25408F"/>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6200000">
              <a:off x="4999836" y="3980390"/>
              <a:ext cx="0" cy="1005840"/>
            </a:xfrm>
            <a:prstGeom prst="line">
              <a:avLst/>
            </a:prstGeom>
            <a:ln w="15875">
              <a:solidFill>
                <a:srgbClr val="25408F"/>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5033062" y="4485820"/>
              <a:ext cx="0" cy="1005840"/>
            </a:xfrm>
            <a:prstGeom prst="line">
              <a:avLst/>
            </a:prstGeom>
            <a:ln w="15875">
              <a:solidFill>
                <a:srgbClr val="25408F"/>
              </a:solidFill>
            </a:ln>
          </p:spPr>
          <p:style>
            <a:lnRef idx="1">
              <a:schemeClr val="accent1"/>
            </a:lnRef>
            <a:fillRef idx="0">
              <a:schemeClr val="accent1"/>
            </a:fillRef>
            <a:effectRef idx="0">
              <a:schemeClr val="accent1"/>
            </a:effectRef>
            <a:fontRef idx="minor">
              <a:schemeClr val="tx1"/>
            </a:fontRef>
          </p:style>
        </p:cxnSp>
      </p:grpSp>
      <p:grpSp>
        <p:nvGrpSpPr>
          <p:cNvPr id="52" name="Group 51"/>
          <p:cNvGrpSpPr/>
          <p:nvPr/>
        </p:nvGrpSpPr>
        <p:grpSpPr>
          <a:xfrm>
            <a:off x="7053388" y="2895359"/>
            <a:ext cx="1584176" cy="2323713"/>
            <a:chOff x="4211960" y="3596491"/>
            <a:chExt cx="1584176" cy="1445574"/>
          </a:xfrm>
        </p:grpSpPr>
        <p:sp>
          <p:nvSpPr>
            <p:cNvPr id="53" name="Rectangle 52"/>
            <p:cNvSpPr/>
            <p:nvPr/>
          </p:nvSpPr>
          <p:spPr>
            <a:xfrm>
              <a:off x="4211960" y="3596491"/>
              <a:ext cx="1584176" cy="1445574"/>
            </a:xfrm>
            <a:prstGeom prst="rect">
              <a:avLst/>
            </a:prstGeom>
          </p:spPr>
          <p:txBody>
            <a:bodyPr wrap="square">
              <a:spAutoFit/>
            </a:bodyPr>
            <a:lstStyle/>
            <a:p>
              <a:pPr lvl="0" algn="ctr" eaLnBrk="0" fontAlgn="base" hangingPunct="0">
                <a:spcBef>
                  <a:spcPct val="0"/>
                </a:spcBef>
                <a:spcAft>
                  <a:spcPts val="1400"/>
                </a:spcAft>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spcAft>
                  <a:spcPts val="1400"/>
                </a:spcAft>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Pavement Preservation Treatments</a:t>
              </a:r>
            </a:p>
            <a:p>
              <a:pPr lvl="0" algn="ctr" eaLnBrk="0" fontAlgn="base" hangingPunct="0">
                <a:spcBef>
                  <a:spcPct val="0"/>
                </a:spcBef>
                <a:spcAft>
                  <a:spcPts val="1400"/>
                </a:spcAft>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Preventive Maintenance Treatments</a:t>
              </a:r>
            </a:p>
            <a:p>
              <a:pPr lvl="0" algn="ctr" eaLnBrk="0" fontAlgn="base" hangingPunct="0">
                <a:spcBef>
                  <a:spcPct val="0"/>
                </a:spcBef>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tabLst>
                  <a:tab pos="431800" algn="l"/>
                </a:tabLst>
              </a:pPr>
              <a:endParaRPr lang="en-US" altLang="en-US" sz="1000" dirty="0">
                <a:solidFill>
                  <a:srgbClr val="4E4F51"/>
                </a:solidFill>
                <a:ea typeface="Calibri" panose="020F0502020204030204" pitchFamily="34" charset="0"/>
                <a:cs typeface="Times New Roman" panose="02020603050405020304" pitchFamily="18" charset="0"/>
              </a:endParaRPr>
            </a:p>
            <a:p>
              <a:pPr lvl="0" algn="ctr" eaLnBrk="0" fontAlgn="base" hangingPunct="0">
                <a:spcBef>
                  <a:spcPct val="0"/>
                </a:spcBef>
                <a:tabLst>
                  <a:tab pos="431800" algn="l"/>
                </a:tabLst>
              </a:pPr>
              <a:r>
                <a:rPr lang="en-US" altLang="en-US" sz="1000" dirty="0">
                  <a:solidFill>
                    <a:srgbClr val="4E4F51"/>
                  </a:solidFill>
                  <a:ea typeface="Calibri" panose="020F0502020204030204" pitchFamily="34" charset="0"/>
                  <a:cs typeface="Times New Roman" panose="02020603050405020304" pitchFamily="18" charset="0"/>
                </a:rPr>
                <a:t>Major Structural Treatments </a:t>
              </a:r>
            </a:p>
          </p:txBody>
        </p:sp>
        <p:cxnSp>
          <p:nvCxnSpPr>
            <p:cNvPr id="54" name="Straight Connector 53"/>
            <p:cNvCxnSpPr/>
            <p:nvPr/>
          </p:nvCxnSpPr>
          <p:spPr>
            <a:xfrm rot="16200000">
              <a:off x="4999836" y="3657095"/>
              <a:ext cx="0" cy="1005840"/>
            </a:xfrm>
            <a:prstGeom prst="line">
              <a:avLst/>
            </a:prstGeom>
            <a:ln w="15875">
              <a:solidFill>
                <a:srgbClr val="25408F"/>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rot="16200000">
              <a:off x="5014874" y="4178621"/>
              <a:ext cx="0" cy="1005840"/>
            </a:xfrm>
            <a:prstGeom prst="line">
              <a:avLst/>
            </a:prstGeom>
            <a:ln w="15875">
              <a:solidFill>
                <a:srgbClr val="25408F"/>
              </a:solidFill>
            </a:ln>
          </p:spPr>
          <p:style>
            <a:lnRef idx="1">
              <a:schemeClr val="accent1"/>
            </a:lnRef>
            <a:fillRef idx="0">
              <a:schemeClr val="accent1"/>
            </a:fillRef>
            <a:effectRef idx="0">
              <a:schemeClr val="accent1"/>
            </a:effectRef>
            <a:fontRef idx="minor">
              <a:schemeClr val="tx1"/>
            </a:fontRef>
          </p:style>
        </p:cxnSp>
      </p:grpSp>
      <p:sp>
        <p:nvSpPr>
          <p:cNvPr id="57" name="TextBox 56"/>
          <p:cNvSpPr txBox="1"/>
          <p:nvPr/>
        </p:nvSpPr>
        <p:spPr>
          <a:xfrm>
            <a:off x="7163005" y="1970492"/>
            <a:ext cx="1386594" cy="449065"/>
          </a:xfrm>
          <a:prstGeom prst="rect">
            <a:avLst/>
          </a:prstGeom>
          <a:noFill/>
        </p:spPr>
        <p:txBody>
          <a:bodyPr wrap="square" lIns="54610" tIns="54610" rIns="54610" bIns="54610" rtlCol="0">
            <a:noAutofit/>
          </a:bodyPr>
          <a:lstStyle/>
          <a:p>
            <a:pPr algn="ctr">
              <a:spcAft>
                <a:spcPts val="600"/>
              </a:spcAft>
            </a:pPr>
            <a:r>
              <a:rPr lang="en-US" sz="1200" b="1" dirty="0">
                <a:solidFill>
                  <a:schemeClr val="bg1"/>
                </a:solidFill>
              </a:rPr>
              <a:t>Concrete Treatment Categories</a:t>
            </a:r>
          </a:p>
        </p:txBody>
      </p:sp>
      <p:sp>
        <p:nvSpPr>
          <p:cNvPr id="42" name="Rectangle 41"/>
          <p:cNvSpPr/>
          <p:nvPr/>
        </p:nvSpPr>
        <p:spPr>
          <a:xfrm>
            <a:off x="4625092" y="902913"/>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20: Concrete and Asphalt Pavement Treatment Categories</a:t>
            </a:r>
          </a:p>
        </p:txBody>
      </p:sp>
    </p:spTree>
    <p:extLst>
      <p:ext uri="{BB962C8B-B14F-4D97-AF65-F5344CB8AC3E}">
        <p14:creationId xmlns:p14="http://schemas.microsoft.com/office/powerpoint/2010/main" val="144796555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303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Categories: Hot Mix Asphalt (HMA) </a:t>
            </a:r>
          </a:p>
        </p:txBody>
      </p:sp>
      <p:sp>
        <p:nvSpPr>
          <p:cNvPr id="9" name="Rectangle 8"/>
          <p:cNvSpPr/>
          <p:nvPr/>
        </p:nvSpPr>
        <p:spPr>
          <a:xfrm>
            <a:off x="378065" y="889654"/>
            <a:ext cx="6678211" cy="271869"/>
          </a:xfrm>
          <a:prstGeom prst="rect">
            <a:avLst/>
          </a:prstGeom>
        </p:spPr>
        <p:txBody>
          <a:bodyPr wrap="square">
            <a:spAutoFit/>
          </a:bodyPr>
          <a:lstStyle/>
          <a:p>
            <a:pPr>
              <a:lnSpc>
                <a:spcPts val="1400"/>
              </a:lnSpc>
            </a:pPr>
            <a:r>
              <a:rPr lang="en-US" sz="1100" dirty="0">
                <a:solidFill>
                  <a:srgbClr val="414141"/>
                </a:solidFill>
              </a:rPr>
              <a:t>The following summarizes the major pavement treatment categories for HMA pavement.  </a:t>
            </a:r>
          </a:p>
        </p:txBody>
      </p:sp>
      <p:graphicFrame>
        <p:nvGraphicFramePr>
          <p:cNvPr id="17" name="Table 16"/>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2" name="Group 11"/>
          <p:cNvGrpSpPr/>
          <p:nvPr/>
        </p:nvGrpSpPr>
        <p:grpSpPr>
          <a:xfrm>
            <a:off x="539552" y="1391680"/>
            <a:ext cx="7796167" cy="4779802"/>
            <a:chOff x="1498706" y="1623503"/>
            <a:chExt cx="6080248" cy="3883716"/>
          </a:xfrm>
        </p:grpSpPr>
        <p:sp>
          <p:nvSpPr>
            <p:cNvPr id="15" name="Rectangle 14"/>
            <p:cNvSpPr/>
            <p:nvPr/>
          </p:nvSpPr>
          <p:spPr>
            <a:xfrm>
              <a:off x="3034312" y="1626756"/>
              <a:ext cx="1473434" cy="3880463"/>
            </a:xfrm>
            <a:prstGeom prst="rect">
              <a:avLst/>
            </a:prstGeom>
            <a:noFill/>
            <a:ln w="6350" cap="flat" cmpd="sng" algn="ctr">
              <a:solidFill>
                <a:schemeClr val="tx1"/>
              </a:solidFill>
              <a:prstDash val="solid"/>
            </a:ln>
            <a:effectLst/>
          </p:spPr>
          <p:txBody>
            <a:bodyPr lIns="91440" tIns="182880" rIns="91440" bIns="91440" rtlCol="0" anchor="t"/>
            <a:lstStyle/>
            <a:p>
              <a:pPr marL="114300" indent="-114300">
                <a:spcAft>
                  <a:spcPts val="600"/>
                </a:spcAft>
                <a:buClr>
                  <a:srgbClr val="00ADB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ADB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chemeClr val="tx1"/>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Intended to preserve and extend the service life of existing good pavement. </a:t>
              </a:r>
            </a:p>
            <a:p>
              <a:pPr marL="114300" indent="-114300">
                <a:spcAft>
                  <a:spcPts val="600"/>
                </a:spcAft>
                <a:buClr>
                  <a:schemeClr val="tx1"/>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Also considered a cost-effective technique that preserves the system, slows future deterioration, and maintains or improves functional condition without significantly increasing structural capacity. </a:t>
              </a:r>
            </a:p>
            <a:p>
              <a:pPr marL="114300" indent="-114300">
                <a:spcAft>
                  <a:spcPts val="600"/>
                </a:spcAft>
                <a:buClr>
                  <a:schemeClr val="tx1"/>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Includes HMA mill and fill overlays, and hot in-place recycling</a:t>
              </a:r>
              <a:r>
                <a:rPr lang="en-US" sz="1050" dirty="0">
                  <a:solidFill>
                    <a:srgbClr val="414141"/>
                  </a:solidFill>
                  <a:ea typeface="Calibri" panose="020F0502020204030204" pitchFamily="34" charset="0"/>
                  <a:cs typeface="Times New Roman" panose="02020603050405020304" pitchFamily="18" charset="0"/>
                </a:rPr>
                <a:t>.</a:t>
              </a:r>
            </a:p>
            <a:p>
              <a:pPr marL="114300" indent="-114300">
                <a:spcAft>
                  <a:spcPts val="600"/>
                </a:spcAft>
                <a:buClr>
                  <a:srgbClr val="00ADB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p:txBody>
        </p:sp>
        <p:sp>
          <p:nvSpPr>
            <p:cNvPr id="16" name="Rectangle 15"/>
            <p:cNvSpPr/>
            <p:nvPr/>
          </p:nvSpPr>
          <p:spPr>
            <a:xfrm>
              <a:off x="6105520" y="1623503"/>
              <a:ext cx="1473434" cy="3883716"/>
            </a:xfrm>
            <a:prstGeom prst="rect">
              <a:avLst/>
            </a:prstGeom>
            <a:noFill/>
            <a:ln w="6350" cap="flat" cmpd="sng" algn="ctr">
              <a:solidFill>
                <a:srgbClr val="807A4C"/>
              </a:solidFill>
              <a:prstDash val="solid"/>
            </a:ln>
            <a:effectLst/>
          </p:spPr>
          <p:txBody>
            <a:bodyPr lIns="91440" tIns="182880" rIns="91440" bIns="91440" rtlCol="0" anchor="t"/>
            <a:lstStyle/>
            <a:p>
              <a:pPr marL="114300" indent="-114300">
                <a:spcAft>
                  <a:spcPts val="600"/>
                </a:spcAft>
                <a:buClr>
                  <a:srgbClr val="807A4C"/>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807A4C"/>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chemeClr val="tx2"/>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Includes significant treatments to return existing HMA pavement to structural adequacy or replace pavement, if needed.</a:t>
              </a:r>
            </a:p>
            <a:p>
              <a:pPr marL="114300" indent="-114300">
                <a:spcAft>
                  <a:spcPts val="600"/>
                </a:spcAft>
                <a:buClr>
                  <a:schemeClr val="tx2"/>
                </a:buClr>
                <a:buSzPts val="1000"/>
                <a:buFont typeface="Symbol" panose="05050102010706020507" pitchFamily="18" charset="2"/>
                <a:buChar char=""/>
              </a:pPr>
              <a:r>
                <a:rPr lang="en-US" sz="1050" dirty="0">
                  <a:solidFill>
                    <a:srgbClr val="414141"/>
                  </a:solidFill>
                </a:rPr>
                <a:t>Includes treatments such as major structural overlays, pavement replacement, and pavement reconstruction.</a:t>
              </a:r>
            </a:p>
            <a:p>
              <a:pPr marL="114300" indent="-114300">
                <a:spcAft>
                  <a:spcPts val="600"/>
                </a:spcAft>
                <a:buClr>
                  <a:schemeClr val="tx2"/>
                </a:buClr>
                <a:buSzPts val="1000"/>
                <a:buFont typeface="Symbol" panose="05050102010706020507" pitchFamily="18" charset="2"/>
                <a:buChar char=""/>
              </a:pPr>
              <a:r>
                <a:rPr lang="en-US" sz="1050" dirty="0">
                  <a:solidFill>
                    <a:srgbClr val="414141"/>
                  </a:solidFill>
                </a:rPr>
                <a:t>The majority of major structural overlay projects add pavement structure with an overlay, including partial recycling of existing pavement, placement of additional surface materials, etc.</a:t>
              </a:r>
              <a:endParaRPr lang="en-US" sz="105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chemeClr val="tx2"/>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ADB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p:txBody>
        </p:sp>
        <p:sp>
          <p:nvSpPr>
            <p:cNvPr id="18" name="Rectangle 17"/>
            <p:cNvSpPr/>
            <p:nvPr/>
          </p:nvSpPr>
          <p:spPr>
            <a:xfrm>
              <a:off x="1498707" y="1626756"/>
              <a:ext cx="1473434" cy="3880463"/>
            </a:xfrm>
            <a:prstGeom prst="rect">
              <a:avLst/>
            </a:prstGeom>
            <a:noFill/>
            <a:ln w="6350" cap="flat" cmpd="sng" algn="ctr">
              <a:solidFill>
                <a:srgbClr val="003C5B"/>
              </a:solidFill>
              <a:prstDash val="solid"/>
            </a:ln>
            <a:effectLst/>
          </p:spPr>
          <p:txBody>
            <a:bodyPr lIns="91440" tIns="182880" rIns="91440" bIns="91440" rtlCol="0" anchor="t"/>
            <a:lstStyle/>
            <a:p>
              <a:pPr marL="114300" indent="-114300">
                <a:spcAft>
                  <a:spcPts val="600"/>
                </a:spcAft>
                <a:buClr>
                  <a:srgbClr val="003C5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3C5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3C5B"/>
                </a:buClr>
                <a:buSzPts val="1000"/>
                <a:buFont typeface="Symbol" panose="05050102010706020507" pitchFamily="18" charset="2"/>
                <a:buChar char=""/>
              </a:pPr>
              <a:r>
                <a:rPr lang="en-US" sz="1050" dirty="0">
                  <a:solidFill>
                    <a:srgbClr val="414141"/>
                  </a:solidFill>
                </a:rPr>
                <a:t>Intended to preserve and extend the service life of an existing good pavement. </a:t>
              </a:r>
            </a:p>
            <a:p>
              <a:pPr marL="114300" indent="-114300">
                <a:spcAft>
                  <a:spcPts val="600"/>
                </a:spcAft>
                <a:buClr>
                  <a:srgbClr val="003C5B"/>
                </a:buClr>
                <a:buSzPts val="1000"/>
                <a:buFont typeface="Symbol" panose="05050102010706020507" pitchFamily="18" charset="2"/>
                <a:buChar char=""/>
              </a:pPr>
              <a:r>
                <a:rPr lang="en-US" sz="1050" dirty="0">
                  <a:solidFill>
                    <a:srgbClr val="414141"/>
                  </a:solidFill>
                </a:rPr>
                <a:t>Considered cost-effective treatments to an existing roadway system that preserve the system, slows future deterioration, and maintains or improves functional condition without significantly increasing structural capacity. </a:t>
              </a:r>
            </a:p>
            <a:p>
              <a:pPr marL="114300" indent="-114300">
                <a:spcAft>
                  <a:spcPts val="600"/>
                </a:spcAft>
                <a:buClr>
                  <a:srgbClr val="003C5B"/>
                </a:buClr>
                <a:buSzPts val="1000"/>
                <a:buFont typeface="Symbol" panose="05050102010706020507" pitchFamily="18" charset="2"/>
                <a:buChar char=""/>
              </a:pPr>
              <a:r>
                <a:rPr lang="en-US" sz="1050" dirty="0">
                  <a:solidFill>
                    <a:srgbClr val="414141"/>
                  </a:solidFill>
                </a:rPr>
                <a:t>Includes crack sealing, fog seal, chip seal, scrub seal, and other</a:t>
              </a:r>
              <a:r>
                <a:rPr lang="en-US" sz="1050" dirty="0">
                  <a:solidFill>
                    <a:srgbClr val="C00000"/>
                  </a:solidFill>
                </a:rPr>
                <a:t> </a:t>
              </a:r>
              <a:r>
                <a:rPr lang="en-US" sz="1050" dirty="0">
                  <a:solidFill>
                    <a:srgbClr val="414141"/>
                  </a:solidFill>
                </a:rPr>
                <a:t>Pavement Preservation Treatments</a:t>
              </a:r>
              <a:r>
                <a:rPr lang="en-US" sz="1050" dirty="0">
                  <a:solidFill>
                    <a:srgbClr val="C00000"/>
                  </a:solidFill>
                </a:rPr>
                <a:t>.</a:t>
              </a:r>
              <a:r>
                <a:rPr lang="en-US" sz="1050" dirty="0">
                  <a:solidFill>
                    <a:srgbClr val="414141"/>
                  </a:solidFill>
                </a:rPr>
                <a:t> </a:t>
              </a:r>
            </a:p>
          </p:txBody>
        </p:sp>
        <p:sp>
          <p:nvSpPr>
            <p:cNvPr id="19" name="Rectangle 18"/>
            <p:cNvSpPr/>
            <p:nvPr/>
          </p:nvSpPr>
          <p:spPr>
            <a:xfrm>
              <a:off x="4569916" y="1625896"/>
              <a:ext cx="1473434" cy="3881323"/>
            </a:xfrm>
            <a:prstGeom prst="rect">
              <a:avLst/>
            </a:prstGeom>
            <a:noFill/>
            <a:ln w="6350" cap="flat" cmpd="sng" algn="ctr">
              <a:solidFill>
                <a:srgbClr val="939598"/>
              </a:solidFill>
              <a:prstDash val="solid"/>
            </a:ln>
            <a:effectLst/>
          </p:spPr>
          <p:txBody>
            <a:bodyPr lIns="91440" tIns="182880" rIns="91440" bIns="91440" rtlCol="0" anchor="t"/>
            <a:lstStyle/>
            <a:p>
              <a:pPr marL="114300" indent="-114300">
                <a:spcAft>
                  <a:spcPts val="600"/>
                </a:spcAft>
                <a:buClr>
                  <a:srgbClr val="939598"/>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939598"/>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939598"/>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Intended to extend the service life of pavement that has minor evidence of deterioration. </a:t>
              </a:r>
            </a:p>
            <a:p>
              <a:pPr marL="114300" indent="-114300">
                <a:spcAft>
                  <a:spcPts val="600"/>
                </a:spcAft>
                <a:buClr>
                  <a:srgbClr val="939598"/>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Preserves the system, slows future deterioration, and improves functional condition – may have a minor impact on structural capacity due to improved or added structural number. </a:t>
              </a:r>
            </a:p>
            <a:p>
              <a:pPr marL="114300" indent="-114300">
                <a:spcAft>
                  <a:spcPts val="600"/>
                </a:spcAft>
                <a:buClr>
                  <a:srgbClr val="939598"/>
                </a:buClr>
                <a:buSzPts val="1000"/>
                <a:buFont typeface="Symbol" panose="05050102010706020507" pitchFamily="18" charset="2"/>
                <a:buChar char=""/>
              </a:pPr>
              <a:r>
                <a:rPr lang="en-US" sz="1050" dirty="0">
                  <a:solidFill>
                    <a:srgbClr val="414142"/>
                  </a:solidFill>
                  <a:ea typeface="Calibri" panose="020F0502020204030204" pitchFamily="34" charset="0"/>
                  <a:cs typeface="Times New Roman" panose="02020603050405020304" pitchFamily="18" charset="0"/>
                </a:rPr>
                <a:t>Includes treatments such as cold in-place recycling, </a:t>
              </a:r>
              <a:r>
                <a:rPr lang="en-US" sz="1050" dirty="0">
                  <a:solidFill>
                    <a:srgbClr val="414141"/>
                  </a:solidFill>
                  <a:ea typeface="Calibri" panose="020F0502020204030204" pitchFamily="34" charset="0"/>
                  <a:cs typeface="Times New Roman" panose="02020603050405020304" pitchFamily="18" charset="0"/>
                </a:rPr>
                <a:t>and HMA Overlay, Minor Structural. </a:t>
              </a:r>
            </a:p>
            <a:p>
              <a:pPr marL="114300" indent="-114300">
                <a:spcAft>
                  <a:spcPts val="600"/>
                </a:spcAft>
                <a:buClr>
                  <a:srgbClr val="939598"/>
                </a:buClr>
                <a:buSzPts val="1000"/>
                <a:buFont typeface="Symbol" panose="05050102010706020507" pitchFamily="18" charset="2"/>
                <a:buChar char=""/>
              </a:pPr>
              <a:endParaRPr lang="en-US" sz="1050" dirty="0">
                <a:solidFill>
                  <a:srgbClr val="414142"/>
                </a:solidFill>
                <a:ea typeface="Calibri" panose="020F0502020204030204" pitchFamily="34" charset="0"/>
                <a:cs typeface="Times New Roman" panose="02020603050405020304" pitchFamily="18" charset="0"/>
              </a:endParaRPr>
            </a:p>
          </p:txBody>
        </p:sp>
        <p:sp>
          <p:nvSpPr>
            <p:cNvPr id="51" name="Rectangle 50"/>
            <p:cNvSpPr/>
            <p:nvPr/>
          </p:nvSpPr>
          <p:spPr>
            <a:xfrm>
              <a:off x="1498706" y="4916541"/>
              <a:ext cx="1473434" cy="4534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25" name="Group 24"/>
            <p:cNvGrpSpPr/>
            <p:nvPr/>
          </p:nvGrpSpPr>
          <p:grpSpPr>
            <a:xfrm>
              <a:off x="3043773" y="4914900"/>
              <a:ext cx="1473434" cy="453440"/>
              <a:chOff x="3043773" y="4914900"/>
              <a:chExt cx="1473434" cy="453440"/>
            </a:xfrm>
          </p:grpSpPr>
          <p:sp>
            <p:nvSpPr>
              <p:cNvPr id="45" name="Rectangle 44"/>
              <p:cNvSpPr/>
              <p:nvPr/>
            </p:nvSpPr>
            <p:spPr>
              <a:xfrm>
                <a:off x="3043773" y="4914900"/>
                <a:ext cx="1473434" cy="453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46" name="Group 243"/>
              <p:cNvGrpSpPr>
                <a:grpSpLocks noChangeAspect="1"/>
              </p:cNvGrpSpPr>
              <p:nvPr/>
            </p:nvGrpSpPr>
            <p:grpSpPr bwMode="auto">
              <a:xfrm>
                <a:off x="3596005" y="5037938"/>
                <a:ext cx="316260" cy="259389"/>
                <a:chOff x="4771" y="3248"/>
                <a:chExt cx="456" cy="374"/>
              </a:xfrm>
              <a:solidFill>
                <a:schemeClr val="bg1"/>
              </a:solidFill>
            </p:grpSpPr>
            <p:sp>
              <p:nvSpPr>
                <p:cNvPr id="47" name="Freeform 244"/>
                <p:cNvSpPr>
                  <a:spLocks noEditPoints="1"/>
                </p:cNvSpPr>
                <p:nvPr/>
              </p:nvSpPr>
              <p:spPr bwMode="auto">
                <a:xfrm>
                  <a:off x="5055" y="3248"/>
                  <a:ext cx="172" cy="173"/>
                </a:xfrm>
                <a:custGeom>
                  <a:avLst/>
                  <a:gdLst/>
                  <a:ahLst/>
                  <a:cxnLst>
                    <a:cxn ang="0">
                      <a:pos x="32" y="71"/>
                    </a:cxn>
                    <a:cxn ang="0">
                      <a:pos x="71" y="41"/>
                    </a:cxn>
                    <a:cxn ang="0">
                      <a:pos x="40" y="2"/>
                    </a:cxn>
                    <a:cxn ang="0">
                      <a:pos x="2" y="33"/>
                    </a:cxn>
                    <a:cxn ang="0">
                      <a:pos x="32" y="71"/>
                    </a:cxn>
                    <a:cxn ang="0">
                      <a:pos x="38" y="18"/>
                    </a:cxn>
                    <a:cxn ang="0">
                      <a:pos x="55" y="39"/>
                    </a:cxn>
                    <a:cxn ang="0">
                      <a:pos x="34" y="56"/>
                    </a:cxn>
                    <a:cxn ang="0">
                      <a:pos x="17" y="35"/>
                    </a:cxn>
                    <a:cxn ang="0">
                      <a:pos x="38" y="18"/>
                    </a:cxn>
                  </a:cxnLst>
                  <a:rect l="0" t="0" r="r" b="b"/>
                  <a:pathLst>
                    <a:path w="73" h="73">
                      <a:moveTo>
                        <a:pt x="32" y="71"/>
                      </a:moveTo>
                      <a:cubicBezTo>
                        <a:pt x="51" y="73"/>
                        <a:pt x="68" y="60"/>
                        <a:pt x="71" y="41"/>
                      </a:cubicBezTo>
                      <a:cubicBezTo>
                        <a:pt x="73" y="22"/>
                        <a:pt x="59" y="5"/>
                        <a:pt x="40" y="2"/>
                      </a:cubicBezTo>
                      <a:cubicBezTo>
                        <a:pt x="21" y="0"/>
                        <a:pt x="4" y="14"/>
                        <a:pt x="2" y="33"/>
                      </a:cubicBezTo>
                      <a:cubicBezTo>
                        <a:pt x="0" y="52"/>
                        <a:pt x="13" y="69"/>
                        <a:pt x="32" y="71"/>
                      </a:cubicBezTo>
                      <a:close/>
                      <a:moveTo>
                        <a:pt x="38" y="18"/>
                      </a:moveTo>
                      <a:cubicBezTo>
                        <a:pt x="49" y="19"/>
                        <a:pt x="56" y="29"/>
                        <a:pt x="55" y="39"/>
                      </a:cubicBezTo>
                      <a:cubicBezTo>
                        <a:pt x="54" y="49"/>
                        <a:pt x="44" y="57"/>
                        <a:pt x="34" y="56"/>
                      </a:cubicBezTo>
                      <a:cubicBezTo>
                        <a:pt x="24" y="55"/>
                        <a:pt x="16" y="45"/>
                        <a:pt x="17" y="35"/>
                      </a:cubicBezTo>
                      <a:cubicBezTo>
                        <a:pt x="18" y="24"/>
                        <a:pt x="28" y="17"/>
                        <a:pt x="38" y="18"/>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9" name="Freeform 246"/>
                <p:cNvSpPr>
                  <a:spLocks/>
                </p:cNvSpPr>
                <p:nvPr/>
              </p:nvSpPr>
              <p:spPr bwMode="auto">
                <a:xfrm>
                  <a:off x="4851" y="3452"/>
                  <a:ext cx="88" cy="87"/>
                </a:xfrm>
                <a:custGeom>
                  <a:avLst/>
                  <a:gdLst/>
                  <a:ahLst/>
                  <a:cxnLst>
                    <a:cxn ang="0">
                      <a:pos x="1" y="17"/>
                    </a:cxn>
                    <a:cxn ang="0">
                      <a:pos x="21" y="1"/>
                    </a:cxn>
                    <a:cxn ang="0">
                      <a:pos x="36" y="21"/>
                    </a:cxn>
                    <a:cxn ang="0">
                      <a:pos x="17" y="36"/>
                    </a:cxn>
                    <a:cxn ang="0">
                      <a:pos x="1" y="17"/>
                    </a:cxn>
                  </a:cxnLst>
                  <a:rect l="0" t="0" r="r" b="b"/>
                  <a:pathLst>
                    <a:path w="37" h="37">
                      <a:moveTo>
                        <a:pt x="1" y="17"/>
                      </a:moveTo>
                      <a:cubicBezTo>
                        <a:pt x="2" y="7"/>
                        <a:pt x="11" y="0"/>
                        <a:pt x="21" y="1"/>
                      </a:cubicBezTo>
                      <a:cubicBezTo>
                        <a:pt x="30" y="2"/>
                        <a:pt x="37" y="11"/>
                        <a:pt x="36" y="21"/>
                      </a:cubicBezTo>
                      <a:cubicBezTo>
                        <a:pt x="35" y="30"/>
                        <a:pt x="26" y="37"/>
                        <a:pt x="17" y="36"/>
                      </a:cubicBezTo>
                      <a:cubicBezTo>
                        <a:pt x="7" y="35"/>
                        <a:pt x="0" y="26"/>
                        <a:pt x="1" y="1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50" name="Freeform 247"/>
                <p:cNvSpPr>
                  <a:spLocks noEditPoints="1"/>
                </p:cNvSpPr>
                <p:nvPr/>
              </p:nvSpPr>
              <p:spPr bwMode="auto">
                <a:xfrm>
                  <a:off x="4771" y="3371"/>
                  <a:ext cx="251" cy="251"/>
                </a:xfrm>
                <a:custGeom>
                  <a:avLst/>
                  <a:gdLst/>
                  <a:ahLst/>
                  <a:cxnLst>
                    <a:cxn ang="0">
                      <a:pos x="10" y="46"/>
                    </a:cxn>
                    <a:cxn ang="0">
                      <a:pos x="0" y="50"/>
                    </a:cxn>
                    <a:cxn ang="0">
                      <a:pos x="0" y="64"/>
                    </a:cxn>
                    <a:cxn ang="0">
                      <a:pos x="12" y="66"/>
                    </a:cxn>
                    <a:cxn ang="0">
                      <a:pos x="18" y="78"/>
                    </a:cxn>
                    <a:cxn ang="0">
                      <a:pos x="14" y="89"/>
                    </a:cxn>
                    <a:cxn ang="0">
                      <a:pos x="24" y="98"/>
                    </a:cxn>
                    <a:cxn ang="0">
                      <a:pos x="34" y="91"/>
                    </a:cxn>
                    <a:cxn ang="0">
                      <a:pos x="46" y="95"/>
                    </a:cxn>
                    <a:cxn ang="0">
                      <a:pos x="51" y="106"/>
                    </a:cxn>
                    <a:cxn ang="0">
                      <a:pos x="64" y="105"/>
                    </a:cxn>
                    <a:cxn ang="0">
                      <a:pos x="67" y="93"/>
                    </a:cxn>
                    <a:cxn ang="0">
                      <a:pos x="78" y="87"/>
                    </a:cxn>
                    <a:cxn ang="0">
                      <a:pos x="89" y="92"/>
                    </a:cxn>
                    <a:cxn ang="0">
                      <a:pos x="98" y="82"/>
                    </a:cxn>
                    <a:cxn ang="0">
                      <a:pos x="91" y="72"/>
                    </a:cxn>
                    <a:cxn ang="0">
                      <a:pos x="95" y="60"/>
                    </a:cxn>
                    <a:cxn ang="0">
                      <a:pos x="106" y="55"/>
                    </a:cxn>
                    <a:cxn ang="0">
                      <a:pos x="105" y="42"/>
                    </a:cxn>
                    <a:cxn ang="0">
                      <a:pos x="93" y="39"/>
                    </a:cxn>
                    <a:cxn ang="0">
                      <a:pos x="88" y="28"/>
                    </a:cxn>
                    <a:cxn ang="0">
                      <a:pos x="92" y="17"/>
                    </a:cxn>
                    <a:cxn ang="0">
                      <a:pos x="82" y="8"/>
                    </a:cxn>
                    <a:cxn ang="0">
                      <a:pos x="72" y="14"/>
                    </a:cxn>
                    <a:cxn ang="0">
                      <a:pos x="60" y="10"/>
                    </a:cxn>
                    <a:cxn ang="0">
                      <a:pos x="56" y="0"/>
                    </a:cxn>
                    <a:cxn ang="0">
                      <a:pos x="42" y="0"/>
                    </a:cxn>
                    <a:cxn ang="0">
                      <a:pos x="39" y="12"/>
                    </a:cxn>
                    <a:cxn ang="0">
                      <a:pos x="28" y="17"/>
                    </a:cxn>
                    <a:cxn ang="0">
                      <a:pos x="17" y="13"/>
                    </a:cxn>
                    <a:cxn ang="0">
                      <a:pos x="8" y="23"/>
                    </a:cxn>
                    <a:cxn ang="0">
                      <a:pos x="15" y="33"/>
                    </a:cxn>
                    <a:cxn ang="0">
                      <a:pos x="10" y="46"/>
                    </a:cxn>
                    <a:cxn ang="0">
                      <a:pos x="56" y="23"/>
                    </a:cxn>
                    <a:cxn ang="0">
                      <a:pos x="83" y="56"/>
                    </a:cxn>
                    <a:cxn ang="0">
                      <a:pos x="49" y="83"/>
                    </a:cxn>
                    <a:cxn ang="0">
                      <a:pos x="23" y="49"/>
                    </a:cxn>
                    <a:cxn ang="0">
                      <a:pos x="56" y="23"/>
                    </a:cxn>
                  </a:cxnLst>
                  <a:rect l="0" t="0" r="r" b="b"/>
                  <a:pathLst>
                    <a:path w="106" h="106">
                      <a:moveTo>
                        <a:pt x="10" y="46"/>
                      </a:moveTo>
                      <a:cubicBezTo>
                        <a:pt x="0" y="50"/>
                        <a:pt x="0" y="50"/>
                        <a:pt x="0" y="50"/>
                      </a:cubicBezTo>
                      <a:cubicBezTo>
                        <a:pt x="0" y="64"/>
                        <a:pt x="0" y="64"/>
                        <a:pt x="0" y="64"/>
                      </a:cubicBezTo>
                      <a:cubicBezTo>
                        <a:pt x="12" y="66"/>
                        <a:pt x="12" y="66"/>
                        <a:pt x="12" y="66"/>
                      </a:cubicBezTo>
                      <a:cubicBezTo>
                        <a:pt x="13" y="71"/>
                        <a:pt x="15" y="74"/>
                        <a:pt x="18" y="78"/>
                      </a:cubicBezTo>
                      <a:cubicBezTo>
                        <a:pt x="14" y="89"/>
                        <a:pt x="14" y="89"/>
                        <a:pt x="14" y="89"/>
                      </a:cubicBezTo>
                      <a:cubicBezTo>
                        <a:pt x="24" y="98"/>
                        <a:pt x="24" y="98"/>
                        <a:pt x="24" y="98"/>
                      </a:cubicBezTo>
                      <a:cubicBezTo>
                        <a:pt x="34" y="91"/>
                        <a:pt x="34" y="91"/>
                        <a:pt x="34" y="91"/>
                      </a:cubicBezTo>
                      <a:cubicBezTo>
                        <a:pt x="38" y="93"/>
                        <a:pt x="42" y="94"/>
                        <a:pt x="46" y="95"/>
                      </a:cubicBezTo>
                      <a:cubicBezTo>
                        <a:pt x="51" y="106"/>
                        <a:pt x="51" y="106"/>
                        <a:pt x="51" y="106"/>
                      </a:cubicBezTo>
                      <a:cubicBezTo>
                        <a:pt x="64" y="105"/>
                        <a:pt x="64" y="105"/>
                        <a:pt x="64" y="105"/>
                      </a:cubicBezTo>
                      <a:cubicBezTo>
                        <a:pt x="67" y="93"/>
                        <a:pt x="67" y="93"/>
                        <a:pt x="67" y="93"/>
                      </a:cubicBezTo>
                      <a:cubicBezTo>
                        <a:pt x="71" y="92"/>
                        <a:pt x="74" y="90"/>
                        <a:pt x="78" y="87"/>
                      </a:cubicBezTo>
                      <a:cubicBezTo>
                        <a:pt x="89" y="92"/>
                        <a:pt x="89" y="92"/>
                        <a:pt x="89" y="92"/>
                      </a:cubicBezTo>
                      <a:cubicBezTo>
                        <a:pt x="98" y="82"/>
                        <a:pt x="98" y="82"/>
                        <a:pt x="98" y="82"/>
                      </a:cubicBezTo>
                      <a:cubicBezTo>
                        <a:pt x="91" y="72"/>
                        <a:pt x="91" y="72"/>
                        <a:pt x="91" y="72"/>
                      </a:cubicBezTo>
                      <a:cubicBezTo>
                        <a:pt x="93" y="68"/>
                        <a:pt x="94" y="64"/>
                        <a:pt x="95" y="60"/>
                      </a:cubicBezTo>
                      <a:cubicBezTo>
                        <a:pt x="106" y="55"/>
                        <a:pt x="106" y="55"/>
                        <a:pt x="106" y="55"/>
                      </a:cubicBezTo>
                      <a:cubicBezTo>
                        <a:pt x="105" y="42"/>
                        <a:pt x="105" y="42"/>
                        <a:pt x="105" y="42"/>
                      </a:cubicBezTo>
                      <a:cubicBezTo>
                        <a:pt x="93" y="39"/>
                        <a:pt x="93" y="39"/>
                        <a:pt x="93" y="39"/>
                      </a:cubicBezTo>
                      <a:cubicBezTo>
                        <a:pt x="92" y="35"/>
                        <a:pt x="90" y="31"/>
                        <a:pt x="88" y="28"/>
                      </a:cubicBezTo>
                      <a:cubicBezTo>
                        <a:pt x="92" y="17"/>
                        <a:pt x="92" y="17"/>
                        <a:pt x="92" y="17"/>
                      </a:cubicBezTo>
                      <a:cubicBezTo>
                        <a:pt x="82" y="8"/>
                        <a:pt x="82" y="8"/>
                        <a:pt x="82" y="8"/>
                      </a:cubicBezTo>
                      <a:cubicBezTo>
                        <a:pt x="72" y="14"/>
                        <a:pt x="72" y="14"/>
                        <a:pt x="72" y="14"/>
                      </a:cubicBezTo>
                      <a:cubicBezTo>
                        <a:pt x="68" y="13"/>
                        <a:pt x="64" y="11"/>
                        <a:pt x="60" y="10"/>
                      </a:cubicBezTo>
                      <a:cubicBezTo>
                        <a:pt x="56" y="0"/>
                        <a:pt x="56" y="0"/>
                        <a:pt x="56" y="0"/>
                      </a:cubicBezTo>
                      <a:cubicBezTo>
                        <a:pt x="42" y="0"/>
                        <a:pt x="42" y="0"/>
                        <a:pt x="42" y="0"/>
                      </a:cubicBezTo>
                      <a:cubicBezTo>
                        <a:pt x="39" y="12"/>
                        <a:pt x="39" y="12"/>
                        <a:pt x="39" y="12"/>
                      </a:cubicBezTo>
                      <a:cubicBezTo>
                        <a:pt x="35" y="13"/>
                        <a:pt x="32" y="15"/>
                        <a:pt x="28" y="17"/>
                      </a:cubicBezTo>
                      <a:cubicBezTo>
                        <a:pt x="17" y="13"/>
                        <a:pt x="17" y="13"/>
                        <a:pt x="17" y="13"/>
                      </a:cubicBezTo>
                      <a:cubicBezTo>
                        <a:pt x="8" y="23"/>
                        <a:pt x="8" y="23"/>
                        <a:pt x="8" y="23"/>
                      </a:cubicBezTo>
                      <a:cubicBezTo>
                        <a:pt x="15" y="33"/>
                        <a:pt x="15" y="33"/>
                        <a:pt x="15" y="33"/>
                      </a:cubicBezTo>
                      <a:cubicBezTo>
                        <a:pt x="13" y="37"/>
                        <a:pt x="11" y="41"/>
                        <a:pt x="10" y="46"/>
                      </a:cubicBezTo>
                      <a:close/>
                      <a:moveTo>
                        <a:pt x="56" y="23"/>
                      </a:moveTo>
                      <a:cubicBezTo>
                        <a:pt x="73" y="24"/>
                        <a:pt x="85" y="40"/>
                        <a:pt x="83" y="56"/>
                      </a:cubicBezTo>
                      <a:cubicBezTo>
                        <a:pt x="81" y="73"/>
                        <a:pt x="66" y="85"/>
                        <a:pt x="49" y="83"/>
                      </a:cubicBezTo>
                      <a:cubicBezTo>
                        <a:pt x="33" y="81"/>
                        <a:pt x="21" y="66"/>
                        <a:pt x="23" y="49"/>
                      </a:cubicBezTo>
                      <a:cubicBezTo>
                        <a:pt x="24" y="33"/>
                        <a:pt x="40" y="21"/>
                        <a:pt x="56" y="23"/>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43" name="Rectangle 42"/>
            <p:cNvSpPr/>
            <p:nvPr/>
          </p:nvSpPr>
          <p:spPr>
            <a:xfrm>
              <a:off x="6105520" y="4914900"/>
              <a:ext cx="1473434" cy="453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27" name="Group 26"/>
            <p:cNvGrpSpPr/>
            <p:nvPr/>
          </p:nvGrpSpPr>
          <p:grpSpPr>
            <a:xfrm>
              <a:off x="4570048" y="4914900"/>
              <a:ext cx="1473434" cy="453440"/>
              <a:chOff x="4570048" y="4914900"/>
              <a:chExt cx="1473434" cy="453440"/>
            </a:xfrm>
          </p:grpSpPr>
          <p:sp>
            <p:nvSpPr>
              <p:cNvPr id="28" name="Rectangle 27"/>
              <p:cNvSpPr/>
              <p:nvPr/>
            </p:nvSpPr>
            <p:spPr>
              <a:xfrm>
                <a:off x="4570048" y="4914900"/>
                <a:ext cx="1473434" cy="453440"/>
              </a:xfrm>
              <a:prstGeom prst="rect">
                <a:avLst/>
              </a:prstGeom>
              <a:solidFill>
                <a:srgbClr val="939598"/>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29" name="Group 25"/>
              <p:cNvGrpSpPr>
                <a:grpSpLocks noChangeAspect="1"/>
              </p:cNvGrpSpPr>
              <p:nvPr/>
            </p:nvGrpSpPr>
            <p:grpSpPr bwMode="auto">
              <a:xfrm>
                <a:off x="5173415" y="4985025"/>
                <a:ext cx="266700" cy="307379"/>
                <a:chOff x="1744" y="849"/>
                <a:chExt cx="2275" cy="2622"/>
              </a:xfrm>
              <a:solidFill>
                <a:schemeClr val="bg1"/>
              </a:solidFill>
            </p:grpSpPr>
            <p:sp>
              <p:nvSpPr>
                <p:cNvPr id="30" name="Rectangle 26"/>
                <p:cNvSpPr>
                  <a:spLocks noChangeArrowheads="1"/>
                </p:cNvSpPr>
                <p:nvPr/>
              </p:nvSpPr>
              <p:spPr bwMode="auto">
                <a:xfrm>
                  <a:off x="2356" y="2467"/>
                  <a:ext cx="359" cy="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1" name="Rectangle 27"/>
                <p:cNvSpPr>
                  <a:spLocks noChangeArrowheads="1"/>
                </p:cNvSpPr>
                <p:nvPr/>
              </p:nvSpPr>
              <p:spPr bwMode="auto">
                <a:xfrm>
                  <a:off x="2356" y="2153"/>
                  <a:ext cx="896" cy="12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2" name="Freeform 28"/>
                <p:cNvSpPr>
                  <a:spLocks/>
                </p:cNvSpPr>
                <p:nvPr/>
              </p:nvSpPr>
              <p:spPr bwMode="auto">
                <a:xfrm>
                  <a:off x="1744" y="1029"/>
                  <a:ext cx="971" cy="2166"/>
                </a:xfrm>
                <a:custGeom>
                  <a:avLst/>
                  <a:gdLst/>
                  <a:ahLst/>
                  <a:cxnLst>
                    <a:cxn ang="0">
                      <a:pos x="411" y="917"/>
                    </a:cxn>
                    <a:cxn ang="0">
                      <a:pos x="411" y="850"/>
                    </a:cxn>
                    <a:cxn ang="0">
                      <a:pos x="68" y="850"/>
                    </a:cxn>
                    <a:cxn ang="0">
                      <a:pos x="67" y="849"/>
                    </a:cxn>
                    <a:cxn ang="0">
                      <a:pos x="67" y="68"/>
                    </a:cxn>
                    <a:cxn ang="0">
                      <a:pos x="68" y="67"/>
                    </a:cxn>
                    <a:cxn ang="0">
                      <a:pos x="144" y="67"/>
                    </a:cxn>
                    <a:cxn ang="0">
                      <a:pos x="153" y="0"/>
                    </a:cxn>
                    <a:cxn ang="0">
                      <a:pos x="47" y="0"/>
                    </a:cxn>
                    <a:cxn ang="0">
                      <a:pos x="0" y="48"/>
                    </a:cxn>
                    <a:cxn ang="0">
                      <a:pos x="0" y="870"/>
                    </a:cxn>
                    <a:cxn ang="0">
                      <a:pos x="47" y="917"/>
                    </a:cxn>
                    <a:cxn ang="0">
                      <a:pos x="411" y="917"/>
                    </a:cxn>
                  </a:cxnLst>
                  <a:rect l="0" t="0" r="r" b="b"/>
                  <a:pathLst>
                    <a:path w="411" h="917">
                      <a:moveTo>
                        <a:pt x="411" y="917"/>
                      </a:moveTo>
                      <a:cubicBezTo>
                        <a:pt x="411" y="850"/>
                        <a:pt x="411" y="850"/>
                        <a:pt x="411" y="850"/>
                      </a:cubicBezTo>
                      <a:cubicBezTo>
                        <a:pt x="68" y="850"/>
                        <a:pt x="68" y="850"/>
                        <a:pt x="68" y="850"/>
                      </a:cubicBezTo>
                      <a:cubicBezTo>
                        <a:pt x="67" y="850"/>
                        <a:pt x="67" y="850"/>
                        <a:pt x="67" y="849"/>
                      </a:cubicBezTo>
                      <a:cubicBezTo>
                        <a:pt x="67" y="68"/>
                        <a:pt x="67" y="68"/>
                        <a:pt x="67" y="68"/>
                      </a:cubicBezTo>
                      <a:cubicBezTo>
                        <a:pt x="67" y="68"/>
                        <a:pt x="67" y="67"/>
                        <a:pt x="68" y="67"/>
                      </a:cubicBezTo>
                      <a:cubicBezTo>
                        <a:pt x="144" y="67"/>
                        <a:pt x="144" y="67"/>
                        <a:pt x="144" y="67"/>
                      </a:cubicBezTo>
                      <a:cubicBezTo>
                        <a:pt x="153" y="0"/>
                        <a:pt x="153" y="0"/>
                        <a:pt x="153" y="0"/>
                      </a:cubicBezTo>
                      <a:cubicBezTo>
                        <a:pt x="47" y="0"/>
                        <a:pt x="47" y="0"/>
                        <a:pt x="47" y="0"/>
                      </a:cubicBezTo>
                      <a:cubicBezTo>
                        <a:pt x="21" y="0"/>
                        <a:pt x="0" y="21"/>
                        <a:pt x="0" y="48"/>
                      </a:cubicBezTo>
                      <a:cubicBezTo>
                        <a:pt x="0" y="870"/>
                        <a:pt x="0" y="870"/>
                        <a:pt x="0" y="870"/>
                      </a:cubicBezTo>
                      <a:cubicBezTo>
                        <a:pt x="0" y="896"/>
                        <a:pt x="21" y="917"/>
                        <a:pt x="47" y="917"/>
                      </a:cubicBezTo>
                      <a:lnTo>
                        <a:pt x="411" y="9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3" name="Freeform 29"/>
                <p:cNvSpPr>
                  <a:spLocks/>
                </p:cNvSpPr>
                <p:nvPr/>
              </p:nvSpPr>
              <p:spPr bwMode="auto">
                <a:xfrm>
                  <a:off x="3228" y="1029"/>
                  <a:ext cx="380" cy="1259"/>
                </a:xfrm>
                <a:custGeom>
                  <a:avLst/>
                  <a:gdLst/>
                  <a:ahLst/>
                  <a:cxnLst>
                    <a:cxn ang="0">
                      <a:pos x="94" y="68"/>
                    </a:cxn>
                    <a:cxn ang="0">
                      <a:pos x="94" y="533"/>
                    </a:cxn>
                    <a:cxn ang="0">
                      <a:pos x="161" y="533"/>
                    </a:cxn>
                    <a:cxn ang="0">
                      <a:pos x="161" y="48"/>
                    </a:cxn>
                    <a:cxn ang="0">
                      <a:pos x="113" y="0"/>
                    </a:cxn>
                    <a:cxn ang="0">
                      <a:pos x="0" y="0"/>
                    </a:cxn>
                    <a:cxn ang="0">
                      <a:pos x="9" y="67"/>
                    </a:cxn>
                    <a:cxn ang="0">
                      <a:pos x="92" y="67"/>
                    </a:cxn>
                    <a:cxn ang="0">
                      <a:pos x="94" y="68"/>
                    </a:cxn>
                  </a:cxnLst>
                  <a:rect l="0" t="0" r="r" b="b"/>
                  <a:pathLst>
                    <a:path w="161" h="533">
                      <a:moveTo>
                        <a:pt x="94" y="68"/>
                      </a:moveTo>
                      <a:cubicBezTo>
                        <a:pt x="94" y="533"/>
                        <a:pt x="94" y="533"/>
                        <a:pt x="94" y="533"/>
                      </a:cubicBezTo>
                      <a:cubicBezTo>
                        <a:pt x="161" y="533"/>
                        <a:pt x="161" y="533"/>
                        <a:pt x="161" y="533"/>
                      </a:cubicBezTo>
                      <a:cubicBezTo>
                        <a:pt x="161" y="48"/>
                        <a:pt x="161" y="48"/>
                        <a:pt x="161" y="48"/>
                      </a:cubicBezTo>
                      <a:cubicBezTo>
                        <a:pt x="161" y="21"/>
                        <a:pt x="139" y="0"/>
                        <a:pt x="113" y="0"/>
                      </a:cubicBezTo>
                      <a:cubicBezTo>
                        <a:pt x="0" y="0"/>
                        <a:pt x="0" y="0"/>
                        <a:pt x="0" y="0"/>
                      </a:cubicBezTo>
                      <a:cubicBezTo>
                        <a:pt x="9" y="67"/>
                        <a:pt x="9" y="67"/>
                        <a:pt x="9" y="67"/>
                      </a:cubicBezTo>
                      <a:cubicBezTo>
                        <a:pt x="92" y="67"/>
                        <a:pt x="92" y="67"/>
                        <a:pt x="92" y="67"/>
                      </a:cubicBezTo>
                      <a:cubicBezTo>
                        <a:pt x="93" y="67"/>
                        <a:pt x="94" y="68"/>
                        <a:pt x="94" y="68"/>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4" name="Rectangle 30"/>
                <p:cNvSpPr>
                  <a:spLocks noChangeArrowheads="1"/>
                </p:cNvSpPr>
                <p:nvPr/>
              </p:nvSpPr>
              <p:spPr bwMode="auto">
                <a:xfrm>
                  <a:off x="2101" y="2401"/>
                  <a:ext cx="191" cy="191"/>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5" name="Rectangle 31"/>
                <p:cNvSpPr>
                  <a:spLocks noChangeArrowheads="1"/>
                </p:cNvSpPr>
                <p:nvPr/>
              </p:nvSpPr>
              <p:spPr bwMode="auto">
                <a:xfrm>
                  <a:off x="2101" y="2089"/>
                  <a:ext cx="191" cy="19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6" name="Rectangle 32"/>
                <p:cNvSpPr>
                  <a:spLocks noChangeArrowheads="1"/>
                </p:cNvSpPr>
                <p:nvPr/>
              </p:nvSpPr>
              <p:spPr bwMode="auto">
                <a:xfrm>
                  <a:off x="2101" y="1775"/>
                  <a:ext cx="191" cy="191"/>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7" name="Rectangle 33"/>
                <p:cNvSpPr>
                  <a:spLocks noChangeArrowheads="1"/>
                </p:cNvSpPr>
                <p:nvPr/>
              </p:nvSpPr>
              <p:spPr bwMode="auto">
                <a:xfrm>
                  <a:off x="2101" y="1463"/>
                  <a:ext cx="191" cy="19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8" name="Rectangle 34"/>
                <p:cNvSpPr>
                  <a:spLocks noChangeArrowheads="1"/>
                </p:cNvSpPr>
                <p:nvPr/>
              </p:nvSpPr>
              <p:spPr bwMode="auto">
                <a:xfrm>
                  <a:off x="2356" y="1841"/>
                  <a:ext cx="896" cy="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9" name="Rectangle 35"/>
                <p:cNvSpPr>
                  <a:spLocks noChangeArrowheads="1"/>
                </p:cNvSpPr>
                <p:nvPr/>
              </p:nvSpPr>
              <p:spPr bwMode="auto">
                <a:xfrm>
                  <a:off x="2356" y="1527"/>
                  <a:ext cx="896" cy="12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40" name="Freeform 36"/>
                <p:cNvSpPr>
                  <a:spLocks/>
                </p:cNvSpPr>
                <p:nvPr/>
              </p:nvSpPr>
              <p:spPr bwMode="auto">
                <a:xfrm>
                  <a:off x="2120" y="849"/>
                  <a:ext cx="1094" cy="444"/>
                </a:xfrm>
                <a:custGeom>
                  <a:avLst/>
                  <a:gdLst/>
                  <a:ahLst/>
                  <a:cxnLst>
                    <a:cxn ang="0">
                      <a:pos x="33" y="47"/>
                    </a:cxn>
                    <a:cxn ang="0">
                      <a:pos x="179" y="47"/>
                    </a:cxn>
                    <a:cxn ang="0">
                      <a:pos x="235" y="0"/>
                    </a:cxn>
                    <a:cxn ang="0">
                      <a:pos x="291" y="47"/>
                    </a:cxn>
                    <a:cxn ang="0">
                      <a:pos x="430" y="47"/>
                    </a:cxn>
                    <a:cxn ang="0">
                      <a:pos x="447" y="65"/>
                    </a:cxn>
                    <a:cxn ang="0">
                      <a:pos x="462" y="170"/>
                    </a:cxn>
                    <a:cxn ang="0">
                      <a:pos x="444" y="188"/>
                    </a:cxn>
                    <a:cxn ang="0">
                      <a:pos x="19" y="188"/>
                    </a:cxn>
                    <a:cxn ang="0">
                      <a:pos x="1" y="170"/>
                    </a:cxn>
                    <a:cxn ang="0">
                      <a:pos x="16" y="65"/>
                    </a:cxn>
                    <a:cxn ang="0">
                      <a:pos x="33" y="47"/>
                    </a:cxn>
                  </a:cxnLst>
                  <a:rect l="0" t="0" r="r" b="b"/>
                  <a:pathLst>
                    <a:path w="463" h="188">
                      <a:moveTo>
                        <a:pt x="33" y="47"/>
                      </a:moveTo>
                      <a:cubicBezTo>
                        <a:pt x="179" y="47"/>
                        <a:pt x="179" y="47"/>
                        <a:pt x="179" y="47"/>
                      </a:cubicBezTo>
                      <a:cubicBezTo>
                        <a:pt x="183" y="20"/>
                        <a:pt x="207" y="0"/>
                        <a:pt x="235" y="0"/>
                      </a:cubicBezTo>
                      <a:cubicBezTo>
                        <a:pt x="264" y="0"/>
                        <a:pt x="287" y="20"/>
                        <a:pt x="291" y="47"/>
                      </a:cubicBezTo>
                      <a:cubicBezTo>
                        <a:pt x="430" y="47"/>
                        <a:pt x="430" y="47"/>
                        <a:pt x="430" y="47"/>
                      </a:cubicBezTo>
                      <a:cubicBezTo>
                        <a:pt x="439" y="47"/>
                        <a:pt x="446" y="55"/>
                        <a:pt x="447" y="65"/>
                      </a:cubicBezTo>
                      <a:cubicBezTo>
                        <a:pt x="462" y="170"/>
                        <a:pt x="462" y="170"/>
                        <a:pt x="462" y="170"/>
                      </a:cubicBezTo>
                      <a:cubicBezTo>
                        <a:pt x="463" y="180"/>
                        <a:pt x="454" y="188"/>
                        <a:pt x="444" y="188"/>
                      </a:cubicBezTo>
                      <a:cubicBezTo>
                        <a:pt x="19" y="188"/>
                        <a:pt x="19" y="188"/>
                        <a:pt x="19" y="188"/>
                      </a:cubicBezTo>
                      <a:cubicBezTo>
                        <a:pt x="9" y="188"/>
                        <a:pt x="0" y="180"/>
                        <a:pt x="1" y="170"/>
                      </a:cubicBezTo>
                      <a:cubicBezTo>
                        <a:pt x="16" y="65"/>
                        <a:pt x="16" y="65"/>
                        <a:pt x="16" y="65"/>
                      </a:cubicBezTo>
                      <a:cubicBezTo>
                        <a:pt x="17" y="55"/>
                        <a:pt x="24" y="47"/>
                        <a:pt x="33" y="47"/>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41" name="Freeform 37"/>
                <p:cNvSpPr>
                  <a:spLocks/>
                </p:cNvSpPr>
                <p:nvPr/>
              </p:nvSpPr>
              <p:spPr bwMode="auto">
                <a:xfrm>
                  <a:off x="2812" y="2373"/>
                  <a:ext cx="1099" cy="1098"/>
                </a:xfrm>
                <a:custGeom>
                  <a:avLst/>
                  <a:gdLst/>
                  <a:ahLst/>
                  <a:cxnLst>
                    <a:cxn ang="0">
                      <a:pos x="70" y="70"/>
                    </a:cxn>
                    <a:cxn ang="0">
                      <a:pos x="70" y="395"/>
                    </a:cxn>
                    <a:cxn ang="0">
                      <a:pos x="395" y="395"/>
                    </a:cxn>
                    <a:cxn ang="0">
                      <a:pos x="395" y="260"/>
                    </a:cxn>
                    <a:cxn ang="0">
                      <a:pos x="465" y="198"/>
                    </a:cxn>
                    <a:cxn ang="0">
                      <a:pos x="465" y="414"/>
                    </a:cxn>
                    <a:cxn ang="0">
                      <a:pos x="414" y="465"/>
                    </a:cxn>
                    <a:cxn ang="0">
                      <a:pos x="51" y="465"/>
                    </a:cxn>
                    <a:cxn ang="0">
                      <a:pos x="0" y="414"/>
                    </a:cxn>
                    <a:cxn ang="0">
                      <a:pos x="0" y="51"/>
                    </a:cxn>
                    <a:cxn ang="0">
                      <a:pos x="51" y="0"/>
                    </a:cxn>
                    <a:cxn ang="0">
                      <a:pos x="414" y="0"/>
                    </a:cxn>
                    <a:cxn ang="0">
                      <a:pos x="430" y="3"/>
                    </a:cxn>
                    <a:cxn ang="0">
                      <a:pos x="355" y="70"/>
                    </a:cxn>
                    <a:cxn ang="0">
                      <a:pos x="70" y="70"/>
                    </a:cxn>
                  </a:cxnLst>
                  <a:rect l="0" t="0" r="r" b="b"/>
                  <a:pathLst>
                    <a:path w="465" h="465">
                      <a:moveTo>
                        <a:pt x="70" y="70"/>
                      </a:moveTo>
                      <a:cubicBezTo>
                        <a:pt x="70" y="395"/>
                        <a:pt x="70" y="395"/>
                        <a:pt x="70" y="395"/>
                      </a:cubicBezTo>
                      <a:cubicBezTo>
                        <a:pt x="395" y="395"/>
                        <a:pt x="395" y="395"/>
                        <a:pt x="395" y="395"/>
                      </a:cubicBezTo>
                      <a:cubicBezTo>
                        <a:pt x="395" y="260"/>
                        <a:pt x="395" y="260"/>
                        <a:pt x="395" y="260"/>
                      </a:cubicBezTo>
                      <a:cubicBezTo>
                        <a:pt x="465" y="198"/>
                        <a:pt x="465" y="198"/>
                        <a:pt x="465" y="198"/>
                      </a:cubicBezTo>
                      <a:cubicBezTo>
                        <a:pt x="465" y="414"/>
                        <a:pt x="465" y="414"/>
                        <a:pt x="465" y="414"/>
                      </a:cubicBezTo>
                      <a:cubicBezTo>
                        <a:pt x="465" y="442"/>
                        <a:pt x="442" y="465"/>
                        <a:pt x="414" y="465"/>
                      </a:cubicBezTo>
                      <a:cubicBezTo>
                        <a:pt x="51" y="465"/>
                        <a:pt x="51" y="465"/>
                        <a:pt x="51" y="465"/>
                      </a:cubicBezTo>
                      <a:cubicBezTo>
                        <a:pt x="23" y="465"/>
                        <a:pt x="0" y="442"/>
                        <a:pt x="0" y="414"/>
                      </a:cubicBezTo>
                      <a:cubicBezTo>
                        <a:pt x="0" y="51"/>
                        <a:pt x="0" y="51"/>
                        <a:pt x="0" y="51"/>
                      </a:cubicBezTo>
                      <a:cubicBezTo>
                        <a:pt x="0" y="23"/>
                        <a:pt x="23" y="0"/>
                        <a:pt x="51" y="0"/>
                      </a:cubicBezTo>
                      <a:cubicBezTo>
                        <a:pt x="414" y="0"/>
                        <a:pt x="414" y="0"/>
                        <a:pt x="414" y="0"/>
                      </a:cubicBezTo>
                      <a:cubicBezTo>
                        <a:pt x="420" y="0"/>
                        <a:pt x="425" y="1"/>
                        <a:pt x="430" y="3"/>
                      </a:cubicBezTo>
                      <a:cubicBezTo>
                        <a:pt x="355" y="70"/>
                        <a:pt x="355" y="70"/>
                        <a:pt x="355" y="70"/>
                      </a:cubicBezTo>
                      <a:lnTo>
                        <a:pt x="70" y="7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42" name="Freeform 38"/>
                <p:cNvSpPr>
                  <a:spLocks/>
                </p:cNvSpPr>
                <p:nvPr/>
              </p:nvSpPr>
              <p:spPr bwMode="auto">
                <a:xfrm>
                  <a:off x="3044" y="2311"/>
                  <a:ext cx="975" cy="926"/>
                </a:xfrm>
                <a:custGeom>
                  <a:avLst/>
                  <a:gdLst/>
                  <a:ahLst/>
                  <a:cxnLst>
                    <a:cxn ang="0">
                      <a:pos x="975" y="331"/>
                    </a:cxn>
                    <a:cxn ang="0">
                      <a:pos x="975" y="0"/>
                    </a:cxn>
                    <a:cxn ang="0">
                      <a:pos x="309" y="591"/>
                    </a:cxn>
                    <a:cxn ang="0">
                      <a:pos x="0" y="317"/>
                    </a:cxn>
                    <a:cxn ang="0">
                      <a:pos x="0" y="647"/>
                    </a:cxn>
                    <a:cxn ang="0">
                      <a:pos x="309" y="926"/>
                    </a:cxn>
                    <a:cxn ang="0">
                      <a:pos x="975" y="331"/>
                    </a:cxn>
                  </a:cxnLst>
                  <a:rect l="0" t="0" r="r" b="b"/>
                  <a:pathLst>
                    <a:path w="975" h="926">
                      <a:moveTo>
                        <a:pt x="975" y="331"/>
                      </a:moveTo>
                      <a:lnTo>
                        <a:pt x="975" y="0"/>
                      </a:lnTo>
                      <a:lnTo>
                        <a:pt x="309" y="591"/>
                      </a:lnTo>
                      <a:lnTo>
                        <a:pt x="0" y="317"/>
                      </a:lnTo>
                      <a:lnTo>
                        <a:pt x="0" y="647"/>
                      </a:lnTo>
                      <a:lnTo>
                        <a:pt x="309" y="926"/>
                      </a:lnTo>
                      <a:lnTo>
                        <a:pt x="975" y="3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grpSp>
        </p:grpSp>
      </p:grpSp>
      <p:sp>
        <p:nvSpPr>
          <p:cNvPr id="53" name="Rectangle 52"/>
          <p:cNvSpPr/>
          <p:nvPr/>
        </p:nvSpPr>
        <p:spPr>
          <a:xfrm>
            <a:off x="552275" y="1371295"/>
            <a:ext cx="1889256" cy="5255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Pavement Preservation Treatments</a:t>
            </a:r>
          </a:p>
        </p:txBody>
      </p:sp>
      <p:sp>
        <p:nvSpPr>
          <p:cNvPr id="54" name="Rectangle 53"/>
          <p:cNvSpPr/>
          <p:nvPr/>
        </p:nvSpPr>
        <p:spPr>
          <a:xfrm>
            <a:off x="2508524" y="1370435"/>
            <a:ext cx="1889255" cy="525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Preventive Maintenance (PM) Treatments</a:t>
            </a:r>
          </a:p>
        </p:txBody>
      </p:sp>
      <p:sp>
        <p:nvSpPr>
          <p:cNvPr id="55" name="Rectangle 54"/>
          <p:cNvSpPr/>
          <p:nvPr/>
        </p:nvSpPr>
        <p:spPr>
          <a:xfrm>
            <a:off x="4477324" y="1370435"/>
            <a:ext cx="1889255" cy="525588"/>
          </a:xfrm>
          <a:prstGeom prst="rect">
            <a:avLst/>
          </a:prstGeom>
          <a:solidFill>
            <a:srgbClr val="939598"/>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Minor Structural (MS) Treatments</a:t>
            </a:r>
          </a:p>
        </p:txBody>
      </p:sp>
      <p:sp>
        <p:nvSpPr>
          <p:cNvPr id="56" name="Rectangle 55"/>
          <p:cNvSpPr/>
          <p:nvPr/>
        </p:nvSpPr>
        <p:spPr>
          <a:xfrm>
            <a:off x="6446464" y="1350918"/>
            <a:ext cx="1889255" cy="52558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Major Structural Treatments </a:t>
            </a:r>
          </a:p>
        </p:txBody>
      </p:sp>
      <p:sp>
        <p:nvSpPr>
          <p:cNvPr id="6" name="Rectangle 5"/>
          <p:cNvSpPr/>
          <p:nvPr/>
        </p:nvSpPr>
        <p:spPr>
          <a:xfrm>
            <a:off x="2958048" y="5509011"/>
            <a:ext cx="774459" cy="42548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58" name="Rectangle 57"/>
          <p:cNvSpPr/>
          <p:nvPr/>
        </p:nvSpPr>
        <p:spPr>
          <a:xfrm>
            <a:off x="4489175" y="5459696"/>
            <a:ext cx="1889255" cy="525588"/>
          </a:xfrm>
          <a:prstGeom prst="rect">
            <a:avLst/>
          </a:prstGeom>
          <a:solidFill>
            <a:srgbClr val="939598"/>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61" name="Group 105"/>
          <p:cNvGrpSpPr>
            <a:grpSpLocks noChangeAspect="1"/>
          </p:cNvGrpSpPr>
          <p:nvPr/>
        </p:nvGrpSpPr>
        <p:grpSpPr bwMode="auto">
          <a:xfrm>
            <a:off x="6938521" y="5512546"/>
            <a:ext cx="693819" cy="400730"/>
            <a:chOff x="2552" y="1972"/>
            <a:chExt cx="651" cy="376"/>
          </a:xfrm>
          <a:solidFill>
            <a:schemeClr val="bg2"/>
          </a:solidFill>
        </p:grpSpPr>
        <p:sp>
          <p:nvSpPr>
            <p:cNvPr id="62" name="Freeform 106"/>
            <p:cNvSpPr>
              <a:spLocks noEditPoints="1"/>
            </p:cNvSpPr>
            <p:nvPr/>
          </p:nvSpPr>
          <p:spPr bwMode="auto">
            <a:xfrm>
              <a:off x="2774" y="2227"/>
              <a:ext cx="429" cy="121"/>
            </a:xfrm>
            <a:custGeom>
              <a:avLst/>
              <a:gdLst>
                <a:gd name="T0" fmla="*/ 180 w 180"/>
                <a:gd name="T1" fmla="*/ 10 h 50"/>
                <a:gd name="T2" fmla="*/ 180 w 180"/>
                <a:gd name="T3" fmla="*/ 41 h 50"/>
                <a:gd name="T4" fmla="*/ 171 w 180"/>
                <a:gd name="T5" fmla="*/ 50 h 50"/>
                <a:gd name="T6" fmla="*/ 10 w 180"/>
                <a:gd name="T7" fmla="*/ 50 h 50"/>
                <a:gd name="T8" fmla="*/ 0 w 180"/>
                <a:gd name="T9" fmla="*/ 41 h 50"/>
                <a:gd name="T10" fmla="*/ 0 w 180"/>
                <a:gd name="T11" fmla="*/ 10 h 50"/>
                <a:gd name="T12" fmla="*/ 10 w 180"/>
                <a:gd name="T13" fmla="*/ 0 h 50"/>
                <a:gd name="T14" fmla="*/ 171 w 180"/>
                <a:gd name="T15" fmla="*/ 0 h 50"/>
                <a:gd name="T16" fmla="*/ 180 w 180"/>
                <a:gd name="T17" fmla="*/ 10 h 50"/>
                <a:gd name="T18" fmla="*/ 172 w 180"/>
                <a:gd name="T19" fmla="*/ 25 h 50"/>
                <a:gd name="T20" fmla="*/ 163 w 180"/>
                <a:gd name="T21" fmla="*/ 13 h 50"/>
                <a:gd name="T22" fmla="*/ 13 w 180"/>
                <a:gd name="T23" fmla="*/ 13 h 50"/>
                <a:gd name="T24" fmla="*/ 7 w 180"/>
                <a:gd name="T25" fmla="*/ 16 h 50"/>
                <a:gd name="T26" fmla="*/ 5 w 180"/>
                <a:gd name="T27" fmla="*/ 25 h 50"/>
                <a:gd name="T28" fmla="*/ 13 w 180"/>
                <a:gd name="T29" fmla="*/ 37 h 50"/>
                <a:gd name="T30" fmla="*/ 163 w 180"/>
                <a:gd name="T31" fmla="*/ 37 h 50"/>
                <a:gd name="T32" fmla="*/ 172 w 180"/>
                <a:gd name="T33"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50">
                  <a:moveTo>
                    <a:pt x="180" y="10"/>
                  </a:moveTo>
                  <a:cubicBezTo>
                    <a:pt x="180" y="41"/>
                    <a:pt x="180" y="41"/>
                    <a:pt x="180" y="41"/>
                  </a:cubicBezTo>
                  <a:cubicBezTo>
                    <a:pt x="180" y="46"/>
                    <a:pt x="176" y="50"/>
                    <a:pt x="171" y="50"/>
                  </a:cubicBezTo>
                  <a:cubicBezTo>
                    <a:pt x="10" y="50"/>
                    <a:pt x="10" y="50"/>
                    <a:pt x="10" y="50"/>
                  </a:cubicBezTo>
                  <a:cubicBezTo>
                    <a:pt x="4" y="50"/>
                    <a:pt x="0" y="46"/>
                    <a:pt x="0" y="41"/>
                  </a:cubicBezTo>
                  <a:cubicBezTo>
                    <a:pt x="0" y="10"/>
                    <a:pt x="0" y="10"/>
                    <a:pt x="0" y="10"/>
                  </a:cubicBezTo>
                  <a:cubicBezTo>
                    <a:pt x="0" y="4"/>
                    <a:pt x="4" y="0"/>
                    <a:pt x="10" y="0"/>
                  </a:cubicBezTo>
                  <a:cubicBezTo>
                    <a:pt x="171" y="0"/>
                    <a:pt x="171" y="0"/>
                    <a:pt x="171" y="0"/>
                  </a:cubicBezTo>
                  <a:cubicBezTo>
                    <a:pt x="176" y="0"/>
                    <a:pt x="180" y="4"/>
                    <a:pt x="180" y="10"/>
                  </a:cubicBezTo>
                  <a:moveTo>
                    <a:pt x="172" y="25"/>
                  </a:moveTo>
                  <a:cubicBezTo>
                    <a:pt x="172" y="18"/>
                    <a:pt x="168" y="13"/>
                    <a:pt x="163" y="13"/>
                  </a:cubicBezTo>
                  <a:cubicBezTo>
                    <a:pt x="13" y="13"/>
                    <a:pt x="13" y="13"/>
                    <a:pt x="13" y="13"/>
                  </a:cubicBezTo>
                  <a:cubicBezTo>
                    <a:pt x="11" y="13"/>
                    <a:pt x="8" y="14"/>
                    <a:pt x="7" y="16"/>
                  </a:cubicBezTo>
                  <a:cubicBezTo>
                    <a:pt x="5" y="18"/>
                    <a:pt x="5" y="21"/>
                    <a:pt x="5" y="25"/>
                  </a:cubicBezTo>
                  <a:cubicBezTo>
                    <a:pt x="5" y="32"/>
                    <a:pt x="8" y="37"/>
                    <a:pt x="13" y="37"/>
                  </a:cubicBezTo>
                  <a:cubicBezTo>
                    <a:pt x="163" y="37"/>
                    <a:pt x="163" y="37"/>
                    <a:pt x="163" y="37"/>
                  </a:cubicBezTo>
                  <a:cubicBezTo>
                    <a:pt x="168" y="37"/>
                    <a:pt x="172" y="32"/>
                    <a:pt x="172"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07"/>
            <p:cNvSpPr>
              <a:spLocks/>
            </p:cNvSpPr>
            <p:nvPr/>
          </p:nvSpPr>
          <p:spPr bwMode="auto">
            <a:xfrm>
              <a:off x="3141" y="2268"/>
              <a:ext cx="34" cy="39"/>
            </a:xfrm>
            <a:custGeom>
              <a:avLst/>
              <a:gdLst>
                <a:gd name="T0" fmla="*/ 6 w 14"/>
                <a:gd name="T1" fmla="*/ 0 h 16"/>
                <a:gd name="T2" fmla="*/ 14 w 14"/>
                <a:gd name="T3" fmla="*/ 8 h 16"/>
                <a:gd name="T4" fmla="*/ 6 w 14"/>
                <a:gd name="T5" fmla="*/ 16 h 16"/>
                <a:gd name="T6" fmla="*/ 0 w 14"/>
                <a:gd name="T7" fmla="*/ 16 h 16"/>
                <a:gd name="T8" fmla="*/ 6 w 14"/>
                <a:gd name="T9" fmla="*/ 0 h 16"/>
                <a:gd name="T10" fmla="*/ 6 w 14"/>
                <a:gd name="T11" fmla="*/ 0 h 16"/>
              </a:gdLst>
              <a:ahLst/>
              <a:cxnLst>
                <a:cxn ang="0">
                  <a:pos x="T0" y="T1"/>
                </a:cxn>
                <a:cxn ang="0">
                  <a:pos x="T2" y="T3"/>
                </a:cxn>
                <a:cxn ang="0">
                  <a:pos x="T4" y="T5"/>
                </a:cxn>
                <a:cxn ang="0">
                  <a:pos x="T6" y="T7"/>
                </a:cxn>
                <a:cxn ang="0">
                  <a:pos x="T8" y="T9"/>
                </a:cxn>
                <a:cxn ang="0">
                  <a:pos x="T10" y="T11"/>
                </a:cxn>
              </a:cxnLst>
              <a:rect l="0" t="0" r="r" b="b"/>
              <a:pathLst>
                <a:path w="14" h="16">
                  <a:moveTo>
                    <a:pt x="6" y="0"/>
                  </a:moveTo>
                  <a:cubicBezTo>
                    <a:pt x="10" y="0"/>
                    <a:pt x="14" y="4"/>
                    <a:pt x="14" y="8"/>
                  </a:cubicBezTo>
                  <a:cubicBezTo>
                    <a:pt x="14" y="13"/>
                    <a:pt x="10" y="16"/>
                    <a:pt x="6" y="16"/>
                  </a:cubicBezTo>
                  <a:cubicBezTo>
                    <a:pt x="0" y="16"/>
                    <a:pt x="0" y="16"/>
                    <a:pt x="0" y="16"/>
                  </a:cubicBezTo>
                  <a:cubicBezTo>
                    <a:pt x="6" y="0"/>
                    <a:pt x="6" y="0"/>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08"/>
            <p:cNvSpPr>
              <a:spLocks/>
            </p:cNvSpPr>
            <p:nvPr/>
          </p:nvSpPr>
          <p:spPr bwMode="auto">
            <a:xfrm>
              <a:off x="2848" y="2078"/>
              <a:ext cx="305" cy="133"/>
            </a:xfrm>
            <a:custGeom>
              <a:avLst/>
              <a:gdLst>
                <a:gd name="T0" fmla="*/ 128 w 128"/>
                <a:gd name="T1" fmla="*/ 24 h 55"/>
                <a:gd name="T2" fmla="*/ 128 w 128"/>
                <a:gd name="T3" fmla="*/ 55 h 55"/>
                <a:gd name="T4" fmla="*/ 20 w 128"/>
                <a:gd name="T5" fmla="*/ 55 h 55"/>
                <a:gd name="T6" fmla="*/ 0 w 128"/>
                <a:gd name="T7" fmla="*/ 55 h 55"/>
                <a:gd name="T8" fmla="*/ 0 w 128"/>
                <a:gd name="T9" fmla="*/ 32 h 55"/>
                <a:gd name="T10" fmla="*/ 59 w 128"/>
                <a:gd name="T11" fmla="*/ 32 h 55"/>
                <a:gd name="T12" fmla="*/ 77 w 128"/>
                <a:gd name="T13" fmla="*/ 0 h 55"/>
                <a:gd name="T14" fmla="*/ 96 w 128"/>
                <a:gd name="T15" fmla="*/ 0 h 55"/>
                <a:gd name="T16" fmla="*/ 128 w 128"/>
                <a:gd name="T1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55">
                  <a:moveTo>
                    <a:pt x="128" y="24"/>
                  </a:moveTo>
                  <a:cubicBezTo>
                    <a:pt x="128" y="55"/>
                    <a:pt x="128" y="55"/>
                    <a:pt x="128" y="55"/>
                  </a:cubicBezTo>
                  <a:cubicBezTo>
                    <a:pt x="20" y="55"/>
                    <a:pt x="20" y="55"/>
                    <a:pt x="20" y="55"/>
                  </a:cubicBezTo>
                  <a:cubicBezTo>
                    <a:pt x="0" y="55"/>
                    <a:pt x="0" y="55"/>
                    <a:pt x="0" y="55"/>
                  </a:cubicBezTo>
                  <a:cubicBezTo>
                    <a:pt x="0" y="32"/>
                    <a:pt x="0" y="32"/>
                    <a:pt x="0" y="32"/>
                  </a:cubicBezTo>
                  <a:cubicBezTo>
                    <a:pt x="59" y="32"/>
                    <a:pt x="59" y="32"/>
                    <a:pt x="59" y="32"/>
                  </a:cubicBezTo>
                  <a:cubicBezTo>
                    <a:pt x="77" y="0"/>
                    <a:pt x="77" y="0"/>
                    <a:pt x="77" y="0"/>
                  </a:cubicBezTo>
                  <a:cubicBezTo>
                    <a:pt x="96" y="0"/>
                    <a:pt x="96" y="0"/>
                    <a:pt x="96" y="0"/>
                  </a:cubicBezTo>
                  <a:cubicBezTo>
                    <a:pt x="128" y="0"/>
                    <a:pt x="128" y="24"/>
                    <a:pt x="12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9"/>
            <p:cNvSpPr>
              <a:spLocks/>
            </p:cNvSpPr>
            <p:nvPr/>
          </p:nvSpPr>
          <p:spPr bwMode="auto">
            <a:xfrm>
              <a:off x="3103" y="2268"/>
              <a:ext cx="36" cy="39"/>
            </a:xfrm>
            <a:custGeom>
              <a:avLst/>
              <a:gdLst>
                <a:gd name="T0" fmla="*/ 36 w 36"/>
                <a:gd name="T1" fmla="*/ 0 h 39"/>
                <a:gd name="T2" fmla="*/ 22 w 36"/>
                <a:gd name="T3" fmla="*/ 39 h 39"/>
                <a:gd name="T4" fmla="*/ 0 w 36"/>
                <a:gd name="T5" fmla="*/ 39 h 39"/>
                <a:gd name="T6" fmla="*/ 15 w 36"/>
                <a:gd name="T7" fmla="*/ 0 h 39"/>
                <a:gd name="T8" fmla="*/ 36 w 36"/>
                <a:gd name="T9" fmla="*/ 0 h 39"/>
                <a:gd name="T10" fmla="*/ 36 w 36"/>
                <a:gd name="T11" fmla="*/ 0 h 39"/>
                <a:gd name="T12" fmla="*/ 36 w 3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6" h="39">
                  <a:moveTo>
                    <a:pt x="36" y="0"/>
                  </a:moveTo>
                  <a:lnTo>
                    <a:pt x="22" y="39"/>
                  </a:lnTo>
                  <a:lnTo>
                    <a:pt x="0" y="39"/>
                  </a:lnTo>
                  <a:lnTo>
                    <a:pt x="15"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0"/>
            <p:cNvSpPr>
              <a:spLocks/>
            </p:cNvSpPr>
            <p:nvPr/>
          </p:nvSpPr>
          <p:spPr bwMode="auto">
            <a:xfrm>
              <a:off x="3067" y="2268"/>
              <a:ext cx="34" cy="39"/>
            </a:xfrm>
            <a:custGeom>
              <a:avLst/>
              <a:gdLst>
                <a:gd name="T0" fmla="*/ 34 w 34"/>
                <a:gd name="T1" fmla="*/ 0 h 39"/>
                <a:gd name="T2" fmla="*/ 17 w 34"/>
                <a:gd name="T3" fmla="*/ 39 h 39"/>
                <a:gd name="T4" fmla="*/ 0 w 34"/>
                <a:gd name="T5" fmla="*/ 39 h 39"/>
                <a:gd name="T6" fmla="*/ 15 w 34"/>
                <a:gd name="T7" fmla="*/ 3 h 39"/>
                <a:gd name="T8" fmla="*/ 15 w 34"/>
                <a:gd name="T9" fmla="*/ 0 h 39"/>
                <a:gd name="T10" fmla="*/ 34 w 34"/>
                <a:gd name="T11" fmla="*/ 0 h 39"/>
                <a:gd name="T12" fmla="*/ 34 w 34"/>
                <a:gd name="T13" fmla="*/ 0 h 39"/>
                <a:gd name="T14" fmla="*/ 34 w 34"/>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9">
                  <a:moveTo>
                    <a:pt x="34" y="0"/>
                  </a:move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11"/>
            <p:cNvSpPr>
              <a:spLocks/>
            </p:cNvSpPr>
            <p:nvPr/>
          </p:nvSpPr>
          <p:spPr bwMode="auto">
            <a:xfrm>
              <a:off x="3029" y="2268"/>
              <a:ext cx="36" cy="39"/>
            </a:xfrm>
            <a:custGeom>
              <a:avLst/>
              <a:gdLst>
                <a:gd name="T0" fmla="*/ 36 w 36"/>
                <a:gd name="T1" fmla="*/ 0 h 39"/>
                <a:gd name="T2" fmla="*/ 36 w 36"/>
                <a:gd name="T3" fmla="*/ 3 h 39"/>
                <a:gd name="T4" fmla="*/ 22 w 36"/>
                <a:gd name="T5" fmla="*/ 39 h 39"/>
                <a:gd name="T6" fmla="*/ 0 w 36"/>
                <a:gd name="T7" fmla="*/ 39 h 39"/>
                <a:gd name="T8" fmla="*/ 14 w 36"/>
                <a:gd name="T9" fmla="*/ 3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4" y="3"/>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12"/>
            <p:cNvSpPr>
              <a:spLocks/>
            </p:cNvSpPr>
            <p:nvPr/>
          </p:nvSpPr>
          <p:spPr bwMode="auto">
            <a:xfrm>
              <a:off x="2993" y="2268"/>
              <a:ext cx="34" cy="39"/>
            </a:xfrm>
            <a:custGeom>
              <a:avLst/>
              <a:gdLst>
                <a:gd name="T0" fmla="*/ 34 w 34"/>
                <a:gd name="T1" fmla="*/ 0 h 39"/>
                <a:gd name="T2" fmla="*/ 34 w 34"/>
                <a:gd name="T3" fmla="*/ 3 h 39"/>
                <a:gd name="T4" fmla="*/ 17 w 34"/>
                <a:gd name="T5" fmla="*/ 39 h 39"/>
                <a:gd name="T6" fmla="*/ 0 w 34"/>
                <a:gd name="T7" fmla="*/ 39 h 39"/>
                <a:gd name="T8" fmla="*/ 15 w 34"/>
                <a:gd name="T9" fmla="*/ 0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3"/>
                  </a:lnTo>
                  <a:lnTo>
                    <a:pt x="17" y="39"/>
                  </a:lnTo>
                  <a:lnTo>
                    <a:pt x="0" y="39"/>
                  </a:lnTo>
                  <a:lnTo>
                    <a:pt x="15" y="0"/>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13"/>
            <p:cNvSpPr>
              <a:spLocks/>
            </p:cNvSpPr>
            <p:nvPr/>
          </p:nvSpPr>
          <p:spPr bwMode="auto">
            <a:xfrm>
              <a:off x="2955" y="2268"/>
              <a:ext cx="36" cy="39"/>
            </a:xfrm>
            <a:custGeom>
              <a:avLst/>
              <a:gdLst>
                <a:gd name="T0" fmla="*/ 36 w 36"/>
                <a:gd name="T1" fmla="*/ 0 h 39"/>
                <a:gd name="T2" fmla="*/ 36 w 36"/>
                <a:gd name="T3" fmla="*/ 0 h 39"/>
                <a:gd name="T4" fmla="*/ 19 w 36"/>
                <a:gd name="T5" fmla="*/ 39 h 39"/>
                <a:gd name="T6" fmla="*/ 0 w 36"/>
                <a:gd name="T7" fmla="*/ 39 h 39"/>
                <a:gd name="T8" fmla="*/ 14 w 36"/>
                <a:gd name="T9" fmla="*/ 0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0"/>
                  </a:lnTo>
                  <a:lnTo>
                    <a:pt x="19" y="39"/>
                  </a:lnTo>
                  <a:lnTo>
                    <a:pt x="0" y="39"/>
                  </a:lnTo>
                  <a:lnTo>
                    <a:pt x="14" y="0"/>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14"/>
            <p:cNvSpPr>
              <a:spLocks/>
            </p:cNvSpPr>
            <p:nvPr/>
          </p:nvSpPr>
          <p:spPr bwMode="auto">
            <a:xfrm>
              <a:off x="2919" y="2268"/>
              <a:ext cx="34" cy="39"/>
            </a:xfrm>
            <a:custGeom>
              <a:avLst/>
              <a:gdLst>
                <a:gd name="T0" fmla="*/ 34 w 34"/>
                <a:gd name="T1" fmla="*/ 0 h 39"/>
                <a:gd name="T2" fmla="*/ 34 w 34"/>
                <a:gd name="T3" fmla="*/ 0 h 39"/>
                <a:gd name="T4" fmla="*/ 17 w 34"/>
                <a:gd name="T5" fmla="*/ 39 h 39"/>
                <a:gd name="T6" fmla="*/ 0 w 34"/>
                <a:gd name="T7" fmla="*/ 39 h 39"/>
                <a:gd name="T8" fmla="*/ 15 w 34"/>
                <a:gd name="T9" fmla="*/ 3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0"/>
                  </a:ln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15"/>
            <p:cNvSpPr>
              <a:spLocks/>
            </p:cNvSpPr>
            <p:nvPr/>
          </p:nvSpPr>
          <p:spPr bwMode="auto">
            <a:xfrm>
              <a:off x="2769" y="1972"/>
              <a:ext cx="177" cy="157"/>
            </a:xfrm>
            <a:custGeom>
              <a:avLst/>
              <a:gdLst>
                <a:gd name="T0" fmla="*/ 11 w 74"/>
                <a:gd name="T1" fmla="*/ 2 h 65"/>
                <a:gd name="T2" fmla="*/ 74 w 74"/>
                <a:gd name="T3" fmla="*/ 65 h 65"/>
                <a:gd name="T4" fmla="*/ 50 w 74"/>
                <a:gd name="T5" fmla="*/ 65 h 65"/>
                <a:gd name="T6" fmla="*/ 2 w 74"/>
                <a:gd name="T7" fmla="*/ 14 h 65"/>
                <a:gd name="T8" fmla="*/ 6 w 74"/>
                <a:gd name="T9" fmla="*/ 14 h 65"/>
                <a:gd name="T10" fmla="*/ 11 w 74"/>
                <a:gd name="T11" fmla="*/ 8 h 65"/>
                <a:gd name="T12" fmla="*/ 6 w 74"/>
                <a:gd name="T13" fmla="*/ 3 h 65"/>
                <a:gd name="T14" fmla="*/ 0 w 74"/>
                <a:gd name="T15" fmla="*/ 3 h 65"/>
                <a:gd name="T16" fmla="*/ 11 w 74"/>
                <a:gd name="T17"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65">
                  <a:moveTo>
                    <a:pt x="11" y="2"/>
                  </a:moveTo>
                  <a:cubicBezTo>
                    <a:pt x="74" y="65"/>
                    <a:pt x="74" y="65"/>
                    <a:pt x="74" y="65"/>
                  </a:cubicBezTo>
                  <a:cubicBezTo>
                    <a:pt x="50" y="65"/>
                    <a:pt x="50" y="65"/>
                    <a:pt x="50" y="65"/>
                  </a:cubicBezTo>
                  <a:cubicBezTo>
                    <a:pt x="2" y="14"/>
                    <a:pt x="2" y="14"/>
                    <a:pt x="2" y="14"/>
                  </a:cubicBezTo>
                  <a:cubicBezTo>
                    <a:pt x="6" y="14"/>
                    <a:pt x="6" y="14"/>
                    <a:pt x="6" y="14"/>
                  </a:cubicBezTo>
                  <a:cubicBezTo>
                    <a:pt x="8" y="14"/>
                    <a:pt x="11" y="11"/>
                    <a:pt x="11" y="8"/>
                  </a:cubicBezTo>
                  <a:cubicBezTo>
                    <a:pt x="11" y="5"/>
                    <a:pt x="8" y="3"/>
                    <a:pt x="6" y="3"/>
                  </a:cubicBezTo>
                  <a:cubicBezTo>
                    <a:pt x="0" y="3"/>
                    <a:pt x="0" y="3"/>
                    <a:pt x="0" y="3"/>
                  </a:cubicBezTo>
                  <a:cubicBezTo>
                    <a:pt x="2" y="1"/>
                    <a:pt x="5"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16"/>
            <p:cNvSpPr>
              <a:spLocks/>
            </p:cNvSpPr>
            <p:nvPr/>
          </p:nvSpPr>
          <p:spPr bwMode="auto">
            <a:xfrm>
              <a:off x="2881" y="2268"/>
              <a:ext cx="36" cy="39"/>
            </a:xfrm>
            <a:custGeom>
              <a:avLst/>
              <a:gdLst>
                <a:gd name="T0" fmla="*/ 36 w 36"/>
                <a:gd name="T1" fmla="*/ 0 h 39"/>
                <a:gd name="T2" fmla="*/ 36 w 36"/>
                <a:gd name="T3" fmla="*/ 3 h 39"/>
                <a:gd name="T4" fmla="*/ 22 w 36"/>
                <a:gd name="T5" fmla="*/ 39 h 39"/>
                <a:gd name="T6" fmla="*/ 0 w 36"/>
                <a:gd name="T7" fmla="*/ 39 h 39"/>
                <a:gd name="T8" fmla="*/ 12 w 36"/>
                <a:gd name="T9" fmla="*/ 3 h 39"/>
                <a:gd name="T10" fmla="*/ 12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2" y="3"/>
                  </a:lnTo>
                  <a:lnTo>
                    <a:pt x="12"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17"/>
            <p:cNvSpPr>
              <a:spLocks/>
            </p:cNvSpPr>
            <p:nvPr/>
          </p:nvSpPr>
          <p:spPr bwMode="auto">
            <a:xfrm>
              <a:off x="2840" y="2268"/>
              <a:ext cx="39" cy="39"/>
            </a:xfrm>
            <a:custGeom>
              <a:avLst/>
              <a:gdLst>
                <a:gd name="T0" fmla="*/ 39 w 39"/>
                <a:gd name="T1" fmla="*/ 0 h 39"/>
                <a:gd name="T2" fmla="*/ 39 w 39"/>
                <a:gd name="T3" fmla="*/ 3 h 39"/>
                <a:gd name="T4" fmla="*/ 22 w 39"/>
                <a:gd name="T5" fmla="*/ 39 h 39"/>
                <a:gd name="T6" fmla="*/ 0 w 39"/>
                <a:gd name="T7" fmla="*/ 39 h 39"/>
                <a:gd name="T8" fmla="*/ 15 w 39"/>
                <a:gd name="T9" fmla="*/ 3 h 39"/>
                <a:gd name="T10" fmla="*/ 15 w 39"/>
                <a:gd name="T11" fmla="*/ 0 h 39"/>
                <a:gd name="T12" fmla="*/ 39 w 39"/>
                <a:gd name="T13" fmla="*/ 0 h 39"/>
                <a:gd name="T14" fmla="*/ 39 w 39"/>
                <a:gd name="T15" fmla="*/ 0 h 39"/>
                <a:gd name="T16" fmla="*/ 39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39" y="0"/>
                  </a:moveTo>
                  <a:lnTo>
                    <a:pt x="39" y="3"/>
                  </a:lnTo>
                  <a:lnTo>
                    <a:pt x="22" y="39"/>
                  </a:lnTo>
                  <a:lnTo>
                    <a:pt x="0" y="39"/>
                  </a:lnTo>
                  <a:lnTo>
                    <a:pt x="15" y="3"/>
                  </a:lnTo>
                  <a:lnTo>
                    <a:pt x="15" y="0"/>
                  </a:lnTo>
                  <a:lnTo>
                    <a:pt x="39"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18"/>
            <p:cNvSpPr>
              <a:spLocks/>
            </p:cNvSpPr>
            <p:nvPr/>
          </p:nvSpPr>
          <p:spPr bwMode="auto">
            <a:xfrm>
              <a:off x="2795" y="2268"/>
              <a:ext cx="45" cy="39"/>
            </a:xfrm>
            <a:custGeom>
              <a:avLst/>
              <a:gdLst>
                <a:gd name="T0" fmla="*/ 19 w 19"/>
                <a:gd name="T1" fmla="*/ 0 h 16"/>
                <a:gd name="T2" fmla="*/ 19 w 19"/>
                <a:gd name="T3" fmla="*/ 1 h 16"/>
                <a:gd name="T4" fmla="*/ 12 w 19"/>
                <a:gd name="T5" fmla="*/ 16 h 16"/>
                <a:gd name="T6" fmla="*/ 8 w 19"/>
                <a:gd name="T7" fmla="*/ 16 h 16"/>
                <a:gd name="T8" fmla="*/ 0 w 19"/>
                <a:gd name="T9" fmla="*/ 8 h 16"/>
                <a:gd name="T10" fmla="*/ 3 w 19"/>
                <a:gd name="T11" fmla="*/ 2 h 16"/>
                <a:gd name="T12" fmla="*/ 8 w 19"/>
                <a:gd name="T13" fmla="*/ 0 h 16"/>
                <a:gd name="T14" fmla="*/ 19 w 19"/>
                <a:gd name="T15" fmla="*/ 0 h 16"/>
                <a:gd name="T16" fmla="*/ 19 w 1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19" y="0"/>
                  </a:moveTo>
                  <a:cubicBezTo>
                    <a:pt x="19" y="1"/>
                    <a:pt x="19" y="1"/>
                    <a:pt x="19" y="1"/>
                  </a:cubicBezTo>
                  <a:cubicBezTo>
                    <a:pt x="12" y="16"/>
                    <a:pt x="12" y="16"/>
                    <a:pt x="12" y="16"/>
                  </a:cubicBezTo>
                  <a:cubicBezTo>
                    <a:pt x="8" y="16"/>
                    <a:pt x="8" y="16"/>
                    <a:pt x="8" y="16"/>
                  </a:cubicBezTo>
                  <a:cubicBezTo>
                    <a:pt x="3" y="16"/>
                    <a:pt x="0" y="13"/>
                    <a:pt x="0" y="8"/>
                  </a:cubicBezTo>
                  <a:cubicBezTo>
                    <a:pt x="0" y="6"/>
                    <a:pt x="1" y="4"/>
                    <a:pt x="3" y="2"/>
                  </a:cubicBezTo>
                  <a:cubicBezTo>
                    <a:pt x="3" y="1"/>
                    <a:pt x="5" y="0"/>
                    <a:pt x="8" y="0"/>
                  </a:cubicBezTo>
                  <a:cubicBezTo>
                    <a:pt x="19" y="0"/>
                    <a:pt x="19" y="0"/>
                    <a:pt x="19" y="0"/>
                  </a:cubicBezTo>
                  <a:cubicBezTo>
                    <a:pt x="19" y="0"/>
                    <a:pt x="1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19"/>
            <p:cNvSpPr>
              <a:spLocks noEditPoints="1"/>
            </p:cNvSpPr>
            <p:nvPr/>
          </p:nvSpPr>
          <p:spPr bwMode="auto">
            <a:xfrm>
              <a:off x="2764" y="1979"/>
              <a:ext cx="31" cy="27"/>
            </a:xfrm>
            <a:custGeom>
              <a:avLst/>
              <a:gdLst>
                <a:gd name="T0" fmla="*/ 7 w 13"/>
                <a:gd name="T1" fmla="*/ 2 h 11"/>
                <a:gd name="T2" fmla="*/ 4 w 13"/>
                <a:gd name="T3" fmla="*/ 6 h 11"/>
                <a:gd name="T4" fmla="*/ 7 w 13"/>
                <a:gd name="T5" fmla="*/ 8 h 11"/>
                <a:gd name="T6" fmla="*/ 10 w 13"/>
                <a:gd name="T7" fmla="*/ 6 h 11"/>
                <a:gd name="T8" fmla="*/ 7 w 13"/>
                <a:gd name="T9" fmla="*/ 2 h 11"/>
                <a:gd name="T10" fmla="*/ 7 w 13"/>
                <a:gd name="T11" fmla="*/ 0 h 11"/>
                <a:gd name="T12" fmla="*/ 13 w 13"/>
                <a:gd name="T13" fmla="*/ 6 h 11"/>
                <a:gd name="T14" fmla="*/ 7 w 13"/>
                <a:gd name="T15" fmla="*/ 11 h 11"/>
                <a:gd name="T16" fmla="*/ 4 w 13"/>
                <a:gd name="T17" fmla="*/ 11 h 11"/>
                <a:gd name="T18" fmla="*/ 0 w 13"/>
                <a:gd name="T19" fmla="*/ 7 h 11"/>
                <a:gd name="T20" fmla="*/ 2 w 13"/>
                <a:gd name="T21" fmla="*/ 0 h 11"/>
                <a:gd name="T22" fmla="*/ 7 w 13"/>
                <a:gd name="T23" fmla="*/ 0 h 11"/>
                <a:gd name="T24" fmla="*/ 7 w 13"/>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7" y="2"/>
                  </a:moveTo>
                  <a:cubicBezTo>
                    <a:pt x="5" y="2"/>
                    <a:pt x="4" y="3"/>
                    <a:pt x="4" y="6"/>
                  </a:cubicBezTo>
                  <a:cubicBezTo>
                    <a:pt x="4" y="7"/>
                    <a:pt x="5" y="8"/>
                    <a:pt x="7" y="8"/>
                  </a:cubicBezTo>
                  <a:cubicBezTo>
                    <a:pt x="9" y="8"/>
                    <a:pt x="10" y="7"/>
                    <a:pt x="10" y="6"/>
                  </a:cubicBezTo>
                  <a:cubicBezTo>
                    <a:pt x="10" y="3"/>
                    <a:pt x="9" y="2"/>
                    <a:pt x="7" y="2"/>
                  </a:cubicBezTo>
                  <a:moveTo>
                    <a:pt x="7" y="0"/>
                  </a:moveTo>
                  <a:cubicBezTo>
                    <a:pt x="10" y="0"/>
                    <a:pt x="13" y="3"/>
                    <a:pt x="13" y="6"/>
                  </a:cubicBezTo>
                  <a:cubicBezTo>
                    <a:pt x="13" y="8"/>
                    <a:pt x="10" y="11"/>
                    <a:pt x="7" y="11"/>
                  </a:cubicBezTo>
                  <a:cubicBezTo>
                    <a:pt x="4" y="11"/>
                    <a:pt x="4" y="11"/>
                    <a:pt x="4" y="11"/>
                  </a:cubicBezTo>
                  <a:cubicBezTo>
                    <a:pt x="0" y="7"/>
                    <a:pt x="0" y="7"/>
                    <a:pt x="0" y="7"/>
                  </a:cubicBezTo>
                  <a:cubicBezTo>
                    <a:pt x="0" y="7"/>
                    <a:pt x="0" y="3"/>
                    <a:pt x="2" y="0"/>
                  </a:cubicBezTo>
                  <a:cubicBezTo>
                    <a:pt x="7" y="0"/>
                    <a:pt x="7" y="0"/>
                    <a:pt x="7" y="0"/>
                  </a:cubicBezTo>
                  <a:cubicBezTo>
                    <a:pt x="7"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120"/>
            <p:cNvSpPr>
              <a:spLocks/>
            </p:cNvSpPr>
            <p:nvPr/>
          </p:nvSpPr>
          <p:spPr bwMode="auto">
            <a:xfrm>
              <a:off x="2621" y="1979"/>
              <a:ext cx="153" cy="27"/>
            </a:xfrm>
            <a:custGeom>
              <a:avLst/>
              <a:gdLst>
                <a:gd name="T0" fmla="*/ 60 w 64"/>
                <a:gd name="T1" fmla="*/ 7 h 11"/>
                <a:gd name="T2" fmla="*/ 64 w 64"/>
                <a:gd name="T3" fmla="*/ 11 h 11"/>
                <a:gd name="T4" fmla="*/ 5 w 64"/>
                <a:gd name="T5" fmla="*/ 11 h 11"/>
                <a:gd name="T6" fmla="*/ 0 w 64"/>
                <a:gd name="T7" fmla="*/ 6 h 11"/>
                <a:gd name="T8" fmla="*/ 1 w 64"/>
                <a:gd name="T9" fmla="*/ 2 h 11"/>
                <a:gd name="T10" fmla="*/ 5 w 64"/>
                <a:gd name="T11" fmla="*/ 0 h 11"/>
                <a:gd name="T12" fmla="*/ 62 w 64"/>
                <a:gd name="T13" fmla="*/ 0 h 11"/>
                <a:gd name="T14" fmla="*/ 60 w 64"/>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0" y="7"/>
                  </a:moveTo>
                  <a:cubicBezTo>
                    <a:pt x="64" y="11"/>
                    <a:pt x="64" y="11"/>
                    <a:pt x="64" y="11"/>
                  </a:cubicBezTo>
                  <a:cubicBezTo>
                    <a:pt x="5" y="11"/>
                    <a:pt x="5" y="11"/>
                    <a:pt x="5" y="11"/>
                  </a:cubicBezTo>
                  <a:cubicBezTo>
                    <a:pt x="2" y="11"/>
                    <a:pt x="0" y="8"/>
                    <a:pt x="0" y="6"/>
                  </a:cubicBezTo>
                  <a:cubicBezTo>
                    <a:pt x="0" y="4"/>
                    <a:pt x="0" y="3"/>
                    <a:pt x="1" y="2"/>
                  </a:cubicBezTo>
                  <a:cubicBezTo>
                    <a:pt x="2" y="0"/>
                    <a:pt x="3" y="0"/>
                    <a:pt x="5" y="0"/>
                  </a:cubicBezTo>
                  <a:cubicBezTo>
                    <a:pt x="62" y="0"/>
                    <a:pt x="62" y="0"/>
                    <a:pt x="62" y="0"/>
                  </a:cubicBezTo>
                  <a:cubicBezTo>
                    <a:pt x="60" y="3"/>
                    <a:pt x="60" y="7"/>
                    <a:pt x="6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21"/>
            <p:cNvSpPr>
              <a:spLocks/>
            </p:cNvSpPr>
            <p:nvPr/>
          </p:nvSpPr>
          <p:spPr bwMode="auto">
            <a:xfrm>
              <a:off x="2552" y="1974"/>
              <a:ext cx="88" cy="186"/>
            </a:xfrm>
            <a:custGeom>
              <a:avLst/>
              <a:gdLst>
                <a:gd name="T0" fmla="*/ 37 w 37"/>
                <a:gd name="T1" fmla="*/ 42 h 77"/>
                <a:gd name="T2" fmla="*/ 37 w 37"/>
                <a:gd name="T3" fmla="*/ 77 h 77"/>
                <a:gd name="T4" fmla="*/ 0 w 37"/>
                <a:gd name="T5" fmla="*/ 42 h 77"/>
                <a:gd name="T6" fmla="*/ 0 w 37"/>
                <a:gd name="T7" fmla="*/ 24 h 77"/>
                <a:gd name="T8" fmla="*/ 24 w 37"/>
                <a:gd name="T9" fmla="*/ 0 h 77"/>
                <a:gd name="T10" fmla="*/ 24 w 37"/>
                <a:gd name="T11" fmla="*/ 23 h 77"/>
                <a:gd name="T12" fmla="*/ 37 w 37"/>
                <a:gd name="T13" fmla="*/ 42 h 77"/>
                <a:gd name="T14" fmla="*/ 37 w 37"/>
                <a:gd name="T15" fmla="*/ 42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77">
                  <a:moveTo>
                    <a:pt x="37" y="42"/>
                  </a:moveTo>
                  <a:cubicBezTo>
                    <a:pt x="37" y="77"/>
                    <a:pt x="37" y="77"/>
                    <a:pt x="37" y="77"/>
                  </a:cubicBezTo>
                  <a:cubicBezTo>
                    <a:pt x="0" y="42"/>
                    <a:pt x="0" y="42"/>
                    <a:pt x="0" y="42"/>
                  </a:cubicBezTo>
                  <a:cubicBezTo>
                    <a:pt x="0" y="24"/>
                    <a:pt x="0" y="24"/>
                    <a:pt x="0" y="24"/>
                  </a:cubicBezTo>
                  <a:cubicBezTo>
                    <a:pt x="0" y="6"/>
                    <a:pt x="24" y="0"/>
                    <a:pt x="24" y="0"/>
                  </a:cubicBezTo>
                  <a:cubicBezTo>
                    <a:pt x="24" y="23"/>
                    <a:pt x="24" y="23"/>
                    <a:pt x="24" y="23"/>
                  </a:cubicBezTo>
                  <a:cubicBezTo>
                    <a:pt x="37" y="42"/>
                    <a:pt x="37" y="42"/>
                    <a:pt x="37" y="42"/>
                  </a:cubicBezTo>
                  <a:cubicBezTo>
                    <a:pt x="37" y="42"/>
                    <a:pt x="37" y="42"/>
                    <a:pt x="3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9" name="Freeform 18"/>
          <p:cNvSpPr>
            <a:spLocks noEditPoints="1"/>
          </p:cNvSpPr>
          <p:nvPr/>
        </p:nvSpPr>
        <p:spPr bwMode="auto">
          <a:xfrm>
            <a:off x="3187377" y="5520006"/>
            <a:ext cx="529131" cy="364958"/>
          </a:xfrm>
          <a:custGeom>
            <a:avLst/>
            <a:gdLst/>
            <a:ahLst/>
            <a:cxnLst>
              <a:cxn ang="0">
                <a:pos x="71" y="42"/>
              </a:cxn>
              <a:cxn ang="0">
                <a:pos x="102" y="111"/>
              </a:cxn>
              <a:cxn ang="0">
                <a:pos x="133" y="42"/>
              </a:cxn>
              <a:cxn ang="0">
                <a:pos x="241" y="80"/>
              </a:cxn>
              <a:cxn ang="0">
                <a:pos x="303" y="80"/>
              </a:cxn>
              <a:cxn ang="0">
                <a:pos x="367" y="42"/>
              </a:cxn>
              <a:cxn ang="0">
                <a:pos x="374" y="187"/>
              </a:cxn>
              <a:cxn ang="0">
                <a:pos x="352" y="133"/>
              </a:cxn>
              <a:cxn ang="0">
                <a:pos x="26" y="129"/>
              </a:cxn>
              <a:cxn ang="0">
                <a:pos x="22" y="319"/>
              </a:cxn>
              <a:cxn ang="0">
                <a:pos x="220" y="323"/>
              </a:cxn>
              <a:cxn ang="0">
                <a:pos x="7" y="345"/>
              </a:cxn>
              <a:cxn ang="0">
                <a:pos x="0" y="49"/>
              </a:cxn>
              <a:cxn ang="0">
                <a:pos x="252" y="20"/>
              </a:cxn>
              <a:cxn ang="0">
                <a:pos x="292" y="20"/>
              </a:cxn>
              <a:cxn ang="0">
                <a:pos x="272" y="100"/>
              </a:cxn>
              <a:cxn ang="0">
                <a:pos x="252" y="20"/>
              </a:cxn>
              <a:cxn ang="0">
                <a:pos x="102" y="0"/>
              </a:cxn>
              <a:cxn ang="0">
                <a:pos x="122" y="80"/>
              </a:cxn>
              <a:cxn ang="0">
                <a:pos x="82" y="80"/>
              </a:cxn>
              <a:cxn ang="0">
                <a:pos x="137" y="150"/>
              </a:cxn>
              <a:cxn ang="0">
                <a:pos x="179" y="192"/>
              </a:cxn>
              <a:cxn ang="0">
                <a:pos x="137" y="150"/>
              </a:cxn>
              <a:cxn ang="0">
                <a:pos x="237" y="150"/>
              </a:cxn>
              <a:cxn ang="0">
                <a:pos x="195" y="192"/>
              </a:cxn>
              <a:cxn ang="0">
                <a:pos x="253" y="150"/>
              </a:cxn>
              <a:cxn ang="0">
                <a:pos x="295" y="180"/>
              </a:cxn>
              <a:cxn ang="0">
                <a:pos x="253" y="192"/>
              </a:cxn>
              <a:cxn ang="0">
                <a:pos x="80" y="207"/>
              </a:cxn>
              <a:cxn ang="0">
                <a:pos x="121" y="248"/>
              </a:cxn>
              <a:cxn ang="0">
                <a:pos x="80" y="207"/>
              </a:cxn>
              <a:cxn ang="0">
                <a:pos x="179" y="207"/>
              </a:cxn>
              <a:cxn ang="0">
                <a:pos x="137" y="248"/>
              </a:cxn>
              <a:cxn ang="0">
                <a:pos x="195" y="207"/>
              </a:cxn>
              <a:cxn ang="0">
                <a:pos x="237" y="220"/>
              </a:cxn>
              <a:cxn ang="0">
                <a:pos x="195" y="248"/>
              </a:cxn>
              <a:cxn ang="0">
                <a:pos x="80" y="264"/>
              </a:cxn>
              <a:cxn ang="0">
                <a:pos x="121" y="305"/>
              </a:cxn>
              <a:cxn ang="0">
                <a:pos x="80" y="264"/>
              </a:cxn>
              <a:cxn ang="0">
                <a:pos x="179" y="264"/>
              </a:cxn>
              <a:cxn ang="0">
                <a:pos x="137" y="305"/>
              </a:cxn>
              <a:cxn ang="0">
                <a:pos x="195" y="264"/>
              </a:cxn>
              <a:cxn ang="0">
                <a:pos x="214" y="287"/>
              </a:cxn>
              <a:cxn ang="0">
                <a:pos x="195" y="305"/>
              </a:cxn>
              <a:cxn ang="0">
                <a:pos x="325" y="301"/>
              </a:cxn>
              <a:cxn ang="0">
                <a:pos x="276" y="280"/>
              </a:cxn>
              <a:cxn ang="0">
                <a:pos x="344" y="334"/>
              </a:cxn>
              <a:cxn ang="0">
                <a:pos x="384" y="199"/>
              </a:cxn>
              <a:cxn ang="0">
                <a:pos x="325" y="189"/>
              </a:cxn>
              <a:cxn ang="0">
                <a:pos x="358" y="226"/>
              </a:cxn>
              <a:cxn ang="0">
                <a:pos x="256" y="287"/>
              </a:cxn>
              <a:cxn ang="0">
                <a:pos x="394" y="287"/>
              </a:cxn>
              <a:cxn ang="0">
                <a:pos x="410" y="238"/>
              </a:cxn>
              <a:cxn ang="0">
                <a:pos x="325" y="384"/>
              </a:cxn>
              <a:cxn ang="0">
                <a:pos x="325" y="189"/>
              </a:cxn>
            </a:cxnLst>
            <a:rect l="0" t="0" r="r" b="b"/>
            <a:pathLst>
              <a:path w="423" h="384">
                <a:moveTo>
                  <a:pt x="7" y="42"/>
                </a:moveTo>
                <a:cubicBezTo>
                  <a:pt x="71" y="42"/>
                  <a:pt x="71" y="42"/>
                  <a:pt x="71" y="42"/>
                </a:cubicBezTo>
                <a:cubicBezTo>
                  <a:pt x="71" y="80"/>
                  <a:pt x="71" y="80"/>
                  <a:pt x="71" y="80"/>
                </a:cubicBezTo>
                <a:cubicBezTo>
                  <a:pt x="71" y="97"/>
                  <a:pt x="85" y="111"/>
                  <a:pt x="102" y="111"/>
                </a:cubicBezTo>
                <a:cubicBezTo>
                  <a:pt x="119" y="111"/>
                  <a:pt x="133" y="97"/>
                  <a:pt x="133" y="80"/>
                </a:cubicBezTo>
                <a:cubicBezTo>
                  <a:pt x="133" y="42"/>
                  <a:pt x="133" y="42"/>
                  <a:pt x="133" y="42"/>
                </a:cubicBezTo>
                <a:cubicBezTo>
                  <a:pt x="241" y="42"/>
                  <a:pt x="241" y="42"/>
                  <a:pt x="241" y="42"/>
                </a:cubicBezTo>
                <a:cubicBezTo>
                  <a:pt x="241" y="80"/>
                  <a:pt x="241" y="80"/>
                  <a:pt x="241" y="80"/>
                </a:cubicBezTo>
                <a:cubicBezTo>
                  <a:pt x="241" y="97"/>
                  <a:pt x="255" y="111"/>
                  <a:pt x="272" y="111"/>
                </a:cubicBezTo>
                <a:cubicBezTo>
                  <a:pt x="289" y="111"/>
                  <a:pt x="303" y="97"/>
                  <a:pt x="303" y="80"/>
                </a:cubicBezTo>
                <a:cubicBezTo>
                  <a:pt x="303" y="42"/>
                  <a:pt x="303" y="42"/>
                  <a:pt x="303" y="42"/>
                </a:cubicBezTo>
                <a:cubicBezTo>
                  <a:pt x="367" y="42"/>
                  <a:pt x="367" y="42"/>
                  <a:pt x="367" y="42"/>
                </a:cubicBezTo>
                <a:cubicBezTo>
                  <a:pt x="371" y="42"/>
                  <a:pt x="374" y="46"/>
                  <a:pt x="374" y="49"/>
                </a:cubicBezTo>
                <a:cubicBezTo>
                  <a:pt x="374" y="187"/>
                  <a:pt x="374" y="187"/>
                  <a:pt x="374" y="187"/>
                </a:cubicBezTo>
                <a:cubicBezTo>
                  <a:pt x="367" y="184"/>
                  <a:pt x="360" y="181"/>
                  <a:pt x="352" y="179"/>
                </a:cubicBezTo>
                <a:cubicBezTo>
                  <a:pt x="352" y="133"/>
                  <a:pt x="352" y="133"/>
                  <a:pt x="352" y="133"/>
                </a:cubicBezTo>
                <a:cubicBezTo>
                  <a:pt x="352" y="131"/>
                  <a:pt x="351" y="129"/>
                  <a:pt x="348" y="129"/>
                </a:cubicBezTo>
                <a:cubicBezTo>
                  <a:pt x="26" y="129"/>
                  <a:pt x="26" y="129"/>
                  <a:pt x="26" y="129"/>
                </a:cubicBezTo>
                <a:cubicBezTo>
                  <a:pt x="24" y="129"/>
                  <a:pt x="22" y="131"/>
                  <a:pt x="22" y="133"/>
                </a:cubicBezTo>
                <a:cubicBezTo>
                  <a:pt x="22" y="319"/>
                  <a:pt x="22" y="319"/>
                  <a:pt x="22" y="319"/>
                </a:cubicBezTo>
                <a:cubicBezTo>
                  <a:pt x="22" y="321"/>
                  <a:pt x="24" y="323"/>
                  <a:pt x="26" y="323"/>
                </a:cubicBezTo>
                <a:cubicBezTo>
                  <a:pt x="220" y="323"/>
                  <a:pt x="220" y="323"/>
                  <a:pt x="220" y="323"/>
                </a:cubicBezTo>
                <a:cubicBezTo>
                  <a:pt x="223" y="331"/>
                  <a:pt x="226" y="338"/>
                  <a:pt x="231" y="345"/>
                </a:cubicBezTo>
                <a:cubicBezTo>
                  <a:pt x="7" y="345"/>
                  <a:pt x="7" y="345"/>
                  <a:pt x="7" y="345"/>
                </a:cubicBezTo>
                <a:cubicBezTo>
                  <a:pt x="3" y="345"/>
                  <a:pt x="0" y="342"/>
                  <a:pt x="0" y="338"/>
                </a:cubicBezTo>
                <a:cubicBezTo>
                  <a:pt x="0" y="49"/>
                  <a:pt x="0" y="49"/>
                  <a:pt x="0" y="49"/>
                </a:cubicBezTo>
                <a:cubicBezTo>
                  <a:pt x="0" y="46"/>
                  <a:pt x="3" y="42"/>
                  <a:pt x="7" y="42"/>
                </a:cubicBezTo>
                <a:close/>
                <a:moveTo>
                  <a:pt x="252" y="20"/>
                </a:moveTo>
                <a:cubicBezTo>
                  <a:pt x="252" y="9"/>
                  <a:pt x="261" y="0"/>
                  <a:pt x="272" y="0"/>
                </a:cubicBezTo>
                <a:cubicBezTo>
                  <a:pt x="283" y="0"/>
                  <a:pt x="292" y="9"/>
                  <a:pt x="292" y="20"/>
                </a:cubicBezTo>
                <a:cubicBezTo>
                  <a:pt x="292" y="80"/>
                  <a:pt x="292" y="80"/>
                  <a:pt x="292" y="80"/>
                </a:cubicBezTo>
                <a:cubicBezTo>
                  <a:pt x="292" y="91"/>
                  <a:pt x="283" y="100"/>
                  <a:pt x="272" y="100"/>
                </a:cubicBezTo>
                <a:cubicBezTo>
                  <a:pt x="261" y="100"/>
                  <a:pt x="252" y="91"/>
                  <a:pt x="252" y="80"/>
                </a:cubicBezTo>
                <a:cubicBezTo>
                  <a:pt x="252" y="20"/>
                  <a:pt x="252" y="20"/>
                  <a:pt x="252" y="20"/>
                </a:cubicBezTo>
                <a:close/>
                <a:moveTo>
                  <a:pt x="82" y="20"/>
                </a:moveTo>
                <a:cubicBezTo>
                  <a:pt x="82" y="9"/>
                  <a:pt x="91" y="0"/>
                  <a:pt x="102" y="0"/>
                </a:cubicBezTo>
                <a:cubicBezTo>
                  <a:pt x="113" y="0"/>
                  <a:pt x="122" y="9"/>
                  <a:pt x="122" y="20"/>
                </a:cubicBezTo>
                <a:cubicBezTo>
                  <a:pt x="122" y="80"/>
                  <a:pt x="122" y="80"/>
                  <a:pt x="122" y="80"/>
                </a:cubicBezTo>
                <a:cubicBezTo>
                  <a:pt x="122" y="91"/>
                  <a:pt x="113" y="100"/>
                  <a:pt x="102" y="100"/>
                </a:cubicBezTo>
                <a:cubicBezTo>
                  <a:pt x="91" y="100"/>
                  <a:pt x="82" y="91"/>
                  <a:pt x="82" y="80"/>
                </a:cubicBezTo>
                <a:cubicBezTo>
                  <a:pt x="82" y="20"/>
                  <a:pt x="82" y="20"/>
                  <a:pt x="82" y="20"/>
                </a:cubicBezTo>
                <a:close/>
                <a:moveTo>
                  <a:pt x="137" y="150"/>
                </a:moveTo>
                <a:cubicBezTo>
                  <a:pt x="179" y="150"/>
                  <a:pt x="179" y="150"/>
                  <a:pt x="179" y="150"/>
                </a:cubicBezTo>
                <a:cubicBezTo>
                  <a:pt x="179" y="192"/>
                  <a:pt x="179" y="192"/>
                  <a:pt x="179" y="192"/>
                </a:cubicBezTo>
                <a:cubicBezTo>
                  <a:pt x="137" y="192"/>
                  <a:pt x="137" y="192"/>
                  <a:pt x="137" y="192"/>
                </a:cubicBezTo>
                <a:cubicBezTo>
                  <a:pt x="137" y="150"/>
                  <a:pt x="137" y="150"/>
                  <a:pt x="137" y="150"/>
                </a:cubicBezTo>
                <a:close/>
                <a:moveTo>
                  <a:pt x="195" y="150"/>
                </a:moveTo>
                <a:cubicBezTo>
                  <a:pt x="237" y="150"/>
                  <a:pt x="237" y="150"/>
                  <a:pt x="237" y="150"/>
                </a:cubicBezTo>
                <a:cubicBezTo>
                  <a:pt x="237" y="192"/>
                  <a:pt x="237" y="192"/>
                  <a:pt x="237" y="192"/>
                </a:cubicBezTo>
                <a:cubicBezTo>
                  <a:pt x="195" y="192"/>
                  <a:pt x="195" y="192"/>
                  <a:pt x="195" y="192"/>
                </a:cubicBezTo>
                <a:cubicBezTo>
                  <a:pt x="195" y="150"/>
                  <a:pt x="195" y="150"/>
                  <a:pt x="195" y="150"/>
                </a:cubicBezTo>
                <a:close/>
                <a:moveTo>
                  <a:pt x="253" y="150"/>
                </a:moveTo>
                <a:cubicBezTo>
                  <a:pt x="295" y="150"/>
                  <a:pt x="295" y="150"/>
                  <a:pt x="295" y="150"/>
                </a:cubicBezTo>
                <a:cubicBezTo>
                  <a:pt x="295" y="180"/>
                  <a:pt x="295" y="180"/>
                  <a:pt x="295" y="180"/>
                </a:cubicBezTo>
                <a:cubicBezTo>
                  <a:pt x="285" y="183"/>
                  <a:pt x="276" y="187"/>
                  <a:pt x="268" y="192"/>
                </a:cubicBezTo>
                <a:cubicBezTo>
                  <a:pt x="253" y="192"/>
                  <a:pt x="253" y="192"/>
                  <a:pt x="253" y="192"/>
                </a:cubicBezTo>
                <a:cubicBezTo>
                  <a:pt x="253" y="150"/>
                  <a:pt x="253" y="150"/>
                  <a:pt x="253" y="150"/>
                </a:cubicBezTo>
                <a:close/>
                <a:moveTo>
                  <a:pt x="80" y="207"/>
                </a:moveTo>
                <a:cubicBezTo>
                  <a:pt x="121" y="207"/>
                  <a:pt x="121" y="207"/>
                  <a:pt x="121" y="207"/>
                </a:cubicBezTo>
                <a:cubicBezTo>
                  <a:pt x="121" y="248"/>
                  <a:pt x="121" y="248"/>
                  <a:pt x="121" y="248"/>
                </a:cubicBezTo>
                <a:cubicBezTo>
                  <a:pt x="80" y="248"/>
                  <a:pt x="80" y="248"/>
                  <a:pt x="80" y="248"/>
                </a:cubicBezTo>
                <a:cubicBezTo>
                  <a:pt x="80" y="207"/>
                  <a:pt x="80" y="207"/>
                  <a:pt x="80" y="207"/>
                </a:cubicBezTo>
                <a:close/>
                <a:moveTo>
                  <a:pt x="137" y="207"/>
                </a:moveTo>
                <a:cubicBezTo>
                  <a:pt x="179" y="207"/>
                  <a:pt x="179" y="207"/>
                  <a:pt x="179" y="207"/>
                </a:cubicBezTo>
                <a:cubicBezTo>
                  <a:pt x="179" y="248"/>
                  <a:pt x="179" y="248"/>
                  <a:pt x="179" y="248"/>
                </a:cubicBezTo>
                <a:cubicBezTo>
                  <a:pt x="137" y="248"/>
                  <a:pt x="137" y="248"/>
                  <a:pt x="137" y="248"/>
                </a:cubicBezTo>
                <a:cubicBezTo>
                  <a:pt x="137" y="207"/>
                  <a:pt x="137" y="207"/>
                  <a:pt x="137" y="207"/>
                </a:cubicBezTo>
                <a:close/>
                <a:moveTo>
                  <a:pt x="195" y="207"/>
                </a:moveTo>
                <a:cubicBezTo>
                  <a:pt x="237" y="207"/>
                  <a:pt x="237" y="207"/>
                  <a:pt x="237" y="207"/>
                </a:cubicBezTo>
                <a:cubicBezTo>
                  <a:pt x="237" y="220"/>
                  <a:pt x="237" y="220"/>
                  <a:pt x="237" y="220"/>
                </a:cubicBezTo>
                <a:cubicBezTo>
                  <a:pt x="230" y="228"/>
                  <a:pt x="225" y="238"/>
                  <a:pt x="221" y="248"/>
                </a:cubicBezTo>
                <a:cubicBezTo>
                  <a:pt x="195" y="248"/>
                  <a:pt x="195" y="248"/>
                  <a:pt x="195" y="248"/>
                </a:cubicBezTo>
                <a:cubicBezTo>
                  <a:pt x="195" y="207"/>
                  <a:pt x="195" y="207"/>
                  <a:pt x="195" y="207"/>
                </a:cubicBezTo>
                <a:close/>
                <a:moveTo>
                  <a:pt x="80" y="264"/>
                </a:moveTo>
                <a:cubicBezTo>
                  <a:pt x="121" y="264"/>
                  <a:pt x="121" y="264"/>
                  <a:pt x="121" y="264"/>
                </a:cubicBezTo>
                <a:cubicBezTo>
                  <a:pt x="121" y="305"/>
                  <a:pt x="121" y="305"/>
                  <a:pt x="121" y="305"/>
                </a:cubicBezTo>
                <a:cubicBezTo>
                  <a:pt x="80" y="305"/>
                  <a:pt x="80" y="305"/>
                  <a:pt x="80" y="305"/>
                </a:cubicBezTo>
                <a:cubicBezTo>
                  <a:pt x="80" y="264"/>
                  <a:pt x="80" y="264"/>
                  <a:pt x="80" y="264"/>
                </a:cubicBezTo>
                <a:close/>
                <a:moveTo>
                  <a:pt x="137" y="264"/>
                </a:moveTo>
                <a:cubicBezTo>
                  <a:pt x="179" y="264"/>
                  <a:pt x="179" y="264"/>
                  <a:pt x="179" y="264"/>
                </a:cubicBezTo>
                <a:cubicBezTo>
                  <a:pt x="179" y="305"/>
                  <a:pt x="179" y="305"/>
                  <a:pt x="179" y="305"/>
                </a:cubicBezTo>
                <a:cubicBezTo>
                  <a:pt x="137" y="305"/>
                  <a:pt x="137" y="305"/>
                  <a:pt x="137" y="305"/>
                </a:cubicBezTo>
                <a:cubicBezTo>
                  <a:pt x="137" y="264"/>
                  <a:pt x="137" y="264"/>
                  <a:pt x="137" y="264"/>
                </a:cubicBezTo>
                <a:close/>
                <a:moveTo>
                  <a:pt x="195" y="264"/>
                </a:moveTo>
                <a:cubicBezTo>
                  <a:pt x="217" y="264"/>
                  <a:pt x="217" y="264"/>
                  <a:pt x="217" y="264"/>
                </a:cubicBezTo>
                <a:cubicBezTo>
                  <a:pt x="215" y="271"/>
                  <a:pt x="214" y="279"/>
                  <a:pt x="214" y="287"/>
                </a:cubicBezTo>
                <a:cubicBezTo>
                  <a:pt x="214" y="293"/>
                  <a:pt x="215" y="299"/>
                  <a:pt x="216" y="305"/>
                </a:cubicBezTo>
                <a:cubicBezTo>
                  <a:pt x="195" y="305"/>
                  <a:pt x="195" y="305"/>
                  <a:pt x="195" y="305"/>
                </a:cubicBezTo>
                <a:cubicBezTo>
                  <a:pt x="195" y="264"/>
                  <a:pt x="195" y="264"/>
                  <a:pt x="195" y="264"/>
                </a:cubicBezTo>
                <a:close/>
                <a:moveTo>
                  <a:pt x="325" y="301"/>
                </a:moveTo>
                <a:cubicBezTo>
                  <a:pt x="313" y="280"/>
                  <a:pt x="313" y="280"/>
                  <a:pt x="313" y="280"/>
                </a:cubicBezTo>
                <a:cubicBezTo>
                  <a:pt x="276" y="280"/>
                  <a:pt x="276" y="280"/>
                  <a:pt x="276" y="280"/>
                </a:cubicBezTo>
                <a:cubicBezTo>
                  <a:pt x="307" y="334"/>
                  <a:pt x="307" y="334"/>
                  <a:pt x="307" y="334"/>
                </a:cubicBezTo>
                <a:cubicBezTo>
                  <a:pt x="344" y="334"/>
                  <a:pt x="344" y="334"/>
                  <a:pt x="344" y="334"/>
                </a:cubicBezTo>
                <a:cubicBezTo>
                  <a:pt x="370" y="289"/>
                  <a:pt x="396" y="244"/>
                  <a:pt x="421" y="199"/>
                </a:cubicBezTo>
                <a:cubicBezTo>
                  <a:pt x="384" y="199"/>
                  <a:pt x="384" y="199"/>
                  <a:pt x="384" y="199"/>
                </a:cubicBezTo>
                <a:cubicBezTo>
                  <a:pt x="364" y="233"/>
                  <a:pt x="345" y="267"/>
                  <a:pt x="325" y="301"/>
                </a:cubicBezTo>
                <a:close/>
                <a:moveTo>
                  <a:pt x="325" y="189"/>
                </a:moveTo>
                <a:cubicBezTo>
                  <a:pt x="342" y="189"/>
                  <a:pt x="359" y="194"/>
                  <a:pt x="373" y="202"/>
                </a:cubicBezTo>
                <a:cubicBezTo>
                  <a:pt x="358" y="226"/>
                  <a:pt x="358" y="226"/>
                  <a:pt x="358" y="226"/>
                </a:cubicBezTo>
                <a:cubicBezTo>
                  <a:pt x="349" y="221"/>
                  <a:pt x="337" y="218"/>
                  <a:pt x="325" y="218"/>
                </a:cubicBezTo>
                <a:cubicBezTo>
                  <a:pt x="287" y="218"/>
                  <a:pt x="256" y="249"/>
                  <a:pt x="256" y="287"/>
                </a:cubicBezTo>
                <a:cubicBezTo>
                  <a:pt x="256" y="325"/>
                  <a:pt x="287" y="356"/>
                  <a:pt x="325" y="356"/>
                </a:cubicBezTo>
                <a:cubicBezTo>
                  <a:pt x="363" y="356"/>
                  <a:pt x="394" y="325"/>
                  <a:pt x="394" y="287"/>
                </a:cubicBezTo>
                <a:cubicBezTo>
                  <a:pt x="394" y="280"/>
                  <a:pt x="394" y="274"/>
                  <a:pt x="392" y="268"/>
                </a:cubicBezTo>
                <a:cubicBezTo>
                  <a:pt x="410" y="238"/>
                  <a:pt x="410" y="238"/>
                  <a:pt x="410" y="238"/>
                </a:cubicBezTo>
                <a:cubicBezTo>
                  <a:pt x="418" y="252"/>
                  <a:pt x="423" y="269"/>
                  <a:pt x="423" y="287"/>
                </a:cubicBezTo>
                <a:cubicBezTo>
                  <a:pt x="423" y="341"/>
                  <a:pt x="379" y="384"/>
                  <a:pt x="325" y="384"/>
                </a:cubicBezTo>
                <a:cubicBezTo>
                  <a:pt x="271" y="384"/>
                  <a:pt x="228" y="341"/>
                  <a:pt x="228" y="287"/>
                </a:cubicBezTo>
                <a:cubicBezTo>
                  <a:pt x="228" y="233"/>
                  <a:pt x="271" y="189"/>
                  <a:pt x="325" y="189"/>
                </a:cubicBezTo>
                <a:close/>
              </a:path>
            </a:pathLst>
          </a:custGeom>
          <a:solidFill>
            <a:schemeClr val="bg2"/>
          </a:solid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grpSp>
        <p:nvGrpSpPr>
          <p:cNvPr id="84" name="Group 62"/>
          <p:cNvGrpSpPr/>
          <p:nvPr/>
        </p:nvGrpSpPr>
        <p:grpSpPr>
          <a:xfrm>
            <a:off x="1119732" y="5481228"/>
            <a:ext cx="437624" cy="492397"/>
            <a:chOff x="3871913" y="2516188"/>
            <a:chExt cx="687388" cy="768351"/>
          </a:xfrm>
          <a:solidFill>
            <a:schemeClr val="bg2"/>
          </a:solidFill>
        </p:grpSpPr>
        <p:sp>
          <p:nvSpPr>
            <p:cNvPr id="85" name="Freeform 51"/>
            <p:cNvSpPr>
              <a:spLocks/>
            </p:cNvSpPr>
            <p:nvPr/>
          </p:nvSpPr>
          <p:spPr bwMode="auto">
            <a:xfrm>
              <a:off x="3871913" y="2587626"/>
              <a:ext cx="461963" cy="696913"/>
            </a:xfrm>
            <a:custGeom>
              <a:avLst/>
              <a:gdLst/>
              <a:ahLst/>
              <a:cxnLst>
                <a:cxn ang="0">
                  <a:pos x="355" y="314"/>
                </a:cxn>
                <a:cxn ang="0">
                  <a:pos x="355" y="356"/>
                </a:cxn>
                <a:cxn ang="0">
                  <a:pos x="302" y="356"/>
                </a:cxn>
                <a:cxn ang="0">
                  <a:pos x="302" y="683"/>
                </a:cxn>
                <a:cxn ang="0">
                  <a:pos x="336" y="717"/>
                </a:cxn>
                <a:cxn ang="0">
                  <a:pos x="442" y="717"/>
                </a:cxn>
                <a:cxn ang="0">
                  <a:pos x="476" y="683"/>
                </a:cxn>
                <a:cxn ang="0">
                  <a:pos x="476" y="356"/>
                </a:cxn>
                <a:cxn ang="0">
                  <a:pos x="422" y="356"/>
                </a:cxn>
                <a:cxn ang="0">
                  <a:pos x="422" y="256"/>
                </a:cxn>
                <a:cxn ang="0">
                  <a:pos x="67" y="211"/>
                </a:cxn>
                <a:cxn ang="0">
                  <a:pos x="67" y="67"/>
                </a:cxn>
                <a:cxn ang="0">
                  <a:pos x="90" y="67"/>
                </a:cxn>
                <a:cxn ang="0">
                  <a:pos x="90" y="0"/>
                </a:cxn>
                <a:cxn ang="0">
                  <a:pos x="0" y="0"/>
                </a:cxn>
                <a:cxn ang="0">
                  <a:pos x="0" y="219"/>
                </a:cxn>
                <a:cxn ang="0">
                  <a:pos x="51" y="276"/>
                </a:cxn>
                <a:cxn ang="0">
                  <a:pos x="355" y="314"/>
                </a:cxn>
              </a:cxnLst>
              <a:rect l="0" t="0" r="r" b="b"/>
              <a:pathLst>
                <a:path w="476" h="717">
                  <a:moveTo>
                    <a:pt x="355" y="314"/>
                  </a:moveTo>
                  <a:cubicBezTo>
                    <a:pt x="355" y="356"/>
                    <a:pt x="355" y="356"/>
                    <a:pt x="355" y="356"/>
                  </a:cubicBezTo>
                  <a:cubicBezTo>
                    <a:pt x="302" y="356"/>
                    <a:pt x="302" y="356"/>
                    <a:pt x="302" y="356"/>
                  </a:cubicBezTo>
                  <a:cubicBezTo>
                    <a:pt x="302" y="683"/>
                    <a:pt x="302" y="683"/>
                    <a:pt x="302" y="683"/>
                  </a:cubicBezTo>
                  <a:cubicBezTo>
                    <a:pt x="302" y="702"/>
                    <a:pt x="317" y="717"/>
                    <a:pt x="336" y="717"/>
                  </a:cubicBezTo>
                  <a:cubicBezTo>
                    <a:pt x="442" y="717"/>
                    <a:pt x="442" y="717"/>
                    <a:pt x="442" y="717"/>
                  </a:cubicBezTo>
                  <a:cubicBezTo>
                    <a:pt x="461" y="717"/>
                    <a:pt x="476" y="702"/>
                    <a:pt x="476" y="683"/>
                  </a:cubicBezTo>
                  <a:cubicBezTo>
                    <a:pt x="476" y="356"/>
                    <a:pt x="476" y="356"/>
                    <a:pt x="476" y="356"/>
                  </a:cubicBezTo>
                  <a:cubicBezTo>
                    <a:pt x="422" y="356"/>
                    <a:pt x="422" y="356"/>
                    <a:pt x="422" y="356"/>
                  </a:cubicBezTo>
                  <a:cubicBezTo>
                    <a:pt x="422" y="256"/>
                    <a:pt x="422" y="256"/>
                    <a:pt x="422" y="256"/>
                  </a:cubicBezTo>
                  <a:cubicBezTo>
                    <a:pt x="67" y="211"/>
                    <a:pt x="67" y="211"/>
                    <a:pt x="67" y="211"/>
                  </a:cubicBezTo>
                  <a:cubicBezTo>
                    <a:pt x="67" y="67"/>
                    <a:pt x="67" y="67"/>
                    <a:pt x="67" y="67"/>
                  </a:cubicBezTo>
                  <a:cubicBezTo>
                    <a:pt x="90" y="67"/>
                    <a:pt x="90" y="67"/>
                    <a:pt x="90" y="67"/>
                  </a:cubicBezTo>
                  <a:cubicBezTo>
                    <a:pt x="90" y="0"/>
                    <a:pt x="90" y="0"/>
                    <a:pt x="90" y="0"/>
                  </a:cubicBezTo>
                  <a:cubicBezTo>
                    <a:pt x="0" y="0"/>
                    <a:pt x="0" y="0"/>
                    <a:pt x="0" y="0"/>
                  </a:cubicBezTo>
                  <a:cubicBezTo>
                    <a:pt x="0" y="219"/>
                    <a:pt x="0" y="219"/>
                    <a:pt x="0" y="219"/>
                  </a:cubicBezTo>
                  <a:cubicBezTo>
                    <a:pt x="0" y="248"/>
                    <a:pt x="22" y="272"/>
                    <a:pt x="51" y="276"/>
                  </a:cubicBezTo>
                  <a:lnTo>
                    <a:pt x="355" y="314"/>
                  </a:ln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sp>
          <p:nvSpPr>
            <p:cNvPr id="86" name="Freeform 52"/>
            <p:cNvSpPr>
              <a:spLocks/>
            </p:cNvSpPr>
            <p:nvPr/>
          </p:nvSpPr>
          <p:spPr bwMode="auto">
            <a:xfrm>
              <a:off x="4000500" y="2516188"/>
              <a:ext cx="555625" cy="209550"/>
            </a:xfrm>
            <a:custGeom>
              <a:avLst/>
              <a:gdLst/>
              <a:ahLst/>
              <a:cxnLst>
                <a:cxn ang="0">
                  <a:pos x="10" y="216"/>
                </a:cxn>
                <a:cxn ang="0">
                  <a:pos x="549" y="216"/>
                </a:cxn>
                <a:cxn ang="0">
                  <a:pos x="561" y="216"/>
                </a:cxn>
                <a:cxn ang="0">
                  <a:pos x="572" y="205"/>
                </a:cxn>
                <a:cxn ang="0">
                  <a:pos x="572" y="11"/>
                </a:cxn>
                <a:cxn ang="0">
                  <a:pos x="561" y="0"/>
                </a:cxn>
                <a:cxn ang="0">
                  <a:pos x="549" y="0"/>
                </a:cxn>
                <a:cxn ang="0">
                  <a:pos x="10" y="0"/>
                </a:cxn>
                <a:cxn ang="0">
                  <a:pos x="0" y="11"/>
                </a:cxn>
                <a:cxn ang="0">
                  <a:pos x="0" y="73"/>
                </a:cxn>
                <a:cxn ang="0">
                  <a:pos x="0" y="140"/>
                </a:cxn>
                <a:cxn ang="0">
                  <a:pos x="0" y="205"/>
                </a:cxn>
                <a:cxn ang="0">
                  <a:pos x="10" y="216"/>
                </a:cxn>
              </a:cxnLst>
              <a:rect l="0" t="0" r="r" b="b"/>
              <a:pathLst>
                <a:path w="572" h="216">
                  <a:moveTo>
                    <a:pt x="10" y="216"/>
                  </a:moveTo>
                  <a:cubicBezTo>
                    <a:pt x="549" y="216"/>
                    <a:pt x="549" y="216"/>
                    <a:pt x="549" y="216"/>
                  </a:cubicBezTo>
                  <a:cubicBezTo>
                    <a:pt x="561" y="216"/>
                    <a:pt x="561" y="216"/>
                    <a:pt x="561" y="216"/>
                  </a:cubicBezTo>
                  <a:cubicBezTo>
                    <a:pt x="567" y="216"/>
                    <a:pt x="572" y="211"/>
                    <a:pt x="572" y="205"/>
                  </a:cubicBezTo>
                  <a:cubicBezTo>
                    <a:pt x="572" y="11"/>
                    <a:pt x="572" y="11"/>
                    <a:pt x="572" y="11"/>
                  </a:cubicBezTo>
                  <a:cubicBezTo>
                    <a:pt x="572" y="5"/>
                    <a:pt x="567" y="0"/>
                    <a:pt x="561" y="0"/>
                  </a:cubicBezTo>
                  <a:cubicBezTo>
                    <a:pt x="549" y="0"/>
                    <a:pt x="549" y="0"/>
                    <a:pt x="549" y="0"/>
                  </a:cubicBezTo>
                  <a:cubicBezTo>
                    <a:pt x="10" y="0"/>
                    <a:pt x="10" y="0"/>
                    <a:pt x="10" y="0"/>
                  </a:cubicBezTo>
                  <a:cubicBezTo>
                    <a:pt x="5" y="0"/>
                    <a:pt x="0" y="5"/>
                    <a:pt x="0" y="11"/>
                  </a:cubicBezTo>
                  <a:cubicBezTo>
                    <a:pt x="0" y="73"/>
                    <a:pt x="0" y="73"/>
                    <a:pt x="0" y="73"/>
                  </a:cubicBezTo>
                  <a:cubicBezTo>
                    <a:pt x="0" y="140"/>
                    <a:pt x="0" y="140"/>
                    <a:pt x="0" y="140"/>
                  </a:cubicBezTo>
                  <a:cubicBezTo>
                    <a:pt x="0" y="205"/>
                    <a:pt x="0" y="205"/>
                    <a:pt x="0" y="205"/>
                  </a:cubicBezTo>
                  <a:cubicBezTo>
                    <a:pt x="0" y="211"/>
                    <a:pt x="5" y="216"/>
                    <a:pt x="10" y="216"/>
                  </a:cubicBez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sp>
          <p:nvSpPr>
            <p:cNvPr id="87" name="Freeform 53"/>
            <p:cNvSpPr>
              <a:spLocks/>
            </p:cNvSpPr>
            <p:nvPr/>
          </p:nvSpPr>
          <p:spPr bwMode="auto">
            <a:xfrm>
              <a:off x="4262438" y="2757488"/>
              <a:ext cx="296863" cy="144463"/>
            </a:xfrm>
            <a:custGeom>
              <a:avLst/>
              <a:gdLst/>
              <a:ahLst/>
              <a:cxnLst>
                <a:cxn ang="0">
                  <a:pos x="265" y="74"/>
                </a:cxn>
                <a:cxn ang="0">
                  <a:pos x="285" y="74"/>
                </a:cxn>
                <a:cxn ang="0">
                  <a:pos x="305" y="53"/>
                </a:cxn>
                <a:cxn ang="0">
                  <a:pos x="305" y="26"/>
                </a:cxn>
                <a:cxn ang="0">
                  <a:pos x="305" y="0"/>
                </a:cxn>
                <a:cxn ang="0">
                  <a:pos x="0" y="0"/>
                </a:cxn>
                <a:cxn ang="0">
                  <a:pos x="0" y="26"/>
                </a:cxn>
                <a:cxn ang="0">
                  <a:pos x="0" y="41"/>
                </a:cxn>
                <a:cxn ang="0">
                  <a:pos x="20" y="62"/>
                </a:cxn>
                <a:cxn ang="0">
                  <a:pos x="40" y="62"/>
                </a:cxn>
                <a:cxn ang="0">
                  <a:pos x="61" y="43"/>
                </a:cxn>
                <a:cxn ang="0">
                  <a:pos x="71" y="33"/>
                </a:cxn>
                <a:cxn ang="0">
                  <a:pos x="82" y="43"/>
                </a:cxn>
                <a:cxn ang="0">
                  <a:pos x="82" y="122"/>
                </a:cxn>
                <a:cxn ang="0">
                  <a:pos x="109" y="149"/>
                </a:cxn>
                <a:cxn ang="0">
                  <a:pos x="115" y="149"/>
                </a:cxn>
                <a:cxn ang="0">
                  <a:pos x="142" y="122"/>
                </a:cxn>
                <a:cxn ang="0">
                  <a:pos x="142" y="36"/>
                </a:cxn>
                <a:cxn ang="0">
                  <a:pos x="153" y="26"/>
                </a:cxn>
                <a:cxn ang="0">
                  <a:pos x="163" y="36"/>
                </a:cxn>
                <a:cxn ang="0">
                  <a:pos x="163" y="78"/>
                </a:cxn>
                <a:cxn ang="0">
                  <a:pos x="190" y="105"/>
                </a:cxn>
                <a:cxn ang="0">
                  <a:pos x="197" y="105"/>
                </a:cxn>
                <a:cxn ang="0">
                  <a:pos x="224" y="78"/>
                </a:cxn>
                <a:cxn ang="0">
                  <a:pos x="224" y="43"/>
                </a:cxn>
                <a:cxn ang="0">
                  <a:pos x="234" y="33"/>
                </a:cxn>
                <a:cxn ang="0">
                  <a:pos x="244" y="43"/>
                </a:cxn>
                <a:cxn ang="0">
                  <a:pos x="244" y="53"/>
                </a:cxn>
                <a:cxn ang="0">
                  <a:pos x="265" y="74"/>
                </a:cxn>
              </a:cxnLst>
              <a:rect l="0" t="0" r="r" b="b"/>
              <a:pathLst>
                <a:path w="305" h="149">
                  <a:moveTo>
                    <a:pt x="265" y="74"/>
                  </a:moveTo>
                  <a:cubicBezTo>
                    <a:pt x="285" y="74"/>
                    <a:pt x="285" y="74"/>
                    <a:pt x="285" y="74"/>
                  </a:cubicBezTo>
                  <a:cubicBezTo>
                    <a:pt x="296" y="74"/>
                    <a:pt x="305" y="65"/>
                    <a:pt x="305" y="53"/>
                  </a:cubicBezTo>
                  <a:cubicBezTo>
                    <a:pt x="305" y="26"/>
                    <a:pt x="305" y="26"/>
                    <a:pt x="305" y="26"/>
                  </a:cubicBezTo>
                  <a:cubicBezTo>
                    <a:pt x="305" y="0"/>
                    <a:pt x="305" y="0"/>
                    <a:pt x="305" y="0"/>
                  </a:cubicBezTo>
                  <a:cubicBezTo>
                    <a:pt x="0" y="0"/>
                    <a:pt x="0" y="0"/>
                    <a:pt x="0" y="0"/>
                  </a:cubicBezTo>
                  <a:cubicBezTo>
                    <a:pt x="0" y="26"/>
                    <a:pt x="0" y="26"/>
                    <a:pt x="0" y="26"/>
                  </a:cubicBezTo>
                  <a:cubicBezTo>
                    <a:pt x="0" y="41"/>
                    <a:pt x="0" y="41"/>
                    <a:pt x="0" y="41"/>
                  </a:cubicBezTo>
                  <a:cubicBezTo>
                    <a:pt x="0" y="52"/>
                    <a:pt x="9" y="62"/>
                    <a:pt x="20" y="62"/>
                  </a:cubicBezTo>
                  <a:cubicBezTo>
                    <a:pt x="40" y="62"/>
                    <a:pt x="40" y="62"/>
                    <a:pt x="40" y="62"/>
                  </a:cubicBezTo>
                  <a:cubicBezTo>
                    <a:pt x="51" y="62"/>
                    <a:pt x="60" y="54"/>
                    <a:pt x="61" y="43"/>
                  </a:cubicBezTo>
                  <a:cubicBezTo>
                    <a:pt x="61" y="38"/>
                    <a:pt x="65" y="33"/>
                    <a:pt x="71" y="33"/>
                  </a:cubicBezTo>
                  <a:cubicBezTo>
                    <a:pt x="77" y="33"/>
                    <a:pt x="82" y="37"/>
                    <a:pt x="82" y="43"/>
                  </a:cubicBezTo>
                  <a:cubicBezTo>
                    <a:pt x="82" y="122"/>
                    <a:pt x="82" y="122"/>
                    <a:pt x="82" y="122"/>
                  </a:cubicBezTo>
                  <a:cubicBezTo>
                    <a:pt x="82" y="137"/>
                    <a:pt x="94" y="149"/>
                    <a:pt x="109" y="149"/>
                  </a:cubicBezTo>
                  <a:cubicBezTo>
                    <a:pt x="115" y="149"/>
                    <a:pt x="115" y="149"/>
                    <a:pt x="115" y="149"/>
                  </a:cubicBezTo>
                  <a:cubicBezTo>
                    <a:pt x="130" y="149"/>
                    <a:pt x="142" y="137"/>
                    <a:pt x="142" y="122"/>
                  </a:cubicBezTo>
                  <a:cubicBezTo>
                    <a:pt x="142" y="36"/>
                    <a:pt x="142" y="36"/>
                    <a:pt x="142" y="36"/>
                  </a:cubicBezTo>
                  <a:cubicBezTo>
                    <a:pt x="142" y="30"/>
                    <a:pt x="147" y="26"/>
                    <a:pt x="153" y="26"/>
                  </a:cubicBezTo>
                  <a:cubicBezTo>
                    <a:pt x="158" y="26"/>
                    <a:pt x="163" y="30"/>
                    <a:pt x="163" y="36"/>
                  </a:cubicBezTo>
                  <a:cubicBezTo>
                    <a:pt x="163" y="78"/>
                    <a:pt x="163" y="78"/>
                    <a:pt x="163" y="78"/>
                  </a:cubicBezTo>
                  <a:cubicBezTo>
                    <a:pt x="163" y="93"/>
                    <a:pt x="175" y="105"/>
                    <a:pt x="190" y="105"/>
                  </a:cubicBezTo>
                  <a:cubicBezTo>
                    <a:pt x="197" y="105"/>
                    <a:pt x="197" y="105"/>
                    <a:pt x="197" y="105"/>
                  </a:cubicBezTo>
                  <a:cubicBezTo>
                    <a:pt x="212" y="105"/>
                    <a:pt x="224" y="93"/>
                    <a:pt x="224" y="78"/>
                  </a:cubicBezTo>
                  <a:cubicBezTo>
                    <a:pt x="224" y="43"/>
                    <a:pt x="224" y="43"/>
                    <a:pt x="224" y="43"/>
                  </a:cubicBezTo>
                  <a:cubicBezTo>
                    <a:pt x="224" y="37"/>
                    <a:pt x="228" y="33"/>
                    <a:pt x="234" y="33"/>
                  </a:cubicBezTo>
                  <a:cubicBezTo>
                    <a:pt x="240" y="33"/>
                    <a:pt x="244" y="37"/>
                    <a:pt x="244" y="43"/>
                  </a:cubicBezTo>
                  <a:cubicBezTo>
                    <a:pt x="244" y="53"/>
                    <a:pt x="244" y="53"/>
                    <a:pt x="244" y="53"/>
                  </a:cubicBezTo>
                  <a:cubicBezTo>
                    <a:pt x="244" y="65"/>
                    <a:pt x="254" y="74"/>
                    <a:pt x="265" y="74"/>
                  </a:cubicBez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grpSp>
      <p:sp>
        <p:nvSpPr>
          <p:cNvPr id="88" name="Freeform 263"/>
          <p:cNvSpPr>
            <a:spLocks noEditPoints="1"/>
          </p:cNvSpPr>
          <p:nvPr/>
        </p:nvSpPr>
        <p:spPr bwMode="auto">
          <a:xfrm>
            <a:off x="5124502" y="5481228"/>
            <a:ext cx="565294" cy="432048"/>
          </a:xfrm>
          <a:custGeom>
            <a:avLst/>
            <a:gdLst>
              <a:gd name="T0" fmla="*/ 117 w 219"/>
              <a:gd name="T1" fmla="*/ 165 h 218"/>
              <a:gd name="T2" fmla="*/ 91 w 219"/>
              <a:gd name="T3" fmla="*/ 138 h 218"/>
              <a:gd name="T4" fmla="*/ 72 w 219"/>
              <a:gd name="T5" fmla="*/ 157 h 218"/>
              <a:gd name="T6" fmla="*/ 55 w 219"/>
              <a:gd name="T7" fmla="*/ 163 h 218"/>
              <a:gd name="T8" fmla="*/ 61 w 219"/>
              <a:gd name="T9" fmla="*/ 147 h 218"/>
              <a:gd name="T10" fmla="*/ 80 w 219"/>
              <a:gd name="T11" fmla="*/ 128 h 218"/>
              <a:gd name="T12" fmla="*/ 54 w 219"/>
              <a:gd name="T13" fmla="*/ 101 h 218"/>
              <a:gd name="T14" fmla="*/ 48 w 219"/>
              <a:gd name="T15" fmla="*/ 101 h 218"/>
              <a:gd name="T16" fmla="*/ 1 w 219"/>
              <a:gd name="T17" fmla="*/ 147 h 218"/>
              <a:gd name="T18" fmla="*/ 1 w 219"/>
              <a:gd name="T19" fmla="*/ 152 h 218"/>
              <a:gd name="T20" fmla="*/ 6 w 219"/>
              <a:gd name="T21" fmla="*/ 208 h 218"/>
              <a:gd name="T22" fmla="*/ 11 w 219"/>
              <a:gd name="T23" fmla="*/ 212 h 218"/>
              <a:gd name="T24" fmla="*/ 67 w 219"/>
              <a:gd name="T25" fmla="*/ 218 h 218"/>
              <a:gd name="T26" fmla="*/ 72 w 219"/>
              <a:gd name="T27" fmla="*/ 217 h 218"/>
              <a:gd name="T28" fmla="*/ 117 w 219"/>
              <a:gd name="T29" fmla="*/ 171 h 218"/>
              <a:gd name="T30" fmla="*/ 117 w 219"/>
              <a:gd name="T31" fmla="*/ 165 h 218"/>
              <a:gd name="T32" fmla="*/ 204 w 219"/>
              <a:gd name="T33" fmla="*/ 62 h 218"/>
              <a:gd name="T34" fmla="*/ 172 w 219"/>
              <a:gd name="T35" fmla="*/ 62 h 218"/>
              <a:gd name="T36" fmla="*/ 167 w 219"/>
              <a:gd name="T37" fmla="*/ 62 h 218"/>
              <a:gd name="T38" fmla="*/ 91 w 219"/>
              <a:gd name="T39" fmla="*/ 138 h 218"/>
              <a:gd name="T40" fmla="*/ 81 w 219"/>
              <a:gd name="T41" fmla="*/ 128 h 218"/>
              <a:gd name="T42" fmla="*/ 157 w 219"/>
              <a:gd name="T43" fmla="*/ 52 h 218"/>
              <a:gd name="T44" fmla="*/ 157 w 219"/>
              <a:gd name="T45" fmla="*/ 47 h 218"/>
              <a:gd name="T46" fmla="*/ 157 w 219"/>
              <a:gd name="T47" fmla="*/ 14 h 218"/>
              <a:gd name="T48" fmla="*/ 161 w 219"/>
              <a:gd name="T49" fmla="*/ 5 h 218"/>
              <a:gd name="T50" fmla="*/ 166 w 219"/>
              <a:gd name="T51" fmla="*/ 1 h 218"/>
              <a:gd name="T52" fmla="*/ 172 w 219"/>
              <a:gd name="T53" fmla="*/ 0 h 218"/>
              <a:gd name="T54" fmla="*/ 179 w 219"/>
              <a:gd name="T55" fmla="*/ 3 h 218"/>
              <a:gd name="T56" fmla="*/ 216 w 219"/>
              <a:gd name="T57" fmla="*/ 39 h 218"/>
              <a:gd name="T58" fmla="*/ 219 w 219"/>
              <a:gd name="T59" fmla="*/ 47 h 218"/>
              <a:gd name="T60" fmla="*/ 217 w 219"/>
              <a:gd name="T61" fmla="*/ 53 h 218"/>
              <a:gd name="T62" fmla="*/ 204 w 219"/>
              <a:gd name="T63" fmla="*/ 62 h 218"/>
              <a:gd name="T64" fmla="*/ 173 w 219"/>
              <a:gd name="T65" fmla="*/ 46 h 218"/>
              <a:gd name="T66" fmla="*/ 200 w 219"/>
              <a:gd name="T67" fmla="*/ 46 h 218"/>
              <a:gd name="T68" fmla="*/ 173 w 219"/>
              <a:gd name="T69" fmla="*/ 19 h 218"/>
              <a:gd name="T70" fmla="*/ 173 w 219"/>
              <a:gd name="T71" fmla="*/ 46 h 218"/>
              <a:gd name="T72" fmla="*/ 173 w 219"/>
              <a:gd name="T73" fmla="*/ 4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9" h="218">
                <a:moveTo>
                  <a:pt x="117" y="165"/>
                </a:moveTo>
                <a:cubicBezTo>
                  <a:pt x="91" y="138"/>
                  <a:pt x="91" y="138"/>
                  <a:pt x="91" y="138"/>
                </a:cubicBezTo>
                <a:cubicBezTo>
                  <a:pt x="72" y="157"/>
                  <a:pt x="72" y="157"/>
                  <a:pt x="72" y="157"/>
                </a:cubicBezTo>
                <a:cubicBezTo>
                  <a:pt x="65" y="163"/>
                  <a:pt x="57" y="166"/>
                  <a:pt x="55" y="163"/>
                </a:cubicBezTo>
                <a:cubicBezTo>
                  <a:pt x="52" y="161"/>
                  <a:pt x="55" y="153"/>
                  <a:pt x="61" y="147"/>
                </a:cubicBezTo>
                <a:cubicBezTo>
                  <a:pt x="80" y="128"/>
                  <a:pt x="80" y="128"/>
                  <a:pt x="80" y="128"/>
                </a:cubicBezTo>
                <a:cubicBezTo>
                  <a:pt x="54" y="101"/>
                  <a:pt x="54" y="101"/>
                  <a:pt x="54" y="101"/>
                </a:cubicBezTo>
                <a:cubicBezTo>
                  <a:pt x="52" y="99"/>
                  <a:pt x="49" y="99"/>
                  <a:pt x="48" y="101"/>
                </a:cubicBezTo>
                <a:cubicBezTo>
                  <a:pt x="1" y="147"/>
                  <a:pt x="1" y="147"/>
                  <a:pt x="1" y="147"/>
                </a:cubicBezTo>
                <a:cubicBezTo>
                  <a:pt x="0" y="148"/>
                  <a:pt x="0" y="150"/>
                  <a:pt x="1" y="152"/>
                </a:cubicBezTo>
                <a:cubicBezTo>
                  <a:pt x="6" y="208"/>
                  <a:pt x="6" y="208"/>
                  <a:pt x="6" y="208"/>
                </a:cubicBezTo>
                <a:cubicBezTo>
                  <a:pt x="6" y="210"/>
                  <a:pt x="8" y="212"/>
                  <a:pt x="11" y="212"/>
                </a:cubicBezTo>
                <a:cubicBezTo>
                  <a:pt x="67" y="218"/>
                  <a:pt x="67" y="218"/>
                  <a:pt x="67" y="218"/>
                </a:cubicBezTo>
                <a:cubicBezTo>
                  <a:pt x="68" y="218"/>
                  <a:pt x="70" y="218"/>
                  <a:pt x="72" y="217"/>
                </a:cubicBezTo>
                <a:cubicBezTo>
                  <a:pt x="117" y="171"/>
                  <a:pt x="117" y="171"/>
                  <a:pt x="117" y="171"/>
                </a:cubicBezTo>
                <a:cubicBezTo>
                  <a:pt x="120" y="169"/>
                  <a:pt x="120" y="166"/>
                  <a:pt x="117" y="165"/>
                </a:cubicBezTo>
                <a:moveTo>
                  <a:pt x="204" y="62"/>
                </a:moveTo>
                <a:cubicBezTo>
                  <a:pt x="172" y="62"/>
                  <a:pt x="172" y="62"/>
                  <a:pt x="172" y="62"/>
                </a:cubicBezTo>
                <a:cubicBezTo>
                  <a:pt x="167" y="62"/>
                  <a:pt x="167" y="62"/>
                  <a:pt x="167" y="62"/>
                </a:cubicBezTo>
                <a:cubicBezTo>
                  <a:pt x="91" y="138"/>
                  <a:pt x="91" y="138"/>
                  <a:pt x="91" y="138"/>
                </a:cubicBezTo>
                <a:cubicBezTo>
                  <a:pt x="81" y="128"/>
                  <a:pt x="81" y="128"/>
                  <a:pt x="81" y="128"/>
                </a:cubicBezTo>
                <a:cubicBezTo>
                  <a:pt x="157" y="52"/>
                  <a:pt x="157" y="52"/>
                  <a:pt x="157" y="52"/>
                </a:cubicBezTo>
                <a:cubicBezTo>
                  <a:pt x="157" y="47"/>
                  <a:pt x="157" y="47"/>
                  <a:pt x="157" y="47"/>
                </a:cubicBezTo>
                <a:cubicBezTo>
                  <a:pt x="157" y="14"/>
                  <a:pt x="157" y="14"/>
                  <a:pt x="157" y="14"/>
                </a:cubicBezTo>
                <a:cubicBezTo>
                  <a:pt x="157" y="11"/>
                  <a:pt x="158" y="8"/>
                  <a:pt x="161" y="5"/>
                </a:cubicBezTo>
                <a:cubicBezTo>
                  <a:pt x="162" y="4"/>
                  <a:pt x="163" y="2"/>
                  <a:pt x="166" y="1"/>
                </a:cubicBezTo>
                <a:cubicBezTo>
                  <a:pt x="167" y="1"/>
                  <a:pt x="170" y="0"/>
                  <a:pt x="172" y="0"/>
                </a:cubicBezTo>
                <a:cubicBezTo>
                  <a:pt x="175" y="0"/>
                  <a:pt x="177" y="1"/>
                  <a:pt x="179" y="3"/>
                </a:cubicBezTo>
                <a:cubicBezTo>
                  <a:pt x="216" y="39"/>
                  <a:pt x="216" y="39"/>
                  <a:pt x="216" y="39"/>
                </a:cubicBezTo>
                <a:cubicBezTo>
                  <a:pt x="218" y="42"/>
                  <a:pt x="219" y="44"/>
                  <a:pt x="219" y="47"/>
                </a:cubicBezTo>
                <a:cubicBezTo>
                  <a:pt x="219" y="49"/>
                  <a:pt x="218" y="51"/>
                  <a:pt x="217" y="53"/>
                </a:cubicBezTo>
                <a:cubicBezTo>
                  <a:pt x="215" y="58"/>
                  <a:pt x="210" y="62"/>
                  <a:pt x="204" y="62"/>
                </a:cubicBezTo>
                <a:moveTo>
                  <a:pt x="173" y="46"/>
                </a:moveTo>
                <a:cubicBezTo>
                  <a:pt x="200" y="46"/>
                  <a:pt x="200" y="46"/>
                  <a:pt x="200" y="46"/>
                </a:cubicBezTo>
                <a:cubicBezTo>
                  <a:pt x="173" y="19"/>
                  <a:pt x="173" y="19"/>
                  <a:pt x="173" y="19"/>
                </a:cubicBezTo>
                <a:cubicBezTo>
                  <a:pt x="173" y="46"/>
                  <a:pt x="173" y="46"/>
                  <a:pt x="173" y="46"/>
                </a:cubicBezTo>
                <a:cubicBezTo>
                  <a:pt x="173" y="46"/>
                  <a:pt x="173" y="46"/>
                  <a:pt x="173" y="46"/>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5629211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4060"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38983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Categories: Portland Cement Concrete Pavement (PCCP)</a:t>
            </a:r>
          </a:p>
        </p:txBody>
      </p:sp>
      <p:sp>
        <p:nvSpPr>
          <p:cNvPr id="9" name="Rectangle 8"/>
          <p:cNvSpPr/>
          <p:nvPr/>
        </p:nvSpPr>
        <p:spPr>
          <a:xfrm>
            <a:off x="378065" y="889654"/>
            <a:ext cx="6678211" cy="271869"/>
          </a:xfrm>
          <a:prstGeom prst="rect">
            <a:avLst/>
          </a:prstGeom>
        </p:spPr>
        <p:txBody>
          <a:bodyPr wrap="square">
            <a:spAutoFit/>
          </a:bodyPr>
          <a:lstStyle/>
          <a:p>
            <a:pPr>
              <a:lnSpc>
                <a:spcPts val="1400"/>
              </a:lnSpc>
            </a:pPr>
            <a:r>
              <a:rPr lang="en-US" sz="1100" dirty="0">
                <a:solidFill>
                  <a:srgbClr val="414141"/>
                </a:solidFill>
              </a:rPr>
              <a:t>The following summarizes the major pavement treatment categories for PCCP type pavement.  </a:t>
            </a:r>
          </a:p>
        </p:txBody>
      </p:sp>
      <p:graphicFrame>
        <p:nvGraphicFramePr>
          <p:cNvPr id="17" name="Table 16"/>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2" name="Group 1"/>
          <p:cNvGrpSpPr/>
          <p:nvPr/>
        </p:nvGrpSpPr>
        <p:grpSpPr>
          <a:xfrm>
            <a:off x="3058237" y="1265869"/>
            <a:ext cx="5738451" cy="4809405"/>
            <a:chOff x="2299910" y="1271496"/>
            <a:chExt cx="6136738" cy="4809405"/>
          </a:xfrm>
        </p:grpSpPr>
        <p:grpSp>
          <p:nvGrpSpPr>
            <p:cNvPr id="12" name="Group 11"/>
            <p:cNvGrpSpPr/>
            <p:nvPr/>
          </p:nvGrpSpPr>
          <p:grpSpPr>
            <a:xfrm>
              <a:off x="2303748" y="1278265"/>
              <a:ext cx="6117874" cy="4779802"/>
              <a:chOff x="4662030" y="1623503"/>
              <a:chExt cx="2824483" cy="3883716"/>
            </a:xfrm>
          </p:grpSpPr>
          <p:sp>
            <p:nvSpPr>
              <p:cNvPr id="16" name="Rectangle 15"/>
              <p:cNvSpPr/>
              <p:nvPr/>
            </p:nvSpPr>
            <p:spPr>
              <a:xfrm>
                <a:off x="6191275" y="1623503"/>
                <a:ext cx="1295238" cy="3883716"/>
              </a:xfrm>
              <a:prstGeom prst="rect">
                <a:avLst/>
              </a:prstGeom>
              <a:noFill/>
              <a:ln w="6350" cap="flat" cmpd="sng" algn="ctr">
                <a:solidFill>
                  <a:srgbClr val="807A4C"/>
                </a:solidFill>
                <a:prstDash val="solid"/>
              </a:ln>
              <a:effectLst/>
            </p:spPr>
            <p:txBody>
              <a:bodyPr lIns="91440" tIns="182880" rIns="91440" bIns="91440" rtlCol="0" anchor="t"/>
              <a:lstStyle/>
              <a:p>
                <a:pPr marL="114300" indent="-114300">
                  <a:spcAft>
                    <a:spcPts val="600"/>
                  </a:spcAft>
                  <a:buClr>
                    <a:srgbClr val="807A4C"/>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807A4C"/>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chemeClr val="tx2"/>
                  </a:buClr>
                  <a:buSzPts val="1000"/>
                  <a:buFont typeface="Symbol" panose="05050102010706020507" pitchFamily="18" charset="2"/>
                  <a:buChar char=""/>
                </a:pPr>
                <a:r>
                  <a:rPr lang="en-US" sz="1100" dirty="0">
                    <a:solidFill>
                      <a:srgbClr val="414142"/>
                    </a:solidFill>
                    <a:ea typeface="Calibri" panose="020F0502020204030204" pitchFamily="34" charset="0"/>
                    <a:cs typeface="Times New Roman" panose="02020603050405020304" pitchFamily="18" charset="0"/>
                  </a:rPr>
                  <a:t>Replacement of concrete pavement when concrete pavement is no longer structurally sufficient and has reduced serviceability. </a:t>
                </a:r>
              </a:p>
              <a:p>
                <a:pPr marL="114300" indent="-114300">
                  <a:spcAft>
                    <a:spcPts val="600"/>
                  </a:spcAft>
                  <a:buClr>
                    <a:schemeClr val="tx2"/>
                  </a:buClr>
                  <a:buSzPts val="1000"/>
                  <a:buFont typeface="Symbol" panose="05050102010706020507" pitchFamily="18" charset="2"/>
                  <a:buChar char=""/>
                </a:pPr>
                <a:r>
                  <a:rPr lang="en-US" sz="1100" dirty="0">
                    <a:solidFill>
                      <a:srgbClr val="414142"/>
                    </a:solidFill>
                    <a:ea typeface="Calibri" panose="020F0502020204030204" pitchFamily="34" charset="0"/>
                    <a:cs typeface="Times New Roman" panose="02020603050405020304" pitchFamily="18" charset="0"/>
                  </a:rPr>
                  <a:t>Includes removal of existing PCCP type pavement structure and preparation of foundation and soil upgrade, if necessary, or recycle in case of </a:t>
                </a:r>
                <a:r>
                  <a:rPr lang="en-US" sz="1100" dirty="0" err="1">
                    <a:solidFill>
                      <a:srgbClr val="414142"/>
                    </a:solidFill>
                    <a:ea typeface="Calibri" panose="020F0502020204030204" pitchFamily="34" charset="0"/>
                    <a:cs typeface="Times New Roman" panose="02020603050405020304" pitchFamily="18" charset="0"/>
                  </a:rPr>
                  <a:t>rubblization</a:t>
                </a:r>
                <a:r>
                  <a:rPr lang="en-US" sz="1100" dirty="0">
                    <a:solidFill>
                      <a:srgbClr val="414142"/>
                    </a:solidFill>
                    <a:ea typeface="Calibri" panose="020F0502020204030204" pitchFamily="34" charset="0"/>
                    <a:cs typeface="Times New Roman" panose="02020603050405020304" pitchFamily="18" charset="0"/>
                  </a:rPr>
                  <a:t>, prior to placing a new pavement structure. </a:t>
                </a:r>
              </a:p>
              <a:p>
                <a:pPr marL="114300" indent="-114300">
                  <a:spcAft>
                    <a:spcPts val="600"/>
                  </a:spcAft>
                  <a:buClr>
                    <a:schemeClr val="tx2"/>
                  </a:buClr>
                  <a:buSzPts val="1000"/>
                  <a:buFont typeface="Symbol" panose="05050102010706020507" pitchFamily="18" charset="2"/>
                  <a:buChar char=""/>
                </a:pPr>
                <a:r>
                  <a:rPr lang="en-US" sz="1100" dirty="0">
                    <a:solidFill>
                      <a:srgbClr val="414141"/>
                    </a:solidFill>
                    <a:ea typeface="Calibri" panose="020F0502020204030204" pitchFamily="34" charset="0"/>
                    <a:cs typeface="Times New Roman" panose="02020603050405020304" pitchFamily="18" charset="0"/>
                  </a:rPr>
                  <a:t>Includes unbonded concrete overlay</a:t>
                </a:r>
                <a:r>
                  <a:rPr lang="en-US" sz="1100" dirty="0">
                    <a:solidFill>
                      <a:srgbClr val="C00000"/>
                    </a:solidFill>
                    <a:ea typeface="Calibri" panose="020F0502020204030204" pitchFamily="34" charset="0"/>
                    <a:cs typeface="Times New Roman" panose="02020603050405020304" pitchFamily="18" charset="0"/>
                  </a:rPr>
                  <a:t>.</a:t>
                </a: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ADB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p:txBody>
          </p:sp>
          <p:sp>
            <p:nvSpPr>
              <p:cNvPr id="19" name="Rectangle 18"/>
              <p:cNvSpPr/>
              <p:nvPr/>
            </p:nvSpPr>
            <p:spPr>
              <a:xfrm>
                <a:off x="4662030" y="1625896"/>
                <a:ext cx="1465771" cy="3881323"/>
              </a:xfrm>
              <a:prstGeom prst="rect">
                <a:avLst/>
              </a:prstGeom>
              <a:noFill/>
              <a:ln w="6350" cap="flat" cmpd="sng" algn="ctr">
                <a:solidFill>
                  <a:srgbClr val="939598"/>
                </a:solidFill>
                <a:prstDash val="solid"/>
              </a:ln>
              <a:effectLst/>
            </p:spPr>
            <p:txBody>
              <a:bodyPr lIns="91440" tIns="182880" rIns="91440" bIns="91440" rtlCol="0" anchor="t"/>
              <a:lstStyle/>
              <a:p>
                <a:pPr marL="114300" indent="-114300">
                  <a:spcAft>
                    <a:spcPts val="600"/>
                  </a:spcAft>
                  <a:buClr>
                    <a:srgbClr val="939598"/>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939598"/>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chemeClr val="accent1"/>
                  </a:buClr>
                  <a:buSzPts val="1000"/>
                  <a:buFont typeface="Symbol" panose="05050102010706020507" pitchFamily="18" charset="2"/>
                  <a:buChar char=""/>
                </a:pPr>
                <a:r>
                  <a:rPr lang="en-US" sz="1100" dirty="0">
                    <a:solidFill>
                      <a:srgbClr val="414141"/>
                    </a:solidFill>
                  </a:rPr>
                  <a:t>May be used where the existing PCCP is structurally sufficient but has reduced serviceability. </a:t>
                </a:r>
              </a:p>
              <a:p>
                <a:pPr marL="114300" indent="-114300">
                  <a:spcAft>
                    <a:spcPts val="600"/>
                  </a:spcAft>
                  <a:buClr>
                    <a:schemeClr val="accent1"/>
                  </a:buClr>
                  <a:buSzPts val="1000"/>
                  <a:buFont typeface="Symbol" panose="05050102010706020507" pitchFamily="18" charset="2"/>
                  <a:buChar char=""/>
                </a:pPr>
                <a:r>
                  <a:rPr lang="en-US" sz="1100" dirty="0">
                    <a:solidFill>
                      <a:srgbClr val="414141"/>
                    </a:solidFill>
                  </a:rPr>
                  <a:t>Includes various treatments, such as partial or full depth patching and retrofit load transfer restoration. </a:t>
                </a:r>
              </a:p>
              <a:p>
                <a:pPr marL="114300" indent="-114300">
                  <a:spcAft>
                    <a:spcPts val="600"/>
                  </a:spcAft>
                  <a:buClr>
                    <a:schemeClr val="accent1"/>
                  </a:buClr>
                  <a:buSzPts val="1000"/>
                  <a:buFont typeface="Symbol" panose="05050102010706020507" pitchFamily="18" charset="2"/>
                  <a:buChar char=""/>
                </a:pPr>
                <a:r>
                  <a:rPr lang="en-US" sz="1100" b="1" i="1" dirty="0">
                    <a:solidFill>
                      <a:srgbClr val="414141"/>
                    </a:solidFill>
                  </a:rPr>
                  <a:t>CPR, Patching Only </a:t>
                </a:r>
                <a:r>
                  <a:rPr lang="en-US" sz="1100" dirty="0">
                    <a:solidFill>
                      <a:srgbClr val="414141"/>
                    </a:solidFill>
                  </a:rPr>
                  <a:t>includes a full depth patching to PCCP type pavement.</a:t>
                </a:r>
                <a:endParaRPr lang="en-US" sz="1100" b="1" i="1" dirty="0">
                  <a:solidFill>
                    <a:srgbClr val="414141"/>
                  </a:solidFill>
                </a:endParaRPr>
              </a:p>
              <a:p>
                <a:pPr marL="114300" indent="-114300">
                  <a:spcAft>
                    <a:spcPts val="600"/>
                  </a:spcAft>
                  <a:buClr>
                    <a:schemeClr val="accent1"/>
                  </a:buClr>
                  <a:buSzPts val="1000"/>
                  <a:buFont typeface="Symbol" panose="05050102010706020507" pitchFamily="18" charset="2"/>
                  <a:buChar char=""/>
                </a:pPr>
                <a:r>
                  <a:rPr lang="en-US" sz="1100" b="1" i="1" dirty="0">
                    <a:solidFill>
                      <a:srgbClr val="414141"/>
                    </a:solidFill>
                  </a:rPr>
                  <a:t>CPR, Patching and Profiling</a:t>
                </a:r>
                <a:r>
                  <a:rPr lang="en-US" sz="1100" b="1" i="1" dirty="0">
                    <a:solidFill>
                      <a:srgbClr val="25408F"/>
                    </a:solidFill>
                  </a:rPr>
                  <a:t> </a:t>
                </a:r>
                <a:r>
                  <a:rPr lang="en-US" sz="1100" dirty="0">
                    <a:solidFill>
                      <a:srgbClr val="414141"/>
                    </a:solidFill>
                  </a:rPr>
                  <a:t>includes a full depth patching and surface profiling to PCCP. For A road categories, this includes grooving. For B and C road categories, this includes diamond grinding only.  </a:t>
                </a:r>
              </a:p>
              <a:p>
                <a:pPr marL="114300" indent="-114300">
                  <a:spcAft>
                    <a:spcPts val="600"/>
                  </a:spcAft>
                  <a:buClr>
                    <a:srgbClr val="939598"/>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p:txBody>
          </p:sp>
          <p:grpSp>
            <p:nvGrpSpPr>
              <p:cNvPr id="29" name="Group 25"/>
              <p:cNvGrpSpPr>
                <a:grpSpLocks noChangeAspect="1"/>
              </p:cNvGrpSpPr>
              <p:nvPr/>
            </p:nvGrpSpPr>
            <p:grpSpPr bwMode="auto">
              <a:xfrm>
                <a:off x="5215267" y="5093580"/>
                <a:ext cx="224849" cy="198823"/>
                <a:chOff x="2101" y="1775"/>
                <a:chExt cx="1918" cy="1696"/>
              </a:xfrm>
              <a:solidFill>
                <a:schemeClr val="bg1"/>
              </a:solidFill>
            </p:grpSpPr>
            <p:sp>
              <p:nvSpPr>
                <p:cNvPr id="30" name="Rectangle 26"/>
                <p:cNvSpPr>
                  <a:spLocks noChangeArrowheads="1"/>
                </p:cNvSpPr>
                <p:nvPr/>
              </p:nvSpPr>
              <p:spPr bwMode="auto">
                <a:xfrm>
                  <a:off x="2356" y="2467"/>
                  <a:ext cx="359" cy="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1" name="Rectangle 27"/>
                <p:cNvSpPr>
                  <a:spLocks noChangeArrowheads="1"/>
                </p:cNvSpPr>
                <p:nvPr/>
              </p:nvSpPr>
              <p:spPr bwMode="auto">
                <a:xfrm>
                  <a:off x="2356" y="2153"/>
                  <a:ext cx="896" cy="12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4" name="Rectangle 30"/>
                <p:cNvSpPr>
                  <a:spLocks noChangeArrowheads="1"/>
                </p:cNvSpPr>
                <p:nvPr/>
              </p:nvSpPr>
              <p:spPr bwMode="auto">
                <a:xfrm>
                  <a:off x="2101" y="2401"/>
                  <a:ext cx="191" cy="191"/>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5" name="Rectangle 31"/>
                <p:cNvSpPr>
                  <a:spLocks noChangeArrowheads="1"/>
                </p:cNvSpPr>
                <p:nvPr/>
              </p:nvSpPr>
              <p:spPr bwMode="auto">
                <a:xfrm>
                  <a:off x="2101" y="2089"/>
                  <a:ext cx="191" cy="19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6" name="Rectangle 32"/>
                <p:cNvSpPr>
                  <a:spLocks noChangeArrowheads="1"/>
                </p:cNvSpPr>
                <p:nvPr/>
              </p:nvSpPr>
              <p:spPr bwMode="auto">
                <a:xfrm>
                  <a:off x="2101" y="1775"/>
                  <a:ext cx="191" cy="191"/>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38" name="Rectangle 34"/>
                <p:cNvSpPr>
                  <a:spLocks noChangeArrowheads="1"/>
                </p:cNvSpPr>
                <p:nvPr/>
              </p:nvSpPr>
              <p:spPr bwMode="auto">
                <a:xfrm>
                  <a:off x="2356" y="1841"/>
                  <a:ext cx="896" cy="12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41" name="Freeform 37"/>
                <p:cNvSpPr>
                  <a:spLocks/>
                </p:cNvSpPr>
                <p:nvPr/>
              </p:nvSpPr>
              <p:spPr bwMode="auto">
                <a:xfrm>
                  <a:off x="2812" y="2373"/>
                  <a:ext cx="1099" cy="1098"/>
                </a:xfrm>
                <a:custGeom>
                  <a:avLst/>
                  <a:gdLst/>
                  <a:ahLst/>
                  <a:cxnLst>
                    <a:cxn ang="0">
                      <a:pos x="70" y="70"/>
                    </a:cxn>
                    <a:cxn ang="0">
                      <a:pos x="70" y="395"/>
                    </a:cxn>
                    <a:cxn ang="0">
                      <a:pos x="395" y="395"/>
                    </a:cxn>
                    <a:cxn ang="0">
                      <a:pos x="395" y="260"/>
                    </a:cxn>
                    <a:cxn ang="0">
                      <a:pos x="465" y="198"/>
                    </a:cxn>
                    <a:cxn ang="0">
                      <a:pos x="465" y="414"/>
                    </a:cxn>
                    <a:cxn ang="0">
                      <a:pos x="414" y="465"/>
                    </a:cxn>
                    <a:cxn ang="0">
                      <a:pos x="51" y="465"/>
                    </a:cxn>
                    <a:cxn ang="0">
                      <a:pos x="0" y="414"/>
                    </a:cxn>
                    <a:cxn ang="0">
                      <a:pos x="0" y="51"/>
                    </a:cxn>
                    <a:cxn ang="0">
                      <a:pos x="51" y="0"/>
                    </a:cxn>
                    <a:cxn ang="0">
                      <a:pos x="414" y="0"/>
                    </a:cxn>
                    <a:cxn ang="0">
                      <a:pos x="430" y="3"/>
                    </a:cxn>
                    <a:cxn ang="0">
                      <a:pos x="355" y="70"/>
                    </a:cxn>
                    <a:cxn ang="0">
                      <a:pos x="70" y="70"/>
                    </a:cxn>
                  </a:cxnLst>
                  <a:rect l="0" t="0" r="r" b="b"/>
                  <a:pathLst>
                    <a:path w="465" h="465">
                      <a:moveTo>
                        <a:pt x="70" y="70"/>
                      </a:moveTo>
                      <a:cubicBezTo>
                        <a:pt x="70" y="395"/>
                        <a:pt x="70" y="395"/>
                        <a:pt x="70" y="395"/>
                      </a:cubicBezTo>
                      <a:cubicBezTo>
                        <a:pt x="395" y="395"/>
                        <a:pt x="395" y="395"/>
                        <a:pt x="395" y="395"/>
                      </a:cubicBezTo>
                      <a:cubicBezTo>
                        <a:pt x="395" y="260"/>
                        <a:pt x="395" y="260"/>
                        <a:pt x="395" y="260"/>
                      </a:cubicBezTo>
                      <a:cubicBezTo>
                        <a:pt x="465" y="198"/>
                        <a:pt x="465" y="198"/>
                        <a:pt x="465" y="198"/>
                      </a:cubicBezTo>
                      <a:cubicBezTo>
                        <a:pt x="465" y="414"/>
                        <a:pt x="465" y="414"/>
                        <a:pt x="465" y="414"/>
                      </a:cubicBezTo>
                      <a:cubicBezTo>
                        <a:pt x="465" y="442"/>
                        <a:pt x="442" y="465"/>
                        <a:pt x="414" y="465"/>
                      </a:cubicBezTo>
                      <a:cubicBezTo>
                        <a:pt x="51" y="465"/>
                        <a:pt x="51" y="465"/>
                        <a:pt x="51" y="465"/>
                      </a:cubicBezTo>
                      <a:cubicBezTo>
                        <a:pt x="23" y="465"/>
                        <a:pt x="0" y="442"/>
                        <a:pt x="0" y="414"/>
                      </a:cubicBezTo>
                      <a:cubicBezTo>
                        <a:pt x="0" y="51"/>
                        <a:pt x="0" y="51"/>
                        <a:pt x="0" y="51"/>
                      </a:cubicBezTo>
                      <a:cubicBezTo>
                        <a:pt x="0" y="23"/>
                        <a:pt x="23" y="0"/>
                        <a:pt x="51" y="0"/>
                      </a:cubicBezTo>
                      <a:cubicBezTo>
                        <a:pt x="414" y="0"/>
                        <a:pt x="414" y="0"/>
                        <a:pt x="414" y="0"/>
                      </a:cubicBezTo>
                      <a:cubicBezTo>
                        <a:pt x="420" y="0"/>
                        <a:pt x="425" y="1"/>
                        <a:pt x="430" y="3"/>
                      </a:cubicBezTo>
                      <a:cubicBezTo>
                        <a:pt x="355" y="70"/>
                        <a:pt x="355" y="70"/>
                        <a:pt x="355" y="70"/>
                      </a:cubicBezTo>
                      <a:lnTo>
                        <a:pt x="70" y="7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sp>
              <p:nvSpPr>
                <p:cNvPr id="42" name="Freeform 38"/>
                <p:cNvSpPr>
                  <a:spLocks/>
                </p:cNvSpPr>
                <p:nvPr/>
              </p:nvSpPr>
              <p:spPr bwMode="auto">
                <a:xfrm>
                  <a:off x="3044" y="2311"/>
                  <a:ext cx="975" cy="926"/>
                </a:xfrm>
                <a:custGeom>
                  <a:avLst/>
                  <a:gdLst/>
                  <a:ahLst/>
                  <a:cxnLst>
                    <a:cxn ang="0">
                      <a:pos x="975" y="331"/>
                    </a:cxn>
                    <a:cxn ang="0">
                      <a:pos x="975" y="0"/>
                    </a:cxn>
                    <a:cxn ang="0">
                      <a:pos x="309" y="591"/>
                    </a:cxn>
                    <a:cxn ang="0">
                      <a:pos x="0" y="317"/>
                    </a:cxn>
                    <a:cxn ang="0">
                      <a:pos x="0" y="647"/>
                    </a:cxn>
                    <a:cxn ang="0">
                      <a:pos x="309" y="926"/>
                    </a:cxn>
                    <a:cxn ang="0">
                      <a:pos x="975" y="331"/>
                    </a:cxn>
                  </a:cxnLst>
                  <a:rect l="0" t="0" r="r" b="b"/>
                  <a:pathLst>
                    <a:path w="975" h="926">
                      <a:moveTo>
                        <a:pt x="975" y="331"/>
                      </a:moveTo>
                      <a:lnTo>
                        <a:pt x="975" y="0"/>
                      </a:lnTo>
                      <a:lnTo>
                        <a:pt x="309" y="591"/>
                      </a:lnTo>
                      <a:lnTo>
                        <a:pt x="0" y="317"/>
                      </a:lnTo>
                      <a:lnTo>
                        <a:pt x="0" y="647"/>
                      </a:lnTo>
                      <a:lnTo>
                        <a:pt x="309" y="926"/>
                      </a:lnTo>
                      <a:lnTo>
                        <a:pt x="975" y="33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800" dirty="0"/>
                </a:p>
              </p:txBody>
            </p:sp>
          </p:grpSp>
        </p:grpSp>
        <p:sp>
          <p:nvSpPr>
            <p:cNvPr id="55" name="Rectangle 54"/>
            <p:cNvSpPr/>
            <p:nvPr/>
          </p:nvSpPr>
          <p:spPr>
            <a:xfrm>
              <a:off x="2303748" y="1278156"/>
              <a:ext cx="3174882" cy="525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Preventive Maintenance (PM) Treatments </a:t>
              </a:r>
            </a:p>
          </p:txBody>
        </p:sp>
        <p:sp>
          <p:nvSpPr>
            <p:cNvPr id="56" name="Rectangle 55"/>
            <p:cNvSpPr/>
            <p:nvPr/>
          </p:nvSpPr>
          <p:spPr>
            <a:xfrm>
              <a:off x="5616116" y="1271496"/>
              <a:ext cx="2820532" cy="52558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Major Structural Treatments </a:t>
              </a:r>
            </a:p>
          </p:txBody>
        </p:sp>
        <p:sp>
          <p:nvSpPr>
            <p:cNvPr id="58" name="Rectangle 57"/>
            <p:cNvSpPr/>
            <p:nvPr/>
          </p:nvSpPr>
          <p:spPr>
            <a:xfrm>
              <a:off x="2299910" y="5555313"/>
              <a:ext cx="3177015" cy="5255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80" name="Group 105"/>
            <p:cNvGrpSpPr>
              <a:grpSpLocks noChangeAspect="1"/>
            </p:cNvGrpSpPr>
            <p:nvPr/>
          </p:nvGrpSpPr>
          <p:grpSpPr bwMode="auto">
            <a:xfrm>
              <a:off x="6671959" y="5412397"/>
              <a:ext cx="693819" cy="400730"/>
              <a:chOff x="2552" y="1972"/>
              <a:chExt cx="651" cy="376"/>
            </a:xfrm>
            <a:solidFill>
              <a:schemeClr val="bg2"/>
            </a:solidFill>
          </p:grpSpPr>
          <p:sp>
            <p:nvSpPr>
              <p:cNvPr id="81" name="Freeform 106"/>
              <p:cNvSpPr>
                <a:spLocks noEditPoints="1"/>
              </p:cNvSpPr>
              <p:nvPr/>
            </p:nvSpPr>
            <p:spPr bwMode="auto">
              <a:xfrm>
                <a:off x="2774" y="2227"/>
                <a:ext cx="429" cy="121"/>
              </a:xfrm>
              <a:custGeom>
                <a:avLst/>
                <a:gdLst>
                  <a:gd name="T0" fmla="*/ 180 w 180"/>
                  <a:gd name="T1" fmla="*/ 10 h 50"/>
                  <a:gd name="T2" fmla="*/ 180 w 180"/>
                  <a:gd name="T3" fmla="*/ 41 h 50"/>
                  <a:gd name="T4" fmla="*/ 171 w 180"/>
                  <a:gd name="T5" fmla="*/ 50 h 50"/>
                  <a:gd name="T6" fmla="*/ 10 w 180"/>
                  <a:gd name="T7" fmla="*/ 50 h 50"/>
                  <a:gd name="T8" fmla="*/ 0 w 180"/>
                  <a:gd name="T9" fmla="*/ 41 h 50"/>
                  <a:gd name="T10" fmla="*/ 0 w 180"/>
                  <a:gd name="T11" fmla="*/ 10 h 50"/>
                  <a:gd name="T12" fmla="*/ 10 w 180"/>
                  <a:gd name="T13" fmla="*/ 0 h 50"/>
                  <a:gd name="T14" fmla="*/ 171 w 180"/>
                  <a:gd name="T15" fmla="*/ 0 h 50"/>
                  <a:gd name="T16" fmla="*/ 180 w 180"/>
                  <a:gd name="T17" fmla="*/ 10 h 50"/>
                  <a:gd name="T18" fmla="*/ 172 w 180"/>
                  <a:gd name="T19" fmla="*/ 25 h 50"/>
                  <a:gd name="T20" fmla="*/ 163 w 180"/>
                  <a:gd name="T21" fmla="*/ 13 h 50"/>
                  <a:gd name="T22" fmla="*/ 13 w 180"/>
                  <a:gd name="T23" fmla="*/ 13 h 50"/>
                  <a:gd name="T24" fmla="*/ 7 w 180"/>
                  <a:gd name="T25" fmla="*/ 16 h 50"/>
                  <a:gd name="T26" fmla="*/ 5 w 180"/>
                  <a:gd name="T27" fmla="*/ 25 h 50"/>
                  <a:gd name="T28" fmla="*/ 13 w 180"/>
                  <a:gd name="T29" fmla="*/ 37 h 50"/>
                  <a:gd name="T30" fmla="*/ 163 w 180"/>
                  <a:gd name="T31" fmla="*/ 37 h 50"/>
                  <a:gd name="T32" fmla="*/ 172 w 180"/>
                  <a:gd name="T33"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50">
                    <a:moveTo>
                      <a:pt x="180" y="10"/>
                    </a:moveTo>
                    <a:cubicBezTo>
                      <a:pt x="180" y="41"/>
                      <a:pt x="180" y="41"/>
                      <a:pt x="180" y="41"/>
                    </a:cubicBezTo>
                    <a:cubicBezTo>
                      <a:pt x="180" y="46"/>
                      <a:pt x="176" y="50"/>
                      <a:pt x="171" y="50"/>
                    </a:cubicBezTo>
                    <a:cubicBezTo>
                      <a:pt x="10" y="50"/>
                      <a:pt x="10" y="50"/>
                      <a:pt x="10" y="50"/>
                    </a:cubicBezTo>
                    <a:cubicBezTo>
                      <a:pt x="4" y="50"/>
                      <a:pt x="0" y="46"/>
                      <a:pt x="0" y="41"/>
                    </a:cubicBezTo>
                    <a:cubicBezTo>
                      <a:pt x="0" y="10"/>
                      <a:pt x="0" y="10"/>
                      <a:pt x="0" y="10"/>
                    </a:cubicBezTo>
                    <a:cubicBezTo>
                      <a:pt x="0" y="4"/>
                      <a:pt x="4" y="0"/>
                      <a:pt x="10" y="0"/>
                    </a:cubicBezTo>
                    <a:cubicBezTo>
                      <a:pt x="171" y="0"/>
                      <a:pt x="171" y="0"/>
                      <a:pt x="171" y="0"/>
                    </a:cubicBezTo>
                    <a:cubicBezTo>
                      <a:pt x="176" y="0"/>
                      <a:pt x="180" y="4"/>
                      <a:pt x="180" y="10"/>
                    </a:cubicBezTo>
                    <a:moveTo>
                      <a:pt x="172" y="25"/>
                    </a:moveTo>
                    <a:cubicBezTo>
                      <a:pt x="172" y="18"/>
                      <a:pt x="168" y="13"/>
                      <a:pt x="163" y="13"/>
                    </a:cubicBezTo>
                    <a:cubicBezTo>
                      <a:pt x="13" y="13"/>
                      <a:pt x="13" y="13"/>
                      <a:pt x="13" y="13"/>
                    </a:cubicBezTo>
                    <a:cubicBezTo>
                      <a:pt x="11" y="13"/>
                      <a:pt x="8" y="14"/>
                      <a:pt x="7" y="16"/>
                    </a:cubicBezTo>
                    <a:cubicBezTo>
                      <a:pt x="5" y="18"/>
                      <a:pt x="5" y="21"/>
                      <a:pt x="5" y="25"/>
                    </a:cubicBezTo>
                    <a:cubicBezTo>
                      <a:pt x="5" y="32"/>
                      <a:pt x="8" y="37"/>
                      <a:pt x="13" y="37"/>
                    </a:cubicBezTo>
                    <a:cubicBezTo>
                      <a:pt x="163" y="37"/>
                      <a:pt x="163" y="37"/>
                      <a:pt x="163" y="37"/>
                    </a:cubicBezTo>
                    <a:cubicBezTo>
                      <a:pt x="168" y="37"/>
                      <a:pt x="172" y="32"/>
                      <a:pt x="172"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107"/>
              <p:cNvSpPr>
                <a:spLocks/>
              </p:cNvSpPr>
              <p:nvPr/>
            </p:nvSpPr>
            <p:spPr bwMode="auto">
              <a:xfrm>
                <a:off x="3141" y="2268"/>
                <a:ext cx="34" cy="39"/>
              </a:xfrm>
              <a:custGeom>
                <a:avLst/>
                <a:gdLst>
                  <a:gd name="T0" fmla="*/ 6 w 14"/>
                  <a:gd name="T1" fmla="*/ 0 h 16"/>
                  <a:gd name="T2" fmla="*/ 14 w 14"/>
                  <a:gd name="T3" fmla="*/ 8 h 16"/>
                  <a:gd name="T4" fmla="*/ 6 w 14"/>
                  <a:gd name="T5" fmla="*/ 16 h 16"/>
                  <a:gd name="T6" fmla="*/ 0 w 14"/>
                  <a:gd name="T7" fmla="*/ 16 h 16"/>
                  <a:gd name="T8" fmla="*/ 6 w 14"/>
                  <a:gd name="T9" fmla="*/ 0 h 16"/>
                  <a:gd name="T10" fmla="*/ 6 w 14"/>
                  <a:gd name="T11" fmla="*/ 0 h 16"/>
                </a:gdLst>
                <a:ahLst/>
                <a:cxnLst>
                  <a:cxn ang="0">
                    <a:pos x="T0" y="T1"/>
                  </a:cxn>
                  <a:cxn ang="0">
                    <a:pos x="T2" y="T3"/>
                  </a:cxn>
                  <a:cxn ang="0">
                    <a:pos x="T4" y="T5"/>
                  </a:cxn>
                  <a:cxn ang="0">
                    <a:pos x="T6" y="T7"/>
                  </a:cxn>
                  <a:cxn ang="0">
                    <a:pos x="T8" y="T9"/>
                  </a:cxn>
                  <a:cxn ang="0">
                    <a:pos x="T10" y="T11"/>
                  </a:cxn>
                </a:cxnLst>
                <a:rect l="0" t="0" r="r" b="b"/>
                <a:pathLst>
                  <a:path w="14" h="16">
                    <a:moveTo>
                      <a:pt x="6" y="0"/>
                    </a:moveTo>
                    <a:cubicBezTo>
                      <a:pt x="10" y="0"/>
                      <a:pt x="14" y="4"/>
                      <a:pt x="14" y="8"/>
                    </a:cubicBezTo>
                    <a:cubicBezTo>
                      <a:pt x="14" y="13"/>
                      <a:pt x="10" y="16"/>
                      <a:pt x="6" y="16"/>
                    </a:cubicBezTo>
                    <a:cubicBezTo>
                      <a:pt x="0" y="16"/>
                      <a:pt x="0" y="16"/>
                      <a:pt x="0" y="16"/>
                    </a:cubicBezTo>
                    <a:cubicBezTo>
                      <a:pt x="6" y="0"/>
                      <a:pt x="6" y="0"/>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08"/>
              <p:cNvSpPr>
                <a:spLocks/>
              </p:cNvSpPr>
              <p:nvPr/>
            </p:nvSpPr>
            <p:spPr bwMode="auto">
              <a:xfrm>
                <a:off x="2848" y="2042"/>
                <a:ext cx="305" cy="133"/>
              </a:xfrm>
              <a:custGeom>
                <a:avLst/>
                <a:gdLst>
                  <a:gd name="T0" fmla="*/ 128 w 128"/>
                  <a:gd name="T1" fmla="*/ 24 h 55"/>
                  <a:gd name="T2" fmla="*/ 128 w 128"/>
                  <a:gd name="T3" fmla="*/ 55 h 55"/>
                  <a:gd name="T4" fmla="*/ 20 w 128"/>
                  <a:gd name="T5" fmla="*/ 55 h 55"/>
                  <a:gd name="T6" fmla="*/ 0 w 128"/>
                  <a:gd name="T7" fmla="*/ 55 h 55"/>
                  <a:gd name="T8" fmla="*/ 0 w 128"/>
                  <a:gd name="T9" fmla="*/ 32 h 55"/>
                  <a:gd name="T10" fmla="*/ 59 w 128"/>
                  <a:gd name="T11" fmla="*/ 32 h 55"/>
                  <a:gd name="T12" fmla="*/ 77 w 128"/>
                  <a:gd name="T13" fmla="*/ 0 h 55"/>
                  <a:gd name="T14" fmla="*/ 96 w 128"/>
                  <a:gd name="T15" fmla="*/ 0 h 55"/>
                  <a:gd name="T16" fmla="*/ 128 w 128"/>
                  <a:gd name="T1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55">
                    <a:moveTo>
                      <a:pt x="128" y="24"/>
                    </a:moveTo>
                    <a:cubicBezTo>
                      <a:pt x="128" y="55"/>
                      <a:pt x="128" y="55"/>
                      <a:pt x="128" y="55"/>
                    </a:cubicBezTo>
                    <a:cubicBezTo>
                      <a:pt x="20" y="55"/>
                      <a:pt x="20" y="55"/>
                      <a:pt x="20" y="55"/>
                    </a:cubicBezTo>
                    <a:cubicBezTo>
                      <a:pt x="0" y="55"/>
                      <a:pt x="0" y="55"/>
                      <a:pt x="0" y="55"/>
                    </a:cubicBezTo>
                    <a:cubicBezTo>
                      <a:pt x="0" y="32"/>
                      <a:pt x="0" y="32"/>
                      <a:pt x="0" y="32"/>
                    </a:cubicBezTo>
                    <a:cubicBezTo>
                      <a:pt x="59" y="32"/>
                      <a:pt x="59" y="32"/>
                      <a:pt x="59" y="32"/>
                    </a:cubicBezTo>
                    <a:cubicBezTo>
                      <a:pt x="77" y="0"/>
                      <a:pt x="77" y="0"/>
                      <a:pt x="77" y="0"/>
                    </a:cubicBezTo>
                    <a:cubicBezTo>
                      <a:pt x="96" y="0"/>
                      <a:pt x="96" y="0"/>
                      <a:pt x="96" y="0"/>
                    </a:cubicBezTo>
                    <a:cubicBezTo>
                      <a:pt x="128" y="0"/>
                      <a:pt x="128" y="24"/>
                      <a:pt x="12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09"/>
              <p:cNvSpPr>
                <a:spLocks/>
              </p:cNvSpPr>
              <p:nvPr/>
            </p:nvSpPr>
            <p:spPr bwMode="auto">
              <a:xfrm>
                <a:off x="3103" y="2268"/>
                <a:ext cx="36" cy="39"/>
              </a:xfrm>
              <a:custGeom>
                <a:avLst/>
                <a:gdLst>
                  <a:gd name="T0" fmla="*/ 36 w 36"/>
                  <a:gd name="T1" fmla="*/ 0 h 39"/>
                  <a:gd name="T2" fmla="*/ 22 w 36"/>
                  <a:gd name="T3" fmla="*/ 39 h 39"/>
                  <a:gd name="T4" fmla="*/ 0 w 36"/>
                  <a:gd name="T5" fmla="*/ 39 h 39"/>
                  <a:gd name="T6" fmla="*/ 15 w 36"/>
                  <a:gd name="T7" fmla="*/ 0 h 39"/>
                  <a:gd name="T8" fmla="*/ 36 w 36"/>
                  <a:gd name="T9" fmla="*/ 0 h 39"/>
                  <a:gd name="T10" fmla="*/ 36 w 36"/>
                  <a:gd name="T11" fmla="*/ 0 h 39"/>
                  <a:gd name="T12" fmla="*/ 36 w 3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6" h="39">
                    <a:moveTo>
                      <a:pt x="36" y="0"/>
                    </a:moveTo>
                    <a:lnTo>
                      <a:pt x="22" y="39"/>
                    </a:lnTo>
                    <a:lnTo>
                      <a:pt x="0" y="39"/>
                    </a:lnTo>
                    <a:lnTo>
                      <a:pt x="15"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110"/>
              <p:cNvSpPr>
                <a:spLocks/>
              </p:cNvSpPr>
              <p:nvPr/>
            </p:nvSpPr>
            <p:spPr bwMode="auto">
              <a:xfrm>
                <a:off x="3067" y="2268"/>
                <a:ext cx="34" cy="39"/>
              </a:xfrm>
              <a:custGeom>
                <a:avLst/>
                <a:gdLst>
                  <a:gd name="T0" fmla="*/ 34 w 34"/>
                  <a:gd name="T1" fmla="*/ 0 h 39"/>
                  <a:gd name="T2" fmla="*/ 17 w 34"/>
                  <a:gd name="T3" fmla="*/ 39 h 39"/>
                  <a:gd name="T4" fmla="*/ 0 w 34"/>
                  <a:gd name="T5" fmla="*/ 39 h 39"/>
                  <a:gd name="T6" fmla="*/ 15 w 34"/>
                  <a:gd name="T7" fmla="*/ 3 h 39"/>
                  <a:gd name="T8" fmla="*/ 15 w 34"/>
                  <a:gd name="T9" fmla="*/ 0 h 39"/>
                  <a:gd name="T10" fmla="*/ 34 w 34"/>
                  <a:gd name="T11" fmla="*/ 0 h 39"/>
                  <a:gd name="T12" fmla="*/ 34 w 34"/>
                  <a:gd name="T13" fmla="*/ 0 h 39"/>
                  <a:gd name="T14" fmla="*/ 34 w 34"/>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9">
                    <a:moveTo>
                      <a:pt x="34" y="0"/>
                    </a:move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111"/>
              <p:cNvSpPr>
                <a:spLocks/>
              </p:cNvSpPr>
              <p:nvPr/>
            </p:nvSpPr>
            <p:spPr bwMode="auto">
              <a:xfrm>
                <a:off x="3029" y="2268"/>
                <a:ext cx="36" cy="39"/>
              </a:xfrm>
              <a:custGeom>
                <a:avLst/>
                <a:gdLst>
                  <a:gd name="T0" fmla="*/ 36 w 36"/>
                  <a:gd name="T1" fmla="*/ 0 h 39"/>
                  <a:gd name="T2" fmla="*/ 36 w 36"/>
                  <a:gd name="T3" fmla="*/ 3 h 39"/>
                  <a:gd name="T4" fmla="*/ 22 w 36"/>
                  <a:gd name="T5" fmla="*/ 39 h 39"/>
                  <a:gd name="T6" fmla="*/ 0 w 36"/>
                  <a:gd name="T7" fmla="*/ 39 h 39"/>
                  <a:gd name="T8" fmla="*/ 14 w 36"/>
                  <a:gd name="T9" fmla="*/ 3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4" y="3"/>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12"/>
              <p:cNvSpPr>
                <a:spLocks/>
              </p:cNvSpPr>
              <p:nvPr/>
            </p:nvSpPr>
            <p:spPr bwMode="auto">
              <a:xfrm>
                <a:off x="2993" y="2268"/>
                <a:ext cx="34" cy="39"/>
              </a:xfrm>
              <a:custGeom>
                <a:avLst/>
                <a:gdLst>
                  <a:gd name="T0" fmla="*/ 34 w 34"/>
                  <a:gd name="T1" fmla="*/ 0 h 39"/>
                  <a:gd name="T2" fmla="*/ 34 w 34"/>
                  <a:gd name="T3" fmla="*/ 3 h 39"/>
                  <a:gd name="T4" fmla="*/ 17 w 34"/>
                  <a:gd name="T5" fmla="*/ 39 h 39"/>
                  <a:gd name="T6" fmla="*/ 0 w 34"/>
                  <a:gd name="T7" fmla="*/ 39 h 39"/>
                  <a:gd name="T8" fmla="*/ 15 w 34"/>
                  <a:gd name="T9" fmla="*/ 0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3"/>
                    </a:lnTo>
                    <a:lnTo>
                      <a:pt x="17" y="39"/>
                    </a:lnTo>
                    <a:lnTo>
                      <a:pt x="0" y="39"/>
                    </a:lnTo>
                    <a:lnTo>
                      <a:pt x="15" y="0"/>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13"/>
              <p:cNvSpPr>
                <a:spLocks/>
              </p:cNvSpPr>
              <p:nvPr/>
            </p:nvSpPr>
            <p:spPr bwMode="auto">
              <a:xfrm>
                <a:off x="2955" y="2268"/>
                <a:ext cx="36" cy="39"/>
              </a:xfrm>
              <a:custGeom>
                <a:avLst/>
                <a:gdLst>
                  <a:gd name="T0" fmla="*/ 36 w 36"/>
                  <a:gd name="T1" fmla="*/ 0 h 39"/>
                  <a:gd name="T2" fmla="*/ 36 w 36"/>
                  <a:gd name="T3" fmla="*/ 0 h 39"/>
                  <a:gd name="T4" fmla="*/ 19 w 36"/>
                  <a:gd name="T5" fmla="*/ 39 h 39"/>
                  <a:gd name="T6" fmla="*/ 0 w 36"/>
                  <a:gd name="T7" fmla="*/ 39 h 39"/>
                  <a:gd name="T8" fmla="*/ 14 w 36"/>
                  <a:gd name="T9" fmla="*/ 0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0"/>
                    </a:lnTo>
                    <a:lnTo>
                      <a:pt x="19" y="39"/>
                    </a:lnTo>
                    <a:lnTo>
                      <a:pt x="0" y="39"/>
                    </a:lnTo>
                    <a:lnTo>
                      <a:pt x="14" y="0"/>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114"/>
              <p:cNvSpPr>
                <a:spLocks/>
              </p:cNvSpPr>
              <p:nvPr/>
            </p:nvSpPr>
            <p:spPr bwMode="auto">
              <a:xfrm>
                <a:off x="2919" y="2268"/>
                <a:ext cx="34" cy="39"/>
              </a:xfrm>
              <a:custGeom>
                <a:avLst/>
                <a:gdLst>
                  <a:gd name="T0" fmla="*/ 34 w 34"/>
                  <a:gd name="T1" fmla="*/ 0 h 39"/>
                  <a:gd name="T2" fmla="*/ 34 w 34"/>
                  <a:gd name="T3" fmla="*/ 0 h 39"/>
                  <a:gd name="T4" fmla="*/ 17 w 34"/>
                  <a:gd name="T5" fmla="*/ 39 h 39"/>
                  <a:gd name="T6" fmla="*/ 0 w 34"/>
                  <a:gd name="T7" fmla="*/ 39 h 39"/>
                  <a:gd name="T8" fmla="*/ 15 w 34"/>
                  <a:gd name="T9" fmla="*/ 3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0"/>
                    </a:ln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115"/>
              <p:cNvSpPr>
                <a:spLocks/>
              </p:cNvSpPr>
              <p:nvPr/>
            </p:nvSpPr>
            <p:spPr bwMode="auto">
              <a:xfrm>
                <a:off x="2769" y="1972"/>
                <a:ext cx="177" cy="157"/>
              </a:xfrm>
              <a:custGeom>
                <a:avLst/>
                <a:gdLst>
                  <a:gd name="T0" fmla="*/ 11 w 74"/>
                  <a:gd name="T1" fmla="*/ 2 h 65"/>
                  <a:gd name="T2" fmla="*/ 74 w 74"/>
                  <a:gd name="T3" fmla="*/ 65 h 65"/>
                  <a:gd name="T4" fmla="*/ 50 w 74"/>
                  <a:gd name="T5" fmla="*/ 65 h 65"/>
                  <a:gd name="T6" fmla="*/ 2 w 74"/>
                  <a:gd name="T7" fmla="*/ 14 h 65"/>
                  <a:gd name="T8" fmla="*/ 6 w 74"/>
                  <a:gd name="T9" fmla="*/ 14 h 65"/>
                  <a:gd name="T10" fmla="*/ 11 w 74"/>
                  <a:gd name="T11" fmla="*/ 8 h 65"/>
                  <a:gd name="T12" fmla="*/ 6 w 74"/>
                  <a:gd name="T13" fmla="*/ 3 h 65"/>
                  <a:gd name="T14" fmla="*/ 0 w 74"/>
                  <a:gd name="T15" fmla="*/ 3 h 65"/>
                  <a:gd name="T16" fmla="*/ 11 w 74"/>
                  <a:gd name="T17"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65">
                    <a:moveTo>
                      <a:pt x="11" y="2"/>
                    </a:moveTo>
                    <a:cubicBezTo>
                      <a:pt x="74" y="65"/>
                      <a:pt x="74" y="65"/>
                      <a:pt x="74" y="65"/>
                    </a:cubicBezTo>
                    <a:cubicBezTo>
                      <a:pt x="50" y="65"/>
                      <a:pt x="50" y="65"/>
                      <a:pt x="50" y="65"/>
                    </a:cubicBezTo>
                    <a:cubicBezTo>
                      <a:pt x="2" y="14"/>
                      <a:pt x="2" y="14"/>
                      <a:pt x="2" y="14"/>
                    </a:cubicBezTo>
                    <a:cubicBezTo>
                      <a:pt x="6" y="14"/>
                      <a:pt x="6" y="14"/>
                      <a:pt x="6" y="14"/>
                    </a:cubicBezTo>
                    <a:cubicBezTo>
                      <a:pt x="8" y="14"/>
                      <a:pt x="11" y="11"/>
                      <a:pt x="11" y="8"/>
                    </a:cubicBezTo>
                    <a:cubicBezTo>
                      <a:pt x="11" y="5"/>
                      <a:pt x="8" y="3"/>
                      <a:pt x="6" y="3"/>
                    </a:cubicBezTo>
                    <a:cubicBezTo>
                      <a:pt x="0" y="3"/>
                      <a:pt x="0" y="3"/>
                      <a:pt x="0" y="3"/>
                    </a:cubicBezTo>
                    <a:cubicBezTo>
                      <a:pt x="2" y="1"/>
                      <a:pt x="5"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16"/>
              <p:cNvSpPr>
                <a:spLocks/>
              </p:cNvSpPr>
              <p:nvPr/>
            </p:nvSpPr>
            <p:spPr bwMode="auto">
              <a:xfrm>
                <a:off x="2881" y="2268"/>
                <a:ext cx="36" cy="39"/>
              </a:xfrm>
              <a:custGeom>
                <a:avLst/>
                <a:gdLst>
                  <a:gd name="T0" fmla="*/ 36 w 36"/>
                  <a:gd name="T1" fmla="*/ 0 h 39"/>
                  <a:gd name="T2" fmla="*/ 36 w 36"/>
                  <a:gd name="T3" fmla="*/ 3 h 39"/>
                  <a:gd name="T4" fmla="*/ 22 w 36"/>
                  <a:gd name="T5" fmla="*/ 39 h 39"/>
                  <a:gd name="T6" fmla="*/ 0 w 36"/>
                  <a:gd name="T7" fmla="*/ 39 h 39"/>
                  <a:gd name="T8" fmla="*/ 12 w 36"/>
                  <a:gd name="T9" fmla="*/ 3 h 39"/>
                  <a:gd name="T10" fmla="*/ 12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2" y="3"/>
                    </a:lnTo>
                    <a:lnTo>
                      <a:pt x="12"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17"/>
              <p:cNvSpPr>
                <a:spLocks/>
              </p:cNvSpPr>
              <p:nvPr/>
            </p:nvSpPr>
            <p:spPr bwMode="auto">
              <a:xfrm>
                <a:off x="2840" y="2268"/>
                <a:ext cx="39" cy="39"/>
              </a:xfrm>
              <a:custGeom>
                <a:avLst/>
                <a:gdLst>
                  <a:gd name="T0" fmla="*/ 39 w 39"/>
                  <a:gd name="T1" fmla="*/ 0 h 39"/>
                  <a:gd name="T2" fmla="*/ 39 w 39"/>
                  <a:gd name="T3" fmla="*/ 3 h 39"/>
                  <a:gd name="T4" fmla="*/ 22 w 39"/>
                  <a:gd name="T5" fmla="*/ 39 h 39"/>
                  <a:gd name="T6" fmla="*/ 0 w 39"/>
                  <a:gd name="T7" fmla="*/ 39 h 39"/>
                  <a:gd name="T8" fmla="*/ 15 w 39"/>
                  <a:gd name="T9" fmla="*/ 3 h 39"/>
                  <a:gd name="T10" fmla="*/ 15 w 39"/>
                  <a:gd name="T11" fmla="*/ 0 h 39"/>
                  <a:gd name="T12" fmla="*/ 39 w 39"/>
                  <a:gd name="T13" fmla="*/ 0 h 39"/>
                  <a:gd name="T14" fmla="*/ 39 w 39"/>
                  <a:gd name="T15" fmla="*/ 0 h 39"/>
                  <a:gd name="T16" fmla="*/ 39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39" y="0"/>
                    </a:moveTo>
                    <a:lnTo>
                      <a:pt x="39" y="3"/>
                    </a:lnTo>
                    <a:lnTo>
                      <a:pt x="22" y="39"/>
                    </a:lnTo>
                    <a:lnTo>
                      <a:pt x="0" y="39"/>
                    </a:lnTo>
                    <a:lnTo>
                      <a:pt x="15" y="3"/>
                    </a:lnTo>
                    <a:lnTo>
                      <a:pt x="15" y="0"/>
                    </a:lnTo>
                    <a:lnTo>
                      <a:pt x="39"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18"/>
              <p:cNvSpPr>
                <a:spLocks/>
              </p:cNvSpPr>
              <p:nvPr/>
            </p:nvSpPr>
            <p:spPr bwMode="auto">
              <a:xfrm>
                <a:off x="2795" y="2268"/>
                <a:ext cx="45" cy="39"/>
              </a:xfrm>
              <a:custGeom>
                <a:avLst/>
                <a:gdLst>
                  <a:gd name="T0" fmla="*/ 19 w 19"/>
                  <a:gd name="T1" fmla="*/ 0 h 16"/>
                  <a:gd name="T2" fmla="*/ 19 w 19"/>
                  <a:gd name="T3" fmla="*/ 1 h 16"/>
                  <a:gd name="T4" fmla="*/ 12 w 19"/>
                  <a:gd name="T5" fmla="*/ 16 h 16"/>
                  <a:gd name="T6" fmla="*/ 8 w 19"/>
                  <a:gd name="T7" fmla="*/ 16 h 16"/>
                  <a:gd name="T8" fmla="*/ 0 w 19"/>
                  <a:gd name="T9" fmla="*/ 8 h 16"/>
                  <a:gd name="T10" fmla="*/ 3 w 19"/>
                  <a:gd name="T11" fmla="*/ 2 h 16"/>
                  <a:gd name="T12" fmla="*/ 8 w 19"/>
                  <a:gd name="T13" fmla="*/ 0 h 16"/>
                  <a:gd name="T14" fmla="*/ 19 w 19"/>
                  <a:gd name="T15" fmla="*/ 0 h 16"/>
                  <a:gd name="T16" fmla="*/ 19 w 1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19" y="0"/>
                    </a:moveTo>
                    <a:cubicBezTo>
                      <a:pt x="19" y="1"/>
                      <a:pt x="19" y="1"/>
                      <a:pt x="19" y="1"/>
                    </a:cubicBezTo>
                    <a:cubicBezTo>
                      <a:pt x="12" y="16"/>
                      <a:pt x="12" y="16"/>
                      <a:pt x="12" y="16"/>
                    </a:cubicBezTo>
                    <a:cubicBezTo>
                      <a:pt x="8" y="16"/>
                      <a:pt x="8" y="16"/>
                      <a:pt x="8" y="16"/>
                    </a:cubicBezTo>
                    <a:cubicBezTo>
                      <a:pt x="3" y="16"/>
                      <a:pt x="0" y="13"/>
                      <a:pt x="0" y="8"/>
                    </a:cubicBezTo>
                    <a:cubicBezTo>
                      <a:pt x="0" y="6"/>
                      <a:pt x="1" y="4"/>
                      <a:pt x="3" y="2"/>
                    </a:cubicBezTo>
                    <a:cubicBezTo>
                      <a:pt x="3" y="1"/>
                      <a:pt x="5" y="0"/>
                      <a:pt x="8" y="0"/>
                    </a:cubicBezTo>
                    <a:cubicBezTo>
                      <a:pt x="19" y="0"/>
                      <a:pt x="19" y="0"/>
                      <a:pt x="19" y="0"/>
                    </a:cubicBezTo>
                    <a:cubicBezTo>
                      <a:pt x="19" y="0"/>
                      <a:pt x="1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19"/>
              <p:cNvSpPr>
                <a:spLocks noEditPoints="1"/>
              </p:cNvSpPr>
              <p:nvPr/>
            </p:nvSpPr>
            <p:spPr bwMode="auto">
              <a:xfrm>
                <a:off x="2764" y="1979"/>
                <a:ext cx="31" cy="27"/>
              </a:xfrm>
              <a:custGeom>
                <a:avLst/>
                <a:gdLst>
                  <a:gd name="T0" fmla="*/ 7 w 13"/>
                  <a:gd name="T1" fmla="*/ 2 h 11"/>
                  <a:gd name="T2" fmla="*/ 4 w 13"/>
                  <a:gd name="T3" fmla="*/ 6 h 11"/>
                  <a:gd name="T4" fmla="*/ 7 w 13"/>
                  <a:gd name="T5" fmla="*/ 8 h 11"/>
                  <a:gd name="T6" fmla="*/ 10 w 13"/>
                  <a:gd name="T7" fmla="*/ 6 h 11"/>
                  <a:gd name="T8" fmla="*/ 7 w 13"/>
                  <a:gd name="T9" fmla="*/ 2 h 11"/>
                  <a:gd name="T10" fmla="*/ 7 w 13"/>
                  <a:gd name="T11" fmla="*/ 0 h 11"/>
                  <a:gd name="T12" fmla="*/ 13 w 13"/>
                  <a:gd name="T13" fmla="*/ 6 h 11"/>
                  <a:gd name="T14" fmla="*/ 7 w 13"/>
                  <a:gd name="T15" fmla="*/ 11 h 11"/>
                  <a:gd name="T16" fmla="*/ 4 w 13"/>
                  <a:gd name="T17" fmla="*/ 11 h 11"/>
                  <a:gd name="T18" fmla="*/ 0 w 13"/>
                  <a:gd name="T19" fmla="*/ 7 h 11"/>
                  <a:gd name="T20" fmla="*/ 2 w 13"/>
                  <a:gd name="T21" fmla="*/ 0 h 11"/>
                  <a:gd name="T22" fmla="*/ 7 w 13"/>
                  <a:gd name="T23" fmla="*/ 0 h 11"/>
                  <a:gd name="T24" fmla="*/ 7 w 13"/>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7" y="2"/>
                    </a:moveTo>
                    <a:cubicBezTo>
                      <a:pt x="5" y="2"/>
                      <a:pt x="4" y="3"/>
                      <a:pt x="4" y="6"/>
                    </a:cubicBezTo>
                    <a:cubicBezTo>
                      <a:pt x="4" y="7"/>
                      <a:pt x="5" y="8"/>
                      <a:pt x="7" y="8"/>
                    </a:cubicBezTo>
                    <a:cubicBezTo>
                      <a:pt x="9" y="8"/>
                      <a:pt x="10" y="7"/>
                      <a:pt x="10" y="6"/>
                    </a:cubicBezTo>
                    <a:cubicBezTo>
                      <a:pt x="10" y="3"/>
                      <a:pt x="9" y="2"/>
                      <a:pt x="7" y="2"/>
                    </a:cubicBezTo>
                    <a:moveTo>
                      <a:pt x="7" y="0"/>
                    </a:moveTo>
                    <a:cubicBezTo>
                      <a:pt x="10" y="0"/>
                      <a:pt x="13" y="3"/>
                      <a:pt x="13" y="6"/>
                    </a:cubicBezTo>
                    <a:cubicBezTo>
                      <a:pt x="13" y="8"/>
                      <a:pt x="10" y="11"/>
                      <a:pt x="7" y="11"/>
                    </a:cubicBezTo>
                    <a:cubicBezTo>
                      <a:pt x="4" y="11"/>
                      <a:pt x="4" y="11"/>
                      <a:pt x="4" y="11"/>
                    </a:cubicBezTo>
                    <a:cubicBezTo>
                      <a:pt x="0" y="7"/>
                      <a:pt x="0" y="7"/>
                      <a:pt x="0" y="7"/>
                    </a:cubicBezTo>
                    <a:cubicBezTo>
                      <a:pt x="0" y="7"/>
                      <a:pt x="0" y="3"/>
                      <a:pt x="2" y="0"/>
                    </a:cubicBezTo>
                    <a:cubicBezTo>
                      <a:pt x="7" y="0"/>
                      <a:pt x="7" y="0"/>
                      <a:pt x="7" y="0"/>
                    </a:cubicBezTo>
                    <a:cubicBezTo>
                      <a:pt x="7"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20"/>
              <p:cNvSpPr>
                <a:spLocks/>
              </p:cNvSpPr>
              <p:nvPr/>
            </p:nvSpPr>
            <p:spPr bwMode="auto">
              <a:xfrm>
                <a:off x="2621" y="1979"/>
                <a:ext cx="153" cy="27"/>
              </a:xfrm>
              <a:custGeom>
                <a:avLst/>
                <a:gdLst>
                  <a:gd name="T0" fmla="*/ 60 w 64"/>
                  <a:gd name="T1" fmla="*/ 7 h 11"/>
                  <a:gd name="T2" fmla="*/ 64 w 64"/>
                  <a:gd name="T3" fmla="*/ 11 h 11"/>
                  <a:gd name="T4" fmla="*/ 5 w 64"/>
                  <a:gd name="T5" fmla="*/ 11 h 11"/>
                  <a:gd name="T6" fmla="*/ 0 w 64"/>
                  <a:gd name="T7" fmla="*/ 6 h 11"/>
                  <a:gd name="T8" fmla="*/ 1 w 64"/>
                  <a:gd name="T9" fmla="*/ 2 h 11"/>
                  <a:gd name="T10" fmla="*/ 5 w 64"/>
                  <a:gd name="T11" fmla="*/ 0 h 11"/>
                  <a:gd name="T12" fmla="*/ 62 w 64"/>
                  <a:gd name="T13" fmla="*/ 0 h 11"/>
                  <a:gd name="T14" fmla="*/ 60 w 64"/>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0" y="7"/>
                    </a:moveTo>
                    <a:cubicBezTo>
                      <a:pt x="64" y="11"/>
                      <a:pt x="64" y="11"/>
                      <a:pt x="64" y="11"/>
                    </a:cubicBezTo>
                    <a:cubicBezTo>
                      <a:pt x="5" y="11"/>
                      <a:pt x="5" y="11"/>
                      <a:pt x="5" y="11"/>
                    </a:cubicBezTo>
                    <a:cubicBezTo>
                      <a:pt x="2" y="11"/>
                      <a:pt x="0" y="8"/>
                      <a:pt x="0" y="6"/>
                    </a:cubicBezTo>
                    <a:cubicBezTo>
                      <a:pt x="0" y="4"/>
                      <a:pt x="0" y="3"/>
                      <a:pt x="1" y="2"/>
                    </a:cubicBezTo>
                    <a:cubicBezTo>
                      <a:pt x="2" y="0"/>
                      <a:pt x="3" y="0"/>
                      <a:pt x="5" y="0"/>
                    </a:cubicBezTo>
                    <a:cubicBezTo>
                      <a:pt x="62" y="0"/>
                      <a:pt x="62" y="0"/>
                      <a:pt x="62" y="0"/>
                    </a:cubicBezTo>
                    <a:cubicBezTo>
                      <a:pt x="60" y="3"/>
                      <a:pt x="60" y="7"/>
                      <a:pt x="6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21"/>
              <p:cNvSpPr>
                <a:spLocks/>
              </p:cNvSpPr>
              <p:nvPr/>
            </p:nvSpPr>
            <p:spPr bwMode="auto">
              <a:xfrm>
                <a:off x="2552" y="2109"/>
                <a:ext cx="88" cy="186"/>
              </a:xfrm>
              <a:custGeom>
                <a:avLst/>
                <a:gdLst>
                  <a:gd name="T0" fmla="*/ 37 w 37"/>
                  <a:gd name="T1" fmla="*/ 42 h 77"/>
                  <a:gd name="T2" fmla="*/ 37 w 37"/>
                  <a:gd name="T3" fmla="*/ 77 h 77"/>
                  <a:gd name="T4" fmla="*/ 0 w 37"/>
                  <a:gd name="T5" fmla="*/ 42 h 77"/>
                  <a:gd name="T6" fmla="*/ 0 w 37"/>
                  <a:gd name="T7" fmla="*/ 24 h 77"/>
                  <a:gd name="T8" fmla="*/ 24 w 37"/>
                  <a:gd name="T9" fmla="*/ 0 h 77"/>
                  <a:gd name="T10" fmla="*/ 24 w 37"/>
                  <a:gd name="T11" fmla="*/ 23 h 77"/>
                  <a:gd name="T12" fmla="*/ 37 w 37"/>
                  <a:gd name="T13" fmla="*/ 42 h 77"/>
                  <a:gd name="T14" fmla="*/ 37 w 37"/>
                  <a:gd name="T15" fmla="*/ 42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77">
                    <a:moveTo>
                      <a:pt x="37" y="42"/>
                    </a:moveTo>
                    <a:cubicBezTo>
                      <a:pt x="37" y="77"/>
                      <a:pt x="37" y="77"/>
                      <a:pt x="37" y="77"/>
                    </a:cubicBezTo>
                    <a:cubicBezTo>
                      <a:pt x="0" y="42"/>
                      <a:pt x="0" y="42"/>
                      <a:pt x="0" y="42"/>
                    </a:cubicBezTo>
                    <a:cubicBezTo>
                      <a:pt x="0" y="24"/>
                      <a:pt x="0" y="24"/>
                      <a:pt x="0" y="24"/>
                    </a:cubicBezTo>
                    <a:cubicBezTo>
                      <a:pt x="0" y="6"/>
                      <a:pt x="24" y="0"/>
                      <a:pt x="24" y="0"/>
                    </a:cubicBezTo>
                    <a:cubicBezTo>
                      <a:pt x="24" y="23"/>
                      <a:pt x="24" y="23"/>
                      <a:pt x="24" y="23"/>
                    </a:cubicBezTo>
                    <a:cubicBezTo>
                      <a:pt x="37" y="42"/>
                      <a:pt x="37" y="42"/>
                      <a:pt x="37" y="42"/>
                    </a:cubicBezTo>
                    <a:cubicBezTo>
                      <a:pt x="37" y="42"/>
                      <a:pt x="37" y="42"/>
                      <a:pt x="3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69" name="Rectangle 68"/>
          <p:cNvSpPr/>
          <p:nvPr/>
        </p:nvSpPr>
        <p:spPr>
          <a:xfrm>
            <a:off x="213535" y="1274640"/>
            <a:ext cx="2712454" cy="4775798"/>
          </a:xfrm>
          <a:prstGeom prst="rect">
            <a:avLst/>
          </a:prstGeom>
          <a:noFill/>
          <a:ln w="6350" cap="flat" cmpd="sng" algn="ctr">
            <a:solidFill>
              <a:srgbClr val="003C5B"/>
            </a:solidFill>
            <a:prstDash val="solid"/>
          </a:ln>
          <a:effectLst/>
        </p:spPr>
        <p:txBody>
          <a:bodyPr lIns="91440" tIns="182880" rIns="91440" bIns="91440" rtlCol="0" anchor="t"/>
          <a:lstStyle/>
          <a:p>
            <a:pPr marL="114300" indent="-114300">
              <a:spcAft>
                <a:spcPts val="600"/>
              </a:spcAft>
              <a:buClr>
                <a:srgbClr val="003C5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3C5B"/>
              </a:buClr>
              <a:buSzPts val="1000"/>
              <a:buFont typeface="Symbol" panose="05050102010706020507" pitchFamily="18" charset="2"/>
              <a:buChar char=""/>
            </a:pPr>
            <a:endParaRPr lang="en-US" sz="1100" dirty="0">
              <a:solidFill>
                <a:srgbClr val="414142"/>
              </a:solidFill>
              <a:ea typeface="Calibri" panose="020F0502020204030204" pitchFamily="34" charset="0"/>
              <a:cs typeface="Times New Roman" panose="02020603050405020304" pitchFamily="18" charset="0"/>
            </a:endParaRPr>
          </a:p>
          <a:p>
            <a:pPr marL="114300" indent="-114300">
              <a:spcAft>
                <a:spcPts val="600"/>
              </a:spcAft>
              <a:buClr>
                <a:srgbClr val="003C5B"/>
              </a:buClr>
              <a:buSzPts val="1000"/>
              <a:buFont typeface="Symbol" panose="05050102010706020507" pitchFamily="18" charset="2"/>
              <a:buChar char=""/>
            </a:pPr>
            <a:r>
              <a:rPr lang="en-US" sz="1100" dirty="0">
                <a:solidFill>
                  <a:srgbClr val="414141"/>
                </a:solidFill>
              </a:rPr>
              <a:t>Intended to preserve and extend the service life of an existing good pavement. </a:t>
            </a:r>
          </a:p>
          <a:p>
            <a:pPr marL="114300" indent="-114300">
              <a:spcAft>
                <a:spcPts val="600"/>
              </a:spcAft>
              <a:buClr>
                <a:srgbClr val="003C5B"/>
              </a:buClr>
              <a:buSzPts val="1000"/>
              <a:buFont typeface="Symbol" panose="05050102010706020507" pitchFamily="18" charset="2"/>
              <a:buChar char=""/>
            </a:pPr>
            <a:r>
              <a:rPr lang="en-US" sz="1100" dirty="0">
                <a:solidFill>
                  <a:srgbClr val="414141"/>
                </a:solidFill>
              </a:rPr>
              <a:t>Considered cost-effective treatments to an existing roadway system that preserve the system, slows future deterioration, and maintains or improves functional condition without significantly increasing structural capacity. </a:t>
            </a:r>
          </a:p>
          <a:p>
            <a:pPr marL="114300" indent="-114300">
              <a:spcAft>
                <a:spcPts val="600"/>
              </a:spcAft>
              <a:buClr>
                <a:srgbClr val="003C5B"/>
              </a:buClr>
              <a:buSzPts val="1000"/>
              <a:buFont typeface="Symbol" panose="05050102010706020507" pitchFamily="18" charset="2"/>
              <a:buChar char=""/>
            </a:pPr>
            <a:r>
              <a:rPr lang="en-US" sz="1100" dirty="0">
                <a:solidFill>
                  <a:srgbClr val="414142"/>
                </a:solidFill>
                <a:ea typeface="Calibri" panose="020F0502020204030204" pitchFamily="34" charset="0"/>
                <a:cs typeface="Times New Roman" panose="02020603050405020304" pitchFamily="18" charset="0"/>
              </a:rPr>
              <a:t>Includes crack sealing, </a:t>
            </a:r>
            <a:r>
              <a:rPr lang="en-US" sz="1100" dirty="0">
                <a:solidFill>
                  <a:srgbClr val="414141"/>
                </a:solidFill>
                <a:ea typeface="Calibri" panose="020F0502020204030204" pitchFamily="34" charset="0"/>
                <a:cs typeface="Times New Roman" panose="02020603050405020304" pitchFamily="18" charset="0"/>
              </a:rPr>
              <a:t>profiling, joint sealing, and Concrete Pavement Preservation techniques.</a:t>
            </a:r>
          </a:p>
        </p:txBody>
      </p:sp>
      <p:sp>
        <p:nvSpPr>
          <p:cNvPr id="70" name="Rectangle 69"/>
          <p:cNvSpPr/>
          <p:nvPr/>
        </p:nvSpPr>
        <p:spPr>
          <a:xfrm>
            <a:off x="220239" y="1272529"/>
            <a:ext cx="2713023" cy="5255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100" b="1" dirty="0">
                <a:solidFill>
                  <a:prstClr val="white"/>
                </a:solidFill>
              </a:rPr>
              <a:t>Pavement Preservation Treatments</a:t>
            </a:r>
          </a:p>
        </p:txBody>
      </p:sp>
      <p:sp>
        <p:nvSpPr>
          <p:cNvPr id="71" name="Rectangle 70"/>
          <p:cNvSpPr/>
          <p:nvPr/>
        </p:nvSpPr>
        <p:spPr>
          <a:xfrm>
            <a:off x="220239" y="5552780"/>
            <a:ext cx="2705643" cy="5208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72" name="Group 62"/>
          <p:cNvGrpSpPr/>
          <p:nvPr/>
        </p:nvGrpSpPr>
        <p:grpSpPr>
          <a:xfrm>
            <a:off x="1234880" y="5589240"/>
            <a:ext cx="384792" cy="425493"/>
            <a:chOff x="3871913" y="2516188"/>
            <a:chExt cx="687388" cy="768351"/>
          </a:xfrm>
          <a:solidFill>
            <a:schemeClr val="bg2"/>
          </a:solidFill>
        </p:grpSpPr>
        <p:sp>
          <p:nvSpPr>
            <p:cNvPr id="73" name="Freeform 51"/>
            <p:cNvSpPr>
              <a:spLocks/>
            </p:cNvSpPr>
            <p:nvPr/>
          </p:nvSpPr>
          <p:spPr bwMode="auto">
            <a:xfrm>
              <a:off x="3871913" y="2587626"/>
              <a:ext cx="461963" cy="696913"/>
            </a:xfrm>
            <a:custGeom>
              <a:avLst/>
              <a:gdLst/>
              <a:ahLst/>
              <a:cxnLst>
                <a:cxn ang="0">
                  <a:pos x="355" y="314"/>
                </a:cxn>
                <a:cxn ang="0">
                  <a:pos x="355" y="356"/>
                </a:cxn>
                <a:cxn ang="0">
                  <a:pos x="302" y="356"/>
                </a:cxn>
                <a:cxn ang="0">
                  <a:pos x="302" y="683"/>
                </a:cxn>
                <a:cxn ang="0">
                  <a:pos x="336" y="717"/>
                </a:cxn>
                <a:cxn ang="0">
                  <a:pos x="442" y="717"/>
                </a:cxn>
                <a:cxn ang="0">
                  <a:pos x="476" y="683"/>
                </a:cxn>
                <a:cxn ang="0">
                  <a:pos x="476" y="356"/>
                </a:cxn>
                <a:cxn ang="0">
                  <a:pos x="422" y="356"/>
                </a:cxn>
                <a:cxn ang="0">
                  <a:pos x="422" y="256"/>
                </a:cxn>
                <a:cxn ang="0">
                  <a:pos x="67" y="211"/>
                </a:cxn>
                <a:cxn ang="0">
                  <a:pos x="67" y="67"/>
                </a:cxn>
                <a:cxn ang="0">
                  <a:pos x="90" y="67"/>
                </a:cxn>
                <a:cxn ang="0">
                  <a:pos x="90" y="0"/>
                </a:cxn>
                <a:cxn ang="0">
                  <a:pos x="0" y="0"/>
                </a:cxn>
                <a:cxn ang="0">
                  <a:pos x="0" y="219"/>
                </a:cxn>
                <a:cxn ang="0">
                  <a:pos x="51" y="276"/>
                </a:cxn>
                <a:cxn ang="0">
                  <a:pos x="355" y="314"/>
                </a:cxn>
              </a:cxnLst>
              <a:rect l="0" t="0" r="r" b="b"/>
              <a:pathLst>
                <a:path w="476" h="717">
                  <a:moveTo>
                    <a:pt x="355" y="314"/>
                  </a:moveTo>
                  <a:cubicBezTo>
                    <a:pt x="355" y="356"/>
                    <a:pt x="355" y="356"/>
                    <a:pt x="355" y="356"/>
                  </a:cubicBezTo>
                  <a:cubicBezTo>
                    <a:pt x="302" y="356"/>
                    <a:pt x="302" y="356"/>
                    <a:pt x="302" y="356"/>
                  </a:cubicBezTo>
                  <a:cubicBezTo>
                    <a:pt x="302" y="683"/>
                    <a:pt x="302" y="683"/>
                    <a:pt x="302" y="683"/>
                  </a:cubicBezTo>
                  <a:cubicBezTo>
                    <a:pt x="302" y="702"/>
                    <a:pt x="317" y="717"/>
                    <a:pt x="336" y="717"/>
                  </a:cubicBezTo>
                  <a:cubicBezTo>
                    <a:pt x="442" y="717"/>
                    <a:pt x="442" y="717"/>
                    <a:pt x="442" y="717"/>
                  </a:cubicBezTo>
                  <a:cubicBezTo>
                    <a:pt x="461" y="717"/>
                    <a:pt x="476" y="702"/>
                    <a:pt x="476" y="683"/>
                  </a:cubicBezTo>
                  <a:cubicBezTo>
                    <a:pt x="476" y="356"/>
                    <a:pt x="476" y="356"/>
                    <a:pt x="476" y="356"/>
                  </a:cubicBezTo>
                  <a:cubicBezTo>
                    <a:pt x="422" y="356"/>
                    <a:pt x="422" y="356"/>
                    <a:pt x="422" y="356"/>
                  </a:cubicBezTo>
                  <a:cubicBezTo>
                    <a:pt x="422" y="256"/>
                    <a:pt x="422" y="256"/>
                    <a:pt x="422" y="256"/>
                  </a:cubicBezTo>
                  <a:cubicBezTo>
                    <a:pt x="67" y="211"/>
                    <a:pt x="67" y="211"/>
                    <a:pt x="67" y="211"/>
                  </a:cubicBezTo>
                  <a:cubicBezTo>
                    <a:pt x="67" y="67"/>
                    <a:pt x="67" y="67"/>
                    <a:pt x="67" y="67"/>
                  </a:cubicBezTo>
                  <a:cubicBezTo>
                    <a:pt x="90" y="67"/>
                    <a:pt x="90" y="67"/>
                    <a:pt x="90" y="67"/>
                  </a:cubicBezTo>
                  <a:cubicBezTo>
                    <a:pt x="90" y="0"/>
                    <a:pt x="90" y="0"/>
                    <a:pt x="90" y="0"/>
                  </a:cubicBezTo>
                  <a:cubicBezTo>
                    <a:pt x="0" y="0"/>
                    <a:pt x="0" y="0"/>
                    <a:pt x="0" y="0"/>
                  </a:cubicBezTo>
                  <a:cubicBezTo>
                    <a:pt x="0" y="219"/>
                    <a:pt x="0" y="219"/>
                    <a:pt x="0" y="219"/>
                  </a:cubicBezTo>
                  <a:cubicBezTo>
                    <a:pt x="0" y="248"/>
                    <a:pt x="22" y="272"/>
                    <a:pt x="51" y="276"/>
                  </a:cubicBezTo>
                  <a:lnTo>
                    <a:pt x="355" y="314"/>
                  </a:ln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sp>
          <p:nvSpPr>
            <p:cNvPr id="74" name="Freeform 52"/>
            <p:cNvSpPr>
              <a:spLocks/>
            </p:cNvSpPr>
            <p:nvPr/>
          </p:nvSpPr>
          <p:spPr bwMode="auto">
            <a:xfrm>
              <a:off x="4000500" y="2516188"/>
              <a:ext cx="555625" cy="209550"/>
            </a:xfrm>
            <a:custGeom>
              <a:avLst/>
              <a:gdLst/>
              <a:ahLst/>
              <a:cxnLst>
                <a:cxn ang="0">
                  <a:pos x="10" y="216"/>
                </a:cxn>
                <a:cxn ang="0">
                  <a:pos x="549" y="216"/>
                </a:cxn>
                <a:cxn ang="0">
                  <a:pos x="561" y="216"/>
                </a:cxn>
                <a:cxn ang="0">
                  <a:pos x="572" y="205"/>
                </a:cxn>
                <a:cxn ang="0">
                  <a:pos x="572" y="11"/>
                </a:cxn>
                <a:cxn ang="0">
                  <a:pos x="561" y="0"/>
                </a:cxn>
                <a:cxn ang="0">
                  <a:pos x="549" y="0"/>
                </a:cxn>
                <a:cxn ang="0">
                  <a:pos x="10" y="0"/>
                </a:cxn>
                <a:cxn ang="0">
                  <a:pos x="0" y="11"/>
                </a:cxn>
                <a:cxn ang="0">
                  <a:pos x="0" y="73"/>
                </a:cxn>
                <a:cxn ang="0">
                  <a:pos x="0" y="140"/>
                </a:cxn>
                <a:cxn ang="0">
                  <a:pos x="0" y="205"/>
                </a:cxn>
                <a:cxn ang="0">
                  <a:pos x="10" y="216"/>
                </a:cxn>
              </a:cxnLst>
              <a:rect l="0" t="0" r="r" b="b"/>
              <a:pathLst>
                <a:path w="572" h="216">
                  <a:moveTo>
                    <a:pt x="10" y="216"/>
                  </a:moveTo>
                  <a:cubicBezTo>
                    <a:pt x="549" y="216"/>
                    <a:pt x="549" y="216"/>
                    <a:pt x="549" y="216"/>
                  </a:cubicBezTo>
                  <a:cubicBezTo>
                    <a:pt x="561" y="216"/>
                    <a:pt x="561" y="216"/>
                    <a:pt x="561" y="216"/>
                  </a:cubicBezTo>
                  <a:cubicBezTo>
                    <a:pt x="567" y="216"/>
                    <a:pt x="572" y="211"/>
                    <a:pt x="572" y="205"/>
                  </a:cubicBezTo>
                  <a:cubicBezTo>
                    <a:pt x="572" y="11"/>
                    <a:pt x="572" y="11"/>
                    <a:pt x="572" y="11"/>
                  </a:cubicBezTo>
                  <a:cubicBezTo>
                    <a:pt x="572" y="5"/>
                    <a:pt x="567" y="0"/>
                    <a:pt x="561" y="0"/>
                  </a:cubicBezTo>
                  <a:cubicBezTo>
                    <a:pt x="549" y="0"/>
                    <a:pt x="549" y="0"/>
                    <a:pt x="549" y="0"/>
                  </a:cubicBezTo>
                  <a:cubicBezTo>
                    <a:pt x="10" y="0"/>
                    <a:pt x="10" y="0"/>
                    <a:pt x="10" y="0"/>
                  </a:cubicBezTo>
                  <a:cubicBezTo>
                    <a:pt x="5" y="0"/>
                    <a:pt x="0" y="5"/>
                    <a:pt x="0" y="11"/>
                  </a:cubicBezTo>
                  <a:cubicBezTo>
                    <a:pt x="0" y="73"/>
                    <a:pt x="0" y="73"/>
                    <a:pt x="0" y="73"/>
                  </a:cubicBezTo>
                  <a:cubicBezTo>
                    <a:pt x="0" y="140"/>
                    <a:pt x="0" y="140"/>
                    <a:pt x="0" y="140"/>
                  </a:cubicBezTo>
                  <a:cubicBezTo>
                    <a:pt x="0" y="205"/>
                    <a:pt x="0" y="205"/>
                    <a:pt x="0" y="205"/>
                  </a:cubicBezTo>
                  <a:cubicBezTo>
                    <a:pt x="0" y="211"/>
                    <a:pt x="5" y="216"/>
                    <a:pt x="10" y="216"/>
                  </a:cubicBez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sp>
          <p:nvSpPr>
            <p:cNvPr id="75" name="Freeform 53"/>
            <p:cNvSpPr>
              <a:spLocks/>
            </p:cNvSpPr>
            <p:nvPr/>
          </p:nvSpPr>
          <p:spPr bwMode="auto">
            <a:xfrm>
              <a:off x="4262438" y="2757488"/>
              <a:ext cx="296863" cy="144463"/>
            </a:xfrm>
            <a:custGeom>
              <a:avLst/>
              <a:gdLst/>
              <a:ahLst/>
              <a:cxnLst>
                <a:cxn ang="0">
                  <a:pos x="265" y="74"/>
                </a:cxn>
                <a:cxn ang="0">
                  <a:pos x="285" y="74"/>
                </a:cxn>
                <a:cxn ang="0">
                  <a:pos x="305" y="53"/>
                </a:cxn>
                <a:cxn ang="0">
                  <a:pos x="305" y="26"/>
                </a:cxn>
                <a:cxn ang="0">
                  <a:pos x="305" y="0"/>
                </a:cxn>
                <a:cxn ang="0">
                  <a:pos x="0" y="0"/>
                </a:cxn>
                <a:cxn ang="0">
                  <a:pos x="0" y="26"/>
                </a:cxn>
                <a:cxn ang="0">
                  <a:pos x="0" y="41"/>
                </a:cxn>
                <a:cxn ang="0">
                  <a:pos x="20" y="62"/>
                </a:cxn>
                <a:cxn ang="0">
                  <a:pos x="40" y="62"/>
                </a:cxn>
                <a:cxn ang="0">
                  <a:pos x="61" y="43"/>
                </a:cxn>
                <a:cxn ang="0">
                  <a:pos x="71" y="33"/>
                </a:cxn>
                <a:cxn ang="0">
                  <a:pos x="82" y="43"/>
                </a:cxn>
                <a:cxn ang="0">
                  <a:pos x="82" y="122"/>
                </a:cxn>
                <a:cxn ang="0">
                  <a:pos x="109" y="149"/>
                </a:cxn>
                <a:cxn ang="0">
                  <a:pos x="115" y="149"/>
                </a:cxn>
                <a:cxn ang="0">
                  <a:pos x="142" y="122"/>
                </a:cxn>
                <a:cxn ang="0">
                  <a:pos x="142" y="36"/>
                </a:cxn>
                <a:cxn ang="0">
                  <a:pos x="153" y="26"/>
                </a:cxn>
                <a:cxn ang="0">
                  <a:pos x="163" y="36"/>
                </a:cxn>
                <a:cxn ang="0">
                  <a:pos x="163" y="78"/>
                </a:cxn>
                <a:cxn ang="0">
                  <a:pos x="190" y="105"/>
                </a:cxn>
                <a:cxn ang="0">
                  <a:pos x="197" y="105"/>
                </a:cxn>
                <a:cxn ang="0">
                  <a:pos x="224" y="78"/>
                </a:cxn>
                <a:cxn ang="0">
                  <a:pos x="224" y="43"/>
                </a:cxn>
                <a:cxn ang="0">
                  <a:pos x="234" y="33"/>
                </a:cxn>
                <a:cxn ang="0">
                  <a:pos x="244" y="43"/>
                </a:cxn>
                <a:cxn ang="0">
                  <a:pos x="244" y="53"/>
                </a:cxn>
                <a:cxn ang="0">
                  <a:pos x="265" y="74"/>
                </a:cxn>
              </a:cxnLst>
              <a:rect l="0" t="0" r="r" b="b"/>
              <a:pathLst>
                <a:path w="305" h="149">
                  <a:moveTo>
                    <a:pt x="265" y="74"/>
                  </a:moveTo>
                  <a:cubicBezTo>
                    <a:pt x="285" y="74"/>
                    <a:pt x="285" y="74"/>
                    <a:pt x="285" y="74"/>
                  </a:cubicBezTo>
                  <a:cubicBezTo>
                    <a:pt x="296" y="74"/>
                    <a:pt x="305" y="65"/>
                    <a:pt x="305" y="53"/>
                  </a:cubicBezTo>
                  <a:cubicBezTo>
                    <a:pt x="305" y="26"/>
                    <a:pt x="305" y="26"/>
                    <a:pt x="305" y="26"/>
                  </a:cubicBezTo>
                  <a:cubicBezTo>
                    <a:pt x="305" y="0"/>
                    <a:pt x="305" y="0"/>
                    <a:pt x="305" y="0"/>
                  </a:cubicBezTo>
                  <a:cubicBezTo>
                    <a:pt x="0" y="0"/>
                    <a:pt x="0" y="0"/>
                    <a:pt x="0" y="0"/>
                  </a:cubicBezTo>
                  <a:cubicBezTo>
                    <a:pt x="0" y="26"/>
                    <a:pt x="0" y="26"/>
                    <a:pt x="0" y="26"/>
                  </a:cubicBezTo>
                  <a:cubicBezTo>
                    <a:pt x="0" y="41"/>
                    <a:pt x="0" y="41"/>
                    <a:pt x="0" y="41"/>
                  </a:cubicBezTo>
                  <a:cubicBezTo>
                    <a:pt x="0" y="52"/>
                    <a:pt x="9" y="62"/>
                    <a:pt x="20" y="62"/>
                  </a:cubicBezTo>
                  <a:cubicBezTo>
                    <a:pt x="40" y="62"/>
                    <a:pt x="40" y="62"/>
                    <a:pt x="40" y="62"/>
                  </a:cubicBezTo>
                  <a:cubicBezTo>
                    <a:pt x="51" y="62"/>
                    <a:pt x="60" y="54"/>
                    <a:pt x="61" y="43"/>
                  </a:cubicBezTo>
                  <a:cubicBezTo>
                    <a:pt x="61" y="38"/>
                    <a:pt x="65" y="33"/>
                    <a:pt x="71" y="33"/>
                  </a:cubicBezTo>
                  <a:cubicBezTo>
                    <a:pt x="77" y="33"/>
                    <a:pt x="82" y="37"/>
                    <a:pt x="82" y="43"/>
                  </a:cubicBezTo>
                  <a:cubicBezTo>
                    <a:pt x="82" y="122"/>
                    <a:pt x="82" y="122"/>
                    <a:pt x="82" y="122"/>
                  </a:cubicBezTo>
                  <a:cubicBezTo>
                    <a:pt x="82" y="137"/>
                    <a:pt x="94" y="149"/>
                    <a:pt x="109" y="149"/>
                  </a:cubicBezTo>
                  <a:cubicBezTo>
                    <a:pt x="115" y="149"/>
                    <a:pt x="115" y="149"/>
                    <a:pt x="115" y="149"/>
                  </a:cubicBezTo>
                  <a:cubicBezTo>
                    <a:pt x="130" y="149"/>
                    <a:pt x="142" y="137"/>
                    <a:pt x="142" y="122"/>
                  </a:cubicBezTo>
                  <a:cubicBezTo>
                    <a:pt x="142" y="36"/>
                    <a:pt x="142" y="36"/>
                    <a:pt x="142" y="36"/>
                  </a:cubicBezTo>
                  <a:cubicBezTo>
                    <a:pt x="142" y="30"/>
                    <a:pt x="147" y="26"/>
                    <a:pt x="153" y="26"/>
                  </a:cubicBezTo>
                  <a:cubicBezTo>
                    <a:pt x="158" y="26"/>
                    <a:pt x="163" y="30"/>
                    <a:pt x="163" y="36"/>
                  </a:cubicBezTo>
                  <a:cubicBezTo>
                    <a:pt x="163" y="78"/>
                    <a:pt x="163" y="78"/>
                    <a:pt x="163" y="78"/>
                  </a:cubicBezTo>
                  <a:cubicBezTo>
                    <a:pt x="163" y="93"/>
                    <a:pt x="175" y="105"/>
                    <a:pt x="190" y="105"/>
                  </a:cubicBezTo>
                  <a:cubicBezTo>
                    <a:pt x="197" y="105"/>
                    <a:pt x="197" y="105"/>
                    <a:pt x="197" y="105"/>
                  </a:cubicBezTo>
                  <a:cubicBezTo>
                    <a:pt x="212" y="105"/>
                    <a:pt x="224" y="93"/>
                    <a:pt x="224" y="78"/>
                  </a:cubicBezTo>
                  <a:cubicBezTo>
                    <a:pt x="224" y="43"/>
                    <a:pt x="224" y="43"/>
                    <a:pt x="224" y="43"/>
                  </a:cubicBezTo>
                  <a:cubicBezTo>
                    <a:pt x="224" y="37"/>
                    <a:pt x="228" y="33"/>
                    <a:pt x="234" y="33"/>
                  </a:cubicBezTo>
                  <a:cubicBezTo>
                    <a:pt x="240" y="33"/>
                    <a:pt x="244" y="37"/>
                    <a:pt x="244" y="43"/>
                  </a:cubicBezTo>
                  <a:cubicBezTo>
                    <a:pt x="244" y="53"/>
                    <a:pt x="244" y="53"/>
                    <a:pt x="244" y="53"/>
                  </a:cubicBezTo>
                  <a:cubicBezTo>
                    <a:pt x="244" y="65"/>
                    <a:pt x="254" y="74"/>
                    <a:pt x="265" y="74"/>
                  </a:cubicBezTo>
                  <a:close/>
                </a:path>
              </a:pathLst>
            </a:custGeom>
            <a:grp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grpSp>
      <p:sp>
        <p:nvSpPr>
          <p:cNvPr id="57" name="Freeform 18"/>
          <p:cNvSpPr>
            <a:spLocks noEditPoints="1"/>
          </p:cNvSpPr>
          <p:nvPr/>
        </p:nvSpPr>
        <p:spPr bwMode="auto">
          <a:xfrm>
            <a:off x="4205047" y="5597460"/>
            <a:ext cx="568547" cy="387559"/>
          </a:xfrm>
          <a:custGeom>
            <a:avLst/>
            <a:gdLst/>
            <a:ahLst/>
            <a:cxnLst>
              <a:cxn ang="0">
                <a:pos x="71" y="42"/>
              </a:cxn>
              <a:cxn ang="0">
                <a:pos x="102" y="111"/>
              </a:cxn>
              <a:cxn ang="0">
                <a:pos x="133" y="42"/>
              </a:cxn>
              <a:cxn ang="0">
                <a:pos x="241" y="80"/>
              </a:cxn>
              <a:cxn ang="0">
                <a:pos x="303" y="80"/>
              </a:cxn>
              <a:cxn ang="0">
                <a:pos x="367" y="42"/>
              </a:cxn>
              <a:cxn ang="0">
                <a:pos x="374" y="187"/>
              </a:cxn>
              <a:cxn ang="0">
                <a:pos x="352" y="133"/>
              </a:cxn>
              <a:cxn ang="0">
                <a:pos x="26" y="129"/>
              </a:cxn>
              <a:cxn ang="0">
                <a:pos x="22" y="319"/>
              </a:cxn>
              <a:cxn ang="0">
                <a:pos x="220" y="323"/>
              </a:cxn>
              <a:cxn ang="0">
                <a:pos x="7" y="345"/>
              </a:cxn>
              <a:cxn ang="0">
                <a:pos x="0" y="49"/>
              </a:cxn>
              <a:cxn ang="0">
                <a:pos x="252" y="20"/>
              </a:cxn>
              <a:cxn ang="0">
                <a:pos x="292" y="20"/>
              </a:cxn>
              <a:cxn ang="0">
                <a:pos x="272" y="100"/>
              </a:cxn>
              <a:cxn ang="0">
                <a:pos x="252" y="20"/>
              </a:cxn>
              <a:cxn ang="0">
                <a:pos x="102" y="0"/>
              </a:cxn>
              <a:cxn ang="0">
                <a:pos x="122" y="80"/>
              </a:cxn>
              <a:cxn ang="0">
                <a:pos x="82" y="80"/>
              </a:cxn>
              <a:cxn ang="0">
                <a:pos x="137" y="150"/>
              </a:cxn>
              <a:cxn ang="0">
                <a:pos x="179" y="192"/>
              </a:cxn>
              <a:cxn ang="0">
                <a:pos x="137" y="150"/>
              </a:cxn>
              <a:cxn ang="0">
                <a:pos x="237" y="150"/>
              </a:cxn>
              <a:cxn ang="0">
                <a:pos x="195" y="192"/>
              </a:cxn>
              <a:cxn ang="0">
                <a:pos x="253" y="150"/>
              </a:cxn>
              <a:cxn ang="0">
                <a:pos x="295" y="180"/>
              </a:cxn>
              <a:cxn ang="0">
                <a:pos x="253" y="192"/>
              </a:cxn>
              <a:cxn ang="0">
                <a:pos x="80" y="207"/>
              </a:cxn>
              <a:cxn ang="0">
                <a:pos x="121" y="248"/>
              </a:cxn>
              <a:cxn ang="0">
                <a:pos x="80" y="207"/>
              </a:cxn>
              <a:cxn ang="0">
                <a:pos x="179" y="207"/>
              </a:cxn>
              <a:cxn ang="0">
                <a:pos x="137" y="248"/>
              </a:cxn>
              <a:cxn ang="0">
                <a:pos x="195" y="207"/>
              </a:cxn>
              <a:cxn ang="0">
                <a:pos x="237" y="220"/>
              </a:cxn>
              <a:cxn ang="0">
                <a:pos x="195" y="248"/>
              </a:cxn>
              <a:cxn ang="0">
                <a:pos x="80" y="264"/>
              </a:cxn>
              <a:cxn ang="0">
                <a:pos x="121" y="305"/>
              </a:cxn>
              <a:cxn ang="0">
                <a:pos x="80" y="264"/>
              </a:cxn>
              <a:cxn ang="0">
                <a:pos x="179" y="264"/>
              </a:cxn>
              <a:cxn ang="0">
                <a:pos x="137" y="305"/>
              </a:cxn>
              <a:cxn ang="0">
                <a:pos x="195" y="264"/>
              </a:cxn>
              <a:cxn ang="0">
                <a:pos x="214" y="287"/>
              </a:cxn>
              <a:cxn ang="0">
                <a:pos x="195" y="305"/>
              </a:cxn>
              <a:cxn ang="0">
                <a:pos x="325" y="301"/>
              </a:cxn>
              <a:cxn ang="0">
                <a:pos x="276" y="280"/>
              </a:cxn>
              <a:cxn ang="0">
                <a:pos x="344" y="334"/>
              </a:cxn>
              <a:cxn ang="0">
                <a:pos x="384" y="199"/>
              </a:cxn>
              <a:cxn ang="0">
                <a:pos x="325" y="189"/>
              </a:cxn>
              <a:cxn ang="0">
                <a:pos x="358" y="226"/>
              </a:cxn>
              <a:cxn ang="0">
                <a:pos x="256" y="287"/>
              </a:cxn>
              <a:cxn ang="0">
                <a:pos x="394" y="287"/>
              </a:cxn>
              <a:cxn ang="0">
                <a:pos x="410" y="238"/>
              </a:cxn>
              <a:cxn ang="0">
                <a:pos x="325" y="384"/>
              </a:cxn>
              <a:cxn ang="0">
                <a:pos x="325" y="189"/>
              </a:cxn>
            </a:cxnLst>
            <a:rect l="0" t="0" r="r" b="b"/>
            <a:pathLst>
              <a:path w="423" h="384">
                <a:moveTo>
                  <a:pt x="7" y="42"/>
                </a:moveTo>
                <a:cubicBezTo>
                  <a:pt x="71" y="42"/>
                  <a:pt x="71" y="42"/>
                  <a:pt x="71" y="42"/>
                </a:cubicBezTo>
                <a:cubicBezTo>
                  <a:pt x="71" y="80"/>
                  <a:pt x="71" y="80"/>
                  <a:pt x="71" y="80"/>
                </a:cubicBezTo>
                <a:cubicBezTo>
                  <a:pt x="71" y="97"/>
                  <a:pt x="85" y="111"/>
                  <a:pt x="102" y="111"/>
                </a:cubicBezTo>
                <a:cubicBezTo>
                  <a:pt x="119" y="111"/>
                  <a:pt x="133" y="97"/>
                  <a:pt x="133" y="80"/>
                </a:cubicBezTo>
                <a:cubicBezTo>
                  <a:pt x="133" y="42"/>
                  <a:pt x="133" y="42"/>
                  <a:pt x="133" y="42"/>
                </a:cubicBezTo>
                <a:cubicBezTo>
                  <a:pt x="241" y="42"/>
                  <a:pt x="241" y="42"/>
                  <a:pt x="241" y="42"/>
                </a:cubicBezTo>
                <a:cubicBezTo>
                  <a:pt x="241" y="80"/>
                  <a:pt x="241" y="80"/>
                  <a:pt x="241" y="80"/>
                </a:cubicBezTo>
                <a:cubicBezTo>
                  <a:pt x="241" y="97"/>
                  <a:pt x="255" y="111"/>
                  <a:pt x="272" y="111"/>
                </a:cubicBezTo>
                <a:cubicBezTo>
                  <a:pt x="289" y="111"/>
                  <a:pt x="303" y="97"/>
                  <a:pt x="303" y="80"/>
                </a:cubicBezTo>
                <a:cubicBezTo>
                  <a:pt x="303" y="42"/>
                  <a:pt x="303" y="42"/>
                  <a:pt x="303" y="42"/>
                </a:cubicBezTo>
                <a:cubicBezTo>
                  <a:pt x="367" y="42"/>
                  <a:pt x="367" y="42"/>
                  <a:pt x="367" y="42"/>
                </a:cubicBezTo>
                <a:cubicBezTo>
                  <a:pt x="371" y="42"/>
                  <a:pt x="374" y="46"/>
                  <a:pt x="374" y="49"/>
                </a:cubicBezTo>
                <a:cubicBezTo>
                  <a:pt x="374" y="187"/>
                  <a:pt x="374" y="187"/>
                  <a:pt x="374" y="187"/>
                </a:cubicBezTo>
                <a:cubicBezTo>
                  <a:pt x="367" y="184"/>
                  <a:pt x="360" y="181"/>
                  <a:pt x="352" y="179"/>
                </a:cubicBezTo>
                <a:cubicBezTo>
                  <a:pt x="352" y="133"/>
                  <a:pt x="352" y="133"/>
                  <a:pt x="352" y="133"/>
                </a:cubicBezTo>
                <a:cubicBezTo>
                  <a:pt x="352" y="131"/>
                  <a:pt x="351" y="129"/>
                  <a:pt x="348" y="129"/>
                </a:cubicBezTo>
                <a:cubicBezTo>
                  <a:pt x="26" y="129"/>
                  <a:pt x="26" y="129"/>
                  <a:pt x="26" y="129"/>
                </a:cubicBezTo>
                <a:cubicBezTo>
                  <a:pt x="24" y="129"/>
                  <a:pt x="22" y="131"/>
                  <a:pt x="22" y="133"/>
                </a:cubicBezTo>
                <a:cubicBezTo>
                  <a:pt x="22" y="319"/>
                  <a:pt x="22" y="319"/>
                  <a:pt x="22" y="319"/>
                </a:cubicBezTo>
                <a:cubicBezTo>
                  <a:pt x="22" y="321"/>
                  <a:pt x="24" y="323"/>
                  <a:pt x="26" y="323"/>
                </a:cubicBezTo>
                <a:cubicBezTo>
                  <a:pt x="220" y="323"/>
                  <a:pt x="220" y="323"/>
                  <a:pt x="220" y="323"/>
                </a:cubicBezTo>
                <a:cubicBezTo>
                  <a:pt x="223" y="331"/>
                  <a:pt x="226" y="338"/>
                  <a:pt x="231" y="345"/>
                </a:cubicBezTo>
                <a:cubicBezTo>
                  <a:pt x="7" y="345"/>
                  <a:pt x="7" y="345"/>
                  <a:pt x="7" y="345"/>
                </a:cubicBezTo>
                <a:cubicBezTo>
                  <a:pt x="3" y="345"/>
                  <a:pt x="0" y="342"/>
                  <a:pt x="0" y="338"/>
                </a:cubicBezTo>
                <a:cubicBezTo>
                  <a:pt x="0" y="49"/>
                  <a:pt x="0" y="49"/>
                  <a:pt x="0" y="49"/>
                </a:cubicBezTo>
                <a:cubicBezTo>
                  <a:pt x="0" y="46"/>
                  <a:pt x="3" y="42"/>
                  <a:pt x="7" y="42"/>
                </a:cubicBezTo>
                <a:close/>
                <a:moveTo>
                  <a:pt x="252" y="20"/>
                </a:moveTo>
                <a:cubicBezTo>
                  <a:pt x="252" y="9"/>
                  <a:pt x="261" y="0"/>
                  <a:pt x="272" y="0"/>
                </a:cubicBezTo>
                <a:cubicBezTo>
                  <a:pt x="283" y="0"/>
                  <a:pt x="292" y="9"/>
                  <a:pt x="292" y="20"/>
                </a:cubicBezTo>
                <a:cubicBezTo>
                  <a:pt x="292" y="80"/>
                  <a:pt x="292" y="80"/>
                  <a:pt x="292" y="80"/>
                </a:cubicBezTo>
                <a:cubicBezTo>
                  <a:pt x="292" y="91"/>
                  <a:pt x="283" y="100"/>
                  <a:pt x="272" y="100"/>
                </a:cubicBezTo>
                <a:cubicBezTo>
                  <a:pt x="261" y="100"/>
                  <a:pt x="252" y="91"/>
                  <a:pt x="252" y="80"/>
                </a:cubicBezTo>
                <a:cubicBezTo>
                  <a:pt x="252" y="20"/>
                  <a:pt x="252" y="20"/>
                  <a:pt x="252" y="20"/>
                </a:cubicBezTo>
                <a:close/>
                <a:moveTo>
                  <a:pt x="82" y="20"/>
                </a:moveTo>
                <a:cubicBezTo>
                  <a:pt x="82" y="9"/>
                  <a:pt x="91" y="0"/>
                  <a:pt x="102" y="0"/>
                </a:cubicBezTo>
                <a:cubicBezTo>
                  <a:pt x="113" y="0"/>
                  <a:pt x="122" y="9"/>
                  <a:pt x="122" y="20"/>
                </a:cubicBezTo>
                <a:cubicBezTo>
                  <a:pt x="122" y="80"/>
                  <a:pt x="122" y="80"/>
                  <a:pt x="122" y="80"/>
                </a:cubicBezTo>
                <a:cubicBezTo>
                  <a:pt x="122" y="91"/>
                  <a:pt x="113" y="100"/>
                  <a:pt x="102" y="100"/>
                </a:cubicBezTo>
                <a:cubicBezTo>
                  <a:pt x="91" y="100"/>
                  <a:pt x="82" y="91"/>
                  <a:pt x="82" y="80"/>
                </a:cubicBezTo>
                <a:cubicBezTo>
                  <a:pt x="82" y="20"/>
                  <a:pt x="82" y="20"/>
                  <a:pt x="82" y="20"/>
                </a:cubicBezTo>
                <a:close/>
                <a:moveTo>
                  <a:pt x="137" y="150"/>
                </a:moveTo>
                <a:cubicBezTo>
                  <a:pt x="179" y="150"/>
                  <a:pt x="179" y="150"/>
                  <a:pt x="179" y="150"/>
                </a:cubicBezTo>
                <a:cubicBezTo>
                  <a:pt x="179" y="192"/>
                  <a:pt x="179" y="192"/>
                  <a:pt x="179" y="192"/>
                </a:cubicBezTo>
                <a:cubicBezTo>
                  <a:pt x="137" y="192"/>
                  <a:pt x="137" y="192"/>
                  <a:pt x="137" y="192"/>
                </a:cubicBezTo>
                <a:cubicBezTo>
                  <a:pt x="137" y="150"/>
                  <a:pt x="137" y="150"/>
                  <a:pt x="137" y="150"/>
                </a:cubicBezTo>
                <a:close/>
                <a:moveTo>
                  <a:pt x="195" y="150"/>
                </a:moveTo>
                <a:cubicBezTo>
                  <a:pt x="237" y="150"/>
                  <a:pt x="237" y="150"/>
                  <a:pt x="237" y="150"/>
                </a:cubicBezTo>
                <a:cubicBezTo>
                  <a:pt x="237" y="192"/>
                  <a:pt x="237" y="192"/>
                  <a:pt x="237" y="192"/>
                </a:cubicBezTo>
                <a:cubicBezTo>
                  <a:pt x="195" y="192"/>
                  <a:pt x="195" y="192"/>
                  <a:pt x="195" y="192"/>
                </a:cubicBezTo>
                <a:cubicBezTo>
                  <a:pt x="195" y="150"/>
                  <a:pt x="195" y="150"/>
                  <a:pt x="195" y="150"/>
                </a:cubicBezTo>
                <a:close/>
                <a:moveTo>
                  <a:pt x="253" y="150"/>
                </a:moveTo>
                <a:cubicBezTo>
                  <a:pt x="295" y="150"/>
                  <a:pt x="295" y="150"/>
                  <a:pt x="295" y="150"/>
                </a:cubicBezTo>
                <a:cubicBezTo>
                  <a:pt x="295" y="180"/>
                  <a:pt x="295" y="180"/>
                  <a:pt x="295" y="180"/>
                </a:cubicBezTo>
                <a:cubicBezTo>
                  <a:pt x="285" y="183"/>
                  <a:pt x="276" y="187"/>
                  <a:pt x="268" y="192"/>
                </a:cubicBezTo>
                <a:cubicBezTo>
                  <a:pt x="253" y="192"/>
                  <a:pt x="253" y="192"/>
                  <a:pt x="253" y="192"/>
                </a:cubicBezTo>
                <a:cubicBezTo>
                  <a:pt x="253" y="150"/>
                  <a:pt x="253" y="150"/>
                  <a:pt x="253" y="150"/>
                </a:cubicBezTo>
                <a:close/>
                <a:moveTo>
                  <a:pt x="80" y="207"/>
                </a:moveTo>
                <a:cubicBezTo>
                  <a:pt x="121" y="207"/>
                  <a:pt x="121" y="207"/>
                  <a:pt x="121" y="207"/>
                </a:cubicBezTo>
                <a:cubicBezTo>
                  <a:pt x="121" y="248"/>
                  <a:pt x="121" y="248"/>
                  <a:pt x="121" y="248"/>
                </a:cubicBezTo>
                <a:cubicBezTo>
                  <a:pt x="80" y="248"/>
                  <a:pt x="80" y="248"/>
                  <a:pt x="80" y="248"/>
                </a:cubicBezTo>
                <a:cubicBezTo>
                  <a:pt x="80" y="207"/>
                  <a:pt x="80" y="207"/>
                  <a:pt x="80" y="207"/>
                </a:cubicBezTo>
                <a:close/>
                <a:moveTo>
                  <a:pt x="137" y="207"/>
                </a:moveTo>
                <a:cubicBezTo>
                  <a:pt x="179" y="207"/>
                  <a:pt x="179" y="207"/>
                  <a:pt x="179" y="207"/>
                </a:cubicBezTo>
                <a:cubicBezTo>
                  <a:pt x="179" y="248"/>
                  <a:pt x="179" y="248"/>
                  <a:pt x="179" y="248"/>
                </a:cubicBezTo>
                <a:cubicBezTo>
                  <a:pt x="137" y="248"/>
                  <a:pt x="137" y="248"/>
                  <a:pt x="137" y="248"/>
                </a:cubicBezTo>
                <a:cubicBezTo>
                  <a:pt x="137" y="207"/>
                  <a:pt x="137" y="207"/>
                  <a:pt x="137" y="207"/>
                </a:cubicBezTo>
                <a:close/>
                <a:moveTo>
                  <a:pt x="195" y="207"/>
                </a:moveTo>
                <a:cubicBezTo>
                  <a:pt x="237" y="207"/>
                  <a:pt x="237" y="207"/>
                  <a:pt x="237" y="207"/>
                </a:cubicBezTo>
                <a:cubicBezTo>
                  <a:pt x="237" y="220"/>
                  <a:pt x="237" y="220"/>
                  <a:pt x="237" y="220"/>
                </a:cubicBezTo>
                <a:cubicBezTo>
                  <a:pt x="230" y="228"/>
                  <a:pt x="225" y="238"/>
                  <a:pt x="221" y="248"/>
                </a:cubicBezTo>
                <a:cubicBezTo>
                  <a:pt x="195" y="248"/>
                  <a:pt x="195" y="248"/>
                  <a:pt x="195" y="248"/>
                </a:cubicBezTo>
                <a:cubicBezTo>
                  <a:pt x="195" y="207"/>
                  <a:pt x="195" y="207"/>
                  <a:pt x="195" y="207"/>
                </a:cubicBezTo>
                <a:close/>
                <a:moveTo>
                  <a:pt x="80" y="264"/>
                </a:moveTo>
                <a:cubicBezTo>
                  <a:pt x="121" y="264"/>
                  <a:pt x="121" y="264"/>
                  <a:pt x="121" y="264"/>
                </a:cubicBezTo>
                <a:cubicBezTo>
                  <a:pt x="121" y="305"/>
                  <a:pt x="121" y="305"/>
                  <a:pt x="121" y="305"/>
                </a:cubicBezTo>
                <a:cubicBezTo>
                  <a:pt x="80" y="305"/>
                  <a:pt x="80" y="305"/>
                  <a:pt x="80" y="305"/>
                </a:cubicBezTo>
                <a:cubicBezTo>
                  <a:pt x="80" y="264"/>
                  <a:pt x="80" y="264"/>
                  <a:pt x="80" y="264"/>
                </a:cubicBezTo>
                <a:close/>
                <a:moveTo>
                  <a:pt x="137" y="264"/>
                </a:moveTo>
                <a:cubicBezTo>
                  <a:pt x="179" y="264"/>
                  <a:pt x="179" y="264"/>
                  <a:pt x="179" y="264"/>
                </a:cubicBezTo>
                <a:cubicBezTo>
                  <a:pt x="179" y="305"/>
                  <a:pt x="179" y="305"/>
                  <a:pt x="179" y="305"/>
                </a:cubicBezTo>
                <a:cubicBezTo>
                  <a:pt x="137" y="305"/>
                  <a:pt x="137" y="305"/>
                  <a:pt x="137" y="305"/>
                </a:cubicBezTo>
                <a:cubicBezTo>
                  <a:pt x="137" y="264"/>
                  <a:pt x="137" y="264"/>
                  <a:pt x="137" y="264"/>
                </a:cubicBezTo>
                <a:close/>
                <a:moveTo>
                  <a:pt x="195" y="264"/>
                </a:moveTo>
                <a:cubicBezTo>
                  <a:pt x="217" y="264"/>
                  <a:pt x="217" y="264"/>
                  <a:pt x="217" y="264"/>
                </a:cubicBezTo>
                <a:cubicBezTo>
                  <a:pt x="215" y="271"/>
                  <a:pt x="214" y="279"/>
                  <a:pt x="214" y="287"/>
                </a:cubicBezTo>
                <a:cubicBezTo>
                  <a:pt x="214" y="293"/>
                  <a:pt x="215" y="299"/>
                  <a:pt x="216" y="305"/>
                </a:cubicBezTo>
                <a:cubicBezTo>
                  <a:pt x="195" y="305"/>
                  <a:pt x="195" y="305"/>
                  <a:pt x="195" y="305"/>
                </a:cubicBezTo>
                <a:cubicBezTo>
                  <a:pt x="195" y="264"/>
                  <a:pt x="195" y="264"/>
                  <a:pt x="195" y="264"/>
                </a:cubicBezTo>
                <a:close/>
                <a:moveTo>
                  <a:pt x="325" y="301"/>
                </a:moveTo>
                <a:cubicBezTo>
                  <a:pt x="313" y="280"/>
                  <a:pt x="313" y="280"/>
                  <a:pt x="313" y="280"/>
                </a:cubicBezTo>
                <a:cubicBezTo>
                  <a:pt x="276" y="280"/>
                  <a:pt x="276" y="280"/>
                  <a:pt x="276" y="280"/>
                </a:cubicBezTo>
                <a:cubicBezTo>
                  <a:pt x="307" y="334"/>
                  <a:pt x="307" y="334"/>
                  <a:pt x="307" y="334"/>
                </a:cubicBezTo>
                <a:cubicBezTo>
                  <a:pt x="344" y="334"/>
                  <a:pt x="344" y="334"/>
                  <a:pt x="344" y="334"/>
                </a:cubicBezTo>
                <a:cubicBezTo>
                  <a:pt x="370" y="289"/>
                  <a:pt x="396" y="244"/>
                  <a:pt x="421" y="199"/>
                </a:cubicBezTo>
                <a:cubicBezTo>
                  <a:pt x="384" y="199"/>
                  <a:pt x="384" y="199"/>
                  <a:pt x="384" y="199"/>
                </a:cubicBezTo>
                <a:cubicBezTo>
                  <a:pt x="364" y="233"/>
                  <a:pt x="345" y="267"/>
                  <a:pt x="325" y="301"/>
                </a:cubicBezTo>
                <a:close/>
                <a:moveTo>
                  <a:pt x="325" y="189"/>
                </a:moveTo>
                <a:cubicBezTo>
                  <a:pt x="342" y="189"/>
                  <a:pt x="359" y="194"/>
                  <a:pt x="373" y="202"/>
                </a:cubicBezTo>
                <a:cubicBezTo>
                  <a:pt x="358" y="226"/>
                  <a:pt x="358" y="226"/>
                  <a:pt x="358" y="226"/>
                </a:cubicBezTo>
                <a:cubicBezTo>
                  <a:pt x="349" y="221"/>
                  <a:pt x="337" y="218"/>
                  <a:pt x="325" y="218"/>
                </a:cubicBezTo>
                <a:cubicBezTo>
                  <a:pt x="287" y="218"/>
                  <a:pt x="256" y="249"/>
                  <a:pt x="256" y="287"/>
                </a:cubicBezTo>
                <a:cubicBezTo>
                  <a:pt x="256" y="325"/>
                  <a:pt x="287" y="356"/>
                  <a:pt x="325" y="356"/>
                </a:cubicBezTo>
                <a:cubicBezTo>
                  <a:pt x="363" y="356"/>
                  <a:pt x="394" y="325"/>
                  <a:pt x="394" y="287"/>
                </a:cubicBezTo>
                <a:cubicBezTo>
                  <a:pt x="394" y="280"/>
                  <a:pt x="394" y="274"/>
                  <a:pt x="392" y="268"/>
                </a:cubicBezTo>
                <a:cubicBezTo>
                  <a:pt x="410" y="238"/>
                  <a:pt x="410" y="238"/>
                  <a:pt x="410" y="238"/>
                </a:cubicBezTo>
                <a:cubicBezTo>
                  <a:pt x="418" y="252"/>
                  <a:pt x="423" y="269"/>
                  <a:pt x="423" y="287"/>
                </a:cubicBezTo>
                <a:cubicBezTo>
                  <a:pt x="423" y="341"/>
                  <a:pt x="379" y="384"/>
                  <a:pt x="325" y="384"/>
                </a:cubicBezTo>
                <a:cubicBezTo>
                  <a:pt x="271" y="384"/>
                  <a:pt x="228" y="341"/>
                  <a:pt x="228" y="287"/>
                </a:cubicBezTo>
                <a:cubicBezTo>
                  <a:pt x="228" y="233"/>
                  <a:pt x="271" y="189"/>
                  <a:pt x="325" y="189"/>
                </a:cubicBezTo>
                <a:close/>
              </a:path>
            </a:pathLst>
          </a:custGeom>
          <a:solidFill>
            <a:schemeClr val="bg2"/>
          </a:solid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sp>
        <p:nvSpPr>
          <p:cNvPr id="59" name="Rectangle 58"/>
          <p:cNvSpPr/>
          <p:nvPr/>
        </p:nvSpPr>
        <p:spPr>
          <a:xfrm>
            <a:off x="6155754" y="5543362"/>
            <a:ext cx="2626883" cy="55692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endParaRPr lang="en-US" sz="800" dirty="0" err="1">
              <a:solidFill>
                <a:prstClr val="white"/>
              </a:solidFill>
            </a:endParaRPr>
          </a:p>
        </p:txBody>
      </p:sp>
      <p:grpSp>
        <p:nvGrpSpPr>
          <p:cNvPr id="61" name="Group 105"/>
          <p:cNvGrpSpPr>
            <a:grpSpLocks noChangeAspect="1"/>
          </p:cNvGrpSpPr>
          <p:nvPr/>
        </p:nvGrpSpPr>
        <p:grpSpPr bwMode="auto">
          <a:xfrm>
            <a:off x="7037981" y="5607133"/>
            <a:ext cx="693819" cy="400730"/>
            <a:chOff x="2552" y="1972"/>
            <a:chExt cx="651" cy="376"/>
          </a:xfrm>
          <a:solidFill>
            <a:schemeClr val="bg2"/>
          </a:solidFill>
        </p:grpSpPr>
        <p:sp>
          <p:nvSpPr>
            <p:cNvPr id="62" name="Freeform 106"/>
            <p:cNvSpPr>
              <a:spLocks noEditPoints="1"/>
            </p:cNvSpPr>
            <p:nvPr/>
          </p:nvSpPr>
          <p:spPr bwMode="auto">
            <a:xfrm>
              <a:off x="2774" y="2227"/>
              <a:ext cx="429" cy="121"/>
            </a:xfrm>
            <a:custGeom>
              <a:avLst/>
              <a:gdLst>
                <a:gd name="T0" fmla="*/ 180 w 180"/>
                <a:gd name="T1" fmla="*/ 10 h 50"/>
                <a:gd name="T2" fmla="*/ 180 w 180"/>
                <a:gd name="T3" fmla="*/ 41 h 50"/>
                <a:gd name="T4" fmla="*/ 171 w 180"/>
                <a:gd name="T5" fmla="*/ 50 h 50"/>
                <a:gd name="T6" fmla="*/ 10 w 180"/>
                <a:gd name="T7" fmla="*/ 50 h 50"/>
                <a:gd name="T8" fmla="*/ 0 w 180"/>
                <a:gd name="T9" fmla="*/ 41 h 50"/>
                <a:gd name="T10" fmla="*/ 0 w 180"/>
                <a:gd name="T11" fmla="*/ 10 h 50"/>
                <a:gd name="T12" fmla="*/ 10 w 180"/>
                <a:gd name="T13" fmla="*/ 0 h 50"/>
                <a:gd name="T14" fmla="*/ 171 w 180"/>
                <a:gd name="T15" fmla="*/ 0 h 50"/>
                <a:gd name="T16" fmla="*/ 180 w 180"/>
                <a:gd name="T17" fmla="*/ 10 h 50"/>
                <a:gd name="T18" fmla="*/ 172 w 180"/>
                <a:gd name="T19" fmla="*/ 25 h 50"/>
                <a:gd name="T20" fmla="*/ 163 w 180"/>
                <a:gd name="T21" fmla="*/ 13 h 50"/>
                <a:gd name="T22" fmla="*/ 13 w 180"/>
                <a:gd name="T23" fmla="*/ 13 h 50"/>
                <a:gd name="T24" fmla="*/ 7 w 180"/>
                <a:gd name="T25" fmla="*/ 16 h 50"/>
                <a:gd name="T26" fmla="*/ 5 w 180"/>
                <a:gd name="T27" fmla="*/ 25 h 50"/>
                <a:gd name="T28" fmla="*/ 13 w 180"/>
                <a:gd name="T29" fmla="*/ 37 h 50"/>
                <a:gd name="T30" fmla="*/ 163 w 180"/>
                <a:gd name="T31" fmla="*/ 37 h 50"/>
                <a:gd name="T32" fmla="*/ 172 w 180"/>
                <a:gd name="T33"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50">
                  <a:moveTo>
                    <a:pt x="180" y="10"/>
                  </a:moveTo>
                  <a:cubicBezTo>
                    <a:pt x="180" y="41"/>
                    <a:pt x="180" y="41"/>
                    <a:pt x="180" y="41"/>
                  </a:cubicBezTo>
                  <a:cubicBezTo>
                    <a:pt x="180" y="46"/>
                    <a:pt x="176" y="50"/>
                    <a:pt x="171" y="50"/>
                  </a:cubicBezTo>
                  <a:cubicBezTo>
                    <a:pt x="10" y="50"/>
                    <a:pt x="10" y="50"/>
                    <a:pt x="10" y="50"/>
                  </a:cubicBezTo>
                  <a:cubicBezTo>
                    <a:pt x="4" y="50"/>
                    <a:pt x="0" y="46"/>
                    <a:pt x="0" y="41"/>
                  </a:cubicBezTo>
                  <a:cubicBezTo>
                    <a:pt x="0" y="10"/>
                    <a:pt x="0" y="10"/>
                    <a:pt x="0" y="10"/>
                  </a:cubicBezTo>
                  <a:cubicBezTo>
                    <a:pt x="0" y="4"/>
                    <a:pt x="4" y="0"/>
                    <a:pt x="10" y="0"/>
                  </a:cubicBezTo>
                  <a:cubicBezTo>
                    <a:pt x="171" y="0"/>
                    <a:pt x="171" y="0"/>
                    <a:pt x="171" y="0"/>
                  </a:cubicBezTo>
                  <a:cubicBezTo>
                    <a:pt x="176" y="0"/>
                    <a:pt x="180" y="4"/>
                    <a:pt x="180" y="10"/>
                  </a:cubicBezTo>
                  <a:moveTo>
                    <a:pt x="172" y="25"/>
                  </a:moveTo>
                  <a:cubicBezTo>
                    <a:pt x="172" y="18"/>
                    <a:pt x="168" y="13"/>
                    <a:pt x="163" y="13"/>
                  </a:cubicBezTo>
                  <a:cubicBezTo>
                    <a:pt x="13" y="13"/>
                    <a:pt x="13" y="13"/>
                    <a:pt x="13" y="13"/>
                  </a:cubicBezTo>
                  <a:cubicBezTo>
                    <a:pt x="11" y="13"/>
                    <a:pt x="8" y="14"/>
                    <a:pt x="7" y="16"/>
                  </a:cubicBezTo>
                  <a:cubicBezTo>
                    <a:pt x="5" y="18"/>
                    <a:pt x="5" y="21"/>
                    <a:pt x="5" y="25"/>
                  </a:cubicBezTo>
                  <a:cubicBezTo>
                    <a:pt x="5" y="32"/>
                    <a:pt x="8" y="37"/>
                    <a:pt x="13" y="37"/>
                  </a:cubicBezTo>
                  <a:cubicBezTo>
                    <a:pt x="163" y="37"/>
                    <a:pt x="163" y="37"/>
                    <a:pt x="163" y="37"/>
                  </a:cubicBezTo>
                  <a:cubicBezTo>
                    <a:pt x="168" y="37"/>
                    <a:pt x="172" y="32"/>
                    <a:pt x="172"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07"/>
            <p:cNvSpPr>
              <a:spLocks/>
            </p:cNvSpPr>
            <p:nvPr/>
          </p:nvSpPr>
          <p:spPr bwMode="auto">
            <a:xfrm>
              <a:off x="3141" y="2268"/>
              <a:ext cx="34" cy="39"/>
            </a:xfrm>
            <a:custGeom>
              <a:avLst/>
              <a:gdLst>
                <a:gd name="T0" fmla="*/ 6 w 14"/>
                <a:gd name="T1" fmla="*/ 0 h 16"/>
                <a:gd name="T2" fmla="*/ 14 w 14"/>
                <a:gd name="T3" fmla="*/ 8 h 16"/>
                <a:gd name="T4" fmla="*/ 6 w 14"/>
                <a:gd name="T5" fmla="*/ 16 h 16"/>
                <a:gd name="T6" fmla="*/ 0 w 14"/>
                <a:gd name="T7" fmla="*/ 16 h 16"/>
                <a:gd name="T8" fmla="*/ 6 w 14"/>
                <a:gd name="T9" fmla="*/ 0 h 16"/>
                <a:gd name="T10" fmla="*/ 6 w 14"/>
                <a:gd name="T11" fmla="*/ 0 h 16"/>
              </a:gdLst>
              <a:ahLst/>
              <a:cxnLst>
                <a:cxn ang="0">
                  <a:pos x="T0" y="T1"/>
                </a:cxn>
                <a:cxn ang="0">
                  <a:pos x="T2" y="T3"/>
                </a:cxn>
                <a:cxn ang="0">
                  <a:pos x="T4" y="T5"/>
                </a:cxn>
                <a:cxn ang="0">
                  <a:pos x="T6" y="T7"/>
                </a:cxn>
                <a:cxn ang="0">
                  <a:pos x="T8" y="T9"/>
                </a:cxn>
                <a:cxn ang="0">
                  <a:pos x="T10" y="T11"/>
                </a:cxn>
              </a:cxnLst>
              <a:rect l="0" t="0" r="r" b="b"/>
              <a:pathLst>
                <a:path w="14" h="16">
                  <a:moveTo>
                    <a:pt x="6" y="0"/>
                  </a:moveTo>
                  <a:cubicBezTo>
                    <a:pt x="10" y="0"/>
                    <a:pt x="14" y="4"/>
                    <a:pt x="14" y="8"/>
                  </a:cubicBezTo>
                  <a:cubicBezTo>
                    <a:pt x="14" y="13"/>
                    <a:pt x="10" y="16"/>
                    <a:pt x="6" y="16"/>
                  </a:cubicBezTo>
                  <a:cubicBezTo>
                    <a:pt x="0" y="16"/>
                    <a:pt x="0" y="16"/>
                    <a:pt x="0" y="16"/>
                  </a:cubicBezTo>
                  <a:cubicBezTo>
                    <a:pt x="6" y="0"/>
                    <a:pt x="6" y="0"/>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08"/>
            <p:cNvSpPr>
              <a:spLocks/>
            </p:cNvSpPr>
            <p:nvPr/>
          </p:nvSpPr>
          <p:spPr bwMode="auto">
            <a:xfrm>
              <a:off x="2848" y="2078"/>
              <a:ext cx="305" cy="133"/>
            </a:xfrm>
            <a:custGeom>
              <a:avLst/>
              <a:gdLst>
                <a:gd name="T0" fmla="*/ 128 w 128"/>
                <a:gd name="T1" fmla="*/ 24 h 55"/>
                <a:gd name="T2" fmla="*/ 128 w 128"/>
                <a:gd name="T3" fmla="*/ 55 h 55"/>
                <a:gd name="T4" fmla="*/ 20 w 128"/>
                <a:gd name="T5" fmla="*/ 55 h 55"/>
                <a:gd name="T6" fmla="*/ 0 w 128"/>
                <a:gd name="T7" fmla="*/ 55 h 55"/>
                <a:gd name="T8" fmla="*/ 0 w 128"/>
                <a:gd name="T9" fmla="*/ 32 h 55"/>
                <a:gd name="T10" fmla="*/ 59 w 128"/>
                <a:gd name="T11" fmla="*/ 32 h 55"/>
                <a:gd name="T12" fmla="*/ 77 w 128"/>
                <a:gd name="T13" fmla="*/ 0 h 55"/>
                <a:gd name="T14" fmla="*/ 96 w 128"/>
                <a:gd name="T15" fmla="*/ 0 h 55"/>
                <a:gd name="T16" fmla="*/ 128 w 128"/>
                <a:gd name="T17" fmla="*/ 2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55">
                  <a:moveTo>
                    <a:pt x="128" y="24"/>
                  </a:moveTo>
                  <a:cubicBezTo>
                    <a:pt x="128" y="55"/>
                    <a:pt x="128" y="55"/>
                    <a:pt x="128" y="55"/>
                  </a:cubicBezTo>
                  <a:cubicBezTo>
                    <a:pt x="20" y="55"/>
                    <a:pt x="20" y="55"/>
                    <a:pt x="20" y="55"/>
                  </a:cubicBezTo>
                  <a:cubicBezTo>
                    <a:pt x="0" y="55"/>
                    <a:pt x="0" y="55"/>
                    <a:pt x="0" y="55"/>
                  </a:cubicBezTo>
                  <a:cubicBezTo>
                    <a:pt x="0" y="32"/>
                    <a:pt x="0" y="32"/>
                    <a:pt x="0" y="32"/>
                  </a:cubicBezTo>
                  <a:cubicBezTo>
                    <a:pt x="59" y="32"/>
                    <a:pt x="59" y="32"/>
                    <a:pt x="59" y="32"/>
                  </a:cubicBezTo>
                  <a:cubicBezTo>
                    <a:pt x="77" y="0"/>
                    <a:pt x="77" y="0"/>
                    <a:pt x="77" y="0"/>
                  </a:cubicBezTo>
                  <a:cubicBezTo>
                    <a:pt x="96" y="0"/>
                    <a:pt x="96" y="0"/>
                    <a:pt x="96" y="0"/>
                  </a:cubicBezTo>
                  <a:cubicBezTo>
                    <a:pt x="128" y="0"/>
                    <a:pt x="128" y="24"/>
                    <a:pt x="12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9"/>
            <p:cNvSpPr>
              <a:spLocks/>
            </p:cNvSpPr>
            <p:nvPr/>
          </p:nvSpPr>
          <p:spPr bwMode="auto">
            <a:xfrm>
              <a:off x="3103" y="2268"/>
              <a:ext cx="36" cy="39"/>
            </a:xfrm>
            <a:custGeom>
              <a:avLst/>
              <a:gdLst>
                <a:gd name="T0" fmla="*/ 36 w 36"/>
                <a:gd name="T1" fmla="*/ 0 h 39"/>
                <a:gd name="T2" fmla="*/ 22 w 36"/>
                <a:gd name="T3" fmla="*/ 39 h 39"/>
                <a:gd name="T4" fmla="*/ 0 w 36"/>
                <a:gd name="T5" fmla="*/ 39 h 39"/>
                <a:gd name="T6" fmla="*/ 15 w 36"/>
                <a:gd name="T7" fmla="*/ 0 h 39"/>
                <a:gd name="T8" fmla="*/ 36 w 36"/>
                <a:gd name="T9" fmla="*/ 0 h 39"/>
                <a:gd name="T10" fmla="*/ 36 w 36"/>
                <a:gd name="T11" fmla="*/ 0 h 39"/>
                <a:gd name="T12" fmla="*/ 36 w 36"/>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6" h="39">
                  <a:moveTo>
                    <a:pt x="36" y="0"/>
                  </a:moveTo>
                  <a:lnTo>
                    <a:pt x="22" y="39"/>
                  </a:lnTo>
                  <a:lnTo>
                    <a:pt x="0" y="39"/>
                  </a:lnTo>
                  <a:lnTo>
                    <a:pt x="15"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0"/>
            <p:cNvSpPr>
              <a:spLocks/>
            </p:cNvSpPr>
            <p:nvPr/>
          </p:nvSpPr>
          <p:spPr bwMode="auto">
            <a:xfrm>
              <a:off x="3067" y="2268"/>
              <a:ext cx="34" cy="39"/>
            </a:xfrm>
            <a:custGeom>
              <a:avLst/>
              <a:gdLst>
                <a:gd name="T0" fmla="*/ 34 w 34"/>
                <a:gd name="T1" fmla="*/ 0 h 39"/>
                <a:gd name="T2" fmla="*/ 17 w 34"/>
                <a:gd name="T3" fmla="*/ 39 h 39"/>
                <a:gd name="T4" fmla="*/ 0 w 34"/>
                <a:gd name="T5" fmla="*/ 39 h 39"/>
                <a:gd name="T6" fmla="*/ 15 w 34"/>
                <a:gd name="T7" fmla="*/ 3 h 39"/>
                <a:gd name="T8" fmla="*/ 15 w 34"/>
                <a:gd name="T9" fmla="*/ 0 h 39"/>
                <a:gd name="T10" fmla="*/ 34 w 34"/>
                <a:gd name="T11" fmla="*/ 0 h 39"/>
                <a:gd name="T12" fmla="*/ 34 w 34"/>
                <a:gd name="T13" fmla="*/ 0 h 39"/>
                <a:gd name="T14" fmla="*/ 34 w 34"/>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9">
                  <a:moveTo>
                    <a:pt x="34" y="0"/>
                  </a:move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11"/>
            <p:cNvSpPr>
              <a:spLocks/>
            </p:cNvSpPr>
            <p:nvPr/>
          </p:nvSpPr>
          <p:spPr bwMode="auto">
            <a:xfrm>
              <a:off x="3029" y="2268"/>
              <a:ext cx="36" cy="39"/>
            </a:xfrm>
            <a:custGeom>
              <a:avLst/>
              <a:gdLst>
                <a:gd name="T0" fmla="*/ 36 w 36"/>
                <a:gd name="T1" fmla="*/ 0 h 39"/>
                <a:gd name="T2" fmla="*/ 36 w 36"/>
                <a:gd name="T3" fmla="*/ 3 h 39"/>
                <a:gd name="T4" fmla="*/ 22 w 36"/>
                <a:gd name="T5" fmla="*/ 39 h 39"/>
                <a:gd name="T6" fmla="*/ 0 w 36"/>
                <a:gd name="T7" fmla="*/ 39 h 39"/>
                <a:gd name="T8" fmla="*/ 14 w 36"/>
                <a:gd name="T9" fmla="*/ 3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4" y="3"/>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12"/>
            <p:cNvSpPr>
              <a:spLocks/>
            </p:cNvSpPr>
            <p:nvPr/>
          </p:nvSpPr>
          <p:spPr bwMode="auto">
            <a:xfrm>
              <a:off x="2993" y="2268"/>
              <a:ext cx="34" cy="39"/>
            </a:xfrm>
            <a:custGeom>
              <a:avLst/>
              <a:gdLst>
                <a:gd name="T0" fmla="*/ 34 w 34"/>
                <a:gd name="T1" fmla="*/ 0 h 39"/>
                <a:gd name="T2" fmla="*/ 34 w 34"/>
                <a:gd name="T3" fmla="*/ 3 h 39"/>
                <a:gd name="T4" fmla="*/ 17 w 34"/>
                <a:gd name="T5" fmla="*/ 39 h 39"/>
                <a:gd name="T6" fmla="*/ 0 w 34"/>
                <a:gd name="T7" fmla="*/ 39 h 39"/>
                <a:gd name="T8" fmla="*/ 15 w 34"/>
                <a:gd name="T9" fmla="*/ 0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3"/>
                  </a:lnTo>
                  <a:lnTo>
                    <a:pt x="17" y="39"/>
                  </a:lnTo>
                  <a:lnTo>
                    <a:pt x="0" y="39"/>
                  </a:lnTo>
                  <a:lnTo>
                    <a:pt x="15" y="0"/>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113"/>
            <p:cNvSpPr>
              <a:spLocks/>
            </p:cNvSpPr>
            <p:nvPr/>
          </p:nvSpPr>
          <p:spPr bwMode="auto">
            <a:xfrm>
              <a:off x="2955" y="2268"/>
              <a:ext cx="36" cy="39"/>
            </a:xfrm>
            <a:custGeom>
              <a:avLst/>
              <a:gdLst>
                <a:gd name="T0" fmla="*/ 36 w 36"/>
                <a:gd name="T1" fmla="*/ 0 h 39"/>
                <a:gd name="T2" fmla="*/ 36 w 36"/>
                <a:gd name="T3" fmla="*/ 0 h 39"/>
                <a:gd name="T4" fmla="*/ 19 w 36"/>
                <a:gd name="T5" fmla="*/ 39 h 39"/>
                <a:gd name="T6" fmla="*/ 0 w 36"/>
                <a:gd name="T7" fmla="*/ 39 h 39"/>
                <a:gd name="T8" fmla="*/ 14 w 36"/>
                <a:gd name="T9" fmla="*/ 0 h 39"/>
                <a:gd name="T10" fmla="*/ 14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0"/>
                  </a:lnTo>
                  <a:lnTo>
                    <a:pt x="19" y="39"/>
                  </a:lnTo>
                  <a:lnTo>
                    <a:pt x="0" y="39"/>
                  </a:lnTo>
                  <a:lnTo>
                    <a:pt x="14" y="0"/>
                  </a:lnTo>
                  <a:lnTo>
                    <a:pt x="14"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14"/>
            <p:cNvSpPr>
              <a:spLocks/>
            </p:cNvSpPr>
            <p:nvPr/>
          </p:nvSpPr>
          <p:spPr bwMode="auto">
            <a:xfrm>
              <a:off x="2919" y="2268"/>
              <a:ext cx="34" cy="39"/>
            </a:xfrm>
            <a:custGeom>
              <a:avLst/>
              <a:gdLst>
                <a:gd name="T0" fmla="*/ 34 w 34"/>
                <a:gd name="T1" fmla="*/ 0 h 39"/>
                <a:gd name="T2" fmla="*/ 34 w 34"/>
                <a:gd name="T3" fmla="*/ 0 h 39"/>
                <a:gd name="T4" fmla="*/ 17 w 34"/>
                <a:gd name="T5" fmla="*/ 39 h 39"/>
                <a:gd name="T6" fmla="*/ 0 w 34"/>
                <a:gd name="T7" fmla="*/ 39 h 39"/>
                <a:gd name="T8" fmla="*/ 15 w 34"/>
                <a:gd name="T9" fmla="*/ 3 h 39"/>
                <a:gd name="T10" fmla="*/ 15 w 34"/>
                <a:gd name="T11" fmla="*/ 0 h 39"/>
                <a:gd name="T12" fmla="*/ 34 w 34"/>
                <a:gd name="T13" fmla="*/ 0 h 39"/>
                <a:gd name="T14" fmla="*/ 34 w 34"/>
                <a:gd name="T15" fmla="*/ 0 h 39"/>
                <a:gd name="T16" fmla="*/ 34 w 34"/>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9">
                  <a:moveTo>
                    <a:pt x="34" y="0"/>
                  </a:moveTo>
                  <a:lnTo>
                    <a:pt x="34" y="0"/>
                  </a:lnTo>
                  <a:lnTo>
                    <a:pt x="17" y="39"/>
                  </a:lnTo>
                  <a:lnTo>
                    <a:pt x="0" y="39"/>
                  </a:lnTo>
                  <a:lnTo>
                    <a:pt x="15" y="3"/>
                  </a:lnTo>
                  <a:lnTo>
                    <a:pt x="15" y="0"/>
                  </a:lnTo>
                  <a:lnTo>
                    <a:pt x="34" y="0"/>
                  </a:lnTo>
                  <a:lnTo>
                    <a:pt x="34" y="0"/>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15"/>
            <p:cNvSpPr>
              <a:spLocks/>
            </p:cNvSpPr>
            <p:nvPr/>
          </p:nvSpPr>
          <p:spPr bwMode="auto">
            <a:xfrm>
              <a:off x="2769" y="1972"/>
              <a:ext cx="177" cy="157"/>
            </a:xfrm>
            <a:custGeom>
              <a:avLst/>
              <a:gdLst>
                <a:gd name="T0" fmla="*/ 11 w 74"/>
                <a:gd name="T1" fmla="*/ 2 h 65"/>
                <a:gd name="T2" fmla="*/ 74 w 74"/>
                <a:gd name="T3" fmla="*/ 65 h 65"/>
                <a:gd name="T4" fmla="*/ 50 w 74"/>
                <a:gd name="T5" fmla="*/ 65 h 65"/>
                <a:gd name="T6" fmla="*/ 2 w 74"/>
                <a:gd name="T7" fmla="*/ 14 h 65"/>
                <a:gd name="T8" fmla="*/ 6 w 74"/>
                <a:gd name="T9" fmla="*/ 14 h 65"/>
                <a:gd name="T10" fmla="*/ 11 w 74"/>
                <a:gd name="T11" fmla="*/ 8 h 65"/>
                <a:gd name="T12" fmla="*/ 6 w 74"/>
                <a:gd name="T13" fmla="*/ 3 h 65"/>
                <a:gd name="T14" fmla="*/ 0 w 74"/>
                <a:gd name="T15" fmla="*/ 3 h 65"/>
                <a:gd name="T16" fmla="*/ 11 w 74"/>
                <a:gd name="T17"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65">
                  <a:moveTo>
                    <a:pt x="11" y="2"/>
                  </a:moveTo>
                  <a:cubicBezTo>
                    <a:pt x="74" y="65"/>
                    <a:pt x="74" y="65"/>
                    <a:pt x="74" y="65"/>
                  </a:cubicBezTo>
                  <a:cubicBezTo>
                    <a:pt x="50" y="65"/>
                    <a:pt x="50" y="65"/>
                    <a:pt x="50" y="65"/>
                  </a:cubicBezTo>
                  <a:cubicBezTo>
                    <a:pt x="2" y="14"/>
                    <a:pt x="2" y="14"/>
                    <a:pt x="2" y="14"/>
                  </a:cubicBezTo>
                  <a:cubicBezTo>
                    <a:pt x="6" y="14"/>
                    <a:pt x="6" y="14"/>
                    <a:pt x="6" y="14"/>
                  </a:cubicBezTo>
                  <a:cubicBezTo>
                    <a:pt x="8" y="14"/>
                    <a:pt x="11" y="11"/>
                    <a:pt x="11" y="8"/>
                  </a:cubicBezTo>
                  <a:cubicBezTo>
                    <a:pt x="11" y="5"/>
                    <a:pt x="8" y="3"/>
                    <a:pt x="6" y="3"/>
                  </a:cubicBezTo>
                  <a:cubicBezTo>
                    <a:pt x="0" y="3"/>
                    <a:pt x="0" y="3"/>
                    <a:pt x="0" y="3"/>
                  </a:cubicBezTo>
                  <a:cubicBezTo>
                    <a:pt x="2" y="1"/>
                    <a:pt x="5"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116"/>
            <p:cNvSpPr>
              <a:spLocks/>
            </p:cNvSpPr>
            <p:nvPr/>
          </p:nvSpPr>
          <p:spPr bwMode="auto">
            <a:xfrm>
              <a:off x="2881" y="2268"/>
              <a:ext cx="36" cy="39"/>
            </a:xfrm>
            <a:custGeom>
              <a:avLst/>
              <a:gdLst>
                <a:gd name="T0" fmla="*/ 36 w 36"/>
                <a:gd name="T1" fmla="*/ 0 h 39"/>
                <a:gd name="T2" fmla="*/ 36 w 36"/>
                <a:gd name="T3" fmla="*/ 3 h 39"/>
                <a:gd name="T4" fmla="*/ 22 w 36"/>
                <a:gd name="T5" fmla="*/ 39 h 39"/>
                <a:gd name="T6" fmla="*/ 0 w 36"/>
                <a:gd name="T7" fmla="*/ 39 h 39"/>
                <a:gd name="T8" fmla="*/ 12 w 36"/>
                <a:gd name="T9" fmla="*/ 3 h 39"/>
                <a:gd name="T10" fmla="*/ 12 w 36"/>
                <a:gd name="T11" fmla="*/ 0 h 39"/>
                <a:gd name="T12" fmla="*/ 36 w 36"/>
                <a:gd name="T13" fmla="*/ 0 h 39"/>
                <a:gd name="T14" fmla="*/ 36 w 36"/>
                <a:gd name="T15" fmla="*/ 0 h 39"/>
                <a:gd name="T16" fmla="*/ 36 w 3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36" y="0"/>
                  </a:moveTo>
                  <a:lnTo>
                    <a:pt x="36" y="3"/>
                  </a:lnTo>
                  <a:lnTo>
                    <a:pt x="22" y="39"/>
                  </a:lnTo>
                  <a:lnTo>
                    <a:pt x="0" y="39"/>
                  </a:lnTo>
                  <a:lnTo>
                    <a:pt x="12" y="3"/>
                  </a:lnTo>
                  <a:lnTo>
                    <a:pt x="12" y="0"/>
                  </a:lnTo>
                  <a:lnTo>
                    <a:pt x="36" y="0"/>
                  </a:lnTo>
                  <a:lnTo>
                    <a:pt x="36" y="0"/>
                  </a:ln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17"/>
            <p:cNvSpPr>
              <a:spLocks/>
            </p:cNvSpPr>
            <p:nvPr/>
          </p:nvSpPr>
          <p:spPr bwMode="auto">
            <a:xfrm>
              <a:off x="2840" y="2268"/>
              <a:ext cx="39" cy="39"/>
            </a:xfrm>
            <a:custGeom>
              <a:avLst/>
              <a:gdLst>
                <a:gd name="T0" fmla="*/ 39 w 39"/>
                <a:gd name="T1" fmla="*/ 0 h 39"/>
                <a:gd name="T2" fmla="*/ 39 w 39"/>
                <a:gd name="T3" fmla="*/ 3 h 39"/>
                <a:gd name="T4" fmla="*/ 22 w 39"/>
                <a:gd name="T5" fmla="*/ 39 h 39"/>
                <a:gd name="T6" fmla="*/ 0 w 39"/>
                <a:gd name="T7" fmla="*/ 39 h 39"/>
                <a:gd name="T8" fmla="*/ 15 w 39"/>
                <a:gd name="T9" fmla="*/ 3 h 39"/>
                <a:gd name="T10" fmla="*/ 15 w 39"/>
                <a:gd name="T11" fmla="*/ 0 h 39"/>
                <a:gd name="T12" fmla="*/ 39 w 39"/>
                <a:gd name="T13" fmla="*/ 0 h 39"/>
                <a:gd name="T14" fmla="*/ 39 w 39"/>
                <a:gd name="T15" fmla="*/ 0 h 39"/>
                <a:gd name="T16" fmla="*/ 39 w 39"/>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39" y="0"/>
                  </a:moveTo>
                  <a:lnTo>
                    <a:pt x="39" y="3"/>
                  </a:lnTo>
                  <a:lnTo>
                    <a:pt x="22" y="39"/>
                  </a:lnTo>
                  <a:lnTo>
                    <a:pt x="0" y="39"/>
                  </a:lnTo>
                  <a:lnTo>
                    <a:pt x="15" y="3"/>
                  </a:lnTo>
                  <a:lnTo>
                    <a:pt x="15" y="0"/>
                  </a:lnTo>
                  <a:lnTo>
                    <a:pt x="39"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18"/>
            <p:cNvSpPr>
              <a:spLocks/>
            </p:cNvSpPr>
            <p:nvPr/>
          </p:nvSpPr>
          <p:spPr bwMode="auto">
            <a:xfrm>
              <a:off x="2795" y="2268"/>
              <a:ext cx="45" cy="39"/>
            </a:xfrm>
            <a:custGeom>
              <a:avLst/>
              <a:gdLst>
                <a:gd name="T0" fmla="*/ 19 w 19"/>
                <a:gd name="T1" fmla="*/ 0 h 16"/>
                <a:gd name="T2" fmla="*/ 19 w 19"/>
                <a:gd name="T3" fmla="*/ 1 h 16"/>
                <a:gd name="T4" fmla="*/ 12 w 19"/>
                <a:gd name="T5" fmla="*/ 16 h 16"/>
                <a:gd name="T6" fmla="*/ 8 w 19"/>
                <a:gd name="T7" fmla="*/ 16 h 16"/>
                <a:gd name="T8" fmla="*/ 0 w 19"/>
                <a:gd name="T9" fmla="*/ 8 h 16"/>
                <a:gd name="T10" fmla="*/ 3 w 19"/>
                <a:gd name="T11" fmla="*/ 2 h 16"/>
                <a:gd name="T12" fmla="*/ 8 w 19"/>
                <a:gd name="T13" fmla="*/ 0 h 16"/>
                <a:gd name="T14" fmla="*/ 19 w 19"/>
                <a:gd name="T15" fmla="*/ 0 h 16"/>
                <a:gd name="T16" fmla="*/ 19 w 19"/>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6">
                  <a:moveTo>
                    <a:pt x="19" y="0"/>
                  </a:moveTo>
                  <a:cubicBezTo>
                    <a:pt x="19" y="1"/>
                    <a:pt x="19" y="1"/>
                    <a:pt x="19" y="1"/>
                  </a:cubicBezTo>
                  <a:cubicBezTo>
                    <a:pt x="12" y="16"/>
                    <a:pt x="12" y="16"/>
                    <a:pt x="12" y="16"/>
                  </a:cubicBezTo>
                  <a:cubicBezTo>
                    <a:pt x="8" y="16"/>
                    <a:pt x="8" y="16"/>
                    <a:pt x="8" y="16"/>
                  </a:cubicBezTo>
                  <a:cubicBezTo>
                    <a:pt x="3" y="16"/>
                    <a:pt x="0" y="13"/>
                    <a:pt x="0" y="8"/>
                  </a:cubicBezTo>
                  <a:cubicBezTo>
                    <a:pt x="0" y="6"/>
                    <a:pt x="1" y="4"/>
                    <a:pt x="3" y="2"/>
                  </a:cubicBezTo>
                  <a:cubicBezTo>
                    <a:pt x="3" y="1"/>
                    <a:pt x="5" y="0"/>
                    <a:pt x="8" y="0"/>
                  </a:cubicBezTo>
                  <a:cubicBezTo>
                    <a:pt x="19" y="0"/>
                    <a:pt x="19" y="0"/>
                    <a:pt x="19" y="0"/>
                  </a:cubicBezTo>
                  <a:cubicBezTo>
                    <a:pt x="19" y="0"/>
                    <a:pt x="1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119"/>
            <p:cNvSpPr>
              <a:spLocks noEditPoints="1"/>
            </p:cNvSpPr>
            <p:nvPr/>
          </p:nvSpPr>
          <p:spPr bwMode="auto">
            <a:xfrm>
              <a:off x="2764" y="1979"/>
              <a:ext cx="31" cy="27"/>
            </a:xfrm>
            <a:custGeom>
              <a:avLst/>
              <a:gdLst>
                <a:gd name="T0" fmla="*/ 7 w 13"/>
                <a:gd name="T1" fmla="*/ 2 h 11"/>
                <a:gd name="T2" fmla="*/ 4 w 13"/>
                <a:gd name="T3" fmla="*/ 6 h 11"/>
                <a:gd name="T4" fmla="*/ 7 w 13"/>
                <a:gd name="T5" fmla="*/ 8 h 11"/>
                <a:gd name="T6" fmla="*/ 10 w 13"/>
                <a:gd name="T7" fmla="*/ 6 h 11"/>
                <a:gd name="T8" fmla="*/ 7 w 13"/>
                <a:gd name="T9" fmla="*/ 2 h 11"/>
                <a:gd name="T10" fmla="*/ 7 w 13"/>
                <a:gd name="T11" fmla="*/ 0 h 11"/>
                <a:gd name="T12" fmla="*/ 13 w 13"/>
                <a:gd name="T13" fmla="*/ 6 h 11"/>
                <a:gd name="T14" fmla="*/ 7 w 13"/>
                <a:gd name="T15" fmla="*/ 11 h 11"/>
                <a:gd name="T16" fmla="*/ 4 w 13"/>
                <a:gd name="T17" fmla="*/ 11 h 11"/>
                <a:gd name="T18" fmla="*/ 0 w 13"/>
                <a:gd name="T19" fmla="*/ 7 h 11"/>
                <a:gd name="T20" fmla="*/ 2 w 13"/>
                <a:gd name="T21" fmla="*/ 0 h 11"/>
                <a:gd name="T22" fmla="*/ 7 w 13"/>
                <a:gd name="T23" fmla="*/ 0 h 11"/>
                <a:gd name="T24" fmla="*/ 7 w 13"/>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7" y="2"/>
                  </a:moveTo>
                  <a:cubicBezTo>
                    <a:pt x="5" y="2"/>
                    <a:pt x="4" y="3"/>
                    <a:pt x="4" y="6"/>
                  </a:cubicBezTo>
                  <a:cubicBezTo>
                    <a:pt x="4" y="7"/>
                    <a:pt x="5" y="8"/>
                    <a:pt x="7" y="8"/>
                  </a:cubicBezTo>
                  <a:cubicBezTo>
                    <a:pt x="9" y="8"/>
                    <a:pt x="10" y="7"/>
                    <a:pt x="10" y="6"/>
                  </a:cubicBezTo>
                  <a:cubicBezTo>
                    <a:pt x="10" y="3"/>
                    <a:pt x="9" y="2"/>
                    <a:pt x="7" y="2"/>
                  </a:cubicBezTo>
                  <a:moveTo>
                    <a:pt x="7" y="0"/>
                  </a:moveTo>
                  <a:cubicBezTo>
                    <a:pt x="10" y="0"/>
                    <a:pt x="13" y="3"/>
                    <a:pt x="13" y="6"/>
                  </a:cubicBezTo>
                  <a:cubicBezTo>
                    <a:pt x="13" y="8"/>
                    <a:pt x="10" y="11"/>
                    <a:pt x="7" y="11"/>
                  </a:cubicBezTo>
                  <a:cubicBezTo>
                    <a:pt x="4" y="11"/>
                    <a:pt x="4" y="11"/>
                    <a:pt x="4" y="11"/>
                  </a:cubicBezTo>
                  <a:cubicBezTo>
                    <a:pt x="0" y="7"/>
                    <a:pt x="0" y="7"/>
                    <a:pt x="0" y="7"/>
                  </a:cubicBezTo>
                  <a:cubicBezTo>
                    <a:pt x="0" y="7"/>
                    <a:pt x="0" y="3"/>
                    <a:pt x="2" y="0"/>
                  </a:cubicBezTo>
                  <a:cubicBezTo>
                    <a:pt x="7" y="0"/>
                    <a:pt x="7" y="0"/>
                    <a:pt x="7" y="0"/>
                  </a:cubicBezTo>
                  <a:cubicBezTo>
                    <a:pt x="7"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20"/>
            <p:cNvSpPr>
              <a:spLocks/>
            </p:cNvSpPr>
            <p:nvPr/>
          </p:nvSpPr>
          <p:spPr bwMode="auto">
            <a:xfrm>
              <a:off x="2621" y="1979"/>
              <a:ext cx="153" cy="27"/>
            </a:xfrm>
            <a:custGeom>
              <a:avLst/>
              <a:gdLst>
                <a:gd name="T0" fmla="*/ 60 w 64"/>
                <a:gd name="T1" fmla="*/ 7 h 11"/>
                <a:gd name="T2" fmla="*/ 64 w 64"/>
                <a:gd name="T3" fmla="*/ 11 h 11"/>
                <a:gd name="T4" fmla="*/ 5 w 64"/>
                <a:gd name="T5" fmla="*/ 11 h 11"/>
                <a:gd name="T6" fmla="*/ 0 w 64"/>
                <a:gd name="T7" fmla="*/ 6 h 11"/>
                <a:gd name="T8" fmla="*/ 1 w 64"/>
                <a:gd name="T9" fmla="*/ 2 h 11"/>
                <a:gd name="T10" fmla="*/ 5 w 64"/>
                <a:gd name="T11" fmla="*/ 0 h 11"/>
                <a:gd name="T12" fmla="*/ 62 w 64"/>
                <a:gd name="T13" fmla="*/ 0 h 11"/>
                <a:gd name="T14" fmla="*/ 60 w 64"/>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0" y="7"/>
                  </a:moveTo>
                  <a:cubicBezTo>
                    <a:pt x="64" y="11"/>
                    <a:pt x="64" y="11"/>
                    <a:pt x="64" y="11"/>
                  </a:cubicBezTo>
                  <a:cubicBezTo>
                    <a:pt x="5" y="11"/>
                    <a:pt x="5" y="11"/>
                    <a:pt x="5" y="11"/>
                  </a:cubicBezTo>
                  <a:cubicBezTo>
                    <a:pt x="2" y="11"/>
                    <a:pt x="0" y="8"/>
                    <a:pt x="0" y="6"/>
                  </a:cubicBezTo>
                  <a:cubicBezTo>
                    <a:pt x="0" y="4"/>
                    <a:pt x="0" y="3"/>
                    <a:pt x="1" y="2"/>
                  </a:cubicBezTo>
                  <a:cubicBezTo>
                    <a:pt x="2" y="0"/>
                    <a:pt x="3" y="0"/>
                    <a:pt x="5" y="0"/>
                  </a:cubicBezTo>
                  <a:cubicBezTo>
                    <a:pt x="62" y="0"/>
                    <a:pt x="62" y="0"/>
                    <a:pt x="62" y="0"/>
                  </a:cubicBezTo>
                  <a:cubicBezTo>
                    <a:pt x="60" y="3"/>
                    <a:pt x="60" y="7"/>
                    <a:pt x="6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21"/>
            <p:cNvSpPr>
              <a:spLocks/>
            </p:cNvSpPr>
            <p:nvPr/>
          </p:nvSpPr>
          <p:spPr bwMode="auto">
            <a:xfrm>
              <a:off x="2552" y="1974"/>
              <a:ext cx="88" cy="186"/>
            </a:xfrm>
            <a:custGeom>
              <a:avLst/>
              <a:gdLst>
                <a:gd name="T0" fmla="*/ 37 w 37"/>
                <a:gd name="T1" fmla="*/ 42 h 77"/>
                <a:gd name="T2" fmla="*/ 37 w 37"/>
                <a:gd name="T3" fmla="*/ 77 h 77"/>
                <a:gd name="T4" fmla="*/ 0 w 37"/>
                <a:gd name="T5" fmla="*/ 42 h 77"/>
                <a:gd name="T6" fmla="*/ 0 w 37"/>
                <a:gd name="T7" fmla="*/ 24 h 77"/>
                <a:gd name="T8" fmla="*/ 24 w 37"/>
                <a:gd name="T9" fmla="*/ 0 h 77"/>
                <a:gd name="T10" fmla="*/ 24 w 37"/>
                <a:gd name="T11" fmla="*/ 23 h 77"/>
                <a:gd name="T12" fmla="*/ 37 w 37"/>
                <a:gd name="T13" fmla="*/ 42 h 77"/>
                <a:gd name="T14" fmla="*/ 37 w 37"/>
                <a:gd name="T15" fmla="*/ 42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77">
                  <a:moveTo>
                    <a:pt x="37" y="42"/>
                  </a:moveTo>
                  <a:cubicBezTo>
                    <a:pt x="37" y="77"/>
                    <a:pt x="37" y="77"/>
                    <a:pt x="37" y="77"/>
                  </a:cubicBezTo>
                  <a:cubicBezTo>
                    <a:pt x="0" y="42"/>
                    <a:pt x="0" y="42"/>
                    <a:pt x="0" y="42"/>
                  </a:cubicBezTo>
                  <a:cubicBezTo>
                    <a:pt x="0" y="24"/>
                    <a:pt x="0" y="24"/>
                    <a:pt x="0" y="24"/>
                  </a:cubicBezTo>
                  <a:cubicBezTo>
                    <a:pt x="0" y="6"/>
                    <a:pt x="24" y="0"/>
                    <a:pt x="24" y="0"/>
                  </a:cubicBezTo>
                  <a:cubicBezTo>
                    <a:pt x="24" y="23"/>
                    <a:pt x="24" y="23"/>
                    <a:pt x="24" y="23"/>
                  </a:cubicBezTo>
                  <a:cubicBezTo>
                    <a:pt x="37" y="42"/>
                    <a:pt x="37" y="42"/>
                    <a:pt x="37" y="42"/>
                  </a:cubicBezTo>
                  <a:cubicBezTo>
                    <a:pt x="37" y="42"/>
                    <a:pt x="37" y="42"/>
                    <a:pt x="37"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2906422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5083"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Types by Category</a:t>
            </a:r>
          </a:p>
        </p:txBody>
      </p:sp>
      <p:sp>
        <p:nvSpPr>
          <p:cNvPr id="9" name="Rectangle 8"/>
          <p:cNvSpPr/>
          <p:nvPr/>
        </p:nvSpPr>
        <p:spPr>
          <a:xfrm>
            <a:off x="378065" y="889654"/>
            <a:ext cx="2612023" cy="630942"/>
          </a:xfrm>
          <a:prstGeom prst="rect">
            <a:avLst/>
          </a:prstGeom>
        </p:spPr>
        <p:txBody>
          <a:bodyPr wrap="square">
            <a:spAutoFit/>
          </a:bodyPr>
          <a:lstStyle/>
          <a:p>
            <a:pPr>
              <a:lnSpc>
                <a:spcPts val="1400"/>
              </a:lnSpc>
            </a:pPr>
            <a:r>
              <a:rPr lang="en-US" sz="1100" dirty="0">
                <a:solidFill>
                  <a:srgbClr val="414141"/>
                </a:solidFill>
              </a:rPr>
              <a:t>Specific treatments within each of INDOT’s treatment categories include the following:</a:t>
            </a:r>
          </a:p>
        </p:txBody>
      </p:sp>
      <p:sp>
        <p:nvSpPr>
          <p:cNvPr id="11" name="Rectangle 10"/>
          <p:cNvSpPr/>
          <p:nvPr/>
        </p:nvSpPr>
        <p:spPr>
          <a:xfrm>
            <a:off x="378060" y="1974537"/>
            <a:ext cx="2492540" cy="4337149"/>
          </a:xfrm>
          <a:prstGeom prst="rect">
            <a:avLst/>
          </a:prstGeom>
        </p:spPr>
        <p:txBody>
          <a:bodyPr wrap="square">
            <a:spAutoFit/>
          </a:bodyPr>
          <a:lstStyle/>
          <a:p>
            <a:pPr>
              <a:lnSpc>
                <a:spcPts val="1400"/>
              </a:lnSpc>
              <a:spcAft>
                <a:spcPts val="1200"/>
              </a:spcAft>
            </a:pPr>
            <a:r>
              <a:rPr lang="en-US" sz="1100" b="1" i="1" dirty="0">
                <a:solidFill>
                  <a:srgbClr val="25408F"/>
                </a:solidFill>
              </a:rPr>
              <a:t>Crack Sealing : </a:t>
            </a:r>
            <a:r>
              <a:rPr lang="en-US" sz="1100" dirty="0">
                <a:solidFill>
                  <a:srgbClr val="414141"/>
                </a:solidFill>
              </a:rPr>
              <a:t>Cleaning and sealing of open cracks or joints in asphalt pavement and shoulders to prevent the entry of moisture and debris. </a:t>
            </a:r>
            <a:endParaRPr lang="en-US" sz="1100" b="1" i="1" dirty="0">
              <a:solidFill>
                <a:srgbClr val="414141"/>
              </a:solidFill>
            </a:endParaRPr>
          </a:p>
          <a:p>
            <a:pPr>
              <a:lnSpc>
                <a:spcPts val="1400"/>
              </a:lnSpc>
              <a:spcAft>
                <a:spcPts val="1200"/>
              </a:spcAft>
            </a:pPr>
            <a:r>
              <a:rPr lang="en-US" sz="1100" b="1" i="1" dirty="0">
                <a:solidFill>
                  <a:srgbClr val="25408F"/>
                </a:solidFill>
              </a:rPr>
              <a:t>Fog Seal:</a:t>
            </a:r>
            <a:r>
              <a:rPr lang="en-US" sz="1100" b="1" i="1" dirty="0">
                <a:solidFill>
                  <a:srgbClr val="414141"/>
                </a:solidFill>
              </a:rPr>
              <a:t> </a:t>
            </a:r>
            <a:r>
              <a:rPr lang="en-US" sz="1100" dirty="0">
                <a:solidFill>
                  <a:srgbClr val="414141"/>
                </a:solidFill>
              </a:rPr>
              <a:t>Method of adding asphalt to an existing pavement surface to improve sealing or waterproofing, prevent further stone loss by holding aggregate in place, slow the age of hardening asphalt, and improve surface appearance. Typically performed in conjunction with chip sealing operations.</a:t>
            </a:r>
          </a:p>
          <a:p>
            <a:pPr>
              <a:lnSpc>
                <a:spcPts val="1400"/>
              </a:lnSpc>
              <a:spcAft>
                <a:spcPts val="1200"/>
              </a:spcAft>
            </a:pPr>
            <a:r>
              <a:rPr lang="en-US" sz="1100" b="1" i="1" dirty="0">
                <a:solidFill>
                  <a:srgbClr val="25408F"/>
                </a:solidFill>
              </a:rPr>
              <a:t>Seal Coat / Chip Seal / Scrub Seal: </a:t>
            </a:r>
            <a:r>
              <a:rPr lang="en-US" sz="1100" dirty="0">
                <a:solidFill>
                  <a:srgbClr val="414141"/>
                </a:solidFill>
              </a:rPr>
              <a:t>Treatment of pavement surface with liquid asphalt material and coarse aggregate to prevent deterioration of the surface, often called chip sealing. It provides waterproofing, low-severity crack sealing, and improved friction. </a:t>
            </a:r>
          </a:p>
        </p:txBody>
      </p:sp>
      <p:sp>
        <p:nvSpPr>
          <p:cNvPr id="13" name="Rectangle 12"/>
          <p:cNvSpPr/>
          <p:nvPr/>
        </p:nvSpPr>
        <p:spPr>
          <a:xfrm>
            <a:off x="3157077" y="889654"/>
            <a:ext cx="2516328" cy="3631763"/>
          </a:xfrm>
          <a:prstGeom prst="rect">
            <a:avLst/>
          </a:prstGeom>
        </p:spPr>
        <p:txBody>
          <a:bodyPr wrap="square">
            <a:spAutoFit/>
          </a:bodyPr>
          <a:lstStyle/>
          <a:p>
            <a:pPr>
              <a:lnSpc>
                <a:spcPts val="1400"/>
              </a:lnSpc>
              <a:spcAft>
                <a:spcPts val="1200"/>
              </a:spcAft>
            </a:pPr>
            <a:r>
              <a:rPr lang="en-US" sz="1100" b="1" i="1" dirty="0">
                <a:solidFill>
                  <a:srgbClr val="25408F"/>
                </a:solidFill>
              </a:rPr>
              <a:t>Micro-surface: </a:t>
            </a:r>
            <a:r>
              <a:rPr lang="en-US" sz="1100" dirty="0">
                <a:solidFill>
                  <a:srgbClr val="414141"/>
                </a:solidFill>
              </a:rPr>
              <a:t>Uses a thin, polymer-modified asphalt emulsion mixture to provide a new wearing course to arrest the oxidation of asphalt pavement, improve friction, or fill ruts. </a:t>
            </a:r>
          </a:p>
          <a:p>
            <a:pPr>
              <a:lnSpc>
                <a:spcPts val="1400"/>
              </a:lnSpc>
              <a:spcAft>
                <a:spcPts val="1200"/>
              </a:spcAft>
            </a:pPr>
            <a:r>
              <a:rPr lang="en-US" sz="1100" b="1" i="1" dirty="0">
                <a:solidFill>
                  <a:srgbClr val="25408F"/>
                </a:solidFill>
              </a:rPr>
              <a:t>Ultrathin Bonded Wearing Course (UBWC): </a:t>
            </a:r>
            <a:r>
              <a:rPr lang="en-US" sz="1100" dirty="0">
                <a:solidFill>
                  <a:srgbClr val="414141"/>
                </a:solidFill>
              </a:rPr>
              <a:t>Ultrathin bonded wearing course is a gap-graded, ultrathin HMA mixture applied over a thick polymer-modified asphalt emulsion membrane, used to seal the existing surface and produce high binder content at the interface of the existing roadway surface.</a:t>
            </a:r>
          </a:p>
          <a:p>
            <a:pPr>
              <a:lnSpc>
                <a:spcPts val="1400"/>
              </a:lnSpc>
              <a:spcAft>
                <a:spcPts val="1200"/>
              </a:spcAft>
            </a:pPr>
            <a:r>
              <a:rPr lang="en-US" sz="1100" b="1" i="1" dirty="0">
                <a:solidFill>
                  <a:srgbClr val="25408F"/>
                </a:solidFill>
              </a:rPr>
              <a:t>4.75 mm Surface: </a:t>
            </a:r>
            <a:r>
              <a:rPr lang="en-US" sz="1100" dirty="0">
                <a:solidFill>
                  <a:srgbClr val="414141"/>
                </a:solidFill>
              </a:rPr>
              <a:t>Consists of an asphalt mixture at 4.75 millimeters thickness placed over existing pavement surface. </a:t>
            </a:r>
          </a:p>
        </p:txBody>
      </p:sp>
      <p:sp>
        <p:nvSpPr>
          <p:cNvPr id="14" name="Rectangle 13"/>
          <p:cNvSpPr/>
          <p:nvPr/>
        </p:nvSpPr>
        <p:spPr>
          <a:xfrm>
            <a:off x="378064" y="1640864"/>
            <a:ext cx="2612023" cy="271869"/>
          </a:xfrm>
          <a:prstGeom prst="rect">
            <a:avLst/>
          </a:prstGeom>
        </p:spPr>
        <p:txBody>
          <a:bodyPr wrap="square">
            <a:spAutoFit/>
          </a:bodyPr>
          <a:lstStyle/>
          <a:p>
            <a:pPr>
              <a:lnSpc>
                <a:spcPts val="1400"/>
              </a:lnSpc>
            </a:pPr>
            <a:r>
              <a:rPr lang="en-US" sz="1400" b="1" dirty="0">
                <a:solidFill>
                  <a:srgbClr val="25408F"/>
                </a:solidFill>
              </a:rPr>
              <a:t>1. Pavement Preservation</a:t>
            </a:r>
            <a:endParaRPr lang="en-US" sz="1400" b="1" dirty="0">
              <a:solidFill>
                <a:srgbClr val="25408F"/>
              </a:solidFill>
              <a:latin typeface="+mj-lt"/>
            </a:endParaRPr>
          </a:p>
        </p:txBody>
      </p:sp>
      <p:graphicFrame>
        <p:nvGraphicFramePr>
          <p:cNvPr id="17" name="Table 16"/>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8" name="Rectangle 17"/>
          <p:cNvSpPr/>
          <p:nvPr/>
        </p:nvSpPr>
        <p:spPr>
          <a:xfrm>
            <a:off x="5959882" y="889654"/>
            <a:ext cx="2358443" cy="451406"/>
          </a:xfrm>
          <a:prstGeom prst="rect">
            <a:avLst/>
          </a:prstGeom>
        </p:spPr>
        <p:txBody>
          <a:bodyPr wrap="square">
            <a:spAutoFit/>
          </a:bodyPr>
          <a:lstStyle/>
          <a:p>
            <a:pPr>
              <a:lnSpc>
                <a:spcPts val="1400"/>
              </a:lnSpc>
            </a:pPr>
            <a:r>
              <a:rPr lang="en-US" sz="1400" b="1" dirty="0">
                <a:solidFill>
                  <a:schemeClr val="accent1"/>
                </a:solidFill>
              </a:rPr>
              <a:t>2. Preventive Maintenance Treatments</a:t>
            </a:r>
            <a:endParaRPr lang="en-US" sz="1400" b="1" dirty="0">
              <a:solidFill>
                <a:schemeClr val="accent1"/>
              </a:solidFill>
              <a:latin typeface="+mj-lt"/>
            </a:endParaRPr>
          </a:p>
        </p:txBody>
      </p:sp>
      <p:sp>
        <p:nvSpPr>
          <p:cNvPr id="2" name="Rectangle 1"/>
          <p:cNvSpPr/>
          <p:nvPr/>
        </p:nvSpPr>
        <p:spPr>
          <a:xfrm>
            <a:off x="5956474" y="1433994"/>
            <a:ext cx="2465150" cy="4888518"/>
          </a:xfrm>
          <a:prstGeom prst="rect">
            <a:avLst/>
          </a:prstGeom>
        </p:spPr>
        <p:txBody>
          <a:bodyPr wrap="square">
            <a:spAutoFit/>
          </a:bodyPr>
          <a:lstStyle/>
          <a:p>
            <a:pPr>
              <a:lnSpc>
                <a:spcPts val="1400"/>
              </a:lnSpc>
              <a:spcAft>
                <a:spcPts val="1200"/>
              </a:spcAft>
            </a:pPr>
            <a:r>
              <a:rPr lang="en-US" sz="1100" b="1" i="1" dirty="0">
                <a:solidFill>
                  <a:schemeClr val="accent1"/>
                </a:solidFill>
              </a:rPr>
              <a:t>HMA Overlay Preventive Maintenance</a:t>
            </a:r>
            <a:r>
              <a:rPr lang="en-US" sz="1100" b="1" i="1" dirty="0"/>
              <a:t>: </a:t>
            </a:r>
            <a:r>
              <a:rPr lang="en-US" sz="1100" dirty="0">
                <a:solidFill>
                  <a:srgbClr val="414141"/>
                </a:solidFill>
              </a:rPr>
              <a:t>Process of grinding off the top layer of existing pavement and replacing with a new HMA surface (mill and fill overlay). Uses a single lift overlay. </a:t>
            </a:r>
            <a:endParaRPr lang="en-US" sz="1100" b="1" i="1" dirty="0">
              <a:solidFill>
                <a:srgbClr val="414141"/>
              </a:solidFill>
            </a:endParaRPr>
          </a:p>
          <a:p>
            <a:pPr>
              <a:lnSpc>
                <a:spcPts val="1400"/>
              </a:lnSpc>
              <a:spcAft>
                <a:spcPts val="1200"/>
              </a:spcAft>
            </a:pPr>
            <a:r>
              <a:rPr lang="en-US" sz="1100" b="1" i="1" dirty="0">
                <a:solidFill>
                  <a:schemeClr val="accent1"/>
                </a:solidFill>
              </a:rPr>
              <a:t>Hot In-Place Recycling (HIR): </a:t>
            </a:r>
            <a:r>
              <a:rPr lang="en-US" sz="1100" dirty="0">
                <a:solidFill>
                  <a:srgbClr val="414141"/>
                </a:solidFill>
              </a:rPr>
              <a:t>Reuses existing materials and renews pavement through pavement recycling and reclaiming. </a:t>
            </a:r>
          </a:p>
          <a:p>
            <a:pPr>
              <a:lnSpc>
                <a:spcPts val="1400"/>
              </a:lnSpc>
              <a:spcAft>
                <a:spcPts val="1800"/>
              </a:spcAft>
            </a:pPr>
            <a:r>
              <a:rPr lang="en-US" sz="1100" b="1" i="1" dirty="0">
                <a:solidFill>
                  <a:schemeClr val="accent1"/>
                </a:solidFill>
              </a:rPr>
              <a:t>Concrete Pavement Restoration (CPR): </a:t>
            </a:r>
            <a:r>
              <a:rPr lang="en-US" sz="1100" dirty="0">
                <a:solidFill>
                  <a:srgbClr val="414141"/>
                </a:solidFill>
              </a:rPr>
              <a:t>May be used where the existing PCCP is structurally sufficient but has reduced serviceability. Includes various treatments, such as PCCP crack routing and sealing / cleaning and filling, PCCP joint sawing and sealing / cleaning and filling, retrofit load transfer restoration, surface profiling, partial or full depth patching, joint repairs, slab stabilization, slab jacking, joint or crack stitching, or precast concrete panels. </a:t>
            </a:r>
            <a:r>
              <a:rPr lang="en-US" sz="1100" b="1" i="1" dirty="0">
                <a:solidFill>
                  <a:srgbClr val="414141"/>
                </a:solidFill>
              </a:rPr>
              <a:t> </a:t>
            </a:r>
          </a:p>
        </p:txBody>
      </p:sp>
    </p:spTree>
    <p:extLst>
      <p:ext uri="{BB962C8B-B14F-4D97-AF65-F5344CB8AC3E}">
        <p14:creationId xmlns:p14="http://schemas.microsoft.com/office/powerpoint/2010/main" val="81204249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6107"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Types by Category </a:t>
            </a:r>
            <a:r>
              <a:rPr lang="en-US" sz="1600" b="1" i="1" dirty="0">
                <a:solidFill>
                  <a:srgbClr val="D7B25F"/>
                </a:solidFill>
                <a:latin typeface="Arial" panose="020B0604020202020204" pitchFamily="34" charset="0"/>
              </a:rPr>
              <a:t>(continued)</a:t>
            </a:r>
          </a:p>
        </p:txBody>
      </p:sp>
      <p:sp>
        <p:nvSpPr>
          <p:cNvPr id="11" name="Rectangle 10"/>
          <p:cNvSpPr/>
          <p:nvPr/>
        </p:nvSpPr>
        <p:spPr>
          <a:xfrm>
            <a:off x="328706" y="1453911"/>
            <a:ext cx="2615184" cy="4131965"/>
          </a:xfrm>
          <a:prstGeom prst="rect">
            <a:avLst/>
          </a:prstGeom>
        </p:spPr>
        <p:txBody>
          <a:bodyPr wrap="square">
            <a:spAutoFit/>
          </a:bodyPr>
          <a:lstStyle/>
          <a:p>
            <a:pPr>
              <a:lnSpc>
                <a:spcPts val="1400"/>
              </a:lnSpc>
              <a:spcAft>
                <a:spcPts val="1200"/>
              </a:spcAft>
            </a:pPr>
            <a:r>
              <a:rPr lang="en-US" sz="1100" b="1" i="1" dirty="0">
                <a:solidFill>
                  <a:schemeClr val="accent2">
                    <a:lumMod val="50000"/>
                  </a:schemeClr>
                </a:solidFill>
              </a:rPr>
              <a:t>HMA Overlay, Minor Structural:</a:t>
            </a:r>
            <a:r>
              <a:rPr lang="en-US" sz="1100" b="1" i="1" dirty="0">
                <a:solidFill>
                  <a:schemeClr val="bg2">
                    <a:lumMod val="50000"/>
                  </a:schemeClr>
                </a:solidFill>
              </a:rPr>
              <a:t> </a:t>
            </a:r>
            <a:r>
              <a:rPr lang="en-US" sz="1100" dirty="0">
                <a:solidFill>
                  <a:srgbClr val="414141"/>
                </a:solidFill>
              </a:rPr>
              <a:t>Treatments where HMA is laid over an existing pavement structure to repair minor damage or deterioration to the existing surface. Typically uses a two-lift overlay. </a:t>
            </a:r>
          </a:p>
          <a:p>
            <a:pPr>
              <a:lnSpc>
                <a:spcPts val="1400"/>
              </a:lnSpc>
              <a:spcAft>
                <a:spcPts val="1200"/>
              </a:spcAft>
            </a:pPr>
            <a:r>
              <a:rPr lang="en-US" sz="1100" b="1" i="1" dirty="0">
                <a:solidFill>
                  <a:schemeClr val="accent2">
                    <a:lumMod val="50000"/>
                  </a:schemeClr>
                </a:solidFill>
              </a:rPr>
              <a:t>PCCP Crack and Seat and HMA Overlay: </a:t>
            </a:r>
            <a:r>
              <a:rPr lang="en-US" sz="1100" dirty="0">
                <a:solidFill>
                  <a:srgbClr val="414141"/>
                </a:solidFill>
              </a:rPr>
              <a:t>Consists of cracking the existing PCCP pavement and seating and providing an overlay with HMA based on MEPDG analysis. </a:t>
            </a:r>
          </a:p>
          <a:p>
            <a:pPr>
              <a:lnSpc>
                <a:spcPts val="1400"/>
              </a:lnSpc>
              <a:spcAft>
                <a:spcPts val="1200"/>
              </a:spcAft>
            </a:pPr>
            <a:r>
              <a:rPr lang="en-US" sz="1100" b="1" i="1" dirty="0">
                <a:solidFill>
                  <a:schemeClr val="accent2">
                    <a:lumMod val="50000"/>
                  </a:schemeClr>
                </a:solidFill>
              </a:rPr>
              <a:t>Cold In-Place Recycling (CIR): </a:t>
            </a:r>
            <a:r>
              <a:rPr lang="en-US" sz="1100" dirty="0">
                <a:solidFill>
                  <a:srgbClr val="414141"/>
                </a:solidFill>
              </a:rPr>
              <a:t>Reuses existing materials and renews pavement through pavement recycling and reclaiming. </a:t>
            </a:r>
          </a:p>
          <a:p>
            <a:pPr>
              <a:lnSpc>
                <a:spcPts val="1400"/>
              </a:lnSpc>
              <a:spcAft>
                <a:spcPts val="1800"/>
              </a:spcAft>
            </a:pPr>
            <a:r>
              <a:rPr lang="en-US" sz="1100" b="1" i="1" dirty="0">
                <a:solidFill>
                  <a:schemeClr val="accent2">
                    <a:lumMod val="50000"/>
                  </a:schemeClr>
                </a:solidFill>
              </a:rPr>
              <a:t>Thin-Bonded Concrete Overlay: </a:t>
            </a:r>
            <a:r>
              <a:rPr lang="en-US" sz="1100" dirty="0">
                <a:solidFill>
                  <a:srgbClr val="414141"/>
                </a:solidFill>
              </a:rPr>
              <a:t>Treatment where a thin layer of concrete is bonded directly to the pavement surface. Must have at least 3 inches of asphalt to be able to bond. </a:t>
            </a:r>
          </a:p>
        </p:txBody>
      </p:sp>
      <p:sp>
        <p:nvSpPr>
          <p:cNvPr id="14" name="Rectangle 13"/>
          <p:cNvSpPr/>
          <p:nvPr/>
        </p:nvSpPr>
        <p:spPr>
          <a:xfrm>
            <a:off x="328706" y="883394"/>
            <a:ext cx="2612023" cy="451406"/>
          </a:xfrm>
          <a:prstGeom prst="rect">
            <a:avLst/>
          </a:prstGeom>
        </p:spPr>
        <p:txBody>
          <a:bodyPr wrap="square">
            <a:spAutoFit/>
          </a:bodyPr>
          <a:lstStyle/>
          <a:p>
            <a:pPr>
              <a:lnSpc>
                <a:spcPts val="1400"/>
              </a:lnSpc>
            </a:pPr>
            <a:r>
              <a:rPr lang="en-US" sz="1400" b="1" dirty="0">
                <a:solidFill>
                  <a:schemeClr val="accent2">
                    <a:lumMod val="50000"/>
                  </a:schemeClr>
                </a:solidFill>
              </a:rPr>
              <a:t>3. Minor Structural Treatments </a:t>
            </a:r>
            <a:endParaRPr lang="en-US" sz="1400" b="1" dirty="0">
              <a:solidFill>
                <a:schemeClr val="accent2">
                  <a:lumMod val="50000"/>
                </a:schemeClr>
              </a:solidFill>
              <a:latin typeface="+mj-lt"/>
            </a:endParaRPr>
          </a:p>
        </p:txBody>
      </p:sp>
      <p:graphicFrame>
        <p:nvGraphicFramePr>
          <p:cNvPr id="17" name="Table 16"/>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8" name="Rectangle 17"/>
          <p:cNvSpPr/>
          <p:nvPr/>
        </p:nvSpPr>
        <p:spPr>
          <a:xfrm>
            <a:off x="3069153" y="883394"/>
            <a:ext cx="2612023" cy="451406"/>
          </a:xfrm>
          <a:prstGeom prst="rect">
            <a:avLst/>
          </a:prstGeom>
        </p:spPr>
        <p:txBody>
          <a:bodyPr wrap="square">
            <a:spAutoFit/>
          </a:bodyPr>
          <a:lstStyle/>
          <a:p>
            <a:pPr>
              <a:lnSpc>
                <a:spcPts val="1400"/>
              </a:lnSpc>
            </a:pPr>
            <a:r>
              <a:rPr lang="en-US" sz="1400" b="1" dirty="0">
                <a:solidFill>
                  <a:schemeClr val="tx2">
                    <a:lumMod val="75000"/>
                  </a:schemeClr>
                </a:solidFill>
              </a:rPr>
              <a:t>4. Major Structural Treatments </a:t>
            </a:r>
            <a:endParaRPr lang="en-US" sz="1400" b="1" dirty="0">
              <a:solidFill>
                <a:schemeClr val="tx2">
                  <a:lumMod val="75000"/>
                </a:schemeClr>
              </a:solidFill>
              <a:latin typeface="+mj-lt"/>
            </a:endParaRPr>
          </a:p>
        </p:txBody>
      </p:sp>
      <p:sp>
        <p:nvSpPr>
          <p:cNvPr id="19" name="Rectangle 18"/>
          <p:cNvSpPr/>
          <p:nvPr/>
        </p:nvSpPr>
        <p:spPr>
          <a:xfrm>
            <a:off x="3164848" y="1453911"/>
            <a:ext cx="2516328" cy="4811574"/>
          </a:xfrm>
          <a:prstGeom prst="rect">
            <a:avLst/>
          </a:prstGeom>
        </p:spPr>
        <p:txBody>
          <a:bodyPr wrap="square">
            <a:spAutoFit/>
          </a:bodyPr>
          <a:lstStyle/>
          <a:p>
            <a:pPr>
              <a:lnSpc>
                <a:spcPts val="1400"/>
              </a:lnSpc>
              <a:spcAft>
                <a:spcPts val="1200"/>
              </a:spcAft>
            </a:pPr>
            <a:r>
              <a:rPr lang="en-US" sz="1100" b="1" i="1" dirty="0">
                <a:solidFill>
                  <a:schemeClr val="tx2">
                    <a:lumMod val="75000"/>
                  </a:schemeClr>
                </a:solidFill>
              </a:rPr>
              <a:t>Pavement Reconstruction</a:t>
            </a:r>
            <a:r>
              <a:rPr lang="en-US" sz="1100" b="1" i="1" dirty="0">
                <a:solidFill>
                  <a:schemeClr val="tx2"/>
                </a:solidFill>
              </a:rPr>
              <a:t>: </a:t>
            </a:r>
            <a:r>
              <a:rPr lang="en-US" sz="1100" dirty="0">
                <a:solidFill>
                  <a:srgbClr val="414141"/>
                </a:solidFill>
              </a:rPr>
              <a:t>Includes removal of existing pavement structure and preparation of foundation and soil subgrade prior to placing a new pavement structure. </a:t>
            </a:r>
          </a:p>
          <a:p>
            <a:pPr>
              <a:lnSpc>
                <a:spcPts val="1400"/>
              </a:lnSpc>
              <a:spcAft>
                <a:spcPts val="1200"/>
              </a:spcAft>
            </a:pPr>
            <a:r>
              <a:rPr lang="en-US" sz="1100" b="1" i="1" dirty="0">
                <a:solidFill>
                  <a:schemeClr val="tx2">
                    <a:lumMod val="75000"/>
                  </a:schemeClr>
                </a:solidFill>
              </a:rPr>
              <a:t>Pavement Replacement</a:t>
            </a:r>
            <a:r>
              <a:rPr lang="en-US" sz="1100" b="1" i="1" dirty="0">
                <a:solidFill>
                  <a:schemeClr val="tx2"/>
                </a:solidFill>
              </a:rPr>
              <a:t>: </a:t>
            </a:r>
            <a:r>
              <a:rPr lang="en-US" sz="1100" dirty="0">
                <a:solidFill>
                  <a:srgbClr val="414141"/>
                </a:solidFill>
              </a:rPr>
              <a:t>Includes removal of existing pavement structure and placement of new pavement structure.</a:t>
            </a:r>
          </a:p>
          <a:p>
            <a:pPr>
              <a:lnSpc>
                <a:spcPts val="1400"/>
              </a:lnSpc>
              <a:spcAft>
                <a:spcPts val="1200"/>
              </a:spcAft>
            </a:pPr>
            <a:r>
              <a:rPr lang="en-US" sz="1100" b="1" i="1" dirty="0">
                <a:solidFill>
                  <a:schemeClr val="tx2">
                    <a:lumMod val="75000"/>
                  </a:schemeClr>
                </a:solidFill>
              </a:rPr>
              <a:t>Full-Depth Recycling: </a:t>
            </a:r>
            <a:r>
              <a:rPr lang="en-US" sz="1100" dirty="0">
                <a:solidFill>
                  <a:srgbClr val="414141"/>
                </a:solidFill>
              </a:rPr>
              <a:t>Recycling technique where the asphalt pavement and underlying materials are treated to produce a stabilized base course, using different types of additives. Includes widening and remixing the recycled material. </a:t>
            </a:r>
          </a:p>
          <a:p>
            <a:pPr>
              <a:lnSpc>
                <a:spcPts val="1400"/>
              </a:lnSpc>
              <a:spcAft>
                <a:spcPts val="1200"/>
              </a:spcAft>
            </a:pPr>
            <a:r>
              <a:rPr lang="en-US" sz="1100" b="1" i="1" dirty="0">
                <a:solidFill>
                  <a:schemeClr val="tx2">
                    <a:lumMod val="75000"/>
                  </a:schemeClr>
                </a:solidFill>
              </a:rPr>
              <a:t>Cold Central Plant Recycling (CCPR):</a:t>
            </a:r>
            <a:r>
              <a:rPr lang="en-US" sz="1100" b="1" i="1" dirty="0">
                <a:solidFill>
                  <a:schemeClr val="tx2"/>
                </a:solidFill>
              </a:rPr>
              <a:t> </a:t>
            </a:r>
            <a:r>
              <a:rPr lang="en-US" sz="1100" dirty="0">
                <a:solidFill>
                  <a:srgbClr val="414141"/>
                </a:solidFill>
              </a:rPr>
              <a:t>Pavement rehabilitation method that utilizes recycled materials. </a:t>
            </a:r>
            <a:endParaRPr lang="en-US" sz="1100" dirty="0">
              <a:solidFill>
                <a:srgbClr val="C00000"/>
              </a:solidFill>
            </a:endParaRPr>
          </a:p>
          <a:p>
            <a:pPr>
              <a:lnSpc>
                <a:spcPts val="1400"/>
              </a:lnSpc>
              <a:spcAft>
                <a:spcPts val="1200"/>
              </a:spcAft>
            </a:pPr>
            <a:r>
              <a:rPr lang="en-US" sz="1100" dirty="0">
                <a:solidFill>
                  <a:srgbClr val="414141"/>
                </a:solidFill>
              </a:rPr>
              <a:t> </a:t>
            </a:r>
          </a:p>
          <a:p>
            <a:pPr>
              <a:lnSpc>
                <a:spcPts val="1400"/>
              </a:lnSpc>
              <a:spcAft>
                <a:spcPts val="1200"/>
              </a:spcAft>
            </a:pPr>
            <a:endParaRPr lang="en-US" sz="1100" dirty="0">
              <a:solidFill>
                <a:srgbClr val="414141"/>
              </a:solidFill>
            </a:endParaRPr>
          </a:p>
        </p:txBody>
      </p:sp>
      <p:sp>
        <p:nvSpPr>
          <p:cNvPr id="20" name="Rectangle 19"/>
          <p:cNvSpPr/>
          <p:nvPr/>
        </p:nvSpPr>
        <p:spPr>
          <a:xfrm>
            <a:off x="5994740" y="883394"/>
            <a:ext cx="2647842" cy="3234283"/>
          </a:xfrm>
          <a:prstGeom prst="rect">
            <a:avLst/>
          </a:prstGeom>
        </p:spPr>
        <p:txBody>
          <a:bodyPr wrap="square">
            <a:spAutoFit/>
          </a:bodyPr>
          <a:lstStyle/>
          <a:p>
            <a:pPr>
              <a:lnSpc>
                <a:spcPts val="1400"/>
              </a:lnSpc>
              <a:spcAft>
                <a:spcPts val="1800"/>
              </a:spcAft>
            </a:pPr>
            <a:r>
              <a:rPr lang="en-US" sz="1100" b="1" i="1" dirty="0">
                <a:solidFill>
                  <a:schemeClr val="tx2">
                    <a:lumMod val="75000"/>
                  </a:schemeClr>
                </a:solidFill>
              </a:rPr>
              <a:t>PCCP </a:t>
            </a:r>
            <a:r>
              <a:rPr lang="en-US" sz="1100" b="1" i="1" dirty="0" err="1">
                <a:solidFill>
                  <a:schemeClr val="tx2">
                    <a:lumMod val="75000"/>
                  </a:schemeClr>
                </a:solidFill>
              </a:rPr>
              <a:t>Rubblization</a:t>
            </a:r>
            <a:r>
              <a:rPr lang="en-US" sz="1100" b="1" i="1" dirty="0">
                <a:solidFill>
                  <a:schemeClr val="tx2">
                    <a:lumMod val="75000"/>
                  </a:schemeClr>
                </a:solidFill>
              </a:rPr>
              <a:t> &amp; HMA Overlay: </a:t>
            </a:r>
            <a:r>
              <a:rPr lang="en-US" sz="1100" dirty="0">
                <a:solidFill>
                  <a:srgbClr val="414141"/>
                </a:solidFill>
              </a:rPr>
              <a:t>Way to rehabilitate PCCP that has lost structural capacity through </a:t>
            </a:r>
            <a:r>
              <a:rPr lang="en-US" sz="1100" dirty="0" err="1">
                <a:solidFill>
                  <a:srgbClr val="414141"/>
                </a:solidFill>
              </a:rPr>
              <a:t>rubblization</a:t>
            </a:r>
            <a:r>
              <a:rPr lang="en-US" sz="1100" dirty="0">
                <a:solidFill>
                  <a:srgbClr val="414141"/>
                </a:solidFill>
              </a:rPr>
              <a:t> of existing pavement with an overlay with HMA based on MEPDG analysis.</a:t>
            </a:r>
            <a:endParaRPr lang="en-US" sz="1100" b="1" i="1" dirty="0">
              <a:solidFill>
                <a:srgbClr val="414141"/>
              </a:solidFill>
            </a:endParaRPr>
          </a:p>
          <a:p>
            <a:pPr>
              <a:lnSpc>
                <a:spcPts val="1400"/>
              </a:lnSpc>
              <a:spcAft>
                <a:spcPts val="1800"/>
              </a:spcAft>
            </a:pPr>
            <a:r>
              <a:rPr lang="en-US" sz="1100" b="1" i="1" dirty="0" err="1">
                <a:solidFill>
                  <a:schemeClr val="tx2">
                    <a:lumMod val="75000"/>
                  </a:schemeClr>
                </a:solidFill>
              </a:rPr>
              <a:t>Unbonded</a:t>
            </a:r>
            <a:r>
              <a:rPr lang="en-US" sz="1100" b="1" i="1" dirty="0">
                <a:solidFill>
                  <a:schemeClr val="tx2">
                    <a:lumMod val="75000"/>
                  </a:schemeClr>
                </a:solidFill>
              </a:rPr>
              <a:t> PCCP Overlay over Old PCCP: </a:t>
            </a:r>
            <a:r>
              <a:rPr lang="en-US" sz="1100" dirty="0">
                <a:solidFill>
                  <a:srgbClr val="414141"/>
                </a:solidFill>
              </a:rPr>
              <a:t>Overlays existing PCCP with an </a:t>
            </a:r>
            <a:r>
              <a:rPr lang="en-US" sz="1100" dirty="0" err="1">
                <a:solidFill>
                  <a:srgbClr val="414141"/>
                </a:solidFill>
              </a:rPr>
              <a:t>unbonded</a:t>
            </a:r>
            <a:r>
              <a:rPr lang="en-US" sz="1100" dirty="0">
                <a:solidFill>
                  <a:srgbClr val="414141"/>
                </a:solidFill>
              </a:rPr>
              <a:t> PCCP. </a:t>
            </a:r>
          </a:p>
          <a:p>
            <a:pPr>
              <a:lnSpc>
                <a:spcPts val="1400"/>
              </a:lnSpc>
              <a:spcAft>
                <a:spcPts val="1800"/>
              </a:spcAft>
            </a:pPr>
            <a:r>
              <a:rPr lang="en-US" sz="1100" b="1" i="1" dirty="0">
                <a:solidFill>
                  <a:schemeClr val="tx2">
                    <a:lumMod val="75000"/>
                  </a:schemeClr>
                </a:solidFill>
              </a:rPr>
              <a:t>HMA Overlay, Major Structural: </a:t>
            </a:r>
            <a:r>
              <a:rPr lang="en-US" sz="1100" dirty="0">
                <a:solidFill>
                  <a:srgbClr val="414141"/>
                </a:solidFill>
              </a:rPr>
              <a:t>The majority of major structural overlay projects add pavement structure with an overlay, including partial recycling of existing pavement, placement of additional surface materials, etc. Includes at least three lifts of new HMA.</a:t>
            </a:r>
            <a:endParaRPr lang="en-US" sz="1100" dirty="0">
              <a:solidFill>
                <a:srgbClr val="414142"/>
              </a:solidFill>
              <a:ea typeface="Calibri" panose="020F0502020204030204" pitchFamily="34" charset="0"/>
              <a:cs typeface="Times New Roman" panose="02020603050405020304" pitchFamily="18" charset="0"/>
            </a:endParaRPr>
          </a:p>
        </p:txBody>
      </p:sp>
      <p:pic>
        <p:nvPicPr>
          <p:cNvPr id="2" name="Picture 1"/>
          <p:cNvPicPr>
            <a:picLocks noChangeAspect="1"/>
          </p:cNvPicPr>
          <p:nvPr/>
        </p:nvPicPr>
        <p:blipFill rotWithShape="1">
          <a:blip r:embed="rId7"/>
          <a:srcRect l="16168"/>
          <a:stretch/>
        </p:blipFill>
        <p:spPr>
          <a:xfrm rot="5400000">
            <a:off x="6736089" y="3613404"/>
            <a:ext cx="1791993" cy="3023828"/>
          </a:xfrm>
          <a:prstGeom prst="rect">
            <a:avLst/>
          </a:prstGeom>
        </p:spPr>
      </p:pic>
    </p:spTree>
    <p:extLst>
      <p:ext uri="{BB962C8B-B14F-4D97-AF65-F5344CB8AC3E}">
        <p14:creationId xmlns:p14="http://schemas.microsoft.com/office/powerpoint/2010/main" val="6061847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p:cNvSpPr/>
          <p:nvPr/>
        </p:nvSpPr>
        <p:spPr>
          <a:xfrm>
            <a:off x="280074" y="2498079"/>
            <a:ext cx="8404804" cy="3764838"/>
          </a:xfrm>
          <a:prstGeom prst="round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nvGrpSpPr>
          <p:cNvPr id="192" name="Group 191"/>
          <p:cNvGrpSpPr/>
          <p:nvPr/>
        </p:nvGrpSpPr>
        <p:grpSpPr>
          <a:xfrm rot="5400000">
            <a:off x="2582417" y="221991"/>
            <a:ext cx="3750104" cy="8341691"/>
            <a:chOff x="7382850" y="1017924"/>
            <a:chExt cx="3514309" cy="4923043"/>
          </a:xfrm>
        </p:grpSpPr>
        <p:grpSp>
          <p:nvGrpSpPr>
            <p:cNvPr id="193" name="Group 192"/>
            <p:cNvGrpSpPr/>
            <p:nvPr/>
          </p:nvGrpSpPr>
          <p:grpSpPr>
            <a:xfrm>
              <a:off x="7382850" y="1017924"/>
              <a:ext cx="3514309" cy="4923043"/>
              <a:chOff x="5004048" y="1000988"/>
              <a:chExt cx="3747977" cy="4613983"/>
            </a:xfrm>
          </p:grpSpPr>
          <p:grpSp>
            <p:nvGrpSpPr>
              <p:cNvPr id="200" name="Group 199"/>
              <p:cNvGrpSpPr/>
              <p:nvPr/>
            </p:nvGrpSpPr>
            <p:grpSpPr>
              <a:xfrm>
                <a:off x="5004048" y="3363560"/>
                <a:ext cx="3747977" cy="2251411"/>
                <a:chOff x="899592" y="2780928"/>
                <a:chExt cx="2855832" cy="1715499"/>
              </a:xfrm>
              <a:solidFill>
                <a:srgbClr val="E2E2E2">
                  <a:alpha val="69804"/>
                </a:srgbClr>
              </a:solidFill>
            </p:grpSpPr>
            <p:grpSp>
              <p:nvGrpSpPr>
                <p:cNvPr id="226" name="Group 225"/>
                <p:cNvGrpSpPr/>
                <p:nvPr/>
              </p:nvGrpSpPr>
              <p:grpSpPr>
                <a:xfrm rot="10800000">
                  <a:off x="2519772" y="2780928"/>
                  <a:ext cx="1235652" cy="1715499"/>
                  <a:chOff x="4308935" y="764704"/>
                  <a:chExt cx="1235652" cy="1715499"/>
                </a:xfrm>
                <a:grpFill/>
              </p:grpSpPr>
              <p:sp>
                <p:nvSpPr>
                  <p:cNvPr id="240"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1"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2"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3"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4"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5"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6"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7"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8"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9"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50"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51"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nvGrpSpPr>
                <p:cNvPr id="227" name="Group 226"/>
                <p:cNvGrpSpPr/>
                <p:nvPr/>
              </p:nvGrpSpPr>
              <p:grpSpPr>
                <a:xfrm rot="10800000" flipH="1">
                  <a:off x="899592" y="2780928"/>
                  <a:ext cx="1235652" cy="1715499"/>
                  <a:chOff x="4308935" y="764704"/>
                  <a:chExt cx="1235652" cy="1715499"/>
                </a:xfrm>
                <a:grpFill/>
              </p:grpSpPr>
              <p:sp>
                <p:nvSpPr>
                  <p:cNvPr id="228"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9"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0"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1"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2"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3"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4"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5"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6"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7"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8"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9"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sp>
            <p:nvSpPr>
              <p:cNvPr id="201" name="Rectangle 51"/>
              <p:cNvSpPr/>
              <p:nvPr/>
            </p:nvSpPr>
            <p:spPr>
              <a:xfrm rot="10800000" flipV="1">
                <a:off x="8212000" y="1000988"/>
                <a:ext cx="540024" cy="370764"/>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2" name="Rectangle 451"/>
              <p:cNvSpPr/>
              <p:nvPr/>
            </p:nvSpPr>
            <p:spPr>
              <a:xfrm rot="10800000" flipV="1">
                <a:off x="8212000" y="1489441"/>
                <a:ext cx="540025"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3" name="Rectangle 452"/>
              <p:cNvSpPr/>
              <p:nvPr/>
            </p:nvSpPr>
            <p:spPr>
              <a:xfrm rot="10800000" flipV="1">
                <a:off x="8208014" y="1926723"/>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4" name="Rectangle 447"/>
              <p:cNvSpPr/>
              <p:nvPr/>
            </p:nvSpPr>
            <p:spPr>
              <a:xfrm rot="10800000" flipV="1">
                <a:off x="7618164" y="1489443"/>
                <a:ext cx="540168"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5" name="Freeform 448"/>
              <p:cNvSpPr/>
              <p:nvPr/>
            </p:nvSpPr>
            <p:spPr>
              <a:xfrm rot="10800000" flipV="1">
                <a:off x="7618164" y="1924641"/>
                <a:ext cx="540168" cy="1006752"/>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6" name="Rectangle 449"/>
              <p:cNvSpPr/>
              <p:nvPr/>
            </p:nvSpPr>
            <p:spPr>
              <a:xfrm rot="10800000" flipV="1">
                <a:off x="7618164" y="1000989"/>
                <a:ext cx="540168" cy="372017"/>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7" name="Freeform 445"/>
              <p:cNvSpPr/>
              <p:nvPr/>
            </p:nvSpPr>
            <p:spPr>
              <a:xfrm rot="10800000" flipV="1">
                <a:off x="7631560" y="2994860"/>
                <a:ext cx="1115495" cy="257538"/>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8" name="Freeform 398"/>
              <p:cNvSpPr/>
              <p:nvPr/>
            </p:nvSpPr>
            <p:spPr>
              <a:xfrm rot="10800000" flipV="1">
                <a:off x="7130363" y="1010992"/>
                <a:ext cx="440921" cy="803275"/>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9" name="Rectangle 416"/>
              <p:cNvSpPr/>
              <p:nvPr/>
            </p:nvSpPr>
            <p:spPr>
              <a:xfrm rot="10800000" flipV="1">
                <a:off x="7130363" y="1924641"/>
                <a:ext cx="434263" cy="682899"/>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0" name="Rectangle 417"/>
              <p:cNvSpPr/>
              <p:nvPr/>
            </p:nvSpPr>
            <p:spPr>
              <a:xfrm rot="10800000" flipV="1">
                <a:off x="7130363" y="2702041"/>
                <a:ext cx="434263" cy="550358"/>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1" name="Rectangle 452"/>
              <p:cNvSpPr/>
              <p:nvPr/>
            </p:nvSpPr>
            <p:spPr>
              <a:xfrm rot="10800000" flipV="1">
                <a:off x="8208014" y="2371280"/>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2" name="Rectangle 211"/>
              <p:cNvSpPr/>
              <p:nvPr/>
            </p:nvSpPr>
            <p:spPr>
              <a:xfrm rot="10800000" flipV="1">
                <a:off x="8208014" y="2789638"/>
                <a:ext cx="544011" cy="141754"/>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nvGrpSpPr>
              <p:cNvPr id="213" name="Group 212"/>
              <p:cNvGrpSpPr/>
              <p:nvPr/>
            </p:nvGrpSpPr>
            <p:grpSpPr>
              <a:xfrm rot="10800000" flipH="1" flipV="1">
                <a:off x="5004048" y="1000988"/>
                <a:ext cx="1621662" cy="2251411"/>
                <a:chOff x="4308935" y="764704"/>
                <a:chExt cx="1235652" cy="1715499"/>
              </a:xfrm>
              <a:solidFill>
                <a:srgbClr val="E2E2E2">
                  <a:alpha val="69804"/>
                </a:srgbClr>
              </a:solidFill>
            </p:grpSpPr>
            <p:sp>
              <p:nvSpPr>
                <p:cNvPr id="214"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5"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6"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7"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8"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9"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0"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1"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2"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3"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4"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5"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sp>
          <p:nvSpPr>
            <p:cNvPr id="194" name="Freeform 398"/>
            <p:cNvSpPr/>
            <p:nvPr/>
          </p:nvSpPr>
          <p:spPr>
            <a:xfrm rot="10800000" flipV="1">
              <a:off x="8964488" y="2002293"/>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5" name="Freeform 398"/>
            <p:cNvSpPr/>
            <p:nvPr/>
          </p:nvSpPr>
          <p:spPr>
            <a:xfrm rot="10800000" flipV="1">
              <a:off x="8941849" y="2892173"/>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6" name="Freeform 398"/>
            <p:cNvSpPr/>
            <p:nvPr/>
          </p:nvSpPr>
          <p:spPr>
            <a:xfrm rot="10800000" flipV="1">
              <a:off x="8941849" y="3811516"/>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7" name="Freeform 398"/>
            <p:cNvSpPr/>
            <p:nvPr/>
          </p:nvSpPr>
          <p:spPr>
            <a:xfrm rot="10800000" flipV="1">
              <a:off x="8962888" y="1026606"/>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8" name="Freeform 398"/>
            <p:cNvSpPr/>
            <p:nvPr/>
          </p:nvSpPr>
          <p:spPr>
            <a:xfrm rot="10800000" flipV="1">
              <a:off x="8983104" y="4738714"/>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9" name="Freeform 398"/>
            <p:cNvSpPr/>
            <p:nvPr/>
          </p:nvSpPr>
          <p:spPr>
            <a:xfrm rot="10800000" flipV="1">
              <a:off x="8973136" y="5679167"/>
              <a:ext cx="413432" cy="261800"/>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7132"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Trigger Overview: Hot Mix Asphalt (HMA)</a:t>
            </a:r>
          </a:p>
        </p:txBody>
      </p:sp>
      <p:sp>
        <p:nvSpPr>
          <p:cNvPr id="9" name="Rectangle 8"/>
          <p:cNvSpPr/>
          <p:nvPr/>
        </p:nvSpPr>
        <p:spPr>
          <a:xfrm>
            <a:off x="297337" y="1080268"/>
            <a:ext cx="4022635" cy="990015"/>
          </a:xfrm>
          <a:prstGeom prst="rect">
            <a:avLst/>
          </a:prstGeom>
        </p:spPr>
        <p:txBody>
          <a:bodyPr wrap="square">
            <a:spAutoFit/>
          </a:bodyPr>
          <a:lstStyle/>
          <a:p>
            <a:pPr>
              <a:lnSpc>
                <a:spcPts val="1400"/>
              </a:lnSpc>
              <a:spcAft>
                <a:spcPts val="600"/>
              </a:spcAft>
            </a:pPr>
            <a:r>
              <a:rPr lang="en-US" sz="1100" dirty="0">
                <a:solidFill>
                  <a:srgbClr val="414141"/>
                </a:solidFill>
              </a:rPr>
              <a:t>Treatment strategies for INDOT’s Hot Mix Asphalt (HMA) pavement are categorized by Preventive Maintenance, Minor Structural, and Major Structural activities. Treatments are recommended based on a series of triggers that prompt the need for the pavement’s treatment.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4" name="Rectangle 3"/>
          <p:cNvSpPr/>
          <p:nvPr/>
        </p:nvSpPr>
        <p:spPr>
          <a:xfrm>
            <a:off x="4535996" y="1080268"/>
            <a:ext cx="4032448" cy="1107996"/>
          </a:xfrm>
          <a:prstGeom prst="rect">
            <a:avLst/>
          </a:prstGeom>
        </p:spPr>
        <p:txBody>
          <a:bodyPr wrap="square">
            <a:spAutoFit/>
          </a:bodyPr>
          <a:lstStyle/>
          <a:p>
            <a:r>
              <a:rPr lang="en-US" sz="1100" dirty="0">
                <a:solidFill>
                  <a:srgbClr val="414141"/>
                </a:solidFill>
              </a:rPr>
              <a:t>The sequencing of treatments over the lifecycle of the pavement establishes INDOT’s overall asset lifecycle strategy for the pavement. Pavement strategies vary by roadway category to reflect the differing needs in the frequency and type of treatments performed based on the level of service and risk factor, coupled with the anticipated traffic.</a:t>
            </a:r>
          </a:p>
        </p:txBody>
      </p:sp>
      <p:grpSp>
        <p:nvGrpSpPr>
          <p:cNvPr id="86" name="Group 85"/>
          <p:cNvGrpSpPr/>
          <p:nvPr/>
        </p:nvGrpSpPr>
        <p:grpSpPr>
          <a:xfrm>
            <a:off x="1387844" y="2628974"/>
            <a:ext cx="6709684" cy="3506875"/>
            <a:chOff x="1600200" y="1872258"/>
            <a:chExt cx="5638800" cy="3376892"/>
          </a:xfrm>
        </p:grpSpPr>
        <p:grpSp>
          <p:nvGrpSpPr>
            <p:cNvPr id="87" name="Group 86"/>
            <p:cNvGrpSpPr/>
            <p:nvPr/>
          </p:nvGrpSpPr>
          <p:grpSpPr>
            <a:xfrm>
              <a:off x="1600200" y="1872258"/>
              <a:ext cx="2882423" cy="891047"/>
              <a:chOff x="1069393" y="1394006"/>
              <a:chExt cx="3327716" cy="1028700"/>
            </a:xfrm>
          </p:grpSpPr>
          <p:sp>
            <p:nvSpPr>
              <p:cNvPr id="134" name="Rectangle 133"/>
              <p:cNvSpPr/>
              <p:nvPr/>
            </p:nvSpPr>
            <p:spPr>
              <a:xfrm>
                <a:off x="1411364" y="1447369"/>
                <a:ext cx="1630062" cy="553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bg1"/>
                    </a:solidFill>
                  </a:rPr>
                  <a:t>Roughness of the pavement. </a:t>
                </a:r>
              </a:p>
            </p:txBody>
          </p:sp>
          <p:grpSp>
            <p:nvGrpSpPr>
              <p:cNvPr id="135" name="Group 134"/>
              <p:cNvGrpSpPr/>
              <p:nvPr/>
            </p:nvGrpSpPr>
            <p:grpSpPr>
              <a:xfrm>
                <a:off x="1069393" y="1394006"/>
                <a:ext cx="3327716" cy="1028700"/>
                <a:chOff x="1069393" y="1394006"/>
                <a:chExt cx="3327716" cy="1028700"/>
              </a:xfrm>
            </p:grpSpPr>
            <p:grpSp>
              <p:nvGrpSpPr>
                <p:cNvPr id="136" name="Group 135"/>
                <p:cNvGrpSpPr/>
                <p:nvPr/>
              </p:nvGrpSpPr>
              <p:grpSpPr>
                <a:xfrm>
                  <a:off x="1069393" y="1839806"/>
                  <a:ext cx="2778707" cy="105181"/>
                  <a:chOff x="574093" y="1870074"/>
                  <a:chExt cx="2778707" cy="105181"/>
                </a:xfrm>
              </p:grpSpPr>
              <p:cxnSp>
                <p:nvCxnSpPr>
                  <p:cNvPr id="140" name="Straight Connector 139"/>
                  <p:cNvCxnSpPr/>
                  <p:nvPr/>
                </p:nvCxnSpPr>
                <p:spPr>
                  <a:xfrm>
                    <a:off x="694743" y="1924050"/>
                    <a:ext cx="2658057" cy="0"/>
                  </a:xfrm>
                  <a:prstGeom prst="line">
                    <a:avLst/>
                  </a:prstGeom>
                  <a:ln w="28575">
                    <a:solidFill>
                      <a:srgbClr val="003C5B"/>
                    </a:solidFill>
                  </a:ln>
                </p:spPr>
                <p:style>
                  <a:lnRef idx="1">
                    <a:schemeClr val="accent1"/>
                  </a:lnRef>
                  <a:fillRef idx="0">
                    <a:schemeClr val="accent1"/>
                  </a:fillRef>
                  <a:effectRef idx="0">
                    <a:schemeClr val="accent1"/>
                  </a:effectRef>
                  <a:fontRef idx="minor">
                    <a:schemeClr val="tx1"/>
                  </a:fontRef>
                </p:style>
              </p:cxnSp>
              <p:sp>
                <p:nvSpPr>
                  <p:cNvPr id="141" name="Hexagon 140"/>
                  <p:cNvSpPr/>
                  <p:nvPr/>
                </p:nvSpPr>
                <p:spPr>
                  <a:xfrm>
                    <a:off x="574093" y="1870074"/>
                    <a:ext cx="129540" cy="105181"/>
                  </a:xfrm>
                  <a:prstGeom prst="hexagon">
                    <a:avLst>
                      <a:gd name="adj" fmla="val 28825"/>
                      <a:gd name="vf" fmla="val 115470"/>
                    </a:avLst>
                  </a:prstGeom>
                  <a:solidFill>
                    <a:schemeClr val="bg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37" name="Group 136"/>
                <p:cNvGrpSpPr/>
                <p:nvPr/>
              </p:nvGrpSpPr>
              <p:grpSpPr>
                <a:xfrm>
                  <a:off x="3204162" y="1394006"/>
                  <a:ext cx="1192947" cy="1028700"/>
                  <a:chOff x="3204162" y="1394006"/>
                  <a:chExt cx="1192947" cy="1028700"/>
                </a:xfrm>
              </p:grpSpPr>
              <p:sp>
                <p:nvSpPr>
                  <p:cNvPr id="138" name="Hexagon 137"/>
                  <p:cNvSpPr/>
                  <p:nvPr/>
                </p:nvSpPr>
                <p:spPr>
                  <a:xfrm>
                    <a:off x="3204162" y="1394006"/>
                    <a:ext cx="1192947" cy="1028700"/>
                  </a:xfrm>
                  <a:prstGeom prst="hexagon">
                    <a:avLst>
                      <a:gd name="adj" fmla="val 25000"/>
                      <a:gd name="vf" fmla="val 115470"/>
                    </a:avLst>
                  </a:prstGeom>
                  <a:solidFill>
                    <a:schemeClr val="bg1"/>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39" name="Rectangle 138"/>
                  <p:cNvSpPr/>
                  <p:nvPr/>
                </p:nvSpPr>
                <p:spPr>
                  <a:xfrm>
                    <a:off x="3328875" y="2002963"/>
                    <a:ext cx="957895" cy="239119"/>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International Roughness Index </a:t>
                    </a:r>
                    <a:r>
                      <a:rPr lang="en-US" sz="900" i="1" dirty="0">
                        <a:solidFill>
                          <a:schemeClr val="bg2"/>
                        </a:solidFill>
                        <a:ea typeface="Calibri" panose="020F0502020204030204" pitchFamily="34" charset="0"/>
                        <a:cs typeface="Arial" panose="020B0604020202020204" pitchFamily="34" charset="0"/>
                      </a:rPr>
                      <a:t>(IRI) </a:t>
                    </a:r>
                    <a:endParaRPr lang="en-US" sz="900" i="1" dirty="0">
                      <a:solidFill>
                        <a:schemeClr val="bg2"/>
                      </a:solidFill>
                    </a:endParaRPr>
                  </a:p>
                </p:txBody>
              </p:sp>
            </p:grpSp>
          </p:grpSp>
        </p:grpSp>
        <p:sp>
          <p:nvSpPr>
            <p:cNvPr id="88" name="Rectangle 87"/>
            <p:cNvSpPr/>
            <p:nvPr/>
          </p:nvSpPr>
          <p:spPr>
            <a:xfrm>
              <a:off x="3644060" y="3535937"/>
              <a:ext cx="757010" cy="199944"/>
            </a:xfrm>
            <a:prstGeom prst="rect">
              <a:avLst/>
            </a:prstGeom>
          </p:spPr>
          <p:txBody>
            <a:bodyPr wrap="none" lIns="0" tIns="0" rIns="0" bIns="0" anchor="ctr" anchorCtr="0">
              <a:noAutofit/>
            </a:bodyPr>
            <a:lstStyle/>
            <a:p>
              <a:pPr algn="ctr"/>
              <a:endParaRPr lang="en-US" sz="1100" dirty="0"/>
            </a:p>
          </p:txBody>
        </p:sp>
        <p:grpSp>
          <p:nvGrpSpPr>
            <p:cNvPr id="89" name="Group 88"/>
            <p:cNvGrpSpPr/>
            <p:nvPr/>
          </p:nvGrpSpPr>
          <p:grpSpPr>
            <a:xfrm>
              <a:off x="4450302" y="2314874"/>
              <a:ext cx="2755696" cy="891046"/>
              <a:chOff x="6950595" y="800101"/>
              <a:chExt cx="3181412" cy="1028700"/>
            </a:xfrm>
          </p:grpSpPr>
          <p:sp>
            <p:nvSpPr>
              <p:cNvPr id="127" name="Rectangle 126"/>
              <p:cNvSpPr/>
              <p:nvPr/>
            </p:nvSpPr>
            <p:spPr>
              <a:xfrm>
                <a:off x="8191500" y="929790"/>
                <a:ext cx="1630062" cy="276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tx2">
                        <a:lumMod val="75000"/>
                      </a:schemeClr>
                    </a:solidFill>
                  </a:rPr>
                  <a:t>Number of PMs the surface has received since the previous minor/major structural treatment</a:t>
                </a:r>
              </a:p>
            </p:txBody>
          </p:sp>
          <p:grpSp>
            <p:nvGrpSpPr>
              <p:cNvPr id="128" name="Group 127"/>
              <p:cNvGrpSpPr/>
              <p:nvPr/>
            </p:nvGrpSpPr>
            <p:grpSpPr>
              <a:xfrm flipH="1">
                <a:off x="7353300" y="1268306"/>
                <a:ext cx="2778707" cy="105181"/>
                <a:chOff x="571500" y="1870074"/>
                <a:chExt cx="2778707" cy="105181"/>
              </a:xfrm>
            </p:grpSpPr>
            <p:cxnSp>
              <p:nvCxnSpPr>
                <p:cNvPr id="132" name="Straight Connector 131"/>
                <p:cNvCxnSpPr/>
                <p:nvPr/>
              </p:nvCxnSpPr>
              <p:spPr>
                <a:xfrm>
                  <a:off x="692150" y="1924050"/>
                  <a:ext cx="2658057"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33" name="Hexagon 132"/>
                <p:cNvSpPr/>
                <p:nvPr/>
              </p:nvSpPr>
              <p:spPr>
                <a:xfrm>
                  <a:off x="571500" y="1870074"/>
                  <a:ext cx="129540" cy="105181"/>
                </a:xfrm>
                <a:prstGeom prst="hexagon">
                  <a:avLst>
                    <a:gd name="adj" fmla="val 28825"/>
                    <a:gd name="vf" fmla="val 115470"/>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29" name="Group 128"/>
              <p:cNvGrpSpPr/>
              <p:nvPr/>
            </p:nvGrpSpPr>
            <p:grpSpPr>
              <a:xfrm>
                <a:off x="6950595" y="800101"/>
                <a:ext cx="1249383" cy="1028700"/>
                <a:chOff x="3369195" y="1371601"/>
                <a:chExt cx="1249383" cy="1028700"/>
              </a:xfrm>
            </p:grpSpPr>
            <p:sp>
              <p:nvSpPr>
                <p:cNvPr id="130" name="Hexagon 129"/>
                <p:cNvSpPr/>
                <p:nvPr/>
              </p:nvSpPr>
              <p:spPr>
                <a:xfrm>
                  <a:off x="3392079" y="1371601"/>
                  <a:ext cx="1192947" cy="1028700"/>
                </a:xfrm>
                <a:prstGeom prst="hexagon">
                  <a:avLst>
                    <a:gd name="adj" fmla="val 25000"/>
                    <a:gd name="vf" fmla="val 115470"/>
                  </a:avLst>
                </a:prstGeom>
                <a:solidFill>
                  <a:schemeClr val="tx2"/>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31" name="Rectangle 130"/>
                <p:cNvSpPr/>
                <p:nvPr/>
              </p:nvSpPr>
              <p:spPr>
                <a:xfrm>
                  <a:off x="3369195" y="2068954"/>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PM Count</a:t>
                  </a:r>
                </a:p>
              </p:txBody>
            </p:sp>
          </p:grpSp>
        </p:grpSp>
        <p:grpSp>
          <p:nvGrpSpPr>
            <p:cNvPr id="90" name="Group 89"/>
            <p:cNvGrpSpPr/>
            <p:nvPr/>
          </p:nvGrpSpPr>
          <p:grpSpPr>
            <a:xfrm>
              <a:off x="4459361" y="3343734"/>
              <a:ext cx="2779639" cy="891047"/>
              <a:chOff x="6948353" y="870304"/>
              <a:chExt cx="3209054" cy="1028700"/>
            </a:xfrm>
          </p:grpSpPr>
          <p:sp>
            <p:nvSpPr>
              <p:cNvPr id="120" name="Rectangle 119"/>
              <p:cNvSpPr/>
              <p:nvPr/>
            </p:nvSpPr>
            <p:spPr>
              <a:xfrm>
                <a:off x="8179699" y="891937"/>
                <a:ext cx="1940507" cy="4289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lvl="2" algn="ctr">
                  <a:spcAft>
                    <a:spcPts val="600"/>
                  </a:spcAft>
                  <a:buClr>
                    <a:srgbClr val="CDA139"/>
                  </a:buClr>
                  <a:buSzPct val="140000"/>
                </a:pPr>
                <a:r>
                  <a:rPr lang="en-US" sz="900" dirty="0">
                    <a:solidFill>
                      <a:schemeClr val="bg1"/>
                    </a:solidFill>
                  </a:rPr>
                  <a:t>Age of the pavement since it was built or received a structural treatment. </a:t>
                </a:r>
              </a:p>
            </p:txBody>
          </p:sp>
          <p:grpSp>
            <p:nvGrpSpPr>
              <p:cNvPr id="121" name="Group 120"/>
              <p:cNvGrpSpPr/>
              <p:nvPr/>
            </p:nvGrpSpPr>
            <p:grpSpPr>
              <a:xfrm flipH="1">
                <a:off x="7378700" y="1268306"/>
                <a:ext cx="2778707" cy="105181"/>
                <a:chOff x="546100" y="1870074"/>
                <a:chExt cx="2778707" cy="105181"/>
              </a:xfrm>
            </p:grpSpPr>
            <p:cxnSp>
              <p:nvCxnSpPr>
                <p:cNvPr id="125" name="Straight Connector 124"/>
                <p:cNvCxnSpPr/>
                <p:nvPr/>
              </p:nvCxnSpPr>
              <p:spPr>
                <a:xfrm>
                  <a:off x="666750" y="1924050"/>
                  <a:ext cx="265805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Hexagon 125"/>
                <p:cNvSpPr/>
                <p:nvPr/>
              </p:nvSpPr>
              <p:spPr>
                <a:xfrm>
                  <a:off x="546100" y="1870074"/>
                  <a:ext cx="129540" cy="105181"/>
                </a:xfrm>
                <a:prstGeom prst="hexagon">
                  <a:avLst>
                    <a:gd name="adj" fmla="val 28825"/>
                    <a:gd name="vf" fmla="val 115470"/>
                  </a:avLst>
                </a:prstGeom>
                <a:solidFill>
                  <a:schemeClr val="bg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22" name="Group 121"/>
              <p:cNvGrpSpPr/>
              <p:nvPr/>
            </p:nvGrpSpPr>
            <p:grpSpPr>
              <a:xfrm>
                <a:off x="6948353" y="870304"/>
                <a:ext cx="1249383" cy="1028700"/>
                <a:chOff x="3366953" y="1441804"/>
                <a:chExt cx="1249383" cy="1028700"/>
              </a:xfrm>
            </p:grpSpPr>
            <p:sp>
              <p:nvSpPr>
                <p:cNvPr id="123" name="Hexagon 122"/>
                <p:cNvSpPr/>
                <p:nvPr/>
              </p:nvSpPr>
              <p:spPr>
                <a:xfrm>
                  <a:off x="3384636" y="1441804"/>
                  <a:ext cx="1192947" cy="1028700"/>
                </a:xfrm>
                <a:prstGeom prst="hexagon">
                  <a:avLst>
                    <a:gd name="adj" fmla="val 25000"/>
                    <a:gd name="vf" fmla="val 115470"/>
                  </a:avLst>
                </a:prstGeom>
                <a:solidFill>
                  <a:schemeClr val="bg1"/>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24" name="Rectangle 123"/>
                <p:cNvSpPr/>
                <p:nvPr/>
              </p:nvSpPr>
              <p:spPr>
                <a:xfrm>
                  <a:off x="3366953" y="2093527"/>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Structural Age</a:t>
                  </a:r>
                </a:p>
              </p:txBody>
            </p:sp>
          </p:grpSp>
        </p:grpSp>
        <p:grpSp>
          <p:nvGrpSpPr>
            <p:cNvPr id="91" name="Group 90"/>
            <p:cNvGrpSpPr/>
            <p:nvPr/>
          </p:nvGrpSpPr>
          <p:grpSpPr>
            <a:xfrm>
              <a:off x="4434691" y="4358103"/>
              <a:ext cx="2804309" cy="891047"/>
              <a:chOff x="6894472" y="911081"/>
              <a:chExt cx="3237535" cy="1028700"/>
            </a:xfrm>
          </p:grpSpPr>
          <p:sp>
            <p:nvSpPr>
              <p:cNvPr id="113" name="Rectangle 112"/>
              <p:cNvSpPr/>
              <p:nvPr/>
            </p:nvSpPr>
            <p:spPr>
              <a:xfrm>
                <a:off x="8107095" y="939694"/>
                <a:ext cx="1908102" cy="2238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rgbClr val="414141"/>
                    </a:solidFill>
                  </a:rPr>
                  <a:t>Age of the surface of the pavement since it last received a Preventive maintenance or greater treatment.</a:t>
                </a:r>
                <a:endParaRPr lang="en-US" sz="900" baseline="30000" dirty="0">
                  <a:solidFill>
                    <a:srgbClr val="414141"/>
                  </a:solidFill>
                </a:endParaRPr>
              </a:p>
            </p:txBody>
          </p:sp>
          <p:grpSp>
            <p:nvGrpSpPr>
              <p:cNvPr id="114" name="Group 113"/>
              <p:cNvGrpSpPr/>
              <p:nvPr/>
            </p:nvGrpSpPr>
            <p:grpSpPr>
              <a:xfrm flipH="1">
                <a:off x="7353300" y="1268306"/>
                <a:ext cx="2778707" cy="105181"/>
                <a:chOff x="571500" y="1870074"/>
                <a:chExt cx="2778707" cy="105181"/>
              </a:xfrm>
            </p:grpSpPr>
            <p:cxnSp>
              <p:nvCxnSpPr>
                <p:cNvPr id="118" name="Straight Connector 117"/>
                <p:cNvCxnSpPr/>
                <p:nvPr/>
              </p:nvCxnSpPr>
              <p:spPr>
                <a:xfrm>
                  <a:off x="692150" y="1924050"/>
                  <a:ext cx="2658057" cy="0"/>
                </a:xfrm>
                <a:prstGeom prst="line">
                  <a:avLst/>
                </a:prstGeom>
                <a:ln w="28575">
                  <a:solidFill>
                    <a:srgbClr val="939598"/>
                  </a:solidFill>
                </a:ln>
              </p:spPr>
              <p:style>
                <a:lnRef idx="1">
                  <a:schemeClr val="accent1"/>
                </a:lnRef>
                <a:fillRef idx="0">
                  <a:schemeClr val="accent1"/>
                </a:fillRef>
                <a:effectRef idx="0">
                  <a:schemeClr val="accent1"/>
                </a:effectRef>
                <a:fontRef idx="minor">
                  <a:schemeClr val="tx1"/>
                </a:fontRef>
              </p:style>
            </p:cxnSp>
            <p:sp>
              <p:nvSpPr>
                <p:cNvPr id="119" name="Hexagon 118"/>
                <p:cNvSpPr/>
                <p:nvPr/>
              </p:nvSpPr>
              <p:spPr>
                <a:xfrm>
                  <a:off x="571500" y="1870074"/>
                  <a:ext cx="129540" cy="105181"/>
                </a:xfrm>
                <a:prstGeom prst="hexagon">
                  <a:avLst>
                    <a:gd name="adj" fmla="val 28825"/>
                    <a:gd name="vf" fmla="val 115470"/>
                  </a:avLst>
                </a:prstGeom>
                <a:solidFill>
                  <a:srgbClr val="939598"/>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15" name="Group 114"/>
              <p:cNvGrpSpPr/>
              <p:nvPr/>
            </p:nvGrpSpPr>
            <p:grpSpPr>
              <a:xfrm>
                <a:off x="6894472" y="911081"/>
                <a:ext cx="1249383" cy="1028700"/>
                <a:chOff x="3313072" y="1482581"/>
                <a:chExt cx="1249383" cy="1028700"/>
              </a:xfrm>
            </p:grpSpPr>
            <p:sp>
              <p:nvSpPr>
                <p:cNvPr id="116" name="Hexagon 115"/>
                <p:cNvSpPr/>
                <p:nvPr/>
              </p:nvSpPr>
              <p:spPr>
                <a:xfrm>
                  <a:off x="3324303" y="1482581"/>
                  <a:ext cx="1192947" cy="1028700"/>
                </a:xfrm>
                <a:prstGeom prst="hexagon">
                  <a:avLst>
                    <a:gd name="adj" fmla="val 25000"/>
                    <a:gd name="vf" fmla="val 115470"/>
                  </a:avLst>
                </a:prstGeom>
                <a:solidFill>
                  <a:srgbClr val="939598"/>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17" name="Rectangle 116"/>
                <p:cNvSpPr/>
                <p:nvPr/>
              </p:nvSpPr>
              <p:spPr>
                <a:xfrm>
                  <a:off x="3313072" y="2152465"/>
                  <a:ext cx="1249383" cy="230833"/>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Functional Age</a:t>
                  </a:r>
                </a:p>
              </p:txBody>
            </p:sp>
          </p:grpSp>
        </p:grpSp>
        <p:grpSp>
          <p:nvGrpSpPr>
            <p:cNvPr id="92" name="Group 91"/>
            <p:cNvGrpSpPr/>
            <p:nvPr/>
          </p:nvGrpSpPr>
          <p:grpSpPr>
            <a:xfrm>
              <a:off x="1600200" y="2847412"/>
              <a:ext cx="2903605" cy="891046"/>
              <a:chOff x="1069393" y="1414908"/>
              <a:chExt cx="3352171" cy="1028700"/>
            </a:xfrm>
          </p:grpSpPr>
          <p:sp>
            <p:nvSpPr>
              <p:cNvPr id="105" name="Rectangle 104"/>
              <p:cNvSpPr/>
              <p:nvPr/>
            </p:nvSpPr>
            <p:spPr>
              <a:xfrm>
                <a:off x="1292945" y="1429866"/>
                <a:ext cx="1866899" cy="553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rgbClr val="414141"/>
                    </a:solidFill>
                  </a:rPr>
                  <a:t>Depressions or grooves in the roadway. </a:t>
                </a:r>
              </a:p>
            </p:txBody>
          </p:sp>
          <p:grpSp>
            <p:nvGrpSpPr>
              <p:cNvPr id="106" name="Group 105"/>
              <p:cNvGrpSpPr/>
              <p:nvPr/>
            </p:nvGrpSpPr>
            <p:grpSpPr>
              <a:xfrm>
                <a:off x="1069393" y="1414908"/>
                <a:ext cx="3352171" cy="1028700"/>
                <a:chOff x="1069393" y="1414908"/>
                <a:chExt cx="3352171" cy="1028700"/>
              </a:xfrm>
            </p:grpSpPr>
            <p:grpSp>
              <p:nvGrpSpPr>
                <p:cNvPr id="107" name="Group 106"/>
                <p:cNvGrpSpPr/>
                <p:nvPr/>
              </p:nvGrpSpPr>
              <p:grpSpPr>
                <a:xfrm>
                  <a:off x="1069393" y="1839806"/>
                  <a:ext cx="2778707" cy="105181"/>
                  <a:chOff x="574093" y="1870074"/>
                  <a:chExt cx="2778707" cy="105181"/>
                </a:xfrm>
              </p:grpSpPr>
              <p:cxnSp>
                <p:nvCxnSpPr>
                  <p:cNvPr id="111" name="Straight Connector 110"/>
                  <p:cNvCxnSpPr/>
                  <p:nvPr/>
                </p:nvCxnSpPr>
                <p:spPr>
                  <a:xfrm>
                    <a:off x="694743" y="1924050"/>
                    <a:ext cx="2658057" cy="0"/>
                  </a:xfrm>
                  <a:prstGeom prst="line">
                    <a:avLst/>
                  </a:prstGeom>
                  <a:ln w="28575">
                    <a:solidFill>
                      <a:srgbClr val="939598"/>
                    </a:solidFill>
                  </a:ln>
                </p:spPr>
                <p:style>
                  <a:lnRef idx="1">
                    <a:schemeClr val="accent1"/>
                  </a:lnRef>
                  <a:fillRef idx="0">
                    <a:schemeClr val="accent1"/>
                  </a:fillRef>
                  <a:effectRef idx="0">
                    <a:schemeClr val="accent1"/>
                  </a:effectRef>
                  <a:fontRef idx="minor">
                    <a:schemeClr val="tx1"/>
                  </a:fontRef>
                </p:style>
              </p:cxnSp>
              <p:sp>
                <p:nvSpPr>
                  <p:cNvPr id="112" name="Hexagon 111"/>
                  <p:cNvSpPr/>
                  <p:nvPr/>
                </p:nvSpPr>
                <p:spPr>
                  <a:xfrm>
                    <a:off x="574093" y="1870074"/>
                    <a:ext cx="129540" cy="105181"/>
                  </a:xfrm>
                  <a:prstGeom prst="hexagon">
                    <a:avLst>
                      <a:gd name="adj" fmla="val 28825"/>
                      <a:gd name="vf" fmla="val 115470"/>
                    </a:avLst>
                  </a:prstGeom>
                  <a:solidFill>
                    <a:srgbClr val="939598"/>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08" name="Group 107"/>
                <p:cNvGrpSpPr/>
                <p:nvPr/>
              </p:nvGrpSpPr>
              <p:grpSpPr>
                <a:xfrm>
                  <a:off x="3172181" y="1414908"/>
                  <a:ext cx="1249383" cy="1028700"/>
                  <a:chOff x="3172181" y="1414908"/>
                  <a:chExt cx="1249383" cy="1028700"/>
                </a:xfrm>
              </p:grpSpPr>
              <p:sp>
                <p:nvSpPr>
                  <p:cNvPr id="109" name="Hexagon 108"/>
                  <p:cNvSpPr/>
                  <p:nvPr/>
                </p:nvSpPr>
                <p:spPr>
                  <a:xfrm>
                    <a:off x="3200400" y="1414908"/>
                    <a:ext cx="1192947" cy="1028700"/>
                  </a:xfrm>
                  <a:prstGeom prst="hexagon">
                    <a:avLst>
                      <a:gd name="adj" fmla="val 25000"/>
                      <a:gd name="vf" fmla="val 115470"/>
                    </a:avLst>
                  </a:prstGeom>
                  <a:solidFill>
                    <a:srgbClr val="939598"/>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10" name="Rectangle 109"/>
                  <p:cNvSpPr/>
                  <p:nvPr/>
                </p:nvSpPr>
                <p:spPr>
                  <a:xfrm>
                    <a:off x="3172181" y="2101467"/>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RUT </a:t>
                    </a:r>
                  </a:p>
                </p:txBody>
              </p:sp>
            </p:grpSp>
          </p:grpSp>
        </p:grpSp>
        <p:grpSp>
          <p:nvGrpSpPr>
            <p:cNvPr id="94" name="Group 93"/>
            <p:cNvGrpSpPr/>
            <p:nvPr/>
          </p:nvGrpSpPr>
          <p:grpSpPr>
            <a:xfrm>
              <a:off x="1600200" y="3850478"/>
              <a:ext cx="2922094" cy="944393"/>
              <a:chOff x="1069393" y="1468035"/>
              <a:chExt cx="3373516" cy="1090289"/>
            </a:xfrm>
          </p:grpSpPr>
          <p:sp>
            <p:nvSpPr>
              <p:cNvPr id="97" name="Rectangle 96"/>
              <p:cNvSpPr/>
              <p:nvPr/>
            </p:nvSpPr>
            <p:spPr>
              <a:xfrm>
                <a:off x="1434786" y="1468035"/>
                <a:ext cx="1630062" cy="415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tx2">
                        <a:lumMod val="75000"/>
                      </a:schemeClr>
                    </a:solidFill>
                  </a:rPr>
                  <a:t>Roadway distress that can lead to potholes. </a:t>
                </a:r>
              </a:p>
            </p:txBody>
          </p:sp>
          <p:grpSp>
            <p:nvGrpSpPr>
              <p:cNvPr id="98" name="Group 97"/>
              <p:cNvGrpSpPr/>
              <p:nvPr/>
            </p:nvGrpSpPr>
            <p:grpSpPr>
              <a:xfrm>
                <a:off x="1069393" y="1529624"/>
                <a:ext cx="3373516" cy="1028700"/>
                <a:chOff x="1069393" y="1529624"/>
                <a:chExt cx="3373516" cy="1028700"/>
              </a:xfrm>
            </p:grpSpPr>
            <p:grpSp>
              <p:nvGrpSpPr>
                <p:cNvPr id="99" name="Group 98"/>
                <p:cNvGrpSpPr/>
                <p:nvPr/>
              </p:nvGrpSpPr>
              <p:grpSpPr>
                <a:xfrm>
                  <a:off x="1069393" y="1839806"/>
                  <a:ext cx="2778707" cy="105181"/>
                  <a:chOff x="574093" y="1870074"/>
                  <a:chExt cx="2778707" cy="105181"/>
                </a:xfrm>
              </p:grpSpPr>
              <p:cxnSp>
                <p:nvCxnSpPr>
                  <p:cNvPr id="103" name="Straight Connector 102"/>
                  <p:cNvCxnSpPr/>
                  <p:nvPr/>
                </p:nvCxnSpPr>
                <p:spPr>
                  <a:xfrm>
                    <a:off x="694743" y="1924050"/>
                    <a:ext cx="2658057"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04" name="Hexagon 103"/>
                  <p:cNvSpPr/>
                  <p:nvPr/>
                </p:nvSpPr>
                <p:spPr>
                  <a:xfrm>
                    <a:off x="574093" y="1870074"/>
                    <a:ext cx="129540" cy="105181"/>
                  </a:xfrm>
                  <a:prstGeom prst="hexagon">
                    <a:avLst>
                      <a:gd name="adj" fmla="val 28825"/>
                      <a:gd name="vf" fmla="val 115470"/>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00" name="Group 99"/>
                <p:cNvGrpSpPr/>
                <p:nvPr/>
              </p:nvGrpSpPr>
              <p:grpSpPr>
                <a:xfrm>
                  <a:off x="3193526" y="1529624"/>
                  <a:ext cx="1249383" cy="1028700"/>
                  <a:chOff x="3193526" y="1529624"/>
                  <a:chExt cx="1249383" cy="1028700"/>
                </a:xfrm>
              </p:grpSpPr>
              <p:sp>
                <p:nvSpPr>
                  <p:cNvPr id="101" name="Hexagon 100"/>
                  <p:cNvSpPr/>
                  <p:nvPr/>
                </p:nvSpPr>
                <p:spPr>
                  <a:xfrm>
                    <a:off x="3204161" y="1529624"/>
                    <a:ext cx="1192947" cy="1028700"/>
                  </a:xfrm>
                  <a:prstGeom prst="hexagon">
                    <a:avLst>
                      <a:gd name="adj" fmla="val 25000"/>
                      <a:gd name="vf" fmla="val 115470"/>
                    </a:avLst>
                  </a:prstGeom>
                  <a:solidFill>
                    <a:schemeClr val="tx2"/>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02" name="Rectangle 101"/>
                  <p:cNvSpPr/>
                  <p:nvPr/>
                </p:nvSpPr>
                <p:spPr>
                  <a:xfrm>
                    <a:off x="3193526" y="2132153"/>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Cracking </a:t>
                    </a:r>
                  </a:p>
                  <a:p>
                    <a:pPr algn="ctr"/>
                    <a:r>
                      <a:rPr lang="en-US" sz="900" i="1" dirty="0">
                        <a:solidFill>
                          <a:schemeClr val="bg2"/>
                        </a:solidFill>
                        <a:ea typeface="Calibri" panose="020F0502020204030204" pitchFamily="34" charset="0"/>
                        <a:cs typeface="Arial" panose="020B0604020202020204" pitchFamily="34" charset="0"/>
                      </a:rPr>
                      <a:t>(DBA)</a:t>
                    </a:r>
                  </a:p>
                </p:txBody>
              </p:sp>
            </p:grpSp>
          </p:grpSp>
        </p:grpSp>
      </p:grpSp>
      <p:grpSp>
        <p:nvGrpSpPr>
          <p:cNvPr id="142" name="Group 200"/>
          <p:cNvGrpSpPr>
            <a:grpSpLocks noChangeAspect="1"/>
          </p:cNvGrpSpPr>
          <p:nvPr/>
        </p:nvGrpSpPr>
        <p:grpSpPr bwMode="auto">
          <a:xfrm>
            <a:off x="4053719" y="2704067"/>
            <a:ext cx="302257" cy="306293"/>
            <a:chOff x="2746" y="2459"/>
            <a:chExt cx="524" cy="531"/>
          </a:xfrm>
          <a:solidFill>
            <a:schemeClr val="bg2"/>
          </a:solidFill>
        </p:grpSpPr>
        <p:sp>
          <p:nvSpPr>
            <p:cNvPr id="143" name="Freeform 201"/>
            <p:cNvSpPr>
              <a:spLocks/>
            </p:cNvSpPr>
            <p:nvPr/>
          </p:nvSpPr>
          <p:spPr bwMode="auto">
            <a:xfrm>
              <a:off x="2746" y="2524"/>
              <a:ext cx="76" cy="119"/>
            </a:xfrm>
            <a:custGeom>
              <a:avLst/>
              <a:gdLst>
                <a:gd name="T0" fmla="*/ 0 w 32"/>
                <a:gd name="T1" fmla="*/ 4 h 50"/>
                <a:gd name="T2" fmla="*/ 0 w 32"/>
                <a:gd name="T3" fmla="*/ 46 h 50"/>
                <a:gd name="T4" fmla="*/ 4 w 32"/>
                <a:gd name="T5" fmla="*/ 50 h 50"/>
                <a:gd name="T6" fmla="*/ 11 w 32"/>
                <a:gd name="T7" fmla="*/ 50 h 50"/>
                <a:gd name="T8" fmla="*/ 32 w 32"/>
                <a:gd name="T9" fmla="*/ 0 h 50"/>
                <a:gd name="T10" fmla="*/ 4 w 32"/>
                <a:gd name="T11" fmla="*/ 0 h 50"/>
                <a:gd name="T12" fmla="*/ 0 w 32"/>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32" h="50">
                  <a:moveTo>
                    <a:pt x="0" y="4"/>
                  </a:moveTo>
                  <a:cubicBezTo>
                    <a:pt x="0" y="46"/>
                    <a:pt x="0" y="46"/>
                    <a:pt x="0" y="46"/>
                  </a:cubicBezTo>
                  <a:cubicBezTo>
                    <a:pt x="0" y="48"/>
                    <a:pt x="2" y="50"/>
                    <a:pt x="4" y="50"/>
                  </a:cubicBezTo>
                  <a:cubicBezTo>
                    <a:pt x="11" y="50"/>
                    <a:pt x="11" y="50"/>
                    <a:pt x="11" y="50"/>
                  </a:cubicBezTo>
                  <a:cubicBezTo>
                    <a:pt x="32" y="0"/>
                    <a:pt x="32" y="0"/>
                    <a:pt x="32" y="0"/>
                  </a:cubicBezTo>
                  <a:cubicBezTo>
                    <a:pt x="4" y="0"/>
                    <a:pt x="4" y="0"/>
                    <a:pt x="4" y="0"/>
                  </a:cubicBezTo>
                  <a:cubicBezTo>
                    <a:pt x="2" y="0"/>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02"/>
            <p:cNvSpPr>
              <a:spLocks/>
            </p:cNvSpPr>
            <p:nvPr/>
          </p:nvSpPr>
          <p:spPr bwMode="auto">
            <a:xfrm>
              <a:off x="3018" y="2524"/>
              <a:ext cx="139" cy="119"/>
            </a:xfrm>
            <a:custGeom>
              <a:avLst/>
              <a:gdLst>
                <a:gd name="T0" fmla="*/ 0 w 139"/>
                <a:gd name="T1" fmla="*/ 119 h 119"/>
                <a:gd name="T2" fmla="*/ 89 w 139"/>
                <a:gd name="T3" fmla="*/ 119 h 119"/>
                <a:gd name="T4" fmla="*/ 139 w 139"/>
                <a:gd name="T5" fmla="*/ 0 h 119"/>
                <a:gd name="T6" fmla="*/ 51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9" y="119"/>
                  </a:lnTo>
                  <a:lnTo>
                    <a:pt x="139" y="0"/>
                  </a:lnTo>
                  <a:lnTo>
                    <a:pt x="51"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03"/>
            <p:cNvSpPr>
              <a:spLocks/>
            </p:cNvSpPr>
            <p:nvPr/>
          </p:nvSpPr>
          <p:spPr bwMode="auto">
            <a:xfrm>
              <a:off x="3186" y="2524"/>
              <a:ext cx="84" cy="119"/>
            </a:xfrm>
            <a:custGeom>
              <a:avLst/>
              <a:gdLst>
                <a:gd name="T0" fmla="*/ 31 w 35"/>
                <a:gd name="T1" fmla="*/ 0 h 50"/>
                <a:gd name="T2" fmla="*/ 21 w 35"/>
                <a:gd name="T3" fmla="*/ 0 h 50"/>
                <a:gd name="T4" fmla="*/ 0 w 35"/>
                <a:gd name="T5" fmla="*/ 50 h 50"/>
                <a:gd name="T6" fmla="*/ 31 w 35"/>
                <a:gd name="T7" fmla="*/ 50 h 50"/>
                <a:gd name="T8" fmla="*/ 35 w 35"/>
                <a:gd name="T9" fmla="*/ 46 h 50"/>
                <a:gd name="T10" fmla="*/ 35 w 35"/>
                <a:gd name="T11" fmla="*/ 4 h 50"/>
                <a:gd name="T12" fmla="*/ 31 w 3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35" h="50">
                  <a:moveTo>
                    <a:pt x="31" y="0"/>
                  </a:moveTo>
                  <a:cubicBezTo>
                    <a:pt x="21" y="0"/>
                    <a:pt x="21" y="0"/>
                    <a:pt x="21" y="0"/>
                  </a:cubicBezTo>
                  <a:cubicBezTo>
                    <a:pt x="0" y="50"/>
                    <a:pt x="0" y="50"/>
                    <a:pt x="0" y="50"/>
                  </a:cubicBezTo>
                  <a:cubicBezTo>
                    <a:pt x="31" y="50"/>
                    <a:pt x="31" y="50"/>
                    <a:pt x="31" y="50"/>
                  </a:cubicBezTo>
                  <a:cubicBezTo>
                    <a:pt x="33" y="50"/>
                    <a:pt x="35" y="48"/>
                    <a:pt x="35" y="46"/>
                  </a:cubicBezTo>
                  <a:cubicBezTo>
                    <a:pt x="35" y="4"/>
                    <a:pt x="35" y="4"/>
                    <a:pt x="35" y="4"/>
                  </a:cubicBezTo>
                  <a:cubicBezTo>
                    <a:pt x="35" y="2"/>
                    <a:pt x="33"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04"/>
            <p:cNvSpPr>
              <a:spLocks/>
            </p:cNvSpPr>
            <p:nvPr/>
          </p:nvSpPr>
          <p:spPr bwMode="auto">
            <a:xfrm>
              <a:off x="2851" y="2524"/>
              <a:ext cx="139" cy="119"/>
            </a:xfrm>
            <a:custGeom>
              <a:avLst/>
              <a:gdLst>
                <a:gd name="T0" fmla="*/ 0 w 139"/>
                <a:gd name="T1" fmla="*/ 119 h 119"/>
                <a:gd name="T2" fmla="*/ 88 w 139"/>
                <a:gd name="T3" fmla="*/ 119 h 119"/>
                <a:gd name="T4" fmla="*/ 139 w 139"/>
                <a:gd name="T5" fmla="*/ 0 h 119"/>
                <a:gd name="T6" fmla="*/ 50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8" y="119"/>
                  </a:lnTo>
                  <a:lnTo>
                    <a:pt x="139" y="0"/>
                  </a:lnTo>
                  <a:lnTo>
                    <a:pt x="50"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05"/>
            <p:cNvSpPr>
              <a:spLocks/>
            </p:cNvSpPr>
            <p:nvPr/>
          </p:nvSpPr>
          <p:spPr bwMode="auto">
            <a:xfrm>
              <a:off x="2791" y="2677"/>
              <a:ext cx="101" cy="313"/>
            </a:xfrm>
            <a:custGeom>
              <a:avLst/>
              <a:gdLst>
                <a:gd name="T0" fmla="*/ 0 w 42"/>
                <a:gd name="T1" fmla="*/ 129 h 131"/>
                <a:gd name="T2" fmla="*/ 2 w 42"/>
                <a:gd name="T3" fmla="*/ 131 h 131"/>
                <a:gd name="T4" fmla="*/ 40 w 42"/>
                <a:gd name="T5" fmla="*/ 131 h 131"/>
                <a:gd name="T6" fmla="*/ 42 w 42"/>
                <a:gd name="T7" fmla="*/ 129 h 131"/>
                <a:gd name="T8" fmla="*/ 42 w 42"/>
                <a:gd name="T9" fmla="*/ 0 h 131"/>
                <a:gd name="T10" fmla="*/ 0 w 42"/>
                <a:gd name="T11" fmla="*/ 0 h 131"/>
                <a:gd name="T12" fmla="*/ 0 w 42"/>
                <a:gd name="T13" fmla="*/ 129 h 131"/>
                <a:gd name="T14" fmla="*/ 0 w 42"/>
                <a:gd name="T15" fmla="*/ 129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31">
                  <a:moveTo>
                    <a:pt x="0" y="129"/>
                  </a:moveTo>
                  <a:cubicBezTo>
                    <a:pt x="0" y="130"/>
                    <a:pt x="1" y="131"/>
                    <a:pt x="2" y="131"/>
                  </a:cubicBezTo>
                  <a:cubicBezTo>
                    <a:pt x="40" y="131"/>
                    <a:pt x="40" y="131"/>
                    <a:pt x="40" y="131"/>
                  </a:cubicBezTo>
                  <a:cubicBezTo>
                    <a:pt x="41" y="131"/>
                    <a:pt x="42" y="130"/>
                    <a:pt x="42" y="129"/>
                  </a:cubicBezTo>
                  <a:cubicBezTo>
                    <a:pt x="42" y="0"/>
                    <a:pt x="42" y="0"/>
                    <a:pt x="42" y="0"/>
                  </a:cubicBezTo>
                  <a:cubicBezTo>
                    <a:pt x="0" y="0"/>
                    <a:pt x="0" y="0"/>
                    <a:pt x="0" y="0"/>
                  </a:cubicBezTo>
                  <a:cubicBezTo>
                    <a:pt x="0" y="129"/>
                    <a:pt x="0" y="129"/>
                    <a:pt x="0" y="129"/>
                  </a:cubicBezTo>
                  <a:cubicBezTo>
                    <a:pt x="0" y="129"/>
                    <a:pt x="0" y="129"/>
                    <a:pt x="0"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06"/>
            <p:cNvSpPr>
              <a:spLocks/>
            </p:cNvSpPr>
            <p:nvPr/>
          </p:nvSpPr>
          <p:spPr bwMode="auto">
            <a:xfrm>
              <a:off x="3136" y="2677"/>
              <a:ext cx="103" cy="313"/>
            </a:xfrm>
            <a:custGeom>
              <a:avLst/>
              <a:gdLst>
                <a:gd name="T0" fmla="*/ 3 w 43"/>
                <a:gd name="T1" fmla="*/ 131 h 131"/>
                <a:gd name="T2" fmla="*/ 41 w 43"/>
                <a:gd name="T3" fmla="*/ 131 h 131"/>
                <a:gd name="T4" fmla="*/ 43 w 43"/>
                <a:gd name="T5" fmla="*/ 129 h 131"/>
                <a:gd name="T6" fmla="*/ 43 w 43"/>
                <a:gd name="T7" fmla="*/ 0 h 131"/>
                <a:gd name="T8" fmla="*/ 0 w 43"/>
                <a:gd name="T9" fmla="*/ 0 h 131"/>
                <a:gd name="T10" fmla="*/ 0 w 43"/>
                <a:gd name="T11" fmla="*/ 129 h 131"/>
                <a:gd name="T12" fmla="*/ 3 w 43"/>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43" h="131">
                  <a:moveTo>
                    <a:pt x="3" y="131"/>
                  </a:moveTo>
                  <a:cubicBezTo>
                    <a:pt x="41" y="131"/>
                    <a:pt x="41" y="131"/>
                    <a:pt x="41" y="131"/>
                  </a:cubicBezTo>
                  <a:cubicBezTo>
                    <a:pt x="42" y="131"/>
                    <a:pt x="43" y="130"/>
                    <a:pt x="43" y="129"/>
                  </a:cubicBezTo>
                  <a:cubicBezTo>
                    <a:pt x="43" y="0"/>
                    <a:pt x="43" y="0"/>
                    <a:pt x="43" y="0"/>
                  </a:cubicBezTo>
                  <a:cubicBezTo>
                    <a:pt x="0" y="0"/>
                    <a:pt x="0" y="0"/>
                    <a:pt x="0" y="0"/>
                  </a:cubicBezTo>
                  <a:cubicBezTo>
                    <a:pt x="0" y="129"/>
                    <a:pt x="0" y="129"/>
                    <a:pt x="0" y="129"/>
                  </a:cubicBezTo>
                  <a:cubicBezTo>
                    <a:pt x="0" y="130"/>
                    <a:pt x="2" y="131"/>
                    <a:pt x="3"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07"/>
            <p:cNvSpPr>
              <a:spLocks/>
            </p:cNvSpPr>
            <p:nvPr/>
          </p:nvSpPr>
          <p:spPr bwMode="auto">
            <a:xfrm>
              <a:off x="2791" y="2459"/>
              <a:ext cx="101" cy="38"/>
            </a:xfrm>
            <a:custGeom>
              <a:avLst/>
              <a:gdLst>
                <a:gd name="T0" fmla="*/ 37 w 42"/>
                <a:gd name="T1" fmla="*/ 0 h 16"/>
                <a:gd name="T2" fmla="*/ 5 w 42"/>
                <a:gd name="T3" fmla="*/ 0 h 16"/>
                <a:gd name="T4" fmla="*/ 0 w 42"/>
                <a:gd name="T5" fmla="*/ 4 h 16"/>
                <a:gd name="T6" fmla="*/ 0 w 42"/>
                <a:gd name="T7" fmla="*/ 16 h 16"/>
                <a:gd name="T8" fmla="*/ 42 w 42"/>
                <a:gd name="T9" fmla="*/ 16 h 16"/>
                <a:gd name="T10" fmla="*/ 42 w 42"/>
                <a:gd name="T11" fmla="*/ 4 h 16"/>
                <a:gd name="T12" fmla="*/ 37 w 4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2" h="16">
                  <a:moveTo>
                    <a:pt x="37" y="0"/>
                  </a:moveTo>
                  <a:cubicBezTo>
                    <a:pt x="5" y="0"/>
                    <a:pt x="5" y="0"/>
                    <a:pt x="5" y="0"/>
                  </a:cubicBezTo>
                  <a:cubicBezTo>
                    <a:pt x="3" y="0"/>
                    <a:pt x="0" y="2"/>
                    <a:pt x="0" y="4"/>
                  </a:cubicBezTo>
                  <a:cubicBezTo>
                    <a:pt x="0" y="16"/>
                    <a:pt x="0" y="16"/>
                    <a:pt x="0" y="16"/>
                  </a:cubicBezTo>
                  <a:cubicBezTo>
                    <a:pt x="42" y="16"/>
                    <a:pt x="42" y="16"/>
                    <a:pt x="42" y="16"/>
                  </a:cubicBezTo>
                  <a:cubicBezTo>
                    <a:pt x="42" y="4"/>
                    <a:pt x="42" y="4"/>
                    <a:pt x="42" y="4"/>
                  </a:cubicBezTo>
                  <a:cubicBezTo>
                    <a:pt x="42" y="2"/>
                    <a:pt x="40"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08"/>
            <p:cNvSpPr>
              <a:spLocks/>
            </p:cNvSpPr>
            <p:nvPr/>
          </p:nvSpPr>
          <p:spPr bwMode="auto">
            <a:xfrm>
              <a:off x="3136" y="2459"/>
              <a:ext cx="103" cy="38"/>
            </a:xfrm>
            <a:custGeom>
              <a:avLst/>
              <a:gdLst>
                <a:gd name="T0" fmla="*/ 43 w 43"/>
                <a:gd name="T1" fmla="*/ 4 h 16"/>
                <a:gd name="T2" fmla="*/ 38 w 43"/>
                <a:gd name="T3" fmla="*/ 0 h 16"/>
                <a:gd name="T4" fmla="*/ 5 w 43"/>
                <a:gd name="T5" fmla="*/ 0 h 16"/>
                <a:gd name="T6" fmla="*/ 0 w 43"/>
                <a:gd name="T7" fmla="*/ 4 h 16"/>
                <a:gd name="T8" fmla="*/ 0 w 43"/>
                <a:gd name="T9" fmla="*/ 16 h 16"/>
                <a:gd name="T10" fmla="*/ 43 w 43"/>
                <a:gd name="T11" fmla="*/ 16 h 16"/>
                <a:gd name="T12" fmla="*/ 43 w 43"/>
                <a:gd name="T13" fmla="*/ 4 h 16"/>
                <a:gd name="T14" fmla="*/ 43 w 43"/>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6">
                  <a:moveTo>
                    <a:pt x="43" y="4"/>
                  </a:moveTo>
                  <a:cubicBezTo>
                    <a:pt x="43" y="2"/>
                    <a:pt x="41" y="0"/>
                    <a:pt x="38" y="0"/>
                  </a:cubicBezTo>
                  <a:cubicBezTo>
                    <a:pt x="5" y="0"/>
                    <a:pt x="5" y="0"/>
                    <a:pt x="5" y="0"/>
                  </a:cubicBezTo>
                  <a:cubicBezTo>
                    <a:pt x="3" y="0"/>
                    <a:pt x="0" y="2"/>
                    <a:pt x="0" y="4"/>
                  </a:cubicBezTo>
                  <a:cubicBezTo>
                    <a:pt x="0" y="16"/>
                    <a:pt x="0" y="16"/>
                    <a:pt x="0" y="16"/>
                  </a:cubicBezTo>
                  <a:cubicBezTo>
                    <a:pt x="43" y="16"/>
                    <a:pt x="43" y="16"/>
                    <a:pt x="43" y="16"/>
                  </a:cubicBezTo>
                  <a:cubicBezTo>
                    <a:pt x="43" y="4"/>
                    <a:pt x="43" y="4"/>
                    <a:pt x="43" y="4"/>
                  </a:cubicBezTo>
                  <a:cubicBezTo>
                    <a:pt x="43" y="4"/>
                    <a:pt x="43" y="4"/>
                    <a:pt x="4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209"/>
            <p:cNvSpPr>
              <a:spLocks/>
            </p:cNvSpPr>
            <p:nvPr/>
          </p:nvSpPr>
          <p:spPr bwMode="auto">
            <a:xfrm>
              <a:off x="2927" y="2789"/>
              <a:ext cx="180" cy="67"/>
            </a:xfrm>
            <a:custGeom>
              <a:avLst/>
              <a:gdLst>
                <a:gd name="T0" fmla="*/ 0 w 180"/>
                <a:gd name="T1" fmla="*/ 0 h 67"/>
                <a:gd name="T2" fmla="*/ 180 w 180"/>
                <a:gd name="T3" fmla="*/ 0 h 67"/>
                <a:gd name="T4" fmla="*/ 180 w 180"/>
                <a:gd name="T5" fmla="*/ 67 h 67"/>
                <a:gd name="T6" fmla="*/ 0 w 180"/>
                <a:gd name="T7" fmla="*/ 67 h 67"/>
                <a:gd name="T8" fmla="*/ 0 w 180"/>
                <a:gd name="T9" fmla="*/ 0 h 67"/>
                <a:gd name="T10" fmla="*/ 0 w 180"/>
                <a:gd name="T11" fmla="*/ 0 h 67"/>
              </a:gdLst>
              <a:ahLst/>
              <a:cxnLst>
                <a:cxn ang="0">
                  <a:pos x="T0" y="T1"/>
                </a:cxn>
                <a:cxn ang="0">
                  <a:pos x="T2" y="T3"/>
                </a:cxn>
                <a:cxn ang="0">
                  <a:pos x="T4" y="T5"/>
                </a:cxn>
                <a:cxn ang="0">
                  <a:pos x="T6" y="T7"/>
                </a:cxn>
                <a:cxn ang="0">
                  <a:pos x="T8" y="T9"/>
                </a:cxn>
                <a:cxn ang="0">
                  <a:pos x="T10" y="T11"/>
                </a:cxn>
              </a:cxnLst>
              <a:rect l="0" t="0" r="r" b="b"/>
              <a:pathLst>
                <a:path w="180" h="67">
                  <a:moveTo>
                    <a:pt x="0" y="0"/>
                  </a:moveTo>
                  <a:lnTo>
                    <a:pt x="180" y="0"/>
                  </a:lnTo>
                  <a:lnTo>
                    <a:pt x="180" y="67"/>
                  </a:lnTo>
                  <a:lnTo>
                    <a:pt x="0" y="67"/>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2" name="Group 151"/>
          <p:cNvGrpSpPr/>
          <p:nvPr/>
        </p:nvGrpSpPr>
        <p:grpSpPr>
          <a:xfrm>
            <a:off x="3940688" y="3802138"/>
            <a:ext cx="422071" cy="301369"/>
            <a:chOff x="8215313" y="5443538"/>
            <a:chExt cx="1120775" cy="838200"/>
          </a:xfrm>
          <a:solidFill>
            <a:schemeClr val="bg2"/>
          </a:solidFill>
        </p:grpSpPr>
        <p:sp>
          <p:nvSpPr>
            <p:cNvPr id="153" name="Freeform 152"/>
            <p:cNvSpPr>
              <a:spLocks/>
            </p:cNvSpPr>
            <p:nvPr/>
          </p:nvSpPr>
          <p:spPr bwMode="auto">
            <a:xfrm>
              <a:off x="8539163" y="5689601"/>
              <a:ext cx="82550" cy="80963"/>
            </a:xfrm>
            <a:custGeom>
              <a:avLst/>
              <a:gdLst>
                <a:gd name="T0" fmla="*/ 35 w 52"/>
                <a:gd name="T1" fmla="*/ 51 h 51"/>
                <a:gd name="T2" fmla="*/ 35 w 52"/>
                <a:gd name="T3" fmla="*/ 51 h 51"/>
                <a:gd name="T4" fmla="*/ 42 w 52"/>
                <a:gd name="T5" fmla="*/ 46 h 51"/>
                <a:gd name="T6" fmla="*/ 50 w 52"/>
                <a:gd name="T7" fmla="*/ 38 h 51"/>
                <a:gd name="T8" fmla="*/ 52 w 52"/>
                <a:gd name="T9" fmla="*/ 29 h 51"/>
                <a:gd name="T10" fmla="*/ 52 w 52"/>
                <a:gd name="T11" fmla="*/ 19 h 51"/>
                <a:gd name="T12" fmla="*/ 52 w 52"/>
                <a:gd name="T13" fmla="*/ 19 h 51"/>
                <a:gd name="T14" fmla="*/ 46 w 52"/>
                <a:gd name="T15" fmla="*/ 10 h 51"/>
                <a:gd name="T16" fmla="*/ 38 w 52"/>
                <a:gd name="T17" fmla="*/ 4 h 51"/>
                <a:gd name="T18" fmla="*/ 29 w 52"/>
                <a:gd name="T19" fmla="*/ 0 h 51"/>
                <a:gd name="T20" fmla="*/ 19 w 52"/>
                <a:gd name="T21" fmla="*/ 2 h 51"/>
                <a:gd name="T22" fmla="*/ 19 w 52"/>
                <a:gd name="T23" fmla="*/ 2 h 51"/>
                <a:gd name="T24" fmla="*/ 10 w 52"/>
                <a:gd name="T25" fmla="*/ 6 h 51"/>
                <a:gd name="T26" fmla="*/ 4 w 52"/>
                <a:gd name="T27" fmla="*/ 13 h 51"/>
                <a:gd name="T28" fmla="*/ 0 w 52"/>
                <a:gd name="T29" fmla="*/ 23 h 51"/>
                <a:gd name="T30" fmla="*/ 2 w 52"/>
                <a:gd name="T31" fmla="*/ 34 h 51"/>
                <a:gd name="T32" fmla="*/ 2 w 52"/>
                <a:gd name="T33" fmla="*/ 34 h 51"/>
                <a:gd name="T34" fmla="*/ 6 w 52"/>
                <a:gd name="T35" fmla="*/ 42 h 51"/>
                <a:gd name="T36" fmla="*/ 14 w 52"/>
                <a:gd name="T37" fmla="*/ 49 h 51"/>
                <a:gd name="T38" fmla="*/ 23 w 52"/>
                <a:gd name="T39" fmla="*/ 51 h 51"/>
                <a:gd name="T40" fmla="*/ 35 w 52"/>
                <a:gd name="T41" fmla="*/ 51 h 51"/>
                <a:gd name="T42" fmla="*/ 35 w 52"/>
                <a:gd name="T43"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51">
                  <a:moveTo>
                    <a:pt x="35" y="51"/>
                  </a:moveTo>
                  <a:lnTo>
                    <a:pt x="35" y="51"/>
                  </a:lnTo>
                  <a:lnTo>
                    <a:pt x="42" y="46"/>
                  </a:lnTo>
                  <a:lnTo>
                    <a:pt x="50" y="38"/>
                  </a:lnTo>
                  <a:lnTo>
                    <a:pt x="52" y="29"/>
                  </a:lnTo>
                  <a:lnTo>
                    <a:pt x="52" y="19"/>
                  </a:lnTo>
                  <a:lnTo>
                    <a:pt x="52" y="19"/>
                  </a:lnTo>
                  <a:lnTo>
                    <a:pt x="46" y="10"/>
                  </a:lnTo>
                  <a:lnTo>
                    <a:pt x="38" y="4"/>
                  </a:lnTo>
                  <a:lnTo>
                    <a:pt x="29" y="0"/>
                  </a:lnTo>
                  <a:lnTo>
                    <a:pt x="19" y="2"/>
                  </a:lnTo>
                  <a:lnTo>
                    <a:pt x="19" y="2"/>
                  </a:lnTo>
                  <a:lnTo>
                    <a:pt x="10" y="6"/>
                  </a:lnTo>
                  <a:lnTo>
                    <a:pt x="4" y="13"/>
                  </a:lnTo>
                  <a:lnTo>
                    <a:pt x="0" y="23"/>
                  </a:lnTo>
                  <a:lnTo>
                    <a:pt x="2" y="34"/>
                  </a:lnTo>
                  <a:lnTo>
                    <a:pt x="2" y="34"/>
                  </a:lnTo>
                  <a:lnTo>
                    <a:pt x="6" y="42"/>
                  </a:lnTo>
                  <a:lnTo>
                    <a:pt x="14" y="49"/>
                  </a:lnTo>
                  <a:lnTo>
                    <a:pt x="23" y="51"/>
                  </a:lnTo>
                  <a:lnTo>
                    <a:pt x="35" y="51"/>
                  </a:lnTo>
                  <a:lnTo>
                    <a:pt x="35"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4" name="Freeform 153"/>
            <p:cNvSpPr>
              <a:spLocks/>
            </p:cNvSpPr>
            <p:nvPr/>
          </p:nvSpPr>
          <p:spPr bwMode="auto">
            <a:xfrm>
              <a:off x="8329613" y="5753101"/>
              <a:ext cx="80963" cy="80963"/>
            </a:xfrm>
            <a:custGeom>
              <a:avLst/>
              <a:gdLst>
                <a:gd name="T0" fmla="*/ 34 w 51"/>
                <a:gd name="T1" fmla="*/ 51 h 51"/>
                <a:gd name="T2" fmla="*/ 34 w 51"/>
                <a:gd name="T3" fmla="*/ 51 h 51"/>
                <a:gd name="T4" fmla="*/ 44 w 51"/>
                <a:gd name="T5" fmla="*/ 45 h 51"/>
                <a:gd name="T6" fmla="*/ 49 w 51"/>
                <a:gd name="T7" fmla="*/ 38 h 51"/>
                <a:gd name="T8" fmla="*/ 51 w 51"/>
                <a:gd name="T9" fmla="*/ 28 h 51"/>
                <a:gd name="T10" fmla="*/ 51 w 51"/>
                <a:gd name="T11" fmla="*/ 19 h 51"/>
                <a:gd name="T12" fmla="*/ 51 w 51"/>
                <a:gd name="T13" fmla="*/ 19 h 51"/>
                <a:gd name="T14" fmla="*/ 45 w 51"/>
                <a:gd name="T15" fmla="*/ 9 h 51"/>
                <a:gd name="T16" fmla="*/ 38 w 51"/>
                <a:gd name="T17" fmla="*/ 4 h 51"/>
                <a:gd name="T18" fmla="*/ 28 w 51"/>
                <a:gd name="T19" fmla="*/ 0 h 51"/>
                <a:gd name="T20" fmla="*/ 19 w 51"/>
                <a:gd name="T21" fmla="*/ 2 h 51"/>
                <a:gd name="T22" fmla="*/ 19 w 51"/>
                <a:gd name="T23" fmla="*/ 2 h 51"/>
                <a:gd name="T24" fmla="*/ 9 w 51"/>
                <a:gd name="T25" fmla="*/ 6 h 51"/>
                <a:gd name="T26" fmla="*/ 4 w 51"/>
                <a:gd name="T27" fmla="*/ 13 h 51"/>
                <a:gd name="T28" fmla="*/ 0 w 51"/>
                <a:gd name="T29" fmla="*/ 23 h 51"/>
                <a:gd name="T30" fmla="*/ 2 w 51"/>
                <a:gd name="T31" fmla="*/ 34 h 51"/>
                <a:gd name="T32" fmla="*/ 2 w 51"/>
                <a:gd name="T33" fmla="*/ 34 h 51"/>
                <a:gd name="T34" fmla="*/ 8 w 51"/>
                <a:gd name="T35" fmla="*/ 42 h 51"/>
                <a:gd name="T36" fmla="*/ 15 w 51"/>
                <a:gd name="T37" fmla="*/ 49 h 51"/>
                <a:gd name="T38" fmla="*/ 25 w 51"/>
                <a:gd name="T39" fmla="*/ 51 h 51"/>
                <a:gd name="T40" fmla="*/ 34 w 51"/>
                <a:gd name="T41" fmla="*/ 51 h 51"/>
                <a:gd name="T42" fmla="*/ 34 w 51"/>
                <a:gd name="T43"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51">
                  <a:moveTo>
                    <a:pt x="34" y="51"/>
                  </a:moveTo>
                  <a:lnTo>
                    <a:pt x="34" y="51"/>
                  </a:lnTo>
                  <a:lnTo>
                    <a:pt x="44" y="45"/>
                  </a:lnTo>
                  <a:lnTo>
                    <a:pt x="49" y="38"/>
                  </a:lnTo>
                  <a:lnTo>
                    <a:pt x="51" y="28"/>
                  </a:lnTo>
                  <a:lnTo>
                    <a:pt x="51" y="19"/>
                  </a:lnTo>
                  <a:lnTo>
                    <a:pt x="51" y="19"/>
                  </a:lnTo>
                  <a:lnTo>
                    <a:pt x="45" y="9"/>
                  </a:lnTo>
                  <a:lnTo>
                    <a:pt x="38" y="4"/>
                  </a:lnTo>
                  <a:lnTo>
                    <a:pt x="28" y="0"/>
                  </a:lnTo>
                  <a:lnTo>
                    <a:pt x="19" y="2"/>
                  </a:lnTo>
                  <a:lnTo>
                    <a:pt x="19" y="2"/>
                  </a:lnTo>
                  <a:lnTo>
                    <a:pt x="9" y="6"/>
                  </a:lnTo>
                  <a:lnTo>
                    <a:pt x="4" y="13"/>
                  </a:lnTo>
                  <a:lnTo>
                    <a:pt x="0" y="23"/>
                  </a:lnTo>
                  <a:lnTo>
                    <a:pt x="2" y="34"/>
                  </a:lnTo>
                  <a:lnTo>
                    <a:pt x="2" y="34"/>
                  </a:lnTo>
                  <a:lnTo>
                    <a:pt x="8" y="42"/>
                  </a:lnTo>
                  <a:lnTo>
                    <a:pt x="15" y="49"/>
                  </a:lnTo>
                  <a:lnTo>
                    <a:pt x="25" y="51"/>
                  </a:lnTo>
                  <a:lnTo>
                    <a:pt x="34" y="51"/>
                  </a:lnTo>
                  <a:lnTo>
                    <a:pt x="34"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5" name="Freeform 154"/>
            <p:cNvSpPr>
              <a:spLocks/>
            </p:cNvSpPr>
            <p:nvPr/>
          </p:nvSpPr>
          <p:spPr bwMode="auto">
            <a:xfrm>
              <a:off x="8215313" y="5443538"/>
              <a:ext cx="949325" cy="528638"/>
            </a:xfrm>
            <a:custGeom>
              <a:avLst/>
              <a:gdLst>
                <a:gd name="T0" fmla="*/ 138 w 598"/>
                <a:gd name="T1" fmla="*/ 316 h 333"/>
                <a:gd name="T2" fmla="*/ 184 w 598"/>
                <a:gd name="T3" fmla="*/ 293 h 333"/>
                <a:gd name="T4" fmla="*/ 203 w 598"/>
                <a:gd name="T5" fmla="*/ 295 h 333"/>
                <a:gd name="T6" fmla="*/ 246 w 598"/>
                <a:gd name="T7" fmla="*/ 284 h 333"/>
                <a:gd name="T8" fmla="*/ 293 w 598"/>
                <a:gd name="T9" fmla="*/ 259 h 333"/>
                <a:gd name="T10" fmla="*/ 310 w 598"/>
                <a:gd name="T11" fmla="*/ 263 h 333"/>
                <a:gd name="T12" fmla="*/ 354 w 598"/>
                <a:gd name="T13" fmla="*/ 248 h 333"/>
                <a:gd name="T14" fmla="*/ 367 w 598"/>
                <a:gd name="T15" fmla="*/ 237 h 333"/>
                <a:gd name="T16" fmla="*/ 418 w 598"/>
                <a:gd name="T17" fmla="*/ 233 h 333"/>
                <a:gd name="T18" fmla="*/ 462 w 598"/>
                <a:gd name="T19" fmla="*/ 212 h 333"/>
                <a:gd name="T20" fmla="*/ 477 w 598"/>
                <a:gd name="T21" fmla="*/ 204 h 333"/>
                <a:gd name="T22" fmla="*/ 517 w 598"/>
                <a:gd name="T23" fmla="*/ 197 h 333"/>
                <a:gd name="T24" fmla="*/ 522 w 598"/>
                <a:gd name="T25" fmla="*/ 201 h 333"/>
                <a:gd name="T26" fmla="*/ 534 w 598"/>
                <a:gd name="T27" fmla="*/ 185 h 333"/>
                <a:gd name="T28" fmla="*/ 560 w 598"/>
                <a:gd name="T29" fmla="*/ 167 h 333"/>
                <a:gd name="T30" fmla="*/ 572 w 598"/>
                <a:gd name="T31" fmla="*/ 165 h 333"/>
                <a:gd name="T32" fmla="*/ 581 w 598"/>
                <a:gd name="T33" fmla="*/ 151 h 333"/>
                <a:gd name="T34" fmla="*/ 583 w 598"/>
                <a:gd name="T35" fmla="*/ 127 h 333"/>
                <a:gd name="T36" fmla="*/ 591 w 598"/>
                <a:gd name="T37" fmla="*/ 106 h 333"/>
                <a:gd name="T38" fmla="*/ 596 w 598"/>
                <a:gd name="T39" fmla="*/ 91 h 333"/>
                <a:gd name="T40" fmla="*/ 591 w 598"/>
                <a:gd name="T41" fmla="*/ 87 h 333"/>
                <a:gd name="T42" fmla="*/ 585 w 598"/>
                <a:gd name="T43" fmla="*/ 85 h 333"/>
                <a:gd name="T44" fmla="*/ 575 w 598"/>
                <a:gd name="T45" fmla="*/ 55 h 333"/>
                <a:gd name="T46" fmla="*/ 575 w 598"/>
                <a:gd name="T47" fmla="*/ 38 h 333"/>
                <a:gd name="T48" fmla="*/ 566 w 598"/>
                <a:gd name="T49" fmla="*/ 30 h 333"/>
                <a:gd name="T50" fmla="*/ 558 w 598"/>
                <a:gd name="T51" fmla="*/ 34 h 333"/>
                <a:gd name="T52" fmla="*/ 530 w 598"/>
                <a:gd name="T53" fmla="*/ 15 h 333"/>
                <a:gd name="T54" fmla="*/ 521 w 598"/>
                <a:gd name="T55" fmla="*/ 2 h 333"/>
                <a:gd name="T56" fmla="*/ 509 w 598"/>
                <a:gd name="T57" fmla="*/ 2 h 333"/>
                <a:gd name="T58" fmla="*/ 505 w 598"/>
                <a:gd name="T59" fmla="*/ 9 h 333"/>
                <a:gd name="T60" fmla="*/ 494 w 598"/>
                <a:gd name="T61" fmla="*/ 8 h 333"/>
                <a:gd name="T62" fmla="*/ 466 w 598"/>
                <a:gd name="T63" fmla="*/ 8 h 333"/>
                <a:gd name="T64" fmla="*/ 460 w 598"/>
                <a:gd name="T65" fmla="*/ 4 h 333"/>
                <a:gd name="T66" fmla="*/ 449 w 598"/>
                <a:gd name="T67" fmla="*/ 13 h 333"/>
                <a:gd name="T68" fmla="*/ 409 w 598"/>
                <a:gd name="T69" fmla="*/ 25 h 333"/>
                <a:gd name="T70" fmla="*/ 403 w 598"/>
                <a:gd name="T71" fmla="*/ 21 h 333"/>
                <a:gd name="T72" fmla="*/ 394 w 598"/>
                <a:gd name="T73" fmla="*/ 34 h 333"/>
                <a:gd name="T74" fmla="*/ 352 w 598"/>
                <a:gd name="T75" fmla="*/ 40 h 333"/>
                <a:gd name="T76" fmla="*/ 346 w 598"/>
                <a:gd name="T77" fmla="*/ 38 h 333"/>
                <a:gd name="T78" fmla="*/ 301 w 598"/>
                <a:gd name="T79" fmla="*/ 62 h 333"/>
                <a:gd name="T80" fmla="*/ 297 w 598"/>
                <a:gd name="T81" fmla="*/ 55 h 333"/>
                <a:gd name="T82" fmla="*/ 288 w 598"/>
                <a:gd name="T83" fmla="*/ 55 h 333"/>
                <a:gd name="T84" fmla="*/ 244 w 598"/>
                <a:gd name="T85" fmla="*/ 76 h 333"/>
                <a:gd name="T86" fmla="*/ 240 w 598"/>
                <a:gd name="T87" fmla="*/ 72 h 333"/>
                <a:gd name="T88" fmla="*/ 227 w 598"/>
                <a:gd name="T89" fmla="*/ 78 h 333"/>
                <a:gd name="T90" fmla="*/ 184 w 598"/>
                <a:gd name="T91" fmla="*/ 87 h 333"/>
                <a:gd name="T92" fmla="*/ 136 w 598"/>
                <a:gd name="T93" fmla="*/ 112 h 333"/>
                <a:gd name="T94" fmla="*/ 119 w 598"/>
                <a:gd name="T95" fmla="*/ 108 h 333"/>
                <a:gd name="T96" fmla="*/ 76 w 598"/>
                <a:gd name="T97" fmla="*/ 123 h 333"/>
                <a:gd name="T98" fmla="*/ 63 w 598"/>
                <a:gd name="T99" fmla="*/ 134 h 333"/>
                <a:gd name="T100" fmla="*/ 11 w 598"/>
                <a:gd name="T101" fmla="*/ 140 h 333"/>
                <a:gd name="T102" fmla="*/ 221 w 598"/>
                <a:gd name="T103" fmla="*/ 104 h 333"/>
                <a:gd name="T104" fmla="*/ 471 w 598"/>
                <a:gd name="T105" fmla="*/ 28 h 333"/>
                <a:gd name="T106" fmla="*/ 496 w 598"/>
                <a:gd name="T107" fmla="*/ 26 h 333"/>
                <a:gd name="T108" fmla="*/ 507 w 598"/>
                <a:gd name="T109" fmla="*/ 26 h 333"/>
                <a:gd name="T110" fmla="*/ 519 w 598"/>
                <a:gd name="T111" fmla="*/ 30 h 333"/>
                <a:gd name="T112" fmla="*/ 555 w 598"/>
                <a:gd name="T113" fmla="*/ 57 h 333"/>
                <a:gd name="T114" fmla="*/ 570 w 598"/>
                <a:gd name="T115" fmla="*/ 100 h 333"/>
                <a:gd name="T116" fmla="*/ 549 w 598"/>
                <a:gd name="T117" fmla="*/ 151 h 333"/>
                <a:gd name="T118" fmla="*/ 475 w 598"/>
                <a:gd name="T119" fmla="*/ 185 h 333"/>
                <a:gd name="T120" fmla="*/ 74 w 598"/>
                <a:gd name="T121" fmla="*/ 326 h 333"/>
                <a:gd name="T122" fmla="*/ 93 w 598"/>
                <a:gd name="T123" fmla="*/ 324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333">
                  <a:moveTo>
                    <a:pt x="91" y="320"/>
                  </a:moveTo>
                  <a:lnTo>
                    <a:pt x="91" y="320"/>
                  </a:lnTo>
                  <a:lnTo>
                    <a:pt x="129" y="308"/>
                  </a:lnTo>
                  <a:lnTo>
                    <a:pt x="129" y="308"/>
                  </a:lnTo>
                  <a:lnTo>
                    <a:pt x="129" y="308"/>
                  </a:lnTo>
                  <a:lnTo>
                    <a:pt x="131" y="312"/>
                  </a:lnTo>
                  <a:lnTo>
                    <a:pt x="133" y="316"/>
                  </a:lnTo>
                  <a:lnTo>
                    <a:pt x="136" y="316"/>
                  </a:lnTo>
                  <a:lnTo>
                    <a:pt x="138" y="316"/>
                  </a:lnTo>
                  <a:lnTo>
                    <a:pt x="142" y="316"/>
                  </a:lnTo>
                  <a:lnTo>
                    <a:pt x="142" y="316"/>
                  </a:lnTo>
                  <a:lnTo>
                    <a:pt x="146" y="314"/>
                  </a:lnTo>
                  <a:lnTo>
                    <a:pt x="148" y="310"/>
                  </a:lnTo>
                  <a:lnTo>
                    <a:pt x="148" y="308"/>
                  </a:lnTo>
                  <a:lnTo>
                    <a:pt x="148" y="305"/>
                  </a:lnTo>
                  <a:lnTo>
                    <a:pt x="148" y="303"/>
                  </a:lnTo>
                  <a:lnTo>
                    <a:pt x="184" y="293"/>
                  </a:lnTo>
                  <a:lnTo>
                    <a:pt x="184" y="293"/>
                  </a:lnTo>
                  <a:lnTo>
                    <a:pt x="184" y="293"/>
                  </a:lnTo>
                  <a:lnTo>
                    <a:pt x="186" y="295"/>
                  </a:lnTo>
                  <a:lnTo>
                    <a:pt x="187" y="299"/>
                  </a:lnTo>
                  <a:lnTo>
                    <a:pt x="191" y="301"/>
                  </a:lnTo>
                  <a:lnTo>
                    <a:pt x="193" y="301"/>
                  </a:lnTo>
                  <a:lnTo>
                    <a:pt x="197" y="299"/>
                  </a:lnTo>
                  <a:lnTo>
                    <a:pt x="197" y="299"/>
                  </a:lnTo>
                  <a:lnTo>
                    <a:pt x="201" y="297"/>
                  </a:lnTo>
                  <a:lnTo>
                    <a:pt x="203" y="295"/>
                  </a:lnTo>
                  <a:lnTo>
                    <a:pt x="203" y="291"/>
                  </a:lnTo>
                  <a:lnTo>
                    <a:pt x="203" y="288"/>
                  </a:lnTo>
                  <a:lnTo>
                    <a:pt x="203" y="288"/>
                  </a:lnTo>
                  <a:lnTo>
                    <a:pt x="239" y="276"/>
                  </a:lnTo>
                  <a:lnTo>
                    <a:pt x="239" y="276"/>
                  </a:lnTo>
                  <a:lnTo>
                    <a:pt x="239" y="276"/>
                  </a:lnTo>
                  <a:lnTo>
                    <a:pt x="240" y="280"/>
                  </a:lnTo>
                  <a:lnTo>
                    <a:pt x="242" y="282"/>
                  </a:lnTo>
                  <a:lnTo>
                    <a:pt x="246" y="284"/>
                  </a:lnTo>
                  <a:lnTo>
                    <a:pt x="248" y="284"/>
                  </a:lnTo>
                  <a:lnTo>
                    <a:pt x="254" y="282"/>
                  </a:lnTo>
                  <a:lnTo>
                    <a:pt x="254" y="282"/>
                  </a:lnTo>
                  <a:lnTo>
                    <a:pt x="256" y="280"/>
                  </a:lnTo>
                  <a:lnTo>
                    <a:pt x="257" y="278"/>
                  </a:lnTo>
                  <a:lnTo>
                    <a:pt x="257" y="274"/>
                  </a:lnTo>
                  <a:lnTo>
                    <a:pt x="257" y="271"/>
                  </a:lnTo>
                  <a:lnTo>
                    <a:pt x="257" y="271"/>
                  </a:lnTo>
                  <a:lnTo>
                    <a:pt x="293" y="259"/>
                  </a:lnTo>
                  <a:lnTo>
                    <a:pt x="293" y="259"/>
                  </a:lnTo>
                  <a:lnTo>
                    <a:pt x="293" y="259"/>
                  </a:lnTo>
                  <a:lnTo>
                    <a:pt x="295" y="263"/>
                  </a:lnTo>
                  <a:lnTo>
                    <a:pt x="299" y="265"/>
                  </a:lnTo>
                  <a:lnTo>
                    <a:pt x="301" y="267"/>
                  </a:lnTo>
                  <a:lnTo>
                    <a:pt x="305" y="267"/>
                  </a:lnTo>
                  <a:lnTo>
                    <a:pt x="309" y="265"/>
                  </a:lnTo>
                  <a:lnTo>
                    <a:pt x="309" y="265"/>
                  </a:lnTo>
                  <a:lnTo>
                    <a:pt x="310" y="263"/>
                  </a:lnTo>
                  <a:lnTo>
                    <a:pt x="312" y="261"/>
                  </a:lnTo>
                  <a:lnTo>
                    <a:pt x="312" y="257"/>
                  </a:lnTo>
                  <a:lnTo>
                    <a:pt x="312" y="254"/>
                  </a:lnTo>
                  <a:lnTo>
                    <a:pt x="312" y="254"/>
                  </a:lnTo>
                  <a:lnTo>
                    <a:pt x="348" y="242"/>
                  </a:lnTo>
                  <a:lnTo>
                    <a:pt x="348" y="242"/>
                  </a:lnTo>
                  <a:lnTo>
                    <a:pt x="348" y="242"/>
                  </a:lnTo>
                  <a:lnTo>
                    <a:pt x="350" y="246"/>
                  </a:lnTo>
                  <a:lnTo>
                    <a:pt x="354" y="248"/>
                  </a:lnTo>
                  <a:lnTo>
                    <a:pt x="356" y="250"/>
                  </a:lnTo>
                  <a:lnTo>
                    <a:pt x="360" y="250"/>
                  </a:lnTo>
                  <a:lnTo>
                    <a:pt x="363" y="248"/>
                  </a:lnTo>
                  <a:lnTo>
                    <a:pt x="363" y="248"/>
                  </a:lnTo>
                  <a:lnTo>
                    <a:pt x="365" y="248"/>
                  </a:lnTo>
                  <a:lnTo>
                    <a:pt x="367" y="244"/>
                  </a:lnTo>
                  <a:lnTo>
                    <a:pt x="367" y="240"/>
                  </a:lnTo>
                  <a:lnTo>
                    <a:pt x="367" y="237"/>
                  </a:lnTo>
                  <a:lnTo>
                    <a:pt x="367" y="237"/>
                  </a:lnTo>
                  <a:lnTo>
                    <a:pt x="405" y="225"/>
                  </a:lnTo>
                  <a:lnTo>
                    <a:pt x="405" y="225"/>
                  </a:lnTo>
                  <a:lnTo>
                    <a:pt x="405" y="225"/>
                  </a:lnTo>
                  <a:lnTo>
                    <a:pt x="407" y="229"/>
                  </a:lnTo>
                  <a:lnTo>
                    <a:pt x="409" y="233"/>
                  </a:lnTo>
                  <a:lnTo>
                    <a:pt x="411" y="233"/>
                  </a:lnTo>
                  <a:lnTo>
                    <a:pt x="415" y="233"/>
                  </a:lnTo>
                  <a:lnTo>
                    <a:pt x="418" y="233"/>
                  </a:lnTo>
                  <a:lnTo>
                    <a:pt x="418" y="233"/>
                  </a:lnTo>
                  <a:lnTo>
                    <a:pt x="420" y="231"/>
                  </a:lnTo>
                  <a:lnTo>
                    <a:pt x="422" y="227"/>
                  </a:lnTo>
                  <a:lnTo>
                    <a:pt x="424" y="223"/>
                  </a:lnTo>
                  <a:lnTo>
                    <a:pt x="422" y="220"/>
                  </a:lnTo>
                  <a:lnTo>
                    <a:pt x="422" y="220"/>
                  </a:lnTo>
                  <a:lnTo>
                    <a:pt x="460" y="208"/>
                  </a:lnTo>
                  <a:lnTo>
                    <a:pt x="460" y="208"/>
                  </a:lnTo>
                  <a:lnTo>
                    <a:pt x="460" y="208"/>
                  </a:lnTo>
                  <a:lnTo>
                    <a:pt x="462" y="212"/>
                  </a:lnTo>
                  <a:lnTo>
                    <a:pt x="464" y="216"/>
                  </a:lnTo>
                  <a:lnTo>
                    <a:pt x="466" y="216"/>
                  </a:lnTo>
                  <a:lnTo>
                    <a:pt x="469" y="216"/>
                  </a:lnTo>
                  <a:lnTo>
                    <a:pt x="473" y="216"/>
                  </a:lnTo>
                  <a:lnTo>
                    <a:pt x="473" y="216"/>
                  </a:lnTo>
                  <a:lnTo>
                    <a:pt x="477" y="214"/>
                  </a:lnTo>
                  <a:lnTo>
                    <a:pt x="477" y="210"/>
                  </a:lnTo>
                  <a:lnTo>
                    <a:pt x="479" y="208"/>
                  </a:lnTo>
                  <a:lnTo>
                    <a:pt x="477" y="204"/>
                  </a:lnTo>
                  <a:lnTo>
                    <a:pt x="477" y="202"/>
                  </a:lnTo>
                  <a:lnTo>
                    <a:pt x="500" y="197"/>
                  </a:lnTo>
                  <a:lnTo>
                    <a:pt x="500" y="197"/>
                  </a:lnTo>
                  <a:lnTo>
                    <a:pt x="515" y="193"/>
                  </a:lnTo>
                  <a:lnTo>
                    <a:pt x="515" y="193"/>
                  </a:lnTo>
                  <a:lnTo>
                    <a:pt x="515" y="193"/>
                  </a:lnTo>
                  <a:lnTo>
                    <a:pt x="517" y="195"/>
                  </a:lnTo>
                  <a:lnTo>
                    <a:pt x="517" y="195"/>
                  </a:lnTo>
                  <a:lnTo>
                    <a:pt x="517" y="197"/>
                  </a:lnTo>
                  <a:lnTo>
                    <a:pt x="517" y="197"/>
                  </a:lnTo>
                  <a:lnTo>
                    <a:pt x="519" y="199"/>
                  </a:lnTo>
                  <a:lnTo>
                    <a:pt x="519" y="199"/>
                  </a:lnTo>
                  <a:lnTo>
                    <a:pt x="519" y="199"/>
                  </a:lnTo>
                  <a:lnTo>
                    <a:pt x="519" y="199"/>
                  </a:lnTo>
                  <a:lnTo>
                    <a:pt x="521" y="199"/>
                  </a:lnTo>
                  <a:lnTo>
                    <a:pt x="521" y="199"/>
                  </a:lnTo>
                  <a:lnTo>
                    <a:pt x="522" y="201"/>
                  </a:lnTo>
                  <a:lnTo>
                    <a:pt x="522" y="201"/>
                  </a:lnTo>
                  <a:lnTo>
                    <a:pt x="522" y="201"/>
                  </a:lnTo>
                  <a:lnTo>
                    <a:pt x="522" y="201"/>
                  </a:lnTo>
                  <a:lnTo>
                    <a:pt x="524" y="199"/>
                  </a:lnTo>
                  <a:lnTo>
                    <a:pt x="530" y="199"/>
                  </a:lnTo>
                  <a:lnTo>
                    <a:pt x="530" y="199"/>
                  </a:lnTo>
                  <a:lnTo>
                    <a:pt x="532" y="197"/>
                  </a:lnTo>
                  <a:lnTo>
                    <a:pt x="534" y="193"/>
                  </a:lnTo>
                  <a:lnTo>
                    <a:pt x="534" y="189"/>
                  </a:lnTo>
                  <a:lnTo>
                    <a:pt x="534" y="185"/>
                  </a:lnTo>
                  <a:lnTo>
                    <a:pt x="534" y="185"/>
                  </a:lnTo>
                  <a:lnTo>
                    <a:pt x="534" y="185"/>
                  </a:lnTo>
                  <a:lnTo>
                    <a:pt x="539" y="184"/>
                  </a:lnTo>
                  <a:lnTo>
                    <a:pt x="539" y="184"/>
                  </a:lnTo>
                  <a:lnTo>
                    <a:pt x="551" y="176"/>
                  </a:lnTo>
                  <a:lnTo>
                    <a:pt x="551" y="176"/>
                  </a:lnTo>
                  <a:lnTo>
                    <a:pt x="556" y="170"/>
                  </a:lnTo>
                  <a:lnTo>
                    <a:pt x="556" y="170"/>
                  </a:lnTo>
                  <a:lnTo>
                    <a:pt x="560" y="167"/>
                  </a:lnTo>
                  <a:lnTo>
                    <a:pt x="560" y="167"/>
                  </a:lnTo>
                  <a:lnTo>
                    <a:pt x="564" y="161"/>
                  </a:lnTo>
                  <a:lnTo>
                    <a:pt x="566" y="161"/>
                  </a:lnTo>
                  <a:lnTo>
                    <a:pt x="566" y="161"/>
                  </a:lnTo>
                  <a:lnTo>
                    <a:pt x="568" y="163"/>
                  </a:lnTo>
                  <a:lnTo>
                    <a:pt x="568" y="163"/>
                  </a:lnTo>
                  <a:lnTo>
                    <a:pt x="570" y="165"/>
                  </a:lnTo>
                  <a:lnTo>
                    <a:pt x="570" y="165"/>
                  </a:lnTo>
                  <a:lnTo>
                    <a:pt x="572" y="165"/>
                  </a:lnTo>
                  <a:lnTo>
                    <a:pt x="572" y="165"/>
                  </a:lnTo>
                  <a:lnTo>
                    <a:pt x="572" y="165"/>
                  </a:lnTo>
                  <a:lnTo>
                    <a:pt x="572" y="165"/>
                  </a:lnTo>
                  <a:lnTo>
                    <a:pt x="575" y="163"/>
                  </a:lnTo>
                  <a:lnTo>
                    <a:pt x="577" y="161"/>
                  </a:lnTo>
                  <a:lnTo>
                    <a:pt x="581" y="157"/>
                  </a:lnTo>
                  <a:lnTo>
                    <a:pt x="581" y="157"/>
                  </a:lnTo>
                  <a:lnTo>
                    <a:pt x="581" y="153"/>
                  </a:lnTo>
                  <a:lnTo>
                    <a:pt x="581" y="151"/>
                  </a:lnTo>
                  <a:lnTo>
                    <a:pt x="579" y="148"/>
                  </a:lnTo>
                  <a:lnTo>
                    <a:pt x="575" y="146"/>
                  </a:lnTo>
                  <a:lnTo>
                    <a:pt x="575" y="146"/>
                  </a:lnTo>
                  <a:lnTo>
                    <a:pt x="575" y="146"/>
                  </a:lnTo>
                  <a:lnTo>
                    <a:pt x="579" y="140"/>
                  </a:lnTo>
                  <a:lnTo>
                    <a:pt x="579" y="140"/>
                  </a:lnTo>
                  <a:lnTo>
                    <a:pt x="581" y="134"/>
                  </a:lnTo>
                  <a:lnTo>
                    <a:pt x="581" y="134"/>
                  </a:lnTo>
                  <a:lnTo>
                    <a:pt x="583" y="127"/>
                  </a:lnTo>
                  <a:lnTo>
                    <a:pt x="583" y="127"/>
                  </a:lnTo>
                  <a:lnTo>
                    <a:pt x="587" y="114"/>
                  </a:lnTo>
                  <a:lnTo>
                    <a:pt x="587" y="106"/>
                  </a:lnTo>
                  <a:lnTo>
                    <a:pt x="587" y="106"/>
                  </a:lnTo>
                  <a:lnTo>
                    <a:pt x="587" y="106"/>
                  </a:lnTo>
                  <a:lnTo>
                    <a:pt x="589" y="106"/>
                  </a:lnTo>
                  <a:lnTo>
                    <a:pt x="589" y="106"/>
                  </a:lnTo>
                  <a:lnTo>
                    <a:pt x="591" y="106"/>
                  </a:lnTo>
                  <a:lnTo>
                    <a:pt x="591" y="106"/>
                  </a:lnTo>
                  <a:lnTo>
                    <a:pt x="591" y="106"/>
                  </a:lnTo>
                  <a:lnTo>
                    <a:pt x="591" y="106"/>
                  </a:lnTo>
                  <a:lnTo>
                    <a:pt x="594" y="104"/>
                  </a:lnTo>
                  <a:lnTo>
                    <a:pt x="594" y="104"/>
                  </a:lnTo>
                  <a:lnTo>
                    <a:pt x="596" y="102"/>
                  </a:lnTo>
                  <a:lnTo>
                    <a:pt x="598" y="98"/>
                  </a:lnTo>
                  <a:lnTo>
                    <a:pt x="596" y="95"/>
                  </a:lnTo>
                  <a:lnTo>
                    <a:pt x="596" y="95"/>
                  </a:lnTo>
                  <a:lnTo>
                    <a:pt x="596" y="91"/>
                  </a:lnTo>
                  <a:lnTo>
                    <a:pt x="596" y="91"/>
                  </a:lnTo>
                  <a:lnTo>
                    <a:pt x="596" y="91"/>
                  </a:lnTo>
                  <a:lnTo>
                    <a:pt x="596" y="91"/>
                  </a:lnTo>
                  <a:lnTo>
                    <a:pt x="594" y="89"/>
                  </a:lnTo>
                  <a:lnTo>
                    <a:pt x="594" y="89"/>
                  </a:lnTo>
                  <a:lnTo>
                    <a:pt x="592" y="87"/>
                  </a:lnTo>
                  <a:lnTo>
                    <a:pt x="592" y="87"/>
                  </a:lnTo>
                  <a:lnTo>
                    <a:pt x="591" y="87"/>
                  </a:lnTo>
                  <a:lnTo>
                    <a:pt x="591" y="87"/>
                  </a:lnTo>
                  <a:lnTo>
                    <a:pt x="589" y="87"/>
                  </a:lnTo>
                  <a:lnTo>
                    <a:pt x="589" y="87"/>
                  </a:lnTo>
                  <a:lnTo>
                    <a:pt x="589" y="87"/>
                  </a:lnTo>
                  <a:lnTo>
                    <a:pt x="589" y="87"/>
                  </a:lnTo>
                  <a:lnTo>
                    <a:pt x="587" y="87"/>
                  </a:lnTo>
                  <a:lnTo>
                    <a:pt x="587" y="87"/>
                  </a:lnTo>
                  <a:lnTo>
                    <a:pt x="587" y="87"/>
                  </a:lnTo>
                  <a:lnTo>
                    <a:pt x="585" y="85"/>
                  </a:lnTo>
                  <a:lnTo>
                    <a:pt x="585" y="85"/>
                  </a:lnTo>
                  <a:lnTo>
                    <a:pt x="585" y="81"/>
                  </a:lnTo>
                  <a:lnTo>
                    <a:pt x="585" y="81"/>
                  </a:lnTo>
                  <a:lnTo>
                    <a:pt x="583" y="74"/>
                  </a:lnTo>
                  <a:lnTo>
                    <a:pt x="583" y="74"/>
                  </a:lnTo>
                  <a:lnTo>
                    <a:pt x="581" y="68"/>
                  </a:lnTo>
                  <a:lnTo>
                    <a:pt x="581" y="68"/>
                  </a:lnTo>
                  <a:lnTo>
                    <a:pt x="577" y="61"/>
                  </a:lnTo>
                  <a:lnTo>
                    <a:pt x="577" y="61"/>
                  </a:lnTo>
                  <a:lnTo>
                    <a:pt x="575" y="55"/>
                  </a:lnTo>
                  <a:lnTo>
                    <a:pt x="575" y="55"/>
                  </a:lnTo>
                  <a:lnTo>
                    <a:pt x="572" y="49"/>
                  </a:lnTo>
                  <a:lnTo>
                    <a:pt x="572" y="49"/>
                  </a:lnTo>
                  <a:lnTo>
                    <a:pt x="572" y="49"/>
                  </a:lnTo>
                  <a:lnTo>
                    <a:pt x="575" y="47"/>
                  </a:lnTo>
                  <a:lnTo>
                    <a:pt x="575" y="44"/>
                  </a:lnTo>
                  <a:lnTo>
                    <a:pt x="575" y="40"/>
                  </a:lnTo>
                  <a:lnTo>
                    <a:pt x="575" y="38"/>
                  </a:lnTo>
                  <a:lnTo>
                    <a:pt x="575" y="38"/>
                  </a:lnTo>
                  <a:lnTo>
                    <a:pt x="574" y="36"/>
                  </a:lnTo>
                  <a:lnTo>
                    <a:pt x="574" y="36"/>
                  </a:lnTo>
                  <a:lnTo>
                    <a:pt x="572" y="34"/>
                  </a:lnTo>
                  <a:lnTo>
                    <a:pt x="572" y="34"/>
                  </a:lnTo>
                  <a:lnTo>
                    <a:pt x="570" y="32"/>
                  </a:lnTo>
                  <a:lnTo>
                    <a:pt x="570" y="32"/>
                  </a:lnTo>
                  <a:lnTo>
                    <a:pt x="568" y="32"/>
                  </a:lnTo>
                  <a:lnTo>
                    <a:pt x="568" y="32"/>
                  </a:lnTo>
                  <a:lnTo>
                    <a:pt x="566" y="30"/>
                  </a:lnTo>
                  <a:lnTo>
                    <a:pt x="566" y="30"/>
                  </a:lnTo>
                  <a:lnTo>
                    <a:pt x="566" y="30"/>
                  </a:lnTo>
                  <a:lnTo>
                    <a:pt x="566" y="30"/>
                  </a:lnTo>
                  <a:lnTo>
                    <a:pt x="564" y="32"/>
                  </a:lnTo>
                  <a:lnTo>
                    <a:pt x="564" y="32"/>
                  </a:lnTo>
                  <a:lnTo>
                    <a:pt x="562" y="32"/>
                  </a:lnTo>
                  <a:lnTo>
                    <a:pt x="562" y="32"/>
                  </a:lnTo>
                  <a:lnTo>
                    <a:pt x="558" y="34"/>
                  </a:lnTo>
                  <a:lnTo>
                    <a:pt x="558" y="34"/>
                  </a:lnTo>
                  <a:lnTo>
                    <a:pt x="558" y="34"/>
                  </a:lnTo>
                  <a:lnTo>
                    <a:pt x="555" y="30"/>
                  </a:lnTo>
                  <a:lnTo>
                    <a:pt x="555" y="30"/>
                  </a:lnTo>
                  <a:lnTo>
                    <a:pt x="549" y="26"/>
                  </a:lnTo>
                  <a:lnTo>
                    <a:pt x="549" y="26"/>
                  </a:lnTo>
                  <a:lnTo>
                    <a:pt x="543" y="23"/>
                  </a:lnTo>
                  <a:lnTo>
                    <a:pt x="543" y="23"/>
                  </a:lnTo>
                  <a:lnTo>
                    <a:pt x="530" y="15"/>
                  </a:lnTo>
                  <a:lnTo>
                    <a:pt x="530" y="15"/>
                  </a:lnTo>
                  <a:lnTo>
                    <a:pt x="526" y="13"/>
                  </a:lnTo>
                  <a:lnTo>
                    <a:pt x="526" y="13"/>
                  </a:lnTo>
                  <a:lnTo>
                    <a:pt x="524" y="13"/>
                  </a:lnTo>
                  <a:lnTo>
                    <a:pt x="524" y="13"/>
                  </a:lnTo>
                  <a:lnTo>
                    <a:pt x="524" y="13"/>
                  </a:lnTo>
                  <a:lnTo>
                    <a:pt x="526" y="9"/>
                  </a:lnTo>
                  <a:lnTo>
                    <a:pt x="524" y="6"/>
                  </a:lnTo>
                  <a:lnTo>
                    <a:pt x="522" y="4"/>
                  </a:lnTo>
                  <a:lnTo>
                    <a:pt x="521" y="2"/>
                  </a:lnTo>
                  <a:lnTo>
                    <a:pt x="515" y="0"/>
                  </a:lnTo>
                  <a:lnTo>
                    <a:pt x="515" y="0"/>
                  </a:lnTo>
                  <a:lnTo>
                    <a:pt x="515" y="0"/>
                  </a:lnTo>
                  <a:lnTo>
                    <a:pt x="515" y="0"/>
                  </a:lnTo>
                  <a:lnTo>
                    <a:pt x="513" y="0"/>
                  </a:lnTo>
                  <a:lnTo>
                    <a:pt x="513" y="0"/>
                  </a:lnTo>
                  <a:lnTo>
                    <a:pt x="511" y="0"/>
                  </a:lnTo>
                  <a:lnTo>
                    <a:pt x="511" y="0"/>
                  </a:lnTo>
                  <a:lnTo>
                    <a:pt x="509" y="2"/>
                  </a:lnTo>
                  <a:lnTo>
                    <a:pt x="509" y="2"/>
                  </a:lnTo>
                  <a:lnTo>
                    <a:pt x="509" y="2"/>
                  </a:lnTo>
                  <a:lnTo>
                    <a:pt x="509" y="2"/>
                  </a:lnTo>
                  <a:lnTo>
                    <a:pt x="507" y="4"/>
                  </a:lnTo>
                  <a:lnTo>
                    <a:pt x="507" y="4"/>
                  </a:lnTo>
                  <a:lnTo>
                    <a:pt x="507" y="6"/>
                  </a:lnTo>
                  <a:lnTo>
                    <a:pt x="507" y="6"/>
                  </a:lnTo>
                  <a:lnTo>
                    <a:pt x="505" y="9"/>
                  </a:lnTo>
                  <a:lnTo>
                    <a:pt x="505" y="9"/>
                  </a:lnTo>
                  <a:lnTo>
                    <a:pt x="505" y="9"/>
                  </a:lnTo>
                  <a:lnTo>
                    <a:pt x="503" y="8"/>
                  </a:lnTo>
                  <a:lnTo>
                    <a:pt x="503" y="8"/>
                  </a:lnTo>
                  <a:lnTo>
                    <a:pt x="500" y="8"/>
                  </a:lnTo>
                  <a:lnTo>
                    <a:pt x="500" y="8"/>
                  </a:lnTo>
                  <a:lnTo>
                    <a:pt x="494" y="8"/>
                  </a:lnTo>
                  <a:lnTo>
                    <a:pt x="494" y="8"/>
                  </a:lnTo>
                  <a:lnTo>
                    <a:pt x="494" y="8"/>
                  </a:lnTo>
                  <a:lnTo>
                    <a:pt x="494" y="8"/>
                  </a:lnTo>
                  <a:lnTo>
                    <a:pt x="486" y="8"/>
                  </a:lnTo>
                  <a:lnTo>
                    <a:pt x="486" y="8"/>
                  </a:lnTo>
                  <a:lnTo>
                    <a:pt x="473" y="11"/>
                  </a:lnTo>
                  <a:lnTo>
                    <a:pt x="473" y="11"/>
                  </a:lnTo>
                  <a:lnTo>
                    <a:pt x="468" y="11"/>
                  </a:lnTo>
                  <a:lnTo>
                    <a:pt x="468" y="11"/>
                  </a:lnTo>
                  <a:lnTo>
                    <a:pt x="468" y="11"/>
                  </a:lnTo>
                  <a:lnTo>
                    <a:pt x="466" y="8"/>
                  </a:lnTo>
                  <a:lnTo>
                    <a:pt x="466" y="8"/>
                  </a:lnTo>
                  <a:lnTo>
                    <a:pt x="464" y="8"/>
                  </a:lnTo>
                  <a:lnTo>
                    <a:pt x="464" y="8"/>
                  </a:lnTo>
                  <a:lnTo>
                    <a:pt x="464" y="6"/>
                  </a:lnTo>
                  <a:lnTo>
                    <a:pt x="464" y="6"/>
                  </a:lnTo>
                  <a:lnTo>
                    <a:pt x="462" y="6"/>
                  </a:lnTo>
                  <a:lnTo>
                    <a:pt x="462" y="6"/>
                  </a:lnTo>
                  <a:lnTo>
                    <a:pt x="460" y="4"/>
                  </a:lnTo>
                  <a:lnTo>
                    <a:pt x="460" y="4"/>
                  </a:lnTo>
                  <a:lnTo>
                    <a:pt x="460" y="4"/>
                  </a:lnTo>
                  <a:lnTo>
                    <a:pt x="460" y="4"/>
                  </a:lnTo>
                  <a:lnTo>
                    <a:pt x="458" y="4"/>
                  </a:lnTo>
                  <a:lnTo>
                    <a:pt x="458" y="4"/>
                  </a:lnTo>
                  <a:lnTo>
                    <a:pt x="456" y="4"/>
                  </a:lnTo>
                  <a:lnTo>
                    <a:pt x="452" y="6"/>
                  </a:lnTo>
                  <a:lnTo>
                    <a:pt x="452" y="6"/>
                  </a:lnTo>
                  <a:lnTo>
                    <a:pt x="450" y="8"/>
                  </a:lnTo>
                  <a:lnTo>
                    <a:pt x="449" y="9"/>
                  </a:lnTo>
                  <a:lnTo>
                    <a:pt x="449" y="13"/>
                  </a:lnTo>
                  <a:lnTo>
                    <a:pt x="449" y="17"/>
                  </a:lnTo>
                  <a:lnTo>
                    <a:pt x="449" y="17"/>
                  </a:lnTo>
                  <a:lnTo>
                    <a:pt x="413" y="28"/>
                  </a:lnTo>
                  <a:lnTo>
                    <a:pt x="413" y="28"/>
                  </a:lnTo>
                  <a:lnTo>
                    <a:pt x="413" y="28"/>
                  </a:lnTo>
                  <a:lnTo>
                    <a:pt x="411" y="25"/>
                  </a:lnTo>
                  <a:lnTo>
                    <a:pt x="411" y="25"/>
                  </a:lnTo>
                  <a:lnTo>
                    <a:pt x="409" y="25"/>
                  </a:lnTo>
                  <a:lnTo>
                    <a:pt x="409" y="25"/>
                  </a:lnTo>
                  <a:lnTo>
                    <a:pt x="409" y="23"/>
                  </a:lnTo>
                  <a:lnTo>
                    <a:pt x="409" y="23"/>
                  </a:lnTo>
                  <a:lnTo>
                    <a:pt x="407" y="23"/>
                  </a:lnTo>
                  <a:lnTo>
                    <a:pt x="407" y="23"/>
                  </a:lnTo>
                  <a:lnTo>
                    <a:pt x="405" y="21"/>
                  </a:lnTo>
                  <a:lnTo>
                    <a:pt x="405" y="21"/>
                  </a:lnTo>
                  <a:lnTo>
                    <a:pt x="405" y="21"/>
                  </a:lnTo>
                  <a:lnTo>
                    <a:pt x="405" y="21"/>
                  </a:lnTo>
                  <a:lnTo>
                    <a:pt x="403" y="21"/>
                  </a:lnTo>
                  <a:lnTo>
                    <a:pt x="403" y="21"/>
                  </a:lnTo>
                  <a:lnTo>
                    <a:pt x="401" y="21"/>
                  </a:lnTo>
                  <a:lnTo>
                    <a:pt x="398" y="23"/>
                  </a:lnTo>
                  <a:lnTo>
                    <a:pt x="398" y="23"/>
                  </a:lnTo>
                  <a:lnTo>
                    <a:pt x="396" y="25"/>
                  </a:lnTo>
                  <a:lnTo>
                    <a:pt x="394" y="26"/>
                  </a:lnTo>
                  <a:lnTo>
                    <a:pt x="394" y="30"/>
                  </a:lnTo>
                  <a:lnTo>
                    <a:pt x="394" y="34"/>
                  </a:lnTo>
                  <a:lnTo>
                    <a:pt x="394" y="34"/>
                  </a:lnTo>
                  <a:lnTo>
                    <a:pt x="356" y="45"/>
                  </a:lnTo>
                  <a:lnTo>
                    <a:pt x="356" y="45"/>
                  </a:lnTo>
                  <a:lnTo>
                    <a:pt x="356" y="45"/>
                  </a:lnTo>
                  <a:lnTo>
                    <a:pt x="356" y="42"/>
                  </a:lnTo>
                  <a:lnTo>
                    <a:pt x="356" y="42"/>
                  </a:lnTo>
                  <a:lnTo>
                    <a:pt x="354" y="42"/>
                  </a:lnTo>
                  <a:lnTo>
                    <a:pt x="354" y="42"/>
                  </a:lnTo>
                  <a:lnTo>
                    <a:pt x="352" y="40"/>
                  </a:lnTo>
                  <a:lnTo>
                    <a:pt x="352" y="40"/>
                  </a:lnTo>
                  <a:lnTo>
                    <a:pt x="352" y="40"/>
                  </a:lnTo>
                  <a:lnTo>
                    <a:pt x="352" y="40"/>
                  </a:lnTo>
                  <a:lnTo>
                    <a:pt x="350" y="38"/>
                  </a:lnTo>
                  <a:lnTo>
                    <a:pt x="350" y="38"/>
                  </a:lnTo>
                  <a:lnTo>
                    <a:pt x="348" y="38"/>
                  </a:lnTo>
                  <a:lnTo>
                    <a:pt x="348" y="38"/>
                  </a:lnTo>
                  <a:lnTo>
                    <a:pt x="348" y="38"/>
                  </a:lnTo>
                  <a:lnTo>
                    <a:pt x="348" y="38"/>
                  </a:lnTo>
                  <a:lnTo>
                    <a:pt x="346" y="38"/>
                  </a:lnTo>
                  <a:lnTo>
                    <a:pt x="343" y="40"/>
                  </a:lnTo>
                  <a:lnTo>
                    <a:pt x="343" y="40"/>
                  </a:lnTo>
                  <a:lnTo>
                    <a:pt x="341" y="40"/>
                  </a:lnTo>
                  <a:lnTo>
                    <a:pt x="339" y="44"/>
                  </a:lnTo>
                  <a:lnTo>
                    <a:pt x="337" y="47"/>
                  </a:lnTo>
                  <a:lnTo>
                    <a:pt x="339" y="51"/>
                  </a:lnTo>
                  <a:lnTo>
                    <a:pt x="339" y="51"/>
                  </a:lnTo>
                  <a:lnTo>
                    <a:pt x="301" y="62"/>
                  </a:lnTo>
                  <a:lnTo>
                    <a:pt x="301" y="62"/>
                  </a:lnTo>
                  <a:lnTo>
                    <a:pt x="301" y="62"/>
                  </a:lnTo>
                  <a:lnTo>
                    <a:pt x="299" y="59"/>
                  </a:lnTo>
                  <a:lnTo>
                    <a:pt x="299" y="59"/>
                  </a:lnTo>
                  <a:lnTo>
                    <a:pt x="299" y="57"/>
                  </a:lnTo>
                  <a:lnTo>
                    <a:pt x="299" y="57"/>
                  </a:lnTo>
                  <a:lnTo>
                    <a:pt x="297" y="57"/>
                  </a:lnTo>
                  <a:lnTo>
                    <a:pt x="297" y="57"/>
                  </a:lnTo>
                  <a:lnTo>
                    <a:pt x="297" y="55"/>
                  </a:lnTo>
                  <a:lnTo>
                    <a:pt x="297" y="55"/>
                  </a:lnTo>
                  <a:lnTo>
                    <a:pt x="295" y="55"/>
                  </a:lnTo>
                  <a:lnTo>
                    <a:pt x="295" y="55"/>
                  </a:lnTo>
                  <a:lnTo>
                    <a:pt x="293" y="55"/>
                  </a:lnTo>
                  <a:lnTo>
                    <a:pt x="293" y="55"/>
                  </a:lnTo>
                  <a:lnTo>
                    <a:pt x="293" y="55"/>
                  </a:lnTo>
                  <a:lnTo>
                    <a:pt x="293" y="55"/>
                  </a:lnTo>
                  <a:lnTo>
                    <a:pt x="292" y="55"/>
                  </a:lnTo>
                  <a:lnTo>
                    <a:pt x="288" y="55"/>
                  </a:lnTo>
                  <a:lnTo>
                    <a:pt x="288" y="55"/>
                  </a:lnTo>
                  <a:lnTo>
                    <a:pt x="284" y="57"/>
                  </a:lnTo>
                  <a:lnTo>
                    <a:pt x="284" y="61"/>
                  </a:lnTo>
                  <a:lnTo>
                    <a:pt x="282" y="64"/>
                  </a:lnTo>
                  <a:lnTo>
                    <a:pt x="284" y="68"/>
                  </a:lnTo>
                  <a:lnTo>
                    <a:pt x="284" y="68"/>
                  </a:lnTo>
                  <a:lnTo>
                    <a:pt x="246" y="79"/>
                  </a:lnTo>
                  <a:lnTo>
                    <a:pt x="246" y="79"/>
                  </a:lnTo>
                  <a:lnTo>
                    <a:pt x="246" y="79"/>
                  </a:lnTo>
                  <a:lnTo>
                    <a:pt x="244" y="76"/>
                  </a:lnTo>
                  <a:lnTo>
                    <a:pt x="244" y="76"/>
                  </a:lnTo>
                  <a:lnTo>
                    <a:pt x="244" y="74"/>
                  </a:lnTo>
                  <a:lnTo>
                    <a:pt x="244" y="74"/>
                  </a:lnTo>
                  <a:lnTo>
                    <a:pt x="242" y="74"/>
                  </a:lnTo>
                  <a:lnTo>
                    <a:pt x="242" y="74"/>
                  </a:lnTo>
                  <a:lnTo>
                    <a:pt x="242" y="72"/>
                  </a:lnTo>
                  <a:lnTo>
                    <a:pt x="242" y="72"/>
                  </a:lnTo>
                  <a:lnTo>
                    <a:pt x="240" y="72"/>
                  </a:lnTo>
                  <a:lnTo>
                    <a:pt x="240" y="72"/>
                  </a:lnTo>
                  <a:lnTo>
                    <a:pt x="239" y="72"/>
                  </a:lnTo>
                  <a:lnTo>
                    <a:pt x="239" y="72"/>
                  </a:lnTo>
                  <a:lnTo>
                    <a:pt x="239" y="72"/>
                  </a:lnTo>
                  <a:lnTo>
                    <a:pt x="239" y="72"/>
                  </a:lnTo>
                  <a:lnTo>
                    <a:pt x="237" y="72"/>
                  </a:lnTo>
                  <a:lnTo>
                    <a:pt x="233" y="72"/>
                  </a:lnTo>
                  <a:lnTo>
                    <a:pt x="233" y="72"/>
                  </a:lnTo>
                  <a:lnTo>
                    <a:pt x="229" y="74"/>
                  </a:lnTo>
                  <a:lnTo>
                    <a:pt x="227" y="78"/>
                  </a:lnTo>
                  <a:lnTo>
                    <a:pt x="227" y="79"/>
                  </a:lnTo>
                  <a:lnTo>
                    <a:pt x="227" y="83"/>
                  </a:lnTo>
                  <a:lnTo>
                    <a:pt x="227" y="85"/>
                  </a:lnTo>
                  <a:lnTo>
                    <a:pt x="191" y="95"/>
                  </a:lnTo>
                  <a:lnTo>
                    <a:pt x="191" y="95"/>
                  </a:lnTo>
                  <a:lnTo>
                    <a:pt x="191" y="95"/>
                  </a:lnTo>
                  <a:lnTo>
                    <a:pt x="189" y="93"/>
                  </a:lnTo>
                  <a:lnTo>
                    <a:pt x="187" y="89"/>
                  </a:lnTo>
                  <a:lnTo>
                    <a:pt x="184" y="87"/>
                  </a:lnTo>
                  <a:lnTo>
                    <a:pt x="182" y="87"/>
                  </a:lnTo>
                  <a:lnTo>
                    <a:pt x="178" y="89"/>
                  </a:lnTo>
                  <a:lnTo>
                    <a:pt x="178" y="89"/>
                  </a:lnTo>
                  <a:lnTo>
                    <a:pt x="174" y="91"/>
                  </a:lnTo>
                  <a:lnTo>
                    <a:pt x="172" y="93"/>
                  </a:lnTo>
                  <a:lnTo>
                    <a:pt x="172" y="97"/>
                  </a:lnTo>
                  <a:lnTo>
                    <a:pt x="172" y="100"/>
                  </a:lnTo>
                  <a:lnTo>
                    <a:pt x="172" y="100"/>
                  </a:lnTo>
                  <a:lnTo>
                    <a:pt x="136" y="112"/>
                  </a:lnTo>
                  <a:lnTo>
                    <a:pt x="136" y="112"/>
                  </a:lnTo>
                  <a:lnTo>
                    <a:pt x="136" y="112"/>
                  </a:lnTo>
                  <a:lnTo>
                    <a:pt x="134" y="108"/>
                  </a:lnTo>
                  <a:lnTo>
                    <a:pt x="133" y="106"/>
                  </a:lnTo>
                  <a:lnTo>
                    <a:pt x="129" y="104"/>
                  </a:lnTo>
                  <a:lnTo>
                    <a:pt x="125" y="104"/>
                  </a:lnTo>
                  <a:lnTo>
                    <a:pt x="121" y="106"/>
                  </a:lnTo>
                  <a:lnTo>
                    <a:pt x="121" y="106"/>
                  </a:lnTo>
                  <a:lnTo>
                    <a:pt x="119" y="108"/>
                  </a:lnTo>
                  <a:lnTo>
                    <a:pt x="117" y="110"/>
                  </a:lnTo>
                  <a:lnTo>
                    <a:pt x="117" y="114"/>
                  </a:lnTo>
                  <a:lnTo>
                    <a:pt x="117" y="117"/>
                  </a:lnTo>
                  <a:lnTo>
                    <a:pt x="117" y="117"/>
                  </a:lnTo>
                  <a:lnTo>
                    <a:pt x="81" y="129"/>
                  </a:lnTo>
                  <a:lnTo>
                    <a:pt x="81" y="129"/>
                  </a:lnTo>
                  <a:lnTo>
                    <a:pt x="81" y="129"/>
                  </a:lnTo>
                  <a:lnTo>
                    <a:pt x="80" y="125"/>
                  </a:lnTo>
                  <a:lnTo>
                    <a:pt x="76" y="123"/>
                  </a:lnTo>
                  <a:lnTo>
                    <a:pt x="74" y="121"/>
                  </a:lnTo>
                  <a:lnTo>
                    <a:pt x="70" y="121"/>
                  </a:lnTo>
                  <a:lnTo>
                    <a:pt x="66" y="123"/>
                  </a:lnTo>
                  <a:lnTo>
                    <a:pt x="66" y="123"/>
                  </a:lnTo>
                  <a:lnTo>
                    <a:pt x="64" y="125"/>
                  </a:lnTo>
                  <a:lnTo>
                    <a:pt x="63" y="127"/>
                  </a:lnTo>
                  <a:lnTo>
                    <a:pt x="63" y="131"/>
                  </a:lnTo>
                  <a:lnTo>
                    <a:pt x="63" y="134"/>
                  </a:lnTo>
                  <a:lnTo>
                    <a:pt x="63" y="134"/>
                  </a:lnTo>
                  <a:lnTo>
                    <a:pt x="27" y="146"/>
                  </a:lnTo>
                  <a:lnTo>
                    <a:pt x="27" y="146"/>
                  </a:lnTo>
                  <a:lnTo>
                    <a:pt x="27" y="146"/>
                  </a:lnTo>
                  <a:lnTo>
                    <a:pt x="25" y="142"/>
                  </a:lnTo>
                  <a:lnTo>
                    <a:pt x="21" y="140"/>
                  </a:lnTo>
                  <a:lnTo>
                    <a:pt x="19" y="138"/>
                  </a:lnTo>
                  <a:lnTo>
                    <a:pt x="15" y="138"/>
                  </a:lnTo>
                  <a:lnTo>
                    <a:pt x="11" y="140"/>
                  </a:lnTo>
                  <a:lnTo>
                    <a:pt x="11" y="140"/>
                  </a:lnTo>
                  <a:lnTo>
                    <a:pt x="10" y="140"/>
                  </a:lnTo>
                  <a:lnTo>
                    <a:pt x="8" y="144"/>
                  </a:lnTo>
                  <a:lnTo>
                    <a:pt x="8" y="148"/>
                  </a:lnTo>
                  <a:lnTo>
                    <a:pt x="8" y="151"/>
                  </a:lnTo>
                  <a:lnTo>
                    <a:pt x="8" y="151"/>
                  </a:lnTo>
                  <a:lnTo>
                    <a:pt x="0" y="153"/>
                  </a:lnTo>
                  <a:lnTo>
                    <a:pt x="6" y="170"/>
                  </a:lnTo>
                  <a:lnTo>
                    <a:pt x="6" y="170"/>
                  </a:lnTo>
                  <a:lnTo>
                    <a:pt x="221" y="104"/>
                  </a:lnTo>
                  <a:lnTo>
                    <a:pt x="221" y="104"/>
                  </a:lnTo>
                  <a:lnTo>
                    <a:pt x="273" y="89"/>
                  </a:lnTo>
                  <a:lnTo>
                    <a:pt x="273" y="89"/>
                  </a:lnTo>
                  <a:lnTo>
                    <a:pt x="466" y="30"/>
                  </a:lnTo>
                  <a:lnTo>
                    <a:pt x="466" y="30"/>
                  </a:lnTo>
                  <a:lnTo>
                    <a:pt x="469" y="30"/>
                  </a:lnTo>
                  <a:lnTo>
                    <a:pt x="469" y="30"/>
                  </a:lnTo>
                  <a:lnTo>
                    <a:pt x="471" y="28"/>
                  </a:lnTo>
                  <a:lnTo>
                    <a:pt x="471" y="28"/>
                  </a:lnTo>
                  <a:lnTo>
                    <a:pt x="471" y="28"/>
                  </a:lnTo>
                  <a:lnTo>
                    <a:pt x="471" y="28"/>
                  </a:lnTo>
                  <a:lnTo>
                    <a:pt x="477" y="28"/>
                  </a:lnTo>
                  <a:lnTo>
                    <a:pt x="477" y="28"/>
                  </a:lnTo>
                  <a:lnTo>
                    <a:pt x="488" y="26"/>
                  </a:lnTo>
                  <a:lnTo>
                    <a:pt x="488" y="26"/>
                  </a:lnTo>
                  <a:lnTo>
                    <a:pt x="492" y="26"/>
                  </a:lnTo>
                  <a:lnTo>
                    <a:pt x="492" y="26"/>
                  </a:lnTo>
                  <a:lnTo>
                    <a:pt x="496" y="26"/>
                  </a:lnTo>
                  <a:lnTo>
                    <a:pt x="496" y="26"/>
                  </a:lnTo>
                  <a:lnTo>
                    <a:pt x="496" y="26"/>
                  </a:lnTo>
                  <a:lnTo>
                    <a:pt x="496" y="26"/>
                  </a:lnTo>
                  <a:lnTo>
                    <a:pt x="500" y="26"/>
                  </a:lnTo>
                  <a:lnTo>
                    <a:pt x="500" y="26"/>
                  </a:lnTo>
                  <a:lnTo>
                    <a:pt x="502" y="26"/>
                  </a:lnTo>
                  <a:lnTo>
                    <a:pt x="502" y="26"/>
                  </a:lnTo>
                  <a:lnTo>
                    <a:pt x="507" y="26"/>
                  </a:lnTo>
                  <a:lnTo>
                    <a:pt x="507" y="26"/>
                  </a:lnTo>
                  <a:lnTo>
                    <a:pt x="507" y="26"/>
                  </a:lnTo>
                  <a:lnTo>
                    <a:pt x="507" y="26"/>
                  </a:lnTo>
                  <a:lnTo>
                    <a:pt x="511" y="28"/>
                  </a:lnTo>
                  <a:lnTo>
                    <a:pt x="511" y="28"/>
                  </a:lnTo>
                  <a:lnTo>
                    <a:pt x="513" y="28"/>
                  </a:lnTo>
                  <a:lnTo>
                    <a:pt x="513" y="28"/>
                  </a:lnTo>
                  <a:lnTo>
                    <a:pt x="517" y="30"/>
                  </a:lnTo>
                  <a:lnTo>
                    <a:pt x="517" y="30"/>
                  </a:lnTo>
                  <a:lnTo>
                    <a:pt x="519" y="30"/>
                  </a:lnTo>
                  <a:lnTo>
                    <a:pt x="519" y="30"/>
                  </a:lnTo>
                  <a:lnTo>
                    <a:pt x="522" y="32"/>
                  </a:lnTo>
                  <a:lnTo>
                    <a:pt x="522" y="32"/>
                  </a:lnTo>
                  <a:lnTo>
                    <a:pt x="524" y="32"/>
                  </a:lnTo>
                  <a:lnTo>
                    <a:pt x="524" y="32"/>
                  </a:lnTo>
                  <a:lnTo>
                    <a:pt x="530" y="36"/>
                  </a:lnTo>
                  <a:lnTo>
                    <a:pt x="530" y="36"/>
                  </a:lnTo>
                  <a:lnTo>
                    <a:pt x="543" y="44"/>
                  </a:lnTo>
                  <a:lnTo>
                    <a:pt x="555" y="57"/>
                  </a:lnTo>
                  <a:lnTo>
                    <a:pt x="555" y="57"/>
                  </a:lnTo>
                  <a:lnTo>
                    <a:pt x="560" y="64"/>
                  </a:lnTo>
                  <a:lnTo>
                    <a:pt x="564" y="72"/>
                  </a:lnTo>
                  <a:lnTo>
                    <a:pt x="564" y="72"/>
                  </a:lnTo>
                  <a:lnTo>
                    <a:pt x="566" y="81"/>
                  </a:lnTo>
                  <a:lnTo>
                    <a:pt x="568" y="91"/>
                  </a:lnTo>
                  <a:lnTo>
                    <a:pt x="568" y="91"/>
                  </a:lnTo>
                  <a:lnTo>
                    <a:pt x="570" y="100"/>
                  </a:lnTo>
                  <a:lnTo>
                    <a:pt x="570" y="100"/>
                  </a:lnTo>
                  <a:lnTo>
                    <a:pt x="570" y="106"/>
                  </a:lnTo>
                  <a:lnTo>
                    <a:pt x="570" y="106"/>
                  </a:lnTo>
                  <a:lnTo>
                    <a:pt x="568" y="112"/>
                  </a:lnTo>
                  <a:lnTo>
                    <a:pt x="568" y="112"/>
                  </a:lnTo>
                  <a:lnTo>
                    <a:pt x="566" y="121"/>
                  </a:lnTo>
                  <a:lnTo>
                    <a:pt x="562" y="132"/>
                  </a:lnTo>
                  <a:lnTo>
                    <a:pt x="562" y="132"/>
                  </a:lnTo>
                  <a:lnTo>
                    <a:pt x="556" y="142"/>
                  </a:lnTo>
                  <a:lnTo>
                    <a:pt x="549" y="151"/>
                  </a:lnTo>
                  <a:lnTo>
                    <a:pt x="549" y="151"/>
                  </a:lnTo>
                  <a:lnTo>
                    <a:pt x="541" y="159"/>
                  </a:lnTo>
                  <a:lnTo>
                    <a:pt x="530" y="167"/>
                  </a:lnTo>
                  <a:lnTo>
                    <a:pt x="530" y="167"/>
                  </a:lnTo>
                  <a:lnTo>
                    <a:pt x="519" y="172"/>
                  </a:lnTo>
                  <a:lnTo>
                    <a:pt x="505" y="176"/>
                  </a:lnTo>
                  <a:lnTo>
                    <a:pt x="505" y="176"/>
                  </a:lnTo>
                  <a:lnTo>
                    <a:pt x="475" y="185"/>
                  </a:lnTo>
                  <a:lnTo>
                    <a:pt x="475" y="185"/>
                  </a:lnTo>
                  <a:lnTo>
                    <a:pt x="413" y="204"/>
                  </a:lnTo>
                  <a:lnTo>
                    <a:pt x="413" y="204"/>
                  </a:lnTo>
                  <a:lnTo>
                    <a:pt x="278" y="246"/>
                  </a:lnTo>
                  <a:lnTo>
                    <a:pt x="278" y="246"/>
                  </a:lnTo>
                  <a:lnTo>
                    <a:pt x="49" y="314"/>
                  </a:lnTo>
                  <a:lnTo>
                    <a:pt x="55" y="331"/>
                  </a:lnTo>
                  <a:lnTo>
                    <a:pt x="74" y="326"/>
                  </a:lnTo>
                  <a:lnTo>
                    <a:pt x="74" y="326"/>
                  </a:lnTo>
                  <a:lnTo>
                    <a:pt x="74" y="326"/>
                  </a:lnTo>
                  <a:lnTo>
                    <a:pt x="76" y="329"/>
                  </a:lnTo>
                  <a:lnTo>
                    <a:pt x="78" y="331"/>
                  </a:lnTo>
                  <a:lnTo>
                    <a:pt x="80" y="333"/>
                  </a:lnTo>
                  <a:lnTo>
                    <a:pt x="83" y="333"/>
                  </a:lnTo>
                  <a:lnTo>
                    <a:pt x="87" y="333"/>
                  </a:lnTo>
                  <a:lnTo>
                    <a:pt x="87" y="333"/>
                  </a:lnTo>
                  <a:lnTo>
                    <a:pt x="89" y="331"/>
                  </a:lnTo>
                  <a:lnTo>
                    <a:pt x="91" y="327"/>
                  </a:lnTo>
                  <a:lnTo>
                    <a:pt x="93" y="324"/>
                  </a:lnTo>
                  <a:lnTo>
                    <a:pt x="91" y="320"/>
                  </a:lnTo>
                  <a:lnTo>
                    <a:pt x="91" y="3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6" name="Freeform 155"/>
            <p:cNvSpPr>
              <a:spLocks noEditPoints="1"/>
            </p:cNvSpPr>
            <p:nvPr/>
          </p:nvSpPr>
          <p:spPr bwMode="auto">
            <a:xfrm>
              <a:off x="8689975" y="5568951"/>
              <a:ext cx="198438" cy="195263"/>
            </a:xfrm>
            <a:custGeom>
              <a:avLst/>
              <a:gdLst>
                <a:gd name="T0" fmla="*/ 6 w 125"/>
                <a:gd name="T1" fmla="*/ 84 h 123"/>
                <a:gd name="T2" fmla="*/ 15 w 125"/>
                <a:gd name="T3" fmla="*/ 101 h 123"/>
                <a:gd name="T4" fmla="*/ 36 w 125"/>
                <a:gd name="T5" fmla="*/ 118 h 123"/>
                <a:gd name="T6" fmla="*/ 63 w 125"/>
                <a:gd name="T7" fmla="*/ 123 h 123"/>
                <a:gd name="T8" fmla="*/ 81 w 125"/>
                <a:gd name="T9" fmla="*/ 122 h 123"/>
                <a:gd name="T10" fmla="*/ 104 w 125"/>
                <a:gd name="T11" fmla="*/ 108 h 123"/>
                <a:gd name="T12" fmla="*/ 119 w 125"/>
                <a:gd name="T13" fmla="*/ 88 h 123"/>
                <a:gd name="T14" fmla="*/ 119 w 125"/>
                <a:gd name="T15" fmla="*/ 88 h 123"/>
                <a:gd name="T16" fmla="*/ 121 w 125"/>
                <a:gd name="T17" fmla="*/ 84 h 123"/>
                <a:gd name="T18" fmla="*/ 125 w 125"/>
                <a:gd name="T19" fmla="*/ 74 h 123"/>
                <a:gd name="T20" fmla="*/ 125 w 125"/>
                <a:gd name="T21" fmla="*/ 67 h 123"/>
                <a:gd name="T22" fmla="*/ 125 w 125"/>
                <a:gd name="T23" fmla="*/ 53 h 123"/>
                <a:gd name="T24" fmla="*/ 123 w 125"/>
                <a:gd name="T25" fmla="*/ 44 h 123"/>
                <a:gd name="T26" fmla="*/ 108 w 125"/>
                <a:gd name="T27" fmla="*/ 18 h 123"/>
                <a:gd name="T28" fmla="*/ 83 w 125"/>
                <a:gd name="T29" fmla="*/ 2 h 123"/>
                <a:gd name="T30" fmla="*/ 63 w 125"/>
                <a:gd name="T31" fmla="*/ 0 h 123"/>
                <a:gd name="T32" fmla="*/ 46 w 125"/>
                <a:gd name="T33" fmla="*/ 2 h 123"/>
                <a:gd name="T34" fmla="*/ 36 w 125"/>
                <a:gd name="T35" fmla="*/ 6 h 123"/>
                <a:gd name="T36" fmla="*/ 32 w 125"/>
                <a:gd name="T37" fmla="*/ 8 h 123"/>
                <a:gd name="T38" fmla="*/ 25 w 125"/>
                <a:gd name="T39" fmla="*/ 12 h 123"/>
                <a:gd name="T40" fmla="*/ 25 w 125"/>
                <a:gd name="T41" fmla="*/ 14 h 123"/>
                <a:gd name="T42" fmla="*/ 17 w 125"/>
                <a:gd name="T43" fmla="*/ 19 h 123"/>
                <a:gd name="T44" fmla="*/ 13 w 125"/>
                <a:gd name="T45" fmla="*/ 23 h 123"/>
                <a:gd name="T46" fmla="*/ 10 w 125"/>
                <a:gd name="T47" fmla="*/ 29 h 123"/>
                <a:gd name="T48" fmla="*/ 10 w 125"/>
                <a:gd name="T49" fmla="*/ 31 h 123"/>
                <a:gd name="T50" fmla="*/ 6 w 125"/>
                <a:gd name="T51" fmla="*/ 38 h 123"/>
                <a:gd name="T52" fmla="*/ 4 w 125"/>
                <a:gd name="T53" fmla="*/ 44 h 123"/>
                <a:gd name="T54" fmla="*/ 4 w 125"/>
                <a:gd name="T55" fmla="*/ 44 h 123"/>
                <a:gd name="T56" fmla="*/ 0 w 125"/>
                <a:gd name="T57" fmla="*/ 61 h 123"/>
                <a:gd name="T58" fmla="*/ 4 w 125"/>
                <a:gd name="T59" fmla="*/ 80 h 123"/>
                <a:gd name="T60" fmla="*/ 76 w 125"/>
                <a:gd name="T61" fmla="*/ 27 h 123"/>
                <a:gd name="T62" fmla="*/ 99 w 125"/>
                <a:gd name="T63" fmla="*/ 52 h 123"/>
                <a:gd name="T64" fmla="*/ 100 w 125"/>
                <a:gd name="T65" fmla="*/ 61 h 123"/>
                <a:gd name="T66" fmla="*/ 100 w 125"/>
                <a:gd name="T67" fmla="*/ 69 h 123"/>
                <a:gd name="T68" fmla="*/ 100 w 125"/>
                <a:gd name="T69" fmla="*/ 72 h 123"/>
                <a:gd name="T70" fmla="*/ 97 w 125"/>
                <a:gd name="T71" fmla="*/ 78 h 123"/>
                <a:gd name="T72" fmla="*/ 97 w 125"/>
                <a:gd name="T73" fmla="*/ 78 h 123"/>
                <a:gd name="T74" fmla="*/ 81 w 125"/>
                <a:gd name="T75" fmla="*/ 95 h 123"/>
                <a:gd name="T76" fmla="*/ 63 w 125"/>
                <a:gd name="T77" fmla="*/ 99 h 123"/>
                <a:gd name="T78" fmla="*/ 44 w 125"/>
                <a:gd name="T79" fmla="*/ 95 h 123"/>
                <a:gd name="T80" fmla="*/ 28 w 125"/>
                <a:gd name="T81" fmla="*/ 78 h 123"/>
                <a:gd name="T82" fmla="*/ 25 w 125"/>
                <a:gd name="T83" fmla="*/ 63 h 123"/>
                <a:gd name="T84" fmla="*/ 27 w 125"/>
                <a:gd name="T85" fmla="*/ 50 h 123"/>
                <a:gd name="T86" fmla="*/ 30 w 125"/>
                <a:gd name="T87" fmla="*/ 44 h 123"/>
                <a:gd name="T88" fmla="*/ 34 w 125"/>
                <a:gd name="T89" fmla="*/ 38 h 123"/>
                <a:gd name="T90" fmla="*/ 34 w 125"/>
                <a:gd name="T91" fmla="*/ 38 h 123"/>
                <a:gd name="T92" fmla="*/ 40 w 125"/>
                <a:gd name="T93" fmla="*/ 33 h 123"/>
                <a:gd name="T94" fmla="*/ 44 w 125"/>
                <a:gd name="T95" fmla="*/ 29 h 123"/>
                <a:gd name="T96" fmla="*/ 53 w 125"/>
                <a:gd name="T97" fmla="*/ 25 h 123"/>
                <a:gd name="T98" fmla="*/ 63 w 125"/>
                <a:gd name="T99" fmla="*/ 2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123">
                  <a:moveTo>
                    <a:pt x="4" y="80"/>
                  </a:moveTo>
                  <a:lnTo>
                    <a:pt x="4" y="80"/>
                  </a:lnTo>
                  <a:lnTo>
                    <a:pt x="6" y="84"/>
                  </a:lnTo>
                  <a:lnTo>
                    <a:pt x="6" y="84"/>
                  </a:lnTo>
                  <a:lnTo>
                    <a:pt x="10" y="93"/>
                  </a:lnTo>
                  <a:lnTo>
                    <a:pt x="15" y="101"/>
                  </a:lnTo>
                  <a:lnTo>
                    <a:pt x="21" y="108"/>
                  </a:lnTo>
                  <a:lnTo>
                    <a:pt x="28" y="114"/>
                  </a:lnTo>
                  <a:lnTo>
                    <a:pt x="36" y="118"/>
                  </a:lnTo>
                  <a:lnTo>
                    <a:pt x="46" y="122"/>
                  </a:lnTo>
                  <a:lnTo>
                    <a:pt x="53" y="123"/>
                  </a:lnTo>
                  <a:lnTo>
                    <a:pt x="63" y="123"/>
                  </a:lnTo>
                  <a:lnTo>
                    <a:pt x="63" y="123"/>
                  </a:lnTo>
                  <a:lnTo>
                    <a:pt x="72" y="123"/>
                  </a:lnTo>
                  <a:lnTo>
                    <a:pt x="81" y="122"/>
                  </a:lnTo>
                  <a:lnTo>
                    <a:pt x="81" y="122"/>
                  </a:lnTo>
                  <a:lnTo>
                    <a:pt x="93" y="116"/>
                  </a:lnTo>
                  <a:lnTo>
                    <a:pt x="104" y="108"/>
                  </a:lnTo>
                  <a:lnTo>
                    <a:pt x="114" y="99"/>
                  </a:lnTo>
                  <a:lnTo>
                    <a:pt x="119" y="88"/>
                  </a:lnTo>
                  <a:lnTo>
                    <a:pt x="119" y="88"/>
                  </a:lnTo>
                  <a:lnTo>
                    <a:pt x="119" y="88"/>
                  </a:lnTo>
                  <a:lnTo>
                    <a:pt x="119" y="88"/>
                  </a:lnTo>
                  <a:lnTo>
                    <a:pt x="119" y="88"/>
                  </a:lnTo>
                  <a:lnTo>
                    <a:pt x="119" y="88"/>
                  </a:lnTo>
                  <a:lnTo>
                    <a:pt x="121" y="84"/>
                  </a:lnTo>
                  <a:lnTo>
                    <a:pt x="121" y="84"/>
                  </a:lnTo>
                  <a:lnTo>
                    <a:pt x="123" y="78"/>
                  </a:lnTo>
                  <a:lnTo>
                    <a:pt x="123" y="78"/>
                  </a:lnTo>
                  <a:lnTo>
                    <a:pt x="125" y="74"/>
                  </a:lnTo>
                  <a:lnTo>
                    <a:pt x="125" y="74"/>
                  </a:lnTo>
                  <a:lnTo>
                    <a:pt x="125" y="67"/>
                  </a:lnTo>
                  <a:lnTo>
                    <a:pt x="125" y="67"/>
                  </a:lnTo>
                  <a:lnTo>
                    <a:pt x="125" y="63"/>
                  </a:lnTo>
                  <a:lnTo>
                    <a:pt x="125" y="63"/>
                  </a:lnTo>
                  <a:lnTo>
                    <a:pt x="125" y="53"/>
                  </a:lnTo>
                  <a:lnTo>
                    <a:pt x="125" y="53"/>
                  </a:lnTo>
                  <a:lnTo>
                    <a:pt x="123" y="44"/>
                  </a:lnTo>
                  <a:lnTo>
                    <a:pt x="123" y="44"/>
                  </a:lnTo>
                  <a:lnTo>
                    <a:pt x="119" y="35"/>
                  </a:lnTo>
                  <a:lnTo>
                    <a:pt x="114" y="25"/>
                  </a:lnTo>
                  <a:lnTo>
                    <a:pt x="108" y="18"/>
                  </a:lnTo>
                  <a:lnTo>
                    <a:pt x="100" y="12"/>
                  </a:lnTo>
                  <a:lnTo>
                    <a:pt x="91" y="6"/>
                  </a:lnTo>
                  <a:lnTo>
                    <a:pt x="83" y="2"/>
                  </a:lnTo>
                  <a:lnTo>
                    <a:pt x="74" y="0"/>
                  </a:lnTo>
                  <a:lnTo>
                    <a:pt x="63" y="0"/>
                  </a:lnTo>
                  <a:lnTo>
                    <a:pt x="63" y="0"/>
                  </a:lnTo>
                  <a:lnTo>
                    <a:pt x="55" y="0"/>
                  </a:lnTo>
                  <a:lnTo>
                    <a:pt x="46" y="2"/>
                  </a:lnTo>
                  <a:lnTo>
                    <a:pt x="46" y="2"/>
                  </a:lnTo>
                  <a:lnTo>
                    <a:pt x="38" y="4"/>
                  </a:lnTo>
                  <a:lnTo>
                    <a:pt x="38" y="4"/>
                  </a:lnTo>
                  <a:lnTo>
                    <a:pt x="36" y="6"/>
                  </a:lnTo>
                  <a:lnTo>
                    <a:pt x="36" y="6"/>
                  </a:lnTo>
                  <a:lnTo>
                    <a:pt x="32" y="8"/>
                  </a:lnTo>
                  <a:lnTo>
                    <a:pt x="32" y="8"/>
                  </a:lnTo>
                  <a:lnTo>
                    <a:pt x="30" y="10"/>
                  </a:lnTo>
                  <a:lnTo>
                    <a:pt x="30" y="10"/>
                  </a:lnTo>
                  <a:lnTo>
                    <a:pt x="25" y="12"/>
                  </a:lnTo>
                  <a:lnTo>
                    <a:pt x="25" y="12"/>
                  </a:lnTo>
                  <a:lnTo>
                    <a:pt x="25" y="14"/>
                  </a:lnTo>
                  <a:lnTo>
                    <a:pt x="25" y="14"/>
                  </a:lnTo>
                  <a:lnTo>
                    <a:pt x="19" y="18"/>
                  </a:lnTo>
                  <a:lnTo>
                    <a:pt x="19" y="18"/>
                  </a:lnTo>
                  <a:lnTo>
                    <a:pt x="17" y="19"/>
                  </a:lnTo>
                  <a:lnTo>
                    <a:pt x="17" y="19"/>
                  </a:lnTo>
                  <a:lnTo>
                    <a:pt x="13" y="23"/>
                  </a:lnTo>
                  <a:lnTo>
                    <a:pt x="13" y="23"/>
                  </a:lnTo>
                  <a:lnTo>
                    <a:pt x="13" y="25"/>
                  </a:lnTo>
                  <a:lnTo>
                    <a:pt x="13" y="25"/>
                  </a:lnTo>
                  <a:lnTo>
                    <a:pt x="10" y="29"/>
                  </a:lnTo>
                  <a:lnTo>
                    <a:pt x="10" y="29"/>
                  </a:lnTo>
                  <a:lnTo>
                    <a:pt x="10" y="31"/>
                  </a:lnTo>
                  <a:lnTo>
                    <a:pt x="10" y="31"/>
                  </a:lnTo>
                  <a:lnTo>
                    <a:pt x="6" y="36"/>
                  </a:lnTo>
                  <a:lnTo>
                    <a:pt x="6" y="36"/>
                  </a:lnTo>
                  <a:lnTo>
                    <a:pt x="6" y="38"/>
                  </a:lnTo>
                  <a:lnTo>
                    <a:pt x="6" y="38"/>
                  </a:lnTo>
                  <a:lnTo>
                    <a:pt x="4" y="44"/>
                  </a:lnTo>
                  <a:lnTo>
                    <a:pt x="4" y="44"/>
                  </a:lnTo>
                  <a:lnTo>
                    <a:pt x="4" y="44"/>
                  </a:lnTo>
                  <a:lnTo>
                    <a:pt x="4" y="44"/>
                  </a:lnTo>
                  <a:lnTo>
                    <a:pt x="4" y="44"/>
                  </a:lnTo>
                  <a:lnTo>
                    <a:pt x="4" y="44"/>
                  </a:lnTo>
                  <a:lnTo>
                    <a:pt x="2" y="53"/>
                  </a:lnTo>
                  <a:lnTo>
                    <a:pt x="0" y="61"/>
                  </a:lnTo>
                  <a:lnTo>
                    <a:pt x="2" y="70"/>
                  </a:lnTo>
                  <a:lnTo>
                    <a:pt x="4" y="80"/>
                  </a:lnTo>
                  <a:lnTo>
                    <a:pt x="4" y="80"/>
                  </a:lnTo>
                  <a:close/>
                  <a:moveTo>
                    <a:pt x="63" y="25"/>
                  </a:moveTo>
                  <a:lnTo>
                    <a:pt x="63" y="25"/>
                  </a:lnTo>
                  <a:lnTo>
                    <a:pt x="76" y="27"/>
                  </a:lnTo>
                  <a:lnTo>
                    <a:pt x="85" y="31"/>
                  </a:lnTo>
                  <a:lnTo>
                    <a:pt x="95" y="40"/>
                  </a:lnTo>
                  <a:lnTo>
                    <a:pt x="99" y="52"/>
                  </a:lnTo>
                  <a:lnTo>
                    <a:pt x="99" y="52"/>
                  </a:lnTo>
                  <a:lnTo>
                    <a:pt x="100" y="61"/>
                  </a:lnTo>
                  <a:lnTo>
                    <a:pt x="100" y="61"/>
                  </a:lnTo>
                  <a:lnTo>
                    <a:pt x="100" y="67"/>
                  </a:lnTo>
                  <a:lnTo>
                    <a:pt x="100" y="67"/>
                  </a:lnTo>
                  <a:lnTo>
                    <a:pt x="100" y="69"/>
                  </a:lnTo>
                  <a:lnTo>
                    <a:pt x="100" y="69"/>
                  </a:lnTo>
                  <a:lnTo>
                    <a:pt x="100" y="72"/>
                  </a:lnTo>
                  <a:lnTo>
                    <a:pt x="100" y="72"/>
                  </a:lnTo>
                  <a:lnTo>
                    <a:pt x="99" y="74"/>
                  </a:lnTo>
                  <a:lnTo>
                    <a:pt x="99" y="74"/>
                  </a:lnTo>
                  <a:lnTo>
                    <a:pt x="97" y="78"/>
                  </a:lnTo>
                  <a:lnTo>
                    <a:pt x="97" y="78"/>
                  </a:lnTo>
                  <a:lnTo>
                    <a:pt x="97" y="78"/>
                  </a:lnTo>
                  <a:lnTo>
                    <a:pt x="97" y="78"/>
                  </a:lnTo>
                  <a:lnTo>
                    <a:pt x="93" y="86"/>
                  </a:lnTo>
                  <a:lnTo>
                    <a:pt x="87" y="91"/>
                  </a:lnTo>
                  <a:lnTo>
                    <a:pt x="81" y="95"/>
                  </a:lnTo>
                  <a:lnTo>
                    <a:pt x="74" y="99"/>
                  </a:lnTo>
                  <a:lnTo>
                    <a:pt x="74" y="99"/>
                  </a:lnTo>
                  <a:lnTo>
                    <a:pt x="63" y="99"/>
                  </a:lnTo>
                  <a:lnTo>
                    <a:pt x="63" y="99"/>
                  </a:lnTo>
                  <a:lnTo>
                    <a:pt x="53" y="99"/>
                  </a:lnTo>
                  <a:lnTo>
                    <a:pt x="44" y="95"/>
                  </a:lnTo>
                  <a:lnTo>
                    <a:pt x="36" y="88"/>
                  </a:lnTo>
                  <a:lnTo>
                    <a:pt x="28" y="78"/>
                  </a:lnTo>
                  <a:lnTo>
                    <a:pt x="28" y="78"/>
                  </a:lnTo>
                  <a:lnTo>
                    <a:pt x="27" y="72"/>
                  </a:lnTo>
                  <a:lnTo>
                    <a:pt x="27" y="72"/>
                  </a:lnTo>
                  <a:lnTo>
                    <a:pt x="25" y="63"/>
                  </a:lnTo>
                  <a:lnTo>
                    <a:pt x="27" y="52"/>
                  </a:lnTo>
                  <a:lnTo>
                    <a:pt x="27" y="52"/>
                  </a:lnTo>
                  <a:lnTo>
                    <a:pt x="27" y="50"/>
                  </a:lnTo>
                  <a:lnTo>
                    <a:pt x="27" y="50"/>
                  </a:lnTo>
                  <a:lnTo>
                    <a:pt x="30" y="44"/>
                  </a:lnTo>
                  <a:lnTo>
                    <a:pt x="30" y="44"/>
                  </a:lnTo>
                  <a:lnTo>
                    <a:pt x="30" y="44"/>
                  </a:lnTo>
                  <a:lnTo>
                    <a:pt x="30" y="44"/>
                  </a:lnTo>
                  <a:lnTo>
                    <a:pt x="34" y="38"/>
                  </a:lnTo>
                  <a:lnTo>
                    <a:pt x="34" y="38"/>
                  </a:lnTo>
                  <a:lnTo>
                    <a:pt x="34" y="38"/>
                  </a:lnTo>
                  <a:lnTo>
                    <a:pt x="34" y="38"/>
                  </a:lnTo>
                  <a:lnTo>
                    <a:pt x="38" y="33"/>
                  </a:lnTo>
                  <a:lnTo>
                    <a:pt x="38" y="33"/>
                  </a:lnTo>
                  <a:lnTo>
                    <a:pt x="40" y="33"/>
                  </a:lnTo>
                  <a:lnTo>
                    <a:pt x="40" y="33"/>
                  </a:lnTo>
                  <a:lnTo>
                    <a:pt x="44" y="29"/>
                  </a:lnTo>
                  <a:lnTo>
                    <a:pt x="44" y="29"/>
                  </a:lnTo>
                  <a:lnTo>
                    <a:pt x="46" y="29"/>
                  </a:lnTo>
                  <a:lnTo>
                    <a:pt x="46" y="29"/>
                  </a:lnTo>
                  <a:lnTo>
                    <a:pt x="53" y="25"/>
                  </a:lnTo>
                  <a:lnTo>
                    <a:pt x="53" y="25"/>
                  </a:lnTo>
                  <a:lnTo>
                    <a:pt x="63" y="25"/>
                  </a:lnTo>
                  <a:lnTo>
                    <a:pt x="6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7" name="Freeform 156"/>
            <p:cNvSpPr>
              <a:spLocks noEditPoints="1"/>
            </p:cNvSpPr>
            <p:nvPr/>
          </p:nvSpPr>
          <p:spPr bwMode="auto">
            <a:xfrm>
              <a:off x="8482013" y="5632451"/>
              <a:ext cx="198438" cy="198438"/>
            </a:xfrm>
            <a:custGeom>
              <a:avLst/>
              <a:gdLst>
                <a:gd name="T0" fmla="*/ 63 w 125"/>
                <a:gd name="T1" fmla="*/ 125 h 125"/>
                <a:gd name="T2" fmla="*/ 80 w 125"/>
                <a:gd name="T3" fmla="*/ 121 h 125"/>
                <a:gd name="T4" fmla="*/ 91 w 125"/>
                <a:gd name="T5" fmla="*/ 118 h 125"/>
                <a:gd name="T6" fmla="*/ 110 w 125"/>
                <a:gd name="T7" fmla="*/ 102 h 125"/>
                <a:gd name="T8" fmla="*/ 122 w 125"/>
                <a:gd name="T9" fmla="*/ 82 h 125"/>
                <a:gd name="T10" fmla="*/ 125 w 125"/>
                <a:gd name="T11" fmla="*/ 59 h 125"/>
                <a:gd name="T12" fmla="*/ 124 w 125"/>
                <a:gd name="T13" fmla="*/ 48 h 125"/>
                <a:gd name="T14" fmla="*/ 122 w 125"/>
                <a:gd name="T15" fmla="*/ 44 h 125"/>
                <a:gd name="T16" fmla="*/ 112 w 125"/>
                <a:gd name="T17" fmla="*/ 25 h 125"/>
                <a:gd name="T18" fmla="*/ 99 w 125"/>
                <a:gd name="T19" fmla="*/ 12 h 125"/>
                <a:gd name="T20" fmla="*/ 82 w 125"/>
                <a:gd name="T21" fmla="*/ 2 h 125"/>
                <a:gd name="T22" fmla="*/ 63 w 125"/>
                <a:gd name="T23" fmla="*/ 0 h 125"/>
                <a:gd name="T24" fmla="*/ 53 w 125"/>
                <a:gd name="T25" fmla="*/ 0 h 125"/>
                <a:gd name="T26" fmla="*/ 44 w 125"/>
                <a:gd name="T27" fmla="*/ 2 h 125"/>
                <a:gd name="T28" fmla="*/ 25 w 125"/>
                <a:gd name="T29" fmla="*/ 12 h 125"/>
                <a:gd name="T30" fmla="*/ 10 w 125"/>
                <a:gd name="T31" fmla="*/ 27 h 125"/>
                <a:gd name="T32" fmla="*/ 2 w 125"/>
                <a:gd name="T33" fmla="*/ 46 h 125"/>
                <a:gd name="T34" fmla="*/ 0 w 125"/>
                <a:gd name="T35" fmla="*/ 66 h 125"/>
                <a:gd name="T36" fmla="*/ 2 w 125"/>
                <a:gd name="T37" fmla="*/ 80 h 125"/>
                <a:gd name="T38" fmla="*/ 6 w 125"/>
                <a:gd name="T39" fmla="*/ 89 h 125"/>
                <a:gd name="T40" fmla="*/ 18 w 125"/>
                <a:gd name="T41" fmla="*/ 106 h 125"/>
                <a:gd name="T42" fmla="*/ 35 w 125"/>
                <a:gd name="T43" fmla="*/ 118 h 125"/>
                <a:gd name="T44" fmla="*/ 52 w 125"/>
                <a:gd name="T45" fmla="*/ 123 h 125"/>
                <a:gd name="T46" fmla="*/ 63 w 125"/>
                <a:gd name="T47" fmla="*/ 125 h 125"/>
                <a:gd name="T48" fmla="*/ 52 w 125"/>
                <a:gd name="T49" fmla="*/ 27 h 125"/>
                <a:gd name="T50" fmla="*/ 63 w 125"/>
                <a:gd name="T51" fmla="*/ 25 h 125"/>
                <a:gd name="T52" fmla="*/ 84 w 125"/>
                <a:gd name="T53" fmla="*/ 32 h 125"/>
                <a:gd name="T54" fmla="*/ 99 w 125"/>
                <a:gd name="T55" fmla="*/ 51 h 125"/>
                <a:gd name="T56" fmla="*/ 99 w 125"/>
                <a:gd name="T57" fmla="*/ 51 h 125"/>
                <a:gd name="T58" fmla="*/ 99 w 125"/>
                <a:gd name="T59" fmla="*/ 66 h 125"/>
                <a:gd name="T60" fmla="*/ 95 w 125"/>
                <a:gd name="T61" fmla="*/ 80 h 125"/>
                <a:gd name="T62" fmla="*/ 86 w 125"/>
                <a:gd name="T63" fmla="*/ 91 h 125"/>
                <a:gd name="T64" fmla="*/ 72 w 125"/>
                <a:gd name="T65" fmla="*/ 99 h 125"/>
                <a:gd name="T66" fmla="*/ 63 w 125"/>
                <a:gd name="T67" fmla="*/ 101 h 125"/>
                <a:gd name="T68" fmla="*/ 50 w 125"/>
                <a:gd name="T69" fmla="*/ 99 h 125"/>
                <a:gd name="T70" fmla="*/ 31 w 125"/>
                <a:gd name="T71" fmla="*/ 83 h 125"/>
                <a:gd name="T72" fmla="*/ 27 w 125"/>
                <a:gd name="T73" fmla="*/ 72 h 125"/>
                <a:gd name="T74" fmla="*/ 25 w 125"/>
                <a:gd name="T75" fmla="*/ 65 h 125"/>
                <a:gd name="T76" fmla="*/ 31 w 125"/>
                <a:gd name="T77" fmla="*/ 40 h 125"/>
                <a:gd name="T78" fmla="*/ 52 w 125"/>
                <a:gd name="T79" fmla="*/ 2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5" h="125">
                  <a:moveTo>
                    <a:pt x="63" y="125"/>
                  </a:moveTo>
                  <a:lnTo>
                    <a:pt x="63" y="125"/>
                  </a:lnTo>
                  <a:lnTo>
                    <a:pt x="71" y="123"/>
                  </a:lnTo>
                  <a:lnTo>
                    <a:pt x="80" y="121"/>
                  </a:lnTo>
                  <a:lnTo>
                    <a:pt x="80" y="121"/>
                  </a:lnTo>
                  <a:lnTo>
                    <a:pt x="91" y="118"/>
                  </a:lnTo>
                  <a:lnTo>
                    <a:pt x="101" y="110"/>
                  </a:lnTo>
                  <a:lnTo>
                    <a:pt x="110" y="102"/>
                  </a:lnTo>
                  <a:lnTo>
                    <a:pt x="116" y="93"/>
                  </a:lnTo>
                  <a:lnTo>
                    <a:pt x="122" y="82"/>
                  </a:lnTo>
                  <a:lnTo>
                    <a:pt x="124" y="70"/>
                  </a:lnTo>
                  <a:lnTo>
                    <a:pt x="125" y="59"/>
                  </a:lnTo>
                  <a:lnTo>
                    <a:pt x="124" y="48"/>
                  </a:lnTo>
                  <a:lnTo>
                    <a:pt x="124" y="48"/>
                  </a:lnTo>
                  <a:lnTo>
                    <a:pt x="122" y="44"/>
                  </a:lnTo>
                  <a:lnTo>
                    <a:pt x="122" y="44"/>
                  </a:lnTo>
                  <a:lnTo>
                    <a:pt x="118" y="34"/>
                  </a:lnTo>
                  <a:lnTo>
                    <a:pt x="112" y="25"/>
                  </a:lnTo>
                  <a:lnTo>
                    <a:pt x="106" y="17"/>
                  </a:lnTo>
                  <a:lnTo>
                    <a:pt x="99" y="12"/>
                  </a:lnTo>
                  <a:lnTo>
                    <a:pt x="91" y="6"/>
                  </a:lnTo>
                  <a:lnTo>
                    <a:pt x="82" y="2"/>
                  </a:lnTo>
                  <a:lnTo>
                    <a:pt x="72" y="0"/>
                  </a:lnTo>
                  <a:lnTo>
                    <a:pt x="63" y="0"/>
                  </a:lnTo>
                  <a:lnTo>
                    <a:pt x="63" y="0"/>
                  </a:lnTo>
                  <a:lnTo>
                    <a:pt x="53" y="0"/>
                  </a:lnTo>
                  <a:lnTo>
                    <a:pt x="44" y="2"/>
                  </a:lnTo>
                  <a:lnTo>
                    <a:pt x="44" y="2"/>
                  </a:lnTo>
                  <a:lnTo>
                    <a:pt x="35" y="6"/>
                  </a:lnTo>
                  <a:lnTo>
                    <a:pt x="25" y="12"/>
                  </a:lnTo>
                  <a:lnTo>
                    <a:pt x="18" y="19"/>
                  </a:lnTo>
                  <a:lnTo>
                    <a:pt x="10" y="27"/>
                  </a:lnTo>
                  <a:lnTo>
                    <a:pt x="6" y="36"/>
                  </a:lnTo>
                  <a:lnTo>
                    <a:pt x="2" y="46"/>
                  </a:lnTo>
                  <a:lnTo>
                    <a:pt x="0" y="57"/>
                  </a:lnTo>
                  <a:lnTo>
                    <a:pt x="0" y="66"/>
                  </a:lnTo>
                  <a:lnTo>
                    <a:pt x="0" y="66"/>
                  </a:lnTo>
                  <a:lnTo>
                    <a:pt x="2" y="80"/>
                  </a:lnTo>
                  <a:lnTo>
                    <a:pt x="2" y="80"/>
                  </a:lnTo>
                  <a:lnTo>
                    <a:pt x="6" y="89"/>
                  </a:lnTo>
                  <a:lnTo>
                    <a:pt x="12" y="99"/>
                  </a:lnTo>
                  <a:lnTo>
                    <a:pt x="18" y="106"/>
                  </a:lnTo>
                  <a:lnTo>
                    <a:pt x="25" y="112"/>
                  </a:lnTo>
                  <a:lnTo>
                    <a:pt x="35" y="118"/>
                  </a:lnTo>
                  <a:lnTo>
                    <a:pt x="42" y="121"/>
                  </a:lnTo>
                  <a:lnTo>
                    <a:pt x="52" y="123"/>
                  </a:lnTo>
                  <a:lnTo>
                    <a:pt x="63" y="125"/>
                  </a:lnTo>
                  <a:lnTo>
                    <a:pt x="63" y="125"/>
                  </a:lnTo>
                  <a:close/>
                  <a:moveTo>
                    <a:pt x="52" y="27"/>
                  </a:moveTo>
                  <a:lnTo>
                    <a:pt x="52" y="27"/>
                  </a:lnTo>
                  <a:lnTo>
                    <a:pt x="63" y="25"/>
                  </a:lnTo>
                  <a:lnTo>
                    <a:pt x="63" y="25"/>
                  </a:lnTo>
                  <a:lnTo>
                    <a:pt x="74" y="27"/>
                  </a:lnTo>
                  <a:lnTo>
                    <a:pt x="84" y="32"/>
                  </a:lnTo>
                  <a:lnTo>
                    <a:pt x="93" y="40"/>
                  </a:lnTo>
                  <a:lnTo>
                    <a:pt x="99" y="51"/>
                  </a:lnTo>
                  <a:lnTo>
                    <a:pt x="99" y="51"/>
                  </a:lnTo>
                  <a:lnTo>
                    <a:pt x="99" y="51"/>
                  </a:lnTo>
                  <a:lnTo>
                    <a:pt x="101" y="59"/>
                  </a:lnTo>
                  <a:lnTo>
                    <a:pt x="99" y="66"/>
                  </a:lnTo>
                  <a:lnTo>
                    <a:pt x="99" y="74"/>
                  </a:lnTo>
                  <a:lnTo>
                    <a:pt x="95" y="80"/>
                  </a:lnTo>
                  <a:lnTo>
                    <a:pt x="91" y="85"/>
                  </a:lnTo>
                  <a:lnTo>
                    <a:pt x="86" y="91"/>
                  </a:lnTo>
                  <a:lnTo>
                    <a:pt x="80" y="95"/>
                  </a:lnTo>
                  <a:lnTo>
                    <a:pt x="72" y="99"/>
                  </a:lnTo>
                  <a:lnTo>
                    <a:pt x="72" y="99"/>
                  </a:lnTo>
                  <a:lnTo>
                    <a:pt x="63" y="101"/>
                  </a:lnTo>
                  <a:lnTo>
                    <a:pt x="63" y="101"/>
                  </a:lnTo>
                  <a:lnTo>
                    <a:pt x="50" y="99"/>
                  </a:lnTo>
                  <a:lnTo>
                    <a:pt x="40" y="93"/>
                  </a:lnTo>
                  <a:lnTo>
                    <a:pt x="31" y="83"/>
                  </a:lnTo>
                  <a:lnTo>
                    <a:pt x="27" y="72"/>
                  </a:lnTo>
                  <a:lnTo>
                    <a:pt x="27" y="72"/>
                  </a:lnTo>
                  <a:lnTo>
                    <a:pt x="25" y="65"/>
                  </a:lnTo>
                  <a:lnTo>
                    <a:pt x="25" y="65"/>
                  </a:lnTo>
                  <a:lnTo>
                    <a:pt x="25" y="51"/>
                  </a:lnTo>
                  <a:lnTo>
                    <a:pt x="31" y="40"/>
                  </a:lnTo>
                  <a:lnTo>
                    <a:pt x="40" y="32"/>
                  </a:lnTo>
                  <a:lnTo>
                    <a:pt x="52" y="27"/>
                  </a:lnTo>
                  <a:lnTo>
                    <a:pt x="52"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8" name="Freeform 157"/>
            <p:cNvSpPr>
              <a:spLocks noEditPoints="1"/>
            </p:cNvSpPr>
            <p:nvPr/>
          </p:nvSpPr>
          <p:spPr bwMode="auto">
            <a:xfrm>
              <a:off x="8272463" y="5695951"/>
              <a:ext cx="198438" cy="198438"/>
            </a:xfrm>
            <a:custGeom>
              <a:avLst/>
              <a:gdLst>
                <a:gd name="T0" fmla="*/ 62 w 125"/>
                <a:gd name="T1" fmla="*/ 125 h 125"/>
                <a:gd name="T2" fmla="*/ 81 w 125"/>
                <a:gd name="T3" fmla="*/ 121 h 125"/>
                <a:gd name="T4" fmla="*/ 93 w 125"/>
                <a:gd name="T5" fmla="*/ 117 h 125"/>
                <a:gd name="T6" fmla="*/ 110 w 125"/>
                <a:gd name="T7" fmla="*/ 102 h 125"/>
                <a:gd name="T8" fmla="*/ 121 w 125"/>
                <a:gd name="T9" fmla="*/ 79 h 125"/>
                <a:gd name="T10" fmla="*/ 125 w 125"/>
                <a:gd name="T11" fmla="*/ 57 h 125"/>
                <a:gd name="T12" fmla="*/ 121 w 125"/>
                <a:gd name="T13" fmla="*/ 43 h 125"/>
                <a:gd name="T14" fmla="*/ 115 w 125"/>
                <a:gd name="T15" fmla="*/ 30 h 125"/>
                <a:gd name="T16" fmla="*/ 93 w 125"/>
                <a:gd name="T17" fmla="*/ 8 h 125"/>
                <a:gd name="T18" fmla="*/ 62 w 125"/>
                <a:gd name="T19" fmla="*/ 0 h 125"/>
                <a:gd name="T20" fmla="*/ 53 w 125"/>
                <a:gd name="T21" fmla="*/ 0 h 125"/>
                <a:gd name="T22" fmla="*/ 44 w 125"/>
                <a:gd name="T23" fmla="*/ 2 h 125"/>
                <a:gd name="T24" fmla="*/ 19 w 125"/>
                <a:gd name="T25" fmla="*/ 17 h 125"/>
                <a:gd name="T26" fmla="*/ 4 w 125"/>
                <a:gd name="T27" fmla="*/ 42 h 125"/>
                <a:gd name="T28" fmla="*/ 2 w 125"/>
                <a:gd name="T29" fmla="*/ 49 h 125"/>
                <a:gd name="T30" fmla="*/ 0 w 125"/>
                <a:gd name="T31" fmla="*/ 70 h 125"/>
                <a:gd name="T32" fmla="*/ 2 w 125"/>
                <a:gd name="T33" fmla="*/ 79 h 125"/>
                <a:gd name="T34" fmla="*/ 11 w 125"/>
                <a:gd name="T35" fmla="*/ 98 h 125"/>
                <a:gd name="T36" fmla="*/ 27 w 125"/>
                <a:gd name="T37" fmla="*/ 112 h 125"/>
                <a:gd name="T38" fmla="*/ 44 w 125"/>
                <a:gd name="T39" fmla="*/ 121 h 125"/>
                <a:gd name="T40" fmla="*/ 62 w 125"/>
                <a:gd name="T41" fmla="*/ 125 h 125"/>
                <a:gd name="T42" fmla="*/ 32 w 125"/>
                <a:gd name="T43" fmla="*/ 38 h 125"/>
                <a:gd name="T44" fmla="*/ 42 w 125"/>
                <a:gd name="T45" fmla="*/ 30 h 125"/>
                <a:gd name="T46" fmla="*/ 51 w 125"/>
                <a:gd name="T47" fmla="*/ 26 h 125"/>
                <a:gd name="T48" fmla="*/ 62 w 125"/>
                <a:gd name="T49" fmla="*/ 25 h 125"/>
                <a:gd name="T50" fmla="*/ 76 w 125"/>
                <a:gd name="T51" fmla="*/ 26 h 125"/>
                <a:gd name="T52" fmla="*/ 87 w 125"/>
                <a:gd name="T53" fmla="*/ 32 h 125"/>
                <a:gd name="T54" fmla="*/ 98 w 125"/>
                <a:gd name="T55" fmla="*/ 51 h 125"/>
                <a:gd name="T56" fmla="*/ 100 w 125"/>
                <a:gd name="T57" fmla="*/ 59 h 125"/>
                <a:gd name="T58" fmla="*/ 98 w 125"/>
                <a:gd name="T59" fmla="*/ 74 h 125"/>
                <a:gd name="T60" fmla="*/ 91 w 125"/>
                <a:gd name="T61" fmla="*/ 85 h 125"/>
                <a:gd name="T62" fmla="*/ 80 w 125"/>
                <a:gd name="T63" fmla="*/ 95 h 125"/>
                <a:gd name="T64" fmla="*/ 74 w 125"/>
                <a:gd name="T65" fmla="*/ 98 h 125"/>
                <a:gd name="T66" fmla="*/ 62 w 125"/>
                <a:gd name="T67" fmla="*/ 100 h 125"/>
                <a:gd name="T68" fmla="*/ 40 w 125"/>
                <a:gd name="T69" fmla="*/ 93 h 125"/>
                <a:gd name="T70" fmla="*/ 27 w 125"/>
                <a:gd name="T71" fmla="*/ 74 h 125"/>
                <a:gd name="T72" fmla="*/ 25 w 125"/>
                <a:gd name="T73" fmla="*/ 64 h 125"/>
                <a:gd name="T74" fmla="*/ 28 w 125"/>
                <a:gd name="T75" fmla="*/ 45 h 125"/>
                <a:gd name="T76" fmla="*/ 32 w 125"/>
                <a:gd name="T77" fmla="*/ 3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125">
                  <a:moveTo>
                    <a:pt x="62" y="125"/>
                  </a:moveTo>
                  <a:lnTo>
                    <a:pt x="62" y="125"/>
                  </a:lnTo>
                  <a:lnTo>
                    <a:pt x="72" y="123"/>
                  </a:lnTo>
                  <a:lnTo>
                    <a:pt x="81" y="121"/>
                  </a:lnTo>
                  <a:lnTo>
                    <a:pt x="81" y="121"/>
                  </a:lnTo>
                  <a:lnTo>
                    <a:pt x="93" y="117"/>
                  </a:lnTo>
                  <a:lnTo>
                    <a:pt x="102" y="110"/>
                  </a:lnTo>
                  <a:lnTo>
                    <a:pt x="110" y="102"/>
                  </a:lnTo>
                  <a:lnTo>
                    <a:pt x="117" y="91"/>
                  </a:lnTo>
                  <a:lnTo>
                    <a:pt x="121" y="79"/>
                  </a:lnTo>
                  <a:lnTo>
                    <a:pt x="125" y="68"/>
                  </a:lnTo>
                  <a:lnTo>
                    <a:pt x="125" y="57"/>
                  </a:lnTo>
                  <a:lnTo>
                    <a:pt x="121" y="43"/>
                  </a:lnTo>
                  <a:lnTo>
                    <a:pt x="121" y="43"/>
                  </a:lnTo>
                  <a:lnTo>
                    <a:pt x="115" y="30"/>
                  </a:lnTo>
                  <a:lnTo>
                    <a:pt x="115" y="30"/>
                  </a:lnTo>
                  <a:lnTo>
                    <a:pt x="106" y="17"/>
                  </a:lnTo>
                  <a:lnTo>
                    <a:pt x="93" y="8"/>
                  </a:lnTo>
                  <a:lnTo>
                    <a:pt x="78" y="2"/>
                  </a:lnTo>
                  <a:lnTo>
                    <a:pt x="62" y="0"/>
                  </a:lnTo>
                  <a:lnTo>
                    <a:pt x="62" y="0"/>
                  </a:lnTo>
                  <a:lnTo>
                    <a:pt x="53" y="0"/>
                  </a:lnTo>
                  <a:lnTo>
                    <a:pt x="44" y="2"/>
                  </a:lnTo>
                  <a:lnTo>
                    <a:pt x="44" y="2"/>
                  </a:lnTo>
                  <a:lnTo>
                    <a:pt x="30" y="8"/>
                  </a:lnTo>
                  <a:lnTo>
                    <a:pt x="19" y="17"/>
                  </a:lnTo>
                  <a:lnTo>
                    <a:pt x="9" y="28"/>
                  </a:lnTo>
                  <a:lnTo>
                    <a:pt x="4" y="42"/>
                  </a:lnTo>
                  <a:lnTo>
                    <a:pt x="4" y="42"/>
                  </a:lnTo>
                  <a:lnTo>
                    <a:pt x="2" y="49"/>
                  </a:lnTo>
                  <a:lnTo>
                    <a:pt x="0" y="61"/>
                  </a:lnTo>
                  <a:lnTo>
                    <a:pt x="0" y="70"/>
                  </a:lnTo>
                  <a:lnTo>
                    <a:pt x="2" y="79"/>
                  </a:lnTo>
                  <a:lnTo>
                    <a:pt x="2" y="79"/>
                  </a:lnTo>
                  <a:lnTo>
                    <a:pt x="6" y="89"/>
                  </a:lnTo>
                  <a:lnTo>
                    <a:pt x="11" y="98"/>
                  </a:lnTo>
                  <a:lnTo>
                    <a:pt x="19" y="106"/>
                  </a:lnTo>
                  <a:lnTo>
                    <a:pt x="27" y="112"/>
                  </a:lnTo>
                  <a:lnTo>
                    <a:pt x="34" y="117"/>
                  </a:lnTo>
                  <a:lnTo>
                    <a:pt x="44" y="121"/>
                  </a:lnTo>
                  <a:lnTo>
                    <a:pt x="53" y="123"/>
                  </a:lnTo>
                  <a:lnTo>
                    <a:pt x="62" y="125"/>
                  </a:lnTo>
                  <a:lnTo>
                    <a:pt x="62" y="125"/>
                  </a:lnTo>
                  <a:close/>
                  <a:moveTo>
                    <a:pt x="32" y="38"/>
                  </a:moveTo>
                  <a:lnTo>
                    <a:pt x="32" y="38"/>
                  </a:lnTo>
                  <a:lnTo>
                    <a:pt x="42" y="30"/>
                  </a:lnTo>
                  <a:lnTo>
                    <a:pt x="51" y="26"/>
                  </a:lnTo>
                  <a:lnTo>
                    <a:pt x="51" y="26"/>
                  </a:lnTo>
                  <a:lnTo>
                    <a:pt x="62" y="25"/>
                  </a:lnTo>
                  <a:lnTo>
                    <a:pt x="62" y="25"/>
                  </a:lnTo>
                  <a:lnTo>
                    <a:pt x="68" y="25"/>
                  </a:lnTo>
                  <a:lnTo>
                    <a:pt x="76" y="26"/>
                  </a:lnTo>
                  <a:lnTo>
                    <a:pt x="87" y="32"/>
                  </a:lnTo>
                  <a:lnTo>
                    <a:pt x="87" y="32"/>
                  </a:lnTo>
                  <a:lnTo>
                    <a:pt x="95" y="42"/>
                  </a:lnTo>
                  <a:lnTo>
                    <a:pt x="98" y="51"/>
                  </a:lnTo>
                  <a:lnTo>
                    <a:pt x="98" y="51"/>
                  </a:lnTo>
                  <a:lnTo>
                    <a:pt x="100" y="59"/>
                  </a:lnTo>
                  <a:lnTo>
                    <a:pt x="100" y="66"/>
                  </a:lnTo>
                  <a:lnTo>
                    <a:pt x="98" y="74"/>
                  </a:lnTo>
                  <a:lnTo>
                    <a:pt x="97" y="79"/>
                  </a:lnTo>
                  <a:lnTo>
                    <a:pt x="91" y="85"/>
                  </a:lnTo>
                  <a:lnTo>
                    <a:pt x="87" y="91"/>
                  </a:lnTo>
                  <a:lnTo>
                    <a:pt x="80" y="95"/>
                  </a:lnTo>
                  <a:lnTo>
                    <a:pt x="74" y="98"/>
                  </a:lnTo>
                  <a:lnTo>
                    <a:pt x="74" y="98"/>
                  </a:lnTo>
                  <a:lnTo>
                    <a:pt x="62" y="100"/>
                  </a:lnTo>
                  <a:lnTo>
                    <a:pt x="62" y="100"/>
                  </a:lnTo>
                  <a:lnTo>
                    <a:pt x="51" y="98"/>
                  </a:lnTo>
                  <a:lnTo>
                    <a:pt x="40" y="93"/>
                  </a:lnTo>
                  <a:lnTo>
                    <a:pt x="32" y="83"/>
                  </a:lnTo>
                  <a:lnTo>
                    <a:pt x="27" y="74"/>
                  </a:lnTo>
                  <a:lnTo>
                    <a:pt x="27" y="74"/>
                  </a:lnTo>
                  <a:lnTo>
                    <a:pt x="25" y="64"/>
                  </a:lnTo>
                  <a:lnTo>
                    <a:pt x="25" y="55"/>
                  </a:lnTo>
                  <a:lnTo>
                    <a:pt x="28" y="45"/>
                  </a:lnTo>
                  <a:lnTo>
                    <a:pt x="32" y="38"/>
                  </a:lnTo>
                  <a:lnTo>
                    <a:pt x="3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59" name="Freeform 158"/>
            <p:cNvSpPr>
              <a:spLocks/>
            </p:cNvSpPr>
            <p:nvPr/>
          </p:nvSpPr>
          <p:spPr bwMode="auto">
            <a:xfrm>
              <a:off x="8353425" y="5888038"/>
              <a:ext cx="982663" cy="393700"/>
            </a:xfrm>
            <a:custGeom>
              <a:avLst/>
              <a:gdLst>
                <a:gd name="T0" fmla="*/ 547 w 619"/>
                <a:gd name="T1" fmla="*/ 161 h 248"/>
                <a:gd name="T2" fmla="*/ 547 w 619"/>
                <a:gd name="T3" fmla="*/ 161 h 248"/>
                <a:gd name="T4" fmla="*/ 536 w 619"/>
                <a:gd name="T5" fmla="*/ 134 h 248"/>
                <a:gd name="T6" fmla="*/ 521 w 619"/>
                <a:gd name="T7" fmla="*/ 110 h 248"/>
                <a:gd name="T8" fmla="*/ 505 w 619"/>
                <a:gd name="T9" fmla="*/ 89 h 248"/>
                <a:gd name="T10" fmla="*/ 488 w 619"/>
                <a:gd name="T11" fmla="*/ 68 h 248"/>
                <a:gd name="T12" fmla="*/ 468 w 619"/>
                <a:gd name="T13" fmla="*/ 49 h 248"/>
                <a:gd name="T14" fmla="*/ 447 w 619"/>
                <a:gd name="T15" fmla="*/ 34 h 248"/>
                <a:gd name="T16" fmla="*/ 426 w 619"/>
                <a:gd name="T17" fmla="*/ 21 h 248"/>
                <a:gd name="T18" fmla="*/ 403 w 619"/>
                <a:gd name="T19" fmla="*/ 11 h 248"/>
                <a:gd name="T20" fmla="*/ 403 w 619"/>
                <a:gd name="T21" fmla="*/ 11 h 248"/>
                <a:gd name="T22" fmla="*/ 386 w 619"/>
                <a:gd name="T23" fmla="*/ 6 h 248"/>
                <a:gd name="T24" fmla="*/ 369 w 619"/>
                <a:gd name="T25" fmla="*/ 4 h 248"/>
                <a:gd name="T26" fmla="*/ 352 w 619"/>
                <a:gd name="T27" fmla="*/ 0 h 248"/>
                <a:gd name="T28" fmla="*/ 335 w 619"/>
                <a:gd name="T29" fmla="*/ 0 h 248"/>
                <a:gd name="T30" fmla="*/ 335 w 619"/>
                <a:gd name="T31" fmla="*/ 0 h 248"/>
                <a:gd name="T32" fmla="*/ 307 w 619"/>
                <a:gd name="T33" fmla="*/ 2 h 248"/>
                <a:gd name="T34" fmla="*/ 278 w 619"/>
                <a:gd name="T35" fmla="*/ 8 h 248"/>
                <a:gd name="T36" fmla="*/ 252 w 619"/>
                <a:gd name="T37" fmla="*/ 19 h 248"/>
                <a:gd name="T38" fmla="*/ 227 w 619"/>
                <a:gd name="T39" fmla="*/ 32 h 248"/>
                <a:gd name="T40" fmla="*/ 203 w 619"/>
                <a:gd name="T41" fmla="*/ 49 h 248"/>
                <a:gd name="T42" fmla="*/ 182 w 619"/>
                <a:gd name="T43" fmla="*/ 70 h 248"/>
                <a:gd name="T44" fmla="*/ 161 w 619"/>
                <a:gd name="T45" fmla="*/ 95 h 248"/>
                <a:gd name="T46" fmla="*/ 144 w 619"/>
                <a:gd name="T47" fmla="*/ 119 h 248"/>
                <a:gd name="T48" fmla="*/ 144 w 619"/>
                <a:gd name="T49" fmla="*/ 119 h 248"/>
                <a:gd name="T50" fmla="*/ 121 w 619"/>
                <a:gd name="T51" fmla="*/ 131 h 248"/>
                <a:gd name="T52" fmla="*/ 99 w 619"/>
                <a:gd name="T53" fmla="*/ 142 h 248"/>
                <a:gd name="T54" fmla="*/ 80 w 619"/>
                <a:gd name="T55" fmla="*/ 155 h 248"/>
                <a:gd name="T56" fmla="*/ 59 w 619"/>
                <a:gd name="T57" fmla="*/ 170 h 248"/>
                <a:gd name="T58" fmla="*/ 42 w 619"/>
                <a:gd name="T59" fmla="*/ 187 h 248"/>
                <a:gd name="T60" fmla="*/ 27 w 619"/>
                <a:gd name="T61" fmla="*/ 206 h 248"/>
                <a:gd name="T62" fmla="*/ 11 w 619"/>
                <a:gd name="T63" fmla="*/ 227 h 248"/>
                <a:gd name="T64" fmla="*/ 0 w 619"/>
                <a:gd name="T65" fmla="*/ 248 h 248"/>
                <a:gd name="T66" fmla="*/ 169 w 619"/>
                <a:gd name="T67" fmla="*/ 248 h 248"/>
                <a:gd name="T68" fmla="*/ 619 w 619"/>
                <a:gd name="T69" fmla="*/ 248 h 248"/>
                <a:gd name="T70" fmla="*/ 619 w 619"/>
                <a:gd name="T71" fmla="*/ 248 h 248"/>
                <a:gd name="T72" fmla="*/ 604 w 619"/>
                <a:gd name="T73" fmla="*/ 223 h 248"/>
                <a:gd name="T74" fmla="*/ 587 w 619"/>
                <a:gd name="T75" fmla="*/ 201 h 248"/>
                <a:gd name="T76" fmla="*/ 568 w 619"/>
                <a:gd name="T77" fmla="*/ 180 h 248"/>
                <a:gd name="T78" fmla="*/ 547 w 619"/>
                <a:gd name="T79" fmla="*/ 161 h 248"/>
                <a:gd name="T80" fmla="*/ 547 w 619"/>
                <a:gd name="T81" fmla="*/ 16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9" h="248">
                  <a:moveTo>
                    <a:pt x="547" y="161"/>
                  </a:moveTo>
                  <a:lnTo>
                    <a:pt x="547" y="161"/>
                  </a:lnTo>
                  <a:lnTo>
                    <a:pt x="536" y="134"/>
                  </a:lnTo>
                  <a:lnTo>
                    <a:pt x="521" y="110"/>
                  </a:lnTo>
                  <a:lnTo>
                    <a:pt x="505" y="89"/>
                  </a:lnTo>
                  <a:lnTo>
                    <a:pt x="488" y="68"/>
                  </a:lnTo>
                  <a:lnTo>
                    <a:pt x="468" y="49"/>
                  </a:lnTo>
                  <a:lnTo>
                    <a:pt x="447" y="34"/>
                  </a:lnTo>
                  <a:lnTo>
                    <a:pt x="426" y="21"/>
                  </a:lnTo>
                  <a:lnTo>
                    <a:pt x="403" y="11"/>
                  </a:lnTo>
                  <a:lnTo>
                    <a:pt x="403" y="11"/>
                  </a:lnTo>
                  <a:lnTo>
                    <a:pt x="386" y="6"/>
                  </a:lnTo>
                  <a:lnTo>
                    <a:pt x="369" y="4"/>
                  </a:lnTo>
                  <a:lnTo>
                    <a:pt x="352" y="0"/>
                  </a:lnTo>
                  <a:lnTo>
                    <a:pt x="335" y="0"/>
                  </a:lnTo>
                  <a:lnTo>
                    <a:pt x="335" y="0"/>
                  </a:lnTo>
                  <a:lnTo>
                    <a:pt x="307" y="2"/>
                  </a:lnTo>
                  <a:lnTo>
                    <a:pt x="278" y="8"/>
                  </a:lnTo>
                  <a:lnTo>
                    <a:pt x="252" y="19"/>
                  </a:lnTo>
                  <a:lnTo>
                    <a:pt x="227" y="32"/>
                  </a:lnTo>
                  <a:lnTo>
                    <a:pt x="203" y="49"/>
                  </a:lnTo>
                  <a:lnTo>
                    <a:pt x="182" y="70"/>
                  </a:lnTo>
                  <a:lnTo>
                    <a:pt x="161" y="95"/>
                  </a:lnTo>
                  <a:lnTo>
                    <a:pt x="144" y="119"/>
                  </a:lnTo>
                  <a:lnTo>
                    <a:pt x="144" y="119"/>
                  </a:lnTo>
                  <a:lnTo>
                    <a:pt x="121" y="131"/>
                  </a:lnTo>
                  <a:lnTo>
                    <a:pt x="99" y="142"/>
                  </a:lnTo>
                  <a:lnTo>
                    <a:pt x="80" y="155"/>
                  </a:lnTo>
                  <a:lnTo>
                    <a:pt x="59" y="170"/>
                  </a:lnTo>
                  <a:lnTo>
                    <a:pt x="42" y="187"/>
                  </a:lnTo>
                  <a:lnTo>
                    <a:pt x="27" y="206"/>
                  </a:lnTo>
                  <a:lnTo>
                    <a:pt x="11" y="227"/>
                  </a:lnTo>
                  <a:lnTo>
                    <a:pt x="0" y="248"/>
                  </a:lnTo>
                  <a:lnTo>
                    <a:pt x="169" y="248"/>
                  </a:lnTo>
                  <a:lnTo>
                    <a:pt x="619" y="248"/>
                  </a:lnTo>
                  <a:lnTo>
                    <a:pt x="619" y="248"/>
                  </a:lnTo>
                  <a:lnTo>
                    <a:pt x="604" y="223"/>
                  </a:lnTo>
                  <a:lnTo>
                    <a:pt x="587" y="201"/>
                  </a:lnTo>
                  <a:lnTo>
                    <a:pt x="568" y="180"/>
                  </a:lnTo>
                  <a:lnTo>
                    <a:pt x="547" y="161"/>
                  </a:lnTo>
                  <a:lnTo>
                    <a:pt x="547"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60" name="Freeform 159"/>
            <p:cNvSpPr>
              <a:spLocks/>
            </p:cNvSpPr>
            <p:nvPr/>
          </p:nvSpPr>
          <p:spPr bwMode="auto">
            <a:xfrm>
              <a:off x="8958263" y="5564188"/>
              <a:ext cx="84138" cy="80963"/>
            </a:xfrm>
            <a:custGeom>
              <a:avLst/>
              <a:gdLst>
                <a:gd name="T0" fmla="*/ 3 w 53"/>
                <a:gd name="T1" fmla="*/ 38 h 51"/>
                <a:gd name="T2" fmla="*/ 3 w 53"/>
                <a:gd name="T3" fmla="*/ 38 h 51"/>
                <a:gd name="T4" fmla="*/ 5 w 53"/>
                <a:gd name="T5" fmla="*/ 41 h 51"/>
                <a:gd name="T6" fmla="*/ 7 w 53"/>
                <a:gd name="T7" fmla="*/ 41 h 51"/>
                <a:gd name="T8" fmla="*/ 9 w 53"/>
                <a:gd name="T9" fmla="*/ 45 h 51"/>
                <a:gd name="T10" fmla="*/ 11 w 53"/>
                <a:gd name="T11" fmla="*/ 45 h 51"/>
                <a:gd name="T12" fmla="*/ 13 w 53"/>
                <a:gd name="T13" fmla="*/ 47 h 51"/>
                <a:gd name="T14" fmla="*/ 15 w 53"/>
                <a:gd name="T15" fmla="*/ 47 h 51"/>
                <a:gd name="T16" fmla="*/ 18 w 53"/>
                <a:gd name="T17" fmla="*/ 49 h 51"/>
                <a:gd name="T18" fmla="*/ 18 w 53"/>
                <a:gd name="T19" fmla="*/ 51 h 51"/>
                <a:gd name="T20" fmla="*/ 22 w 53"/>
                <a:gd name="T21" fmla="*/ 51 h 51"/>
                <a:gd name="T22" fmla="*/ 24 w 53"/>
                <a:gd name="T23" fmla="*/ 51 h 51"/>
                <a:gd name="T24" fmla="*/ 26 w 53"/>
                <a:gd name="T25" fmla="*/ 51 h 51"/>
                <a:gd name="T26" fmla="*/ 28 w 53"/>
                <a:gd name="T27" fmla="*/ 51 h 51"/>
                <a:gd name="T28" fmla="*/ 30 w 53"/>
                <a:gd name="T29" fmla="*/ 51 h 51"/>
                <a:gd name="T30" fmla="*/ 34 w 53"/>
                <a:gd name="T31" fmla="*/ 49 h 51"/>
                <a:gd name="T32" fmla="*/ 49 w 53"/>
                <a:gd name="T33" fmla="*/ 38 h 51"/>
                <a:gd name="T34" fmla="*/ 51 w 53"/>
                <a:gd name="T35" fmla="*/ 17 h 51"/>
                <a:gd name="T36" fmla="*/ 49 w 53"/>
                <a:gd name="T37" fmla="*/ 13 h 51"/>
                <a:gd name="T38" fmla="*/ 49 w 53"/>
                <a:gd name="T39" fmla="*/ 11 h 51"/>
                <a:gd name="T40" fmla="*/ 47 w 53"/>
                <a:gd name="T41" fmla="*/ 9 h 51"/>
                <a:gd name="T42" fmla="*/ 45 w 53"/>
                <a:gd name="T43" fmla="*/ 7 h 51"/>
                <a:gd name="T44" fmla="*/ 43 w 53"/>
                <a:gd name="T45" fmla="*/ 5 h 51"/>
                <a:gd name="T46" fmla="*/ 41 w 53"/>
                <a:gd name="T47" fmla="*/ 5 h 51"/>
                <a:gd name="T48" fmla="*/ 39 w 53"/>
                <a:gd name="T49" fmla="*/ 3 h 51"/>
                <a:gd name="T50" fmla="*/ 37 w 53"/>
                <a:gd name="T51" fmla="*/ 2 h 51"/>
                <a:gd name="T52" fmla="*/ 34 w 53"/>
                <a:gd name="T53" fmla="*/ 0 h 51"/>
                <a:gd name="T54" fmla="*/ 34 w 53"/>
                <a:gd name="T55" fmla="*/ 0 h 51"/>
                <a:gd name="T56" fmla="*/ 30 w 53"/>
                <a:gd name="T57" fmla="*/ 0 h 51"/>
                <a:gd name="T58" fmla="*/ 28 w 53"/>
                <a:gd name="T59" fmla="*/ 0 h 51"/>
                <a:gd name="T60" fmla="*/ 26 w 53"/>
                <a:gd name="T61" fmla="*/ 0 h 51"/>
                <a:gd name="T62" fmla="*/ 24 w 53"/>
                <a:gd name="T63" fmla="*/ 0 h 51"/>
                <a:gd name="T64" fmla="*/ 22 w 53"/>
                <a:gd name="T65" fmla="*/ 0 h 51"/>
                <a:gd name="T66" fmla="*/ 18 w 53"/>
                <a:gd name="T67" fmla="*/ 0 h 51"/>
                <a:gd name="T68" fmla="*/ 9 w 53"/>
                <a:gd name="T69" fmla="*/ 5 h 51"/>
                <a:gd name="T70" fmla="*/ 0 w 53"/>
                <a:gd name="T71" fmla="*/ 22 h 51"/>
                <a:gd name="T72" fmla="*/ 1 w 53"/>
                <a:gd name="T73" fmla="*/ 32 h 51"/>
                <a:gd name="T74" fmla="*/ 3 w 53"/>
                <a:gd name="T75"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51">
                  <a:moveTo>
                    <a:pt x="3" y="38"/>
                  </a:moveTo>
                  <a:lnTo>
                    <a:pt x="3" y="38"/>
                  </a:lnTo>
                  <a:lnTo>
                    <a:pt x="3" y="38"/>
                  </a:lnTo>
                  <a:lnTo>
                    <a:pt x="3" y="38"/>
                  </a:lnTo>
                  <a:lnTo>
                    <a:pt x="5" y="41"/>
                  </a:lnTo>
                  <a:lnTo>
                    <a:pt x="5" y="41"/>
                  </a:lnTo>
                  <a:lnTo>
                    <a:pt x="7" y="41"/>
                  </a:lnTo>
                  <a:lnTo>
                    <a:pt x="7" y="41"/>
                  </a:lnTo>
                  <a:lnTo>
                    <a:pt x="9" y="45"/>
                  </a:lnTo>
                  <a:lnTo>
                    <a:pt x="9" y="45"/>
                  </a:lnTo>
                  <a:lnTo>
                    <a:pt x="11" y="45"/>
                  </a:lnTo>
                  <a:lnTo>
                    <a:pt x="11" y="45"/>
                  </a:lnTo>
                  <a:lnTo>
                    <a:pt x="13" y="47"/>
                  </a:lnTo>
                  <a:lnTo>
                    <a:pt x="13" y="47"/>
                  </a:lnTo>
                  <a:lnTo>
                    <a:pt x="15" y="47"/>
                  </a:lnTo>
                  <a:lnTo>
                    <a:pt x="15" y="47"/>
                  </a:lnTo>
                  <a:lnTo>
                    <a:pt x="18" y="49"/>
                  </a:lnTo>
                  <a:lnTo>
                    <a:pt x="18" y="49"/>
                  </a:lnTo>
                  <a:lnTo>
                    <a:pt x="18" y="51"/>
                  </a:lnTo>
                  <a:lnTo>
                    <a:pt x="18" y="51"/>
                  </a:lnTo>
                  <a:lnTo>
                    <a:pt x="22" y="51"/>
                  </a:lnTo>
                  <a:lnTo>
                    <a:pt x="22" y="51"/>
                  </a:lnTo>
                  <a:lnTo>
                    <a:pt x="24" y="51"/>
                  </a:lnTo>
                  <a:lnTo>
                    <a:pt x="24" y="51"/>
                  </a:lnTo>
                  <a:lnTo>
                    <a:pt x="26" y="51"/>
                  </a:lnTo>
                  <a:lnTo>
                    <a:pt x="26" y="51"/>
                  </a:lnTo>
                  <a:lnTo>
                    <a:pt x="28" y="51"/>
                  </a:lnTo>
                  <a:lnTo>
                    <a:pt x="28" y="51"/>
                  </a:lnTo>
                  <a:lnTo>
                    <a:pt x="30" y="51"/>
                  </a:lnTo>
                  <a:lnTo>
                    <a:pt x="30" y="51"/>
                  </a:lnTo>
                  <a:lnTo>
                    <a:pt x="34" y="49"/>
                  </a:lnTo>
                  <a:lnTo>
                    <a:pt x="34" y="49"/>
                  </a:lnTo>
                  <a:lnTo>
                    <a:pt x="43" y="45"/>
                  </a:lnTo>
                  <a:lnTo>
                    <a:pt x="49" y="38"/>
                  </a:lnTo>
                  <a:lnTo>
                    <a:pt x="53" y="28"/>
                  </a:lnTo>
                  <a:lnTo>
                    <a:pt x="51" y="17"/>
                  </a:lnTo>
                  <a:lnTo>
                    <a:pt x="51" y="17"/>
                  </a:lnTo>
                  <a:lnTo>
                    <a:pt x="49" y="13"/>
                  </a:lnTo>
                  <a:lnTo>
                    <a:pt x="49" y="13"/>
                  </a:lnTo>
                  <a:lnTo>
                    <a:pt x="49" y="11"/>
                  </a:lnTo>
                  <a:lnTo>
                    <a:pt x="49" y="11"/>
                  </a:lnTo>
                  <a:lnTo>
                    <a:pt x="47" y="9"/>
                  </a:lnTo>
                  <a:lnTo>
                    <a:pt x="47" y="9"/>
                  </a:lnTo>
                  <a:lnTo>
                    <a:pt x="45" y="7"/>
                  </a:lnTo>
                  <a:lnTo>
                    <a:pt x="45" y="7"/>
                  </a:lnTo>
                  <a:lnTo>
                    <a:pt x="43" y="5"/>
                  </a:lnTo>
                  <a:lnTo>
                    <a:pt x="43" y="5"/>
                  </a:lnTo>
                  <a:lnTo>
                    <a:pt x="41" y="5"/>
                  </a:lnTo>
                  <a:lnTo>
                    <a:pt x="41" y="5"/>
                  </a:lnTo>
                  <a:lnTo>
                    <a:pt x="39" y="3"/>
                  </a:lnTo>
                  <a:lnTo>
                    <a:pt x="39" y="3"/>
                  </a:lnTo>
                  <a:lnTo>
                    <a:pt x="37" y="2"/>
                  </a:lnTo>
                  <a:lnTo>
                    <a:pt x="37" y="2"/>
                  </a:lnTo>
                  <a:lnTo>
                    <a:pt x="34" y="0"/>
                  </a:lnTo>
                  <a:lnTo>
                    <a:pt x="34" y="0"/>
                  </a:lnTo>
                  <a:lnTo>
                    <a:pt x="34" y="0"/>
                  </a:lnTo>
                  <a:lnTo>
                    <a:pt x="34" y="0"/>
                  </a:lnTo>
                  <a:lnTo>
                    <a:pt x="30" y="0"/>
                  </a:lnTo>
                  <a:lnTo>
                    <a:pt x="30" y="0"/>
                  </a:lnTo>
                  <a:lnTo>
                    <a:pt x="28" y="0"/>
                  </a:lnTo>
                  <a:lnTo>
                    <a:pt x="28" y="0"/>
                  </a:lnTo>
                  <a:lnTo>
                    <a:pt x="26" y="0"/>
                  </a:lnTo>
                  <a:lnTo>
                    <a:pt x="26" y="0"/>
                  </a:lnTo>
                  <a:lnTo>
                    <a:pt x="24" y="0"/>
                  </a:lnTo>
                  <a:lnTo>
                    <a:pt x="24" y="0"/>
                  </a:lnTo>
                  <a:lnTo>
                    <a:pt x="22" y="0"/>
                  </a:lnTo>
                  <a:lnTo>
                    <a:pt x="22" y="0"/>
                  </a:lnTo>
                  <a:lnTo>
                    <a:pt x="18" y="0"/>
                  </a:lnTo>
                  <a:lnTo>
                    <a:pt x="18" y="0"/>
                  </a:lnTo>
                  <a:lnTo>
                    <a:pt x="9" y="5"/>
                  </a:lnTo>
                  <a:lnTo>
                    <a:pt x="3" y="13"/>
                  </a:lnTo>
                  <a:lnTo>
                    <a:pt x="0" y="22"/>
                  </a:lnTo>
                  <a:lnTo>
                    <a:pt x="1" y="32"/>
                  </a:lnTo>
                  <a:lnTo>
                    <a:pt x="1" y="32"/>
                  </a:lnTo>
                  <a:lnTo>
                    <a:pt x="3" y="38"/>
                  </a:lnTo>
                  <a:lnTo>
                    <a:pt x="3"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61" name="Freeform 160"/>
            <p:cNvSpPr>
              <a:spLocks/>
            </p:cNvSpPr>
            <p:nvPr/>
          </p:nvSpPr>
          <p:spPr bwMode="auto">
            <a:xfrm>
              <a:off x="8750300" y="5626101"/>
              <a:ext cx="80963" cy="82550"/>
            </a:xfrm>
            <a:custGeom>
              <a:avLst/>
              <a:gdLst>
                <a:gd name="T0" fmla="*/ 11 w 51"/>
                <a:gd name="T1" fmla="*/ 4 h 52"/>
                <a:gd name="T2" fmla="*/ 8 w 51"/>
                <a:gd name="T3" fmla="*/ 8 h 52"/>
                <a:gd name="T4" fmla="*/ 6 w 51"/>
                <a:gd name="T5" fmla="*/ 10 h 52"/>
                <a:gd name="T6" fmla="*/ 2 w 51"/>
                <a:gd name="T7" fmla="*/ 14 h 52"/>
                <a:gd name="T8" fmla="*/ 2 w 51"/>
                <a:gd name="T9" fmla="*/ 16 h 52"/>
                <a:gd name="T10" fmla="*/ 0 w 51"/>
                <a:gd name="T11" fmla="*/ 21 h 52"/>
                <a:gd name="T12" fmla="*/ 0 w 51"/>
                <a:gd name="T13" fmla="*/ 21 h 52"/>
                <a:gd name="T14" fmla="*/ 0 w 51"/>
                <a:gd name="T15" fmla="*/ 21 h 52"/>
                <a:gd name="T16" fmla="*/ 0 w 51"/>
                <a:gd name="T17" fmla="*/ 33 h 52"/>
                <a:gd name="T18" fmla="*/ 6 w 51"/>
                <a:gd name="T19" fmla="*/ 42 h 52"/>
                <a:gd name="T20" fmla="*/ 23 w 51"/>
                <a:gd name="T21" fmla="*/ 52 h 52"/>
                <a:gd name="T22" fmla="*/ 32 w 51"/>
                <a:gd name="T23" fmla="*/ 52 h 52"/>
                <a:gd name="T24" fmla="*/ 47 w 51"/>
                <a:gd name="T25" fmla="*/ 38 h 52"/>
                <a:gd name="T26" fmla="*/ 47 w 51"/>
                <a:gd name="T27" fmla="*/ 38 h 52"/>
                <a:gd name="T28" fmla="*/ 47 w 51"/>
                <a:gd name="T29" fmla="*/ 38 h 52"/>
                <a:gd name="T30" fmla="*/ 49 w 51"/>
                <a:gd name="T31" fmla="*/ 36 h 52"/>
                <a:gd name="T32" fmla="*/ 49 w 51"/>
                <a:gd name="T33" fmla="*/ 34 h 52"/>
                <a:gd name="T34" fmla="*/ 51 w 51"/>
                <a:gd name="T35" fmla="*/ 31 h 52"/>
                <a:gd name="T36" fmla="*/ 51 w 51"/>
                <a:gd name="T37" fmla="*/ 29 h 52"/>
                <a:gd name="T38" fmla="*/ 51 w 51"/>
                <a:gd name="T39" fmla="*/ 25 h 52"/>
                <a:gd name="T40" fmla="*/ 51 w 51"/>
                <a:gd name="T41" fmla="*/ 23 h 52"/>
                <a:gd name="T42" fmla="*/ 49 w 51"/>
                <a:gd name="T43" fmla="*/ 19 h 52"/>
                <a:gd name="T44" fmla="*/ 47 w 51"/>
                <a:gd name="T45" fmla="*/ 14 h 52"/>
                <a:gd name="T46" fmla="*/ 47 w 51"/>
                <a:gd name="T47" fmla="*/ 14 h 52"/>
                <a:gd name="T48" fmla="*/ 45 w 51"/>
                <a:gd name="T49" fmla="*/ 10 h 52"/>
                <a:gd name="T50" fmla="*/ 43 w 51"/>
                <a:gd name="T51" fmla="*/ 8 h 52"/>
                <a:gd name="T52" fmla="*/ 42 w 51"/>
                <a:gd name="T53" fmla="*/ 6 h 52"/>
                <a:gd name="T54" fmla="*/ 42 w 51"/>
                <a:gd name="T55" fmla="*/ 6 h 52"/>
                <a:gd name="T56" fmla="*/ 38 w 51"/>
                <a:gd name="T57" fmla="*/ 4 h 52"/>
                <a:gd name="T58" fmla="*/ 38 w 51"/>
                <a:gd name="T59" fmla="*/ 4 h 52"/>
                <a:gd name="T60" fmla="*/ 32 w 51"/>
                <a:gd name="T61" fmla="*/ 2 h 52"/>
                <a:gd name="T62" fmla="*/ 32 w 51"/>
                <a:gd name="T63" fmla="*/ 0 h 52"/>
                <a:gd name="T64" fmla="*/ 28 w 51"/>
                <a:gd name="T65" fmla="*/ 0 h 52"/>
                <a:gd name="T66" fmla="*/ 26 w 51"/>
                <a:gd name="T67" fmla="*/ 0 h 52"/>
                <a:gd name="T68" fmla="*/ 25 w 51"/>
                <a:gd name="T69" fmla="*/ 0 h 52"/>
                <a:gd name="T70" fmla="*/ 25 w 51"/>
                <a:gd name="T71" fmla="*/ 0 h 52"/>
                <a:gd name="T72" fmla="*/ 23 w 51"/>
                <a:gd name="T73" fmla="*/ 0 h 52"/>
                <a:gd name="T74" fmla="*/ 17 w 51"/>
                <a:gd name="T75" fmla="*/ 2 h 52"/>
                <a:gd name="T76" fmla="*/ 11 w 51"/>
                <a:gd name="T77" fmla="*/ 4 h 52"/>
                <a:gd name="T78" fmla="*/ 11 w 51"/>
                <a:gd name="T79"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 h="52">
                  <a:moveTo>
                    <a:pt x="11" y="4"/>
                  </a:moveTo>
                  <a:lnTo>
                    <a:pt x="11" y="4"/>
                  </a:lnTo>
                  <a:lnTo>
                    <a:pt x="8" y="8"/>
                  </a:lnTo>
                  <a:lnTo>
                    <a:pt x="8" y="8"/>
                  </a:lnTo>
                  <a:lnTo>
                    <a:pt x="6" y="10"/>
                  </a:lnTo>
                  <a:lnTo>
                    <a:pt x="6" y="10"/>
                  </a:lnTo>
                  <a:lnTo>
                    <a:pt x="2" y="14"/>
                  </a:lnTo>
                  <a:lnTo>
                    <a:pt x="2" y="14"/>
                  </a:lnTo>
                  <a:lnTo>
                    <a:pt x="2" y="16"/>
                  </a:lnTo>
                  <a:lnTo>
                    <a:pt x="2" y="16"/>
                  </a:lnTo>
                  <a:lnTo>
                    <a:pt x="0" y="21"/>
                  </a:lnTo>
                  <a:lnTo>
                    <a:pt x="0" y="21"/>
                  </a:lnTo>
                  <a:lnTo>
                    <a:pt x="0" y="21"/>
                  </a:lnTo>
                  <a:lnTo>
                    <a:pt x="0" y="21"/>
                  </a:lnTo>
                  <a:lnTo>
                    <a:pt x="0" y="21"/>
                  </a:lnTo>
                  <a:lnTo>
                    <a:pt x="0" y="21"/>
                  </a:lnTo>
                  <a:lnTo>
                    <a:pt x="0" y="27"/>
                  </a:lnTo>
                  <a:lnTo>
                    <a:pt x="0" y="33"/>
                  </a:lnTo>
                  <a:lnTo>
                    <a:pt x="0" y="33"/>
                  </a:lnTo>
                  <a:lnTo>
                    <a:pt x="6" y="42"/>
                  </a:lnTo>
                  <a:lnTo>
                    <a:pt x="13" y="50"/>
                  </a:lnTo>
                  <a:lnTo>
                    <a:pt x="23" y="52"/>
                  </a:lnTo>
                  <a:lnTo>
                    <a:pt x="32" y="52"/>
                  </a:lnTo>
                  <a:lnTo>
                    <a:pt x="32" y="52"/>
                  </a:lnTo>
                  <a:lnTo>
                    <a:pt x="42" y="46"/>
                  </a:lnTo>
                  <a:lnTo>
                    <a:pt x="47" y="38"/>
                  </a:lnTo>
                  <a:lnTo>
                    <a:pt x="47" y="38"/>
                  </a:lnTo>
                  <a:lnTo>
                    <a:pt x="47" y="38"/>
                  </a:lnTo>
                  <a:lnTo>
                    <a:pt x="47" y="38"/>
                  </a:lnTo>
                  <a:lnTo>
                    <a:pt x="47" y="38"/>
                  </a:lnTo>
                  <a:lnTo>
                    <a:pt x="47" y="38"/>
                  </a:lnTo>
                  <a:lnTo>
                    <a:pt x="49" y="36"/>
                  </a:lnTo>
                  <a:lnTo>
                    <a:pt x="49" y="36"/>
                  </a:lnTo>
                  <a:lnTo>
                    <a:pt x="49" y="34"/>
                  </a:lnTo>
                  <a:lnTo>
                    <a:pt x="49" y="34"/>
                  </a:lnTo>
                  <a:lnTo>
                    <a:pt x="51" y="31"/>
                  </a:lnTo>
                  <a:lnTo>
                    <a:pt x="51" y="31"/>
                  </a:lnTo>
                  <a:lnTo>
                    <a:pt x="51" y="29"/>
                  </a:lnTo>
                  <a:lnTo>
                    <a:pt x="51" y="29"/>
                  </a:lnTo>
                  <a:lnTo>
                    <a:pt x="51" y="25"/>
                  </a:lnTo>
                  <a:lnTo>
                    <a:pt x="51" y="25"/>
                  </a:lnTo>
                  <a:lnTo>
                    <a:pt x="51" y="23"/>
                  </a:lnTo>
                  <a:lnTo>
                    <a:pt x="51" y="23"/>
                  </a:lnTo>
                  <a:lnTo>
                    <a:pt x="49" y="19"/>
                  </a:lnTo>
                  <a:lnTo>
                    <a:pt x="49" y="19"/>
                  </a:lnTo>
                  <a:lnTo>
                    <a:pt x="47" y="14"/>
                  </a:lnTo>
                  <a:lnTo>
                    <a:pt x="47" y="14"/>
                  </a:lnTo>
                  <a:lnTo>
                    <a:pt x="47" y="14"/>
                  </a:lnTo>
                  <a:lnTo>
                    <a:pt x="47" y="14"/>
                  </a:lnTo>
                  <a:lnTo>
                    <a:pt x="45" y="10"/>
                  </a:lnTo>
                  <a:lnTo>
                    <a:pt x="45" y="10"/>
                  </a:lnTo>
                  <a:lnTo>
                    <a:pt x="43" y="8"/>
                  </a:lnTo>
                  <a:lnTo>
                    <a:pt x="43" y="8"/>
                  </a:lnTo>
                  <a:lnTo>
                    <a:pt x="42" y="6"/>
                  </a:lnTo>
                  <a:lnTo>
                    <a:pt x="42" y="6"/>
                  </a:lnTo>
                  <a:lnTo>
                    <a:pt x="42" y="6"/>
                  </a:lnTo>
                  <a:lnTo>
                    <a:pt x="42" y="6"/>
                  </a:lnTo>
                  <a:lnTo>
                    <a:pt x="38" y="4"/>
                  </a:lnTo>
                  <a:lnTo>
                    <a:pt x="38" y="4"/>
                  </a:lnTo>
                  <a:lnTo>
                    <a:pt x="38" y="4"/>
                  </a:lnTo>
                  <a:lnTo>
                    <a:pt x="38" y="4"/>
                  </a:lnTo>
                  <a:lnTo>
                    <a:pt x="32" y="2"/>
                  </a:lnTo>
                  <a:lnTo>
                    <a:pt x="32" y="2"/>
                  </a:lnTo>
                  <a:lnTo>
                    <a:pt x="32" y="0"/>
                  </a:lnTo>
                  <a:lnTo>
                    <a:pt x="32" y="0"/>
                  </a:lnTo>
                  <a:lnTo>
                    <a:pt x="28" y="0"/>
                  </a:lnTo>
                  <a:lnTo>
                    <a:pt x="28" y="0"/>
                  </a:lnTo>
                  <a:lnTo>
                    <a:pt x="26" y="0"/>
                  </a:lnTo>
                  <a:lnTo>
                    <a:pt x="26" y="0"/>
                  </a:lnTo>
                  <a:lnTo>
                    <a:pt x="25" y="0"/>
                  </a:lnTo>
                  <a:lnTo>
                    <a:pt x="25" y="0"/>
                  </a:lnTo>
                  <a:lnTo>
                    <a:pt x="25" y="0"/>
                  </a:lnTo>
                  <a:lnTo>
                    <a:pt x="25" y="0"/>
                  </a:lnTo>
                  <a:lnTo>
                    <a:pt x="23" y="0"/>
                  </a:lnTo>
                  <a:lnTo>
                    <a:pt x="23" y="0"/>
                  </a:lnTo>
                  <a:lnTo>
                    <a:pt x="17" y="2"/>
                  </a:lnTo>
                  <a:lnTo>
                    <a:pt x="17" y="2"/>
                  </a:lnTo>
                  <a:lnTo>
                    <a:pt x="11" y="4"/>
                  </a:lnTo>
                  <a:lnTo>
                    <a:pt x="11" y="4"/>
                  </a:lnTo>
                  <a:lnTo>
                    <a:pt x="11" y="4"/>
                  </a:lnTo>
                  <a:lnTo>
                    <a:pt x="1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sp>
          <p:nvSpPr>
            <p:cNvPr id="162" name="Freeform 161"/>
            <p:cNvSpPr>
              <a:spLocks noEditPoints="1"/>
            </p:cNvSpPr>
            <p:nvPr/>
          </p:nvSpPr>
          <p:spPr bwMode="auto">
            <a:xfrm>
              <a:off x="8901113" y="5507038"/>
              <a:ext cx="196850" cy="195263"/>
            </a:xfrm>
            <a:custGeom>
              <a:avLst/>
              <a:gdLst>
                <a:gd name="T0" fmla="*/ 62 w 124"/>
                <a:gd name="T1" fmla="*/ 123 h 123"/>
                <a:gd name="T2" fmla="*/ 81 w 124"/>
                <a:gd name="T3" fmla="*/ 121 h 123"/>
                <a:gd name="T4" fmla="*/ 92 w 124"/>
                <a:gd name="T5" fmla="*/ 115 h 123"/>
                <a:gd name="T6" fmla="*/ 111 w 124"/>
                <a:gd name="T7" fmla="*/ 100 h 123"/>
                <a:gd name="T8" fmla="*/ 121 w 124"/>
                <a:gd name="T9" fmla="*/ 79 h 123"/>
                <a:gd name="T10" fmla="*/ 124 w 124"/>
                <a:gd name="T11" fmla="*/ 55 h 123"/>
                <a:gd name="T12" fmla="*/ 121 w 124"/>
                <a:gd name="T13" fmla="*/ 41 h 123"/>
                <a:gd name="T14" fmla="*/ 117 w 124"/>
                <a:gd name="T15" fmla="*/ 32 h 123"/>
                <a:gd name="T16" fmla="*/ 106 w 124"/>
                <a:gd name="T17" fmla="*/ 17 h 123"/>
                <a:gd name="T18" fmla="*/ 90 w 124"/>
                <a:gd name="T19" fmla="*/ 5 h 123"/>
                <a:gd name="T20" fmla="*/ 71 w 124"/>
                <a:gd name="T21" fmla="*/ 0 h 123"/>
                <a:gd name="T22" fmla="*/ 62 w 124"/>
                <a:gd name="T23" fmla="*/ 0 h 123"/>
                <a:gd name="T24" fmla="*/ 43 w 124"/>
                <a:gd name="T25" fmla="*/ 2 h 123"/>
                <a:gd name="T26" fmla="*/ 32 w 124"/>
                <a:gd name="T27" fmla="*/ 7 h 123"/>
                <a:gd name="T28" fmla="*/ 13 w 124"/>
                <a:gd name="T29" fmla="*/ 22 h 123"/>
                <a:gd name="T30" fmla="*/ 3 w 124"/>
                <a:gd name="T31" fmla="*/ 43 h 123"/>
                <a:gd name="T32" fmla="*/ 0 w 124"/>
                <a:gd name="T33" fmla="*/ 66 h 123"/>
                <a:gd name="T34" fmla="*/ 3 w 124"/>
                <a:gd name="T35" fmla="*/ 79 h 123"/>
                <a:gd name="T36" fmla="*/ 5 w 124"/>
                <a:gd name="T37" fmla="*/ 89 h 123"/>
                <a:gd name="T38" fmla="*/ 17 w 124"/>
                <a:gd name="T39" fmla="*/ 102 h 123"/>
                <a:gd name="T40" fmla="*/ 30 w 124"/>
                <a:gd name="T41" fmla="*/ 113 h 123"/>
                <a:gd name="T42" fmla="*/ 45 w 124"/>
                <a:gd name="T43" fmla="*/ 121 h 123"/>
                <a:gd name="T44" fmla="*/ 62 w 124"/>
                <a:gd name="T45" fmla="*/ 123 h 123"/>
                <a:gd name="T46" fmla="*/ 51 w 124"/>
                <a:gd name="T47" fmla="*/ 24 h 123"/>
                <a:gd name="T48" fmla="*/ 62 w 124"/>
                <a:gd name="T49" fmla="*/ 22 h 123"/>
                <a:gd name="T50" fmla="*/ 64 w 124"/>
                <a:gd name="T51" fmla="*/ 24 h 123"/>
                <a:gd name="T52" fmla="*/ 68 w 124"/>
                <a:gd name="T53" fmla="*/ 24 h 123"/>
                <a:gd name="T54" fmla="*/ 70 w 124"/>
                <a:gd name="T55" fmla="*/ 24 h 123"/>
                <a:gd name="T56" fmla="*/ 73 w 124"/>
                <a:gd name="T57" fmla="*/ 24 h 123"/>
                <a:gd name="T58" fmla="*/ 75 w 124"/>
                <a:gd name="T59" fmla="*/ 26 h 123"/>
                <a:gd name="T60" fmla="*/ 83 w 124"/>
                <a:gd name="T61" fmla="*/ 30 h 123"/>
                <a:gd name="T62" fmla="*/ 94 w 124"/>
                <a:gd name="T63" fmla="*/ 41 h 123"/>
                <a:gd name="T64" fmla="*/ 98 w 124"/>
                <a:gd name="T65" fmla="*/ 53 h 123"/>
                <a:gd name="T66" fmla="*/ 100 w 124"/>
                <a:gd name="T67" fmla="*/ 60 h 123"/>
                <a:gd name="T68" fmla="*/ 98 w 124"/>
                <a:gd name="T69" fmla="*/ 74 h 123"/>
                <a:gd name="T70" fmla="*/ 90 w 124"/>
                <a:gd name="T71" fmla="*/ 85 h 123"/>
                <a:gd name="T72" fmla="*/ 79 w 124"/>
                <a:gd name="T73" fmla="*/ 94 h 123"/>
                <a:gd name="T74" fmla="*/ 73 w 124"/>
                <a:gd name="T75" fmla="*/ 98 h 123"/>
                <a:gd name="T76" fmla="*/ 62 w 124"/>
                <a:gd name="T77" fmla="*/ 98 h 123"/>
                <a:gd name="T78" fmla="*/ 43 w 124"/>
                <a:gd name="T79" fmla="*/ 94 h 123"/>
                <a:gd name="T80" fmla="*/ 30 w 124"/>
                <a:gd name="T81" fmla="*/ 81 h 123"/>
                <a:gd name="T82" fmla="*/ 26 w 124"/>
                <a:gd name="T83" fmla="*/ 72 h 123"/>
                <a:gd name="T84" fmla="*/ 24 w 124"/>
                <a:gd name="T85" fmla="*/ 64 h 123"/>
                <a:gd name="T86" fmla="*/ 26 w 124"/>
                <a:gd name="T87" fmla="*/ 51 h 123"/>
                <a:gd name="T88" fmla="*/ 34 w 124"/>
                <a:gd name="T89" fmla="*/ 38 h 123"/>
                <a:gd name="T90" fmla="*/ 43 w 124"/>
                <a:gd name="T91" fmla="*/ 28 h 123"/>
                <a:gd name="T92" fmla="*/ 51 w 124"/>
                <a:gd name="T93" fmla="*/ 2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4" h="123">
                  <a:moveTo>
                    <a:pt x="62" y="123"/>
                  </a:moveTo>
                  <a:lnTo>
                    <a:pt x="62" y="123"/>
                  </a:lnTo>
                  <a:lnTo>
                    <a:pt x="71" y="123"/>
                  </a:lnTo>
                  <a:lnTo>
                    <a:pt x="81" y="121"/>
                  </a:lnTo>
                  <a:lnTo>
                    <a:pt x="81" y="121"/>
                  </a:lnTo>
                  <a:lnTo>
                    <a:pt x="92" y="115"/>
                  </a:lnTo>
                  <a:lnTo>
                    <a:pt x="102" y="109"/>
                  </a:lnTo>
                  <a:lnTo>
                    <a:pt x="111" y="100"/>
                  </a:lnTo>
                  <a:lnTo>
                    <a:pt x="117" y="91"/>
                  </a:lnTo>
                  <a:lnTo>
                    <a:pt x="121" y="79"/>
                  </a:lnTo>
                  <a:lnTo>
                    <a:pt x="124" y="68"/>
                  </a:lnTo>
                  <a:lnTo>
                    <a:pt x="124" y="55"/>
                  </a:lnTo>
                  <a:lnTo>
                    <a:pt x="121" y="43"/>
                  </a:lnTo>
                  <a:lnTo>
                    <a:pt x="121" y="41"/>
                  </a:lnTo>
                  <a:lnTo>
                    <a:pt x="121" y="41"/>
                  </a:lnTo>
                  <a:lnTo>
                    <a:pt x="117" y="32"/>
                  </a:lnTo>
                  <a:lnTo>
                    <a:pt x="111" y="24"/>
                  </a:lnTo>
                  <a:lnTo>
                    <a:pt x="106" y="17"/>
                  </a:lnTo>
                  <a:lnTo>
                    <a:pt x="98" y="11"/>
                  </a:lnTo>
                  <a:lnTo>
                    <a:pt x="90" y="5"/>
                  </a:lnTo>
                  <a:lnTo>
                    <a:pt x="81" y="2"/>
                  </a:lnTo>
                  <a:lnTo>
                    <a:pt x="71" y="0"/>
                  </a:lnTo>
                  <a:lnTo>
                    <a:pt x="62" y="0"/>
                  </a:lnTo>
                  <a:lnTo>
                    <a:pt x="62" y="0"/>
                  </a:lnTo>
                  <a:lnTo>
                    <a:pt x="53" y="0"/>
                  </a:lnTo>
                  <a:lnTo>
                    <a:pt x="43" y="2"/>
                  </a:lnTo>
                  <a:lnTo>
                    <a:pt x="43" y="2"/>
                  </a:lnTo>
                  <a:lnTo>
                    <a:pt x="32" y="7"/>
                  </a:lnTo>
                  <a:lnTo>
                    <a:pt x="22" y="13"/>
                  </a:lnTo>
                  <a:lnTo>
                    <a:pt x="13" y="22"/>
                  </a:lnTo>
                  <a:lnTo>
                    <a:pt x="7" y="32"/>
                  </a:lnTo>
                  <a:lnTo>
                    <a:pt x="3" y="43"/>
                  </a:lnTo>
                  <a:lnTo>
                    <a:pt x="0" y="55"/>
                  </a:lnTo>
                  <a:lnTo>
                    <a:pt x="0" y="66"/>
                  </a:lnTo>
                  <a:lnTo>
                    <a:pt x="3" y="79"/>
                  </a:lnTo>
                  <a:lnTo>
                    <a:pt x="3" y="79"/>
                  </a:lnTo>
                  <a:lnTo>
                    <a:pt x="5" y="89"/>
                  </a:lnTo>
                  <a:lnTo>
                    <a:pt x="5" y="89"/>
                  </a:lnTo>
                  <a:lnTo>
                    <a:pt x="11" y="96"/>
                  </a:lnTo>
                  <a:lnTo>
                    <a:pt x="17" y="102"/>
                  </a:lnTo>
                  <a:lnTo>
                    <a:pt x="22" y="109"/>
                  </a:lnTo>
                  <a:lnTo>
                    <a:pt x="30" y="113"/>
                  </a:lnTo>
                  <a:lnTo>
                    <a:pt x="37" y="117"/>
                  </a:lnTo>
                  <a:lnTo>
                    <a:pt x="45" y="121"/>
                  </a:lnTo>
                  <a:lnTo>
                    <a:pt x="53" y="123"/>
                  </a:lnTo>
                  <a:lnTo>
                    <a:pt x="62" y="123"/>
                  </a:lnTo>
                  <a:lnTo>
                    <a:pt x="62" y="123"/>
                  </a:lnTo>
                  <a:close/>
                  <a:moveTo>
                    <a:pt x="51" y="24"/>
                  </a:moveTo>
                  <a:lnTo>
                    <a:pt x="51" y="24"/>
                  </a:lnTo>
                  <a:lnTo>
                    <a:pt x="62" y="22"/>
                  </a:lnTo>
                  <a:lnTo>
                    <a:pt x="62" y="22"/>
                  </a:lnTo>
                  <a:lnTo>
                    <a:pt x="64" y="24"/>
                  </a:lnTo>
                  <a:lnTo>
                    <a:pt x="64" y="24"/>
                  </a:lnTo>
                  <a:lnTo>
                    <a:pt x="68" y="24"/>
                  </a:lnTo>
                  <a:lnTo>
                    <a:pt x="68" y="24"/>
                  </a:lnTo>
                  <a:lnTo>
                    <a:pt x="70" y="24"/>
                  </a:lnTo>
                  <a:lnTo>
                    <a:pt x="70" y="24"/>
                  </a:lnTo>
                  <a:lnTo>
                    <a:pt x="73" y="24"/>
                  </a:lnTo>
                  <a:lnTo>
                    <a:pt x="73" y="24"/>
                  </a:lnTo>
                  <a:lnTo>
                    <a:pt x="75" y="26"/>
                  </a:lnTo>
                  <a:lnTo>
                    <a:pt x="75" y="26"/>
                  </a:lnTo>
                  <a:lnTo>
                    <a:pt x="83" y="30"/>
                  </a:lnTo>
                  <a:lnTo>
                    <a:pt x="89" y="36"/>
                  </a:lnTo>
                  <a:lnTo>
                    <a:pt x="94" y="41"/>
                  </a:lnTo>
                  <a:lnTo>
                    <a:pt x="98" y="51"/>
                  </a:lnTo>
                  <a:lnTo>
                    <a:pt x="98" y="53"/>
                  </a:lnTo>
                  <a:lnTo>
                    <a:pt x="98" y="53"/>
                  </a:lnTo>
                  <a:lnTo>
                    <a:pt x="100" y="60"/>
                  </a:lnTo>
                  <a:lnTo>
                    <a:pt x="100" y="66"/>
                  </a:lnTo>
                  <a:lnTo>
                    <a:pt x="98" y="74"/>
                  </a:lnTo>
                  <a:lnTo>
                    <a:pt x="94" y="79"/>
                  </a:lnTo>
                  <a:lnTo>
                    <a:pt x="90" y="85"/>
                  </a:lnTo>
                  <a:lnTo>
                    <a:pt x="87" y="91"/>
                  </a:lnTo>
                  <a:lnTo>
                    <a:pt x="79" y="94"/>
                  </a:lnTo>
                  <a:lnTo>
                    <a:pt x="73" y="98"/>
                  </a:lnTo>
                  <a:lnTo>
                    <a:pt x="73" y="98"/>
                  </a:lnTo>
                  <a:lnTo>
                    <a:pt x="62" y="98"/>
                  </a:lnTo>
                  <a:lnTo>
                    <a:pt x="62" y="98"/>
                  </a:lnTo>
                  <a:lnTo>
                    <a:pt x="53" y="98"/>
                  </a:lnTo>
                  <a:lnTo>
                    <a:pt x="43" y="94"/>
                  </a:lnTo>
                  <a:lnTo>
                    <a:pt x="36" y="89"/>
                  </a:lnTo>
                  <a:lnTo>
                    <a:pt x="30" y="81"/>
                  </a:lnTo>
                  <a:lnTo>
                    <a:pt x="30" y="81"/>
                  </a:lnTo>
                  <a:lnTo>
                    <a:pt x="26" y="72"/>
                  </a:lnTo>
                  <a:lnTo>
                    <a:pt x="26" y="72"/>
                  </a:lnTo>
                  <a:lnTo>
                    <a:pt x="24" y="64"/>
                  </a:lnTo>
                  <a:lnTo>
                    <a:pt x="24" y="57"/>
                  </a:lnTo>
                  <a:lnTo>
                    <a:pt x="26" y="51"/>
                  </a:lnTo>
                  <a:lnTo>
                    <a:pt x="28" y="43"/>
                  </a:lnTo>
                  <a:lnTo>
                    <a:pt x="34" y="38"/>
                  </a:lnTo>
                  <a:lnTo>
                    <a:pt x="37" y="32"/>
                  </a:lnTo>
                  <a:lnTo>
                    <a:pt x="43" y="28"/>
                  </a:lnTo>
                  <a:lnTo>
                    <a:pt x="51" y="24"/>
                  </a:lnTo>
                  <a:lnTo>
                    <a:pt x="5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a:p>
          </p:txBody>
        </p:sp>
      </p:grpSp>
      <p:sp>
        <p:nvSpPr>
          <p:cNvPr id="163" name="Freeform 15"/>
          <p:cNvSpPr>
            <a:spLocks noEditPoints="1"/>
          </p:cNvSpPr>
          <p:nvPr/>
        </p:nvSpPr>
        <p:spPr bwMode="auto">
          <a:xfrm>
            <a:off x="5230116" y="4289973"/>
            <a:ext cx="430746" cy="429081"/>
          </a:xfrm>
          <a:custGeom>
            <a:avLst/>
            <a:gdLst/>
            <a:ahLst/>
            <a:cxnLst>
              <a:cxn ang="0">
                <a:pos x="71" y="43"/>
              </a:cxn>
              <a:cxn ang="0">
                <a:pos x="102" y="112"/>
              </a:cxn>
              <a:cxn ang="0">
                <a:pos x="133" y="43"/>
              </a:cxn>
              <a:cxn ang="0">
                <a:pos x="241" y="81"/>
              </a:cxn>
              <a:cxn ang="0">
                <a:pos x="303" y="81"/>
              </a:cxn>
              <a:cxn ang="0">
                <a:pos x="367" y="43"/>
              </a:cxn>
              <a:cxn ang="0">
                <a:pos x="374" y="184"/>
              </a:cxn>
              <a:cxn ang="0">
                <a:pos x="352" y="134"/>
              </a:cxn>
              <a:cxn ang="0">
                <a:pos x="26" y="130"/>
              </a:cxn>
              <a:cxn ang="0">
                <a:pos x="22" y="319"/>
              </a:cxn>
              <a:cxn ang="0">
                <a:pos x="201" y="323"/>
              </a:cxn>
              <a:cxn ang="0">
                <a:pos x="7" y="345"/>
              </a:cxn>
              <a:cxn ang="0">
                <a:pos x="0" y="50"/>
              </a:cxn>
              <a:cxn ang="0">
                <a:pos x="252" y="20"/>
              </a:cxn>
              <a:cxn ang="0">
                <a:pos x="292" y="20"/>
              </a:cxn>
              <a:cxn ang="0">
                <a:pos x="272" y="101"/>
              </a:cxn>
              <a:cxn ang="0">
                <a:pos x="252" y="20"/>
              </a:cxn>
              <a:cxn ang="0">
                <a:pos x="102" y="0"/>
              </a:cxn>
              <a:cxn ang="0">
                <a:pos x="122" y="81"/>
              </a:cxn>
              <a:cxn ang="0">
                <a:pos x="82" y="81"/>
              </a:cxn>
              <a:cxn ang="0">
                <a:pos x="246" y="156"/>
              </a:cxn>
              <a:cxn ang="0">
                <a:pos x="312" y="176"/>
              </a:cxn>
              <a:cxn ang="0">
                <a:pos x="246" y="191"/>
              </a:cxn>
              <a:cxn ang="0">
                <a:pos x="154" y="262"/>
              </a:cxn>
              <a:cxn ang="0">
                <a:pos x="200" y="297"/>
              </a:cxn>
              <a:cxn ang="0">
                <a:pos x="154" y="262"/>
              </a:cxn>
              <a:cxn ang="0">
                <a:pos x="220" y="209"/>
              </a:cxn>
              <a:cxn ang="0">
                <a:pos x="214" y="244"/>
              </a:cxn>
              <a:cxn ang="0">
                <a:pos x="154" y="209"/>
              </a:cxn>
              <a:cxn ang="0">
                <a:pos x="220" y="156"/>
              </a:cxn>
              <a:cxn ang="0">
                <a:pos x="154" y="191"/>
              </a:cxn>
              <a:cxn ang="0">
                <a:pos x="61" y="262"/>
              </a:cxn>
              <a:cxn ang="0">
                <a:pos x="128" y="297"/>
              </a:cxn>
              <a:cxn ang="0">
                <a:pos x="61" y="262"/>
              </a:cxn>
              <a:cxn ang="0">
                <a:pos x="128" y="209"/>
              </a:cxn>
              <a:cxn ang="0">
                <a:pos x="61" y="244"/>
              </a:cxn>
              <a:cxn ang="0">
                <a:pos x="391" y="261"/>
              </a:cxn>
              <a:cxn ang="0">
                <a:pos x="395" y="279"/>
              </a:cxn>
              <a:cxn ang="0">
                <a:pos x="342" y="280"/>
              </a:cxn>
              <a:cxn ang="0">
                <a:pos x="391" y="261"/>
              </a:cxn>
              <a:cxn ang="0">
                <a:pos x="267" y="243"/>
              </a:cxn>
              <a:cxn ang="0">
                <a:pos x="305" y="287"/>
              </a:cxn>
              <a:cxn ang="0">
                <a:pos x="275" y="238"/>
              </a:cxn>
              <a:cxn ang="0">
                <a:pos x="340" y="287"/>
              </a:cxn>
              <a:cxn ang="0">
                <a:pos x="308" y="300"/>
              </a:cxn>
              <a:cxn ang="0">
                <a:pos x="327" y="319"/>
              </a:cxn>
              <a:cxn ang="0">
                <a:pos x="340" y="287"/>
              </a:cxn>
              <a:cxn ang="0">
                <a:pos x="441" y="302"/>
              </a:cxn>
              <a:cxn ang="0">
                <a:pos x="212" y="302"/>
              </a:cxn>
              <a:cxn ang="0">
                <a:pos x="327" y="212"/>
              </a:cxn>
              <a:cxn ang="0">
                <a:pos x="327" y="391"/>
              </a:cxn>
              <a:cxn ang="0">
                <a:pos x="327" y="212"/>
              </a:cxn>
            </a:cxnLst>
            <a:rect l="0" t="0" r="r" b="b"/>
            <a:pathLst>
              <a:path w="441" h="416">
                <a:moveTo>
                  <a:pt x="7" y="43"/>
                </a:moveTo>
                <a:cubicBezTo>
                  <a:pt x="71" y="43"/>
                  <a:pt x="71" y="43"/>
                  <a:pt x="71" y="43"/>
                </a:cubicBezTo>
                <a:cubicBezTo>
                  <a:pt x="71" y="81"/>
                  <a:pt x="71" y="81"/>
                  <a:pt x="71" y="81"/>
                </a:cubicBezTo>
                <a:cubicBezTo>
                  <a:pt x="71" y="98"/>
                  <a:pt x="85" y="112"/>
                  <a:pt x="102" y="112"/>
                </a:cubicBezTo>
                <a:cubicBezTo>
                  <a:pt x="119" y="112"/>
                  <a:pt x="133" y="98"/>
                  <a:pt x="133" y="81"/>
                </a:cubicBezTo>
                <a:cubicBezTo>
                  <a:pt x="133" y="43"/>
                  <a:pt x="133" y="43"/>
                  <a:pt x="133" y="43"/>
                </a:cubicBezTo>
                <a:cubicBezTo>
                  <a:pt x="241" y="43"/>
                  <a:pt x="241" y="43"/>
                  <a:pt x="241" y="43"/>
                </a:cubicBezTo>
                <a:cubicBezTo>
                  <a:pt x="241" y="81"/>
                  <a:pt x="241" y="81"/>
                  <a:pt x="241" y="81"/>
                </a:cubicBezTo>
                <a:cubicBezTo>
                  <a:pt x="241" y="98"/>
                  <a:pt x="255" y="112"/>
                  <a:pt x="272" y="112"/>
                </a:cubicBezTo>
                <a:cubicBezTo>
                  <a:pt x="289" y="112"/>
                  <a:pt x="303" y="98"/>
                  <a:pt x="303" y="81"/>
                </a:cubicBezTo>
                <a:cubicBezTo>
                  <a:pt x="303" y="43"/>
                  <a:pt x="303" y="43"/>
                  <a:pt x="303" y="43"/>
                </a:cubicBezTo>
                <a:cubicBezTo>
                  <a:pt x="367" y="43"/>
                  <a:pt x="367" y="43"/>
                  <a:pt x="367" y="43"/>
                </a:cubicBezTo>
                <a:cubicBezTo>
                  <a:pt x="371" y="43"/>
                  <a:pt x="374" y="46"/>
                  <a:pt x="374" y="50"/>
                </a:cubicBezTo>
                <a:cubicBezTo>
                  <a:pt x="374" y="184"/>
                  <a:pt x="374" y="184"/>
                  <a:pt x="374" y="184"/>
                </a:cubicBezTo>
                <a:cubicBezTo>
                  <a:pt x="367" y="181"/>
                  <a:pt x="360" y="179"/>
                  <a:pt x="352" y="177"/>
                </a:cubicBezTo>
                <a:cubicBezTo>
                  <a:pt x="352" y="134"/>
                  <a:pt x="352" y="134"/>
                  <a:pt x="352" y="134"/>
                </a:cubicBezTo>
                <a:cubicBezTo>
                  <a:pt x="352" y="131"/>
                  <a:pt x="350" y="130"/>
                  <a:pt x="348" y="130"/>
                </a:cubicBezTo>
                <a:cubicBezTo>
                  <a:pt x="26" y="130"/>
                  <a:pt x="26" y="130"/>
                  <a:pt x="26" y="130"/>
                </a:cubicBezTo>
                <a:cubicBezTo>
                  <a:pt x="23" y="130"/>
                  <a:pt x="22" y="131"/>
                  <a:pt x="22" y="134"/>
                </a:cubicBezTo>
                <a:cubicBezTo>
                  <a:pt x="22" y="319"/>
                  <a:pt x="22" y="319"/>
                  <a:pt x="22" y="319"/>
                </a:cubicBezTo>
                <a:cubicBezTo>
                  <a:pt x="22" y="322"/>
                  <a:pt x="23" y="323"/>
                  <a:pt x="26" y="323"/>
                </a:cubicBezTo>
                <a:cubicBezTo>
                  <a:pt x="201" y="323"/>
                  <a:pt x="201" y="323"/>
                  <a:pt x="201" y="323"/>
                </a:cubicBezTo>
                <a:cubicBezTo>
                  <a:pt x="203" y="331"/>
                  <a:pt x="205" y="338"/>
                  <a:pt x="207" y="345"/>
                </a:cubicBezTo>
                <a:cubicBezTo>
                  <a:pt x="7" y="345"/>
                  <a:pt x="7" y="345"/>
                  <a:pt x="7" y="345"/>
                </a:cubicBezTo>
                <a:cubicBezTo>
                  <a:pt x="3" y="345"/>
                  <a:pt x="0" y="342"/>
                  <a:pt x="0" y="338"/>
                </a:cubicBezTo>
                <a:cubicBezTo>
                  <a:pt x="0" y="50"/>
                  <a:pt x="0" y="50"/>
                  <a:pt x="0" y="50"/>
                </a:cubicBezTo>
                <a:cubicBezTo>
                  <a:pt x="0" y="46"/>
                  <a:pt x="3" y="43"/>
                  <a:pt x="7" y="43"/>
                </a:cubicBezTo>
                <a:close/>
                <a:moveTo>
                  <a:pt x="252" y="20"/>
                </a:moveTo>
                <a:cubicBezTo>
                  <a:pt x="252" y="9"/>
                  <a:pt x="261" y="0"/>
                  <a:pt x="272" y="0"/>
                </a:cubicBezTo>
                <a:cubicBezTo>
                  <a:pt x="283" y="0"/>
                  <a:pt x="292" y="9"/>
                  <a:pt x="292" y="20"/>
                </a:cubicBezTo>
                <a:cubicBezTo>
                  <a:pt x="292" y="81"/>
                  <a:pt x="292" y="81"/>
                  <a:pt x="292" y="81"/>
                </a:cubicBezTo>
                <a:cubicBezTo>
                  <a:pt x="292" y="92"/>
                  <a:pt x="283" y="101"/>
                  <a:pt x="272" y="101"/>
                </a:cubicBezTo>
                <a:cubicBezTo>
                  <a:pt x="261" y="101"/>
                  <a:pt x="252" y="92"/>
                  <a:pt x="252" y="81"/>
                </a:cubicBezTo>
                <a:cubicBezTo>
                  <a:pt x="252" y="20"/>
                  <a:pt x="252" y="20"/>
                  <a:pt x="252" y="20"/>
                </a:cubicBezTo>
                <a:close/>
                <a:moveTo>
                  <a:pt x="82" y="20"/>
                </a:moveTo>
                <a:cubicBezTo>
                  <a:pt x="82" y="9"/>
                  <a:pt x="91" y="0"/>
                  <a:pt x="102" y="0"/>
                </a:cubicBezTo>
                <a:cubicBezTo>
                  <a:pt x="113" y="0"/>
                  <a:pt x="122" y="9"/>
                  <a:pt x="122" y="20"/>
                </a:cubicBezTo>
                <a:cubicBezTo>
                  <a:pt x="122" y="81"/>
                  <a:pt x="122" y="81"/>
                  <a:pt x="122" y="81"/>
                </a:cubicBezTo>
                <a:cubicBezTo>
                  <a:pt x="122" y="92"/>
                  <a:pt x="113" y="101"/>
                  <a:pt x="102" y="101"/>
                </a:cubicBezTo>
                <a:cubicBezTo>
                  <a:pt x="91" y="101"/>
                  <a:pt x="82" y="92"/>
                  <a:pt x="82" y="81"/>
                </a:cubicBezTo>
                <a:cubicBezTo>
                  <a:pt x="82" y="20"/>
                  <a:pt x="82" y="20"/>
                  <a:pt x="82" y="20"/>
                </a:cubicBezTo>
                <a:close/>
                <a:moveTo>
                  <a:pt x="246" y="156"/>
                </a:moveTo>
                <a:cubicBezTo>
                  <a:pt x="312" y="156"/>
                  <a:pt x="312" y="156"/>
                  <a:pt x="312" y="156"/>
                </a:cubicBezTo>
                <a:cubicBezTo>
                  <a:pt x="312" y="176"/>
                  <a:pt x="312" y="176"/>
                  <a:pt x="312" y="176"/>
                </a:cubicBezTo>
                <a:cubicBezTo>
                  <a:pt x="295" y="177"/>
                  <a:pt x="279" y="183"/>
                  <a:pt x="265" y="191"/>
                </a:cubicBezTo>
                <a:cubicBezTo>
                  <a:pt x="246" y="191"/>
                  <a:pt x="246" y="191"/>
                  <a:pt x="246" y="191"/>
                </a:cubicBezTo>
                <a:cubicBezTo>
                  <a:pt x="246" y="156"/>
                  <a:pt x="246" y="156"/>
                  <a:pt x="246" y="156"/>
                </a:cubicBezTo>
                <a:close/>
                <a:moveTo>
                  <a:pt x="154" y="262"/>
                </a:moveTo>
                <a:cubicBezTo>
                  <a:pt x="206" y="262"/>
                  <a:pt x="206" y="262"/>
                  <a:pt x="206" y="262"/>
                </a:cubicBezTo>
                <a:cubicBezTo>
                  <a:pt x="202" y="273"/>
                  <a:pt x="200" y="285"/>
                  <a:pt x="200" y="297"/>
                </a:cubicBezTo>
                <a:cubicBezTo>
                  <a:pt x="154" y="297"/>
                  <a:pt x="154" y="297"/>
                  <a:pt x="154" y="297"/>
                </a:cubicBezTo>
                <a:cubicBezTo>
                  <a:pt x="154" y="262"/>
                  <a:pt x="154" y="262"/>
                  <a:pt x="154" y="262"/>
                </a:cubicBezTo>
                <a:close/>
                <a:moveTo>
                  <a:pt x="154" y="209"/>
                </a:moveTo>
                <a:cubicBezTo>
                  <a:pt x="220" y="209"/>
                  <a:pt x="220" y="209"/>
                  <a:pt x="220" y="209"/>
                </a:cubicBezTo>
                <a:cubicBezTo>
                  <a:pt x="220" y="233"/>
                  <a:pt x="220" y="233"/>
                  <a:pt x="220" y="233"/>
                </a:cubicBezTo>
                <a:cubicBezTo>
                  <a:pt x="218" y="236"/>
                  <a:pt x="216" y="240"/>
                  <a:pt x="214" y="244"/>
                </a:cubicBezTo>
                <a:cubicBezTo>
                  <a:pt x="154" y="244"/>
                  <a:pt x="154" y="244"/>
                  <a:pt x="154" y="244"/>
                </a:cubicBezTo>
                <a:cubicBezTo>
                  <a:pt x="154" y="209"/>
                  <a:pt x="154" y="209"/>
                  <a:pt x="154" y="209"/>
                </a:cubicBezTo>
                <a:close/>
                <a:moveTo>
                  <a:pt x="154" y="156"/>
                </a:moveTo>
                <a:cubicBezTo>
                  <a:pt x="220" y="156"/>
                  <a:pt x="220" y="156"/>
                  <a:pt x="220" y="156"/>
                </a:cubicBezTo>
                <a:cubicBezTo>
                  <a:pt x="220" y="191"/>
                  <a:pt x="220" y="191"/>
                  <a:pt x="220" y="191"/>
                </a:cubicBezTo>
                <a:cubicBezTo>
                  <a:pt x="154" y="191"/>
                  <a:pt x="154" y="191"/>
                  <a:pt x="154" y="191"/>
                </a:cubicBezTo>
                <a:cubicBezTo>
                  <a:pt x="154" y="156"/>
                  <a:pt x="154" y="156"/>
                  <a:pt x="154" y="156"/>
                </a:cubicBezTo>
                <a:close/>
                <a:moveTo>
                  <a:pt x="61" y="262"/>
                </a:moveTo>
                <a:cubicBezTo>
                  <a:pt x="128" y="262"/>
                  <a:pt x="128" y="262"/>
                  <a:pt x="128" y="262"/>
                </a:cubicBezTo>
                <a:cubicBezTo>
                  <a:pt x="128" y="297"/>
                  <a:pt x="128" y="297"/>
                  <a:pt x="128" y="297"/>
                </a:cubicBezTo>
                <a:cubicBezTo>
                  <a:pt x="61" y="297"/>
                  <a:pt x="61" y="297"/>
                  <a:pt x="61" y="297"/>
                </a:cubicBezTo>
                <a:cubicBezTo>
                  <a:pt x="61" y="262"/>
                  <a:pt x="61" y="262"/>
                  <a:pt x="61" y="262"/>
                </a:cubicBezTo>
                <a:close/>
                <a:moveTo>
                  <a:pt x="61" y="209"/>
                </a:moveTo>
                <a:cubicBezTo>
                  <a:pt x="128" y="209"/>
                  <a:pt x="128" y="209"/>
                  <a:pt x="128" y="209"/>
                </a:cubicBezTo>
                <a:cubicBezTo>
                  <a:pt x="128" y="244"/>
                  <a:pt x="128" y="244"/>
                  <a:pt x="128" y="244"/>
                </a:cubicBezTo>
                <a:cubicBezTo>
                  <a:pt x="61" y="244"/>
                  <a:pt x="61" y="244"/>
                  <a:pt x="61" y="244"/>
                </a:cubicBezTo>
                <a:cubicBezTo>
                  <a:pt x="61" y="209"/>
                  <a:pt x="61" y="209"/>
                  <a:pt x="61" y="209"/>
                </a:cubicBezTo>
                <a:close/>
                <a:moveTo>
                  <a:pt x="391" y="261"/>
                </a:moveTo>
                <a:cubicBezTo>
                  <a:pt x="397" y="273"/>
                  <a:pt x="397" y="273"/>
                  <a:pt x="397" y="273"/>
                </a:cubicBezTo>
                <a:cubicBezTo>
                  <a:pt x="398" y="275"/>
                  <a:pt x="397" y="278"/>
                  <a:pt x="395" y="279"/>
                </a:cubicBezTo>
                <a:cubicBezTo>
                  <a:pt x="352" y="300"/>
                  <a:pt x="352" y="300"/>
                  <a:pt x="352" y="300"/>
                </a:cubicBezTo>
                <a:cubicBezTo>
                  <a:pt x="352" y="292"/>
                  <a:pt x="349" y="285"/>
                  <a:pt x="342" y="280"/>
                </a:cubicBezTo>
                <a:cubicBezTo>
                  <a:pt x="386" y="259"/>
                  <a:pt x="386" y="259"/>
                  <a:pt x="386" y="259"/>
                </a:cubicBezTo>
                <a:cubicBezTo>
                  <a:pt x="388" y="258"/>
                  <a:pt x="390" y="259"/>
                  <a:pt x="391" y="261"/>
                </a:cubicBezTo>
                <a:close/>
                <a:moveTo>
                  <a:pt x="273" y="238"/>
                </a:moveTo>
                <a:cubicBezTo>
                  <a:pt x="267" y="243"/>
                  <a:pt x="267" y="243"/>
                  <a:pt x="267" y="243"/>
                </a:cubicBezTo>
                <a:cubicBezTo>
                  <a:pt x="266" y="244"/>
                  <a:pt x="266" y="245"/>
                  <a:pt x="267" y="246"/>
                </a:cubicBezTo>
                <a:cubicBezTo>
                  <a:pt x="305" y="287"/>
                  <a:pt x="305" y="287"/>
                  <a:pt x="305" y="287"/>
                </a:cubicBezTo>
                <a:cubicBezTo>
                  <a:pt x="307" y="283"/>
                  <a:pt x="310" y="280"/>
                  <a:pt x="314" y="278"/>
                </a:cubicBezTo>
                <a:cubicBezTo>
                  <a:pt x="275" y="238"/>
                  <a:pt x="275" y="238"/>
                  <a:pt x="275" y="238"/>
                </a:cubicBezTo>
                <a:cubicBezTo>
                  <a:pt x="275" y="237"/>
                  <a:pt x="273" y="237"/>
                  <a:pt x="273" y="238"/>
                </a:cubicBezTo>
                <a:close/>
                <a:moveTo>
                  <a:pt x="340" y="287"/>
                </a:moveTo>
                <a:cubicBezTo>
                  <a:pt x="336" y="284"/>
                  <a:pt x="332" y="282"/>
                  <a:pt x="327" y="282"/>
                </a:cubicBezTo>
                <a:cubicBezTo>
                  <a:pt x="316" y="282"/>
                  <a:pt x="308" y="290"/>
                  <a:pt x="308" y="300"/>
                </a:cubicBezTo>
                <a:cubicBezTo>
                  <a:pt x="308" y="306"/>
                  <a:pt x="310" y="310"/>
                  <a:pt x="313" y="314"/>
                </a:cubicBezTo>
                <a:cubicBezTo>
                  <a:pt x="317" y="317"/>
                  <a:pt x="321" y="319"/>
                  <a:pt x="327" y="319"/>
                </a:cubicBezTo>
                <a:cubicBezTo>
                  <a:pt x="337" y="319"/>
                  <a:pt x="345" y="311"/>
                  <a:pt x="345" y="300"/>
                </a:cubicBezTo>
                <a:cubicBezTo>
                  <a:pt x="345" y="295"/>
                  <a:pt x="343" y="291"/>
                  <a:pt x="340" y="287"/>
                </a:cubicBezTo>
                <a:close/>
                <a:moveTo>
                  <a:pt x="327" y="187"/>
                </a:moveTo>
                <a:cubicBezTo>
                  <a:pt x="390" y="187"/>
                  <a:pt x="441" y="239"/>
                  <a:pt x="441" y="302"/>
                </a:cubicBezTo>
                <a:cubicBezTo>
                  <a:pt x="441" y="365"/>
                  <a:pt x="390" y="416"/>
                  <a:pt x="327" y="416"/>
                </a:cubicBezTo>
                <a:cubicBezTo>
                  <a:pt x="263" y="416"/>
                  <a:pt x="212" y="365"/>
                  <a:pt x="212" y="302"/>
                </a:cubicBezTo>
                <a:cubicBezTo>
                  <a:pt x="212" y="239"/>
                  <a:pt x="263" y="187"/>
                  <a:pt x="327" y="187"/>
                </a:cubicBezTo>
                <a:close/>
                <a:moveTo>
                  <a:pt x="327" y="212"/>
                </a:moveTo>
                <a:cubicBezTo>
                  <a:pt x="376" y="212"/>
                  <a:pt x="416" y="252"/>
                  <a:pt x="416" y="302"/>
                </a:cubicBezTo>
                <a:cubicBezTo>
                  <a:pt x="416" y="351"/>
                  <a:pt x="376" y="391"/>
                  <a:pt x="327" y="391"/>
                </a:cubicBezTo>
                <a:cubicBezTo>
                  <a:pt x="277" y="391"/>
                  <a:pt x="237" y="351"/>
                  <a:pt x="237" y="302"/>
                </a:cubicBezTo>
                <a:cubicBezTo>
                  <a:pt x="237" y="252"/>
                  <a:pt x="277" y="212"/>
                  <a:pt x="327" y="212"/>
                </a:cubicBezTo>
                <a:close/>
              </a:path>
            </a:pathLst>
          </a:custGeom>
          <a:solidFill>
            <a:schemeClr val="bg2"/>
          </a:solid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grpSp>
        <p:nvGrpSpPr>
          <p:cNvPr id="168" name="Group 478"/>
          <p:cNvGrpSpPr>
            <a:grpSpLocks/>
          </p:cNvGrpSpPr>
          <p:nvPr/>
        </p:nvGrpSpPr>
        <p:grpSpPr>
          <a:xfrm>
            <a:off x="5230286" y="3182155"/>
            <a:ext cx="340492" cy="479528"/>
            <a:chOff x="4962526" y="5126038"/>
            <a:chExt cx="460375" cy="719137"/>
          </a:xfrm>
          <a:solidFill>
            <a:schemeClr val="bg2"/>
          </a:solidFill>
        </p:grpSpPr>
        <p:sp>
          <p:nvSpPr>
            <p:cNvPr id="169" name="Freeform 82"/>
            <p:cNvSpPr>
              <a:spLocks noEditPoints="1"/>
            </p:cNvSpPr>
            <p:nvPr/>
          </p:nvSpPr>
          <p:spPr bwMode="auto">
            <a:xfrm>
              <a:off x="4962526" y="5126038"/>
              <a:ext cx="419100" cy="719137"/>
            </a:xfrm>
            <a:custGeom>
              <a:avLst/>
              <a:gdLst>
                <a:gd name="T0" fmla="*/ 150 w 150"/>
                <a:gd name="T1" fmla="*/ 39 h 258"/>
                <a:gd name="T2" fmla="*/ 17 w 150"/>
                <a:gd name="T3" fmla="*/ 0 h 258"/>
                <a:gd name="T4" fmla="*/ 0 w 150"/>
                <a:gd name="T5" fmla="*/ 27 h 258"/>
                <a:gd name="T6" fmla="*/ 9 w 150"/>
                <a:gd name="T7" fmla="*/ 219 h 258"/>
                <a:gd name="T8" fmla="*/ 132 w 150"/>
                <a:gd name="T9" fmla="*/ 244 h 258"/>
                <a:gd name="T10" fmla="*/ 29 w 150"/>
                <a:gd name="T11" fmla="*/ 208 h 258"/>
                <a:gd name="T12" fmla="*/ 29 w 150"/>
                <a:gd name="T13" fmla="*/ 172 h 258"/>
                <a:gd name="T14" fmla="*/ 29 w 150"/>
                <a:gd name="T15" fmla="*/ 208 h 258"/>
                <a:gd name="T16" fmla="*/ 16 w 150"/>
                <a:gd name="T17" fmla="*/ 142 h 258"/>
                <a:gd name="T18" fmla="*/ 42 w 150"/>
                <a:gd name="T19" fmla="*/ 150 h 258"/>
                <a:gd name="T20" fmla="*/ 29 w 150"/>
                <a:gd name="T21" fmla="*/ 120 h 258"/>
                <a:gd name="T22" fmla="*/ 29 w 150"/>
                <a:gd name="T23" fmla="*/ 84 h 258"/>
                <a:gd name="T24" fmla="*/ 29 w 150"/>
                <a:gd name="T25" fmla="*/ 120 h 258"/>
                <a:gd name="T26" fmla="*/ 52 w 150"/>
                <a:gd name="T27" fmla="*/ 198 h 258"/>
                <a:gd name="T28" fmla="*/ 79 w 150"/>
                <a:gd name="T29" fmla="*/ 206 h 258"/>
                <a:gd name="T30" fmla="*/ 66 w 150"/>
                <a:gd name="T31" fmla="*/ 175 h 258"/>
                <a:gd name="T32" fmla="*/ 66 w 150"/>
                <a:gd name="T33" fmla="*/ 139 h 258"/>
                <a:gd name="T34" fmla="*/ 66 w 150"/>
                <a:gd name="T35" fmla="*/ 175 h 258"/>
                <a:gd name="T36" fmla="*/ 52 w 150"/>
                <a:gd name="T37" fmla="*/ 109 h 258"/>
                <a:gd name="T38" fmla="*/ 79 w 150"/>
                <a:gd name="T39" fmla="*/ 118 h 258"/>
                <a:gd name="T40" fmla="*/ 103 w 150"/>
                <a:gd name="T41" fmla="*/ 231 h 258"/>
                <a:gd name="T42" fmla="*/ 103 w 150"/>
                <a:gd name="T43" fmla="*/ 195 h 258"/>
                <a:gd name="T44" fmla="*/ 103 w 150"/>
                <a:gd name="T45" fmla="*/ 231 h 258"/>
                <a:gd name="T46" fmla="*/ 89 w 150"/>
                <a:gd name="T47" fmla="*/ 164 h 258"/>
                <a:gd name="T48" fmla="*/ 116 w 150"/>
                <a:gd name="T49" fmla="*/ 172 h 258"/>
                <a:gd name="T50" fmla="*/ 103 w 150"/>
                <a:gd name="T51" fmla="*/ 143 h 258"/>
                <a:gd name="T52" fmla="*/ 103 w 150"/>
                <a:gd name="T53" fmla="*/ 107 h 258"/>
                <a:gd name="T54" fmla="*/ 103 w 150"/>
                <a:gd name="T55" fmla="*/ 143 h 258"/>
                <a:gd name="T56" fmla="*/ 110 w 150"/>
                <a:gd name="T57" fmla="*/ 94 h 258"/>
                <a:gd name="T58" fmla="*/ 16 w 150"/>
                <a:gd name="T59" fmla="*/ 58 h 258"/>
                <a:gd name="T60" fmla="*/ 22 w 150"/>
                <a:gd name="T61" fmla="*/ 34 h 258"/>
                <a:gd name="T62" fmla="*/ 116 w 150"/>
                <a:gd name="T63" fmla="*/ 6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258">
                  <a:moveTo>
                    <a:pt x="132" y="69"/>
                  </a:moveTo>
                  <a:cubicBezTo>
                    <a:pt x="133" y="56"/>
                    <a:pt x="140" y="43"/>
                    <a:pt x="150" y="39"/>
                  </a:cubicBezTo>
                  <a:cubicBezTo>
                    <a:pt x="116" y="29"/>
                    <a:pt x="47" y="7"/>
                    <a:pt x="23" y="0"/>
                  </a:cubicBezTo>
                  <a:cubicBezTo>
                    <a:pt x="21" y="0"/>
                    <a:pt x="19" y="0"/>
                    <a:pt x="17" y="0"/>
                  </a:cubicBezTo>
                  <a:cubicBezTo>
                    <a:pt x="16" y="0"/>
                    <a:pt x="16" y="0"/>
                    <a:pt x="16" y="0"/>
                  </a:cubicBezTo>
                  <a:cubicBezTo>
                    <a:pt x="7" y="3"/>
                    <a:pt x="0" y="15"/>
                    <a:pt x="0" y="27"/>
                  </a:cubicBezTo>
                  <a:cubicBezTo>
                    <a:pt x="0" y="202"/>
                    <a:pt x="0" y="202"/>
                    <a:pt x="0" y="202"/>
                  </a:cubicBezTo>
                  <a:cubicBezTo>
                    <a:pt x="0" y="211"/>
                    <a:pt x="3" y="217"/>
                    <a:pt x="9" y="219"/>
                  </a:cubicBezTo>
                  <a:cubicBezTo>
                    <a:pt x="33" y="226"/>
                    <a:pt x="102" y="247"/>
                    <a:pt x="136" y="258"/>
                  </a:cubicBezTo>
                  <a:cubicBezTo>
                    <a:pt x="134" y="254"/>
                    <a:pt x="132" y="249"/>
                    <a:pt x="132" y="244"/>
                  </a:cubicBezTo>
                  <a:lnTo>
                    <a:pt x="132" y="69"/>
                  </a:lnTo>
                  <a:close/>
                  <a:moveTo>
                    <a:pt x="29" y="208"/>
                  </a:moveTo>
                  <a:cubicBezTo>
                    <a:pt x="22" y="206"/>
                    <a:pt x="16" y="196"/>
                    <a:pt x="16" y="186"/>
                  </a:cubicBezTo>
                  <a:cubicBezTo>
                    <a:pt x="16" y="176"/>
                    <a:pt x="22" y="170"/>
                    <a:pt x="29" y="172"/>
                  </a:cubicBezTo>
                  <a:cubicBezTo>
                    <a:pt x="36" y="175"/>
                    <a:pt x="42" y="185"/>
                    <a:pt x="42" y="194"/>
                  </a:cubicBezTo>
                  <a:cubicBezTo>
                    <a:pt x="42" y="204"/>
                    <a:pt x="36" y="211"/>
                    <a:pt x="29" y="208"/>
                  </a:cubicBezTo>
                  <a:close/>
                  <a:moveTo>
                    <a:pt x="29" y="164"/>
                  </a:moveTo>
                  <a:cubicBezTo>
                    <a:pt x="22" y="161"/>
                    <a:pt x="16" y="152"/>
                    <a:pt x="16" y="142"/>
                  </a:cubicBezTo>
                  <a:cubicBezTo>
                    <a:pt x="16" y="132"/>
                    <a:pt x="22" y="125"/>
                    <a:pt x="29" y="128"/>
                  </a:cubicBezTo>
                  <a:cubicBezTo>
                    <a:pt x="36" y="130"/>
                    <a:pt x="42" y="140"/>
                    <a:pt x="42" y="150"/>
                  </a:cubicBezTo>
                  <a:cubicBezTo>
                    <a:pt x="42" y="160"/>
                    <a:pt x="36" y="166"/>
                    <a:pt x="29" y="164"/>
                  </a:cubicBezTo>
                  <a:close/>
                  <a:moveTo>
                    <a:pt x="29" y="120"/>
                  </a:moveTo>
                  <a:cubicBezTo>
                    <a:pt x="22" y="118"/>
                    <a:pt x="16" y="108"/>
                    <a:pt x="16" y="98"/>
                  </a:cubicBezTo>
                  <a:cubicBezTo>
                    <a:pt x="16" y="88"/>
                    <a:pt x="22" y="82"/>
                    <a:pt x="29" y="84"/>
                  </a:cubicBezTo>
                  <a:cubicBezTo>
                    <a:pt x="36" y="86"/>
                    <a:pt x="42" y="96"/>
                    <a:pt x="42" y="106"/>
                  </a:cubicBezTo>
                  <a:cubicBezTo>
                    <a:pt x="42" y="116"/>
                    <a:pt x="36" y="122"/>
                    <a:pt x="29" y="120"/>
                  </a:cubicBezTo>
                  <a:close/>
                  <a:moveTo>
                    <a:pt x="66" y="220"/>
                  </a:moveTo>
                  <a:cubicBezTo>
                    <a:pt x="58" y="217"/>
                    <a:pt x="52" y="208"/>
                    <a:pt x="52" y="198"/>
                  </a:cubicBezTo>
                  <a:cubicBezTo>
                    <a:pt x="53" y="188"/>
                    <a:pt x="59" y="182"/>
                    <a:pt x="66" y="184"/>
                  </a:cubicBezTo>
                  <a:cubicBezTo>
                    <a:pt x="73" y="186"/>
                    <a:pt x="79" y="196"/>
                    <a:pt x="79" y="206"/>
                  </a:cubicBezTo>
                  <a:cubicBezTo>
                    <a:pt x="79" y="216"/>
                    <a:pt x="73" y="222"/>
                    <a:pt x="66" y="220"/>
                  </a:cubicBezTo>
                  <a:close/>
                  <a:moveTo>
                    <a:pt x="66" y="175"/>
                  </a:moveTo>
                  <a:cubicBezTo>
                    <a:pt x="58" y="173"/>
                    <a:pt x="52" y="163"/>
                    <a:pt x="52" y="153"/>
                  </a:cubicBezTo>
                  <a:cubicBezTo>
                    <a:pt x="53" y="143"/>
                    <a:pt x="59" y="137"/>
                    <a:pt x="66" y="139"/>
                  </a:cubicBezTo>
                  <a:cubicBezTo>
                    <a:pt x="73" y="141"/>
                    <a:pt x="79" y="151"/>
                    <a:pt x="79" y="161"/>
                  </a:cubicBezTo>
                  <a:cubicBezTo>
                    <a:pt x="79" y="171"/>
                    <a:pt x="73" y="177"/>
                    <a:pt x="66" y="175"/>
                  </a:cubicBezTo>
                  <a:close/>
                  <a:moveTo>
                    <a:pt x="66" y="132"/>
                  </a:moveTo>
                  <a:cubicBezTo>
                    <a:pt x="58" y="129"/>
                    <a:pt x="52" y="119"/>
                    <a:pt x="52" y="109"/>
                  </a:cubicBezTo>
                  <a:cubicBezTo>
                    <a:pt x="53" y="100"/>
                    <a:pt x="59" y="93"/>
                    <a:pt x="66" y="96"/>
                  </a:cubicBezTo>
                  <a:cubicBezTo>
                    <a:pt x="73" y="98"/>
                    <a:pt x="79" y="108"/>
                    <a:pt x="79" y="118"/>
                  </a:cubicBezTo>
                  <a:cubicBezTo>
                    <a:pt x="79" y="128"/>
                    <a:pt x="73" y="134"/>
                    <a:pt x="66" y="132"/>
                  </a:cubicBezTo>
                  <a:close/>
                  <a:moveTo>
                    <a:pt x="103" y="231"/>
                  </a:moveTo>
                  <a:cubicBezTo>
                    <a:pt x="95" y="229"/>
                    <a:pt x="89" y="219"/>
                    <a:pt x="89" y="209"/>
                  </a:cubicBezTo>
                  <a:cubicBezTo>
                    <a:pt x="89" y="199"/>
                    <a:pt x="95" y="193"/>
                    <a:pt x="103" y="195"/>
                  </a:cubicBezTo>
                  <a:cubicBezTo>
                    <a:pt x="110" y="197"/>
                    <a:pt x="116" y="207"/>
                    <a:pt x="116" y="217"/>
                  </a:cubicBezTo>
                  <a:cubicBezTo>
                    <a:pt x="116" y="227"/>
                    <a:pt x="110" y="233"/>
                    <a:pt x="103" y="231"/>
                  </a:cubicBezTo>
                  <a:close/>
                  <a:moveTo>
                    <a:pt x="103" y="186"/>
                  </a:moveTo>
                  <a:cubicBezTo>
                    <a:pt x="95" y="184"/>
                    <a:pt x="89" y="174"/>
                    <a:pt x="89" y="164"/>
                  </a:cubicBezTo>
                  <a:cubicBezTo>
                    <a:pt x="89" y="154"/>
                    <a:pt x="95" y="148"/>
                    <a:pt x="103" y="150"/>
                  </a:cubicBezTo>
                  <a:cubicBezTo>
                    <a:pt x="110" y="153"/>
                    <a:pt x="116" y="162"/>
                    <a:pt x="116" y="172"/>
                  </a:cubicBezTo>
                  <a:cubicBezTo>
                    <a:pt x="116" y="182"/>
                    <a:pt x="110" y="189"/>
                    <a:pt x="103" y="186"/>
                  </a:cubicBezTo>
                  <a:close/>
                  <a:moveTo>
                    <a:pt x="103" y="143"/>
                  </a:moveTo>
                  <a:cubicBezTo>
                    <a:pt x="95" y="141"/>
                    <a:pt x="89" y="131"/>
                    <a:pt x="89" y="121"/>
                  </a:cubicBezTo>
                  <a:cubicBezTo>
                    <a:pt x="89" y="111"/>
                    <a:pt x="95" y="105"/>
                    <a:pt x="103" y="107"/>
                  </a:cubicBezTo>
                  <a:cubicBezTo>
                    <a:pt x="110" y="109"/>
                    <a:pt x="116" y="119"/>
                    <a:pt x="116" y="129"/>
                  </a:cubicBezTo>
                  <a:cubicBezTo>
                    <a:pt x="116" y="139"/>
                    <a:pt x="110" y="145"/>
                    <a:pt x="103" y="143"/>
                  </a:cubicBezTo>
                  <a:close/>
                  <a:moveTo>
                    <a:pt x="116" y="89"/>
                  </a:moveTo>
                  <a:cubicBezTo>
                    <a:pt x="116" y="92"/>
                    <a:pt x="114" y="95"/>
                    <a:pt x="110" y="94"/>
                  </a:cubicBezTo>
                  <a:cubicBezTo>
                    <a:pt x="22" y="66"/>
                    <a:pt x="22" y="66"/>
                    <a:pt x="22" y="66"/>
                  </a:cubicBezTo>
                  <a:cubicBezTo>
                    <a:pt x="19" y="65"/>
                    <a:pt x="16" y="62"/>
                    <a:pt x="16" y="58"/>
                  </a:cubicBezTo>
                  <a:cubicBezTo>
                    <a:pt x="16" y="38"/>
                    <a:pt x="16" y="38"/>
                    <a:pt x="16" y="38"/>
                  </a:cubicBezTo>
                  <a:cubicBezTo>
                    <a:pt x="16" y="35"/>
                    <a:pt x="19" y="33"/>
                    <a:pt x="22" y="34"/>
                  </a:cubicBezTo>
                  <a:cubicBezTo>
                    <a:pt x="110" y="61"/>
                    <a:pt x="110" y="61"/>
                    <a:pt x="110" y="61"/>
                  </a:cubicBezTo>
                  <a:cubicBezTo>
                    <a:pt x="114" y="62"/>
                    <a:pt x="116" y="66"/>
                    <a:pt x="116" y="69"/>
                  </a:cubicBezTo>
                  <a:lnTo>
                    <a:pt x="1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83"/>
            <p:cNvSpPr>
              <a:spLocks/>
            </p:cNvSpPr>
            <p:nvPr/>
          </p:nvSpPr>
          <p:spPr bwMode="auto">
            <a:xfrm>
              <a:off x="5359401" y="5256213"/>
              <a:ext cx="63500" cy="585787"/>
            </a:xfrm>
            <a:custGeom>
              <a:avLst/>
              <a:gdLst>
                <a:gd name="T0" fmla="*/ 16 w 23"/>
                <a:gd name="T1" fmla="*/ 0 h 210"/>
                <a:gd name="T2" fmla="*/ 14 w 23"/>
                <a:gd name="T3" fmla="*/ 0 h 210"/>
                <a:gd name="T4" fmla="*/ 13 w 23"/>
                <a:gd name="T5" fmla="*/ 0 h 210"/>
                <a:gd name="T6" fmla="*/ 0 w 23"/>
                <a:gd name="T7" fmla="*/ 22 h 210"/>
                <a:gd name="T8" fmla="*/ 0 w 23"/>
                <a:gd name="T9" fmla="*/ 197 h 210"/>
                <a:gd name="T10" fmla="*/ 3 w 23"/>
                <a:gd name="T11" fmla="*/ 208 h 210"/>
                <a:gd name="T12" fmla="*/ 9 w 23"/>
                <a:gd name="T13" fmla="*/ 209 h 210"/>
                <a:gd name="T14" fmla="*/ 10 w 23"/>
                <a:gd name="T15" fmla="*/ 209 h 210"/>
                <a:gd name="T16" fmla="*/ 23 w 23"/>
                <a:gd name="T17" fmla="*/ 187 h 210"/>
                <a:gd name="T18" fmla="*/ 23 w 23"/>
                <a:gd name="T19" fmla="*/ 12 h 210"/>
                <a:gd name="T20" fmla="*/ 20 w 23"/>
                <a:gd name="T21" fmla="*/ 1 h 210"/>
                <a:gd name="T22" fmla="*/ 16 w 23"/>
                <a:gd name="T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10">
                  <a:moveTo>
                    <a:pt x="16" y="0"/>
                  </a:moveTo>
                  <a:cubicBezTo>
                    <a:pt x="15" y="0"/>
                    <a:pt x="14" y="0"/>
                    <a:pt x="14" y="0"/>
                  </a:cubicBezTo>
                  <a:cubicBezTo>
                    <a:pt x="13" y="0"/>
                    <a:pt x="13" y="0"/>
                    <a:pt x="13" y="0"/>
                  </a:cubicBezTo>
                  <a:cubicBezTo>
                    <a:pt x="6" y="2"/>
                    <a:pt x="0" y="12"/>
                    <a:pt x="0" y="22"/>
                  </a:cubicBezTo>
                  <a:cubicBezTo>
                    <a:pt x="0" y="197"/>
                    <a:pt x="0" y="197"/>
                    <a:pt x="0" y="197"/>
                  </a:cubicBezTo>
                  <a:cubicBezTo>
                    <a:pt x="0" y="202"/>
                    <a:pt x="1" y="206"/>
                    <a:pt x="3" y="208"/>
                  </a:cubicBezTo>
                  <a:cubicBezTo>
                    <a:pt x="5" y="209"/>
                    <a:pt x="7" y="210"/>
                    <a:pt x="9" y="209"/>
                  </a:cubicBezTo>
                  <a:cubicBezTo>
                    <a:pt x="10" y="209"/>
                    <a:pt x="10" y="209"/>
                    <a:pt x="10" y="209"/>
                  </a:cubicBezTo>
                  <a:cubicBezTo>
                    <a:pt x="17" y="207"/>
                    <a:pt x="23" y="197"/>
                    <a:pt x="23" y="187"/>
                  </a:cubicBezTo>
                  <a:cubicBezTo>
                    <a:pt x="23" y="12"/>
                    <a:pt x="23" y="12"/>
                    <a:pt x="23" y="12"/>
                  </a:cubicBezTo>
                  <a:cubicBezTo>
                    <a:pt x="23" y="7"/>
                    <a:pt x="22" y="4"/>
                    <a:pt x="20" y="1"/>
                  </a:cubicBezTo>
                  <a:cubicBezTo>
                    <a:pt x="19" y="0"/>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84"/>
            <p:cNvSpPr>
              <a:spLocks/>
            </p:cNvSpPr>
            <p:nvPr/>
          </p:nvSpPr>
          <p:spPr bwMode="auto">
            <a:xfrm>
              <a:off x="5202238" y="5326063"/>
              <a:ext cx="58738" cy="31750"/>
            </a:xfrm>
            <a:custGeom>
              <a:avLst/>
              <a:gdLst>
                <a:gd name="T0" fmla="*/ 18 w 21"/>
                <a:gd name="T1" fmla="*/ 5 h 11"/>
                <a:gd name="T2" fmla="*/ 5 w 21"/>
                <a:gd name="T3" fmla="*/ 1 h 11"/>
                <a:gd name="T4" fmla="*/ 1 w 21"/>
                <a:gd name="T5" fmla="*/ 3 h 11"/>
                <a:gd name="T6" fmla="*/ 3 w 21"/>
                <a:gd name="T7" fmla="*/ 7 h 11"/>
                <a:gd name="T8" fmla="*/ 16 w 21"/>
                <a:gd name="T9" fmla="*/ 11 h 11"/>
                <a:gd name="T10" fmla="*/ 17 w 21"/>
                <a:gd name="T11" fmla="*/ 11 h 11"/>
                <a:gd name="T12" fmla="*/ 20 w 21"/>
                <a:gd name="T13" fmla="*/ 9 h 11"/>
                <a:gd name="T14" fmla="*/ 18 w 21"/>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18" y="5"/>
                  </a:moveTo>
                  <a:cubicBezTo>
                    <a:pt x="5" y="1"/>
                    <a:pt x="5" y="1"/>
                    <a:pt x="5" y="1"/>
                  </a:cubicBezTo>
                  <a:cubicBezTo>
                    <a:pt x="3" y="0"/>
                    <a:pt x="1" y="1"/>
                    <a:pt x="1" y="3"/>
                  </a:cubicBezTo>
                  <a:cubicBezTo>
                    <a:pt x="0" y="5"/>
                    <a:pt x="1" y="6"/>
                    <a:pt x="3" y="7"/>
                  </a:cubicBezTo>
                  <a:cubicBezTo>
                    <a:pt x="16" y="11"/>
                    <a:pt x="16" y="11"/>
                    <a:pt x="16" y="11"/>
                  </a:cubicBezTo>
                  <a:cubicBezTo>
                    <a:pt x="17" y="11"/>
                    <a:pt x="17" y="11"/>
                    <a:pt x="17" y="11"/>
                  </a:cubicBezTo>
                  <a:cubicBezTo>
                    <a:pt x="19" y="11"/>
                    <a:pt x="20" y="10"/>
                    <a:pt x="20" y="9"/>
                  </a:cubicBezTo>
                  <a:cubicBezTo>
                    <a:pt x="21" y="7"/>
                    <a:pt x="20" y="5"/>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85"/>
            <p:cNvSpPr>
              <a:spLocks/>
            </p:cNvSpPr>
            <p:nvPr/>
          </p:nvSpPr>
          <p:spPr bwMode="auto">
            <a:xfrm>
              <a:off x="5130801" y="5303838"/>
              <a:ext cx="55563" cy="31750"/>
            </a:xfrm>
            <a:custGeom>
              <a:avLst/>
              <a:gdLst>
                <a:gd name="T0" fmla="*/ 18 w 20"/>
                <a:gd name="T1" fmla="*/ 5 h 11"/>
                <a:gd name="T2" fmla="*/ 4 w 20"/>
                <a:gd name="T3" fmla="*/ 0 h 11"/>
                <a:gd name="T4" fmla="*/ 0 w 20"/>
                <a:gd name="T5" fmla="*/ 3 h 11"/>
                <a:gd name="T6" fmla="*/ 2 w 20"/>
                <a:gd name="T7" fmla="*/ 7 h 11"/>
                <a:gd name="T8" fmla="*/ 16 w 20"/>
                <a:gd name="T9" fmla="*/ 11 h 11"/>
                <a:gd name="T10" fmla="*/ 17 w 20"/>
                <a:gd name="T11" fmla="*/ 11 h 11"/>
                <a:gd name="T12" fmla="*/ 20 w 20"/>
                <a:gd name="T13" fmla="*/ 9 h 11"/>
                <a:gd name="T14" fmla="*/ 18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18" y="5"/>
                  </a:moveTo>
                  <a:cubicBezTo>
                    <a:pt x="4" y="0"/>
                    <a:pt x="4" y="0"/>
                    <a:pt x="4" y="0"/>
                  </a:cubicBezTo>
                  <a:cubicBezTo>
                    <a:pt x="3" y="0"/>
                    <a:pt x="1" y="1"/>
                    <a:pt x="0" y="3"/>
                  </a:cubicBezTo>
                  <a:cubicBezTo>
                    <a:pt x="0" y="4"/>
                    <a:pt x="1" y="6"/>
                    <a:pt x="2" y="7"/>
                  </a:cubicBezTo>
                  <a:cubicBezTo>
                    <a:pt x="16" y="11"/>
                    <a:pt x="16" y="11"/>
                    <a:pt x="16" y="11"/>
                  </a:cubicBezTo>
                  <a:cubicBezTo>
                    <a:pt x="16" y="11"/>
                    <a:pt x="16" y="11"/>
                    <a:pt x="17" y="11"/>
                  </a:cubicBezTo>
                  <a:cubicBezTo>
                    <a:pt x="18" y="11"/>
                    <a:pt x="19" y="10"/>
                    <a:pt x="20" y="9"/>
                  </a:cubicBezTo>
                  <a:cubicBezTo>
                    <a:pt x="20" y="7"/>
                    <a:pt x="19" y="5"/>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75" name="Group 81"/>
          <p:cNvGrpSpPr/>
          <p:nvPr/>
        </p:nvGrpSpPr>
        <p:grpSpPr>
          <a:xfrm>
            <a:off x="4001263" y="4833693"/>
            <a:ext cx="466580" cy="390080"/>
            <a:chOff x="5342087" y="6340475"/>
            <a:chExt cx="471488" cy="398463"/>
          </a:xfrm>
          <a:solidFill>
            <a:schemeClr val="bg2"/>
          </a:solidFill>
        </p:grpSpPr>
        <p:sp>
          <p:nvSpPr>
            <p:cNvPr id="176" name="Freeform 510"/>
            <p:cNvSpPr>
              <a:spLocks noEditPoints="1"/>
            </p:cNvSpPr>
            <p:nvPr/>
          </p:nvSpPr>
          <p:spPr bwMode="auto">
            <a:xfrm>
              <a:off x="5360988" y="6340475"/>
              <a:ext cx="241300" cy="174625"/>
            </a:xfrm>
            <a:custGeom>
              <a:avLst/>
              <a:gdLst>
                <a:gd name="T0" fmla="*/ 22 w 65"/>
                <a:gd name="T1" fmla="*/ 23 h 47"/>
                <a:gd name="T2" fmla="*/ 44 w 65"/>
                <a:gd name="T3" fmla="*/ 24 h 47"/>
                <a:gd name="T4" fmla="*/ 43 w 65"/>
                <a:gd name="T5" fmla="*/ 31 h 47"/>
                <a:gd name="T6" fmla="*/ 21 w 65"/>
                <a:gd name="T7" fmla="*/ 29 h 47"/>
                <a:gd name="T8" fmla="*/ 22 w 65"/>
                <a:gd name="T9" fmla="*/ 23 h 47"/>
                <a:gd name="T10" fmla="*/ 54 w 65"/>
                <a:gd name="T11" fmla="*/ 23 h 47"/>
                <a:gd name="T12" fmla="*/ 58 w 65"/>
                <a:gd name="T13" fmla="*/ 28 h 47"/>
                <a:gd name="T14" fmla="*/ 53 w 65"/>
                <a:gd name="T15" fmla="*/ 33 h 47"/>
                <a:gd name="T16" fmla="*/ 49 w 65"/>
                <a:gd name="T17" fmla="*/ 28 h 47"/>
                <a:gd name="T18" fmla="*/ 54 w 65"/>
                <a:gd name="T19" fmla="*/ 23 h 47"/>
                <a:gd name="T20" fmla="*/ 12 w 65"/>
                <a:gd name="T21" fmla="*/ 20 h 47"/>
                <a:gd name="T22" fmla="*/ 16 w 65"/>
                <a:gd name="T23" fmla="*/ 26 h 47"/>
                <a:gd name="T24" fmla="*/ 11 w 65"/>
                <a:gd name="T25" fmla="*/ 31 h 47"/>
                <a:gd name="T26" fmla="*/ 6 w 65"/>
                <a:gd name="T27" fmla="*/ 25 h 47"/>
                <a:gd name="T28" fmla="*/ 12 w 65"/>
                <a:gd name="T29" fmla="*/ 20 h 47"/>
                <a:gd name="T30" fmla="*/ 18 w 65"/>
                <a:gd name="T31" fmla="*/ 7 h 47"/>
                <a:gd name="T32" fmla="*/ 11 w 65"/>
                <a:gd name="T33" fmla="*/ 14 h 47"/>
                <a:gd name="T34" fmla="*/ 55 w 65"/>
                <a:gd name="T35" fmla="*/ 17 h 47"/>
                <a:gd name="T36" fmla="*/ 49 w 65"/>
                <a:gd name="T37" fmla="*/ 9 h 47"/>
                <a:gd name="T38" fmla="*/ 18 w 65"/>
                <a:gd name="T39" fmla="*/ 7 h 47"/>
                <a:gd name="T40" fmla="*/ 1 w 65"/>
                <a:gd name="T41" fmla="*/ 14 h 47"/>
                <a:gd name="T42" fmla="*/ 0 w 65"/>
                <a:gd name="T43" fmla="*/ 36 h 47"/>
                <a:gd name="T44" fmla="*/ 4 w 65"/>
                <a:gd name="T45" fmla="*/ 37 h 47"/>
                <a:gd name="T46" fmla="*/ 4 w 65"/>
                <a:gd name="T47" fmla="*/ 44 h 47"/>
                <a:gd name="T48" fmla="*/ 15 w 65"/>
                <a:gd name="T49" fmla="*/ 44 h 47"/>
                <a:gd name="T50" fmla="*/ 15 w 65"/>
                <a:gd name="T51" fmla="*/ 38 h 47"/>
                <a:gd name="T52" fmla="*/ 48 w 65"/>
                <a:gd name="T53" fmla="*/ 40 h 47"/>
                <a:gd name="T54" fmla="*/ 47 w 65"/>
                <a:gd name="T55" fmla="*/ 47 h 47"/>
                <a:gd name="T56" fmla="*/ 58 w 65"/>
                <a:gd name="T57" fmla="*/ 47 h 47"/>
                <a:gd name="T58" fmla="*/ 59 w 65"/>
                <a:gd name="T59" fmla="*/ 40 h 47"/>
                <a:gd name="T60" fmla="*/ 64 w 65"/>
                <a:gd name="T61" fmla="*/ 41 h 47"/>
                <a:gd name="T62" fmla="*/ 65 w 65"/>
                <a:gd name="T63" fmla="*/ 18 h 47"/>
                <a:gd name="T64" fmla="*/ 53 w 65"/>
                <a:gd name="T65" fmla="*/ 3 h 47"/>
                <a:gd name="T66" fmla="*/ 52 w 65"/>
                <a:gd name="T67" fmla="*/ 2 h 47"/>
                <a:gd name="T68" fmla="*/ 51 w 65"/>
                <a:gd name="T69" fmla="*/ 2 h 47"/>
                <a:gd name="T70" fmla="*/ 17 w 65"/>
                <a:gd name="T71" fmla="*/ 0 h 47"/>
                <a:gd name="T72" fmla="*/ 16 w 65"/>
                <a:gd name="T73" fmla="*/ 0 h 47"/>
                <a:gd name="T74" fmla="*/ 14 w 65"/>
                <a:gd name="T75" fmla="*/ 1 h 47"/>
                <a:gd name="T76" fmla="*/ 1 w 65"/>
                <a:gd name="T77" fmla="*/ 1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47">
                  <a:moveTo>
                    <a:pt x="22" y="23"/>
                  </a:moveTo>
                  <a:cubicBezTo>
                    <a:pt x="44" y="24"/>
                    <a:pt x="44" y="24"/>
                    <a:pt x="44" y="24"/>
                  </a:cubicBezTo>
                  <a:cubicBezTo>
                    <a:pt x="43" y="31"/>
                    <a:pt x="43" y="31"/>
                    <a:pt x="43" y="31"/>
                  </a:cubicBezTo>
                  <a:cubicBezTo>
                    <a:pt x="21" y="29"/>
                    <a:pt x="21" y="29"/>
                    <a:pt x="21" y="29"/>
                  </a:cubicBezTo>
                  <a:cubicBezTo>
                    <a:pt x="22" y="23"/>
                    <a:pt x="22" y="23"/>
                    <a:pt x="22" y="23"/>
                  </a:cubicBezTo>
                  <a:close/>
                  <a:moveTo>
                    <a:pt x="54" y="23"/>
                  </a:moveTo>
                  <a:cubicBezTo>
                    <a:pt x="57" y="23"/>
                    <a:pt x="59" y="25"/>
                    <a:pt x="58" y="28"/>
                  </a:cubicBezTo>
                  <a:cubicBezTo>
                    <a:pt x="58" y="31"/>
                    <a:pt x="56" y="34"/>
                    <a:pt x="53" y="33"/>
                  </a:cubicBezTo>
                  <a:cubicBezTo>
                    <a:pt x="51" y="33"/>
                    <a:pt x="49" y="31"/>
                    <a:pt x="49" y="28"/>
                  </a:cubicBezTo>
                  <a:cubicBezTo>
                    <a:pt x="49" y="25"/>
                    <a:pt x="51" y="23"/>
                    <a:pt x="54" y="23"/>
                  </a:cubicBezTo>
                  <a:close/>
                  <a:moveTo>
                    <a:pt x="12" y="20"/>
                  </a:moveTo>
                  <a:cubicBezTo>
                    <a:pt x="14" y="20"/>
                    <a:pt x="16" y="23"/>
                    <a:pt x="16" y="26"/>
                  </a:cubicBezTo>
                  <a:cubicBezTo>
                    <a:pt x="16" y="29"/>
                    <a:pt x="14" y="31"/>
                    <a:pt x="11" y="31"/>
                  </a:cubicBezTo>
                  <a:cubicBezTo>
                    <a:pt x="8" y="30"/>
                    <a:pt x="6" y="28"/>
                    <a:pt x="6" y="25"/>
                  </a:cubicBezTo>
                  <a:cubicBezTo>
                    <a:pt x="7" y="22"/>
                    <a:pt x="9" y="20"/>
                    <a:pt x="12" y="20"/>
                  </a:cubicBezTo>
                  <a:close/>
                  <a:moveTo>
                    <a:pt x="18" y="7"/>
                  </a:moveTo>
                  <a:cubicBezTo>
                    <a:pt x="11" y="14"/>
                    <a:pt x="11" y="14"/>
                    <a:pt x="11" y="14"/>
                  </a:cubicBezTo>
                  <a:cubicBezTo>
                    <a:pt x="55" y="17"/>
                    <a:pt x="55" y="17"/>
                    <a:pt x="55" y="17"/>
                  </a:cubicBezTo>
                  <a:cubicBezTo>
                    <a:pt x="49" y="9"/>
                    <a:pt x="49" y="9"/>
                    <a:pt x="49" y="9"/>
                  </a:cubicBezTo>
                  <a:cubicBezTo>
                    <a:pt x="39" y="9"/>
                    <a:pt x="28" y="8"/>
                    <a:pt x="18" y="7"/>
                  </a:cubicBezTo>
                  <a:close/>
                  <a:moveTo>
                    <a:pt x="1" y="14"/>
                  </a:moveTo>
                  <a:cubicBezTo>
                    <a:pt x="0" y="36"/>
                    <a:pt x="0" y="36"/>
                    <a:pt x="0" y="36"/>
                  </a:cubicBezTo>
                  <a:cubicBezTo>
                    <a:pt x="4" y="37"/>
                    <a:pt x="4" y="37"/>
                    <a:pt x="4" y="37"/>
                  </a:cubicBezTo>
                  <a:cubicBezTo>
                    <a:pt x="4" y="44"/>
                    <a:pt x="4" y="44"/>
                    <a:pt x="4" y="44"/>
                  </a:cubicBezTo>
                  <a:cubicBezTo>
                    <a:pt x="15" y="44"/>
                    <a:pt x="15" y="44"/>
                    <a:pt x="15" y="44"/>
                  </a:cubicBezTo>
                  <a:cubicBezTo>
                    <a:pt x="15" y="38"/>
                    <a:pt x="15" y="38"/>
                    <a:pt x="15" y="38"/>
                  </a:cubicBezTo>
                  <a:cubicBezTo>
                    <a:pt x="48" y="40"/>
                    <a:pt x="48" y="40"/>
                    <a:pt x="48" y="40"/>
                  </a:cubicBezTo>
                  <a:cubicBezTo>
                    <a:pt x="47" y="47"/>
                    <a:pt x="47" y="47"/>
                    <a:pt x="47" y="47"/>
                  </a:cubicBezTo>
                  <a:cubicBezTo>
                    <a:pt x="58" y="47"/>
                    <a:pt x="58" y="47"/>
                    <a:pt x="58" y="47"/>
                  </a:cubicBezTo>
                  <a:cubicBezTo>
                    <a:pt x="59" y="40"/>
                    <a:pt x="59" y="40"/>
                    <a:pt x="59" y="40"/>
                  </a:cubicBezTo>
                  <a:cubicBezTo>
                    <a:pt x="64" y="41"/>
                    <a:pt x="64" y="41"/>
                    <a:pt x="64" y="41"/>
                  </a:cubicBezTo>
                  <a:cubicBezTo>
                    <a:pt x="65" y="18"/>
                    <a:pt x="65" y="18"/>
                    <a:pt x="65" y="18"/>
                  </a:cubicBezTo>
                  <a:cubicBezTo>
                    <a:pt x="53" y="3"/>
                    <a:pt x="53" y="3"/>
                    <a:pt x="53" y="3"/>
                  </a:cubicBezTo>
                  <a:cubicBezTo>
                    <a:pt x="52" y="2"/>
                    <a:pt x="52" y="2"/>
                    <a:pt x="52" y="2"/>
                  </a:cubicBezTo>
                  <a:cubicBezTo>
                    <a:pt x="51" y="2"/>
                    <a:pt x="51" y="2"/>
                    <a:pt x="51" y="2"/>
                  </a:cubicBezTo>
                  <a:cubicBezTo>
                    <a:pt x="39" y="1"/>
                    <a:pt x="28" y="0"/>
                    <a:pt x="17" y="0"/>
                  </a:cubicBezTo>
                  <a:cubicBezTo>
                    <a:pt x="16" y="0"/>
                    <a:pt x="16" y="0"/>
                    <a:pt x="16" y="0"/>
                  </a:cubicBezTo>
                  <a:cubicBezTo>
                    <a:pt x="14" y="1"/>
                    <a:pt x="14" y="1"/>
                    <a:pt x="14" y="1"/>
                  </a:cubicBezTo>
                  <a:lnTo>
                    <a:pt x="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77" name="Freeform 511"/>
            <p:cNvSpPr>
              <a:spLocks noEditPoints="1"/>
            </p:cNvSpPr>
            <p:nvPr/>
          </p:nvSpPr>
          <p:spPr bwMode="auto">
            <a:xfrm>
              <a:off x="5342087" y="6534149"/>
              <a:ext cx="471488" cy="204789"/>
            </a:xfrm>
            <a:custGeom>
              <a:avLst/>
              <a:gdLst>
                <a:gd name="T0" fmla="*/ 59 w 127"/>
                <a:gd name="T1" fmla="*/ 0 h 55"/>
                <a:gd name="T2" fmla="*/ 127 w 127"/>
                <a:gd name="T3" fmla="*/ 55 h 55"/>
                <a:gd name="T4" fmla="*/ 100 w 127"/>
                <a:gd name="T5" fmla="*/ 55 h 55"/>
                <a:gd name="T6" fmla="*/ 49 w 127"/>
                <a:gd name="T7" fmla="*/ 0 h 55"/>
                <a:gd name="T8" fmla="*/ 59 w 127"/>
                <a:gd name="T9" fmla="*/ 0 h 55"/>
                <a:gd name="T10" fmla="*/ 14 w 127"/>
                <a:gd name="T11" fmla="*/ 0 h 55"/>
                <a:gd name="T12" fmla="*/ 6 w 127"/>
                <a:gd name="T13" fmla="*/ 0 h 55"/>
                <a:gd name="T14" fmla="*/ 22 w 127"/>
                <a:gd name="T15" fmla="*/ 55 h 55"/>
                <a:gd name="T16" fmla="*/ 49 w 127"/>
                <a:gd name="T17" fmla="*/ 55 h 55"/>
                <a:gd name="T18" fmla="*/ 14 w 127"/>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55">
                  <a:moveTo>
                    <a:pt x="59" y="0"/>
                  </a:moveTo>
                  <a:cubicBezTo>
                    <a:pt x="72" y="45"/>
                    <a:pt x="113" y="11"/>
                    <a:pt x="127" y="55"/>
                  </a:cubicBezTo>
                  <a:cubicBezTo>
                    <a:pt x="100" y="55"/>
                    <a:pt x="100" y="55"/>
                    <a:pt x="100" y="55"/>
                  </a:cubicBezTo>
                  <a:cubicBezTo>
                    <a:pt x="87" y="18"/>
                    <a:pt x="62" y="51"/>
                    <a:pt x="49" y="0"/>
                  </a:cubicBezTo>
                  <a:cubicBezTo>
                    <a:pt x="59" y="0"/>
                    <a:pt x="59" y="0"/>
                    <a:pt x="59" y="0"/>
                  </a:cubicBezTo>
                  <a:close/>
                  <a:moveTo>
                    <a:pt x="14" y="0"/>
                  </a:moveTo>
                  <a:cubicBezTo>
                    <a:pt x="6" y="0"/>
                    <a:pt x="6" y="0"/>
                    <a:pt x="6" y="0"/>
                  </a:cubicBezTo>
                  <a:cubicBezTo>
                    <a:pt x="0" y="29"/>
                    <a:pt x="17" y="37"/>
                    <a:pt x="22" y="55"/>
                  </a:cubicBezTo>
                  <a:cubicBezTo>
                    <a:pt x="49" y="55"/>
                    <a:pt x="49" y="55"/>
                    <a:pt x="49" y="55"/>
                  </a:cubicBezTo>
                  <a:cubicBezTo>
                    <a:pt x="44" y="35"/>
                    <a:pt x="10" y="27"/>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86" name="Group 141"/>
          <p:cNvGrpSpPr/>
          <p:nvPr/>
        </p:nvGrpSpPr>
        <p:grpSpPr>
          <a:xfrm>
            <a:off x="5139081" y="5339705"/>
            <a:ext cx="455613" cy="400050"/>
            <a:chOff x="5241925" y="2928938"/>
            <a:chExt cx="455613" cy="400050"/>
          </a:xfrm>
        </p:grpSpPr>
        <p:sp>
          <p:nvSpPr>
            <p:cNvPr id="188" name="Freeform 285"/>
            <p:cNvSpPr>
              <a:spLocks/>
            </p:cNvSpPr>
            <p:nvPr/>
          </p:nvSpPr>
          <p:spPr bwMode="auto">
            <a:xfrm>
              <a:off x="5413375" y="2928938"/>
              <a:ext cx="284163" cy="400050"/>
            </a:xfrm>
            <a:custGeom>
              <a:avLst/>
              <a:gdLst>
                <a:gd name="T0" fmla="*/ 29 w 95"/>
                <a:gd name="T1" fmla="*/ 0 h 133"/>
                <a:gd name="T2" fmla="*/ 0 w 95"/>
                <a:gd name="T3" fmla="*/ 7 h 133"/>
                <a:gd name="T4" fmla="*/ 1 w 95"/>
                <a:gd name="T5" fmla="*/ 8 h 133"/>
                <a:gd name="T6" fmla="*/ 1 w 95"/>
                <a:gd name="T7" fmla="*/ 10 h 133"/>
                <a:gd name="T8" fmla="*/ 29 w 95"/>
                <a:gd name="T9" fmla="*/ 4 h 133"/>
                <a:gd name="T10" fmla="*/ 92 w 95"/>
                <a:gd name="T11" fmla="*/ 67 h 133"/>
                <a:gd name="T12" fmla="*/ 29 w 95"/>
                <a:gd name="T13" fmla="*/ 130 h 133"/>
                <a:gd name="T14" fmla="*/ 13 w 95"/>
                <a:gd name="T15" fmla="*/ 128 h 133"/>
                <a:gd name="T16" fmla="*/ 10 w 95"/>
                <a:gd name="T17" fmla="*/ 127 h 133"/>
                <a:gd name="T18" fmla="*/ 12 w 95"/>
                <a:gd name="T19" fmla="*/ 129 h 133"/>
                <a:gd name="T20" fmla="*/ 15 w 95"/>
                <a:gd name="T21" fmla="*/ 132 h 133"/>
                <a:gd name="T22" fmla="*/ 18 w 95"/>
                <a:gd name="T23" fmla="*/ 132 h 133"/>
                <a:gd name="T24" fmla="*/ 29 w 95"/>
                <a:gd name="T25" fmla="*/ 133 h 133"/>
                <a:gd name="T26" fmla="*/ 95 w 95"/>
                <a:gd name="T27" fmla="*/ 67 h 133"/>
                <a:gd name="T28" fmla="*/ 29 w 95"/>
                <a:gd name="T2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33">
                  <a:moveTo>
                    <a:pt x="29" y="0"/>
                  </a:moveTo>
                  <a:cubicBezTo>
                    <a:pt x="19" y="0"/>
                    <a:pt x="9" y="2"/>
                    <a:pt x="0" y="7"/>
                  </a:cubicBezTo>
                  <a:cubicBezTo>
                    <a:pt x="1" y="8"/>
                    <a:pt x="1" y="8"/>
                    <a:pt x="1" y="8"/>
                  </a:cubicBezTo>
                  <a:cubicBezTo>
                    <a:pt x="1" y="10"/>
                    <a:pt x="1" y="10"/>
                    <a:pt x="1" y="10"/>
                  </a:cubicBezTo>
                  <a:cubicBezTo>
                    <a:pt x="10" y="6"/>
                    <a:pt x="19" y="4"/>
                    <a:pt x="29" y="4"/>
                  </a:cubicBezTo>
                  <a:cubicBezTo>
                    <a:pt x="64" y="4"/>
                    <a:pt x="92" y="32"/>
                    <a:pt x="92" y="67"/>
                  </a:cubicBezTo>
                  <a:cubicBezTo>
                    <a:pt x="92" y="101"/>
                    <a:pt x="64" y="130"/>
                    <a:pt x="29" y="130"/>
                  </a:cubicBezTo>
                  <a:cubicBezTo>
                    <a:pt x="24" y="130"/>
                    <a:pt x="18" y="129"/>
                    <a:pt x="13" y="128"/>
                  </a:cubicBezTo>
                  <a:cubicBezTo>
                    <a:pt x="12" y="127"/>
                    <a:pt x="11" y="127"/>
                    <a:pt x="10" y="127"/>
                  </a:cubicBezTo>
                  <a:cubicBezTo>
                    <a:pt x="12" y="129"/>
                    <a:pt x="12" y="129"/>
                    <a:pt x="12" y="129"/>
                  </a:cubicBezTo>
                  <a:cubicBezTo>
                    <a:pt x="15" y="132"/>
                    <a:pt x="15" y="132"/>
                    <a:pt x="15" y="132"/>
                  </a:cubicBezTo>
                  <a:cubicBezTo>
                    <a:pt x="16" y="132"/>
                    <a:pt x="17" y="132"/>
                    <a:pt x="18" y="132"/>
                  </a:cubicBezTo>
                  <a:cubicBezTo>
                    <a:pt x="22" y="133"/>
                    <a:pt x="25" y="133"/>
                    <a:pt x="29" y="133"/>
                  </a:cubicBezTo>
                  <a:cubicBezTo>
                    <a:pt x="66" y="133"/>
                    <a:pt x="95" y="103"/>
                    <a:pt x="95" y="67"/>
                  </a:cubicBezTo>
                  <a:cubicBezTo>
                    <a:pt x="95" y="30"/>
                    <a:pt x="66"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89" name="Freeform 286"/>
            <p:cNvSpPr>
              <a:spLocks noEditPoints="1"/>
            </p:cNvSpPr>
            <p:nvPr/>
          </p:nvSpPr>
          <p:spPr bwMode="auto">
            <a:xfrm>
              <a:off x="5367338" y="2967038"/>
              <a:ext cx="295275" cy="322263"/>
            </a:xfrm>
            <a:custGeom>
              <a:avLst/>
              <a:gdLst>
                <a:gd name="T0" fmla="*/ 44 w 98"/>
                <a:gd name="T1" fmla="*/ 0 h 107"/>
                <a:gd name="T2" fmla="*/ 20 w 98"/>
                <a:gd name="T3" fmla="*/ 6 h 107"/>
                <a:gd name="T4" fmla="*/ 36 w 98"/>
                <a:gd name="T5" fmla="*/ 53 h 107"/>
                <a:gd name="T6" fmla="*/ 39 w 98"/>
                <a:gd name="T7" fmla="*/ 61 h 107"/>
                <a:gd name="T8" fmla="*/ 31 w 98"/>
                <a:gd name="T9" fmla="*/ 57 h 107"/>
                <a:gd name="T10" fmla="*/ 12 w 98"/>
                <a:gd name="T11" fmla="*/ 49 h 107"/>
                <a:gd name="T12" fmla="*/ 14 w 98"/>
                <a:gd name="T13" fmla="*/ 98 h 107"/>
                <a:gd name="T14" fmla="*/ 44 w 98"/>
                <a:gd name="T15" fmla="*/ 107 h 107"/>
                <a:gd name="T16" fmla="*/ 98 w 98"/>
                <a:gd name="T17" fmla="*/ 54 h 107"/>
                <a:gd name="T18" fmla="*/ 44 w 98"/>
                <a:gd name="T19" fmla="*/ 0 h 107"/>
                <a:gd name="T20" fmla="*/ 73 w 98"/>
                <a:gd name="T21" fmla="*/ 57 h 107"/>
                <a:gd name="T22" fmla="*/ 49 w 98"/>
                <a:gd name="T23" fmla="*/ 57 h 107"/>
                <a:gd name="T24" fmla="*/ 44 w 98"/>
                <a:gd name="T25" fmla="*/ 60 h 107"/>
                <a:gd name="T26" fmla="*/ 38 w 98"/>
                <a:gd name="T27" fmla="*/ 54 h 107"/>
                <a:gd name="T28" fmla="*/ 40 w 98"/>
                <a:gd name="T29" fmla="*/ 49 h 107"/>
                <a:gd name="T30" fmla="*/ 40 w 98"/>
                <a:gd name="T31" fmla="*/ 8 h 107"/>
                <a:gd name="T32" fmla="*/ 44 w 98"/>
                <a:gd name="T33" fmla="*/ 5 h 107"/>
                <a:gd name="T34" fmla="*/ 48 w 98"/>
                <a:gd name="T35" fmla="*/ 8 h 107"/>
                <a:gd name="T36" fmla="*/ 48 w 98"/>
                <a:gd name="T37" fmla="*/ 49 h 107"/>
                <a:gd name="T38" fmla="*/ 49 w 98"/>
                <a:gd name="T39" fmla="*/ 50 h 107"/>
                <a:gd name="T40" fmla="*/ 73 w 98"/>
                <a:gd name="T41" fmla="*/ 50 h 107"/>
                <a:gd name="T42" fmla="*/ 76 w 98"/>
                <a:gd name="T43" fmla="*/ 54 h 107"/>
                <a:gd name="T44" fmla="*/ 73 w 98"/>
                <a:gd name="T45" fmla="*/ 5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8" h="107">
                  <a:moveTo>
                    <a:pt x="44" y="0"/>
                  </a:moveTo>
                  <a:cubicBezTo>
                    <a:pt x="35" y="0"/>
                    <a:pt x="27" y="2"/>
                    <a:pt x="20" y="6"/>
                  </a:cubicBezTo>
                  <a:cubicBezTo>
                    <a:pt x="36" y="53"/>
                    <a:pt x="36" y="53"/>
                    <a:pt x="36" y="53"/>
                  </a:cubicBezTo>
                  <a:cubicBezTo>
                    <a:pt x="39" y="61"/>
                    <a:pt x="39" y="61"/>
                    <a:pt x="39" y="61"/>
                  </a:cubicBezTo>
                  <a:cubicBezTo>
                    <a:pt x="31" y="57"/>
                    <a:pt x="31" y="57"/>
                    <a:pt x="31" y="57"/>
                  </a:cubicBezTo>
                  <a:cubicBezTo>
                    <a:pt x="12" y="49"/>
                    <a:pt x="12" y="49"/>
                    <a:pt x="12" y="49"/>
                  </a:cubicBezTo>
                  <a:cubicBezTo>
                    <a:pt x="8" y="56"/>
                    <a:pt x="0" y="76"/>
                    <a:pt x="14" y="98"/>
                  </a:cubicBezTo>
                  <a:cubicBezTo>
                    <a:pt x="23" y="104"/>
                    <a:pt x="33" y="107"/>
                    <a:pt x="44" y="107"/>
                  </a:cubicBezTo>
                  <a:cubicBezTo>
                    <a:pt x="74" y="107"/>
                    <a:pt x="98" y="83"/>
                    <a:pt x="98" y="54"/>
                  </a:cubicBezTo>
                  <a:cubicBezTo>
                    <a:pt x="98" y="24"/>
                    <a:pt x="74" y="0"/>
                    <a:pt x="44" y="0"/>
                  </a:cubicBezTo>
                  <a:close/>
                  <a:moveTo>
                    <a:pt x="73" y="57"/>
                  </a:moveTo>
                  <a:cubicBezTo>
                    <a:pt x="49" y="57"/>
                    <a:pt x="49" y="57"/>
                    <a:pt x="49" y="57"/>
                  </a:cubicBezTo>
                  <a:cubicBezTo>
                    <a:pt x="48" y="59"/>
                    <a:pt x="46" y="60"/>
                    <a:pt x="44" y="60"/>
                  </a:cubicBezTo>
                  <a:cubicBezTo>
                    <a:pt x="41" y="60"/>
                    <a:pt x="38" y="57"/>
                    <a:pt x="38" y="54"/>
                  </a:cubicBezTo>
                  <a:cubicBezTo>
                    <a:pt x="38" y="52"/>
                    <a:pt x="39" y="50"/>
                    <a:pt x="40" y="49"/>
                  </a:cubicBezTo>
                  <a:cubicBezTo>
                    <a:pt x="40" y="8"/>
                    <a:pt x="40" y="8"/>
                    <a:pt x="40" y="8"/>
                  </a:cubicBezTo>
                  <a:cubicBezTo>
                    <a:pt x="40" y="6"/>
                    <a:pt x="42" y="5"/>
                    <a:pt x="44" y="5"/>
                  </a:cubicBezTo>
                  <a:cubicBezTo>
                    <a:pt x="46" y="5"/>
                    <a:pt x="48" y="6"/>
                    <a:pt x="48" y="8"/>
                  </a:cubicBezTo>
                  <a:cubicBezTo>
                    <a:pt x="48" y="49"/>
                    <a:pt x="48" y="49"/>
                    <a:pt x="48" y="49"/>
                  </a:cubicBezTo>
                  <a:cubicBezTo>
                    <a:pt x="48" y="49"/>
                    <a:pt x="48" y="50"/>
                    <a:pt x="49" y="50"/>
                  </a:cubicBezTo>
                  <a:cubicBezTo>
                    <a:pt x="73" y="50"/>
                    <a:pt x="73" y="50"/>
                    <a:pt x="73" y="50"/>
                  </a:cubicBezTo>
                  <a:cubicBezTo>
                    <a:pt x="75" y="50"/>
                    <a:pt x="76" y="52"/>
                    <a:pt x="76" y="54"/>
                  </a:cubicBezTo>
                  <a:cubicBezTo>
                    <a:pt x="76" y="56"/>
                    <a:pt x="75" y="57"/>
                    <a:pt x="73"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90" name="Freeform 287"/>
            <p:cNvSpPr>
              <a:spLocks/>
            </p:cNvSpPr>
            <p:nvPr/>
          </p:nvSpPr>
          <p:spPr bwMode="auto">
            <a:xfrm>
              <a:off x="5241925" y="2965451"/>
              <a:ext cx="222250" cy="338138"/>
            </a:xfrm>
            <a:custGeom>
              <a:avLst/>
              <a:gdLst>
                <a:gd name="T0" fmla="*/ 74 w 74"/>
                <a:gd name="T1" fmla="*/ 55 h 113"/>
                <a:gd name="T2" fmla="*/ 58 w 74"/>
                <a:gd name="T3" fmla="*/ 9 h 113"/>
                <a:gd name="T4" fmla="*/ 55 w 74"/>
                <a:gd name="T5" fmla="*/ 0 h 113"/>
                <a:gd name="T6" fmla="*/ 55 w 74"/>
                <a:gd name="T7" fmla="*/ 0 h 113"/>
                <a:gd name="T8" fmla="*/ 46 w 74"/>
                <a:gd name="T9" fmla="*/ 4 h 113"/>
                <a:gd name="T10" fmla="*/ 40 w 74"/>
                <a:gd name="T11" fmla="*/ 6 h 113"/>
                <a:gd name="T12" fmla="*/ 0 w 74"/>
                <a:gd name="T13" fmla="*/ 25 h 113"/>
                <a:gd name="T14" fmla="*/ 22 w 74"/>
                <a:gd name="T15" fmla="*/ 33 h 113"/>
                <a:gd name="T16" fmla="*/ 19 w 74"/>
                <a:gd name="T17" fmla="*/ 52 h 113"/>
                <a:gd name="T18" fmla="*/ 23 w 74"/>
                <a:gd name="T19" fmla="*/ 70 h 113"/>
                <a:gd name="T20" fmla="*/ 30 w 74"/>
                <a:gd name="T21" fmla="*/ 84 h 113"/>
                <a:gd name="T22" fmla="*/ 62 w 74"/>
                <a:gd name="T23" fmla="*/ 113 h 113"/>
                <a:gd name="T24" fmla="*/ 49 w 74"/>
                <a:gd name="T25" fmla="*/ 93 h 113"/>
                <a:gd name="T26" fmla="*/ 53 w 74"/>
                <a:gd name="T27" fmla="*/ 46 h 113"/>
                <a:gd name="T28" fmla="*/ 74 w 74"/>
                <a:gd name="T29" fmla="*/ 5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13">
                  <a:moveTo>
                    <a:pt x="74" y="55"/>
                  </a:moveTo>
                  <a:cubicBezTo>
                    <a:pt x="58" y="9"/>
                    <a:pt x="58" y="9"/>
                    <a:pt x="58" y="9"/>
                  </a:cubicBezTo>
                  <a:cubicBezTo>
                    <a:pt x="55" y="0"/>
                    <a:pt x="55" y="0"/>
                    <a:pt x="55" y="0"/>
                  </a:cubicBezTo>
                  <a:cubicBezTo>
                    <a:pt x="55" y="0"/>
                    <a:pt x="55" y="0"/>
                    <a:pt x="55" y="0"/>
                  </a:cubicBezTo>
                  <a:cubicBezTo>
                    <a:pt x="46" y="4"/>
                    <a:pt x="46" y="4"/>
                    <a:pt x="46" y="4"/>
                  </a:cubicBezTo>
                  <a:cubicBezTo>
                    <a:pt x="40" y="6"/>
                    <a:pt x="40" y="6"/>
                    <a:pt x="40" y="6"/>
                  </a:cubicBezTo>
                  <a:cubicBezTo>
                    <a:pt x="0" y="25"/>
                    <a:pt x="0" y="25"/>
                    <a:pt x="0" y="25"/>
                  </a:cubicBezTo>
                  <a:cubicBezTo>
                    <a:pt x="22" y="33"/>
                    <a:pt x="22" y="33"/>
                    <a:pt x="22" y="33"/>
                  </a:cubicBezTo>
                  <a:cubicBezTo>
                    <a:pt x="20" y="40"/>
                    <a:pt x="19" y="46"/>
                    <a:pt x="19" y="52"/>
                  </a:cubicBezTo>
                  <a:cubicBezTo>
                    <a:pt x="20" y="58"/>
                    <a:pt x="21" y="64"/>
                    <a:pt x="23" y="70"/>
                  </a:cubicBezTo>
                  <a:cubicBezTo>
                    <a:pt x="25" y="75"/>
                    <a:pt x="27" y="80"/>
                    <a:pt x="30" y="84"/>
                  </a:cubicBezTo>
                  <a:cubicBezTo>
                    <a:pt x="43" y="103"/>
                    <a:pt x="62" y="113"/>
                    <a:pt x="62" y="113"/>
                  </a:cubicBezTo>
                  <a:cubicBezTo>
                    <a:pt x="56" y="106"/>
                    <a:pt x="51" y="100"/>
                    <a:pt x="49" y="93"/>
                  </a:cubicBezTo>
                  <a:cubicBezTo>
                    <a:pt x="38" y="68"/>
                    <a:pt x="53" y="46"/>
                    <a:pt x="53" y="46"/>
                  </a:cubicBezTo>
                  <a:lnTo>
                    <a:pt x="74"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91" name="Freeform 288"/>
            <p:cNvSpPr>
              <a:spLocks/>
            </p:cNvSpPr>
            <p:nvPr/>
          </p:nvSpPr>
          <p:spPr bwMode="auto">
            <a:xfrm>
              <a:off x="5454650" y="3325813"/>
              <a:ext cx="317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164" name="Rectangle 163"/>
          <p:cNvSpPr/>
          <p:nvPr/>
        </p:nvSpPr>
        <p:spPr>
          <a:xfrm>
            <a:off x="2422446" y="2214191"/>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21: HMA Pavement Treatment Triggers </a:t>
            </a:r>
          </a:p>
        </p:txBody>
      </p:sp>
    </p:spTree>
    <p:extLst>
      <p:ext uri="{BB962C8B-B14F-4D97-AF65-F5344CB8AC3E}">
        <p14:creationId xmlns:p14="http://schemas.microsoft.com/office/powerpoint/2010/main" val="229961103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extLst>
              <p:ext uri="{D42A27DB-BD31-4B8C-83A1-F6EECF244321}">
                <p14:modId xmlns:p14="http://schemas.microsoft.com/office/powerpoint/2010/main" val="1423399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815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Triggers: Hot Mix Asphalt (HMA)</a:t>
            </a:r>
          </a:p>
        </p:txBody>
      </p:sp>
      <p:sp>
        <p:nvSpPr>
          <p:cNvPr id="9" name="Rectangle 8"/>
          <p:cNvSpPr/>
          <p:nvPr/>
        </p:nvSpPr>
        <p:spPr>
          <a:xfrm>
            <a:off x="378063" y="728700"/>
            <a:ext cx="3873126" cy="5334922"/>
          </a:xfrm>
          <a:prstGeom prst="rect">
            <a:avLst/>
          </a:prstGeom>
        </p:spPr>
        <p:txBody>
          <a:bodyPr wrap="square">
            <a:spAutoFit/>
          </a:bodyPr>
          <a:lstStyle/>
          <a:p>
            <a:pPr>
              <a:lnSpc>
                <a:spcPts val="1400"/>
              </a:lnSpc>
              <a:spcAft>
                <a:spcPts val="600"/>
              </a:spcAft>
            </a:pPr>
            <a:endParaRPr lang="en-US" sz="1100" dirty="0">
              <a:solidFill>
                <a:srgbClr val="414141"/>
              </a:solidFill>
            </a:endParaRPr>
          </a:p>
          <a:p>
            <a:pPr>
              <a:lnSpc>
                <a:spcPts val="1400"/>
              </a:lnSpc>
              <a:spcAft>
                <a:spcPts val="600"/>
              </a:spcAft>
            </a:pPr>
            <a:endParaRPr lang="en-US" sz="1100" dirty="0">
              <a:solidFill>
                <a:srgbClr val="414141"/>
              </a:solidFill>
            </a:endParaRPr>
          </a:p>
          <a:p>
            <a:pPr>
              <a:lnSpc>
                <a:spcPts val="1400"/>
              </a:lnSpc>
              <a:spcAft>
                <a:spcPts val="600"/>
              </a:spcAft>
            </a:pPr>
            <a:r>
              <a:rPr lang="en-US" sz="1100" dirty="0">
                <a:solidFill>
                  <a:srgbClr val="414141"/>
                </a:solidFill>
              </a:rPr>
              <a:t>INDOT’s pavement strategies vary by road category and include Preventive maintenance, minor structural, and major structural treatments. Preventive maintenance activities are primarily triggered by timing and are performed at specific intervals. Each Preventive maintenance adds functionality to the pavement as a result of the improvement activity. Over time, the interval between Preventive maintenance decreases reflecting the effectiveness of the treatment as the pavement increases in age. </a:t>
            </a:r>
          </a:p>
          <a:p>
            <a:pPr>
              <a:lnSpc>
                <a:spcPts val="1400"/>
              </a:lnSpc>
              <a:spcAft>
                <a:spcPts val="600"/>
              </a:spcAft>
            </a:pPr>
            <a:r>
              <a:rPr lang="en-US" sz="1100" dirty="0">
                <a:solidFill>
                  <a:srgbClr val="414141"/>
                </a:solidFill>
              </a:rPr>
              <a:t>While Preventive maintenance treatments are prompted by timing, condition factors such as evidence of increased roughness in the pavement (IRI) or evidence of cracking in the pavement (DBA) are separate criteria that may prompt earlier treatments if the deterioration is occurring at a faster rate than design expectations. The treatment intervals that prompt Preventive maintenance treatments also vary based on the roadway category and traffic volume. For instance, the time intervals between initial Preventive maintenance is greater on C roadway category pavement than an A roadway category pavement, and time intervals between treatments may be greater for C2 (low-volume) type pavement than C1 (high-volume). This accounts for the differing needs in the frequency and type of treatments performed based on the level of service and risk factor and anticipated traffic volume on the pavement. </a:t>
            </a:r>
            <a:endParaRPr lang="en-US" sz="1100" dirty="0">
              <a:solidFill>
                <a:srgbClr val="414141"/>
              </a:solidFill>
              <a:latin typeface="+mj-lt"/>
            </a:endParaRPr>
          </a:p>
        </p:txBody>
      </p:sp>
      <p:sp>
        <p:nvSpPr>
          <p:cNvPr id="10" name="Rectangle 9"/>
          <p:cNvSpPr/>
          <p:nvPr/>
        </p:nvSpPr>
        <p:spPr>
          <a:xfrm>
            <a:off x="4860032" y="980728"/>
            <a:ext cx="3687202" cy="3041858"/>
          </a:xfrm>
          <a:prstGeom prst="rect">
            <a:avLst/>
          </a:prstGeom>
        </p:spPr>
        <p:txBody>
          <a:bodyPr wrap="square">
            <a:spAutoFit/>
          </a:bodyPr>
          <a:lstStyle/>
          <a:p>
            <a:pPr>
              <a:lnSpc>
                <a:spcPts val="1400"/>
              </a:lnSpc>
              <a:spcAft>
                <a:spcPts val="600"/>
              </a:spcAft>
            </a:pPr>
            <a:endParaRPr lang="en-US" sz="1100" dirty="0">
              <a:solidFill>
                <a:srgbClr val="414141"/>
              </a:solidFill>
            </a:endParaRPr>
          </a:p>
          <a:p>
            <a:pPr>
              <a:lnSpc>
                <a:spcPts val="1400"/>
              </a:lnSpc>
              <a:spcAft>
                <a:spcPts val="600"/>
              </a:spcAft>
            </a:pPr>
            <a:r>
              <a:rPr lang="en-US" sz="1100" dirty="0">
                <a:solidFill>
                  <a:srgbClr val="414141"/>
                </a:solidFill>
              </a:rPr>
              <a:t>INDOT’s minor structural treatment activities are primarily triggered by timing and occur at various treatment intervals driven by the functional life of the treatment, decreasing in frequency overtime. Other triggers, including evidence of cracking (DBA), roughness of the pavement (IRI), and rutting (RUT), are separate criteria used to trigger early treatments if performance is worse than expected. As with Preventive maintenance activities, the triggers that prompt minor structural treatments vary based on the roadway category to reflect a desire to mitigate the need for a replacement in the timing that another roadway category would need. By performing the minor structural treatment, this helps  commit to additional years of service for the pavement. </a:t>
            </a:r>
          </a:p>
        </p:txBody>
      </p:sp>
      <p:graphicFrame>
        <p:nvGraphicFramePr>
          <p:cNvPr id="8" name="Table 7"/>
          <p:cNvGraphicFramePr>
            <a:graphicFrameLocks noGrp="1"/>
          </p:cNvGraphicFramePr>
          <p:nvPr>
            <p:extLst>
              <p:ext uri="{D42A27DB-BD31-4B8C-83A1-F6EECF244321}">
                <p14:modId xmlns:p14="http://schemas.microsoft.com/office/powerpoint/2010/main" val="3742014233"/>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2" name="Rectangle 1"/>
          <p:cNvSpPr/>
          <p:nvPr/>
        </p:nvSpPr>
        <p:spPr>
          <a:xfrm>
            <a:off x="378642" y="926599"/>
            <a:ext cx="3888655" cy="26271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chemeClr val="bg2"/>
                </a:solidFill>
              </a:rPr>
              <a:t>Preventive Maintenance Triggers</a:t>
            </a:r>
          </a:p>
        </p:txBody>
      </p:sp>
      <p:sp>
        <p:nvSpPr>
          <p:cNvPr id="4" name="Rectangle 3"/>
          <p:cNvSpPr/>
          <p:nvPr/>
        </p:nvSpPr>
        <p:spPr>
          <a:xfrm>
            <a:off x="378063" y="1192147"/>
            <a:ext cx="3889235" cy="5016692"/>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12" name="Rectangle 11"/>
          <p:cNvSpPr/>
          <p:nvPr/>
        </p:nvSpPr>
        <p:spPr>
          <a:xfrm>
            <a:off x="4777099" y="1066903"/>
            <a:ext cx="3842661" cy="2995301"/>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6" name="Rectangle 5"/>
          <p:cNvSpPr/>
          <p:nvPr/>
        </p:nvSpPr>
        <p:spPr>
          <a:xfrm>
            <a:off x="4860032" y="4690359"/>
            <a:ext cx="3708412" cy="1528624"/>
          </a:xfrm>
          <a:prstGeom prst="rect">
            <a:avLst/>
          </a:prstGeom>
        </p:spPr>
        <p:txBody>
          <a:bodyPr wrap="square">
            <a:spAutoFit/>
          </a:bodyPr>
          <a:lstStyle/>
          <a:p>
            <a:pPr>
              <a:lnSpc>
                <a:spcPts val="1400"/>
              </a:lnSpc>
              <a:spcAft>
                <a:spcPts val="600"/>
              </a:spcAft>
            </a:pPr>
            <a:r>
              <a:rPr lang="en-US" sz="1100" dirty="0">
                <a:solidFill>
                  <a:srgbClr val="414141"/>
                </a:solidFill>
              </a:rPr>
              <a:t>Major structural treatments occur primarily due to the structural age of the pavement and occur following the application of Preventive maintenance and minor structural activities. Major structural treatments typically occur at a lower structural age for A categories than B and C categories. At a minimum, major structural treatments are considered when the pavement’s structural age is at least 60 years. </a:t>
            </a:r>
          </a:p>
        </p:txBody>
      </p:sp>
      <p:sp>
        <p:nvSpPr>
          <p:cNvPr id="11" name="Rectangle 10"/>
          <p:cNvSpPr/>
          <p:nvPr/>
        </p:nvSpPr>
        <p:spPr>
          <a:xfrm>
            <a:off x="4777099" y="908720"/>
            <a:ext cx="3873126" cy="262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chemeClr val="bg2"/>
                </a:solidFill>
              </a:rPr>
              <a:t>Minor Structural (MS) Triggers</a:t>
            </a:r>
          </a:p>
        </p:txBody>
      </p:sp>
      <p:sp>
        <p:nvSpPr>
          <p:cNvPr id="13" name="Rectangle 12"/>
          <p:cNvSpPr/>
          <p:nvPr/>
        </p:nvSpPr>
        <p:spPr>
          <a:xfrm>
            <a:off x="4761866" y="4407822"/>
            <a:ext cx="3873126" cy="26271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chemeClr val="bg2"/>
                </a:solidFill>
              </a:rPr>
              <a:t>Major Structural Triggers</a:t>
            </a:r>
          </a:p>
        </p:txBody>
      </p:sp>
      <p:sp>
        <p:nvSpPr>
          <p:cNvPr id="16" name="Rectangle 15"/>
          <p:cNvSpPr/>
          <p:nvPr/>
        </p:nvSpPr>
        <p:spPr>
          <a:xfrm>
            <a:off x="4775840" y="4433879"/>
            <a:ext cx="3842661" cy="1774960"/>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Tree>
    <p:extLst>
      <p:ext uri="{BB962C8B-B14F-4D97-AF65-F5344CB8AC3E}">
        <p14:creationId xmlns:p14="http://schemas.microsoft.com/office/powerpoint/2010/main" val="6590508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p:cNvSpPr/>
          <p:nvPr/>
        </p:nvSpPr>
        <p:spPr>
          <a:xfrm>
            <a:off x="280074" y="2821298"/>
            <a:ext cx="8404804" cy="3388308"/>
          </a:xfrm>
          <a:prstGeom prst="round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grpSp>
        <p:nvGrpSpPr>
          <p:cNvPr id="192" name="Group 191"/>
          <p:cNvGrpSpPr/>
          <p:nvPr/>
        </p:nvGrpSpPr>
        <p:grpSpPr>
          <a:xfrm rot="5400000">
            <a:off x="2760828" y="347092"/>
            <a:ext cx="3393280" cy="8341691"/>
            <a:chOff x="7382850" y="1017924"/>
            <a:chExt cx="3514309" cy="4923043"/>
          </a:xfrm>
        </p:grpSpPr>
        <p:grpSp>
          <p:nvGrpSpPr>
            <p:cNvPr id="193" name="Group 192"/>
            <p:cNvGrpSpPr/>
            <p:nvPr/>
          </p:nvGrpSpPr>
          <p:grpSpPr>
            <a:xfrm>
              <a:off x="7382850" y="1017924"/>
              <a:ext cx="3514309" cy="4923043"/>
              <a:chOff x="5004048" y="1000988"/>
              <a:chExt cx="3747977" cy="4613983"/>
            </a:xfrm>
          </p:grpSpPr>
          <p:grpSp>
            <p:nvGrpSpPr>
              <p:cNvPr id="200" name="Group 199"/>
              <p:cNvGrpSpPr/>
              <p:nvPr/>
            </p:nvGrpSpPr>
            <p:grpSpPr>
              <a:xfrm>
                <a:off x="5004048" y="3363560"/>
                <a:ext cx="3747977" cy="2251411"/>
                <a:chOff x="899592" y="2780928"/>
                <a:chExt cx="2855832" cy="1715499"/>
              </a:xfrm>
              <a:solidFill>
                <a:srgbClr val="E2E2E2">
                  <a:alpha val="69804"/>
                </a:srgbClr>
              </a:solidFill>
            </p:grpSpPr>
            <p:grpSp>
              <p:nvGrpSpPr>
                <p:cNvPr id="226" name="Group 225"/>
                <p:cNvGrpSpPr/>
                <p:nvPr/>
              </p:nvGrpSpPr>
              <p:grpSpPr>
                <a:xfrm rot="10800000">
                  <a:off x="2519772" y="2780928"/>
                  <a:ext cx="1235652" cy="1715499"/>
                  <a:chOff x="4308935" y="764704"/>
                  <a:chExt cx="1235652" cy="1715499"/>
                </a:xfrm>
                <a:grpFill/>
              </p:grpSpPr>
              <p:sp>
                <p:nvSpPr>
                  <p:cNvPr id="240"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1"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2"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3"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4"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5"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6"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7"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8"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49"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50"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51"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nvGrpSpPr>
                <p:cNvPr id="227" name="Group 226"/>
                <p:cNvGrpSpPr/>
                <p:nvPr/>
              </p:nvGrpSpPr>
              <p:grpSpPr>
                <a:xfrm rot="10800000" flipH="1">
                  <a:off x="899592" y="2780928"/>
                  <a:ext cx="1235652" cy="1715499"/>
                  <a:chOff x="4308935" y="764704"/>
                  <a:chExt cx="1235652" cy="1715499"/>
                </a:xfrm>
                <a:grpFill/>
              </p:grpSpPr>
              <p:sp>
                <p:nvSpPr>
                  <p:cNvPr id="228"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9"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0"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1"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2"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3"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4"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5"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6"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7"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8"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39"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sp>
            <p:nvSpPr>
              <p:cNvPr id="201" name="Rectangle 51"/>
              <p:cNvSpPr/>
              <p:nvPr/>
            </p:nvSpPr>
            <p:spPr>
              <a:xfrm rot="10800000" flipV="1">
                <a:off x="8212000" y="1000988"/>
                <a:ext cx="540024" cy="370764"/>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2" name="Rectangle 451"/>
              <p:cNvSpPr/>
              <p:nvPr/>
            </p:nvSpPr>
            <p:spPr>
              <a:xfrm rot="10800000" flipV="1">
                <a:off x="8212000" y="1489441"/>
                <a:ext cx="540025"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3" name="Rectangle 452"/>
              <p:cNvSpPr/>
              <p:nvPr/>
            </p:nvSpPr>
            <p:spPr>
              <a:xfrm rot="10800000" flipV="1">
                <a:off x="8208014" y="1926723"/>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4" name="Rectangle 447"/>
              <p:cNvSpPr/>
              <p:nvPr/>
            </p:nvSpPr>
            <p:spPr>
              <a:xfrm rot="10800000" flipV="1">
                <a:off x="7618164" y="1489443"/>
                <a:ext cx="540168"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5" name="Freeform 448"/>
              <p:cNvSpPr/>
              <p:nvPr/>
            </p:nvSpPr>
            <p:spPr>
              <a:xfrm rot="10800000" flipV="1">
                <a:off x="7618164" y="1924641"/>
                <a:ext cx="540168" cy="1006752"/>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6" name="Rectangle 449"/>
              <p:cNvSpPr/>
              <p:nvPr/>
            </p:nvSpPr>
            <p:spPr>
              <a:xfrm rot="10800000" flipV="1">
                <a:off x="7618164" y="1000989"/>
                <a:ext cx="540168" cy="372017"/>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7" name="Freeform 445"/>
              <p:cNvSpPr/>
              <p:nvPr/>
            </p:nvSpPr>
            <p:spPr>
              <a:xfrm rot="10800000" flipV="1">
                <a:off x="7631560" y="2994860"/>
                <a:ext cx="1115495" cy="257538"/>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8" name="Freeform 398"/>
              <p:cNvSpPr/>
              <p:nvPr/>
            </p:nvSpPr>
            <p:spPr>
              <a:xfrm rot="10800000" flipV="1">
                <a:off x="7130363" y="1010992"/>
                <a:ext cx="440921" cy="803275"/>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09" name="Rectangle 416"/>
              <p:cNvSpPr/>
              <p:nvPr/>
            </p:nvSpPr>
            <p:spPr>
              <a:xfrm rot="10800000" flipV="1">
                <a:off x="7130363" y="1924641"/>
                <a:ext cx="434263" cy="682899"/>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0" name="Rectangle 417"/>
              <p:cNvSpPr/>
              <p:nvPr/>
            </p:nvSpPr>
            <p:spPr>
              <a:xfrm rot="10800000" flipV="1">
                <a:off x="7130363" y="2702041"/>
                <a:ext cx="434263" cy="550358"/>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1" name="Rectangle 452"/>
              <p:cNvSpPr/>
              <p:nvPr/>
            </p:nvSpPr>
            <p:spPr>
              <a:xfrm rot="10800000" flipV="1">
                <a:off x="8208014" y="2371280"/>
                <a:ext cx="544011" cy="325843"/>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2" name="Rectangle 211"/>
              <p:cNvSpPr/>
              <p:nvPr/>
            </p:nvSpPr>
            <p:spPr>
              <a:xfrm rot="10800000" flipV="1">
                <a:off x="8208014" y="2789638"/>
                <a:ext cx="544011" cy="141754"/>
              </a:xfrm>
              <a:prstGeom prst="rect">
                <a:avLst/>
              </a:pr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nvGrpSpPr>
              <p:cNvPr id="213" name="Group 212"/>
              <p:cNvGrpSpPr/>
              <p:nvPr/>
            </p:nvGrpSpPr>
            <p:grpSpPr>
              <a:xfrm rot="10800000" flipH="1" flipV="1">
                <a:off x="5004048" y="1000988"/>
                <a:ext cx="1621662" cy="2251411"/>
                <a:chOff x="4308935" y="764704"/>
                <a:chExt cx="1235652" cy="1715499"/>
              </a:xfrm>
              <a:solidFill>
                <a:srgbClr val="E2E2E2">
                  <a:alpha val="69804"/>
                </a:srgbClr>
              </a:solidFill>
            </p:grpSpPr>
            <p:sp>
              <p:nvSpPr>
                <p:cNvPr id="214" name="Rectangle 51"/>
                <p:cNvSpPr/>
                <p:nvPr/>
              </p:nvSpPr>
              <p:spPr>
                <a:xfrm>
                  <a:off x="4308936" y="764704"/>
                  <a:ext cx="411480" cy="282510"/>
                </a:xfrm>
                <a:custGeom>
                  <a:avLst/>
                  <a:gdLst>
                    <a:gd name="connsiteX0" fmla="*/ 0 w 530185"/>
                    <a:gd name="connsiteY0" fmla="*/ 0 h 419099"/>
                    <a:gd name="connsiteX1" fmla="*/ 530185 w 530185"/>
                    <a:gd name="connsiteY1" fmla="*/ 0 h 419099"/>
                    <a:gd name="connsiteX2" fmla="*/ 530185 w 530185"/>
                    <a:gd name="connsiteY2" fmla="*/ 419099 h 419099"/>
                    <a:gd name="connsiteX3" fmla="*/ 0 w 530185"/>
                    <a:gd name="connsiteY3" fmla="*/ 419099 h 419099"/>
                    <a:gd name="connsiteX4" fmla="*/ 0 w 530185"/>
                    <a:gd name="connsiteY4" fmla="*/ 0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099 h 419099"/>
                    <a:gd name="connsiteX1" fmla="*/ 530185 w 530185"/>
                    <a:gd name="connsiteY1" fmla="*/ 0 h 419099"/>
                    <a:gd name="connsiteX2" fmla="*/ 530185 w 530185"/>
                    <a:gd name="connsiteY2" fmla="*/ 419099 h 419099"/>
                    <a:gd name="connsiteX3" fmla="*/ 0 w 530185"/>
                    <a:gd name="connsiteY3" fmla="*/ 419099 h 419099"/>
                    <a:gd name="connsiteX0" fmla="*/ 0 w 530185"/>
                    <a:gd name="connsiteY0" fmla="*/ 419248 h 419248"/>
                    <a:gd name="connsiteX1" fmla="*/ 530185 w 530185"/>
                    <a:gd name="connsiteY1" fmla="*/ 149 h 419248"/>
                    <a:gd name="connsiteX2" fmla="*/ 530185 w 530185"/>
                    <a:gd name="connsiteY2" fmla="*/ 419248 h 419248"/>
                    <a:gd name="connsiteX3" fmla="*/ 0 w 530185"/>
                    <a:gd name="connsiteY3" fmla="*/ 419248 h 419248"/>
                    <a:gd name="connsiteX0" fmla="*/ 0 w 530185"/>
                    <a:gd name="connsiteY0" fmla="*/ 419235 h 419235"/>
                    <a:gd name="connsiteX1" fmla="*/ 530185 w 530185"/>
                    <a:gd name="connsiteY1" fmla="*/ 136 h 419235"/>
                    <a:gd name="connsiteX2" fmla="*/ 530185 w 530185"/>
                    <a:gd name="connsiteY2" fmla="*/ 419235 h 419235"/>
                    <a:gd name="connsiteX3" fmla="*/ 0 w 530185"/>
                    <a:gd name="connsiteY3" fmla="*/ 419235 h 419235"/>
                    <a:gd name="connsiteX0" fmla="*/ 0 w 532566"/>
                    <a:gd name="connsiteY0" fmla="*/ 419235 h 419235"/>
                    <a:gd name="connsiteX1" fmla="*/ 532566 w 532566"/>
                    <a:gd name="connsiteY1" fmla="*/ 136 h 419235"/>
                    <a:gd name="connsiteX2" fmla="*/ 532566 w 532566"/>
                    <a:gd name="connsiteY2" fmla="*/ 419235 h 419235"/>
                    <a:gd name="connsiteX3" fmla="*/ 0 w 532566"/>
                    <a:gd name="connsiteY3" fmla="*/ 419235 h 419235"/>
                    <a:gd name="connsiteX0" fmla="*/ 0 w 532566"/>
                    <a:gd name="connsiteY0" fmla="*/ 419235 h 426379"/>
                    <a:gd name="connsiteX1" fmla="*/ 532566 w 532566"/>
                    <a:gd name="connsiteY1" fmla="*/ 136 h 426379"/>
                    <a:gd name="connsiteX2" fmla="*/ 532566 w 532566"/>
                    <a:gd name="connsiteY2" fmla="*/ 426379 h 426379"/>
                    <a:gd name="connsiteX3" fmla="*/ 0 w 532566"/>
                    <a:gd name="connsiteY3" fmla="*/ 419235 h 426379"/>
                    <a:gd name="connsiteX0" fmla="*/ 0 w 530185"/>
                    <a:gd name="connsiteY0" fmla="*/ 421615 h 426377"/>
                    <a:gd name="connsiteX1" fmla="*/ 530185 w 530185"/>
                    <a:gd name="connsiteY1" fmla="*/ 134 h 426377"/>
                    <a:gd name="connsiteX2" fmla="*/ 530185 w 530185"/>
                    <a:gd name="connsiteY2" fmla="*/ 426377 h 426377"/>
                    <a:gd name="connsiteX3" fmla="*/ 0 w 530185"/>
                    <a:gd name="connsiteY3" fmla="*/ 421615 h 426377"/>
                    <a:gd name="connsiteX0" fmla="*/ 0 w 530185"/>
                    <a:gd name="connsiteY0" fmla="*/ 421615 h 423996"/>
                    <a:gd name="connsiteX1" fmla="*/ 530185 w 530185"/>
                    <a:gd name="connsiteY1" fmla="*/ 134 h 423996"/>
                    <a:gd name="connsiteX2" fmla="*/ 527804 w 530185"/>
                    <a:gd name="connsiteY2" fmla="*/ 423996 h 423996"/>
                    <a:gd name="connsiteX3" fmla="*/ 0 w 530185"/>
                    <a:gd name="connsiteY3" fmla="*/ 421615 h 423996"/>
                  </a:gdLst>
                  <a:ahLst/>
                  <a:cxnLst>
                    <a:cxn ang="0">
                      <a:pos x="connsiteX0" y="connsiteY0"/>
                    </a:cxn>
                    <a:cxn ang="0">
                      <a:pos x="connsiteX1" y="connsiteY1"/>
                    </a:cxn>
                    <a:cxn ang="0">
                      <a:pos x="connsiteX2" y="connsiteY2"/>
                    </a:cxn>
                    <a:cxn ang="0">
                      <a:pos x="connsiteX3" y="connsiteY3"/>
                    </a:cxn>
                  </a:cxnLst>
                  <a:rect l="l" t="t" r="r" b="b"/>
                  <a:pathLst>
                    <a:path w="530185" h="423996">
                      <a:moveTo>
                        <a:pt x="0" y="421615"/>
                      </a:moveTo>
                      <a:cubicBezTo>
                        <a:pt x="24328" y="162852"/>
                        <a:pt x="272494" y="-5422"/>
                        <a:pt x="530185" y="134"/>
                      </a:cubicBezTo>
                      <a:cubicBezTo>
                        <a:pt x="529391" y="141421"/>
                        <a:pt x="528598" y="282709"/>
                        <a:pt x="527804" y="423996"/>
                      </a:cubicBezTo>
                      <a:lnTo>
                        <a:pt x="0" y="421615"/>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5" name="Rectangle 451"/>
                <p:cNvSpPr/>
                <p:nvPr/>
              </p:nvSpPr>
              <p:spPr>
                <a:xfrm>
                  <a:off x="4308935" y="1136889"/>
                  <a:ext cx="411481"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6" name="Rectangle 452"/>
                <p:cNvSpPr/>
                <p:nvPr/>
              </p:nvSpPr>
              <p:spPr>
                <a:xfrm>
                  <a:off x="4308935" y="1470083"/>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7" name="Rectangle 447"/>
                <p:cNvSpPr/>
                <p:nvPr/>
              </p:nvSpPr>
              <p:spPr>
                <a:xfrm>
                  <a:off x="4761309" y="1136890"/>
                  <a:ext cx="411590"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8" name="Freeform 448"/>
                <p:cNvSpPr/>
                <p:nvPr/>
              </p:nvSpPr>
              <p:spPr>
                <a:xfrm>
                  <a:off x="4761309" y="1468496"/>
                  <a:ext cx="411590" cy="767111"/>
                </a:xfrm>
                <a:custGeom>
                  <a:avLst/>
                  <a:gdLst>
                    <a:gd name="connsiteX0" fmla="*/ 0 w 492918"/>
                    <a:gd name="connsiteY0" fmla="*/ 0 h 1151293"/>
                    <a:gd name="connsiteX1" fmla="*/ 492918 w 492918"/>
                    <a:gd name="connsiteY1" fmla="*/ 0 h 1151293"/>
                    <a:gd name="connsiteX2" fmla="*/ 492918 w 492918"/>
                    <a:gd name="connsiteY2" fmla="*/ 372624 h 1151293"/>
                    <a:gd name="connsiteX3" fmla="*/ 457199 w 492918"/>
                    <a:gd name="connsiteY3" fmla="*/ 372624 h 1151293"/>
                    <a:gd name="connsiteX4" fmla="*/ 457199 w 492918"/>
                    <a:gd name="connsiteY4" fmla="*/ 778669 h 1151293"/>
                    <a:gd name="connsiteX5" fmla="*/ 492918 w 492918"/>
                    <a:gd name="connsiteY5" fmla="*/ 778669 h 1151293"/>
                    <a:gd name="connsiteX6" fmla="*/ 492918 w 492918"/>
                    <a:gd name="connsiteY6" fmla="*/ 1151293 h 1151293"/>
                    <a:gd name="connsiteX7" fmla="*/ 0 w 492918"/>
                    <a:gd name="connsiteY7" fmla="*/ 1151293 h 1151293"/>
                    <a:gd name="connsiteX8" fmla="*/ 0 w 492918"/>
                    <a:gd name="connsiteY8" fmla="*/ 778669 h 1151293"/>
                    <a:gd name="connsiteX9" fmla="*/ 159542 w 492918"/>
                    <a:gd name="connsiteY9" fmla="*/ 778669 h 1151293"/>
                    <a:gd name="connsiteX10" fmla="*/ 159542 w 492918"/>
                    <a:gd name="connsiteY10" fmla="*/ 372624 h 1151293"/>
                    <a:gd name="connsiteX11" fmla="*/ 0 w 492918"/>
                    <a:gd name="connsiteY11" fmla="*/ 372624 h 115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2918" h="1151293">
                      <a:moveTo>
                        <a:pt x="0" y="0"/>
                      </a:moveTo>
                      <a:lnTo>
                        <a:pt x="492918" y="0"/>
                      </a:lnTo>
                      <a:lnTo>
                        <a:pt x="492918" y="372624"/>
                      </a:lnTo>
                      <a:lnTo>
                        <a:pt x="457199" y="372624"/>
                      </a:lnTo>
                      <a:lnTo>
                        <a:pt x="457199" y="778669"/>
                      </a:lnTo>
                      <a:lnTo>
                        <a:pt x="492918" y="778669"/>
                      </a:lnTo>
                      <a:lnTo>
                        <a:pt x="492918" y="1151293"/>
                      </a:lnTo>
                      <a:lnTo>
                        <a:pt x="0" y="1151293"/>
                      </a:lnTo>
                      <a:lnTo>
                        <a:pt x="0" y="778669"/>
                      </a:lnTo>
                      <a:lnTo>
                        <a:pt x="159542" y="778669"/>
                      </a:lnTo>
                      <a:lnTo>
                        <a:pt x="159542" y="372624"/>
                      </a:lnTo>
                      <a:lnTo>
                        <a:pt x="0" y="37262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19" name="Rectangle 449"/>
                <p:cNvSpPr/>
                <p:nvPr/>
              </p:nvSpPr>
              <p:spPr>
                <a:xfrm>
                  <a:off x="4761309" y="764705"/>
                  <a:ext cx="411590" cy="28346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0" name="Freeform 445"/>
                <p:cNvSpPr/>
                <p:nvPr/>
              </p:nvSpPr>
              <p:spPr>
                <a:xfrm>
                  <a:off x="4312722" y="2283967"/>
                  <a:ext cx="849970" cy="196235"/>
                </a:xfrm>
                <a:custGeom>
                  <a:avLst/>
                  <a:gdLst>
                    <a:gd name="connsiteX0" fmla="*/ 82089 w 1017921"/>
                    <a:gd name="connsiteY0" fmla="*/ 0 h 294513"/>
                    <a:gd name="connsiteX1" fmla="*/ 189245 w 1017921"/>
                    <a:gd name="connsiteY1" fmla="*/ 0 h 294513"/>
                    <a:gd name="connsiteX2" fmla="*/ 189245 w 1017921"/>
                    <a:gd name="connsiteY2" fmla="*/ 44483 h 294513"/>
                    <a:gd name="connsiteX3" fmla="*/ 836946 w 1017921"/>
                    <a:gd name="connsiteY3" fmla="*/ 44483 h 294513"/>
                    <a:gd name="connsiteX4" fmla="*/ 836946 w 1017921"/>
                    <a:gd name="connsiteY4" fmla="*/ 0 h 294513"/>
                    <a:gd name="connsiteX5" fmla="*/ 944102 w 1017921"/>
                    <a:gd name="connsiteY5" fmla="*/ 0 h 294513"/>
                    <a:gd name="connsiteX6" fmla="*/ 944102 w 1017921"/>
                    <a:gd name="connsiteY6" fmla="*/ 44483 h 294513"/>
                    <a:gd name="connsiteX7" fmla="*/ 1017921 w 1017921"/>
                    <a:gd name="connsiteY7" fmla="*/ 44483 h 294513"/>
                    <a:gd name="connsiteX8" fmla="*/ 1017921 w 1017921"/>
                    <a:gd name="connsiteY8" fmla="*/ 294513 h 294513"/>
                    <a:gd name="connsiteX9" fmla="*/ 0 w 1017921"/>
                    <a:gd name="connsiteY9" fmla="*/ 294513 h 294513"/>
                    <a:gd name="connsiteX10" fmla="*/ 0 w 1017921"/>
                    <a:gd name="connsiteY10" fmla="*/ 44483 h 294513"/>
                    <a:gd name="connsiteX11" fmla="*/ 82089 w 1017921"/>
                    <a:gd name="connsiteY11" fmla="*/ 44483 h 29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921" h="294513">
                      <a:moveTo>
                        <a:pt x="82089" y="0"/>
                      </a:moveTo>
                      <a:lnTo>
                        <a:pt x="189245" y="0"/>
                      </a:lnTo>
                      <a:lnTo>
                        <a:pt x="189245" y="44483"/>
                      </a:lnTo>
                      <a:lnTo>
                        <a:pt x="836946" y="44483"/>
                      </a:lnTo>
                      <a:lnTo>
                        <a:pt x="836946" y="0"/>
                      </a:lnTo>
                      <a:lnTo>
                        <a:pt x="944102" y="0"/>
                      </a:lnTo>
                      <a:lnTo>
                        <a:pt x="944102" y="44483"/>
                      </a:lnTo>
                      <a:lnTo>
                        <a:pt x="1017921" y="44483"/>
                      </a:lnTo>
                      <a:lnTo>
                        <a:pt x="1017921" y="294513"/>
                      </a:lnTo>
                      <a:lnTo>
                        <a:pt x="0" y="294513"/>
                      </a:lnTo>
                      <a:lnTo>
                        <a:pt x="0" y="44483"/>
                      </a:lnTo>
                      <a:lnTo>
                        <a:pt x="82089" y="44483"/>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1" name="Freeform 398"/>
                <p:cNvSpPr/>
                <p:nvPr/>
              </p:nvSpPr>
              <p:spPr>
                <a:xfrm>
                  <a:off x="5208620" y="772327"/>
                  <a:ext cx="335967" cy="612068"/>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2" name="Rectangle 416"/>
                <p:cNvSpPr/>
                <p:nvPr/>
              </p:nvSpPr>
              <p:spPr>
                <a:xfrm>
                  <a:off x="5213693" y="1468496"/>
                  <a:ext cx="330894" cy="520346"/>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3" name="Rectangle 417"/>
                <p:cNvSpPr/>
                <p:nvPr/>
              </p:nvSpPr>
              <p:spPr>
                <a:xfrm>
                  <a:off x="5213693" y="2060849"/>
                  <a:ext cx="330894" cy="419354"/>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4" name="Rectangle 452"/>
                <p:cNvSpPr/>
                <p:nvPr/>
              </p:nvSpPr>
              <p:spPr>
                <a:xfrm>
                  <a:off x="4308935" y="1808820"/>
                  <a:ext cx="414518" cy="248281"/>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225" name="Rectangle 452"/>
                <p:cNvSpPr/>
                <p:nvPr/>
              </p:nvSpPr>
              <p:spPr>
                <a:xfrm>
                  <a:off x="4308935" y="2127595"/>
                  <a:ext cx="414518" cy="108012"/>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pSp>
        <p:sp>
          <p:nvSpPr>
            <p:cNvPr id="194" name="Freeform 398"/>
            <p:cNvSpPr/>
            <p:nvPr/>
          </p:nvSpPr>
          <p:spPr>
            <a:xfrm rot="10800000" flipV="1">
              <a:off x="8964488" y="2002293"/>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5" name="Freeform 398"/>
            <p:cNvSpPr/>
            <p:nvPr/>
          </p:nvSpPr>
          <p:spPr>
            <a:xfrm rot="10800000" flipV="1">
              <a:off x="8941849" y="2892173"/>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6" name="Freeform 398"/>
            <p:cNvSpPr/>
            <p:nvPr/>
          </p:nvSpPr>
          <p:spPr>
            <a:xfrm rot="10800000" flipV="1">
              <a:off x="8941849" y="3811516"/>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7" name="Freeform 398"/>
            <p:cNvSpPr/>
            <p:nvPr/>
          </p:nvSpPr>
          <p:spPr>
            <a:xfrm rot="10800000" flipV="1">
              <a:off x="8962888" y="1026606"/>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8" name="Freeform 398"/>
            <p:cNvSpPr/>
            <p:nvPr/>
          </p:nvSpPr>
          <p:spPr>
            <a:xfrm rot="10800000" flipV="1">
              <a:off x="8983104" y="4738714"/>
              <a:ext cx="413432" cy="857081"/>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sp>
          <p:nvSpPr>
            <p:cNvPr id="199" name="Freeform 398"/>
            <p:cNvSpPr/>
            <p:nvPr/>
          </p:nvSpPr>
          <p:spPr>
            <a:xfrm rot="10800000" flipV="1">
              <a:off x="8973136" y="5679167"/>
              <a:ext cx="413432" cy="261800"/>
            </a:xfrm>
            <a:custGeom>
              <a:avLst/>
              <a:gdLst>
                <a:gd name="connsiteX0" fmla="*/ 54768 w 409576"/>
                <a:gd name="connsiteY0" fmla="*/ 0 h 535852"/>
                <a:gd name="connsiteX1" fmla="*/ 409576 w 409576"/>
                <a:gd name="connsiteY1" fmla="*/ 0 h 535852"/>
                <a:gd name="connsiteX2" fmla="*/ 409576 w 409576"/>
                <a:gd name="connsiteY2" fmla="*/ 535852 h 535852"/>
                <a:gd name="connsiteX3" fmla="*/ 54768 w 409576"/>
                <a:gd name="connsiteY3" fmla="*/ 535852 h 535852"/>
                <a:gd name="connsiteX4" fmla="*/ 54768 w 409576"/>
                <a:gd name="connsiteY4" fmla="*/ 323922 h 535852"/>
                <a:gd name="connsiteX5" fmla="*/ 0 w 409576"/>
                <a:gd name="connsiteY5" fmla="*/ 323922 h 535852"/>
                <a:gd name="connsiteX6" fmla="*/ 0 w 409576"/>
                <a:gd name="connsiteY6" fmla="*/ 214314 h 535852"/>
                <a:gd name="connsiteX7" fmla="*/ 54768 w 409576"/>
                <a:gd name="connsiteY7" fmla="*/ 214314 h 53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576" h="535852">
                  <a:moveTo>
                    <a:pt x="54768" y="0"/>
                  </a:moveTo>
                  <a:lnTo>
                    <a:pt x="409576" y="0"/>
                  </a:lnTo>
                  <a:lnTo>
                    <a:pt x="409576" y="535852"/>
                  </a:lnTo>
                  <a:lnTo>
                    <a:pt x="54768" y="535852"/>
                  </a:lnTo>
                  <a:lnTo>
                    <a:pt x="54768" y="323922"/>
                  </a:lnTo>
                  <a:lnTo>
                    <a:pt x="0" y="323922"/>
                  </a:lnTo>
                  <a:lnTo>
                    <a:pt x="0" y="214314"/>
                  </a:lnTo>
                  <a:lnTo>
                    <a:pt x="54768" y="214314"/>
                  </a:lnTo>
                  <a:close/>
                </a:path>
              </a:pathLst>
            </a:custGeom>
            <a:solidFill>
              <a:srgbClr val="E2E2E2">
                <a:alpha val="69804"/>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5720" tIns="45720" rIns="45720" bIns="45720" rtlCol="0" anchor="ctr">
              <a:noAutofit/>
            </a:bodyPr>
            <a:lstStyle/>
            <a:p>
              <a:pPr algn="ctr">
                <a:lnSpc>
                  <a:spcPts val="900"/>
                </a:lnSpc>
              </a:pPr>
              <a:endParaRPr lang="en-US" sz="1000">
                <a:cs typeface="Arial" panose="020B0604020202020204" pitchFamily="34" charset="0"/>
              </a:endParaRPr>
            </a:p>
          </p:txBody>
        </p:sp>
      </p:grpSp>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49179"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Trigger Overview: Portland Cement Concrete (PCCP)</a:t>
            </a:r>
          </a:p>
        </p:txBody>
      </p:sp>
      <p:sp>
        <p:nvSpPr>
          <p:cNvPr id="9" name="Rectangle 8"/>
          <p:cNvSpPr/>
          <p:nvPr/>
        </p:nvSpPr>
        <p:spPr>
          <a:xfrm>
            <a:off x="297337" y="1080268"/>
            <a:ext cx="4064351" cy="1169551"/>
          </a:xfrm>
          <a:prstGeom prst="rect">
            <a:avLst/>
          </a:prstGeom>
        </p:spPr>
        <p:txBody>
          <a:bodyPr wrap="square">
            <a:spAutoFit/>
          </a:bodyPr>
          <a:lstStyle/>
          <a:p>
            <a:pPr>
              <a:lnSpc>
                <a:spcPts val="1400"/>
              </a:lnSpc>
              <a:spcAft>
                <a:spcPts val="600"/>
              </a:spcAft>
            </a:pPr>
            <a:r>
              <a:rPr lang="en-US" sz="1100" dirty="0">
                <a:solidFill>
                  <a:srgbClr val="414141"/>
                </a:solidFill>
              </a:rPr>
              <a:t>Treatment strategies for INDOT’s PCCP include, but are not limited to, partial and full-depth patching, joint repair, surface profiling, joint sealing, major structural treatments, etc. PCCP profiling and grooving may also be included should roughness be a factor. Treatments are recommended based on a series of triggers that prompt the need for the pavement’s treatment.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4" name="Rectangle 3"/>
          <p:cNvSpPr/>
          <p:nvPr/>
        </p:nvSpPr>
        <p:spPr>
          <a:xfrm>
            <a:off x="4535996" y="1080268"/>
            <a:ext cx="4032448" cy="1107996"/>
          </a:xfrm>
          <a:prstGeom prst="rect">
            <a:avLst/>
          </a:prstGeom>
        </p:spPr>
        <p:txBody>
          <a:bodyPr wrap="square">
            <a:spAutoFit/>
          </a:bodyPr>
          <a:lstStyle/>
          <a:p>
            <a:r>
              <a:rPr lang="en-US" sz="1100" dirty="0">
                <a:solidFill>
                  <a:srgbClr val="414141"/>
                </a:solidFill>
              </a:rPr>
              <a:t>The sequencing of treatments over the lifecycle of the pavement establishes INDOT’s overall asset lifecycle strategy for the PCCP. Pavement strategies vary by roadway category to reflect the differing needs in the frequency and type of treatments performed based on the level of service, risk factor, and anticipated traffic. </a:t>
            </a:r>
          </a:p>
        </p:txBody>
      </p:sp>
      <p:grpSp>
        <p:nvGrpSpPr>
          <p:cNvPr id="86" name="Group 85"/>
          <p:cNvGrpSpPr/>
          <p:nvPr/>
        </p:nvGrpSpPr>
        <p:grpSpPr>
          <a:xfrm>
            <a:off x="1387844" y="2996952"/>
            <a:ext cx="6737885" cy="3035111"/>
            <a:chOff x="1600200" y="1872258"/>
            <a:chExt cx="5662500" cy="2922614"/>
          </a:xfrm>
        </p:grpSpPr>
        <p:grpSp>
          <p:nvGrpSpPr>
            <p:cNvPr id="87" name="Group 86"/>
            <p:cNvGrpSpPr/>
            <p:nvPr/>
          </p:nvGrpSpPr>
          <p:grpSpPr>
            <a:xfrm>
              <a:off x="1600200" y="1872258"/>
              <a:ext cx="2882423" cy="891047"/>
              <a:chOff x="1069393" y="1394006"/>
              <a:chExt cx="3327716" cy="1028700"/>
            </a:xfrm>
          </p:grpSpPr>
          <p:sp>
            <p:nvSpPr>
              <p:cNvPr id="134" name="Rectangle 133"/>
              <p:cNvSpPr/>
              <p:nvPr/>
            </p:nvSpPr>
            <p:spPr>
              <a:xfrm>
                <a:off x="1411364" y="1447369"/>
                <a:ext cx="1630062" cy="5539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bg1"/>
                    </a:solidFill>
                  </a:rPr>
                  <a:t>Roughness of the PCCP. </a:t>
                </a:r>
              </a:p>
            </p:txBody>
          </p:sp>
          <p:grpSp>
            <p:nvGrpSpPr>
              <p:cNvPr id="135" name="Group 134"/>
              <p:cNvGrpSpPr/>
              <p:nvPr/>
            </p:nvGrpSpPr>
            <p:grpSpPr>
              <a:xfrm>
                <a:off x="1069393" y="1394006"/>
                <a:ext cx="3327716" cy="1028700"/>
                <a:chOff x="1069393" y="1394006"/>
                <a:chExt cx="3327716" cy="1028700"/>
              </a:xfrm>
            </p:grpSpPr>
            <p:grpSp>
              <p:nvGrpSpPr>
                <p:cNvPr id="136" name="Group 135"/>
                <p:cNvGrpSpPr/>
                <p:nvPr/>
              </p:nvGrpSpPr>
              <p:grpSpPr>
                <a:xfrm>
                  <a:off x="1069393" y="1839806"/>
                  <a:ext cx="2778707" cy="105181"/>
                  <a:chOff x="574093" y="1870074"/>
                  <a:chExt cx="2778707" cy="105181"/>
                </a:xfrm>
              </p:grpSpPr>
              <p:cxnSp>
                <p:nvCxnSpPr>
                  <p:cNvPr id="140" name="Straight Connector 139"/>
                  <p:cNvCxnSpPr/>
                  <p:nvPr/>
                </p:nvCxnSpPr>
                <p:spPr>
                  <a:xfrm>
                    <a:off x="694743" y="1924050"/>
                    <a:ext cx="2658057" cy="0"/>
                  </a:xfrm>
                  <a:prstGeom prst="line">
                    <a:avLst/>
                  </a:prstGeom>
                  <a:ln w="28575">
                    <a:solidFill>
                      <a:srgbClr val="003C5B"/>
                    </a:solidFill>
                  </a:ln>
                </p:spPr>
                <p:style>
                  <a:lnRef idx="1">
                    <a:schemeClr val="accent1"/>
                  </a:lnRef>
                  <a:fillRef idx="0">
                    <a:schemeClr val="accent1"/>
                  </a:fillRef>
                  <a:effectRef idx="0">
                    <a:schemeClr val="accent1"/>
                  </a:effectRef>
                  <a:fontRef idx="minor">
                    <a:schemeClr val="tx1"/>
                  </a:fontRef>
                </p:style>
              </p:cxnSp>
              <p:sp>
                <p:nvSpPr>
                  <p:cNvPr id="141" name="Hexagon 140"/>
                  <p:cNvSpPr/>
                  <p:nvPr/>
                </p:nvSpPr>
                <p:spPr>
                  <a:xfrm>
                    <a:off x="574093" y="1870074"/>
                    <a:ext cx="129540" cy="105181"/>
                  </a:xfrm>
                  <a:prstGeom prst="hexagon">
                    <a:avLst>
                      <a:gd name="adj" fmla="val 28825"/>
                      <a:gd name="vf" fmla="val 115470"/>
                    </a:avLst>
                  </a:prstGeom>
                  <a:solidFill>
                    <a:schemeClr val="bg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37" name="Group 136"/>
                <p:cNvGrpSpPr/>
                <p:nvPr/>
              </p:nvGrpSpPr>
              <p:grpSpPr>
                <a:xfrm>
                  <a:off x="3204162" y="1394006"/>
                  <a:ext cx="1192947" cy="1028700"/>
                  <a:chOff x="3204162" y="1394006"/>
                  <a:chExt cx="1192947" cy="1028700"/>
                </a:xfrm>
              </p:grpSpPr>
              <p:sp>
                <p:nvSpPr>
                  <p:cNvPr id="138" name="Hexagon 137"/>
                  <p:cNvSpPr/>
                  <p:nvPr/>
                </p:nvSpPr>
                <p:spPr>
                  <a:xfrm>
                    <a:off x="3204162" y="1394006"/>
                    <a:ext cx="1192947" cy="1028700"/>
                  </a:xfrm>
                  <a:prstGeom prst="hexagon">
                    <a:avLst>
                      <a:gd name="adj" fmla="val 25000"/>
                      <a:gd name="vf" fmla="val 115470"/>
                    </a:avLst>
                  </a:prstGeom>
                  <a:solidFill>
                    <a:schemeClr val="bg1"/>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39" name="Rectangle 138"/>
                  <p:cNvSpPr/>
                  <p:nvPr/>
                </p:nvSpPr>
                <p:spPr>
                  <a:xfrm>
                    <a:off x="3328875" y="2002963"/>
                    <a:ext cx="957895" cy="239119"/>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International Roughness Index </a:t>
                    </a:r>
                    <a:r>
                      <a:rPr lang="en-US" sz="900" i="1" dirty="0">
                        <a:solidFill>
                          <a:schemeClr val="bg2"/>
                        </a:solidFill>
                        <a:ea typeface="Calibri" panose="020F0502020204030204" pitchFamily="34" charset="0"/>
                        <a:cs typeface="Arial" panose="020B0604020202020204" pitchFamily="34" charset="0"/>
                      </a:rPr>
                      <a:t>(IRI) </a:t>
                    </a:r>
                    <a:endParaRPr lang="en-US" sz="900" i="1" dirty="0">
                      <a:solidFill>
                        <a:schemeClr val="bg2"/>
                      </a:solidFill>
                    </a:endParaRPr>
                  </a:p>
                </p:txBody>
              </p:sp>
            </p:grpSp>
          </p:grpSp>
        </p:grpSp>
        <p:sp>
          <p:nvSpPr>
            <p:cNvPr id="88" name="Rectangle 87"/>
            <p:cNvSpPr/>
            <p:nvPr/>
          </p:nvSpPr>
          <p:spPr>
            <a:xfrm>
              <a:off x="3644060" y="3535937"/>
              <a:ext cx="757010" cy="199944"/>
            </a:xfrm>
            <a:prstGeom prst="rect">
              <a:avLst/>
            </a:prstGeom>
          </p:spPr>
          <p:txBody>
            <a:bodyPr wrap="none" lIns="0" tIns="0" rIns="0" bIns="0" anchor="ctr" anchorCtr="0">
              <a:noAutofit/>
            </a:bodyPr>
            <a:lstStyle/>
            <a:p>
              <a:pPr algn="ctr"/>
              <a:endParaRPr lang="en-US" sz="1100" dirty="0"/>
            </a:p>
          </p:txBody>
        </p:sp>
        <p:grpSp>
          <p:nvGrpSpPr>
            <p:cNvPr id="89" name="Group 88"/>
            <p:cNvGrpSpPr/>
            <p:nvPr/>
          </p:nvGrpSpPr>
          <p:grpSpPr>
            <a:xfrm>
              <a:off x="4450303" y="2314874"/>
              <a:ext cx="2812397" cy="891046"/>
              <a:chOff x="6950595" y="800101"/>
              <a:chExt cx="3246872" cy="1028700"/>
            </a:xfrm>
          </p:grpSpPr>
          <p:sp>
            <p:nvSpPr>
              <p:cNvPr id="127" name="Rectangle 126"/>
              <p:cNvSpPr/>
              <p:nvPr/>
            </p:nvSpPr>
            <p:spPr>
              <a:xfrm>
                <a:off x="8125120" y="904076"/>
                <a:ext cx="2072347" cy="31586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tx2">
                        <a:lumMod val="75000"/>
                      </a:schemeClr>
                    </a:solidFill>
                  </a:rPr>
                  <a:t>Number of profiling treatments performed over the structural life of the pavement. No more than two can be completed. </a:t>
                </a:r>
              </a:p>
            </p:txBody>
          </p:sp>
          <p:grpSp>
            <p:nvGrpSpPr>
              <p:cNvPr id="128" name="Group 127"/>
              <p:cNvGrpSpPr/>
              <p:nvPr/>
            </p:nvGrpSpPr>
            <p:grpSpPr>
              <a:xfrm flipH="1">
                <a:off x="7353300" y="1268306"/>
                <a:ext cx="2778707" cy="105181"/>
                <a:chOff x="571500" y="1870074"/>
                <a:chExt cx="2778707" cy="105181"/>
              </a:xfrm>
            </p:grpSpPr>
            <p:cxnSp>
              <p:nvCxnSpPr>
                <p:cNvPr id="132" name="Straight Connector 131"/>
                <p:cNvCxnSpPr/>
                <p:nvPr/>
              </p:nvCxnSpPr>
              <p:spPr>
                <a:xfrm>
                  <a:off x="692150" y="1924050"/>
                  <a:ext cx="2658057"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33" name="Hexagon 132"/>
                <p:cNvSpPr/>
                <p:nvPr/>
              </p:nvSpPr>
              <p:spPr>
                <a:xfrm>
                  <a:off x="571500" y="1870074"/>
                  <a:ext cx="129540" cy="105181"/>
                </a:xfrm>
                <a:prstGeom prst="hexagon">
                  <a:avLst>
                    <a:gd name="adj" fmla="val 28825"/>
                    <a:gd name="vf" fmla="val 115470"/>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29" name="Group 128"/>
              <p:cNvGrpSpPr/>
              <p:nvPr/>
            </p:nvGrpSpPr>
            <p:grpSpPr>
              <a:xfrm>
                <a:off x="6950595" y="800101"/>
                <a:ext cx="1249383" cy="1028700"/>
                <a:chOff x="3369195" y="1371601"/>
                <a:chExt cx="1249383" cy="1028700"/>
              </a:xfrm>
            </p:grpSpPr>
            <p:sp>
              <p:nvSpPr>
                <p:cNvPr id="130" name="Hexagon 129"/>
                <p:cNvSpPr/>
                <p:nvPr/>
              </p:nvSpPr>
              <p:spPr>
                <a:xfrm>
                  <a:off x="3392079" y="1371601"/>
                  <a:ext cx="1192947" cy="1028700"/>
                </a:xfrm>
                <a:prstGeom prst="hexagon">
                  <a:avLst>
                    <a:gd name="adj" fmla="val 25000"/>
                    <a:gd name="vf" fmla="val 115470"/>
                  </a:avLst>
                </a:prstGeom>
                <a:solidFill>
                  <a:schemeClr val="tx2"/>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31" name="Rectangle 130"/>
                <p:cNvSpPr/>
                <p:nvPr/>
              </p:nvSpPr>
              <p:spPr>
                <a:xfrm>
                  <a:off x="3369195" y="2068954"/>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Profile Count</a:t>
                  </a:r>
                </a:p>
              </p:txBody>
            </p:sp>
          </p:grpSp>
        </p:grpSp>
        <p:grpSp>
          <p:nvGrpSpPr>
            <p:cNvPr id="90" name="Group 89"/>
            <p:cNvGrpSpPr/>
            <p:nvPr/>
          </p:nvGrpSpPr>
          <p:grpSpPr>
            <a:xfrm>
              <a:off x="4459361" y="3343734"/>
              <a:ext cx="2779639" cy="891047"/>
              <a:chOff x="6948353" y="870304"/>
              <a:chExt cx="3209054" cy="1028700"/>
            </a:xfrm>
          </p:grpSpPr>
          <p:sp>
            <p:nvSpPr>
              <p:cNvPr id="120" name="Rectangle 119"/>
              <p:cNvSpPr/>
              <p:nvPr/>
            </p:nvSpPr>
            <p:spPr>
              <a:xfrm>
                <a:off x="8179699" y="891937"/>
                <a:ext cx="1940507" cy="4289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marL="0" lvl="2" algn="ctr">
                  <a:spcAft>
                    <a:spcPts val="600"/>
                  </a:spcAft>
                  <a:buClr>
                    <a:srgbClr val="CDA139"/>
                  </a:buClr>
                  <a:buSzPct val="140000"/>
                </a:pPr>
                <a:r>
                  <a:rPr lang="en-US" sz="900" dirty="0">
                    <a:solidFill>
                      <a:schemeClr val="bg1"/>
                    </a:solidFill>
                  </a:rPr>
                  <a:t>Age of the pavement since it was built or received a structural treatment. </a:t>
                </a:r>
              </a:p>
            </p:txBody>
          </p:sp>
          <p:grpSp>
            <p:nvGrpSpPr>
              <p:cNvPr id="121" name="Group 120"/>
              <p:cNvGrpSpPr/>
              <p:nvPr/>
            </p:nvGrpSpPr>
            <p:grpSpPr>
              <a:xfrm flipH="1">
                <a:off x="7378700" y="1268306"/>
                <a:ext cx="2778707" cy="105181"/>
                <a:chOff x="546100" y="1870074"/>
                <a:chExt cx="2778707" cy="105181"/>
              </a:xfrm>
            </p:grpSpPr>
            <p:cxnSp>
              <p:nvCxnSpPr>
                <p:cNvPr id="125" name="Straight Connector 124"/>
                <p:cNvCxnSpPr/>
                <p:nvPr/>
              </p:nvCxnSpPr>
              <p:spPr>
                <a:xfrm>
                  <a:off x="666750" y="1924050"/>
                  <a:ext cx="2658057"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126" name="Hexagon 125"/>
                <p:cNvSpPr/>
                <p:nvPr/>
              </p:nvSpPr>
              <p:spPr>
                <a:xfrm>
                  <a:off x="546100" y="1870074"/>
                  <a:ext cx="129540" cy="105181"/>
                </a:xfrm>
                <a:prstGeom prst="hexagon">
                  <a:avLst>
                    <a:gd name="adj" fmla="val 28825"/>
                    <a:gd name="vf" fmla="val 115470"/>
                  </a:avLst>
                </a:prstGeom>
                <a:solidFill>
                  <a:schemeClr val="bg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22" name="Group 121"/>
              <p:cNvGrpSpPr/>
              <p:nvPr/>
            </p:nvGrpSpPr>
            <p:grpSpPr>
              <a:xfrm>
                <a:off x="6948353" y="870304"/>
                <a:ext cx="1249383" cy="1028700"/>
                <a:chOff x="3366953" y="1441804"/>
                <a:chExt cx="1249383" cy="1028700"/>
              </a:xfrm>
            </p:grpSpPr>
            <p:sp>
              <p:nvSpPr>
                <p:cNvPr id="123" name="Hexagon 122"/>
                <p:cNvSpPr/>
                <p:nvPr/>
              </p:nvSpPr>
              <p:spPr>
                <a:xfrm>
                  <a:off x="3384636" y="1441804"/>
                  <a:ext cx="1192947" cy="1028700"/>
                </a:xfrm>
                <a:prstGeom prst="hexagon">
                  <a:avLst>
                    <a:gd name="adj" fmla="val 25000"/>
                    <a:gd name="vf" fmla="val 115470"/>
                  </a:avLst>
                </a:prstGeom>
                <a:solidFill>
                  <a:schemeClr val="bg1"/>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24" name="Rectangle 123"/>
                <p:cNvSpPr/>
                <p:nvPr/>
              </p:nvSpPr>
              <p:spPr>
                <a:xfrm>
                  <a:off x="3366953" y="2093527"/>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Structural Age</a:t>
                  </a:r>
                </a:p>
              </p:txBody>
            </p:sp>
          </p:grpSp>
        </p:grpSp>
        <p:grpSp>
          <p:nvGrpSpPr>
            <p:cNvPr id="92" name="Group 91"/>
            <p:cNvGrpSpPr/>
            <p:nvPr/>
          </p:nvGrpSpPr>
          <p:grpSpPr>
            <a:xfrm>
              <a:off x="1600200" y="2847412"/>
              <a:ext cx="2903605" cy="891046"/>
              <a:chOff x="1069393" y="1414908"/>
              <a:chExt cx="3352171" cy="1028700"/>
            </a:xfrm>
          </p:grpSpPr>
          <p:sp>
            <p:nvSpPr>
              <p:cNvPr id="105" name="Rectangle 104"/>
              <p:cNvSpPr/>
              <p:nvPr/>
            </p:nvSpPr>
            <p:spPr>
              <a:xfrm>
                <a:off x="1292945" y="1429866"/>
                <a:ext cx="1866899" cy="55399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rgbClr val="414141"/>
                    </a:solidFill>
                  </a:rPr>
                  <a:t>Displacement of pavement at the joints or cracks along the roadway. </a:t>
                </a:r>
              </a:p>
            </p:txBody>
          </p:sp>
          <p:grpSp>
            <p:nvGrpSpPr>
              <p:cNvPr id="106" name="Group 105"/>
              <p:cNvGrpSpPr/>
              <p:nvPr/>
            </p:nvGrpSpPr>
            <p:grpSpPr>
              <a:xfrm>
                <a:off x="1069393" y="1414908"/>
                <a:ext cx="3352171" cy="1028700"/>
                <a:chOff x="1069393" y="1414908"/>
                <a:chExt cx="3352171" cy="1028700"/>
              </a:xfrm>
            </p:grpSpPr>
            <p:grpSp>
              <p:nvGrpSpPr>
                <p:cNvPr id="107" name="Group 106"/>
                <p:cNvGrpSpPr/>
                <p:nvPr/>
              </p:nvGrpSpPr>
              <p:grpSpPr>
                <a:xfrm>
                  <a:off x="1069393" y="1839806"/>
                  <a:ext cx="2778707" cy="105181"/>
                  <a:chOff x="574093" y="1870074"/>
                  <a:chExt cx="2778707" cy="105181"/>
                </a:xfrm>
              </p:grpSpPr>
              <p:cxnSp>
                <p:nvCxnSpPr>
                  <p:cNvPr id="111" name="Straight Connector 110"/>
                  <p:cNvCxnSpPr/>
                  <p:nvPr/>
                </p:nvCxnSpPr>
                <p:spPr>
                  <a:xfrm>
                    <a:off x="694743" y="1924050"/>
                    <a:ext cx="2658057" cy="0"/>
                  </a:xfrm>
                  <a:prstGeom prst="line">
                    <a:avLst/>
                  </a:prstGeom>
                  <a:ln w="28575">
                    <a:solidFill>
                      <a:srgbClr val="939598"/>
                    </a:solidFill>
                  </a:ln>
                </p:spPr>
                <p:style>
                  <a:lnRef idx="1">
                    <a:schemeClr val="accent1"/>
                  </a:lnRef>
                  <a:fillRef idx="0">
                    <a:schemeClr val="accent1"/>
                  </a:fillRef>
                  <a:effectRef idx="0">
                    <a:schemeClr val="accent1"/>
                  </a:effectRef>
                  <a:fontRef idx="minor">
                    <a:schemeClr val="tx1"/>
                  </a:fontRef>
                </p:style>
              </p:cxnSp>
              <p:sp>
                <p:nvSpPr>
                  <p:cNvPr id="112" name="Hexagon 111"/>
                  <p:cNvSpPr/>
                  <p:nvPr/>
                </p:nvSpPr>
                <p:spPr>
                  <a:xfrm>
                    <a:off x="574093" y="1870074"/>
                    <a:ext cx="129540" cy="105181"/>
                  </a:xfrm>
                  <a:prstGeom prst="hexagon">
                    <a:avLst>
                      <a:gd name="adj" fmla="val 28825"/>
                      <a:gd name="vf" fmla="val 115470"/>
                    </a:avLst>
                  </a:prstGeom>
                  <a:solidFill>
                    <a:srgbClr val="939598"/>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08" name="Group 107"/>
                <p:cNvGrpSpPr/>
                <p:nvPr/>
              </p:nvGrpSpPr>
              <p:grpSpPr>
                <a:xfrm>
                  <a:off x="3172181" y="1414908"/>
                  <a:ext cx="1249383" cy="1028700"/>
                  <a:chOff x="3172181" y="1414908"/>
                  <a:chExt cx="1249383" cy="1028700"/>
                </a:xfrm>
              </p:grpSpPr>
              <p:sp>
                <p:nvSpPr>
                  <p:cNvPr id="109" name="Hexagon 108"/>
                  <p:cNvSpPr/>
                  <p:nvPr/>
                </p:nvSpPr>
                <p:spPr>
                  <a:xfrm>
                    <a:off x="3200400" y="1414908"/>
                    <a:ext cx="1192947" cy="1028700"/>
                  </a:xfrm>
                  <a:prstGeom prst="hexagon">
                    <a:avLst>
                      <a:gd name="adj" fmla="val 25000"/>
                      <a:gd name="vf" fmla="val 115470"/>
                    </a:avLst>
                  </a:prstGeom>
                  <a:solidFill>
                    <a:srgbClr val="939598"/>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10" name="Rectangle 109"/>
                  <p:cNvSpPr/>
                  <p:nvPr/>
                </p:nvSpPr>
                <p:spPr>
                  <a:xfrm>
                    <a:off x="3172181" y="2101467"/>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Faulting </a:t>
                    </a:r>
                    <a:endParaRPr lang="en-US" sz="900" i="1" dirty="0">
                      <a:solidFill>
                        <a:schemeClr val="bg2"/>
                      </a:solidFill>
                      <a:ea typeface="Calibri" panose="020F0502020204030204" pitchFamily="34" charset="0"/>
                      <a:cs typeface="Arial" panose="020B0604020202020204" pitchFamily="34" charset="0"/>
                    </a:endParaRPr>
                  </a:p>
                </p:txBody>
              </p:sp>
            </p:grpSp>
          </p:grpSp>
        </p:grpSp>
        <p:grpSp>
          <p:nvGrpSpPr>
            <p:cNvPr id="94" name="Group 93"/>
            <p:cNvGrpSpPr/>
            <p:nvPr/>
          </p:nvGrpSpPr>
          <p:grpSpPr>
            <a:xfrm>
              <a:off x="1600200" y="3894286"/>
              <a:ext cx="2922094" cy="900586"/>
              <a:chOff x="1069393" y="1518610"/>
              <a:chExt cx="3373516" cy="1039714"/>
            </a:xfrm>
          </p:grpSpPr>
          <p:sp>
            <p:nvSpPr>
              <p:cNvPr id="97" name="Rectangle 96"/>
              <p:cNvSpPr/>
              <p:nvPr/>
            </p:nvSpPr>
            <p:spPr>
              <a:xfrm>
                <a:off x="1080045" y="1518610"/>
                <a:ext cx="2221110" cy="4154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oAutofit/>
              </a:bodyPr>
              <a:lstStyle/>
              <a:p>
                <a:pPr algn="ctr" defTabSz="857250"/>
                <a:r>
                  <a:rPr lang="en-US" sz="900" dirty="0">
                    <a:solidFill>
                      <a:schemeClr val="tx2">
                        <a:lumMod val="75000"/>
                      </a:schemeClr>
                    </a:solidFill>
                  </a:rPr>
                  <a:t>Roadway distress that can lead to potholes. </a:t>
                </a:r>
              </a:p>
            </p:txBody>
          </p:sp>
          <p:grpSp>
            <p:nvGrpSpPr>
              <p:cNvPr id="98" name="Group 97"/>
              <p:cNvGrpSpPr/>
              <p:nvPr/>
            </p:nvGrpSpPr>
            <p:grpSpPr>
              <a:xfrm>
                <a:off x="1069393" y="1529624"/>
                <a:ext cx="3373516" cy="1028700"/>
                <a:chOff x="1069393" y="1529624"/>
                <a:chExt cx="3373516" cy="1028700"/>
              </a:xfrm>
            </p:grpSpPr>
            <p:grpSp>
              <p:nvGrpSpPr>
                <p:cNvPr id="99" name="Group 98"/>
                <p:cNvGrpSpPr/>
                <p:nvPr/>
              </p:nvGrpSpPr>
              <p:grpSpPr>
                <a:xfrm>
                  <a:off x="1069393" y="1839806"/>
                  <a:ext cx="2778707" cy="105181"/>
                  <a:chOff x="574093" y="1870074"/>
                  <a:chExt cx="2778707" cy="105181"/>
                </a:xfrm>
              </p:grpSpPr>
              <p:cxnSp>
                <p:nvCxnSpPr>
                  <p:cNvPr id="103" name="Straight Connector 102"/>
                  <p:cNvCxnSpPr/>
                  <p:nvPr/>
                </p:nvCxnSpPr>
                <p:spPr>
                  <a:xfrm>
                    <a:off x="694743" y="1924050"/>
                    <a:ext cx="2658057"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04" name="Hexagon 103"/>
                  <p:cNvSpPr/>
                  <p:nvPr/>
                </p:nvSpPr>
                <p:spPr>
                  <a:xfrm>
                    <a:off x="574093" y="1870074"/>
                    <a:ext cx="129540" cy="105181"/>
                  </a:xfrm>
                  <a:prstGeom prst="hexagon">
                    <a:avLst>
                      <a:gd name="adj" fmla="val 28825"/>
                      <a:gd name="vf" fmla="val 115470"/>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square" lIns="51197" tIns="51197" rIns="51197" bIns="51197" rtlCol="0" anchor="ctr">
                    <a:noAutofit/>
                  </a:bodyPr>
                  <a:lstStyle/>
                  <a:p>
                    <a:pPr defTabSz="857250"/>
                    <a:endParaRPr lang="en-US" sz="800" dirty="0" err="1">
                      <a:solidFill>
                        <a:prstClr val="white"/>
                      </a:solidFill>
                    </a:endParaRPr>
                  </a:p>
                </p:txBody>
              </p:sp>
            </p:grpSp>
            <p:grpSp>
              <p:nvGrpSpPr>
                <p:cNvPr id="100" name="Group 99"/>
                <p:cNvGrpSpPr/>
                <p:nvPr/>
              </p:nvGrpSpPr>
              <p:grpSpPr>
                <a:xfrm>
                  <a:off x="3193526" y="1529624"/>
                  <a:ext cx="1249383" cy="1028700"/>
                  <a:chOff x="3193526" y="1529624"/>
                  <a:chExt cx="1249383" cy="1028700"/>
                </a:xfrm>
              </p:grpSpPr>
              <p:sp>
                <p:nvSpPr>
                  <p:cNvPr id="101" name="Hexagon 100"/>
                  <p:cNvSpPr/>
                  <p:nvPr/>
                </p:nvSpPr>
                <p:spPr>
                  <a:xfrm>
                    <a:off x="3204161" y="1529624"/>
                    <a:ext cx="1192947" cy="1028700"/>
                  </a:xfrm>
                  <a:prstGeom prst="hexagon">
                    <a:avLst>
                      <a:gd name="adj" fmla="val 25000"/>
                      <a:gd name="vf" fmla="val 115470"/>
                    </a:avLst>
                  </a:prstGeom>
                  <a:solidFill>
                    <a:schemeClr val="tx2"/>
                  </a:solidFill>
                  <a:ln w="73025" cmpd="thickThin">
                    <a:solidFill>
                      <a:schemeClr val="accent2"/>
                    </a:solidFill>
                  </a:ln>
                </p:spPr>
                <p:style>
                  <a:lnRef idx="2">
                    <a:schemeClr val="accent1">
                      <a:hueOff val="0"/>
                      <a:satOff val="0"/>
                      <a:lumOff val="0"/>
                      <a:alphaOff val="0"/>
                    </a:schemeClr>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102" name="Rectangle 101"/>
                  <p:cNvSpPr/>
                  <p:nvPr/>
                </p:nvSpPr>
                <p:spPr>
                  <a:xfrm>
                    <a:off x="3193526" y="2132153"/>
                    <a:ext cx="1249383" cy="230832"/>
                  </a:xfrm>
                  <a:prstGeom prst="rect">
                    <a:avLst/>
                  </a:prstGeom>
                </p:spPr>
                <p:txBody>
                  <a:bodyPr wrap="square" lIns="0" tIns="0" rIns="0" bIns="0" anchor="ctr" anchorCtr="0">
                    <a:noAutofit/>
                  </a:bodyPr>
                  <a:lstStyle/>
                  <a:p>
                    <a:pPr algn="ctr"/>
                    <a:r>
                      <a:rPr lang="en-US" sz="900" b="1" dirty="0">
                        <a:solidFill>
                          <a:schemeClr val="bg2"/>
                        </a:solidFill>
                        <a:ea typeface="Calibri" panose="020F0502020204030204" pitchFamily="34" charset="0"/>
                        <a:cs typeface="Arial" panose="020B0604020202020204" pitchFamily="34" charset="0"/>
                      </a:rPr>
                      <a:t>Cracking </a:t>
                    </a:r>
                  </a:p>
                  <a:p>
                    <a:pPr algn="ctr"/>
                    <a:r>
                      <a:rPr lang="en-US" sz="900" i="1" dirty="0">
                        <a:solidFill>
                          <a:schemeClr val="bg2"/>
                        </a:solidFill>
                        <a:ea typeface="Calibri" panose="020F0502020204030204" pitchFamily="34" charset="0"/>
                        <a:cs typeface="Arial" panose="020B0604020202020204" pitchFamily="34" charset="0"/>
                      </a:rPr>
                      <a:t>(DBA)</a:t>
                    </a:r>
                  </a:p>
                </p:txBody>
              </p:sp>
            </p:grpSp>
          </p:grpSp>
        </p:grpSp>
      </p:grpSp>
      <p:grpSp>
        <p:nvGrpSpPr>
          <p:cNvPr id="142" name="Group 200"/>
          <p:cNvGrpSpPr>
            <a:grpSpLocks noChangeAspect="1"/>
          </p:cNvGrpSpPr>
          <p:nvPr/>
        </p:nvGrpSpPr>
        <p:grpSpPr bwMode="auto">
          <a:xfrm>
            <a:off x="4053719" y="3072045"/>
            <a:ext cx="302257" cy="306293"/>
            <a:chOff x="2746" y="2459"/>
            <a:chExt cx="524" cy="531"/>
          </a:xfrm>
          <a:solidFill>
            <a:schemeClr val="bg2"/>
          </a:solidFill>
        </p:grpSpPr>
        <p:sp>
          <p:nvSpPr>
            <p:cNvPr id="143" name="Freeform 201"/>
            <p:cNvSpPr>
              <a:spLocks/>
            </p:cNvSpPr>
            <p:nvPr/>
          </p:nvSpPr>
          <p:spPr bwMode="auto">
            <a:xfrm>
              <a:off x="2746" y="2524"/>
              <a:ext cx="76" cy="119"/>
            </a:xfrm>
            <a:custGeom>
              <a:avLst/>
              <a:gdLst>
                <a:gd name="T0" fmla="*/ 0 w 32"/>
                <a:gd name="T1" fmla="*/ 4 h 50"/>
                <a:gd name="T2" fmla="*/ 0 w 32"/>
                <a:gd name="T3" fmla="*/ 46 h 50"/>
                <a:gd name="T4" fmla="*/ 4 w 32"/>
                <a:gd name="T5" fmla="*/ 50 h 50"/>
                <a:gd name="T6" fmla="*/ 11 w 32"/>
                <a:gd name="T7" fmla="*/ 50 h 50"/>
                <a:gd name="T8" fmla="*/ 32 w 32"/>
                <a:gd name="T9" fmla="*/ 0 h 50"/>
                <a:gd name="T10" fmla="*/ 4 w 32"/>
                <a:gd name="T11" fmla="*/ 0 h 50"/>
                <a:gd name="T12" fmla="*/ 0 w 32"/>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32" h="50">
                  <a:moveTo>
                    <a:pt x="0" y="4"/>
                  </a:moveTo>
                  <a:cubicBezTo>
                    <a:pt x="0" y="46"/>
                    <a:pt x="0" y="46"/>
                    <a:pt x="0" y="46"/>
                  </a:cubicBezTo>
                  <a:cubicBezTo>
                    <a:pt x="0" y="48"/>
                    <a:pt x="2" y="50"/>
                    <a:pt x="4" y="50"/>
                  </a:cubicBezTo>
                  <a:cubicBezTo>
                    <a:pt x="11" y="50"/>
                    <a:pt x="11" y="50"/>
                    <a:pt x="11" y="50"/>
                  </a:cubicBezTo>
                  <a:cubicBezTo>
                    <a:pt x="32" y="0"/>
                    <a:pt x="32" y="0"/>
                    <a:pt x="32" y="0"/>
                  </a:cubicBezTo>
                  <a:cubicBezTo>
                    <a:pt x="4" y="0"/>
                    <a:pt x="4" y="0"/>
                    <a:pt x="4" y="0"/>
                  </a:cubicBezTo>
                  <a:cubicBezTo>
                    <a:pt x="2" y="0"/>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02"/>
            <p:cNvSpPr>
              <a:spLocks/>
            </p:cNvSpPr>
            <p:nvPr/>
          </p:nvSpPr>
          <p:spPr bwMode="auto">
            <a:xfrm>
              <a:off x="3018" y="2524"/>
              <a:ext cx="139" cy="119"/>
            </a:xfrm>
            <a:custGeom>
              <a:avLst/>
              <a:gdLst>
                <a:gd name="T0" fmla="*/ 0 w 139"/>
                <a:gd name="T1" fmla="*/ 119 h 119"/>
                <a:gd name="T2" fmla="*/ 89 w 139"/>
                <a:gd name="T3" fmla="*/ 119 h 119"/>
                <a:gd name="T4" fmla="*/ 139 w 139"/>
                <a:gd name="T5" fmla="*/ 0 h 119"/>
                <a:gd name="T6" fmla="*/ 51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9" y="119"/>
                  </a:lnTo>
                  <a:lnTo>
                    <a:pt x="139" y="0"/>
                  </a:lnTo>
                  <a:lnTo>
                    <a:pt x="51"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03"/>
            <p:cNvSpPr>
              <a:spLocks/>
            </p:cNvSpPr>
            <p:nvPr/>
          </p:nvSpPr>
          <p:spPr bwMode="auto">
            <a:xfrm>
              <a:off x="3186" y="2524"/>
              <a:ext cx="84" cy="119"/>
            </a:xfrm>
            <a:custGeom>
              <a:avLst/>
              <a:gdLst>
                <a:gd name="T0" fmla="*/ 31 w 35"/>
                <a:gd name="T1" fmla="*/ 0 h 50"/>
                <a:gd name="T2" fmla="*/ 21 w 35"/>
                <a:gd name="T3" fmla="*/ 0 h 50"/>
                <a:gd name="T4" fmla="*/ 0 w 35"/>
                <a:gd name="T5" fmla="*/ 50 h 50"/>
                <a:gd name="T6" fmla="*/ 31 w 35"/>
                <a:gd name="T7" fmla="*/ 50 h 50"/>
                <a:gd name="T8" fmla="*/ 35 w 35"/>
                <a:gd name="T9" fmla="*/ 46 h 50"/>
                <a:gd name="T10" fmla="*/ 35 w 35"/>
                <a:gd name="T11" fmla="*/ 4 h 50"/>
                <a:gd name="T12" fmla="*/ 31 w 3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35" h="50">
                  <a:moveTo>
                    <a:pt x="31" y="0"/>
                  </a:moveTo>
                  <a:cubicBezTo>
                    <a:pt x="21" y="0"/>
                    <a:pt x="21" y="0"/>
                    <a:pt x="21" y="0"/>
                  </a:cubicBezTo>
                  <a:cubicBezTo>
                    <a:pt x="0" y="50"/>
                    <a:pt x="0" y="50"/>
                    <a:pt x="0" y="50"/>
                  </a:cubicBezTo>
                  <a:cubicBezTo>
                    <a:pt x="31" y="50"/>
                    <a:pt x="31" y="50"/>
                    <a:pt x="31" y="50"/>
                  </a:cubicBezTo>
                  <a:cubicBezTo>
                    <a:pt x="33" y="50"/>
                    <a:pt x="35" y="48"/>
                    <a:pt x="35" y="46"/>
                  </a:cubicBezTo>
                  <a:cubicBezTo>
                    <a:pt x="35" y="4"/>
                    <a:pt x="35" y="4"/>
                    <a:pt x="35" y="4"/>
                  </a:cubicBezTo>
                  <a:cubicBezTo>
                    <a:pt x="35" y="2"/>
                    <a:pt x="33"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04"/>
            <p:cNvSpPr>
              <a:spLocks/>
            </p:cNvSpPr>
            <p:nvPr/>
          </p:nvSpPr>
          <p:spPr bwMode="auto">
            <a:xfrm>
              <a:off x="2851" y="2524"/>
              <a:ext cx="139" cy="119"/>
            </a:xfrm>
            <a:custGeom>
              <a:avLst/>
              <a:gdLst>
                <a:gd name="T0" fmla="*/ 0 w 139"/>
                <a:gd name="T1" fmla="*/ 119 h 119"/>
                <a:gd name="T2" fmla="*/ 88 w 139"/>
                <a:gd name="T3" fmla="*/ 119 h 119"/>
                <a:gd name="T4" fmla="*/ 139 w 139"/>
                <a:gd name="T5" fmla="*/ 0 h 119"/>
                <a:gd name="T6" fmla="*/ 50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8" y="119"/>
                  </a:lnTo>
                  <a:lnTo>
                    <a:pt x="139" y="0"/>
                  </a:lnTo>
                  <a:lnTo>
                    <a:pt x="50"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05"/>
            <p:cNvSpPr>
              <a:spLocks/>
            </p:cNvSpPr>
            <p:nvPr/>
          </p:nvSpPr>
          <p:spPr bwMode="auto">
            <a:xfrm>
              <a:off x="2791" y="2677"/>
              <a:ext cx="101" cy="313"/>
            </a:xfrm>
            <a:custGeom>
              <a:avLst/>
              <a:gdLst>
                <a:gd name="T0" fmla="*/ 0 w 42"/>
                <a:gd name="T1" fmla="*/ 129 h 131"/>
                <a:gd name="T2" fmla="*/ 2 w 42"/>
                <a:gd name="T3" fmla="*/ 131 h 131"/>
                <a:gd name="T4" fmla="*/ 40 w 42"/>
                <a:gd name="T5" fmla="*/ 131 h 131"/>
                <a:gd name="T6" fmla="*/ 42 w 42"/>
                <a:gd name="T7" fmla="*/ 129 h 131"/>
                <a:gd name="T8" fmla="*/ 42 w 42"/>
                <a:gd name="T9" fmla="*/ 0 h 131"/>
                <a:gd name="T10" fmla="*/ 0 w 42"/>
                <a:gd name="T11" fmla="*/ 0 h 131"/>
                <a:gd name="T12" fmla="*/ 0 w 42"/>
                <a:gd name="T13" fmla="*/ 129 h 131"/>
                <a:gd name="T14" fmla="*/ 0 w 42"/>
                <a:gd name="T15" fmla="*/ 129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31">
                  <a:moveTo>
                    <a:pt x="0" y="129"/>
                  </a:moveTo>
                  <a:cubicBezTo>
                    <a:pt x="0" y="130"/>
                    <a:pt x="1" y="131"/>
                    <a:pt x="2" y="131"/>
                  </a:cubicBezTo>
                  <a:cubicBezTo>
                    <a:pt x="40" y="131"/>
                    <a:pt x="40" y="131"/>
                    <a:pt x="40" y="131"/>
                  </a:cubicBezTo>
                  <a:cubicBezTo>
                    <a:pt x="41" y="131"/>
                    <a:pt x="42" y="130"/>
                    <a:pt x="42" y="129"/>
                  </a:cubicBezTo>
                  <a:cubicBezTo>
                    <a:pt x="42" y="0"/>
                    <a:pt x="42" y="0"/>
                    <a:pt x="42" y="0"/>
                  </a:cubicBezTo>
                  <a:cubicBezTo>
                    <a:pt x="0" y="0"/>
                    <a:pt x="0" y="0"/>
                    <a:pt x="0" y="0"/>
                  </a:cubicBezTo>
                  <a:cubicBezTo>
                    <a:pt x="0" y="129"/>
                    <a:pt x="0" y="129"/>
                    <a:pt x="0" y="129"/>
                  </a:cubicBezTo>
                  <a:cubicBezTo>
                    <a:pt x="0" y="129"/>
                    <a:pt x="0" y="129"/>
                    <a:pt x="0"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06"/>
            <p:cNvSpPr>
              <a:spLocks/>
            </p:cNvSpPr>
            <p:nvPr/>
          </p:nvSpPr>
          <p:spPr bwMode="auto">
            <a:xfrm>
              <a:off x="3136" y="2677"/>
              <a:ext cx="103" cy="313"/>
            </a:xfrm>
            <a:custGeom>
              <a:avLst/>
              <a:gdLst>
                <a:gd name="T0" fmla="*/ 3 w 43"/>
                <a:gd name="T1" fmla="*/ 131 h 131"/>
                <a:gd name="T2" fmla="*/ 41 w 43"/>
                <a:gd name="T3" fmla="*/ 131 h 131"/>
                <a:gd name="T4" fmla="*/ 43 w 43"/>
                <a:gd name="T5" fmla="*/ 129 h 131"/>
                <a:gd name="T6" fmla="*/ 43 w 43"/>
                <a:gd name="T7" fmla="*/ 0 h 131"/>
                <a:gd name="T8" fmla="*/ 0 w 43"/>
                <a:gd name="T9" fmla="*/ 0 h 131"/>
                <a:gd name="T10" fmla="*/ 0 w 43"/>
                <a:gd name="T11" fmla="*/ 129 h 131"/>
                <a:gd name="T12" fmla="*/ 3 w 43"/>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43" h="131">
                  <a:moveTo>
                    <a:pt x="3" y="131"/>
                  </a:moveTo>
                  <a:cubicBezTo>
                    <a:pt x="41" y="131"/>
                    <a:pt x="41" y="131"/>
                    <a:pt x="41" y="131"/>
                  </a:cubicBezTo>
                  <a:cubicBezTo>
                    <a:pt x="42" y="131"/>
                    <a:pt x="43" y="130"/>
                    <a:pt x="43" y="129"/>
                  </a:cubicBezTo>
                  <a:cubicBezTo>
                    <a:pt x="43" y="0"/>
                    <a:pt x="43" y="0"/>
                    <a:pt x="43" y="0"/>
                  </a:cubicBezTo>
                  <a:cubicBezTo>
                    <a:pt x="0" y="0"/>
                    <a:pt x="0" y="0"/>
                    <a:pt x="0" y="0"/>
                  </a:cubicBezTo>
                  <a:cubicBezTo>
                    <a:pt x="0" y="129"/>
                    <a:pt x="0" y="129"/>
                    <a:pt x="0" y="129"/>
                  </a:cubicBezTo>
                  <a:cubicBezTo>
                    <a:pt x="0" y="130"/>
                    <a:pt x="2" y="131"/>
                    <a:pt x="3"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07"/>
            <p:cNvSpPr>
              <a:spLocks/>
            </p:cNvSpPr>
            <p:nvPr/>
          </p:nvSpPr>
          <p:spPr bwMode="auto">
            <a:xfrm>
              <a:off x="2791" y="2459"/>
              <a:ext cx="101" cy="38"/>
            </a:xfrm>
            <a:custGeom>
              <a:avLst/>
              <a:gdLst>
                <a:gd name="T0" fmla="*/ 37 w 42"/>
                <a:gd name="T1" fmla="*/ 0 h 16"/>
                <a:gd name="T2" fmla="*/ 5 w 42"/>
                <a:gd name="T3" fmla="*/ 0 h 16"/>
                <a:gd name="T4" fmla="*/ 0 w 42"/>
                <a:gd name="T5" fmla="*/ 4 h 16"/>
                <a:gd name="T6" fmla="*/ 0 w 42"/>
                <a:gd name="T7" fmla="*/ 16 h 16"/>
                <a:gd name="T8" fmla="*/ 42 w 42"/>
                <a:gd name="T9" fmla="*/ 16 h 16"/>
                <a:gd name="T10" fmla="*/ 42 w 42"/>
                <a:gd name="T11" fmla="*/ 4 h 16"/>
                <a:gd name="T12" fmla="*/ 37 w 4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2" h="16">
                  <a:moveTo>
                    <a:pt x="37" y="0"/>
                  </a:moveTo>
                  <a:cubicBezTo>
                    <a:pt x="5" y="0"/>
                    <a:pt x="5" y="0"/>
                    <a:pt x="5" y="0"/>
                  </a:cubicBezTo>
                  <a:cubicBezTo>
                    <a:pt x="3" y="0"/>
                    <a:pt x="0" y="2"/>
                    <a:pt x="0" y="4"/>
                  </a:cubicBezTo>
                  <a:cubicBezTo>
                    <a:pt x="0" y="16"/>
                    <a:pt x="0" y="16"/>
                    <a:pt x="0" y="16"/>
                  </a:cubicBezTo>
                  <a:cubicBezTo>
                    <a:pt x="42" y="16"/>
                    <a:pt x="42" y="16"/>
                    <a:pt x="42" y="16"/>
                  </a:cubicBezTo>
                  <a:cubicBezTo>
                    <a:pt x="42" y="4"/>
                    <a:pt x="42" y="4"/>
                    <a:pt x="42" y="4"/>
                  </a:cubicBezTo>
                  <a:cubicBezTo>
                    <a:pt x="42" y="2"/>
                    <a:pt x="40"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08"/>
            <p:cNvSpPr>
              <a:spLocks/>
            </p:cNvSpPr>
            <p:nvPr/>
          </p:nvSpPr>
          <p:spPr bwMode="auto">
            <a:xfrm>
              <a:off x="3136" y="2459"/>
              <a:ext cx="103" cy="38"/>
            </a:xfrm>
            <a:custGeom>
              <a:avLst/>
              <a:gdLst>
                <a:gd name="T0" fmla="*/ 43 w 43"/>
                <a:gd name="T1" fmla="*/ 4 h 16"/>
                <a:gd name="T2" fmla="*/ 38 w 43"/>
                <a:gd name="T3" fmla="*/ 0 h 16"/>
                <a:gd name="T4" fmla="*/ 5 w 43"/>
                <a:gd name="T5" fmla="*/ 0 h 16"/>
                <a:gd name="T6" fmla="*/ 0 w 43"/>
                <a:gd name="T7" fmla="*/ 4 h 16"/>
                <a:gd name="T8" fmla="*/ 0 w 43"/>
                <a:gd name="T9" fmla="*/ 16 h 16"/>
                <a:gd name="T10" fmla="*/ 43 w 43"/>
                <a:gd name="T11" fmla="*/ 16 h 16"/>
                <a:gd name="T12" fmla="*/ 43 w 43"/>
                <a:gd name="T13" fmla="*/ 4 h 16"/>
                <a:gd name="T14" fmla="*/ 43 w 43"/>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6">
                  <a:moveTo>
                    <a:pt x="43" y="4"/>
                  </a:moveTo>
                  <a:cubicBezTo>
                    <a:pt x="43" y="2"/>
                    <a:pt x="41" y="0"/>
                    <a:pt x="38" y="0"/>
                  </a:cubicBezTo>
                  <a:cubicBezTo>
                    <a:pt x="5" y="0"/>
                    <a:pt x="5" y="0"/>
                    <a:pt x="5" y="0"/>
                  </a:cubicBezTo>
                  <a:cubicBezTo>
                    <a:pt x="3" y="0"/>
                    <a:pt x="0" y="2"/>
                    <a:pt x="0" y="4"/>
                  </a:cubicBezTo>
                  <a:cubicBezTo>
                    <a:pt x="0" y="16"/>
                    <a:pt x="0" y="16"/>
                    <a:pt x="0" y="16"/>
                  </a:cubicBezTo>
                  <a:cubicBezTo>
                    <a:pt x="43" y="16"/>
                    <a:pt x="43" y="16"/>
                    <a:pt x="43" y="16"/>
                  </a:cubicBezTo>
                  <a:cubicBezTo>
                    <a:pt x="43" y="4"/>
                    <a:pt x="43" y="4"/>
                    <a:pt x="43" y="4"/>
                  </a:cubicBezTo>
                  <a:cubicBezTo>
                    <a:pt x="43" y="4"/>
                    <a:pt x="43" y="4"/>
                    <a:pt x="4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209"/>
            <p:cNvSpPr>
              <a:spLocks/>
            </p:cNvSpPr>
            <p:nvPr/>
          </p:nvSpPr>
          <p:spPr bwMode="auto">
            <a:xfrm>
              <a:off x="2927" y="2789"/>
              <a:ext cx="180" cy="67"/>
            </a:xfrm>
            <a:custGeom>
              <a:avLst/>
              <a:gdLst>
                <a:gd name="T0" fmla="*/ 0 w 180"/>
                <a:gd name="T1" fmla="*/ 0 h 67"/>
                <a:gd name="T2" fmla="*/ 180 w 180"/>
                <a:gd name="T3" fmla="*/ 0 h 67"/>
                <a:gd name="T4" fmla="*/ 180 w 180"/>
                <a:gd name="T5" fmla="*/ 67 h 67"/>
                <a:gd name="T6" fmla="*/ 0 w 180"/>
                <a:gd name="T7" fmla="*/ 67 h 67"/>
                <a:gd name="T8" fmla="*/ 0 w 180"/>
                <a:gd name="T9" fmla="*/ 0 h 67"/>
                <a:gd name="T10" fmla="*/ 0 w 180"/>
                <a:gd name="T11" fmla="*/ 0 h 67"/>
              </a:gdLst>
              <a:ahLst/>
              <a:cxnLst>
                <a:cxn ang="0">
                  <a:pos x="T0" y="T1"/>
                </a:cxn>
                <a:cxn ang="0">
                  <a:pos x="T2" y="T3"/>
                </a:cxn>
                <a:cxn ang="0">
                  <a:pos x="T4" y="T5"/>
                </a:cxn>
                <a:cxn ang="0">
                  <a:pos x="T6" y="T7"/>
                </a:cxn>
                <a:cxn ang="0">
                  <a:pos x="T8" y="T9"/>
                </a:cxn>
                <a:cxn ang="0">
                  <a:pos x="T10" y="T11"/>
                </a:cxn>
              </a:cxnLst>
              <a:rect l="0" t="0" r="r" b="b"/>
              <a:pathLst>
                <a:path w="180" h="67">
                  <a:moveTo>
                    <a:pt x="0" y="0"/>
                  </a:moveTo>
                  <a:lnTo>
                    <a:pt x="180" y="0"/>
                  </a:lnTo>
                  <a:lnTo>
                    <a:pt x="180" y="67"/>
                  </a:lnTo>
                  <a:lnTo>
                    <a:pt x="0" y="67"/>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3" name="Freeform 15"/>
          <p:cNvSpPr>
            <a:spLocks noEditPoints="1"/>
          </p:cNvSpPr>
          <p:nvPr/>
        </p:nvSpPr>
        <p:spPr bwMode="auto">
          <a:xfrm>
            <a:off x="5230116" y="4657951"/>
            <a:ext cx="430746" cy="429081"/>
          </a:xfrm>
          <a:custGeom>
            <a:avLst/>
            <a:gdLst/>
            <a:ahLst/>
            <a:cxnLst>
              <a:cxn ang="0">
                <a:pos x="71" y="43"/>
              </a:cxn>
              <a:cxn ang="0">
                <a:pos x="102" y="112"/>
              </a:cxn>
              <a:cxn ang="0">
                <a:pos x="133" y="43"/>
              </a:cxn>
              <a:cxn ang="0">
                <a:pos x="241" y="81"/>
              </a:cxn>
              <a:cxn ang="0">
                <a:pos x="303" y="81"/>
              </a:cxn>
              <a:cxn ang="0">
                <a:pos x="367" y="43"/>
              </a:cxn>
              <a:cxn ang="0">
                <a:pos x="374" y="184"/>
              </a:cxn>
              <a:cxn ang="0">
                <a:pos x="352" y="134"/>
              </a:cxn>
              <a:cxn ang="0">
                <a:pos x="26" y="130"/>
              </a:cxn>
              <a:cxn ang="0">
                <a:pos x="22" y="319"/>
              </a:cxn>
              <a:cxn ang="0">
                <a:pos x="201" y="323"/>
              </a:cxn>
              <a:cxn ang="0">
                <a:pos x="7" y="345"/>
              </a:cxn>
              <a:cxn ang="0">
                <a:pos x="0" y="50"/>
              </a:cxn>
              <a:cxn ang="0">
                <a:pos x="252" y="20"/>
              </a:cxn>
              <a:cxn ang="0">
                <a:pos x="292" y="20"/>
              </a:cxn>
              <a:cxn ang="0">
                <a:pos x="272" y="101"/>
              </a:cxn>
              <a:cxn ang="0">
                <a:pos x="252" y="20"/>
              </a:cxn>
              <a:cxn ang="0">
                <a:pos x="102" y="0"/>
              </a:cxn>
              <a:cxn ang="0">
                <a:pos x="122" y="81"/>
              </a:cxn>
              <a:cxn ang="0">
                <a:pos x="82" y="81"/>
              </a:cxn>
              <a:cxn ang="0">
                <a:pos x="246" y="156"/>
              </a:cxn>
              <a:cxn ang="0">
                <a:pos x="312" y="176"/>
              </a:cxn>
              <a:cxn ang="0">
                <a:pos x="246" y="191"/>
              </a:cxn>
              <a:cxn ang="0">
                <a:pos x="154" y="262"/>
              </a:cxn>
              <a:cxn ang="0">
                <a:pos x="200" y="297"/>
              </a:cxn>
              <a:cxn ang="0">
                <a:pos x="154" y="262"/>
              </a:cxn>
              <a:cxn ang="0">
                <a:pos x="220" y="209"/>
              </a:cxn>
              <a:cxn ang="0">
                <a:pos x="214" y="244"/>
              </a:cxn>
              <a:cxn ang="0">
                <a:pos x="154" y="209"/>
              </a:cxn>
              <a:cxn ang="0">
                <a:pos x="220" y="156"/>
              </a:cxn>
              <a:cxn ang="0">
                <a:pos x="154" y="191"/>
              </a:cxn>
              <a:cxn ang="0">
                <a:pos x="61" y="262"/>
              </a:cxn>
              <a:cxn ang="0">
                <a:pos x="128" y="297"/>
              </a:cxn>
              <a:cxn ang="0">
                <a:pos x="61" y="262"/>
              </a:cxn>
              <a:cxn ang="0">
                <a:pos x="128" y="209"/>
              </a:cxn>
              <a:cxn ang="0">
                <a:pos x="61" y="244"/>
              </a:cxn>
              <a:cxn ang="0">
                <a:pos x="391" y="261"/>
              </a:cxn>
              <a:cxn ang="0">
                <a:pos x="395" y="279"/>
              </a:cxn>
              <a:cxn ang="0">
                <a:pos x="342" y="280"/>
              </a:cxn>
              <a:cxn ang="0">
                <a:pos x="391" y="261"/>
              </a:cxn>
              <a:cxn ang="0">
                <a:pos x="267" y="243"/>
              </a:cxn>
              <a:cxn ang="0">
                <a:pos x="305" y="287"/>
              </a:cxn>
              <a:cxn ang="0">
                <a:pos x="275" y="238"/>
              </a:cxn>
              <a:cxn ang="0">
                <a:pos x="340" y="287"/>
              </a:cxn>
              <a:cxn ang="0">
                <a:pos x="308" y="300"/>
              </a:cxn>
              <a:cxn ang="0">
                <a:pos x="327" y="319"/>
              </a:cxn>
              <a:cxn ang="0">
                <a:pos x="340" y="287"/>
              </a:cxn>
              <a:cxn ang="0">
                <a:pos x="441" y="302"/>
              </a:cxn>
              <a:cxn ang="0">
                <a:pos x="212" y="302"/>
              </a:cxn>
              <a:cxn ang="0">
                <a:pos x="327" y="212"/>
              </a:cxn>
              <a:cxn ang="0">
                <a:pos x="327" y="391"/>
              </a:cxn>
              <a:cxn ang="0">
                <a:pos x="327" y="212"/>
              </a:cxn>
            </a:cxnLst>
            <a:rect l="0" t="0" r="r" b="b"/>
            <a:pathLst>
              <a:path w="441" h="416">
                <a:moveTo>
                  <a:pt x="7" y="43"/>
                </a:moveTo>
                <a:cubicBezTo>
                  <a:pt x="71" y="43"/>
                  <a:pt x="71" y="43"/>
                  <a:pt x="71" y="43"/>
                </a:cubicBezTo>
                <a:cubicBezTo>
                  <a:pt x="71" y="81"/>
                  <a:pt x="71" y="81"/>
                  <a:pt x="71" y="81"/>
                </a:cubicBezTo>
                <a:cubicBezTo>
                  <a:pt x="71" y="98"/>
                  <a:pt x="85" y="112"/>
                  <a:pt x="102" y="112"/>
                </a:cubicBezTo>
                <a:cubicBezTo>
                  <a:pt x="119" y="112"/>
                  <a:pt x="133" y="98"/>
                  <a:pt x="133" y="81"/>
                </a:cubicBezTo>
                <a:cubicBezTo>
                  <a:pt x="133" y="43"/>
                  <a:pt x="133" y="43"/>
                  <a:pt x="133" y="43"/>
                </a:cubicBezTo>
                <a:cubicBezTo>
                  <a:pt x="241" y="43"/>
                  <a:pt x="241" y="43"/>
                  <a:pt x="241" y="43"/>
                </a:cubicBezTo>
                <a:cubicBezTo>
                  <a:pt x="241" y="81"/>
                  <a:pt x="241" y="81"/>
                  <a:pt x="241" y="81"/>
                </a:cubicBezTo>
                <a:cubicBezTo>
                  <a:pt x="241" y="98"/>
                  <a:pt x="255" y="112"/>
                  <a:pt x="272" y="112"/>
                </a:cubicBezTo>
                <a:cubicBezTo>
                  <a:pt x="289" y="112"/>
                  <a:pt x="303" y="98"/>
                  <a:pt x="303" y="81"/>
                </a:cubicBezTo>
                <a:cubicBezTo>
                  <a:pt x="303" y="43"/>
                  <a:pt x="303" y="43"/>
                  <a:pt x="303" y="43"/>
                </a:cubicBezTo>
                <a:cubicBezTo>
                  <a:pt x="367" y="43"/>
                  <a:pt x="367" y="43"/>
                  <a:pt x="367" y="43"/>
                </a:cubicBezTo>
                <a:cubicBezTo>
                  <a:pt x="371" y="43"/>
                  <a:pt x="374" y="46"/>
                  <a:pt x="374" y="50"/>
                </a:cubicBezTo>
                <a:cubicBezTo>
                  <a:pt x="374" y="184"/>
                  <a:pt x="374" y="184"/>
                  <a:pt x="374" y="184"/>
                </a:cubicBezTo>
                <a:cubicBezTo>
                  <a:pt x="367" y="181"/>
                  <a:pt x="360" y="179"/>
                  <a:pt x="352" y="177"/>
                </a:cubicBezTo>
                <a:cubicBezTo>
                  <a:pt x="352" y="134"/>
                  <a:pt x="352" y="134"/>
                  <a:pt x="352" y="134"/>
                </a:cubicBezTo>
                <a:cubicBezTo>
                  <a:pt x="352" y="131"/>
                  <a:pt x="350" y="130"/>
                  <a:pt x="348" y="130"/>
                </a:cubicBezTo>
                <a:cubicBezTo>
                  <a:pt x="26" y="130"/>
                  <a:pt x="26" y="130"/>
                  <a:pt x="26" y="130"/>
                </a:cubicBezTo>
                <a:cubicBezTo>
                  <a:pt x="23" y="130"/>
                  <a:pt x="22" y="131"/>
                  <a:pt x="22" y="134"/>
                </a:cubicBezTo>
                <a:cubicBezTo>
                  <a:pt x="22" y="319"/>
                  <a:pt x="22" y="319"/>
                  <a:pt x="22" y="319"/>
                </a:cubicBezTo>
                <a:cubicBezTo>
                  <a:pt x="22" y="322"/>
                  <a:pt x="23" y="323"/>
                  <a:pt x="26" y="323"/>
                </a:cubicBezTo>
                <a:cubicBezTo>
                  <a:pt x="201" y="323"/>
                  <a:pt x="201" y="323"/>
                  <a:pt x="201" y="323"/>
                </a:cubicBezTo>
                <a:cubicBezTo>
                  <a:pt x="203" y="331"/>
                  <a:pt x="205" y="338"/>
                  <a:pt x="207" y="345"/>
                </a:cubicBezTo>
                <a:cubicBezTo>
                  <a:pt x="7" y="345"/>
                  <a:pt x="7" y="345"/>
                  <a:pt x="7" y="345"/>
                </a:cubicBezTo>
                <a:cubicBezTo>
                  <a:pt x="3" y="345"/>
                  <a:pt x="0" y="342"/>
                  <a:pt x="0" y="338"/>
                </a:cubicBezTo>
                <a:cubicBezTo>
                  <a:pt x="0" y="50"/>
                  <a:pt x="0" y="50"/>
                  <a:pt x="0" y="50"/>
                </a:cubicBezTo>
                <a:cubicBezTo>
                  <a:pt x="0" y="46"/>
                  <a:pt x="3" y="43"/>
                  <a:pt x="7" y="43"/>
                </a:cubicBezTo>
                <a:close/>
                <a:moveTo>
                  <a:pt x="252" y="20"/>
                </a:moveTo>
                <a:cubicBezTo>
                  <a:pt x="252" y="9"/>
                  <a:pt x="261" y="0"/>
                  <a:pt x="272" y="0"/>
                </a:cubicBezTo>
                <a:cubicBezTo>
                  <a:pt x="283" y="0"/>
                  <a:pt x="292" y="9"/>
                  <a:pt x="292" y="20"/>
                </a:cubicBezTo>
                <a:cubicBezTo>
                  <a:pt x="292" y="81"/>
                  <a:pt x="292" y="81"/>
                  <a:pt x="292" y="81"/>
                </a:cubicBezTo>
                <a:cubicBezTo>
                  <a:pt x="292" y="92"/>
                  <a:pt x="283" y="101"/>
                  <a:pt x="272" y="101"/>
                </a:cubicBezTo>
                <a:cubicBezTo>
                  <a:pt x="261" y="101"/>
                  <a:pt x="252" y="92"/>
                  <a:pt x="252" y="81"/>
                </a:cubicBezTo>
                <a:cubicBezTo>
                  <a:pt x="252" y="20"/>
                  <a:pt x="252" y="20"/>
                  <a:pt x="252" y="20"/>
                </a:cubicBezTo>
                <a:close/>
                <a:moveTo>
                  <a:pt x="82" y="20"/>
                </a:moveTo>
                <a:cubicBezTo>
                  <a:pt x="82" y="9"/>
                  <a:pt x="91" y="0"/>
                  <a:pt x="102" y="0"/>
                </a:cubicBezTo>
                <a:cubicBezTo>
                  <a:pt x="113" y="0"/>
                  <a:pt x="122" y="9"/>
                  <a:pt x="122" y="20"/>
                </a:cubicBezTo>
                <a:cubicBezTo>
                  <a:pt x="122" y="81"/>
                  <a:pt x="122" y="81"/>
                  <a:pt x="122" y="81"/>
                </a:cubicBezTo>
                <a:cubicBezTo>
                  <a:pt x="122" y="92"/>
                  <a:pt x="113" y="101"/>
                  <a:pt x="102" y="101"/>
                </a:cubicBezTo>
                <a:cubicBezTo>
                  <a:pt x="91" y="101"/>
                  <a:pt x="82" y="92"/>
                  <a:pt x="82" y="81"/>
                </a:cubicBezTo>
                <a:cubicBezTo>
                  <a:pt x="82" y="20"/>
                  <a:pt x="82" y="20"/>
                  <a:pt x="82" y="20"/>
                </a:cubicBezTo>
                <a:close/>
                <a:moveTo>
                  <a:pt x="246" y="156"/>
                </a:moveTo>
                <a:cubicBezTo>
                  <a:pt x="312" y="156"/>
                  <a:pt x="312" y="156"/>
                  <a:pt x="312" y="156"/>
                </a:cubicBezTo>
                <a:cubicBezTo>
                  <a:pt x="312" y="176"/>
                  <a:pt x="312" y="176"/>
                  <a:pt x="312" y="176"/>
                </a:cubicBezTo>
                <a:cubicBezTo>
                  <a:pt x="295" y="177"/>
                  <a:pt x="279" y="183"/>
                  <a:pt x="265" y="191"/>
                </a:cubicBezTo>
                <a:cubicBezTo>
                  <a:pt x="246" y="191"/>
                  <a:pt x="246" y="191"/>
                  <a:pt x="246" y="191"/>
                </a:cubicBezTo>
                <a:cubicBezTo>
                  <a:pt x="246" y="156"/>
                  <a:pt x="246" y="156"/>
                  <a:pt x="246" y="156"/>
                </a:cubicBezTo>
                <a:close/>
                <a:moveTo>
                  <a:pt x="154" y="262"/>
                </a:moveTo>
                <a:cubicBezTo>
                  <a:pt x="206" y="262"/>
                  <a:pt x="206" y="262"/>
                  <a:pt x="206" y="262"/>
                </a:cubicBezTo>
                <a:cubicBezTo>
                  <a:pt x="202" y="273"/>
                  <a:pt x="200" y="285"/>
                  <a:pt x="200" y="297"/>
                </a:cubicBezTo>
                <a:cubicBezTo>
                  <a:pt x="154" y="297"/>
                  <a:pt x="154" y="297"/>
                  <a:pt x="154" y="297"/>
                </a:cubicBezTo>
                <a:cubicBezTo>
                  <a:pt x="154" y="262"/>
                  <a:pt x="154" y="262"/>
                  <a:pt x="154" y="262"/>
                </a:cubicBezTo>
                <a:close/>
                <a:moveTo>
                  <a:pt x="154" y="209"/>
                </a:moveTo>
                <a:cubicBezTo>
                  <a:pt x="220" y="209"/>
                  <a:pt x="220" y="209"/>
                  <a:pt x="220" y="209"/>
                </a:cubicBezTo>
                <a:cubicBezTo>
                  <a:pt x="220" y="233"/>
                  <a:pt x="220" y="233"/>
                  <a:pt x="220" y="233"/>
                </a:cubicBezTo>
                <a:cubicBezTo>
                  <a:pt x="218" y="236"/>
                  <a:pt x="216" y="240"/>
                  <a:pt x="214" y="244"/>
                </a:cubicBezTo>
                <a:cubicBezTo>
                  <a:pt x="154" y="244"/>
                  <a:pt x="154" y="244"/>
                  <a:pt x="154" y="244"/>
                </a:cubicBezTo>
                <a:cubicBezTo>
                  <a:pt x="154" y="209"/>
                  <a:pt x="154" y="209"/>
                  <a:pt x="154" y="209"/>
                </a:cubicBezTo>
                <a:close/>
                <a:moveTo>
                  <a:pt x="154" y="156"/>
                </a:moveTo>
                <a:cubicBezTo>
                  <a:pt x="220" y="156"/>
                  <a:pt x="220" y="156"/>
                  <a:pt x="220" y="156"/>
                </a:cubicBezTo>
                <a:cubicBezTo>
                  <a:pt x="220" y="191"/>
                  <a:pt x="220" y="191"/>
                  <a:pt x="220" y="191"/>
                </a:cubicBezTo>
                <a:cubicBezTo>
                  <a:pt x="154" y="191"/>
                  <a:pt x="154" y="191"/>
                  <a:pt x="154" y="191"/>
                </a:cubicBezTo>
                <a:cubicBezTo>
                  <a:pt x="154" y="156"/>
                  <a:pt x="154" y="156"/>
                  <a:pt x="154" y="156"/>
                </a:cubicBezTo>
                <a:close/>
                <a:moveTo>
                  <a:pt x="61" y="262"/>
                </a:moveTo>
                <a:cubicBezTo>
                  <a:pt x="128" y="262"/>
                  <a:pt x="128" y="262"/>
                  <a:pt x="128" y="262"/>
                </a:cubicBezTo>
                <a:cubicBezTo>
                  <a:pt x="128" y="297"/>
                  <a:pt x="128" y="297"/>
                  <a:pt x="128" y="297"/>
                </a:cubicBezTo>
                <a:cubicBezTo>
                  <a:pt x="61" y="297"/>
                  <a:pt x="61" y="297"/>
                  <a:pt x="61" y="297"/>
                </a:cubicBezTo>
                <a:cubicBezTo>
                  <a:pt x="61" y="262"/>
                  <a:pt x="61" y="262"/>
                  <a:pt x="61" y="262"/>
                </a:cubicBezTo>
                <a:close/>
                <a:moveTo>
                  <a:pt x="61" y="209"/>
                </a:moveTo>
                <a:cubicBezTo>
                  <a:pt x="128" y="209"/>
                  <a:pt x="128" y="209"/>
                  <a:pt x="128" y="209"/>
                </a:cubicBezTo>
                <a:cubicBezTo>
                  <a:pt x="128" y="244"/>
                  <a:pt x="128" y="244"/>
                  <a:pt x="128" y="244"/>
                </a:cubicBezTo>
                <a:cubicBezTo>
                  <a:pt x="61" y="244"/>
                  <a:pt x="61" y="244"/>
                  <a:pt x="61" y="244"/>
                </a:cubicBezTo>
                <a:cubicBezTo>
                  <a:pt x="61" y="209"/>
                  <a:pt x="61" y="209"/>
                  <a:pt x="61" y="209"/>
                </a:cubicBezTo>
                <a:close/>
                <a:moveTo>
                  <a:pt x="391" y="261"/>
                </a:moveTo>
                <a:cubicBezTo>
                  <a:pt x="397" y="273"/>
                  <a:pt x="397" y="273"/>
                  <a:pt x="397" y="273"/>
                </a:cubicBezTo>
                <a:cubicBezTo>
                  <a:pt x="398" y="275"/>
                  <a:pt x="397" y="278"/>
                  <a:pt x="395" y="279"/>
                </a:cubicBezTo>
                <a:cubicBezTo>
                  <a:pt x="352" y="300"/>
                  <a:pt x="352" y="300"/>
                  <a:pt x="352" y="300"/>
                </a:cubicBezTo>
                <a:cubicBezTo>
                  <a:pt x="352" y="292"/>
                  <a:pt x="349" y="285"/>
                  <a:pt x="342" y="280"/>
                </a:cubicBezTo>
                <a:cubicBezTo>
                  <a:pt x="386" y="259"/>
                  <a:pt x="386" y="259"/>
                  <a:pt x="386" y="259"/>
                </a:cubicBezTo>
                <a:cubicBezTo>
                  <a:pt x="388" y="258"/>
                  <a:pt x="390" y="259"/>
                  <a:pt x="391" y="261"/>
                </a:cubicBezTo>
                <a:close/>
                <a:moveTo>
                  <a:pt x="273" y="238"/>
                </a:moveTo>
                <a:cubicBezTo>
                  <a:pt x="267" y="243"/>
                  <a:pt x="267" y="243"/>
                  <a:pt x="267" y="243"/>
                </a:cubicBezTo>
                <a:cubicBezTo>
                  <a:pt x="266" y="244"/>
                  <a:pt x="266" y="245"/>
                  <a:pt x="267" y="246"/>
                </a:cubicBezTo>
                <a:cubicBezTo>
                  <a:pt x="305" y="287"/>
                  <a:pt x="305" y="287"/>
                  <a:pt x="305" y="287"/>
                </a:cubicBezTo>
                <a:cubicBezTo>
                  <a:pt x="307" y="283"/>
                  <a:pt x="310" y="280"/>
                  <a:pt x="314" y="278"/>
                </a:cubicBezTo>
                <a:cubicBezTo>
                  <a:pt x="275" y="238"/>
                  <a:pt x="275" y="238"/>
                  <a:pt x="275" y="238"/>
                </a:cubicBezTo>
                <a:cubicBezTo>
                  <a:pt x="275" y="237"/>
                  <a:pt x="273" y="237"/>
                  <a:pt x="273" y="238"/>
                </a:cubicBezTo>
                <a:close/>
                <a:moveTo>
                  <a:pt x="340" y="287"/>
                </a:moveTo>
                <a:cubicBezTo>
                  <a:pt x="336" y="284"/>
                  <a:pt x="332" y="282"/>
                  <a:pt x="327" y="282"/>
                </a:cubicBezTo>
                <a:cubicBezTo>
                  <a:pt x="316" y="282"/>
                  <a:pt x="308" y="290"/>
                  <a:pt x="308" y="300"/>
                </a:cubicBezTo>
                <a:cubicBezTo>
                  <a:pt x="308" y="306"/>
                  <a:pt x="310" y="310"/>
                  <a:pt x="313" y="314"/>
                </a:cubicBezTo>
                <a:cubicBezTo>
                  <a:pt x="317" y="317"/>
                  <a:pt x="321" y="319"/>
                  <a:pt x="327" y="319"/>
                </a:cubicBezTo>
                <a:cubicBezTo>
                  <a:pt x="337" y="319"/>
                  <a:pt x="345" y="311"/>
                  <a:pt x="345" y="300"/>
                </a:cubicBezTo>
                <a:cubicBezTo>
                  <a:pt x="345" y="295"/>
                  <a:pt x="343" y="291"/>
                  <a:pt x="340" y="287"/>
                </a:cubicBezTo>
                <a:close/>
                <a:moveTo>
                  <a:pt x="327" y="187"/>
                </a:moveTo>
                <a:cubicBezTo>
                  <a:pt x="390" y="187"/>
                  <a:pt x="441" y="239"/>
                  <a:pt x="441" y="302"/>
                </a:cubicBezTo>
                <a:cubicBezTo>
                  <a:pt x="441" y="365"/>
                  <a:pt x="390" y="416"/>
                  <a:pt x="327" y="416"/>
                </a:cubicBezTo>
                <a:cubicBezTo>
                  <a:pt x="263" y="416"/>
                  <a:pt x="212" y="365"/>
                  <a:pt x="212" y="302"/>
                </a:cubicBezTo>
                <a:cubicBezTo>
                  <a:pt x="212" y="239"/>
                  <a:pt x="263" y="187"/>
                  <a:pt x="327" y="187"/>
                </a:cubicBezTo>
                <a:close/>
                <a:moveTo>
                  <a:pt x="327" y="212"/>
                </a:moveTo>
                <a:cubicBezTo>
                  <a:pt x="376" y="212"/>
                  <a:pt x="416" y="252"/>
                  <a:pt x="416" y="302"/>
                </a:cubicBezTo>
                <a:cubicBezTo>
                  <a:pt x="416" y="351"/>
                  <a:pt x="376" y="391"/>
                  <a:pt x="327" y="391"/>
                </a:cubicBezTo>
                <a:cubicBezTo>
                  <a:pt x="277" y="391"/>
                  <a:pt x="237" y="351"/>
                  <a:pt x="237" y="302"/>
                </a:cubicBezTo>
                <a:cubicBezTo>
                  <a:pt x="237" y="252"/>
                  <a:pt x="277" y="212"/>
                  <a:pt x="327" y="212"/>
                </a:cubicBezTo>
                <a:close/>
              </a:path>
            </a:pathLst>
          </a:custGeom>
          <a:solidFill>
            <a:schemeClr val="bg2"/>
          </a:solidFill>
          <a:ln w="9525">
            <a:noFill/>
            <a:round/>
            <a:headEnd/>
            <a:tailEnd/>
          </a:ln>
        </p:spPr>
        <p:txBody>
          <a:bodyPr vert="horz" wrap="square" lIns="84406" tIns="42203" rIns="84406" bIns="42203" numCol="1" anchor="t" anchorCtr="0" compatLnSpc="1">
            <a:prstTxWarp prst="textNoShape">
              <a:avLst/>
            </a:prstTxWarp>
          </a:bodyPr>
          <a:lstStyle/>
          <a:p>
            <a:endParaRPr lang="en-GB" sz="1662"/>
          </a:p>
        </p:txBody>
      </p:sp>
      <p:grpSp>
        <p:nvGrpSpPr>
          <p:cNvPr id="168" name="Group 478"/>
          <p:cNvGrpSpPr>
            <a:grpSpLocks/>
          </p:cNvGrpSpPr>
          <p:nvPr/>
        </p:nvGrpSpPr>
        <p:grpSpPr>
          <a:xfrm>
            <a:off x="5230286" y="3550133"/>
            <a:ext cx="340492" cy="479528"/>
            <a:chOff x="4962526" y="5126038"/>
            <a:chExt cx="460375" cy="719137"/>
          </a:xfrm>
          <a:solidFill>
            <a:schemeClr val="bg2"/>
          </a:solidFill>
        </p:grpSpPr>
        <p:sp>
          <p:nvSpPr>
            <p:cNvPr id="169" name="Freeform 82"/>
            <p:cNvSpPr>
              <a:spLocks noEditPoints="1"/>
            </p:cNvSpPr>
            <p:nvPr/>
          </p:nvSpPr>
          <p:spPr bwMode="auto">
            <a:xfrm>
              <a:off x="4962526" y="5126038"/>
              <a:ext cx="419100" cy="719137"/>
            </a:xfrm>
            <a:custGeom>
              <a:avLst/>
              <a:gdLst>
                <a:gd name="T0" fmla="*/ 150 w 150"/>
                <a:gd name="T1" fmla="*/ 39 h 258"/>
                <a:gd name="T2" fmla="*/ 17 w 150"/>
                <a:gd name="T3" fmla="*/ 0 h 258"/>
                <a:gd name="T4" fmla="*/ 0 w 150"/>
                <a:gd name="T5" fmla="*/ 27 h 258"/>
                <a:gd name="T6" fmla="*/ 9 w 150"/>
                <a:gd name="T7" fmla="*/ 219 h 258"/>
                <a:gd name="T8" fmla="*/ 132 w 150"/>
                <a:gd name="T9" fmla="*/ 244 h 258"/>
                <a:gd name="T10" fmla="*/ 29 w 150"/>
                <a:gd name="T11" fmla="*/ 208 h 258"/>
                <a:gd name="T12" fmla="*/ 29 w 150"/>
                <a:gd name="T13" fmla="*/ 172 h 258"/>
                <a:gd name="T14" fmla="*/ 29 w 150"/>
                <a:gd name="T15" fmla="*/ 208 h 258"/>
                <a:gd name="T16" fmla="*/ 16 w 150"/>
                <a:gd name="T17" fmla="*/ 142 h 258"/>
                <a:gd name="T18" fmla="*/ 42 w 150"/>
                <a:gd name="T19" fmla="*/ 150 h 258"/>
                <a:gd name="T20" fmla="*/ 29 w 150"/>
                <a:gd name="T21" fmla="*/ 120 h 258"/>
                <a:gd name="T22" fmla="*/ 29 w 150"/>
                <a:gd name="T23" fmla="*/ 84 h 258"/>
                <a:gd name="T24" fmla="*/ 29 w 150"/>
                <a:gd name="T25" fmla="*/ 120 h 258"/>
                <a:gd name="T26" fmla="*/ 52 w 150"/>
                <a:gd name="T27" fmla="*/ 198 h 258"/>
                <a:gd name="T28" fmla="*/ 79 w 150"/>
                <a:gd name="T29" fmla="*/ 206 h 258"/>
                <a:gd name="T30" fmla="*/ 66 w 150"/>
                <a:gd name="T31" fmla="*/ 175 h 258"/>
                <a:gd name="T32" fmla="*/ 66 w 150"/>
                <a:gd name="T33" fmla="*/ 139 h 258"/>
                <a:gd name="T34" fmla="*/ 66 w 150"/>
                <a:gd name="T35" fmla="*/ 175 h 258"/>
                <a:gd name="T36" fmla="*/ 52 w 150"/>
                <a:gd name="T37" fmla="*/ 109 h 258"/>
                <a:gd name="T38" fmla="*/ 79 w 150"/>
                <a:gd name="T39" fmla="*/ 118 h 258"/>
                <a:gd name="T40" fmla="*/ 103 w 150"/>
                <a:gd name="T41" fmla="*/ 231 h 258"/>
                <a:gd name="T42" fmla="*/ 103 w 150"/>
                <a:gd name="T43" fmla="*/ 195 h 258"/>
                <a:gd name="T44" fmla="*/ 103 w 150"/>
                <a:gd name="T45" fmla="*/ 231 h 258"/>
                <a:gd name="T46" fmla="*/ 89 w 150"/>
                <a:gd name="T47" fmla="*/ 164 h 258"/>
                <a:gd name="T48" fmla="*/ 116 w 150"/>
                <a:gd name="T49" fmla="*/ 172 h 258"/>
                <a:gd name="T50" fmla="*/ 103 w 150"/>
                <a:gd name="T51" fmla="*/ 143 h 258"/>
                <a:gd name="T52" fmla="*/ 103 w 150"/>
                <a:gd name="T53" fmla="*/ 107 h 258"/>
                <a:gd name="T54" fmla="*/ 103 w 150"/>
                <a:gd name="T55" fmla="*/ 143 h 258"/>
                <a:gd name="T56" fmla="*/ 110 w 150"/>
                <a:gd name="T57" fmla="*/ 94 h 258"/>
                <a:gd name="T58" fmla="*/ 16 w 150"/>
                <a:gd name="T59" fmla="*/ 58 h 258"/>
                <a:gd name="T60" fmla="*/ 22 w 150"/>
                <a:gd name="T61" fmla="*/ 34 h 258"/>
                <a:gd name="T62" fmla="*/ 116 w 150"/>
                <a:gd name="T63" fmla="*/ 6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258">
                  <a:moveTo>
                    <a:pt x="132" y="69"/>
                  </a:moveTo>
                  <a:cubicBezTo>
                    <a:pt x="133" y="56"/>
                    <a:pt x="140" y="43"/>
                    <a:pt x="150" y="39"/>
                  </a:cubicBezTo>
                  <a:cubicBezTo>
                    <a:pt x="116" y="29"/>
                    <a:pt x="47" y="7"/>
                    <a:pt x="23" y="0"/>
                  </a:cubicBezTo>
                  <a:cubicBezTo>
                    <a:pt x="21" y="0"/>
                    <a:pt x="19" y="0"/>
                    <a:pt x="17" y="0"/>
                  </a:cubicBezTo>
                  <a:cubicBezTo>
                    <a:pt x="16" y="0"/>
                    <a:pt x="16" y="0"/>
                    <a:pt x="16" y="0"/>
                  </a:cubicBezTo>
                  <a:cubicBezTo>
                    <a:pt x="7" y="3"/>
                    <a:pt x="0" y="15"/>
                    <a:pt x="0" y="27"/>
                  </a:cubicBezTo>
                  <a:cubicBezTo>
                    <a:pt x="0" y="202"/>
                    <a:pt x="0" y="202"/>
                    <a:pt x="0" y="202"/>
                  </a:cubicBezTo>
                  <a:cubicBezTo>
                    <a:pt x="0" y="211"/>
                    <a:pt x="3" y="217"/>
                    <a:pt x="9" y="219"/>
                  </a:cubicBezTo>
                  <a:cubicBezTo>
                    <a:pt x="33" y="226"/>
                    <a:pt x="102" y="247"/>
                    <a:pt x="136" y="258"/>
                  </a:cubicBezTo>
                  <a:cubicBezTo>
                    <a:pt x="134" y="254"/>
                    <a:pt x="132" y="249"/>
                    <a:pt x="132" y="244"/>
                  </a:cubicBezTo>
                  <a:lnTo>
                    <a:pt x="132" y="69"/>
                  </a:lnTo>
                  <a:close/>
                  <a:moveTo>
                    <a:pt x="29" y="208"/>
                  </a:moveTo>
                  <a:cubicBezTo>
                    <a:pt x="22" y="206"/>
                    <a:pt x="16" y="196"/>
                    <a:pt x="16" y="186"/>
                  </a:cubicBezTo>
                  <a:cubicBezTo>
                    <a:pt x="16" y="176"/>
                    <a:pt x="22" y="170"/>
                    <a:pt x="29" y="172"/>
                  </a:cubicBezTo>
                  <a:cubicBezTo>
                    <a:pt x="36" y="175"/>
                    <a:pt x="42" y="185"/>
                    <a:pt x="42" y="194"/>
                  </a:cubicBezTo>
                  <a:cubicBezTo>
                    <a:pt x="42" y="204"/>
                    <a:pt x="36" y="211"/>
                    <a:pt x="29" y="208"/>
                  </a:cubicBezTo>
                  <a:close/>
                  <a:moveTo>
                    <a:pt x="29" y="164"/>
                  </a:moveTo>
                  <a:cubicBezTo>
                    <a:pt x="22" y="161"/>
                    <a:pt x="16" y="152"/>
                    <a:pt x="16" y="142"/>
                  </a:cubicBezTo>
                  <a:cubicBezTo>
                    <a:pt x="16" y="132"/>
                    <a:pt x="22" y="125"/>
                    <a:pt x="29" y="128"/>
                  </a:cubicBezTo>
                  <a:cubicBezTo>
                    <a:pt x="36" y="130"/>
                    <a:pt x="42" y="140"/>
                    <a:pt x="42" y="150"/>
                  </a:cubicBezTo>
                  <a:cubicBezTo>
                    <a:pt x="42" y="160"/>
                    <a:pt x="36" y="166"/>
                    <a:pt x="29" y="164"/>
                  </a:cubicBezTo>
                  <a:close/>
                  <a:moveTo>
                    <a:pt x="29" y="120"/>
                  </a:moveTo>
                  <a:cubicBezTo>
                    <a:pt x="22" y="118"/>
                    <a:pt x="16" y="108"/>
                    <a:pt x="16" y="98"/>
                  </a:cubicBezTo>
                  <a:cubicBezTo>
                    <a:pt x="16" y="88"/>
                    <a:pt x="22" y="82"/>
                    <a:pt x="29" y="84"/>
                  </a:cubicBezTo>
                  <a:cubicBezTo>
                    <a:pt x="36" y="86"/>
                    <a:pt x="42" y="96"/>
                    <a:pt x="42" y="106"/>
                  </a:cubicBezTo>
                  <a:cubicBezTo>
                    <a:pt x="42" y="116"/>
                    <a:pt x="36" y="122"/>
                    <a:pt x="29" y="120"/>
                  </a:cubicBezTo>
                  <a:close/>
                  <a:moveTo>
                    <a:pt x="66" y="220"/>
                  </a:moveTo>
                  <a:cubicBezTo>
                    <a:pt x="58" y="217"/>
                    <a:pt x="52" y="208"/>
                    <a:pt x="52" y="198"/>
                  </a:cubicBezTo>
                  <a:cubicBezTo>
                    <a:pt x="53" y="188"/>
                    <a:pt x="59" y="182"/>
                    <a:pt x="66" y="184"/>
                  </a:cubicBezTo>
                  <a:cubicBezTo>
                    <a:pt x="73" y="186"/>
                    <a:pt x="79" y="196"/>
                    <a:pt x="79" y="206"/>
                  </a:cubicBezTo>
                  <a:cubicBezTo>
                    <a:pt x="79" y="216"/>
                    <a:pt x="73" y="222"/>
                    <a:pt x="66" y="220"/>
                  </a:cubicBezTo>
                  <a:close/>
                  <a:moveTo>
                    <a:pt x="66" y="175"/>
                  </a:moveTo>
                  <a:cubicBezTo>
                    <a:pt x="58" y="173"/>
                    <a:pt x="52" y="163"/>
                    <a:pt x="52" y="153"/>
                  </a:cubicBezTo>
                  <a:cubicBezTo>
                    <a:pt x="53" y="143"/>
                    <a:pt x="59" y="137"/>
                    <a:pt x="66" y="139"/>
                  </a:cubicBezTo>
                  <a:cubicBezTo>
                    <a:pt x="73" y="141"/>
                    <a:pt x="79" y="151"/>
                    <a:pt x="79" y="161"/>
                  </a:cubicBezTo>
                  <a:cubicBezTo>
                    <a:pt x="79" y="171"/>
                    <a:pt x="73" y="177"/>
                    <a:pt x="66" y="175"/>
                  </a:cubicBezTo>
                  <a:close/>
                  <a:moveTo>
                    <a:pt x="66" y="132"/>
                  </a:moveTo>
                  <a:cubicBezTo>
                    <a:pt x="58" y="129"/>
                    <a:pt x="52" y="119"/>
                    <a:pt x="52" y="109"/>
                  </a:cubicBezTo>
                  <a:cubicBezTo>
                    <a:pt x="53" y="100"/>
                    <a:pt x="59" y="93"/>
                    <a:pt x="66" y="96"/>
                  </a:cubicBezTo>
                  <a:cubicBezTo>
                    <a:pt x="73" y="98"/>
                    <a:pt x="79" y="108"/>
                    <a:pt x="79" y="118"/>
                  </a:cubicBezTo>
                  <a:cubicBezTo>
                    <a:pt x="79" y="128"/>
                    <a:pt x="73" y="134"/>
                    <a:pt x="66" y="132"/>
                  </a:cubicBezTo>
                  <a:close/>
                  <a:moveTo>
                    <a:pt x="103" y="231"/>
                  </a:moveTo>
                  <a:cubicBezTo>
                    <a:pt x="95" y="229"/>
                    <a:pt x="89" y="219"/>
                    <a:pt x="89" y="209"/>
                  </a:cubicBezTo>
                  <a:cubicBezTo>
                    <a:pt x="89" y="199"/>
                    <a:pt x="95" y="193"/>
                    <a:pt x="103" y="195"/>
                  </a:cubicBezTo>
                  <a:cubicBezTo>
                    <a:pt x="110" y="197"/>
                    <a:pt x="116" y="207"/>
                    <a:pt x="116" y="217"/>
                  </a:cubicBezTo>
                  <a:cubicBezTo>
                    <a:pt x="116" y="227"/>
                    <a:pt x="110" y="233"/>
                    <a:pt x="103" y="231"/>
                  </a:cubicBezTo>
                  <a:close/>
                  <a:moveTo>
                    <a:pt x="103" y="186"/>
                  </a:moveTo>
                  <a:cubicBezTo>
                    <a:pt x="95" y="184"/>
                    <a:pt x="89" y="174"/>
                    <a:pt x="89" y="164"/>
                  </a:cubicBezTo>
                  <a:cubicBezTo>
                    <a:pt x="89" y="154"/>
                    <a:pt x="95" y="148"/>
                    <a:pt x="103" y="150"/>
                  </a:cubicBezTo>
                  <a:cubicBezTo>
                    <a:pt x="110" y="153"/>
                    <a:pt x="116" y="162"/>
                    <a:pt x="116" y="172"/>
                  </a:cubicBezTo>
                  <a:cubicBezTo>
                    <a:pt x="116" y="182"/>
                    <a:pt x="110" y="189"/>
                    <a:pt x="103" y="186"/>
                  </a:cubicBezTo>
                  <a:close/>
                  <a:moveTo>
                    <a:pt x="103" y="143"/>
                  </a:moveTo>
                  <a:cubicBezTo>
                    <a:pt x="95" y="141"/>
                    <a:pt x="89" y="131"/>
                    <a:pt x="89" y="121"/>
                  </a:cubicBezTo>
                  <a:cubicBezTo>
                    <a:pt x="89" y="111"/>
                    <a:pt x="95" y="105"/>
                    <a:pt x="103" y="107"/>
                  </a:cubicBezTo>
                  <a:cubicBezTo>
                    <a:pt x="110" y="109"/>
                    <a:pt x="116" y="119"/>
                    <a:pt x="116" y="129"/>
                  </a:cubicBezTo>
                  <a:cubicBezTo>
                    <a:pt x="116" y="139"/>
                    <a:pt x="110" y="145"/>
                    <a:pt x="103" y="143"/>
                  </a:cubicBezTo>
                  <a:close/>
                  <a:moveTo>
                    <a:pt x="116" y="89"/>
                  </a:moveTo>
                  <a:cubicBezTo>
                    <a:pt x="116" y="92"/>
                    <a:pt x="114" y="95"/>
                    <a:pt x="110" y="94"/>
                  </a:cubicBezTo>
                  <a:cubicBezTo>
                    <a:pt x="22" y="66"/>
                    <a:pt x="22" y="66"/>
                    <a:pt x="22" y="66"/>
                  </a:cubicBezTo>
                  <a:cubicBezTo>
                    <a:pt x="19" y="65"/>
                    <a:pt x="16" y="62"/>
                    <a:pt x="16" y="58"/>
                  </a:cubicBezTo>
                  <a:cubicBezTo>
                    <a:pt x="16" y="38"/>
                    <a:pt x="16" y="38"/>
                    <a:pt x="16" y="38"/>
                  </a:cubicBezTo>
                  <a:cubicBezTo>
                    <a:pt x="16" y="35"/>
                    <a:pt x="19" y="33"/>
                    <a:pt x="22" y="34"/>
                  </a:cubicBezTo>
                  <a:cubicBezTo>
                    <a:pt x="110" y="61"/>
                    <a:pt x="110" y="61"/>
                    <a:pt x="110" y="61"/>
                  </a:cubicBezTo>
                  <a:cubicBezTo>
                    <a:pt x="114" y="62"/>
                    <a:pt x="116" y="66"/>
                    <a:pt x="116" y="69"/>
                  </a:cubicBezTo>
                  <a:lnTo>
                    <a:pt x="116"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83"/>
            <p:cNvSpPr>
              <a:spLocks/>
            </p:cNvSpPr>
            <p:nvPr/>
          </p:nvSpPr>
          <p:spPr bwMode="auto">
            <a:xfrm>
              <a:off x="5359401" y="5256213"/>
              <a:ext cx="63500" cy="585787"/>
            </a:xfrm>
            <a:custGeom>
              <a:avLst/>
              <a:gdLst>
                <a:gd name="T0" fmla="*/ 16 w 23"/>
                <a:gd name="T1" fmla="*/ 0 h 210"/>
                <a:gd name="T2" fmla="*/ 14 w 23"/>
                <a:gd name="T3" fmla="*/ 0 h 210"/>
                <a:gd name="T4" fmla="*/ 13 w 23"/>
                <a:gd name="T5" fmla="*/ 0 h 210"/>
                <a:gd name="T6" fmla="*/ 0 w 23"/>
                <a:gd name="T7" fmla="*/ 22 h 210"/>
                <a:gd name="T8" fmla="*/ 0 w 23"/>
                <a:gd name="T9" fmla="*/ 197 h 210"/>
                <a:gd name="T10" fmla="*/ 3 w 23"/>
                <a:gd name="T11" fmla="*/ 208 h 210"/>
                <a:gd name="T12" fmla="*/ 9 w 23"/>
                <a:gd name="T13" fmla="*/ 209 h 210"/>
                <a:gd name="T14" fmla="*/ 10 w 23"/>
                <a:gd name="T15" fmla="*/ 209 h 210"/>
                <a:gd name="T16" fmla="*/ 23 w 23"/>
                <a:gd name="T17" fmla="*/ 187 h 210"/>
                <a:gd name="T18" fmla="*/ 23 w 23"/>
                <a:gd name="T19" fmla="*/ 12 h 210"/>
                <a:gd name="T20" fmla="*/ 20 w 23"/>
                <a:gd name="T21" fmla="*/ 1 h 210"/>
                <a:gd name="T22" fmla="*/ 16 w 23"/>
                <a:gd name="T2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10">
                  <a:moveTo>
                    <a:pt x="16" y="0"/>
                  </a:moveTo>
                  <a:cubicBezTo>
                    <a:pt x="15" y="0"/>
                    <a:pt x="14" y="0"/>
                    <a:pt x="14" y="0"/>
                  </a:cubicBezTo>
                  <a:cubicBezTo>
                    <a:pt x="13" y="0"/>
                    <a:pt x="13" y="0"/>
                    <a:pt x="13" y="0"/>
                  </a:cubicBezTo>
                  <a:cubicBezTo>
                    <a:pt x="6" y="2"/>
                    <a:pt x="0" y="12"/>
                    <a:pt x="0" y="22"/>
                  </a:cubicBezTo>
                  <a:cubicBezTo>
                    <a:pt x="0" y="197"/>
                    <a:pt x="0" y="197"/>
                    <a:pt x="0" y="197"/>
                  </a:cubicBezTo>
                  <a:cubicBezTo>
                    <a:pt x="0" y="202"/>
                    <a:pt x="1" y="206"/>
                    <a:pt x="3" y="208"/>
                  </a:cubicBezTo>
                  <a:cubicBezTo>
                    <a:pt x="5" y="209"/>
                    <a:pt x="7" y="210"/>
                    <a:pt x="9" y="209"/>
                  </a:cubicBezTo>
                  <a:cubicBezTo>
                    <a:pt x="10" y="209"/>
                    <a:pt x="10" y="209"/>
                    <a:pt x="10" y="209"/>
                  </a:cubicBezTo>
                  <a:cubicBezTo>
                    <a:pt x="17" y="207"/>
                    <a:pt x="23" y="197"/>
                    <a:pt x="23" y="187"/>
                  </a:cubicBezTo>
                  <a:cubicBezTo>
                    <a:pt x="23" y="12"/>
                    <a:pt x="23" y="12"/>
                    <a:pt x="23" y="12"/>
                  </a:cubicBezTo>
                  <a:cubicBezTo>
                    <a:pt x="23" y="7"/>
                    <a:pt x="22" y="4"/>
                    <a:pt x="20" y="1"/>
                  </a:cubicBezTo>
                  <a:cubicBezTo>
                    <a:pt x="19" y="0"/>
                    <a:pt x="17"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84"/>
            <p:cNvSpPr>
              <a:spLocks/>
            </p:cNvSpPr>
            <p:nvPr/>
          </p:nvSpPr>
          <p:spPr bwMode="auto">
            <a:xfrm>
              <a:off x="5202238" y="5326063"/>
              <a:ext cx="58738" cy="31750"/>
            </a:xfrm>
            <a:custGeom>
              <a:avLst/>
              <a:gdLst>
                <a:gd name="T0" fmla="*/ 18 w 21"/>
                <a:gd name="T1" fmla="*/ 5 h 11"/>
                <a:gd name="T2" fmla="*/ 5 w 21"/>
                <a:gd name="T3" fmla="*/ 1 h 11"/>
                <a:gd name="T4" fmla="*/ 1 w 21"/>
                <a:gd name="T5" fmla="*/ 3 h 11"/>
                <a:gd name="T6" fmla="*/ 3 w 21"/>
                <a:gd name="T7" fmla="*/ 7 h 11"/>
                <a:gd name="T8" fmla="*/ 16 w 21"/>
                <a:gd name="T9" fmla="*/ 11 h 11"/>
                <a:gd name="T10" fmla="*/ 17 w 21"/>
                <a:gd name="T11" fmla="*/ 11 h 11"/>
                <a:gd name="T12" fmla="*/ 20 w 21"/>
                <a:gd name="T13" fmla="*/ 9 h 11"/>
                <a:gd name="T14" fmla="*/ 18 w 21"/>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1">
                  <a:moveTo>
                    <a:pt x="18" y="5"/>
                  </a:moveTo>
                  <a:cubicBezTo>
                    <a:pt x="5" y="1"/>
                    <a:pt x="5" y="1"/>
                    <a:pt x="5" y="1"/>
                  </a:cubicBezTo>
                  <a:cubicBezTo>
                    <a:pt x="3" y="0"/>
                    <a:pt x="1" y="1"/>
                    <a:pt x="1" y="3"/>
                  </a:cubicBezTo>
                  <a:cubicBezTo>
                    <a:pt x="0" y="5"/>
                    <a:pt x="1" y="6"/>
                    <a:pt x="3" y="7"/>
                  </a:cubicBezTo>
                  <a:cubicBezTo>
                    <a:pt x="16" y="11"/>
                    <a:pt x="16" y="11"/>
                    <a:pt x="16" y="11"/>
                  </a:cubicBezTo>
                  <a:cubicBezTo>
                    <a:pt x="17" y="11"/>
                    <a:pt x="17" y="11"/>
                    <a:pt x="17" y="11"/>
                  </a:cubicBezTo>
                  <a:cubicBezTo>
                    <a:pt x="19" y="11"/>
                    <a:pt x="20" y="10"/>
                    <a:pt x="20" y="9"/>
                  </a:cubicBezTo>
                  <a:cubicBezTo>
                    <a:pt x="21" y="7"/>
                    <a:pt x="20" y="5"/>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85"/>
            <p:cNvSpPr>
              <a:spLocks/>
            </p:cNvSpPr>
            <p:nvPr/>
          </p:nvSpPr>
          <p:spPr bwMode="auto">
            <a:xfrm>
              <a:off x="5130801" y="5303838"/>
              <a:ext cx="55563" cy="31750"/>
            </a:xfrm>
            <a:custGeom>
              <a:avLst/>
              <a:gdLst>
                <a:gd name="T0" fmla="*/ 18 w 20"/>
                <a:gd name="T1" fmla="*/ 5 h 11"/>
                <a:gd name="T2" fmla="*/ 4 w 20"/>
                <a:gd name="T3" fmla="*/ 0 h 11"/>
                <a:gd name="T4" fmla="*/ 0 w 20"/>
                <a:gd name="T5" fmla="*/ 3 h 11"/>
                <a:gd name="T6" fmla="*/ 2 w 20"/>
                <a:gd name="T7" fmla="*/ 7 h 11"/>
                <a:gd name="T8" fmla="*/ 16 w 20"/>
                <a:gd name="T9" fmla="*/ 11 h 11"/>
                <a:gd name="T10" fmla="*/ 17 w 20"/>
                <a:gd name="T11" fmla="*/ 11 h 11"/>
                <a:gd name="T12" fmla="*/ 20 w 20"/>
                <a:gd name="T13" fmla="*/ 9 h 11"/>
                <a:gd name="T14" fmla="*/ 18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18" y="5"/>
                  </a:moveTo>
                  <a:cubicBezTo>
                    <a:pt x="4" y="0"/>
                    <a:pt x="4" y="0"/>
                    <a:pt x="4" y="0"/>
                  </a:cubicBezTo>
                  <a:cubicBezTo>
                    <a:pt x="3" y="0"/>
                    <a:pt x="1" y="1"/>
                    <a:pt x="0" y="3"/>
                  </a:cubicBezTo>
                  <a:cubicBezTo>
                    <a:pt x="0" y="4"/>
                    <a:pt x="1" y="6"/>
                    <a:pt x="2" y="7"/>
                  </a:cubicBezTo>
                  <a:cubicBezTo>
                    <a:pt x="16" y="11"/>
                    <a:pt x="16" y="11"/>
                    <a:pt x="16" y="11"/>
                  </a:cubicBezTo>
                  <a:cubicBezTo>
                    <a:pt x="16" y="11"/>
                    <a:pt x="16" y="11"/>
                    <a:pt x="17" y="11"/>
                  </a:cubicBezTo>
                  <a:cubicBezTo>
                    <a:pt x="18" y="11"/>
                    <a:pt x="19" y="10"/>
                    <a:pt x="20" y="9"/>
                  </a:cubicBezTo>
                  <a:cubicBezTo>
                    <a:pt x="20" y="7"/>
                    <a:pt x="19" y="5"/>
                    <a:pt x="18"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75" name="Group 81"/>
          <p:cNvGrpSpPr/>
          <p:nvPr/>
        </p:nvGrpSpPr>
        <p:grpSpPr>
          <a:xfrm>
            <a:off x="4001263" y="5201671"/>
            <a:ext cx="466580" cy="390080"/>
            <a:chOff x="5342087" y="6340475"/>
            <a:chExt cx="471488" cy="398463"/>
          </a:xfrm>
          <a:solidFill>
            <a:schemeClr val="bg2"/>
          </a:solidFill>
        </p:grpSpPr>
        <p:sp>
          <p:nvSpPr>
            <p:cNvPr id="176" name="Freeform 510"/>
            <p:cNvSpPr>
              <a:spLocks noEditPoints="1"/>
            </p:cNvSpPr>
            <p:nvPr/>
          </p:nvSpPr>
          <p:spPr bwMode="auto">
            <a:xfrm>
              <a:off x="5360988" y="6340475"/>
              <a:ext cx="241300" cy="174625"/>
            </a:xfrm>
            <a:custGeom>
              <a:avLst/>
              <a:gdLst>
                <a:gd name="T0" fmla="*/ 22 w 65"/>
                <a:gd name="T1" fmla="*/ 23 h 47"/>
                <a:gd name="T2" fmla="*/ 44 w 65"/>
                <a:gd name="T3" fmla="*/ 24 h 47"/>
                <a:gd name="T4" fmla="*/ 43 w 65"/>
                <a:gd name="T5" fmla="*/ 31 h 47"/>
                <a:gd name="T6" fmla="*/ 21 w 65"/>
                <a:gd name="T7" fmla="*/ 29 h 47"/>
                <a:gd name="T8" fmla="*/ 22 w 65"/>
                <a:gd name="T9" fmla="*/ 23 h 47"/>
                <a:gd name="T10" fmla="*/ 54 w 65"/>
                <a:gd name="T11" fmla="*/ 23 h 47"/>
                <a:gd name="T12" fmla="*/ 58 w 65"/>
                <a:gd name="T13" fmla="*/ 28 h 47"/>
                <a:gd name="T14" fmla="*/ 53 w 65"/>
                <a:gd name="T15" fmla="*/ 33 h 47"/>
                <a:gd name="T16" fmla="*/ 49 w 65"/>
                <a:gd name="T17" fmla="*/ 28 h 47"/>
                <a:gd name="T18" fmla="*/ 54 w 65"/>
                <a:gd name="T19" fmla="*/ 23 h 47"/>
                <a:gd name="T20" fmla="*/ 12 w 65"/>
                <a:gd name="T21" fmla="*/ 20 h 47"/>
                <a:gd name="T22" fmla="*/ 16 w 65"/>
                <a:gd name="T23" fmla="*/ 26 h 47"/>
                <a:gd name="T24" fmla="*/ 11 w 65"/>
                <a:gd name="T25" fmla="*/ 31 h 47"/>
                <a:gd name="T26" fmla="*/ 6 w 65"/>
                <a:gd name="T27" fmla="*/ 25 h 47"/>
                <a:gd name="T28" fmla="*/ 12 w 65"/>
                <a:gd name="T29" fmla="*/ 20 h 47"/>
                <a:gd name="T30" fmla="*/ 18 w 65"/>
                <a:gd name="T31" fmla="*/ 7 h 47"/>
                <a:gd name="T32" fmla="*/ 11 w 65"/>
                <a:gd name="T33" fmla="*/ 14 h 47"/>
                <a:gd name="T34" fmla="*/ 55 w 65"/>
                <a:gd name="T35" fmla="*/ 17 h 47"/>
                <a:gd name="T36" fmla="*/ 49 w 65"/>
                <a:gd name="T37" fmla="*/ 9 h 47"/>
                <a:gd name="T38" fmla="*/ 18 w 65"/>
                <a:gd name="T39" fmla="*/ 7 h 47"/>
                <a:gd name="T40" fmla="*/ 1 w 65"/>
                <a:gd name="T41" fmla="*/ 14 h 47"/>
                <a:gd name="T42" fmla="*/ 0 w 65"/>
                <a:gd name="T43" fmla="*/ 36 h 47"/>
                <a:gd name="T44" fmla="*/ 4 w 65"/>
                <a:gd name="T45" fmla="*/ 37 h 47"/>
                <a:gd name="T46" fmla="*/ 4 w 65"/>
                <a:gd name="T47" fmla="*/ 44 h 47"/>
                <a:gd name="T48" fmla="*/ 15 w 65"/>
                <a:gd name="T49" fmla="*/ 44 h 47"/>
                <a:gd name="T50" fmla="*/ 15 w 65"/>
                <a:gd name="T51" fmla="*/ 38 h 47"/>
                <a:gd name="T52" fmla="*/ 48 w 65"/>
                <a:gd name="T53" fmla="*/ 40 h 47"/>
                <a:gd name="T54" fmla="*/ 47 w 65"/>
                <a:gd name="T55" fmla="*/ 47 h 47"/>
                <a:gd name="T56" fmla="*/ 58 w 65"/>
                <a:gd name="T57" fmla="*/ 47 h 47"/>
                <a:gd name="T58" fmla="*/ 59 w 65"/>
                <a:gd name="T59" fmla="*/ 40 h 47"/>
                <a:gd name="T60" fmla="*/ 64 w 65"/>
                <a:gd name="T61" fmla="*/ 41 h 47"/>
                <a:gd name="T62" fmla="*/ 65 w 65"/>
                <a:gd name="T63" fmla="*/ 18 h 47"/>
                <a:gd name="T64" fmla="*/ 53 w 65"/>
                <a:gd name="T65" fmla="*/ 3 h 47"/>
                <a:gd name="T66" fmla="*/ 52 w 65"/>
                <a:gd name="T67" fmla="*/ 2 h 47"/>
                <a:gd name="T68" fmla="*/ 51 w 65"/>
                <a:gd name="T69" fmla="*/ 2 h 47"/>
                <a:gd name="T70" fmla="*/ 17 w 65"/>
                <a:gd name="T71" fmla="*/ 0 h 47"/>
                <a:gd name="T72" fmla="*/ 16 w 65"/>
                <a:gd name="T73" fmla="*/ 0 h 47"/>
                <a:gd name="T74" fmla="*/ 14 w 65"/>
                <a:gd name="T75" fmla="*/ 1 h 47"/>
                <a:gd name="T76" fmla="*/ 1 w 65"/>
                <a:gd name="T77" fmla="*/ 1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47">
                  <a:moveTo>
                    <a:pt x="22" y="23"/>
                  </a:moveTo>
                  <a:cubicBezTo>
                    <a:pt x="44" y="24"/>
                    <a:pt x="44" y="24"/>
                    <a:pt x="44" y="24"/>
                  </a:cubicBezTo>
                  <a:cubicBezTo>
                    <a:pt x="43" y="31"/>
                    <a:pt x="43" y="31"/>
                    <a:pt x="43" y="31"/>
                  </a:cubicBezTo>
                  <a:cubicBezTo>
                    <a:pt x="21" y="29"/>
                    <a:pt x="21" y="29"/>
                    <a:pt x="21" y="29"/>
                  </a:cubicBezTo>
                  <a:cubicBezTo>
                    <a:pt x="22" y="23"/>
                    <a:pt x="22" y="23"/>
                    <a:pt x="22" y="23"/>
                  </a:cubicBezTo>
                  <a:close/>
                  <a:moveTo>
                    <a:pt x="54" y="23"/>
                  </a:moveTo>
                  <a:cubicBezTo>
                    <a:pt x="57" y="23"/>
                    <a:pt x="59" y="25"/>
                    <a:pt x="58" y="28"/>
                  </a:cubicBezTo>
                  <a:cubicBezTo>
                    <a:pt x="58" y="31"/>
                    <a:pt x="56" y="34"/>
                    <a:pt x="53" y="33"/>
                  </a:cubicBezTo>
                  <a:cubicBezTo>
                    <a:pt x="51" y="33"/>
                    <a:pt x="49" y="31"/>
                    <a:pt x="49" y="28"/>
                  </a:cubicBezTo>
                  <a:cubicBezTo>
                    <a:pt x="49" y="25"/>
                    <a:pt x="51" y="23"/>
                    <a:pt x="54" y="23"/>
                  </a:cubicBezTo>
                  <a:close/>
                  <a:moveTo>
                    <a:pt x="12" y="20"/>
                  </a:moveTo>
                  <a:cubicBezTo>
                    <a:pt x="14" y="20"/>
                    <a:pt x="16" y="23"/>
                    <a:pt x="16" y="26"/>
                  </a:cubicBezTo>
                  <a:cubicBezTo>
                    <a:pt x="16" y="29"/>
                    <a:pt x="14" y="31"/>
                    <a:pt x="11" y="31"/>
                  </a:cubicBezTo>
                  <a:cubicBezTo>
                    <a:pt x="8" y="30"/>
                    <a:pt x="6" y="28"/>
                    <a:pt x="6" y="25"/>
                  </a:cubicBezTo>
                  <a:cubicBezTo>
                    <a:pt x="7" y="22"/>
                    <a:pt x="9" y="20"/>
                    <a:pt x="12" y="20"/>
                  </a:cubicBezTo>
                  <a:close/>
                  <a:moveTo>
                    <a:pt x="18" y="7"/>
                  </a:moveTo>
                  <a:cubicBezTo>
                    <a:pt x="11" y="14"/>
                    <a:pt x="11" y="14"/>
                    <a:pt x="11" y="14"/>
                  </a:cubicBezTo>
                  <a:cubicBezTo>
                    <a:pt x="55" y="17"/>
                    <a:pt x="55" y="17"/>
                    <a:pt x="55" y="17"/>
                  </a:cubicBezTo>
                  <a:cubicBezTo>
                    <a:pt x="49" y="9"/>
                    <a:pt x="49" y="9"/>
                    <a:pt x="49" y="9"/>
                  </a:cubicBezTo>
                  <a:cubicBezTo>
                    <a:pt x="39" y="9"/>
                    <a:pt x="28" y="8"/>
                    <a:pt x="18" y="7"/>
                  </a:cubicBezTo>
                  <a:close/>
                  <a:moveTo>
                    <a:pt x="1" y="14"/>
                  </a:moveTo>
                  <a:cubicBezTo>
                    <a:pt x="0" y="36"/>
                    <a:pt x="0" y="36"/>
                    <a:pt x="0" y="36"/>
                  </a:cubicBezTo>
                  <a:cubicBezTo>
                    <a:pt x="4" y="37"/>
                    <a:pt x="4" y="37"/>
                    <a:pt x="4" y="37"/>
                  </a:cubicBezTo>
                  <a:cubicBezTo>
                    <a:pt x="4" y="44"/>
                    <a:pt x="4" y="44"/>
                    <a:pt x="4" y="44"/>
                  </a:cubicBezTo>
                  <a:cubicBezTo>
                    <a:pt x="15" y="44"/>
                    <a:pt x="15" y="44"/>
                    <a:pt x="15" y="44"/>
                  </a:cubicBezTo>
                  <a:cubicBezTo>
                    <a:pt x="15" y="38"/>
                    <a:pt x="15" y="38"/>
                    <a:pt x="15" y="38"/>
                  </a:cubicBezTo>
                  <a:cubicBezTo>
                    <a:pt x="48" y="40"/>
                    <a:pt x="48" y="40"/>
                    <a:pt x="48" y="40"/>
                  </a:cubicBezTo>
                  <a:cubicBezTo>
                    <a:pt x="47" y="47"/>
                    <a:pt x="47" y="47"/>
                    <a:pt x="47" y="47"/>
                  </a:cubicBezTo>
                  <a:cubicBezTo>
                    <a:pt x="58" y="47"/>
                    <a:pt x="58" y="47"/>
                    <a:pt x="58" y="47"/>
                  </a:cubicBezTo>
                  <a:cubicBezTo>
                    <a:pt x="59" y="40"/>
                    <a:pt x="59" y="40"/>
                    <a:pt x="59" y="40"/>
                  </a:cubicBezTo>
                  <a:cubicBezTo>
                    <a:pt x="64" y="41"/>
                    <a:pt x="64" y="41"/>
                    <a:pt x="64" y="41"/>
                  </a:cubicBezTo>
                  <a:cubicBezTo>
                    <a:pt x="65" y="18"/>
                    <a:pt x="65" y="18"/>
                    <a:pt x="65" y="18"/>
                  </a:cubicBezTo>
                  <a:cubicBezTo>
                    <a:pt x="53" y="3"/>
                    <a:pt x="53" y="3"/>
                    <a:pt x="53" y="3"/>
                  </a:cubicBezTo>
                  <a:cubicBezTo>
                    <a:pt x="52" y="2"/>
                    <a:pt x="52" y="2"/>
                    <a:pt x="52" y="2"/>
                  </a:cubicBezTo>
                  <a:cubicBezTo>
                    <a:pt x="51" y="2"/>
                    <a:pt x="51" y="2"/>
                    <a:pt x="51" y="2"/>
                  </a:cubicBezTo>
                  <a:cubicBezTo>
                    <a:pt x="39" y="1"/>
                    <a:pt x="28" y="0"/>
                    <a:pt x="17" y="0"/>
                  </a:cubicBezTo>
                  <a:cubicBezTo>
                    <a:pt x="16" y="0"/>
                    <a:pt x="16" y="0"/>
                    <a:pt x="16" y="0"/>
                  </a:cubicBezTo>
                  <a:cubicBezTo>
                    <a:pt x="14" y="1"/>
                    <a:pt x="14" y="1"/>
                    <a:pt x="14" y="1"/>
                  </a:cubicBezTo>
                  <a:lnTo>
                    <a:pt x="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77" name="Freeform 511"/>
            <p:cNvSpPr>
              <a:spLocks noEditPoints="1"/>
            </p:cNvSpPr>
            <p:nvPr/>
          </p:nvSpPr>
          <p:spPr bwMode="auto">
            <a:xfrm>
              <a:off x="5342087" y="6534149"/>
              <a:ext cx="471488" cy="204789"/>
            </a:xfrm>
            <a:custGeom>
              <a:avLst/>
              <a:gdLst>
                <a:gd name="T0" fmla="*/ 59 w 127"/>
                <a:gd name="T1" fmla="*/ 0 h 55"/>
                <a:gd name="T2" fmla="*/ 127 w 127"/>
                <a:gd name="T3" fmla="*/ 55 h 55"/>
                <a:gd name="T4" fmla="*/ 100 w 127"/>
                <a:gd name="T5" fmla="*/ 55 h 55"/>
                <a:gd name="T6" fmla="*/ 49 w 127"/>
                <a:gd name="T7" fmla="*/ 0 h 55"/>
                <a:gd name="T8" fmla="*/ 59 w 127"/>
                <a:gd name="T9" fmla="*/ 0 h 55"/>
                <a:gd name="T10" fmla="*/ 14 w 127"/>
                <a:gd name="T11" fmla="*/ 0 h 55"/>
                <a:gd name="T12" fmla="*/ 6 w 127"/>
                <a:gd name="T13" fmla="*/ 0 h 55"/>
                <a:gd name="T14" fmla="*/ 22 w 127"/>
                <a:gd name="T15" fmla="*/ 55 h 55"/>
                <a:gd name="T16" fmla="*/ 49 w 127"/>
                <a:gd name="T17" fmla="*/ 55 h 55"/>
                <a:gd name="T18" fmla="*/ 14 w 127"/>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55">
                  <a:moveTo>
                    <a:pt x="59" y="0"/>
                  </a:moveTo>
                  <a:cubicBezTo>
                    <a:pt x="72" y="45"/>
                    <a:pt x="113" y="11"/>
                    <a:pt x="127" y="55"/>
                  </a:cubicBezTo>
                  <a:cubicBezTo>
                    <a:pt x="100" y="55"/>
                    <a:pt x="100" y="55"/>
                    <a:pt x="100" y="55"/>
                  </a:cubicBezTo>
                  <a:cubicBezTo>
                    <a:pt x="87" y="18"/>
                    <a:pt x="62" y="51"/>
                    <a:pt x="49" y="0"/>
                  </a:cubicBezTo>
                  <a:cubicBezTo>
                    <a:pt x="59" y="0"/>
                    <a:pt x="59" y="0"/>
                    <a:pt x="59" y="0"/>
                  </a:cubicBezTo>
                  <a:close/>
                  <a:moveTo>
                    <a:pt x="14" y="0"/>
                  </a:moveTo>
                  <a:cubicBezTo>
                    <a:pt x="6" y="0"/>
                    <a:pt x="6" y="0"/>
                    <a:pt x="6" y="0"/>
                  </a:cubicBezTo>
                  <a:cubicBezTo>
                    <a:pt x="0" y="29"/>
                    <a:pt x="17" y="37"/>
                    <a:pt x="22" y="55"/>
                  </a:cubicBezTo>
                  <a:cubicBezTo>
                    <a:pt x="49" y="55"/>
                    <a:pt x="49" y="55"/>
                    <a:pt x="49" y="55"/>
                  </a:cubicBezTo>
                  <a:cubicBezTo>
                    <a:pt x="44" y="35"/>
                    <a:pt x="10" y="27"/>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4" name="Group 163"/>
          <p:cNvGrpSpPr/>
          <p:nvPr/>
        </p:nvGrpSpPr>
        <p:grpSpPr>
          <a:xfrm>
            <a:off x="3987340" y="4174325"/>
            <a:ext cx="440644" cy="376495"/>
            <a:chOff x="2941638" y="1350963"/>
            <a:chExt cx="844550" cy="833438"/>
          </a:xfrm>
          <a:solidFill>
            <a:schemeClr val="bg2"/>
          </a:solidFill>
        </p:grpSpPr>
        <p:sp>
          <p:nvSpPr>
            <p:cNvPr id="165" name="Freeform 164"/>
            <p:cNvSpPr>
              <a:spLocks/>
            </p:cNvSpPr>
            <p:nvPr/>
          </p:nvSpPr>
          <p:spPr bwMode="auto">
            <a:xfrm>
              <a:off x="3287713" y="1350963"/>
              <a:ext cx="157163" cy="165100"/>
            </a:xfrm>
            <a:custGeom>
              <a:avLst/>
              <a:gdLst/>
              <a:ahLst/>
              <a:cxnLst>
                <a:cxn ang="0">
                  <a:pos x="27" y="11"/>
                </a:cxn>
                <a:cxn ang="0">
                  <a:pos x="16" y="11"/>
                </a:cxn>
                <a:cxn ang="0">
                  <a:pos x="0" y="44"/>
                </a:cxn>
                <a:cxn ang="0">
                  <a:pos x="42" y="44"/>
                </a:cxn>
                <a:cxn ang="0">
                  <a:pos x="27" y="11"/>
                </a:cxn>
              </a:cxnLst>
              <a:rect l="0" t="0" r="r" b="b"/>
              <a:pathLst>
                <a:path w="42" h="44">
                  <a:moveTo>
                    <a:pt x="27" y="11"/>
                  </a:moveTo>
                  <a:cubicBezTo>
                    <a:pt x="22" y="0"/>
                    <a:pt x="17" y="7"/>
                    <a:pt x="16" y="11"/>
                  </a:cubicBezTo>
                  <a:cubicBezTo>
                    <a:pt x="12" y="17"/>
                    <a:pt x="6" y="29"/>
                    <a:pt x="0" y="44"/>
                  </a:cubicBezTo>
                  <a:cubicBezTo>
                    <a:pt x="42" y="44"/>
                    <a:pt x="42" y="44"/>
                    <a:pt x="42" y="44"/>
                  </a:cubicBezTo>
                  <a:cubicBezTo>
                    <a:pt x="34" y="27"/>
                    <a:pt x="29" y="14"/>
                    <a:pt x="27" y="1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6" name="Freeform 165"/>
            <p:cNvSpPr>
              <a:spLocks/>
            </p:cNvSpPr>
            <p:nvPr/>
          </p:nvSpPr>
          <p:spPr bwMode="auto">
            <a:xfrm>
              <a:off x="3189288" y="1646238"/>
              <a:ext cx="352425" cy="147638"/>
            </a:xfrm>
            <a:custGeom>
              <a:avLst/>
              <a:gdLst/>
              <a:ahLst/>
              <a:cxnLst>
                <a:cxn ang="0">
                  <a:pos x="12" y="0"/>
                </a:cxn>
                <a:cxn ang="0">
                  <a:pos x="0" y="31"/>
                </a:cxn>
                <a:cxn ang="0">
                  <a:pos x="47" y="39"/>
                </a:cxn>
                <a:cxn ang="0">
                  <a:pos x="94" y="30"/>
                </a:cxn>
                <a:cxn ang="0">
                  <a:pos x="82" y="0"/>
                </a:cxn>
                <a:cxn ang="0">
                  <a:pos x="48" y="2"/>
                </a:cxn>
                <a:cxn ang="0">
                  <a:pos x="12" y="0"/>
                </a:cxn>
              </a:cxnLst>
              <a:rect l="0" t="0" r="r" b="b"/>
              <a:pathLst>
                <a:path w="94" h="39">
                  <a:moveTo>
                    <a:pt x="12" y="0"/>
                  </a:moveTo>
                  <a:cubicBezTo>
                    <a:pt x="8" y="10"/>
                    <a:pt x="4" y="21"/>
                    <a:pt x="0" y="31"/>
                  </a:cubicBezTo>
                  <a:cubicBezTo>
                    <a:pt x="13" y="36"/>
                    <a:pt x="29" y="39"/>
                    <a:pt x="47" y="39"/>
                  </a:cubicBezTo>
                  <a:cubicBezTo>
                    <a:pt x="65" y="39"/>
                    <a:pt x="81" y="35"/>
                    <a:pt x="94" y="30"/>
                  </a:cubicBezTo>
                  <a:cubicBezTo>
                    <a:pt x="90" y="20"/>
                    <a:pt x="86" y="10"/>
                    <a:pt x="82" y="0"/>
                  </a:cubicBezTo>
                  <a:cubicBezTo>
                    <a:pt x="72" y="1"/>
                    <a:pt x="60" y="2"/>
                    <a:pt x="48" y="2"/>
                  </a:cubicBezTo>
                  <a:cubicBezTo>
                    <a:pt x="35" y="2"/>
                    <a:pt x="22" y="1"/>
                    <a:pt x="12"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7" name="Freeform 166"/>
            <p:cNvSpPr>
              <a:spLocks/>
            </p:cNvSpPr>
            <p:nvPr/>
          </p:nvSpPr>
          <p:spPr bwMode="auto">
            <a:xfrm>
              <a:off x="3117850" y="1879601"/>
              <a:ext cx="498475" cy="184150"/>
            </a:xfrm>
            <a:custGeom>
              <a:avLst/>
              <a:gdLst/>
              <a:ahLst/>
              <a:cxnLst>
                <a:cxn ang="0">
                  <a:pos x="125" y="0"/>
                </a:cxn>
                <a:cxn ang="0">
                  <a:pos x="66" y="15"/>
                </a:cxn>
                <a:cxn ang="0">
                  <a:pos x="8" y="1"/>
                </a:cxn>
                <a:cxn ang="0">
                  <a:pos x="0" y="23"/>
                </a:cxn>
                <a:cxn ang="0">
                  <a:pos x="66" y="49"/>
                </a:cxn>
                <a:cxn ang="0">
                  <a:pos x="133" y="24"/>
                </a:cxn>
                <a:cxn ang="0">
                  <a:pos x="132" y="22"/>
                </a:cxn>
                <a:cxn ang="0">
                  <a:pos x="125" y="0"/>
                </a:cxn>
              </a:cxnLst>
              <a:rect l="0" t="0" r="r" b="b"/>
              <a:pathLst>
                <a:path w="133" h="49">
                  <a:moveTo>
                    <a:pt x="125" y="0"/>
                  </a:moveTo>
                  <a:cubicBezTo>
                    <a:pt x="112" y="9"/>
                    <a:pt x="90" y="15"/>
                    <a:pt x="66" y="15"/>
                  </a:cubicBezTo>
                  <a:cubicBezTo>
                    <a:pt x="42" y="15"/>
                    <a:pt x="21" y="10"/>
                    <a:pt x="8" y="1"/>
                  </a:cubicBezTo>
                  <a:cubicBezTo>
                    <a:pt x="3" y="14"/>
                    <a:pt x="0" y="23"/>
                    <a:pt x="0" y="23"/>
                  </a:cubicBezTo>
                  <a:cubicBezTo>
                    <a:pt x="8" y="38"/>
                    <a:pt x="35" y="49"/>
                    <a:pt x="66" y="49"/>
                  </a:cubicBezTo>
                  <a:cubicBezTo>
                    <a:pt x="97" y="49"/>
                    <a:pt x="124" y="39"/>
                    <a:pt x="133" y="24"/>
                  </a:cubicBezTo>
                  <a:cubicBezTo>
                    <a:pt x="133" y="23"/>
                    <a:pt x="132" y="22"/>
                    <a:pt x="132" y="22"/>
                  </a:cubicBezTo>
                  <a:cubicBezTo>
                    <a:pt x="130" y="15"/>
                    <a:pt x="128" y="8"/>
                    <a:pt x="12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3" name="Line 30"/>
            <p:cNvSpPr>
              <a:spLocks noChangeShapeType="1"/>
            </p:cNvSpPr>
            <p:nvPr/>
          </p:nvSpPr>
          <p:spPr bwMode="auto">
            <a:xfrm>
              <a:off x="2946400" y="2182813"/>
              <a:ext cx="1588" cy="1588"/>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8" name="Line 31"/>
            <p:cNvSpPr>
              <a:spLocks noChangeShapeType="1"/>
            </p:cNvSpPr>
            <p:nvPr/>
          </p:nvSpPr>
          <p:spPr bwMode="auto">
            <a:xfrm>
              <a:off x="2946400" y="2182813"/>
              <a:ext cx="1588" cy="1588"/>
            </a:xfrm>
            <a:prstGeom prst="line">
              <a:avLst/>
            </a:pr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9" name="Freeform 178"/>
            <p:cNvSpPr>
              <a:spLocks/>
            </p:cNvSpPr>
            <p:nvPr/>
          </p:nvSpPr>
          <p:spPr bwMode="auto">
            <a:xfrm>
              <a:off x="2941638" y="1879601"/>
              <a:ext cx="844550" cy="303213"/>
            </a:xfrm>
            <a:custGeom>
              <a:avLst/>
              <a:gdLst/>
              <a:ahLst/>
              <a:cxnLst>
                <a:cxn ang="0">
                  <a:pos x="190" y="4"/>
                </a:cxn>
                <a:cxn ang="0">
                  <a:pos x="225" y="81"/>
                </a:cxn>
                <a:cxn ang="0">
                  <a:pos x="0" y="81"/>
                </a:cxn>
                <a:cxn ang="0">
                  <a:pos x="37" y="4"/>
                </a:cxn>
                <a:cxn ang="0">
                  <a:pos x="40" y="0"/>
                </a:cxn>
                <a:cxn ang="0">
                  <a:pos x="42" y="4"/>
                </a:cxn>
                <a:cxn ang="0">
                  <a:pos x="34" y="26"/>
                </a:cxn>
                <a:cxn ang="0">
                  <a:pos x="114" y="69"/>
                </a:cxn>
                <a:cxn ang="0">
                  <a:pos x="193" y="26"/>
                </a:cxn>
                <a:cxn ang="0">
                  <a:pos x="186" y="7"/>
                </a:cxn>
                <a:cxn ang="0">
                  <a:pos x="187" y="2"/>
                </a:cxn>
                <a:cxn ang="0">
                  <a:pos x="190" y="4"/>
                </a:cxn>
              </a:cxnLst>
              <a:rect l="0" t="0" r="r" b="b"/>
              <a:pathLst>
                <a:path w="225" h="81">
                  <a:moveTo>
                    <a:pt x="190" y="4"/>
                  </a:moveTo>
                  <a:cubicBezTo>
                    <a:pt x="225" y="81"/>
                    <a:pt x="225" y="81"/>
                    <a:pt x="225" y="81"/>
                  </a:cubicBezTo>
                  <a:cubicBezTo>
                    <a:pt x="0" y="81"/>
                    <a:pt x="0" y="81"/>
                    <a:pt x="0" y="81"/>
                  </a:cubicBezTo>
                  <a:cubicBezTo>
                    <a:pt x="37" y="4"/>
                    <a:pt x="37" y="4"/>
                    <a:pt x="37" y="4"/>
                  </a:cubicBezTo>
                  <a:cubicBezTo>
                    <a:pt x="37" y="4"/>
                    <a:pt x="39" y="0"/>
                    <a:pt x="40" y="0"/>
                  </a:cubicBezTo>
                  <a:cubicBezTo>
                    <a:pt x="44" y="0"/>
                    <a:pt x="42" y="4"/>
                    <a:pt x="42" y="4"/>
                  </a:cubicBezTo>
                  <a:cubicBezTo>
                    <a:pt x="37" y="13"/>
                    <a:pt x="35" y="18"/>
                    <a:pt x="34" y="26"/>
                  </a:cubicBezTo>
                  <a:cubicBezTo>
                    <a:pt x="32" y="51"/>
                    <a:pt x="58" y="71"/>
                    <a:pt x="114" y="69"/>
                  </a:cubicBezTo>
                  <a:cubicBezTo>
                    <a:pt x="168" y="67"/>
                    <a:pt x="193" y="51"/>
                    <a:pt x="193" y="26"/>
                  </a:cubicBezTo>
                  <a:cubicBezTo>
                    <a:pt x="193" y="19"/>
                    <a:pt x="190" y="13"/>
                    <a:pt x="186" y="7"/>
                  </a:cubicBezTo>
                  <a:cubicBezTo>
                    <a:pt x="186" y="7"/>
                    <a:pt x="184" y="3"/>
                    <a:pt x="187" y="2"/>
                  </a:cubicBezTo>
                  <a:cubicBezTo>
                    <a:pt x="189" y="1"/>
                    <a:pt x="190" y="4"/>
                    <a:pt x="190" y="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52" name="Rectangle 151"/>
          <p:cNvSpPr/>
          <p:nvPr/>
        </p:nvSpPr>
        <p:spPr>
          <a:xfrm>
            <a:off x="2531434" y="2502062"/>
            <a:ext cx="4053035" cy="2686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i="1" dirty="0">
                <a:solidFill>
                  <a:schemeClr val="tx2"/>
                </a:solidFill>
              </a:rPr>
              <a:t>Figure 22: PCCP Treatment Triggers </a:t>
            </a:r>
          </a:p>
        </p:txBody>
      </p:sp>
    </p:spTree>
    <p:extLst>
      <p:ext uri="{BB962C8B-B14F-4D97-AF65-F5344CB8AC3E}">
        <p14:creationId xmlns:p14="http://schemas.microsoft.com/office/powerpoint/2010/main" val="297792154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0205" name="think-cell Slide" r:id="rId6" imgW="395" imgH="394" progId="TCLayout.ActiveDocument.1">
                  <p:embed/>
                </p:oleObj>
              </mc:Choice>
              <mc:Fallback>
                <p:oleObj name="think-cell Slide" r:id="rId6" imgW="395" imgH="394" progId="TCLayout.ActiveDocument.1">
                  <p:embed/>
                  <p:pic>
                    <p:nvPicPr>
                      <p:cNvPr id="5" name="Object 4" hidden="1"/>
                      <p:cNvPicPr/>
                      <p:nvPr/>
                    </p:nvPicPr>
                    <p:blipFill>
                      <a:blip r:embed="rId7"/>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Treatment Triggers: Concrete Pavement</a:t>
            </a:r>
          </a:p>
        </p:txBody>
      </p:sp>
      <p:sp>
        <p:nvSpPr>
          <p:cNvPr id="9" name="Rectangle 8"/>
          <p:cNvSpPr/>
          <p:nvPr/>
        </p:nvSpPr>
        <p:spPr>
          <a:xfrm>
            <a:off x="421934" y="1467746"/>
            <a:ext cx="4102633" cy="4657685"/>
          </a:xfrm>
          <a:prstGeom prst="rect">
            <a:avLst/>
          </a:prstGeom>
        </p:spPr>
        <p:txBody>
          <a:bodyPr wrap="square">
            <a:spAutoFit/>
          </a:bodyPr>
          <a:lstStyle/>
          <a:p>
            <a:pPr>
              <a:lnSpc>
                <a:spcPts val="1400"/>
              </a:lnSpc>
              <a:spcAft>
                <a:spcPts val="600"/>
              </a:spcAft>
            </a:pPr>
            <a:r>
              <a:rPr lang="en-US" sz="1100" dirty="0">
                <a:solidFill>
                  <a:srgbClr val="4E4F51"/>
                </a:solidFill>
              </a:rPr>
              <a:t>Although Preventive maintenance treatments includes a variety of concrete pavement restoration treatments (e.g., full or partial-depth patching, joint repair, surface profiling, etc.), for the purposes of preparing its asset strategies, INDOT assumes the PM’s will entail full-depth patching or a combination of full-depth patching and profiling. </a:t>
            </a:r>
            <a:r>
              <a:rPr lang="en-US" sz="1100" dirty="0">
                <a:solidFill>
                  <a:srgbClr val="414141"/>
                </a:solidFill>
              </a:rPr>
              <a:t>When treatments are patching only, the primary triggers that prompt treatment are timing/ the age of the pavement. Secondary factors include evidence of cracking and the profile count. Patching typically occurs in intervals between six and ten years, with the length of time between patching decreasing overtime reflecting the effectiveness of the treatment as the pavement increases in age. Patching treatment has a positive impact on the pavement’s surface by reducing evidence of cracking, repairing individual distress in the pavement. </a:t>
            </a:r>
          </a:p>
          <a:p>
            <a:pPr>
              <a:lnSpc>
                <a:spcPts val="1400"/>
              </a:lnSpc>
              <a:spcAft>
                <a:spcPts val="600"/>
              </a:spcAft>
            </a:pPr>
            <a:r>
              <a:rPr lang="en-US" sz="1100" dirty="0">
                <a:solidFill>
                  <a:srgbClr val="414141"/>
                </a:solidFill>
              </a:rPr>
              <a:t>Patching and profiling includes both a full-depth </a:t>
            </a:r>
            <a:r>
              <a:rPr lang="en-US" sz="1100" dirty="0">
                <a:solidFill>
                  <a:srgbClr val="4E4F51"/>
                </a:solidFill>
              </a:rPr>
              <a:t>patching </a:t>
            </a:r>
            <a:r>
              <a:rPr lang="en-US" sz="1100" dirty="0">
                <a:solidFill>
                  <a:srgbClr val="414141"/>
                </a:solidFill>
              </a:rPr>
              <a:t>and profiling. For pavement within A roadway categories, this includes grooving, whereas only diamond grinding is included for pavement within the B and C categories. Patching and profiling treatments are primarily triggered by the pavement’s roughness and timing. Secondary factors include evidence of cracking the pavement and the profile count. Patching and profiling positively impacts the condition of the pavement by reducing the pavement’s roughness, evidence of cracking, and faulting.</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2" name="Rectangle 1"/>
          <p:cNvSpPr/>
          <p:nvPr/>
        </p:nvSpPr>
        <p:spPr>
          <a:xfrm>
            <a:off x="378641" y="926598"/>
            <a:ext cx="4189797" cy="48885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chemeClr val="bg2"/>
                </a:solidFill>
              </a:rPr>
              <a:t>Preventive Maintenance Treatments</a:t>
            </a:r>
          </a:p>
        </p:txBody>
      </p:sp>
      <p:sp>
        <p:nvSpPr>
          <p:cNvPr id="4" name="Rectangle 3"/>
          <p:cNvSpPr/>
          <p:nvPr/>
        </p:nvSpPr>
        <p:spPr>
          <a:xfrm>
            <a:off x="378063" y="919061"/>
            <a:ext cx="4190376" cy="513822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
        <p:nvSpPr>
          <p:cNvPr id="6" name="Rectangle 5"/>
          <p:cNvSpPr/>
          <p:nvPr/>
        </p:nvSpPr>
        <p:spPr>
          <a:xfrm>
            <a:off x="4934972" y="1479959"/>
            <a:ext cx="3237428" cy="2836674"/>
          </a:xfrm>
          <a:prstGeom prst="rect">
            <a:avLst/>
          </a:prstGeom>
        </p:spPr>
        <p:txBody>
          <a:bodyPr wrap="square">
            <a:spAutoFit/>
          </a:bodyPr>
          <a:lstStyle/>
          <a:p>
            <a:pPr>
              <a:lnSpc>
                <a:spcPts val="1400"/>
              </a:lnSpc>
              <a:spcAft>
                <a:spcPts val="600"/>
              </a:spcAft>
            </a:pPr>
            <a:r>
              <a:rPr lang="en-US" sz="1100" dirty="0">
                <a:solidFill>
                  <a:srgbClr val="414141"/>
                </a:solidFill>
              </a:rPr>
              <a:t>Replacement or major structural treatments of PCCP type pavement is driven primarily by timing, measured in the structural age of the pavement. This typically occurs when the pavement’s structural age is at least 45 years for all roadway categories. Concrete major structural treatment positively impacts the condition of the pavement, and INDOT’s concrete asset strategies assumes this treatment resets the pavement’s roughness, cracking, and faulting levels. </a:t>
            </a:r>
          </a:p>
          <a:p>
            <a:pPr>
              <a:lnSpc>
                <a:spcPts val="1400"/>
              </a:lnSpc>
              <a:spcAft>
                <a:spcPts val="600"/>
              </a:spcAft>
            </a:pPr>
            <a:endParaRPr lang="en-US" sz="1100" dirty="0">
              <a:solidFill>
                <a:srgbClr val="414141"/>
              </a:solidFill>
            </a:endParaRPr>
          </a:p>
          <a:p>
            <a:pPr>
              <a:lnSpc>
                <a:spcPts val="1400"/>
              </a:lnSpc>
              <a:spcAft>
                <a:spcPts val="600"/>
              </a:spcAft>
            </a:pPr>
            <a:endParaRPr lang="en-US" sz="1100" dirty="0">
              <a:solidFill>
                <a:srgbClr val="414141"/>
              </a:solidFill>
            </a:endParaRPr>
          </a:p>
          <a:p>
            <a:pPr>
              <a:lnSpc>
                <a:spcPts val="1400"/>
              </a:lnSpc>
              <a:spcAft>
                <a:spcPts val="600"/>
              </a:spcAft>
            </a:pPr>
            <a:endParaRPr lang="en-US" sz="1100" dirty="0">
              <a:solidFill>
                <a:srgbClr val="414141"/>
              </a:solidFill>
            </a:endParaRPr>
          </a:p>
        </p:txBody>
      </p:sp>
      <p:sp>
        <p:nvSpPr>
          <p:cNvPr id="13" name="Rectangle 12"/>
          <p:cNvSpPr/>
          <p:nvPr/>
        </p:nvSpPr>
        <p:spPr>
          <a:xfrm>
            <a:off x="4862962" y="919061"/>
            <a:ext cx="3489459" cy="49639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1400" b="1" dirty="0">
                <a:solidFill>
                  <a:schemeClr val="bg2"/>
                </a:solidFill>
              </a:rPr>
              <a:t>Major Structural Treatments </a:t>
            </a:r>
          </a:p>
        </p:txBody>
      </p:sp>
      <p:sp>
        <p:nvSpPr>
          <p:cNvPr id="16" name="Rectangle 15"/>
          <p:cNvSpPr/>
          <p:nvPr/>
        </p:nvSpPr>
        <p:spPr>
          <a:xfrm>
            <a:off x="4862963" y="945118"/>
            <a:ext cx="3489458" cy="5112168"/>
          </a:xfrm>
          <a:prstGeom prst="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500" dirty="0" err="1">
              <a:solidFill>
                <a:schemeClr val="bg1"/>
              </a:solidFill>
            </a:endParaRPr>
          </a:p>
        </p:txBody>
      </p:sp>
    </p:spTree>
    <p:extLst>
      <p:ext uri="{BB962C8B-B14F-4D97-AF65-F5344CB8AC3E}">
        <p14:creationId xmlns:p14="http://schemas.microsoft.com/office/powerpoint/2010/main" val="122368989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122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Overview of Pavement Asset Strategies</a:t>
            </a:r>
          </a:p>
        </p:txBody>
      </p:sp>
      <p:graphicFrame>
        <p:nvGraphicFramePr>
          <p:cNvPr id="13" name="Table 12"/>
          <p:cNvGraphicFramePr>
            <a:graphicFrameLocks noGrp="1"/>
          </p:cNvGraphicFramePr>
          <p:nvPr>
            <p:extLst>
              <p:ext uri="{D42A27DB-BD31-4B8C-83A1-F6EECF244321}">
                <p14:modId xmlns:p14="http://schemas.microsoft.com/office/powerpoint/2010/main" val="2100001517"/>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TREATMENT TYPES AND TRIGGERS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grpSp>
        <p:nvGrpSpPr>
          <p:cNvPr id="15" name="Group 14"/>
          <p:cNvGrpSpPr/>
          <p:nvPr/>
        </p:nvGrpSpPr>
        <p:grpSpPr>
          <a:xfrm rot="5400000">
            <a:off x="-360997" y="1664357"/>
            <a:ext cx="5112566" cy="3817324"/>
            <a:chOff x="990394" y="3718241"/>
            <a:chExt cx="6767300" cy="562780"/>
          </a:xfrm>
        </p:grpSpPr>
        <p:grpSp>
          <p:nvGrpSpPr>
            <p:cNvPr id="17" name="Group 16"/>
            <p:cNvGrpSpPr/>
            <p:nvPr/>
          </p:nvGrpSpPr>
          <p:grpSpPr>
            <a:xfrm rot="16200000">
              <a:off x="1190539" y="3518096"/>
              <a:ext cx="562780" cy="963070"/>
              <a:chOff x="3873005" y="2824758"/>
              <a:chExt cx="2573568" cy="1907759"/>
            </a:xfrm>
          </p:grpSpPr>
          <p:sp>
            <p:nvSpPr>
              <p:cNvPr id="19" name="Rectangle 3"/>
              <p:cNvSpPr/>
              <p:nvPr/>
            </p:nvSpPr>
            <p:spPr>
              <a:xfrm>
                <a:off x="3873005" y="2824758"/>
                <a:ext cx="2573568" cy="1907758"/>
              </a:xfrm>
              <a:custGeom>
                <a:avLst/>
                <a:gdLst>
                  <a:gd name="connsiteX0" fmla="*/ 0 w 3657600"/>
                  <a:gd name="connsiteY0" fmla="*/ 0 h 2895600"/>
                  <a:gd name="connsiteX1" fmla="*/ 3657600 w 3657600"/>
                  <a:gd name="connsiteY1" fmla="*/ 0 h 2895600"/>
                  <a:gd name="connsiteX2" fmla="*/ 3657600 w 3657600"/>
                  <a:gd name="connsiteY2" fmla="*/ 2895600 h 2895600"/>
                  <a:gd name="connsiteX3" fmla="*/ 0 w 3657600"/>
                  <a:gd name="connsiteY3" fmla="*/ 2895600 h 2895600"/>
                  <a:gd name="connsiteX4" fmla="*/ 0 w 3657600"/>
                  <a:gd name="connsiteY4" fmla="*/ 0 h 2895600"/>
                  <a:gd name="connsiteX0" fmla="*/ 838200 w 3657600"/>
                  <a:gd name="connsiteY0" fmla="*/ 107950 h 2895600"/>
                  <a:gd name="connsiteX1" fmla="*/ 3657600 w 3657600"/>
                  <a:gd name="connsiteY1" fmla="*/ 0 h 2895600"/>
                  <a:gd name="connsiteX2" fmla="*/ 3657600 w 3657600"/>
                  <a:gd name="connsiteY2" fmla="*/ 2895600 h 2895600"/>
                  <a:gd name="connsiteX3" fmla="*/ 0 w 3657600"/>
                  <a:gd name="connsiteY3" fmla="*/ 2895600 h 2895600"/>
                  <a:gd name="connsiteX4" fmla="*/ 838200 w 3657600"/>
                  <a:gd name="connsiteY4" fmla="*/ 107950 h 2895600"/>
                  <a:gd name="connsiteX0" fmla="*/ 838200 w 3657600"/>
                  <a:gd name="connsiteY0" fmla="*/ 0 h 2787650"/>
                  <a:gd name="connsiteX1" fmla="*/ 3016250 w 3657600"/>
                  <a:gd name="connsiteY1" fmla="*/ 0 h 2787650"/>
                  <a:gd name="connsiteX2" fmla="*/ 3657600 w 3657600"/>
                  <a:gd name="connsiteY2" fmla="*/ 2787650 h 2787650"/>
                  <a:gd name="connsiteX3" fmla="*/ 0 w 3657600"/>
                  <a:gd name="connsiteY3" fmla="*/ 2787650 h 2787650"/>
                  <a:gd name="connsiteX4" fmla="*/ 838200 w 36576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6350 w 2819400"/>
                  <a:gd name="connsiteY3" fmla="*/ 2159000 h 2787650"/>
                  <a:gd name="connsiteX4" fmla="*/ 0 w 28194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458525 w 2819400"/>
                  <a:gd name="connsiteY3" fmla="*/ 2261539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23219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35146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1205948 w 2819400"/>
                  <a:gd name="connsiteY3" fmla="*/ 2356954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074752 w 2819400"/>
                  <a:gd name="connsiteY3" fmla="*/ 2587542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981200 w 2819400"/>
                  <a:gd name="connsiteY3" fmla="*/ 268693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42661 w 2819400"/>
                  <a:gd name="connsiteY3" fmla="*/ 213829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30734 w 2819400"/>
                  <a:gd name="connsiteY3" fmla="*/ 2142268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178050"/>
                  <a:gd name="connsiteY0" fmla="*/ 0 h 2587542"/>
                  <a:gd name="connsiteX1" fmla="*/ 2178050 w 2178050"/>
                  <a:gd name="connsiteY1" fmla="*/ 0 h 2587542"/>
                  <a:gd name="connsiteX2" fmla="*/ 2163418 w 2178050"/>
                  <a:gd name="connsiteY2" fmla="*/ 2143594 h 2587542"/>
                  <a:gd name="connsiteX3" fmla="*/ 1730734 w 2178050"/>
                  <a:gd name="connsiteY3" fmla="*/ 2142268 h 2587542"/>
                  <a:gd name="connsiteX4" fmla="*/ 1074752 w 2178050"/>
                  <a:gd name="connsiteY4" fmla="*/ 2587542 h 2587542"/>
                  <a:gd name="connsiteX5" fmla="*/ 430695 w 2178050"/>
                  <a:gd name="connsiteY5" fmla="*/ 2138294 h 2587542"/>
                  <a:gd name="connsiteX6" fmla="*/ 2375 w 2178050"/>
                  <a:gd name="connsiteY6" fmla="*/ 2135146 h 2587542"/>
                  <a:gd name="connsiteX7" fmla="*/ 0 w 2178050"/>
                  <a:gd name="connsiteY7" fmla="*/ 0 h 2587542"/>
                  <a:gd name="connsiteX0" fmla="*/ 0 w 2178050"/>
                  <a:gd name="connsiteY0" fmla="*/ 0 h 2587542"/>
                  <a:gd name="connsiteX1" fmla="*/ 2178050 w 2178050"/>
                  <a:gd name="connsiteY1" fmla="*/ 0 h 2587542"/>
                  <a:gd name="connsiteX2" fmla="*/ 2164080 w 2178050"/>
                  <a:gd name="connsiteY2" fmla="*/ 1713230 h 2587542"/>
                  <a:gd name="connsiteX3" fmla="*/ 2163418 w 2178050"/>
                  <a:gd name="connsiteY3" fmla="*/ 2143594 h 2587542"/>
                  <a:gd name="connsiteX4" fmla="*/ 1730734 w 2178050"/>
                  <a:gd name="connsiteY4" fmla="*/ 2142268 h 2587542"/>
                  <a:gd name="connsiteX5" fmla="*/ 1074752 w 2178050"/>
                  <a:gd name="connsiteY5" fmla="*/ 2587542 h 2587542"/>
                  <a:gd name="connsiteX6" fmla="*/ 430695 w 2178050"/>
                  <a:gd name="connsiteY6" fmla="*/ 2138294 h 2587542"/>
                  <a:gd name="connsiteX7" fmla="*/ 2375 w 2178050"/>
                  <a:gd name="connsiteY7" fmla="*/ 2135146 h 2587542"/>
                  <a:gd name="connsiteX8" fmla="*/ 0 w 2178050"/>
                  <a:gd name="connsiteY8" fmla="*/ 0 h 2587542"/>
                  <a:gd name="connsiteX0" fmla="*/ 0 w 2178050"/>
                  <a:gd name="connsiteY0" fmla="*/ 0 h 2587542"/>
                  <a:gd name="connsiteX1" fmla="*/ 2178050 w 2178050"/>
                  <a:gd name="connsiteY1" fmla="*/ 0 h 2587542"/>
                  <a:gd name="connsiteX2" fmla="*/ 2164080 w 2178050"/>
                  <a:gd name="connsiteY2" fmla="*/ 1050290 h 2587542"/>
                  <a:gd name="connsiteX3" fmla="*/ 2164080 w 2178050"/>
                  <a:gd name="connsiteY3" fmla="*/ 1713230 h 2587542"/>
                  <a:gd name="connsiteX4" fmla="*/ 2163418 w 2178050"/>
                  <a:gd name="connsiteY4" fmla="*/ 2143594 h 2587542"/>
                  <a:gd name="connsiteX5" fmla="*/ 1730734 w 2178050"/>
                  <a:gd name="connsiteY5" fmla="*/ 2142268 h 2587542"/>
                  <a:gd name="connsiteX6" fmla="*/ 1074752 w 2178050"/>
                  <a:gd name="connsiteY6" fmla="*/ 2587542 h 2587542"/>
                  <a:gd name="connsiteX7" fmla="*/ 430695 w 2178050"/>
                  <a:gd name="connsiteY7" fmla="*/ 2138294 h 2587542"/>
                  <a:gd name="connsiteX8" fmla="*/ 2375 w 2178050"/>
                  <a:gd name="connsiteY8" fmla="*/ 2135146 h 2587542"/>
                  <a:gd name="connsiteX9" fmla="*/ 0 w 2178050"/>
                  <a:gd name="connsiteY9" fmla="*/ 0 h 2587542"/>
                  <a:gd name="connsiteX0" fmla="*/ 0 w 2621280"/>
                  <a:gd name="connsiteY0" fmla="*/ 0 h 2587542"/>
                  <a:gd name="connsiteX1" fmla="*/ 2178050 w 2621280"/>
                  <a:gd name="connsiteY1" fmla="*/ 0 h 2587542"/>
                  <a:gd name="connsiteX2" fmla="*/ 2621280 w 2621280"/>
                  <a:gd name="connsiteY2" fmla="*/ 1065530 h 2587542"/>
                  <a:gd name="connsiteX3" fmla="*/ 2164080 w 2621280"/>
                  <a:gd name="connsiteY3" fmla="*/ 1713230 h 2587542"/>
                  <a:gd name="connsiteX4" fmla="*/ 2163418 w 2621280"/>
                  <a:gd name="connsiteY4" fmla="*/ 2143594 h 2587542"/>
                  <a:gd name="connsiteX5" fmla="*/ 1730734 w 2621280"/>
                  <a:gd name="connsiteY5" fmla="*/ 2142268 h 2587542"/>
                  <a:gd name="connsiteX6" fmla="*/ 1074752 w 2621280"/>
                  <a:gd name="connsiteY6" fmla="*/ 2587542 h 2587542"/>
                  <a:gd name="connsiteX7" fmla="*/ 430695 w 2621280"/>
                  <a:gd name="connsiteY7" fmla="*/ 2138294 h 2587542"/>
                  <a:gd name="connsiteX8" fmla="*/ 2375 w 2621280"/>
                  <a:gd name="connsiteY8" fmla="*/ 2135146 h 2587542"/>
                  <a:gd name="connsiteX9" fmla="*/ 0 w 2621280"/>
                  <a:gd name="connsiteY9" fmla="*/ 0 h 2587542"/>
                  <a:gd name="connsiteX0" fmla="*/ 0 w 2621280"/>
                  <a:gd name="connsiteY0" fmla="*/ 0 h 2587542"/>
                  <a:gd name="connsiteX1" fmla="*/ 2178050 w 2621280"/>
                  <a:gd name="connsiteY1" fmla="*/ 0 h 2587542"/>
                  <a:gd name="connsiteX2" fmla="*/ 2293620 w 2621280"/>
                  <a:gd name="connsiteY2" fmla="*/ 30353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0 h 2587542"/>
                  <a:gd name="connsiteX1" fmla="*/ 2178050 w 2621280"/>
                  <a:gd name="connsiteY1" fmla="*/ 0 h 2587542"/>
                  <a:gd name="connsiteX2" fmla="*/ 2156460 w 2621280"/>
                  <a:gd name="connsiteY2" fmla="*/ 42545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8275 h 2595817"/>
                  <a:gd name="connsiteX1" fmla="*/ 2169775 w 2621280"/>
                  <a:gd name="connsiteY1" fmla="*/ 0 h 2595817"/>
                  <a:gd name="connsiteX2" fmla="*/ 2156460 w 2621280"/>
                  <a:gd name="connsiteY2" fmla="*/ 433725 h 2595817"/>
                  <a:gd name="connsiteX3" fmla="*/ 2621280 w 2621280"/>
                  <a:gd name="connsiteY3" fmla="*/ 1073805 h 2595817"/>
                  <a:gd name="connsiteX4" fmla="*/ 2164080 w 2621280"/>
                  <a:gd name="connsiteY4" fmla="*/ 1721505 h 2595817"/>
                  <a:gd name="connsiteX5" fmla="*/ 2163418 w 2621280"/>
                  <a:gd name="connsiteY5" fmla="*/ 2151869 h 2595817"/>
                  <a:gd name="connsiteX6" fmla="*/ 1730734 w 2621280"/>
                  <a:gd name="connsiteY6" fmla="*/ 2150543 h 2595817"/>
                  <a:gd name="connsiteX7" fmla="*/ 1074752 w 2621280"/>
                  <a:gd name="connsiteY7" fmla="*/ 2595817 h 2595817"/>
                  <a:gd name="connsiteX8" fmla="*/ 430695 w 2621280"/>
                  <a:gd name="connsiteY8" fmla="*/ 2146569 h 2595817"/>
                  <a:gd name="connsiteX9" fmla="*/ 2375 w 2621280"/>
                  <a:gd name="connsiteY9" fmla="*/ 2143421 h 2595817"/>
                  <a:gd name="connsiteX10" fmla="*/ 0 w 2621280"/>
                  <a:gd name="connsiteY10" fmla="*/ 8275 h 2595817"/>
                  <a:gd name="connsiteX0" fmla="*/ 0 w 2621280"/>
                  <a:gd name="connsiteY0" fmla="*/ 12412 h 2599954"/>
                  <a:gd name="connsiteX1" fmla="*/ 2165638 w 2621280"/>
                  <a:gd name="connsiteY1" fmla="*/ 0 h 2599954"/>
                  <a:gd name="connsiteX2" fmla="*/ 2156460 w 2621280"/>
                  <a:gd name="connsiteY2" fmla="*/ 437862 h 2599954"/>
                  <a:gd name="connsiteX3" fmla="*/ 2621280 w 2621280"/>
                  <a:gd name="connsiteY3" fmla="*/ 1077942 h 2599954"/>
                  <a:gd name="connsiteX4" fmla="*/ 2164080 w 2621280"/>
                  <a:gd name="connsiteY4" fmla="*/ 1725642 h 2599954"/>
                  <a:gd name="connsiteX5" fmla="*/ 2163418 w 2621280"/>
                  <a:gd name="connsiteY5" fmla="*/ 2156006 h 2599954"/>
                  <a:gd name="connsiteX6" fmla="*/ 1730734 w 2621280"/>
                  <a:gd name="connsiteY6" fmla="*/ 2154680 h 2599954"/>
                  <a:gd name="connsiteX7" fmla="*/ 1074752 w 2621280"/>
                  <a:gd name="connsiteY7" fmla="*/ 2599954 h 2599954"/>
                  <a:gd name="connsiteX8" fmla="*/ 430695 w 2621280"/>
                  <a:gd name="connsiteY8" fmla="*/ 2150706 h 2599954"/>
                  <a:gd name="connsiteX9" fmla="*/ 2375 w 2621280"/>
                  <a:gd name="connsiteY9" fmla="*/ 2147558 h 2599954"/>
                  <a:gd name="connsiteX10" fmla="*/ 0 w 2621280"/>
                  <a:gd name="connsiteY10" fmla="*/ 12412 h 2599954"/>
                  <a:gd name="connsiteX0" fmla="*/ 964 w 2622244"/>
                  <a:gd name="connsiteY0" fmla="*/ 12412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12412 h 2599954"/>
                  <a:gd name="connsiteX0" fmla="*/ 964 w 2622244"/>
                  <a:gd name="connsiteY0" fmla="*/ 4099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4 w 2622244"/>
                  <a:gd name="connsiteY2" fmla="*/ 427167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73466 w 2622244"/>
                  <a:gd name="connsiteY2" fmla="*/ 437861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81060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201190"/>
                  <a:gd name="connsiteY0" fmla="*/ 4099 h 2599954"/>
                  <a:gd name="connsiteX1" fmla="*/ 2181060 w 2201190"/>
                  <a:gd name="connsiteY1" fmla="*/ 0 h 2599954"/>
                  <a:gd name="connsiteX2" fmla="*/ 2193570 w 2201190"/>
                  <a:gd name="connsiteY2" fmla="*/ 421820 h 2599954"/>
                  <a:gd name="connsiteX3" fmla="*/ 2201190 w 2201190"/>
                  <a:gd name="connsiteY3" fmla="*/ 1701445 h 2599954"/>
                  <a:gd name="connsiteX4" fmla="*/ 2186071 w 2201190"/>
                  <a:gd name="connsiteY4" fmla="*/ 2156006 h 2599954"/>
                  <a:gd name="connsiteX5" fmla="*/ 1731698 w 2201190"/>
                  <a:gd name="connsiteY5" fmla="*/ 2154680 h 2599954"/>
                  <a:gd name="connsiteX6" fmla="*/ 1075716 w 2201190"/>
                  <a:gd name="connsiteY6" fmla="*/ 2599954 h 2599954"/>
                  <a:gd name="connsiteX7" fmla="*/ 431659 w 2201190"/>
                  <a:gd name="connsiteY7" fmla="*/ 2150706 h 2599954"/>
                  <a:gd name="connsiteX8" fmla="*/ 568 w 2201190"/>
                  <a:gd name="connsiteY8" fmla="*/ 2147558 h 2599954"/>
                  <a:gd name="connsiteX9" fmla="*/ 964 w 2201190"/>
                  <a:gd name="connsiteY9" fmla="*/ 4099 h 2599954"/>
                  <a:gd name="connsiteX0" fmla="*/ 964 w 2193570"/>
                  <a:gd name="connsiteY0" fmla="*/ 4099 h 2599954"/>
                  <a:gd name="connsiteX1" fmla="*/ 2181060 w 2193570"/>
                  <a:gd name="connsiteY1" fmla="*/ 0 h 2599954"/>
                  <a:gd name="connsiteX2" fmla="*/ 2193570 w 2193570"/>
                  <a:gd name="connsiteY2" fmla="*/ 421820 h 2599954"/>
                  <a:gd name="connsiteX3" fmla="*/ 2186071 w 2193570"/>
                  <a:gd name="connsiteY3" fmla="*/ 2156006 h 2599954"/>
                  <a:gd name="connsiteX4" fmla="*/ 1731698 w 2193570"/>
                  <a:gd name="connsiteY4" fmla="*/ 2154680 h 2599954"/>
                  <a:gd name="connsiteX5" fmla="*/ 1075716 w 2193570"/>
                  <a:gd name="connsiteY5" fmla="*/ 2599954 h 2599954"/>
                  <a:gd name="connsiteX6" fmla="*/ 431659 w 2193570"/>
                  <a:gd name="connsiteY6" fmla="*/ 2150706 h 2599954"/>
                  <a:gd name="connsiteX7" fmla="*/ 568 w 2193570"/>
                  <a:gd name="connsiteY7" fmla="*/ 2147558 h 2599954"/>
                  <a:gd name="connsiteX8" fmla="*/ 964 w 2193570"/>
                  <a:gd name="connsiteY8" fmla="*/ 4099 h 2599954"/>
                  <a:gd name="connsiteX0" fmla="*/ 964 w 2186071"/>
                  <a:gd name="connsiteY0" fmla="*/ 4099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4099 h 2599954"/>
                  <a:gd name="connsiteX0" fmla="*/ 964 w 2186071"/>
                  <a:gd name="connsiteY0" fmla="*/ 1228418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1228418 h 2599954"/>
                  <a:gd name="connsiteX0" fmla="*/ 964 w 2186071"/>
                  <a:gd name="connsiteY0" fmla="*/ 12049 h 1383585"/>
                  <a:gd name="connsiteX1" fmla="*/ 2181060 w 2186071"/>
                  <a:gd name="connsiteY1" fmla="*/ 0 h 1383585"/>
                  <a:gd name="connsiteX2" fmla="*/ 2186071 w 2186071"/>
                  <a:gd name="connsiteY2" fmla="*/ 939637 h 1383585"/>
                  <a:gd name="connsiteX3" fmla="*/ 1731698 w 2186071"/>
                  <a:gd name="connsiteY3" fmla="*/ 938311 h 1383585"/>
                  <a:gd name="connsiteX4" fmla="*/ 1075716 w 2186071"/>
                  <a:gd name="connsiteY4" fmla="*/ 1383585 h 1383585"/>
                  <a:gd name="connsiteX5" fmla="*/ 431659 w 2186071"/>
                  <a:gd name="connsiteY5" fmla="*/ 934337 h 1383585"/>
                  <a:gd name="connsiteX6" fmla="*/ 568 w 2186071"/>
                  <a:gd name="connsiteY6" fmla="*/ 931189 h 1383585"/>
                  <a:gd name="connsiteX7" fmla="*/ 964 w 2186071"/>
                  <a:gd name="connsiteY7" fmla="*/ 12049 h 138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6071" h="1383585">
                    <a:moveTo>
                      <a:pt x="964" y="12049"/>
                    </a:moveTo>
                    <a:lnTo>
                      <a:pt x="2181060" y="0"/>
                    </a:lnTo>
                    <a:cubicBezTo>
                      <a:pt x="2182730" y="718669"/>
                      <a:pt x="2184401" y="220968"/>
                      <a:pt x="2186071" y="939637"/>
                    </a:cubicBezTo>
                    <a:lnTo>
                      <a:pt x="1731698" y="938311"/>
                    </a:lnTo>
                    <a:lnTo>
                      <a:pt x="1075716" y="1383585"/>
                    </a:lnTo>
                    <a:lnTo>
                      <a:pt x="431659" y="934337"/>
                    </a:lnTo>
                    <a:lnTo>
                      <a:pt x="568" y="931189"/>
                    </a:lnTo>
                    <a:cubicBezTo>
                      <a:pt x="-1549" y="211522"/>
                      <a:pt x="3081" y="731716"/>
                      <a:pt x="964" y="12049"/>
                    </a:cubicBezTo>
                    <a:close/>
                  </a:path>
                </a:pathLst>
              </a:custGeom>
              <a:solidFill>
                <a:srgbClr val="CDA139"/>
              </a:solidFill>
              <a:ln>
                <a:noFill/>
              </a:ln>
              <a:effectLst/>
              <a:scene3d>
                <a:camera prst="orthographicFront"/>
                <a:lightRig rig="threePt" dir="t"/>
              </a:scene3d>
              <a:sp3d prstMaterial="plastic"/>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400"/>
                  </a:lnSpc>
                  <a:spcAft>
                    <a:spcPts val="600"/>
                  </a:spcAft>
                </a:pPr>
                <a:endParaRPr lang="en-US" sz="1200" dirty="0"/>
              </a:p>
            </p:txBody>
          </p:sp>
          <p:sp>
            <p:nvSpPr>
              <p:cNvPr id="20" name="Rectangle 3"/>
              <p:cNvSpPr/>
              <p:nvPr/>
            </p:nvSpPr>
            <p:spPr>
              <a:xfrm>
                <a:off x="3883491" y="2837592"/>
                <a:ext cx="1266027" cy="1894925"/>
              </a:xfrm>
              <a:custGeom>
                <a:avLst/>
                <a:gdLst>
                  <a:gd name="connsiteX0" fmla="*/ 0 w 3657600"/>
                  <a:gd name="connsiteY0" fmla="*/ 0 h 2895600"/>
                  <a:gd name="connsiteX1" fmla="*/ 3657600 w 3657600"/>
                  <a:gd name="connsiteY1" fmla="*/ 0 h 2895600"/>
                  <a:gd name="connsiteX2" fmla="*/ 3657600 w 3657600"/>
                  <a:gd name="connsiteY2" fmla="*/ 2895600 h 2895600"/>
                  <a:gd name="connsiteX3" fmla="*/ 0 w 3657600"/>
                  <a:gd name="connsiteY3" fmla="*/ 2895600 h 2895600"/>
                  <a:gd name="connsiteX4" fmla="*/ 0 w 3657600"/>
                  <a:gd name="connsiteY4" fmla="*/ 0 h 2895600"/>
                  <a:gd name="connsiteX0" fmla="*/ 838200 w 3657600"/>
                  <a:gd name="connsiteY0" fmla="*/ 107950 h 2895600"/>
                  <a:gd name="connsiteX1" fmla="*/ 3657600 w 3657600"/>
                  <a:gd name="connsiteY1" fmla="*/ 0 h 2895600"/>
                  <a:gd name="connsiteX2" fmla="*/ 3657600 w 3657600"/>
                  <a:gd name="connsiteY2" fmla="*/ 2895600 h 2895600"/>
                  <a:gd name="connsiteX3" fmla="*/ 0 w 3657600"/>
                  <a:gd name="connsiteY3" fmla="*/ 2895600 h 2895600"/>
                  <a:gd name="connsiteX4" fmla="*/ 838200 w 3657600"/>
                  <a:gd name="connsiteY4" fmla="*/ 107950 h 2895600"/>
                  <a:gd name="connsiteX0" fmla="*/ 838200 w 3657600"/>
                  <a:gd name="connsiteY0" fmla="*/ 0 h 2787650"/>
                  <a:gd name="connsiteX1" fmla="*/ 3016250 w 3657600"/>
                  <a:gd name="connsiteY1" fmla="*/ 0 h 2787650"/>
                  <a:gd name="connsiteX2" fmla="*/ 3657600 w 3657600"/>
                  <a:gd name="connsiteY2" fmla="*/ 2787650 h 2787650"/>
                  <a:gd name="connsiteX3" fmla="*/ 0 w 3657600"/>
                  <a:gd name="connsiteY3" fmla="*/ 2787650 h 2787650"/>
                  <a:gd name="connsiteX4" fmla="*/ 838200 w 36576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6350 w 2819400"/>
                  <a:gd name="connsiteY3" fmla="*/ 2159000 h 2787650"/>
                  <a:gd name="connsiteX4" fmla="*/ 0 w 28194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458525 w 2819400"/>
                  <a:gd name="connsiteY3" fmla="*/ 2261539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23219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35146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1205948 w 2819400"/>
                  <a:gd name="connsiteY3" fmla="*/ 2356954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074752 w 2819400"/>
                  <a:gd name="connsiteY3" fmla="*/ 2587542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981200 w 2819400"/>
                  <a:gd name="connsiteY3" fmla="*/ 268693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42661 w 2819400"/>
                  <a:gd name="connsiteY3" fmla="*/ 213829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30734 w 2819400"/>
                  <a:gd name="connsiteY3" fmla="*/ 2142268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178050"/>
                  <a:gd name="connsiteY0" fmla="*/ 0 h 2587542"/>
                  <a:gd name="connsiteX1" fmla="*/ 2178050 w 2178050"/>
                  <a:gd name="connsiteY1" fmla="*/ 0 h 2587542"/>
                  <a:gd name="connsiteX2" fmla="*/ 2163418 w 2178050"/>
                  <a:gd name="connsiteY2" fmla="*/ 2143594 h 2587542"/>
                  <a:gd name="connsiteX3" fmla="*/ 1730734 w 2178050"/>
                  <a:gd name="connsiteY3" fmla="*/ 2142268 h 2587542"/>
                  <a:gd name="connsiteX4" fmla="*/ 1074752 w 2178050"/>
                  <a:gd name="connsiteY4" fmla="*/ 2587542 h 2587542"/>
                  <a:gd name="connsiteX5" fmla="*/ 430695 w 2178050"/>
                  <a:gd name="connsiteY5" fmla="*/ 2138294 h 2587542"/>
                  <a:gd name="connsiteX6" fmla="*/ 2375 w 2178050"/>
                  <a:gd name="connsiteY6" fmla="*/ 2135146 h 2587542"/>
                  <a:gd name="connsiteX7" fmla="*/ 0 w 2178050"/>
                  <a:gd name="connsiteY7" fmla="*/ 0 h 2587542"/>
                  <a:gd name="connsiteX0" fmla="*/ 0 w 2178050"/>
                  <a:gd name="connsiteY0" fmla="*/ 0 h 2587542"/>
                  <a:gd name="connsiteX1" fmla="*/ 2178050 w 2178050"/>
                  <a:gd name="connsiteY1" fmla="*/ 0 h 2587542"/>
                  <a:gd name="connsiteX2" fmla="*/ 2164080 w 2178050"/>
                  <a:gd name="connsiteY2" fmla="*/ 1713230 h 2587542"/>
                  <a:gd name="connsiteX3" fmla="*/ 2163418 w 2178050"/>
                  <a:gd name="connsiteY3" fmla="*/ 2143594 h 2587542"/>
                  <a:gd name="connsiteX4" fmla="*/ 1730734 w 2178050"/>
                  <a:gd name="connsiteY4" fmla="*/ 2142268 h 2587542"/>
                  <a:gd name="connsiteX5" fmla="*/ 1074752 w 2178050"/>
                  <a:gd name="connsiteY5" fmla="*/ 2587542 h 2587542"/>
                  <a:gd name="connsiteX6" fmla="*/ 430695 w 2178050"/>
                  <a:gd name="connsiteY6" fmla="*/ 2138294 h 2587542"/>
                  <a:gd name="connsiteX7" fmla="*/ 2375 w 2178050"/>
                  <a:gd name="connsiteY7" fmla="*/ 2135146 h 2587542"/>
                  <a:gd name="connsiteX8" fmla="*/ 0 w 2178050"/>
                  <a:gd name="connsiteY8" fmla="*/ 0 h 2587542"/>
                  <a:gd name="connsiteX0" fmla="*/ 0 w 2178050"/>
                  <a:gd name="connsiteY0" fmla="*/ 0 h 2587542"/>
                  <a:gd name="connsiteX1" fmla="*/ 2178050 w 2178050"/>
                  <a:gd name="connsiteY1" fmla="*/ 0 h 2587542"/>
                  <a:gd name="connsiteX2" fmla="*/ 2164080 w 2178050"/>
                  <a:gd name="connsiteY2" fmla="*/ 1050290 h 2587542"/>
                  <a:gd name="connsiteX3" fmla="*/ 2164080 w 2178050"/>
                  <a:gd name="connsiteY3" fmla="*/ 1713230 h 2587542"/>
                  <a:gd name="connsiteX4" fmla="*/ 2163418 w 2178050"/>
                  <a:gd name="connsiteY4" fmla="*/ 2143594 h 2587542"/>
                  <a:gd name="connsiteX5" fmla="*/ 1730734 w 2178050"/>
                  <a:gd name="connsiteY5" fmla="*/ 2142268 h 2587542"/>
                  <a:gd name="connsiteX6" fmla="*/ 1074752 w 2178050"/>
                  <a:gd name="connsiteY6" fmla="*/ 2587542 h 2587542"/>
                  <a:gd name="connsiteX7" fmla="*/ 430695 w 2178050"/>
                  <a:gd name="connsiteY7" fmla="*/ 2138294 h 2587542"/>
                  <a:gd name="connsiteX8" fmla="*/ 2375 w 2178050"/>
                  <a:gd name="connsiteY8" fmla="*/ 2135146 h 2587542"/>
                  <a:gd name="connsiteX9" fmla="*/ 0 w 2178050"/>
                  <a:gd name="connsiteY9" fmla="*/ 0 h 2587542"/>
                  <a:gd name="connsiteX0" fmla="*/ 0 w 2621280"/>
                  <a:gd name="connsiteY0" fmla="*/ 0 h 2587542"/>
                  <a:gd name="connsiteX1" fmla="*/ 2178050 w 2621280"/>
                  <a:gd name="connsiteY1" fmla="*/ 0 h 2587542"/>
                  <a:gd name="connsiteX2" fmla="*/ 2621280 w 2621280"/>
                  <a:gd name="connsiteY2" fmla="*/ 1065530 h 2587542"/>
                  <a:gd name="connsiteX3" fmla="*/ 2164080 w 2621280"/>
                  <a:gd name="connsiteY3" fmla="*/ 1713230 h 2587542"/>
                  <a:gd name="connsiteX4" fmla="*/ 2163418 w 2621280"/>
                  <a:gd name="connsiteY4" fmla="*/ 2143594 h 2587542"/>
                  <a:gd name="connsiteX5" fmla="*/ 1730734 w 2621280"/>
                  <a:gd name="connsiteY5" fmla="*/ 2142268 h 2587542"/>
                  <a:gd name="connsiteX6" fmla="*/ 1074752 w 2621280"/>
                  <a:gd name="connsiteY6" fmla="*/ 2587542 h 2587542"/>
                  <a:gd name="connsiteX7" fmla="*/ 430695 w 2621280"/>
                  <a:gd name="connsiteY7" fmla="*/ 2138294 h 2587542"/>
                  <a:gd name="connsiteX8" fmla="*/ 2375 w 2621280"/>
                  <a:gd name="connsiteY8" fmla="*/ 2135146 h 2587542"/>
                  <a:gd name="connsiteX9" fmla="*/ 0 w 2621280"/>
                  <a:gd name="connsiteY9" fmla="*/ 0 h 2587542"/>
                  <a:gd name="connsiteX0" fmla="*/ 0 w 2621280"/>
                  <a:gd name="connsiteY0" fmla="*/ 0 h 2587542"/>
                  <a:gd name="connsiteX1" fmla="*/ 2178050 w 2621280"/>
                  <a:gd name="connsiteY1" fmla="*/ 0 h 2587542"/>
                  <a:gd name="connsiteX2" fmla="*/ 2293620 w 2621280"/>
                  <a:gd name="connsiteY2" fmla="*/ 30353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0 h 2587542"/>
                  <a:gd name="connsiteX1" fmla="*/ 2178050 w 2621280"/>
                  <a:gd name="connsiteY1" fmla="*/ 0 h 2587542"/>
                  <a:gd name="connsiteX2" fmla="*/ 2156460 w 2621280"/>
                  <a:gd name="connsiteY2" fmla="*/ 42545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8275 h 2595817"/>
                  <a:gd name="connsiteX1" fmla="*/ 2169775 w 2621280"/>
                  <a:gd name="connsiteY1" fmla="*/ 0 h 2595817"/>
                  <a:gd name="connsiteX2" fmla="*/ 2156460 w 2621280"/>
                  <a:gd name="connsiteY2" fmla="*/ 433725 h 2595817"/>
                  <a:gd name="connsiteX3" fmla="*/ 2621280 w 2621280"/>
                  <a:gd name="connsiteY3" fmla="*/ 1073805 h 2595817"/>
                  <a:gd name="connsiteX4" fmla="*/ 2164080 w 2621280"/>
                  <a:gd name="connsiteY4" fmla="*/ 1721505 h 2595817"/>
                  <a:gd name="connsiteX5" fmla="*/ 2163418 w 2621280"/>
                  <a:gd name="connsiteY5" fmla="*/ 2151869 h 2595817"/>
                  <a:gd name="connsiteX6" fmla="*/ 1730734 w 2621280"/>
                  <a:gd name="connsiteY6" fmla="*/ 2150543 h 2595817"/>
                  <a:gd name="connsiteX7" fmla="*/ 1074752 w 2621280"/>
                  <a:gd name="connsiteY7" fmla="*/ 2595817 h 2595817"/>
                  <a:gd name="connsiteX8" fmla="*/ 430695 w 2621280"/>
                  <a:gd name="connsiteY8" fmla="*/ 2146569 h 2595817"/>
                  <a:gd name="connsiteX9" fmla="*/ 2375 w 2621280"/>
                  <a:gd name="connsiteY9" fmla="*/ 2143421 h 2595817"/>
                  <a:gd name="connsiteX10" fmla="*/ 0 w 2621280"/>
                  <a:gd name="connsiteY10" fmla="*/ 8275 h 2595817"/>
                  <a:gd name="connsiteX0" fmla="*/ 0 w 2621280"/>
                  <a:gd name="connsiteY0" fmla="*/ 12412 h 2599954"/>
                  <a:gd name="connsiteX1" fmla="*/ 2165638 w 2621280"/>
                  <a:gd name="connsiteY1" fmla="*/ 0 h 2599954"/>
                  <a:gd name="connsiteX2" fmla="*/ 2156460 w 2621280"/>
                  <a:gd name="connsiteY2" fmla="*/ 437862 h 2599954"/>
                  <a:gd name="connsiteX3" fmla="*/ 2621280 w 2621280"/>
                  <a:gd name="connsiteY3" fmla="*/ 1077942 h 2599954"/>
                  <a:gd name="connsiteX4" fmla="*/ 2164080 w 2621280"/>
                  <a:gd name="connsiteY4" fmla="*/ 1725642 h 2599954"/>
                  <a:gd name="connsiteX5" fmla="*/ 2163418 w 2621280"/>
                  <a:gd name="connsiteY5" fmla="*/ 2156006 h 2599954"/>
                  <a:gd name="connsiteX6" fmla="*/ 1730734 w 2621280"/>
                  <a:gd name="connsiteY6" fmla="*/ 2154680 h 2599954"/>
                  <a:gd name="connsiteX7" fmla="*/ 1074752 w 2621280"/>
                  <a:gd name="connsiteY7" fmla="*/ 2599954 h 2599954"/>
                  <a:gd name="connsiteX8" fmla="*/ 430695 w 2621280"/>
                  <a:gd name="connsiteY8" fmla="*/ 2150706 h 2599954"/>
                  <a:gd name="connsiteX9" fmla="*/ 2375 w 2621280"/>
                  <a:gd name="connsiteY9" fmla="*/ 2147558 h 2599954"/>
                  <a:gd name="connsiteX10" fmla="*/ 0 w 2621280"/>
                  <a:gd name="connsiteY10" fmla="*/ 12412 h 2599954"/>
                  <a:gd name="connsiteX0" fmla="*/ 964 w 2622244"/>
                  <a:gd name="connsiteY0" fmla="*/ 12412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12412 h 2599954"/>
                  <a:gd name="connsiteX0" fmla="*/ 964 w 2622244"/>
                  <a:gd name="connsiteY0" fmla="*/ 4099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4 w 2622244"/>
                  <a:gd name="connsiteY2" fmla="*/ 427167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73466 w 2622244"/>
                  <a:gd name="connsiteY2" fmla="*/ 437861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81060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201190"/>
                  <a:gd name="connsiteY0" fmla="*/ 4099 h 2599954"/>
                  <a:gd name="connsiteX1" fmla="*/ 2181060 w 2201190"/>
                  <a:gd name="connsiteY1" fmla="*/ 0 h 2599954"/>
                  <a:gd name="connsiteX2" fmla="*/ 2193570 w 2201190"/>
                  <a:gd name="connsiteY2" fmla="*/ 421820 h 2599954"/>
                  <a:gd name="connsiteX3" fmla="*/ 2201190 w 2201190"/>
                  <a:gd name="connsiteY3" fmla="*/ 1701445 h 2599954"/>
                  <a:gd name="connsiteX4" fmla="*/ 2186071 w 2201190"/>
                  <a:gd name="connsiteY4" fmla="*/ 2156006 h 2599954"/>
                  <a:gd name="connsiteX5" fmla="*/ 1731698 w 2201190"/>
                  <a:gd name="connsiteY5" fmla="*/ 2154680 h 2599954"/>
                  <a:gd name="connsiteX6" fmla="*/ 1075716 w 2201190"/>
                  <a:gd name="connsiteY6" fmla="*/ 2599954 h 2599954"/>
                  <a:gd name="connsiteX7" fmla="*/ 431659 w 2201190"/>
                  <a:gd name="connsiteY7" fmla="*/ 2150706 h 2599954"/>
                  <a:gd name="connsiteX8" fmla="*/ 568 w 2201190"/>
                  <a:gd name="connsiteY8" fmla="*/ 2147558 h 2599954"/>
                  <a:gd name="connsiteX9" fmla="*/ 964 w 2201190"/>
                  <a:gd name="connsiteY9" fmla="*/ 4099 h 2599954"/>
                  <a:gd name="connsiteX0" fmla="*/ 964 w 2193570"/>
                  <a:gd name="connsiteY0" fmla="*/ 4099 h 2599954"/>
                  <a:gd name="connsiteX1" fmla="*/ 2181060 w 2193570"/>
                  <a:gd name="connsiteY1" fmla="*/ 0 h 2599954"/>
                  <a:gd name="connsiteX2" fmla="*/ 2193570 w 2193570"/>
                  <a:gd name="connsiteY2" fmla="*/ 421820 h 2599954"/>
                  <a:gd name="connsiteX3" fmla="*/ 2186071 w 2193570"/>
                  <a:gd name="connsiteY3" fmla="*/ 2156006 h 2599954"/>
                  <a:gd name="connsiteX4" fmla="*/ 1731698 w 2193570"/>
                  <a:gd name="connsiteY4" fmla="*/ 2154680 h 2599954"/>
                  <a:gd name="connsiteX5" fmla="*/ 1075716 w 2193570"/>
                  <a:gd name="connsiteY5" fmla="*/ 2599954 h 2599954"/>
                  <a:gd name="connsiteX6" fmla="*/ 431659 w 2193570"/>
                  <a:gd name="connsiteY6" fmla="*/ 2150706 h 2599954"/>
                  <a:gd name="connsiteX7" fmla="*/ 568 w 2193570"/>
                  <a:gd name="connsiteY7" fmla="*/ 2147558 h 2599954"/>
                  <a:gd name="connsiteX8" fmla="*/ 964 w 2193570"/>
                  <a:gd name="connsiteY8" fmla="*/ 4099 h 2599954"/>
                  <a:gd name="connsiteX0" fmla="*/ 964 w 2186071"/>
                  <a:gd name="connsiteY0" fmla="*/ 4099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4099 h 2599954"/>
                  <a:gd name="connsiteX0" fmla="*/ 964 w 2186071"/>
                  <a:gd name="connsiteY0" fmla="*/ 1228418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1228418 h 2599954"/>
                  <a:gd name="connsiteX0" fmla="*/ 964 w 2186071"/>
                  <a:gd name="connsiteY0" fmla="*/ 12049 h 1383585"/>
                  <a:gd name="connsiteX1" fmla="*/ 2181060 w 2186071"/>
                  <a:gd name="connsiteY1" fmla="*/ 0 h 1383585"/>
                  <a:gd name="connsiteX2" fmla="*/ 2186071 w 2186071"/>
                  <a:gd name="connsiteY2" fmla="*/ 939637 h 1383585"/>
                  <a:gd name="connsiteX3" fmla="*/ 1731698 w 2186071"/>
                  <a:gd name="connsiteY3" fmla="*/ 938311 h 1383585"/>
                  <a:gd name="connsiteX4" fmla="*/ 1075716 w 2186071"/>
                  <a:gd name="connsiteY4" fmla="*/ 1383585 h 1383585"/>
                  <a:gd name="connsiteX5" fmla="*/ 431659 w 2186071"/>
                  <a:gd name="connsiteY5" fmla="*/ 934337 h 1383585"/>
                  <a:gd name="connsiteX6" fmla="*/ 568 w 2186071"/>
                  <a:gd name="connsiteY6" fmla="*/ 931189 h 1383585"/>
                  <a:gd name="connsiteX7" fmla="*/ 964 w 2186071"/>
                  <a:gd name="connsiteY7" fmla="*/ 12049 h 1383585"/>
                  <a:gd name="connsiteX0" fmla="*/ 964 w 2262778"/>
                  <a:gd name="connsiteY0" fmla="*/ 12049 h 1383585"/>
                  <a:gd name="connsiteX1" fmla="*/ 2181060 w 2262778"/>
                  <a:gd name="connsiteY1" fmla="*/ 0 h 1383585"/>
                  <a:gd name="connsiteX2" fmla="*/ 1731698 w 2262778"/>
                  <a:gd name="connsiteY2" fmla="*/ 938311 h 1383585"/>
                  <a:gd name="connsiteX3" fmla="*/ 1075716 w 2262778"/>
                  <a:gd name="connsiteY3" fmla="*/ 1383585 h 1383585"/>
                  <a:gd name="connsiteX4" fmla="*/ 431659 w 2262778"/>
                  <a:gd name="connsiteY4" fmla="*/ 934337 h 1383585"/>
                  <a:gd name="connsiteX5" fmla="*/ 568 w 2262778"/>
                  <a:gd name="connsiteY5" fmla="*/ 931189 h 1383585"/>
                  <a:gd name="connsiteX6" fmla="*/ 964 w 2262778"/>
                  <a:gd name="connsiteY6" fmla="*/ 12049 h 1383585"/>
                  <a:gd name="connsiteX0" fmla="*/ 964 w 1731698"/>
                  <a:gd name="connsiteY0" fmla="*/ 0 h 1371536"/>
                  <a:gd name="connsiteX1" fmla="*/ 1731698 w 1731698"/>
                  <a:gd name="connsiteY1" fmla="*/ 926262 h 1371536"/>
                  <a:gd name="connsiteX2" fmla="*/ 1075716 w 1731698"/>
                  <a:gd name="connsiteY2" fmla="*/ 1371536 h 1371536"/>
                  <a:gd name="connsiteX3" fmla="*/ 431659 w 1731698"/>
                  <a:gd name="connsiteY3" fmla="*/ 922288 h 1371536"/>
                  <a:gd name="connsiteX4" fmla="*/ 568 w 1731698"/>
                  <a:gd name="connsiteY4" fmla="*/ 919140 h 1371536"/>
                  <a:gd name="connsiteX5" fmla="*/ 964 w 1731698"/>
                  <a:gd name="connsiteY5" fmla="*/ 0 h 1371536"/>
                  <a:gd name="connsiteX0" fmla="*/ 964 w 1076116"/>
                  <a:gd name="connsiteY0" fmla="*/ 0 h 1371536"/>
                  <a:gd name="connsiteX1" fmla="*/ 1076116 w 1076116"/>
                  <a:gd name="connsiteY1" fmla="*/ 4049 h 1371536"/>
                  <a:gd name="connsiteX2" fmla="*/ 1075716 w 1076116"/>
                  <a:gd name="connsiteY2" fmla="*/ 1371536 h 1371536"/>
                  <a:gd name="connsiteX3" fmla="*/ 431659 w 1076116"/>
                  <a:gd name="connsiteY3" fmla="*/ 922288 h 1371536"/>
                  <a:gd name="connsiteX4" fmla="*/ 568 w 1076116"/>
                  <a:gd name="connsiteY4" fmla="*/ 919140 h 1371536"/>
                  <a:gd name="connsiteX5" fmla="*/ 964 w 1076116"/>
                  <a:gd name="connsiteY5" fmla="*/ 0 h 1371536"/>
                  <a:gd name="connsiteX0" fmla="*/ 964 w 1076116"/>
                  <a:gd name="connsiteY0" fmla="*/ 0 h 1371536"/>
                  <a:gd name="connsiteX1" fmla="*/ 1076116 w 1076116"/>
                  <a:gd name="connsiteY1" fmla="*/ 4049 h 1371536"/>
                  <a:gd name="connsiteX2" fmla="*/ 1075716 w 1076116"/>
                  <a:gd name="connsiteY2" fmla="*/ 1371536 h 1371536"/>
                  <a:gd name="connsiteX3" fmla="*/ 431659 w 1076116"/>
                  <a:gd name="connsiteY3" fmla="*/ 922288 h 1371536"/>
                  <a:gd name="connsiteX4" fmla="*/ 568 w 1076116"/>
                  <a:gd name="connsiteY4" fmla="*/ 919140 h 1371536"/>
                  <a:gd name="connsiteX5" fmla="*/ 964 w 1076116"/>
                  <a:gd name="connsiteY5" fmla="*/ 0 h 1371536"/>
                  <a:gd name="connsiteX0" fmla="*/ 7779 w 1075805"/>
                  <a:gd name="connsiteY0" fmla="*/ 0 h 1371536"/>
                  <a:gd name="connsiteX1" fmla="*/ 1075805 w 1075805"/>
                  <a:gd name="connsiteY1" fmla="*/ 4049 h 1371536"/>
                  <a:gd name="connsiteX2" fmla="*/ 1075405 w 1075805"/>
                  <a:gd name="connsiteY2" fmla="*/ 1371536 h 1371536"/>
                  <a:gd name="connsiteX3" fmla="*/ 431348 w 1075805"/>
                  <a:gd name="connsiteY3" fmla="*/ 922288 h 1371536"/>
                  <a:gd name="connsiteX4" fmla="*/ 257 w 1075805"/>
                  <a:gd name="connsiteY4" fmla="*/ 919140 h 1371536"/>
                  <a:gd name="connsiteX5" fmla="*/ 7779 w 1075805"/>
                  <a:gd name="connsiteY5" fmla="*/ 0 h 1371536"/>
                  <a:gd name="connsiteX0" fmla="*/ 7779 w 1075406"/>
                  <a:gd name="connsiteY0" fmla="*/ 3901 h 1375437"/>
                  <a:gd name="connsiteX1" fmla="*/ 1068679 w 1075406"/>
                  <a:gd name="connsiteY1" fmla="*/ 0 h 1375437"/>
                  <a:gd name="connsiteX2" fmla="*/ 1075405 w 1075406"/>
                  <a:gd name="connsiteY2" fmla="*/ 1375437 h 1375437"/>
                  <a:gd name="connsiteX3" fmla="*/ 431348 w 1075406"/>
                  <a:gd name="connsiteY3" fmla="*/ 926189 h 1375437"/>
                  <a:gd name="connsiteX4" fmla="*/ 257 w 1075406"/>
                  <a:gd name="connsiteY4" fmla="*/ 923041 h 1375437"/>
                  <a:gd name="connsiteX5" fmla="*/ 7779 w 1075406"/>
                  <a:gd name="connsiteY5" fmla="*/ 3901 h 13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406" h="1375437">
                    <a:moveTo>
                      <a:pt x="7779" y="3901"/>
                    </a:moveTo>
                    <a:lnTo>
                      <a:pt x="1068679" y="0"/>
                    </a:lnTo>
                    <a:cubicBezTo>
                      <a:pt x="1068546" y="455829"/>
                      <a:pt x="1075538" y="919608"/>
                      <a:pt x="1075405" y="1375437"/>
                    </a:cubicBezTo>
                    <a:lnTo>
                      <a:pt x="431348" y="926189"/>
                    </a:lnTo>
                    <a:lnTo>
                      <a:pt x="257" y="923041"/>
                    </a:lnTo>
                    <a:cubicBezTo>
                      <a:pt x="-1860" y="203374"/>
                      <a:pt x="9896" y="723568"/>
                      <a:pt x="7779" y="3901"/>
                    </a:cubicBezTo>
                    <a:close/>
                  </a:path>
                </a:pathLst>
              </a:custGeom>
              <a:solidFill>
                <a:srgbClr val="FFFFFF">
                  <a:alpha val="20000"/>
                </a:srgbClr>
              </a:solidFill>
              <a:ln>
                <a:noFill/>
              </a:ln>
              <a:effectLst/>
              <a:scene3d>
                <a:camera prst="orthographicFront"/>
                <a:lightRig rig="threePt" dir="t"/>
              </a:scene3d>
              <a:sp3d prstMaterial="plastic"/>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400"/>
                  </a:lnSpc>
                  <a:spcAft>
                    <a:spcPts val="600"/>
                  </a:spcAft>
                </a:pPr>
                <a:endParaRPr lang="en-US" sz="1200" dirty="0"/>
              </a:p>
            </p:txBody>
          </p:sp>
        </p:grpSp>
        <p:sp>
          <p:nvSpPr>
            <p:cNvPr id="18" name="Rectangle 17"/>
            <p:cNvSpPr/>
            <p:nvPr/>
          </p:nvSpPr>
          <p:spPr>
            <a:xfrm rot="16200000">
              <a:off x="4094359" y="615360"/>
              <a:ext cx="560110" cy="6766560"/>
            </a:xfrm>
            <a:prstGeom prst="rect">
              <a:avLst/>
            </a:prstGeom>
            <a:noFill/>
            <a:ln w="6350">
              <a:solidFill>
                <a:schemeClr val="tx2"/>
              </a:solidFill>
            </a:ln>
          </p:spPr>
          <p:style>
            <a:lnRef idx="2">
              <a:schemeClr val="accent1"/>
            </a:lnRef>
            <a:fillRef idx="1">
              <a:schemeClr val="lt1"/>
            </a:fillRef>
            <a:effectRef idx="0">
              <a:schemeClr val="accent1"/>
            </a:effectRef>
            <a:fontRef idx="minor">
              <a:schemeClr val="dk1"/>
            </a:fontRef>
          </p:style>
          <p:txBody>
            <a:bodyPr vert="vert" lIns="0" tIns="822960" rIns="0" bIns="91440" rtlCol="0" anchor="ctr" anchorCtr="0"/>
            <a:lstStyle/>
            <a:p>
              <a:pPr lvl="1" eaLnBrk="0" fontAlgn="base" hangingPunct="0">
                <a:lnSpc>
                  <a:spcPts val="1400"/>
                </a:lnSpc>
                <a:spcBef>
                  <a:spcPct val="0"/>
                </a:spcBef>
                <a:spcAft>
                  <a:spcPts val="600"/>
                </a:spcAft>
                <a:tabLst>
                  <a:tab pos="215900" algn="l"/>
                </a:tabLst>
              </a:pPr>
              <a:endParaRPr lang="en-US" altLang="en-US" sz="1200" dirty="0" bmk="">
                <a:solidFill>
                  <a:srgbClr val="414141"/>
                </a:solidFill>
              </a:endParaRPr>
            </a:p>
          </p:txBody>
        </p:sp>
      </p:grpSp>
      <p:grpSp>
        <p:nvGrpSpPr>
          <p:cNvPr id="21" name="Group 20"/>
          <p:cNvGrpSpPr/>
          <p:nvPr/>
        </p:nvGrpSpPr>
        <p:grpSpPr>
          <a:xfrm rot="5400000">
            <a:off x="3714114" y="1658596"/>
            <a:ext cx="5112569" cy="3828843"/>
            <a:chOff x="990395" y="3718241"/>
            <a:chExt cx="6719976" cy="562780"/>
          </a:xfrm>
        </p:grpSpPr>
        <p:grpSp>
          <p:nvGrpSpPr>
            <p:cNvPr id="22" name="Group 21"/>
            <p:cNvGrpSpPr/>
            <p:nvPr/>
          </p:nvGrpSpPr>
          <p:grpSpPr>
            <a:xfrm rot="16200000">
              <a:off x="1190540" y="3518096"/>
              <a:ext cx="562780" cy="963070"/>
              <a:chOff x="3873005" y="2824758"/>
              <a:chExt cx="2573568" cy="1907759"/>
            </a:xfrm>
          </p:grpSpPr>
          <p:sp>
            <p:nvSpPr>
              <p:cNvPr id="24" name="Rectangle 3"/>
              <p:cNvSpPr/>
              <p:nvPr/>
            </p:nvSpPr>
            <p:spPr>
              <a:xfrm>
                <a:off x="3873005" y="2824758"/>
                <a:ext cx="2573568" cy="1907758"/>
              </a:xfrm>
              <a:custGeom>
                <a:avLst/>
                <a:gdLst>
                  <a:gd name="connsiteX0" fmla="*/ 0 w 3657600"/>
                  <a:gd name="connsiteY0" fmla="*/ 0 h 2895600"/>
                  <a:gd name="connsiteX1" fmla="*/ 3657600 w 3657600"/>
                  <a:gd name="connsiteY1" fmla="*/ 0 h 2895600"/>
                  <a:gd name="connsiteX2" fmla="*/ 3657600 w 3657600"/>
                  <a:gd name="connsiteY2" fmla="*/ 2895600 h 2895600"/>
                  <a:gd name="connsiteX3" fmla="*/ 0 w 3657600"/>
                  <a:gd name="connsiteY3" fmla="*/ 2895600 h 2895600"/>
                  <a:gd name="connsiteX4" fmla="*/ 0 w 3657600"/>
                  <a:gd name="connsiteY4" fmla="*/ 0 h 2895600"/>
                  <a:gd name="connsiteX0" fmla="*/ 838200 w 3657600"/>
                  <a:gd name="connsiteY0" fmla="*/ 107950 h 2895600"/>
                  <a:gd name="connsiteX1" fmla="*/ 3657600 w 3657600"/>
                  <a:gd name="connsiteY1" fmla="*/ 0 h 2895600"/>
                  <a:gd name="connsiteX2" fmla="*/ 3657600 w 3657600"/>
                  <a:gd name="connsiteY2" fmla="*/ 2895600 h 2895600"/>
                  <a:gd name="connsiteX3" fmla="*/ 0 w 3657600"/>
                  <a:gd name="connsiteY3" fmla="*/ 2895600 h 2895600"/>
                  <a:gd name="connsiteX4" fmla="*/ 838200 w 3657600"/>
                  <a:gd name="connsiteY4" fmla="*/ 107950 h 2895600"/>
                  <a:gd name="connsiteX0" fmla="*/ 838200 w 3657600"/>
                  <a:gd name="connsiteY0" fmla="*/ 0 h 2787650"/>
                  <a:gd name="connsiteX1" fmla="*/ 3016250 w 3657600"/>
                  <a:gd name="connsiteY1" fmla="*/ 0 h 2787650"/>
                  <a:gd name="connsiteX2" fmla="*/ 3657600 w 3657600"/>
                  <a:gd name="connsiteY2" fmla="*/ 2787650 h 2787650"/>
                  <a:gd name="connsiteX3" fmla="*/ 0 w 3657600"/>
                  <a:gd name="connsiteY3" fmla="*/ 2787650 h 2787650"/>
                  <a:gd name="connsiteX4" fmla="*/ 838200 w 36576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6350 w 2819400"/>
                  <a:gd name="connsiteY3" fmla="*/ 2159000 h 2787650"/>
                  <a:gd name="connsiteX4" fmla="*/ 0 w 28194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458525 w 2819400"/>
                  <a:gd name="connsiteY3" fmla="*/ 2261539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23219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35146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1205948 w 2819400"/>
                  <a:gd name="connsiteY3" fmla="*/ 2356954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074752 w 2819400"/>
                  <a:gd name="connsiteY3" fmla="*/ 2587542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981200 w 2819400"/>
                  <a:gd name="connsiteY3" fmla="*/ 268693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42661 w 2819400"/>
                  <a:gd name="connsiteY3" fmla="*/ 213829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30734 w 2819400"/>
                  <a:gd name="connsiteY3" fmla="*/ 2142268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178050"/>
                  <a:gd name="connsiteY0" fmla="*/ 0 h 2587542"/>
                  <a:gd name="connsiteX1" fmla="*/ 2178050 w 2178050"/>
                  <a:gd name="connsiteY1" fmla="*/ 0 h 2587542"/>
                  <a:gd name="connsiteX2" fmla="*/ 2163418 w 2178050"/>
                  <a:gd name="connsiteY2" fmla="*/ 2143594 h 2587542"/>
                  <a:gd name="connsiteX3" fmla="*/ 1730734 w 2178050"/>
                  <a:gd name="connsiteY3" fmla="*/ 2142268 h 2587542"/>
                  <a:gd name="connsiteX4" fmla="*/ 1074752 w 2178050"/>
                  <a:gd name="connsiteY4" fmla="*/ 2587542 h 2587542"/>
                  <a:gd name="connsiteX5" fmla="*/ 430695 w 2178050"/>
                  <a:gd name="connsiteY5" fmla="*/ 2138294 h 2587542"/>
                  <a:gd name="connsiteX6" fmla="*/ 2375 w 2178050"/>
                  <a:gd name="connsiteY6" fmla="*/ 2135146 h 2587542"/>
                  <a:gd name="connsiteX7" fmla="*/ 0 w 2178050"/>
                  <a:gd name="connsiteY7" fmla="*/ 0 h 2587542"/>
                  <a:gd name="connsiteX0" fmla="*/ 0 w 2178050"/>
                  <a:gd name="connsiteY0" fmla="*/ 0 h 2587542"/>
                  <a:gd name="connsiteX1" fmla="*/ 2178050 w 2178050"/>
                  <a:gd name="connsiteY1" fmla="*/ 0 h 2587542"/>
                  <a:gd name="connsiteX2" fmla="*/ 2164080 w 2178050"/>
                  <a:gd name="connsiteY2" fmla="*/ 1713230 h 2587542"/>
                  <a:gd name="connsiteX3" fmla="*/ 2163418 w 2178050"/>
                  <a:gd name="connsiteY3" fmla="*/ 2143594 h 2587542"/>
                  <a:gd name="connsiteX4" fmla="*/ 1730734 w 2178050"/>
                  <a:gd name="connsiteY4" fmla="*/ 2142268 h 2587542"/>
                  <a:gd name="connsiteX5" fmla="*/ 1074752 w 2178050"/>
                  <a:gd name="connsiteY5" fmla="*/ 2587542 h 2587542"/>
                  <a:gd name="connsiteX6" fmla="*/ 430695 w 2178050"/>
                  <a:gd name="connsiteY6" fmla="*/ 2138294 h 2587542"/>
                  <a:gd name="connsiteX7" fmla="*/ 2375 w 2178050"/>
                  <a:gd name="connsiteY7" fmla="*/ 2135146 h 2587542"/>
                  <a:gd name="connsiteX8" fmla="*/ 0 w 2178050"/>
                  <a:gd name="connsiteY8" fmla="*/ 0 h 2587542"/>
                  <a:gd name="connsiteX0" fmla="*/ 0 w 2178050"/>
                  <a:gd name="connsiteY0" fmla="*/ 0 h 2587542"/>
                  <a:gd name="connsiteX1" fmla="*/ 2178050 w 2178050"/>
                  <a:gd name="connsiteY1" fmla="*/ 0 h 2587542"/>
                  <a:gd name="connsiteX2" fmla="*/ 2164080 w 2178050"/>
                  <a:gd name="connsiteY2" fmla="*/ 1050290 h 2587542"/>
                  <a:gd name="connsiteX3" fmla="*/ 2164080 w 2178050"/>
                  <a:gd name="connsiteY3" fmla="*/ 1713230 h 2587542"/>
                  <a:gd name="connsiteX4" fmla="*/ 2163418 w 2178050"/>
                  <a:gd name="connsiteY4" fmla="*/ 2143594 h 2587542"/>
                  <a:gd name="connsiteX5" fmla="*/ 1730734 w 2178050"/>
                  <a:gd name="connsiteY5" fmla="*/ 2142268 h 2587542"/>
                  <a:gd name="connsiteX6" fmla="*/ 1074752 w 2178050"/>
                  <a:gd name="connsiteY6" fmla="*/ 2587542 h 2587542"/>
                  <a:gd name="connsiteX7" fmla="*/ 430695 w 2178050"/>
                  <a:gd name="connsiteY7" fmla="*/ 2138294 h 2587542"/>
                  <a:gd name="connsiteX8" fmla="*/ 2375 w 2178050"/>
                  <a:gd name="connsiteY8" fmla="*/ 2135146 h 2587542"/>
                  <a:gd name="connsiteX9" fmla="*/ 0 w 2178050"/>
                  <a:gd name="connsiteY9" fmla="*/ 0 h 2587542"/>
                  <a:gd name="connsiteX0" fmla="*/ 0 w 2621280"/>
                  <a:gd name="connsiteY0" fmla="*/ 0 h 2587542"/>
                  <a:gd name="connsiteX1" fmla="*/ 2178050 w 2621280"/>
                  <a:gd name="connsiteY1" fmla="*/ 0 h 2587542"/>
                  <a:gd name="connsiteX2" fmla="*/ 2621280 w 2621280"/>
                  <a:gd name="connsiteY2" fmla="*/ 1065530 h 2587542"/>
                  <a:gd name="connsiteX3" fmla="*/ 2164080 w 2621280"/>
                  <a:gd name="connsiteY3" fmla="*/ 1713230 h 2587542"/>
                  <a:gd name="connsiteX4" fmla="*/ 2163418 w 2621280"/>
                  <a:gd name="connsiteY4" fmla="*/ 2143594 h 2587542"/>
                  <a:gd name="connsiteX5" fmla="*/ 1730734 w 2621280"/>
                  <a:gd name="connsiteY5" fmla="*/ 2142268 h 2587542"/>
                  <a:gd name="connsiteX6" fmla="*/ 1074752 w 2621280"/>
                  <a:gd name="connsiteY6" fmla="*/ 2587542 h 2587542"/>
                  <a:gd name="connsiteX7" fmla="*/ 430695 w 2621280"/>
                  <a:gd name="connsiteY7" fmla="*/ 2138294 h 2587542"/>
                  <a:gd name="connsiteX8" fmla="*/ 2375 w 2621280"/>
                  <a:gd name="connsiteY8" fmla="*/ 2135146 h 2587542"/>
                  <a:gd name="connsiteX9" fmla="*/ 0 w 2621280"/>
                  <a:gd name="connsiteY9" fmla="*/ 0 h 2587542"/>
                  <a:gd name="connsiteX0" fmla="*/ 0 w 2621280"/>
                  <a:gd name="connsiteY0" fmla="*/ 0 h 2587542"/>
                  <a:gd name="connsiteX1" fmla="*/ 2178050 w 2621280"/>
                  <a:gd name="connsiteY1" fmla="*/ 0 h 2587542"/>
                  <a:gd name="connsiteX2" fmla="*/ 2293620 w 2621280"/>
                  <a:gd name="connsiteY2" fmla="*/ 30353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0 h 2587542"/>
                  <a:gd name="connsiteX1" fmla="*/ 2178050 w 2621280"/>
                  <a:gd name="connsiteY1" fmla="*/ 0 h 2587542"/>
                  <a:gd name="connsiteX2" fmla="*/ 2156460 w 2621280"/>
                  <a:gd name="connsiteY2" fmla="*/ 42545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8275 h 2595817"/>
                  <a:gd name="connsiteX1" fmla="*/ 2169775 w 2621280"/>
                  <a:gd name="connsiteY1" fmla="*/ 0 h 2595817"/>
                  <a:gd name="connsiteX2" fmla="*/ 2156460 w 2621280"/>
                  <a:gd name="connsiteY2" fmla="*/ 433725 h 2595817"/>
                  <a:gd name="connsiteX3" fmla="*/ 2621280 w 2621280"/>
                  <a:gd name="connsiteY3" fmla="*/ 1073805 h 2595817"/>
                  <a:gd name="connsiteX4" fmla="*/ 2164080 w 2621280"/>
                  <a:gd name="connsiteY4" fmla="*/ 1721505 h 2595817"/>
                  <a:gd name="connsiteX5" fmla="*/ 2163418 w 2621280"/>
                  <a:gd name="connsiteY5" fmla="*/ 2151869 h 2595817"/>
                  <a:gd name="connsiteX6" fmla="*/ 1730734 w 2621280"/>
                  <a:gd name="connsiteY6" fmla="*/ 2150543 h 2595817"/>
                  <a:gd name="connsiteX7" fmla="*/ 1074752 w 2621280"/>
                  <a:gd name="connsiteY7" fmla="*/ 2595817 h 2595817"/>
                  <a:gd name="connsiteX8" fmla="*/ 430695 w 2621280"/>
                  <a:gd name="connsiteY8" fmla="*/ 2146569 h 2595817"/>
                  <a:gd name="connsiteX9" fmla="*/ 2375 w 2621280"/>
                  <a:gd name="connsiteY9" fmla="*/ 2143421 h 2595817"/>
                  <a:gd name="connsiteX10" fmla="*/ 0 w 2621280"/>
                  <a:gd name="connsiteY10" fmla="*/ 8275 h 2595817"/>
                  <a:gd name="connsiteX0" fmla="*/ 0 w 2621280"/>
                  <a:gd name="connsiteY0" fmla="*/ 12412 h 2599954"/>
                  <a:gd name="connsiteX1" fmla="*/ 2165638 w 2621280"/>
                  <a:gd name="connsiteY1" fmla="*/ 0 h 2599954"/>
                  <a:gd name="connsiteX2" fmla="*/ 2156460 w 2621280"/>
                  <a:gd name="connsiteY2" fmla="*/ 437862 h 2599954"/>
                  <a:gd name="connsiteX3" fmla="*/ 2621280 w 2621280"/>
                  <a:gd name="connsiteY3" fmla="*/ 1077942 h 2599954"/>
                  <a:gd name="connsiteX4" fmla="*/ 2164080 w 2621280"/>
                  <a:gd name="connsiteY4" fmla="*/ 1725642 h 2599954"/>
                  <a:gd name="connsiteX5" fmla="*/ 2163418 w 2621280"/>
                  <a:gd name="connsiteY5" fmla="*/ 2156006 h 2599954"/>
                  <a:gd name="connsiteX6" fmla="*/ 1730734 w 2621280"/>
                  <a:gd name="connsiteY6" fmla="*/ 2154680 h 2599954"/>
                  <a:gd name="connsiteX7" fmla="*/ 1074752 w 2621280"/>
                  <a:gd name="connsiteY7" fmla="*/ 2599954 h 2599954"/>
                  <a:gd name="connsiteX8" fmla="*/ 430695 w 2621280"/>
                  <a:gd name="connsiteY8" fmla="*/ 2150706 h 2599954"/>
                  <a:gd name="connsiteX9" fmla="*/ 2375 w 2621280"/>
                  <a:gd name="connsiteY9" fmla="*/ 2147558 h 2599954"/>
                  <a:gd name="connsiteX10" fmla="*/ 0 w 2621280"/>
                  <a:gd name="connsiteY10" fmla="*/ 12412 h 2599954"/>
                  <a:gd name="connsiteX0" fmla="*/ 964 w 2622244"/>
                  <a:gd name="connsiteY0" fmla="*/ 12412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12412 h 2599954"/>
                  <a:gd name="connsiteX0" fmla="*/ 964 w 2622244"/>
                  <a:gd name="connsiteY0" fmla="*/ 4099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4 w 2622244"/>
                  <a:gd name="connsiteY2" fmla="*/ 427167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73466 w 2622244"/>
                  <a:gd name="connsiteY2" fmla="*/ 437861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81060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201190"/>
                  <a:gd name="connsiteY0" fmla="*/ 4099 h 2599954"/>
                  <a:gd name="connsiteX1" fmla="*/ 2181060 w 2201190"/>
                  <a:gd name="connsiteY1" fmla="*/ 0 h 2599954"/>
                  <a:gd name="connsiteX2" fmla="*/ 2193570 w 2201190"/>
                  <a:gd name="connsiteY2" fmla="*/ 421820 h 2599954"/>
                  <a:gd name="connsiteX3" fmla="*/ 2201190 w 2201190"/>
                  <a:gd name="connsiteY3" fmla="*/ 1701445 h 2599954"/>
                  <a:gd name="connsiteX4" fmla="*/ 2186071 w 2201190"/>
                  <a:gd name="connsiteY4" fmla="*/ 2156006 h 2599954"/>
                  <a:gd name="connsiteX5" fmla="*/ 1731698 w 2201190"/>
                  <a:gd name="connsiteY5" fmla="*/ 2154680 h 2599954"/>
                  <a:gd name="connsiteX6" fmla="*/ 1075716 w 2201190"/>
                  <a:gd name="connsiteY6" fmla="*/ 2599954 h 2599954"/>
                  <a:gd name="connsiteX7" fmla="*/ 431659 w 2201190"/>
                  <a:gd name="connsiteY7" fmla="*/ 2150706 h 2599954"/>
                  <a:gd name="connsiteX8" fmla="*/ 568 w 2201190"/>
                  <a:gd name="connsiteY8" fmla="*/ 2147558 h 2599954"/>
                  <a:gd name="connsiteX9" fmla="*/ 964 w 2201190"/>
                  <a:gd name="connsiteY9" fmla="*/ 4099 h 2599954"/>
                  <a:gd name="connsiteX0" fmla="*/ 964 w 2193570"/>
                  <a:gd name="connsiteY0" fmla="*/ 4099 h 2599954"/>
                  <a:gd name="connsiteX1" fmla="*/ 2181060 w 2193570"/>
                  <a:gd name="connsiteY1" fmla="*/ 0 h 2599954"/>
                  <a:gd name="connsiteX2" fmla="*/ 2193570 w 2193570"/>
                  <a:gd name="connsiteY2" fmla="*/ 421820 h 2599954"/>
                  <a:gd name="connsiteX3" fmla="*/ 2186071 w 2193570"/>
                  <a:gd name="connsiteY3" fmla="*/ 2156006 h 2599954"/>
                  <a:gd name="connsiteX4" fmla="*/ 1731698 w 2193570"/>
                  <a:gd name="connsiteY4" fmla="*/ 2154680 h 2599954"/>
                  <a:gd name="connsiteX5" fmla="*/ 1075716 w 2193570"/>
                  <a:gd name="connsiteY5" fmla="*/ 2599954 h 2599954"/>
                  <a:gd name="connsiteX6" fmla="*/ 431659 w 2193570"/>
                  <a:gd name="connsiteY6" fmla="*/ 2150706 h 2599954"/>
                  <a:gd name="connsiteX7" fmla="*/ 568 w 2193570"/>
                  <a:gd name="connsiteY7" fmla="*/ 2147558 h 2599954"/>
                  <a:gd name="connsiteX8" fmla="*/ 964 w 2193570"/>
                  <a:gd name="connsiteY8" fmla="*/ 4099 h 2599954"/>
                  <a:gd name="connsiteX0" fmla="*/ 964 w 2186071"/>
                  <a:gd name="connsiteY0" fmla="*/ 4099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4099 h 2599954"/>
                  <a:gd name="connsiteX0" fmla="*/ 964 w 2186071"/>
                  <a:gd name="connsiteY0" fmla="*/ 1228418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1228418 h 2599954"/>
                  <a:gd name="connsiteX0" fmla="*/ 964 w 2186071"/>
                  <a:gd name="connsiteY0" fmla="*/ 12049 h 1383585"/>
                  <a:gd name="connsiteX1" fmla="*/ 2181060 w 2186071"/>
                  <a:gd name="connsiteY1" fmla="*/ 0 h 1383585"/>
                  <a:gd name="connsiteX2" fmla="*/ 2186071 w 2186071"/>
                  <a:gd name="connsiteY2" fmla="*/ 939637 h 1383585"/>
                  <a:gd name="connsiteX3" fmla="*/ 1731698 w 2186071"/>
                  <a:gd name="connsiteY3" fmla="*/ 938311 h 1383585"/>
                  <a:gd name="connsiteX4" fmla="*/ 1075716 w 2186071"/>
                  <a:gd name="connsiteY4" fmla="*/ 1383585 h 1383585"/>
                  <a:gd name="connsiteX5" fmla="*/ 431659 w 2186071"/>
                  <a:gd name="connsiteY5" fmla="*/ 934337 h 1383585"/>
                  <a:gd name="connsiteX6" fmla="*/ 568 w 2186071"/>
                  <a:gd name="connsiteY6" fmla="*/ 931189 h 1383585"/>
                  <a:gd name="connsiteX7" fmla="*/ 964 w 2186071"/>
                  <a:gd name="connsiteY7" fmla="*/ 12049 h 138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6071" h="1383585">
                    <a:moveTo>
                      <a:pt x="964" y="12049"/>
                    </a:moveTo>
                    <a:lnTo>
                      <a:pt x="2181060" y="0"/>
                    </a:lnTo>
                    <a:cubicBezTo>
                      <a:pt x="2182730" y="718669"/>
                      <a:pt x="2184401" y="220968"/>
                      <a:pt x="2186071" y="939637"/>
                    </a:cubicBezTo>
                    <a:lnTo>
                      <a:pt x="1731698" y="938311"/>
                    </a:lnTo>
                    <a:lnTo>
                      <a:pt x="1075716" y="1383585"/>
                    </a:lnTo>
                    <a:lnTo>
                      <a:pt x="431659" y="934337"/>
                    </a:lnTo>
                    <a:lnTo>
                      <a:pt x="568" y="931189"/>
                    </a:lnTo>
                    <a:cubicBezTo>
                      <a:pt x="-1549" y="211522"/>
                      <a:pt x="3081" y="731716"/>
                      <a:pt x="964" y="12049"/>
                    </a:cubicBezTo>
                    <a:close/>
                  </a:path>
                </a:pathLst>
              </a:custGeom>
              <a:solidFill>
                <a:schemeClr val="accent1"/>
              </a:solidFill>
              <a:ln>
                <a:noFill/>
              </a:ln>
              <a:effectLst/>
              <a:scene3d>
                <a:camera prst="orthographicFront"/>
                <a:lightRig rig="threePt" dir="t"/>
              </a:scene3d>
              <a:sp3d prstMaterial="plastic"/>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400"/>
                  </a:lnSpc>
                  <a:spcAft>
                    <a:spcPts val="600"/>
                  </a:spcAft>
                </a:pPr>
                <a:endParaRPr lang="en-US" sz="1200" dirty="0"/>
              </a:p>
            </p:txBody>
          </p:sp>
          <p:sp>
            <p:nvSpPr>
              <p:cNvPr id="25" name="Rectangle 3"/>
              <p:cNvSpPr/>
              <p:nvPr/>
            </p:nvSpPr>
            <p:spPr>
              <a:xfrm>
                <a:off x="3882068" y="2824758"/>
                <a:ext cx="1267454" cy="1907759"/>
              </a:xfrm>
              <a:custGeom>
                <a:avLst/>
                <a:gdLst>
                  <a:gd name="connsiteX0" fmla="*/ 0 w 3657600"/>
                  <a:gd name="connsiteY0" fmla="*/ 0 h 2895600"/>
                  <a:gd name="connsiteX1" fmla="*/ 3657600 w 3657600"/>
                  <a:gd name="connsiteY1" fmla="*/ 0 h 2895600"/>
                  <a:gd name="connsiteX2" fmla="*/ 3657600 w 3657600"/>
                  <a:gd name="connsiteY2" fmla="*/ 2895600 h 2895600"/>
                  <a:gd name="connsiteX3" fmla="*/ 0 w 3657600"/>
                  <a:gd name="connsiteY3" fmla="*/ 2895600 h 2895600"/>
                  <a:gd name="connsiteX4" fmla="*/ 0 w 3657600"/>
                  <a:gd name="connsiteY4" fmla="*/ 0 h 2895600"/>
                  <a:gd name="connsiteX0" fmla="*/ 838200 w 3657600"/>
                  <a:gd name="connsiteY0" fmla="*/ 107950 h 2895600"/>
                  <a:gd name="connsiteX1" fmla="*/ 3657600 w 3657600"/>
                  <a:gd name="connsiteY1" fmla="*/ 0 h 2895600"/>
                  <a:gd name="connsiteX2" fmla="*/ 3657600 w 3657600"/>
                  <a:gd name="connsiteY2" fmla="*/ 2895600 h 2895600"/>
                  <a:gd name="connsiteX3" fmla="*/ 0 w 3657600"/>
                  <a:gd name="connsiteY3" fmla="*/ 2895600 h 2895600"/>
                  <a:gd name="connsiteX4" fmla="*/ 838200 w 3657600"/>
                  <a:gd name="connsiteY4" fmla="*/ 107950 h 2895600"/>
                  <a:gd name="connsiteX0" fmla="*/ 838200 w 3657600"/>
                  <a:gd name="connsiteY0" fmla="*/ 0 h 2787650"/>
                  <a:gd name="connsiteX1" fmla="*/ 3016250 w 3657600"/>
                  <a:gd name="connsiteY1" fmla="*/ 0 h 2787650"/>
                  <a:gd name="connsiteX2" fmla="*/ 3657600 w 3657600"/>
                  <a:gd name="connsiteY2" fmla="*/ 2787650 h 2787650"/>
                  <a:gd name="connsiteX3" fmla="*/ 0 w 3657600"/>
                  <a:gd name="connsiteY3" fmla="*/ 2787650 h 2787650"/>
                  <a:gd name="connsiteX4" fmla="*/ 838200 w 36576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6350 w 2819400"/>
                  <a:gd name="connsiteY3" fmla="*/ 2159000 h 2787650"/>
                  <a:gd name="connsiteX4" fmla="*/ 0 w 2819400"/>
                  <a:gd name="connsiteY4" fmla="*/ 0 h 2787650"/>
                  <a:gd name="connsiteX0" fmla="*/ 0 w 2819400"/>
                  <a:gd name="connsiteY0" fmla="*/ 0 h 2787650"/>
                  <a:gd name="connsiteX1" fmla="*/ 2178050 w 2819400"/>
                  <a:gd name="connsiteY1" fmla="*/ 0 h 2787650"/>
                  <a:gd name="connsiteX2" fmla="*/ 2819400 w 2819400"/>
                  <a:gd name="connsiteY2" fmla="*/ 2787650 h 2787650"/>
                  <a:gd name="connsiteX3" fmla="*/ 458525 w 2819400"/>
                  <a:gd name="connsiteY3" fmla="*/ 2261539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6350 w 2819400"/>
                  <a:gd name="connsiteY4" fmla="*/ 2159000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23219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430695 w 2819400"/>
                  <a:gd name="connsiteY3" fmla="*/ 2138294 h 2787650"/>
                  <a:gd name="connsiteX4" fmla="*/ 2375 w 2819400"/>
                  <a:gd name="connsiteY4" fmla="*/ 2135146 h 2787650"/>
                  <a:gd name="connsiteX5" fmla="*/ 0 w 2819400"/>
                  <a:gd name="connsiteY5" fmla="*/ 0 h 2787650"/>
                  <a:gd name="connsiteX0" fmla="*/ 0 w 2819400"/>
                  <a:gd name="connsiteY0" fmla="*/ 0 h 2787650"/>
                  <a:gd name="connsiteX1" fmla="*/ 2178050 w 2819400"/>
                  <a:gd name="connsiteY1" fmla="*/ 0 h 2787650"/>
                  <a:gd name="connsiteX2" fmla="*/ 2819400 w 2819400"/>
                  <a:gd name="connsiteY2" fmla="*/ 2787650 h 2787650"/>
                  <a:gd name="connsiteX3" fmla="*/ 1205948 w 2819400"/>
                  <a:gd name="connsiteY3" fmla="*/ 2356954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074752 w 2819400"/>
                  <a:gd name="connsiteY3" fmla="*/ 2587542 h 2787650"/>
                  <a:gd name="connsiteX4" fmla="*/ 430695 w 2819400"/>
                  <a:gd name="connsiteY4" fmla="*/ 2138294 h 2787650"/>
                  <a:gd name="connsiteX5" fmla="*/ 2375 w 2819400"/>
                  <a:gd name="connsiteY5" fmla="*/ 2135146 h 2787650"/>
                  <a:gd name="connsiteX6" fmla="*/ 0 w 2819400"/>
                  <a:gd name="connsiteY6" fmla="*/ 0 h 2787650"/>
                  <a:gd name="connsiteX0" fmla="*/ 0 w 2819400"/>
                  <a:gd name="connsiteY0" fmla="*/ 0 h 2787650"/>
                  <a:gd name="connsiteX1" fmla="*/ 2178050 w 2819400"/>
                  <a:gd name="connsiteY1" fmla="*/ 0 h 2787650"/>
                  <a:gd name="connsiteX2" fmla="*/ 2819400 w 2819400"/>
                  <a:gd name="connsiteY2" fmla="*/ 2787650 h 2787650"/>
                  <a:gd name="connsiteX3" fmla="*/ 1981200 w 2819400"/>
                  <a:gd name="connsiteY3" fmla="*/ 268693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42661 w 2819400"/>
                  <a:gd name="connsiteY3" fmla="*/ 2138293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819400"/>
                  <a:gd name="connsiteY0" fmla="*/ 0 h 2787650"/>
                  <a:gd name="connsiteX1" fmla="*/ 2178050 w 2819400"/>
                  <a:gd name="connsiteY1" fmla="*/ 0 h 2787650"/>
                  <a:gd name="connsiteX2" fmla="*/ 2819400 w 2819400"/>
                  <a:gd name="connsiteY2" fmla="*/ 2787650 h 2787650"/>
                  <a:gd name="connsiteX3" fmla="*/ 1730734 w 2819400"/>
                  <a:gd name="connsiteY3" fmla="*/ 2142268 h 2787650"/>
                  <a:gd name="connsiteX4" fmla="*/ 1074752 w 2819400"/>
                  <a:gd name="connsiteY4" fmla="*/ 2587542 h 2787650"/>
                  <a:gd name="connsiteX5" fmla="*/ 430695 w 2819400"/>
                  <a:gd name="connsiteY5" fmla="*/ 2138294 h 2787650"/>
                  <a:gd name="connsiteX6" fmla="*/ 2375 w 2819400"/>
                  <a:gd name="connsiteY6" fmla="*/ 2135146 h 2787650"/>
                  <a:gd name="connsiteX7" fmla="*/ 0 w 2819400"/>
                  <a:gd name="connsiteY7" fmla="*/ 0 h 2787650"/>
                  <a:gd name="connsiteX0" fmla="*/ 0 w 2178050"/>
                  <a:gd name="connsiteY0" fmla="*/ 0 h 2587542"/>
                  <a:gd name="connsiteX1" fmla="*/ 2178050 w 2178050"/>
                  <a:gd name="connsiteY1" fmla="*/ 0 h 2587542"/>
                  <a:gd name="connsiteX2" fmla="*/ 2163418 w 2178050"/>
                  <a:gd name="connsiteY2" fmla="*/ 2143594 h 2587542"/>
                  <a:gd name="connsiteX3" fmla="*/ 1730734 w 2178050"/>
                  <a:gd name="connsiteY3" fmla="*/ 2142268 h 2587542"/>
                  <a:gd name="connsiteX4" fmla="*/ 1074752 w 2178050"/>
                  <a:gd name="connsiteY4" fmla="*/ 2587542 h 2587542"/>
                  <a:gd name="connsiteX5" fmla="*/ 430695 w 2178050"/>
                  <a:gd name="connsiteY5" fmla="*/ 2138294 h 2587542"/>
                  <a:gd name="connsiteX6" fmla="*/ 2375 w 2178050"/>
                  <a:gd name="connsiteY6" fmla="*/ 2135146 h 2587542"/>
                  <a:gd name="connsiteX7" fmla="*/ 0 w 2178050"/>
                  <a:gd name="connsiteY7" fmla="*/ 0 h 2587542"/>
                  <a:gd name="connsiteX0" fmla="*/ 0 w 2178050"/>
                  <a:gd name="connsiteY0" fmla="*/ 0 h 2587542"/>
                  <a:gd name="connsiteX1" fmla="*/ 2178050 w 2178050"/>
                  <a:gd name="connsiteY1" fmla="*/ 0 h 2587542"/>
                  <a:gd name="connsiteX2" fmla="*/ 2164080 w 2178050"/>
                  <a:gd name="connsiteY2" fmla="*/ 1713230 h 2587542"/>
                  <a:gd name="connsiteX3" fmla="*/ 2163418 w 2178050"/>
                  <a:gd name="connsiteY3" fmla="*/ 2143594 h 2587542"/>
                  <a:gd name="connsiteX4" fmla="*/ 1730734 w 2178050"/>
                  <a:gd name="connsiteY4" fmla="*/ 2142268 h 2587542"/>
                  <a:gd name="connsiteX5" fmla="*/ 1074752 w 2178050"/>
                  <a:gd name="connsiteY5" fmla="*/ 2587542 h 2587542"/>
                  <a:gd name="connsiteX6" fmla="*/ 430695 w 2178050"/>
                  <a:gd name="connsiteY6" fmla="*/ 2138294 h 2587542"/>
                  <a:gd name="connsiteX7" fmla="*/ 2375 w 2178050"/>
                  <a:gd name="connsiteY7" fmla="*/ 2135146 h 2587542"/>
                  <a:gd name="connsiteX8" fmla="*/ 0 w 2178050"/>
                  <a:gd name="connsiteY8" fmla="*/ 0 h 2587542"/>
                  <a:gd name="connsiteX0" fmla="*/ 0 w 2178050"/>
                  <a:gd name="connsiteY0" fmla="*/ 0 h 2587542"/>
                  <a:gd name="connsiteX1" fmla="*/ 2178050 w 2178050"/>
                  <a:gd name="connsiteY1" fmla="*/ 0 h 2587542"/>
                  <a:gd name="connsiteX2" fmla="*/ 2164080 w 2178050"/>
                  <a:gd name="connsiteY2" fmla="*/ 1050290 h 2587542"/>
                  <a:gd name="connsiteX3" fmla="*/ 2164080 w 2178050"/>
                  <a:gd name="connsiteY3" fmla="*/ 1713230 h 2587542"/>
                  <a:gd name="connsiteX4" fmla="*/ 2163418 w 2178050"/>
                  <a:gd name="connsiteY4" fmla="*/ 2143594 h 2587542"/>
                  <a:gd name="connsiteX5" fmla="*/ 1730734 w 2178050"/>
                  <a:gd name="connsiteY5" fmla="*/ 2142268 h 2587542"/>
                  <a:gd name="connsiteX6" fmla="*/ 1074752 w 2178050"/>
                  <a:gd name="connsiteY6" fmla="*/ 2587542 h 2587542"/>
                  <a:gd name="connsiteX7" fmla="*/ 430695 w 2178050"/>
                  <a:gd name="connsiteY7" fmla="*/ 2138294 h 2587542"/>
                  <a:gd name="connsiteX8" fmla="*/ 2375 w 2178050"/>
                  <a:gd name="connsiteY8" fmla="*/ 2135146 h 2587542"/>
                  <a:gd name="connsiteX9" fmla="*/ 0 w 2178050"/>
                  <a:gd name="connsiteY9" fmla="*/ 0 h 2587542"/>
                  <a:gd name="connsiteX0" fmla="*/ 0 w 2621280"/>
                  <a:gd name="connsiteY0" fmla="*/ 0 h 2587542"/>
                  <a:gd name="connsiteX1" fmla="*/ 2178050 w 2621280"/>
                  <a:gd name="connsiteY1" fmla="*/ 0 h 2587542"/>
                  <a:gd name="connsiteX2" fmla="*/ 2621280 w 2621280"/>
                  <a:gd name="connsiteY2" fmla="*/ 1065530 h 2587542"/>
                  <a:gd name="connsiteX3" fmla="*/ 2164080 w 2621280"/>
                  <a:gd name="connsiteY3" fmla="*/ 1713230 h 2587542"/>
                  <a:gd name="connsiteX4" fmla="*/ 2163418 w 2621280"/>
                  <a:gd name="connsiteY4" fmla="*/ 2143594 h 2587542"/>
                  <a:gd name="connsiteX5" fmla="*/ 1730734 w 2621280"/>
                  <a:gd name="connsiteY5" fmla="*/ 2142268 h 2587542"/>
                  <a:gd name="connsiteX6" fmla="*/ 1074752 w 2621280"/>
                  <a:gd name="connsiteY6" fmla="*/ 2587542 h 2587542"/>
                  <a:gd name="connsiteX7" fmla="*/ 430695 w 2621280"/>
                  <a:gd name="connsiteY7" fmla="*/ 2138294 h 2587542"/>
                  <a:gd name="connsiteX8" fmla="*/ 2375 w 2621280"/>
                  <a:gd name="connsiteY8" fmla="*/ 2135146 h 2587542"/>
                  <a:gd name="connsiteX9" fmla="*/ 0 w 2621280"/>
                  <a:gd name="connsiteY9" fmla="*/ 0 h 2587542"/>
                  <a:gd name="connsiteX0" fmla="*/ 0 w 2621280"/>
                  <a:gd name="connsiteY0" fmla="*/ 0 h 2587542"/>
                  <a:gd name="connsiteX1" fmla="*/ 2178050 w 2621280"/>
                  <a:gd name="connsiteY1" fmla="*/ 0 h 2587542"/>
                  <a:gd name="connsiteX2" fmla="*/ 2293620 w 2621280"/>
                  <a:gd name="connsiteY2" fmla="*/ 30353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0 h 2587542"/>
                  <a:gd name="connsiteX1" fmla="*/ 2178050 w 2621280"/>
                  <a:gd name="connsiteY1" fmla="*/ 0 h 2587542"/>
                  <a:gd name="connsiteX2" fmla="*/ 2156460 w 2621280"/>
                  <a:gd name="connsiteY2" fmla="*/ 425450 h 2587542"/>
                  <a:gd name="connsiteX3" fmla="*/ 2621280 w 2621280"/>
                  <a:gd name="connsiteY3" fmla="*/ 1065530 h 2587542"/>
                  <a:gd name="connsiteX4" fmla="*/ 2164080 w 2621280"/>
                  <a:gd name="connsiteY4" fmla="*/ 1713230 h 2587542"/>
                  <a:gd name="connsiteX5" fmla="*/ 2163418 w 2621280"/>
                  <a:gd name="connsiteY5" fmla="*/ 2143594 h 2587542"/>
                  <a:gd name="connsiteX6" fmla="*/ 1730734 w 2621280"/>
                  <a:gd name="connsiteY6" fmla="*/ 2142268 h 2587542"/>
                  <a:gd name="connsiteX7" fmla="*/ 1074752 w 2621280"/>
                  <a:gd name="connsiteY7" fmla="*/ 2587542 h 2587542"/>
                  <a:gd name="connsiteX8" fmla="*/ 430695 w 2621280"/>
                  <a:gd name="connsiteY8" fmla="*/ 2138294 h 2587542"/>
                  <a:gd name="connsiteX9" fmla="*/ 2375 w 2621280"/>
                  <a:gd name="connsiteY9" fmla="*/ 2135146 h 2587542"/>
                  <a:gd name="connsiteX10" fmla="*/ 0 w 2621280"/>
                  <a:gd name="connsiteY10" fmla="*/ 0 h 2587542"/>
                  <a:gd name="connsiteX0" fmla="*/ 0 w 2621280"/>
                  <a:gd name="connsiteY0" fmla="*/ 8275 h 2595817"/>
                  <a:gd name="connsiteX1" fmla="*/ 2169775 w 2621280"/>
                  <a:gd name="connsiteY1" fmla="*/ 0 h 2595817"/>
                  <a:gd name="connsiteX2" fmla="*/ 2156460 w 2621280"/>
                  <a:gd name="connsiteY2" fmla="*/ 433725 h 2595817"/>
                  <a:gd name="connsiteX3" fmla="*/ 2621280 w 2621280"/>
                  <a:gd name="connsiteY3" fmla="*/ 1073805 h 2595817"/>
                  <a:gd name="connsiteX4" fmla="*/ 2164080 w 2621280"/>
                  <a:gd name="connsiteY4" fmla="*/ 1721505 h 2595817"/>
                  <a:gd name="connsiteX5" fmla="*/ 2163418 w 2621280"/>
                  <a:gd name="connsiteY5" fmla="*/ 2151869 h 2595817"/>
                  <a:gd name="connsiteX6" fmla="*/ 1730734 w 2621280"/>
                  <a:gd name="connsiteY6" fmla="*/ 2150543 h 2595817"/>
                  <a:gd name="connsiteX7" fmla="*/ 1074752 w 2621280"/>
                  <a:gd name="connsiteY7" fmla="*/ 2595817 h 2595817"/>
                  <a:gd name="connsiteX8" fmla="*/ 430695 w 2621280"/>
                  <a:gd name="connsiteY8" fmla="*/ 2146569 h 2595817"/>
                  <a:gd name="connsiteX9" fmla="*/ 2375 w 2621280"/>
                  <a:gd name="connsiteY9" fmla="*/ 2143421 h 2595817"/>
                  <a:gd name="connsiteX10" fmla="*/ 0 w 2621280"/>
                  <a:gd name="connsiteY10" fmla="*/ 8275 h 2595817"/>
                  <a:gd name="connsiteX0" fmla="*/ 0 w 2621280"/>
                  <a:gd name="connsiteY0" fmla="*/ 12412 h 2599954"/>
                  <a:gd name="connsiteX1" fmla="*/ 2165638 w 2621280"/>
                  <a:gd name="connsiteY1" fmla="*/ 0 h 2599954"/>
                  <a:gd name="connsiteX2" fmla="*/ 2156460 w 2621280"/>
                  <a:gd name="connsiteY2" fmla="*/ 437862 h 2599954"/>
                  <a:gd name="connsiteX3" fmla="*/ 2621280 w 2621280"/>
                  <a:gd name="connsiteY3" fmla="*/ 1077942 h 2599954"/>
                  <a:gd name="connsiteX4" fmla="*/ 2164080 w 2621280"/>
                  <a:gd name="connsiteY4" fmla="*/ 1725642 h 2599954"/>
                  <a:gd name="connsiteX5" fmla="*/ 2163418 w 2621280"/>
                  <a:gd name="connsiteY5" fmla="*/ 2156006 h 2599954"/>
                  <a:gd name="connsiteX6" fmla="*/ 1730734 w 2621280"/>
                  <a:gd name="connsiteY6" fmla="*/ 2154680 h 2599954"/>
                  <a:gd name="connsiteX7" fmla="*/ 1074752 w 2621280"/>
                  <a:gd name="connsiteY7" fmla="*/ 2599954 h 2599954"/>
                  <a:gd name="connsiteX8" fmla="*/ 430695 w 2621280"/>
                  <a:gd name="connsiteY8" fmla="*/ 2150706 h 2599954"/>
                  <a:gd name="connsiteX9" fmla="*/ 2375 w 2621280"/>
                  <a:gd name="connsiteY9" fmla="*/ 2147558 h 2599954"/>
                  <a:gd name="connsiteX10" fmla="*/ 0 w 2621280"/>
                  <a:gd name="connsiteY10" fmla="*/ 12412 h 2599954"/>
                  <a:gd name="connsiteX0" fmla="*/ 964 w 2622244"/>
                  <a:gd name="connsiteY0" fmla="*/ 12412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12412 h 2599954"/>
                  <a:gd name="connsiteX0" fmla="*/ 964 w 2622244"/>
                  <a:gd name="connsiteY0" fmla="*/ 4099 h 2599954"/>
                  <a:gd name="connsiteX1" fmla="*/ 2166602 w 2622244"/>
                  <a:gd name="connsiteY1" fmla="*/ 0 h 2599954"/>
                  <a:gd name="connsiteX2" fmla="*/ 2157424 w 2622244"/>
                  <a:gd name="connsiteY2" fmla="*/ 437862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4 w 2622244"/>
                  <a:gd name="connsiteY2" fmla="*/ 427167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73466 w 2622244"/>
                  <a:gd name="connsiteY2" fmla="*/ 437861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25642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64382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165044 w 2622244"/>
                  <a:gd name="connsiteY4" fmla="*/ 1709510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57423 w 2622244"/>
                  <a:gd name="connsiteY2" fmla="*/ 421819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66602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622244"/>
                  <a:gd name="connsiteY0" fmla="*/ 4099 h 2599954"/>
                  <a:gd name="connsiteX1" fmla="*/ 2181060 w 2622244"/>
                  <a:gd name="connsiteY1" fmla="*/ 0 h 2599954"/>
                  <a:gd name="connsiteX2" fmla="*/ 2193570 w 2622244"/>
                  <a:gd name="connsiteY2" fmla="*/ 421820 h 2599954"/>
                  <a:gd name="connsiteX3" fmla="*/ 2622244 w 2622244"/>
                  <a:gd name="connsiteY3" fmla="*/ 1077942 h 2599954"/>
                  <a:gd name="connsiteX4" fmla="*/ 2201190 w 2622244"/>
                  <a:gd name="connsiteY4" fmla="*/ 1701445 h 2599954"/>
                  <a:gd name="connsiteX5" fmla="*/ 2186071 w 2622244"/>
                  <a:gd name="connsiteY5" fmla="*/ 2156006 h 2599954"/>
                  <a:gd name="connsiteX6" fmla="*/ 1731698 w 2622244"/>
                  <a:gd name="connsiteY6" fmla="*/ 2154680 h 2599954"/>
                  <a:gd name="connsiteX7" fmla="*/ 1075716 w 2622244"/>
                  <a:gd name="connsiteY7" fmla="*/ 2599954 h 2599954"/>
                  <a:gd name="connsiteX8" fmla="*/ 431659 w 2622244"/>
                  <a:gd name="connsiteY8" fmla="*/ 2150706 h 2599954"/>
                  <a:gd name="connsiteX9" fmla="*/ 568 w 2622244"/>
                  <a:gd name="connsiteY9" fmla="*/ 2147558 h 2599954"/>
                  <a:gd name="connsiteX10" fmla="*/ 964 w 2622244"/>
                  <a:gd name="connsiteY10" fmla="*/ 4099 h 2599954"/>
                  <a:gd name="connsiteX0" fmla="*/ 964 w 2201190"/>
                  <a:gd name="connsiteY0" fmla="*/ 4099 h 2599954"/>
                  <a:gd name="connsiteX1" fmla="*/ 2181060 w 2201190"/>
                  <a:gd name="connsiteY1" fmla="*/ 0 h 2599954"/>
                  <a:gd name="connsiteX2" fmla="*/ 2193570 w 2201190"/>
                  <a:gd name="connsiteY2" fmla="*/ 421820 h 2599954"/>
                  <a:gd name="connsiteX3" fmla="*/ 2201190 w 2201190"/>
                  <a:gd name="connsiteY3" fmla="*/ 1701445 h 2599954"/>
                  <a:gd name="connsiteX4" fmla="*/ 2186071 w 2201190"/>
                  <a:gd name="connsiteY4" fmla="*/ 2156006 h 2599954"/>
                  <a:gd name="connsiteX5" fmla="*/ 1731698 w 2201190"/>
                  <a:gd name="connsiteY5" fmla="*/ 2154680 h 2599954"/>
                  <a:gd name="connsiteX6" fmla="*/ 1075716 w 2201190"/>
                  <a:gd name="connsiteY6" fmla="*/ 2599954 h 2599954"/>
                  <a:gd name="connsiteX7" fmla="*/ 431659 w 2201190"/>
                  <a:gd name="connsiteY7" fmla="*/ 2150706 h 2599954"/>
                  <a:gd name="connsiteX8" fmla="*/ 568 w 2201190"/>
                  <a:gd name="connsiteY8" fmla="*/ 2147558 h 2599954"/>
                  <a:gd name="connsiteX9" fmla="*/ 964 w 2201190"/>
                  <a:gd name="connsiteY9" fmla="*/ 4099 h 2599954"/>
                  <a:gd name="connsiteX0" fmla="*/ 964 w 2193570"/>
                  <a:gd name="connsiteY0" fmla="*/ 4099 h 2599954"/>
                  <a:gd name="connsiteX1" fmla="*/ 2181060 w 2193570"/>
                  <a:gd name="connsiteY1" fmla="*/ 0 h 2599954"/>
                  <a:gd name="connsiteX2" fmla="*/ 2193570 w 2193570"/>
                  <a:gd name="connsiteY2" fmla="*/ 421820 h 2599954"/>
                  <a:gd name="connsiteX3" fmla="*/ 2186071 w 2193570"/>
                  <a:gd name="connsiteY3" fmla="*/ 2156006 h 2599954"/>
                  <a:gd name="connsiteX4" fmla="*/ 1731698 w 2193570"/>
                  <a:gd name="connsiteY4" fmla="*/ 2154680 h 2599954"/>
                  <a:gd name="connsiteX5" fmla="*/ 1075716 w 2193570"/>
                  <a:gd name="connsiteY5" fmla="*/ 2599954 h 2599954"/>
                  <a:gd name="connsiteX6" fmla="*/ 431659 w 2193570"/>
                  <a:gd name="connsiteY6" fmla="*/ 2150706 h 2599954"/>
                  <a:gd name="connsiteX7" fmla="*/ 568 w 2193570"/>
                  <a:gd name="connsiteY7" fmla="*/ 2147558 h 2599954"/>
                  <a:gd name="connsiteX8" fmla="*/ 964 w 2193570"/>
                  <a:gd name="connsiteY8" fmla="*/ 4099 h 2599954"/>
                  <a:gd name="connsiteX0" fmla="*/ 964 w 2186071"/>
                  <a:gd name="connsiteY0" fmla="*/ 4099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4099 h 2599954"/>
                  <a:gd name="connsiteX0" fmla="*/ 964 w 2186071"/>
                  <a:gd name="connsiteY0" fmla="*/ 1228418 h 2599954"/>
                  <a:gd name="connsiteX1" fmla="*/ 2181060 w 2186071"/>
                  <a:gd name="connsiteY1" fmla="*/ 0 h 2599954"/>
                  <a:gd name="connsiteX2" fmla="*/ 2186071 w 2186071"/>
                  <a:gd name="connsiteY2" fmla="*/ 2156006 h 2599954"/>
                  <a:gd name="connsiteX3" fmla="*/ 1731698 w 2186071"/>
                  <a:gd name="connsiteY3" fmla="*/ 2154680 h 2599954"/>
                  <a:gd name="connsiteX4" fmla="*/ 1075716 w 2186071"/>
                  <a:gd name="connsiteY4" fmla="*/ 2599954 h 2599954"/>
                  <a:gd name="connsiteX5" fmla="*/ 431659 w 2186071"/>
                  <a:gd name="connsiteY5" fmla="*/ 2150706 h 2599954"/>
                  <a:gd name="connsiteX6" fmla="*/ 568 w 2186071"/>
                  <a:gd name="connsiteY6" fmla="*/ 2147558 h 2599954"/>
                  <a:gd name="connsiteX7" fmla="*/ 964 w 2186071"/>
                  <a:gd name="connsiteY7" fmla="*/ 1228418 h 2599954"/>
                  <a:gd name="connsiteX0" fmla="*/ 964 w 2186071"/>
                  <a:gd name="connsiteY0" fmla="*/ 12049 h 1383585"/>
                  <a:gd name="connsiteX1" fmla="*/ 2181060 w 2186071"/>
                  <a:gd name="connsiteY1" fmla="*/ 0 h 1383585"/>
                  <a:gd name="connsiteX2" fmla="*/ 2186071 w 2186071"/>
                  <a:gd name="connsiteY2" fmla="*/ 939637 h 1383585"/>
                  <a:gd name="connsiteX3" fmla="*/ 1731698 w 2186071"/>
                  <a:gd name="connsiteY3" fmla="*/ 938311 h 1383585"/>
                  <a:gd name="connsiteX4" fmla="*/ 1075716 w 2186071"/>
                  <a:gd name="connsiteY4" fmla="*/ 1383585 h 1383585"/>
                  <a:gd name="connsiteX5" fmla="*/ 431659 w 2186071"/>
                  <a:gd name="connsiteY5" fmla="*/ 934337 h 1383585"/>
                  <a:gd name="connsiteX6" fmla="*/ 568 w 2186071"/>
                  <a:gd name="connsiteY6" fmla="*/ 931189 h 1383585"/>
                  <a:gd name="connsiteX7" fmla="*/ 964 w 2186071"/>
                  <a:gd name="connsiteY7" fmla="*/ 12049 h 1383585"/>
                  <a:gd name="connsiteX0" fmla="*/ 964 w 2262778"/>
                  <a:gd name="connsiteY0" fmla="*/ 12049 h 1383585"/>
                  <a:gd name="connsiteX1" fmla="*/ 2181060 w 2262778"/>
                  <a:gd name="connsiteY1" fmla="*/ 0 h 1383585"/>
                  <a:gd name="connsiteX2" fmla="*/ 1731698 w 2262778"/>
                  <a:gd name="connsiteY2" fmla="*/ 938311 h 1383585"/>
                  <a:gd name="connsiteX3" fmla="*/ 1075716 w 2262778"/>
                  <a:gd name="connsiteY3" fmla="*/ 1383585 h 1383585"/>
                  <a:gd name="connsiteX4" fmla="*/ 431659 w 2262778"/>
                  <a:gd name="connsiteY4" fmla="*/ 934337 h 1383585"/>
                  <a:gd name="connsiteX5" fmla="*/ 568 w 2262778"/>
                  <a:gd name="connsiteY5" fmla="*/ 931189 h 1383585"/>
                  <a:gd name="connsiteX6" fmla="*/ 964 w 2262778"/>
                  <a:gd name="connsiteY6" fmla="*/ 12049 h 1383585"/>
                  <a:gd name="connsiteX0" fmla="*/ 964 w 1731698"/>
                  <a:gd name="connsiteY0" fmla="*/ 0 h 1371536"/>
                  <a:gd name="connsiteX1" fmla="*/ 1731698 w 1731698"/>
                  <a:gd name="connsiteY1" fmla="*/ 926262 h 1371536"/>
                  <a:gd name="connsiteX2" fmla="*/ 1075716 w 1731698"/>
                  <a:gd name="connsiteY2" fmla="*/ 1371536 h 1371536"/>
                  <a:gd name="connsiteX3" fmla="*/ 431659 w 1731698"/>
                  <a:gd name="connsiteY3" fmla="*/ 922288 h 1371536"/>
                  <a:gd name="connsiteX4" fmla="*/ 568 w 1731698"/>
                  <a:gd name="connsiteY4" fmla="*/ 919140 h 1371536"/>
                  <a:gd name="connsiteX5" fmla="*/ 964 w 1731698"/>
                  <a:gd name="connsiteY5" fmla="*/ 0 h 1371536"/>
                  <a:gd name="connsiteX0" fmla="*/ 964 w 1076116"/>
                  <a:gd name="connsiteY0" fmla="*/ 0 h 1371536"/>
                  <a:gd name="connsiteX1" fmla="*/ 1076116 w 1076116"/>
                  <a:gd name="connsiteY1" fmla="*/ 4049 h 1371536"/>
                  <a:gd name="connsiteX2" fmla="*/ 1075716 w 1076116"/>
                  <a:gd name="connsiteY2" fmla="*/ 1371536 h 1371536"/>
                  <a:gd name="connsiteX3" fmla="*/ 431659 w 1076116"/>
                  <a:gd name="connsiteY3" fmla="*/ 922288 h 1371536"/>
                  <a:gd name="connsiteX4" fmla="*/ 568 w 1076116"/>
                  <a:gd name="connsiteY4" fmla="*/ 919140 h 1371536"/>
                  <a:gd name="connsiteX5" fmla="*/ 964 w 1076116"/>
                  <a:gd name="connsiteY5" fmla="*/ 0 h 1371536"/>
                  <a:gd name="connsiteX0" fmla="*/ 964 w 1076116"/>
                  <a:gd name="connsiteY0" fmla="*/ 0 h 1371536"/>
                  <a:gd name="connsiteX1" fmla="*/ 1076116 w 1076116"/>
                  <a:gd name="connsiteY1" fmla="*/ 4049 h 1371536"/>
                  <a:gd name="connsiteX2" fmla="*/ 1075716 w 1076116"/>
                  <a:gd name="connsiteY2" fmla="*/ 1371536 h 1371536"/>
                  <a:gd name="connsiteX3" fmla="*/ 431659 w 1076116"/>
                  <a:gd name="connsiteY3" fmla="*/ 922288 h 1371536"/>
                  <a:gd name="connsiteX4" fmla="*/ 568 w 1076116"/>
                  <a:gd name="connsiteY4" fmla="*/ 919140 h 1371536"/>
                  <a:gd name="connsiteX5" fmla="*/ 964 w 1076116"/>
                  <a:gd name="connsiteY5" fmla="*/ 0 h 1371536"/>
                  <a:gd name="connsiteX0" fmla="*/ 7779 w 1075805"/>
                  <a:gd name="connsiteY0" fmla="*/ 0 h 1371536"/>
                  <a:gd name="connsiteX1" fmla="*/ 1075805 w 1075805"/>
                  <a:gd name="connsiteY1" fmla="*/ 4049 h 1371536"/>
                  <a:gd name="connsiteX2" fmla="*/ 1075405 w 1075805"/>
                  <a:gd name="connsiteY2" fmla="*/ 1371536 h 1371536"/>
                  <a:gd name="connsiteX3" fmla="*/ 431348 w 1075805"/>
                  <a:gd name="connsiteY3" fmla="*/ 922288 h 1371536"/>
                  <a:gd name="connsiteX4" fmla="*/ 257 w 1075805"/>
                  <a:gd name="connsiteY4" fmla="*/ 919140 h 1371536"/>
                  <a:gd name="connsiteX5" fmla="*/ 7779 w 1075805"/>
                  <a:gd name="connsiteY5" fmla="*/ 0 h 1371536"/>
                  <a:gd name="connsiteX0" fmla="*/ 7779 w 1075406"/>
                  <a:gd name="connsiteY0" fmla="*/ 3901 h 1375437"/>
                  <a:gd name="connsiteX1" fmla="*/ 1068679 w 1075406"/>
                  <a:gd name="connsiteY1" fmla="*/ 0 h 1375437"/>
                  <a:gd name="connsiteX2" fmla="*/ 1075405 w 1075406"/>
                  <a:gd name="connsiteY2" fmla="*/ 1375437 h 1375437"/>
                  <a:gd name="connsiteX3" fmla="*/ 431348 w 1075406"/>
                  <a:gd name="connsiteY3" fmla="*/ 926189 h 1375437"/>
                  <a:gd name="connsiteX4" fmla="*/ 257 w 1075406"/>
                  <a:gd name="connsiteY4" fmla="*/ 923041 h 1375437"/>
                  <a:gd name="connsiteX5" fmla="*/ 7779 w 1075406"/>
                  <a:gd name="connsiteY5" fmla="*/ 3901 h 13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406" h="1375437">
                    <a:moveTo>
                      <a:pt x="7779" y="3901"/>
                    </a:moveTo>
                    <a:lnTo>
                      <a:pt x="1068679" y="0"/>
                    </a:lnTo>
                    <a:cubicBezTo>
                      <a:pt x="1068546" y="455829"/>
                      <a:pt x="1075538" y="919608"/>
                      <a:pt x="1075405" y="1375437"/>
                    </a:cubicBezTo>
                    <a:lnTo>
                      <a:pt x="431348" y="926189"/>
                    </a:lnTo>
                    <a:lnTo>
                      <a:pt x="257" y="923041"/>
                    </a:lnTo>
                    <a:cubicBezTo>
                      <a:pt x="-1860" y="203374"/>
                      <a:pt x="9896" y="723568"/>
                      <a:pt x="7779" y="3901"/>
                    </a:cubicBezTo>
                    <a:close/>
                  </a:path>
                </a:pathLst>
              </a:custGeom>
              <a:solidFill>
                <a:srgbClr val="FFFFFF">
                  <a:alpha val="20000"/>
                </a:srgbClr>
              </a:solidFill>
              <a:ln>
                <a:solidFill>
                  <a:schemeClr val="accent1"/>
                </a:solidFill>
              </a:ln>
              <a:effectLst/>
              <a:scene3d>
                <a:camera prst="orthographicFront"/>
                <a:lightRig rig="threePt" dir="t"/>
              </a:scene3d>
              <a:sp3d prstMaterial="plastic"/>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1400"/>
                  </a:lnSpc>
                  <a:spcAft>
                    <a:spcPts val="600"/>
                  </a:spcAft>
                </a:pPr>
                <a:endParaRPr lang="en-US" sz="1200" dirty="0"/>
              </a:p>
            </p:txBody>
          </p:sp>
        </p:grpSp>
        <p:sp>
          <p:nvSpPr>
            <p:cNvPr id="23" name="Rectangle 22"/>
            <p:cNvSpPr/>
            <p:nvPr/>
          </p:nvSpPr>
          <p:spPr>
            <a:xfrm rot="16200000">
              <a:off x="4070698" y="639021"/>
              <a:ext cx="560110" cy="6719237"/>
            </a:xfrm>
            <a:prstGeom prst="rect">
              <a:avLst/>
            </a:prstGeom>
            <a:noFill/>
            <a:ln w="6350">
              <a:solidFill>
                <a:schemeClr val="accent1"/>
              </a:solidFill>
            </a:ln>
          </p:spPr>
          <p:style>
            <a:lnRef idx="2">
              <a:schemeClr val="accent1"/>
            </a:lnRef>
            <a:fillRef idx="1">
              <a:schemeClr val="lt1"/>
            </a:fillRef>
            <a:effectRef idx="0">
              <a:schemeClr val="accent1"/>
            </a:effectRef>
            <a:fontRef idx="minor">
              <a:schemeClr val="dk1"/>
            </a:fontRef>
          </p:style>
          <p:txBody>
            <a:bodyPr vert="vert" lIns="0" tIns="822960" rIns="0" bIns="91440" rtlCol="0" anchor="ctr" anchorCtr="0"/>
            <a:lstStyle/>
            <a:p>
              <a:pPr lvl="1" eaLnBrk="0" fontAlgn="base" hangingPunct="0">
                <a:lnSpc>
                  <a:spcPts val="1400"/>
                </a:lnSpc>
                <a:spcBef>
                  <a:spcPct val="0"/>
                </a:spcBef>
                <a:spcAft>
                  <a:spcPts val="600"/>
                </a:spcAft>
                <a:tabLst>
                  <a:tab pos="215900" algn="l"/>
                </a:tabLst>
              </a:pPr>
              <a:endParaRPr lang="en-US" altLang="en-US" sz="1200" dirty="0" bmk="">
                <a:solidFill>
                  <a:srgbClr val="414141"/>
                </a:solidFill>
              </a:endParaRPr>
            </a:p>
          </p:txBody>
        </p:sp>
      </p:grpSp>
      <p:sp>
        <p:nvSpPr>
          <p:cNvPr id="26" name="Rectangle 25"/>
          <p:cNvSpPr/>
          <p:nvPr/>
        </p:nvSpPr>
        <p:spPr>
          <a:xfrm>
            <a:off x="348134" y="1741546"/>
            <a:ext cx="3766964" cy="4283352"/>
          </a:xfrm>
          <a:prstGeom prst="rect">
            <a:avLst/>
          </a:prstGeom>
        </p:spPr>
        <p:txBody>
          <a:bodyPr wrap="square">
            <a:spAutoFit/>
          </a:bodyPr>
          <a:lstStyle/>
          <a:p>
            <a:pPr>
              <a:lnSpc>
                <a:spcPts val="1400"/>
              </a:lnSpc>
              <a:spcAft>
                <a:spcPts val="600"/>
              </a:spcAft>
            </a:pPr>
            <a:r>
              <a:rPr lang="en-US" sz="1100" dirty="0">
                <a:solidFill>
                  <a:srgbClr val="414141"/>
                </a:solidFill>
              </a:rPr>
              <a:t>INDOT’s asset lifecycle strategy for asphalt pavement includes a combination of O&amp;M preservation treatments, followed by capital investments such as Preventive maintenance, minor structural, and major structural treatments. The sequencing of these treatments and frequency of occurrence varies based on the roadway category to account for the levels of service and risk factor associated with the roadway category, factoring the impact the treatment has on the pavement’s functional life and condition. </a:t>
            </a:r>
          </a:p>
          <a:p>
            <a:pPr>
              <a:lnSpc>
                <a:spcPts val="1400"/>
              </a:lnSpc>
              <a:spcAft>
                <a:spcPts val="600"/>
              </a:spcAft>
            </a:pPr>
            <a:r>
              <a:rPr lang="en-US" sz="1100" dirty="0">
                <a:solidFill>
                  <a:srgbClr val="414141"/>
                </a:solidFill>
              </a:rPr>
              <a:t>While the intervals between treatments differ for each roadway category and sub-category, overall, the general sequencing of treatments begins with pavement preservation treatments followed by Preventive maintenance. Typically, minor structural treatments occur as time elapses and the structural age of the pavement increases. Preventive maintenance treatments continue to occur throughout the lifecycle of the pavement, performed at an increasing rate of frequency over time. A major structural treatment occurs at the end of the treatment strategy, after all previously planned Preventive maintenance and minor structural treatments have occurred. </a:t>
            </a:r>
            <a:endParaRPr lang="en-US" sz="1100" dirty="0">
              <a:solidFill>
                <a:srgbClr val="414141"/>
              </a:solidFill>
              <a:latin typeface="+mj-lt"/>
            </a:endParaRPr>
          </a:p>
        </p:txBody>
      </p:sp>
      <p:sp>
        <p:nvSpPr>
          <p:cNvPr id="2" name="Rectangle 1"/>
          <p:cNvSpPr/>
          <p:nvPr/>
        </p:nvSpPr>
        <p:spPr>
          <a:xfrm>
            <a:off x="1014137" y="1133042"/>
            <a:ext cx="2358784" cy="451406"/>
          </a:xfrm>
          <a:prstGeom prst="rect">
            <a:avLst/>
          </a:prstGeom>
        </p:spPr>
        <p:txBody>
          <a:bodyPr wrap="square">
            <a:spAutoFit/>
          </a:bodyPr>
          <a:lstStyle/>
          <a:p>
            <a:pPr algn="ctr">
              <a:lnSpc>
                <a:spcPts val="1400"/>
              </a:lnSpc>
              <a:spcAft>
                <a:spcPts val="600"/>
              </a:spcAft>
            </a:pPr>
            <a:r>
              <a:rPr lang="en-US" sz="1400" b="1" dirty="0">
                <a:solidFill>
                  <a:schemeClr val="bg2"/>
                </a:solidFill>
              </a:rPr>
              <a:t>Hot Mix Asphalt (HMA) Asset Strategies </a:t>
            </a:r>
          </a:p>
        </p:txBody>
      </p:sp>
      <p:sp>
        <p:nvSpPr>
          <p:cNvPr id="27" name="Rectangle 26"/>
          <p:cNvSpPr/>
          <p:nvPr/>
        </p:nvSpPr>
        <p:spPr>
          <a:xfrm>
            <a:off x="4436398" y="1818326"/>
            <a:ext cx="3681484" cy="3388172"/>
          </a:xfrm>
          <a:prstGeom prst="rect">
            <a:avLst/>
          </a:prstGeom>
        </p:spPr>
        <p:txBody>
          <a:bodyPr wrap="square">
            <a:spAutoFit/>
          </a:bodyPr>
          <a:lstStyle/>
          <a:p>
            <a:pPr>
              <a:lnSpc>
                <a:spcPts val="1400"/>
              </a:lnSpc>
              <a:spcAft>
                <a:spcPts val="600"/>
              </a:spcAft>
            </a:pPr>
            <a:r>
              <a:rPr lang="en-US" sz="1100" dirty="0">
                <a:solidFill>
                  <a:srgbClr val="414141"/>
                </a:solidFill>
              </a:rPr>
              <a:t>Asset lifecycle strategies for PCCP type pavement consists of a series of </a:t>
            </a:r>
            <a:r>
              <a:rPr lang="en-US" sz="1100" dirty="0">
                <a:solidFill>
                  <a:srgbClr val="4E4F51"/>
                </a:solidFill>
              </a:rPr>
              <a:t>patching </a:t>
            </a:r>
            <a:r>
              <a:rPr lang="en-US" sz="1100" dirty="0">
                <a:solidFill>
                  <a:srgbClr val="414141"/>
                </a:solidFill>
              </a:rPr>
              <a:t>treatments, patching and profiling treatments, and major structural treatments and/or concrete pavement replacement. The sequencing and frequency of the treatment types is tailored based on the roadway category type and takes into account the impact of the treatments on the pavement’s condition. </a:t>
            </a:r>
          </a:p>
          <a:p>
            <a:pPr>
              <a:lnSpc>
                <a:spcPts val="1400"/>
              </a:lnSpc>
              <a:spcAft>
                <a:spcPts val="600"/>
              </a:spcAft>
            </a:pPr>
            <a:r>
              <a:rPr lang="en-US" sz="1100" dirty="0">
                <a:solidFill>
                  <a:srgbClr val="414141"/>
                </a:solidFill>
              </a:rPr>
              <a:t>Overall, the general sequencing of treatments for concrete pavement begins with a series of concrete pavement restoration patching treatments, followed by both patching and profiling when triggered by roughness. Patching treatments continue to occur on the pavement in intervals, corresponding to the structural age of the pavement. Finally, a major structural treatment or pavement replacement occurs at the end of the pavement’s treatment strategy after all previously planned concrete pavement restoration activities have occurred. </a:t>
            </a:r>
          </a:p>
        </p:txBody>
      </p:sp>
      <p:sp>
        <p:nvSpPr>
          <p:cNvPr id="28" name="Rectangle 27"/>
          <p:cNvSpPr/>
          <p:nvPr/>
        </p:nvSpPr>
        <p:spPr>
          <a:xfrm>
            <a:off x="5082183" y="1133042"/>
            <a:ext cx="2358784" cy="451406"/>
          </a:xfrm>
          <a:prstGeom prst="rect">
            <a:avLst/>
          </a:prstGeom>
        </p:spPr>
        <p:txBody>
          <a:bodyPr wrap="square">
            <a:spAutoFit/>
          </a:bodyPr>
          <a:lstStyle/>
          <a:p>
            <a:pPr algn="ctr">
              <a:lnSpc>
                <a:spcPts val="1400"/>
              </a:lnSpc>
              <a:spcAft>
                <a:spcPts val="600"/>
              </a:spcAft>
            </a:pPr>
            <a:r>
              <a:rPr lang="en-US" sz="1400" b="1" dirty="0">
                <a:solidFill>
                  <a:schemeClr val="bg2"/>
                </a:solidFill>
              </a:rPr>
              <a:t>Concrete Pavement Asset Strategies </a:t>
            </a:r>
          </a:p>
        </p:txBody>
      </p:sp>
    </p:spTree>
    <p:extLst>
      <p:ext uri="{BB962C8B-B14F-4D97-AF65-F5344CB8AC3E}">
        <p14:creationId xmlns:p14="http://schemas.microsoft.com/office/powerpoint/2010/main" val="382389188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Pavement Project Prioritization Rules</a:t>
            </a:r>
          </a:p>
        </p:txBody>
      </p:sp>
    </p:spTree>
    <p:extLst>
      <p:ext uri="{BB962C8B-B14F-4D97-AF65-F5344CB8AC3E}">
        <p14:creationId xmlns:p14="http://schemas.microsoft.com/office/powerpoint/2010/main" val="300849680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ct 9"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2253" name="think-cell Slide" r:id="rId11" imgW="395" imgH="394" progId="TCLayout.ActiveDocument.1">
                  <p:embed/>
                </p:oleObj>
              </mc:Choice>
              <mc:Fallback>
                <p:oleObj name="think-cell Slide" r:id="rId11" imgW="395" imgH="394" progId="TCLayout.ActiveDocument.1">
                  <p:embed/>
                  <p:pic>
                    <p:nvPicPr>
                      <p:cNvPr id="10" name="Object 9" hidden="1"/>
                      <p:cNvPicPr/>
                      <p:nvPr/>
                    </p:nvPicPr>
                    <p:blipFill>
                      <a:blip r:embed="rId12"/>
                      <a:stretch>
                        <a:fillRect/>
                      </a:stretch>
                    </p:blipFill>
                    <p:spPr>
                      <a:xfrm>
                        <a:off x="1588" y="1588"/>
                        <a:ext cx="1588" cy="1588"/>
                      </a:xfrm>
                      <a:prstGeom prst="rect">
                        <a:avLst/>
                      </a:prstGeom>
                    </p:spPr>
                  </p:pic>
                </p:oleObj>
              </mc:Fallback>
            </mc:AlternateContent>
          </a:graphicData>
        </a:graphic>
      </p:graphicFrame>
      <p:sp>
        <p:nvSpPr>
          <p:cNvPr id="9" name="Rectangle 8"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nSpc>
                <a:spcPts val="2800"/>
              </a:lnSpc>
              <a:spcBef>
                <a:spcPct val="0"/>
              </a:spcBef>
              <a:spcAft>
                <a:spcPct val="0"/>
              </a:spcAft>
            </a:pPr>
            <a:endParaRPr lang="en-US" sz="2500" dirty="0" err="1">
              <a:solidFill>
                <a:schemeClr val="bg1"/>
              </a:solidFill>
              <a:latin typeface="Arial" panose="020B0604020202020204" pitchFamily="34" charset="0"/>
              <a:ea typeface="+mj-ea"/>
              <a:cs typeface="+mj-cs"/>
              <a:sym typeface="Arial" panose="020B0604020202020204" pitchFamily="34" charset="0"/>
            </a:endParaRPr>
          </a:p>
        </p:txBody>
      </p:sp>
      <p:sp>
        <p:nvSpPr>
          <p:cNvPr id="3" name="Text Placeholder 2"/>
          <p:cNvSpPr>
            <a:spLocks noGrp="1"/>
          </p:cNvSpPr>
          <p:nvPr>
            <p:ph type="body" sz="quarter" idx="10"/>
          </p:nvPr>
        </p:nvSpPr>
        <p:spPr>
          <a:xfrm>
            <a:off x="312343" y="952994"/>
            <a:ext cx="3666233" cy="5464337"/>
          </a:xfrm>
        </p:spPr>
        <p:txBody>
          <a:bodyPr/>
          <a:lstStyle/>
          <a:p>
            <a:r>
              <a:rPr lang="en-US" dirty="0"/>
              <a:t>Overview of Pavement Decision-Making</a:t>
            </a:r>
          </a:p>
          <a:p>
            <a:pPr lvl="1"/>
            <a:r>
              <a:rPr lang="en-US" sz="1100" dirty="0">
                <a:solidFill>
                  <a:srgbClr val="4E4F51"/>
                </a:solidFill>
              </a:rPr>
              <a:t>INDOT’s Roadway Asset Team is responsible for establishing INDOT’s practices for developing the INDOT’s pavement investment strategy. INDOT uses data-driven decision making to identify cost-effective improvement projects for INDOT’s pavements, while meeting service levels and balancing the appropriate level of risk. </a:t>
            </a:r>
          </a:p>
          <a:p>
            <a:pPr lvl="1"/>
            <a:r>
              <a:rPr lang="en-US" sz="1100" dirty="0">
                <a:solidFill>
                  <a:srgbClr val="4E4F51"/>
                </a:solidFill>
              </a:rPr>
              <a:t>INDOT begins its pavement investment decision-making process based on known budgetary constraints. Through Next Level Indiana,  INDOT </a:t>
            </a:r>
            <a:r>
              <a:rPr lang="en-US" sz="1100" dirty="0">
                <a:solidFill>
                  <a:srgbClr val="414141"/>
                </a:solidFill>
              </a:rPr>
              <a:t>plans to invest an average of approximately $469 million annually over the next ten years (from FY20 to FY30) </a:t>
            </a:r>
            <a:r>
              <a:rPr lang="en-US" sz="1100" dirty="0">
                <a:solidFill>
                  <a:srgbClr val="4E4F51"/>
                </a:solidFill>
              </a:rPr>
              <a:t>for its pavement preservation plan. INDOT has also developed budgetary forecasts for the upcoming five years using projections within the STIP, as well as estimates for the TAMP. </a:t>
            </a:r>
          </a:p>
          <a:p>
            <a:pPr lvl="1"/>
            <a:r>
              <a:rPr lang="en-US" sz="1100" dirty="0">
                <a:solidFill>
                  <a:srgbClr val="4E4F51"/>
                </a:solidFill>
              </a:rPr>
              <a:t>INDOT uses the 20-year plan as the basis for its overall pavement asset strategy. From the 20-year plan, INDOT then develops an initial list of its pavement priorities using an optimized list of treatments provided by the pavement management system. The software uses simulation modeling to forecast pavement deterioration, identify potential performance gaps in relation to condition targets, and visualize the impacts of various alternative treatment strategies on the asset’s condition. The software considers all eligible treatment strategies to identify an optimal strategy for improving the condition of the portfolio. Based on user-defined costs, </a:t>
            </a:r>
            <a:r>
              <a:rPr lang="en-US" sz="1100" dirty="0" err="1">
                <a:solidFill>
                  <a:srgbClr val="4E4F51"/>
                </a:solidFill>
              </a:rPr>
              <a:t>dTIMS</a:t>
            </a:r>
            <a:r>
              <a:rPr lang="en-US" sz="1100" dirty="0">
                <a:solidFill>
                  <a:srgbClr val="4E4F51"/>
                </a:solidFill>
              </a:rPr>
              <a:t> develops cost estimates of treatments and produces a cost-effective strategy based on known budget constraints.</a:t>
            </a:r>
          </a:p>
        </p:txBody>
      </p:sp>
      <p:graphicFrame>
        <p:nvGraphicFramePr>
          <p:cNvPr id="4" name="Table 3"/>
          <p:cNvGraphicFramePr>
            <a:graphicFrameLocks noGrp="1"/>
          </p:cNvGraphicFramePr>
          <p:nvPr/>
        </p:nvGraphicFramePr>
        <p:xfrm>
          <a:off x="2636785" y="0"/>
          <a:ext cx="3870430" cy="260648"/>
        </p:xfrm>
        <a:graphic>
          <a:graphicData uri="http://schemas.openxmlformats.org/drawingml/2006/table">
            <a:tbl>
              <a:tblPr firstRow="1" bandRow="1">
                <a:tableStyleId>{69012ECD-51FC-41F1-AA8D-1B2483CD663E}</a:tableStyleId>
              </a:tblPr>
              <a:tblGrid>
                <a:gridCol w="3870430">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Decision-Making Criteria</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294" name="Rectangle 293"/>
          <p:cNvSpPr/>
          <p:nvPr/>
        </p:nvSpPr>
        <p:spPr>
          <a:xfrm>
            <a:off x="4207078" y="952995"/>
            <a:ext cx="4097335" cy="1872307"/>
          </a:xfrm>
          <a:prstGeom prst="rect">
            <a:avLst/>
          </a:prstGeom>
        </p:spPr>
        <p:txBody>
          <a:bodyPr wrap="square" lIns="0" tIns="0" rIns="0" bIns="0">
            <a:spAutoFit/>
          </a:bodyPr>
          <a:lstStyle/>
          <a:p>
            <a:pPr lvl="0">
              <a:lnSpc>
                <a:spcPts val="1300"/>
              </a:lnSpc>
              <a:spcAft>
                <a:spcPts val="300"/>
              </a:spcAft>
            </a:pPr>
            <a:r>
              <a:rPr lang="en-US" sz="1100" b="1" dirty="0">
                <a:solidFill>
                  <a:srgbClr val="25408F"/>
                </a:solidFill>
              </a:rPr>
              <a:t>Pavement Project Prioritization </a:t>
            </a:r>
          </a:p>
          <a:p>
            <a:pPr marL="0" lvl="1">
              <a:lnSpc>
                <a:spcPts val="1300"/>
              </a:lnSpc>
              <a:spcAft>
                <a:spcPts val="600"/>
              </a:spcAft>
            </a:pPr>
            <a:r>
              <a:rPr lang="en-US" sz="1100" dirty="0">
                <a:solidFill>
                  <a:srgbClr val="4E4F51"/>
                </a:solidFill>
              </a:rPr>
              <a:t>After identifying candidate projects recommended during the lifecycle cost analysis process, the Roadway Asset Team uses a project prioritization process to better understand how projects should be prioritized for the capital program. Scoring systems have been developed based on the pavement type to account for the individual needs of the surface type (e.g., asphalt versus concrete). INDOT reviews and updates its scoring methodology on an annual basis. INDOT uses project-level data on the condition and traffic to score pavement projects. Scoring of candidate projects are based on the following measures:</a:t>
            </a:r>
            <a:r>
              <a:rPr lang="en-US" sz="1100" baseline="30000" dirty="0">
                <a:solidFill>
                  <a:srgbClr val="4E4F51"/>
                </a:solidFill>
              </a:rPr>
              <a:t>1</a:t>
            </a:r>
            <a:r>
              <a:rPr lang="en-US" sz="1100" dirty="0">
                <a:solidFill>
                  <a:srgbClr val="4E4F51"/>
                </a:solidFill>
              </a:rPr>
              <a:t> </a:t>
            </a:r>
          </a:p>
        </p:txBody>
      </p:sp>
      <p:sp>
        <p:nvSpPr>
          <p:cNvPr id="316" name="Rectangle 315"/>
          <p:cNvSpPr/>
          <p:nvPr/>
        </p:nvSpPr>
        <p:spPr>
          <a:xfrm>
            <a:off x="4194803" y="5361343"/>
            <a:ext cx="4107805" cy="666849"/>
          </a:xfrm>
          <a:prstGeom prst="rect">
            <a:avLst/>
          </a:prstGeom>
        </p:spPr>
        <p:txBody>
          <a:bodyPr wrap="square" lIns="0" tIns="0" rIns="0" bIns="0">
            <a:spAutoFit/>
          </a:bodyPr>
          <a:lstStyle/>
          <a:p>
            <a:pPr lvl="0">
              <a:lnSpc>
                <a:spcPts val="1300"/>
              </a:lnSpc>
              <a:spcAft>
                <a:spcPts val="300"/>
              </a:spcAft>
            </a:pPr>
            <a:r>
              <a:rPr lang="en-US" sz="1100" dirty="0">
                <a:solidFill>
                  <a:srgbClr val="4E4F51"/>
                </a:solidFill>
              </a:rPr>
              <a:t>Additionally, a Team Adjusted Priority Score is used to score any project where the data cannot illustrate, nor quantify, the condition and need. Based on the project scoring output, recommended projects are then considered for the capital program.  </a:t>
            </a:r>
          </a:p>
        </p:txBody>
      </p:sp>
      <p:sp>
        <p:nvSpPr>
          <p:cNvPr id="317" name="Title 1"/>
          <p:cNvSpPr>
            <a:spLocks noGrp="1"/>
          </p:cNvSpPr>
          <p:nvPr>
            <p:ph type="title"/>
          </p:nvPr>
        </p:nvSpPr>
        <p:spPr>
          <a:xfrm>
            <a:off x="298415" y="409498"/>
            <a:ext cx="8496300" cy="533400"/>
          </a:xfrm>
        </p:spPr>
        <p:txBody>
          <a:bodyPr/>
          <a:lstStyle/>
          <a:p>
            <a:r>
              <a:rPr lang="en-US" sz="2000" b="1" dirty="0"/>
              <a:t>Overview of Pavement Investment Decision-Making </a:t>
            </a:r>
          </a:p>
        </p:txBody>
      </p:sp>
      <p:grpSp>
        <p:nvGrpSpPr>
          <p:cNvPr id="426" name="Group 425"/>
          <p:cNvGrpSpPr/>
          <p:nvPr/>
        </p:nvGrpSpPr>
        <p:grpSpPr>
          <a:xfrm>
            <a:off x="4295278" y="2910923"/>
            <a:ext cx="3788430" cy="2243551"/>
            <a:chOff x="-667818" y="1863725"/>
            <a:chExt cx="6990275" cy="4224876"/>
          </a:xfrm>
        </p:grpSpPr>
        <p:sp>
          <p:nvSpPr>
            <p:cNvPr id="428" name="Freeform 25"/>
            <p:cNvSpPr>
              <a:spLocks noChangeAspect="1"/>
            </p:cNvSpPr>
            <p:nvPr/>
          </p:nvSpPr>
          <p:spPr bwMode="gray">
            <a:xfrm>
              <a:off x="1592592" y="4140652"/>
              <a:ext cx="2139139" cy="1310823"/>
            </a:xfrm>
            <a:custGeom>
              <a:avLst/>
              <a:gdLst>
                <a:gd name="T0" fmla="*/ 286030 w 437"/>
                <a:gd name="T1" fmla="*/ 29992 h 268"/>
                <a:gd name="T2" fmla="*/ 191587 w 437"/>
                <a:gd name="T3" fmla="*/ 0 h 268"/>
                <a:gd name="T4" fmla="*/ 0 w 437"/>
                <a:gd name="T5" fmla="*/ 258603 h 268"/>
                <a:gd name="T6" fmla="*/ 286030 w 437"/>
                <a:gd name="T7" fmla="*/ 349874 h 268"/>
                <a:gd name="T8" fmla="*/ 573619 w 437"/>
                <a:gd name="T9" fmla="*/ 258603 h 268"/>
                <a:gd name="T10" fmla="*/ 381933 w 437"/>
                <a:gd name="T11" fmla="*/ 0 h 268"/>
                <a:gd name="T12" fmla="*/ 286030 w 437"/>
                <a:gd name="T13" fmla="*/ 29992 h 26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7" h="268">
                  <a:moveTo>
                    <a:pt x="218" y="23"/>
                  </a:moveTo>
                  <a:cubicBezTo>
                    <a:pt x="191" y="23"/>
                    <a:pt x="166" y="15"/>
                    <a:pt x="146" y="0"/>
                  </a:cubicBezTo>
                  <a:cubicBezTo>
                    <a:pt x="0" y="198"/>
                    <a:pt x="0" y="198"/>
                    <a:pt x="0" y="198"/>
                  </a:cubicBezTo>
                  <a:cubicBezTo>
                    <a:pt x="61" y="242"/>
                    <a:pt x="137" y="268"/>
                    <a:pt x="218" y="268"/>
                  </a:cubicBezTo>
                  <a:cubicBezTo>
                    <a:pt x="300" y="268"/>
                    <a:pt x="376" y="242"/>
                    <a:pt x="437" y="198"/>
                  </a:cubicBezTo>
                  <a:cubicBezTo>
                    <a:pt x="291" y="0"/>
                    <a:pt x="291" y="0"/>
                    <a:pt x="291" y="0"/>
                  </a:cubicBezTo>
                  <a:cubicBezTo>
                    <a:pt x="271" y="15"/>
                    <a:pt x="246" y="23"/>
                    <a:pt x="218" y="23"/>
                  </a:cubicBezTo>
                  <a:close/>
                </a:path>
              </a:pathLst>
            </a:custGeom>
            <a:solidFill>
              <a:schemeClr val="bg2">
                <a:lumMod val="50000"/>
              </a:schemeClr>
            </a:solidFill>
            <a:ln w="19050" cap="rnd" cmpd="sng">
              <a:solidFill>
                <a:schemeClr val="bg2"/>
              </a:solidFill>
              <a:prstDash val="solid"/>
              <a:round/>
              <a:headEnd/>
              <a:tailEnd/>
            </a:ln>
          </p:spPr>
          <p:txBody>
            <a:bodyPr/>
            <a:lstStyle/>
            <a:p>
              <a:endParaRPr lang="en-US" sz="900">
                <a:solidFill>
                  <a:schemeClr val="bg1"/>
                </a:solidFill>
                <a:latin typeface="Arial" panose="020B0604020202020204" pitchFamily="34" charset="0"/>
                <a:cs typeface="Arial" panose="020B0604020202020204" pitchFamily="34" charset="0"/>
              </a:endParaRPr>
            </a:p>
          </p:txBody>
        </p:sp>
        <p:sp>
          <p:nvSpPr>
            <p:cNvPr id="429" name="Freeform 26"/>
            <p:cNvSpPr>
              <a:spLocks noChangeAspect="1"/>
            </p:cNvSpPr>
            <p:nvPr/>
          </p:nvSpPr>
          <p:spPr bwMode="gray">
            <a:xfrm>
              <a:off x="838124" y="3102054"/>
              <a:ext cx="1468994" cy="2007661"/>
            </a:xfrm>
            <a:custGeom>
              <a:avLst/>
              <a:gdLst>
                <a:gd name="T0" fmla="*/ 327326 w 300"/>
                <a:gd name="T1" fmla="*/ 148542 h 410"/>
                <a:gd name="T2" fmla="*/ 335376 w 300"/>
                <a:gd name="T3" fmla="*/ 100070 h 410"/>
                <a:gd name="T4" fmla="*/ 23895 w 300"/>
                <a:gd name="T5" fmla="*/ 0 h 410"/>
                <a:gd name="T6" fmla="*/ 0 w 300"/>
                <a:gd name="T7" fmla="*/ 148542 h 410"/>
                <a:gd name="T8" fmla="*/ 202612 w 300"/>
                <a:gd name="T9" fmla="*/ 538918 h 410"/>
                <a:gd name="T10" fmla="*/ 394562 w 300"/>
                <a:gd name="T11" fmla="*/ 278781 h 410"/>
                <a:gd name="T12" fmla="*/ 327326 w 300"/>
                <a:gd name="T13" fmla="*/ 148542 h 4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0" h="410">
                  <a:moveTo>
                    <a:pt x="249" y="113"/>
                  </a:moveTo>
                  <a:cubicBezTo>
                    <a:pt x="249" y="100"/>
                    <a:pt x="251" y="88"/>
                    <a:pt x="255" y="76"/>
                  </a:cubicBezTo>
                  <a:cubicBezTo>
                    <a:pt x="18" y="0"/>
                    <a:pt x="18" y="0"/>
                    <a:pt x="18" y="0"/>
                  </a:cubicBezTo>
                  <a:cubicBezTo>
                    <a:pt x="7" y="36"/>
                    <a:pt x="0" y="74"/>
                    <a:pt x="0" y="113"/>
                  </a:cubicBezTo>
                  <a:cubicBezTo>
                    <a:pt x="0" y="235"/>
                    <a:pt x="61" y="343"/>
                    <a:pt x="154" y="410"/>
                  </a:cubicBezTo>
                  <a:cubicBezTo>
                    <a:pt x="300" y="212"/>
                    <a:pt x="300" y="212"/>
                    <a:pt x="300" y="212"/>
                  </a:cubicBezTo>
                  <a:cubicBezTo>
                    <a:pt x="269" y="190"/>
                    <a:pt x="249" y="154"/>
                    <a:pt x="249" y="113"/>
                  </a:cubicBezTo>
                  <a:close/>
                </a:path>
              </a:pathLst>
            </a:custGeom>
            <a:solidFill>
              <a:schemeClr val="accent3"/>
            </a:solidFill>
            <a:ln w="19050" cap="rnd" cmpd="sng">
              <a:solidFill>
                <a:schemeClr val="bg2"/>
              </a:solidFill>
              <a:prstDash val="solid"/>
              <a:round/>
              <a:headEnd/>
              <a:tailEnd/>
            </a:ln>
          </p:spPr>
          <p:txBody>
            <a:bodyPr/>
            <a:lstStyle/>
            <a:p>
              <a:endParaRPr lang="en-US" sz="900">
                <a:solidFill>
                  <a:schemeClr val="bg1"/>
                </a:solidFill>
                <a:latin typeface="Arial" panose="020B0604020202020204" pitchFamily="34" charset="0"/>
                <a:cs typeface="Arial" panose="020B0604020202020204" pitchFamily="34" charset="0"/>
              </a:endParaRPr>
            </a:p>
          </p:txBody>
        </p:sp>
        <p:sp>
          <p:nvSpPr>
            <p:cNvPr id="430" name="Freeform 27"/>
            <p:cNvSpPr>
              <a:spLocks noChangeAspect="1"/>
            </p:cNvSpPr>
            <p:nvPr/>
          </p:nvSpPr>
          <p:spPr bwMode="gray">
            <a:xfrm>
              <a:off x="3017205" y="3102055"/>
              <a:ext cx="1468993" cy="2007662"/>
            </a:xfrm>
            <a:custGeom>
              <a:avLst/>
              <a:gdLst>
                <a:gd name="T0" fmla="*/ 67094 w 300"/>
                <a:gd name="T1" fmla="*/ 148542 h 410"/>
                <a:gd name="T2" fmla="*/ 0 w 300"/>
                <a:gd name="T3" fmla="*/ 278781 h 410"/>
                <a:gd name="T4" fmla="*/ 191950 w 300"/>
                <a:gd name="T5" fmla="*/ 538918 h 410"/>
                <a:gd name="T6" fmla="*/ 394562 w 300"/>
                <a:gd name="T7" fmla="*/ 148542 h 410"/>
                <a:gd name="T8" fmla="*/ 369462 w 300"/>
                <a:gd name="T9" fmla="*/ 0 h 410"/>
                <a:gd name="T10" fmla="*/ 59186 w 300"/>
                <a:gd name="T11" fmla="*/ 100070 h 410"/>
                <a:gd name="T12" fmla="*/ 67094 w 300"/>
                <a:gd name="T13" fmla="*/ 148542 h 4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0" h="410">
                  <a:moveTo>
                    <a:pt x="51" y="113"/>
                  </a:moveTo>
                  <a:cubicBezTo>
                    <a:pt x="51" y="154"/>
                    <a:pt x="31" y="190"/>
                    <a:pt x="0" y="212"/>
                  </a:cubicBezTo>
                  <a:cubicBezTo>
                    <a:pt x="146" y="410"/>
                    <a:pt x="146" y="410"/>
                    <a:pt x="146" y="410"/>
                  </a:cubicBezTo>
                  <a:cubicBezTo>
                    <a:pt x="239" y="343"/>
                    <a:pt x="300" y="235"/>
                    <a:pt x="300" y="113"/>
                  </a:cubicBezTo>
                  <a:cubicBezTo>
                    <a:pt x="300" y="74"/>
                    <a:pt x="293" y="36"/>
                    <a:pt x="281" y="0"/>
                  </a:cubicBezTo>
                  <a:cubicBezTo>
                    <a:pt x="45" y="76"/>
                    <a:pt x="45" y="76"/>
                    <a:pt x="45" y="76"/>
                  </a:cubicBezTo>
                  <a:cubicBezTo>
                    <a:pt x="49" y="88"/>
                    <a:pt x="51" y="100"/>
                    <a:pt x="51" y="113"/>
                  </a:cubicBezTo>
                  <a:close/>
                </a:path>
              </a:pathLst>
            </a:custGeom>
            <a:solidFill>
              <a:schemeClr val="tx1"/>
            </a:solidFill>
            <a:ln w="19050" cap="rnd" cmpd="sng">
              <a:solidFill>
                <a:schemeClr val="bg2"/>
              </a:solidFill>
              <a:prstDash val="solid"/>
              <a:round/>
              <a:headEnd/>
              <a:tailEnd/>
            </a:ln>
          </p:spPr>
          <p:txBody>
            <a:bodyPr/>
            <a:lstStyle/>
            <a:p>
              <a:endParaRPr lang="en-US" sz="900">
                <a:solidFill>
                  <a:schemeClr val="bg1"/>
                </a:solidFill>
                <a:latin typeface="Arial" panose="020B0604020202020204" pitchFamily="34" charset="0"/>
                <a:cs typeface="Arial" panose="020B0604020202020204" pitchFamily="34" charset="0"/>
              </a:endParaRPr>
            </a:p>
          </p:txBody>
        </p:sp>
        <p:sp>
          <p:nvSpPr>
            <p:cNvPr id="431" name="Freeform 28"/>
            <p:cNvSpPr>
              <a:spLocks noChangeAspect="1"/>
            </p:cNvSpPr>
            <p:nvPr/>
          </p:nvSpPr>
          <p:spPr bwMode="gray">
            <a:xfrm>
              <a:off x="2660682" y="1863725"/>
              <a:ext cx="1732318" cy="1611159"/>
            </a:xfrm>
            <a:custGeom>
              <a:avLst/>
              <a:gdLst>
                <a:gd name="T0" fmla="*/ 154450 w 354"/>
                <a:gd name="T1" fmla="*/ 432763 h 329"/>
                <a:gd name="T2" fmla="*/ 463855 w 354"/>
                <a:gd name="T3" fmla="*/ 332522 h 329"/>
                <a:gd name="T4" fmla="*/ 0 w 354"/>
                <a:gd name="T5" fmla="*/ 0 h 329"/>
                <a:gd name="T6" fmla="*/ 0 w 354"/>
                <a:gd name="T7" fmla="*/ 321096 h 329"/>
                <a:gd name="T8" fmla="*/ 154450 w 354"/>
                <a:gd name="T9" fmla="*/ 432763 h 3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329">
                  <a:moveTo>
                    <a:pt x="118" y="329"/>
                  </a:moveTo>
                  <a:cubicBezTo>
                    <a:pt x="354" y="253"/>
                    <a:pt x="354" y="253"/>
                    <a:pt x="354" y="253"/>
                  </a:cubicBezTo>
                  <a:cubicBezTo>
                    <a:pt x="306" y="106"/>
                    <a:pt x="166" y="0"/>
                    <a:pt x="0" y="0"/>
                  </a:cubicBezTo>
                  <a:cubicBezTo>
                    <a:pt x="0" y="244"/>
                    <a:pt x="0" y="244"/>
                    <a:pt x="0" y="244"/>
                  </a:cubicBezTo>
                  <a:cubicBezTo>
                    <a:pt x="55" y="244"/>
                    <a:pt x="102" y="280"/>
                    <a:pt x="118" y="329"/>
                  </a:cubicBezTo>
                  <a:close/>
                </a:path>
              </a:pathLst>
            </a:custGeom>
            <a:solidFill>
              <a:schemeClr val="bg1"/>
            </a:solidFill>
            <a:ln w="19050" cap="rnd" cmpd="sng">
              <a:solidFill>
                <a:schemeClr val="bg2"/>
              </a:solidFill>
              <a:prstDash val="solid"/>
              <a:round/>
              <a:headEnd/>
              <a:tailEnd/>
            </a:ln>
          </p:spPr>
          <p:txBody>
            <a:bodyPr/>
            <a:lstStyle/>
            <a:p>
              <a:endParaRPr lang="en-US" sz="900">
                <a:solidFill>
                  <a:schemeClr val="bg1"/>
                </a:solidFill>
                <a:latin typeface="Arial" panose="020B0604020202020204" pitchFamily="34" charset="0"/>
                <a:cs typeface="Arial" panose="020B0604020202020204" pitchFamily="34" charset="0"/>
              </a:endParaRPr>
            </a:p>
          </p:txBody>
        </p:sp>
        <p:sp>
          <p:nvSpPr>
            <p:cNvPr id="432" name="Freeform 29"/>
            <p:cNvSpPr>
              <a:spLocks noChangeAspect="1"/>
            </p:cNvSpPr>
            <p:nvPr/>
          </p:nvSpPr>
          <p:spPr bwMode="gray">
            <a:xfrm>
              <a:off x="925406" y="1863725"/>
              <a:ext cx="1735277" cy="1611159"/>
            </a:xfrm>
            <a:custGeom>
              <a:avLst/>
              <a:gdLst>
                <a:gd name="T0" fmla="*/ 0 w 354"/>
                <a:gd name="T1" fmla="*/ 332522 h 329"/>
                <a:gd name="T2" fmla="*/ 313579 w 354"/>
                <a:gd name="T3" fmla="*/ 432763 h 329"/>
                <a:gd name="T4" fmla="*/ 468600 w 354"/>
                <a:gd name="T5" fmla="*/ 321096 h 329"/>
                <a:gd name="T6" fmla="*/ 468600 w 354"/>
                <a:gd name="T7" fmla="*/ 321096 h 329"/>
                <a:gd name="T8" fmla="*/ 468600 w 354"/>
                <a:gd name="T9" fmla="*/ 0 h 329"/>
                <a:gd name="T10" fmla="*/ 468600 w 354"/>
                <a:gd name="T11" fmla="*/ 0 h 329"/>
                <a:gd name="T12" fmla="*/ 0 w 354"/>
                <a:gd name="T13" fmla="*/ 332522 h 3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4" h="329">
                  <a:moveTo>
                    <a:pt x="0" y="253"/>
                  </a:moveTo>
                  <a:cubicBezTo>
                    <a:pt x="237" y="329"/>
                    <a:pt x="237" y="329"/>
                    <a:pt x="237" y="329"/>
                  </a:cubicBezTo>
                  <a:cubicBezTo>
                    <a:pt x="253" y="280"/>
                    <a:pt x="299" y="244"/>
                    <a:pt x="354" y="244"/>
                  </a:cubicBezTo>
                  <a:cubicBezTo>
                    <a:pt x="354" y="244"/>
                    <a:pt x="354" y="244"/>
                    <a:pt x="354" y="244"/>
                  </a:cubicBezTo>
                  <a:cubicBezTo>
                    <a:pt x="354" y="0"/>
                    <a:pt x="354" y="0"/>
                    <a:pt x="354" y="0"/>
                  </a:cubicBezTo>
                  <a:cubicBezTo>
                    <a:pt x="354" y="0"/>
                    <a:pt x="354" y="0"/>
                    <a:pt x="354" y="0"/>
                  </a:cubicBezTo>
                  <a:cubicBezTo>
                    <a:pt x="189" y="0"/>
                    <a:pt x="49" y="106"/>
                    <a:pt x="0" y="253"/>
                  </a:cubicBezTo>
                  <a:close/>
                </a:path>
              </a:pathLst>
            </a:custGeom>
            <a:solidFill>
              <a:schemeClr val="tx2"/>
            </a:solidFill>
            <a:ln w="19050" cap="rnd" cmpd="sng">
              <a:solidFill>
                <a:schemeClr val="bg2"/>
              </a:solidFill>
              <a:prstDash val="solid"/>
              <a:round/>
              <a:headEnd/>
              <a:tailEnd/>
            </a:ln>
          </p:spPr>
          <p:txBody>
            <a:bodyPr/>
            <a:lstStyle/>
            <a:p>
              <a:endParaRPr lang="en-US" sz="900">
                <a:solidFill>
                  <a:schemeClr val="bg1"/>
                </a:solidFill>
                <a:latin typeface="Arial" panose="020B0604020202020204" pitchFamily="34" charset="0"/>
                <a:cs typeface="Arial" panose="020B0604020202020204" pitchFamily="34" charset="0"/>
              </a:endParaRPr>
            </a:p>
          </p:txBody>
        </p:sp>
        <p:sp>
          <p:nvSpPr>
            <p:cNvPr id="433" name="Text Box 30"/>
            <p:cNvSpPr txBox="1">
              <a:spLocks noChangeAspect="1" noChangeArrowheads="1"/>
            </p:cNvSpPr>
            <p:nvPr>
              <p:custDataLst>
                <p:tags r:id="rId5"/>
              </p:custDataLst>
            </p:nvPr>
          </p:nvSpPr>
          <p:spPr bwMode="gray">
            <a:xfrm>
              <a:off x="1707927" y="5827791"/>
              <a:ext cx="2043774" cy="260810"/>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rgbClr val="7F7F7F"/>
                  </a:solidFill>
                </a:rPr>
                <a:t>Cracking (DBA)</a:t>
              </a:r>
            </a:p>
          </p:txBody>
        </p:sp>
        <p:sp>
          <p:nvSpPr>
            <p:cNvPr id="434" name="Text Box 31"/>
            <p:cNvSpPr txBox="1">
              <a:spLocks noChangeAspect="1" noChangeArrowheads="1"/>
            </p:cNvSpPr>
            <p:nvPr>
              <p:custDataLst>
                <p:tags r:id="rId6"/>
              </p:custDataLst>
            </p:nvPr>
          </p:nvSpPr>
          <p:spPr bwMode="gray">
            <a:xfrm>
              <a:off x="-483047" y="3732827"/>
              <a:ext cx="1025190" cy="521622"/>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chemeClr val="accent3"/>
                  </a:solidFill>
                </a:rPr>
                <a:t>Truck Volume</a:t>
              </a:r>
            </a:p>
          </p:txBody>
        </p:sp>
        <p:sp>
          <p:nvSpPr>
            <p:cNvPr id="435" name="Text Box 32"/>
            <p:cNvSpPr txBox="1">
              <a:spLocks noChangeAspect="1" noChangeArrowheads="1"/>
            </p:cNvSpPr>
            <p:nvPr>
              <p:custDataLst>
                <p:tags r:id="rId7"/>
              </p:custDataLst>
            </p:nvPr>
          </p:nvSpPr>
          <p:spPr bwMode="gray">
            <a:xfrm>
              <a:off x="-667818" y="2131578"/>
              <a:ext cx="1630788" cy="521622"/>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chemeClr val="tx2">
                      <a:lumMod val="75000"/>
                    </a:schemeClr>
                  </a:solidFill>
                </a:rPr>
                <a:t>Cost Effectiveness</a:t>
              </a:r>
            </a:p>
          </p:txBody>
        </p:sp>
        <p:sp>
          <p:nvSpPr>
            <p:cNvPr id="436" name="Text Box 33"/>
            <p:cNvSpPr txBox="1">
              <a:spLocks noChangeAspect="1" noChangeArrowheads="1"/>
            </p:cNvSpPr>
            <p:nvPr>
              <p:custDataLst>
                <p:tags r:id="rId8"/>
              </p:custDataLst>
            </p:nvPr>
          </p:nvSpPr>
          <p:spPr bwMode="gray">
            <a:xfrm>
              <a:off x="4802773" y="2105553"/>
              <a:ext cx="1075487" cy="521622"/>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chemeClr val="bg1"/>
                  </a:solidFill>
                </a:rPr>
                <a:t>Roadway Category</a:t>
              </a:r>
            </a:p>
          </p:txBody>
        </p:sp>
        <p:sp>
          <p:nvSpPr>
            <p:cNvPr id="437" name="Text Box 34"/>
            <p:cNvSpPr txBox="1">
              <a:spLocks noChangeAspect="1" noChangeArrowheads="1"/>
            </p:cNvSpPr>
            <p:nvPr>
              <p:custDataLst>
                <p:tags r:id="rId9"/>
              </p:custDataLst>
            </p:nvPr>
          </p:nvSpPr>
          <p:spPr bwMode="gray">
            <a:xfrm>
              <a:off x="4993057" y="3926201"/>
              <a:ext cx="1329400" cy="521622"/>
            </a:xfrm>
            <a:prstGeom prst="rect">
              <a:avLst/>
            </a:prstGeom>
            <a:noFill/>
            <a:ln w="9525">
              <a:solidFill>
                <a:schemeClr val="bg2"/>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chemeClr val="accent1"/>
                  </a:solidFill>
                </a:rPr>
                <a:t>Roughness (IRI)</a:t>
              </a:r>
            </a:p>
          </p:txBody>
        </p:sp>
      </p:grpSp>
      <p:sp>
        <p:nvSpPr>
          <p:cNvPr id="83" name="Text Box 31"/>
          <p:cNvSpPr txBox="1">
            <a:spLocks noChangeAspect="1" noChangeArrowheads="1"/>
          </p:cNvSpPr>
          <p:nvPr>
            <p:custDataLst>
              <p:tags r:id="rId4"/>
            </p:custDataLst>
          </p:nvPr>
        </p:nvSpPr>
        <p:spPr bwMode="gray">
          <a:xfrm>
            <a:off x="5804923" y="3718745"/>
            <a:ext cx="555609" cy="276999"/>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tIns="0" rIns="0" bIns="0" anchor="ctr">
            <a:spAutoFit/>
          </a:bodyPr>
          <a:lstStyle>
            <a:lvl1pPr>
              <a:defRPr sz="1000">
                <a:solidFill>
                  <a:srgbClr val="292929"/>
                </a:solidFill>
                <a:latin typeface="Arial" panose="020B0604020202020204" pitchFamily="34" charset="0"/>
              </a:defRPr>
            </a:lvl1pPr>
            <a:lvl2pPr marL="742950" indent="-285750">
              <a:defRPr sz="1000">
                <a:solidFill>
                  <a:srgbClr val="292929"/>
                </a:solidFill>
                <a:latin typeface="Arial" panose="020B0604020202020204" pitchFamily="34" charset="0"/>
              </a:defRPr>
            </a:lvl2pPr>
            <a:lvl3pPr marL="1143000" indent="-228600">
              <a:defRPr sz="1000">
                <a:solidFill>
                  <a:srgbClr val="292929"/>
                </a:solidFill>
                <a:latin typeface="Arial" panose="020B0604020202020204" pitchFamily="34" charset="0"/>
              </a:defRPr>
            </a:lvl3pPr>
            <a:lvl4pPr marL="1600200" indent="-228600">
              <a:defRPr sz="1000">
                <a:solidFill>
                  <a:srgbClr val="292929"/>
                </a:solidFill>
                <a:latin typeface="Arial" panose="020B0604020202020204" pitchFamily="34" charset="0"/>
              </a:defRPr>
            </a:lvl4pPr>
            <a:lvl5pPr marL="2057400" indent="-228600">
              <a:defRPr sz="1000">
                <a:solidFill>
                  <a:srgbClr val="292929"/>
                </a:solidFill>
                <a:latin typeface="Arial" panose="020B0604020202020204" pitchFamily="34" charset="0"/>
              </a:defRPr>
            </a:lvl5pPr>
            <a:lvl6pPr marL="2514600" indent="-228600" eaLnBrk="0" fontAlgn="base" hangingPunct="0">
              <a:spcBef>
                <a:spcPct val="0"/>
              </a:spcBef>
              <a:spcAft>
                <a:spcPct val="0"/>
              </a:spcAft>
              <a:defRPr sz="1000">
                <a:solidFill>
                  <a:srgbClr val="292929"/>
                </a:solidFill>
                <a:latin typeface="Arial" panose="020B0604020202020204" pitchFamily="34" charset="0"/>
              </a:defRPr>
            </a:lvl6pPr>
            <a:lvl7pPr marL="2971800" indent="-228600" eaLnBrk="0" fontAlgn="base" hangingPunct="0">
              <a:spcBef>
                <a:spcPct val="0"/>
              </a:spcBef>
              <a:spcAft>
                <a:spcPct val="0"/>
              </a:spcAft>
              <a:defRPr sz="1000">
                <a:solidFill>
                  <a:srgbClr val="292929"/>
                </a:solidFill>
                <a:latin typeface="Arial" panose="020B0604020202020204" pitchFamily="34" charset="0"/>
              </a:defRPr>
            </a:lvl7pPr>
            <a:lvl8pPr marL="3429000" indent="-228600" eaLnBrk="0" fontAlgn="base" hangingPunct="0">
              <a:spcBef>
                <a:spcPct val="0"/>
              </a:spcBef>
              <a:spcAft>
                <a:spcPct val="0"/>
              </a:spcAft>
              <a:defRPr sz="1000">
                <a:solidFill>
                  <a:srgbClr val="292929"/>
                </a:solidFill>
                <a:latin typeface="Arial" panose="020B0604020202020204" pitchFamily="34" charset="0"/>
              </a:defRPr>
            </a:lvl8pPr>
            <a:lvl9pPr marL="3886200" indent="-228600" eaLnBrk="0" fontAlgn="base" hangingPunct="0">
              <a:spcBef>
                <a:spcPct val="0"/>
              </a:spcBef>
              <a:spcAft>
                <a:spcPct val="0"/>
              </a:spcAft>
              <a:defRPr sz="1000">
                <a:solidFill>
                  <a:srgbClr val="292929"/>
                </a:solidFill>
                <a:latin typeface="Arial" panose="020B0604020202020204" pitchFamily="34" charset="0"/>
              </a:defRPr>
            </a:lvl9pPr>
          </a:lstStyle>
          <a:p>
            <a:pPr algn="ctr"/>
            <a:r>
              <a:rPr lang="en-CA" altLang="en-US" sz="900" b="1" dirty="0">
                <a:solidFill>
                  <a:schemeClr val="bg1"/>
                </a:solidFill>
              </a:rPr>
              <a:t>Pavement Scoring</a:t>
            </a:r>
          </a:p>
        </p:txBody>
      </p:sp>
      <p:grpSp>
        <p:nvGrpSpPr>
          <p:cNvPr id="84" name="Group 94"/>
          <p:cNvGrpSpPr/>
          <p:nvPr/>
        </p:nvGrpSpPr>
        <p:grpSpPr>
          <a:xfrm>
            <a:off x="5558722" y="3180344"/>
            <a:ext cx="271894" cy="330225"/>
            <a:chOff x="5637213" y="7637464"/>
            <a:chExt cx="190500" cy="274638"/>
          </a:xfrm>
          <a:solidFill>
            <a:schemeClr val="bg2"/>
          </a:solidFill>
        </p:grpSpPr>
        <p:sp>
          <p:nvSpPr>
            <p:cNvPr id="85" name="Freeform 93"/>
            <p:cNvSpPr>
              <a:spLocks/>
            </p:cNvSpPr>
            <p:nvPr/>
          </p:nvSpPr>
          <p:spPr bwMode="auto">
            <a:xfrm>
              <a:off x="5759450" y="7645401"/>
              <a:ext cx="68263" cy="71438"/>
            </a:xfrm>
            <a:custGeom>
              <a:avLst/>
              <a:gdLst/>
              <a:ahLst/>
              <a:cxnLst>
                <a:cxn ang="0">
                  <a:pos x="35" y="36"/>
                </a:cxn>
                <a:cxn ang="0">
                  <a:pos x="10" y="36"/>
                </a:cxn>
                <a:cxn ang="0">
                  <a:pos x="0" y="22"/>
                </a:cxn>
                <a:cxn ang="0">
                  <a:pos x="0" y="0"/>
                </a:cxn>
                <a:cxn ang="0">
                  <a:pos x="35" y="36"/>
                </a:cxn>
              </a:cxnLst>
              <a:rect l="0" t="0" r="r" b="b"/>
              <a:pathLst>
                <a:path w="35" h="36">
                  <a:moveTo>
                    <a:pt x="35" y="36"/>
                  </a:moveTo>
                  <a:cubicBezTo>
                    <a:pt x="10" y="36"/>
                    <a:pt x="10" y="36"/>
                    <a:pt x="10" y="36"/>
                  </a:cubicBezTo>
                  <a:cubicBezTo>
                    <a:pt x="10" y="30"/>
                    <a:pt x="6" y="25"/>
                    <a:pt x="0" y="22"/>
                  </a:cubicBezTo>
                  <a:cubicBezTo>
                    <a:pt x="0" y="0"/>
                    <a:pt x="0" y="0"/>
                    <a:pt x="0" y="0"/>
                  </a:cubicBezTo>
                  <a:cubicBezTo>
                    <a:pt x="20" y="4"/>
                    <a:pt x="35" y="19"/>
                    <a:pt x="35" y="36"/>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86" name="Freeform 94"/>
            <p:cNvSpPr>
              <a:spLocks/>
            </p:cNvSpPr>
            <p:nvPr/>
          </p:nvSpPr>
          <p:spPr bwMode="auto">
            <a:xfrm>
              <a:off x="5759450" y="7753351"/>
              <a:ext cx="68263" cy="142875"/>
            </a:xfrm>
            <a:custGeom>
              <a:avLst/>
              <a:gdLst/>
              <a:ahLst/>
              <a:cxnLst>
                <a:cxn ang="0">
                  <a:pos x="0" y="0"/>
                </a:cxn>
                <a:cxn ang="0">
                  <a:pos x="35" y="37"/>
                </a:cxn>
                <a:cxn ang="0">
                  <a:pos x="0" y="73"/>
                </a:cxn>
                <a:cxn ang="0">
                  <a:pos x="0" y="51"/>
                </a:cxn>
                <a:cxn ang="0">
                  <a:pos x="10" y="37"/>
                </a:cxn>
                <a:cxn ang="0">
                  <a:pos x="0" y="22"/>
                </a:cxn>
                <a:cxn ang="0">
                  <a:pos x="0" y="0"/>
                </a:cxn>
              </a:cxnLst>
              <a:rect l="0" t="0" r="r" b="b"/>
              <a:pathLst>
                <a:path w="35" h="73">
                  <a:moveTo>
                    <a:pt x="0" y="0"/>
                  </a:moveTo>
                  <a:cubicBezTo>
                    <a:pt x="20" y="5"/>
                    <a:pt x="35" y="19"/>
                    <a:pt x="35" y="37"/>
                  </a:cubicBezTo>
                  <a:cubicBezTo>
                    <a:pt x="35" y="54"/>
                    <a:pt x="20" y="69"/>
                    <a:pt x="0" y="73"/>
                  </a:cubicBezTo>
                  <a:cubicBezTo>
                    <a:pt x="0" y="51"/>
                    <a:pt x="0" y="51"/>
                    <a:pt x="0" y="51"/>
                  </a:cubicBezTo>
                  <a:cubicBezTo>
                    <a:pt x="6" y="48"/>
                    <a:pt x="10" y="43"/>
                    <a:pt x="10" y="37"/>
                  </a:cubicBezTo>
                  <a:cubicBezTo>
                    <a:pt x="10" y="31"/>
                    <a:pt x="6" y="25"/>
                    <a:pt x="0" y="22"/>
                  </a:cubicBezTo>
                  <a:lnTo>
                    <a:pt x="0" y="0"/>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87" name="Freeform 95"/>
            <p:cNvSpPr>
              <a:spLocks/>
            </p:cNvSpPr>
            <p:nvPr/>
          </p:nvSpPr>
          <p:spPr bwMode="auto">
            <a:xfrm>
              <a:off x="5722938" y="7637464"/>
              <a:ext cx="22225" cy="274638"/>
            </a:xfrm>
            <a:custGeom>
              <a:avLst/>
              <a:gdLst/>
              <a:ahLst/>
              <a:cxnLst>
                <a:cxn ang="0">
                  <a:pos x="11" y="5"/>
                </a:cxn>
                <a:cxn ang="0">
                  <a:pos x="11" y="134"/>
                </a:cxn>
                <a:cxn ang="0">
                  <a:pos x="5" y="140"/>
                </a:cxn>
                <a:cxn ang="0">
                  <a:pos x="1" y="138"/>
                </a:cxn>
                <a:cxn ang="0">
                  <a:pos x="0" y="134"/>
                </a:cxn>
                <a:cxn ang="0">
                  <a:pos x="0" y="5"/>
                </a:cxn>
                <a:cxn ang="0">
                  <a:pos x="5" y="0"/>
                </a:cxn>
                <a:cxn ang="0">
                  <a:pos x="9" y="1"/>
                </a:cxn>
                <a:cxn ang="0">
                  <a:pos x="11" y="5"/>
                </a:cxn>
              </a:cxnLst>
              <a:rect l="0" t="0" r="r" b="b"/>
              <a:pathLst>
                <a:path w="11" h="140">
                  <a:moveTo>
                    <a:pt x="11" y="5"/>
                  </a:moveTo>
                  <a:cubicBezTo>
                    <a:pt x="11" y="134"/>
                    <a:pt x="11" y="134"/>
                    <a:pt x="11" y="134"/>
                  </a:cubicBezTo>
                  <a:cubicBezTo>
                    <a:pt x="11" y="137"/>
                    <a:pt x="8" y="140"/>
                    <a:pt x="5" y="140"/>
                  </a:cubicBezTo>
                  <a:cubicBezTo>
                    <a:pt x="4" y="140"/>
                    <a:pt x="2" y="139"/>
                    <a:pt x="1" y="138"/>
                  </a:cubicBezTo>
                  <a:cubicBezTo>
                    <a:pt x="0" y="137"/>
                    <a:pt x="0" y="136"/>
                    <a:pt x="0" y="134"/>
                  </a:cubicBezTo>
                  <a:cubicBezTo>
                    <a:pt x="0" y="5"/>
                    <a:pt x="0" y="5"/>
                    <a:pt x="0" y="5"/>
                  </a:cubicBezTo>
                  <a:cubicBezTo>
                    <a:pt x="0" y="2"/>
                    <a:pt x="2" y="0"/>
                    <a:pt x="5" y="0"/>
                  </a:cubicBezTo>
                  <a:cubicBezTo>
                    <a:pt x="7" y="0"/>
                    <a:pt x="8" y="0"/>
                    <a:pt x="9" y="1"/>
                  </a:cubicBezTo>
                  <a:cubicBezTo>
                    <a:pt x="10" y="2"/>
                    <a:pt x="11" y="4"/>
                    <a:pt x="11" y="5"/>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88" name="Freeform 96"/>
            <p:cNvSpPr>
              <a:spLocks/>
            </p:cNvSpPr>
            <p:nvPr/>
          </p:nvSpPr>
          <p:spPr bwMode="auto">
            <a:xfrm>
              <a:off x="5637213" y="7826376"/>
              <a:ext cx="68263" cy="69850"/>
            </a:xfrm>
            <a:custGeom>
              <a:avLst/>
              <a:gdLst/>
              <a:ahLst/>
              <a:cxnLst>
                <a:cxn ang="0">
                  <a:pos x="35" y="14"/>
                </a:cxn>
                <a:cxn ang="0">
                  <a:pos x="35" y="36"/>
                </a:cxn>
                <a:cxn ang="0">
                  <a:pos x="0" y="0"/>
                </a:cxn>
                <a:cxn ang="0">
                  <a:pos x="25" y="0"/>
                </a:cxn>
                <a:cxn ang="0">
                  <a:pos x="35" y="14"/>
                </a:cxn>
              </a:cxnLst>
              <a:rect l="0" t="0" r="r" b="b"/>
              <a:pathLst>
                <a:path w="35" h="36">
                  <a:moveTo>
                    <a:pt x="35" y="14"/>
                  </a:moveTo>
                  <a:cubicBezTo>
                    <a:pt x="35" y="36"/>
                    <a:pt x="35" y="36"/>
                    <a:pt x="35" y="36"/>
                  </a:cubicBezTo>
                  <a:cubicBezTo>
                    <a:pt x="14" y="32"/>
                    <a:pt x="0" y="17"/>
                    <a:pt x="0" y="0"/>
                  </a:cubicBezTo>
                  <a:cubicBezTo>
                    <a:pt x="25" y="0"/>
                    <a:pt x="25" y="0"/>
                    <a:pt x="25" y="0"/>
                  </a:cubicBezTo>
                  <a:cubicBezTo>
                    <a:pt x="25" y="6"/>
                    <a:pt x="29" y="11"/>
                    <a:pt x="35" y="14"/>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89" name="Freeform 97"/>
            <p:cNvSpPr>
              <a:spLocks/>
            </p:cNvSpPr>
            <p:nvPr/>
          </p:nvSpPr>
          <p:spPr bwMode="auto">
            <a:xfrm>
              <a:off x="5637213" y="7645401"/>
              <a:ext cx="68263" cy="142875"/>
            </a:xfrm>
            <a:custGeom>
              <a:avLst/>
              <a:gdLst/>
              <a:ahLst/>
              <a:cxnLst>
                <a:cxn ang="0">
                  <a:pos x="35" y="51"/>
                </a:cxn>
                <a:cxn ang="0">
                  <a:pos x="35" y="73"/>
                </a:cxn>
                <a:cxn ang="0">
                  <a:pos x="0" y="36"/>
                </a:cxn>
                <a:cxn ang="0">
                  <a:pos x="35" y="0"/>
                </a:cxn>
                <a:cxn ang="0">
                  <a:pos x="35" y="22"/>
                </a:cxn>
                <a:cxn ang="0">
                  <a:pos x="25" y="36"/>
                </a:cxn>
                <a:cxn ang="0">
                  <a:pos x="35" y="51"/>
                </a:cxn>
              </a:cxnLst>
              <a:rect l="0" t="0" r="r" b="b"/>
              <a:pathLst>
                <a:path w="35" h="73">
                  <a:moveTo>
                    <a:pt x="35" y="51"/>
                  </a:moveTo>
                  <a:cubicBezTo>
                    <a:pt x="35" y="73"/>
                    <a:pt x="35" y="73"/>
                    <a:pt x="35" y="73"/>
                  </a:cubicBezTo>
                  <a:cubicBezTo>
                    <a:pt x="14" y="68"/>
                    <a:pt x="0" y="54"/>
                    <a:pt x="0" y="36"/>
                  </a:cubicBezTo>
                  <a:cubicBezTo>
                    <a:pt x="0" y="19"/>
                    <a:pt x="14" y="4"/>
                    <a:pt x="35" y="0"/>
                  </a:cubicBezTo>
                  <a:cubicBezTo>
                    <a:pt x="35" y="22"/>
                    <a:pt x="35" y="22"/>
                    <a:pt x="35" y="22"/>
                  </a:cubicBezTo>
                  <a:cubicBezTo>
                    <a:pt x="29" y="25"/>
                    <a:pt x="25" y="30"/>
                    <a:pt x="25" y="36"/>
                  </a:cubicBezTo>
                  <a:cubicBezTo>
                    <a:pt x="25" y="42"/>
                    <a:pt x="29" y="48"/>
                    <a:pt x="35" y="51"/>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grpSp>
      <p:grpSp>
        <p:nvGrpSpPr>
          <p:cNvPr id="90" name="Group 54"/>
          <p:cNvGrpSpPr/>
          <p:nvPr/>
        </p:nvGrpSpPr>
        <p:grpSpPr>
          <a:xfrm>
            <a:off x="5281403" y="3852629"/>
            <a:ext cx="454308" cy="275278"/>
            <a:chOff x="3235325" y="4314825"/>
            <a:chExt cx="457200" cy="230188"/>
          </a:xfrm>
        </p:grpSpPr>
        <p:sp>
          <p:nvSpPr>
            <p:cNvPr id="91" name="Freeform 381"/>
            <p:cNvSpPr>
              <a:spLocks noEditPoints="1"/>
            </p:cNvSpPr>
            <p:nvPr/>
          </p:nvSpPr>
          <p:spPr bwMode="auto">
            <a:xfrm>
              <a:off x="3451225" y="4314825"/>
              <a:ext cx="241300" cy="230188"/>
            </a:xfrm>
            <a:custGeom>
              <a:avLst/>
              <a:gdLst>
                <a:gd name="T0" fmla="*/ 32 w 65"/>
                <a:gd name="T1" fmla="*/ 23 h 62"/>
                <a:gd name="T2" fmla="*/ 7 w 65"/>
                <a:gd name="T3" fmla="*/ 23 h 62"/>
                <a:gd name="T4" fmla="*/ 7 w 65"/>
                <a:gd name="T5" fmla="*/ 13 h 62"/>
                <a:gd name="T6" fmla="*/ 26 w 65"/>
                <a:gd name="T7" fmla="*/ 13 h 62"/>
                <a:gd name="T8" fmla="*/ 32 w 65"/>
                <a:gd name="T9" fmla="*/ 23 h 62"/>
                <a:gd name="T10" fmla="*/ 34 w 65"/>
                <a:gd name="T11" fmla="*/ 41 h 62"/>
                <a:gd name="T12" fmla="*/ 39 w 65"/>
                <a:gd name="T13" fmla="*/ 38 h 62"/>
                <a:gd name="T14" fmla="*/ 45 w 65"/>
                <a:gd name="T15" fmla="*/ 41 h 62"/>
                <a:gd name="T16" fmla="*/ 47 w 65"/>
                <a:gd name="T17" fmla="*/ 46 h 62"/>
                <a:gd name="T18" fmla="*/ 45 w 65"/>
                <a:gd name="T19" fmla="*/ 52 h 62"/>
                <a:gd name="T20" fmla="*/ 39 w 65"/>
                <a:gd name="T21" fmla="*/ 54 h 62"/>
                <a:gd name="T22" fmla="*/ 34 w 65"/>
                <a:gd name="T23" fmla="*/ 52 h 62"/>
                <a:gd name="T24" fmla="*/ 31 w 65"/>
                <a:gd name="T25" fmla="*/ 46 h 62"/>
                <a:gd name="T26" fmla="*/ 34 w 65"/>
                <a:gd name="T27" fmla="*/ 41 h 62"/>
                <a:gd name="T28" fmla="*/ 62 w 65"/>
                <a:gd name="T29" fmla="*/ 28 h 62"/>
                <a:gd name="T30" fmla="*/ 39 w 65"/>
                <a:gd name="T31" fmla="*/ 24 h 62"/>
                <a:gd name="T32" fmla="*/ 31 w 65"/>
                <a:gd name="T33" fmla="*/ 8 h 62"/>
                <a:gd name="T34" fmla="*/ 30 w 65"/>
                <a:gd name="T35" fmla="*/ 6 h 62"/>
                <a:gd name="T36" fmla="*/ 28 w 65"/>
                <a:gd name="T37" fmla="*/ 6 h 62"/>
                <a:gd name="T38" fmla="*/ 10 w 65"/>
                <a:gd name="T39" fmla="*/ 6 h 62"/>
                <a:gd name="T40" fmla="*/ 4 w 65"/>
                <a:gd name="T41" fmla="*/ 0 h 62"/>
                <a:gd name="T42" fmla="*/ 0 w 65"/>
                <a:gd name="T43" fmla="*/ 0 h 62"/>
                <a:gd name="T44" fmla="*/ 0 w 65"/>
                <a:gd name="T45" fmla="*/ 51 h 62"/>
                <a:gd name="T46" fmla="*/ 24 w 65"/>
                <a:gd name="T47" fmla="*/ 51 h 62"/>
                <a:gd name="T48" fmla="*/ 28 w 65"/>
                <a:gd name="T49" fmla="*/ 58 h 62"/>
                <a:gd name="T50" fmla="*/ 39 w 65"/>
                <a:gd name="T51" fmla="*/ 62 h 62"/>
                <a:gd name="T52" fmla="*/ 51 w 65"/>
                <a:gd name="T53" fmla="*/ 58 h 62"/>
                <a:gd name="T54" fmla="*/ 54 w 65"/>
                <a:gd name="T55" fmla="*/ 51 h 62"/>
                <a:gd name="T56" fmla="*/ 60 w 65"/>
                <a:gd name="T57" fmla="*/ 51 h 62"/>
                <a:gd name="T58" fmla="*/ 62 w 65"/>
                <a:gd name="T59" fmla="*/ 51 h 62"/>
                <a:gd name="T60" fmla="*/ 65 w 65"/>
                <a:gd name="T61" fmla="*/ 51 h 62"/>
                <a:gd name="T62" fmla="*/ 65 w 65"/>
                <a:gd name="T63" fmla="*/ 40 h 62"/>
                <a:gd name="T64" fmla="*/ 62 w 65"/>
                <a:gd name="T65" fmla="*/ 40 h 62"/>
                <a:gd name="T66" fmla="*/ 62 w 65"/>
                <a:gd name="T67" fmla="*/ 2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5" h="62">
                  <a:moveTo>
                    <a:pt x="32" y="23"/>
                  </a:moveTo>
                  <a:cubicBezTo>
                    <a:pt x="7" y="23"/>
                    <a:pt x="7" y="23"/>
                    <a:pt x="7" y="23"/>
                  </a:cubicBezTo>
                  <a:cubicBezTo>
                    <a:pt x="7" y="13"/>
                    <a:pt x="7" y="13"/>
                    <a:pt x="7" y="13"/>
                  </a:cubicBezTo>
                  <a:cubicBezTo>
                    <a:pt x="26" y="13"/>
                    <a:pt x="26" y="13"/>
                    <a:pt x="26" y="13"/>
                  </a:cubicBezTo>
                  <a:cubicBezTo>
                    <a:pt x="32" y="23"/>
                    <a:pt x="32" y="23"/>
                    <a:pt x="32" y="23"/>
                  </a:cubicBezTo>
                  <a:close/>
                  <a:moveTo>
                    <a:pt x="34" y="41"/>
                  </a:moveTo>
                  <a:cubicBezTo>
                    <a:pt x="35" y="39"/>
                    <a:pt x="37" y="38"/>
                    <a:pt x="39" y="38"/>
                  </a:cubicBezTo>
                  <a:cubicBezTo>
                    <a:pt x="41" y="38"/>
                    <a:pt x="43" y="39"/>
                    <a:pt x="45" y="41"/>
                  </a:cubicBezTo>
                  <a:cubicBezTo>
                    <a:pt x="46" y="42"/>
                    <a:pt x="47" y="44"/>
                    <a:pt x="47" y="46"/>
                  </a:cubicBezTo>
                  <a:cubicBezTo>
                    <a:pt x="47" y="49"/>
                    <a:pt x="46" y="51"/>
                    <a:pt x="45" y="52"/>
                  </a:cubicBezTo>
                  <a:cubicBezTo>
                    <a:pt x="43" y="53"/>
                    <a:pt x="41" y="54"/>
                    <a:pt x="39" y="54"/>
                  </a:cubicBezTo>
                  <a:cubicBezTo>
                    <a:pt x="37" y="54"/>
                    <a:pt x="35" y="53"/>
                    <a:pt x="34" y="52"/>
                  </a:cubicBezTo>
                  <a:cubicBezTo>
                    <a:pt x="32" y="51"/>
                    <a:pt x="31" y="49"/>
                    <a:pt x="31" y="46"/>
                  </a:cubicBezTo>
                  <a:cubicBezTo>
                    <a:pt x="31" y="44"/>
                    <a:pt x="32" y="42"/>
                    <a:pt x="34" y="41"/>
                  </a:cubicBezTo>
                  <a:close/>
                  <a:moveTo>
                    <a:pt x="62" y="28"/>
                  </a:moveTo>
                  <a:cubicBezTo>
                    <a:pt x="39" y="24"/>
                    <a:pt x="39" y="24"/>
                    <a:pt x="39" y="24"/>
                  </a:cubicBezTo>
                  <a:cubicBezTo>
                    <a:pt x="31" y="8"/>
                    <a:pt x="31" y="8"/>
                    <a:pt x="31" y="8"/>
                  </a:cubicBezTo>
                  <a:cubicBezTo>
                    <a:pt x="30" y="6"/>
                    <a:pt x="30" y="6"/>
                    <a:pt x="30" y="6"/>
                  </a:cubicBezTo>
                  <a:cubicBezTo>
                    <a:pt x="28" y="6"/>
                    <a:pt x="28" y="6"/>
                    <a:pt x="28" y="6"/>
                  </a:cubicBezTo>
                  <a:cubicBezTo>
                    <a:pt x="10" y="6"/>
                    <a:pt x="10" y="6"/>
                    <a:pt x="10" y="6"/>
                  </a:cubicBezTo>
                  <a:cubicBezTo>
                    <a:pt x="4" y="0"/>
                    <a:pt x="4" y="0"/>
                    <a:pt x="4" y="0"/>
                  </a:cubicBezTo>
                  <a:cubicBezTo>
                    <a:pt x="0" y="0"/>
                    <a:pt x="0" y="0"/>
                    <a:pt x="0" y="0"/>
                  </a:cubicBezTo>
                  <a:cubicBezTo>
                    <a:pt x="0" y="51"/>
                    <a:pt x="0" y="51"/>
                    <a:pt x="0" y="51"/>
                  </a:cubicBezTo>
                  <a:cubicBezTo>
                    <a:pt x="24" y="51"/>
                    <a:pt x="24" y="51"/>
                    <a:pt x="24" y="51"/>
                  </a:cubicBezTo>
                  <a:cubicBezTo>
                    <a:pt x="25" y="54"/>
                    <a:pt x="26" y="56"/>
                    <a:pt x="28" y="58"/>
                  </a:cubicBezTo>
                  <a:cubicBezTo>
                    <a:pt x="31" y="60"/>
                    <a:pt x="35" y="62"/>
                    <a:pt x="39" y="62"/>
                  </a:cubicBezTo>
                  <a:cubicBezTo>
                    <a:pt x="44" y="62"/>
                    <a:pt x="48" y="60"/>
                    <a:pt x="51" y="58"/>
                  </a:cubicBezTo>
                  <a:cubicBezTo>
                    <a:pt x="52" y="56"/>
                    <a:pt x="54" y="54"/>
                    <a:pt x="54" y="51"/>
                  </a:cubicBezTo>
                  <a:cubicBezTo>
                    <a:pt x="56" y="51"/>
                    <a:pt x="58" y="51"/>
                    <a:pt x="60" y="51"/>
                  </a:cubicBezTo>
                  <a:cubicBezTo>
                    <a:pt x="62" y="51"/>
                    <a:pt x="62" y="51"/>
                    <a:pt x="62" y="51"/>
                  </a:cubicBezTo>
                  <a:cubicBezTo>
                    <a:pt x="65" y="51"/>
                    <a:pt x="65" y="51"/>
                    <a:pt x="65" y="51"/>
                  </a:cubicBezTo>
                  <a:cubicBezTo>
                    <a:pt x="65" y="40"/>
                    <a:pt x="65" y="40"/>
                    <a:pt x="65" y="40"/>
                  </a:cubicBezTo>
                  <a:cubicBezTo>
                    <a:pt x="62" y="40"/>
                    <a:pt x="62" y="40"/>
                    <a:pt x="62" y="40"/>
                  </a:cubicBezTo>
                  <a:lnTo>
                    <a:pt x="62"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92" name="Freeform 382"/>
            <p:cNvSpPr>
              <a:spLocks noEditPoints="1"/>
            </p:cNvSpPr>
            <p:nvPr/>
          </p:nvSpPr>
          <p:spPr bwMode="auto">
            <a:xfrm>
              <a:off x="3235325" y="4314825"/>
              <a:ext cx="204788" cy="230188"/>
            </a:xfrm>
            <a:custGeom>
              <a:avLst/>
              <a:gdLst>
                <a:gd name="T0" fmla="*/ 17 w 55"/>
                <a:gd name="T1" fmla="*/ 41 h 62"/>
                <a:gd name="T2" fmla="*/ 22 w 55"/>
                <a:gd name="T3" fmla="*/ 38 h 62"/>
                <a:gd name="T4" fmla="*/ 28 w 55"/>
                <a:gd name="T5" fmla="*/ 41 h 62"/>
                <a:gd name="T6" fmla="*/ 30 w 55"/>
                <a:gd name="T7" fmla="*/ 46 h 62"/>
                <a:gd name="T8" fmla="*/ 28 w 55"/>
                <a:gd name="T9" fmla="*/ 52 h 62"/>
                <a:gd name="T10" fmla="*/ 22 w 55"/>
                <a:gd name="T11" fmla="*/ 54 h 62"/>
                <a:gd name="T12" fmla="*/ 17 w 55"/>
                <a:gd name="T13" fmla="*/ 52 h 62"/>
                <a:gd name="T14" fmla="*/ 14 w 55"/>
                <a:gd name="T15" fmla="*/ 46 h 62"/>
                <a:gd name="T16" fmla="*/ 17 w 55"/>
                <a:gd name="T17" fmla="*/ 41 h 62"/>
                <a:gd name="T18" fmla="*/ 55 w 55"/>
                <a:gd name="T19" fmla="*/ 0 h 62"/>
                <a:gd name="T20" fmla="*/ 7 w 55"/>
                <a:gd name="T21" fmla="*/ 0 h 62"/>
                <a:gd name="T22" fmla="*/ 0 w 55"/>
                <a:gd name="T23" fmla="*/ 9 h 62"/>
                <a:gd name="T24" fmla="*/ 0 w 55"/>
                <a:gd name="T25" fmla="*/ 51 h 62"/>
                <a:gd name="T26" fmla="*/ 3 w 55"/>
                <a:gd name="T27" fmla="*/ 51 h 62"/>
                <a:gd name="T28" fmla="*/ 7 w 55"/>
                <a:gd name="T29" fmla="*/ 51 h 62"/>
                <a:gd name="T30" fmla="*/ 11 w 55"/>
                <a:gd name="T31" fmla="*/ 58 h 62"/>
                <a:gd name="T32" fmla="*/ 22 w 55"/>
                <a:gd name="T33" fmla="*/ 62 h 62"/>
                <a:gd name="T34" fmla="*/ 34 w 55"/>
                <a:gd name="T35" fmla="*/ 58 h 62"/>
                <a:gd name="T36" fmla="*/ 37 w 55"/>
                <a:gd name="T37" fmla="*/ 51 h 62"/>
                <a:gd name="T38" fmla="*/ 55 w 55"/>
                <a:gd name="T39" fmla="*/ 51 h 62"/>
                <a:gd name="T40" fmla="*/ 55 w 55"/>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62">
                  <a:moveTo>
                    <a:pt x="17" y="41"/>
                  </a:moveTo>
                  <a:cubicBezTo>
                    <a:pt x="18" y="39"/>
                    <a:pt x="20" y="38"/>
                    <a:pt x="22" y="38"/>
                  </a:cubicBezTo>
                  <a:cubicBezTo>
                    <a:pt x="25" y="38"/>
                    <a:pt x="27" y="39"/>
                    <a:pt x="28" y="41"/>
                  </a:cubicBezTo>
                  <a:cubicBezTo>
                    <a:pt x="29" y="42"/>
                    <a:pt x="30" y="44"/>
                    <a:pt x="30" y="46"/>
                  </a:cubicBezTo>
                  <a:cubicBezTo>
                    <a:pt x="30" y="49"/>
                    <a:pt x="29" y="51"/>
                    <a:pt x="28" y="52"/>
                  </a:cubicBezTo>
                  <a:cubicBezTo>
                    <a:pt x="27" y="53"/>
                    <a:pt x="25" y="54"/>
                    <a:pt x="22" y="54"/>
                  </a:cubicBezTo>
                  <a:cubicBezTo>
                    <a:pt x="20" y="54"/>
                    <a:pt x="18" y="53"/>
                    <a:pt x="17" y="52"/>
                  </a:cubicBezTo>
                  <a:cubicBezTo>
                    <a:pt x="15" y="51"/>
                    <a:pt x="14" y="49"/>
                    <a:pt x="14" y="46"/>
                  </a:cubicBezTo>
                  <a:cubicBezTo>
                    <a:pt x="14" y="44"/>
                    <a:pt x="15" y="42"/>
                    <a:pt x="17" y="41"/>
                  </a:cubicBezTo>
                  <a:close/>
                  <a:moveTo>
                    <a:pt x="55" y="0"/>
                  </a:moveTo>
                  <a:cubicBezTo>
                    <a:pt x="7" y="0"/>
                    <a:pt x="7" y="0"/>
                    <a:pt x="7" y="0"/>
                  </a:cubicBezTo>
                  <a:cubicBezTo>
                    <a:pt x="0" y="9"/>
                    <a:pt x="0" y="9"/>
                    <a:pt x="0" y="9"/>
                  </a:cubicBezTo>
                  <a:cubicBezTo>
                    <a:pt x="0" y="51"/>
                    <a:pt x="0" y="51"/>
                    <a:pt x="0" y="51"/>
                  </a:cubicBezTo>
                  <a:cubicBezTo>
                    <a:pt x="3" y="51"/>
                    <a:pt x="3" y="51"/>
                    <a:pt x="3" y="51"/>
                  </a:cubicBezTo>
                  <a:cubicBezTo>
                    <a:pt x="7" y="51"/>
                    <a:pt x="7" y="51"/>
                    <a:pt x="7" y="51"/>
                  </a:cubicBezTo>
                  <a:cubicBezTo>
                    <a:pt x="8" y="54"/>
                    <a:pt x="9" y="56"/>
                    <a:pt x="11" y="58"/>
                  </a:cubicBezTo>
                  <a:cubicBezTo>
                    <a:pt x="14" y="60"/>
                    <a:pt x="18" y="62"/>
                    <a:pt x="22" y="62"/>
                  </a:cubicBezTo>
                  <a:cubicBezTo>
                    <a:pt x="27" y="62"/>
                    <a:pt x="31" y="60"/>
                    <a:pt x="34" y="58"/>
                  </a:cubicBezTo>
                  <a:cubicBezTo>
                    <a:pt x="35" y="56"/>
                    <a:pt x="37" y="54"/>
                    <a:pt x="37" y="51"/>
                  </a:cubicBezTo>
                  <a:cubicBezTo>
                    <a:pt x="55" y="51"/>
                    <a:pt x="55" y="51"/>
                    <a:pt x="55" y="51"/>
                  </a:cubicBez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3" name="Group 81"/>
          <p:cNvGrpSpPr/>
          <p:nvPr/>
        </p:nvGrpSpPr>
        <p:grpSpPr>
          <a:xfrm>
            <a:off x="5882268" y="4288678"/>
            <a:ext cx="552642" cy="440713"/>
            <a:chOff x="5342087" y="6340475"/>
            <a:chExt cx="471488" cy="398463"/>
          </a:xfrm>
          <a:solidFill>
            <a:schemeClr val="bg2"/>
          </a:solidFill>
        </p:grpSpPr>
        <p:sp>
          <p:nvSpPr>
            <p:cNvPr id="94" name="Freeform 510"/>
            <p:cNvSpPr>
              <a:spLocks noEditPoints="1"/>
            </p:cNvSpPr>
            <p:nvPr/>
          </p:nvSpPr>
          <p:spPr bwMode="auto">
            <a:xfrm>
              <a:off x="5360988" y="6340475"/>
              <a:ext cx="241300" cy="174625"/>
            </a:xfrm>
            <a:custGeom>
              <a:avLst/>
              <a:gdLst>
                <a:gd name="T0" fmla="*/ 22 w 65"/>
                <a:gd name="T1" fmla="*/ 23 h 47"/>
                <a:gd name="T2" fmla="*/ 44 w 65"/>
                <a:gd name="T3" fmla="*/ 24 h 47"/>
                <a:gd name="T4" fmla="*/ 43 w 65"/>
                <a:gd name="T5" fmla="*/ 31 h 47"/>
                <a:gd name="T6" fmla="*/ 21 w 65"/>
                <a:gd name="T7" fmla="*/ 29 h 47"/>
                <a:gd name="T8" fmla="*/ 22 w 65"/>
                <a:gd name="T9" fmla="*/ 23 h 47"/>
                <a:gd name="T10" fmla="*/ 54 w 65"/>
                <a:gd name="T11" fmla="*/ 23 h 47"/>
                <a:gd name="T12" fmla="*/ 58 w 65"/>
                <a:gd name="T13" fmla="*/ 28 h 47"/>
                <a:gd name="T14" fmla="*/ 53 w 65"/>
                <a:gd name="T15" fmla="*/ 33 h 47"/>
                <a:gd name="T16" fmla="*/ 49 w 65"/>
                <a:gd name="T17" fmla="*/ 28 h 47"/>
                <a:gd name="T18" fmla="*/ 54 w 65"/>
                <a:gd name="T19" fmla="*/ 23 h 47"/>
                <a:gd name="T20" fmla="*/ 12 w 65"/>
                <a:gd name="T21" fmla="*/ 20 h 47"/>
                <a:gd name="T22" fmla="*/ 16 w 65"/>
                <a:gd name="T23" fmla="*/ 26 h 47"/>
                <a:gd name="T24" fmla="*/ 11 w 65"/>
                <a:gd name="T25" fmla="*/ 31 h 47"/>
                <a:gd name="T26" fmla="*/ 6 w 65"/>
                <a:gd name="T27" fmla="*/ 25 h 47"/>
                <a:gd name="T28" fmla="*/ 12 w 65"/>
                <a:gd name="T29" fmla="*/ 20 h 47"/>
                <a:gd name="T30" fmla="*/ 18 w 65"/>
                <a:gd name="T31" fmla="*/ 7 h 47"/>
                <a:gd name="T32" fmla="*/ 11 w 65"/>
                <a:gd name="T33" fmla="*/ 14 h 47"/>
                <a:gd name="T34" fmla="*/ 55 w 65"/>
                <a:gd name="T35" fmla="*/ 17 h 47"/>
                <a:gd name="T36" fmla="*/ 49 w 65"/>
                <a:gd name="T37" fmla="*/ 9 h 47"/>
                <a:gd name="T38" fmla="*/ 18 w 65"/>
                <a:gd name="T39" fmla="*/ 7 h 47"/>
                <a:gd name="T40" fmla="*/ 1 w 65"/>
                <a:gd name="T41" fmla="*/ 14 h 47"/>
                <a:gd name="T42" fmla="*/ 0 w 65"/>
                <a:gd name="T43" fmla="*/ 36 h 47"/>
                <a:gd name="T44" fmla="*/ 4 w 65"/>
                <a:gd name="T45" fmla="*/ 37 h 47"/>
                <a:gd name="T46" fmla="*/ 4 w 65"/>
                <a:gd name="T47" fmla="*/ 44 h 47"/>
                <a:gd name="T48" fmla="*/ 15 w 65"/>
                <a:gd name="T49" fmla="*/ 44 h 47"/>
                <a:gd name="T50" fmla="*/ 15 w 65"/>
                <a:gd name="T51" fmla="*/ 38 h 47"/>
                <a:gd name="T52" fmla="*/ 48 w 65"/>
                <a:gd name="T53" fmla="*/ 40 h 47"/>
                <a:gd name="T54" fmla="*/ 47 w 65"/>
                <a:gd name="T55" fmla="*/ 47 h 47"/>
                <a:gd name="T56" fmla="*/ 58 w 65"/>
                <a:gd name="T57" fmla="*/ 47 h 47"/>
                <a:gd name="T58" fmla="*/ 59 w 65"/>
                <a:gd name="T59" fmla="*/ 40 h 47"/>
                <a:gd name="T60" fmla="*/ 64 w 65"/>
                <a:gd name="T61" fmla="*/ 41 h 47"/>
                <a:gd name="T62" fmla="*/ 65 w 65"/>
                <a:gd name="T63" fmla="*/ 18 h 47"/>
                <a:gd name="T64" fmla="*/ 53 w 65"/>
                <a:gd name="T65" fmla="*/ 3 h 47"/>
                <a:gd name="T66" fmla="*/ 52 w 65"/>
                <a:gd name="T67" fmla="*/ 2 h 47"/>
                <a:gd name="T68" fmla="*/ 51 w 65"/>
                <a:gd name="T69" fmla="*/ 2 h 47"/>
                <a:gd name="T70" fmla="*/ 17 w 65"/>
                <a:gd name="T71" fmla="*/ 0 h 47"/>
                <a:gd name="T72" fmla="*/ 16 w 65"/>
                <a:gd name="T73" fmla="*/ 0 h 47"/>
                <a:gd name="T74" fmla="*/ 14 w 65"/>
                <a:gd name="T75" fmla="*/ 1 h 47"/>
                <a:gd name="T76" fmla="*/ 1 w 65"/>
                <a:gd name="T77" fmla="*/ 1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47">
                  <a:moveTo>
                    <a:pt x="22" y="23"/>
                  </a:moveTo>
                  <a:cubicBezTo>
                    <a:pt x="44" y="24"/>
                    <a:pt x="44" y="24"/>
                    <a:pt x="44" y="24"/>
                  </a:cubicBezTo>
                  <a:cubicBezTo>
                    <a:pt x="43" y="31"/>
                    <a:pt x="43" y="31"/>
                    <a:pt x="43" y="31"/>
                  </a:cubicBezTo>
                  <a:cubicBezTo>
                    <a:pt x="21" y="29"/>
                    <a:pt x="21" y="29"/>
                    <a:pt x="21" y="29"/>
                  </a:cubicBezTo>
                  <a:cubicBezTo>
                    <a:pt x="22" y="23"/>
                    <a:pt x="22" y="23"/>
                    <a:pt x="22" y="23"/>
                  </a:cubicBezTo>
                  <a:close/>
                  <a:moveTo>
                    <a:pt x="54" y="23"/>
                  </a:moveTo>
                  <a:cubicBezTo>
                    <a:pt x="57" y="23"/>
                    <a:pt x="59" y="25"/>
                    <a:pt x="58" y="28"/>
                  </a:cubicBezTo>
                  <a:cubicBezTo>
                    <a:pt x="58" y="31"/>
                    <a:pt x="56" y="34"/>
                    <a:pt x="53" y="33"/>
                  </a:cubicBezTo>
                  <a:cubicBezTo>
                    <a:pt x="51" y="33"/>
                    <a:pt x="49" y="31"/>
                    <a:pt x="49" y="28"/>
                  </a:cubicBezTo>
                  <a:cubicBezTo>
                    <a:pt x="49" y="25"/>
                    <a:pt x="51" y="23"/>
                    <a:pt x="54" y="23"/>
                  </a:cubicBezTo>
                  <a:close/>
                  <a:moveTo>
                    <a:pt x="12" y="20"/>
                  </a:moveTo>
                  <a:cubicBezTo>
                    <a:pt x="14" y="20"/>
                    <a:pt x="16" y="23"/>
                    <a:pt x="16" y="26"/>
                  </a:cubicBezTo>
                  <a:cubicBezTo>
                    <a:pt x="16" y="29"/>
                    <a:pt x="14" y="31"/>
                    <a:pt x="11" y="31"/>
                  </a:cubicBezTo>
                  <a:cubicBezTo>
                    <a:pt x="8" y="30"/>
                    <a:pt x="6" y="28"/>
                    <a:pt x="6" y="25"/>
                  </a:cubicBezTo>
                  <a:cubicBezTo>
                    <a:pt x="7" y="22"/>
                    <a:pt x="9" y="20"/>
                    <a:pt x="12" y="20"/>
                  </a:cubicBezTo>
                  <a:close/>
                  <a:moveTo>
                    <a:pt x="18" y="7"/>
                  </a:moveTo>
                  <a:cubicBezTo>
                    <a:pt x="11" y="14"/>
                    <a:pt x="11" y="14"/>
                    <a:pt x="11" y="14"/>
                  </a:cubicBezTo>
                  <a:cubicBezTo>
                    <a:pt x="55" y="17"/>
                    <a:pt x="55" y="17"/>
                    <a:pt x="55" y="17"/>
                  </a:cubicBezTo>
                  <a:cubicBezTo>
                    <a:pt x="49" y="9"/>
                    <a:pt x="49" y="9"/>
                    <a:pt x="49" y="9"/>
                  </a:cubicBezTo>
                  <a:cubicBezTo>
                    <a:pt x="39" y="9"/>
                    <a:pt x="28" y="8"/>
                    <a:pt x="18" y="7"/>
                  </a:cubicBezTo>
                  <a:close/>
                  <a:moveTo>
                    <a:pt x="1" y="14"/>
                  </a:moveTo>
                  <a:cubicBezTo>
                    <a:pt x="0" y="36"/>
                    <a:pt x="0" y="36"/>
                    <a:pt x="0" y="36"/>
                  </a:cubicBezTo>
                  <a:cubicBezTo>
                    <a:pt x="4" y="37"/>
                    <a:pt x="4" y="37"/>
                    <a:pt x="4" y="37"/>
                  </a:cubicBezTo>
                  <a:cubicBezTo>
                    <a:pt x="4" y="44"/>
                    <a:pt x="4" y="44"/>
                    <a:pt x="4" y="44"/>
                  </a:cubicBezTo>
                  <a:cubicBezTo>
                    <a:pt x="15" y="44"/>
                    <a:pt x="15" y="44"/>
                    <a:pt x="15" y="44"/>
                  </a:cubicBezTo>
                  <a:cubicBezTo>
                    <a:pt x="15" y="38"/>
                    <a:pt x="15" y="38"/>
                    <a:pt x="15" y="38"/>
                  </a:cubicBezTo>
                  <a:cubicBezTo>
                    <a:pt x="48" y="40"/>
                    <a:pt x="48" y="40"/>
                    <a:pt x="48" y="40"/>
                  </a:cubicBezTo>
                  <a:cubicBezTo>
                    <a:pt x="47" y="47"/>
                    <a:pt x="47" y="47"/>
                    <a:pt x="47" y="47"/>
                  </a:cubicBezTo>
                  <a:cubicBezTo>
                    <a:pt x="58" y="47"/>
                    <a:pt x="58" y="47"/>
                    <a:pt x="58" y="47"/>
                  </a:cubicBezTo>
                  <a:cubicBezTo>
                    <a:pt x="59" y="40"/>
                    <a:pt x="59" y="40"/>
                    <a:pt x="59" y="40"/>
                  </a:cubicBezTo>
                  <a:cubicBezTo>
                    <a:pt x="64" y="41"/>
                    <a:pt x="64" y="41"/>
                    <a:pt x="64" y="41"/>
                  </a:cubicBezTo>
                  <a:cubicBezTo>
                    <a:pt x="65" y="18"/>
                    <a:pt x="65" y="18"/>
                    <a:pt x="65" y="18"/>
                  </a:cubicBezTo>
                  <a:cubicBezTo>
                    <a:pt x="53" y="3"/>
                    <a:pt x="53" y="3"/>
                    <a:pt x="53" y="3"/>
                  </a:cubicBezTo>
                  <a:cubicBezTo>
                    <a:pt x="52" y="2"/>
                    <a:pt x="52" y="2"/>
                    <a:pt x="52" y="2"/>
                  </a:cubicBezTo>
                  <a:cubicBezTo>
                    <a:pt x="51" y="2"/>
                    <a:pt x="51" y="2"/>
                    <a:pt x="51" y="2"/>
                  </a:cubicBezTo>
                  <a:cubicBezTo>
                    <a:pt x="39" y="1"/>
                    <a:pt x="28" y="0"/>
                    <a:pt x="17" y="0"/>
                  </a:cubicBezTo>
                  <a:cubicBezTo>
                    <a:pt x="16" y="0"/>
                    <a:pt x="16" y="0"/>
                    <a:pt x="16" y="0"/>
                  </a:cubicBezTo>
                  <a:cubicBezTo>
                    <a:pt x="14" y="1"/>
                    <a:pt x="14" y="1"/>
                    <a:pt x="14" y="1"/>
                  </a:cubicBezTo>
                  <a:lnTo>
                    <a:pt x="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95" name="Freeform 511"/>
            <p:cNvSpPr>
              <a:spLocks noEditPoints="1"/>
            </p:cNvSpPr>
            <p:nvPr/>
          </p:nvSpPr>
          <p:spPr bwMode="auto">
            <a:xfrm>
              <a:off x="5342087" y="6534149"/>
              <a:ext cx="471488" cy="204789"/>
            </a:xfrm>
            <a:custGeom>
              <a:avLst/>
              <a:gdLst>
                <a:gd name="T0" fmla="*/ 59 w 127"/>
                <a:gd name="T1" fmla="*/ 0 h 55"/>
                <a:gd name="T2" fmla="*/ 127 w 127"/>
                <a:gd name="T3" fmla="*/ 55 h 55"/>
                <a:gd name="T4" fmla="*/ 100 w 127"/>
                <a:gd name="T5" fmla="*/ 55 h 55"/>
                <a:gd name="T6" fmla="*/ 49 w 127"/>
                <a:gd name="T7" fmla="*/ 0 h 55"/>
                <a:gd name="T8" fmla="*/ 59 w 127"/>
                <a:gd name="T9" fmla="*/ 0 h 55"/>
                <a:gd name="T10" fmla="*/ 14 w 127"/>
                <a:gd name="T11" fmla="*/ 0 h 55"/>
                <a:gd name="T12" fmla="*/ 6 w 127"/>
                <a:gd name="T13" fmla="*/ 0 h 55"/>
                <a:gd name="T14" fmla="*/ 22 w 127"/>
                <a:gd name="T15" fmla="*/ 55 h 55"/>
                <a:gd name="T16" fmla="*/ 49 w 127"/>
                <a:gd name="T17" fmla="*/ 55 h 55"/>
                <a:gd name="T18" fmla="*/ 14 w 127"/>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55">
                  <a:moveTo>
                    <a:pt x="59" y="0"/>
                  </a:moveTo>
                  <a:cubicBezTo>
                    <a:pt x="72" y="45"/>
                    <a:pt x="113" y="11"/>
                    <a:pt x="127" y="55"/>
                  </a:cubicBezTo>
                  <a:cubicBezTo>
                    <a:pt x="100" y="55"/>
                    <a:pt x="100" y="55"/>
                    <a:pt x="100" y="55"/>
                  </a:cubicBezTo>
                  <a:cubicBezTo>
                    <a:pt x="87" y="18"/>
                    <a:pt x="62" y="51"/>
                    <a:pt x="49" y="0"/>
                  </a:cubicBezTo>
                  <a:cubicBezTo>
                    <a:pt x="59" y="0"/>
                    <a:pt x="59" y="0"/>
                    <a:pt x="59" y="0"/>
                  </a:cubicBezTo>
                  <a:close/>
                  <a:moveTo>
                    <a:pt x="14" y="0"/>
                  </a:moveTo>
                  <a:cubicBezTo>
                    <a:pt x="6" y="0"/>
                    <a:pt x="6" y="0"/>
                    <a:pt x="6" y="0"/>
                  </a:cubicBezTo>
                  <a:cubicBezTo>
                    <a:pt x="0" y="29"/>
                    <a:pt x="17" y="37"/>
                    <a:pt x="22" y="55"/>
                  </a:cubicBezTo>
                  <a:cubicBezTo>
                    <a:pt x="49" y="55"/>
                    <a:pt x="49" y="55"/>
                    <a:pt x="49" y="55"/>
                  </a:cubicBezTo>
                  <a:cubicBezTo>
                    <a:pt x="44" y="35"/>
                    <a:pt x="10" y="27"/>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6" name="Group 200"/>
          <p:cNvGrpSpPr>
            <a:grpSpLocks noChangeAspect="1"/>
          </p:cNvGrpSpPr>
          <p:nvPr/>
        </p:nvGrpSpPr>
        <p:grpSpPr bwMode="auto">
          <a:xfrm>
            <a:off x="6494114" y="3853697"/>
            <a:ext cx="368512" cy="373432"/>
            <a:chOff x="2746" y="2459"/>
            <a:chExt cx="524" cy="531"/>
          </a:xfrm>
          <a:solidFill>
            <a:schemeClr val="bg2"/>
          </a:solidFill>
        </p:grpSpPr>
        <p:sp>
          <p:nvSpPr>
            <p:cNvPr id="97" name="Freeform 201"/>
            <p:cNvSpPr>
              <a:spLocks/>
            </p:cNvSpPr>
            <p:nvPr/>
          </p:nvSpPr>
          <p:spPr bwMode="auto">
            <a:xfrm>
              <a:off x="2746" y="2524"/>
              <a:ext cx="76" cy="119"/>
            </a:xfrm>
            <a:custGeom>
              <a:avLst/>
              <a:gdLst>
                <a:gd name="T0" fmla="*/ 0 w 32"/>
                <a:gd name="T1" fmla="*/ 4 h 50"/>
                <a:gd name="T2" fmla="*/ 0 w 32"/>
                <a:gd name="T3" fmla="*/ 46 h 50"/>
                <a:gd name="T4" fmla="*/ 4 w 32"/>
                <a:gd name="T5" fmla="*/ 50 h 50"/>
                <a:gd name="T6" fmla="*/ 11 w 32"/>
                <a:gd name="T7" fmla="*/ 50 h 50"/>
                <a:gd name="T8" fmla="*/ 32 w 32"/>
                <a:gd name="T9" fmla="*/ 0 h 50"/>
                <a:gd name="T10" fmla="*/ 4 w 32"/>
                <a:gd name="T11" fmla="*/ 0 h 50"/>
                <a:gd name="T12" fmla="*/ 0 w 32"/>
                <a:gd name="T13" fmla="*/ 4 h 50"/>
              </a:gdLst>
              <a:ahLst/>
              <a:cxnLst>
                <a:cxn ang="0">
                  <a:pos x="T0" y="T1"/>
                </a:cxn>
                <a:cxn ang="0">
                  <a:pos x="T2" y="T3"/>
                </a:cxn>
                <a:cxn ang="0">
                  <a:pos x="T4" y="T5"/>
                </a:cxn>
                <a:cxn ang="0">
                  <a:pos x="T6" y="T7"/>
                </a:cxn>
                <a:cxn ang="0">
                  <a:pos x="T8" y="T9"/>
                </a:cxn>
                <a:cxn ang="0">
                  <a:pos x="T10" y="T11"/>
                </a:cxn>
                <a:cxn ang="0">
                  <a:pos x="T12" y="T13"/>
                </a:cxn>
              </a:cxnLst>
              <a:rect l="0" t="0" r="r" b="b"/>
              <a:pathLst>
                <a:path w="32" h="50">
                  <a:moveTo>
                    <a:pt x="0" y="4"/>
                  </a:moveTo>
                  <a:cubicBezTo>
                    <a:pt x="0" y="46"/>
                    <a:pt x="0" y="46"/>
                    <a:pt x="0" y="46"/>
                  </a:cubicBezTo>
                  <a:cubicBezTo>
                    <a:pt x="0" y="48"/>
                    <a:pt x="2" y="50"/>
                    <a:pt x="4" y="50"/>
                  </a:cubicBezTo>
                  <a:cubicBezTo>
                    <a:pt x="11" y="50"/>
                    <a:pt x="11" y="50"/>
                    <a:pt x="11" y="50"/>
                  </a:cubicBezTo>
                  <a:cubicBezTo>
                    <a:pt x="32" y="0"/>
                    <a:pt x="32" y="0"/>
                    <a:pt x="32" y="0"/>
                  </a:cubicBezTo>
                  <a:cubicBezTo>
                    <a:pt x="4" y="0"/>
                    <a:pt x="4" y="0"/>
                    <a:pt x="4" y="0"/>
                  </a:cubicBezTo>
                  <a:cubicBezTo>
                    <a:pt x="2" y="0"/>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02"/>
            <p:cNvSpPr>
              <a:spLocks/>
            </p:cNvSpPr>
            <p:nvPr/>
          </p:nvSpPr>
          <p:spPr bwMode="auto">
            <a:xfrm>
              <a:off x="3018" y="2524"/>
              <a:ext cx="139" cy="119"/>
            </a:xfrm>
            <a:custGeom>
              <a:avLst/>
              <a:gdLst>
                <a:gd name="T0" fmla="*/ 0 w 139"/>
                <a:gd name="T1" fmla="*/ 119 h 119"/>
                <a:gd name="T2" fmla="*/ 89 w 139"/>
                <a:gd name="T3" fmla="*/ 119 h 119"/>
                <a:gd name="T4" fmla="*/ 139 w 139"/>
                <a:gd name="T5" fmla="*/ 0 h 119"/>
                <a:gd name="T6" fmla="*/ 51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9" y="119"/>
                  </a:lnTo>
                  <a:lnTo>
                    <a:pt x="139" y="0"/>
                  </a:lnTo>
                  <a:lnTo>
                    <a:pt x="51"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03"/>
            <p:cNvSpPr>
              <a:spLocks/>
            </p:cNvSpPr>
            <p:nvPr/>
          </p:nvSpPr>
          <p:spPr bwMode="auto">
            <a:xfrm>
              <a:off x="3186" y="2524"/>
              <a:ext cx="84" cy="119"/>
            </a:xfrm>
            <a:custGeom>
              <a:avLst/>
              <a:gdLst>
                <a:gd name="T0" fmla="*/ 31 w 35"/>
                <a:gd name="T1" fmla="*/ 0 h 50"/>
                <a:gd name="T2" fmla="*/ 21 w 35"/>
                <a:gd name="T3" fmla="*/ 0 h 50"/>
                <a:gd name="T4" fmla="*/ 0 w 35"/>
                <a:gd name="T5" fmla="*/ 50 h 50"/>
                <a:gd name="T6" fmla="*/ 31 w 35"/>
                <a:gd name="T7" fmla="*/ 50 h 50"/>
                <a:gd name="T8" fmla="*/ 35 w 35"/>
                <a:gd name="T9" fmla="*/ 46 h 50"/>
                <a:gd name="T10" fmla="*/ 35 w 35"/>
                <a:gd name="T11" fmla="*/ 4 h 50"/>
                <a:gd name="T12" fmla="*/ 31 w 3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35" h="50">
                  <a:moveTo>
                    <a:pt x="31" y="0"/>
                  </a:moveTo>
                  <a:cubicBezTo>
                    <a:pt x="21" y="0"/>
                    <a:pt x="21" y="0"/>
                    <a:pt x="21" y="0"/>
                  </a:cubicBezTo>
                  <a:cubicBezTo>
                    <a:pt x="0" y="50"/>
                    <a:pt x="0" y="50"/>
                    <a:pt x="0" y="50"/>
                  </a:cubicBezTo>
                  <a:cubicBezTo>
                    <a:pt x="31" y="50"/>
                    <a:pt x="31" y="50"/>
                    <a:pt x="31" y="50"/>
                  </a:cubicBezTo>
                  <a:cubicBezTo>
                    <a:pt x="33" y="50"/>
                    <a:pt x="35" y="48"/>
                    <a:pt x="35" y="46"/>
                  </a:cubicBezTo>
                  <a:cubicBezTo>
                    <a:pt x="35" y="4"/>
                    <a:pt x="35" y="4"/>
                    <a:pt x="35" y="4"/>
                  </a:cubicBezTo>
                  <a:cubicBezTo>
                    <a:pt x="35" y="2"/>
                    <a:pt x="33" y="0"/>
                    <a:pt x="3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04"/>
            <p:cNvSpPr>
              <a:spLocks/>
            </p:cNvSpPr>
            <p:nvPr/>
          </p:nvSpPr>
          <p:spPr bwMode="auto">
            <a:xfrm>
              <a:off x="2851" y="2524"/>
              <a:ext cx="139" cy="119"/>
            </a:xfrm>
            <a:custGeom>
              <a:avLst/>
              <a:gdLst>
                <a:gd name="T0" fmla="*/ 0 w 139"/>
                <a:gd name="T1" fmla="*/ 119 h 119"/>
                <a:gd name="T2" fmla="*/ 88 w 139"/>
                <a:gd name="T3" fmla="*/ 119 h 119"/>
                <a:gd name="T4" fmla="*/ 139 w 139"/>
                <a:gd name="T5" fmla="*/ 0 h 119"/>
                <a:gd name="T6" fmla="*/ 50 w 139"/>
                <a:gd name="T7" fmla="*/ 0 h 119"/>
                <a:gd name="T8" fmla="*/ 0 w 139"/>
                <a:gd name="T9" fmla="*/ 119 h 119"/>
                <a:gd name="T10" fmla="*/ 0 w 139"/>
                <a:gd name="T11" fmla="*/ 119 h 119"/>
                <a:gd name="T12" fmla="*/ 0 w 139"/>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139" h="119">
                  <a:moveTo>
                    <a:pt x="0" y="119"/>
                  </a:moveTo>
                  <a:lnTo>
                    <a:pt x="88" y="119"/>
                  </a:lnTo>
                  <a:lnTo>
                    <a:pt x="139" y="0"/>
                  </a:lnTo>
                  <a:lnTo>
                    <a:pt x="50" y="0"/>
                  </a:lnTo>
                  <a:lnTo>
                    <a:pt x="0" y="119"/>
                  </a:lnTo>
                  <a:lnTo>
                    <a:pt x="0" y="119"/>
                  </a:lnTo>
                  <a:lnTo>
                    <a:pt x="0" y="1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05"/>
            <p:cNvSpPr>
              <a:spLocks/>
            </p:cNvSpPr>
            <p:nvPr/>
          </p:nvSpPr>
          <p:spPr bwMode="auto">
            <a:xfrm>
              <a:off x="2791" y="2677"/>
              <a:ext cx="101" cy="313"/>
            </a:xfrm>
            <a:custGeom>
              <a:avLst/>
              <a:gdLst>
                <a:gd name="T0" fmla="*/ 0 w 42"/>
                <a:gd name="T1" fmla="*/ 129 h 131"/>
                <a:gd name="T2" fmla="*/ 2 w 42"/>
                <a:gd name="T3" fmla="*/ 131 h 131"/>
                <a:gd name="T4" fmla="*/ 40 w 42"/>
                <a:gd name="T5" fmla="*/ 131 h 131"/>
                <a:gd name="T6" fmla="*/ 42 w 42"/>
                <a:gd name="T7" fmla="*/ 129 h 131"/>
                <a:gd name="T8" fmla="*/ 42 w 42"/>
                <a:gd name="T9" fmla="*/ 0 h 131"/>
                <a:gd name="T10" fmla="*/ 0 w 42"/>
                <a:gd name="T11" fmla="*/ 0 h 131"/>
                <a:gd name="T12" fmla="*/ 0 w 42"/>
                <a:gd name="T13" fmla="*/ 129 h 131"/>
                <a:gd name="T14" fmla="*/ 0 w 42"/>
                <a:gd name="T15" fmla="*/ 129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131">
                  <a:moveTo>
                    <a:pt x="0" y="129"/>
                  </a:moveTo>
                  <a:cubicBezTo>
                    <a:pt x="0" y="130"/>
                    <a:pt x="1" y="131"/>
                    <a:pt x="2" y="131"/>
                  </a:cubicBezTo>
                  <a:cubicBezTo>
                    <a:pt x="40" y="131"/>
                    <a:pt x="40" y="131"/>
                    <a:pt x="40" y="131"/>
                  </a:cubicBezTo>
                  <a:cubicBezTo>
                    <a:pt x="41" y="131"/>
                    <a:pt x="42" y="130"/>
                    <a:pt x="42" y="129"/>
                  </a:cubicBezTo>
                  <a:cubicBezTo>
                    <a:pt x="42" y="0"/>
                    <a:pt x="42" y="0"/>
                    <a:pt x="42" y="0"/>
                  </a:cubicBezTo>
                  <a:cubicBezTo>
                    <a:pt x="0" y="0"/>
                    <a:pt x="0" y="0"/>
                    <a:pt x="0" y="0"/>
                  </a:cubicBezTo>
                  <a:cubicBezTo>
                    <a:pt x="0" y="129"/>
                    <a:pt x="0" y="129"/>
                    <a:pt x="0" y="129"/>
                  </a:cubicBezTo>
                  <a:cubicBezTo>
                    <a:pt x="0" y="129"/>
                    <a:pt x="0" y="129"/>
                    <a:pt x="0" y="1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206"/>
            <p:cNvSpPr>
              <a:spLocks/>
            </p:cNvSpPr>
            <p:nvPr/>
          </p:nvSpPr>
          <p:spPr bwMode="auto">
            <a:xfrm>
              <a:off x="3136" y="2677"/>
              <a:ext cx="103" cy="313"/>
            </a:xfrm>
            <a:custGeom>
              <a:avLst/>
              <a:gdLst>
                <a:gd name="T0" fmla="*/ 3 w 43"/>
                <a:gd name="T1" fmla="*/ 131 h 131"/>
                <a:gd name="T2" fmla="*/ 41 w 43"/>
                <a:gd name="T3" fmla="*/ 131 h 131"/>
                <a:gd name="T4" fmla="*/ 43 w 43"/>
                <a:gd name="T5" fmla="*/ 129 h 131"/>
                <a:gd name="T6" fmla="*/ 43 w 43"/>
                <a:gd name="T7" fmla="*/ 0 h 131"/>
                <a:gd name="T8" fmla="*/ 0 w 43"/>
                <a:gd name="T9" fmla="*/ 0 h 131"/>
                <a:gd name="T10" fmla="*/ 0 w 43"/>
                <a:gd name="T11" fmla="*/ 129 h 131"/>
                <a:gd name="T12" fmla="*/ 3 w 43"/>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43" h="131">
                  <a:moveTo>
                    <a:pt x="3" y="131"/>
                  </a:moveTo>
                  <a:cubicBezTo>
                    <a:pt x="41" y="131"/>
                    <a:pt x="41" y="131"/>
                    <a:pt x="41" y="131"/>
                  </a:cubicBezTo>
                  <a:cubicBezTo>
                    <a:pt x="42" y="131"/>
                    <a:pt x="43" y="130"/>
                    <a:pt x="43" y="129"/>
                  </a:cubicBezTo>
                  <a:cubicBezTo>
                    <a:pt x="43" y="0"/>
                    <a:pt x="43" y="0"/>
                    <a:pt x="43" y="0"/>
                  </a:cubicBezTo>
                  <a:cubicBezTo>
                    <a:pt x="0" y="0"/>
                    <a:pt x="0" y="0"/>
                    <a:pt x="0" y="0"/>
                  </a:cubicBezTo>
                  <a:cubicBezTo>
                    <a:pt x="0" y="129"/>
                    <a:pt x="0" y="129"/>
                    <a:pt x="0" y="129"/>
                  </a:cubicBezTo>
                  <a:cubicBezTo>
                    <a:pt x="0" y="130"/>
                    <a:pt x="2" y="131"/>
                    <a:pt x="3"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207"/>
            <p:cNvSpPr>
              <a:spLocks/>
            </p:cNvSpPr>
            <p:nvPr/>
          </p:nvSpPr>
          <p:spPr bwMode="auto">
            <a:xfrm>
              <a:off x="2791" y="2459"/>
              <a:ext cx="101" cy="38"/>
            </a:xfrm>
            <a:custGeom>
              <a:avLst/>
              <a:gdLst>
                <a:gd name="T0" fmla="*/ 37 w 42"/>
                <a:gd name="T1" fmla="*/ 0 h 16"/>
                <a:gd name="T2" fmla="*/ 5 w 42"/>
                <a:gd name="T3" fmla="*/ 0 h 16"/>
                <a:gd name="T4" fmla="*/ 0 w 42"/>
                <a:gd name="T5" fmla="*/ 4 h 16"/>
                <a:gd name="T6" fmla="*/ 0 w 42"/>
                <a:gd name="T7" fmla="*/ 16 h 16"/>
                <a:gd name="T8" fmla="*/ 42 w 42"/>
                <a:gd name="T9" fmla="*/ 16 h 16"/>
                <a:gd name="T10" fmla="*/ 42 w 42"/>
                <a:gd name="T11" fmla="*/ 4 h 16"/>
                <a:gd name="T12" fmla="*/ 37 w 4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42" h="16">
                  <a:moveTo>
                    <a:pt x="37" y="0"/>
                  </a:moveTo>
                  <a:cubicBezTo>
                    <a:pt x="5" y="0"/>
                    <a:pt x="5" y="0"/>
                    <a:pt x="5" y="0"/>
                  </a:cubicBezTo>
                  <a:cubicBezTo>
                    <a:pt x="3" y="0"/>
                    <a:pt x="0" y="2"/>
                    <a:pt x="0" y="4"/>
                  </a:cubicBezTo>
                  <a:cubicBezTo>
                    <a:pt x="0" y="16"/>
                    <a:pt x="0" y="16"/>
                    <a:pt x="0" y="16"/>
                  </a:cubicBezTo>
                  <a:cubicBezTo>
                    <a:pt x="42" y="16"/>
                    <a:pt x="42" y="16"/>
                    <a:pt x="42" y="16"/>
                  </a:cubicBezTo>
                  <a:cubicBezTo>
                    <a:pt x="42" y="4"/>
                    <a:pt x="42" y="4"/>
                    <a:pt x="42" y="4"/>
                  </a:cubicBezTo>
                  <a:cubicBezTo>
                    <a:pt x="42" y="2"/>
                    <a:pt x="40" y="0"/>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208"/>
            <p:cNvSpPr>
              <a:spLocks/>
            </p:cNvSpPr>
            <p:nvPr/>
          </p:nvSpPr>
          <p:spPr bwMode="auto">
            <a:xfrm>
              <a:off x="3136" y="2459"/>
              <a:ext cx="103" cy="38"/>
            </a:xfrm>
            <a:custGeom>
              <a:avLst/>
              <a:gdLst>
                <a:gd name="T0" fmla="*/ 43 w 43"/>
                <a:gd name="T1" fmla="*/ 4 h 16"/>
                <a:gd name="T2" fmla="*/ 38 w 43"/>
                <a:gd name="T3" fmla="*/ 0 h 16"/>
                <a:gd name="T4" fmla="*/ 5 w 43"/>
                <a:gd name="T5" fmla="*/ 0 h 16"/>
                <a:gd name="T6" fmla="*/ 0 w 43"/>
                <a:gd name="T7" fmla="*/ 4 h 16"/>
                <a:gd name="T8" fmla="*/ 0 w 43"/>
                <a:gd name="T9" fmla="*/ 16 h 16"/>
                <a:gd name="T10" fmla="*/ 43 w 43"/>
                <a:gd name="T11" fmla="*/ 16 h 16"/>
                <a:gd name="T12" fmla="*/ 43 w 43"/>
                <a:gd name="T13" fmla="*/ 4 h 16"/>
                <a:gd name="T14" fmla="*/ 43 w 43"/>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16">
                  <a:moveTo>
                    <a:pt x="43" y="4"/>
                  </a:moveTo>
                  <a:cubicBezTo>
                    <a:pt x="43" y="2"/>
                    <a:pt x="41" y="0"/>
                    <a:pt x="38" y="0"/>
                  </a:cubicBezTo>
                  <a:cubicBezTo>
                    <a:pt x="5" y="0"/>
                    <a:pt x="5" y="0"/>
                    <a:pt x="5" y="0"/>
                  </a:cubicBezTo>
                  <a:cubicBezTo>
                    <a:pt x="3" y="0"/>
                    <a:pt x="0" y="2"/>
                    <a:pt x="0" y="4"/>
                  </a:cubicBezTo>
                  <a:cubicBezTo>
                    <a:pt x="0" y="16"/>
                    <a:pt x="0" y="16"/>
                    <a:pt x="0" y="16"/>
                  </a:cubicBezTo>
                  <a:cubicBezTo>
                    <a:pt x="43" y="16"/>
                    <a:pt x="43" y="16"/>
                    <a:pt x="43" y="16"/>
                  </a:cubicBezTo>
                  <a:cubicBezTo>
                    <a:pt x="43" y="4"/>
                    <a:pt x="43" y="4"/>
                    <a:pt x="43" y="4"/>
                  </a:cubicBezTo>
                  <a:cubicBezTo>
                    <a:pt x="43" y="4"/>
                    <a:pt x="43" y="4"/>
                    <a:pt x="4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09"/>
            <p:cNvSpPr>
              <a:spLocks/>
            </p:cNvSpPr>
            <p:nvPr/>
          </p:nvSpPr>
          <p:spPr bwMode="auto">
            <a:xfrm>
              <a:off x="2927" y="2789"/>
              <a:ext cx="180" cy="67"/>
            </a:xfrm>
            <a:custGeom>
              <a:avLst/>
              <a:gdLst>
                <a:gd name="T0" fmla="*/ 0 w 180"/>
                <a:gd name="T1" fmla="*/ 0 h 67"/>
                <a:gd name="T2" fmla="*/ 180 w 180"/>
                <a:gd name="T3" fmla="*/ 0 h 67"/>
                <a:gd name="T4" fmla="*/ 180 w 180"/>
                <a:gd name="T5" fmla="*/ 67 h 67"/>
                <a:gd name="T6" fmla="*/ 0 w 180"/>
                <a:gd name="T7" fmla="*/ 67 h 67"/>
                <a:gd name="T8" fmla="*/ 0 w 180"/>
                <a:gd name="T9" fmla="*/ 0 h 67"/>
                <a:gd name="T10" fmla="*/ 0 w 180"/>
                <a:gd name="T11" fmla="*/ 0 h 67"/>
              </a:gdLst>
              <a:ahLst/>
              <a:cxnLst>
                <a:cxn ang="0">
                  <a:pos x="T0" y="T1"/>
                </a:cxn>
                <a:cxn ang="0">
                  <a:pos x="T2" y="T3"/>
                </a:cxn>
                <a:cxn ang="0">
                  <a:pos x="T4" y="T5"/>
                </a:cxn>
                <a:cxn ang="0">
                  <a:pos x="T6" y="T7"/>
                </a:cxn>
                <a:cxn ang="0">
                  <a:pos x="T8" y="T9"/>
                </a:cxn>
                <a:cxn ang="0">
                  <a:pos x="T10" y="T11"/>
                </a:cxn>
              </a:cxnLst>
              <a:rect l="0" t="0" r="r" b="b"/>
              <a:pathLst>
                <a:path w="180" h="67">
                  <a:moveTo>
                    <a:pt x="0" y="0"/>
                  </a:moveTo>
                  <a:lnTo>
                    <a:pt x="180" y="0"/>
                  </a:lnTo>
                  <a:lnTo>
                    <a:pt x="180" y="67"/>
                  </a:lnTo>
                  <a:lnTo>
                    <a:pt x="0" y="67"/>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237"/>
          <p:cNvGrpSpPr/>
          <p:nvPr/>
        </p:nvGrpSpPr>
        <p:grpSpPr>
          <a:xfrm>
            <a:off x="6318992" y="3154014"/>
            <a:ext cx="484568" cy="445469"/>
            <a:chOff x="11757025" y="3711576"/>
            <a:chExt cx="1804988" cy="1597025"/>
          </a:xfrm>
          <a:solidFill>
            <a:schemeClr val="bg2"/>
          </a:solidFill>
        </p:grpSpPr>
        <p:sp>
          <p:nvSpPr>
            <p:cNvPr id="107" name="Freeform 341"/>
            <p:cNvSpPr>
              <a:spLocks noEditPoints="1"/>
            </p:cNvSpPr>
            <p:nvPr/>
          </p:nvSpPr>
          <p:spPr bwMode="auto">
            <a:xfrm>
              <a:off x="12941300" y="4687888"/>
              <a:ext cx="620713" cy="620713"/>
            </a:xfrm>
            <a:custGeom>
              <a:avLst/>
              <a:gdLst/>
              <a:ahLst/>
              <a:cxnLst>
                <a:cxn ang="0">
                  <a:pos x="136" y="0"/>
                </a:cxn>
                <a:cxn ang="0">
                  <a:pos x="272" y="136"/>
                </a:cxn>
                <a:cxn ang="0">
                  <a:pos x="136" y="272"/>
                </a:cxn>
                <a:cxn ang="0">
                  <a:pos x="0" y="136"/>
                </a:cxn>
                <a:cxn ang="0">
                  <a:pos x="136" y="0"/>
                </a:cxn>
                <a:cxn ang="0">
                  <a:pos x="237" y="136"/>
                </a:cxn>
                <a:cxn ang="0">
                  <a:pos x="136" y="36"/>
                </a:cxn>
                <a:cxn ang="0">
                  <a:pos x="35" y="136"/>
                </a:cxn>
                <a:cxn ang="0">
                  <a:pos x="136" y="237"/>
                </a:cxn>
                <a:cxn ang="0">
                  <a:pos x="237" y="136"/>
                </a:cxn>
              </a:cxnLst>
              <a:rect l="0" t="0" r="r" b="b"/>
              <a:pathLst>
                <a:path w="272" h="272">
                  <a:moveTo>
                    <a:pt x="136" y="0"/>
                  </a:moveTo>
                  <a:cubicBezTo>
                    <a:pt x="211" y="0"/>
                    <a:pt x="272" y="61"/>
                    <a:pt x="272" y="136"/>
                  </a:cubicBezTo>
                  <a:cubicBezTo>
                    <a:pt x="272" y="211"/>
                    <a:pt x="211" y="272"/>
                    <a:pt x="136" y="272"/>
                  </a:cubicBezTo>
                  <a:cubicBezTo>
                    <a:pt x="61" y="272"/>
                    <a:pt x="0" y="211"/>
                    <a:pt x="0" y="136"/>
                  </a:cubicBezTo>
                  <a:cubicBezTo>
                    <a:pt x="0" y="61"/>
                    <a:pt x="61" y="0"/>
                    <a:pt x="136" y="0"/>
                  </a:cubicBezTo>
                  <a:close/>
                  <a:moveTo>
                    <a:pt x="237" y="136"/>
                  </a:moveTo>
                  <a:cubicBezTo>
                    <a:pt x="237" y="81"/>
                    <a:pt x="192" y="36"/>
                    <a:pt x="136" y="36"/>
                  </a:cubicBezTo>
                  <a:cubicBezTo>
                    <a:pt x="81" y="36"/>
                    <a:pt x="35" y="81"/>
                    <a:pt x="35" y="136"/>
                  </a:cubicBezTo>
                  <a:cubicBezTo>
                    <a:pt x="35" y="192"/>
                    <a:pt x="81" y="237"/>
                    <a:pt x="136" y="237"/>
                  </a:cubicBezTo>
                  <a:cubicBezTo>
                    <a:pt x="192" y="237"/>
                    <a:pt x="237" y="192"/>
                    <a:pt x="237" y="136"/>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08" name="Freeform 342"/>
            <p:cNvSpPr>
              <a:spLocks noEditPoints="1"/>
            </p:cNvSpPr>
            <p:nvPr/>
          </p:nvSpPr>
          <p:spPr bwMode="auto">
            <a:xfrm>
              <a:off x="13163550" y="4864101"/>
              <a:ext cx="201613" cy="271463"/>
            </a:xfrm>
            <a:custGeom>
              <a:avLst/>
              <a:gdLst/>
              <a:ahLst/>
              <a:cxnLst>
                <a:cxn ang="0">
                  <a:pos x="67" y="54"/>
                </a:cxn>
                <a:cxn ang="0">
                  <a:pos x="88" y="84"/>
                </a:cxn>
                <a:cxn ang="0">
                  <a:pos x="46" y="119"/>
                </a:cxn>
                <a:cxn ang="0">
                  <a:pos x="21" y="113"/>
                </a:cxn>
                <a:cxn ang="0">
                  <a:pos x="11" y="119"/>
                </a:cxn>
                <a:cxn ang="0">
                  <a:pos x="0" y="108"/>
                </a:cxn>
                <a:cxn ang="0">
                  <a:pos x="0" y="11"/>
                </a:cxn>
                <a:cxn ang="0">
                  <a:pos x="11" y="0"/>
                </a:cxn>
                <a:cxn ang="0">
                  <a:pos x="21" y="5"/>
                </a:cxn>
                <a:cxn ang="0">
                  <a:pos x="41" y="0"/>
                </a:cxn>
                <a:cxn ang="0">
                  <a:pos x="78" y="31"/>
                </a:cxn>
                <a:cxn ang="0">
                  <a:pos x="67" y="54"/>
                </a:cxn>
                <a:cxn ang="0">
                  <a:pos x="68" y="85"/>
                </a:cxn>
                <a:cxn ang="0">
                  <a:pos x="39" y="67"/>
                </a:cxn>
                <a:cxn ang="0">
                  <a:pos x="21" y="70"/>
                </a:cxn>
                <a:cxn ang="0">
                  <a:pos x="21" y="99"/>
                </a:cxn>
                <a:cxn ang="0">
                  <a:pos x="39" y="103"/>
                </a:cxn>
                <a:cxn ang="0">
                  <a:pos x="68" y="85"/>
                </a:cxn>
                <a:cxn ang="0">
                  <a:pos x="57" y="32"/>
                </a:cxn>
                <a:cxn ang="0">
                  <a:pos x="33" y="16"/>
                </a:cxn>
                <a:cxn ang="0">
                  <a:pos x="23" y="17"/>
                </a:cxn>
                <a:cxn ang="0">
                  <a:pos x="23" y="47"/>
                </a:cxn>
                <a:cxn ang="0">
                  <a:pos x="33" y="48"/>
                </a:cxn>
                <a:cxn ang="0">
                  <a:pos x="57" y="32"/>
                </a:cxn>
              </a:cxnLst>
              <a:rect l="0" t="0" r="r" b="b"/>
              <a:pathLst>
                <a:path w="88" h="119">
                  <a:moveTo>
                    <a:pt x="67" y="54"/>
                  </a:moveTo>
                  <a:cubicBezTo>
                    <a:pt x="80" y="60"/>
                    <a:pt x="88" y="71"/>
                    <a:pt x="88" y="84"/>
                  </a:cubicBezTo>
                  <a:cubicBezTo>
                    <a:pt x="88" y="103"/>
                    <a:pt x="69" y="119"/>
                    <a:pt x="46" y="119"/>
                  </a:cubicBezTo>
                  <a:cubicBezTo>
                    <a:pt x="37" y="119"/>
                    <a:pt x="28" y="117"/>
                    <a:pt x="21" y="113"/>
                  </a:cubicBezTo>
                  <a:cubicBezTo>
                    <a:pt x="19" y="116"/>
                    <a:pt x="16" y="119"/>
                    <a:pt x="11" y="119"/>
                  </a:cubicBezTo>
                  <a:cubicBezTo>
                    <a:pt x="5" y="119"/>
                    <a:pt x="0" y="114"/>
                    <a:pt x="0" y="108"/>
                  </a:cubicBezTo>
                  <a:cubicBezTo>
                    <a:pt x="0" y="11"/>
                    <a:pt x="0" y="11"/>
                    <a:pt x="0" y="11"/>
                  </a:cubicBezTo>
                  <a:cubicBezTo>
                    <a:pt x="0" y="5"/>
                    <a:pt x="5" y="0"/>
                    <a:pt x="11" y="0"/>
                  </a:cubicBezTo>
                  <a:cubicBezTo>
                    <a:pt x="15" y="0"/>
                    <a:pt x="19" y="2"/>
                    <a:pt x="21" y="5"/>
                  </a:cubicBezTo>
                  <a:cubicBezTo>
                    <a:pt x="27" y="2"/>
                    <a:pt x="34" y="0"/>
                    <a:pt x="41" y="0"/>
                  </a:cubicBezTo>
                  <a:cubicBezTo>
                    <a:pt x="61" y="0"/>
                    <a:pt x="78" y="14"/>
                    <a:pt x="78" y="31"/>
                  </a:cubicBezTo>
                  <a:cubicBezTo>
                    <a:pt x="78" y="40"/>
                    <a:pt x="74" y="48"/>
                    <a:pt x="67" y="54"/>
                  </a:cubicBezTo>
                  <a:close/>
                  <a:moveTo>
                    <a:pt x="68" y="85"/>
                  </a:moveTo>
                  <a:cubicBezTo>
                    <a:pt x="68" y="75"/>
                    <a:pt x="55" y="67"/>
                    <a:pt x="39" y="67"/>
                  </a:cubicBezTo>
                  <a:cubicBezTo>
                    <a:pt x="32" y="67"/>
                    <a:pt x="26" y="68"/>
                    <a:pt x="21" y="70"/>
                  </a:cubicBezTo>
                  <a:cubicBezTo>
                    <a:pt x="21" y="99"/>
                    <a:pt x="21" y="99"/>
                    <a:pt x="21" y="99"/>
                  </a:cubicBezTo>
                  <a:cubicBezTo>
                    <a:pt x="26" y="101"/>
                    <a:pt x="32" y="103"/>
                    <a:pt x="39" y="103"/>
                  </a:cubicBezTo>
                  <a:cubicBezTo>
                    <a:pt x="55" y="103"/>
                    <a:pt x="68" y="95"/>
                    <a:pt x="68" y="85"/>
                  </a:cubicBezTo>
                  <a:close/>
                  <a:moveTo>
                    <a:pt x="57" y="32"/>
                  </a:moveTo>
                  <a:cubicBezTo>
                    <a:pt x="57" y="23"/>
                    <a:pt x="46" y="16"/>
                    <a:pt x="33" y="16"/>
                  </a:cubicBezTo>
                  <a:cubicBezTo>
                    <a:pt x="29" y="16"/>
                    <a:pt x="26" y="16"/>
                    <a:pt x="23" y="17"/>
                  </a:cubicBezTo>
                  <a:cubicBezTo>
                    <a:pt x="23" y="47"/>
                    <a:pt x="23" y="47"/>
                    <a:pt x="23" y="47"/>
                  </a:cubicBezTo>
                  <a:cubicBezTo>
                    <a:pt x="26" y="48"/>
                    <a:pt x="29" y="48"/>
                    <a:pt x="33" y="48"/>
                  </a:cubicBezTo>
                  <a:cubicBezTo>
                    <a:pt x="46" y="48"/>
                    <a:pt x="57" y="41"/>
                    <a:pt x="57" y="32"/>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09" name="Freeform 343"/>
            <p:cNvSpPr>
              <a:spLocks/>
            </p:cNvSpPr>
            <p:nvPr/>
          </p:nvSpPr>
          <p:spPr bwMode="auto">
            <a:xfrm>
              <a:off x="12831763" y="4273551"/>
              <a:ext cx="323850" cy="444500"/>
            </a:xfrm>
            <a:custGeom>
              <a:avLst/>
              <a:gdLst/>
              <a:ahLst/>
              <a:cxnLst>
                <a:cxn ang="0">
                  <a:pos x="125" y="78"/>
                </a:cxn>
                <a:cxn ang="0">
                  <a:pos x="141" y="99"/>
                </a:cxn>
                <a:cxn ang="0">
                  <a:pos x="129" y="176"/>
                </a:cxn>
                <a:cxn ang="0">
                  <a:pos x="119" y="189"/>
                </a:cxn>
                <a:cxn ang="0">
                  <a:pos x="119" y="190"/>
                </a:cxn>
                <a:cxn ang="0">
                  <a:pos x="117" y="190"/>
                </a:cxn>
                <a:cxn ang="0">
                  <a:pos x="100" y="193"/>
                </a:cxn>
                <a:cxn ang="0">
                  <a:pos x="27" y="164"/>
                </a:cxn>
                <a:cxn ang="0">
                  <a:pos x="16" y="140"/>
                </a:cxn>
                <a:cxn ang="0">
                  <a:pos x="41" y="130"/>
                </a:cxn>
                <a:cxn ang="0">
                  <a:pos x="69" y="141"/>
                </a:cxn>
                <a:cxn ang="0">
                  <a:pos x="6" y="31"/>
                </a:cxn>
                <a:cxn ang="0">
                  <a:pos x="12" y="5"/>
                </a:cxn>
                <a:cxn ang="0">
                  <a:pos x="38" y="12"/>
                </a:cxn>
                <a:cxn ang="0">
                  <a:pos x="100" y="119"/>
                </a:cxn>
                <a:cxn ang="0">
                  <a:pos x="104" y="93"/>
                </a:cxn>
                <a:cxn ang="0">
                  <a:pos x="125" y="78"/>
                </a:cxn>
              </a:cxnLst>
              <a:rect l="0" t="0" r="r" b="b"/>
              <a:pathLst>
                <a:path w="142" h="195">
                  <a:moveTo>
                    <a:pt x="125" y="78"/>
                  </a:moveTo>
                  <a:cubicBezTo>
                    <a:pt x="135" y="79"/>
                    <a:pt x="142" y="89"/>
                    <a:pt x="141" y="99"/>
                  </a:cubicBezTo>
                  <a:cubicBezTo>
                    <a:pt x="129" y="176"/>
                    <a:pt x="129" y="176"/>
                    <a:pt x="129" y="176"/>
                  </a:cubicBezTo>
                  <a:cubicBezTo>
                    <a:pt x="128" y="182"/>
                    <a:pt x="124" y="187"/>
                    <a:pt x="119" y="189"/>
                  </a:cubicBezTo>
                  <a:cubicBezTo>
                    <a:pt x="119" y="189"/>
                    <a:pt x="119" y="189"/>
                    <a:pt x="119" y="190"/>
                  </a:cubicBezTo>
                  <a:cubicBezTo>
                    <a:pt x="118" y="190"/>
                    <a:pt x="118" y="190"/>
                    <a:pt x="117" y="190"/>
                  </a:cubicBezTo>
                  <a:cubicBezTo>
                    <a:pt x="112" y="194"/>
                    <a:pt x="106" y="195"/>
                    <a:pt x="100" y="193"/>
                  </a:cubicBezTo>
                  <a:cubicBezTo>
                    <a:pt x="27" y="164"/>
                    <a:pt x="27" y="164"/>
                    <a:pt x="27" y="164"/>
                  </a:cubicBezTo>
                  <a:cubicBezTo>
                    <a:pt x="17" y="161"/>
                    <a:pt x="13" y="150"/>
                    <a:pt x="16" y="140"/>
                  </a:cubicBezTo>
                  <a:cubicBezTo>
                    <a:pt x="20" y="131"/>
                    <a:pt x="31" y="126"/>
                    <a:pt x="41" y="130"/>
                  </a:cubicBezTo>
                  <a:cubicBezTo>
                    <a:pt x="69" y="141"/>
                    <a:pt x="69" y="141"/>
                    <a:pt x="69" y="141"/>
                  </a:cubicBezTo>
                  <a:cubicBezTo>
                    <a:pt x="6" y="31"/>
                    <a:pt x="6" y="31"/>
                    <a:pt x="6" y="31"/>
                  </a:cubicBezTo>
                  <a:cubicBezTo>
                    <a:pt x="0" y="22"/>
                    <a:pt x="3" y="10"/>
                    <a:pt x="12" y="5"/>
                  </a:cubicBezTo>
                  <a:cubicBezTo>
                    <a:pt x="21" y="0"/>
                    <a:pt x="33" y="3"/>
                    <a:pt x="38" y="12"/>
                  </a:cubicBezTo>
                  <a:cubicBezTo>
                    <a:pt x="100" y="119"/>
                    <a:pt x="100" y="119"/>
                    <a:pt x="100" y="119"/>
                  </a:cubicBezTo>
                  <a:cubicBezTo>
                    <a:pt x="104" y="93"/>
                    <a:pt x="104" y="93"/>
                    <a:pt x="104" y="93"/>
                  </a:cubicBezTo>
                  <a:cubicBezTo>
                    <a:pt x="105" y="83"/>
                    <a:pt x="115" y="76"/>
                    <a:pt x="125" y="78"/>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0" name="Freeform 344"/>
            <p:cNvSpPr>
              <a:spLocks/>
            </p:cNvSpPr>
            <p:nvPr/>
          </p:nvSpPr>
          <p:spPr bwMode="auto">
            <a:xfrm>
              <a:off x="12415838" y="4884738"/>
              <a:ext cx="485775" cy="328613"/>
            </a:xfrm>
            <a:custGeom>
              <a:avLst/>
              <a:gdLst/>
              <a:ahLst/>
              <a:cxnLst>
                <a:cxn ang="0">
                  <a:pos x="195" y="54"/>
                </a:cxn>
                <a:cxn ang="0">
                  <a:pos x="213" y="73"/>
                </a:cxn>
                <a:cxn ang="0">
                  <a:pos x="195" y="92"/>
                </a:cxn>
                <a:cxn ang="0">
                  <a:pos x="71" y="92"/>
                </a:cxn>
                <a:cxn ang="0">
                  <a:pos x="91" y="108"/>
                </a:cxn>
                <a:cxn ang="0">
                  <a:pos x="94" y="134"/>
                </a:cxn>
                <a:cxn ang="0">
                  <a:pos x="68" y="137"/>
                </a:cxn>
                <a:cxn ang="0">
                  <a:pos x="7" y="89"/>
                </a:cxn>
                <a:cxn ang="0">
                  <a:pos x="0" y="74"/>
                </a:cxn>
                <a:cxn ang="0">
                  <a:pos x="0" y="73"/>
                </a:cxn>
                <a:cxn ang="0">
                  <a:pos x="0" y="71"/>
                </a:cxn>
                <a:cxn ang="0">
                  <a:pos x="7" y="55"/>
                </a:cxn>
                <a:cxn ang="0">
                  <a:pos x="68" y="6"/>
                </a:cxn>
                <a:cxn ang="0">
                  <a:pos x="94" y="9"/>
                </a:cxn>
                <a:cxn ang="0">
                  <a:pos x="91" y="35"/>
                </a:cxn>
                <a:cxn ang="0">
                  <a:pos x="67" y="54"/>
                </a:cxn>
                <a:cxn ang="0">
                  <a:pos x="195" y="54"/>
                </a:cxn>
              </a:cxnLst>
              <a:rect l="0" t="0" r="r" b="b"/>
              <a:pathLst>
                <a:path w="213" h="144">
                  <a:moveTo>
                    <a:pt x="195" y="54"/>
                  </a:moveTo>
                  <a:cubicBezTo>
                    <a:pt x="205" y="54"/>
                    <a:pt x="213" y="63"/>
                    <a:pt x="213" y="73"/>
                  </a:cubicBezTo>
                  <a:cubicBezTo>
                    <a:pt x="213" y="83"/>
                    <a:pt x="205" y="92"/>
                    <a:pt x="195" y="92"/>
                  </a:cubicBezTo>
                  <a:cubicBezTo>
                    <a:pt x="71" y="92"/>
                    <a:pt x="71" y="92"/>
                    <a:pt x="71" y="92"/>
                  </a:cubicBezTo>
                  <a:cubicBezTo>
                    <a:pt x="91" y="108"/>
                    <a:pt x="91" y="108"/>
                    <a:pt x="91" y="108"/>
                  </a:cubicBezTo>
                  <a:cubicBezTo>
                    <a:pt x="99" y="115"/>
                    <a:pt x="100" y="126"/>
                    <a:pt x="94" y="134"/>
                  </a:cubicBezTo>
                  <a:cubicBezTo>
                    <a:pt x="88" y="142"/>
                    <a:pt x="76" y="144"/>
                    <a:pt x="68" y="137"/>
                  </a:cubicBezTo>
                  <a:cubicBezTo>
                    <a:pt x="7" y="89"/>
                    <a:pt x="7" y="89"/>
                    <a:pt x="7" y="89"/>
                  </a:cubicBezTo>
                  <a:cubicBezTo>
                    <a:pt x="2" y="85"/>
                    <a:pt x="0" y="79"/>
                    <a:pt x="0" y="74"/>
                  </a:cubicBezTo>
                  <a:cubicBezTo>
                    <a:pt x="0" y="73"/>
                    <a:pt x="0" y="73"/>
                    <a:pt x="0" y="73"/>
                  </a:cubicBezTo>
                  <a:cubicBezTo>
                    <a:pt x="0" y="72"/>
                    <a:pt x="0" y="72"/>
                    <a:pt x="0" y="71"/>
                  </a:cubicBezTo>
                  <a:cubicBezTo>
                    <a:pt x="0" y="65"/>
                    <a:pt x="2" y="59"/>
                    <a:pt x="7" y="55"/>
                  </a:cubicBezTo>
                  <a:cubicBezTo>
                    <a:pt x="68" y="6"/>
                    <a:pt x="68" y="6"/>
                    <a:pt x="68" y="6"/>
                  </a:cubicBezTo>
                  <a:cubicBezTo>
                    <a:pt x="76" y="0"/>
                    <a:pt x="88" y="1"/>
                    <a:pt x="94" y="9"/>
                  </a:cubicBezTo>
                  <a:cubicBezTo>
                    <a:pt x="100" y="17"/>
                    <a:pt x="99" y="29"/>
                    <a:pt x="91" y="35"/>
                  </a:cubicBezTo>
                  <a:cubicBezTo>
                    <a:pt x="67" y="54"/>
                    <a:pt x="67" y="54"/>
                    <a:pt x="67" y="54"/>
                  </a:cubicBezTo>
                  <a:lnTo>
                    <a:pt x="195" y="54"/>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1" name="Freeform 345"/>
            <p:cNvSpPr>
              <a:spLocks noEditPoints="1"/>
            </p:cNvSpPr>
            <p:nvPr/>
          </p:nvSpPr>
          <p:spPr bwMode="auto">
            <a:xfrm>
              <a:off x="12350750" y="3711576"/>
              <a:ext cx="619125" cy="620713"/>
            </a:xfrm>
            <a:custGeom>
              <a:avLst/>
              <a:gdLst/>
              <a:ahLst/>
              <a:cxnLst>
                <a:cxn ang="0">
                  <a:pos x="136" y="0"/>
                </a:cxn>
                <a:cxn ang="0">
                  <a:pos x="272" y="136"/>
                </a:cxn>
                <a:cxn ang="0">
                  <a:pos x="136" y="272"/>
                </a:cxn>
                <a:cxn ang="0">
                  <a:pos x="0" y="136"/>
                </a:cxn>
                <a:cxn ang="0">
                  <a:pos x="136" y="0"/>
                </a:cxn>
                <a:cxn ang="0">
                  <a:pos x="236" y="136"/>
                </a:cxn>
                <a:cxn ang="0">
                  <a:pos x="136" y="36"/>
                </a:cxn>
                <a:cxn ang="0">
                  <a:pos x="35" y="136"/>
                </a:cxn>
                <a:cxn ang="0">
                  <a:pos x="136" y="237"/>
                </a:cxn>
                <a:cxn ang="0">
                  <a:pos x="236" y="136"/>
                </a:cxn>
              </a:cxnLst>
              <a:rect l="0" t="0" r="r" b="b"/>
              <a:pathLst>
                <a:path w="272" h="272">
                  <a:moveTo>
                    <a:pt x="136" y="0"/>
                  </a:moveTo>
                  <a:cubicBezTo>
                    <a:pt x="211" y="0"/>
                    <a:pt x="272" y="61"/>
                    <a:pt x="272" y="136"/>
                  </a:cubicBezTo>
                  <a:cubicBezTo>
                    <a:pt x="272" y="211"/>
                    <a:pt x="211" y="272"/>
                    <a:pt x="136" y="272"/>
                  </a:cubicBezTo>
                  <a:cubicBezTo>
                    <a:pt x="61" y="272"/>
                    <a:pt x="0" y="211"/>
                    <a:pt x="0" y="136"/>
                  </a:cubicBezTo>
                  <a:cubicBezTo>
                    <a:pt x="0" y="61"/>
                    <a:pt x="61" y="0"/>
                    <a:pt x="136" y="0"/>
                  </a:cubicBezTo>
                  <a:close/>
                  <a:moveTo>
                    <a:pt x="236" y="136"/>
                  </a:moveTo>
                  <a:cubicBezTo>
                    <a:pt x="236" y="81"/>
                    <a:pt x="191" y="36"/>
                    <a:pt x="136" y="36"/>
                  </a:cubicBezTo>
                  <a:cubicBezTo>
                    <a:pt x="80" y="36"/>
                    <a:pt x="35" y="81"/>
                    <a:pt x="35" y="136"/>
                  </a:cubicBezTo>
                  <a:cubicBezTo>
                    <a:pt x="35" y="192"/>
                    <a:pt x="80" y="237"/>
                    <a:pt x="136" y="237"/>
                  </a:cubicBezTo>
                  <a:cubicBezTo>
                    <a:pt x="191" y="237"/>
                    <a:pt x="236" y="192"/>
                    <a:pt x="236" y="136"/>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2" name="Freeform 346"/>
            <p:cNvSpPr>
              <a:spLocks noEditPoints="1"/>
            </p:cNvSpPr>
            <p:nvPr/>
          </p:nvSpPr>
          <p:spPr bwMode="auto">
            <a:xfrm>
              <a:off x="12536488" y="3857626"/>
              <a:ext cx="247650" cy="277813"/>
            </a:xfrm>
            <a:custGeom>
              <a:avLst/>
              <a:gdLst/>
              <a:ahLst/>
              <a:cxnLst>
                <a:cxn ang="0">
                  <a:pos x="105" y="105"/>
                </a:cxn>
                <a:cxn ang="0">
                  <a:pos x="100" y="119"/>
                </a:cxn>
                <a:cxn ang="0">
                  <a:pos x="98" y="120"/>
                </a:cxn>
                <a:cxn ang="0">
                  <a:pos x="84" y="114"/>
                </a:cxn>
                <a:cxn ang="0">
                  <a:pos x="73" y="87"/>
                </a:cxn>
                <a:cxn ang="0">
                  <a:pos x="38" y="87"/>
                </a:cxn>
                <a:cxn ang="0">
                  <a:pos x="34" y="87"/>
                </a:cxn>
                <a:cxn ang="0">
                  <a:pos x="23" y="114"/>
                </a:cxn>
                <a:cxn ang="0">
                  <a:pos x="10" y="120"/>
                </a:cxn>
                <a:cxn ang="0">
                  <a:pos x="7" y="119"/>
                </a:cxn>
                <a:cxn ang="0">
                  <a:pos x="2" y="105"/>
                </a:cxn>
                <a:cxn ang="0">
                  <a:pos x="43" y="7"/>
                </a:cxn>
                <a:cxn ang="0">
                  <a:pos x="54" y="0"/>
                </a:cxn>
                <a:cxn ang="0">
                  <a:pos x="64" y="7"/>
                </a:cxn>
                <a:cxn ang="0">
                  <a:pos x="105" y="105"/>
                </a:cxn>
                <a:cxn ang="0">
                  <a:pos x="64" y="64"/>
                </a:cxn>
                <a:cxn ang="0">
                  <a:pos x="54" y="41"/>
                </a:cxn>
                <a:cxn ang="0">
                  <a:pos x="44" y="64"/>
                </a:cxn>
                <a:cxn ang="0">
                  <a:pos x="64" y="64"/>
                </a:cxn>
              </a:cxnLst>
              <a:rect l="0" t="0" r="r" b="b"/>
              <a:pathLst>
                <a:path w="108" h="122">
                  <a:moveTo>
                    <a:pt x="105" y="105"/>
                  </a:moveTo>
                  <a:cubicBezTo>
                    <a:pt x="108" y="111"/>
                    <a:pt x="105" y="117"/>
                    <a:pt x="100" y="119"/>
                  </a:cubicBezTo>
                  <a:cubicBezTo>
                    <a:pt x="98" y="120"/>
                    <a:pt x="98" y="120"/>
                    <a:pt x="98" y="120"/>
                  </a:cubicBezTo>
                  <a:cubicBezTo>
                    <a:pt x="93" y="122"/>
                    <a:pt x="87" y="119"/>
                    <a:pt x="84" y="114"/>
                  </a:cubicBezTo>
                  <a:cubicBezTo>
                    <a:pt x="73" y="87"/>
                    <a:pt x="73" y="87"/>
                    <a:pt x="73" y="87"/>
                  </a:cubicBezTo>
                  <a:cubicBezTo>
                    <a:pt x="38" y="87"/>
                    <a:pt x="38" y="87"/>
                    <a:pt x="38" y="87"/>
                  </a:cubicBezTo>
                  <a:cubicBezTo>
                    <a:pt x="37" y="87"/>
                    <a:pt x="35" y="87"/>
                    <a:pt x="34" y="87"/>
                  </a:cubicBezTo>
                  <a:cubicBezTo>
                    <a:pt x="23" y="114"/>
                    <a:pt x="23" y="114"/>
                    <a:pt x="23" y="114"/>
                  </a:cubicBezTo>
                  <a:cubicBezTo>
                    <a:pt x="21" y="119"/>
                    <a:pt x="15" y="122"/>
                    <a:pt x="10" y="120"/>
                  </a:cubicBezTo>
                  <a:cubicBezTo>
                    <a:pt x="7" y="119"/>
                    <a:pt x="7" y="119"/>
                    <a:pt x="7" y="119"/>
                  </a:cubicBezTo>
                  <a:cubicBezTo>
                    <a:pt x="2" y="117"/>
                    <a:pt x="0" y="111"/>
                    <a:pt x="2" y="105"/>
                  </a:cubicBezTo>
                  <a:cubicBezTo>
                    <a:pt x="43" y="7"/>
                    <a:pt x="43" y="7"/>
                    <a:pt x="43" y="7"/>
                  </a:cubicBezTo>
                  <a:cubicBezTo>
                    <a:pt x="45" y="2"/>
                    <a:pt x="49" y="0"/>
                    <a:pt x="54" y="0"/>
                  </a:cubicBezTo>
                  <a:cubicBezTo>
                    <a:pt x="58" y="0"/>
                    <a:pt x="62" y="2"/>
                    <a:pt x="64" y="7"/>
                  </a:cubicBezTo>
                  <a:lnTo>
                    <a:pt x="105" y="105"/>
                  </a:lnTo>
                  <a:close/>
                  <a:moveTo>
                    <a:pt x="64" y="64"/>
                  </a:moveTo>
                  <a:cubicBezTo>
                    <a:pt x="54" y="41"/>
                    <a:pt x="54" y="41"/>
                    <a:pt x="54" y="41"/>
                  </a:cubicBezTo>
                  <a:cubicBezTo>
                    <a:pt x="44" y="64"/>
                    <a:pt x="44" y="64"/>
                    <a:pt x="44" y="64"/>
                  </a:cubicBezTo>
                  <a:lnTo>
                    <a:pt x="64" y="64"/>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3" name="Freeform 347"/>
            <p:cNvSpPr>
              <a:spLocks/>
            </p:cNvSpPr>
            <p:nvPr/>
          </p:nvSpPr>
          <p:spPr bwMode="auto">
            <a:xfrm>
              <a:off x="12176125" y="4264026"/>
              <a:ext cx="328613" cy="439738"/>
            </a:xfrm>
            <a:custGeom>
              <a:avLst/>
              <a:gdLst/>
              <a:ahLst/>
              <a:cxnLst>
                <a:cxn ang="0">
                  <a:pos x="142" y="96"/>
                </a:cxn>
                <a:cxn ang="0">
                  <a:pos x="127" y="117"/>
                </a:cxn>
                <a:cxn ang="0">
                  <a:pos x="105" y="102"/>
                </a:cxn>
                <a:cxn ang="0">
                  <a:pos x="101" y="71"/>
                </a:cxn>
                <a:cxn ang="0">
                  <a:pos x="37" y="181"/>
                </a:cxn>
                <a:cxn ang="0">
                  <a:pos x="11" y="188"/>
                </a:cxn>
                <a:cxn ang="0">
                  <a:pos x="5" y="163"/>
                </a:cxn>
                <a:cxn ang="0">
                  <a:pos x="67" y="55"/>
                </a:cxn>
                <a:cxn ang="0">
                  <a:pos x="42" y="65"/>
                </a:cxn>
                <a:cxn ang="0">
                  <a:pos x="18" y="54"/>
                </a:cxn>
                <a:cxn ang="0">
                  <a:pos x="29" y="30"/>
                </a:cxn>
                <a:cxn ang="0">
                  <a:pos x="101" y="2"/>
                </a:cxn>
                <a:cxn ang="0">
                  <a:pos x="118" y="4"/>
                </a:cxn>
                <a:cxn ang="0">
                  <a:pos x="118" y="4"/>
                </a:cxn>
                <a:cxn ang="0">
                  <a:pos x="120" y="5"/>
                </a:cxn>
                <a:cxn ang="0">
                  <a:pos x="130" y="19"/>
                </a:cxn>
                <a:cxn ang="0">
                  <a:pos x="142" y="96"/>
                </a:cxn>
              </a:cxnLst>
              <a:rect l="0" t="0" r="r" b="b"/>
              <a:pathLst>
                <a:path w="144" h="193">
                  <a:moveTo>
                    <a:pt x="142" y="96"/>
                  </a:moveTo>
                  <a:cubicBezTo>
                    <a:pt x="144" y="106"/>
                    <a:pt x="137" y="116"/>
                    <a:pt x="127" y="117"/>
                  </a:cubicBezTo>
                  <a:cubicBezTo>
                    <a:pt x="116" y="119"/>
                    <a:pt x="107" y="112"/>
                    <a:pt x="105" y="102"/>
                  </a:cubicBezTo>
                  <a:cubicBezTo>
                    <a:pt x="101" y="71"/>
                    <a:pt x="101" y="71"/>
                    <a:pt x="101" y="71"/>
                  </a:cubicBezTo>
                  <a:cubicBezTo>
                    <a:pt x="37" y="181"/>
                    <a:pt x="37" y="181"/>
                    <a:pt x="37" y="181"/>
                  </a:cubicBezTo>
                  <a:cubicBezTo>
                    <a:pt x="32" y="190"/>
                    <a:pt x="20" y="193"/>
                    <a:pt x="11" y="188"/>
                  </a:cubicBezTo>
                  <a:cubicBezTo>
                    <a:pt x="3" y="183"/>
                    <a:pt x="0" y="172"/>
                    <a:pt x="5" y="163"/>
                  </a:cubicBezTo>
                  <a:cubicBezTo>
                    <a:pt x="67" y="55"/>
                    <a:pt x="67" y="55"/>
                    <a:pt x="67" y="55"/>
                  </a:cubicBezTo>
                  <a:cubicBezTo>
                    <a:pt x="42" y="65"/>
                    <a:pt x="42" y="65"/>
                    <a:pt x="42" y="65"/>
                  </a:cubicBezTo>
                  <a:cubicBezTo>
                    <a:pt x="32" y="69"/>
                    <a:pt x="22" y="64"/>
                    <a:pt x="18" y="54"/>
                  </a:cubicBezTo>
                  <a:cubicBezTo>
                    <a:pt x="14" y="45"/>
                    <a:pt x="19" y="34"/>
                    <a:pt x="29" y="30"/>
                  </a:cubicBezTo>
                  <a:cubicBezTo>
                    <a:pt x="101" y="2"/>
                    <a:pt x="101" y="2"/>
                    <a:pt x="101" y="2"/>
                  </a:cubicBezTo>
                  <a:cubicBezTo>
                    <a:pt x="107" y="0"/>
                    <a:pt x="113" y="1"/>
                    <a:pt x="118" y="4"/>
                  </a:cubicBezTo>
                  <a:cubicBezTo>
                    <a:pt x="118" y="4"/>
                    <a:pt x="118" y="4"/>
                    <a:pt x="118" y="4"/>
                  </a:cubicBezTo>
                  <a:cubicBezTo>
                    <a:pt x="119" y="4"/>
                    <a:pt x="119" y="5"/>
                    <a:pt x="120" y="5"/>
                  </a:cubicBezTo>
                  <a:cubicBezTo>
                    <a:pt x="125" y="7"/>
                    <a:pt x="129" y="13"/>
                    <a:pt x="130" y="19"/>
                  </a:cubicBezTo>
                  <a:lnTo>
                    <a:pt x="142" y="96"/>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4" name="Freeform 348"/>
            <p:cNvSpPr>
              <a:spLocks noEditPoints="1"/>
            </p:cNvSpPr>
            <p:nvPr/>
          </p:nvSpPr>
          <p:spPr bwMode="auto">
            <a:xfrm>
              <a:off x="11757025" y="4687888"/>
              <a:ext cx="620713" cy="620713"/>
            </a:xfrm>
            <a:custGeom>
              <a:avLst/>
              <a:gdLst/>
              <a:ahLst/>
              <a:cxnLst>
                <a:cxn ang="0">
                  <a:pos x="136" y="0"/>
                </a:cxn>
                <a:cxn ang="0">
                  <a:pos x="272" y="136"/>
                </a:cxn>
                <a:cxn ang="0">
                  <a:pos x="136" y="272"/>
                </a:cxn>
                <a:cxn ang="0">
                  <a:pos x="0" y="136"/>
                </a:cxn>
                <a:cxn ang="0">
                  <a:pos x="136" y="0"/>
                </a:cxn>
                <a:cxn ang="0">
                  <a:pos x="237" y="136"/>
                </a:cxn>
                <a:cxn ang="0">
                  <a:pos x="136" y="36"/>
                </a:cxn>
                <a:cxn ang="0">
                  <a:pos x="36" y="136"/>
                </a:cxn>
                <a:cxn ang="0">
                  <a:pos x="136" y="237"/>
                </a:cxn>
                <a:cxn ang="0">
                  <a:pos x="237" y="136"/>
                </a:cxn>
              </a:cxnLst>
              <a:rect l="0" t="0" r="r" b="b"/>
              <a:pathLst>
                <a:path w="272" h="272">
                  <a:moveTo>
                    <a:pt x="136" y="0"/>
                  </a:moveTo>
                  <a:cubicBezTo>
                    <a:pt x="211" y="0"/>
                    <a:pt x="272" y="61"/>
                    <a:pt x="272" y="136"/>
                  </a:cubicBezTo>
                  <a:cubicBezTo>
                    <a:pt x="272" y="211"/>
                    <a:pt x="211" y="272"/>
                    <a:pt x="136" y="272"/>
                  </a:cubicBezTo>
                  <a:cubicBezTo>
                    <a:pt x="61" y="272"/>
                    <a:pt x="0" y="211"/>
                    <a:pt x="0" y="136"/>
                  </a:cubicBezTo>
                  <a:cubicBezTo>
                    <a:pt x="0" y="61"/>
                    <a:pt x="61" y="0"/>
                    <a:pt x="136" y="0"/>
                  </a:cubicBezTo>
                  <a:close/>
                  <a:moveTo>
                    <a:pt x="237" y="136"/>
                  </a:moveTo>
                  <a:cubicBezTo>
                    <a:pt x="237" y="81"/>
                    <a:pt x="192" y="36"/>
                    <a:pt x="136" y="36"/>
                  </a:cubicBezTo>
                  <a:cubicBezTo>
                    <a:pt x="81" y="36"/>
                    <a:pt x="36" y="81"/>
                    <a:pt x="36" y="136"/>
                  </a:cubicBezTo>
                  <a:cubicBezTo>
                    <a:pt x="36" y="192"/>
                    <a:pt x="81" y="237"/>
                    <a:pt x="136" y="237"/>
                  </a:cubicBezTo>
                  <a:cubicBezTo>
                    <a:pt x="192" y="237"/>
                    <a:pt x="237" y="192"/>
                    <a:pt x="237" y="136"/>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sp>
          <p:nvSpPr>
            <p:cNvPr id="115" name="Freeform 349"/>
            <p:cNvSpPr>
              <a:spLocks/>
            </p:cNvSpPr>
            <p:nvPr/>
          </p:nvSpPr>
          <p:spPr bwMode="auto">
            <a:xfrm>
              <a:off x="11957050" y="4860926"/>
              <a:ext cx="169863" cy="276225"/>
            </a:xfrm>
            <a:custGeom>
              <a:avLst/>
              <a:gdLst/>
              <a:ahLst/>
              <a:cxnLst>
                <a:cxn ang="0">
                  <a:pos x="74" y="86"/>
                </a:cxn>
                <a:cxn ang="0">
                  <a:pos x="74" y="117"/>
                </a:cxn>
                <a:cxn ang="0">
                  <a:pos x="55" y="121"/>
                </a:cxn>
                <a:cxn ang="0">
                  <a:pos x="0" y="60"/>
                </a:cxn>
                <a:cxn ang="0">
                  <a:pos x="55" y="0"/>
                </a:cxn>
                <a:cxn ang="0">
                  <a:pos x="74" y="3"/>
                </a:cxn>
                <a:cxn ang="0">
                  <a:pos x="74" y="35"/>
                </a:cxn>
                <a:cxn ang="0">
                  <a:pos x="55" y="27"/>
                </a:cxn>
                <a:cxn ang="0">
                  <a:pos x="25" y="60"/>
                </a:cxn>
                <a:cxn ang="0">
                  <a:pos x="55" y="93"/>
                </a:cxn>
                <a:cxn ang="0">
                  <a:pos x="74" y="86"/>
                </a:cxn>
              </a:cxnLst>
              <a:rect l="0" t="0" r="r" b="b"/>
              <a:pathLst>
                <a:path w="74" h="121">
                  <a:moveTo>
                    <a:pt x="74" y="86"/>
                  </a:moveTo>
                  <a:cubicBezTo>
                    <a:pt x="74" y="117"/>
                    <a:pt x="74" y="117"/>
                    <a:pt x="74" y="117"/>
                  </a:cubicBezTo>
                  <a:cubicBezTo>
                    <a:pt x="68" y="120"/>
                    <a:pt x="62" y="121"/>
                    <a:pt x="55" y="121"/>
                  </a:cubicBezTo>
                  <a:cubicBezTo>
                    <a:pt x="25" y="121"/>
                    <a:pt x="0" y="94"/>
                    <a:pt x="0" y="60"/>
                  </a:cubicBezTo>
                  <a:cubicBezTo>
                    <a:pt x="0" y="27"/>
                    <a:pt x="25" y="0"/>
                    <a:pt x="55" y="0"/>
                  </a:cubicBezTo>
                  <a:cubicBezTo>
                    <a:pt x="62" y="0"/>
                    <a:pt x="68" y="1"/>
                    <a:pt x="74" y="3"/>
                  </a:cubicBezTo>
                  <a:cubicBezTo>
                    <a:pt x="74" y="35"/>
                    <a:pt x="74" y="35"/>
                    <a:pt x="74" y="35"/>
                  </a:cubicBezTo>
                  <a:cubicBezTo>
                    <a:pt x="69" y="30"/>
                    <a:pt x="62" y="27"/>
                    <a:pt x="55" y="27"/>
                  </a:cubicBezTo>
                  <a:cubicBezTo>
                    <a:pt x="39" y="27"/>
                    <a:pt x="25" y="42"/>
                    <a:pt x="25" y="60"/>
                  </a:cubicBezTo>
                  <a:cubicBezTo>
                    <a:pt x="25" y="78"/>
                    <a:pt x="39" y="93"/>
                    <a:pt x="55" y="93"/>
                  </a:cubicBezTo>
                  <a:cubicBezTo>
                    <a:pt x="62" y="93"/>
                    <a:pt x="69" y="90"/>
                    <a:pt x="74" y="86"/>
                  </a:cubicBez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GB" sz="1350" dirty="0"/>
            </a:p>
          </p:txBody>
        </p:sp>
      </p:grpSp>
      <p:cxnSp>
        <p:nvCxnSpPr>
          <p:cNvPr id="5" name="Elbow Connector 4"/>
          <p:cNvCxnSpPr>
            <a:endCxn id="436" idx="1"/>
          </p:cNvCxnSpPr>
          <p:nvPr/>
        </p:nvCxnSpPr>
        <p:spPr>
          <a:xfrm flipV="1">
            <a:off x="6862626" y="3177842"/>
            <a:ext cx="397478" cy="94403"/>
          </a:xfrm>
          <a:prstGeom prst="bentConnector3">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Elbow Connector 7"/>
          <p:cNvCxnSpPr/>
          <p:nvPr/>
        </p:nvCxnSpPr>
        <p:spPr>
          <a:xfrm rot="10800000">
            <a:off x="4965518" y="3126486"/>
            <a:ext cx="519381" cy="123779"/>
          </a:xfrm>
          <a:prstGeom prst="bentConnector3">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4853889" y="4007008"/>
            <a:ext cx="325206"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6976955" y="4076151"/>
            <a:ext cx="325206"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6114029" y="4780249"/>
            <a:ext cx="0" cy="222063"/>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400C57C0-1DC1-4C18-9040-482CEEBAE750}"/>
              </a:ext>
            </a:extLst>
          </p:cNvPr>
          <p:cNvSpPr/>
          <p:nvPr/>
        </p:nvSpPr>
        <p:spPr>
          <a:xfrm>
            <a:off x="437200" y="5959780"/>
            <a:ext cx="4107805" cy="356444"/>
          </a:xfrm>
          <a:prstGeom prst="rect">
            <a:avLst/>
          </a:prstGeom>
        </p:spPr>
        <p:txBody>
          <a:bodyPr wrap="square" lIns="0" tIns="0" rIns="0" bIns="0">
            <a:spAutoFit/>
          </a:bodyPr>
          <a:lstStyle/>
          <a:p>
            <a:pPr lvl="0">
              <a:lnSpc>
                <a:spcPts val="1300"/>
              </a:lnSpc>
              <a:spcAft>
                <a:spcPts val="300"/>
              </a:spcAft>
            </a:pPr>
            <a:r>
              <a:rPr lang="en-US" sz="1100" i="1" dirty="0">
                <a:solidFill>
                  <a:schemeClr val="tx2"/>
                </a:solidFill>
              </a:rPr>
              <a:t>_____</a:t>
            </a:r>
          </a:p>
          <a:p>
            <a:pPr lvl="0">
              <a:lnSpc>
                <a:spcPts val="1300"/>
              </a:lnSpc>
              <a:spcAft>
                <a:spcPts val="300"/>
              </a:spcAft>
            </a:pPr>
            <a:r>
              <a:rPr lang="en-US" sz="800" i="1" baseline="30000" dirty="0">
                <a:solidFill>
                  <a:schemeClr val="tx2"/>
                </a:solidFill>
              </a:rPr>
              <a:t>1</a:t>
            </a:r>
            <a:r>
              <a:rPr lang="en-US" sz="800" i="1" dirty="0">
                <a:solidFill>
                  <a:schemeClr val="tx2"/>
                </a:solidFill>
              </a:rPr>
              <a:t>Scoring rules evolve over time as INDOT reviews and updates its methodology.</a:t>
            </a:r>
            <a:endParaRPr lang="en-US" sz="800" i="1" baseline="30000" dirty="0">
              <a:solidFill>
                <a:schemeClr val="tx2"/>
              </a:solidFill>
            </a:endParaRPr>
          </a:p>
        </p:txBody>
      </p:sp>
    </p:spTree>
    <p:extLst>
      <p:ext uri="{BB962C8B-B14F-4D97-AF65-F5344CB8AC3E}">
        <p14:creationId xmlns:p14="http://schemas.microsoft.com/office/powerpoint/2010/main" val="211167151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327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horz" wrap="none" lIns="0" tIns="0" rIns="0" bIns="0" numCol="1" spcCol="0" rtlCol="0" anchor="ctr" anchorCtr="0">
            <a:noAutofit/>
          </a:bodyPr>
          <a:lstStyle/>
          <a:p>
            <a:pPr>
              <a:lnSpc>
                <a:spcPts val="2800"/>
              </a:lnSpc>
              <a:spcBef>
                <a:spcPct val="0"/>
              </a:spcBef>
              <a:spcAft>
                <a:spcPct val="0"/>
              </a:spcAft>
            </a:pPr>
            <a:endParaRPr lang="en-US" sz="2000" b="1" dirty="0" err="1">
              <a:solidFill>
                <a:schemeClr val="bg1"/>
              </a:solidFill>
              <a:latin typeface="Arial" panose="020B0604020202020204" pitchFamily="34" charset="0"/>
              <a:ea typeface="+mj-ea"/>
              <a:cs typeface="+mj-cs"/>
              <a:sym typeface="Arial" panose="020B0604020202020204" pitchFamily="34" charset="0"/>
            </a:endParaRPr>
          </a:p>
        </p:txBody>
      </p:sp>
      <p:sp>
        <p:nvSpPr>
          <p:cNvPr id="2" name="Title 1"/>
          <p:cNvSpPr>
            <a:spLocks noGrp="1"/>
          </p:cNvSpPr>
          <p:nvPr>
            <p:ph type="title"/>
          </p:nvPr>
        </p:nvSpPr>
        <p:spPr>
          <a:xfrm>
            <a:off x="298415" y="409498"/>
            <a:ext cx="8496300" cy="533400"/>
          </a:xfrm>
        </p:spPr>
        <p:txBody>
          <a:bodyPr/>
          <a:lstStyle/>
          <a:p>
            <a:r>
              <a:rPr lang="en-US" sz="2000" b="1" dirty="0"/>
              <a:t>Pavement Project Prioritization for the Capital Program</a:t>
            </a:r>
          </a:p>
        </p:txBody>
      </p:sp>
      <p:graphicFrame>
        <p:nvGraphicFramePr>
          <p:cNvPr id="63" name="Table 62"/>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PAVEMENT PROJECT PRIORITIZATION RULES</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64" name="Rectangle 63"/>
          <p:cNvSpPr/>
          <p:nvPr/>
        </p:nvSpPr>
        <p:spPr>
          <a:xfrm>
            <a:off x="315403" y="912090"/>
            <a:ext cx="3896558" cy="810478"/>
          </a:xfrm>
          <a:prstGeom prst="rect">
            <a:avLst/>
          </a:prstGeom>
        </p:spPr>
        <p:txBody>
          <a:bodyPr wrap="square" numCol="1">
            <a:spAutoFit/>
          </a:bodyPr>
          <a:lstStyle/>
          <a:p>
            <a:pPr>
              <a:lnSpc>
                <a:spcPts val="1400"/>
              </a:lnSpc>
            </a:pPr>
            <a:r>
              <a:rPr lang="en-US" sz="1100" dirty="0">
                <a:solidFill>
                  <a:srgbClr val="414141"/>
                </a:solidFill>
              </a:rPr>
              <a:t>The Roadway Asset Team uses the aforementioned scoring criteria to assign project scores to candidate projects for the upcoming 5-year capital program. Based on the scores of each project, the Roadway Asset Team prepares a list of</a:t>
            </a:r>
          </a:p>
        </p:txBody>
      </p:sp>
      <p:sp>
        <p:nvSpPr>
          <p:cNvPr id="65" name="Rectangle 64"/>
          <p:cNvSpPr/>
          <p:nvPr/>
        </p:nvSpPr>
        <p:spPr>
          <a:xfrm>
            <a:off x="4680566" y="909832"/>
            <a:ext cx="3766645" cy="990015"/>
          </a:xfrm>
          <a:prstGeom prst="rect">
            <a:avLst/>
          </a:prstGeom>
        </p:spPr>
        <p:txBody>
          <a:bodyPr wrap="square" numCol="1">
            <a:spAutoFit/>
          </a:bodyPr>
          <a:lstStyle/>
          <a:p>
            <a:pPr>
              <a:lnSpc>
                <a:spcPts val="1400"/>
              </a:lnSpc>
            </a:pPr>
            <a:r>
              <a:rPr lang="en-US" sz="1100" dirty="0">
                <a:solidFill>
                  <a:srgbClr val="414141"/>
                </a:solidFill>
              </a:rPr>
              <a:t>projects recommended for programming in the capital program. INDOT leverages the following process to prepare the upcoming capital program: </a:t>
            </a:r>
          </a:p>
          <a:p>
            <a:pPr>
              <a:lnSpc>
                <a:spcPts val="1400"/>
              </a:lnSpc>
            </a:pPr>
            <a:endParaRPr lang="en-US" sz="1100" dirty="0">
              <a:solidFill>
                <a:srgbClr val="414141"/>
              </a:solidFill>
              <a:latin typeface="+mj-lt"/>
            </a:endParaRPr>
          </a:p>
          <a:p>
            <a:pPr>
              <a:lnSpc>
                <a:spcPts val="1400"/>
              </a:lnSpc>
            </a:pPr>
            <a:endParaRPr lang="en-US" sz="1100" dirty="0">
              <a:solidFill>
                <a:srgbClr val="414141"/>
              </a:solidFill>
              <a:latin typeface="+mj-lt"/>
            </a:endParaRPr>
          </a:p>
        </p:txBody>
      </p:sp>
      <p:grpSp>
        <p:nvGrpSpPr>
          <p:cNvPr id="45" name="Group 44"/>
          <p:cNvGrpSpPr/>
          <p:nvPr/>
        </p:nvGrpSpPr>
        <p:grpSpPr>
          <a:xfrm>
            <a:off x="379578" y="1899847"/>
            <a:ext cx="8144048" cy="4302106"/>
            <a:chOff x="359532" y="1637115"/>
            <a:chExt cx="7488642" cy="3334346"/>
          </a:xfrm>
        </p:grpSpPr>
        <p:grpSp>
          <p:nvGrpSpPr>
            <p:cNvPr id="46" name="Group 45"/>
            <p:cNvGrpSpPr/>
            <p:nvPr/>
          </p:nvGrpSpPr>
          <p:grpSpPr>
            <a:xfrm>
              <a:off x="624414" y="1637115"/>
              <a:ext cx="7223760" cy="3334346"/>
              <a:chOff x="696422" y="1505894"/>
              <a:chExt cx="7223760" cy="3552048"/>
            </a:xfrm>
          </p:grpSpPr>
          <p:sp>
            <p:nvSpPr>
              <p:cNvPr id="86" name="Text Box 118"/>
              <p:cNvSpPr txBox="1">
                <a:spLocks noChangeArrowheads="1"/>
              </p:cNvSpPr>
              <p:nvPr/>
            </p:nvSpPr>
            <p:spPr bwMode="gray">
              <a:xfrm>
                <a:off x="696422" y="1700807"/>
                <a:ext cx="7223760" cy="3357135"/>
              </a:xfrm>
              <a:prstGeom prst="round2DiagRect">
                <a:avLst>
                  <a:gd name="adj1" fmla="val 2853"/>
                  <a:gd name="adj2" fmla="val 0"/>
                </a:avLst>
              </a:prstGeom>
              <a:noFill/>
              <a:ln w="9525">
                <a:solidFill>
                  <a:schemeClr val="bg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nchor="t">
                <a:noAutofit/>
              </a:bodyPr>
              <a:lstStyle/>
              <a:p>
                <a:pPr marL="0" marR="0" algn="ctr">
                  <a:spcBef>
                    <a:spcPts val="0"/>
                  </a:spcBef>
                  <a:spcAft>
                    <a:spcPts val="0"/>
                  </a:spcAft>
                </a:pPr>
                <a:endParaRPr lang="en-US" sz="1000" dirty="0">
                  <a:solidFill>
                    <a:schemeClr val="bg1"/>
                  </a:solidFill>
                  <a:effectLst/>
                  <a:ea typeface="Times New Roman" panose="02020603050405020304" pitchFamily="18" charset="0"/>
                </a:endParaRPr>
              </a:p>
            </p:txBody>
          </p:sp>
          <p:sp>
            <p:nvSpPr>
              <p:cNvPr id="87" name="Round Diagonal Corner Rectangle 86"/>
              <p:cNvSpPr/>
              <p:nvPr/>
            </p:nvSpPr>
            <p:spPr>
              <a:xfrm>
                <a:off x="2940151" y="1505894"/>
                <a:ext cx="2736303" cy="252029"/>
              </a:xfrm>
              <a:prstGeom prst="round2DiagRect">
                <a:avLst>
                  <a:gd name="adj1" fmla="val 23660"/>
                  <a:gd name="adj2" fmla="val 0"/>
                </a:avLst>
              </a:prstGeom>
              <a:solidFill>
                <a:schemeClr val="tx2"/>
              </a:solidFill>
            </p:spPr>
            <p:txBody>
              <a:bodyPr wrap="none" tIns="91440" bIns="91440" anchor="ctr" anchorCtr="0">
                <a:noAutofit/>
              </a:bodyPr>
              <a:lstStyle/>
              <a:p>
                <a:pPr algn="ctr"/>
                <a:r>
                  <a:rPr lang="en-CA" sz="1000" b="1" dirty="0">
                    <a:solidFill>
                      <a:schemeClr val="bg2"/>
                    </a:solidFill>
                    <a:ea typeface="Times New Roman" panose="02020603050405020304" pitchFamily="18" charset="0"/>
                    <a:cs typeface="Times New Roman" panose="02020603050405020304" pitchFamily="18" charset="0"/>
                  </a:rPr>
                  <a:t>Pavement Project Prioritization Process</a:t>
                </a:r>
              </a:p>
            </p:txBody>
          </p:sp>
        </p:grpSp>
        <p:sp>
          <p:nvSpPr>
            <p:cNvPr id="47" name="TextBox 46"/>
            <p:cNvSpPr txBox="1"/>
            <p:nvPr/>
          </p:nvSpPr>
          <p:spPr>
            <a:xfrm>
              <a:off x="989384" y="2504276"/>
              <a:ext cx="6400800" cy="238542"/>
            </a:xfrm>
            <a:prstGeom prst="rect">
              <a:avLst/>
            </a:prstGeom>
            <a:noFill/>
          </p:spPr>
          <p:txBody>
            <a:bodyPr wrap="square" lIns="0" tIns="0" rIns="0" bIns="0" rtlCol="0">
              <a:spAutoFit/>
            </a:bodyPr>
            <a:lstStyle/>
            <a:p>
              <a:pPr marL="0" lvl="1">
                <a:lnSpc>
                  <a:spcPts val="1200"/>
                </a:lnSpc>
                <a:spcAft>
                  <a:spcPts val="600"/>
                </a:spcAft>
              </a:pPr>
              <a:r>
                <a:rPr lang="en-US" sz="1000" dirty="0">
                  <a:solidFill>
                    <a:srgbClr val="4E4F51"/>
                  </a:solidFill>
                </a:rPr>
                <a:t>The Roadway Asset Team then reviews the list of recommended projects and evaluates projects based on purpose, need, and field knowledge. The Roadway Asset Team adapts or updates the recommended list, as needed. </a:t>
              </a:r>
            </a:p>
          </p:txBody>
        </p:sp>
        <p:sp>
          <p:nvSpPr>
            <p:cNvPr id="48" name="TextBox 47"/>
            <p:cNvSpPr txBox="1"/>
            <p:nvPr/>
          </p:nvSpPr>
          <p:spPr>
            <a:xfrm>
              <a:off x="1007604" y="2938287"/>
              <a:ext cx="6730556" cy="238542"/>
            </a:xfrm>
            <a:prstGeom prst="rect">
              <a:avLst/>
            </a:prstGeom>
            <a:noFill/>
          </p:spPr>
          <p:txBody>
            <a:bodyPr wrap="square" lIns="0" tIns="0" rIns="0" bIns="0" rtlCol="0">
              <a:spAutoFit/>
            </a:bodyPr>
            <a:lstStyle/>
            <a:p>
              <a:pPr marL="0" lvl="1">
                <a:lnSpc>
                  <a:spcPts val="1200"/>
                </a:lnSpc>
                <a:spcAft>
                  <a:spcPts val="600"/>
                </a:spcAft>
              </a:pPr>
              <a:r>
                <a:rPr lang="en-US" sz="1000" dirty="0">
                  <a:solidFill>
                    <a:srgbClr val="4E4F51"/>
                  </a:solidFill>
                </a:rPr>
                <a:t>Project proposals are then submitted for review and statewide deliberation to the Asset Management Teams, to include members of the Central Office and Districts. </a:t>
              </a:r>
            </a:p>
          </p:txBody>
        </p:sp>
        <p:sp>
          <p:nvSpPr>
            <p:cNvPr id="49" name="TextBox 48"/>
            <p:cNvSpPr txBox="1"/>
            <p:nvPr/>
          </p:nvSpPr>
          <p:spPr>
            <a:xfrm>
              <a:off x="997249" y="3403495"/>
              <a:ext cx="6620475" cy="238542"/>
            </a:xfrm>
            <a:prstGeom prst="rect">
              <a:avLst/>
            </a:prstGeom>
            <a:noFill/>
          </p:spPr>
          <p:txBody>
            <a:bodyPr wrap="square" lIns="0" tIns="0" rIns="0" bIns="0" rtlCol="0">
              <a:spAutoFit/>
            </a:bodyPr>
            <a:lstStyle/>
            <a:p>
              <a:pPr marL="0" lvl="1">
                <a:lnSpc>
                  <a:spcPts val="1200"/>
                </a:lnSpc>
                <a:spcAft>
                  <a:spcPts val="600"/>
                </a:spcAft>
              </a:pPr>
              <a:r>
                <a:rPr lang="en-US" sz="1000" dirty="0">
                  <a:solidFill>
                    <a:srgbClr val="4E4F51"/>
                  </a:solidFill>
                </a:rPr>
                <a:t>Asset Management </a:t>
              </a:r>
              <a:r>
                <a:rPr lang="en-US" sz="1000" dirty="0">
                  <a:solidFill>
                    <a:srgbClr val="414141"/>
                  </a:solidFill>
                </a:rPr>
                <a:t>Teams review projects and create a prioritized list of recommended statewide projects based on need, project categories, priorities, funding limitations, and corridor planning. </a:t>
              </a:r>
              <a:endParaRPr lang="en-US" sz="1000" strike="sngStrike" dirty="0">
                <a:solidFill>
                  <a:srgbClr val="4E4F51"/>
                </a:solidFill>
              </a:endParaRPr>
            </a:p>
          </p:txBody>
        </p:sp>
        <p:sp>
          <p:nvSpPr>
            <p:cNvPr id="50" name="TextBox 49"/>
            <p:cNvSpPr txBox="1"/>
            <p:nvPr/>
          </p:nvSpPr>
          <p:spPr>
            <a:xfrm>
              <a:off x="952225" y="3868674"/>
              <a:ext cx="6663125" cy="357813"/>
            </a:xfrm>
            <a:prstGeom prst="rect">
              <a:avLst/>
            </a:prstGeom>
            <a:noFill/>
          </p:spPr>
          <p:txBody>
            <a:bodyPr wrap="square" lIns="0" tIns="0" rIns="0" bIns="0" rtlCol="0">
              <a:spAutoFit/>
            </a:bodyPr>
            <a:lstStyle/>
            <a:p>
              <a:pPr marL="0" lvl="1">
                <a:lnSpc>
                  <a:spcPts val="1200"/>
                </a:lnSpc>
                <a:spcAft>
                  <a:spcPts val="600"/>
                </a:spcAft>
              </a:pPr>
              <a:r>
                <a:rPr lang="en-US" sz="1000" dirty="0">
                  <a:solidFill>
                    <a:srgbClr val="414141"/>
                  </a:solidFill>
                </a:rPr>
                <a:t>The Asset Management Teams then submit lists of recommended statewide projects to the Program Management Group (PMG) and Executive Funds Team (EFT) for review and approval. As part of this, the EFT divides available revenue among the Asset Management Teams based on estimated revenue for the 5-year program.  </a:t>
              </a:r>
            </a:p>
          </p:txBody>
        </p:sp>
        <p:sp>
          <p:nvSpPr>
            <p:cNvPr id="51" name="TextBox 50"/>
            <p:cNvSpPr txBox="1"/>
            <p:nvPr/>
          </p:nvSpPr>
          <p:spPr>
            <a:xfrm>
              <a:off x="971600" y="4398518"/>
              <a:ext cx="6126480" cy="357813"/>
            </a:xfrm>
            <a:prstGeom prst="rect">
              <a:avLst/>
            </a:prstGeom>
            <a:noFill/>
          </p:spPr>
          <p:txBody>
            <a:bodyPr wrap="square" lIns="0" tIns="0" rIns="0" bIns="0" rtlCol="0">
              <a:spAutoFit/>
            </a:bodyPr>
            <a:lstStyle/>
            <a:p>
              <a:pPr marL="0" lvl="1">
                <a:lnSpc>
                  <a:spcPts val="1200"/>
                </a:lnSpc>
                <a:spcAft>
                  <a:spcPts val="600"/>
                </a:spcAft>
              </a:pPr>
              <a:r>
                <a:rPr lang="en-US" sz="1000" dirty="0">
                  <a:solidFill>
                    <a:srgbClr val="4E4F51"/>
                  </a:solidFill>
                </a:rPr>
                <a:t>The PMG provides final project recommendations for the capital program, and, following approval of the capital program, Districts are notified to input approved and funded projects into the Scheduling Project Management System (SPMS). </a:t>
              </a:r>
            </a:p>
          </p:txBody>
        </p:sp>
        <p:sp>
          <p:nvSpPr>
            <p:cNvPr id="52" name="Rectangle 51"/>
            <p:cNvSpPr/>
            <p:nvPr/>
          </p:nvSpPr>
          <p:spPr>
            <a:xfrm>
              <a:off x="989601" y="2067848"/>
              <a:ext cx="6730556" cy="266835"/>
            </a:xfrm>
            <a:prstGeom prst="rect">
              <a:avLst/>
            </a:prstGeom>
            <a:noFill/>
            <a:ln w="3175">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0" tIns="0" rIns="0" bIns="0" numCol="1" spcCol="1270" anchor="ctr" anchorCtr="0">
              <a:noAutofit/>
            </a:bodyPr>
            <a:lstStyle/>
            <a:p>
              <a:pPr marL="0" lvl="1">
                <a:lnSpc>
                  <a:spcPts val="1200"/>
                </a:lnSpc>
                <a:spcAft>
                  <a:spcPts val="600"/>
                </a:spcAft>
              </a:pPr>
              <a:r>
                <a:rPr lang="en-US" sz="1000" dirty="0">
                  <a:solidFill>
                    <a:srgbClr val="4E4F51"/>
                  </a:solidFill>
                </a:rPr>
                <a:t>The Roadway Asset Team </a:t>
              </a:r>
              <a:r>
                <a:rPr lang="en-US" sz="1000" dirty="0">
                  <a:solidFill>
                    <a:srgbClr val="414141"/>
                  </a:solidFill>
                </a:rPr>
                <a:t>uses the 20-year plan as the basis for developing an initial list of candidate projects, </a:t>
              </a:r>
              <a:r>
                <a:rPr lang="en-US" sz="1000" dirty="0">
                  <a:solidFill>
                    <a:srgbClr val="4E4F51"/>
                  </a:solidFill>
                </a:rPr>
                <a:t>using the </a:t>
              </a:r>
              <a:r>
                <a:rPr lang="en-US" sz="1000" dirty="0" err="1">
                  <a:solidFill>
                    <a:srgbClr val="4E4F51"/>
                  </a:solidFill>
                </a:rPr>
                <a:t>dTIMS</a:t>
              </a:r>
              <a:r>
                <a:rPr lang="en-US" sz="1000" dirty="0">
                  <a:solidFill>
                    <a:srgbClr val="4E4F51"/>
                  </a:solidFill>
                </a:rPr>
                <a:t> pavement management </a:t>
              </a:r>
              <a:r>
                <a:rPr lang="en-US" sz="1000" dirty="0">
                  <a:solidFill>
                    <a:srgbClr val="414141"/>
                  </a:solidFill>
                </a:rPr>
                <a:t>system to develop and validate the plan</a:t>
              </a:r>
              <a:r>
                <a:rPr lang="en-US" sz="1000" dirty="0">
                  <a:solidFill>
                    <a:srgbClr val="C00000"/>
                  </a:solidFill>
                </a:rPr>
                <a:t>.</a:t>
              </a:r>
              <a:r>
                <a:rPr lang="en-US" sz="1000" dirty="0">
                  <a:solidFill>
                    <a:srgbClr val="4E4F51"/>
                  </a:solidFill>
                </a:rPr>
                <a:t> The model provides a summary of optimal project recommendations and treatment schedules based on a cost-benefit analysis of the candidate projects, given programmed funding constraints. </a:t>
              </a:r>
            </a:p>
          </p:txBody>
        </p:sp>
        <p:grpSp>
          <p:nvGrpSpPr>
            <p:cNvPr id="53" name="Group 52"/>
            <p:cNvGrpSpPr/>
            <p:nvPr/>
          </p:nvGrpSpPr>
          <p:grpSpPr>
            <a:xfrm>
              <a:off x="359532" y="1937570"/>
              <a:ext cx="539334" cy="2899075"/>
              <a:chOff x="431540" y="1880828"/>
              <a:chExt cx="539334" cy="3088357"/>
            </a:xfrm>
          </p:grpSpPr>
          <p:sp>
            <p:nvSpPr>
              <p:cNvPr id="67" name="Rectangle 66"/>
              <p:cNvSpPr/>
              <p:nvPr/>
            </p:nvSpPr>
            <p:spPr>
              <a:xfrm rot="5400000">
                <a:off x="-739708" y="3433322"/>
                <a:ext cx="2851124" cy="22060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l"/>
                <a:endParaRPr lang="en-US" sz="1600" dirty="0" err="1">
                  <a:solidFill>
                    <a:schemeClr val="bg2"/>
                  </a:solidFill>
                </a:endParaRPr>
              </a:p>
            </p:txBody>
          </p:sp>
          <p:grpSp>
            <p:nvGrpSpPr>
              <p:cNvPr id="68" name="Group 67"/>
              <p:cNvGrpSpPr/>
              <p:nvPr/>
            </p:nvGrpSpPr>
            <p:grpSpPr>
              <a:xfrm>
                <a:off x="431540" y="1880828"/>
                <a:ext cx="539334" cy="575248"/>
                <a:chOff x="431540" y="1735996"/>
                <a:chExt cx="539334" cy="676732"/>
              </a:xfrm>
            </p:grpSpPr>
            <p:sp>
              <p:nvSpPr>
                <p:cNvPr id="84" name="Freeform 83"/>
                <p:cNvSpPr/>
                <p:nvPr/>
              </p:nvSpPr>
              <p:spPr>
                <a:xfrm>
                  <a:off x="431541" y="1735996"/>
                  <a:ext cx="539333" cy="676732"/>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85" name="Freeform 84"/>
                <p:cNvSpPr/>
                <p:nvPr/>
              </p:nvSpPr>
              <p:spPr>
                <a:xfrm>
                  <a:off x="431540" y="1787103"/>
                  <a:ext cx="539333" cy="582479"/>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1</a:t>
                  </a:r>
                </a:p>
              </p:txBody>
            </p:sp>
          </p:grpSp>
          <p:grpSp>
            <p:nvGrpSpPr>
              <p:cNvPr id="69" name="Group 68"/>
              <p:cNvGrpSpPr/>
              <p:nvPr/>
            </p:nvGrpSpPr>
            <p:grpSpPr>
              <a:xfrm>
                <a:off x="431540" y="2353279"/>
                <a:ext cx="539333" cy="575248"/>
                <a:chOff x="4680012" y="1219472"/>
                <a:chExt cx="900101" cy="1129408"/>
              </a:xfrm>
            </p:grpSpPr>
            <p:sp>
              <p:nvSpPr>
                <p:cNvPr id="82" name="Freeform 81"/>
                <p:cNvSpPr/>
                <p:nvPr/>
              </p:nvSpPr>
              <p:spPr>
                <a:xfrm>
                  <a:off x="4680012" y="1219472"/>
                  <a:ext cx="900100" cy="11294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83" name="Freeform 82"/>
                <p:cNvSpPr/>
                <p:nvPr/>
              </p:nvSpPr>
              <p:spPr>
                <a:xfrm>
                  <a:off x="4680014" y="1295026"/>
                  <a:ext cx="900099" cy="9721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2</a:t>
                  </a:r>
                </a:p>
              </p:txBody>
            </p:sp>
          </p:grpSp>
          <p:grpSp>
            <p:nvGrpSpPr>
              <p:cNvPr id="70" name="Group 69"/>
              <p:cNvGrpSpPr/>
              <p:nvPr/>
            </p:nvGrpSpPr>
            <p:grpSpPr>
              <a:xfrm>
                <a:off x="431540" y="2825729"/>
                <a:ext cx="539333" cy="575248"/>
                <a:chOff x="4680012" y="1219472"/>
                <a:chExt cx="900101" cy="1129408"/>
              </a:xfrm>
            </p:grpSpPr>
            <p:sp>
              <p:nvSpPr>
                <p:cNvPr id="80" name="Freeform 79"/>
                <p:cNvSpPr/>
                <p:nvPr/>
              </p:nvSpPr>
              <p:spPr>
                <a:xfrm>
                  <a:off x="4680012" y="1219472"/>
                  <a:ext cx="900100" cy="11294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81" name="Freeform 80"/>
                <p:cNvSpPr/>
                <p:nvPr/>
              </p:nvSpPr>
              <p:spPr>
                <a:xfrm>
                  <a:off x="4680013" y="1304765"/>
                  <a:ext cx="900100" cy="9721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3</a:t>
                  </a:r>
                </a:p>
              </p:txBody>
            </p:sp>
          </p:grpSp>
          <p:grpSp>
            <p:nvGrpSpPr>
              <p:cNvPr id="71" name="Group 70"/>
              <p:cNvGrpSpPr/>
              <p:nvPr/>
            </p:nvGrpSpPr>
            <p:grpSpPr>
              <a:xfrm>
                <a:off x="431540" y="3349675"/>
                <a:ext cx="539333" cy="575248"/>
                <a:chOff x="4680012" y="1320576"/>
                <a:chExt cx="900101" cy="1129408"/>
              </a:xfrm>
            </p:grpSpPr>
            <p:sp>
              <p:nvSpPr>
                <p:cNvPr id="78" name="Freeform 77"/>
                <p:cNvSpPr/>
                <p:nvPr/>
              </p:nvSpPr>
              <p:spPr>
                <a:xfrm>
                  <a:off x="4680012" y="1320576"/>
                  <a:ext cx="900099" cy="11294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79" name="Freeform 78"/>
                <p:cNvSpPr/>
                <p:nvPr/>
              </p:nvSpPr>
              <p:spPr>
                <a:xfrm>
                  <a:off x="4680014" y="1396521"/>
                  <a:ext cx="900099" cy="9721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4</a:t>
                  </a:r>
                </a:p>
              </p:txBody>
            </p:sp>
          </p:grpSp>
          <p:grpSp>
            <p:nvGrpSpPr>
              <p:cNvPr id="72" name="Group 71"/>
              <p:cNvGrpSpPr/>
              <p:nvPr/>
            </p:nvGrpSpPr>
            <p:grpSpPr>
              <a:xfrm>
                <a:off x="431540" y="4385596"/>
                <a:ext cx="539333" cy="575246"/>
                <a:chOff x="4680012" y="1499282"/>
                <a:chExt cx="900101" cy="1129406"/>
              </a:xfrm>
            </p:grpSpPr>
            <p:sp>
              <p:nvSpPr>
                <p:cNvPr id="76" name="Freeform 75"/>
                <p:cNvSpPr/>
                <p:nvPr/>
              </p:nvSpPr>
              <p:spPr>
                <a:xfrm>
                  <a:off x="4680012" y="1499282"/>
                  <a:ext cx="900099" cy="1129406"/>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77" name="Freeform 76"/>
                <p:cNvSpPr/>
                <p:nvPr/>
              </p:nvSpPr>
              <p:spPr>
                <a:xfrm>
                  <a:off x="4680014" y="1583623"/>
                  <a:ext cx="900099" cy="972107"/>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6</a:t>
                  </a:r>
                </a:p>
              </p:txBody>
            </p:sp>
          </p:grpSp>
          <p:grpSp>
            <p:nvGrpSpPr>
              <p:cNvPr id="73" name="Group 72"/>
              <p:cNvGrpSpPr/>
              <p:nvPr/>
            </p:nvGrpSpPr>
            <p:grpSpPr>
              <a:xfrm>
                <a:off x="431540" y="3846916"/>
                <a:ext cx="539333" cy="575248"/>
                <a:chOff x="4680012" y="1369248"/>
                <a:chExt cx="900101" cy="1129408"/>
              </a:xfrm>
            </p:grpSpPr>
            <p:sp>
              <p:nvSpPr>
                <p:cNvPr id="74" name="Freeform 73"/>
                <p:cNvSpPr/>
                <p:nvPr/>
              </p:nvSpPr>
              <p:spPr>
                <a:xfrm>
                  <a:off x="4680012" y="1369248"/>
                  <a:ext cx="900099" cy="1129408"/>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bg1"/>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538560" rIns="19051" bIns="538559" numCol="1" spcCol="1270" anchor="ctr" anchorCtr="0">
                  <a:noAutofit/>
                </a:bodyPr>
                <a:lstStyle/>
                <a:p>
                  <a:pPr lvl="0" algn="ctr" defTabSz="1333500">
                    <a:lnSpc>
                      <a:spcPct val="90000"/>
                    </a:lnSpc>
                    <a:spcBef>
                      <a:spcPct val="0"/>
                    </a:spcBef>
                    <a:spcAft>
                      <a:spcPct val="35000"/>
                    </a:spcAft>
                  </a:pPr>
                  <a:endParaRPr lang="en-US" sz="1050" kern="1200" dirty="0">
                    <a:solidFill>
                      <a:schemeClr val="bg2"/>
                    </a:solidFill>
                  </a:endParaRPr>
                </a:p>
              </p:txBody>
            </p:sp>
            <p:sp>
              <p:nvSpPr>
                <p:cNvPr id="75" name="Freeform 74"/>
                <p:cNvSpPr/>
                <p:nvPr/>
              </p:nvSpPr>
              <p:spPr>
                <a:xfrm>
                  <a:off x="4680014" y="1460652"/>
                  <a:ext cx="900099" cy="972107"/>
                </a:xfrm>
                <a:custGeom>
                  <a:avLst/>
                  <a:gdLst>
                    <a:gd name="connsiteX0" fmla="*/ 0 w 1484312"/>
                    <a:gd name="connsiteY0" fmla="*/ 0 h 1039018"/>
                    <a:gd name="connsiteX1" fmla="*/ 964803 w 1484312"/>
                    <a:gd name="connsiteY1" fmla="*/ 0 h 1039018"/>
                    <a:gd name="connsiteX2" fmla="*/ 1484312 w 1484312"/>
                    <a:gd name="connsiteY2" fmla="*/ 519509 h 1039018"/>
                    <a:gd name="connsiteX3" fmla="*/ 964803 w 1484312"/>
                    <a:gd name="connsiteY3" fmla="*/ 1039018 h 1039018"/>
                    <a:gd name="connsiteX4" fmla="*/ 0 w 1484312"/>
                    <a:gd name="connsiteY4" fmla="*/ 1039018 h 1039018"/>
                    <a:gd name="connsiteX5" fmla="*/ 519509 w 1484312"/>
                    <a:gd name="connsiteY5" fmla="*/ 519509 h 1039018"/>
                    <a:gd name="connsiteX6" fmla="*/ 0 w 1484312"/>
                    <a:gd name="connsiteY6" fmla="*/ 0 h 103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4312" h="1039018">
                      <a:moveTo>
                        <a:pt x="1484312" y="0"/>
                      </a:moveTo>
                      <a:lnTo>
                        <a:pt x="1484312" y="675362"/>
                      </a:lnTo>
                      <a:lnTo>
                        <a:pt x="742156" y="1039018"/>
                      </a:lnTo>
                      <a:lnTo>
                        <a:pt x="0" y="675362"/>
                      </a:lnTo>
                      <a:lnTo>
                        <a:pt x="0" y="0"/>
                      </a:lnTo>
                      <a:lnTo>
                        <a:pt x="742156" y="363656"/>
                      </a:lnTo>
                      <a:lnTo>
                        <a:pt x="1484312" y="0"/>
                      </a:lnTo>
                      <a:close/>
                    </a:path>
                  </a:pathLst>
                </a:custGeom>
                <a:solidFill>
                  <a:schemeClr val="tx2"/>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685800" rIns="19051" bIns="538559" numCol="1" spcCol="1270" anchor="ctr" anchorCtr="0">
                  <a:noAutofit/>
                </a:bodyPr>
                <a:lstStyle/>
                <a:p>
                  <a:pPr lvl="0" algn="ctr">
                    <a:spcAft>
                      <a:spcPts val="600"/>
                    </a:spcAft>
                  </a:pPr>
                  <a:r>
                    <a:rPr lang="en-US" sz="1600" dirty="0">
                      <a:solidFill>
                        <a:schemeClr val="bg2"/>
                      </a:solidFill>
                    </a:rPr>
                    <a:t>5</a:t>
                  </a:r>
                </a:p>
              </p:txBody>
            </p:sp>
          </p:grpSp>
        </p:grpSp>
        <p:grpSp>
          <p:nvGrpSpPr>
            <p:cNvPr id="54" name="Group 53"/>
            <p:cNvGrpSpPr/>
            <p:nvPr/>
          </p:nvGrpSpPr>
          <p:grpSpPr>
            <a:xfrm>
              <a:off x="954598" y="2453956"/>
              <a:ext cx="6783562" cy="1797583"/>
              <a:chOff x="1026606" y="2337711"/>
              <a:chExt cx="6783562" cy="1914947"/>
            </a:xfrm>
          </p:grpSpPr>
          <p:cxnSp>
            <p:nvCxnSpPr>
              <p:cNvPr id="55" name="Straight Connector 54"/>
              <p:cNvCxnSpPr/>
              <p:nvPr/>
            </p:nvCxnSpPr>
            <p:spPr>
              <a:xfrm>
                <a:off x="1043608" y="2337711"/>
                <a:ext cx="6766560" cy="0"/>
              </a:xfrm>
              <a:prstGeom prst="line">
                <a:avLst/>
              </a:prstGeom>
              <a:ln w="0" cap="rnd">
                <a:solidFill>
                  <a:srgbClr val="CDA139"/>
                </a:solidFill>
                <a:prstDash val="sysDot"/>
                <a:round/>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043608" y="2775779"/>
                <a:ext cx="6766560" cy="0"/>
              </a:xfrm>
              <a:prstGeom prst="line">
                <a:avLst/>
              </a:prstGeom>
              <a:ln w="0" cap="rnd">
                <a:solidFill>
                  <a:srgbClr val="CDA139"/>
                </a:solidFill>
                <a:prstDash val="sysDot"/>
                <a:round/>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1043608" y="3251589"/>
                <a:ext cx="6766560" cy="0"/>
              </a:xfrm>
              <a:prstGeom prst="line">
                <a:avLst/>
              </a:prstGeom>
              <a:ln w="0" cap="rnd">
                <a:solidFill>
                  <a:srgbClr val="CDA139"/>
                </a:solidFill>
                <a:prstDash val="sysDot"/>
                <a:round/>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1043608" y="3753697"/>
                <a:ext cx="6766560" cy="0"/>
              </a:xfrm>
              <a:prstGeom prst="line">
                <a:avLst/>
              </a:prstGeom>
              <a:ln w="0" cap="rnd">
                <a:solidFill>
                  <a:srgbClr val="CDA139"/>
                </a:solidFill>
                <a:prstDash val="sysDot"/>
                <a:round/>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1026606" y="4252658"/>
                <a:ext cx="6766560" cy="0"/>
              </a:xfrm>
              <a:prstGeom prst="line">
                <a:avLst/>
              </a:prstGeom>
              <a:ln w="0" cap="rnd">
                <a:solidFill>
                  <a:srgbClr val="CDA139"/>
                </a:solidFill>
                <a:prstDash val="sysDot"/>
                <a:roun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85770591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a:spLocks/>
          </p:cNvSpPr>
          <p:nvPr/>
        </p:nvSpPr>
        <p:spPr>
          <a:xfrm>
            <a:off x="533400" y="571500"/>
            <a:ext cx="5249472"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800" dirty="0">
                <a:solidFill>
                  <a:srgbClr val="D7B25F"/>
                </a:solidFill>
                <a:cs typeface="Calibri" panose="020F0502020204030204" pitchFamily="34" charset="0"/>
              </a:rPr>
              <a:t>Appendix</a:t>
            </a:r>
          </a:p>
        </p:txBody>
      </p:sp>
    </p:spTree>
    <p:extLst>
      <p:ext uri="{BB962C8B-B14F-4D97-AF65-F5344CB8AC3E}">
        <p14:creationId xmlns:p14="http://schemas.microsoft.com/office/powerpoint/2010/main" val="426374531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429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Reference Materials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304962" y="962794"/>
            <a:ext cx="8116662" cy="451406"/>
          </a:xfrm>
          <a:prstGeom prst="rect">
            <a:avLst/>
          </a:prstGeom>
        </p:spPr>
        <p:txBody>
          <a:bodyPr wrap="square" numCol="1">
            <a:spAutoFit/>
          </a:bodyPr>
          <a:lstStyle/>
          <a:p>
            <a:pPr>
              <a:lnSpc>
                <a:spcPts val="1400"/>
              </a:lnSpc>
              <a:spcAft>
                <a:spcPts val="1200"/>
              </a:spcAft>
            </a:pPr>
            <a:r>
              <a:rPr lang="en-US" sz="1100" dirty="0">
                <a:solidFill>
                  <a:srgbClr val="414141"/>
                </a:solidFill>
              </a:rPr>
              <a:t>For more details related to pavement asset lifecycle strategies and considerations for treatments, please refer to the following documents: </a:t>
            </a:r>
            <a:endParaRPr lang="en-US" sz="1100" dirty="0">
              <a:solidFill>
                <a:srgbClr val="414141"/>
              </a:solidFill>
              <a:latin typeface="+mj-lt"/>
            </a:endParaRPr>
          </a:p>
        </p:txBody>
      </p:sp>
      <p:sp>
        <p:nvSpPr>
          <p:cNvPr id="4" name="Rectangle 3"/>
          <p:cNvSpPr/>
          <p:nvPr/>
        </p:nvSpPr>
        <p:spPr>
          <a:xfrm>
            <a:off x="308185" y="1484784"/>
            <a:ext cx="3943002" cy="4760278"/>
          </a:xfrm>
          <a:prstGeom prst="rect">
            <a:avLst/>
          </a:prstGeom>
        </p:spPr>
        <p:txBody>
          <a:bodyPr wrap="square">
            <a:spAutoFit/>
          </a:bodyPr>
          <a:lstStyle/>
          <a:p>
            <a:pPr marL="171450" indent="-171450">
              <a:lnSpc>
                <a:spcPts val="1400"/>
              </a:lnSpc>
              <a:spcAft>
                <a:spcPts val="1200"/>
              </a:spcAft>
              <a:buFont typeface="Wingdings" panose="05000000000000000000" pitchFamily="2" charset="2"/>
              <a:buChar char="§"/>
            </a:pPr>
            <a:r>
              <a:rPr lang="en-US" sz="1100" b="1" i="1" dirty="0">
                <a:solidFill>
                  <a:srgbClr val="414141"/>
                </a:solidFill>
              </a:rPr>
              <a:t>Indiana Design Manual</a:t>
            </a:r>
            <a:r>
              <a:rPr lang="en-US" sz="1100" b="1" dirty="0">
                <a:solidFill>
                  <a:srgbClr val="414141"/>
                </a:solidFill>
              </a:rPr>
              <a:t>, Part 6 </a:t>
            </a:r>
            <a:r>
              <a:rPr lang="en-US" sz="1100" i="1" dirty="0">
                <a:solidFill>
                  <a:srgbClr val="414141"/>
                </a:solidFill>
              </a:rPr>
              <a:t>(January 2020)</a:t>
            </a:r>
            <a:r>
              <a:rPr lang="en-US" sz="1100" b="1" dirty="0">
                <a:solidFill>
                  <a:srgbClr val="414141"/>
                </a:solidFill>
              </a:rPr>
              <a:t>: </a:t>
            </a:r>
            <a:r>
              <a:rPr lang="en-US" sz="1100" dirty="0">
                <a:solidFill>
                  <a:srgbClr val="414141"/>
                </a:solidFill>
              </a:rPr>
              <a:t>Details INDOT’s Pavement Design considerations, including project categories and pavement types, pavement project elements, and lifecycle pavement cost analysis considerations. .</a:t>
            </a:r>
          </a:p>
          <a:p>
            <a:pPr marL="171450" indent="-171450">
              <a:lnSpc>
                <a:spcPts val="1400"/>
              </a:lnSpc>
              <a:spcAft>
                <a:spcPts val="1200"/>
              </a:spcAft>
              <a:buFont typeface="Wingdings" panose="05000000000000000000" pitchFamily="2" charset="2"/>
              <a:buChar char="§"/>
            </a:pPr>
            <a:r>
              <a:rPr lang="en-US" sz="1100" b="1" i="1" dirty="0">
                <a:solidFill>
                  <a:srgbClr val="414141"/>
                </a:solidFill>
              </a:rPr>
              <a:t>Indiana Department of Transportation, Transportation Asset Management Plan </a:t>
            </a:r>
            <a:r>
              <a:rPr lang="en-US" sz="1100" i="1" dirty="0">
                <a:solidFill>
                  <a:srgbClr val="414141"/>
                </a:solidFill>
              </a:rPr>
              <a:t>(August 2019)</a:t>
            </a:r>
            <a:r>
              <a:rPr lang="en-US" sz="1100" b="1" i="1" dirty="0">
                <a:solidFill>
                  <a:srgbClr val="414141"/>
                </a:solidFill>
              </a:rPr>
              <a:t>: </a:t>
            </a:r>
          </a:p>
          <a:p>
            <a:pPr marL="628650" lvl="1" indent="-171450">
              <a:lnSpc>
                <a:spcPts val="1400"/>
              </a:lnSpc>
              <a:spcAft>
                <a:spcPts val="600"/>
              </a:spcAft>
              <a:buFont typeface="Wingdings" panose="05000000000000000000" pitchFamily="2" charset="2"/>
              <a:buChar char="§"/>
            </a:pPr>
            <a:r>
              <a:rPr lang="en-US" sz="1100" b="1" dirty="0">
                <a:solidFill>
                  <a:srgbClr val="414141"/>
                </a:solidFill>
              </a:rPr>
              <a:t>Managing Bridges (4-1): </a:t>
            </a:r>
            <a:r>
              <a:rPr lang="en-US" sz="1100" dirty="0">
                <a:solidFill>
                  <a:srgbClr val="414141"/>
                </a:solidFill>
              </a:rPr>
              <a:t>Includes INDOT’s pavement inventory; condition summary; process for network lifecycle planning; lifecycle cost analysis overview; process for developing INDOT’s pavement investment strategy; and project prioritization process.  </a:t>
            </a:r>
            <a:endParaRPr lang="en-US" sz="1100" b="1" dirty="0">
              <a:solidFill>
                <a:srgbClr val="414141"/>
              </a:solidFill>
            </a:endParaRPr>
          </a:p>
          <a:p>
            <a:pPr marL="628650" lvl="1" indent="-171450">
              <a:lnSpc>
                <a:spcPts val="1400"/>
              </a:lnSpc>
              <a:spcAft>
                <a:spcPts val="600"/>
              </a:spcAft>
              <a:buFont typeface="Wingdings" panose="05000000000000000000" pitchFamily="2" charset="2"/>
              <a:buChar char="§"/>
            </a:pPr>
            <a:r>
              <a:rPr lang="en-US" sz="1100" b="1" dirty="0">
                <a:solidFill>
                  <a:srgbClr val="414141"/>
                </a:solidFill>
              </a:rPr>
              <a:t>Appendix B</a:t>
            </a:r>
            <a:r>
              <a:rPr lang="en-US" sz="1100" b="1" i="1" dirty="0">
                <a:solidFill>
                  <a:srgbClr val="414141"/>
                </a:solidFill>
              </a:rPr>
              <a:t>: </a:t>
            </a:r>
            <a:r>
              <a:rPr lang="en-US" sz="1100" dirty="0">
                <a:solidFill>
                  <a:srgbClr val="414141"/>
                </a:solidFill>
              </a:rPr>
              <a:t>Provides tables of pavement treatments, condition triggers, and resets that comprise the decision trees within </a:t>
            </a:r>
            <a:r>
              <a:rPr lang="en-US" sz="1100" dirty="0" err="1">
                <a:solidFill>
                  <a:srgbClr val="414141"/>
                </a:solidFill>
              </a:rPr>
              <a:t>dTIMS</a:t>
            </a:r>
            <a:r>
              <a:rPr lang="en-US" sz="1100" dirty="0">
                <a:solidFill>
                  <a:srgbClr val="414141"/>
                </a:solidFill>
              </a:rPr>
              <a:t>.</a:t>
            </a:r>
          </a:p>
          <a:p>
            <a:pPr marL="628650" lvl="1" indent="-171450">
              <a:lnSpc>
                <a:spcPts val="1400"/>
              </a:lnSpc>
              <a:spcAft>
                <a:spcPts val="600"/>
              </a:spcAft>
              <a:buFont typeface="Wingdings" panose="05000000000000000000" pitchFamily="2" charset="2"/>
              <a:buChar char="§"/>
            </a:pPr>
            <a:r>
              <a:rPr lang="en-US" sz="1100" b="1" dirty="0">
                <a:solidFill>
                  <a:srgbClr val="414141"/>
                </a:solidFill>
              </a:rPr>
              <a:t>Appendix C: </a:t>
            </a:r>
            <a:r>
              <a:rPr lang="en-US" sz="1100" dirty="0">
                <a:solidFill>
                  <a:srgbClr val="414141"/>
                </a:solidFill>
              </a:rPr>
              <a:t>Provides a complete listing of all treatment types found in INDOT’s Scheduling Project Management System (SPMS) for pavement projects that correspond to the five FHWA work type categories.  </a:t>
            </a:r>
          </a:p>
          <a:p>
            <a:pPr>
              <a:lnSpc>
                <a:spcPts val="1400"/>
              </a:lnSpc>
              <a:spcAft>
                <a:spcPts val="1200"/>
              </a:spcAft>
            </a:pPr>
            <a:endParaRPr lang="en-US" sz="1100" dirty="0">
              <a:solidFill>
                <a:srgbClr val="414141"/>
              </a:solidFill>
            </a:endParaRPr>
          </a:p>
        </p:txBody>
      </p:sp>
      <p:sp>
        <p:nvSpPr>
          <p:cNvPr id="6" name="Rectangle 5"/>
          <p:cNvSpPr/>
          <p:nvPr/>
        </p:nvSpPr>
        <p:spPr>
          <a:xfrm>
            <a:off x="4581243" y="1484784"/>
            <a:ext cx="3828810" cy="2015936"/>
          </a:xfrm>
          <a:prstGeom prst="rect">
            <a:avLst/>
          </a:prstGeom>
        </p:spPr>
        <p:txBody>
          <a:bodyPr wrap="square">
            <a:spAutoFit/>
          </a:bodyPr>
          <a:lstStyle/>
          <a:p>
            <a:pPr marL="171450" indent="-171450">
              <a:lnSpc>
                <a:spcPts val="1400"/>
              </a:lnSpc>
              <a:spcAft>
                <a:spcPts val="1200"/>
              </a:spcAft>
              <a:buFont typeface="Wingdings" panose="05000000000000000000" pitchFamily="2" charset="2"/>
              <a:buChar char="§"/>
            </a:pPr>
            <a:r>
              <a:rPr lang="en-US" sz="1100" b="1" i="1" dirty="0">
                <a:solidFill>
                  <a:srgbClr val="414141"/>
                </a:solidFill>
              </a:rPr>
              <a:t>INDOT Roadway Asset Scoring Rules </a:t>
            </a:r>
            <a:r>
              <a:rPr lang="en-US" sz="1100" i="1" dirty="0">
                <a:solidFill>
                  <a:srgbClr val="414141"/>
                </a:solidFill>
              </a:rPr>
              <a:t>(Revised October 2019): </a:t>
            </a:r>
            <a:r>
              <a:rPr lang="en-US" sz="1100" dirty="0">
                <a:solidFill>
                  <a:srgbClr val="414141"/>
                </a:solidFill>
              </a:rPr>
              <a:t>Includes project scoring rules for HMA and concrete pavement. </a:t>
            </a:r>
          </a:p>
          <a:p>
            <a:pPr marL="171450" indent="-171450">
              <a:lnSpc>
                <a:spcPts val="1400"/>
              </a:lnSpc>
              <a:spcAft>
                <a:spcPts val="1200"/>
              </a:spcAft>
              <a:buFont typeface="Wingdings" panose="05000000000000000000" pitchFamily="2" charset="2"/>
              <a:buChar char="§"/>
            </a:pPr>
            <a:r>
              <a:rPr lang="en-US" sz="1100" b="1" i="1" dirty="0">
                <a:solidFill>
                  <a:srgbClr val="414141"/>
                </a:solidFill>
              </a:rPr>
              <a:t>INDOT’s Pavement Deterioration and Triggers </a:t>
            </a:r>
            <a:r>
              <a:rPr lang="en-US" sz="1100" i="1" dirty="0">
                <a:solidFill>
                  <a:srgbClr val="414141"/>
                </a:solidFill>
              </a:rPr>
              <a:t>(March 2020): </a:t>
            </a:r>
            <a:r>
              <a:rPr lang="en-US" sz="1100" dirty="0">
                <a:solidFill>
                  <a:srgbClr val="414141"/>
                </a:solidFill>
              </a:rPr>
              <a:t>Spreadsheet that lists treatment triggers and resets for HMA and PCCP type pavement by roadway category and provides asset strategies for each pavement type and roadway category. </a:t>
            </a:r>
            <a:endParaRPr lang="en-US" sz="1100" b="1" i="1" dirty="0">
              <a:solidFill>
                <a:srgbClr val="414141"/>
              </a:solidFill>
            </a:endParaRPr>
          </a:p>
          <a:p>
            <a:pPr marL="171450" indent="-171450">
              <a:lnSpc>
                <a:spcPts val="1400"/>
              </a:lnSpc>
              <a:spcAft>
                <a:spcPts val="1200"/>
              </a:spcAft>
              <a:buFont typeface="Wingdings" panose="05000000000000000000" pitchFamily="2" charset="2"/>
              <a:buChar char="§"/>
            </a:pPr>
            <a:endParaRPr lang="en-US" sz="1100" b="1" i="1" dirty="0">
              <a:solidFill>
                <a:srgbClr val="414141"/>
              </a:solidFill>
            </a:endParaRPr>
          </a:p>
        </p:txBody>
      </p:sp>
      <p:pic>
        <p:nvPicPr>
          <p:cNvPr id="2" name="Picture 1"/>
          <p:cNvPicPr>
            <a:picLocks noChangeAspect="1"/>
          </p:cNvPicPr>
          <p:nvPr/>
        </p:nvPicPr>
        <p:blipFill rotWithShape="1">
          <a:blip r:embed="rId7"/>
          <a:srcRect t="50871"/>
          <a:stretch/>
        </p:blipFill>
        <p:spPr>
          <a:xfrm>
            <a:off x="6084168" y="3681028"/>
            <a:ext cx="3059832" cy="2150458"/>
          </a:xfrm>
          <a:prstGeom prst="rect">
            <a:avLst/>
          </a:prstGeom>
        </p:spPr>
      </p:pic>
    </p:spTree>
    <p:extLst>
      <p:ext uri="{BB962C8B-B14F-4D97-AF65-F5344CB8AC3E}">
        <p14:creationId xmlns:p14="http://schemas.microsoft.com/office/powerpoint/2010/main" val="304332896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532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A1 Category</a:t>
            </a:r>
          </a:p>
        </p:txBody>
      </p:sp>
      <p:graphicFrame>
        <p:nvGraphicFramePr>
          <p:cNvPr id="2" name="Table 1"/>
          <p:cNvGraphicFramePr>
            <a:graphicFrameLocks noGrp="1"/>
          </p:cNvGraphicFramePr>
          <p:nvPr>
            <p:extLst>
              <p:ext uri="{D42A27DB-BD31-4B8C-83A1-F6EECF244321}">
                <p14:modId xmlns:p14="http://schemas.microsoft.com/office/powerpoint/2010/main" val="3310185975"/>
              </p:ext>
            </p:extLst>
          </p:nvPr>
        </p:nvGraphicFramePr>
        <p:xfrm>
          <a:off x="286624" y="1175659"/>
          <a:ext cx="8494676" cy="4268855"/>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13746">
                <a:tc>
                  <a:txBody>
                    <a:bodyPr/>
                    <a:lstStyle/>
                    <a:p>
                      <a:pPr algn="ctr"/>
                      <a:endParaRPr lang="en-US" sz="900" dirty="0">
                        <a:solidFill>
                          <a:schemeClr val="bg2"/>
                        </a:solidFill>
                        <a:latin typeface="+mn-lt"/>
                      </a:endParaRPr>
                    </a:p>
                  </a:txBody>
                  <a:tcP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1"/>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341994">
                <a:tc>
                  <a:txBody>
                    <a:bodyPr/>
                    <a:lstStyle/>
                    <a:p>
                      <a:pPr algn="ctr"/>
                      <a:r>
                        <a:rPr lang="en-US" sz="900" b="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Time </a:t>
                      </a:r>
                    </a:p>
                    <a:p>
                      <a:pPr algn="ctr"/>
                      <a:r>
                        <a:rPr lang="en-US" sz="900" b="0" dirty="0">
                          <a:solidFill>
                            <a:schemeClr val="bg2"/>
                          </a:solidFill>
                          <a:latin typeface="+mn-lt"/>
                        </a:rPr>
                        <a:t>(Structural</a:t>
                      </a:r>
                      <a:r>
                        <a:rPr lang="en-US" sz="900" b="0" baseline="0" dirty="0">
                          <a:solidFill>
                            <a:schemeClr val="bg2"/>
                          </a:solidFill>
                          <a:latin typeface="+mn-lt"/>
                        </a:rPr>
                        <a:t> Age)</a:t>
                      </a:r>
                      <a:endParaRPr lang="en-US" sz="900" b="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900" b="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288325">
                <a:tc rowSpan="5">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5">
                  <a:txBody>
                    <a:bodyPr/>
                    <a:lstStyle/>
                    <a:p>
                      <a:pPr algn="ctr"/>
                      <a:r>
                        <a:rPr lang="en-US" sz="900" dirty="0">
                          <a:latin typeface="+mn-lt"/>
                        </a:rPr>
                        <a:t>$30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288325">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30</a:t>
                      </a:r>
                      <a:r>
                        <a:rPr lang="en-US" sz="900" baseline="0" dirty="0">
                          <a:latin typeface="+mn-lt"/>
                        </a:rPr>
                        <a:t> – 50 </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288325">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marL="0" indent="0" algn="ctr">
                        <a:buFont typeface="Wingdings" panose="05000000000000000000" pitchFamily="2" charset="2"/>
                        <a:buNone/>
                      </a:pPr>
                      <a:r>
                        <a:rPr lang="en-US" sz="900" baseline="0" dirty="0">
                          <a:latin typeface="+mn-lt"/>
                        </a:rPr>
                        <a:t>&gt;50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88325">
                <a:tc vMerge="1">
                  <a:txBody>
                    <a:bodyPr/>
                    <a:lstStyle/>
                    <a:p>
                      <a:endParaRPr lang="en-US" sz="800" dirty="0">
                        <a:latin typeface="+mj-lt"/>
                      </a:endParaRPr>
                    </a:p>
                  </a:txBody>
                  <a:tcPr/>
                </a:tc>
                <a:tc>
                  <a:txBody>
                    <a:bodyPr/>
                    <a:lstStyle/>
                    <a:p>
                      <a:pPr algn="ctr"/>
                      <a:r>
                        <a:rPr lang="en-US" sz="900" dirty="0">
                          <a:latin typeface="+mn-lt"/>
                        </a:rPr>
                        <a:t>&gt;120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8</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5"/>
                  </a:ext>
                </a:extLst>
              </a:tr>
              <a:tr h="288325">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8</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6"/>
                  </a:ext>
                </a:extLst>
              </a:tr>
              <a:tr h="288325">
                <a:tc rowSpan="6">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r>
                        <a:rPr lang="en-US" sz="900" b="1" kern="1200" dirty="0">
                          <a:solidFill>
                            <a:schemeClr val="tx2"/>
                          </a:solidFill>
                          <a:latin typeface="+mn-lt"/>
                          <a:ea typeface="+mn-ea"/>
                          <a:cs typeface="+mn-cs"/>
                        </a:rPr>
                        <a:t> </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6">
                  <a:txBody>
                    <a:bodyPr/>
                    <a:lstStyle/>
                    <a:p>
                      <a:pPr algn="ctr"/>
                      <a:r>
                        <a:rPr lang="en-US" sz="900" dirty="0">
                          <a:latin typeface="+mn-lt"/>
                        </a:rPr>
                        <a:t>$55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88325">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30</a:t>
                      </a:r>
                      <a:r>
                        <a:rPr lang="en-US" sz="900" baseline="0" dirty="0">
                          <a:latin typeface="+mn-lt"/>
                        </a:rPr>
                        <a:t> – 50 </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288325">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&gt;50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88325">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Rutting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288325">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&gt;120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288325">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1" kern="1200" dirty="0">
                        <a:solidFill>
                          <a:schemeClr val="dk1"/>
                        </a:solidFill>
                        <a:latin typeface="+mn-lt"/>
                        <a:ea typeface="+mn-ea"/>
                        <a:cs typeface="+mn-cs"/>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nchor="ct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2"/>
                  </a:ext>
                </a:extLst>
              </a:tr>
              <a:tr h="4702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Major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$355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aseline="0" dirty="0">
                          <a:latin typeface="+mn-lt"/>
                        </a:rPr>
                        <a:t>&gt;= 60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1"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3"/>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4238037801"/>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 name="Rectangle 9"/>
          <p:cNvSpPr/>
          <p:nvPr/>
        </p:nvSpPr>
        <p:spPr>
          <a:xfrm>
            <a:off x="2568932" y="937423"/>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7: HMA Treatment Triggers for A1 Roadway Category</a:t>
            </a:r>
            <a:r>
              <a:rPr lang="en-US" sz="900" baseline="30000" dirty="0">
                <a:solidFill>
                  <a:schemeClr val="bg1"/>
                </a:solidFill>
              </a:rPr>
              <a:t>1</a:t>
            </a:r>
            <a:r>
              <a:rPr lang="en-US" sz="900" dirty="0">
                <a:solidFill>
                  <a:schemeClr val="bg1"/>
                </a:solidFill>
              </a:rPr>
              <a:t> </a:t>
            </a:r>
          </a:p>
        </p:txBody>
      </p:sp>
      <p:sp>
        <p:nvSpPr>
          <p:cNvPr id="9" name="Rectangle 8">
            <a:extLst>
              <a:ext uri="{FF2B5EF4-FFF2-40B4-BE49-F238E27FC236}">
                <a16:creationId xmlns:a16="http://schemas.microsoft.com/office/drawing/2014/main" id="{5C193798-63E7-45CB-8689-B914002012A0}"/>
              </a:ext>
            </a:extLst>
          </p:cNvPr>
          <p:cNvSpPr/>
          <p:nvPr/>
        </p:nvSpPr>
        <p:spPr>
          <a:xfrm>
            <a:off x="437200" y="5913276"/>
            <a:ext cx="8239256" cy="558743"/>
          </a:xfrm>
          <a:prstGeom prst="rect">
            <a:avLst/>
          </a:prstGeom>
        </p:spPr>
        <p:txBody>
          <a:bodyPr wrap="square" lIns="0" tIns="0" rIns="0" bIns="0">
            <a:spAutoFit/>
          </a:bodyPr>
          <a:lstStyle/>
          <a:p>
            <a:pPr lvl="0">
              <a:lnSpc>
                <a:spcPts val="1300"/>
              </a:lnSpc>
              <a:spcAft>
                <a:spcPts val="300"/>
              </a:spcAft>
            </a:pPr>
            <a:r>
              <a:rPr lang="en-US" sz="800" i="1" dirty="0">
                <a:solidFill>
                  <a:schemeClr val="tx2"/>
                </a:solidFill>
              </a:rPr>
              <a:t>_____</a:t>
            </a:r>
          </a:p>
          <a:p>
            <a:pPr>
              <a:lnSpc>
                <a:spcPts val="1300"/>
              </a:lnSpc>
              <a:spcAft>
                <a:spcPts val="300"/>
              </a:spcAft>
            </a:pPr>
            <a:r>
              <a:rPr lang="en-US" sz="800" i="1" baseline="30000" dirty="0">
                <a:solidFill>
                  <a:schemeClr val="tx2"/>
                </a:solidFill>
              </a:rPr>
              <a:t>1</a:t>
            </a:r>
            <a:r>
              <a:rPr lang="en-US" sz="800" i="1" dirty="0">
                <a:solidFill>
                  <a:schemeClr val="tx2"/>
                </a:solidFill>
              </a:rPr>
              <a:t>The costs of treatments and timing of treatment triggers will be updated as INDOT staff continue to review and update data.  </a:t>
            </a:r>
          </a:p>
          <a:p>
            <a:pPr lvl="0">
              <a:lnSpc>
                <a:spcPts val="1300"/>
              </a:lnSpc>
              <a:spcAft>
                <a:spcPts val="300"/>
              </a:spcAft>
            </a:pPr>
            <a:r>
              <a:rPr lang="en-US" sz="800" i="1" dirty="0">
                <a:solidFill>
                  <a:schemeClr val="tx2"/>
                </a:solidFill>
              </a:rPr>
              <a:t>.</a:t>
            </a:r>
            <a:endParaRPr lang="en-US" sz="800" i="1" baseline="30000" dirty="0">
              <a:solidFill>
                <a:schemeClr val="tx2"/>
              </a:solidFill>
            </a:endParaRPr>
          </a:p>
        </p:txBody>
      </p:sp>
    </p:spTree>
    <p:extLst>
      <p:ext uri="{BB962C8B-B14F-4D97-AF65-F5344CB8AC3E}">
        <p14:creationId xmlns:p14="http://schemas.microsoft.com/office/powerpoint/2010/main" val="150521017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6348"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A2 Category</a:t>
            </a:r>
          </a:p>
        </p:txBody>
      </p:sp>
      <p:graphicFrame>
        <p:nvGraphicFramePr>
          <p:cNvPr id="2" name="Table 1"/>
          <p:cNvGraphicFramePr>
            <a:graphicFrameLocks noGrp="1"/>
          </p:cNvGraphicFramePr>
          <p:nvPr>
            <p:extLst>
              <p:ext uri="{D42A27DB-BD31-4B8C-83A1-F6EECF244321}">
                <p14:modId xmlns:p14="http://schemas.microsoft.com/office/powerpoint/2010/main" val="1692025568"/>
              </p:ext>
            </p:extLst>
          </p:nvPr>
        </p:nvGraphicFramePr>
        <p:xfrm>
          <a:off x="286624" y="1187059"/>
          <a:ext cx="8494676" cy="4222319"/>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16158">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hMerge="1">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345853">
                <a:tc>
                  <a:txBody>
                    <a:bodyPr/>
                    <a:lstStyle/>
                    <a:p>
                      <a:pPr algn="ctr"/>
                      <a:r>
                        <a:rPr lang="en-US" sz="90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Time </a:t>
                      </a:r>
                    </a:p>
                    <a:p>
                      <a:pPr algn="ctr"/>
                      <a:r>
                        <a:rPr lang="en-US" sz="900" dirty="0">
                          <a:solidFill>
                            <a:schemeClr val="bg2"/>
                          </a:solidFill>
                          <a:latin typeface="+mn-lt"/>
                        </a:rPr>
                        <a:t>(Structural</a:t>
                      </a:r>
                      <a:r>
                        <a:rPr lang="en-US" sz="900" baseline="0" dirty="0">
                          <a:solidFill>
                            <a:schemeClr val="bg2"/>
                          </a:solidFill>
                          <a:latin typeface="+mn-lt"/>
                        </a:rPr>
                        <a:t> Age)</a:t>
                      </a: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281199">
                <a:tc rowSpan="7">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7">
                  <a:txBody>
                    <a:bodyPr/>
                    <a:lstStyle/>
                    <a:p>
                      <a:pPr algn="ctr"/>
                      <a:r>
                        <a:rPr lang="en-US" sz="900" dirty="0">
                          <a:latin typeface="+mn-lt"/>
                        </a:rPr>
                        <a:t>$30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28119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31</a:t>
                      </a:r>
                      <a:r>
                        <a:rPr lang="en-US" sz="900" baseline="0" dirty="0">
                          <a:latin typeface="+mn-lt"/>
                        </a:rPr>
                        <a:t> – 49 </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28119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50 – 69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57766">
                <a:tc vMerge="1">
                  <a:txBody>
                    <a:bodyPr/>
                    <a:lstStyle/>
                    <a:p>
                      <a:endParaRPr lang="en-US" sz="800" dirty="0">
                        <a:latin typeface="+mj-lt"/>
                      </a:endParaRPr>
                    </a:p>
                  </a:txBody>
                  <a:tcPr/>
                </a:tc>
                <a:tc>
                  <a:txBody>
                    <a:bodyPr/>
                    <a:lstStyle/>
                    <a:p>
                      <a:pPr algn="ctr"/>
                      <a:r>
                        <a:rPr lang="en-US" sz="900" dirty="0">
                          <a:latin typeface="+mn-lt"/>
                        </a:rPr>
                        <a:t>&gt;</a:t>
                      </a:r>
                      <a:r>
                        <a:rPr lang="en-US" sz="900" baseline="0" dirty="0">
                          <a:latin typeface="+mn-lt"/>
                        </a:rPr>
                        <a:t> </a:t>
                      </a:r>
                      <a:r>
                        <a:rPr lang="en-US" sz="900" dirty="0">
                          <a:latin typeface="+mn-lt"/>
                        </a:rPr>
                        <a:t>120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&lt;=</a:t>
                      </a:r>
                      <a:r>
                        <a:rPr lang="en-US" sz="900" baseline="0" dirty="0">
                          <a:latin typeface="+mn-lt"/>
                        </a:rPr>
                        <a:t> </a:t>
                      </a:r>
                      <a:r>
                        <a:rPr lang="en-US" sz="900" dirty="0">
                          <a:latin typeface="+mn-lt"/>
                        </a:rPr>
                        <a:t>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5"/>
                  </a:ext>
                </a:extLst>
              </a:tr>
              <a:tr h="257766">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6"/>
                  </a:ext>
                </a:extLst>
              </a:tr>
              <a:tr h="257766">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120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nchor="ct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&gt; 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7"/>
                  </a:ext>
                </a:extLst>
              </a:tr>
              <a:tr h="257766">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nchor="ct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&gt;</a:t>
                      </a:r>
                      <a:r>
                        <a:rPr lang="en-US" sz="900" baseline="0" dirty="0">
                          <a:latin typeface="+mn-lt"/>
                        </a:rPr>
                        <a:t> </a:t>
                      </a:r>
                      <a:r>
                        <a:rPr lang="en-US" sz="900" dirty="0">
                          <a:latin typeface="+mn-lt"/>
                        </a:rPr>
                        <a:t>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8"/>
                  </a:ext>
                </a:extLst>
              </a:tr>
              <a:tr h="267053">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dirty="0">
                          <a:latin typeface="+mn-lt"/>
                        </a:rPr>
                        <a:t>$50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31</a:t>
                      </a:r>
                      <a:r>
                        <a:rPr lang="en-US" sz="900" baseline="0" dirty="0">
                          <a:latin typeface="+mn-lt"/>
                        </a:rPr>
                        <a:t> – 49 </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57766">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50 – 69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239193">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aseline="0" dirty="0">
                          <a:latin typeface="+mn-lt"/>
                        </a:rPr>
                        <a:t>&gt;= 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257766">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2"/>
                  </a:ext>
                </a:extLst>
              </a:tr>
              <a:tr h="216158">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Rutting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3"/>
                  </a:ext>
                </a:extLst>
              </a:tr>
              <a:tr h="4755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Major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$275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aseline="0" dirty="0">
                          <a:latin typeface="+mn-lt"/>
                        </a:rPr>
                        <a:t>&gt;= 70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1"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4"/>
                  </a:ext>
                </a:extLst>
              </a:tr>
            </a:tbl>
          </a:graphicData>
        </a:graphic>
      </p:graphicFrame>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10" name="Rectangle 9"/>
          <p:cNvSpPr/>
          <p:nvPr/>
        </p:nvSpPr>
        <p:spPr>
          <a:xfrm>
            <a:off x="2568932" y="937423"/>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8: HMA Treatment Triggers for A2 Roadway Category </a:t>
            </a:r>
          </a:p>
        </p:txBody>
      </p:sp>
    </p:spTree>
    <p:extLst>
      <p:ext uri="{BB962C8B-B14F-4D97-AF65-F5344CB8AC3E}">
        <p14:creationId xmlns:p14="http://schemas.microsoft.com/office/powerpoint/2010/main" val="78668888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7372"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B1 Category</a:t>
            </a:r>
          </a:p>
        </p:txBody>
      </p:sp>
      <p:graphicFrame>
        <p:nvGraphicFramePr>
          <p:cNvPr id="2" name="Table 1"/>
          <p:cNvGraphicFramePr>
            <a:graphicFrameLocks noGrp="1"/>
          </p:cNvGraphicFramePr>
          <p:nvPr>
            <p:extLst>
              <p:ext uri="{D42A27DB-BD31-4B8C-83A1-F6EECF244321}">
                <p14:modId xmlns:p14="http://schemas.microsoft.com/office/powerpoint/2010/main" val="2771192618"/>
              </p:ext>
            </p:extLst>
          </p:nvPr>
        </p:nvGraphicFramePr>
        <p:xfrm>
          <a:off x="286624" y="1170253"/>
          <a:ext cx="8494676" cy="4005759"/>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14901">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33285">
                <a:tc>
                  <a:txBody>
                    <a:bodyPr/>
                    <a:lstStyle/>
                    <a:p>
                      <a:pPr algn="ctr"/>
                      <a:r>
                        <a:rPr lang="en-US" sz="90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Time </a:t>
                      </a:r>
                    </a:p>
                    <a:p>
                      <a:pPr algn="ctr"/>
                      <a:r>
                        <a:rPr lang="en-US" sz="900" dirty="0">
                          <a:solidFill>
                            <a:schemeClr val="bg2"/>
                          </a:solidFill>
                          <a:latin typeface="+mn-lt"/>
                        </a:rPr>
                        <a:t>(Structural</a:t>
                      </a:r>
                      <a:r>
                        <a:rPr lang="en-US" sz="900" baseline="0" dirty="0">
                          <a:solidFill>
                            <a:schemeClr val="bg2"/>
                          </a:solidFill>
                          <a:latin typeface="+mn-lt"/>
                        </a:rPr>
                        <a:t> Age)</a:t>
                      </a: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309952">
                <a:tc rowSpan="5">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aseline="0" dirty="0">
                          <a:latin typeface="+mn-lt"/>
                        </a:rPr>
                        <a:t>&gt;= 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5">
                  <a:txBody>
                    <a:bodyPr/>
                    <a:lstStyle/>
                    <a:p>
                      <a:pPr algn="ctr"/>
                      <a:r>
                        <a:rPr lang="en-US" sz="900" dirty="0">
                          <a:latin typeface="+mn-lt"/>
                        </a:rPr>
                        <a:t>$22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a:t>
                      </a:r>
                      <a:r>
                        <a:rPr lang="en-US" sz="900" baseline="0" dirty="0">
                          <a:latin typeface="+mn-lt"/>
                        </a:rPr>
                        <a:t>40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309952">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41 – 59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309952">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60 – 79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84123">
                <a:tc vMerge="1">
                  <a:txBody>
                    <a:bodyPr/>
                    <a:lstStyle/>
                    <a:p>
                      <a:endParaRPr lang="en-US" sz="800" dirty="0">
                        <a:latin typeface="+mj-lt"/>
                      </a:endParaRPr>
                    </a:p>
                  </a:txBody>
                  <a:tcPr/>
                </a:tc>
                <a:tc>
                  <a:txBody>
                    <a:bodyPr/>
                    <a:lstStyle/>
                    <a:p>
                      <a:pPr algn="ctr"/>
                      <a:r>
                        <a:rPr lang="en-US" sz="900" dirty="0">
                          <a:latin typeface="+mn-lt"/>
                        </a:rPr>
                        <a:t>&gt;</a:t>
                      </a:r>
                      <a:r>
                        <a:rPr lang="en-US" sz="900" baseline="0" dirty="0">
                          <a:latin typeface="+mn-lt"/>
                        </a:rPr>
                        <a:t> </a:t>
                      </a:r>
                      <a:r>
                        <a:rPr lang="en-US" sz="900" dirty="0">
                          <a:latin typeface="+mn-lt"/>
                        </a:rPr>
                        <a:t>150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5"/>
                  </a:ext>
                </a:extLst>
              </a:tr>
              <a:tr h="284123">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60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6"/>
                  </a:ext>
                </a:extLst>
              </a:tr>
              <a:tr h="294358">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dirty="0">
                          <a:latin typeface="+mn-lt"/>
                        </a:rPr>
                        <a:t>$50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60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84123">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61 – 79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263650">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150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84123">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60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9</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284123">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Rutting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45826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Major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$200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80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1"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2"/>
                  </a:ext>
                </a:extLst>
              </a:tr>
            </a:tbl>
          </a:graphicData>
        </a:graphic>
      </p:graphicFrame>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68932" y="937423"/>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9: HMA Treatment Triggers for B1 Roadway Category </a:t>
            </a:r>
          </a:p>
        </p:txBody>
      </p:sp>
    </p:spTree>
    <p:extLst>
      <p:ext uri="{BB962C8B-B14F-4D97-AF65-F5344CB8AC3E}">
        <p14:creationId xmlns:p14="http://schemas.microsoft.com/office/powerpoint/2010/main" val="422928297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8396"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B2 Category </a:t>
            </a:r>
          </a:p>
        </p:txBody>
      </p:sp>
      <p:graphicFrame>
        <p:nvGraphicFramePr>
          <p:cNvPr id="2" name="Table 1"/>
          <p:cNvGraphicFramePr>
            <a:graphicFrameLocks noGrp="1"/>
          </p:cNvGraphicFramePr>
          <p:nvPr>
            <p:extLst>
              <p:ext uri="{D42A27DB-BD31-4B8C-83A1-F6EECF244321}">
                <p14:modId xmlns:p14="http://schemas.microsoft.com/office/powerpoint/2010/main" val="2117306422"/>
              </p:ext>
            </p:extLst>
          </p:nvPr>
        </p:nvGraphicFramePr>
        <p:xfrm>
          <a:off x="286624" y="1170253"/>
          <a:ext cx="8494676" cy="4041857"/>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24659">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59455">
                <a:tc>
                  <a:txBody>
                    <a:bodyPr/>
                    <a:lstStyle/>
                    <a:p>
                      <a:pPr algn="ctr"/>
                      <a:r>
                        <a:rPr lang="en-US" sz="90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Time </a:t>
                      </a:r>
                    </a:p>
                    <a:p>
                      <a:pPr algn="ctr"/>
                      <a:r>
                        <a:rPr lang="en-US" sz="900" dirty="0">
                          <a:solidFill>
                            <a:schemeClr val="bg2"/>
                          </a:solidFill>
                          <a:latin typeface="+mn-lt"/>
                        </a:rPr>
                        <a:t>(Structural</a:t>
                      </a:r>
                      <a:r>
                        <a:rPr lang="en-US" sz="900" baseline="0" dirty="0">
                          <a:solidFill>
                            <a:schemeClr val="bg2"/>
                          </a:solidFill>
                          <a:latin typeface="+mn-lt"/>
                        </a:rPr>
                        <a:t> Age)</a:t>
                      </a: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313799">
                <a:tc rowSpan="5">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13</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5">
                  <a:txBody>
                    <a:bodyPr/>
                    <a:lstStyle/>
                    <a:p>
                      <a:pPr algn="ctr"/>
                      <a:r>
                        <a:rPr lang="en-US" sz="900" dirty="0">
                          <a:latin typeface="+mn-lt"/>
                        </a:rPr>
                        <a:t>$22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a:t>
                      </a:r>
                      <a:r>
                        <a:rPr lang="en-US" sz="900" baseline="0" dirty="0">
                          <a:latin typeface="+mn-lt"/>
                        </a:rPr>
                        <a:t> 60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31379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61</a:t>
                      </a:r>
                      <a:r>
                        <a:rPr lang="en-US" sz="900" baseline="0" dirty="0">
                          <a:latin typeface="+mn-lt"/>
                        </a:rPr>
                        <a:t> </a:t>
                      </a:r>
                      <a:r>
                        <a:rPr lang="en-US" sz="900" dirty="0">
                          <a:latin typeface="+mn-lt"/>
                        </a:rPr>
                        <a:t>– 79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31379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80 – 87</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87649">
                <a:tc vMerge="1">
                  <a:txBody>
                    <a:bodyPr/>
                    <a:lstStyle/>
                    <a:p>
                      <a:endParaRPr lang="en-US" sz="800" dirty="0">
                        <a:latin typeface="+mj-lt"/>
                      </a:endParaRPr>
                    </a:p>
                  </a:txBody>
                  <a:tcPr/>
                </a:tc>
                <a:tc>
                  <a:txBody>
                    <a:bodyPr/>
                    <a:lstStyle/>
                    <a:p>
                      <a:pPr algn="ctr"/>
                      <a:r>
                        <a:rPr lang="en-US" sz="900" dirty="0">
                          <a:latin typeface="+mn-lt"/>
                        </a:rPr>
                        <a:t>&gt; 150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&gt;= 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5"/>
                  </a:ext>
                </a:extLst>
              </a:tr>
              <a:tr h="287649">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65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6"/>
                  </a:ext>
                </a:extLst>
              </a:tr>
              <a:tr h="298013">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13</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dirty="0">
                          <a:latin typeface="+mn-lt"/>
                        </a:rPr>
                        <a:t>$50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60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8764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11</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61 – 87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266922">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150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87649">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a:t>
                      </a:r>
                      <a:r>
                        <a:rPr lang="en-US" sz="900" baseline="0" dirty="0">
                          <a:latin typeface="+mn-lt"/>
                        </a:rPr>
                        <a:t> </a:t>
                      </a:r>
                      <a:r>
                        <a:rPr lang="en-US" sz="900" dirty="0">
                          <a:latin typeface="+mn-lt"/>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65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a:t>
                      </a:r>
                      <a:r>
                        <a:rPr lang="en-US" sz="900" baseline="0" dirty="0">
                          <a:latin typeface="+mn-lt"/>
                        </a:rPr>
                        <a:t>10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287649">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Rutting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4942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Major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$140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88</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1"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2"/>
                  </a:ext>
                </a:extLst>
              </a:tr>
            </a:tbl>
          </a:graphicData>
        </a:graphic>
      </p:graphicFrame>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68932"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10: HMA Treatment Triggers for B2 Roadway Category </a:t>
            </a:r>
          </a:p>
        </p:txBody>
      </p:sp>
    </p:spTree>
    <p:extLst>
      <p:ext uri="{BB962C8B-B14F-4D97-AF65-F5344CB8AC3E}">
        <p14:creationId xmlns:p14="http://schemas.microsoft.com/office/powerpoint/2010/main" val="187571213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59420"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C1 Category</a:t>
            </a:r>
          </a:p>
        </p:txBody>
      </p:sp>
      <p:graphicFrame>
        <p:nvGraphicFramePr>
          <p:cNvPr id="2" name="Table 1"/>
          <p:cNvGraphicFramePr>
            <a:graphicFrameLocks noGrp="1"/>
          </p:cNvGraphicFramePr>
          <p:nvPr>
            <p:extLst>
              <p:ext uri="{D42A27DB-BD31-4B8C-83A1-F6EECF244321}">
                <p14:modId xmlns:p14="http://schemas.microsoft.com/office/powerpoint/2010/main" val="4036089453"/>
              </p:ext>
            </p:extLst>
          </p:nvPr>
        </p:nvGraphicFramePr>
        <p:xfrm>
          <a:off x="273468" y="1170253"/>
          <a:ext cx="8494676" cy="4029163"/>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04802">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27683">
                <a:tc>
                  <a:txBody>
                    <a:bodyPr/>
                    <a:lstStyle/>
                    <a:p>
                      <a:pPr algn="ctr"/>
                      <a:r>
                        <a:rPr lang="en-US" sz="900" b="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Time </a:t>
                      </a:r>
                    </a:p>
                    <a:p>
                      <a:pPr algn="ctr"/>
                      <a:r>
                        <a:rPr lang="en-US" sz="900" b="0" dirty="0">
                          <a:solidFill>
                            <a:schemeClr val="bg2"/>
                          </a:solidFill>
                          <a:latin typeface="+mn-lt"/>
                        </a:rPr>
                        <a:t>(Structural</a:t>
                      </a:r>
                      <a:r>
                        <a:rPr lang="en-US" sz="900" b="0" baseline="0" dirty="0">
                          <a:solidFill>
                            <a:schemeClr val="bg2"/>
                          </a:solidFill>
                          <a:latin typeface="+mn-lt"/>
                        </a:rPr>
                        <a:t> Age)</a:t>
                      </a:r>
                      <a:endParaRPr lang="en-US" sz="900" b="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312446">
                <a:tc rowSpan="5">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a:t>
                      </a:r>
                      <a:r>
                        <a:rPr lang="en-US" sz="900" baseline="0" dirty="0">
                          <a:latin typeface="+mn-lt"/>
                        </a:rPr>
                        <a:t> 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15</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5">
                  <a:txBody>
                    <a:bodyPr/>
                    <a:lstStyle/>
                    <a:p>
                      <a:pPr algn="ctr"/>
                      <a:r>
                        <a:rPr lang="en-US" sz="900" dirty="0">
                          <a:latin typeface="+mn-lt"/>
                        </a:rPr>
                        <a:t>$22</a:t>
                      </a:r>
                      <a:r>
                        <a:rPr lang="en-US" sz="900" baseline="0" dirty="0">
                          <a:latin typeface="+mn-lt"/>
                        </a:rPr>
                        <a:t> / square yard</a:t>
                      </a:r>
                      <a:endParaRPr lang="en-US" sz="900" dirty="0">
                        <a:latin typeface="+mn-lt"/>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a:t>
                      </a:r>
                      <a:r>
                        <a:rPr lang="en-US" sz="900" baseline="0" dirty="0">
                          <a:latin typeface="+mn-lt"/>
                        </a:rPr>
                        <a:t>55</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312446">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14</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56</a:t>
                      </a:r>
                      <a:r>
                        <a:rPr lang="en-US" sz="900" baseline="0" dirty="0">
                          <a:latin typeface="+mn-lt"/>
                        </a:rPr>
                        <a:t> – 64</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312446">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a:t>
                      </a:r>
                      <a:r>
                        <a:rPr lang="en-US" sz="900" kern="1200" baseline="0" dirty="0">
                          <a:solidFill>
                            <a:schemeClr val="dk1"/>
                          </a:solidFill>
                          <a:latin typeface="+mn-lt"/>
                          <a:ea typeface="+mn-ea"/>
                          <a:cs typeface="+mn-cs"/>
                        </a:rPr>
                        <a:t> 2</a:t>
                      </a: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r>
                        <a:rPr lang="en-US" sz="900" dirty="0">
                          <a:latin typeface="+mn-lt"/>
                        </a:rPr>
                        <a:t>65 – 94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86409">
                <a:tc vMerge="1">
                  <a:txBody>
                    <a:bodyPr/>
                    <a:lstStyle/>
                    <a:p>
                      <a:endParaRPr lang="en-US" sz="800" dirty="0">
                        <a:latin typeface="+mj-lt"/>
                      </a:endParaRPr>
                    </a:p>
                  </a:txBody>
                  <a:tcPr/>
                </a:tc>
                <a:tc>
                  <a:txBody>
                    <a:bodyPr/>
                    <a:lstStyle/>
                    <a:p>
                      <a:pPr algn="ctr"/>
                      <a:r>
                        <a:rPr lang="en-US" sz="900" dirty="0">
                          <a:latin typeface="+mn-lt"/>
                        </a:rPr>
                        <a:t>&gt; 160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5"/>
                  </a:ext>
                </a:extLst>
              </a:tr>
              <a:tr h="286409">
                <a:tc vMerge="1">
                  <a:txBody>
                    <a:bodyPr/>
                    <a:lstStyle/>
                    <a:p>
                      <a:pPr algn="ctr"/>
                      <a:endParaRPr lang="en-US" sz="900" b="1"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70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6"/>
                  </a:ext>
                </a:extLst>
              </a:tr>
              <a:tr h="296728">
                <a:tc row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a:t>
                      </a:r>
                      <a:r>
                        <a:rPr lang="en-US" sz="900" dirty="0">
                          <a:latin typeface="+mn-lt"/>
                        </a:rPr>
                        <a:t>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dirty="0">
                          <a:latin typeface="+mn-lt"/>
                        </a:rPr>
                        <a:t>$50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aseline="0" dirty="0">
                          <a:latin typeface="+mn-lt"/>
                        </a:rPr>
                        <a:t>&lt;= 55</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86409">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11</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r>
                        <a:rPr lang="en-US" sz="900" dirty="0">
                          <a:latin typeface="+mn-lt"/>
                        </a:rPr>
                        <a:t>56 – 94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265772">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a:t>
                      </a:r>
                      <a:r>
                        <a:rPr lang="en-US" sz="900" kern="1200" baseline="0" dirty="0">
                          <a:solidFill>
                            <a:schemeClr val="dk1"/>
                          </a:solidFill>
                          <a:latin typeface="+mn-lt"/>
                          <a:ea typeface="+mn-ea"/>
                          <a:cs typeface="+mn-cs"/>
                        </a:rPr>
                        <a:t> 160</a:t>
                      </a: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9"/>
                  </a:ext>
                </a:extLst>
              </a:tr>
              <a:tr h="286409">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70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12</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0"/>
                  </a:ext>
                </a:extLst>
              </a:tr>
              <a:tr h="286409">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Rutting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11"/>
                  </a:ext>
                </a:extLst>
              </a:tr>
              <a:tr h="45056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Major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$200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95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2"/>
                  </a:ext>
                </a:extLst>
              </a:tr>
            </a:tbl>
          </a:graphicData>
        </a:graphic>
      </p:graphicFrame>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55776"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11: HMA Treatment Triggers for C1 Roadway Category </a:t>
            </a:r>
          </a:p>
        </p:txBody>
      </p:sp>
    </p:spTree>
    <p:extLst>
      <p:ext uri="{BB962C8B-B14F-4D97-AF65-F5344CB8AC3E}">
        <p14:creationId xmlns:p14="http://schemas.microsoft.com/office/powerpoint/2010/main" val="294401417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0444"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rPr>
              <a:t>HMA Treatment Triggers: C2 Category</a:t>
            </a:r>
          </a:p>
        </p:txBody>
      </p:sp>
      <p:graphicFrame>
        <p:nvGraphicFramePr>
          <p:cNvPr id="2" name="Table 1"/>
          <p:cNvGraphicFramePr>
            <a:graphicFrameLocks noGrp="1"/>
          </p:cNvGraphicFramePr>
          <p:nvPr>
            <p:extLst>
              <p:ext uri="{D42A27DB-BD31-4B8C-83A1-F6EECF244321}">
                <p14:modId xmlns:p14="http://schemas.microsoft.com/office/powerpoint/2010/main" val="96784882"/>
              </p:ext>
            </p:extLst>
          </p:nvPr>
        </p:nvGraphicFramePr>
        <p:xfrm>
          <a:off x="273468" y="1170253"/>
          <a:ext cx="8494676" cy="2645012"/>
        </p:xfrm>
        <a:graphic>
          <a:graphicData uri="http://schemas.openxmlformats.org/drawingml/2006/table">
            <a:tbl>
              <a:tblPr firstRow="1" bandRow="1">
                <a:tableStyleId>{1FECB4D8-DB02-4DC6-A0A2-4F2EBAE1DC90}</a:tableStyleId>
              </a:tblPr>
              <a:tblGrid>
                <a:gridCol w="948212">
                  <a:extLst>
                    <a:ext uri="{9D8B030D-6E8A-4147-A177-3AD203B41FA5}">
                      <a16:colId xmlns:a16="http://schemas.microsoft.com/office/drawing/2014/main" val="20000"/>
                    </a:ext>
                  </a:extLst>
                </a:gridCol>
                <a:gridCol w="722028">
                  <a:extLst>
                    <a:ext uri="{9D8B030D-6E8A-4147-A177-3AD203B41FA5}">
                      <a16:colId xmlns:a16="http://schemas.microsoft.com/office/drawing/2014/main" val="20001"/>
                    </a:ext>
                  </a:extLst>
                </a:gridCol>
                <a:gridCol w="972108">
                  <a:extLst>
                    <a:ext uri="{9D8B030D-6E8A-4147-A177-3AD203B41FA5}">
                      <a16:colId xmlns:a16="http://schemas.microsoft.com/office/drawing/2014/main" val="20002"/>
                    </a:ext>
                  </a:extLst>
                </a:gridCol>
                <a:gridCol w="1008112">
                  <a:extLst>
                    <a:ext uri="{9D8B030D-6E8A-4147-A177-3AD203B41FA5}">
                      <a16:colId xmlns:a16="http://schemas.microsoft.com/office/drawing/2014/main" val="20003"/>
                    </a:ext>
                  </a:extLst>
                </a:gridCol>
                <a:gridCol w="1009266">
                  <a:extLst>
                    <a:ext uri="{9D8B030D-6E8A-4147-A177-3AD203B41FA5}">
                      <a16:colId xmlns:a16="http://schemas.microsoft.com/office/drawing/2014/main" val="20004"/>
                    </a:ext>
                  </a:extLst>
                </a:gridCol>
                <a:gridCol w="939939">
                  <a:extLst>
                    <a:ext uri="{9D8B030D-6E8A-4147-A177-3AD203B41FA5}">
                      <a16:colId xmlns:a16="http://schemas.microsoft.com/office/drawing/2014/main" val="20005"/>
                    </a:ext>
                  </a:extLst>
                </a:gridCol>
                <a:gridCol w="636767">
                  <a:extLst>
                    <a:ext uri="{9D8B030D-6E8A-4147-A177-3AD203B41FA5}">
                      <a16:colId xmlns:a16="http://schemas.microsoft.com/office/drawing/2014/main" val="20006"/>
                    </a:ext>
                  </a:extLst>
                </a:gridCol>
                <a:gridCol w="1130318">
                  <a:extLst>
                    <a:ext uri="{9D8B030D-6E8A-4147-A177-3AD203B41FA5}">
                      <a16:colId xmlns:a16="http://schemas.microsoft.com/office/drawing/2014/main" val="20007"/>
                    </a:ext>
                  </a:extLst>
                </a:gridCol>
                <a:gridCol w="1127926">
                  <a:extLst>
                    <a:ext uri="{9D8B030D-6E8A-4147-A177-3AD203B41FA5}">
                      <a16:colId xmlns:a16="http://schemas.microsoft.com/office/drawing/2014/main" val="20008"/>
                    </a:ext>
                  </a:extLst>
                </a:gridCol>
              </a:tblGrid>
              <a:tr h="204665">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27465">
                <a:tc>
                  <a:txBody>
                    <a:bodyPr/>
                    <a:lstStyle/>
                    <a:p>
                      <a:pPr algn="ctr"/>
                      <a:r>
                        <a:rPr lang="en-US" sz="90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RUT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PM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Time </a:t>
                      </a:r>
                    </a:p>
                    <a:p>
                      <a:pPr algn="ctr"/>
                      <a:r>
                        <a:rPr lang="en-US" sz="900" dirty="0">
                          <a:solidFill>
                            <a:schemeClr val="bg2"/>
                          </a:solidFill>
                          <a:latin typeface="+mn-lt"/>
                        </a:rPr>
                        <a:t>(Structural</a:t>
                      </a:r>
                      <a:r>
                        <a:rPr lang="en-US" sz="900" baseline="0" dirty="0">
                          <a:solidFill>
                            <a:schemeClr val="bg2"/>
                          </a:solidFill>
                          <a:latin typeface="+mn-lt"/>
                        </a:rPr>
                        <a:t> Age)</a:t>
                      </a: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312238">
                <a:tc rowSpan="3">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20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3">
                  <a:txBody>
                    <a:bodyPr/>
                    <a:lstStyle/>
                    <a:p>
                      <a:pPr algn="ctr"/>
                      <a:r>
                        <a:rPr lang="en-US" sz="900" dirty="0">
                          <a:latin typeface="+mn-lt"/>
                        </a:rPr>
                        <a:t>$22</a:t>
                      </a:r>
                      <a:r>
                        <a:rPr lang="en-US" sz="900" baseline="0" dirty="0">
                          <a:latin typeface="+mn-lt"/>
                        </a:rPr>
                        <a:t> / square yard</a:t>
                      </a:r>
                      <a:endParaRPr lang="en-US" sz="900" dirty="0">
                        <a:latin typeface="+mn-lt"/>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 </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312238">
                <a:tc vMerge="1">
                  <a:txBody>
                    <a:bodyPr/>
                    <a:lstStyle/>
                    <a:p>
                      <a:endParaRPr lang="en-US" sz="800" dirty="0">
                        <a:latin typeface="+mj-lt"/>
                      </a:endParaRPr>
                    </a:p>
                  </a:txBody>
                  <a:tcPr/>
                </a:tc>
                <a:tc>
                  <a:txBody>
                    <a:bodyPr/>
                    <a:lstStyle/>
                    <a:p>
                      <a:pPr algn="ctr"/>
                      <a:r>
                        <a:rPr lang="en-US" sz="900" dirty="0">
                          <a:latin typeface="+mn-lt"/>
                        </a:rPr>
                        <a:t>&gt; 180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a:t>
                      </a:r>
                      <a:r>
                        <a:rPr lang="en-US" sz="900" kern="1200" baseline="0" dirty="0">
                          <a:solidFill>
                            <a:schemeClr val="dk1"/>
                          </a:solidFill>
                          <a:latin typeface="+mn-lt"/>
                          <a:ea typeface="+mn-ea"/>
                          <a:cs typeface="+mn-cs"/>
                        </a:rPr>
                        <a:t> </a:t>
                      </a:r>
                      <a:r>
                        <a:rPr lang="en-US" sz="900" kern="1200" dirty="0">
                          <a:solidFill>
                            <a:schemeClr val="dk1"/>
                          </a:solidFill>
                          <a:latin typeface="+mn-lt"/>
                          <a:ea typeface="+mn-ea"/>
                          <a:cs typeface="+mn-cs"/>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17</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3"/>
                  </a:ext>
                </a:extLst>
              </a:tr>
              <a:tr h="312238">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17</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4"/>
                  </a:ext>
                </a:extLst>
              </a:tr>
              <a:tr h="296530">
                <a:tc row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tx2"/>
                          </a:solidFill>
                          <a:latin typeface="+mn-lt"/>
                          <a:ea typeface="+mn-ea"/>
                          <a:cs typeface="+mn-cs"/>
                        </a:rPr>
                        <a:t>Minor Structural</a:t>
                      </a:r>
                      <a:r>
                        <a:rPr lang="en-US" sz="900" b="1" kern="1200" baseline="0" dirty="0">
                          <a:solidFill>
                            <a:schemeClr val="tx2"/>
                          </a:solidFill>
                          <a:latin typeface="+mn-lt"/>
                          <a:ea typeface="+mn-ea"/>
                          <a:cs typeface="+mn-cs"/>
                        </a:rPr>
                        <a:t> Treatments</a:t>
                      </a:r>
                      <a:endParaRPr lang="en-US" sz="900" b="1" kern="1200" dirty="0">
                        <a:solidFill>
                          <a:schemeClr val="tx2"/>
                        </a:solidFill>
                        <a:latin typeface="+mn-lt"/>
                        <a:ea typeface="+mn-ea"/>
                        <a:cs typeface="+mn-cs"/>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20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4">
                  <a:txBody>
                    <a:bodyPr/>
                    <a:lstStyle/>
                    <a:p>
                      <a:pPr algn="ctr"/>
                      <a:r>
                        <a:rPr lang="en-US" sz="900" dirty="0">
                          <a:latin typeface="+mn-lt"/>
                        </a:rPr>
                        <a:t>$50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Timing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5"/>
                  </a:ext>
                </a:extLst>
              </a:tr>
              <a:tr h="286218">
                <a:tc vMerge="1">
                  <a:txBody>
                    <a:bodyPr/>
                    <a:lstStyle/>
                    <a:p>
                      <a:endParaRPr lang="en-US" sz="800" dirty="0">
                        <a:latin typeface="+mj-lt"/>
                      </a:endParaRPr>
                    </a:p>
                  </a:txBody>
                  <a:tcPr/>
                </a:tc>
                <a:tc>
                  <a:txBody>
                    <a:bodyPr/>
                    <a:lstStyle/>
                    <a:p>
                      <a:pPr algn="ctr"/>
                      <a:r>
                        <a:rPr lang="en-US" sz="900" dirty="0">
                          <a:latin typeface="+mn-lt"/>
                        </a:rPr>
                        <a:t>&gt; 180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a:t>
                      </a:r>
                      <a:r>
                        <a:rPr lang="en-US" sz="900" kern="1200" baseline="0" dirty="0">
                          <a:solidFill>
                            <a:schemeClr val="dk1"/>
                          </a:solidFill>
                          <a:latin typeface="+mn-lt"/>
                          <a:ea typeface="+mn-ea"/>
                          <a:cs typeface="+mn-cs"/>
                        </a:rPr>
                        <a:t> </a:t>
                      </a:r>
                      <a:r>
                        <a:rPr lang="en-US" sz="900" kern="1200" dirty="0">
                          <a:solidFill>
                            <a:schemeClr val="dk1"/>
                          </a:solidFill>
                          <a:latin typeface="+mn-lt"/>
                          <a:ea typeface="+mn-ea"/>
                          <a:cs typeface="+mn-cs"/>
                        </a:rPr>
                        <a:t>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17</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6"/>
                  </a:ext>
                </a:extLst>
              </a:tr>
              <a:tr h="265595">
                <a:tc vMerge="1">
                  <a:txBody>
                    <a:bodyPr/>
                    <a:lstStyle/>
                    <a:p>
                      <a:pPr algn="ctr"/>
                      <a:endParaRPr lang="en-US" sz="8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&lt;=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&gt;=</a:t>
                      </a:r>
                      <a:r>
                        <a:rPr lang="en-US" sz="900" baseline="0" dirty="0">
                          <a:latin typeface="+mn-lt"/>
                        </a:rPr>
                        <a:t> </a:t>
                      </a:r>
                      <a:r>
                        <a:rPr lang="en-US" sz="900" dirty="0">
                          <a:latin typeface="+mn-lt"/>
                        </a:rPr>
                        <a:t>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17</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Cracking</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7"/>
                  </a:ext>
                </a:extLst>
              </a:tr>
              <a:tr h="265595">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1" kern="1200" dirty="0">
                        <a:solidFill>
                          <a:schemeClr val="dk1"/>
                        </a:solidFill>
                        <a:latin typeface="+mn-lt"/>
                        <a:ea typeface="+mn-ea"/>
                        <a:cs typeface="+mn-cs"/>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0.30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nchor="ct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b="0" dirty="0">
                          <a:latin typeface="+mn-lt"/>
                        </a:rPr>
                        <a:t>Roughness</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bl>
          </a:graphicData>
        </a:graphic>
      </p:graphicFrame>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55776"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12: HMA Treatment Triggers for C2 Roadway Category </a:t>
            </a:r>
          </a:p>
        </p:txBody>
      </p:sp>
    </p:spTree>
    <p:extLst>
      <p:ext uri="{BB962C8B-B14F-4D97-AF65-F5344CB8AC3E}">
        <p14:creationId xmlns:p14="http://schemas.microsoft.com/office/powerpoint/2010/main" val="276971805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1468"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PCCP Treatment Triggers: A Categories</a:t>
            </a:r>
          </a:p>
        </p:txBody>
      </p:sp>
      <p:graphicFrame>
        <p:nvGraphicFramePr>
          <p:cNvPr id="2" name="Table 1"/>
          <p:cNvGraphicFramePr>
            <a:graphicFrameLocks noGrp="1"/>
          </p:cNvGraphicFramePr>
          <p:nvPr>
            <p:extLst>
              <p:ext uri="{D42A27DB-BD31-4B8C-83A1-F6EECF244321}">
                <p14:modId xmlns:p14="http://schemas.microsoft.com/office/powerpoint/2010/main" val="2469073238"/>
              </p:ext>
            </p:extLst>
          </p:nvPr>
        </p:nvGraphicFramePr>
        <p:xfrm>
          <a:off x="431202" y="1169932"/>
          <a:ext cx="7990422" cy="3904290"/>
        </p:xfrm>
        <a:graphic>
          <a:graphicData uri="http://schemas.openxmlformats.org/drawingml/2006/table">
            <a:tbl>
              <a:tblPr firstRow="1" bandRow="1">
                <a:tableStyleId>{1FECB4D8-DB02-4DC6-A0A2-4F2EBAE1DC90}</a:tableStyleId>
              </a:tblPr>
              <a:tblGrid>
                <a:gridCol w="1240043">
                  <a:extLst>
                    <a:ext uri="{9D8B030D-6E8A-4147-A177-3AD203B41FA5}">
                      <a16:colId xmlns:a16="http://schemas.microsoft.com/office/drawing/2014/main" val="20000"/>
                    </a:ext>
                  </a:extLst>
                </a:gridCol>
                <a:gridCol w="673690">
                  <a:extLst>
                    <a:ext uri="{9D8B030D-6E8A-4147-A177-3AD203B41FA5}">
                      <a16:colId xmlns:a16="http://schemas.microsoft.com/office/drawing/2014/main" val="20001"/>
                    </a:ext>
                  </a:extLst>
                </a:gridCol>
                <a:gridCol w="846221">
                  <a:extLst>
                    <a:ext uri="{9D8B030D-6E8A-4147-A177-3AD203B41FA5}">
                      <a16:colId xmlns:a16="http://schemas.microsoft.com/office/drawing/2014/main" val="20002"/>
                    </a:ext>
                  </a:extLst>
                </a:gridCol>
                <a:gridCol w="670785">
                  <a:extLst>
                    <a:ext uri="{9D8B030D-6E8A-4147-A177-3AD203B41FA5}">
                      <a16:colId xmlns:a16="http://schemas.microsoft.com/office/drawing/2014/main" val="20003"/>
                    </a:ext>
                  </a:extLst>
                </a:gridCol>
                <a:gridCol w="947947">
                  <a:extLst>
                    <a:ext uri="{9D8B030D-6E8A-4147-A177-3AD203B41FA5}">
                      <a16:colId xmlns:a16="http://schemas.microsoft.com/office/drawing/2014/main" val="20004"/>
                    </a:ext>
                  </a:extLst>
                </a:gridCol>
                <a:gridCol w="827053">
                  <a:extLst>
                    <a:ext uri="{9D8B030D-6E8A-4147-A177-3AD203B41FA5}">
                      <a16:colId xmlns:a16="http://schemas.microsoft.com/office/drawing/2014/main" val="20005"/>
                    </a:ext>
                  </a:extLst>
                </a:gridCol>
                <a:gridCol w="1059296">
                  <a:extLst>
                    <a:ext uri="{9D8B030D-6E8A-4147-A177-3AD203B41FA5}">
                      <a16:colId xmlns:a16="http://schemas.microsoft.com/office/drawing/2014/main" val="20006"/>
                    </a:ext>
                  </a:extLst>
                </a:gridCol>
                <a:gridCol w="825940">
                  <a:extLst>
                    <a:ext uri="{9D8B030D-6E8A-4147-A177-3AD203B41FA5}">
                      <a16:colId xmlns:a16="http://schemas.microsoft.com/office/drawing/2014/main" val="20007"/>
                    </a:ext>
                  </a:extLst>
                </a:gridCol>
                <a:gridCol w="899447">
                  <a:extLst>
                    <a:ext uri="{9D8B030D-6E8A-4147-A177-3AD203B41FA5}">
                      <a16:colId xmlns:a16="http://schemas.microsoft.com/office/drawing/2014/main" val="20008"/>
                    </a:ext>
                  </a:extLst>
                </a:gridCol>
              </a:tblGrid>
              <a:tr h="214066">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42505">
                <a:tc>
                  <a:txBody>
                    <a:bodyPr/>
                    <a:lstStyle/>
                    <a:p>
                      <a:pPr algn="ctr"/>
                      <a:r>
                        <a:rPr lang="en-US" sz="90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Fault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Profile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Time </a:t>
                      </a:r>
                    </a:p>
                    <a:p>
                      <a:pPr algn="ctr"/>
                      <a:r>
                        <a:rPr lang="en-US" sz="900" dirty="0">
                          <a:solidFill>
                            <a:schemeClr val="bg2"/>
                          </a:solidFill>
                          <a:latin typeface="+mn-lt"/>
                        </a:rPr>
                        <a:t>(Structural</a:t>
                      </a:r>
                      <a:r>
                        <a:rPr lang="en-US" sz="900" baseline="0" dirty="0">
                          <a:solidFill>
                            <a:schemeClr val="bg2"/>
                          </a:solidFill>
                          <a:latin typeface="+mn-lt"/>
                        </a:rPr>
                        <a:t> Age)</a:t>
                      </a: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Cost </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294417">
                <a:tc rowSpan="6">
                  <a:txBody>
                    <a:bodyPr/>
                    <a:lstStyle/>
                    <a:p>
                      <a:pPr algn="ctr"/>
                      <a:r>
                        <a:rPr lang="en-US" sz="900" b="1" baseline="0" dirty="0">
                          <a:solidFill>
                            <a:schemeClr val="tx2"/>
                          </a:solidFill>
                          <a:latin typeface="+mn-lt"/>
                        </a:rPr>
                        <a:t>Pavement Preservation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indent="0" algn="ctr">
                        <a:buFont typeface="Wingdings" panose="05000000000000000000" pitchFamily="2" charset="2"/>
                        <a:buNone/>
                      </a:pPr>
                      <a:r>
                        <a:rPr lang="en-US" sz="900" b="0" dirty="0">
                          <a:latin typeface="+mn-lt"/>
                        </a:rPr>
                        <a:t>&gt;</a:t>
                      </a:r>
                      <a:r>
                        <a:rPr lang="en-US" sz="900" b="0" baseline="0" dirty="0">
                          <a:latin typeface="+mn-lt"/>
                        </a:rPr>
                        <a:t> 5</a:t>
                      </a: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 10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6">
                  <a:txBody>
                    <a:bodyPr/>
                    <a:lstStyle/>
                    <a:p>
                      <a:pPr algn="ctr"/>
                      <a:r>
                        <a:rPr lang="en-US" sz="900" b="0" dirty="0">
                          <a:latin typeface="+mn-lt"/>
                        </a:rPr>
                        <a:t>$40 /</a:t>
                      </a:r>
                      <a:r>
                        <a:rPr lang="en-US" sz="900" b="0" baseline="0" dirty="0">
                          <a:latin typeface="+mn-lt"/>
                        </a:rPr>
                        <a:t> </a:t>
                      </a:r>
                    </a:p>
                    <a:p>
                      <a:pPr algn="ctr"/>
                      <a:r>
                        <a:rPr lang="en-US" sz="900" b="0" baseline="0" dirty="0">
                          <a:latin typeface="+mn-lt"/>
                        </a:rPr>
                        <a:t>square yard</a:t>
                      </a:r>
                      <a:endParaRPr lang="en-US" sz="900" b="0" dirty="0">
                        <a:latin typeface="+mn-lt"/>
                      </a:endParaRPr>
                    </a:p>
                    <a:p>
                      <a:pPr algn="ctr"/>
                      <a:endParaRPr lang="en-US" sz="900" b="0" dirty="0">
                        <a:latin typeface="+mn-lt"/>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6">
                  <a:txBody>
                    <a:bodyPr/>
                    <a:lstStyle/>
                    <a:p>
                      <a:pPr algn="ctr"/>
                      <a:r>
                        <a:rPr lang="en-US" sz="900" b="0" dirty="0">
                          <a:latin typeface="+mn-lt"/>
                        </a:rPr>
                        <a:t>Timing</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294417">
                <a:tc vMerge="1">
                  <a:txBody>
                    <a:bodyPr/>
                    <a:lstStyle/>
                    <a:p>
                      <a:endParaRPr lang="en-US" sz="800" dirty="0">
                        <a:latin typeface="+mj-lt"/>
                      </a:endParaRPr>
                    </a:p>
                  </a:txBody>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900" b="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a:t>
                      </a:r>
                      <a:r>
                        <a:rPr lang="en-US" sz="900" b="0" baseline="0" dirty="0">
                          <a:latin typeface="+mn-lt"/>
                        </a:rPr>
                        <a:t> </a:t>
                      </a:r>
                      <a:r>
                        <a:rPr lang="en-US" sz="900" b="0" dirty="0">
                          <a:latin typeface="+mn-lt"/>
                        </a:rPr>
                        <a:t>18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3"/>
                  </a:ext>
                </a:extLst>
              </a:tr>
              <a:tr h="294417">
                <a:tc vMerge="1">
                  <a:txBody>
                    <a:bodyPr/>
                    <a:lstStyle/>
                    <a:p>
                      <a:endParaRPr lang="en-US" sz="800" dirty="0">
                        <a:latin typeface="+mj-lt"/>
                      </a:endParaRPr>
                    </a:p>
                  </a:txBody>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 26</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4"/>
                  </a:ext>
                </a:extLst>
              </a:tr>
              <a:tr h="294417">
                <a:tc vMerge="1">
                  <a:txBody>
                    <a:bodyPr/>
                    <a:lstStyle/>
                    <a:p>
                      <a:endParaRPr lang="en-US" sz="800" dirty="0">
                        <a:latin typeface="+mj-lt"/>
                      </a:endParaRPr>
                    </a:p>
                  </a:txBody>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 34</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5"/>
                  </a:ext>
                </a:extLst>
              </a:tr>
              <a:tr h="294417">
                <a:tc vMerge="1">
                  <a:txBody>
                    <a:bodyPr/>
                    <a:lstStyle/>
                    <a:p>
                      <a:endParaRPr lang="en-US" sz="800" dirty="0">
                        <a:latin typeface="+mj-lt"/>
                      </a:endParaRPr>
                    </a:p>
                  </a:txBody>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 </a:t>
                      </a:r>
                      <a:r>
                        <a:rPr lang="en-US" sz="900" b="0" baseline="0" dirty="0">
                          <a:latin typeface="+mn-lt"/>
                        </a:rPr>
                        <a:t>40</a:t>
                      </a: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6"/>
                  </a:ext>
                </a:extLst>
              </a:tr>
              <a:tr h="294417">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b="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b="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&gt;= 45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7"/>
                  </a:ext>
                </a:extLst>
              </a:tr>
              <a:tr h="294417">
                <a:tc rowSpan="4">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120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a:t>
                      </a:r>
                      <a:r>
                        <a:rPr lang="en-US" sz="900" dirty="0">
                          <a:latin typeface="+mn-lt"/>
                        </a:rPr>
                        <a:t>10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4">
                  <a:txBody>
                    <a:bodyPr/>
                    <a:lstStyle/>
                    <a:p>
                      <a:pPr algn="ctr"/>
                      <a:r>
                        <a:rPr lang="en-US" sz="900" dirty="0">
                          <a:latin typeface="+mn-lt"/>
                        </a:rPr>
                        <a:t>$50 / </a:t>
                      </a:r>
                    </a:p>
                    <a:p>
                      <a:pPr algn="ctr"/>
                      <a:r>
                        <a:rPr lang="en-US" sz="900" dirty="0">
                          <a:latin typeface="+mn-lt"/>
                        </a:rPr>
                        <a:t>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4">
                  <a:txBody>
                    <a:bodyPr/>
                    <a:lstStyle/>
                    <a:p>
                      <a:pPr algn="ctr"/>
                      <a:r>
                        <a:rPr lang="en-US" sz="900" b="0" dirty="0">
                          <a:latin typeface="+mn-lt"/>
                        </a:rPr>
                        <a:t>Timing &amp; Roughness</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294417">
                <a:tc vMerge="1">
                  <a:txBody>
                    <a:bodyPr/>
                    <a:lstStyle/>
                    <a:p>
                      <a:endParaRPr lang="en-US" sz="800" dirty="0">
                        <a:latin typeface="+mj-lt"/>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130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26</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94417">
                <a:tc vMerge="1">
                  <a:txBody>
                    <a:bodyPr/>
                    <a:lstStyle/>
                    <a:p>
                      <a:endParaRPr lang="en-US" sz="800" dirty="0">
                        <a:latin typeface="+mj-lt"/>
                      </a:endParaRPr>
                    </a:p>
                  </a:txBody>
                  <a:tcPr/>
                </a:tc>
                <a:tc>
                  <a:txBody>
                    <a:bodyPr/>
                    <a:lstStyle/>
                    <a:p>
                      <a:pPr algn="ctr"/>
                      <a:r>
                        <a:rPr lang="en-US" sz="900" dirty="0">
                          <a:latin typeface="+mn-lt"/>
                        </a:rPr>
                        <a:t>&gt; 140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a:t>
                      </a:r>
                      <a:r>
                        <a:rPr lang="en-US" sz="900" baseline="0" dirty="0">
                          <a:latin typeface="+mn-lt"/>
                        </a:rPr>
                        <a:t>34</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94417">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1" kern="1200" dirty="0">
                        <a:solidFill>
                          <a:schemeClr val="dk1"/>
                        </a:solidFill>
                        <a:latin typeface="+mn-lt"/>
                        <a:ea typeface="+mn-ea"/>
                        <a:cs typeface="+mn-cs"/>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r>
                        <a:rPr lang="en-US" sz="900" dirty="0">
                          <a:latin typeface="+mn-lt"/>
                        </a:rPr>
                        <a:t>&gt; 150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a:t>
                      </a:r>
                      <a:r>
                        <a:rPr lang="en-US" sz="900" dirty="0">
                          <a:latin typeface="+mn-lt"/>
                        </a:rPr>
                        <a:t>40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342505">
                <a:tc>
                  <a:txBody>
                    <a:bodyPr/>
                    <a:lstStyle/>
                    <a:p>
                      <a:pPr algn="ctr"/>
                      <a:r>
                        <a:rPr lang="en-US" sz="900" b="1" dirty="0">
                          <a:solidFill>
                            <a:schemeClr val="tx2"/>
                          </a:solidFill>
                          <a:latin typeface="+mn-lt"/>
                        </a:rPr>
                        <a:t>Major Structural Treatments </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a:t>
                      </a:r>
                      <a:r>
                        <a:rPr lang="en-US" sz="900" baseline="0" dirty="0">
                          <a:latin typeface="+mn-lt"/>
                        </a:rPr>
                        <a:t>50</a:t>
                      </a: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$275 / </a:t>
                      </a:r>
                    </a:p>
                    <a:p>
                      <a:pPr algn="ctr"/>
                      <a:r>
                        <a:rPr lang="en-US" sz="900" dirty="0">
                          <a:latin typeface="+mn-lt"/>
                        </a:rPr>
                        <a:t>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2"/>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1647953804"/>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55776"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13: PCCP Treatment Triggers for A Roadway Categories </a:t>
            </a:r>
          </a:p>
        </p:txBody>
      </p:sp>
    </p:spTree>
    <p:extLst>
      <p:ext uri="{BB962C8B-B14F-4D97-AF65-F5344CB8AC3E}">
        <p14:creationId xmlns:p14="http://schemas.microsoft.com/office/powerpoint/2010/main" val="173128999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2492"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PCCP Treatment Triggers: B and C Categories</a:t>
            </a:r>
          </a:p>
        </p:txBody>
      </p:sp>
      <p:graphicFrame>
        <p:nvGraphicFramePr>
          <p:cNvPr id="2" name="Table 1"/>
          <p:cNvGraphicFramePr>
            <a:graphicFrameLocks noGrp="1"/>
          </p:cNvGraphicFramePr>
          <p:nvPr>
            <p:extLst>
              <p:ext uri="{D42A27DB-BD31-4B8C-83A1-F6EECF244321}">
                <p14:modId xmlns:p14="http://schemas.microsoft.com/office/powerpoint/2010/main" val="3382997376"/>
              </p:ext>
            </p:extLst>
          </p:nvPr>
        </p:nvGraphicFramePr>
        <p:xfrm>
          <a:off x="444943" y="1170253"/>
          <a:ext cx="7990422" cy="4118679"/>
        </p:xfrm>
        <a:graphic>
          <a:graphicData uri="http://schemas.openxmlformats.org/drawingml/2006/table">
            <a:tbl>
              <a:tblPr firstRow="1" bandRow="1">
                <a:tableStyleId>{1FECB4D8-DB02-4DC6-A0A2-4F2EBAE1DC90}</a:tableStyleId>
              </a:tblPr>
              <a:tblGrid>
                <a:gridCol w="1240043">
                  <a:extLst>
                    <a:ext uri="{9D8B030D-6E8A-4147-A177-3AD203B41FA5}">
                      <a16:colId xmlns:a16="http://schemas.microsoft.com/office/drawing/2014/main" val="20000"/>
                    </a:ext>
                  </a:extLst>
                </a:gridCol>
                <a:gridCol w="673690">
                  <a:extLst>
                    <a:ext uri="{9D8B030D-6E8A-4147-A177-3AD203B41FA5}">
                      <a16:colId xmlns:a16="http://schemas.microsoft.com/office/drawing/2014/main" val="20001"/>
                    </a:ext>
                  </a:extLst>
                </a:gridCol>
                <a:gridCol w="846221">
                  <a:extLst>
                    <a:ext uri="{9D8B030D-6E8A-4147-A177-3AD203B41FA5}">
                      <a16:colId xmlns:a16="http://schemas.microsoft.com/office/drawing/2014/main" val="20002"/>
                    </a:ext>
                  </a:extLst>
                </a:gridCol>
                <a:gridCol w="670785">
                  <a:extLst>
                    <a:ext uri="{9D8B030D-6E8A-4147-A177-3AD203B41FA5}">
                      <a16:colId xmlns:a16="http://schemas.microsoft.com/office/drawing/2014/main" val="20003"/>
                    </a:ext>
                  </a:extLst>
                </a:gridCol>
                <a:gridCol w="947947">
                  <a:extLst>
                    <a:ext uri="{9D8B030D-6E8A-4147-A177-3AD203B41FA5}">
                      <a16:colId xmlns:a16="http://schemas.microsoft.com/office/drawing/2014/main" val="20004"/>
                    </a:ext>
                  </a:extLst>
                </a:gridCol>
                <a:gridCol w="827053">
                  <a:extLst>
                    <a:ext uri="{9D8B030D-6E8A-4147-A177-3AD203B41FA5}">
                      <a16:colId xmlns:a16="http://schemas.microsoft.com/office/drawing/2014/main" val="20005"/>
                    </a:ext>
                  </a:extLst>
                </a:gridCol>
                <a:gridCol w="1095300">
                  <a:extLst>
                    <a:ext uri="{9D8B030D-6E8A-4147-A177-3AD203B41FA5}">
                      <a16:colId xmlns:a16="http://schemas.microsoft.com/office/drawing/2014/main" val="20006"/>
                    </a:ext>
                  </a:extLst>
                </a:gridCol>
                <a:gridCol w="828092">
                  <a:extLst>
                    <a:ext uri="{9D8B030D-6E8A-4147-A177-3AD203B41FA5}">
                      <a16:colId xmlns:a16="http://schemas.microsoft.com/office/drawing/2014/main" val="20007"/>
                    </a:ext>
                  </a:extLst>
                </a:gridCol>
                <a:gridCol w="861291">
                  <a:extLst>
                    <a:ext uri="{9D8B030D-6E8A-4147-A177-3AD203B41FA5}">
                      <a16:colId xmlns:a16="http://schemas.microsoft.com/office/drawing/2014/main" val="20008"/>
                    </a:ext>
                  </a:extLst>
                </a:gridCol>
              </a:tblGrid>
              <a:tr h="205932">
                <a:tc>
                  <a:txBody>
                    <a:bodyPr/>
                    <a:lstStyle/>
                    <a:p>
                      <a:pPr algn="ctr"/>
                      <a:endParaRPr lang="en-US" sz="90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gridSpan="8">
                  <a:txBody>
                    <a:bodyPr/>
                    <a:lstStyle/>
                    <a:p>
                      <a:pPr algn="ctr"/>
                      <a:r>
                        <a:rPr lang="en-US" sz="900" dirty="0">
                          <a:solidFill>
                            <a:schemeClr val="bg2"/>
                          </a:solidFill>
                          <a:latin typeface="+mn-lt"/>
                        </a:rPr>
                        <a:t>Triggers</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tc hMerge="1">
                  <a:txBody>
                    <a:bodyPr/>
                    <a:lstStyle/>
                    <a:p>
                      <a:pPr algn="ctr"/>
                      <a:endParaRPr lang="en-US" sz="900" dirty="0">
                        <a:solidFill>
                          <a:schemeClr val="bg2"/>
                        </a:solidFill>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25408F"/>
                    </a:solidFill>
                  </a:tcPr>
                </a:tc>
                <a:extLst>
                  <a:ext uri="{0D108BD9-81ED-4DB2-BD59-A6C34878D82A}">
                    <a16:rowId xmlns:a16="http://schemas.microsoft.com/office/drawing/2014/main" val="10000"/>
                  </a:ext>
                </a:extLst>
              </a:tr>
              <a:tr h="329491">
                <a:tc>
                  <a:txBody>
                    <a:bodyPr/>
                    <a:lstStyle/>
                    <a:p>
                      <a:pPr algn="ctr"/>
                      <a:r>
                        <a:rPr lang="en-US" sz="900" b="0" dirty="0">
                          <a:solidFill>
                            <a:schemeClr val="bg2"/>
                          </a:solidFill>
                          <a:latin typeface="+mn-lt"/>
                        </a:rPr>
                        <a:t>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IRI</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Fault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DBA</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Profile Count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Functional Age</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Time </a:t>
                      </a:r>
                    </a:p>
                    <a:p>
                      <a:pPr algn="ctr"/>
                      <a:r>
                        <a:rPr lang="en-US" sz="900" b="0" dirty="0">
                          <a:solidFill>
                            <a:schemeClr val="bg2"/>
                          </a:solidFill>
                          <a:latin typeface="+mn-lt"/>
                        </a:rPr>
                        <a:t>(Structural</a:t>
                      </a:r>
                      <a:r>
                        <a:rPr lang="en-US" sz="900" b="0" baseline="0" dirty="0">
                          <a:solidFill>
                            <a:schemeClr val="bg2"/>
                          </a:solidFill>
                          <a:latin typeface="+mn-lt"/>
                        </a:rPr>
                        <a:t> Age)</a:t>
                      </a:r>
                      <a:endParaRPr lang="en-US" sz="900" b="0" dirty="0">
                        <a:solidFill>
                          <a:schemeClr val="bg2"/>
                        </a:solidFill>
                        <a:latin typeface="+mn-lt"/>
                      </a:endParaRP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Cost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tc>
                  <a:txBody>
                    <a:bodyPr/>
                    <a:lstStyle/>
                    <a:p>
                      <a:pPr algn="ctr"/>
                      <a:r>
                        <a:rPr lang="en-US" sz="900" b="0" dirty="0">
                          <a:solidFill>
                            <a:schemeClr val="bg2"/>
                          </a:solidFill>
                          <a:latin typeface="+mn-lt"/>
                        </a:rPr>
                        <a:t>Reason for Treatment</a:t>
                      </a:r>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tx2"/>
                    </a:solidFill>
                  </a:tcPr>
                </a:tc>
                <a:extLst>
                  <a:ext uri="{0D108BD9-81ED-4DB2-BD59-A6C34878D82A}">
                    <a16:rowId xmlns:a16="http://schemas.microsoft.com/office/drawing/2014/main" val="10001"/>
                  </a:ext>
                </a:extLst>
              </a:tr>
              <a:tr h="269671">
                <a:tc rowSpan="6">
                  <a:txBody>
                    <a:bodyPr/>
                    <a:lstStyle/>
                    <a:p>
                      <a:pPr algn="ctr"/>
                      <a:r>
                        <a:rPr lang="en-US" sz="900" b="1" baseline="0" dirty="0">
                          <a:solidFill>
                            <a:schemeClr val="tx2"/>
                          </a:solidFill>
                          <a:latin typeface="+mn-lt"/>
                        </a:rPr>
                        <a:t>Pavement Preservation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10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6">
                  <a:txBody>
                    <a:bodyPr/>
                    <a:lstStyle/>
                    <a:p>
                      <a:pPr algn="ctr"/>
                      <a:r>
                        <a:rPr lang="en-US" sz="900" dirty="0">
                          <a:latin typeface="+mn-lt"/>
                        </a:rPr>
                        <a:t>$40 / </a:t>
                      </a:r>
                    </a:p>
                    <a:p>
                      <a:pPr algn="ctr"/>
                      <a:r>
                        <a:rPr lang="en-US" sz="900" dirty="0">
                          <a:latin typeface="+mn-lt"/>
                        </a:rPr>
                        <a:t>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rowSpan="6">
                  <a:txBody>
                    <a:bodyPr/>
                    <a:lstStyle/>
                    <a:p>
                      <a:pPr algn="ctr"/>
                      <a:r>
                        <a:rPr lang="en-US" sz="900" b="0" dirty="0">
                          <a:latin typeface="+mn-lt"/>
                        </a:rPr>
                        <a:t>Timing</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02"/>
                  </a:ext>
                </a:extLst>
              </a:tr>
              <a:tr h="269671">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18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3"/>
                  </a:ext>
                </a:extLst>
              </a:tr>
              <a:tr h="269671">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26</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4"/>
                  </a:ext>
                </a:extLst>
              </a:tr>
              <a:tr h="269671">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34</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5"/>
                  </a:ext>
                </a:extLst>
              </a:tr>
              <a:tr h="269671">
                <a:tc vMerge="1">
                  <a:txBody>
                    <a:bodyPr/>
                    <a:lstStyle/>
                    <a:p>
                      <a:endParaRPr lang="en-US" sz="800" dirty="0">
                        <a:latin typeface="+mj-lt"/>
                      </a:endParaRPr>
                    </a:p>
                  </a:txBody>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baseline="0" dirty="0">
                          <a:solidFill>
                            <a:schemeClr val="dk1"/>
                          </a:solidFill>
                          <a:latin typeface="+mn-lt"/>
                          <a:ea typeface="+mn-ea"/>
                          <a:cs typeface="+mn-cs"/>
                        </a:rPr>
                        <a:t>&gt; 5</a:t>
                      </a: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 40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6"/>
                  </a:ext>
                </a:extLst>
              </a:tr>
              <a:tr h="269671">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kern="1200" dirty="0">
                        <a:solidFill>
                          <a:schemeClr val="dk1"/>
                        </a:solidFill>
                        <a:latin typeface="+mn-lt"/>
                        <a:ea typeface="+mn-ea"/>
                        <a:cs typeface="+mn-cs"/>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45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rgbClr val="E7EAF3"/>
                    </a:solidFill>
                  </a:tcPr>
                </a:tc>
                <a:extLst>
                  <a:ext uri="{0D108BD9-81ED-4DB2-BD59-A6C34878D82A}">
                    <a16:rowId xmlns:a16="http://schemas.microsoft.com/office/drawing/2014/main" val="10007"/>
                  </a:ext>
                </a:extLst>
              </a:tr>
              <a:tr h="329491">
                <a:tc rowSpan="5">
                  <a:txBody>
                    <a:bodyPr/>
                    <a:lstStyle/>
                    <a:p>
                      <a:pPr algn="ctr"/>
                      <a:r>
                        <a:rPr lang="en-US" sz="900" b="1" baseline="0" dirty="0">
                          <a:solidFill>
                            <a:schemeClr val="tx2"/>
                          </a:solidFill>
                          <a:latin typeface="+mn-lt"/>
                        </a:rPr>
                        <a:t>Preventive Maintenance Treatments</a:t>
                      </a:r>
                      <a:endParaRPr lang="en-US" sz="900" b="1" dirty="0">
                        <a:solidFill>
                          <a:schemeClr val="tx2"/>
                        </a:solidFill>
                        <a:latin typeface="+mn-lt"/>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indent="0" algn="ctr">
                        <a:buFont typeface="Wingdings" panose="05000000000000000000" pitchFamily="2" charset="2"/>
                        <a:buNone/>
                      </a:pPr>
                      <a:r>
                        <a:rPr lang="en-US" sz="900" dirty="0">
                          <a:latin typeface="+mn-lt"/>
                        </a:rPr>
                        <a:t>&gt; 120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endParaRPr lang="en-US">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dirty="0">
                          <a:latin typeface="+mn-lt"/>
                        </a:rPr>
                        <a:t>$50 / </a:t>
                      </a:r>
                    </a:p>
                    <a:p>
                      <a:pPr algn="ctr"/>
                      <a:r>
                        <a:rPr lang="en-US" sz="900" dirty="0">
                          <a:latin typeface="+mn-lt"/>
                        </a:rPr>
                        <a:t>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rowSpan="5">
                  <a:txBody>
                    <a:bodyPr/>
                    <a:lstStyle/>
                    <a:p>
                      <a:pPr algn="ctr"/>
                      <a:r>
                        <a:rPr lang="en-US" sz="900" b="0" dirty="0">
                          <a:latin typeface="+mn-lt"/>
                        </a:rPr>
                        <a:t>Timing &amp; Roughness</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extLst>
                  <a:ext uri="{0D108BD9-81ED-4DB2-BD59-A6C34878D82A}">
                    <a16:rowId xmlns:a16="http://schemas.microsoft.com/office/drawing/2014/main" val="10008"/>
                  </a:ext>
                </a:extLst>
              </a:tr>
              <a:tr h="329491">
                <a:tc vMerge="1">
                  <a:txBody>
                    <a:bodyPr/>
                    <a:lstStyle/>
                    <a:p>
                      <a:endParaRPr lang="en-US" sz="800" dirty="0">
                        <a:latin typeface="+mj-lt"/>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130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endParaRPr lang="en-US"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18</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269671">
                <a:tc vMerge="1">
                  <a:txBody>
                    <a:bodyPr/>
                    <a:lstStyle/>
                    <a:p>
                      <a:endParaRPr lang="en-US" sz="800" dirty="0">
                        <a:latin typeface="+mj-lt"/>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900" kern="1200" dirty="0">
                          <a:solidFill>
                            <a:schemeClr val="dk1"/>
                          </a:solidFill>
                          <a:latin typeface="+mn-lt"/>
                          <a:ea typeface="+mn-ea"/>
                          <a:cs typeface="+mn-cs"/>
                        </a:rPr>
                        <a:t>&gt; 130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a:t>
                      </a:r>
                      <a:r>
                        <a:rPr lang="en-US" sz="900" kern="1200" baseline="0" dirty="0">
                          <a:solidFill>
                            <a:schemeClr val="dk1"/>
                          </a:solidFill>
                          <a:latin typeface="+mn-lt"/>
                          <a:ea typeface="+mn-ea"/>
                          <a:cs typeface="+mn-cs"/>
                        </a:rPr>
                        <a:t> </a:t>
                      </a:r>
                      <a:r>
                        <a:rPr lang="en-US" sz="900" kern="1200" dirty="0">
                          <a:solidFill>
                            <a:schemeClr val="dk1"/>
                          </a:solidFill>
                          <a:latin typeface="+mn-lt"/>
                          <a:ea typeface="+mn-ea"/>
                          <a:cs typeface="+mn-cs"/>
                        </a:rPr>
                        <a:t>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a:t>
                      </a:r>
                      <a:r>
                        <a:rPr lang="en-US" sz="900" baseline="0" dirty="0">
                          <a:latin typeface="+mn-lt"/>
                        </a:rPr>
                        <a:t> </a:t>
                      </a:r>
                      <a:r>
                        <a:rPr lang="en-US" sz="900" dirty="0">
                          <a:latin typeface="+mn-lt"/>
                        </a:rPr>
                        <a:t>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26</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10"/>
                  </a:ext>
                </a:extLst>
              </a:tr>
              <a:tr h="269671">
                <a:tc vMerge="1">
                  <a:txBody>
                    <a:bodyPr/>
                    <a:lstStyle/>
                    <a:p>
                      <a:endParaRPr lang="en-US" sz="800" dirty="0">
                        <a:latin typeface="+mj-lt"/>
                      </a:endParaRPr>
                    </a:p>
                  </a:txBody>
                  <a:tcPr/>
                </a:tc>
                <a:tc>
                  <a:txBody>
                    <a:bodyPr/>
                    <a:lstStyle/>
                    <a:p>
                      <a:pPr algn="ctr"/>
                      <a:r>
                        <a:rPr lang="en-US" sz="900" dirty="0">
                          <a:latin typeface="+mn-lt"/>
                        </a:rPr>
                        <a:t>&gt; 140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a:t>
                      </a:r>
                      <a:r>
                        <a:rPr lang="en-US" sz="900" kern="1200" baseline="0" dirty="0">
                          <a:solidFill>
                            <a:schemeClr val="dk1"/>
                          </a:solidFill>
                          <a:latin typeface="+mn-lt"/>
                          <a:ea typeface="+mn-ea"/>
                          <a:cs typeface="+mn-cs"/>
                        </a:rPr>
                        <a:t> </a:t>
                      </a:r>
                      <a:r>
                        <a:rPr lang="en-US" sz="900" kern="1200" dirty="0">
                          <a:solidFill>
                            <a:schemeClr val="dk1"/>
                          </a:solidFill>
                          <a:latin typeface="+mn-lt"/>
                          <a:ea typeface="+mn-ea"/>
                          <a:cs typeface="+mn-cs"/>
                        </a:rPr>
                        <a:t>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a:t>
                      </a:r>
                      <a:r>
                        <a:rPr lang="en-US" sz="900" baseline="0" dirty="0">
                          <a:latin typeface="+mn-lt"/>
                        </a:rPr>
                        <a:t> </a:t>
                      </a:r>
                      <a:r>
                        <a:rPr lang="en-US" sz="900" dirty="0">
                          <a:latin typeface="+mn-lt"/>
                        </a:rPr>
                        <a:t>34</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11"/>
                  </a:ext>
                </a:extLst>
              </a:tr>
              <a:tr h="269671">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900" b="1" kern="1200" dirty="0">
                        <a:solidFill>
                          <a:schemeClr val="dk1"/>
                        </a:solidFill>
                        <a:latin typeface="+mn-lt"/>
                        <a:ea typeface="+mn-ea"/>
                        <a:cs typeface="+mn-cs"/>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tc>
                  <a:txBody>
                    <a:bodyPr/>
                    <a:lstStyle/>
                    <a:p>
                      <a:pPr algn="ctr"/>
                      <a:r>
                        <a:rPr lang="en-US" sz="900" dirty="0">
                          <a:latin typeface="+mn-lt"/>
                        </a:rPr>
                        <a:t>&gt; 150</a:t>
                      </a: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kern="1200" dirty="0">
                          <a:solidFill>
                            <a:schemeClr val="dk1"/>
                          </a:solidFill>
                          <a:latin typeface="+mn-lt"/>
                          <a:ea typeface="+mn-ea"/>
                          <a:cs typeface="+mn-cs"/>
                        </a:rPr>
                        <a:t>&gt; 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&lt;= 2</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a:txBody>
                    <a:bodyPr/>
                    <a:lstStyle/>
                    <a:p>
                      <a:pPr algn="ctr"/>
                      <a:r>
                        <a:rPr lang="en-US" sz="900" dirty="0">
                          <a:latin typeface="+mn-lt"/>
                        </a:rPr>
                        <a:t>&gt;= 40</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solidFill>
                  </a:tcPr>
                </a:tc>
                <a:tc vMerge="1">
                  <a:txBody>
                    <a:bodyPr/>
                    <a:lstStyle/>
                    <a:p>
                      <a:pPr algn="ctr"/>
                      <a:endParaRPr lang="en-US" sz="900" dirty="0">
                        <a:latin typeface="+mn-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2"/>
                    </a:solidFill>
                  </a:tcPr>
                </a:tc>
                <a:tc vMerge="1">
                  <a:txBody>
                    <a:bodyPr/>
                    <a:lstStyle/>
                    <a:p>
                      <a:pPr algn="ctr"/>
                      <a:endParaRPr lang="en-US" sz="900" b="1" dirty="0">
                        <a:latin typeface="+mj-lt"/>
                      </a:endParaRPr>
                    </a:p>
                  </a:txBody>
                  <a:tcPr>
                    <a:lnL w="12700" cap="flat" cmpd="sng" algn="ctr">
                      <a:solidFill>
                        <a:srgbClr val="25408F"/>
                      </a:solidFill>
                      <a:prstDash val="solid"/>
                      <a:round/>
                      <a:headEnd type="none" w="med" len="med"/>
                      <a:tailEnd type="none" w="med" len="med"/>
                    </a:lnL>
                    <a:lnR w="12700" cap="flat" cmpd="sng" algn="ctr">
                      <a:solidFill>
                        <a:srgbClr val="25408F"/>
                      </a:solidFill>
                      <a:prstDash val="solid"/>
                      <a:round/>
                      <a:headEnd type="none" w="med" len="med"/>
                      <a:tailEnd type="none" w="med" len="med"/>
                    </a:lnR>
                    <a:lnT w="12700" cap="flat" cmpd="sng" algn="ctr">
                      <a:solidFill>
                        <a:srgbClr val="25408F"/>
                      </a:solidFill>
                      <a:prstDash val="solid"/>
                      <a:round/>
                      <a:headEnd type="none" w="med" len="med"/>
                      <a:tailEnd type="none" w="med" len="med"/>
                    </a:lnT>
                    <a:lnB w="12700" cap="flat" cmpd="sng" algn="ctr">
                      <a:solidFill>
                        <a:srgbClr val="25408F"/>
                      </a:solidFill>
                      <a:prstDash val="solid"/>
                      <a:round/>
                      <a:headEnd type="none" w="med" len="med"/>
                      <a:tailEnd type="none" w="med" len="med"/>
                    </a:lnB>
                    <a:solidFill>
                      <a:schemeClr val="bg1"/>
                    </a:solidFill>
                  </a:tcPr>
                </a:tc>
                <a:extLst>
                  <a:ext uri="{0D108BD9-81ED-4DB2-BD59-A6C34878D82A}">
                    <a16:rowId xmlns:a16="http://schemas.microsoft.com/office/drawing/2014/main" val="10012"/>
                  </a:ext>
                </a:extLst>
              </a:tr>
              <a:tr h="329491">
                <a:tc>
                  <a:txBody>
                    <a:bodyPr/>
                    <a:lstStyle/>
                    <a:p>
                      <a:pPr algn="ctr"/>
                      <a:r>
                        <a:rPr lang="en-US" sz="900" b="1" dirty="0">
                          <a:solidFill>
                            <a:schemeClr val="tx2"/>
                          </a:solidFill>
                          <a:latin typeface="+mn-lt"/>
                        </a:rPr>
                        <a:t>Major Structural Treatments </a:t>
                      </a: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algn="ctr"/>
                      <a:endParaRPr lang="en-US" sz="900" dirty="0">
                        <a:latin typeface="+mn-lt"/>
                      </a:endParaRPr>
                    </a:p>
                  </a:txBody>
                  <a:tcPr>
                    <a:lnL w="3175" cap="flat" cmpd="sng" algn="ctr">
                      <a:solidFill>
                        <a:schemeClr val="bg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endParaRPr lang="en-US" sz="900" dirty="0">
                        <a:latin typeface="+mn-lt"/>
                      </a:endParaRP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&gt;</a:t>
                      </a:r>
                      <a:r>
                        <a:rPr lang="en-US" sz="900" baseline="0" dirty="0">
                          <a:latin typeface="+mn-lt"/>
                        </a:rPr>
                        <a:t> </a:t>
                      </a:r>
                      <a:r>
                        <a:rPr lang="en-US" sz="900" dirty="0">
                          <a:latin typeface="+mn-lt"/>
                        </a:rPr>
                        <a:t>55</a:t>
                      </a:r>
                    </a:p>
                  </a:txBody>
                  <a:tcP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dirty="0">
                          <a:latin typeface="+mn-lt"/>
                        </a:rPr>
                        <a:t>$275 / square yard</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tc>
                  <a:txBody>
                    <a:bodyPr/>
                    <a:lstStyle/>
                    <a:p>
                      <a:pPr algn="ctr"/>
                      <a:r>
                        <a:rPr lang="en-US" sz="900" b="0" dirty="0">
                          <a:latin typeface="+mn-lt"/>
                        </a:rPr>
                        <a:t>Timing</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2">
                        <a:lumMod val="85000"/>
                      </a:schemeClr>
                    </a:solidFill>
                  </a:tcPr>
                </a:tc>
                <a:extLst>
                  <a:ext uri="{0D108BD9-81ED-4DB2-BD59-A6C34878D82A}">
                    <a16:rowId xmlns:a16="http://schemas.microsoft.com/office/drawing/2014/main" val="10013"/>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786589121"/>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555776"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14: PCCP Treatment Triggers for B and C Roadway Categories </a:t>
            </a:r>
          </a:p>
        </p:txBody>
      </p:sp>
    </p:spTree>
    <p:extLst>
      <p:ext uri="{BB962C8B-B14F-4D97-AF65-F5344CB8AC3E}">
        <p14:creationId xmlns:p14="http://schemas.microsoft.com/office/powerpoint/2010/main" val="98888489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351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A1 Category  </a:t>
            </a:r>
          </a:p>
        </p:txBody>
      </p:sp>
      <p:graphicFrame>
        <p:nvGraphicFramePr>
          <p:cNvPr id="8" name="Table 7"/>
          <p:cNvGraphicFramePr>
            <a:graphicFrameLocks noGrp="1"/>
          </p:cNvGraphicFramePr>
          <p:nvPr>
            <p:extLst>
              <p:ext uri="{D42A27DB-BD31-4B8C-83A1-F6EECF244321}">
                <p14:modId xmlns:p14="http://schemas.microsoft.com/office/powerpoint/2010/main" val="786589121"/>
              </p:ext>
            </p:extLst>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920617"/>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15: Maintenance Cycles for A1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3667271028"/>
              </p:ext>
            </p:extLst>
          </p:nvPr>
        </p:nvGraphicFramePr>
        <p:xfrm>
          <a:off x="286624" y="1196974"/>
          <a:ext cx="8390871" cy="45262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bl>
          </a:graphicData>
        </a:graphic>
      </p:graphicFrame>
    </p:spTree>
    <p:extLst>
      <p:ext uri="{BB962C8B-B14F-4D97-AF65-F5344CB8AC3E}">
        <p14:creationId xmlns:p14="http://schemas.microsoft.com/office/powerpoint/2010/main" val="393392700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453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92791" y="603993"/>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15: Maintenance Cycles for A1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260764136"/>
              </p:ext>
            </p:extLst>
          </p:nvPr>
        </p:nvGraphicFramePr>
        <p:xfrm>
          <a:off x="256166" y="853629"/>
          <a:ext cx="8390871" cy="50749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bl>
          </a:graphicData>
        </a:graphic>
      </p:graphicFrame>
    </p:spTree>
    <p:extLst>
      <p:ext uri="{BB962C8B-B14F-4D97-AF65-F5344CB8AC3E}">
        <p14:creationId xmlns:p14="http://schemas.microsoft.com/office/powerpoint/2010/main" val="270625571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5563"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A2 Category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76945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16: Maintenance Cycles for A2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1318359394"/>
              </p:ext>
            </p:extLst>
          </p:nvPr>
        </p:nvGraphicFramePr>
        <p:xfrm>
          <a:off x="286624" y="1052736"/>
          <a:ext cx="8390871" cy="52120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6"/>
                  </a:ext>
                </a:extLst>
              </a:tr>
            </a:tbl>
          </a:graphicData>
        </a:graphic>
      </p:graphicFrame>
    </p:spTree>
    <p:extLst>
      <p:ext uri="{BB962C8B-B14F-4D97-AF65-F5344CB8AC3E}">
        <p14:creationId xmlns:p14="http://schemas.microsoft.com/office/powerpoint/2010/main" val="231326329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6587"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26286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16: Maintenance Cycles for A2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313733140"/>
              </p:ext>
            </p:extLst>
          </p:nvPr>
        </p:nvGraphicFramePr>
        <p:xfrm>
          <a:off x="256166" y="483448"/>
          <a:ext cx="8390871" cy="58978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66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70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71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endParaRPr lang="en-US" sz="900" b="0" i="0" u="none" strike="noStrike" dirty="0">
                        <a:solidFill>
                          <a:srgbClr val="000000"/>
                        </a:solidFill>
                        <a:effectLst/>
                        <a:latin typeface="+mn-lt"/>
                      </a:endParaRP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6"/>
                  </a:ext>
                </a:extLst>
              </a:tr>
              <a:tr h="70387">
                <a:tc>
                  <a:txBody>
                    <a:bodyPr/>
                    <a:lstStyle/>
                    <a:p>
                      <a:pPr algn="ctr" fontAlgn="b"/>
                      <a:r>
                        <a:rPr lang="en-US" sz="900" b="1" i="0" u="none" strike="noStrike" dirty="0">
                          <a:solidFill>
                            <a:schemeClr val="bg2"/>
                          </a:solidFill>
                          <a:effectLst/>
                          <a:latin typeface="+mn-lt"/>
                        </a:rPr>
                        <a:t>72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7"/>
                  </a:ext>
                </a:extLst>
              </a:tr>
              <a:tr h="70387">
                <a:tc>
                  <a:txBody>
                    <a:bodyPr/>
                    <a:lstStyle/>
                    <a:p>
                      <a:pPr algn="ctr" fontAlgn="b"/>
                      <a:r>
                        <a:rPr lang="en-US" sz="900" b="1" i="0" u="none" strike="noStrike" dirty="0">
                          <a:solidFill>
                            <a:schemeClr val="bg2"/>
                          </a:solidFill>
                          <a:effectLst/>
                          <a:latin typeface="+mn-lt"/>
                        </a:rPr>
                        <a:t>73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8"/>
                  </a:ext>
                </a:extLst>
              </a:tr>
              <a:tr h="70387">
                <a:tc>
                  <a:txBody>
                    <a:bodyPr/>
                    <a:lstStyle/>
                    <a:p>
                      <a:pPr algn="ctr" fontAlgn="b"/>
                      <a:r>
                        <a:rPr lang="en-US" sz="900" b="1" i="0" u="none" strike="noStrike" dirty="0">
                          <a:solidFill>
                            <a:schemeClr val="bg2"/>
                          </a:solidFill>
                          <a:effectLst/>
                          <a:latin typeface="+mn-lt"/>
                        </a:rPr>
                        <a:t>74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9"/>
                  </a:ext>
                </a:extLst>
              </a:tr>
              <a:tr h="70387">
                <a:tc>
                  <a:txBody>
                    <a:bodyPr/>
                    <a:lstStyle/>
                    <a:p>
                      <a:pPr algn="ctr" fontAlgn="b"/>
                      <a:r>
                        <a:rPr lang="en-US" sz="900" b="1" i="0" u="none" strike="noStrike" dirty="0">
                          <a:solidFill>
                            <a:schemeClr val="bg2"/>
                          </a:solidFill>
                          <a:effectLst/>
                          <a:latin typeface="+mn-lt"/>
                        </a:rPr>
                        <a:t>75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endParaRPr lang="en-US" sz="900" dirty="0"/>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40"/>
                  </a:ext>
                </a:extLst>
              </a:tr>
              <a:tr h="70387">
                <a:tc>
                  <a:txBody>
                    <a:bodyPr/>
                    <a:lstStyle/>
                    <a:p>
                      <a:pPr algn="ctr" fontAlgn="b"/>
                      <a:r>
                        <a:rPr lang="en-US" sz="900" b="1" i="0" u="none" strike="noStrike" dirty="0">
                          <a:solidFill>
                            <a:schemeClr val="bg2"/>
                          </a:solidFill>
                          <a:effectLst/>
                          <a:latin typeface="+mn-lt"/>
                        </a:rPr>
                        <a:t>76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41"/>
                  </a:ext>
                </a:extLst>
              </a:tr>
            </a:tbl>
          </a:graphicData>
        </a:graphic>
      </p:graphicFrame>
    </p:spTree>
    <p:extLst>
      <p:ext uri="{BB962C8B-B14F-4D97-AF65-F5344CB8AC3E}">
        <p14:creationId xmlns:p14="http://schemas.microsoft.com/office/powerpoint/2010/main" val="52842114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7611"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B1 Category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76945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17: Maintenance Cycles for B1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1895982362"/>
              </p:ext>
            </p:extLst>
          </p:nvPr>
        </p:nvGraphicFramePr>
        <p:xfrm>
          <a:off x="286624" y="1052736"/>
          <a:ext cx="8390871" cy="52120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6"/>
                  </a:ext>
                </a:extLst>
              </a:tr>
            </a:tbl>
          </a:graphicData>
        </a:graphic>
      </p:graphicFrame>
    </p:spTree>
    <p:extLst>
      <p:ext uri="{BB962C8B-B14F-4D97-AF65-F5344CB8AC3E}">
        <p14:creationId xmlns:p14="http://schemas.microsoft.com/office/powerpoint/2010/main" val="305072939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863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26286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17: Maintenance Cycles for B1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805012442"/>
              </p:ext>
            </p:extLst>
          </p:nvPr>
        </p:nvGraphicFramePr>
        <p:xfrm>
          <a:off x="256166" y="483448"/>
          <a:ext cx="8390871" cy="57607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66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70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71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6"/>
                  </a:ext>
                </a:extLst>
              </a:tr>
              <a:tr h="70387">
                <a:tc>
                  <a:txBody>
                    <a:bodyPr/>
                    <a:lstStyle/>
                    <a:p>
                      <a:pPr algn="ctr" fontAlgn="b"/>
                      <a:r>
                        <a:rPr lang="en-US" sz="900" b="1" i="0" u="none" strike="noStrike" dirty="0">
                          <a:solidFill>
                            <a:schemeClr val="bg2"/>
                          </a:solidFill>
                          <a:effectLst/>
                          <a:latin typeface="+mn-lt"/>
                        </a:rPr>
                        <a:t>72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7"/>
                  </a:ext>
                </a:extLst>
              </a:tr>
              <a:tr h="70387">
                <a:tc>
                  <a:txBody>
                    <a:bodyPr/>
                    <a:lstStyle/>
                    <a:p>
                      <a:pPr algn="ctr" fontAlgn="b"/>
                      <a:r>
                        <a:rPr lang="en-US" sz="900" b="1" i="0" u="none" strike="noStrike" dirty="0">
                          <a:solidFill>
                            <a:schemeClr val="bg2"/>
                          </a:solidFill>
                          <a:effectLst/>
                          <a:latin typeface="+mn-lt"/>
                        </a:rPr>
                        <a:t>73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8"/>
                  </a:ext>
                </a:extLst>
              </a:tr>
              <a:tr h="70387">
                <a:tc>
                  <a:txBody>
                    <a:bodyPr/>
                    <a:lstStyle/>
                    <a:p>
                      <a:pPr algn="ctr" fontAlgn="b"/>
                      <a:r>
                        <a:rPr lang="en-US" sz="900" b="1" i="0" u="none" strike="noStrike" dirty="0">
                          <a:solidFill>
                            <a:schemeClr val="bg2"/>
                          </a:solidFill>
                          <a:effectLst/>
                          <a:latin typeface="+mn-lt"/>
                        </a:rPr>
                        <a:t>74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9"/>
                  </a:ext>
                </a:extLst>
              </a:tr>
              <a:tr h="70387">
                <a:tc>
                  <a:txBody>
                    <a:bodyPr/>
                    <a:lstStyle/>
                    <a:p>
                      <a:pPr algn="ctr" fontAlgn="b"/>
                      <a:r>
                        <a:rPr lang="en-US" sz="900" b="1" i="0" u="none" strike="noStrike" dirty="0">
                          <a:solidFill>
                            <a:schemeClr val="bg2"/>
                          </a:solidFill>
                          <a:effectLst/>
                          <a:latin typeface="+mn-lt"/>
                        </a:rPr>
                        <a:t>75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40"/>
                  </a:ext>
                </a:extLst>
              </a:tr>
            </a:tbl>
          </a:graphicData>
        </a:graphic>
      </p:graphicFrame>
    </p:spTree>
    <p:extLst>
      <p:ext uri="{BB962C8B-B14F-4D97-AF65-F5344CB8AC3E}">
        <p14:creationId xmlns:p14="http://schemas.microsoft.com/office/powerpoint/2010/main" val="144271738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6965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1110" y="436110"/>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17: Maintenance Cycles for B1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215184337"/>
              </p:ext>
            </p:extLst>
          </p:nvPr>
        </p:nvGraphicFramePr>
        <p:xfrm>
          <a:off x="251520" y="656692"/>
          <a:ext cx="8390871" cy="205740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76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77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78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79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80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81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82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83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85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86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87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88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199288414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0683"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B2 Category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76945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18: Maintenance Cycles for B2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1330242738"/>
              </p:ext>
            </p:extLst>
          </p:nvPr>
        </p:nvGraphicFramePr>
        <p:xfrm>
          <a:off x="286624" y="1052736"/>
          <a:ext cx="8390871" cy="52120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6"/>
                  </a:ext>
                </a:extLst>
              </a:tr>
            </a:tbl>
          </a:graphicData>
        </a:graphic>
      </p:graphicFrame>
    </p:spTree>
    <p:extLst>
      <p:ext uri="{BB962C8B-B14F-4D97-AF65-F5344CB8AC3E}">
        <p14:creationId xmlns:p14="http://schemas.microsoft.com/office/powerpoint/2010/main" val="175784158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1707"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26286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18: Maintenance Cycles for B2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803297979"/>
              </p:ext>
            </p:extLst>
          </p:nvPr>
        </p:nvGraphicFramePr>
        <p:xfrm>
          <a:off x="256166" y="483448"/>
          <a:ext cx="8390871" cy="57607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66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70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71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6"/>
                  </a:ext>
                </a:extLst>
              </a:tr>
              <a:tr h="70387">
                <a:tc>
                  <a:txBody>
                    <a:bodyPr/>
                    <a:lstStyle/>
                    <a:p>
                      <a:pPr algn="ctr" fontAlgn="b"/>
                      <a:r>
                        <a:rPr lang="en-US" sz="900" b="1" i="0" u="none" strike="noStrike" dirty="0">
                          <a:solidFill>
                            <a:schemeClr val="bg2"/>
                          </a:solidFill>
                          <a:effectLst/>
                          <a:latin typeface="+mn-lt"/>
                        </a:rPr>
                        <a:t>72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7"/>
                  </a:ext>
                </a:extLst>
              </a:tr>
              <a:tr h="70387">
                <a:tc>
                  <a:txBody>
                    <a:bodyPr/>
                    <a:lstStyle/>
                    <a:p>
                      <a:pPr algn="ctr" fontAlgn="b"/>
                      <a:r>
                        <a:rPr lang="en-US" sz="900" b="1" i="0" u="none" strike="noStrike" dirty="0">
                          <a:solidFill>
                            <a:schemeClr val="bg2"/>
                          </a:solidFill>
                          <a:effectLst/>
                          <a:latin typeface="+mn-lt"/>
                        </a:rPr>
                        <a:t>73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8"/>
                  </a:ext>
                </a:extLst>
              </a:tr>
              <a:tr h="70387">
                <a:tc>
                  <a:txBody>
                    <a:bodyPr/>
                    <a:lstStyle/>
                    <a:p>
                      <a:pPr algn="ctr" fontAlgn="b"/>
                      <a:r>
                        <a:rPr lang="en-US" sz="900" b="1" i="0" u="none" strike="noStrike" dirty="0">
                          <a:solidFill>
                            <a:schemeClr val="bg2"/>
                          </a:solidFill>
                          <a:effectLst/>
                          <a:latin typeface="+mn-lt"/>
                        </a:rPr>
                        <a:t>74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9"/>
                  </a:ext>
                </a:extLst>
              </a:tr>
              <a:tr h="70387">
                <a:tc>
                  <a:txBody>
                    <a:bodyPr/>
                    <a:lstStyle/>
                    <a:p>
                      <a:pPr algn="ctr" fontAlgn="b"/>
                      <a:r>
                        <a:rPr lang="en-US" sz="900" b="1" i="0" u="none" strike="noStrike" dirty="0">
                          <a:solidFill>
                            <a:schemeClr val="bg2"/>
                          </a:solidFill>
                          <a:effectLst/>
                          <a:latin typeface="+mn-lt"/>
                        </a:rPr>
                        <a:t>75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40"/>
                  </a:ext>
                </a:extLst>
              </a:tr>
            </a:tbl>
          </a:graphicData>
        </a:graphic>
      </p:graphicFrame>
    </p:spTree>
    <p:extLst>
      <p:ext uri="{BB962C8B-B14F-4D97-AF65-F5344CB8AC3E}">
        <p14:creationId xmlns:p14="http://schemas.microsoft.com/office/powerpoint/2010/main" val="316422007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2731"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1110" y="436110"/>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18: Maintenance Cycles for B2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4200908152"/>
              </p:ext>
            </p:extLst>
          </p:nvPr>
        </p:nvGraphicFramePr>
        <p:xfrm>
          <a:off x="251520" y="656692"/>
          <a:ext cx="8390871" cy="288036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76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77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78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79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80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81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82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83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85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86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87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88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89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90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91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92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93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94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bl>
          </a:graphicData>
        </a:graphic>
      </p:graphicFrame>
    </p:spTree>
    <p:extLst>
      <p:ext uri="{BB962C8B-B14F-4D97-AF65-F5344CB8AC3E}">
        <p14:creationId xmlns:p14="http://schemas.microsoft.com/office/powerpoint/2010/main" val="387204814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375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C1 Category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76945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19: Maintenance Cycles for C1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3410692969"/>
              </p:ext>
            </p:extLst>
          </p:nvPr>
        </p:nvGraphicFramePr>
        <p:xfrm>
          <a:off x="286624" y="1052736"/>
          <a:ext cx="8390871" cy="52120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6"/>
                  </a:ext>
                </a:extLst>
              </a:tr>
            </a:tbl>
          </a:graphicData>
        </a:graphic>
      </p:graphicFrame>
    </p:spTree>
    <p:extLst>
      <p:ext uri="{BB962C8B-B14F-4D97-AF65-F5344CB8AC3E}">
        <p14:creationId xmlns:p14="http://schemas.microsoft.com/office/powerpoint/2010/main" val="110469403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477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26286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19: Maintenance Cycles for C1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3655580739"/>
              </p:ext>
            </p:extLst>
          </p:nvPr>
        </p:nvGraphicFramePr>
        <p:xfrm>
          <a:off x="256166" y="483448"/>
          <a:ext cx="8390871" cy="57607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66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70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71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6"/>
                  </a:ext>
                </a:extLst>
              </a:tr>
              <a:tr h="70387">
                <a:tc>
                  <a:txBody>
                    <a:bodyPr/>
                    <a:lstStyle/>
                    <a:p>
                      <a:pPr algn="ctr" fontAlgn="b"/>
                      <a:r>
                        <a:rPr lang="en-US" sz="900" b="1" i="0" u="none" strike="noStrike" dirty="0">
                          <a:solidFill>
                            <a:schemeClr val="bg2"/>
                          </a:solidFill>
                          <a:effectLst/>
                          <a:latin typeface="+mn-lt"/>
                        </a:rPr>
                        <a:t>72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7"/>
                  </a:ext>
                </a:extLst>
              </a:tr>
              <a:tr h="70387">
                <a:tc>
                  <a:txBody>
                    <a:bodyPr/>
                    <a:lstStyle/>
                    <a:p>
                      <a:pPr algn="ctr" fontAlgn="b"/>
                      <a:r>
                        <a:rPr lang="en-US" sz="900" b="1" i="0" u="none" strike="noStrike" dirty="0">
                          <a:solidFill>
                            <a:schemeClr val="bg2"/>
                          </a:solidFill>
                          <a:effectLst/>
                          <a:latin typeface="+mn-lt"/>
                        </a:rPr>
                        <a:t>73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8"/>
                  </a:ext>
                </a:extLst>
              </a:tr>
              <a:tr h="70387">
                <a:tc>
                  <a:txBody>
                    <a:bodyPr/>
                    <a:lstStyle/>
                    <a:p>
                      <a:pPr algn="ctr" fontAlgn="b"/>
                      <a:r>
                        <a:rPr lang="en-US" sz="900" b="1" i="0" u="none" strike="noStrike" dirty="0">
                          <a:solidFill>
                            <a:schemeClr val="bg2"/>
                          </a:solidFill>
                          <a:effectLst/>
                          <a:latin typeface="+mn-lt"/>
                        </a:rPr>
                        <a:t>74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9"/>
                  </a:ext>
                </a:extLst>
              </a:tr>
              <a:tr h="70387">
                <a:tc>
                  <a:txBody>
                    <a:bodyPr/>
                    <a:lstStyle/>
                    <a:p>
                      <a:pPr algn="ctr" fontAlgn="b"/>
                      <a:r>
                        <a:rPr lang="en-US" sz="900" b="1" i="0" u="none" strike="noStrike" dirty="0">
                          <a:solidFill>
                            <a:schemeClr val="bg2"/>
                          </a:solidFill>
                          <a:effectLst/>
                          <a:latin typeface="+mn-lt"/>
                        </a:rPr>
                        <a:t>75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b">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40"/>
                  </a:ext>
                </a:extLst>
              </a:tr>
            </a:tbl>
          </a:graphicData>
        </a:graphic>
      </p:graphicFrame>
    </p:spTree>
    <p:extLst>
      <p:ext uri="{BB962C8B-B14F-4D97-AF65-F5344CB8AC3E}">
        <p14:creationId xmlns:p14="http://schemas.microsoft.com/office/powerpoint/2010/main" val="223763412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5803"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1110" y="436110"/>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19: Maintenance Cycles for C1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962860637"/>
              </p:ext>
            </p:extLst>
          </p:nvPr>
        </p:nvGraphicFramePr>
        <p:xfrm>
          <a:off x="251520" y="656692"/>
          <a:ext cx="8390871" cy="397764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76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77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78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79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80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81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82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83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85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86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87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88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89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90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91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92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93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94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95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96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97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98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99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100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101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102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bl>
          </a:graphicData>
        </a:graphic>
      </p:graphicFrame>
    </p:spTree>
    <p:extLst>
      <p:ext uri="{BB962C8B-B14F-4D97-AF65-F5344CB8AC3E}">
        <p14:creationId xmlns:p14="http://schemas.microsoft.com/office/powerpoint/2010/main" val="14576301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6827"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sp>
        <p:nvSpPr>
          <p:cNvPr id="7" name="TextBox 6"/>
          <p:cNvSpPr txBox="1">
            <a:spLocks/>
          </p:cNvSpPr>
          <p:nvPr/>
        </p:nvSpPr>
        <p:spPr>
          <a:xfrm>
            <a:off x="286624" y="368660"/>
            <a:ext cx="8135000" cy="801593"/>
          </a:xfrm>
          <a:prstGeom prst="rect">
            <a:avLst/>
          </a:prstGeom>
          <a:ln w="9525">
            <a:noFill/>
          </a:ln>
          <a:extLst>
            <a:ext uri="{91240B29-F687-4F45-9708-019B960494DF}">
              <a14:hiddenLine xmlns:a14="http://schemas.microsoft.com/office/drawing/2010/main" w="9525" cap="flat" cmpd="sng" algn="ctr">
                <a:solidFill>
                  <a:schemeClr val="tx1">
                    <a:lumMod val="100000"/>
                    <a:alpha val="0"/>
                  </a:schemeClr>
                </a:solidFill>
                <a:prstDash val="solid"/>
                <a:round/>
                <a:headEnd type="none" w="med" len="med"/>
                <a:tailEnd type="none" w="med" len="med"/>
              </a14:hiddenLine>
            </a:ext>
          </a:extLst>
        </p:spPr>
        <p:txBody>
          <a:bodyPr lIns="45720" rIns="45720"/>
          <a:lstStyle>
            <a:lvl1pPr marL="112713" indent="-112713" algn="l" defTabSz="914400" rtl="0" eaLnBrk="1" latinLnBrk="0" hangingPunct="1">
              <a:lnSpc>
                <a:spcPct val="100000"/>
              </a:lnSpc>
              <a:spcBef>
                <a:spcPts val="0"/>
              </a:spcBef>
              <a:spcAft>
                <a:spcPts val="600"/>
              </a:spcAft>
              <a:buFont typeface="Wingdings" panose="05000000000000000000" pitchFamily="2" charset="2"/>
              <a:buChar char="§"/>
              <a:defRPr lang="en-US" sz="1500" b="0" kern="1200" dirty="0" smtClean="0">
                <a:solidFill>
                  <a:schemeClr val="tx1"/>
                </a:solidFill>
                <a:latin typeface="+mn-lt"/>
                <a:ea typeface="+mn-ea"/>
                <a:cs typeface="+mn-cs"/>
              </a:defRPr>
            </a:lvl1pPr>
            <a:lvl2pPr marL="233363" indent="-120650" algn="l" defTabSz="914400" rtl="0" eaLnBrk="1" latinLnBrk="0" hangingPunct="1">
              <a:lnSpc>
                <a:spcPct val="100000"/>
              </a:lnSpc>
              <a:spcBef>
                <a:spcPts val="0"/>
              </a:spcBef>
              <a:spcAft>
                <a:spcPts val="600"/>
              </a:spcAft>
              <a:buFont typeface="Arial" panose="020B0604020202020204" pitchFamily="34" charset="0"/>
              <a:buChar char="­"/>
              <a:defRPr lang="en-US" sz="1500" b="0" kern="1200" dirty="0" smtClean="0">
                <a:solidFill>
                  <a:schemeClr val="tx1"/>
                </a:solidFill>
                <a:latin typeface="+mn-lt"/>
                <a:ea typeface="+mn-ea"/>
                <a:cs typeface="+mn-cs"/>
              </a:defRPr>
            </a:lvl2pPr>
            <a:lvl3pPr marL="344488" indent="-111125"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dirty="0" smtClean="0">
                <a:solidFill>
                  <a:schemeClr val="tx1"/>
                </a:solidFill>
                <a:latin typeface="+mn-lt"/>
                <a:ea typeface="+mn-ea"/>
                <a:cs typeface="+mn-cs"/>
              </a:defRPr>
            </a:lvl3pPr>
            <a:lvl4pPr marL="457200" indent="-112713" algn="l" defTabSz="914400" rtl="0" eaLnBrk="1" latinLnBrk="0" hangingPunct="1">
              <a:lnSpc>
                <a:spcPct val="100000"/>
              </a:lnSpc>
              <a:spcBef>
                <a:spcPts val="0"/>
              </a:spcBef>
              <a:spcAft>
                <a:spcPts val="600"/>
              </a:spcAft>
              <a:buClr>
                <a:schemeClr val="tx1"/>
              </a:buClr>
              <a:buFont typeface="Arial" panose="020B0604020202020204" pitchFamily="34" charset="0"/>
              <a:buChar char="­"/>
              <a:defRPr lang="en-US" sz="1500" b="0" kern="1200" dirty="0" smtClean="0">
                <a:solidFill>
                  <a:schemeClr val="tx1"/>
                </a:solidFill>
                <a:latin typeface="+mn-lt"/>
                <a:ea typeface="+mn-ea"/>
                <a:cs typeface="+mn-cs"/>
              </a:defRPr>
            </a:lvl4pPr>
            <a:lvl5pPr marL="569913" indent="-112713" algn="l" defTabSz="914400" rtl="0" eaLnBrk="1" latinLnBrk="0" hangingPunct="1">
              <a:lnSpc>
                <a:spcPct val="100000"/>
              </a:lnSpc>
              <a:spcBef>
                <a:spcPts val="0"/>
              </a:spcBef>
              <a:spcAft>
                <a:spcPts val="600"/>
              </a:spcAft>
              <a:buClr>
                <a:schemeClr val="tx1"/>
              </a:buClr>
              <a:buFont typeface="Wingdings" panose="05000000000000000000" pitchFamily="2" charset="2"/>
              <a:buChar char="§"/>
              <a:defRPr lang="en-US" sz="1500" b="0" kern="1200" baseline="0" dirty="0" smtClean="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1"/>
              </a:buClr>
              <a:buFont typeface="Arial" panose="020B0604020202020204" pitchFamily="34" charset="0"/>
              <a:buChar char="-"/>
              <a:defRPr sz="15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dirty="0">
                <a:solidFill>
                  <a:srgbClr val="D7B25F"/>
                </a:solidFill>
                <a:latin typeface="Arial" panose="020B0604020202020204" pitchFamily="34" charset="0"/>
              </a:rPr>
              <a:t>Pavement Maintenance Cycles: C2 Category  </a:t>
            </a: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108843" y="76945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20: Maintenance Cycles for C2 Roadway Category Pavement </a:t>
            </a:r>
          </a:p>
        </p:txBody>
      </p:sp>
      <p:graphicFrame>
        <p:nvGraphicFramePr>
          <p:cNvPr id="4" name="Table 3"/>
          <p:cNvGraphicFramePr>
            <a:graphicFrameLocks noGrp="1"/>
          </p:cNvGraphicFramePr>
          <p:nvPr>
            <p:extLst>
              <p:ext uri="{D42A27DB-BD31-4B8C-83A1-F6EECF244321}">
                <p14:modId xmlns:p14="http://schemas.microsoft.com/office/powerpoint/2010/main" val="1780864962"/>
              </p:ext>
            </p:extLst>
          </p:nvPr>
        </p:nvGraphicFramePr>
        <p:xfrm>
          <a:off x="286624" y="1052736"/>
          <a:ext cx="8390871" cy="521208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7"/>
                  </a:ext>
                </a:extLst>
              </a:tr>
              <a:tr h="70387">
                <a:tc>
                  <a:txBody>
                    <a:bodyPr/>
                    <a:lstStyle/>
                    <a:p>
                      <a:pPr algn="ctr" fontAlgn="b"/>
                      <a:r>
                        <a:rPr lang="en-US" sz="900" b="1" i="0" u="none" strike="noStrike">
                          <a:solidFill>
                            <a:schemeClr val="bg2"/>
                          </a:solidFill>
                          <a:effectLst/>
                          <a:latin typeface="+mn-lt"/>
                        </a:rPr>
                        <a:t>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21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22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23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24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25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26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27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28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29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30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31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32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33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34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35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6"/>
                  </a:ext>
                </a:extLst>
              </a:tr>
            </a:tbl>
          </a:graphicData>
        </a:graphic>
      </p:graphicFrame>
    </p:spTree>
    <p:extLst>
      <p:ext uri="{BB962C8B-B14F-4D97-AF65-F5344CB8AC3E}">
        <p14:creationId xmlns:p14="http://schemas.microsoft.com/office/powerpoint/2010/main" val="141684020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7851"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262866"/>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20: Maintenance Cycles for C2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952387303"/>
              </p:ext>
            </p:extLst>
          </p:nvPr>
        </p:nvGraphicFramePr>
        <p:xfrm>
          <a:off x="256166" y="483448"/>
          <a:ext cx="8390871" cy="57607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36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37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38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39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40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41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42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43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44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45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46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47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48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49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50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51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52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53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54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55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56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57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58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59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60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61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62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63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64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65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66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67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68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69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70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r h="70387">
                <a:tc>
                  <a:txBody>
                    <a:bodyPr/>
                    <a:lstStyle/>
                    <a:p>
                      <a:pPr algn="ctr" fontAlgn="b"/>
                      <a:r>
                        <a:rPr lang="en-US" sz="900" b="1" i="0" u="none" strike="noStrike" dirty="0">
                          <a:solidFill>
                            <a:schemeClr val="bg2"/>
                          </a:solidFill>
                          <a:effectLst/>
                          <a:latin typeface="+mn-lt"/>
                        </a:rPr>
                        <a:t>71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6"/>
                  </a:ext>
                </a:extLst>
              </a:tr>
              <a:tr h="70387">
                <a:tc>
                  <a:txBody>
                    <a:bodyPr/>
                    <a:lstStyle/>
                    <a:p>
                      <a:pPr algn="ctr" fontAlgn="b"/>
                      <a:r>
                        <a:rPr lang="en-US" sz="900" b="1" i="0" u="none" strike="noStrike" dirty="0">
                          <a:solidFill>
                            <a:schemeClr val="bg2"/>
                          </a:solidFill>
                          <a:effectLst/>
                          <a:latin typeface="+mn-lt"/>
                        </a:rPr>
                        <a:t>72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7"/>
                  </a:ext>
                </a:extLst>
              </a:tr>
              <a:tr h="70387">
                <a:tc>
                  <a:txBody>
                    <a:bodyPr/>
                    <a:lstStyle/>
                    <a:p>
                      <a:pPr algn="ctr" fontAlgn="b"/>
                      <a:r>
                        <a:rPr lang="en-US" sz="900" b="1" i="0" u="none" strike="noStrike" dirty="0">
                          <a:solidFill>
                            <a:schemeClr val="bg2"/>
                          </a:solidFill>
                          <a:effectLst/>
                          <a:latin typeface="+mn-lt"/>
                        </a:rPr>
                        <a:t>73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8"/>
                  </a:ext>
                </a:extLst>
              </a:tr>
              <a:tr h="70387">
                <a:tc>
                  <a:txBody>
                    <a:bodyPr/>
                    <a:lstStyle/>
                    <a:p>
                      <a:pPr algn="ctr" fontAlgn="b"/>
                      <a:r>
                        <a:rPr lang="en-US" sz="900" b="1" i="0" u="none" strike="noStrike" dirty="0">
                          <a:solidFill>
                            <a:schemeClr val="bg2"/>
                          </a:solidFill>
                          <a:effectLst/>
                          <a:latin typeface="+mn-lt"/>
                        </a:rPr>
                        <a:t>74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9"/>
                  </a:ext>
                </a:extLst>
              </a:tr>
              <a:tr h="70387">
                <a:tc>
                  <a:txBody>
                    <a:bodyPr/>
                    <a:lstStyle/>
                    <a:p>
                      <a:pPr algn="ctr" fontAlgn="b"/>
                      <a:r>
                        <a:rPr lang="en-US" sz="900" b="1" i="0" u="none" strike="noStrike" dirty="0">
                          <a:solidFill>
                            <a:schemeClr val="bg2"/>
                          </a:solidFill>
                          <a:effectLst/>
                          <a:latin typeface="+mn-lt"/>
                        </a:rPr>
                        <a:t>75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40"/>
                  </a:ext>
                </a:extLst>
              </a:tr>
            </a:tbl>
          </a:graphicData>
        </a:graphic>
      </p:graphicFrame>
    </p:spTree>
    <p:extLst>
      <p:ext uri="{BB962C8B-B14F-4D97-AF65-F5344CB8AC3E}">
        <p14:creationId xmlns:p14="http://schemas.microsoft.com/office/powerpoint/2010/main" val="233862681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8875"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479064"/>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20: Maintenance Cycles for C2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2211024553"/>
              </p:ext>
            </p:extLst>
          </p:nvPr>
        </p:nvGraphicFramePr>
        <p:xfrm>
          <a:off x="251520" y="728700"/>
          <a:ext cx="8390871" cy="50749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76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77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78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79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80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81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82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83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84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85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r h="70387">
                <a:tc>
                  <a:txBody>
                    <a:bodyPr/>
                    <a:lstStyle/>
                    <a:p>
                      <a:pPr algn="ctr" fontAlgn="b"/>
                      <a:r>
                        <a:rPr lang="en-US" sz="900" b="1" i="0" u="none" strike="noStrike" dirty="0">
                          <a:solidFill>
                            <a:schemeClr val="bg2"/>
                          </a:solidFill>
                          <a:effectLst/>
                          <a:latin typeface="+mn-lt"/>
                        </a:rPr>
                        <a:t>86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1"/>
                  </a:ext>
                </a:extLst>
              </a:tr>
              <a:tr h="70387">
                <a:tc>
                  <a:txBody>
                    <a:bodyPr/>
                    <a:lstStyle/>
                    <a:p>
                      <a:pPr algn="ctr" fontAlgn="b"/>
                      <a:r>
                        <a:rPr lang="en-US" sz="900" b="1" i="0" u="none" strike="noStrike" dirty="0">
                          <a:solidFill>
                            <a:schemeClr val="bg2"/>
                          </a:solidFill>
                          <a:effectLst/>
                          <a:latin typeface="+mn-lt"/>
                        </a:rPr>
                        <a:t>87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2"/>
                  </a:ext>
                </a:extLst>
              </a:tr>
              <a:tr h="70387">
                <a:tc>
                  <a:txBody>
                    <a:bodyPr/>
                    <a:lstStyle/>
                    <a:p>
                      <a:pPr algn="ctr" fontAlgn="b"/>
                      <a:r>
                        <a:rPr lang="en-US" sz="900" b="1" i="0" u="none" strike="noStrike" dirty="0">
                          <a:solidFill>
                            <a:schemeClr val="bg2"/>
                          </a:solidFill>
                          <a:effectLst/>
                          <a:latin typeface="+mn-lt"/>
                        </a:rPr>
                        <a:t>88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3"/>
                  </a:ext>
                </a:extLst>
              </a:tr>
              <a:tr h="70387">
                <a:tc>
                  <a:txBody>
                    <a:bodyPr/>
                    <a:lstStyle/>
                    <a:p>
                      <a:pPr algn="ctr" fontAlgn="b"/>
                      <a:r>
                        <a:rPr lang="en-US" sz="900" b="1" i="0" u="none" strike="noStrike" dirty="0">
                          <a:solidFill>
                            <a:schemeClr val="bg2"/>
                          </a:solidFill>
                          <a:effectLst/>
                          <a:latin typeface="+mn-lt"/>
                        </a:rPr>
                        <a:t>89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4"/>
                  </a:ext>
                </a:extLst>
              </a:tr>
              <a:tr h="70387">
                <a:tc>
                  <a:txBody>
                    <a:bodyPr/>
                    <a:lstStyle/>
                    <a:p>
                      <a:pPr algn="ctr" fontAlgn="b"/>
                      <a:r>
                        <a:rPr lang="en-US" sz="900" b="1" i="0" u="none" strike="noStrike" dirty="0">
                          <a:solidFill>
                            <a:schemeClr val="bg2"/>
                          </a:solidFill>
                          <a:effectLst/>
                          <a:latin typeface="+mn-lt"/>
                        </a:rPr>
                        <a:t>90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5"/>
                  </a:ext>
                </a:extLst>
              </a:tr>
              <a:tr h="70387">
                <a:tc>
                  <a:txBody>
                    <a:bodyPr/>
                    <a:lstStyle/>
                    <a:p>
                      <a:pPr algn="ctr" fontAlgn="b"/>
                      <a:r>
                        <a:rPr lang="en-US" sz="900" b="1" i="0" u="none" strike="noStrike" dirty="0">
                          <a:solidFill>
                            <a:schemeClr val="bg2"/>
                          </a:solidFill>
                          <a:effectLst/>
                          <a:latin typeface="+mn-lt"/>
                        </a:rPr>
                        <a:t>91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6"/>
                  </a:ext>
                </a:extLst>
              </a:tr>
              <a:tr h="70387">
                <a:tc>
                  <a:txBody>
                    <a:bodyPr/>
                    <a:lstStyle/>
                    <a:p>
                      <a:pPr algn="ctr" fontAlgn="b"/>
                      <a:r>
                        <a:rPr lang="en-US" sz="900" b="1" i="0" u="none" strike="noStrike" dirty="0">
                          <a:solidFill>
                            <a:schemeClr val="bg2"/>
                          </a:solidFill>
                          <a:effectLst/>
                          <a:latin typeface="+mn-lt"/>
                        </a:rPr>
                        <a:t>92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7"/>
                  </a:ext>
                </a:extLst>
              </a:tr>
              <a:tr h="70387">
                <a:tc>
                  <a:txBody>
                    <a:bodyPr/>
                    <a:lstStyle/>
                    <a:p>
                      <a:pPr algn="ctr" fontAlgn="b"/>
                      <a:r>
                        <a:rPr lang="en-US" sz="900" b="1" i="0" u="none" strike="noStrike" dirty="0">
                          <a:solidFill>
                            <a:schemeClr val="bg2"/>
                          </a:solidFill>
                          <a:effectLst/>
                          <a:latin typeface="+mn-lt"/>
                        </a:rPr>
                        <a:t>93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18"/>
                  </a:ext>
                </a:extLst>
              </a:tr>
              <a:tr h="70387">
                <a:tc>
                  <a:txBody>
                    <a:bodyPr/>
                    <a:lstStyle/>
                    <a:p>
                      <a:pPr algn="ctr" fontAlgn="b"/>
                      <a:r>
                        <a:rPr lang="en-US" sz="900" b="1" i="0" u="none" strike="noStrike" dirty="0">
                          <a:solidFill>
                            <a:schemeClr val="bg2"/>
                          </a:solidFill>
                          <a:effectLst/>
                          <a:latin typeface="+mn-lt"/>
                        </a:rPr>
                        <a:t>94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19"/>
                  </a:ext>
                </a:extLst>
              </a:tr>
              <a:tr h="70387">
                <a:tc>
                  <a:txBody>
                    <a:bodyPr/>
                    <a:lstStyle/>
                    <a:p>
                      <a:pPr algn="ctr" fontAlgn="b"/>
                      <a:r>
                        <a:rPr lang="en-US" sz="900" b="1" i="0" u="none" strike="noStrike" dirty="0">
                          <a:solidFill>
                            <a:schemeClr val="bg2"/>
                          </a:solidFill>
                          <a:effectLst/>
                          <a:latin typeface="+mn-lt"/>
                        </a:rPr>
                        <a:t>95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0"/>
                  </a:ext>
                </a:extLst>
              </a:tr>
              <a:tr h="70387">
                <a:tc>
                  <a:txBody>
                    <a:bodyPr/>
                    <a:lstStyle/>
                    <a:p>
                      <a:pPr algn="ctr" fontAlgn="b"/>
                      <a:r>
                        <a:rPr lang="en-US" sz="900" b="1" i="0" u="none" strike="noStrike" dirty="0">
                          <a:solidFill>
                            <a:schemeClr val="bg2"/>
                          </a:solidFill>
                          <a:effectLst/>
                          <a:latin typeface="+mn-lt"/>
                        </a:rPr>
                        <a:t>96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1"/>
                  </a:ext>
                </a:extLst>
              </a:tr>
              <a:tr h="70387">
                <a:tc>
                  <a:txBody>
                    <a:bodyPr/>
                    <a:lstStyle/>
                    <a:p>
                      <a:pPr algn="ctr" fontAlgn="b"/>
                      <a:r>
                        <a:rPr lang="en-US" sz="900" b="1" i="0" u="none" strike="noStrike" dirty="0">
                          <a:solidFill>
                            <a:schemeClr val="bg2"/>
                          </a:solidFill>
                          <a:effectLst/>
                          <a:latin typeface="+mn-lt"/>
                        </a:rPr>
                        <a:t>97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2"/>
                  </a:ext>
                </a:extLst>
              </a:tr>
              <a:tr h="70387">
                <a:tc>
                  <a:txBody>
                    <a:bodyPr/>
                    <a:lstStyle/>
                    <a:p>
                      <a:pPr algn="ctr" fontAlgn="b"/>
                      <a:r>
                        <a:rPr lang="en-US" sz="900" b="1" i="0" u="none" strike="noStrike" dirty="0">
                          <a:solidFill>
                            <a:schemeClr val="bg2"/>
                          </a:solidFill>
                          <a:effectLst/>
                          <a:latin typeface="+mn-lt"/>
                        </a:rPr>
                        <a:t>98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3"/>
                  </a:ext>
                </a:extLst>
              </a:tr>
              <a:tr h="70387">
                <a:tc>
                  <a:txBody>
                    <a:bodyPr/>
                    <a:lstStyle/>
                    <a:p>
                      <a:pPr algn="ctr" fontAlgn="b"/>
                      <a:r>
                        <a:rPr lang="en-US" sz="900" b="1" i="0" u="none" strike="noStrike" dirty="0">
                          <a:solidFill>
                            <a:schemeClr val="bg2"/>
                          </a:solidFill>
                          <a:effectLst/>
                          <a:latin typeface="+mn-lt"/>
                        </a:rPr>
                        <a:t>99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4"/>
                  </a:ext>
                </a:extLst>
              </a:tr>
              <a:tr h="70387">
                <a:tc>
                  <a:txBody>
                    <a:bodyPr/>
                    <a:lstStyle/>
                    <a:p>
                      <a:pPr algn="ctr" fontAlgn="b"/>
                      <a:r>
                        <a:rPr lang="en-US" sz="900" b="1" i="0" u="none" strike="noStrike" dirty="0">
                          <a:solidFill>
                            <a:schemeClr val="bg2"/>
                          </a:solidFill>
                          <a:effectLst/>
                          <a:latin typeface="+mn-lt"/>
                        </a:rPr>
                        <a:t>100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5"/>
                  </a:ext>
                </a:extLst>
              </a:tr>
              <a:tr h="70387">
                <a:tc>
                  <a:txBody>
                    <a:bodyPr/>
                    <a:lstStyle/>
                    <a:p>
                      <a:pPr algn="ctr" fontAlgn="b"/>
                      <a:r>
                        <a:rPr lang="en-US" sz="900" b="1" i="0" u="none" strike="noStrike" dirty="0">
                          <a:solidFill>
                            <a:schemeClr val="bg2"/>
                          </a:solidFill>
                          <a:effectLst/>
                          <a:latin typeface="+mn-lt"/>
                        </a:rPr>
                        <a:t>101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6"/>
                  </a:ext>
                </a:extLst>
              </a:tr>
              <a:tr h="70387">
                <a:tc>
                  <a:txBody>
                    <a:bodyPr/>
                    <a:lstStyle/>
                    <a:p>
                      <a:pPr algn="ctr" fontAlgn="b"/>
                      <a:r>
                        <a:rPr lang="en-US" sz="900" b="1" i="0" u="none" strike="noStrike" dirty="0">
                          <a:solidFill>
                            <a:schemeClr val="bg2"/>
                          </a:solidFill>
                          <a:effectLst/>
                          <a:latin typeface="+mn-lt"/>
                        </a:rPr>
                        <a:t>102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7"/>
                  </a:ext>
                </a:extLst>
              </a:tr>
              <a:tr h="70387">
                <a:tc>
                  <a:txBody>
                    <a:bodyPr/>
                    <a:lstStyle/>
                    <a:p>
                      <a:pPr algn="ctr" fontAlgn="b"/>
                      <a:r>
                        <a:rPr lang="en-US" sz="900" b="1" i="0" u="none" strike="noStrike" dirty="0">
                          <a:solidFill>
                            <a:schemeClr val="bg2"/>
                          </a:solidFill>
                          <a:effectLst/>
                          <a:latin typeface="+mn-lt"/>
                        </a:rPr>
                        <a:t>103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28"/>
                  </a:ext>
                </a:extLst>
              </a:tr>
              <a:tr h="70387">
                <a:tc>
                  <a:txBody>
                    <a:bodyPr/>
                    <a:lstStyle/>
                    <a:p>
                      <a:pPr algn="ctr" fontAlgn="b"/>
                      <a:r>
                        <a:rPr lang="en-US" sz="900" b="1" i="0" u="none" strike="noStrike" dirty="0">
                          <a:solidFill>
                            <a:schemeClr val="bg2"/>
                          </a:solidFill>
                          <a:effectLst/>
                          <a:latin typeface="+mn-lt"/>
                        </a:rPr>
                        <a:t>104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29"/>
                  </a:ext>
                </a:extLst>
              </a:tr>
              <a:tr h="70387">
                <a:tc>
                  <a:txBody>
                    <a:bodyPr/>
                    <a:lstStyle/>
                    <a:p>
                      <a:pPr algn="ctr" fontAlgn="b"/>
                      <a:r>
                        <a:rPr lang="en-US" sz="900" b="1" i="0" u="none" strike="noStrike" dirty="0">
                          <a:solidFill>
                            <a:schemeClr val="bg2"/>
                          </a:solidFill>
                          <a:effectLst/>
                          <a:latin typeface="+mn-lt"/>
                        </a:rPr>
                        <a:t>105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0"/>
                  </a:ext>
                </a:extLst>
              </a:tr>
              <a:tr h="70387">
                <a:tc>
                  <a:txBody>
                    <a:bodyPr/>
                    <a:lstStyle/>
                    <a:p>
                      <a:pPr algn="ctr" fontAlgn="b"/>
                      <a:r>
                        <a:rPr lang="en-US" sz="900" b="1" i="0" u="none" strike="noStrike" dirty="0">
                          <a:solidFill>
                            <a:schemeClr val="bg2"/>
                          </a:solidFill>
                          <a:effectLst/>
                          <a:latin typeface="+mn-lt"/>
                        </a:rPr>
                        <a:t>106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1"/>
                  </a:ext>
                </a:extLst>
              </a:tr>
              <a:tr h="70387">
                <a:tc>
                  <a:txBody>
                    <a:bodyPr/>
                    <a:lstStyle/>
                    <a:p>
                      <a:pPr algn="ctr" fontAlgn="b"/>
                      <a:r>
                        <a:rPr lang="en-US" sz="900" b="1" i="0" u="none" strike="noStrike" dirty="0">
                          <a:solidFill>
                            <a:schemeClr val="bg2"/>
                          </a:solidFill>
                          <a:effectLst/>
                          <a:latin typeface="+mn-lt"/>
                        </a:rPr>
                        <a:t>107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2"/>
                  </a:ext>
                </a:extLst>
              </a:tr>
              <a:tr h="70387">
                <a:tc>
                  <a:txBody>
                    <a:bodyPr/>
                    <a:lstStyle/>
                    <a:p>
                      <a:pPr algn="ctr" fontAlgn="b"/>
                      <a:r>
                        <a:rPr lang="en-US" sz="900" b="1" i="0" u="none" strike="noStrike" dirty="0">
                          <a:solidFill>
                            <a:schemeClr val="bg2"/>
                          </a:solidFill>
                          <a:effectLst/>
                          <a:latin typeface="+mn-lt"/>
                        </a:rPr>
                        <a:t>108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3"/>
                  </a:ext>
                </a:extLst>
              </a:tr>
              <a:tr h="70387">
                <a:tc>
                  <a:txBody>
                    <a:bodyPr/>
                    <a:lstStyle/>
                    <a:p>
                      <a:pPr algn="ctr" fontAlgn="b"/>
                      <a:r>
                        <a:rPr lang="en-US" sz="900" b="1" i="0" u="none" strike="noStrike" dirty="0">
                          <a:solidFill>
                            <a:schemeClr val="bg2"/>
                          </a:solidFill>
                          <a:effectLst/>
                          <a:latin typeface="+mn-lt"/>
                        </a:rPr>
                        <a:t>109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noFill/>
                  </a:tcPr>
                </a:tc>
                <a:extLst>
                  <a:ext uri="{0D108BD9-81ED-4DB2-BD59-A6C34878D82A}">
                    <a16:rowId xmlns:a16="http://schemas.microsoft.com/office/drawing/2014/main" val="10034"/>
                  </a:ext>
                </a:extLst>
              </a:tr>
              <a:tr h="70387">
                <a:tc>
                  <a:txBody>
                    <a:bodyPr/>
                    <a:lstStyle/>
                    <a:p>
                      <a:pPr algn="ctr" fontAlgn="b"/>
                      <a:r>
                        <a:rPr lang="en-US" sz="900" b="1" i="0" u="none" strike="noStrike" dirty="0">
                          <a:solidFill>
                            <a:schemeClr val="bg2"/>
                          </a:solidFill>
                          <a:effectLst/>
                          <a:latin typeface="+mn-lt"/>
                        </a:rPr>
                        <a:t>110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35"/>
                  </a:ext>
                </a:extLst>
              </a:tr>
            </a:tbl>
          </a:graphicData>
        </a:graphic>
      </p:graphicFrame>
    </p:spTree>
    <p:extLst>
      <p:ext uri="{BB962C8B-B14F-4D97-AF65-F5344CB8AC3E}">
        <p14:creationId xmlns:p14="http://schemas.microsoft.com/office/powerpoint/2010/main" val="181910203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ct 4" hidden="1"/>
          <p:cNvGraphicFramePr>
            <a:graphicFrameLocks noChangeAspect="1"/>
          </p:cNvGraphicFramePr>
          <p:nvPr>
            <p:custDataLst>
              <p:tags r:id="rId2"/>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spid="_x0000_s79899" name="think-cell Slide" r:id="rId5" imgW="395" imgH="394" progId="TCLayout.ActiveDocument.1">
                  <p:embed/>
                </p:oleObj>
              </mc:Choice>
              <mc:Fallback>
                <p:oleObj name="think-cell Slide" r:id="rId5" imgW="395" imgH="394" progId="TCLayout.ActiveDocument.1">
                  <p:embed/>
                  <p:pic>
                    <p:nvPicPr>
                      <p:cNvPr id="5" name="Object 4" hidden="1"/>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3" name="Rectangle 2" hidden="1"/>
          <p:cNvSpPr/>
          <p:nvPr>
            <p:custDataLst>
              <p:tags r:id="rId3"/>
            </p:custDataLst>
          </p:nvPr>
        </p:nvSpPr>
        <p:spPr>
          <a:xfrm>
            <a:off x="0" y="0"/>
            <a:ext cx="158750" cy="158750"/>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spcBef>
                <a:spcPct val="0"/>
              </a:spcBef>
              <a:spcAft>
                <a:spcPct val="0"/>
              </a:spcAft>
            </a:pPr>
            <a:endParaRPr lang="en-US" sz="3200" dirty="0" err="1">
              <a:solidFill>
                <a:schemeClr val="bg1"/>
              </a:solidFill>
              <a:latin typeface="Arial" panose="020B0604020202020204" pitchFamily="34" charset="0"/>
              <a:ea typeface="+mj-ea"/>
              <a:cs typeface="+mj-cs"/>
              <a:sym typeface="Arial" panose="020B0604020202020204" pitchFamily="34" charset="0"/>
            </a:endParaRPr>
          </a:p>
        </p:txBody>
      </p:sp>
      <p:graphicFrame>
        <p:nvGraphicFramePr>
          <p:cNvPr id="8" name="Table 7"/>
          <p:cNvGraphicFramePr>
            <a:graphicFrameLocks noGrp="1"/>
          </p:cNvGraphicFramePr>
          <p:nvPr/>
        </p:nvGraphicFramePr>
        <p:xfrm>
          <a:off x="2181778" y="0"/>
          <a:ext cx="4539648" cy="260648"/>
        </p:xfrm>
        <a:graphic>
          <a:graphicData uri="http://schemas.openxmlformats.org/drawingml/2006/table">
            <a:tbl>
              <a:tblPr firstRow="1" bandRow="1">
                <a:tableStyleId>{69012ECD-51FC-41F1-AA8D-1B2483CD663E}</a:tableStyleId>
              </a:tblPr>
              <a:tblGrid>
                <a:gridCol w="4539648">
                  <a:extLst>
                    <a:ext uri="{9D8B030D-6E8A-4147-A177-3AD203B41FA5}">
                      <a16:colId xmlns:a16="http://schemas.microsoft.com/office/drawing/2014/main" val="20000"/>
                    </a:ext>
                  </a:extLst>
                </a:gridCol>
              </a:tblGrid>
              <a:tr h="2606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all" spc="0" normalizeH="0" baseline="0" noProof="0" dirty="0">
                          <a:ln>
                            <a:noFill/>
                          </a:ln>
                          <a:solidFill>
                            <a:prstClr val="white"/>
                          </a:solidFill>
                          <a:effectLst/>
                          <a:uLnTx/>
                          <a:uFillTx/>
                          <a:latin typeface="+mn-lt"/>
                          <a:ea typeface="+mn-ea"/>
                          <a:cs typeface="+mn-cs"/>
                        </a:rPr>
                        <a:t>APPENDIX</a:t>
                      </a:r>
                    </a:p>
                  </a:txBody>
                  <a:tcPr marL="45720" marR="45720" anchor="ctr">
                    <a:lnL w="57150" cap="flat" cmpd="sng" algn="ctr">
                      <a:solidFill>
                        <a:schemeClr val="tx1"/>
                      </a:solidFill>
                      <a:prstDash val="solid"/>
                      <a:round/>
                      <a:headEnd type="none" w="med" len="med"/>
                      <a:tailEnd type="none" w="med" len="med"/>
                    </a:lnL>
                    <a:lnR w="57150" cap="flat" cmpd="sng" algn="ctr">
                      <a:solidFill>
                        <a:schemeClr val="tx1"/>
                      </a:solidFill>
                      <a:prstDash val="solid"/>
                      <a:round/>
                      <a:headEnd type="none" w="med" len="med"/>
                      <a:tailEnd type="none" w="med" len="med"/>
                    </a:lnR>
                    <a:lnT w="6350" cap="flat" cmpd="sng" algn="ctr">
                      <a:noFill/>
                      <a:prstDash val="solid"/>
                      <a:miter lim="800000"/>
                    </a:lnT>
                    <a:lnB w="6350" cap="flat" cmpd="sng" algn="ctr">
                      <a:noFill/>
                      <a:prstDash val="solid"/>
                      <a:miter lim="800000"/>
                    </a:lnB>
                    <a:lnTlToBr w="12700" cmpd="sng">
                      <a:noFill/>
                      <a:prstDash val="solid"/>
                    </a:lnTlToBr>
                    <a:lnBlToTr w="12700" cmpd="sng">
                      <a:noFill/>
                      <a:prstDash val="solid"/>
                    </a:lnBlToTr>
                    <a:solidFill>
                      <a:srgbClr val="CDA139"/>
                    </a:solidFill>
                  </a:tcPr>
                </a:tc>
                <a:extLst>
                  <a:ext uri="{0D108BD9-81ED-4DB2-BD59-A6C34878D82A}">
                    <a16:rowId xmlns:a16="http://schemas.microsoft.com/office/drawing/2014/main" val="10000"/>
                  </a:ext>
                </a:extLst>
              </a:tr>
            </a:tbl>
          </a:graphicData>
        </a:graphic>
      </p:graphicFrame>
      <p:sp>
        <p:nvSpPr>
          <p:cNvPr id="9" name="Rectangle 8"/>
          <p:cNvSpPr/>
          <p:nvPr/>
        </p:nvSpPr>
        <p:spPr>
          <a:xfrm>
            <a:off x="2375756" y="479064"/>
            <a:ext cx="4490561" cy="24963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rtlCol="0" anchor="ctr"/>
          <a:lstStyle/>
          <a:p>
            <a:pPr algn="ctr"/>
            <a:r>
              <a:rPr lang="en-US" sz="900" dirty="0">
                <a:solidFill>
                  <a:schemeClr val="bg1"/>
                </a:solidFill>
              </a:rPr>
              <a:t>Table 20: Maintenance Cycles for C2 Roadway Category Pavement </a:t>
            </a:r>
            <a:r>
              <a:rPr lang="en-US" sz="900" i="1" dirty="0">
                <a:solidFill>
                  <a:schemeClr val="bg1"/>
                </a:solidFill>
              </a:rPr>
              <a:t>(cont’d)</a:t>
            </a:r>
            <a:endParaRPr lang="en-US" sz="900" dirty="0">
              <a:solidFill>
                <a:schemeClr val="bg1"/>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1116434277"/>
              </p:ext>
            </p:extLst>
          </p:nvPr>
        </p:nvGraphicFramePr>
        <p:xfrm>
          <a:off x="251520" y="728700"/>
          <a:ext cx="8390871" cy="1645920"/>
        </p:xfrm>
        <a:graphic>
          <a:graphicData uri="http://schemas.openxmlformats.org/drawingml/2006/table">
            <a:tbl>
              <a:tblPr/>
              <a:tblGrid>
                <a:gridCol w="353844">
                  <a:extLst>
                    <a:ext uri="{9D8B030D-6E8A-4147-A177-3AD203B41FA5}">
                      <a16:colId xmlns:a16="http://schemas.microsoft.com/office/drawing/2014/main" val="20000"/>
                    </a:ext>
                  </a:extLst>
                </a:gridCol>
                <a:gridCol w="893003">
                  <a:extLst>
                    <a:ext uri="{9D8B030D-6E8A-4147-A177-3AD203B41FA5}">
                      <a16:colId xmlns:a16="http://schemas.microsoft.com/office/drawing/2014/main" val="20001"/>
                    </a:ext>
                  </a:extLst>
                </a:gridCol>
                <a:gridCol w="893003">
                  <a:extLst>
                    <a:ext uri="{9D8B030D-6E8A-4147-A177-3AD203B41FA5}">
                      <a16:colId xmlns:a16="http://schemas.microsoft.com/office/drawing/2014/main" val="20002"/>
                    </a:ext>
                  </a:extLst>
                </a:gridCol>
                <a:gridCol w="893003">
                  <a:extLst>
                    <a:ext uri="{9D8B030D-6E8A-4147-A177-3AD203B41FA5}">
                      <a16:colId xmlns:a16="http://schemas.microsoft.com/office/drawing/2014/main" val="20003"/>
                    </a:ext>
                  </a:extLst>
                </a:gridCol>
                <a:gridCol w="893003">
                  <a:extLst>
                    <a:ext uri="{9D8B030D-6E8A-4147-A177-3AD203B41FA5}">
                      <a16:colId xmlns:a16="http://schemas.microsoft.com/office/drawing/2014/main" val="20004"/>
                    </a:ext>
                  </a:extLst>
                </a:gridCol>
                <a:gridCol w="893003">
                  <a:extLst>
                    <a:ext uri="{9D8B030D-6E8A-4147-A177-3AD203B41FA5}">
                      <a16:colId xmlns:a16="http://schemas.microsoft.com/office/drawing/2014/main" val="20005"/>
                    </a:ext>
                  </a:extLst>
                </a:gridCol>
                <a:gridCol w="893003">
                  <a:extLst>
                    <a:ext uri="{9D8B030D-6E8A-4147-A177-3AD203B41FA5}">
                      <a16:colId xmlns:a16="http://schemas.microsoft.com/office/drawing/2014/main" val="20006"/>
                    </a:ext>
                  </a:extLst>
                </a:gridCol>
                <a:gridCol w="893003">
                  <a:extLst>
                    <a:ext uri="{9D8B030D-6E8A-4147-A177-3AD203B41FA5}">
                      <a16:colId xmlns:a16="http://schemas.microsoft.com/office/drawing/2014/main" val="20007"/>
                    </a:ext>
                  </a:extLst>
                </a:gridCol>
                <a:gridCol w="893003">
                  <a:extLst>
                    <a:ext uri="{9D8B030D-6E8A-4147-A177-3AD203B41FA5}">
                      <a16:colId xmlns:a16="http://schemas.microsoft.com/office/drawing/2014/main" val="20008"/>
                    </a:ext>
                  </a:extLst>
                </a:gridCol>
                <a:gridCol w="893003">
                  <a:extLst>
                    <a:ext uri="{9D8B030D-6E8A-4147-A177-3AD203B41FA5}">
                      <a16:colId xmlns:a16="http://schemas.microsoft.com/office/drawing/2014/main" val="20009"/>
                    </a:ext>
                  </a:extLst>
                </a:gridCol>
              </a:tblGrid>
              <a:tr h="140774">
                <a:tc>
                  <a:txBody>
                    <a:bodyPr/>
                    <a:lstStyle/>
                    <a:p>
                      <a:pPr algn="ctr" fontAlgn="b"/>
                      <a:r>
                        <a:rPr lang="en-US" sz="900" b="1" i="0" u="none" strike="noStrike" dirty="0">
                          <a:solidFill>
                            <a:schemeClr val="bg2"/>
                          </a:solidFill>
                          <a:effectLst/>
                          <a:latin typeface="+mn-lt"/>
                        </a:rPr>
                        <a:t>Year</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Resurface</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Patching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Crack Seal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Seal Coat</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Blading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Clipping Shoulders</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Brush and Tree Removal</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Spot Ditching</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tc>
                  <a:txBody>
                    <a:bodyPr/>
                    <a:lstStyle/>
                    <a:p>
                      <a:pPr algn="ctr" fontAlgn="b"/>
                      <a:r>
                        <a:rPr lang="en-US" sz="900" b="1" i="0" u="none" strike="noStrike" dirty="0">
                          <a:solidFill>
                            <a:schemeClr val="bg2"/>
                          </a:solidFill>
                          <a:effectLst/>
                          <a:latin typeface="+mn-lt"/>
                        </a:rPr>
                        <a:t>Culvert Work</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70387">
                <a:tc>
                  <a:txBody>
                    <a:bodyPr/>
                    <a:lstStyle/>
                    <a:p>
                      <a:pPr algn="ctr" fontAlgn="b"/>
                      <a:r>
                        <a:rPr lang="en-US" sz="900" b="1" i="0" u="none" strike="noStrike" dirty="0">
                          <a:solidFill>
                            <a:schemeClr val="bg2"/>
                          </a:solidFill>
                          <a:effectLst/>
                          <a:latin typeface="+mn-lt"/>
                        </a:rPr>
                        <a:t>111</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1"/>
                  </a:ext>
                </a:extLst>
              </a:tr>
              <a:tr h="70387">
                <a:tc>
                  <a:txBody>
                    <a:bodyPr/>
                    <a:lstStyle/>
                    <a:p>
                      <a:pPr algn="ctr" fontAlgn="b"/>
                      <a:r>
                        <a:rPr lang="en-US" sz="900" b="1" i="0" u="none" strike="noStrike" dirty="0">
                          <a:solidFill>
                            <a:schemeClr val="bg2"/>
                          </a:solidFill>
                          <a:effectLst/>
                          <a:latin typeface="+mn-lt"/>
                        </a:rPr>
                        <a:t>112</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2"/>
                  </a:ext>
                </a:extLst>
              </a:tr>
              <a:tr h="70387">
                <a:tc>
                  <a:txBody>
                    <a:bodyPr/>
                    <a:lstStyle/>
                    <a:p>
                      <a:pPr algn="ctr" fontAlgn="b"/>
                      <a:r>
                        <a:rPr lang="en-US" sz="900" b="1" i="0" u="none" strike="noStrike" dirty="0">
                          <a:solidFill>
                            <a:schemeClr val="bg2"/>
                          </a:solidFill>
                          <a:effectLst/>
                          <a:latin typeface="+mn-lt"/>
                        </a:rPr>
                        <a:t>113</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3"/>
                  </a:ext>
                </a:extLst>
              </a:tr>
              <a:tr h="70387">
                <a:tc>
                  <a:txBody>
                    <a:bodyPr/>
                    <a:lstStyle/>
                    <a:p>
                      <a:pPr algn="ctr" fontAlgn="b"/>
                      <a:r>
                        <a:rPr lang="en-US" sz="900" b="1" i="0" u="none" strike="noStrike" dirty="0">
                          <a:solidFill>
                            <a:schemeClr val="bg2"/>
                          </a:solidFill>
                          <a:effectLst/>
                          <a:latin typeface="+mn-lt"/>
                        </a:rPr>
                        <a:t>114</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4"/>
                  </a:ext>
                </a:extLst>
              </a:tr>
              <a:tr h="70387">
                <a:tc>
                  <a:txBody>
                    <a:bodyPr/>
                    <a:lstStyle/>
                    <a:p>
                      <a:pPr algn="ctr" fontAlgn="b"/>
                      <a:r>
                        <a:rPr lang="en-US" sz="900" b="1" i="0" u="none" strike="noStrike" dirty="0">
                          <a:solidFill>
                            <a:schemeClr val="bg2"/>
                          </a:solidFill>
                          <a:effectLst/>
                          <a:latin typeface="+mn-lt"/>
                        </a:rPr>
                        <a:t>115</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5"/>
                  </a:ext>
                </a:extLst>
              </a:tr>
              <a:tr h="70387">
                <a:tc>
                  <a:txBody>
                    <a:bodyPr/>
                    <a:lstStyle/>
                    <a:p>
                      <a:pPr algn="ctr" fontAlgn="b"/>
                      <a:r>
                        <a:rPr lang="en-US" sz="900" b="1" i="0" u="none" strike="noStrike" dirty="0">
                          <a:solidFill>
                            <a:schemeClr val="bg2"/>
                          </a:solidFill>
                          <a:effectLst/>
                          <a:latin typeface="+mn-lt"/>
                        </a:rPr>
                        <a:t>116</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6"/>
                  </a:ext>
                </a:extLst>
              </a:tr>
              <a:tr h="70387">
                <a:tc>
                  <a:txBody>
                    <a:bodyPr/>
                    <a:lstStyle/>
                    <a:p>
                      <a:pPr algn="ctr" fontAlgn="b"/>
                      <a:r>
                        <a:rPr lang="en-US" sz="900" b="1" i="0" u="none" strike="noStrike" dirty="0">
                          <a:solidFill>
                            <a:schemeClr val="bg2"/>
                          </a:solidFill>
                          <a:effectLst/>
                          <a:latin typeface="+mn-lt"/>
                        </a:rPr>
                        <a:t>117</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7"/>
                  </a:ext>
                </a:extLst>
              </a:tr>
              <a:tr h="70387">
                <a:tc>
                  <a:txBody>
                    <a:bodyPr/>
                    <a:lstStyle/>
                    <a:p>
                      <a:pPr algn="ctr" fontAlgn="b"/>
                      <a:r>
                        <a:rPr lang="en-US" sz="900" b="1" i="0" u="none" strike="noStrike" dirty="0">
                          <a:solidFill>
                            <a:schemeClr val="bg2"/>
                          </a:solidFill>
                          <a:effectLst/>
                          <a:latin typeface="+mn-lt"/>
                        </a:rPr>
                        <a:t>118</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08"/>
                  </a:ext>
                </a:extLst>
              </a:tr>
              <a:tr h="70387">
                <a:tc>
                  <a:txBody>
                    <a:bodyPr/>
                    <a:lstStyle/>
                    <a:p>
                      <a:pPr algn="ctr" fontAlgn="b"/>
                      <a:r>
                        <a:rPr lang="en-US" sz="900" b="1" i="0" u="none" strike="noStrike" dirty="0">
                          <a:solidFill>
                            <a:schemeClr val="bg2"/>
                          </a:solidFill>
                          <a:effectLst/>
                          <a:latin typeface="+mn-lt"/>
                        </a:rPr>
                        <a:t>119</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lumMod val="20000"/>
                        <a:lumOff val="80000"/>
                      </a:schemeClr>
                    </a:solidFill>
                  </a:tcPr>
                </a:tc>
                <a:extLst>
                  <a:ext uri="{0D108BD9-81ED-4DB2-BD59-A6C34878D82A}">
                    <a16:rowId xmlns:a16="http://schemas.microsoft.com/office/drawing/2014/main" val="10009"/>
                  </a:ext>
                </a:extLst>
              </a:tr>
              <a:tr h="70387">
                <a:tc>
                  <a:txBody>
                    <a:bodyPr/>
                    <a:lstStyle/>
                    <a:p>
                      <a:pPr algn="ctr" fontAlgn="b"/>
                      <a:r>
                        <a:rPr lang="en-US" sz="900" b="1" i="0" u="none" strike="noStrike" dirty="0">
                          <a:solidFill>
                            <a:schemeClr val="bg2"/>
                          </a:solidFill>
                          <a:effectLst/>
                          <a:latin typeface="+mn-lt"/>
                        </a:rPr>
                        <a:t>120</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tx2"/>
                    </a:solidFill>
                  </a:tcPr>
                </a:tc>
                <a:tc>
                  <a:txBody>
                    <a:bodyPr/>
                    <a:lstStyle/>
                    <a:p>
                      <a:pPr algn="ctr" fontAlgn="b"/>
                      <a:r>
                        <a:rPr lang="en-US" sz="900" b="0" i="0" u="none" strike="noStrike">
                          <a:solidFill>
                            <a:srgbClr val="000000"/>
                          </a:solidFill>
                          <a:effectLst/>
                          <a:latin typeface="+mn-lt"/>
                        </a:rPr>
                        <a:t>X</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tc>
                  <a:txBody>
                    <a:bodyPr/>
                    <a:lstStyle/>
                    <a:p>
                      <a:pPr algn="ctr" fontAlgn="b"/>
                      <a:r>
                        <a:rPr lang="en-US" sz="900" b="0" i="0" u="none" strike="noStrike" dirty="0">
                          <a:solidFill>
                            <a:srgbClr val="000000"/>
                          </a:solidFill>
                          <a:effectLst/>
                          <a:latin typeface="+mn-lt"/>
                        </a:rPr>
                        <a:t> </a:t>
                      </a:r>
                    </a:p>
                  </a:txBody>
                  <a:tcPr marL="0" marR="0" marT="0" marB="0" anchor="ctr">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135517116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7"/>
          <p:cNvSpPr/>
          <p:nvPr/>
        </p:nvSpPr>
        <p:spPr>
          <a:xfrm>
            <a:off x="431540" y="584684"/>
            <a:ext cx="723943" cy="723900"/>
          </a:xfrm>
          <a:prstGeom prst="rect">
            <a:avLst/>
          </a:prstGeom>
          <a:blipFill>
            <a:blip r:embed="rId2" cstate="email">
              <a:extLst>
                <a:ext uri="{28A0092B-C50C-407E-A947-70E740481C1C}">
                  <a14:useLocalDpi xmlns:a14="http://schemas.microsoft.com/office/drawing/2010/main"/>
                </a:ext>
              </a:extLst>
            </a:blip>
            <a:stretch>
              <a:fillRect/>
            </a:stretch>
          </a:blipFill>
        </p:spPr>
        <p:txBody>
          <a:bodyPr wrap="square" lIns="0" tIns="0" rIns="0" bIns="0" rtlCol="0"/>
          <a:lstStyle/>
          <a:p>
            <a:endParaRPr dirty="0"/>
          </a:p>
        </p:txBody>
      </p:sp>
      <p:sp>
        <p:nvSpPr>
          <p:cNvPr id="3" name="Subtitle 4"/>
          <p:cNvSpPr txBox="1">
            <a:spLocks/>
          </p:cNvSpPr>
          <p:nvPr/>
        </p:nvSpPr>
        <p:spPr>
          <a:xfrm>
            <a:off x="1331640" y="692696"/>
            <a:ext cx="6172200" cy="215900"/>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500" b="1" kern="1200">
                <a:solidFill>
                  <a:schemeClr val="tx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500" kern="1200">
                <a:solidFill>
                  <a:schemeClr val="tx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1"/>
                </a:solidFill>
                <a:latin typeface="+mn-lt"/>
                <a:ea typeface="+mn-ea"/>
                <a:cs typeface="+mn-cs"/>
              </a:defRPr>
            </a:lvl3pPr>
            <a:lvl4pPr marL="576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1"/>
                </a:solidFill>
                <a:latin typeface="+mn-lt"/>
                <a:ea typeface="+mn-ea"/>
                <a:cs typeface="+mn-cs"/>
              </a:defRPr>
            </a:lvl4pPr>
            <a:lvl5pPr marL="82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baseline="0">
                <a:solidFill>
                  <a:schemeClr val="tx1"/>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0"/>
              </a:spcAft>
            </a:pPr>
            <a:r>
              <a:rPr lang="en-US" sz="1600" dirty="0"/>
              <a:t>Indiana</a:t>
            </a:r>
          </a:p>
          <a:p>
            <a:r>
              <a:rPr lang="en-US" sz="1600" b="0" dirty="0"/>
              <a:t>Department of Transportation</a:t>
            </a:r>
          </a:p>
        </p:txBody>
      </p:sp>
    </p:spTree>
    <p:extLst>
      <p:ext uri="{BB962C8B-B14F-4D97-AF65-F5344CB8AC3E}">
        <p14:creationId xmlns:p14="http://schemas.microsoft.com/office/powerpoint/2010/main" val="337342737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CREATEDBY" val="Global PowerPoint Toolbar"/>
  <p:tag name="TOOLBARVERSION" val="5.1"/>
  <p:tag name="TYPE" val="Screen"/>
  <p:tag name="KEYWORD" val="SCREEN"/>
  <p:tag name="TEMPLATEVERSION" val="12/02/2016 04:09:56"/>
  <p:tag name="THINKCELLUNDODONOTDELETE" val="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QgSG3KZlpXSvIqjpUDG71Q"/>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bvrliaR4QqGhTqRMtFd7dg"/>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bvrliaR4QqGhTqRMtFd7dg"/>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bvrliaR4QqGhTqRMtFd7dg"/>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1KwM_9gSS7y3H_lUlFjLQQ"/>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1KwM_9gSS7y3H_lUlFjLQQ"/>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7oXTuCs_SbSduI8Tk7WP7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bvrliaR4QqGhTqRMtFd7dg"/>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bvrliaR4QqGhTqRMtFd7dg"/>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oplgDCqZS62Zsae6pKqtbA"/>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nguQe_WlS82qYtC4w8XAq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panCBuq4SYk..4yfvX_Dod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pAKDS4F6ku06NJe9S90z3qA"/>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panCBuq4SYk..4yfvX_DodA"/>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p4MiuE2ijjU2s_.uXPlvryA"/>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pGKPbRxuWQUmLwsQJdALeHQ"/>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pGKPbRxuWQUmLwsQJdALeHQ"/>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cnVdliDWRbmaV5ddhs79Zw"/>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f5_f7vE6RKWD7lMZp2KDkw"/>
</p:tagLst>
</file>

<file path=ppt/theme/theme1.xml><?xml version="1.0" encoding="utf-8"?>
<a:theme xmlns:a="http://schemas.openxmlformats.org/drawingml/2006/main" name="KPMG_Standard_4x3_0922_2015">
  <a:themeElements>
    <a:clrScheme name="Custom 8">
      <a:dk1>
        <a:srgbClr val="000000"/>
      </a:dk1>
      <a:lt1>
        <a:srgbClr val="25408F"/>
      </a:lt1>
      <a:dk2>
        <a:srgbClr val="CDA139"/>
      </a:dk2>
      <a:lt2>
        <a:srgbClr val="FFFFFF"/>
      </a:lt2>
      <a:accent1>
        <a:srgbClr val="121243"/>
      </a:accent1>
      <a:accent2>
        <a:srgbClr val="E2E2E2"/>
      </a:accent2>
      <a:accent3>
        <a:srgbClr val="005EB8"/>
      </a:accent3>
      <a:accent4>
        <a:srgbClr val="00A3A1"/>
      </a:accent4>
      <a:accent5>
        <a:srgbClr val="EAAA00"/>
      </a:accent5>
      <a:accent6>
        <a:srgbClr val="43B02A"/>
      </a:accent6>
      <a:hlink>
        <a:srgbClr val="0091DA"/>
      </a:hlink>
      <a:folHlink>
        <a:srgbClr val="0091DA"/>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54610" tIns="54610" rIns="54610" bIns="54610" rtlCol="0">
        <a:noAutofit/>
      </a:bodyPr>
      <a:lstStyle>
        <a:defPPr>
          <a:spcAft>
            <a:spcPts val="600"/>
          </a:spcAft>
          <a:defRPr sz="1200" dirty="0" smtClean="0">
            <a:solidFill>
              <a:srgbClr val="FF0000"/>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Presentation1" id="{95DEBC9D-91F6-43AF-B427-F632DCAB96DF}" vid="{06D44C0C-A622-4197-8BB5-745C5501CD72}"/>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B0F7E8DC27C1424B920C2C268FC61F2B" ma:contentTypeVersion="7" ma:contentTypeDescription="Create a new document." ma:contentTypeScope="" ma:versionID="3f567eaa3b502cff7dde3a889de719ee">
  <xsd:schema xmlns:xsd="http://www.w3.org/2001/XMLSchema" xmlns:xs="http://www.w3.org/2001/XMLSchema" xmlns:p="http://schemas.microsoft.com/office/2006/metadata/properties" xmlns:ns2="19f9304c-805d-4861-baca-e08d89417028" targetNamespace="http://schemas.microsoft.com/office/2006/metadata/properties" ma:root="true" ma:fieldsID="473f4102901122dd999e6276748f93b3" ns2:_="">
    <xsd:import namespace="19f9304c-805d-4861-baca-e08d89417028"/>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GenerationTime" minOccurs="0"/>
                <xsd:element ref="ns2:MediaServiceEventHashCode" minOccurs="0"/>
                <xsd:element ref="ns2:MediaServiceDateTaken"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9f9304c-805d-4861-baca-e08d89417028"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DateTaken" ma:index="13" nillable="true" ma:displayName="MediaServiceDateTaken" ma:hidden="true" ma:internalName="MediaServiceDateTaken" ma:readOnly="true">
      <xsd:simpleType>
        <xsd:restriction base="dms:Text"/>
      </xsd:simpleType>
    </xsd:element>
    <xsd:element name="MediaServiceLocation" ma:index="14" nillable="true" ma:displayName="Location" ma:internalName="MediaServiceLocatio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D6974AE6-D934-41D0-82AD-EA9347E89235}">
  <ds:schemaRefs>
    <ds:schemaRef ds:uri="http://schemas.microsoft.com/office/2006/documentManagement/types"/>
    <ds:schemaRef ds:uri="http://schemas.microsoft.com/office/2006/metadata/properties"/>
    <ds:schemaRef ds:uri="19f9304c-805d-4861-baca-e08d89417028"/>
    <ds:schemaRef ds:uri="http://www.w3.org/XML/1998/namespace"/>
    <ds:schemaRef ds:uri="http://purl.org/dc/elements/1.1/"/>
    <ds:schemaRef ds:uri="http://purl.org/dc/terms/"/>
    <ds:schemaRef ds:uri="http://schemas.microsoft.com/office/infopath/2007/PartnerControls"/>
    <ds:schemaRef ds:uri="http://schemas.openxmlformats.org/package/2006/metadata/core-properties"/>
    <ds:schemaRef ds:uri="http://purl.org/dc/dcmitype/"/>
  </ds:schemaRefs>
</ds:datastoreItem>
</file>

<file path=customXml/itemProps2.xml><?xml version="1.0" encoding="utf-8"?>
<ds:datastoreItem xmlns:ds="http://schemas.openxmlformats.org/officeDocument/2006/customXml" ds:itemID="{8EF58B74-7969-4410-9183-7BCC777CC5C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19f9304c-805d-4861-baca-e08d89417028"/>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CE92D34C-9F97-4611-8EBE-902B60287CDC}">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Facet</Template>
  <TotalTime>11426</TotalTime>
  <Words>15015</Words>
  <Application>Microsoft Office PowerPoint</Application>
  <PresentationFormat>On-screen Show (4:3)</PresentationFormat>
  <Paragraphs>7525</Paragraphs>
  <Slides>82</Slides>
  <Notes>21</Notes>
  <HiddenSlides>0</HiddenSlides>
  <MMClips>0</MMClips>
  <ScaleCrop>false</ScaleCrop>
  <HeadingPairs>
    <vt:vector size="8" baseType="variant">
      <vt:variant>
        <vt:lpstr>Fonts Used</vt:lpstr>
      </vt:variant>
      <vt:variant>
        <vt:i4>9</vt:i4>
      </vt:variant>
      <vt:variant>
        <vt:lpstr>Theme</vt:lpstr>
      </vt:variant>
      <vt:variant>
        <vt:i4>1</vt:i4>
      </vt:variant>
      <vt:variant>
        <vt:lpstr>Embedded OLE Servers</vt:lpstr>
      </vt:variant>
      <vt:variant>
        <vt:i4>1</vt:i4>
      </vt:variant>
      <vt:variant>
        <vt:lpstr>Slide Titles</vt:lpstr>
      </vt:variant>
      <vt:variant>
        <vt:i4>82</vt:i4>
      </vt:variant>
    </vt:vector>
  </HeadingPairs>
  <TitlesOfParts>
    <vt:vector size="93" baseType="lpstr">
      <vt:lpstr>Arial</vt:lpstr>
      <vt:lpstr>Arial Narrow</vt:lpstr>
      <vt:lpstr>Calibri</vt:lpstr>
      <vt:lpstr>Century Gothic</vt:lpstr>
      <vt:lpstr>Gill Sans MT</vt:lpstr>
      <vt:lpstr>KPMG Extralight</vt:lpstr>
      <vt:lpstr>Symbol</vt:lpstr>
      <vt:lpstr>Univers 45 Light</vt:lpstr>
      <vt:lpstr>Wingdings</vt:lpstr>
      <vt:lpstr>KPMG_Standard_4x3_0922_2015</vt:lpstr>
      <vt:lpstr>think-cell Slide</vt:lpstr>
      <vt:lpstr>PowerPoint Presentation</vt:lpstr>
      <vt:lpstr>PowerPoint Presentation</vt:lpstr>
      <vt:lpstr>PowerPoint Presentation</vt:lpstr>
      <vt:lpstr>PowerPoint Presentation</vt:lpstr>
      <vt:lpstr>PowerPoint Presentation</vt:lpstr>
      <vt:lpstr>Overview of INDOT’s Asset Management Program</vt:lpstr>
      <vt:lpstr>Purpose of the Asset Lifecycle Strategies</vt:lpstr>
      <vt:lpstr>The Asset Lifecycle Strategies and the Asset Management System </vt:lpstr>
      <vt:lpstr>PowerPoint Presentation</vt:lpstr>
      <vt:lpstr>INDOT’s Process for Preparing Lifecycle Strategies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Overview of INDOT’s Data Governance Structure </vt:lpstr>
      <vt:lpstr>Asset Management Data Process Overview</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Overview of Pavement Investment Decision-Making </vt:lpstr>
      <vt:lpstr>Pavement Project Prioritization for the Capital Program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KPMG</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Screen template</dc:title>
  <dc:creator>Picinic, Maryann</dc:creator>
  <cp:lastModifiedBy>O'Har, John Patrick</cp:lastModifiedBy>
  <cp:revision>1422</cp:revision>
  <dcterms:created xsi:type="dcterms:W3CDTF">2020-02-28T14:22:05Z</dcterms:created>
  <dcterms:modified xsi:type="dcterms:W3CDTF">2020-11-23T22:23:18Z</dcterms:modified>
  <cp:category>KPMG Confidential</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0x010100B0F7E8DC27C1424B920C2C268FC61F2B</vt:lpwstr>
  </property>
</Properties>
</file>