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ms-powerpoint.presentation.macroEnabled.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handoutMasterIdLst>
    <p:handoutMasterId r:id="rId27"/>
  </p:handoutMasterIdLst>
  <p:sldIdLst>
    <p:sldId id="658" r:id="rId2"/>
    <p:sldId id="667" r:id="rId3"/>
    <p:sldId id="693" r:id="rId4"/>
    <p:sldId id="671" r:id="rId5"/>
    <p:sldId id="674" r:id="rId6"/>
    <p:sldId id="724" r:id="rId7"/>
    <p:sldId id="721" r:id="rId8"/>
    <p:sldId id="722" r:id="rId9"/>
    <p:sldId id="723" r:id="rId10"/>
    <p:sldId id="668" r:id="rId11"/>
    <p:sldId id="672" r:id="rId12"/>
    <p:sldId id="678" r:id="rId13"/>
    <p:sldId id="683" r:id="rId14"/>
    <p:sldId id="684" r:id="rId15"/>
    <p:sldId id="698" r:id="rId16"/>
    <p:sldId id="691" r:id="rId17"/>
    <p:sldId id="696" r:id="rId18"/>
    <p:sldId id="697" r:id="rId19"/>
    <p:sldId id="699" r:id="rId20"/>
    <p:sldId id="700" r:id="rId21"/>
    <p:sldId id="701" r:id="rId22"/>
    <p:sldId id="702" r:id="rId23"/>
    <p:sldId id="703" r:id="rId24"/>
    <p:sldId id="726" r:id="rId25"/>
  </p:sldIdLst>
  <p:sldSz cx="9144000" cy="6858000" type="screen4x3"/>
  <p:notesSz cx="7010400" cy="9296400"/>
  <p:defaultTextStyle>
    <a:defPPr>
      <a:defRPr lang="en-US"/>
    </a:defPPr>
    <a:lvl1pPr algn="l" rtl="0" fontAlgn="base">
      <a:spcBef>
        <a:spcPct val="0"/>
      </a:spcBef>
      <a:spcAft>
        <a:spcPct val="0"/>
      </a:spcAft>
      <a:defRPr kumimoji="1" sz="4800" b="1" kern="1200">
        <a:solidFill>
          <a:schemeClr val="tx1"/>
        </a:solidFill>
        <a:latin typeface="AGaramond"/>
        <a:ea typeface="+mn-ea"/>
        <a:cs typeface="+mn-cs"/>
      </a:defRPr>
    </a:lvl1pPr>
    <a:lvl2pPr marL="457200" algn="l" rtl="0" fontAlgn="base">
      <a:spcBef>
        <a:spcPct val="0"/>
      </a:spcBef>
      <a:spcAft>
        <a:spcPct val="0"/>
      </a:spcAft>
      <a:defRPr kumimoji="1" sz="4800" b="1" kern="1200">
        <a:solidFill>
          <a:schemeClr val="tx1"/>
        </a:solidFill>
        <a:latin typeface="AGaramond"/>
        <a:ea typeface="+mn-ea"/>
        <a:cs typeface="+mn-cs"/>
      </a:defRPr>
    </a:lvl2pPr>
    <a:lvl3pPr marL="914400" algn="l" rtl="0" fontAlgn="base">
      <a:spcBef>
        <a:spcPct val="0"/>
      </a:spcBef>
      <a:spcAft>
        <a:spcPct val="0"/>
      </a:spcAft>
      <a:defRPr kumimoji="1" sz="4800" b="1" kern="1200">
        <a:solidFill>
          <a:schemeClr val="tx1"/>
        </a:solidFill>
        <a:latin typeface="AGaramond"/>
        <a:ea typeface="+mn-ea"/>
        <a:cs typeface="+mn-cs"/>
      </a:defRPr>
    </a:lvl3pPr>
    <a:lvl4pPr marL="1371600" algn="l" rtl="0" fontAlgn="base">
      <a:spcBef>
        <a:spcPct val="0"/>
      </a:spcBef>
      <a:spcAft>
        <a:spcPct val="0"/>
      </a:spcAft>
      <a:defRPr kumimoji="1" sz="4800" b="1" kern="1200">
        <a:solidFill>
          <a:schemeClr val="tx1"/>
        </a:solidFill>
        <a:latin typeface="AGaramond"/>
        <a:ea typeface="+mn-ea"/>
        <a:cs typeface="+mn-cs"/>
      </a:defRPr>
    </a:lvl4pPr>
    <a:lvl5pPr marL="1828800" algn="l" rtl="0" fontAlgn="base">
      <a:spcBef>
        <a:spcPct val="0"/>
      </a:spcBef>
      <a:spcAft>
        <a:spcPct val="0"/>
      </a:spcAft>
      <a:defRPr kumimoji="1" sz="4800" b="1" kern="1200">
        <a:solidFill>
          <a:schemeClr val="tx1"/>
        </a:solidFill>
        <a:latin typeface="AGaramond"/>
        <a:ea typeface="+mn-ea"/>
        <a:cs typeface="+mn-cs"/>
      </a:defRPr>
    </a:lvl5pPr>
    <a:lvl6pPr marL="2286000" algn="l" defTabSz="914400" rtl="0" eaLnBrk="1" latinLnBrk="0" hangingPunct="1">
      <a:defRPr kumimoji="1" sz="4800" b="1" kern="1200">
        <a:solidFill>
          <a:schemeClr val="tx1"/>
        </a:solidFill>
        <a:latin typeface="AGaramond"/>
        <a:ea typeface="+mn-ea"/>
        <a:cs typeface="+mn-cs"/>
      </a:defRPr>
    </a:lvl6pPr>
    <a:lvl7pPr marL="2743200" algn="l" defTabSz="914400" rtl="0" eaLnBrk="1" latinLnBrk="0" hangingPunct="1">
      <a:defRPr kumimoji="1" sz="4800" b="1" kern="1200">
        <a:solidFill>
          <a:schemeClr val="tx1"/>
        </a:solidFill>
        <a:latin typeface="AGaramond"/>
        <a:ea typeface="+mn-ea"/>
        <a:cs typeface="+mn-cs"/>
      </a:defRPr>
    </a:lvl7pPr>
    <a:lvl8pPr marL="3200400" algn="l" defTabSz="914400" rtl="0" eaLnBrk="1" latinLnBrk="0" hangingPunct="1">
      <a:defRPr kumimoji="1" sz="4800" b="1" kern="1200">
        <a:solidFill>
          <a:schemeClr val="tx1"/>
        </a:solidFill>
        <a:latin typeface="AGaramond"/>
        <a:ea typeface="+mn-ea"/>
        <a:cs typeface="+mn-cs"/>
      </a:defRPr>
    </a:lvl8pPr>
    <a:lvl9pPr marL="3657600" algn="l" defTabSz="914400" rtl="0" eaLnBrk="1" latinLnBrk="0" hangingPunct="1">
      <a:defRPr kumimoji="1" sz="4800" b="1" kern="1200">
        <a:solidFill>
          <a:schemeClr val="tx1"/>
        </a:solidFill>
        <a:latin typeface="AGaramond"/>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showPr>
  <p:clrMru>
    <a:srgbClr val="000099"/>
    <a:srgbClr val="0000CC"/>
    <a:srgbClr val="000066"/>
    <a:srgbClr val="003399"/>
    <a:srgbClr val="336699"/>
    <a:srgbClr val="008080"/>
    <a:srgbClr val="009999"/>
    <a:srgbClr val="00008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22593" autoAdjust="0"/>
    <p:restoredTop sz="94737" autoAdjust="0"/>
  </p:normalViewPr>
  <p:slideViewPr>
    <p:cSldViewPr>
      <p:cViewPr>
        <p:scale>
          <a:sx n="75" d="100"/>
          <a:sy n="75" d="100"/>
        </p:scale>
        <p:origin x="-156" y="-102"/>
      </p:cViewPr>
      <p:guideLst>
        <p:guide orient="horz" pos="2160"/>
        <p:guide pos="2880"/>
      </p:guideLst>
    </p:cSldViewPr>
  </p:slideViewPr>
  <p:outlineViewPr>
    <p:cViewPr>
      <p:scale>
        <a:sx n="25" d="100"/>
        <a:sy n="25" d="100"/>
      </p:scale>
      <p:origin x="0" y="0"/>
    </p:cViewPr>
  </p:outlineViewPr>
  <p:notesTextViewPr>
    <p:cViewPr>
      <p:scale>
        <a:sx n="100" d="100"/>
        <a:sy n="100" d="100"/>
      </p:scale>
      <p:origin x="0" y="0"/>
    </p:cViewPr>
  </p:notesTextViewPr>
  <p:sorterViewPr>
    <p:cViewPr>
      <p:scale>
        <a:sx n="66" d="100"/>
        <a:sy n="66" d="100"/>
      </p:scale>
      <p:origin x="0" y="2514"/>
    </p:cViewPr>
  </p:sorterViewPr>
  <p:notesViewPr>
    <p:cSldViewPr>
      <p:cViewPr varScale="1">
        <p:scale>
          <a:sx n="58" d="100"/>
          <a:sy n="58" d="100"/>
        </p:scale>
        <p:origin x="-1782" y="-84"/>
      </p:cViewPr>
      <p:guideLst>
        <p:guide orient="horz" pos="2928"/>
        <p:guide pos="2208"/>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3038475"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kumimoji="0" sz="1200" b="0">
                <a:latin typeface="Times New Roman" pitchFamily="18" charset="0"/>
              </a:defRPr>
            </a:lvl1pPr>
          </a:lstStyle>
          <a:p>
            <a:pPr>
              <a:defRPr/>
            </a:pPr>
            <a:endParaRPr lang="en-US"/>
          </a:p>
        </p:txBody>
      </p:sp>
      <p:sp>
        <p:nvSpPr>
          <p:cNvPr id="17411" name="Rectangle 3"/>
          <p:cNvSpPr>
            <a:spLocks noGrp="1" noChangeArrowheads="1"/>
          </p:cNvSpPr>
          <p:nvPr>
            <p:ph type="dt" sz="quarter" idx="1"/>
          </p:nvPr>
        </p:nvSpPr>
        <p:spPr bwMode="auto">
          <a:xfrm>
            <a:off x="3971925" y="0"/>
            <a:ext cx="3038475"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kumimoji="0" sz="1200" b="0">
                <a:latin typeface="Times New Roman" pitchFamily="18" charset="0"/>
              </a:defRPr>
            </a:lvl1pPr>
          </a:lstStyle>
          <a:p>
            <a:pPr>
              <a:defRPr/>
            </a:pPr>
            <a:endParaRPr lang="en-US"/>
          </a:p>
        </p:txBody>
      </p:sp>
      <p:sp>
        <p:nvSpPr>
          <p:cNvPr id="17412" name="Rectangle 4"/>
          <p:cNvSpPr>
            <a:spLocks noGrp="1" noChangeArrowheads="1"/>
          </p:cNvSpPr>
          <p:nvPr>
            <p:ph type="ftr" sz="quarter" idx="2"/>
          </p:nvPr>
        </p:nvSpPr>
        <p:spPr bwMode="auto">
          <a:xfrm>
            <a:off x="0" y="8831263"/>
            <a:ext cx="3038475" cy="46513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kumimoji="0" sz="1200" b="0">
                <a:latin typeface="Times New Roman" pitchFamily="18" charset="0"/>
              </a:defRPr>
            </a:lvl1pPr>
          </a:lstStyle>
          <a:p>
            <a:pPr>
              <a:defRPr/>
            </a:pPr>
            <a:endParaRPr lang="en-US"/>
          </a:p>
        </p:txBody>
      </p:sp>
      <p:sp>
        <p:nvSpPr>
          <p:cNvPr id="17413" name="Rectangle 5"/>
          <p:cNvSpPr>
            <a:spLocks noGrp="1" noChangeArrowheads="1"/>
          </p:cNvSpPr>
          <p:nvPr>
            <p:ph type="sldNum" sz="quarter" idx="3"/>
          </p:nvPr>
        </p:nvSpPr>
        <p:spPr bwMode="auto">
          <a:xfrm>
            <a:off x="3971925" y="8831263"/>
            <a:ext cx="3038475" cy="46513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kumimoji="0" sz="1200" b="0">
                <a:latin typeface="Times New Roman" pitchFamily="18" charset="0"/>
              </a:defRPr>
            </a:lvl1pPr>
          </a:lstStyle>
          <a:p>
            <a:pPr>
              <a:defRPr/>
            </a:pPr>
            <a:fld id="{73BEDBD0-6438-40D9-9A22-0C3FEFCAD3D7}"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0" y="0"/>
            <a:ext cx="3038475"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kumimoji="0" sz="1200" b="0">
                <a:latin typeface="Times New Roman" pitchFamily="18" charset="0"/>
              </a:defRPr>
            </a:lvl1pPr>
          </a:lstStyle>
          <a:p>
            <a:pPr>
              <a:defRPr/>
            </a:pPr>
            <a:endParaRPr lang="en-US"/>
          </a:p>
        </p:txBody>
      </p:sp>
      <p:sp>
        <p:nvSpPr>
          <p:cNvPr id="15363" name="Rectangle 3"/>
          <p:cNvSpPr>
            <a:spLocks noGrp="1" noChangeArrowheads="1"/>
          </p:cNvSpPr>
          <p:nvPr>
            <p:ph type="dt" idx="1"/>
          </p:nvPr>
        </p:nvSpPr>
        <p:spPr bwMode="auto">
          <a:xfrm>
            <a:off x="3971925" y="0"/>
            <a:ext cx="3038475"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kumimoji="0" sz="1200" b="0">
                <a:latin typeface="Times New Roman" pitchFamily="18" charset="0"/>
              </a:defRPr>
            </a:lvl1pPr>
          </a:lstStyle>
          <a:p>
            <a:pPr>
              <a:defRPr/>
            </a:pPr>
            <a:endParaRPr lang="en-US"/>
          </a:p>
        </p:txBody>
      </p:sp>
      <p:sp>
        <p:nvSpPr>
          <p:cNvPr id="13316" name="Rectangle 4"/>
          <p:cNvSpPr>
            <a:spLocks noGrp="1" noRot="1" noChangeArrowheads="1" noTextEdit="1"/>
          </p:cNvSpPr>
          <p:nvPr>
            <p:ph type="sldImg" idx="2"/>
          </p:nvPr>
        </p:nvSpPr>
        <p:spPr bwMode="auto">
          <a:xfrm>
            <a:off x="1181100" y="696913"/>
            <a:ext cx="4648200" cy="3486150"/>
          </a:xfrm>
          <a:prstGeom prst="rect">
            <a:avLst/>
          </a:prstGeom>
          <a:noFill/>
          <a:ln w="9525">
            <a:solidFill>
              <a:srgbClr val="000000"/>
            </a:solidFill>
            <a:miter lim="800000"/>
            <a:headEnd/>
            <a:tailEnd/>
          </a:ln>
        </p:spPr>
      </p:sp>
      <p:sp>
        <p:nvSpPr>
          <p:cNvPr id="15365" name="Rectangle 5"/>
          <p:cNvSpPr>
            <a:spLocks noGrp="1" noChangeArrowheads="1"/>
          </p:cNvSpPr>
          <p:nvPr>
            <p:ph type="body" sz="quarter" idx="3"/>
          </p:nvPr>
        </p:nvSpPr>
        <p:spPr bwMode="auto">
          <a:xfrm>
            <a:off x="935038" y="4416425"/>
            <a:ext cx="5140325" cy="41830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5366" name="Rectangle 6"/>
          <p:cNvSpPr>
            <a:spLocks noGrp="1" noChangeArrowheads="1"/>
          </p:cNvSpPr>
          <p:nvPr>
            <p:ph type="ftr" sz="quarter" idx="4"/>
          </p:nvPr>
        </p:nvSpPr>
        <p:spPr bwMode="auto">
          <a:xfrm>
            <a:off x="0" y="8831263"/>
            <a:ext cx="3038475" cy="46513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kumimoji="0" sz="1200" b="0">
                <a:latin typeface="Times New Roman" pitchFamily="18" charset="0"/>
              </a:defRPr>
            </a:lvl1pPr>
          </a:lstStyle>
          <a:p>
            <a:pPr>
              <a:defRPr/>
            </a:pPr>
            <a:endParaRPr lang="en-US"/>
          </a:p>
        </p:txBody>
      </p:sp>
      <p:sp>
        <p:nvSpPr>
          <p:cNvPr id="15367" name="Rectangle 7"/>
          <p:cNvSpPr>
            <a:spLocks noGrp="1" noChangeArrowheads="1"/>
          </p:cNvSpPr>
          <p:nvPr>
            <p:ph type="sldNum" sz="quarter" idx="5"/>
          </p:nvPr>
        </p:nvSpPr>
        <p:spPr bwMode="auto">
          <a:xfrm>
            <a:off x="3971925" y="8831263"/>
            <a:ext cx="3038475" cy="46513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kumimoji="0" sz="1200" b="0">
                <a:latin typeface="Times New Roman" pitchFamily="18" charset="0"/>
              </a:defRPr>
            </a:lvl1pPr>
          </a:lstStyle>
          <a:p>
            <a:pPr>
              <a:defRPr/>
            </a:pPr>
            <a:fld id="{3F215D5E-43EC-47FF-8DC1-7D3E96EF57AC}"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Line 2"/>
          <p:cNvSpPr>
            <a:spLocks noChangeShapeType="1"/>
          </p:cNvSpPr>
          <p:nvPr/>
        </p:nvSpPr>
        <p:spPr bwMode="auto">
          <a:xfrm>
            <a:off x="0" y="1708150"/>
            <a:ext cx="9147175" cy="0"/>
          </a:xfrm>
          <a:prstGeom prst="line">
            <a:avLst/>
          </a:prstGeom>
          <a:noFill/>
          <a:ln w="12700" cap="sq">
            <a:solidFill>
              <a:schemeClr val="bg2"/>
            </a:solidFill>
            <a:round/>
            <a:headEnd type="none" w="sm" len="sm"/>
            <a:tailEnd type="none" w="sm" len="sm"/>
          </a:ln>
          <a:effectLst/>
        </p:spPr>
        <p:txBody>
          <a:bodyPr/>
          <a:lstStyle/>
          <a:p>
            <a:pPr>
              <a:defRPr/>
            </a:pPr>
            <a:endParaRPr lang="en-US">
              <a:latin typeface="AGaramond" pitchFamily="18" charset="0"/>
            </a:endParaRPr>
          </a:p>
        </p:txBody>
      </p:sp>
      <p:sp>
        <p:nvSpPr>
          <p:cNvPr id="5" name="Arc 3"/>
          <p:cNvSpPr>
            <a:spLocks/>
          </p:cNvSpPr>
          <p:nvPr/>
        </p:nvSpPr>
        <p:spPr bwMode="auto">
          <a:xfrm>
            <a:off x="0" y="842963"/>
            <a:ext cx="2897188" cy="6015037"/>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gradFill rotWithShape="0">
            <a:gsLst>
              <a:gs pos="0">
                <a:schemeClr val="bg1"/>
              </a:gs>
              <a:gs pos="100000">
                <a:schemeClr val="accent2"/>
              </a:gs>
            </a:gsLst>
            <a:lin ang="5400000" scaled="1"/>
          </a:gradFill>
          <a:ln w="9525">
            <a:noFill/>
            <a:round/>
            <a:headEnd type="none" w="sm" len="sm"/>
            <a:tailEnd type="none" w="sm" len="sm"/>
          </a:ln>
          <a:effectLst/>
        </p:spPr>
        <p:txBody>
          <a:bodyPr/>
          <a:lstStyle/>
          <a:p>
            <a:pPr>
              <a:defRPr/>
            </a:pPr>
            <a:endParaRPr lang="en-US" sz="2400" b="0">
              <a:latin typeface="Times New Roman" pitchFamily="18" charset="0"/>
            </a:endParaRPr>
          </a:p>
        </p:txBody>
      </p:sp>
      <p:sp>
        <p:nvSpPr>
          <p:cNvPr id="3076" name="Rectangle 4"/>
          <p:cNvSpPr>
            <a:spLocks noGrp="1" noChangeArrowheads="1"/>
          </p:cNvSpPr>
          <p:nvPr>
            <p:ph type="ctrTitle" sz="quarter"/>
          </p:nvPr>
        </p:nvSpPr>
        <p:spPr>
          <a:xfrm>
            <a:off x="2743200" y="427038"/>
            <a:ext cx="6399213" cy="1524000"/>
          </a:xfrm>
        </p:spPr>
        <p:txBody>
          <a:bodyPr anchor="b"/>
          <a:lstStyle>
            <a:lvl1pPr>
              <a:lnSpc>
                <a:spcPct val="80000"/>
              </a:lnSpc>
              <a:defRPr sz="6600"/>
            </a:lvl1pPr>
          </a:lstStyle>
          <a:p>
            <a:r>
              <a:rPr lang="en-US"/>
              <a:t>Click to edit Master title style</a:t>
            </a:r>
          </a:p>
        </p:txBody>
      </p:sp>
      <p:sp>
        <p:nvSpPr>
          <p:cNvPr id="3077" name="Rectangle 5"/>
          <p:cNvSpPr>
            <a:spLocks noGrp="1" noChangeArrowheads="1"/>
          </p:cNvSpPr>
          <p:nvPr>
            <p:ph type="subTitle" sz="quarter" idx="1"/>
          </p:nvPr>
        </p:nvSpPr>
        <p:spPr>
          <a:xfrm>
            <a:off x="4191000" y="1828800"/>
            <a:ext cx="4572000" cy="1752600"/>
          </a:xfrm>
        </p:spPr>
        <p:txBody>
          <a:bodyPr/>
          <a:lstStyle>
            <a:lvl1pPr marL="0" indent="0">
              <a:buFont typeface="Wingdings" pitchFamily="2" charset="2"/>
              <a:buNone/>
              <a:defRPr sz="2400"/>
            </a:lvl1pPr>
          </a:lstStyle>
          <a:p>
            <a:r>
              <a:rPr lang="en-US"/>
              <a:t>Click to edit Master subtitle style</a:t>
            </a:r>
          </a:p>
        </p:txBody>
      </p:sp>
      <p:sp>
        <p:nvSpPr>
          <p:cNvPr id="6" name="Rectangle 6"/>
          <p:cNvSpPr>
            <a:spLocks noGrp="1" noChangeArrowheads="1"/>
          </p:cNvSpPr>
          <p:nvPr>
            <p:ph type="dt" sz="quarter" idx="10"/>
          </p:nvPr>
        </p:nvSpPr>
        <p:spPr bwMode="auto">
          <a:xfrm>
            <a:off x="304800" y="6248400"/>
            <a:ext cx="1905000" cy="457200"/>
          </a:xfrm>
          <a:prstGeom prst="rect">
            <a:avLst/>
          </a:prstGeom>
          <a:ln>
            <a:miter lim="800000"/>
            <a:headEnd/>
            <a:tailEnd/>
          </a:ln>
        </p:spPr>
        <p:txBody>
          <a:bodyPr vert="horz" wrap="square" lIns="92075" tIns="46038" rIns="92075" bIns="46038" numCol="1" anchor="ctr" anchorCtr="0" compatLnSpc="1">
            <a:prstTxWarp prst="textNoShape">
              <a:avLst/>
            </a:prstTxWarp>
          </a:bodyPr>
          <a:lstStyle>
            <a:lvl1pPr>
              <a:defRPr kumimoji="0" sz="1400" b="0">
                <a:latin typeface="Arial" charset="0"/>
              </a:defRPr>
            </a:lvl1pPr>
          </a:lstStyle>
          <a:p>
            <a:pPr>
              <a:defRPr/>
            </a:pPr>
            <a:endParaRPr lang="en-US"/>
          </a:p>
        </p:txBody>
      </p:sp>
      <p:sp>
        <p:nvSpPr>
          <p:cNvPr id="7" name="Rectangle 7"/>
          <p:cNvSpPr>
            <a:spLocks noGrp="1" noChangeArrowheads="1"/>
          </p:cNvSpPr>
          <p:nvPr>
            <p:ph type="ftr" sz="quarter" idx="11"/>
          </p:nvPr>
        </p:nvSpPr>
        <p:spPr bwMode="auto">
          <a:xfrm>
            <a:off x="3581400" y="6248400"/>
            <a:ext cx="2895600" cy="457200"/>
          </a:xfrm>
          <a:prstGeom prst="rect">
            <a:avLst/>
          </a:prstGeom>
          <a:ln>
            <a:miter lim="800000"/>
            <a:headEnd/>
            <a:tailEnd/>
          </a:ln>
        </p:spPr>
        <p:txBody>
          <a:bodyPr vert="horz" wrap="square" lIns="92075" tIns="46038" rIns="92075" bIns="46038" numCol="1" anchor="ctr" anchorCtr="0" compatLnSpc="1">
            <a:prstTxWarp prst="textNoShape">
              <a:avLst/>
            </a:prstTxWarp>
          </a:bodyPr>
          <a:lstStyle>
            <a:lvl1pPr algn="ctr">
              <a:defRPr kumimoji="0" sz="1400" b="0">
                <a:latin typeface="Arial" charset="0"/>
              </a:defRPr>
            </a:lvl1pPr>
          </a:lstStyle>
          <a:p>
            <a:pPr>
              <a:defRPr/>
            </a:pPr>
            <a:r>
              <a:rPr lang="en-US"/>
              <a:t>December 8, 1999</a:t>
            </a:r>
          </a:p>
        </p:txBody>
      </p:sp>
      <p:sp>
        <p:nvSpPr>
          <p:cNvPr id="8" name="Rectangle 8"/>
          <p:cNvSpPr>
            <a:spLocks noGrp="1" noChangeArrowheads="1"/>
          </p:cNvSpPr>
          <p:nvPr>
            <p:ph type="sldNum" sz="quarter" idx="12"/>
          </p:nvPr>
        </p:nvSpPr>
        <p:spPr bwMode="auto">
          <a:xfrm>
            <a:off x="7010400" y="6248400"/>
            <a:ext cx="1905000" cy="457200"/>
          </a:xfrm>
          <a:prstGeom prst="rect">
            <a:avLst/>
          </a:prstGeom>
          <a:ln>
            <a:miter lim="800000"/>
            <a:headEnd/>
            <a:tailEnd/>
          </a:ln>
        </p:spPr>
        <p:txBody>
          <a:bodyPr vert="horz" wrap="none" lIns="92075" tIns="46038" rIns="92075" bIns="46038" numCol="1" anchor="ctr" anchorCtr="0" compatLnSpc="1">
            <a:prstTxWarp prst="textNoShape">
              <a:avLst/>
            </a:prstTxWarp>
          </a:bodyPr>
          <a:lstStyle>
            <a:lvl1pPr algn="r">
              <a:defRPr kumimoji="0" sz="1400" b="0">
                <a:latin typeface="Arial" charset="0"/>
              </a:defRPr>
            </a:lvl1pPr>
          </a:lstStyle>
          <a:p>
            <a:pPr>
              <a:defRPr/>
            </a:pPr>
            <a:fld id="{15887256-28A4-4032-A54B-64DA7187EA12}" type="slidenum">
              <a:rPr lang="en-US"/>
              <a:pPr>
                <a:defRPr/>
              </a:pPr>
              <a:t>‹#›</a:t>
            </a:fld>
            <a:endParaRPr lang="en-US"/>
          </a:p>
        </p:txBody>
      </p:sp>
    </p:spTree>
  </p:cSld>
  <p:clrMapOvr>
    <a:masterClrMapping/>
  </p:clrMapOvr>
  <p:transition advTm="6000">
    <p:cu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819400" y="1981200"/>
            <a:ext cx="29718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943600" y="1981200"/>
            <a:ext cx="29718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91400" y="609600"/>
            <a:ext cx="15240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819400" y="609600"/>
            <a:ext cx="44196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3"/>
          <p:cNvSpPr>
            <a:spLocks noGrp="1" noChangeArrowheads="1"/>
          </p:cNvSpPr>
          <p:nvPr>
            <p:ph type="title"/>
          </p:nvPr>
        </p:nvSpPr>
        <p:spPr bwMode="auto">
          <a:xfrm>
            <a:off x="2819400" y="609600"/>
            <a:ext cx="6096000" cy="1143000"/>
          </a:xfrm>
          <a:prstGeom prst="rect">
            <a:avLst/>
          </a:prstGeom>
          <a:noFill/>
          <a:ln w="9525">
            <a:noFill/>
            <a:miter lim="800000"/>
            <a:headEnd/>
            <a:tailEnd/>
          </a:ln>
        </p:spPr>
        <p:txBody>
          <a:bodyPr vert="horz" wrap="square" lIns="92075" tIns="46038" rIns="92075" bIns="46038" numCol="1" anchor="ctr" anchorCtr="0" compatLnSpc="1">
            <a:prstTxWarp prst="textNoShape">
              <a:avLst/>
            </a:prstTxWarp>
          </a:bodyPr>
          <a:lstStyle/>
          <a:p>
            <a:pPr lvl="0"/>
            <a:r>
              <a:rPr lang="en-US" smtClean="0"/>
              <a:t>Click to edit Master title style</a:t>
            </a:r>
          </a:p>
        </p:txBody>
      </p:sp>
      <p:sp>
        <p:nvSpPr>
          <p:cNvPr id="1027" name="Rectangle 4"/>
          <p:cNvSpPr>
            <a:spLocks noGrp="1" noChangeArrowheads="1"/>
          </p:cNvSpPr>
          <p:nvPr>
            <p:ph type="body" idx="1"/>
          </p:nvPr>
        </p:nvSpPr>
        <p:spPr bwMode="auto">
          <a:xfrm>
            <a:off x="2819400" y="1981200"/>
            <a:ext cx="6096000" cy="4114800"/>
          </a:xfrm>
          <a:prstGeom prst="rect">
            <a:avLst/>
          </a:prstGeom>
          <a:noFill/>
          <a:ln w="9525">
            <a:noFill/>
            <a:miter lim="800000"/>
            <a:headEnd/>
            <a:tailEnd/>
          </a:ln>
        </p:spPr>
        <p:txBody>
          <a:bodyPr vert="horz" wrap="square" lIns="92075" tIns="46038" rIns="92075" bIns="46038"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660" r:id="rId1"/>
    <p:sldLayoutId id="2147483659" r:id="rId2"/>
    <p:sldLayoutId id="2147483658" r:id="rId3"/>
    <p:sldLayoutId id="2147483657" r:id="rId4"/>
    <p:sldLayoutId id="2147483656" r:id="rId5"/>
    <p:sldLayoutId id="2147483655" r:id="rId6"/>
    <p:sldLayoutId id="2147483654" r:id="rId7"/>
    <p:sldLayoutId id="2147483653" r:id="rId8"/>
    <p:sldLayoutId id="2147483652" r:id="rId9"/>
    <p:sldLayoutId id="2147483651" r:id="rId10"/>
    <p:sldLayoutId id="2147483650" r:id="rId11"/>
  </p:sldLayoutIdLst>
  <p:transition advTm="6000">
    <p:cut/>
  </p:transition>
  <p:txStyles>
    <p:titleStyle>
      <a:lvl1pPr algn="l" rtl="0" eaLnBrk="0" fontAlgn="base" hangingPunct="0">
        <a:lnSpc>
          <a:spcPct val="70000"/>
        </a:lnSpc>
        <a:spcBef>
          <a:spcPct val="0"/>
        </a:spcBef>
        <a:spcAft>
          <a:spcPct val="0"/>
        </a:spcAft>
        <a:defRPr sz="4800" b="1">
          <a:solidFill>
            <a:schemeClr val="tx2"/>
          </a:solidFill>
          <a:latin typeface="+mj-lt"/>
          <a:ea typeface="+mj-ea"/>
          <a:cs typeface="+mj-cs"/>
        </a:defRPr>
      </a:lvl1pPr>
      <a:lvl2pPr algn="l" rtl="0" eaLnBrk="0" fontAlgn="base" hangingPunct="0">
        <a:lnSpc>
          <a:spcPct val="70000"/>
        </a:lnSpc>
        <a:spcBef>
          <a:spcPct val="0"/>
        </a:spcBef>
        <a:spcAft>
          <a:spcPct val="0"/>
        </a:spcAft>
        <a:defRPr sz="4800" b="1">
          <a:solidFill>
            <a:schemeClr val="tx2"/>
          </a:solidFill>
          <a:latin typeface="AGaramond" pitchFamily="18" charset="0"/>
        </a:defRPr>
      </a:lvl2pPr>
      <a:lvl3pPr algn="l" rtl="0" eaLnBrk="0" fontAlgn="base" hangingPunct="0">
        <a:lnSpc>
          <a:spcPct val="70000"/>
        </a:lnSpc>
        <a:spcBef>
          <a:spcPct val="0"/>
        </a:spcBef>
        <a:spcAft>
          <a:spcPct val="0"/>
        </a:spcAft>
        <a:defRPr sz="4800" b="1">
          <a:solidFill>
            <a:schemeClr val="tx2"/>
          </a:solidFill>
          <a:latin typeface="AGaramond" pitchFamily="18" charset="0"/>
        </a:defRPr>
      </a:lvl3pPr>
      <a:lvl4pPr algn="l" rtl="0" eaLnBrk="0" fontAlgn="base" hangingPunct="0">
        <a:lnSpc>
          <a:spcPct val="70000"/>
        </a:lnSpc>
        <a:spcBef>
          <a:spcPct val="0"/>
        </a:spcBef>
        <a:spcAft>
          <a:spcPct val="0"/>
        </a:spcAft>
        <a:defRPr sz="4800" b="1">
          <a:solidFill>
            <a:schemeClr val="tx2"/>
          </a:solidFill>
          <a:latin typeface="AGaramond" pitchFamily="18" charset="0"/>
        </a:defRPr>
      </a:lvl4pPr>
      <a:lvl5pPr algn="l" rtl="0" eaLnBrk="0" fontAlgn="base" hangingPunct="0">
        <a:lnSpc>
          <a:spcPct val="70000"/>
        </a:lnSpc>
        <a:spcBef>
          <a:spcPct val="0"/>
        </a:spcBef>
        <a:spcAft>
          <a:spcPct val="0"/>
        </a:spcAft>
        <a:defRPr sz="4800" b="1">
          <a:solidFill>
            <a:schemeClr val="tx2"/>
          </a:solidFill>
          <a:latin typeface="AGaramond" pitchFamily="18" charset="0"/>
        </a:defRPr>
      </a:lvl5pPr>
      <a:lvl6pPr marL="457200" algn="l" rtl="0" fontAlgn="base">
        <a:lnSpc>
          <a:spcPct val="70000"/>
        </a:lnSpc>
        <a:spcBef>
          <a:spcPct val="0"/>
        </a:spcBef>
        <a:spcAft>
          <a:spcPct val="0"/>
        </a:spcAft>
        <a:defRPr sz="4800" b="1">
          <a:solidFill>
            <a:schemeClr val="tx2"/>
          </a:solidFill>
          <a:latin typeface="AGaramond" pitchFamily="18" charset="0"/>
        </a:defRPr>
      </a:lvl6pPr>
      <a:lvl7pPr marL="914400" algn="l" rtl="0" fontAlgn="base">
        <a:lnSpc>
          <a:spcPct val="70000"/>
        </a:lnSpc>
        <a:spcBef>
          <a:spcPct val="0"/>
        </a:spcBef>
        <a:spcAft>
          <a:spcPct val="0"/>
        </a:spcAft>
        <a:defRPr sz="4800" b="1">
          <a:solidFill>
            <a:schemeClr val="tx2"/>
          </a:solidFill>
          <a:latin typeface="AGaramond" pitchFamily="18" charset="0"/>
        </a:defRPr>
      </a:lvl7pPr>
      <a:lvl8pPr marL="1371600" algn="l" rtl="0" fontAlgn="base">
        <a:lnSpc>
          <a:spcPct val="70000"/>
        </a:lnSpc>
        <a:spcBef>
          <a:spcPct val="0"/>
        </a:spcBef>
        <a:spcAft>
          <a:spcPct val="0"/>
        </a:spcAft>
        <a:defRPr sz="4800" b="1">
          <a:solidFill>
            <a:schemeClr val="tx2"/>
          </a:solidFill>
          <a:latin typeface="AGaramond" pitchFamily="18" charset="0"/>
        </a:defRPr>
      </a:lvl8pPr>
      <a:lvl9pPr marL="1828800" algn="l" rtl="0" fontAlgn="base">
        <a:lnSpc>
          <a:spcPct val="70000"/>
        </a:lnSpc>
        <a:spcBef>
          <a:spcPct val="0"/>
        </a:spcBef>
        <a:spcAft>
          <a:spcPct val="0"/>
        </a:spcAft>
        <a:defRPr sz="4800" b="1">
          <a:solidFill>
            <a:schemeClr val="tx2"/>
          </a:solidFill>
          <a:latin typeface="AGaramond" pitchFamily="18" charset="0"/>
        </a:defRPr>
      </a:lvl9pPr>
    </p:titleStyle>
    <p:bodyStyle>
      <a:lvl1pPr marL="342900" indent="-342900" algn="l" rtl="0" eaLnBrk="0" fontAlgn="base" hangingPunct="0">
        <a:spcBef>
          <a:spcPct val="20000"/>
        </a:spcBef>
        <a:spcAft>
          <a:spcPct val="0"/>
        </a:spcAft>
        <a:buClr>
          <a:schemeClr val="hlink"/>
        </a:buClr>
        <a:buSzPct val="60000"/>
        <a:buFont typeface="Wingdings" pitchFamily="2" charset="2"/>
        <a:buChar char="n"/>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tx2"/>
        </a:buClr>
        <a:buSzPct val="65000"/>
        <a:buFont typeface="Wingdings" pitchFamily="2" charset="2"/>
        <a:buChar char="u"/>
        <a:defRPr sz="2600">
          <a:solidFill>
            <a:schemeClr val="tx1"/>
          </a:solidFill>
          <a:latin typeface="+mn-lt"/>
        </a:defRPr>
      </a:lvl2pPr>
      <a:lvl3pPr marL="1143000" indent="-228600" algn="l" rtl="0" eaLnBrk="0" fontAlgn="base" hangingPunct="0">
        <a:spcBef>
          <a:spcPct val="20000"/>
        </a:spcBef>
        <a:spcAft>
          <a:spcPct val="0"/>
        </a:spcAft>
        <a:buClr>
          <a:schemeClr val="hlink"/>
        </a:buClr>
        <a:buSzPct val="65000"/>
        <a:buFont typeface="Wingdings" pitchFamily="2" charset="2"/>
        <a:buChar char="«"/>
        <a:defRPr sz="2400">
          <a:solidFill>
            <a:schemeClr val="tx1"/>
          </a:solidFill>
          <a:latin typeface="+mn-lt"/>
        </a:defRPr>
      </a:lvl3pPr>
      <a:lvl4pPr marL="1600200" indent="-228600" algn="l" rtl="0" eaLnBrk="0" fontAlgn="base" hangingPunct="0">
        <a:spcBef>
          <a:spcPct val="20000"/>
        </a:spcBef>
        <a:spcAft>
          <a:spcPct val="0"/>
        </a:spcAft>
        <a:buClr>
          <a:schemeClr val="tx2"/>
        </a:buClr>
        <a:buSzPct val="100000"/>
        <a:buChar char="•"/>
        <a:defRPr sz="2000">
          <a:solidFill>
            <a:schemeClr val="tx1"/>
          </a:solidFill>
          <a:latin typeface="+mn-lt"/>
        </a:defRPr>
      </a:lvl4pPr>
      <a:lvl5pPr marL="2057400" indent="-228600" algn="l" rtl="0" eaLnBrk="0" fontAlgn="base" hangingPunct="0">
        <a:spcBef>
          <a:spcPct val="20000"/>
        </a:spcBef>
        <a:spcAft>
          <a:spcPct val="0"/>
        </a:spcAft>
        <a:buClr>
          <a:schemeClr val="hlink"/>
        </a:buClr>
        <a:buSzPct val="100000"/>
        <a:buChar char="–"/>
        <a:defRPr sz="2000">
          <a:solidFill>
            <a:schemeClr val="tx1"/>
          </a:solidFill>
          <a:latin typeface="+mn-lt"/>
        </a:defRPr>
      </a:lvl5pPr>
      <a:lvl6pPr marL="2514600" indent="-228600" algn="l" rtl="0" fontAlgn="base">
        <a:spcBef>
          <a:spcPct val="20000"/>
        </a:spcBef>
        <a:spcAft>
          <a:spcPct val="0"/>
        </a:spcAft>
        <a:buClr>
          <a:schemeClr val="hlink"/>
        </a:buClr>
        <a:buSzPct val="100000"/>
        <a:buChar char="–"/>
        <a:defRPr sz="2000">
          <a:solidFill>
            <a:schemeClr val="tx1"/>
          </a:solidFill>
          <a:latin typeface="+mn-lt"/>
        </a:defRPr>
      </a:lvl6pPr>
      <a:lvl7pPr marL="2971800" indent="-228600" algn="l" rtl="0" fontAlgn="base">
        <a:spcBef>
          <a:spcPct val="20000"/>
        </a:spcBef>
        <a:spcAft>
          <a:spcPct val="0"/>
        </a:spcAft>
        <a:buClr>
          <a:schemeClr val="hlink"/>
        </a:buClr>
        <a:buSzPct val="100000"/>
        <a:buChar char="–"/>
        <a:defRPr sz="2000">
          <a:solidFill>
            <a:schemeClr val="tx1"/>
          </a:solidFill>
          <a:latin typeface="+mn-lt"/>
        </a:defRPr>
      </a:lvl7pPr>
      <a:lvl8pPr marL="3429000" indent="-228600" algn="l" rtl="0" fontAlgn="base">
        <a:spcBef>
          <a:spcPct val="20000"/>
        </a:spcBef>
        <a:spcAft>
          <a:spcPct val="0"/>
        </a:spcAft>
        <a:buClr>
          <a:schemeClr val="hlink"/>
        </a:buClr>
        <a:buSzPct val="100000"/>
        <a:buChar char="–"/>
        <a:defRPr sz="2000">
          <a:solidFill>
            <a:schemeClr val="tx1"/>
          </a:solidFill>
          <a:latin typeface="+mn-lt"/>
        </a:defRPr>
      </a:lvl8pPr>
      <a:lvl9pPr marL="3886200" indent="-228600" algn="l" rtl="0" fontAlgn="base">
        <a:spcBef>
          <a:spcPct val="20000"/>
        </a:spcBef>
        <a:spcAft>
          <a:spcPct val="0"/>
        </a:spcAft>
        <a:buClr>
          <a:schemeClr val="hlink"/>
        </a:buClr>
        <a:buSzPct val="10000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p:cNvSpPr>
            <a:spLocks noGrp="1" noChangeArrowheads="1"/>
          </p:cNvSpPr>
          <p:nvPr>
            <p:ph type="title"/>
          </p:nvPr>
        </p:nvSpPr>
        <p:spPr>
          <a:xfrm>
            <a:off x="1676400" y="609600"/>
            <a:ext cx="7162800" cy="1143000"/>
          </a:xfrm>
        </p:spPr>
        <p:txBody>
          <a:bodyPr/>
          <a:lstStyle/>
          <a:p>
            <a:pPr algn="ctr" eaLnBrk="1" hangingPunct="1"/>
            <a:r>
              <a:rPr lang="en-US" sz="3600" smtClean="0"/>
              <a:t>County Election Board Proceedings</a:t>
            </a:r>
          </a:p>
        </p:txBody>
      </p:sp>
      <p:sp>
        <p:nvSpPr>
          <p:cNvPr id="15362" name="Rectangle 3"/>
          <p:cNvSpPr>
            <a:spLocks noGrp="1" noChangeArrowheads="1"/>
          </p:cNvSpPr>
          <p:nvPr>
            <p:ph type="body" idx="1"/>
          </p:nvPr>
        </p:nvSpPr>
        <p:spPr>
          <a:xfrm>
            <a:off x="1371600" y="1524000"/>
            <a:ext cx="7162800" cy="4800600"/>
          </a:xfrm>
        </p:spPr>
        <p:txBody>
          <a:bodyPr/>
          <a:lstStyle/>
          <a:p>
            <a:pPr lvl="1" eaLnBrk="1" hangingPunct="1">
              <a:buFontTx/>
              <a:buChar char="•"/>
            </a:pPr>
            <a:endParaRPr lang="en-US" smtClean="0"/>
          </a:p>
          <a:p>
            <a:pPr lvl="1" eaLnBrk="1" hangingPunct="1">
              <a:buFontTx/>
              <a:buNone/>
            </a:pPr>
            <a:r>
              <a:rPr lang="en-US" smtClean="0"/>
              <a:t>	</a:t>
            </a:r>
            <a:r>
              <a:rPr lang="en-US" sz="3200" b="1" u="sng" smtClean="0">
                <a:solidFill>
                  <a:schemeClr val="tx2"/>
                </a:solidFill>
              </a:rPr>
              <a:t>COUNTY ELECTION BOARDS</a:t>
            </a:r>
          </a:p>
          <a:p>
            <a:pPr lvl="1" algn="ctr" eaLnBrk="1" hangingPunct="1">
              <a:buFontTx/>
              <a:buNone/>
            </a:pPr>
            <a:endParaRPr lang="en-US" sz="3200" smtClean="0">
              <a:solidFill>
                <a:schemeClr val="tx2"/>
              </a:solidFill>
            </a:endParaRPr>
          </a:p>
          <a:p>
            <a:pPr lvl="1" algn="ctr" eaLnBrk="1" hangingPunct="1">
              <a:buFontTx/>
              <a:buNone/>
            </a:pPr>
            <a:r>
              <a:rPr lang="en-US" sz="3200" smtClean="0">
                <a:solidFill>
                  <a:schemeClr val="tx2"/>
                </a:solidFill>
              </a:rPr>
              <a:t>CHALLENGES, COMPLAINTS, HEARINGS AND APPEALS</a:t>
            </a:r>
          </a:p>
          <a:p>
            <a:pPr lvl="1" algn="ctr" eaLnBrk="1" hangingPunct="1">
              <a:buFontTx/>
              <a:buNone/>
            </a:pPr>
            <a:endParaRPr lang="en-US" sz="2400" smtClean="0">
              <a:solidFill>
                <a:schemeClr val="tx2"/>
              </a:solidFill>
            </a:endParaRPr>
          </a:p>
          <a:p>
            <a:pPr lvl="1" algn="ctr" eaLnBrk="1" hangingPunct="1">
              <a:buFontTx/>
              <a:buNone/>
            </a:pPr>
            <a:endParaRPr lang="en-US" smtClean="0">
              <a:solidFill>
                <a:schemeClr val="tx2"/>
              </a:solidFill>
            </a:endParaRPr>
          </a:p>
        </p:txBody>
      </p:sp>
    </p:spTree>
  </p:cSld>
  <p:clrMapOvr>
    <a:masterClrMapping/>
  </p:clrMapOvr>
  <p:transition advTm="6000">
    <p:cut/>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p:cNvSpPr>
            <a:spLocks noGrp="1" noChangeArrowheads="1"/>
          </p:cNvSpPr>
          <p:nvPr>
            <p:ph type="title"/>
          </p:nvPr>
        </p:nvSpPr>
        <p:spPr>
          <a:xfrm>
            <a:off x="1524000" y="304800"/>
            <a:ext cx="7162800" cy="990600"/>
          </a:xfrm>
        </p:spPr>
        <p:txBody>
          <a:bodyPr/>
          <a:lstStyle/>
          <a:p>
            <a:pPr algn="ctr" eaLnBrk="1" hangingPunct="1"/>
            <a:r>
              <a:rPr lang="en-US" sz="3600" smtClean="0"/>
              <a:t>County Election Board Proceedings</a:t>
            </a:r>
          </a:p>
        </p:txBody>
      </p:sp>
      <p:sp>
        <p:nvSpPr>
          <p:cNvPr id="16386" name="Rectangle 3"/>
          <p:cNvSpPr>
            <a:spLocks noGrp="1" noChangeArrowheads="1"/>
          </p:cNvSpPr>
          <p:nvPr>
            <p:ph type="body" idx="1"/>
          </p:nvPr>
        </p:nvSpPr>
        <p:spPr>
          <a:xfrm>
            <a:off x="609600" y="1524000"/>
            <a:ext cx="8077200" cy="4800600"/>
          </a:xfrm>
        </p:spPr>
        <p:txBody>
          <a:bodyPr/>
          <a:lstStyle/>
          <a:p>
            <a:pPr marL="533400" indent="-533400" algn="ctr" eaLnBrk="1" hangingPunct="1">
              <a:buFont typeface="Wingdings" pitchFamily="2" charset="2"/>
              <a:buNone/>
            </a:pPr>
            <a:r>
              <a:rPr lang="en-US" sz="3200" b="1" u="sng" smtClean="0">
                <a:solidFill>
                  <a:schemeClr val="tx2"/>
                </a:solidFill>
              </a:rPr>
              <a:t>TYPES OF HEARINGS</a:t>
            </a:r>
          </a:p>
          <a:p>
            <a:pPr marL="533400" indent="-533400" algn="ctr" eaLnBrk="1" hangingPunct="1">
              <a:buFont typeface="Wingdings" pitchFamily="2" charset="2"/>
              <a:buNone/>
            </a:pPr>
            <a:endParaRPr lang="en-US" sz="800" smtClean="0">
              <a:solidFill>
                <a:schemeClr val="tx2"/>
              </a:solidFill>
              <a:cs typeface="Times New Roman" pitchFamily="18" charset="0"/>
            </a:endParaRPr>
          </a:p>
          <a:p>
            <a:pPr marL="533400" indent="-533400" eaLnBrk="1" hangingPunct="1">
              <a:spcBef>
                <a:spcPct val="0"/>
              </a:spcBef>
              <a:buClr>
                <a:schemeClr val="tx2"/>
              </a:buClr>
              <a:buSzTx/>
              <a:buFont typeface="Wingdings" pitchFamily="2" charset="2"/>
              <a:buChar char="Ø"/>
            </a:pPr>
            <a:r>
              <a:rPr lang="en-US" sz="3200" smtClean="0">
                <a:solidFill>
                  <a:schemeClr val="tx2"/>
                </a:solidFill>
                <a:cs typeface="Times New Roman" pitchFamily="18" charset="0"/>
              </a:rPr>
              <a:t>County election boards sometimes assumes a judicial role:</a:t>
            </a:r>
          </a:p>
          <a:p>
            <a:pPr marL="952500" lvl="1" indent="-495300" eaLnBrk="1" hangingPunct="1">
              <a:spcBef>
                <a:spcPct val="0"/>
              </a:spcBef>
              <a:buFont typeface="Wingdings" pitchFamily="2" charset="2"/>
              <a:buNone/>
            </a:pPr>
            <a:endParaRPr lang="en-US" sz="800" smtClean="0">
              <a:solidFill>
                <a:schemeClr val="tx2"/>
              </a:solidFill>
            </a:endParaRPr>
          </a:p>
          <a:p>
            <a:pPr marL="952500" lvl="1" indent="-495300" eaLnBrk="1" hangingPunct="1">
              <a:spcBef>
                <a:spcPct val="0"/>
              </a:spcBef>
            </a:pPr>
            <a:r>
              <a:rPr lang="en-US" sz="2800" smtClean="0">
                <a:solidFill>
                  <a:schemeClr val="tx2"/>
                </a:solidFill>
              </a:rPr>
              <a:t>Campaign Finance</a:t>
            </a:r>
          </a:p>
          <a:p>
            <a:pPr marL="952500" lvl="1" indent="-495300" eaLnBrk="1" hangingPunct="1">
              <a:spcBef>
                <a:spcPct val="0"/>
              </a:spcBef>
              <a:buFont typeface="Wingdings" pitchFamily="2" charset="2"/>
              <a:buNone/>
            </a:pPr>
            <a:endParaRPr lang="en-US" sz="800" smtClean="0">
              <a:solidFill>
                <a:schemeClr val="tx2"/>
              </a:solidFill>
            </a:endParaRPr>
          </a:p>
          <a:p>
            <a:pPr marL="952500" lvl="1" indent="-495300" eaLnBrk="1" hangingPunct="1">
              <a:spcBef>
                <a:spcPct val="0"/>
              </a:spcBef>
            </a:pPr>
            <a:r>
              <a:rPr lang="en-US" sz="2800" smtClean="0">
                <a:solidFill>
                  <a:schemeClr val="tx2"/>
                </a:solidFill>
              </a:rPr>
              <a:t>Candidate Challenges</a:t>
            </a:r>
          </a:p>
          <a:p>
            <a:pPr marL="952500" lvl="1" indent="-495300" eaLnBrk="1" hangingPunct="1">
              <a:spcBef>
                <a:spcPct val="0"/>
              </a:spcBef>
              <a:buFont typeface="Wingdings" pitchFamily="2" charset="2"/>
              <a:buNone/>
            </a:pPr>
            <a:endParaRPr lang="en-US" sz="800" smtClean="0">
              <a:solidFill>
                <a:schemeClr val="tx2"/>
              </a:solidFill>
            </a:endParaRPr>
          </a:p>
          <a:p>
            <a:pPr marL="952500" lvl="1" indent="-495300" eaLnBrk="1" hangingPunct="1">
              <a:spcBef>
                <a:spcPct val="0"/>
              </a:spcBef>
            </a:pPr>
            <a:r>
              <a:rPr lang="en-US" sz="2800" smtClean="0">
                <a:solidFill>
                  <a:schemeClr val="tx2"/>
                </a:solidFill>
              </a:rPr>
              <a:t>Alleged Election Law Violations</a:t>
            </a:r>
          </a:p>
          <a:p>
            <a:pPr marL="952500" lvl="1" indent="-495300" eaLnBrk="1" hangingPunct="1">
              <a:spcBef>
                <a:spcPct val="0"/>
              </a:spcBef>
              <a:buFont typeface="Wingdings" pitchFamily="2" charset="2"/>
              <a:buNone/>
            </a:pPr>
            <a:endParaRPr lang="en-US" sz="800" smtClean="0">
              <a:solidFill>
                <a:schemeClr val="tx2"/>
              </a:solidFill>
            </a:endParaRPr>
          </a:p>
          <a:p>
            <a:pPr marL="952500" lvl="1" indent="-495300" eaLnBrk="1" hangingPunct="1">
              <a:spcBef>
                <a:spcPct val="0"/>
              </a:spcBef>
            </a:pPr>
            <a:r>
              <a:rPr lang="en-US" sz="2800" smtClean="0">
                <a:solidFill>
                  <a:schemeClr val="tx2"/>
                </a:solidFill>
              </a:rPr>
              <a:t>Title 3 HAVA Complaints</a:t>
            </a:r>
          </a:p>
          <a:p>
            <a:pPr marL="952500" lvl="1" indent="-495300" eaLnBrk="1" hangingPunct="1">
              <a:spcBef>
                <a:spcPct val="0"/>
              </a:spcBef>
              <a:buFont typeface="Wingdings" pitchFamily="2" charset="2"/>
              <a:buNone/>
            </a:pPr>
            <a:endParaRPr lang="en-US" sz="800" smtClean="0">
              <a:solidFill>
                <a:schemeClr val="tx2"/>
              </a:solidFill>
            </a:endParaRPr>
          </a:p>
          <a:p>
            <a:pPr marL="952500" lvl="1" indent="-495300" eaLnBrk="1" hangingPunct="1">
              <a:spcBef>
                <a:spcPct val="0"/>
              </a:spcBef>
            </a:pPr>
            <a:r>
              <a:rPr lang="en-US" sz="2800" smtClean="0">
                <a:solidFill>
                  <a:schemeClr val="tx2"/>
                </a:solidFill>
              </a:rPr>
              <a:t>Provisional ballot determinations</a:t>
            </a:r>
            <a:endParaRPr lang="en-US" sz="3000" smtClean="0">
              <a:solidFill>
                <a:schemeClr val="tx2"/>
              </a:solidFill>
            </a:endParaRPr>
          </a:p>
        </p:txBody>
      </p:sp>
    </p:spTree>
  </p:cSld>
  <p:clrMapOvr>
    <a:masterClrMapping/>
  </p:clrMapOvr>
  <p:transition advTm="6000">
    <p:cu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noChangeArrowheads="1"/>
          </p:cNvSpPr>
          <p:nvPr>
            <p:ph type="title"/>
          </p:nvPr>
        </p:nvSpPr>
        <p:spPr>
          <a:xfrm>
            <a:off x="1447800" y="152400"/>
            <a:ext cx="7162800" cy="990600"/>
          </a:xfrm>
        </p:spPr>
        <p:txBody>
          <a:bodyPr/>
          <a:lstStyle/>
          <a:p>
            <a:pPr algn="ctr" eaLnBrk="1" hangingPunct="1"/>
            <a:r>
              <a:rPr lang="en-US" sz="3600" smtClean="0"/>
              <a:t>County Election Board Proceedings</a:t>
            </a:r>
          </a:p>
        </p:txBody>
      </p:sp>
      <p:sp>
        <p:nvSpPr>
          <p:cNvPr id="17410" name="Rectangle 3"/>
          <p:cNvSpPr>
            <a:spLocks noGrp="1" noChangeArrowheads="1"/>
          </p:cNvSpPr>
          <p:nvPr>
            <p:ph type="body" idx="1"/>
          </p:nvPr>
        </p:nvSpPr>
        <p:spPr>
          <a:xfrm>
            <a:off x="228600" y="1143000"/>
            <a:ext cx="8610600" cy="5715000"/>
          </a:xfrm>
        </p:spPr>
        <p:txBody>
          <a:bodyPr/>
          <a:lstStyle/>
          <a:p>
            <a:pPr marL="533400" indent="-533400" algn="ctr" eaLnBrk="1" hangingPunct="1">
              <a:spcBef>
                <a:spcPct val="0"/>
              </a:spcBef>
              <a:buFont typeface="Wingdings" pitchFamily="2" charset="2"/>
              <a:buNone/>
            </a:pPr>
            <a:r>
              <a:rPr lang="en-US" b="1" u="sng" smtClean="0">
                <a:solidFill>
                  <a:schemeClr val="tx2"/>
                </a:solidFill>
              </a:rPr>
              <a:t>General Rules for CEB in Judicial Role</a:t>
            </a:r>
          </a:p>
          <a:p>
            <a:pPr marL="533400" indent="-533400" eaLnBrk="1" hangingPunct="1">
              <a:spcBef>
                <a:spcPct val="0"/>
              </a:spcBef>
            </a:pPr>
            <a:endParaRPr lang="en-US" sz="700" smtClean="0">
              <a:solidFill>
                <a:schemeClr val="tx2"/>
              </a:solidFill>
            </a:endParaRPr>
          </a:p>
          <a:p>
            <a:pPr marL="533400" indent="-533400" eaLnBrk="1" hangingPunct="1">
              <a:spcBef>
                <a:spcPct val="0"/>
              </a:spcBef>
              <a:buClr>
                <a:schemeClr val="tx2"/>
              </a:buClr>
              <a:buSzTx/>
              <a:buFont typeface="Wingdings" pitchFamily="2" charset="2"/>
              <a:buChar char="Ø"/>
            </a:pPr>
            <a:r>
              <a:rPr lang="en-US" b="1" u="sng" smtClean="0">
                <a:solidFill>
                  <a:schemeClr val="tx2"/>
                </a:solidFill>
              </a:rPr>
              <a:t>Open Door Law</a:t>
            </a:r>
            <a:r>
              <a:rPr lang="en-US" smtClean="0">
                <a:solidFill>
                  <a:schemeClr val="tx2"/>
                </a:solidFill>
              </a:rPr>
              <a:t>: Requirement post notice 48-hours in advance applies to all meetings</a:t>
            </a:r>
          </a:p>
          <a:p>
            <a:pPr marL="533400" indent="-533400" eaLnBrk="1" hangingPunct="1">
              <a:spcBef>
                <a:spcPct val="0"/>
              </a:spcBef>
              <a:buClr>
                <a:schemeClr val="tx2"/>
              </a:buClr>
              <a:buSzTx/>
              <a:buFont typeface="Wingdings" pitchFamily="2" charset="2"/>
              <a:buChar char="Ø"/>
            </a:pPr>
            <a:endParaRPr lang="en-US" sz="800" smtClean="0">
              <a:solidFill>
                <a:schemeClr val="tx2"/>
              </a:solidFill>
            </a:endParaRPr>
          </a:p>
          <a:p>
            <a:pPr marL="533400" indent="-533400" eaLnBrk="1" hangingPunct="1">
              <a:spcBef>
                <a:spcPct val="0"/>
              </a:spcBef>
              <a:buClr>
                <a:schemeClr val="tx2"/>
              </a:buClr>
              <a:buSzTx/>
              <a:buFont typeface="Wingdings" pitchFamily="2" charset="2"/>
              <a:buChar char="Ø"/>
            </a:pPr>
            <a:r>
              <a:rPr lang="en-US" b="1" u="sng" smtClean="0">
                <a:solidFill>
                  <a:schemeClr val="tx2"/>
                </a:solidFill>
              </a:rPr>
              <a:t>Notice and an Opportunity to be Heard</a:t>
            </a:r>
            <a:r>
              <a:rPr lang="en-US" smtClean="0">
                <a:solidFill>
                  <a:schemeClr val="tx2"/>
                </a:solidFill>
              </a:rPr>
              <a:t>: For parties potentially impacted by decision send notice to parties</a:t>
            </a:r>
          </a:p>
          <a:p>
            <a:pPr marL="533400" indent="-533400" eaLnBrk="1" hangingPunct="1">
              <a:spcBef>
                <a:spcPct val="0"/>
              </a:spcBef>
              <a:buClr>
                <a:schemeClr val="tx2"/>
              </a:buClr>
              <a:buSzTx/>
              <a:buFont typeface="Wingdings" pitchFamily="2" charset="2"/>
              <a:buChar char="Ø"/>
            </a:pPr>
            <a:endParaRPr lang="en-US" sz="1000" smtClean="0">
              <a:solidFill>
                <a:schemeClr val="tx2"/>
              </a:solidFill>
            </a:endParaRPr>
          </a:p>
          <a:p>
            <a:pPr marL="533400" indent="-533400" eaLnBrk="1" hangingPunct="1">
              <a:spcBef>
                <a:spcPct val="0"/>
              </a:spcBef>
              <a:buClr>
                <a:schemeClr val="tx2"/>
              </a:buClr>
              <a:buSzTx/>
              <a:buFont typeface="Wingdings" pitchFamily="2" charset="2"/>
              <a:buChar char="Ø"/>
            </a:pPr>
            <a:r>
              <a:rPr lang="en-US" b="1" u="sng" smtClean="0">
                <a:solidFill>
                  <a:schemeClr val="tx2"/>
                </a:solidFill>
              </a:rPr>
              <a:t>Other statutes depending upon the issue</a:t>
            </a:r>
            <a:r>
              <a:rPr lang="en-US" smtClean="0">
                <a:solidFill>
                  <a:schemeClr val="tx2"/>
                </a:solidFill>
              </a:rPr>
              <a:t>:</a:t>
            </a:r>
          </a:p>
          <a:p>
            <a:pPr marL="533400" indent="-533400" eaLnBrk="1" hangingPunct="1">
              <a:spcBef>
                <a:spcPct val="0"/>
              </a:spcBef>
            </a:pPr>
            <a:endParaRPr lang="en-US" sz="700" smtClean="0">
              <a:solidFill>
                <a:schemeClr val="tx2"/>
              </a:solidFill>
            </a:endParaRPr>
          </a:p>
          <a:p>
            <a:pPr marL="952500" lvl="1" indent="-495300" eaLnBrk="1" hangingPunct="1">
              <a:spcBef>
                <a:spcPct val="0"/>
              </a:spcBef>
            </a:pPr>
            <a:r>
              <a:rPr lang="en-US" sz="2800" smtClean="0">
                <a:solidFill>
                  <a:schemeClr val="tx2"/>
                </a:solidFill>
              </a:rPr>
              <a:t>Campaign Finance-</a:t>
            </a:r>
            <a:r>
              <a:rPr lang="en-US" sz="2400" smtClean="0">
                <a:solidFill>
                  <a:schemeClr val="tx2"/>
                </a:solidFill>
              </a:rPr>
              <a:t> </a:t>
            </a:r>
            <a:r>
              <a:rPr lang="en-US" sz="2800" smtClean="0">
                <a:solidFill>
                  <a:schemeClr val="tx2"/>
                </a:solidFill>
              </a:rPr>
              <a:t>Election laws (IC 3-9-4) and AOPA (IC 4-21.5)</a:t>
            </a:r>
          </a:p>
          <a:p>
            <a:pPr marL="952500" lvl="1" indent="-495300" eaLnBrk="1" hangingPunct="1">
              <a:spcBef>
                <a:spcPct val="0"/>
              </a:spcBef>
            </a:pPr>
            <a:endParaRPr lang="en-US" sz="700" smtClean="0">
              <a:solidFill>
                <a:schemeClr val="tx2"/>
              </a:solidFill>
            </a:endParaRPr>
          </a:p>
          <a:p>
            <a:pPr marL="952500" lvl="1" indent="-495300" eaLnBrk="1" hangingPunct="1">
              <a:spcBef>
                <a:spcPct val="0"/>
              </a:spcBef>
            </a:pPr>
            <a:r>
              <a:rPr lang="en-US" sz="2800" smtClean="0">
                <a:solidFill>
                  <a:schemeClr val="tx2"/>
                </a:solidFill>
              </a:rPr>
              <a:t>Candidate Challenges </a:t>
            </a:r>
            <a:r>
              <a:rPr lang="en-US" sz="2400" smtClean="0">
                <a:solidFill>
                  <a:schemeClr val="tx2"/>
                </a:solidFill>
              </a:rPr>
              <a:t> </a:t>
            </a:r>
            <a:r>
              <a:rPr lang="en-US" sz="2800" smtClean="0">
                <a:solidFill>
                  <a:schemeClr val="tx2"/>
                </a:solidFill>
              </a:rPr>
              <a:t>(IC 3-8-1-2)</a:t>
            </a:r>
          </a:p>
          <a:p>
            <a:pPr marL="952500" lvl="1" indent="-495300" eaLnBrk="1" hangingPunct="1">
              <a:spcBef>
                <a:spcPct val="0"/>
              </a:spcBef>
              <a:buFont typeface="Wingdings" pitchFamily="2" charset="2"/>
              <a:buNone/>
            </a:pPr>
            <a:endParaRPr lang="en-US" sz="700" smtClean="0">
              <a:solidFill>
                <a:schemeClr val="tx2"/>
              </a:solidFill>
            </a:endParaRPr>
          </a:p>
          <a:p>
            <a:pPr marL="952500" lvl="1" indent="-495300" eaLnBrk="1" hangingPunct="1">
              <a:spcBef>
                <a:spcPct val="0"/>
              </a:spcBef>
            </a:pPr>
            <a:r>
              <a:rPr lang="en-US" sz="2400" smtClean="0">
                <a:solidFill>
                  <a:schemeClr val="tx2"/>
                </a:solidFill>
              </a:rPr>
              <a:t> </a:t>
            </a:r>
            <a:r>
              <a:rPr lang="en-US" sz="2800" smtClean="0">
                <a:solidFill>
                  <a:schemeClr val="tx2"/>
                </a:solidFill>
              </a:rPr>
              <a:t>Election Law Violations</a:t>
            </a:r>
            <a:r>
              <a:rPr lang="en-US" sz="2400" smtClean="0">
                <a:solidFill>
                  <a:schemeClr val="tx2"/>
                </a:solidFill>
              </a:rPr>
              <a:t> </a:t>
            </a:r>
            <a:r>
              <a:rPr lang="en-US" sz="2800" smtClean="0">
                <a:solidFill>
                  <a:schemeClr val="tx2"/>
                </a:solidFill>
              </a:rPr>
              <a:t>(IC 3-6-5-31 &amp; 32)</a:t>
            </a:r>
          </a:p>
        </p:txBody>
      </p:sp>
    </p:spTree>
  </p:cSld>
  <p:clrMapOvr>
    <a:masterClrMapping/>
  </p:clrMapOvr>
  <p:transition advTm="6000">
    <p:cut/>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1026"/>
          <p:cNvSpPr>
            <a:spLocks noGrp="1" noChangeArrowheads="1"/>
          </p:cNvSpPr>
          <p:nvPr>
            <p:ph type="title"/>
          </p:nvPr>
        </p:nvSpPr>
        <p:spPr>
          <a:xfrm>
            <a:off x="1524000" y="0"/>
            <a:ext cx="7086600" cy="838200"/>
          </a:xfrm>
        </p:spPr>
        <p:txBody>
          <a:bodyPr/>
          <a:lstStyle/>
          <a:p>
            <a:pPr algn="ctr" eaLnBrk="1" hangingPunct="1"/>
            <a:r>
              <a:rPr lang="en-US" sz="3600" smtClean="0"/>
              <a:t>County Election Board Proceedings</a:t>
            </a:r>
          </a:p>
        </p:txBody>
      </p:sp>
      <p:sp>
        <p:nvSpPr>
          <p:cNvPr id="18434" name="Rectangle 1027"/>
          <p:cNvSpPr>
            <a:spLocks noGrp="1" noChangeArrowheads="1"/>
          </p:cNvSpPr>
          <p:nvPr>
            <p:ph type="body" idx="1"/>
          </p:nvPr>
        </p:nvSpPr>
        <p:spPr>
          <a:xfrm>
            <a:off x="0" y="990600"/>
            <a:ext cx="8839200" cy="5638800"/>
          </a:xfrm>
        </p:spPr>
        <p:txBody>
          <a:bodyPr/>
          <a:lstStyle/>
          <a:p>
            <a:pPr marL="533400" indent="-533400" algn="ctr" eaLnBrk="1" hangingPunct="1">
              <a:buFont typeface="Wingdings" pitchFamily="2" charset="2"/>
              <a:buNone/>
            </a:pPr>
            <a:r>
              <a:rPr lang="en-US" b="1" u="sng" smtClean="0">
                <a:solidFill>
                  <a:schemeClr val="tx2"/>
                </a:solidFill>
              </a:rPr>
              <a:t>General Rules for CEB in Judicial Role</a:t>
            </a:r>
            <a:endParaRPr lang="en-US" sz="3200" b="1" u="sng" smtClean="0"/>
          </a:p>
          <a:p>
            <a:pPr marL="533400" indent="-533400" algn="ctr" eaLnBrk="1" hangingPunct="1">
              <a:buFont typeface="Wingdings" pitchFamily="2" charset="2"/>
              <a:buNone/>
            </a:pPr>
            <a:endParaRPr lang="en-US" sz="800" b="1" u="sng" smtClean="0"/>
          </a:p>
          <a:p>
            <a:pPr marL="533400" indent="-533400" algn="ctr" eaLnBrk="1" hangingPunct="1">
              <a:buFont typeface="Wingdings" pitchFamily="2" charset="2"/>
              <a:buNone/>
            </a:pPr>
            <a:endParaRPr lang="en-US" sz="800" b="1" u="sng" smtClean="0"/>
          </a:p>
          <a:p>
            <a:pPr marL="533400" indent="-533400" eaLnBrk="1" hangingPunct="1">
              <a:spcBef>
                <a:spcPct val="0"/>
              </a:spcBef>
              <a:buClr>
                <a:schemeClr val="tx2"/>
              </a:buClr>
              <a:buSzTx/>
              <a:buFont typeface="Wingdings" pitchFamily="2" charset="2"/>
              <a:buChar char="Ø"/>
            </a:pPr>
            <a:r>
              <a:rPr lang="en-US" b="1" smtClean="0">
                <a:solidFill>
                  <a:schemeClr val="tx2"/>
                </a:solidFill>
              </a:rPr>
              <a:t>Powers that may aid the Board:</a:t>
            </a:r>
          </a:p>
          <a:p>
            <a:pPr marL="533400" indent="-533400" eaLnBrk="1" hangingPunct="1">
              <a:spcBef>
                <a:spcPct val="0"/>
              </a:spcBef>
            </a:pPr>
            <a:endParaRPr lang="en-US" sz="800" b="1" smtClean="0">
              <a:solidFill>
                <a:schemeClr val="tx2"/>
              </a:solidFill>
            </a:endParaRPr>
          </a:p>
          <a:p>
            <a:pPr marL="952500" lvl="1" indent="-495300" eaLnBrk="1" hangingPunct="1">
              <a:spcBef>
                <a:spcPct val="0"/>
              </a:spcBef>
            </a:pPr>
            <a:r>
              <a:rPr lang="en-US" sz="2800" smtClean="0">
                <a:solidFill>
                  <a:schemeClr val="tx2"/>
                </a:solidFill>
              </a:rPr>
              <a:t>Proxies (</a:t>
            </a:r>
            <a:r>
              <a:rPr lang="en-US" sz="2400" smtClean="0">
                <a:solidFill>
                  <a:schemeClr val="tx2"/>
                </a:solidFill>
              </a:rPr>
              <a:t>IC 3-6-5-4.5)</a:t>
            </a:r>
          </a:p>
          <a:p>
            <a:pPr marL="952500" lvl="1" indent="-495300" eaLnBrk="1" hangingPunct="1">
              <a:spcBef>
                <a:spcPct val="0"/>
              </a:spcBef>
            </a:pPr>
            <a:endParaRPr lang="en-US" sz="800" smtClean="0">
              <a:solidFill>
                <a:schemeClr val="tx2"/>
              </a:solidFill>
            </a:endParaRPr>
          </a:p>
          <a:p>
            <a:pPr marL="952500" lvl="1" indent="-495300" eaLnBrk="1" hangingPunct="1">
              <a:spcBef>
                <a:spcPct val="0"/>
              </a:spcBef>
            </a:pPr>
            <a:r>
              <a:rPr lang="en-US" sz="2800" smtClean="0">
                <a:solidFill>
                  <a:schemeClr val="tx2"/>
                </a:solidFill>
              </a:rPr>
              <a:t>CEB member may administer oath (</a:t>
            </a:r>
            <a:r>
              <a:rPr lang="en-US" sz="2400" smtClean="0">
                <a:solidFill>
                  <a:schemeClr val="tx2"/>
                </a:solidFill>
              </a:rPr>
              <a:t>IC 3-6-5-26)</a:t>
            </a:r>
          </a:p>
          <a:p>
            <a:pPr marL="952500" lvl="1" indent="-495300" eaLnBrk="1" hangingPunct="1">
              <a:spcBef>
                <a:spcPct val="0"/>
              </a:spcBef>
            </a:pPr>
            <a:endParaRPr lang="en-US" sz="800" smtClean="0">
              <a:solidFill>
                <a:schemeClr val="tx2"/>
              </a:solidFill>
            </a:endParaRPr>
          </a:p>
          <a:p>
            <a:pPr marL="952500" lvl="1" indent="-495300" eaLnBrk="1" hangingPunct="1">
              <a:spcBef>
                <a:spcPct val="0"/>
              </a:spcBef>
            </a:pPr>
            <a:r>
              <a:rPr lang="en-US" sz="2800" smtClean="0">
                <a:solidFill>
                  <a:schemeClr val="tx2"/>
                </a:solidFill>
              </a:rPr>
              <a:t>CEB may subpoena persons and/or papers and ask sheriff to serve subpoena (</a:t>
            </a:r>
            <a:r>
              <a:rPr lang="en-US" sz="2400" smtClean="0">
                <a:solidFill>
                  <a:schemeClr val="tx2"/>
                </a:solidFill>
              </a:rPr>
              <a:t>IC 3-6-5-26 &amp; 27)</a:t>
            </a:r>
          </a:p>
          <a:p>
            <a:pPr marL="952500" lvl="1" indent="-495300" eaLnBrk="1" hangingPunct="1">
              <a:spcBef>
                <a:spcPct val="0"/>
              </a:spcBef>
            </a:pPr>
            <a:endParaRPr lang="en-US" sz="800" smtClean="0">
              <a:solidFill>
                <a:schemeClr val="tx2"/>
              </a:solidFill>
            </a:endParaRPr>
          </a:p>
          <a:p>
            <a:pPr marL="1371600" lvl="2" indent="-457200" eaLnBrk="1" hangingPunct="1">
              <a:spcBef>
                <a:spcPct val="0"/>
              </a:spcBef>
              <a:buClr>
                <a:schemeClr val="tx2"/>
              </a:buClr>
              <a:buSzTx/>
              <a:buFont typeface="AGaramond"/>
              <a:buChar char="√"/>
            </a:pPr>
            <a:r>
              <a:rPr lang="en-US" sz="2600" smtClean="0">
                <a:solidFill>
                  <a:schemeClr val="tx2"/>
                </a:solidFill>
              </a:rPr>
              <a:t>CEB must pay witness and mileage fees and enforce subpoena through court action (</a:t>
            </a:r>
            <a:r>
              <a:rPr lang="en-US" sz="2200" smtClean="0">
                <a:solidFill>
                  <a:schemeClr val="tx2"/>
                </a:solidFill>
              </a:rPr>
              <a:t>IC 3-6-5-30; IC 33-19-1-6; IC 3-6-5-28)</a:t>
            </a:r>
          </a:p>
          <a:p>
            <a:pPr marL="533400" indent="-533400" eaLnBrk="1" hangingPunct="1">
              <a:spcBef>
                <a:spcPct val="0"/>
              </a:spcBef>
              <a:buClr>
                <a:schemeClr val="tx2"/>
              </a:buClr>
              <a:buSzTx/>
              <a:buFont typeface="AGaramond"/>
              <a:buNone/>
            </a:pPr>
            <a:endParaRPr lang="en-US" sz="800" smtClean="0">
              <a:solidFill>
                <a:schemeClr val="tx2"/>
              </a:solidFill>
            </a:endParaRPr>
          </a:p>
          <a:p>
            <a:pPr marL="533400" indent="-533400" eaLnBrk="1" hangingPunct="1">
              <a:spcBef>
                <a:spcPct val="0"/>
              </a:spcBef>
              <a:buClr>
                <a:schemeClr val="tx2"/>
              </a:buClr>
              <a:buSzTx/>
              <a:buFont typeface="Wingdings" pitchFamily="2" charset="2"/>
              <a:buChar char="Ø"/>
            </a:pPr>
            <a:r>
              <a:rPr lang="en-US" smtClean="0">
                <a:solidFill>
                  <a:schemeClr val="tx2"/>
                </a:solidFill>
              </a:rPr>
              <a:t>Indiana Election Division can provide sample forms for proxies, oaths, and subpoenas</a:t>
            </a:r>
          </a:p>
        </p:txBody>
      </p:sp>
    </p:spTree>
  </p:cSld>
  <p:clrMapOvr>
    <a:masterClrMapping/>
  </p:clrMapOvr>
  <p:transition advTm="6000">
    <p:cu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ChangeArrowheads="1"/>
          </p:cNvSpPr>
          <p:nvPr>
            <p:ph type="title"/>
          </p:nvPr>
        </p:nvSpPr>
        <p:spPr>
          <a:xfrm>
            <a:off x="1676400" y="228600"/>
            <a:ext cx="6248400" cy="990600"/>
          </a:xfrm>
        </p:spPr>
        <p:txBody>
          <a:bodyPr/>
          <a:lstStyle/>
          <a:p>
            <a:pPr algn="ctr" eaLnBrk="1" hangingPunct="1"/>
            <a:r>
              <a:rPr lang="en-US" sz="3600" smtClean="0"/>
              <a:t>County Election Board Proceedings</a:t>
            </a:r>
          </a:p>
        </p:txBody>
      </p:sp>
      <p:sp>
        <p:nvSpPr>
          <p:cNvPr id="19458" name="Rectangle 3"/>
          <p:cNvSpPr>
            <a:spLocks noGrp="1" noChangeArrowheads="1"/>
          </p:cNvSpPr>
          <p:nvPr>
            <p:ph type="body" idx="1"/>
          </p:nvPr>
        </p:nvSpPr>
        <p:spPr>
          <a:xfrm>
            <a:off x="0" y="1143000"/>
            <a:ext cx="8915400" cy="5715000"/>
          </a:xfrm>
        </p:spPr>
        <p:txBody>
          <a:bodyPr/>
          <a:lstStyle/>
          <a:p>
            <a:pPr marL="533400" indent="-533400" algn="ctr" eaLnBrk="1" hangingPunct="1">
              <a:buFont typeface="Wingdings" pitchFamily="2" charset="2"/>
              <a:buNone/>
            </a:pPr>
            <a:r>
              <a:rPr lang="en-US" b="1" u="sng" smtClean="0">
                <a:solidFill>
                  <a:schemeClr val="tx2"/>
                </a:solidFill>
              </a:rPr>
              <a:t>Candidate Challenges</a:t>
            </a:r>
          </a:p>
          <a:p>
            <a:pPr marL="533400" indent="-533400" algn="ctr" eaLnBrk="1" hangingPunct="1">
              <a:buFont typeface="Wingdings" pitchFamily="2" charset="2"/>
              <a:buNone/>
            </a:pPr>
            <a:endParaRPr lang="en-US" sz="900" b="1" u="sng" smtClean="0">
              <a:solidFill>
                <a:schemeClr val="tx2"/>
              </a:solidFill>
            </a:endParaRPr>
          </a:p>
          <a:p>
            <a:pPr marL="533400" indent="-533400" eaLnBrk="1" hangingPunct="1">
              <a:buClr>
                <a:schemeClr val="tx2"/>
              </a:buClr>
              <a:buSzTx/>
              <a:buFont typeface="Wingdings" pitchFamily="2" charset="2"/>
              <a:buChar char="Ø"/>
            </a:pPr>
            <a:r>
              <a:rPr lang="en-US" smtClean="0">
                <a:solidFill>
                  <a:schemeClr val="tx2"/>
                </a:solidFill>
              </a:rPr>
              <a:t>“Do Something-that candidate’s not qualified!”</a:t>
            </a:r>
          </a:p>
          <a:p>
            <a:pPr marL="533400" indent="-533400" eaLnBrk="1" hangingPunct="1">
              <a:buFont typeface="Wingdings" pitchFamily="2" charset="2"/>
              <a:buNone/>
            </a:pPr>
            <a:endParaRPr lang="en-US" sz="800" smtClean="0">
              <a:solidFill>
                <a:schemeClr val="tx2"/>
              </a:solidFill>
            </a:endParaRPr>
          </a:p>
          <a:p>
            <a:pPr marL="952500" lvl="1" indent="-495300" eaLnBrk="1" hangingPunct="1">
              <a:buSzPct val="80000"/>
            </a:pPr>
            <a:r>
              <a:rPr lang="en-US" u="sng" smtClean="0">
                <a:solidFill>
                  <a:schemeClr val="tx2"/>
                </a:solidFill>
              </a:rPr>
              <a:t>Put Up or Shut Up Rule</a:t>
            </a:r>
            <a:r>
              <a:rPr lang="en-US" smtClean="0">
                <a:solidFill>
                  <a:schemeClr val="tx2"/>
                </a:solidFill>
              </a:rPr>
              <a:t>: Voter of the election district must file candidate challenge (State Form CAN-1)</a:t>
            </a:r>
          </a:p>
          <a:p>
            <a:pPr marL="952500" lvl="1" indent="-495300" eaLnBrk="1" hangingPunct="1">
              <a:buSzPct val="80000"/>
            </a:pPr>
            <a:endParaRPr lang="en-US" sz="800" smtClean="0">
              <a:solidFill>
                <a:schemeClr val="tx2"/>
              </a:solidFill>
            </a:endParaRPr>
          </a:p>
          <a:p>
            <a:pPr lvl="2" eaLnBrk="1" hangingPunct="1">
              <a:buClr>
                <a:schemeClr val="tx2"/>
              </a:buClr>
              <a:buSzTx/>
              <a:buFont typeface="Wingdings" pitchFamily="2" charset="2"/>
              <a:buChar char="ü"/>
            </a:pPr>
            <a:r>
              <a:rPr lang="en-US" sz="2800" u="sng" smtClean="0">
                <a:solidFill>
                  <a:schemeClr val="tx2"/>
                </a:solidFill>
              </a:rPr>
              <a:t>Exception 1</a:t>
            </a:r>
            <a:r>
              <a:rPr lang="en-US" sz="2800" smtClean="0">
                <a:solidFill>
                  <a:schemeClr val="tx2"/>
                </a:solidFill>
              </a:rPr>
              <a:t>- clerk rejects candidate filings offered after deadline, by email, or by fax (this does not apply to campaign finance or voter registration)</a:t>
            </a:r>
          </a:p>
          <a:p>
            <a:pPr lvl="2" eaLnBrk="1" hangingPunct="1">
              <a:buClr>
                <a:schemeClr val="tx2"/>
              </a:buClr>
              <a:buSzTx/>
              <a:buFont typeface="Wingdings" pitchFamily="2" charset="2"/>
              <a:buChar char="ü"/>
            </a:pPr>
            <a:endParaRPr lang="en-US" sz="800" smtClean="0">
              <a:solidFill>
                <a:schemeClr val="tx2"/>
              </a:solidFill>
            </a:endParaRPr>
          </a:p>
          <a:p>
            <a:pPr lvl="2" eaLnBrk="1" hangingPunct="1">
              <a:buClr>
                <a:schemeClr val="tx2"/>
              </a:buClr>
              <a:buSzTx/>
              <a:buFont typeface="Wingdings" pitchFamily="2" charset="2"/>
              <a:buChar char="ü"/>
            </a:pPr>
            <a:r>
              <a:rPr lang="en-US" sz="2800" u="sng" smtClean="0">
                <a:solidFill>
                  <a:schemeClr val="tx2"/>
                </a:solidFill>
              </a:rPr>
              <a:t>Exception 2</a:t>
            </a:r>
            <a:r>
              <a:rPr lang="en-US" sz="2800" smtClean="0">
                <a:solidFill>
                  <a:schemeClr val="tx2"/>
                </a:solidFill>
              </a:rPr>
              <a:t>- clerk denies certification of petitions candidate for lack of signatures (2% votes cast for SOS)</a:t>
            </a:r>
          </a:p>
        </p:txBody>
      </p:sp>
    </p:spTree>
  </p:cSld>
  <p:clrMapOvr>
    <a:masterClrMapping/>
  </p:clrMapOvr>
  <p:transition advTm="6000">
    <p:cu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noChangeArrowheads="1"/>
          </p:cNvSpPr>
          <p:nvPr>
            <p:ph type="title"/>
          </p:nvPr>
        </p:nvSpPr>
        <p:spPr>
          <a:xfrm>
            <a:off x="1676400" y="228600"/>
            <a:ext cx="7162800" cy="990600"/>
          </a:xfrm>
        </p:spPr>
        <p:txBody>
          <a:bodyPr/>
          <a:lstStyle/>
          <a:p>
            <a:pPr algn="ctr" eaLnBrk="1" hangingPunct="1"/>
            <a:r>
              <a:rPr lang="en-US" sz="3600" smtClean="0"/>
              <a:t>County Election Board Proceedings</a:t>
            </a:r>
          </a:p>
        </p:txBody>
      </p:sp>
      <p:sp>
        <p:nvSpPr>
          <p:cNvPr id="20482" name="Rectangle 3"/>
          <p:cNvSpPr>
            <a:spLocks noGrp="1" noChangeArrowheads="1"/>
          </p:cNvSpPr>
          <p:nvPr>
            <p:ph type="body" idx="1"/>
          </p:nvPr>
        </p:nvSpPr>
        <p:spPr>
          <a:xfrm>
            <a:off x="304800" y="1371600"/>
            <a:ext cx="8610600" cy="5486400"/>
          </a:xfrm>
        </p:spPr>
        <p:txBody>
          <a:bodyPr/>
          <a:lstStyle/>
          <a:p>
            <a:pPr marL="533400" indent="-533400" algn="ctr" eaLnBrk="1" hangingPunct="1">
              <a:buFont typeface="Wingdings" pitchFamily="2" charset="2"/>
              <a:buNone/>
            </a:pPr>
            <a:r>
              <a:rPr lang="en-US" b="1" u="sng" smtClean="0">
                <a:solidFill>
                  <a:schemeClr val="tx2"/>
                </a:solidFill>
              </a:rPr>
              <a:t>Candidate Challenges</a:t>
            </a:r>
            <a:endParaRPr lang="en-US" sz="3200" b="1" u="sng" smtClean="0">
              <a:solidFill>
                <a:schemeClr val="tx2"/>
              </a:solidFill>
            </a:endParaRPr>
          </a:p>
          <a:p>
            <a:pPr marL="533400" indent="-533400" eaLnBrk="1" hangingPunct="1">
              <a:buFontTx/>
              <a:buChar char="•"/>
            </a:pPr>
            <a:endParaRPr lang="en-US" sz="1000" smtClean="0">
              <a:solidFill>
                <a:schemeClr val="tx2"/>
              </a:solidFill>
            </a:endParaRPr>
          </a:p>
          <a:p>
            <a:pPr marL="952500" lvl="1" indent="-495300" eaLnBrk="1" hangingPunct="1"/>
            <a:r>
              <a:rPr lang="en-US" sz="2800" smtClean="0">
                <a:solidFill>
                  <a:schemeClr val="tx2"/>
                </a:solidFill>
              </a:rPr>
              <a:t>Party affiliation in a primary (IC 3-8-2-7)</a:t>
            </a:r>
          </a:p>
          <a:p>
            <a:pPr marL="952500" lvl="1" indent="-495300" eaLnBrk="1" hangingPunct="1"/>
            <a:endParaRPr lang="en-US" sz="800" smtClean="0">
              <a:solidFill>
                <a:schemeClr val="tx2"/>
              </a:solidFill>
            </a:endParaRPr>
          </a:p>
          <a:p>
            <a:pPr marL="952500" lvl="1" indent="-495300" eaLnBrk="1" hangingPunct="1"/>
            <a:r>
              <a:rPr lang="en-US" sz="2800" smtClean="0">
                <a:solidFill>
                  <a:schemeClr val="tx2"/>
                </a:solidFill>
              </a:rPr>
              <a:t>Residence (IC 3-5-2-42.5; IC 3-5-5)</a:t>
            </a:r>
          </a:p>
          <a:p>
            <a:pPr marL="952500" lvl="1" indent="-495300" eaLnBrk="1" hangingPunct="1">
              <a:buFont typeface="Wingdings" pitchFamily="2" charset="2"/>
              <a:buNone/>
            </a:pPr>
            <a:endParaRPr lang="en-US" sz="800" smtClean="0">
              <a:solidFill>
                <a:schemeClr val="tx2"/>
              </a:solidFill>
            </a:endParaRPr>
          </a:p>
          <a:p>
            <a:pPr marL="952500" lvl="1" indent="-495300" eaLnBrk="1" hangingPunct="1"/>
            <a:r>
              <a:rPr lang="en-US" sz="2800" smtClean="0">
                <a:solidFill>
                  <a:schemeClr val="tx2"/>
                </a:solidFill>
              </a:rPr>
              <a:t>Sore Loser (IC 3-8-1-5.5)</a:t>
            </a:r>
          </a:p>
          <a:p>
            <a:pPr marL="952500" lvl="1" indent="-495300" eaLnBrk="1" hangingPunct="1">
              <a:buFont typeface="Wingdings" pitchFamily="2" charset="2"/>
              <a:buNone/>
            </a:pPr>
            <a:endParaRPr lang="en-US" sz="800" smtClean="0">
              <a:solidFill>
                <a:schemeClr val="tx2"/>
              </a:solidFill>
            </a:endParaRPr>
          </a:p>
          <a:p>
            <a:pPr marL="952500" lvl="1" indent="-495300" eaLnBrk="1" hangingPunct="1"/>
            <a:r>
              <a:rPr lang="en-US" sz="2800" smtClean="0">
                <a:solidFill>
                  <a:schemeClr val="tx2"/>
                </a:solidFill>
              </a:rPr>
              <a:t>Felony Conviction or Little Hatch Act              (IC 3-8-1-5)</a:t>
            </a:r>
          </a:p>
          <a:p>
            <a:pPr marL="952500" lvl="1" indent="-495300" eaLnBrk="1" hangingPunct="1">
              <a:buFont typeface="Wingdings" pitchFamily="2" charset="2"/>
              <a:buNone/>
            </a:pPr>
            <a:endParaRPr lang="en-US" sz="800" smtClean="0">
              <a:solidFill>
                <a:schemeClr val="tx2"/>
              </a:solidFill>
            </a:endParaRPr>
          </a:p>
          <a:p>
            <a:pPr marL="952500" lvl="1" indent="-495300" eaLnBrk="1" hangingPunct="1"/>
            <a:r>
              <a:rPr lang="en-US" sz="2800" smtClean="0">
                <a:solidFill>
                  <a:schemeClr val="tx2"/>
                </a:solidFill>
              </a:rPr>
              <a:t>Appeal of denial of certification that petitioner did not receive enough signatures                  (IC 3-8-6-12; IC 3-8-6-14(d))</a:t>
            </a:r>
          </a:p>
        </p:txBody>
      </p:sp>
    </p:spTree>
  </p:cSld>
  <p:clrMapOvr>
    <a:masterClrMapping/>
  </p:clrMapOvr>
  <p:transition advTm="6000">
    <p:cu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676400" y="228600"/>
            <a:ext cx="6553200" cy="990600"/>
          </a:xfrm>
        </p:spPr>
        <p:txBody>
          <a:bodyPr/>
          <a:lstStyle/>
          <a:p>
            <a:pPr algn="ctr" eaLnBrk="1" hangingPunct="1"/>
            <a:r>
              <a:rPr lang="en-US" sz="3600" smtClean="0"/>
              <a:t>County Election Board Proceedings</a:t>
            </a:r>
          </a:p>
        </p:txBody>
      </p:sp>
      <p:sp>
        <p:nvSpPr>
          <p:cNvPr id="21506" name="Rectangle 3"/>
          <p:cNvSpPr>
            <a:spLocks noGrp="1" noChangeArrowheads="1"/>
          </p:cNvSpPr>
          <p:nvPr>
            <p:ph type="body" idx="1"/>
          </p:nvPr>
        </p:nvSpPr>
        <p:spPr>
          <a:xfrm>
            <a:off x="457200" y="1066800"/>
            <a:ext cx="8458200" cy="5791200"/>
          </a:xfrm>
        </p:spPr>
        <p:txBody>
          <a:bodyPr/>
          <a:lstStyle/>
          <a:p>
            <a:pPr marL="533400" indent="-533400" algn="ctr" eaLnBrk="1" hangingPunct="1">
              <a:buFont typeface="Wingdings" pitchFamily="2" charset="2"/>
              <a:buNone/>
            </a:pPr>
            <a:r>
              <a:rPr lang="en-US" b="1" u="sng" smtClean="0">
                <a:solidFill>
                  <a:schemeClr val="tx2"/>
                </a:solidFill>
              </a:rPr>
              <a:t>Candidate Challenges</a:t>
            </a:r>
            <a:endParaRPr lang="en-US" b="1" u="sng" smtClean="0"/>
          </a:p>
          <a:p>
            <a:pPr marL="533400" indent="-533400" algn="ctr" eaLnBrk="1" hangingPunct="1">
              <a:buFont typeface="Wingdings" pitchFamily="2" charset="2"/>
              <a:buNone/>
            </a:pPr>
            <a:endParaRPr lang="en-US" sz="800" smtClean="0"/>
          </a:p>
          <a:p>
            <a:pPr marL="533400" indent="-533400" eaLnBrk="1" hangingPunct="1">
              <a:spcBef>
                <a:spcPct val="0"/>
              </a:spcBef>
              <a:buClr>
                <a:schemeClr val="tx2"/>
              </a:buClr>
              <a:buSzTx/>
              <a:buFont typeface="Wingdings" pitchFamily="2" charset="2"/>
              <a:buChar char="Ø"/>
            </a:pPr>
            <a:r>
              <a:rPr lang="en-US" smtClean="0">
                <a:solidFill>
                  <a:schemeClr val="tx2"/>
                </a:solidFill>
              </a:rPr>
              <a:t>Specific deadlines for filing and deciding challenges. A late challenge must be rejected.</a:t>
            </a:r>
          </a:p>
          <a:p>
            <a:pPr marL="533400" indent="-533400" eaLnBrk="1" hangingPunct="1">
              <a:spcBef>
                <a:spcPct val="0"/>
              </a:spcBef>
              <a:buClr>
                <a:schemeClr val="tx2"/>
              </a:buClr>
              <a:buSzTx/>
              <a:buFont typeface="Wingdings" pitchFamily="2" charset="2"/>
              <a:buChar char="Ø"/>
            </a:pPr>
            <a:endParaRPr lang="en-US" sz="800" smtClean="0">
              <a:solidFill>
                <a:schemeClr val="tx2"/>
              </a:solidFill>
            </a:endParaRPr>
          </a:p>
          <a:p>
            <a:pPr marL="533400" indent="-533400" eaLnBrk="1" hangingPunct="1">
              <a:spcBef>
                <a:spcPct val="0"/>
              </a:spcBef>
              <a:buClr>
                <a:schemeClr val="tx2"/>
              </a:buClr>
              <a:buSzTx/>
              <a:buFont typeface="Wingdings" pitchFamily="2" charset="2"/>
              <a:buChar char="Ø"/>
            </a:pPr>
            <a:r>
              <a:rPr lang="en-US" smtClean="0">
                <a:solidFill>
                  <a:schemeClr val="tx2"/>
                </a:solidFill>
              </a:rPr>
              <a:t>Applicable rules: </a:t>
            </a:r>
          </a:p>
          <a:p>
            <a:pPr marL="533400" indent="-533400" eaLnBrk="1" hangingPunct="1">
              <a:spcBef>
                <a:spcPct val="0"/>
              </a:spcBef>
              <a:buFont typeface="Wingdings" pitchFamily="2" charset="2"/>
              <a:buNone/>
            </a:pPr>
            <a:endParaRPr lang="en-US" sz="800" smtClean="0">
              <a:solidFill>
                <a:schemeClr val="tx2"/>
              </a:solidFill>
            </a:endParaRPr>
          </a:p>
          <a:p>
            <a:pPr marL="952500" lvl="1" indent="-495300" eaLnBrk="1" hangingPunct="1">
              <a:spcBef>
                <a:spcPct val="0"/>
              </a:spcBef>
            </a:pPr>
            <a:r>
              <a:rPr lang="en-US" sz="2800" smtClean="0">
                <a:solidFill>
                  <a:schemeClr val="tx2"/>
                </a:solidFill>
              </a:rPr>
              <a:t>Specific notice to candidate and challenger of date, time and place of hearing </a:t>
            </a:r>
            <a:endParaRPr lang="en-US" sz="2400" smtClean="0">
              <a:solidFill>
                <a:schemeClr val="tx2"/>
              </a:solidFill>
            </a:endParaRPr>
          </a:p>
          <a:p>
            <a:pPr marL="952500" lvl="1" indent="-495300" eaLnBrk="1" hangingPunct="1">
              <a:spcBef>
                <a:spcPct val="0"/>
              </a:spcBef>
            </a:pPr>
            <a:endParaRPr lang="en-US" sz="800" smtClean="0">
              <a:solidFill>
                <a:schemeClr val="tx2"/>
              </a:solidFill>
            </a:endParaRPr>
          </a:p>
          <a:p>
            <a:pPr marL="952500" lvl="1" indent="-495300" eaLnBrk="1" hangingPunct="1">
              <a:spcBef>
                <a:spcPct val="0"/>
              </a:spcBef>
            </a:pPr>
            <a:r>
              <a:rPr lang="en-US" sz="2800" smtClean="0">
                <a:solidFill>
                  <a:schemeClr val="tx2"/>
                </a:solidFill>
              </a:rPr>
              <a:t>Open Door Law 48-hour notice</a:t>
            </a:r>
          </a:p>
          <a:p>
            <a:pPr marL="952500" lvl="1" indent="-495300" eaLnBrk="1" hangingPunct="1">
              <a:spcBef>
                <a:spcPct val="0"/>
              </a:spcBef>
              <a:buFont typeface="Wingdings" pitchFamily="2" charset="2"/>
              <a:buNone/>
            </a:pPr>
            <a:endParaRPr lang="en-US" sz="800" smtClean="0">
              <a:solidFill>
                <a:schemeClr val="tx2"/>
              </a:solidFill>
            </a:endParaRPr>
          </a:p>
          <a:p>
            <a:pPr marL="952500" lvl="1" indent="-495300" eaLnBrk="1" hangingPunct="1">
              <a:spcBef>
                <a:spcPct val="0"/>
              </a:spcBef>
            </a:pPr>
            <a:r>
              <a:rPr lang="en-US" sz="2800" smtClean="0">
                <a:solidFill>
                  <a:schemeClr val="tx2"/>
                </a:solidFill>
              </a:rPr>
              <a:t>Like other meetings, keep minutes with record of “yes” and “no” votes (</a:t>
            </a:r>
            <a:r>
              <a:rPr lang="en-US" sz="2400" smtClean="0">
                <a:solidFill>
                  <a:schemeClr val="tx2"/>
                </a:solidFill>
              </a:rPr>
              <a:t>IC 3-6-5-13)</a:t>
            </a:r>
          </a:p>
          <a:p>
            <a:pPr marL="952500" lvl="1" indent="-495300" eaLnBrk="1" hangingPunct="1">
              <a:spcBef>
                <a:spcPct val="0"/>
              </a:spcBef>
            </a:pPr>
            <a:endParaRPr lang="en-US" sz="800" smtClean="0">
              <a:solidFill>
                <a:schemeClr val="tx2"/>
              </a:solidFill>
            </a:endParaRPr>
          </a:p>
          <a:p>
            <a:pPr marL="533400" indent="-533400" eaLnBrk="1" hangingPunct="1">
              <a:spcBef>
                <a:spcPct val="0"/>
              </a:spcBef>
              <a:buClr>
                <a:schemeClr val="tx2"/>
              </a:buClr>
              <a:buSzTx/>
              <a:buFont typeface="Wingdings" pitchFamily="2" charset="2"/>
              <a:buChar char="Ø"/>
            </a:pPr>
            <a:r>
              <a:rPr lang="en-US" smtClean="0">
                <a:solidFill>
                  <a:schemeClr val="tx2"/>
                </a:solidFill>
              </a:rPr>
              <a:t>Technical rules of evidence or procedure do not apply</a:t>
            </a:r>
          </a:p>
        </p:txBody>
      </p:sp>
    </p:spTree>
  </p:cSld>
  <p:clrMapOvr>
    <a:masterClrMapping/>
  </p:clrMapOvr>
  <p:transition advTm="6000">
    <p:cut/>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p:cNvSpPr>
            <a:spLocks noGrp="1" noChangeArrowheads="1"/>
          </p:cNvSpPr>
          <p:nvPr>
            <p:ph type="title"/>
          </p:nvPr>
        </p:nvSpPr>
        <p:spPr>
          <a:xfrm>
            <a:off x="1447800" y="152400"/>
            <a:ext cx="6705600" cy="990600"/>
          </a:xfrm>
        </p:spPr>
        <p:txBody>
          <a:bodyPr/>
          <a:lstStyle/>
          <a:p>
            <a:pPr algn="ctr" eaLnBrk="1" hangingPunct="1"/>
            <a:r>
              <a:rPr lang="en-US" sz="3600" smtClean="0"/>
              <a:t>County Election Board Proceedings</a:t>
            </a:r>
          </a:p>
        </p:txBody>
      </p:sp>
      <p:sp>
        <p:nvSpPr>
          <p:cNvPr id="22530" name="Rectangle 3"/>
          <p:cNvSpPr>
            <a:spLocks noGrp="1" noChangeArrowheads="1"/>
          </p:cNvSpPr>
          <p:nvPr>
            <p:ph type="body" idx="1"/>
          </p:nvPr>
        </p:nvSpPr>
        <p:spPr>
          <a:xfrm>
            <a:off x="304800" y="1143000"/>
            <a:ext cx="8610600" cy="5715000"/>
          </a:xfrm>
        </p:spPr>
        <p:txBody>
          <a:bodyPr/>
          <a:lstStyle/>
          <a:p>
            <a:pPr marL="533400" indent="-533400" algn="ctr" eaLnBrk="1" hangingPunct="1">
              <a:spcBef>
                <a:spcPct val="0"/>
              </a:spcBef>
              <a:buFont typeface="Wingdings" pitchFamily="2" charset="2"/>
              <a:buNone/>
            </a:pPr>
            <a:r>
              <a:rPr lang="en-US" sz="3200" b="1" u="sng" smtClean="0">
                <a:solidFill>
                  <a:schemeClr val="tx2"/>
                </a:solidFill>
              </a:rPr>
              <a:t>Candidate Challenges</a:t>
            </a:r>
            <a:endParaRPr lang="en-US" sz="3200" b="1" u="sng" smtClean="0"/>
          </a:p>
          <a:p>
            <a:pPr marL="533400" indent="-533400" algn="ctr" eaLnBrk="1" hangingPunct="1">
              <a:spcBef>
                <a:spcPct val="0"/>
              </a:spcBef>
              <a:buFont typeface="Wingdings" pitchFamily="2" charset="2"/>
              <a:buNone/>
            </a:pPr>
            <a:endParaRPr lang="en-US" sz="900" smtClean="0"/>
          </a:p>
          <a:p>
            <a:pPr marL="533400" indent="-533400" eaLnBrk="1" hangingPunct="1">
              <a:spcBef>
                <a:spcPct val="0"/>
              </a:spcBef>
              <a:buClr>
                <a:schemeClr val="tx2"/>
              </a:buClr>
              <a:buSzTx/>
              <a:buFont typeface="Wingdings" pitchFamily="2" charset="2"/>
              <a:buChar char="Ø"/>
            </a:pPr>
            <a:r>
              <a:rPr lang="en-US" sz="3200" smtClean="0">
                <a:solidFill>
                  <a:schemeClr val="tx2"/>
                </a:solidFill>
              </a:rPr>
              <a:t>Other “Suggested” procedures:</a:t>
            </a:r>
          </a:p>
          <a:p>
            <a:pPr marL="533400" indent="-533400" eaLnBrk="1" hangingPunct="1">
              <a:spcBef>
                <a:spcPct val="0"/>
              </a:spcBef>
              <a:buFont typeface="Wingdings" pitchFamily="2" charset="2"/>
              <a:buNone/>
            </a:pPr>
            <a:endParaRPr lang="en-US" sz="900" smtClean="0">
              <a:solidFill>
                <a:schemeClr val="tx2"/>
              </a:solidFill>
            </a:endParaRPr>
          </a:p>
          <a:p>
            <a:pPr marL="952500" lvl="1" indent="-495300" eaLnBrk="1" hangingPunct="1">
              <a:spcBef>
                <a:spcPct val="0"/>
              </a:spcBef>
            </a:pPr>
            <a:r>
              <a:rPr lang="en-US" sz="2800" smtClean="0">
                <a:solidFill>
                  <a:schemeClr val="tx2"/>
                </a:solidFill>
              </a:rPr>
              <a:t>Sworn testimony (CEB member administers oath)</a:t>
            </a:r>
          </a:p>
          <a:p>
            <a:pPr marL="952500" lvl="1" indent="-495300" eaLnBrk="1" hangingPunct="1"/>
            <a:r>
              <a:rPr lang="en-US" sz="2800" smtClean="0">
                <a:solidFill>
                  <a:schemeClr val="tx2"/>
                </a:solidFill>
              </a:rPr>
              <a:t>In notice to parties request that attorneys file an “appearance”</a:t>
            </a:r>
          </a:p>
          <a:p>
            <a:pPr marL="952500" lvl="1" indent="-495300" eaLnBrk="1" hangingPunct="1"/>
            <a:r>
              <a:rPr lang="en-US" sz="2800" smtClean="0">
                <a:solidFill>
                  <a:schemeClr val="tx2"/>
                </a:solidFill>
              </a:rPr>
              <a:t>Place time limits (including on attorneys)</a:t>
            </a:r>
          </a:p>
          <a:p>
            <a:pPr marL="952500" lvl="1" indent="-495300" eaLnBrk="1" hangingPunct="1"/>
            <a:r>
              <a:rPr lang="en-US" sz="2800" smtClean="0">
                <a:solidFill>
                  <a:schemeClr val="tx2"/>
                </a:solidFill>
              </a:rPr>
              <a:t>Establish Order of Testimony: Challenger First, Challenged Candidate Second, rebuttals</a:t>
            </a:r>
          </a:p>
          <a:p>
            <a:pPr marL="952500" lvl="1" indent="-495300" eaLnBrk="1" hangingPunct="1"/>
            <a:r>
              <a:rPr lang="en-US" sz="2800" smtClean="0">
                <a:solidFill>
                  <a:schemeClr val="tx2"/>
                </a:solidFill>
              </a:rPr>
              <a:t>Consider need for County Attorney</a:t>
            </a:r>
          </a:p>
          <a:p>
            <a:pPr marL="952500" lvl="1" indent="-495300" eaLnBrk="1" hangingPunct="1"/>
            <a:r>
              <a:rPr lang="en-US" sz="2800" smtClean="0">
                <a:solidFill>
                  <a:schemeClr val="tx2"/>
                </a:solidFill>
              </a:rPr>
              <a:t>Consider tape recording (for record on appeal)</a:t>
            </a:r>
            <a:endParaRPr lang="en-US" smtClean="0"/>
          </a:p>
        </p:txBody>
      </p:sp>
    </p:spTree>
  </p:cSld>
  <p:clrMapOvr>
    <a:masterClrMapping/>
  </p:clrMapOvr>
  <p:transition advTm="6000">
    <p:cu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2"/>
          <p:cNvSpPr>
            <a:spLocks noGrp="1" noChangeArrowheads="1"/>
          </p:cNvSpPr>
          <p:nvPr>
            <p:ph type="title"/>
          </p:nvPr>
        </p:nvSpPr>
        <p:spPr>
          <a:xfrm>
            <a:off x="1295400" y="228600"/>
            <a:ext cx="6629400" cy="990600"/>
          </a:xfrm>
        </p:spPr>
        <p:txBody>
          <a:bodyPr/>
          <a:lstStyle/>
          <a:p>
            <a:pPr algn="ctr" eaLnBrk="1" hangingPunct="1"/>
            <a:r>
              <a:rPr lang="en-US" sz="3600" smtClean="0"/>
              <a:t>County Election Board Proceedings</a:t>
            </a:r>
          </a:p>
        </p:txBody>
      </p:sp>
      <p:sp>
        <p:nvSpPr>
          <p:cNvPr id="23554" name="Rectangle 3"/>
          <p:cNvSpPr>
            <a:spLocks noGrp="1" noChangeArrowheads="1"/>
          </p:cNvSpPr>
          <p:nvPr>
            <p:ph type="body" idx="1"/>
          </p:nvPr>
        </p:nvSpPr>
        <p:spPr>
          <a:xfrm>
            <a:off x="304800" y="1066800"/>
            <a:ext cx="8610600" cy="5486400"/>
          </a:xfrm>
        </p:spPr>
        <p:txBody>
          <a:bodyPr/>
          <a:lstStyle/>
          <a:p>
            <a:pPr marL="533400" indent="-533400" algn="ctr" eaLnBrk="1" hangingPunct="1">
              <a:buFont typeface="Wingdings" pitchFamily="2" charset="2"/>
              <a:buNone/>
            </a:pPr>
            <a:r>
              <a:rPr lang="en-US" sz="3200" b="1" u="sng" smtClean="0">
                <a:solidFill>
                  <a:schemeClr val="tx2"/>
                </a:solidFill>
              </a:rPr>
              <a:t>Candidate Challenges</a:t>
            </a:r>
            <a:endParaRPr lang="en-US" b="1" u="sng" smtClean="0"/>
          </a:p>
          <a:p>
            <a:pPr marL="533400" indent="-533400" algn="ctr" eaLnBrk="1" hangingPunct="1">
              <a:buFont typeface="Wingdings" pitchFamily="2" charset="2"/>
              <a:buNone/>
            </a:pPr>
            <a:endParaRPr lang="en-US" sz="1100" smtClean="0"/>
          </a:p>
          <a:p>
            <a:pPr marL="533400" indent="-533400" eaLnBrk="1" hangingPunct="1">
              <a:buClr>
                <a:schemeClr val="tx2"/>
              </a:buClr>
              <a:buSzPct val="90000"/>
              <a:buFont typeface="Wingdings" pitchFamily="2" charset="2"/>
              <a:buChar char="Ø"/>
            </a:pPr>
            <a:r>
              <a:rPr lang="en-US" sz="3000" smtClean="0">
                <a:solidFill>
                  <a:schemeClr val="tx2"/>
                </a:solidFill>
              </a:rPr>
              <a:t>CEB must deliberate and decide in public (no executive session for deliberations)</a:t>
            </a:r>
          </a:p>
          <a:p>
            <a:pPr marL="533400" indent="-533400" eaLnBrk="1" hangingPunct="1">
              <a:buClr>
                <a:schemeClr val="tx2"/>
              </a:buClr>
              <a:buSzPct val="90000"/>
              <a:buFont typeface="Wingdings" pitchFamily="2" charset="2"/>
              <a:buChar char="Ø"/>
            </a:pPr>
            <a:endParaRPr lang="en-US" sz="800" smtClean="0">
              <a:solidFill>
                <a:schemeClr val="tx2"/>
              </a:solidFill>
            </a:endParaRPr>
          </a:p>
          <a:p>
            <a:pPr marL="533400" indent="-533400" eaLnBrk="1" hangingPunct="1">
              <a:buClr>
                <a:schemeClr val="tx2"/>
              </a:buClr>
              <a:buSzPct val="90000"/>
              <a:buFont typeface="Wingdings" pitchFamily="2" charset="2"/>
              <a:buChar char="Ø"/>
            </a:pPr>
            <a:r>
              <a:rPr lang="en-US" sz="3000" smtClean="0">
                <a:solidFill>
                  <a:schemeClr val="tx2"/>
                </a:solidFill>
              </a:rPr>
              <a:t>Appeal may be taken from a decision of a county election board to the circuit court if filed not later than thirty (30) days after the board makes the decision </a:t>
            </a:r>
            <a:r>
              <a:rPr lang="en-US" smtClean="0">
                <a:solidFill>
                  <a:schemeClr val="tx2"/>
                </a:solidFill>
              </a:rPr>
              <a:t>(IC 3-6-5-34)</a:t>
            </a:r>
          </a:p>
          <a:p>
            <a:pPr marL="533400" indent="-533400" eaLnBrk="1" hangingPunct="1">
              <a:buClr>
                <a:schemeClr val="tx2"/>
              </a:buClr>
              <a:buSzPct val="90000"/>
              <a:buFont typeface="Wingdings" pitchFamily="2" charset="2"/>
              <a:buChar char="Ø"/>
            </a:pPr>
            <a:endParaRPr lang="en-US" sz="800" smtClean="0">
              <a:solidFill>
                <a:schemeClr val="tx2"/>
              </a:solidFill>
            </a:endParaRPr>
          </a:p>
          <a:p>
            <a:pPr marL="533400" indent="-533400" eaLnBrk="1" hangingPunct="1">
              <a:buClr>
                <a:schemeClr val="tx2"/>
              </a:buClr>
              <a:buSzPct val="90000"/>
              <a:buFont typeface="Wingdings" pitchFamily="2" charset="2"/>
              <a:buChar char="Ø"/>
            </a:pPr>
            <a:r>
              <a:rPr lang="en-US" smtClean="0">
                <a:solidFill>
                  <a:schemeClr val="tx2"/>
                </a:solidFill>
              </a:rPr>
              <a:t> Issue on appeal is whether CEB decision is </a:t>
            </a:r>
            <a:r>
              <a:rPr lang="en-US" sz="3000" smtClean="0">
                <a:solidFill>
                  <a:schemeClr val="tx2"/>
                </a:solidFill>
              </a:rPr>
              <a:t>“arbitrary and capricious”</a:t>
            </a:r>
          </a:p>
        </p:txBody>
      </p:sp>
    </p:spTree>
  </p:cSld>
  <p:clrMapOvr>
    <a:masterClrMapping/>
  </p:clrMapOvr>
  <p:transition advTm="6000">
    <p:cu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ChangeArrowheads="1"/>
          </p:cNvSpPr>
          <p:nvPr>
            <p:ph type="title"/>
          </p:nvPr>
        </p:nvSpPr>
        <p:spPr>
          <a:xfrm>
            <a:off x="1676400" y="228600"/>
            <a:ext cx="6172200" cy="990600"/>
          </a:xfrm>
        </p:spPr>
        <p:txBody>
          <a:bodyPr/>
          <a:lstStyle/>
          <a:p>
            <a:pPr algn="ctr" eaLnBrk="1" hangingPunct="1"/>
            <a:r>
              <a:rPr lang="en-US" sz="3600" smtClean="0"/>
              <a:t>County Election Board Proceedings</a:t>
            </a:r>
          </a:p>
        </p:txBody>
      </p:sp>
      <p:sp>
        <p:nvSpPr>
          <p:cNvPr id="24578" name="Rectangle 3"/>
          <p:cNvSpPr>
            <a:spLocks noGrp="1" noChangeArrowheads="1"/>
          </p:cNvSpPr>
          <p:nvPr>
            <p:ph type="body" idx="1"/>
          </p:nvPr>
        </p:nvSpPr>
        <p:spPr>
          <a:xfrm>
            <a:off x="228600" y="1371600"/>
            <a:ext cx="8610600" cy="5181600"/>
          </a:xfrm>
        </p:spPr>
        <p:txBody>
          <a:bodyPr/>
          <a:lstStyle/>
          <a:p>
            <a:pPr marL="533400" indent="-533400" algn="ctr" eaLnBrk="1" hangingPunct="1">
              <a:buFont typeface="Wingdings" pitchFamily="2" charset="2"/>
              <a:buNone/>
            </a:pPr>
            <a:r>
              <a:rPr lang="en-US" b="1" u="sng" smtClean="0">
                <a:solidFill>
                  <a:schemeClr val="tx2"/>
                </a:solidFill>
              </a:rPr>
              <a:t>Campaign Finance Enforcement</a:t>
            </a:r>
            <a:endParaRPr lang="en-US" sz="3200" b="1" u="sng" smtClean="0">
              <a:solidFill>
                <a:schemeClr val="tx2"/>
              </a:solidFill>
            </a:endParaRPr>
          </a:p>
          <a:p>
            <a:pPr marL="533400" indent="-533400" eaLnBrk="1" hangingPunct="1">
              <a:spcBef>
                <a:spcPct val="0"/>
              </a:spcBef>
            </a:pPr>
            <a:endParaRPr lang="en-US" sz="1000" smtClean="0">
              <a:solidFill>
                <a:schemeClr val="tx2"/>
              </a:solidFill>
            </a:endParaRPr>
          </a:p>
          <a:p>
            <a:pPr marL="533400" indent="-533400" eaLnBrk="1" hangingPunct="1">
              <a:spcBef>
                <a:spcPct val="0"/>
              </a:spcBef>
            </a:pPr>
            <a:endParaRPr lang="en-US" sz="1000" smtClean="0">
              <a:solidFill>
                <a:schemeClr val="tx2"/>
              </a:solidFill>
            </a:endParaRPr>
          </a:p>
          <a:p>
            <a:pPr marL="533400" indent="-533400" eaLnBrk="1" hangingPunct="1">
              <a:spcBef>
                <a:spcPct val="0"/>
              </a:spcBef>
              <a:buClr>
                <a:schemeClr val="tx2"/>
              </a:buClr>
              <a:buSzTx/>
              <a:buFont typeface="Wingdings" pitchFamily="2" charset="2"/>
              <a:buChar char="Ø"/>
            </a:pPr>
            <a:r>
              <a:rPr lang="en-US" smtClean="0">
                <a:solidFill>
                  <a:schemeClr val="tx2"/>
                </a:solidFill>
              </a:rPr>
              <a:t>Most cases involve failure to file or late reports</a:t>
            </a:r>
          </a:p>
          <a:p>
            <a:pPr marL="533400" indent="-533400" eaLnBrk="1" hangingPunct="1">
              <a:spcBef>
                <a:spcPct val="0"/>
              </a:spcBef>
              <a:buClr>
                <a:schemeClr val="tx2"/>
              </a:buClr>
              <a:buSzTx/>
              <a:buFont typeface="Wingdings" pitchFamily="2" charset="2"/>
              <a:buChar char="Ø"/>
            </a:pPr>
            <a:endParaRPr lang="en-US" sz="800" smtClean="0">
              <a:solidFill>
                <a:schemeClr val="tx2"/>
              </a:solidFill>
            </a:endParaRPr>
          </a:p>
          <a:p>
            <a:pPr marL="533400" indent="-533400" eaLnBrk="1" hangingPunct="1">
              <a:spcBef>
                <a:spcPct val="0"/>
              </a:spcBef>
              <a:buClr>
                <a:schemeClr val="tx2"/>
              </a:buClr>
              <a:buSzTx/>
              <a:buFont typeface="Wingdings" pitchFamily="2" charset="2"/>
              <a:buChar char="Ø"/>
            </a:pPr>
            <a:endParaRPr lang="en-US" sz="800" smtClean="0">
              <a:solidFill>
                <a:schemeClr val="tx2"/>
              </a:solidFill>
            </a:endParaRPr>
          </a:p>
          <a:p>
            <a:pPr marL="533400" indent="-533400" eaLnBrk="1" hangingPunct="1">
              <a:spcBef>
                <a:spcPct val="0"/>
              </a:spcBef>
              <a:buClr>
                <a:schemeClr val="tx2"/>
              </a:buClr>
              <a:buSzTx/>
              <a:buFont typeface="Wingdings" pitchFamily="2" charset="2"/>
              <a:buChar char="Ø"/>
            </a:pPr>
            <a:r>
              <a:rPr lang="en-US" smtClean="0">
                <a:solidFill>
                  <a:schemeClr val="tx2"/>
                </a:solidFill>
              </a:rPr>
              <a:t>Other violations include, for example: </a:t>
            </a:r>
          </a:p>
          <a:p>
            <a:pPr marL="533400" indent="-533400" eaLnBrk="1" hangingPunct="1">
              <a:spcBef>
                <a:spcPct val="0"/>
              </a:spcBef>
              <a:buClr>
                <a:schemeClr val="tx2"/>
              </a:buClr>
              <a:buSzTx/>
              <a:buFont typeface="Wingdings" pitchFamily="2" charset="2"/>
              <a:buChar char="Ø"/>
            </a:pPr>
            <a:endParaRPr lang="en-US" sz="800" smtClean="0">
              <a:solidFill>
                <a:schemeClr val="tx2"/>
              </a:solidFill>
            </a:endParaRPr>
          </a:p>
          <a:p>
            <a:pPr marL="952500" lvl="1" indent="-495300" eaLnBrk="1" hangingPunct="1">
              <a:spcBef>
                <a:spcPct val="0"/>
              </a:spcBef>
              <a:buSzTx/>
              <a:buFont typeface="Wingdings" pitchFamily="2" charset="2"/>
              <a:buChar char="ü"/>
            </a:pPr>
            <a:r>
              <a:rPr lang="en-US" smtClean="0">
                <a:solidFill>
                  <a:schemeClr val="tx2"/>
                </a:solidFill>
              </a:rPr>
              <a:t>Excessive corporate/labor contributions </a:t>
            </a:r>
          </a:p>
          <a:p>
            <a:pPr marL="952500" lvl="1" indent="-495300" eaLnBrk="1" hangingPunct="1">
              <a:spcBef>
                <a:spcPct val="0"/>
              </a:spcBef>
              <a:buSzTx/>
              <a:buFont typeface="Wingdings" pitchFamily="2" charset="2"/>
              <a:buChar char="ü"/>
            </a:pPr>
            <a:r>
              <a:rPr lang="en-US" smtClean="0">
                <a:solidFill>
                  <a:schemeClr val="tx2"/>
                </a:solidFill>
              </a:rPr>
              <a:t>Expending contributions for primarily personal purposes</a:t>
            </a:r>
          </a:p>
          <a:p>
            <a:pPr marL="952500" lvl="1" indent="-495300" eaLnBrk="1" hangingPunct="1">
              <a:spcBef>
                <a:spcPct val="0"/>
              </a:spcBef>
              <a:buSzTx/>
              <a:buFont typeface="Wingdings" pitchFamily="2" charset="2"/>
              <a:buChar char="Ø"/>
            </a:pPr>
            <a:endParaRPr lang="en-US" sz="800" smtClean="0">
              <a:solidFill>
                <a:schemeClr val="tx2"/>
              </a:solidFill>
            </a:endParaRPr>
          </a:p>
          <a:p>
            <a:pPr marL="533400" indent="-533400" eaLnBrk="1" hangingPunct="1">
              <a:spcBef>
                <a:spcPct val="0"/>
              </a:spcBef>
              <a:buClr>
                <a:schemeClr val="tx2"/>
              </a:buClr>
              <a:buSzTx/>
              <a:buFont typeface="Wingdings" pitchFamily="2" charset="2"/>
              <a:buChar char="Ø"/>
            </a:pPr>
            <a:r>
              <a:rPr lang="en-US" smtClean="0">
                <a:solidFill>
                  <a:schemeClr val="tx2"/>
                </a:solidFill>
              </a:rPr>
              <a:t>Penalty Provisions: CEB can waive or reduce penalty by unanimous vote of entire membership if it finds that statutory penalty is “unjust under the circumstances” (IC 3-9-4-17; IC 3-9-4-19)</a:t>
            </a:r>
            <a:endParaRPr lang="en-US" smtClean="0"/>
          </a:p>
        </p:txBody>
      </p:sp>
    </p:spTree>
  </p:cSld>
  <p:clrMapOvr>
    <a:masterClrMapping/>
  </p:clrMapOvr>
  <p:transition advTm="6000">
    <p:cu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2"/>
          <p:cNvSpPr>
            <a:spLocks noGrp="1" noChangeArrowheads="1"/>
          </p:cNvSpPr>
          <p:nvPr>
            <p:ph type="title"/>
          </p:nvPr>
        </p:nvSpPr>
        <p:spPr>
          <a:xfrm>
            <a:off x="1676400" y="0"/>
            <a:ext cx="6248400" cy="838200"/>
          </a:xfrm>
        </p:spPr>
        <p:txBody>
          <a:bodyPr/>
          <a:lstStyle/>
          <a:p>
            <a:pPr algn="ctr" eaLnBrk="1" hangingPunct="1"/>
            <a:r>
              <a:rPr lang="en-US" sz="3600" smtClean="0"/>
              <a:t>County Election Board Proceedings</a:t>
            </a:r>
          </a:p>
        </p:txBody>
      </p:sp>
      <p:sp>
        <p:nvSpPr>
          <p:cNvPr id="25602" name="Rectangle 3"/>
          <p:cNvSpPr>
            <a:spLocks noGrp="1" noChangeArrowheads="1"/>
          </p:cNvSpPr>
          <p:nvPr>
            <p:ph type="body" idx="1"/>
          </p:nvPr>
        </p:nvSpPr>
        <p:spPr>
          <a:xfrm>
            <a:off x="304800" y="990600"/>
            <a:ext cx="8610600" cy="5638800"/>
          </a:xfrm>
        </p:spPr>
        <p:txBody>
          <a:bodyPr/>
          <a:lstStyle/>
          <a:p>
            <a:pPr marL="533400" indent="-533400" algn="ctr" eaLnBrk="1" hangingPunct="1">
              <a:lnSpc>
                <a:spcPct val="90000"/>
              </a:lnSpc>
              <a:spcBef>
                <a:spcPct val="0"/>
              </a:spcBef>
              <a:buFont typeface="Wingdings" pitchFamily="2" charset="2"/>
              <a:buNone/>
            </a:pPr>
            <a:r>
              <a:rPr lang="en-US" b="1" u="sng" smtClean="0">
                <a:solidFill>
                  <a:schemeClr val="tx2"/>
                </a:solidFill>
              </a:rPr>
              <a:t>Campaign Finance Enforcement</a:t>
            </a:r>
            <a:endParaRPr lang="en-US" b="1" u="sng" smtClean="0"/>
          </a:p>
          <a:p>
            <a:pPr marL="533400" indent="-533400" algn="ctr" eaLnBrk="1" hangingPunct="1">
              <a:lnSpc>
                <a:spcPct val="90000"/>
              </a:lnSpc>
              <a:spcBef>
                <a:spcPct val="0"/>
              </a:spcBef>
              <a:buFont typeface="Wingdings" pitchFamily="2" charset="2"/>
              <a:buNone/>
            </a:pPr>
            <a:endParaRPr lang="en-US" sz="800" b="1" u="sng" smtClean="0"/>
          </a:p>
          <a:p>
            <a:pPr marL="533400" indent="-533400" algn="ctr" eaLnBrk="1" hangingPunct="1">
              <a:lnSpc>
                <a:spcPct val="90000"/>
              </a:lnSpc>
              <a:spcBef>
                <a:spcPct val="0"/>
              </a:spcBef>
              <a:buFont typeface="Wingdings" pitchFamily="2" charset="2"/>
              <a:buNone/>
            </a:pPr>
            <a:endParaRPr lang="en-US" sz="800" b="1" u="sng" smtClean="0"/>
          </a:p>
          <a:p>
            <a:pPr marL="533400" indent="-533400" eaLnBrk="1" hangingPunct="1">
              <a:lnSpc>
                <a:spcPct val="90000"/>
              </a:lnSpc>
              <a:spcBef>
                <a:spcPct val="0"/>
              </a:spcBef>
              <a:buClr>
                <a:schemeClr val="tx2"/>
              </a:buClr>
              <a:buSzTx/>
              <a:buFont typeface="Wingdings" pitchFamily="2" charset="2"/>
              <a:buChar char="Ø"/>
            </a:pPr>
            <a:r>
              <a:rPr lang="en-US" smtClean="0">
                <a:solidFill>
                  <a:schemeClr val="tx2"/>
                </a:solidFill>
              </a:rPr>
              <a:t>Hearings are subject to the Administrative Orders &amp; Procedures Act (AOPA) (</a:t>
            </a:r>
            <a:r>
              <a:rPr lang="en-US" sz="2400" smtClean="0">
                <a:solidFill>
                  <a:schemeClr val="tx2"/>
                </a:solidFill>
              </a:rPr>
              <a:t>IC 3-9-4-17(j)) </a:t>
            </a:r>
          </a:p>
          <a:p>
            <a:pPr marL="533400" indent="-533400" eaLnBrk="1" hangingPunct="1">
              <a:lnSpc>
                <a:spcPct val="90000"/>
              </a:lnSpc>
              <a:spcBef>
                <a:spcPct val="0"/>
              </a:spcBef>
              <a:buClr>
                <a:schemeClr val="tx2"/>
              </a:buClr>
              <a:buSzTx/>
              <a:buFont typeface="Wingdings" pitchFamily="2" charset="2"/>
              <a:buChar char="Ø"/>
            </a:pPr>
            <a:endParaRPr lang="en-US" sz="800" smtClean="0">
              <a:solidFill>
                <a:schemeClr val="tx2"/>
              </a:solidFill>
            </a:endParaRPr>
          </a:p>
          <a:p>
            <a:pPr marL="533400" indent="-533400" eaLnBrk="1" hangingPunct="1">
              <a:lnSpc>
                <a:spcPct val="90000"/>
              </a:lnSpc>
              <a:spcBef>
                <a:spcPct val="0"/>
              </a:spcBef>
              <a:buClr>
                <a:schemeClr val="tx2"/>
              </a:buClr>
              <a:buSzTx/>
              <a:buFont typeface="Wingdings" pitchFamily="2" charset="2"/>
              <a:buChar char="Ø"/>
            </a:pPr>
            <a:endParaRPr lang="en-US" sz="800" smtClean="0">
              <a:solidFill>
                <a:schemeClr val="tx2"/>
              </a:solidFill>
            </a:endParaRPr>
          </a:p>
          <a:p>
            <a:pPr marL="533400" indent="-533400" eaLnBrk="1" hangingPunct="1">
              <a:lnSpc>
                <a:spcPct val="90000"/>
              </a:lnSpc>
              <a:spcBef>
                <a:spcPct val="0"/>
              </a:spcBef>
              <a:buClr>
                <a:schemeClr val="tx2"/>
              </a:buClr>
              <a:buSzTx/>
              <a:buFont typeface="Wingdings" pitchFamily="2" charset="2"/>
              <a:buChar char="Ø"/>
            </a:pPr>
            <a:r>
              <a:rPr lang="en-US" smtClean="0">
                <a:solidFill>
                  <a:schemeClr val="tx2"/>
                </a:solidFill>
              </a:rPr>
              <a:t>AOPA is specific about:</a:t>
            </a:r>
          </a:p>
          <a:p>
            <a:pPr marL="533400" indent="-533400" eaLnBrk="1" hangingPunct="1">
              <a:lnSpc>
                <a:spcPct val="90000"/>
              </a:lnSpc>
              <a:spcBef>
                <a:spcPct val="0"/>
              </a:spcBef>
              <a:buFont typeface="Wingdings" pitchFamily="2" charset="2"/>
              <a:buNone/>
            </a:pPr>
            <a:endParaRPr lang="en-US" sz="800" smtClean="0">
              <a:solidFill>
                <a:schemeClr val="tx2"/>
              </a:solidFill>
            </a:endParaRPr>
          </a:p>
          <a:p>
            <a:pPr marL="952500" lvl="1" indent="-495300" eaLnBrk="1" hangingPunct="1">
              <a:lnSpc>
                <a:spcPct val="90000"/>
              </a:lnSpc>
              <a:spcBef>
                <a:spcPct val="0"/>
              </a:spcBef>
            </a:pPr>
            <a:r>
              <a:rPr lang="en-US" sz="2800" u="sng" smtClean="0">
                <a:solidFill>
                  <a:schemeClr val="tx2"/>
                </a:solidFill>
              </a:rPr>
              <a:t>Notice to Committee</a:t>
            </a:r>
            <a:r>
              <a:rPr lang="en-US" smtClean="0">
                <a:solidFill>
                  <a:schemeClr val="tx2"/>
                </a:solidFill>
              </a:rPr>
              <a:t>: At Least </a:t>
            </a:r>
            <a:r>
              <a:rPr lang="en-US" u="sng" smtClean="0">
                <a:solidFill>
                  <a:schemeClr val="tx2"/>
                </a:solidFill>
              </a:rPr>
              <a:t>5 Days Notice</a:t>
            </a:r>
            <a:r>
              <a:rPr lang="en-US" smtClean="0">
                <a:solidFill>
                  <a:schemeClr val="tx2"/>
                </a:solidFill>
              </a:rPr>
              <a:t> (excluding Sat, Sun, and holiday) IC 4-21.5-3-20 </a:t>
            </a:r>
          </a:p>
          <a:p>
            <a:pPr marL="952500" lvl="1" indent="-495300" eaLnBrk="1" hangingPunct="1">
              <a:lnSpc>
                <a:spcPct val="90000"/>
              </a:lnSpc>
              <a:spcBef>
                <a:spcPct val="0"/>
              </a:spcBef>
            </a:pPr>
            <a:endParaRPr lang="en-US" sz="800" smtClean="0">
              <a:solidFill>
                <a:schemeClr val="tx2"/>
              </a:solidFill>
            </a:endParaRPr>
          </a:p>
          <a:p>
            <a:pPr marL="952500" lvl="1" indent="-495300" eaLnBrk="1" hangingPunct="1">
              <a:lnSpc>
                <a:spcPct val="90000"/>
              </a:lnSpc>
              <a:spcBef>
                <a:spcPct val="0"/>
              </a:spcBef>
            </a:pPr>
            <a:endParaRPr lang="en-US" sz="800" smtClean="0">
              <a:solidFill>
                <a:schemeClr val="tx2"/>
              </a:solidFill>
            </a:endParaRPr>
          </a:p>
          <a:p>
            <a:pPr marL="952500" lvl="1" indent="-495300" eaLnBrk="1" hangingPunct="1">
              <a:lnSpc>
                <a:spcPct val="90000"/>
              </a:lnSpc>
              <a:spcBef>
                <a:spcPct val="0"/>
              </a:spcBef>
            </a:pPr>
            <a:r>
              <a:rPr lang="en-US" sz="2800" u="sng" smtClean="0">
                <a:solidFill>
                  <a:schemeClr val="tx2"/>
                </a:solidFill>
              </a:rPr>
              <a:t>Content of Notice</a:t>
            </a:r>
            <a:r>
              <a:rPr lang="en-US" smtClean="0">
                <a:solidFill>
                  <a:schemeClr val="tx2"/>
                </a:solidFill>
              </a:rPr>
              <a:t>: a) Time, Place, and Nature of Hearing, Failure to Appear Could Result In Default,  and Include Contact Information </a:t>
            </a:r>
            <a:r>
              <a:rPr lang="en-US" sz="2400" smtClean="0">
                <a:solidFill>
                  <a:schemeClr val="tx2"/>
                </a:solidFill>
              </a:rPr>
              <a:t>(IC 4-21.5-3-20(c))</a:t>
            </a:r>
          </a:p>
          <a:p>
            <a:pPr marL="952500" lvl="1" indent="-495300" eaLnBrk="1" hangingPunct="1">
              <a:lnSpc>
                <a:spcPct val="90000"/>
              </a:lnSpc>
              <a:spcBef>
                <a:spcPct val="0"/>
              </a:spcBef>
              <a:buFont typeface="Wingdings" pitchFamily="2" charset="2"/>
              <a:buNone/>
            </a:pPr>
            <a:endParaRPr lang="en-US" sz="800" smtClean="0">
              <a:solidFill>
                <a:schemeClr val="tx2"/>
              </a:solidFill>
            </a:endParaRPr>
          </a:p>
          <a:p>
            <a:pPr marL="952500" lvl="1" indent="-495300" eaLnBrk="1" hangingPunct="1">
              <a:lnSpc>
                <a:spcPct val="90000"/>
              </a:lnSpc>
              <a:spcBef>
                <a:spcPct val="0"/>
              </a:spcBef>
              <a:buFont typeface="Wingdings" pitchFamily="2" charset="2"/>
              <a:buNone/>
            </a:pPr>
            <a:endParaRPr lang="en-US" sz="800" smtClean="0">
              <a:solidFill>
                <a:schemeClr val="tx2"/>
              </a:solidFill>
            </a:endParaRPr>
          </a:p>
          <a:p>
            <a:pPr marL="952500" lvl="1" indent="-495300" eaLnBrk="1" hangingPunct="1">
              <a:lnSpc>
                <a:spcPct val="90000"/>
              </a:lnSpc>
              <a:spcBef>
                <a:spcPct val="0"/>
              </a:spcBef>
            </a:pPr>
            <a:r>
              <a:rPr lang="en-US" sz="2800" u="sng" smtClean="0">
                <a:solidFill>
                  <a:schemeClr val="tx2"/>
                </a:solidFill>
              </a:rPr>
              <a:t>Issue Order</a:t>
            </a:r>
            <a:r>
              <a:rPr lang="en-US" smtClean="0">
                <a:solidFill>
                  <a:schemeClr val="tx2"/>
                </a:solidFill>
              </a:rPr>
              <a:t>: Within 90 days of hearing with findings and provide order to the committee (IC 4-21.5-3-27)</a:t>
            </a:r>
            <a:endParaRPr lang="en-US" sz="2400" smtClean="0">
              <a:solidFill>
                <a:schemeClr val="tx2"/>
              </a:solidFill>
            </a:endParaRPr>
          </a:p>
        </p:txBody>
      </p:sp>
    </p:spTree>
  </p:cSld>
  <p:clrMapOvr>
    <a:masterClrMapping/>
  </p:clrMapOvr>
  <p:transition advTm="6000">
    <p:cu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2"/>
          <p:cNvSpPr>
            <a:spLocks noGrp="1" noChangeArrowheads="1"/>
          </p:cNvSpPr>
          <p:nvPr>
            <p:ph type="title"/>
          </p:nvPr>
        </p:nvSpPr>
        <p:spPr>
          <a:xfrm>
            <a:off x="1371600" y="152400"/>
            <a:ext cx="6400800" cy="990600"/>
          </a:xfrm>
        </p:spPr>
        <p:txBody>
          <a:bodyPr/>
          <a:lstStyle/>
          <a:p>
            <a:pPr algn="ctr" eaLnBrk="1" hangingPunct="1"/>
            <a:r>
              <a:rPr lang="en-US" sz="3600" smtClean="0"/>
              <a:t>County Election Board Proceedings</a:t>
            </a:r>
          </a:p>
        </p:txBody>
      </p:sp>
      <p:sp>
        <p:nvSpPr>
          <p:cNvPr id="26626" name="Rectangle 3"/>
          <p:cNvSpPr>
            <a:spLocks noGrp="1" noChangeArrowheads="1"/>
          </p:cNvSpPr>
          <p:nvPr>
            <p:ph type="body" idx="1"/>
          </p:nvPr>
        </p:nvSpPr>
        <p:spPr>
          <a:xfrm>
            <a:off x="0" y="1143000"/>
            <a:ext cx="8915400" cy="5715000"/>
          </a:xfrm>
        </p:spPr>
        <p:txBody>
          <a:bodyPr/>
          <a:lstStyle/>
          <a:p>
            <a:pPr marL="533400" indent="-533400" algn="ctr" eaLnBrk="1" hangingPunct="1">
              <a:buFont typeface="Wingdings" pitchFamily="2" charset="2"/>
              <a:buNone/>
            </a:pPr>
            <a:r>
              <a:rPr lang="en-US" b="1" u="sng" smtClean="0">
                <a:solidFill>
                  <a:schemeClr val="tx2"/>
                </a:solidFill>
              </a:rPr>
              <a:t>Other Election Law Violations</a:t>
            </a:r>
            <a:endParaRPr lang="en-US" smtClean="0">
              <a:solidFill>
                <a:schemeClr val="tx2"/>
              </a:solidFill>
            </a:endParaRPr>
          </a:p>
          <a:p>
            <a:pPr marL="533400" indent="-533400" eaLnBrk="1" hangingPunct="1">
              <a:buFont typeface="Wingdings" pitchFamily="2" charset="2"/>
              <a:buNone/>
            </a:pPr>
            <a:r>
              <a:rPr lang="en-US" smtClean="0">
                <a:solidFill>
                  <a:schemeClr val="tx2"/>
                </a:solidFill>
              </a:rPr>
              <a:t>	CEB can investigate an election law violation if it finds “substantial reason” to believe a violation has occurred (Disclaimer, for example) (</a:t>
            </a:r>
            <a:r>
              <a:rPr lang="en-US" sz="2400" smtClean="0">
                <a:solidFill>
                  <a:schemeClr val="tx2"/>
                </a:solidFill>
              </a:rPr>
              <a:t>IC 3-6-5-31)</a:t>
            </a:r>
          </a:p>
          <a:p>
            <a:pPr marL="533400" indent="-533400" eaLnBrk="1" hangingPunct="1">
              <a:buFont typeface="Wingdings" pitchFamily="2" charset="2"/>
              <a:buNone/>
            </a:pPr>
            <a:endParaRPr lang="en-US" sz="800" smtClean="0">
              <a:solidFill>
                <a:schemeClr val="tx2"/>
              </a:solidFill>
            </a:endParaRPr>
          </a:p>
          <a:p>
            <a:pPr marL="952500" lvl="1" indent="-495300" eaLnBrk="1" hangingPunct="1"/>
            <a:r>
              <a:rPr lang="en-US" sz="2800" smtClean="0">
                <a:solidFill>
                  <a:schemeClr val="tx2"/>
                </a:solidFill>
              </a:rPr>
              <a:t>Must provide notice and opportunity to be heard</a:t>
            </a:r>
          </a:p>
          <a:p>
            <a:pPr marL="952500" lvl="1" indent="-495300" eaLnBrk="1" hangingPunct="1"/>
            <a:r>
              <a:rPr lang="en-US" sz="2800" smtClean="0">
                <a:solidFill>
                  <a:schemeClr val="tx2"/>
                </a:solidFill>
              </a:rPr>
              <a:t>If, after hearing, CEB finds a violation the CEB may take “appropriate action” including</a:t>
            </a:r>
            <a:r>
              <a:rPr lang="en-US" smtClean="0">
                <a:solidFill>
                  <a:schemeClr val="tx2"/>
                </a:solidFill>
              </a:rPr>
              <a:t>: </a:t>
            </a:r>
          </a:p>
          <a:p>
            <a:pPr marL="952500" lvl="1" indent="-495300" eaLnBrk="1" hangingPunct="1"/>
            <a:endParaRPr lang="en-US" sz="800" smtClean="0">
              <a:solidFill>
                <a:schemeClr val="tx2"/>
              </a:solidFill>
            </a:endParaRPr>
          </a:p>
          <a:p>
            <a:pPr marL="1371600" lvl="2" indent="-457200" eaLnBrk="1" hangingPunct="1">
              <a:buClr>
                <a:schemeClr val="tx2"/>
              </a:buClr>
              <a:buSzTx/>
              <a:buFont typeface="AGaramond"/>
              <a:buChar char="√"/>
            </a:pPr>
            <a:r>
              <a:rPr lang="en-US" sz="2800" smtClean="0">
                <a:solidFill>
                  <a:schemeClr val="tx2"/>
                </a:solidFill>
              </a:rPr>
              <a:t>Referral to prosecutor if it is an election crime</a:t>
            </a:r>
            <a:r>
              <a:rPr lang="en-US" smtClean="0">
                <a:solidFill>
                  <a:schemeClr val="tx2"/>
                </a:solidFill>
              </a:rPr>
              <a:t> (IC 3-6-5-32; IC 3-14-5-3) </a:t>
            </a:r>
          </a:p>
          <a:p>
            <a:pPr marL="1371600" lvl="2" indent="-457200" eaLnBrk="1" hangingPunct="1">
              <a:buClr>
                <a:schemeClr val="tx2"/>
              </a:buClr>
              <a:buSzTx/>
              <a:buFont typeface="AGaramond"/>
              <a:buChar char="√"/>
            </a:pPr>
            <a:r>
              <a:rPr lang="en-US" sz="2800" smtClean="0">
                <a:solidFill>
                  <a:schemeClr val="tx2"/>
                </a:solidFill>
              </a:rPr>
              <a:t>Referral to attorney general for continuing violation requiring an “injunction” </a:t>
            </a:r>
            <a:r>
              <a:rPr lang="en-US" smtClean="0">
                <a:solidFill>
                  <a:schemeClr val="tx2"/>
                </a:solidFill>
              </a:rPr>
              <a:t>(IC 3-6-5-32)</a:t>
            </a:r>
          </a:p>
        </p:txBody>
      </p:sp>
    </p:spTree>
  </p:cSld>
  <p:clrMapOvr>
    <a:masterClrMapping/>
  </p:clrMapOvr>
  <p:transition advTm="6000">
    <p:cu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p:cNvSpPr>
            <a:spLocks noGrp="1" noChangeArrowheads="1"/>
          </p:cNvSpPr>
          <p:nvPr>
            <p:ph type="title"/>
          </p:nvPr>
        </p:nvSpPr>
        <p:spPr>
          <a:xfrm>
            <a:off x="1371600" y="152400"/>
            <a:ext cx="6477000" cy="838200"/>
          </a:xfrm>
        </p:spPr>
        <p:txBody>
          <a:bodyPr/>
          <a:lstStyle/>
          <a:p>
            <a:pPr algn="ctr" eaLnBrk="1" hangingPunct="1"/>
            <a:r>
              <a:rPr lang="en-US" sz="3600" smtClean="0"/>
              <a:t>County Election Board Proceedings</a:t>
            </a:r>
          </a:p>
        </p:txBody>
      </p:sp>
      <p:sp>
        <p:nvSpPr>
          <p:cNvPr id="27650" name="Rectangle 3"/>
          <p:cNvSpPr>
            <a:spLocks noGrp="1" noChangeArrowheads="1"/>
          </p:cNvSpPr>
          <p:nvPr>
            <p:ph type="body" idx="1"/>
          </p:nvPr>
        </p:nvSpPr>
        <p:spPr>
          <a:xfrm>
            <a:off x="304800" y="914400"/>
            <a:ext cx="8610600" cy="5943600"/>
          </a:xfrm>
        </p:spPr>
        <p:txBody>
          <a:bodyPr/>
          <a:lstStyle/>
          <a:p>
            <a:pPr marL="533400" indent="-533400" algn="ctr" eaLnBrk="1" hangingPunct="1">
              <a:spcBef>
                <a:spcPct val="0"/>
              </a:spcBef>
              <a:buFont typeface="Wingdings" pitchFamily="2" charset="2"/>
              <a:buNone/>
            </a:pPr>
            <a:r>
              <a:rPr lang="en-US" b="1" u="sng" smtClean="0">
                <a:solidFill>
                  <a:schemeClr val="tx2"/>
                </a:solidFill>
              </a:rPr>
              <a:t>Title III HAVA</a:t>
            </a:r>
          </a:p>
          <a:p>
            <a:pPr marL="533400" indent="-533400" algn="ctr" eaLnBrk="1" hangingPunct="1">
              <a:spcBef>
                <a:spcPct val="0"/>
              </a:spcBef>
              <a:buFont typeface="Wingdings" pitchFamily="2" charset="2"/>
              <a:buNone/>
            </a:pPr>
            <a:endParaRPr lang="en-US" sz="1000" b="1" u="sng" smtClean="0">
              <a:solidFill>
                <a:schemeClr val="tx2"/>
              </a:solidFill>
            </a:endParaRPr>
          </a:p>
          <a:p>
            <a:pPr marL="533400" indent="-533400" eaLnBrk="1" hangingPunct="1">
              <a:spcBef>
                <a:spcPct val="0"/>
              </a:spcBef>
              <a:buFont typeface="Wingdings" pitchFamily="2" charset="2"/>
              <a:buNone/>
            </a:pPr>
            <a:r>
              <a:rPr lang="en-US" smtClean="0">
                <a:solidFill>
                  <a:schemeClr val="tx2"/>
                </a:solidFill>
              </a:rPr>
              <a:t>	Title III HAVA Violations (provisional ballots, accessibility problem, for example) may result in a HAVA Complaint (Grievance) </a:t>
            </a:r>
          </a:p>
          <a:p>
            <a:pPr marL="533400" indent="-533400" eaLnBrk="1" hangingPunct="1">
              <a:spcBef>
                <a:spcPct val="0"/>
              </a:spcBef>
              <a:buFont typeface="Wingdings" pitchFamily="2" charset="2"/>
              <a:buNone/>
            </a:pPr>
            <a:endParaRPr lang="en-US" sz="800" smtClean="0">
              <a:solidFill>
                <a:schemeClr val="tx2"/>
              </a:solidFill>
            </a:endParaRPr>
          </a:p>
          <a:p>
            <a:pPr marL="952500" lvl="1" indent="-495300" eaLnBrk="1" hangingPunct="1">
              <a:spcBef>
                <a:spcPct val="0"/>
              </a:spcBef>
              <a:buSzTx/>
              <a:buFont typeface="Wingdings" pitchFamily="2" charset="2"/>
              <a:buChar char="Ø"/>
            </a:pPr>
            <a:r>
              <a:rPr lang="en-US" sz="2800" smtClean="0">
                <a:solidFill>
                  <a:schemeClr val="tx2"/>
                </a:solidFill>
              </a:rPr>
              <a:t>Process beings on filing of a Grievance From (sworn) filed with clerk or election division, or both (IC 3-6-5.1)</a:t>
            </a:r>
          </a:p>
          <a:p>
            <a:pPr marL="952500" lvl="1" indent="-495300" eaLnBrk="1" hangingPunct="1">
              <a:spcBef>
                <a:spcPct val="0"/>
              </a:spcBef>
              <a:buSzTx/>
              <a:buFont typeface="Wingdings" pitchFamily="2" charset="2"/>
              <a:buChar char="Ø"/>
            </a:pPr>
            <a:endParaRPr lang="en-US" sz="800" smtClean="0">
              <a:solidFill>
                <a:schemeClr val="tx2"/>
              </a:solidFill>
            </a:endParaRPr>
          </a:p>
          <a:p>
            <a:pPr marL="1371600" lvl="2" indent="-457200" eaLnBrk="1" hangingPunct="1">
              <a:spcBef>
                <a:spcPct val="0"/>
              </a:spcBef>
              <a:buClr>
                <a:schemeClr val="tx2"/>
              </a:buClr>
              <a:buSzTx/>
              <a:buFont typeface="AGaramond"/>
              <a:buChar char="√"/>
            </a:pPr>
            <a:r>
              <a:rPr lang="en-US" smtClean="0">
                <a:solidFill>
                  <a:schemeClr val="tx2"/>
                </a:solidFill>
              </a:rPr>
              <a:t>CEB to dismiss local complaint if same complaint filed IED (IC 3-6-5.1-10)</a:t>
            </a:r>
          </a:p>
          <a:p>
            <a:pPr marL="1371600" lvl="2" indent="-457200" eaLnBrk="1" hangingPunct="1">
              <a:spcBef>
                <a:spcPct val="0"/>
              </a:spcBef>
              <a:buClr>
                <a:schemeClr val="tx2"/>
              </a:buClr>
              <a:buSzTx/>
              <a:buFont typeface="AGaramond"/>
              <a:buChar char="√"/>
            </a:pPr>
            <a:endParaRPr lang="en-US" sz="800" smtClean="0">
              <a:solidFill>
                <a:schemeClr val="tx2"/>
              </a:solidFill>
            </a:endParaRPr>
          </a:p>
          <a:p>
            <a:pPr marL="1371600" lvl="2" indent="-457200" eaLnBrk="1" hangingPunct="1">
              <a:spcBef>
                <a:spcPct val="0"/>
              </a:spcBef>
              <a:buClr>
                <a:schemeClr val="tx2"/>
              </a:buClr>
              <a:buSzTx/>
              <a:buFont typeface="AGaramond"/>
              <a:buChar char="√"/>
            </a:pPr>
            <a:r>
              <a:rPr lang="en-US" smtClean="0">
                <a:solidFill>
                  <a:schemeClr val="tx2"/>
                </a:solidFill>
              </a:rPr>
              <a:t>If clerk determines no claim has been stated then clerk dismisses case and sends dismissal certified mail to interested parties and publishes dismissal in newspaper (IC 3-6-5.1-13 &amp; 14) </a:t>
            </a:r>
          </a:p>
        </p:txBody>
      </p:sp>
    </p:spTree>
  </p:cSld>
  <p:clrMapOvr>
    <a:masterClrMapping/>
  </p:clrMapOvr>
  <p:transition advTm="6000">
    <p:cu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2"/>
          <p:cNvSpPr>
            <a:spLocks noGrp="1" noChangeArrowheads="1"/>
          </p:cNvSpPr>
          <p:nvPr>
            <p:ph type="title"/>
          </p:nvPr>
        </p:nvSpPr>
        <p:spPr>
          <a:xfrm>
            <a:off x="1524000" y="0"/>
            <a:ext cx="6096000" cy="990600"/>
          </a:xfrm>
        </p:spPr>
        <p:txBody>
          <a:bodyPr/>
          <a:lstStyle/>
          <a:p>
            <a:pPr algn="ctr" eaLnBrk="1" hangingPunct="1"/>
            <a:r>
              <a:rPr lang="en-US" sz="3600" smtClean="0"/>
              <a:t>County Election Board Proceedings</a:t>
            </a:r>
          </a:p>
        </p:txBody>
      </p:sp>
      <p:sp>
        <p:nvSpPr>
          <p:cNvPr id="28674" name="Rectangle 3"/>
          <p:cNvSpPr>
            <a:spLocks noGrp="1" noChangeArrowheads="1"/>
          </p:cNvSpPr>
          <p:nvPr>
            <p:ph type="body" idx="1"/>
          </p:nvPr>
        </p:nvSpPr>
        <p:spPr>
          <a:xfrm>
            <a:off x="0" y="914400"/>
            <a:ext cx="8915400" cy="5943600"/>
          </a:xfrm>
        </p:spPr>
        <p:txBody>
          <a:bodyPr/>
          <a:lstStyle/>
          <a:p>
            <a:pPr marL="533400" indent="-533400" algn="ctr" eaLnBrk="1" hangingPunct="1">
              <a:spcBef>
                <a:spcPct val="0"/>
              </a:spcBef>
              <a:buFont typeface="Wingdings" pitchFamily="2" charset="2"/>
              <a:buNone/>
            </a:pPr>
            <a:r>
              <a:rPr lang="en-US" b="1" u="sng" smtClean="0">
                <a:solidFill>
                  <a:schemeClr val="tx2"/>
                </a:solidFill>
              </a:rPr>
              <a:t>Title III HAVA</a:t>
            </a:r>
          </a:p>
          <a:p>
            <a:pPr marL="533400" indent="-533400" algn="ctr" eaLnBrk="1" hangingPunct="1">
              <a:spcBef>
                <a:spcPct val="0"/>
              </a:spcBef>
              <a:buFont typeface="Wingdings" pitchFamily="2" charset="2"/>
              <a:buNone/>
            </a:pPr>
            <a:endParaRPr lang="en-US" sz="800" b="1" u="sng" smtClean="0">
              <a:solidFill>
                <a:schemeClr val="tx2"/>
              </a:solidFill>
            </a:endParaRPr>
          </a:p>
          <a:p>
            <a:pPr marL="533400" indent="-533400" eaLnBrk="1" hangingPunct="1">
              <a:spcBef>
                <a:spcPct val="0"/>
              </a:spcBef>
              <a:buClr>
                <a:schemeClr val="tx2"/>
              </a:buClr>
              <a:buSzTx/>
              <a:buFont typeface="Wingdings" pitchFamily="2" charset="2"/>
              <a:buChar char="Ø"/>
            </a:pPr>
            <a:r>
              <a:rPr lang="en-US" smtClean="0">
                <a:solidFill>
                  <a:schemeClr val="tx2"/>
                </a:solidFill>
              </a:rPr>
              <a:t>If clerk finds a claim is stated then clerk shall investigate and report to CEB </a:t>
            </a:r>
            <a:r>
              <a:rPr lang="en-US" sz="2400" smtClean="0">
                <a:solidFill>
                  <a:schemeClr val="tx2"/>
                </a:solidFill>
              </a:rPr>
              <a:t>(IC 3-6-5.1-15, 16 &amp; 17)</a:t>
            </a:r>
          </a:p>
          <a:p>
            <a:pPr marL="952500" lvl="1" indent="-495300" eaLnBrk="1" hangingPunct="1"/>
            <a:r>
              <a:rPr lang="en-US" smtClean="0">
                <a:solidFill>
                  <a:schemeClr val="tx2"/>
                </a:solidFill>
              </a:rPr>
              <a:t>Report sent certified mail to interested parties</a:t>
            </a:r>
            <a:endParaRPr lang="en-US" sz="2400" smtClean="0">
              <a:solidFill>
                <a:schemeClr val="tx2"/>
              </a:solidFill>
            </a:endParaRPr>
          </a:p>
          <a:p>
            <a:pPr marL="952500" lvl="1" indent="-495300" eaLnBrk="1" hangingPunct="1"/>
            <a:r>
              <a:rPr lang="en-US" smtClean="0">
                <a:solidFill>
                  <a:schemeClr val="tx2"/>
                </a:solidFill>
              </a:rPr>
              <a:t>Complainant or CEB member may request hearing not later than noon 7 days after report mailed </a:t>
            </a:r>
            <a:r>
              <a:rPr lang="en-US" sz="2400" smtClean="0">
                <a:solidFill>
                  <a:schemeClr val="tx2"/>
                </a:solidFill>
              </a:rPr>
              <a:t>(IC 3-6-5.1-18)</a:t>
            </a:r>
          </a:p>
          <a:p>
            <a:pPr marL="952500" lvl="1" indent="-495300" eaLnBrk="1" hangingPunct="1"/>
            <a:r>
              <a:rPr lang="en-US" smtClean="0">
                <a:solidFill>
                  <a:schemeClr val="tx2"/>
                </a:solidFill>
              </a:rPr>
              <a:t>After hearing, CEB may affirm or amend report, dismiss case, refer to clerk for further investigation, or refer to IED  </a:t>
            </a:r>
            <a:r>
              <a:rPr lang="en-US" sz="2400" smtClean="0">
                <a:solidFill>
                  <a:schemeClr val="tx2"/>
                </a:solidFill>
              </a:rPr>
              <a:t>(IC 3-6-5.1-19, 20, and 21)</a:t>
            </a:r>
          </a:p>
          <a:p>
            <a:pPr marL="952500" lvl="1" indent="-495300" eaLnBrk="1" hangingPunct="1"/>
            <a:r>
              <a:rPr lang="en-US" smtClean="0">
                <a:solidFill>
                  <a:schemeClr val="tx2"/>
                </a:solidFill>
              </a:rPr>
              <a:t>Notice of CEB action is sent certified mail to interested parties (dismissal must also be published) (</a:t>
            </a:r>
            <a:r>
              <a:rPr lang="en-US" sz="2400" smtClean="0">
                <a:solidFill>
                  <a:schemeClr val="tx2"/>
                </a:solidFill>
              </a:rPr>
              <a:t>IC 3-6-5.1-21; IC 3-6-5.1-22)</a:t>
            </a:r>
          </a:p>
        </p:txBody>
      </p:sp>
    </p:spTree>
  </p:cSld>
  <p:clrMapOvr>
    <a:masterClrMapping/>
  </p:clrMapOvr>
  <p:transition advTm="6000">
    <p:cu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noChangeArrowheads="1"/>
          </p:cNvSpPr>
          <p:nvPr>
            <p:ph type="title"/>
          </p:nvPr>
        </p:nvSpPr>
        <p:spPr>
          <a:xfrm>
            <a:off x="1447800" y="152400"/>
            <a:ext cx="6934200" cy="838200"/>
          </a:xfrm>
        </p:spPr>
        <p:txBody>
          <a:bodyPr/>
          <a:lstStyle/>
          <a:p>
            <a:pPr algn="ctr" eaLnBrk="1" hangingPunct="1"/>
            <a:r>
              <a:rPr lang="en-US" sz="3600" smtClean="0"/>
              <a:t>County Election Board Proceedings</a:t>
            </a:r>
          </a:p>
        </p:txBody>
      </p:sp>
      <p:sp>
        <p:nvSpPr>
          <p:cNvPr id="29698" name="Rectangle 3"/>
          <p:cNvSpPr>
            <a:spLocks noGrp="1" noChangeArrowheads="1"/>
          </p:cNvSpPr>
          <p:nvPr>
            <p:ph type="body" idx="1"/>
          </p:nvPr>
        </p:nvSpPr>
        <p:spPr>
          <a:xfrm>
            <a:off x="228600" y="1143000"/>
            <a:ext cx="8534400" cy="5562600"/>
          </a:xfrm>
        </p:spPr>
        <p:txBody>
          <a:bodyPr/>
          <a:lstStyle/>
          <a:p>
            <a:pPr algn="ctr" eaLnBrk="1" hangingPunct="1">
              <a:spcBef>
                <a:spcPct val="0"/>
              </a:spcBef>
              <a:buFont typeface="Wingdings" pitchFamily="2" charset="2"/>
              <a:buNone/>
            </a:pPr>
            <a:r>
              <a:rPr lang="en-US" sz="3200" u="sng" smtClean="0">
                <a:solidFill>
                  <a:schemeClr val="tx2"/>
                </a:solidFill>
              </a:rPr>
              <a:t>Provisional Ballots</a:t>
            </a:r>
          </a:p>
          <a:p>
            <a:pPr algn="ctr" eaLnBrk="1" hangingPunct="1">
              <a:spcBef>
                <a:spcPct val="0"/>
              </a:spcBef>
              <a:buFont typeface="Wingdings" pitchFamily="2" charset="2"/>
              <a:buNone/>
            </a:pPr>
            <a:endParaRPr lang="en-US" sz="800" u="sng" smtClean="0">
              <a:solidFill>
                <a:schemeClr val="tx2"/>
              </a:solidFill>
            </a:endParaRPr>
          </a:p>
          <a:p>
            <a:pPr algn="ctr" eaLnBrk="1" hangingPunct="1">
              <a:spcBef>
                <a:spcPct val="0"/>
              </a:spcBef>
              <a:buFont typeface="Wingdings" pitchFamily="2" charset="2"/>
              <a:buNone/>
            </a:pPr>
            <a:endParaRPr lang="en-US" sz="800" u="sng" smtClean="0">
              <a:solidFill>
                <a:schemeClr val="tx2"/>
              </a:solidFill>
            </a:endParaRPr>
          </a:p>
          <a:p>
            <a:pPr eaLnBrk="1" hangingPunct="1">
              <a:spcBef>
                <a:spcPct val="0"/>
              </a:spcBef>
              <a:buClr>
                <a:schemeClr val="tx2"/>
              </a:buClr>
              <a:buSzTx/>
              <a:buFont typeface="Wingdings" pitchFamily="2" charset="2"/>
              <a:buChar char="Ø"/>
            </a:pPr>
            <a:r>
              <a:rPr lang="en-US" smtClean="0">
                <a:solidFill>
                  <a:schemeClr val="tx2"/>
                </a:solidFill>
              </a:rPr>
              <a:t>After precinct results returned, County Election Board canvasses vote and determines vote total  except for provisional ballots (IC 3-12-4-9)</a:t>
            </a:r>
          </a:p>
          <a:p>
            <a:pPr eaLnBrk="1" hangingPunct="1">
              <a:spcBef>
                <a:spcPct val="0"/>
              </a:spcBef>
              <a:buClr>
                <a:schemeClr val="tx2"/>
              </a:buClr>
              <a:buSzTx/>
              <a:buFont typeface="Wingdings" pitchFamily="2" charset="2"/>
              <a:buNone/>
            </a:pPr>
            <a:endParaRPr lang="en-US" sz="1000" smtClean="0">
              <a:solidFill>
                <a:schemeClr val="tx2"/>
              </a:solidFill>
            </a:endParaRPr>
          </a:p>
          <a:p>
            <a:pPr lvl="1" eaLnBrk="1" hangingPunct="1">
              <a:spcBef>
                <a:spcPct val="0"/>
              </a:spcBef>
            </a:pPr>
            <a:r>
              <a:rPr lang="en-US" sz="2800" smtClean="0">
                <a:solidFill>
                  <a:schemeClr val="tx2"/>
                </a:solidFill>
              </a:rPr>
              <a:t>This is a CEB meeting subject to the Open Door Law (IC 3-12-4-6)</a:t>
            </a:r>
          </a:p>
          <a:p>
            <a:pPr lvl="1" eaLnBrk="1" hangingPunct="1">
              <a:spcBef>
                <a:spcPct val="0"/>
              </a:spcBef>
              <a:buFont typeface="Wingdings" pitchFamily="2" charset="2"/>
              <a:buNone/>
            </a:pPr>
            <a:endParaRPr lang="en-US" sz="800" smtClean="0">
              <a:solidFill>
                <a:schemeClr val="tx2"/>
              </a:solidFill>
            </a:endParaRPr>
          </a:p>
          <a:p>
            <a:pPr lvl="1" eaLnBrk="1" hangingPunct="1">
              <a:spcBef>
                <a:spcPct val="0"/>
              </a:spcBef>
              <a:buFont typeface="Wingdings" pitchFamily="2" charset="2"/>
              <a:buNone/>
            </a:pPr>
            <a:endParaRPr lang="en-US" sz="1000" smtClean="0">
              <a:solidFill>
                <a:schemeClr val="tx2"/>
              </a:solidFill>
            </a:endParaRPr>
          </a:p>
          <a:p>
            <a:pPr eaLnBrk="1" hangingPunct="1">
              <a:spcBef>
                <a:spcPct val="0"/>
              </a:spcBef>
              <a:buClr>
                <a:schemeClr val="tx2"/>
              </a:buClr>
              <a:buSzTx/>
              <a:buFont typeface="Wingdings" pitchFamily="2" charset="2"/>
              <a:buChar char="Ø"/>
            </a:pPr>
            <a:r>
              <a:rPr lang="en-US" smtClean="0">
                <a:solidFill>
                  <a:schemeClr val="tx2"/>
                </a:solidFill>
              </a:rPr>
              <a:t>Provisional ballots must be counted by noon 10 days after the election (IC 3-11.7-5-1)</a:t>
            </a:r>
          </a:p>
          <a:p>
            <a:pPr eaLnBrk="1" hangingPunct="1">
              <a:spcBef>
                <a:spcPct val="0"/>
              </a:spcBef>
              <a:buClr>
                <a:schemeClr val="tx2"/>
              </a:buClr>
              <a:buSzTx/>
              <a:buFont typeface="Wingdings" pitchFamily="2" charset="2"/>
              <a:buChar char="Ø"/>
            </a:pPr>
            <a:endParaRPr lang="en-US" sz="1000" smtClean="0">
              <a:solidFill>
                <a:schemeClr val="tx2"/>
              </a:solidFill>
            </a:endParaRPr>
          </a:p>
          <a:p>
            <a:pPr lvl="1" eaLnBrk="1" hangingPunct="1">
              <a:spcBef>
                <a:spcPct val="0"/>
              </a:spcBef>
              <a:buSzPct val="80000"/>
            </a:pPr>
            <a:r>
              <a:rPr lang="en-US" sz="2800" smtClean="0">
                <a:solidFill>
                  <a:schemeClr val="tx2"/>
                </a:solidFill>
              </a:rPr>
              <a:t>This is a CEB meeting subject to the Open Door Law</a:t>
            </a:r>
          </a:p>
        </p:txBody>
      </p:sp>
    </p:spTree>
  </p:cSld>
  <p:clrMapOvr>
    <a:masterClrMapping/>
  </p:clrMapOvr>
  <p:transition advTm="6000">
    <p:cu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2"/>
          <p:cNvSpPr>
            <a:spLocks noGrp="1" noChangeArrowheads="1"/>
          </p:cNvSpPr>
          <p:nvPr>
            <p:ph type="title"/>
          </p:nvPr>
        </p:nvSpPr>
        <p:spPr>
          <a:xfrm>
            <a:off x="1676400" y="228600"/>
            <a:ext cx="5486400" cy="914400"/>
          </a:xfrm>
        </p:spPr>
        <p:txBody>
          <a:bodyPr/>
          <a:lstStyle/>
          <a:p>
            <a:pPr algn="ctr" eaLnBrk="1" hangingPunct="1"/>
            <a:r>
              <a:rPr lang="en-US" sz="3600" smtClean="0"/>
              <a:t>County Election Board Proceedings</a:t>
            </a:r>
          </a:p>
        </p:txBody>
      </p:sp>
      <p:sp>
        <p:nvSpPr>
          <p:cNvPr id="30722" name="Rectangle 3"/>
          <p:cNvSpPr>
            <a:spLocks noGrp="1" noChangeArrowheads="1"/>
          </p:cNvSpPr>
          <p:nvPr>
            <p:ph type="body" idx="1"/>
          </p:nvPr>
        </p:nvSpPr>
        <p:spPr>
          <a:xfrm>
            <a:off x="304800" y="1219200"/>
            <a:ext cx="8610600" cy="5638800"/>
          </a:xfrm>
        </p:spPr>
        <p:txBody>
          <a:bodyPr/>
          <a:lstStyle/>
          <a:p>
            <a:pPr marL="533400" indent="-533400" algn="ctr" eaLnBrk="1" hangingPunct="1">
              <a:buFont typeface="Wingdings" pitchFamily="2" charset="2"/>
              <a:buNone/>
            </a:pPr>
            <a:r>
              <a:rPr lang="en-US" sz="3200" u="sng" smtClean="0">
                <a:solidFill>
                  <a:schemeClr val="tx2"/>
                </a:solidFill>
              </a:rPr>
              <a:t>Provisional Ballots</a:t>
            </a:r>
            <a:endParaRPr lang="en-US" b="1" u="sng" smtClean="0"/>
          </a:p>
          <a:p>
            <a:pPr marL="533400" indent="-533400" algn="ctr" eaLnBrk="1" hangingPunct="1">
              <a:spcBef>
                <a:spcPct val="0"/>
              </a:spcBef>
              <a:buFont typeface="Wingdings" pitchFamily="2" charset="2"/>
              <a:buNone/>
            </a:pPr>
            <a:endParaRPr lang="en-US" sz="1000" smtClean="0"/>
          </a:p>
          <a:p>
            <a:pPr marL="533400" indent="-533400" eaLnBrk="1" hangingPunct="1">
              <a:spcBef>
                <a:spcPct val="0"/>
              </a:spcBef>
              <a:buClr>
                <a:schemeClr val="tx2"/>
              </a:buClr>
              <a:buSzTx/>
              <a:buFont typeface="Wingdings" pitchFamily="2" charset="2"/>
              <a:buChar char="Ø"/>
            </a:pPr>
            <a:r>
              <a:rPr lang="en-US" smtClean="0">
                <a:solidFill>
                  <a:schemeClr val="tx2"/>
                </a:solidFill>
              </a:rPr>
              <a:t>Determination of whether provisional ballot is valid may be based upon documentary evidence submitted with ballot or on file with CEB or VR office</a:t>
            </a:r>
          </a:p>
          <a:p>
            <a:pPr marL="533400" indent="-533400" eaLnBrk="1" hangingPunct="1">
              <a:spcBef>
                <a:spcPct val="0"/>
              </a:spcBef>
              <a:buClr>
                <a:schemeClr val="tx2"/>
              </a:buClr>
              <a:buSzTx/>
              <a:buFont typeface="Wingdings" pitchFamily="2" charset="2"/>
              <a:buChar char="Ø"/>
            </a:pPr>
            <a:endParaRPr lang="en-US" sz="1000" smtClean="0">
              <a:solidFill>
                <a:schemeClr val="tx2"/>
              </a:solidFill>
            </a:endParaRPr>
          </a:p>
          <a:p>
            <a:pPr marL="533400" indent="-533400" eaLnBrk="1" hangingPunct="1">
              <a:spcBef>
                <a:spcPct val="0"/>
              </a:spcBef>
              <a:buClr>
                <a:schemeClr val="tx2"/>
              </a:buClr>
              <a:buSzTx/>
              <a:buFont typeface="Wingdings" pitchFamily="2" charset="2"/>
              <a:buChar char="Ø"/>
            </a:pPr>
            <a:r>
              <a:rPr lang="en-US" smtClean="0">
                <a:solidFill>
                  <a:schemeClr val="tx2"/>
                </a:solidFill>
              </a:rPr>
              <a:t>CEB must contact a full-service VR agency (for example, BMV) if provisional voter indicated on PRE-4 they registered at a VR agency when registration was open</a:t>
            </a:r>
          </a:p>
          <a:p>
            <a:pPr marL="533400" indent="-533400" eaLnBrk="1" hangingPunct="1">
              <a:spcBef>
                <a:spcPct val="0"/>
              </a:spcBef>
              <a:buClr>
                <a:schemeClr val="tx2"/>
              </a:buClr>
              <a:buSzTx/>
              <a:buFont typeface="Wingdings" pitchFamily="2" charset="2"/>
              <a:buChar char="Ø"/>
            </a:pPr>
            <a:endParaRPr lang="en-US" sz="800" smtClean="0">
              <a:solidFill>
                <a:schemeClr val="tx2"/>
              </a:solidFill>
            </a:endParaRPr>
          </a:p>
          <a:p>
            <a:pPr lvl="1" eaLnBrk="1" hangingPunct="1">
              <a:spcBef>
                <a:spcPct val="0"/>
              </a:spcBef>
            </a:pPr>
            <a:r>
              <a:rPr lang="en-US" smtClean="0">
                <a:solidFill>
                  <a:schemeClr val="tx2"/>
                </a:solidFill>
              </a:rPr>
              <a:t>Full-service agency is required to respond by noon Friday after election (IC 3-11.7-5-2((b))</a:t>
            </a:r>
          </a:p>
        </p:txBody>
      </p:sp>
    </p:spTree>
  </p:cSld>
  <p:clrMapOvr>
    <a:masterClrMapping/>
  </p:clrMapOvr>
  <p:transition advTm="6000">
    <p:cu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p:cNvSpPr>
            <a:spLocks noGrp="1" noChangeArrowheads="1"/>
          </p:cNvSpPr>
          <p:nvPr>
            <p:ph type="title"/>
          </p:nvPr>
        </p:nvSpPr>
        <p:spPr>
          <a:xfrm>
            <a:off x="1676400" y="228600"/>
            <a:ext cx="7162800" cy="990600"/>
          </a:xfrm>
        </p:spPr>
        <p:txBody>
          <a:bodyPr/>
          <a:lstStyle/>
          <a:p>
            <a:pPr algn="ctr" eaLnBrk="1" hangingPunct="1"/>
            <a:r>
              <a:rPr lang="en-US" sz="3600" smtClean="0"/>
              <a:t>County Election Board Proceedings</a:t>
            </a:r>
          </a:p>
        </p:txBody>
      </p:sp>
      <p:sp>
        <p:nvSpPr>
          <p:cNvPr id="31746" name="Rectangle 3"/>
          <p:cNvSpPr>
            <a:spLocks noGrp="1" noChangeArrowheads="1"/>
          </p:cNvSpPr>
          <p:nvPr>
            <p:ph type="body" idx="1"/>
          </p:nvPr>
        </p:nvSpPr>
        <p:spPr>
          <a:xfrm>
            <a:off x="304800" y="1219200"/>
            <a:ext cx="8610600" cy="5638800"/>
          </a:xfrm>
        </p:spPr>
        <p:txBody>
          <a:bodyPr/>
          <a:lstStyle/>
          <a:p>
            <a:pPr marL="533400" indent="-533400" algn="ctr" eaLnBrk="1" hangingPunct="1">
              <a:lnSpc>
                <a:spcPct val="90000"/>
              </a:lnSpc>
              <a:buFont typeface="Wingdings" pitchFamily="2" charset="2"/>
              <a:buNone/>
            </a:pPr>
            <a:r>
              <a:rPr lang="en-US" b="1" u="sng" smtClean="0">
                <a:solidFill>
                  <a:schemeClr val="tx2"/>
                </a:solidFill>
              </a:rPr>
              <a:t>Provisional Ballots Procedures</a:t>
            </a:r>
          </a:p>
          <a:p>
            <a:pPr marL="533400" indent="-533400" algn="ctr" eaLnBrk="1" hangingPunct="1">
              <a:lnSpc>
                <a:spcPct val="90000"/>
              </a:lnSpc>
              <a:buFont typeface="Wingdings" pitchFamily="2" charset="2"/>
              <a:buNone/>
            </a:pPr>
            <a:endParaRPr lang="en-US" sz="800" b="1" u="sng" smtClean="0">
              <a:solidFill>
                <a:schemeClr val="tx2"/>
              </a:solidFill>
            </a:endParaRPr>
          </a:p>
          <a:p>
            <a:pPr marL="533400" indent="-533400" eaLnBrk="1" hangingPunct="1">
              <a:lnSpc>
                <a:spcPct val="90000"/>
              </a:lnSpc>
              <a:spcBef>
                <a:spcPct val="0"/>
              </a:spcBef>
              <a:buFont typeface="Wingdings" pitchFamily="2" charset="2"/>
              <a:buNone/>
            </a:pPr>
            <a:r>
              <a:rPr lang="en-US" smtClean="0">
                <a:solidFill>
                  <a:schemeClr val="tx2"/>
                </a:solidFill>
              </a:rPr>
              <a:t>Easy Cases:</a:t>
            </a:r>
          </a:p>
          <a:p>
            <a:pPr marL="533400" indent="-533400" eaLnBrk="1" hangingPunct="1">
              <a:lnSpc>
                <a:spcPct val="90000"/>
              </a:lnSpc>
              <a:spcBef>
                <a:spcPct val="0"/>
              </a:spcBef>
              <a:buFont typeface="Wingdings" pitchFamily="2" charset="2"/>
              <a:buNone/>
            </a:pPr>
            <a:endParaRPr lang="en-US" sz="800" smtClean="0">
              <a:solidFill>
                <a:schemeClr val="tx2"/>
              </a:solidFill>
            </a:endParaRPr>
          </a:p>
          <a:p>
            <a:pPr marL="533400" indent="-533400" eaLnBrk="1" hangingPunct="1">
              <a:lnSpc>
                <a:spcPct val="90000"/>
              </a:lnSpc>
              <a:spcBef>
                <a:spcPct val="0"/>
              </a:spcBef>
              <a:buClr>
                <a:schemeClr val="tx2"/>
              </a:buClr>
              <a:buSzTx/>
              <a:buFont typeface="Wingdings" pitchFamily="2" charset="2"/>
              <a:buChar char="Ø"/>
            </a:pPr>
            <a:r>
              <a:rPr lang="en-US" smtClean="0">
                <a:solidFill>
                  <a:schemeClr val="tx2"/>
                </a:solidFill>
              </a:rPr>
              <a:t>If voter claims registered at full-service agency (but did not have a valid receipt), and agency did not respond to CEB or responds that is has not record of registration, provisional ballot is rejected (IC 3-11.7-5-3)</a:t>
            </a:r>
          </a:p>
          <a:p>
            <a:pPr marL="533400" indent="-533400" eaLnBrk="1" hangingPunct="1">
              <a:lnSpc>
                <a:spcPct val="90000"/>
              </a:lnSpc>
              <a:spcBef>
                <a:spcPct val="0"/>
              </a:spcBef>
              <a:buClr>
                <a:schemeClr val="tx2"/>
              </a:buClr>
              <a:buSzTx/>
              <a:buFont typeface="Wingdings" pitchFamily="2" charset="2"/>
              <a:buChar char="Ø"/>
            </a:pPr>
            <a:endParaRPr lang="en-US" sz="1000" smtClean="0">
              <a:solidFill>
                <a:schemeClr val="tx2"/>
              </a:solidFill>
            </a:endParaRPr>
          </a:p>
          <a:p>
            <a:pPr marL="533400" indent="-533400" eaLnBrk="1" hangingPunct="1">
              <a:lnSpc>
                <a:spcPct val="90000"/>
              </a:lnSpc>
              <a:spcBef>
                <a:spcPct val="0"/>
              </a:spcBef>
              <a:buClr>
                <a:schemeClr val="tx2"/>
              </a:buClr>
              <a:buSzTx/>
              <a:buFont typeface="Wingdings" pitchFamily="2" charset="2"/>
              <a:buChar char="Ø"/>
            </a:pPr>
            <a:r>
              <a:rPr lang="en-US" smtClean="0">
                <a:solidFill>
                  <a:schemeClr val="tx2"/>
                </a:solidFill>
              </a:rPr>
              <a:t>Photo ID requirement must meet (or exception satisfied) by noon 10 days after election or ballot is rejected (IC 3-11.7-5-2.5)</a:t>
            </a:r>
          </a:p>
          <a:p>
            <a:pPr marL="533400" indent="-533400" eaLnBrk="1" hangingPunct="1">
              <a:lnSpc>
                <a:spcPct val="90000"/>
              </a:lnSpc>
              <a:spcBef>
                <a:spcPct val="0"/>
              </a:spcBef>
              <a:buClr>
                <a:schemeClr val="tx2"/>
              </a:buClr>
              <a:buSzTx/>
              <a:buFont typeface="Wingdings" pitchFamily="2" charset="2"/>
              <a:buChar char="Ø"/>
            </a:pPr>
            <a:endParaRPr lang="en-US" sz="1000" smtClean="0">
              <a:solidFill>
                <a:schemeClr val="tx2"/>
              </a:solidFill>
            </a:endParaRPr>
          </a:p>
          <a:p>
            <a:pPr marL="533400" indent="-533400" eaLnBrk="1" hangingPunct="1">
              <a:lnSpc>
                <a:spcPct val="90000"/>
              </a:lnSpc>
              <a:spcBef>
                <a:spcPct val="0"/>
              </a:spcBef>
              <a:buClr>
                <a:schemeClr val="tx2"/>
              </a:buClr>
              <a:buSzTx/>
              <a:buFont typeface="Wingdings" pitchFamily="2" charset="2"/>
              <a:buChar char="Ø"/>
            </a:pPr>
            <a:r>
              <a:rPr lang="en-US" smtClean="0">
                <a:solidFill>
                  <a:schemeClr val="tx2"/>
                </a:solidFill>
              </a:rPr>
              <a:t>“Proof of residency” requirement not met by 6:00 p.m. election day then provisional ballot is rejected</a:t>
            </a:r>
          </a:p>
        </p:txBody>
      </p:sp>
    </p:spTree>
  </p:cSld>
  <p:clrMapOvr>
    <a:masterClrMapping/>
  </p:clrMapOvr>
  <p:transition advTm="6000">
    <p:cu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2"/>
          <p:cNvSpPr>
            <a:spLocks noGrp="1" noChangeArrowheads="1"/>
          </p:cNvSpPr>
          <p:nvPr>
            <p:ph type="title"/>
          </p:nvPr>
        </p:nvSpPr>
        <p:spPr>
          <a:xfrm>
            <a:off x="1676400" y="228600"/>
            <a:ext cx="7162800" cy="990600"/>
          </a:xfrm>
        </p:spPr>
        <p:txBody>
          <a:bodyPr/>
          <a:lstStyle/>
          <a:p>
            <a:pPr algn="ctr" eaLnBrk="1" hangingPunct="1"/>
            <a:r>
              <a:rPr lang="en-US" sz="3600" smtClean="0"/>
              <a:t>County Election Board Procedures</a:t>
            </a:r>
          </a:p>
        </p:txBody>
      </p:sp>
      <p:sp>
        <p:nvSpPr>
          <p:cNvPr id="32770" name="Rectangle 3"/>
          <p:cNvSpPr>
            <a:spLocks noGrp="1" noChangeArrowheads="1"/>
          </p:cNvSpPr>
          <p:nvPr>
            <p:ph type="body" idx="1"/>
          </p:nvPr>
        </p:nvSpPr>
        <p:spPr>
          <a:xfrm>
            <a:off x="304800" y="1219200"/>
            <a:ext cx="8610600" cy="5486400"/>
          </a:xfrm>
        </p:spPr>
        <p:txBody>
          <a:bodyPr/>
          <a:lstStyle/>
          <a:p>
            <a:pPr marL="533400" indent="-533400" algn="ctr" eaLnBrk="1" hangingPunct="1">
              <a:buFont typeface="Wingdings" pitchFamily="2" charset="2"/>
              <a:buNone/>
            </a:pPr>
            <a:r>
              <a:rPr lang="en-US" b="1" u="sng" smtClean="0">
                <a:solidFill>
                  <a:schemeClr val="tx2"/>
                </a:solidFill>
              </a:rPr>
              <a:t>Provisional Ballots</a:t>
            </a:r>
          </a:p>
          <a:p>
            <a:pPr marL="533400" indent="-533400" algn="ctr" eaLnBrk="1" hangingPunct="1">
              <a:spcBef>
                <a:spcPct val="0"/>
              </a:spcBef>
              <a:buFont typeface="Wingdings" pitchFamily="2" charset="2"/>
              <a:buNone/>
            </a:pPr>
            <a:endParaRPr lang="en-US" sz="800" b="1" u="sng" smtClean="0">
              <a:solidFill>
                <a:schemeClr val="tx2"/>
              </a:solidFill>
            </a:endParaRPr>
          </a:p>
          <a:p>
            <a:pPr marL="533400" indent="-533400" algn="ctr" eaLnBrk="1" hangingPunct="1">
              <a:spcBef>
                <a:spcPct val="0"/>
              </a:spcBef>
              <a:buFont typeface="Wingdings" pitchFamily="2" charset="2"/>
              <a:buNone/>
            </a:pPr>
            <a:endParaRPr lang="en-US" sz="800" b="1" u="sng" smtClean="0">
              <a:solidFill>
                <a:schemeClr val="tx2"/>
              </a:solidFill>
            </a:endParaRPr>
          </a:p>
          <a:p>
            <a:pPr marL="533400" indent="-533400" eaLnBrk="1" hangingPunct="1">
              <a:spcBef>
                <a:spcPct val="0"/>
              </a:spcBef>
              <a:buClr>
                <a:schemeClr val="tx2"/>
              </a:buClr>
              <a:buSzTx/>
              <a:buFont typeface="Wingdings" pitchFamily="2" charset="2"/>
              <a:buChar char="Ø"/>
            </a:pPr>
            <a:r>
              <a:rPr lang="en-US" smtClean="0">
                <a:solidFill>
                  <a:schemeClr val="tx2"/>
                </a:solidFill>
              </a:rPr>
              <a:t>Hard Cases:</a:t>
            </a:r>
          </a:p>
          <a:p>
            <a:pPr marL="533400" indent="-533400" eaLnBrk="1" hangingPunct="1">
              <a:spcBef>
                <a:spcPct val="0"/>
              </a:spcBef>
            </a:pPr>
            <a:endParaRPr lang="en-US" sz="800" smtClean="0">
              <a:solidFill>
                <a:schemeClr val="tx2"/>
              </a:solidFill>
            </a:endParaRPr>
          </a:p>
          <a:p>
            <a:pPr marL="952500" lvl="1" indent="-495300" eaLnBrk="1" hangingPunct="1">
              <a:spcBef>
                <a:spcPct val="0"/>
              </a:spcBef>
            </a:pPr>
            <a:r>
              <a:rPr lang="en-US" sz="2800" smtClean="0">
                <a:solidFill>
                  <a:schemeClr val="tx2"/>
                </a:solidFill>
              </a:rPr>
              <a:t>Provisional ballot documentation not properly completed</a:t>
            </a:r>
          </a:p>
          <a:p>
            <a:pPr marL="952500" lvl="1" indent="-495300" eaLnBrk="1" hangingPunct="1">
              <a:spcBef>
                <a:spcPct val="0"/>
              </a:spcBef>
            </a:pPr>
            <a:r>
              <a:rPr lang="en-US" sz="2800" smtClean="0">
                <a:solidFill>
                  <a:schemeClr val="tx2"/>
                </a:solidFill>
              </a:rPr>
              <a:t>Residency challenge</a:t>
            </a:r>
            <a:endParaRPr lang="en-US" sz="1000" smtClean="0">
              <a:solidFill>
                <a:schemeClr val="tx2"/>
              </a:solidFill>
            </a:endParaRPr>
          </a:p>
          <a:p>
            <a:pPr marL="952500" lvl="1" indent="-495300" eaLnBrk="1" hangingPunct="1">
              <a:spcBef>
                <a:spcPct val="0"/>
              </a:spcBef>
            </a:pPr>
            <a:endParaRPr lang="en-US" sz="1000" smtClean="0">
              <a:solidFill>
                <a:schemeClr val="tx2"/>
              </a:solidFill>
              <a:cs typeface="Times New Roman" pitchFamily="18" charset="0"/>
            </a:endParaRPr>
          </a:p>
          <a:p>
            <a:pPr marL="952500" lvl="1" indent="-495300" eaLnBrk="1" hangingPunct="1">
              <a:spcBef>
                <a:spcPct val="0"/>
              </a:spcBef>
            </a:pPr>
            <a:endParaRPr lang="en-US" sz="1000" smtClean="0">
              <a:solidFill>
                <a:schemeClr val="tx2"/>
              </a:solidFill>
            </a:endParaRPr>
          </a:p>
          <a:p>
            <a:pPr marL="533400" indent="-533400" eaLnBrk="1" hangingPunct="1">
              <a:spcBef>
                <a:spcPct val="0"/>
              </a:spcBef>
              <a:buClr>
                <a:schemeClr val="tx2"/>
              </a:buClr>
              <a:buSzTx/>
              <a:buFont typeface="Wingdings" pitchFamily="2" charset="2"/>
              <a:buChar char="Ø"/>
            </a:pPr>
            <a:r>
              <a:rPr lang="en-US" smtClean="0">
                <a:solidFill>
                  <a:schemeClr val="tx2"/>
                </a:solidFill>
              </a:rPr>
              <a:t>CEB Determination: CEB shall make findings to support decision whether to count or not count ballot and enter on the provisional ballot envelope (IC 3-11.7-5-3)</a:t>
            </a:r>
          </a:p>
        </p:txBody>
      </p:sp>
    </p:spTree>
  </p:cSld>
  <p:clrMapOvr>
    <a:masterClrMapping/>
  </p:clrMapOvr>
  <p:transition advTm="6000">
    <p:cut/>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noChangeArrowheads="1"/>
          </p:cNvSpPr>
          <p:nvPr>
            <p:ph type="title"/>
          </p:nvPr>
        </p:nvSpPr>
        <p:spPr>
          <a:xfrm>
            <a:off x="1371600" y="228600"/>
            <a:ext cx="7162800" cy="990600"/>
          </a:xfrm>
        </p:spPr>
        <p:txBody>
          <a:bodyPr/>
          <a:lstStyle/>
          <a:p>
            <a:pPr algn="ctr" eaLnBrk="1" hangingPunct="1"/>
            <a:r>
              <a:rPr lang="en-US" sz="3600" smtClean="0"/>
              <a:t>County Election Board Proceedings</a:t>
            </a:r>
          </a:p>
        </p:txBody>
      </p:sp>
      <p:sp>
        <p:nvSpPr>
          <p:cNvPr id="33794" name="Rectangle 3"/>
          <p:cNvSpPr>
            <a:spLocks noGrp="1" noChangeArrowheads="1"/>
          </p:cNvSpPr>
          <p:nvPr>
            <p:ph type="body" idx="1"/>
          </p:nvPr>
        </p:nvSpPr>
        <p:spPr>
          <a:xfrm>
            <a:off x="228600" y="1143000"/>
            <a:ext cx="8610600" cy="5486400"/>
          </a:xfrm>
        </p:spPr>
        <p:txBody>
          <a:bodyPr/>
          <a:lstStyle/>
          <a:p>
            <a:pPr eaLnBrk="1" hangingPunct="1">
              <a:buFont typeface="Wingdings" pitchFamily="2" charset="2"/>
              <a:buNone/>
            </a:pPr>
            <a:endParaRPr lang="en-US" sz="800" b="1" u="sng" smtClean="0"/>
          </a:p>
          <a:p>
            <a:pPr algn="ctr" eaLnBrk="1" hangingPunct="1">
              <a:buFont typeface="Wingdings" pitchFamily="2" charset="2"/>
              <a:buNone/>
            </a:pPr>
            <a:r>
              <a:rPr lang="en-US" sz="3200" u="sng" smtClean="0">
                <a:solidFill>
                  <a:schemeClr val="tx2"/>
                </a:solidFill>
              </a:rPr>
              <a:t>Election Certifications to IED</a:t>
            </a:r>
          </a:p>
          <a:p>
            <a:pPr eaLnBrk="1" hangingPunct="1">
              <a:buClr>
                <a:schemeClr val="tx2"/>
              </a:buClr>
              <a:buSzTx/>
              <a:buFont typeface="Wingdings" pitchFamily="2" charset="2"/>
              <a:buChar char="Ø"/>
            </a:pPr>
            <a:r>
              <a:rPr lang="en-US" smtClean="0">
                <a:solidFill>
                  <a:schemeClr val="tx2"/>
                </a:solidFill>
              </a:rPr>
              <a:t>For municipal elections CEB files a Post Election Report (CEB-9) by noon 14 days after the election including precinct-by-precinct results</a:t>
            </a:r>
          </a:p>
          <a:p>
            <a:pPr eaLnBrk="1" hangingPunct="1">
              <a:buClr>
                <a:schemeClr val="tx2"/>
              </a:buClr>
              <a:buSzTx/>
              <a:buFont typeface="Wingdings" pitchFamily="2" charset="2"/>
              <a:buChar char="Ø"/>
            </a:pPr>
            <a:endParaRPr lang="en-US" sz="1200" smtClean="0">
              <a:solidFill>
                <a:schemeClr val="tx2"/>
              </a:solidFill>
            </a:endParaRPr>
          </a:p>
          <a:p>
            <a:pPr eaLnBrk="1" hangingPunct="1">
              <a:buClr>
                <a:schemeClr val="tx2"/>
              </a:buClr>
              <a:buSzTx/>
              <a:buFont typeface="Wingdings" pitchFamily="2" charset="2"/>
              <a:buChar char="Ø"/>
            </a:pPr>
            <a:r>
              <a:rPr lang="en-US" smtClean="0">
                <a:solidFill>
                  <a:schemeClr val="tx2"/>
                </a:solidFill>
              </a:rPr>
              <a:t>Election Reports may be filed on state forms or electronically via the SVRS except for precinct-by-precinct results (canvass sheets)</a:t>
            </a:r>
          </a:p>
          <a:p>
            <a:pPr eaLnBrk="1" hangingPunct="1">
              <a:buClr>
                <a:schemeClr val="tx2"/>
              </a:buClr>
              <a:buSzTx/>
              <a:buFont typeface="Wingdings" pitchFamily="2" charset="2"/>
              <a:buChar char="Ø"/>
            </a:pPr>
            <a:endParaRPr lang="en-US" sz="1200" smtClean="0">
              <a:solidFill>
                <a:schemeClr val="tx2"/>
              </a:solidFill>
            </a:endParaRPr>
          </a:p>
          <a:p>
            <a:pPr eaLnBrk="1" hangingPunct="1">
              <a:buClr>
                <a:schemeClr val="tx2"/>
              </a:buClr>
              <a:buSzTx/>
              <a:buFont typeface="Wingdings" pitchFamily="2" charset="2"/>
              <a:buChar char="Ø"/>
            </a:pPr>
            <a:r>
              <a:rPr lang="en-US" smtClean="0">
                <a:solidFill>
                  <a:schemeClr val="tx2"/>
                </a:solidFill>
              </a:rPr>
              <a:t>County Election Board may amend certification of election results up to noon 17 days after the election (IC 3-12-5-14)</a:t>
            </a:r>
          </a:p>
        </p:txBody>
      </p:sp>
    </p:spTree>
  </p:cSld>
  <p:clrMapOvr>
    <a:masterClrMapping/>
  </p:clrMapOvr>
  <p:transition advTm="6000">
    <p:cu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2"/>
          <p:cNvSpPr>
            <a:spLocks noGrp="1" noChangeArrowheads="1"/>
          </p:cNvSpPr>
          <p:nvPr>
            <p:ph type="title"/>
          </p:nvPr>
        </p:nvSpPr>
        <p:spPr>
          <a:xfrm>
            <a:off x="1371600" y="228600"/>
            <a:ext cx="7467600" cy="990600"/>
          </a:xfrm>
        </p:spPr>
        <p:txBody>
          <a:bodyPr/>
          <a:lstStyle/>
          <a:p>
            <a:pPr algn="ctr" eaLnBrk="1" hangingPunct="1"/>
            <a:r>
              <a:rPr lang="en-US" sz="3600" smtClean="0"/>
              <a:t>County Election Board Proceedings</a:t>
            </a:r>
          </a:p>
        </p:txBody>
      </p:sp>
      <p:sp>
        <p:nvSpPr>
          <p:cNvPr id="34818" name="Rectangle 3"/>
          <p:cNvSpPr>
            <a:spLocks noGrp="1" noChangeArrowheads="1"/>
          </p:cNvSpPr>
          <p:nvPr>
            <p:ph type="body" idx="1"/>
          </p:nvPr>
        </p:nvSpPr>
        <p:spPr>
          <a:xfrm>
            <a:off x="228600" y="1143000"/>
            <a:ext cx="8610600" cy="5715000"/>
          </a:xfrm>
        </p:spPr>
        <p:txBody>
          <a:bodyPr/>
          <a:lstStyle/>
          <a:p>
            <a:pPr eaLnBrk="1" hangingPunct="1">
              <a:buFont typeface="Wingdings" pitchFamily="2" charset="2"/>
              <a:buNone/>
            </a:pPr>
            <a:endParaRPr lang="en-US" sz="700" b="1" u="sng" smtClean="0"/>
          </a:p>
          <a:p>
            <a:pPr algn="ctr" eaLnBrk="1" hangingPunct="1">
              <a:spcBef>
                <a:spcPct val="0"/>
              </a:spcBef>
              <a:buFont typeface="Wingdings" pitchFamily="2" charset="2"/>
              <a:buNone/>
            </a:pPr>
            <a:r>
              <a:rPr lang="en-US" sz="3200" u="sng" smtClean="0">
                <a:solidFill>
                  <a:schemeClr val="tx2"/>
                </a:solidFill>
              </a:rPr>
              <a:t>Certificates and Commissions</a:t>
            </a:r>
          </a:p>
          <a:p>
            <a:pPr algn="ctr" eaLnBrk="1" hangingPunct="1">
              <a:spcBef>
                <a:spcPct val="0"/>
              </a:spcBef>
              <a:buFont typeface="Wingdings" pitchFamily="2" charset="2"/>
              <a:buNone/>
            </a:pPr>
            <a:endParaRPr lang="en-US" sz="1000" u="sng" smtClean="0">
              <a:solidFill>
                <a:schemeClr val="tx2"/>
              </a:solidFill>
            </a:endParaRPr>
          </a:p>
          <a:p>
            <a:pPr eaLnBrk="1" hangingPunct="1">
              <a:spcBef>
                <a:spcPct val="0"/>
              </a:spcBef>
              <a:buClr>
                <a:schemeClr val="tx2"/>
              </a:buClr>
              <a:buSzTx/>
              <a:buFont typeface="Wingdings" pitchFamily="2" charset="2"/>
              <a:buChar char="Ø"/>
            </a:pPr>
            <a:r>
              <a:rPr lang="en-US" smtClean="0">
                <a:solidFill>
                  <a:schemeClr val="tx2"/>
                </a:solidFill>
              </a:rPr>
              <a:t>County Election Board issues “Certificates of Election” upon request to municipal candidates beginning noon the 17</a:t>
            </a:r>
            <a:r>
              <a:rPr lang="en-US" baseline="30000" smtClean="0">
                <a:solidFill>
                  <a:schemeClr val="tx2"/>
                </a:solidFill>
              </a:rPr>
              <a:t>th</a:t>
            </a:r>
            <a:r>
              <a:rPr lang="en-US" smtClean="0">
                <a:solidFill>
                  <a:schemeClr val="tx2"/>
                </a:solidFill>
              </a:rPr>
              <a:t> day after election </a:t>
            </a:r>
            <a:r>
              <a:rPr lang="en-US" sz="2400" smtClean="0">
                <a:solidFill>
                  <a:schemeClr val="tx2"/>
                </a:solidFill>
              </a:rPr>
              <a:t>(State forms CEB-27:mayor, CEB:28-city common council, etc.)</a:t>
            </a:r>
          </a:p>
          <a:p>
            <a:pPr eaLnBrk="1" hangingPunct="1">
              <a:spcBef>
                <a:spcPct val="0"/>
              </a:spcBef>
              <a:buClr>
                <a:schemeClr val="tx2"/>
              </a:buClr>
              <a:buSzTx/>
              <a:buFont typeface="Wingdings" pitchFamily="2" charset="2"/>
              <a:buChar char="Ø"/>
            </a:pPr>
            <a:endParaRPr lang="en-US" sz="1000" smtClean="0">
              <a:solidFill>
                <a:schemeClr val="tx2"/>
              </a:solidFill>
            </a:endParaRPr>
          </a:p>
          <a:p>
            <a:pPr lvl="1" eaLnBrk="1" hangingPunct="1">
              <a:spcBef>
                <a:spcPct val="0"/>
              </a:spcBef>
              <a:buSzPct val="80000"/>
            </a:pPr>
            <a:r>
              <a:rPr lang="en-US" sz="2800" smtClean="0">
                <a:solidFill>
                  <a:schemeClr val="tx2"/>
                </a:solidFill>
              </a:rPr>
              <a:t>Candidates must take an oath before taking office which is on the back of a certificate of election</a:t>
            </a:r>
          </a:p>
          <a:p>
            <a:pPr lvl="1" eaLnBrk="1" hangingPunct="1">
              <a:spcBef>
                <a:spcPct val="0"/>
              </a:spcBef>
              <a:buSzPct val="80000"/>
              <a:buFont typeface="Wingdings" pitchFamily="2" charset="2"/>
              <a:buNone/>
            </a:pPr>
            <a:endParaRPr lang="en-US" sz="1000" smtClean="0">
              <a:solidFill>
                <a:schemeClr val="tx2"/>
              </a:solidFill>
            </a:endParaRPr>
          </a:p>
          <a:p>
            <a:pPr lvl="1" eaLnBrk="1" hangingPunct="1">
              <a:spcBef>
                <a:spcPct val="0"/>
              </a:spcBef>
              <a:buSzPct val="80000"/>
            </a:pPr>
            <a:r>
              <a:rPr lang="en-US" sz="2800" smtClean="0">
                <a:solidFill>
                  <a:schemeClr val="tx2"/>
                </a:solidFill>
              </a:rPr>
              <a:t>City and Town judges receive a commission issued by the governor which is coordinated by the election division</a:t>
            </a:r>
            <a:endParaRPr lang="en-US" smtClean="0">
              <a:solidFill>
                <a:schemeClr val="tx2"/>
              </a:solidFill>
            </a:endParaRPr>
          </a:p>
        </p:txBody>
      </p:sp>
    </p:spTree>
  </p:cSld>
  <p:clrMapOvr>
    <a:masterClrMapping/>
  </p:clrMapOvr>
  <p:transition advTm="6000">
    <p:cu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p:cNvSpPr>
            <a:spLocks noGrp="1" noChangeArrowheads="1"/>
          </p:cNvSpPr>
          <p:nvPr>
            <p:ph type="title"/>
          </p:nvPr>
        </p:nvSpPr>
        <p:spPr>
          <a:xfrm>
            <a:off x="1600200" y="228600"/>
            <a:ext cx="6629400" cy="914400"/>
          </a:xfrm>
        </p:spPr>
        <p:txBody>
          <a:bodyPr/>
          <a:lstStyle/>
          <a:p>
            <a:pPr algn="ctr" eaLnBrk="1" hangingPunct="1"/>
            <a:r>
              <a:rPr lang="en-US" sz="3600" smtClean="0"/>
              <a:t>County Election Board Proceedings</a:t>
            </a:r>
          </a:p>
        </p:txBody>
      </p:sp>
      <p:sp>
        <p:nvSpPr>
          <p:cNvPr id="35842" name="Rectangle 3"/>
          <p:cNvSpPr>
            <a:spLocks noGrp="1" noChangeArrowheads="1"/>
          </p:cNvSpPr>
          <p:nvPr>
            <p:ph type="body" idx="1"/>
          </p:nvPr>
        </p:nvSpPr>
        <p:spPr>
          <a:xfrm>
            <a:off x="0" y="1066800"/>
            <a:ext cx="8915400" cy="5638800"/>
          </a:xfrm>
        </p:spPr>
        <p:txBody>
          <a:bodyPr/>
          <a:lstStyle/>
          <a:p>
            <a:pPr algn="ctr" eaLnBrk="1" hangingPunct="1">
              <a:lnSpc>
                <a:spcPct val="90000"/>
              </a:lnSpc>
              <a:buFont typeface="Wingdings" pitchFamily="2" charset="2"/>
              <a:buNone/>
            </a:pPr>
            <a:r>
              <a:rPr lang="en-US" u="sng" smtClean="0">
                <a:solidFill>
                  <a:schemeClr val="tx2"/>
                </a:solidFill>
              </a:rPr>
              <a:t>Election Recounts and Contests</a:t>
            </a:r>
          </a:p>
          <a:p>
            <a:pPr algn="ctr" eaLnBrk="1" hangingPunct="1">
              <a:lnSpc>
                <a:spcPct val="90000"/>
              </a:lnSpc>
              <a:buFont typeface="Wingdings" pitchFamily="2" charset="2"/>
              <a:buNone/>
            </a:pPr>
            <a:endParaRPr lang="en-US" sz="800" u="sng" smtClean="0">
              <a:solidFill>
                <a:schemeClr val="tx2"/>
              </a:solidFill>
            </a:endParaRPr>
          </a:p>
          <a:p>
            <a:pPr eaLnBrk="1" hangingPunct="1">
              <a:lnSpc>
                <a:spcPct val="90000"/>
              </a:lnSpc>
              <a:spcBef>
                <a:spcPct val="0"/>
              </a:spcBef>
              <a:buClr>
                <a:schemeClr val="tx1"/>
              </a:buClr>
              <a:buSzTx/>
              <a:buFont typeface="Wingdings" pitchFamily="2" charset="2"/>
              <a:buChar char="Ø"/>
            </a:pPr>
            <a:r>
              <a:rPr lang="en-US" smtClean="0">
                <a:solidFill>
                  <a:schemeClr val="tx2"/>
                </a:solidFill>
              </a:rPr>
              <a:t>What’s the difference?</a:t>
            </a:r>
          </a:p>
          <a:p>
            <a:pPr eaLnBrk="1" hangingPunct="1">
              <a:lnSpc>
                <a:spcPct val="90000"/>
              </a:lnSpc>
              <a:spcBef>
                <a:spcPct val="0"/>
              </a:spcBef>
              <a:buClr>
                <a:schemeClr val="tx1"/>
              </a:buClr>
              <a:buSzTx/>
              <a:buFont typeface="Wingdings" pitchFamily="2" charset="2"/>
              <a:buChar char="Ø"/>
            </a:pPr>
            <a:endParaRPr lang="en-US" sz="1200" smtClean="0">
              <a:solidFill>
                <a:schemeClr val="tx2"/>
              </a:solidFill>
            </a:endParaRPr>
          </a:p>
          <a:p>
            <a:pPr lvl="1" eaLnBrk="1" hangingPunct="1">
              <a:lnSpc>
                <a:spcPct val="90000"/>
              </a:lnSpc>
              <a:spcBef>
                <a:spcPct val="0"/>
              </a:spcBef>
            </a:pPr>
            <a:r>
              <a:rPr lang="en-US" sz="2800" smtClean="0">
                <a:solidFill>
                  <a:schemeClr val="tx2"/>
                </a:solidFill>
              </a:rPr>
              <a:t>A local “recount” is started by filing a </a:t>
            </a:r>
            <a:r>
              <a:rPr lang="en-US" sz="2800" b="1" i="1" smtClean="0">
                <a:solidFill>
                  <a:schemeClr val="tx2"/>
                </a:solidFill>
              </a:rPr>
              <a:t>lawsuit in</a:t>
            </a:r>
            <a:r>
              <a:rPr lang="en-US" sz="2800" smtClean="0">
                <a:solidFill>
                  <a:schemeClr val="tx2"/>
                </a:solidFill>
              </a:rPr>
              <a:t> </a:t>
            </a:r>
            <a:r>
              <a:rPr lang="en-US" sz="2800" b="1" i="1" smtClean="0">
                <a:solidFill>
                  <a:schemeClr val="tx2"/>
                </a:solidFill>
              </a:rPr>
              <a:t>court</a:t>
            </a:r>
            <a:r>
              <a:rPr lang="en-US" sz="2800" smtClean="0">
                <a:solidFill>
                  <a:schemeClr val="tx2"/>
                </a:solidFill>
              </a:rPr>
              <a:t> -ballots be recounted by a court-appointed commission, </a:t>
            </a:r>
            <a:r>
              <a:rPr lang="en-US" sz="2800" u="sng" smtClean="0">
                <a:solidFill>
                  <a:schemeClr val="tx2"/>
                </a:solidFill>
              </a:rPr>
              <a:t>not the county election board</a:t>
            </a:r>
            <a:r>
              <a:rPr lang="en-US" sz="2200" smtClean="0">
                <a:solidFill>
                  <a:schemeClr val="tx2"/>
                </a:solidFill>
              </a:rPr>
              <a:t>              (</a:t>
            </a:r>
            <a:r>
              <a:rPr lang="en-US" sz="2400" smtClean="0">
                <a:solidFill>
                  <a:schemeClr val="tx2"/>
                </a:solidFill>
              </a:rPr>
              <a:t>IC 3-12-6)</a:t>
            </a:r>
          </a:p>
          <a:p>
            <a:pPr lvl="1" eaLnBrk="1" hangingPunct="1">
              <a:lnSpc>
                <a:spcPct val="90000"/>
              </a:lnSpc>
              <a:spcBef>
                <a:spcPct val="0"/>
              </a:spcBef>
            </a:pPr>
            <a:endParaRPr lang="en-US" sz="1200" smtClean="0">
              <a:solidFill>
                <a:schemeClr val="tx2"/>
              </a:solidFill>
            </a:endParaRPr>
          </a:p>
          <a:p>
            <a:pPr lvl="1" eaLnBrk="1" hangingPunct="1">
              <a:lnSpc>
                <a:spcPct val="90000"/>
              </a:lnSpc>
              <a:spcBef>
                <a:spcPct val="0"/>
              </a:spcBef>
            </a:pPr>
            <a:r>
              <a:rPr lang="en-US" sz="2800" smtClean="0">
                <a:solidFill>
                  <a:schemeClr val="tx2"/>
                </a:solidFill>
              </a:rPr>
              <a:t>A local “contest” petition is filed in court and either</a:t>
            </a:r>
          </a:p>
          <a:p>
            <a:pPr lvl="1" eaLnBrk="1" hangingPunct="1">
              <a:lnSpc>
                <a:spcPct val="90000"/>
              </a:lnSpc>
              <a:spcBef>
                <a:spcPct val="0"/>
              </a:spcBef>
            </a:pPr>
            <a:endParaRPr lang="en-US" sz="800" smtClean="0">
              <a:solidFill>
                <a:schemeClr val="tx2"/>
              </a:solidFill>
            </a:endParaRPr>
          </a:p>
          <a:p>
            <a:pPr lvl="2" eaLnBrk="1" hangingPunct="1">
              <a:lnSpc>
                <a:spcPct val="90000"/>
              </a:lnSpc>
              <a:spcBef>
                <a:spcPct val="0"/>
              </a:spcBef>
              <a:buClr>
                <a:schemeClr val="tx2"/>
              </a:buClr>
              <a:buSzTx/>
              <a:buFont typeface="AGaramond"/>
              <a:buChar char="√"/>
            </a:pPr>
            <a:r>
              <a:rPr lang="en-US" sz="2800" smtClean="0">
                <a:solidFill>
                  <a:schemeClr val="tx2"/>
                </a:solidFill>
              </a:rPr>
              <a:t>Questions the eligibility of candidate OR</a:t>
            </a:r>
          </a:p>
          <a:p>
            <a:pPr lvl="2" eaLnBrk="1" hangingPunct="1">
              <a:lnSpc>
                <a:spcPct val="90000"/>
              </a:lnSpc>
              <a:spcBef>
                <a:spcPct val="0"/>
              </a:spcBef>
              <a:buClr>
                <a:schemeClr val="tx2"/>
              </a:buClr>
              <a:buSzTx/>
              <a:buFont typeface="AGaramond"/>
              <a:buChar char="√"/>
            </a:pPr>
            <a:r>
              <a:rPr lang="en-US" sz="2800" smtClean="0">
                <a:solidFill>
                  <a:schemeClr val="tx2"/>
                </a:solidFill>
              </a:rPr>
              <a:t>Claims it is impossible to determine who won the election and requests a special election (IC 3-12-8)</a:t>
            </a:r>
          </a:p>
          <a:p>
            <a:pPr lvl="2" eaLnBrk="1" hangingPunct="1">
              <a:lnSpc>
                <a:spcPct val="90000"/>
              </a:lnSpc>
              <a:spcBef>
                <a:spcPct val="0"/>
              </a:spcBef>
              <a:buFont typeface="Wingdings" pitchFamily="2" charset="2"/>
              <a:buNone/>
            </a:pPr>
            <a:endParaRPr lang="en-US" sz="1200" smtClean="0">
              <a:solidFill>
                <a:schemeClr val="tx2"/>
              </a:solidFill>
            </a:endParaRPr>
          </a:p>
          <a:p>
            <a:pPr lvl="1" eaLnBrk="1" hangingPunct="1">
              <a:lnSpc>
                <a:spcPct val="90000"/>
              </a:lnSpc>
              <a:spcBef>
                <a:spcPct val="0"/>
              </a:spcBef>
            </a:pPr>
            <a:r>
              <a:rPr lang="en-US" sz="2800" smtClean="0">
                <a:solidFill>
                  <a:schemeClr val="tx2"/>
                </a:solidFill>
              </a:rPr>
              <a:t>Both a recount and contest may be filed for the same office at the same time</a:t>
            </a:r>
          </a:p>
        </p:txBody>
      </p:sp>
    </p:spTree>
  </p:cSld>
  <p:clrMapOvr>
    <a:masterClrMapping/>
  </p:clrMapOvr>
  <p:transition advTm="6000">
    <p:cu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2"/>
          <p:cNvSpPr>
            <a:spLocks noGrp="1" noChangeArrowheads="1"/>
          </p:cNvSpPr>
          <p:nvPr>
            <p:ph type="title"/>
          </p:nvPr>
        </p:nvSpPr>
        <p:spPr>
          <a:xfrm>
            <a:off x="1600200" y="0"/>
            <a:ext cx="6553200" cy="1143000"/>
          </a:xfrm>
        </p:spPr>
        <p:txBody>
          <a:bodyPr/>
          <a:lstStyle/>
          <a:p>
            <a:pPr algn="ctr" eaLnBrk="1" hangingPunct="1"/>
            <a:r>
              <a:rPr lang="en-US" sz="3600" smtClean="0"/>
              <a:t>County Election Board Proceedings</a:t>
            </a:r>
          </a:p>
        </p:txBody>
      </p:sp>
      <p:sp>
        <p:nvSpPr>
          <p:cNvPr id="36866" name="Rectangle 3"/>
          <p:cNvSpPr>
            <a:spLocks noGrp="1" noChangeArrowheads="1"/>
          </p:cNvSpPr>
          <p:nvPr>
            <p:ph type="body" idx="1"/>
          </p:nvPr>
        </p:nvSpPr>
        <p:spPr>
          <a:xfrm>
            <a:off x="0" y="1219200"/>
            <a:ext cx="8458200" cy="5410200"/>
          </a:xfrm>
        </p:spPr>
        <p:txBody>
          <a:bodyPr/>
          <a:lstStyle/>
          <a:p>
            <a:pPr lvl="1" algn="ctr" eaLnBrk="1" hangingPunct="1">
              <a:spcBef>
                <a:spcPct val="0"/>
              </a:spcBef>
              <a:buFont typeface="Wingdings" pitchFamily="2" charset="2"/>
              <a:buNone/>
            </a:pPr>
            <a:r>
              <a:rPr lang="en-US" sz="3000" u="sng" smtClean="0">
                <a:solidFill>
                  <a:schemeClr val="tx2"/>
                </a:solidFill>
              </a:rPr>
              <a:t>Recount and Contests</a:t>
            </a:r>
          </a:p>
          <a:p>
            <a:pPr lvl="1" algn="ctr" eaLnBrk="1" hangingPunct="1">
              <a:spcBef>
                <a:spcPct val="0"/>
              </a:spcBef>
              <a:buFont typeface="Wingdings" pitchFamily="2" charset="2"/>
              <a:buNone/>
            </a:pPr>
            <a:endParaRPr lang="en-US" sz="800" u="sng" smtClean="0"/>
          </a:p>
          <a:p>
            <a:pPr eaLnBrk="1" hangingPunct="1">
              <a:spcBef>
                <a:spcPct val="0"/>
              </a:spcBef>
              <a:buClr>
                <a:schemeClr val="tx2"/>
              </a:buClr>
              <a:buSzTx/>
              <a:buFont typeface="Wingdings" pitchFamily="2" charset="2"/>
              <a:buChar char="Ø"/>
            </a:pPr>
            <a:r>
              <a:rPr lang="en-US" sz="3000" smtClean="0">
                <a:solidFill>
                  <a:schemeClr val="tx2"/>
                </a:solidFill>
              </a:rPr>
              <a:t>State level recounts &amp; contests</a:t>
            </a:r>
            <a:r>
              <a:rPr lang="en-US" smtClean="0">
                <a:solidFill>
                  <a:schemeClr val="tx2"/>
                </a:solidFill>
              </a:rPr>
              <a:t> </a:t>
            </a:r>
          </a:p>
          <a:p>
            <a:pPr eaLnBrk="1" hangingPunct="1">
              <a:spcBef>
                <a:spcPct val="0"/>
              </a:spcBef>
              <a:buClr>
                <a:schemeClr val="tx2"/>
              </a:buClr>
              <a:buSzTx/>
              <a:buFont typeface="Wingdings" pitchFamily="2" charset="2"/>
              <a:buChar char="Ø"/>
            </a:pPr>
            <a:endParaRPr lang="en-US" sz="1000" smtClean="0">
              <a:solidFill>
                <a:schemeClr val="tx2"/>
              </a:solidFill>
            </a:endParaRPr>
          </a:p>
          <a:p>
            <a:pPr eaLnBrk="1" hangingPunct="1">
              <a:spcBef>
                <a:spcPct val="0"/>
              </a:spcBef>
              <a:buClr>
                <a:schemeClr val="tx2"/>
              </a:buClr>
              <a:buSzTx/>
              <a:buFont typeface="Wingdings" pitchFamily="2" charset="2"/>
              <a:buChar char="Ø"/>
            </a:pPr>
            <a:endParaRPr lang="en-US" sz="800" smtClean="0">
              <a:solidFill>
                <a:schemeClr val="tx2"/>
              </a:solidFill>
            </a:endParaRPr>
          </a:p>
          <a:p>
            <a:pPr lvl="2" eaLnBrk="1" hangingPunct="1">
              <a:spcBef>
                <a:spcPct val="0"/>
              </a:spcBef>
              <a:buClr>
                <a:schemeClr val="tx2"/>
              </a:buClr>
              <a:buSzTx/>
              <a:buFont typeface="AGaramond"/>
              <a:buChar char="√"/>
            </a:pPr>
            <a:r>
              <a:rPr lang="en-US" sz="2800" smtClean="0">
                <a:solidFill>
                  <a:schemeClr val="tx2"/>
                </a:solidFill>
              </a:rPr>
              <a:t>Fed, statewide and state leg. recounts or contests are filed with, and conducted by, a 3-person State Recount Commission</a:t>
            </a:r>
          </a:p>
          <a:p>
            <a:pPr lvl="1" eaLnBrk="1" hangingPunct="1">
              <a:spcBef>
                <a:spcPct val="0"/>
              </a:spcBef>
              <a:buFont typeface="Wingdings" pitchFamily="2" charset="2"/>
              <a:buNone/>
            </a:pPr>
            <a:endParaRPr lang="en-US" sz="2400" smtClean="0">
              <a:solidFill>
                <a:schemeClr val="tx2"/>
              </a:solidFill>
            </a:endParaRPr>
          </a:p>
          <a:p>
            <a:pPr eaLnBrk="1" hangingPunct="1">
              <a:spcBef>
                <a:spcPct val="0"/>
              </a:spcBef>
              <a:buClr>
                <a:schemeClr val="tx2"/>
              </a:buClr>
              <a:buSzTx/>
              <a:buFont typeface="Wingdings" pitchFamily="2" charset="2"/>
              <a:buChar char="Ø"/>
            </a:pPr>
            <a:r>
              <a:rPr lang="en-US" sz="3000" smtClean="0">
                <a:solidFill>
                  <a:schemeClr val="tx2"/>
                </a:solidFill>
              </a:rPr>
              <a:t>CEB has no direct role in local or state recounts or contests but may be asked to cooperate with impoundment order and provide other information and assistance</a:t>
            </a:r>
            <a:r>
              <a:rPr lang="en-US" smtClean="0">
                <a:solidFill>
                  <a:schemeClr val="tx2"/>
                </a:solidFill>
              </a:rPr>
              <a:t> </a:t>
            </a:r>
          </a:p>
        </p:txBody>
      </p:sp>
    </p:spTree>
  </p:cSld>
  <p:clrMapOvr>
    <a:masterClrMapping/>
  </p:clrMapOvr>
  <p:transition advTm="6000">
    <p:cu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2"/>
          <p:cNvSpPr>
            <a:spLocks noGrp="1" noChangeArrowheads="1"/>
          </p:cNvSpPr>
          <p:nvPr>
            <p:ph type="title"/>
          </p:nvPr>
        </p:nvSpPr>
        <p:spPr>
          <a:xfrm>
            <a:off x="1295400" y="304800"/>
            <a:ext cx="7391400" cy="914400"/>
          </a:xfrm>
        </p:spPr>
        <p:txBody>
          <a:bodyPr/>
          <a:lstStyle/>
          <a:p>
            <a:pPr algn="ctr" eaLnBrk="1" hangingPunct="1"/>
            <a:r>
              <a:rPr lang="en-US" sz="3600" smtClean="0"/>
              <a:t>County Election Board Proceedings</a:t>
            </a:r>
          </a:p>
        </p:txBody>
      </p:sp>
      <p:sp>
        <p:nvSpPr>
          <p:cNvPr id="37890" name="Rectangle 3"/>
          <p:cNvSpPr>
            <a:spLocks noGrp="1" noChangeArrowheads="1"/>
          </p:cNvSpPr>
          <p:nvPr>
            <p:ph type="body" idx="1"/>
          </p:nvPr>
        </p:nvSpPr>
        <p:spPr>
          <a:xfrm>
            <a:off x="304800" y="1219200"/>
            <a:ext cx="8458200" cy="5638800"/>
          </a:xfrm>
        </p:spPr>
        <p:txBody>
          <a:bodyPr/>
          <a:lstStyle/>
          <a:p>
            <a:pPr algn="ctr" eaLnBrk="1" hangingPunct="1">
              <a:buFont typeface="Wingdings" pitchFamily="2" charset="2"/>
              <a:buNone/>
            </a:pPr>
            <a:r>
              <a:rPr lang="en-US" sz="3200" u="sng" smtClean="0">
                <a:solidFill>
                  <a:schemeClr val="tx2"/>
                </a:solidFill>
              </a:rPr>
              <a:t>Recount and Contests</a:t>
            </a:r>
          </a:p>
          <a:p>
            <a:pPr algn="ctr" eaLnBrk="1" hangingPunct="1">
              <a:buFont typeface="Wingdings" pitchFamily="2" charset="2"/>
              <a:buNone/>
            </a:pPr>
            <a:endParaRPr lang="en-US" sz="800" u="sng" smtClean="0">
              <a:solidFill>
                <a:schemeClr val="tx2"/>
              </a:solidFill>
            </a:endParaRPr>
          </a:p>
          <a:p>
            <a:pPr eaLnBrk="1" hangingPunct="1">
              <a:buClr>
                <a:schemeClr val="tx2"/>
              </a:buClr>
              <a:buSzTx/>
              <a:buFont typeface="Wingdings" pitchFamily="2" charset="2"/>
              <a:buChar char="Ø"/>
            </a:pPr>
            <a:r>
              <a:rPr lang="en-US" smtClean="0">
                <a:solidFill>
                  <a:schemeClr val="tx2"/>
                </a:solidFill>
              </a:rPr>
              <a:t>Recount and contest filing deadline for candidates is noon 14 days following the election. </a:t>
            </a:r>
          </a:p>
          <a:p>
            <a:pPr eaLnBrk="1" hangingPunct="1">
              <a:buClr>
                <a:schemeClr val="tx2"/>
              </a:buClr>
              <a:buSzTx/>
              <a:buFont typeface="Wingdings" pitchFamily="2" charset="2"/>
              <a:buChar char="Ø"/>
            </a:pPr>
            <a:endParaRPr lang="en-US" sz="800" smtClean="0">
              <a:solidFill>
                <a:schemeClr val="tx2"/>
              </a:solidFill>
            </a:endParaRPr>
          </a:p>
          <a:p>
            <a:pPr eaLnBrk="1" hangingPunct="1">
              <a:buClr>
                <a:schemeClr val="tx2"/>
              </a:buClr>
              <a:buSzTx/>
              <a:buFont typeface="Wingdings" pitchFamily="2" charset="2"/>
              <a:buChar char="Ø"/>
            </a:pPr>
            <a:r>
              <a:rPr lang="en-US" smtClean="0">
                <a:solidFill>
                  <a:schemeClr val="tx2"/>
                </a:solidFill>
              </a:rPr>
              <a:t>In a general election, if the candidate does not file by the noon 14-day deadline, the county chair (or state chairman for federal or statewide offices) may file a recount or contest petition by noon 17 days following the election (</a:t>
            </a:r>
            <a:r>
              <a:rPr lang="en-US" sz="2400" smtClean="0">
                <a:solidFill>
                  <a:schemeClr val="tx2"/>
                </a:solidFill>
              </a:rPr>
              <a:t>IC 3-12-6-2)</a:t>
            </a:r>
          </a:p>
          <a:p>
            <a:pPr eaLnBrk="1" hangingPunct="1">
              <a:buClr>
                <a:schemeClr val="tx2"/>
              </a:buClr>
              <a:buSzTx/>
              <a:buFont typeface="Wingdings" pitchFamily="2" charset="2"/>
              <a:buChar char="Ø"/>
            </a:pPr>
            <a:endParaRPr lang="en-US" sz="800" smtClean="0">
              <a:solidFill>
                <a:schemeClr val="tx2"/>
              </a:solidFill>
            </a:endParaRPr>
          </a:p>
          <a:p>
            <a:pPr eaLnBrk="1" hangingPunct="1">
              <a:buClr>
                <a:schemeClr val="tx2"/>
              </a:buClr>
              <a:buSzTx/>
              <a:buFont typeface="Wingdings" pitchFamily="2" charset="2"/>
              <a:buChar char="Ø"/>
            </a:pPr>
            <a:r>
              <a:rPr lang="en-US" smtClean="0">
                <a:solidFill>
                  <a:schemeClr val="tx2"/>
                </a:solidFill>
              </a:rPr>
              <a:t>A local recount petition filed in the county is treated as “miscellaneous filing” and a recount bond is required</a:t>
            </a:r>
          </a:p>
        </p:txBody>
      </p:sp>
    </p:spTree>
  </p:cSld>
  <p:clrMapOvr>
    <a:masterClrMapping/>
  </p:clrMapOvr>
  <p:transition advTm="6000">
    <p:cu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2"/>
          <p:cNvSpPr>
            <a:spLocks noGrp="1" noChangeArrowheads="1"/>
          </p:cNvSpPr>
          <p:nvPr>
            <p:ph type="title" idx="4294967295"/>
          </p:nvPr>
        </p:nvSpPr>
        <p:spPr>
          <a:xfrm>
            <a:off x="1295400" y="304800"/>
            <a:ext cx="7391400" cy="914400"/>
          </a:xfrm>
        </p:spPr>
        <p:txBody>
          <a:bodyPr/>
          <a:lstStyle/>
          <a:p>
            <a:pPr algn="ctr" eaLnBrk="1" hangingPunct="1"/>
            <a:r>
              <a:rPr lang="en-US" sz="3600" smtClean="0"/>
              <a:t>County Election Board Proceedings</a:t>
            </a:r>
          </a:p>
        </p:txBody>
      </p:sp>
      <p:sp>
        <p:nvSpPr>
          <p:cNvPr id="38914" name="Rectangle 3"/>
          <p:cNvSpPr>
            <a:spLocks noGrp="1" noChangeArrowheads="1"/>
          </p:cNvSpPr>
          <p:nvPr>
            <p:ph type="body" idx="4294967295"/>
          </p:nvPr>
        </p:nvSpPr>
        <p:spPr>
          <a:xfrm>
            <a:off x="304800" y="1219200"/>
            <a:ext cx="8458200" cy="5638800"/>
          </a:xfrm>
        </p:spPr>
        <p:txBody>
          <a:bodyPr/>
          <a:lstStyle/>
          <a:p>
            <a:pPr algn="ctr" eaLnBrk="1" hangingPunct="1">
              <a:lnSpc>
                <a:spcPct val="90000"/>
              </a:lnSpc>
              <a:buFont typeface="Wingdings" pitchFamily="2" charset="2"/>
              <a:buNone/>
            </a:pPr>
            <a:r>
              <a:rPr lang="en-US" sz="3200" u="sng" smtClean="0">
                <a:solidFill>
                  <a:schemeClr val="tx2"/>
                </a:solidFill>
              </a:rPr>
              <a:t>Basic Points to Remember</a:t>
            </a:r>
          </a:p>
          <a:p>
            <a:pPr algn="ctr" eaLnBrk="1" hangingPunct="1">
              <a:lnSpc>
                <a:spcPct val="90000"/>
              </a:lnSpc>
              <a:buFont typeface="Wingdings" pitchFamily="2" charset="2"/>
              <a:buNone/>
            </a:pPr>
            <a:endParaRPr lang="en-US" sz="800" u="sng" smtClean="0">
              <a:solidFill>
                <a:schemeClr val="tx2"/>
              </a:solidFill>
            </a:endParaRPr>
          </a:p>
          <a:p>
            <a:pPr eaLnBrk="1" hangingPunct="1">
              <a:lnSpc>
                <a:spcPct val="90000"/>
              </a:lnSpc>
              <a:buClr>
                <a:schemeClr val="tx2"/>
              </a:buClr>
              <a:buSzTx/>
              <a:buFont typeface="Wingdings" pitchFamily="2" charset="2"/>
              <a:buChar char="Ø"/>
            </a:pPr>
            <a:r>
              <a:rPr lang="en-US" smtClean="0">
                <a:solidFill>
                  <a:schemeClr val="tx2"/>
                </a:solidFill>
              </a:rPr>
              <a:t>Give the best notice you can to interested persons and the general public.  </a:t>
            </a:r>
          </a:p>
          <a:p>
            <a:pPr eaLnBrk="1" hangingPunct="1">
              <a:lnSpc>
                <a:spcPct val="90000"/>
              </a:lnSpc>
              <a:buClr>
                <a:schemeClr val="tx2"/>
              </a:buClr>
              <a:buSzTx/>
              <a:buFont typeface="Wingdings" pitchFamily="2" charset="2"/>
              <a:buChar char="Ø"/>
            </a:pPr>
            <a:endParaRPr lang="en-US" sz="800" smtClean="0">
              <a:solidFill>
                <a:schemeClr val="tx2"/>
              </a:solidFill>
            </a:endParaRPr>
          </a:p>
          <a:p>
            <a:pPr eaLnBrk="1" hangingPunct="1">
              <a:lnSpc>
                <a:spcPct val="90000"/>
              </a:lnSpc>
              <a:buClr>
                <a:schemeClr val="tx2"/>
              </a:buClr>
              <a:buSzTx/>
              <a:buFont typeface="Wingdings" pitchFamily="2" charset="2"/>
              <a:buChar char="Ø"/>
            </a:pPr>
            <a:r>
              <a:rPr lang="en-US" smtClean="0">
                <a:solidFill>
                  <a:schemeClr val="tx2"/>
                </a:solidFill>
              </a:rPr>
              <a:t>Set the rules BEFORE the hearing starts: </a:t>
            </a:r>
          </a:p>
          <a:p>
            <a:pPr eaLnBrk="1" hangingPunct="1">
              <a:lnSpc>
                <a:spcPct val="90000"/>
              </a:lnSpc>
              <a:buClr>
                <a:schemeClr val="tx2"/>
              </a:buClr>
              <a:buSzTx/>
              <a:buFont typeface="Wingdings" pitchFamily="2" charset="2"/>
              <a:buNone/>
            </a:pPr>
            <a:r>
              <a:rPr lang="en-US" smtClean="0">
                <a:solidFill>
                  <a:schemeClr val="tx2"/>
                </a:solidFill>
              </a:rPr>
              <a:t>	“Well, when we play Monopoly, we put Community Chest money on “No Parking.”</a:t>
            </a:r>
            <a:endParaRPr lang="en-US" sz="2400" smtClean="0">
              <a:solidFill>
                <a:schemeClr val="tx2"/>
              </a:solidFill>
            </a:endParaRPr>
          </a:p>
          <a:p>
            <a:pPr eaLnBrk="1" hangingPunct="1">
              <a:lnSpc>
                <a:spcPct val="90000"/>
              </a:lnSpc>
              <a:buClr>
                <a:schemeClr val="tx2"/>
              </a:buClr>
              <a:buSzTx/>
              <a:buFont typeface="Wingdings" pitchFamily="2" charset="2"/>
              <a:buChar char="Ø"/>
            </a:pPr>
            <a:endParaRPr lang="en-US" sz="800" smtClean="0">
              <a:solidFill>
                <a:schemeClr val="tx2"/>
              </a:solidFill>
            </a:endParaRPr>
          </a:p>
          <a:p>
            <a:pPr eaLnBrk="1" hangingPunct="1">
              <a:lnSpc>
                <a:spcPct val="90000"/>
              </a:lnSpc>
              <a:buClr>
                <a:schemeClr val="tx2"/>
              </a:buClr>
              <a:buSzTx/>
              <a:buFont typeface="Wingdings" pitchFamily="2" charset="2"/>
              <a:buChar char="Ø"/>
            </a:pPr>
            <a:r>
              <a:rPr lang="en-US" smtClean="0">
                <a:solidFill>
                  <a:schemeClr val="tx2"/>
                </a:solidFill>
              </a:rPr>
              <a:t>Get it written down (or recorded). Even if you don’t think it will happen, plan as if the Election Board will have to go to court to defend its actions before a judge. Good meeting minutes, tape recordings, or even court reporters in unusual situation are worth the trouble.</a:t>
            </a:r>
          </a:p>
        </p:txBody>
      </p:sp>
    </p:spTree>
  </p:cSld>
  <p:clrMapOvr>
    <a:masterClrMapping/>
  </p:clrMapOvr>
  <p:transition advTm="6000">
    <p:cut/>
  </p:transition>
</p:sld>
</file>

<file path=ppt/theme/theme1.xml><?xml version="1.0" encoding="utf-8"?>
<a:theme xmlns:a="http://schemas.openxmlformats.org/drawingml/2006/main" name="Default Design">
  <a:themeElements>
    <a:clrScheme name="">
      <a:dk1>
        <a:srgbClr val="800000"/>
      </a:dk1>
      <a:lt1>
        <a:srgbClr val="FFFF00"/>
      </a:lt1>
      <a:dk2>
        <a:srgbClr val="000000"/>
      </a:dk2>
      <a:lt2>
        <a:srgbClr val="FFFFCC"/>
      </a:lt2>
      <a:accent1>
        <a:srgbClr val="777777"/>
      </a:accent1>
      <a:accent2>
        <a:srgbClr val="0033CC"/>
      </a:accent2>
      <a:accent3>
        <a:srgbClr val="AAAAAA"/>
      </a:accent3>
      <a:accent4>
        <a:srgbClr val="DADA00"/>
      </a:accent4>
      <a:accent5>
        <a:srgbClr val="BDBDBD"/>
      </a:accent5>
      <a:accent6>
        <a:srgbClr val="002DB9"/>
      </a:accent6>
      <a:hlink>
        <a:srgbClr val="800000"/>
      </a:hlink>
      <a:folHlink>
        <a:srgbClr val="660066"/>
      </a:folHlink>
    </a:clrScheme>
    <a:fontScheme name="Default Design">
      <a:majorFont>
        <a:latin typeface="AGaramond"/>
        <a:ea typeface=""/>
        <a:cs typeface=""/>
      </a:majorFont>
      <a:minorFont>
        <a:latin typeface="AGaramon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4800" b="1" i="0" u="none" strike="noStrike" cap="none" normalizeH="0" baseline="0" smtClean="0">
            <a:ln>
              <a:noFill/>
            </a:ln>
            <a:solidFill>
              <a:schemeClr val="tx1"/>
            </a:solidFill>
            <a:effectLst/>
            <a:latin typeface="AGaramond"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4800" b="1" i="0" u="none" strike="noStrike" cap="none" normalizeH="0" baseline="0" smtClean="0">
            <a:ln>
              <a:noFill/>
            </a:ln>
            <a:solidFill>
              <a:schemeClr val="tx1"/>
            </a:solidFill>
            <a:effectLst/>
            <a:latin typeface="AGaramond" pitchFamily="18" charset="0"/>
          </a:defRPr>
        </a:defPPr>
      </a:lstStyle>
    </a:lnDef>
  </a:objectDefaults>
  <a:extraClrSchemeLst>
    <a:extraClrScheme>
      <a:clrScheme name="Default Design 1">
        <a:dk1>
          <a:srgbClr val="800000"/>
        </a:dk1>
        <a:lt1>
          <a:srgbClr val="FFFFFF"/>
        </a:lt1>
        <a:dk2>
          <a:srgbClr val="000000"/>
        </a:dk2>
        <a:lt2>
          <a:srgbClr val="FFFFCC"/>
        </a:lt2>
        <a:accent1>
          <a:srgbClr val="777777"/>
        </a:accent1>
        <a:accent2>
          <a:srgbClr val="0033CC"/>
        </a:accent2>
        <a:accent3>
          <a:srgbClr val="AAAAAA"/>
        </a:accent3>
        <a:accent4>
          <a:srgbClr val="DADADA"/>
        </a:accent4>
        <a:accent5>
          <a:srgbClr val="BDBDBD"/>
        </a:accent5>
        <a:accent6>
          <a:srgbClr val="002DB9"/>
        </a:accent6>
        <a:hlink>
          <a:srgbClr val="800000"/>
        </a:hlink>
        <a:folHlink>
          <a:srgbClr val="660066"/>
        </a:folHlink>
      </a:clrScheme>
      <a:clrMap bg1="dk2" tx1="lt1" bg2="dk1" tx2="lt2" accent1="accent1" accent2="accent2" accent3="accent3" accent4="accent4" accent5="accent5" accent6="accent6" hlink="hlink" folHlink="folHlink"/>
    </a:extraClrScheme>
    <a:extraClrScheme>
      <a:clrScheme name="Default Design 2">
        <a:dk1>
          <a:srgbClr val="009999"/>
        </a:dk1>
        <a:lt1>
          <a:srgbClr val="FFFFFF"/>
        </a:lt1>
        <a:dk2>
          <a:srgbClr val="336699"/>
        </a:dk2>
        <a:lt2>
          <a:srgbClr val="010000"/>
        </a:lt2>
        <a:accent1>
          <a:srgbClr val="CCECFF"/>
        </a:accent1>
        <a:accent2>
          <a:srgbClr val="FFFFCC"/>
        </a:accent2>
        <a:accent3>
          <a:srgbClr val="FFFFFF"/>
        </a:accent3>
        <a:accent4>
          <a:srgbClr val="008282"/>
        </a:accent4>
        <a:accent5>
          <a:srgbClr val="E2F4FF"/>
        </a:accent5>
        <a:accent6>
          <a:srgbClr val="E7E7B9"/>
        </a:accent6>
        <a:hlink>
          <a:srgbClr val="FF9966"/>
        </a:hlink>
        <a:folHlink>
          <a:srgbClr val="FFCC66"/>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CBCBCB"/>
        </a:lt2>
        <a:accent1>
          <a:srgbClr val="C0C0C0"/>
        </a:accent1>
        <a:accent2>
          <a:srgbClr val="DDDDDD"/>
        </a:accent2>
        <a:accent3>
          <a:srgbClr val="FFFFFF"/>
        </a:accent3>
        <a:accent4>
          <a:srgbClr val="000000"/>
        </a:accent4>
        <a:accent5>
          <a:srgbClr val="DCDCDC"/>
        </a:accent5>
        <a:accent6>
          <a:srgbClr val="C8C8C8"/>
        </a:accent6>
        <a:hlink>
          <a:srgbClr val="5F5F5F"/>
        </a:hlink>
        <a:folHlink>
          <a:srgbClr val="DDDDDD"/>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7496</TotalTime>
  <Words>1572</Words>
  <Application>Microsoft PowerPoint 7.0</Application>
  <PresentationFormat>On-screen Show (4:3)</PresentationFormat>
  <Paragraphs>256</Paragraphs>
  <Slides>24</Slides>
  <Notes>0</Notes>
  <HiddenSlides>0</HiddenSlides>
  <MMClips>0</MMClips>
  <ScaleCrop>false</ScaleCrop>
  <HeadingPairs>
    <vt:vector size="6" baseType="variant">
      <vt:variant>
        <vt:lpstr>Fonts Used</vt:lpstr>
      </vt:variant>
      <vt:variant>
        <vt:i4>4</vt:i4>
      </vt:variant>
      <vt:variant>
        <vt:lpstr>Design Template</vt:lpstr>
      </vt:variant>
      <vt:variant>
        <vt:i4>2</vt:i4>
      </vt:variant>
      <vt:variant>
        <vt:lpstr>Slide Titles</vt:lpstr>
      </vt:variant>
      <vt:variant>
        <vt:i4>24</vt:i4>
      </vt:variant>
    </vt:vector>
  </HeadingPairs>
  <TitlesOfParts>
    <vt:vector size="30" baseType="lpstr">
      <vt:lpstr>AGaramond</vt:lpstr>
      <vt:lpstr>Arial</vt:lpstr>
      <vt:lpstr>Wingdings</vt:lpstr>
      <vt:lpstr>Times New Roman</vt:lpstr>
      <vt:lpstr>Default Design</vt:lpstr>
      <vt:lpstr>Default Design</vt:lpstr>
      <vt:lpstr>County Election Board Proceedings</vt:lpstr>
      <vt:lpstr>County Election Board Proceedings</vt:lpstr>
      <vt:lpstr>County Election Board Proceedings</vt:lpstr>
      <vt:lpstr>County Election Board Proceedings</vt:lpstr>
      <vt:lpstr>County Election Board Proceedings</vt:lpstr>
      <vt:lpstr>County Election Board Proceedings</vt:lpstr>
      <vt:lpstr>County Election Board Proceedings</vt:lpstr>
      <vt:lpstr>County Election Board Proceedings</vt:lpstr>
      <vt:lpstr>County Election Board Proceedings</vt:lpstr>
      <vt:lpstr>County Election Board Proceedings</vt:lpstr>
      <vt:lpstr>County Election Board Proceedings</vt:lpstr>
      <vt:lpstr>County Election Board Proceedings</vt:lpstr>
      <vt:lpstr>County Election Board Proceedings</vt:lpstr>
      <vt:lpstr>County Election Board Proceedings</vt:lpstr>
      <vt:lpstr>County Election Board Proceedings</vt:lpstr>
      <vt:lpstr>County Election Board Proceedings</vt:lpstr>
      <vt:lpstr>County Election Board Proceedings</vt:lpstr>
      <vt:lpstr>County Election Board Procedures</vt:lpstr>
      <vt:lpstr>County Election Board Proceedings</vt:lpstr>
      <vt:lpstr>County Election Board Proceedings</vt:lpstr>
      <vt:lpstr>County Election Board Proceedings</vt:lpstr>
      <vt:lpstr>County Election Board Proceedings</vt:lpstr>
      <vt:lpstr>County Election Board Proceedings</vt:lpstr>
      <vt:lpstr>County Election Board Proceedings</vt:lpstr>
    </vt:vector>
  </TitlesOfParts>
  <Manager>Bruce K. Northern</Manager>
  <Company>Indiana Election Division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Campaign Finance 2000</dc:title>
  <dc:subject>CFA Info for Election2000</dc:subject>
  <dc:creator>Michelle Thompson and Pamela Potesta</dc:creator>
  <cp:lastModifiedBy>IOT</cp:lastModifiedBy>
  <cp:revision>230</cp:revision>
  <cp:lastPrinted>1601-01-01T00:00:00Z</cp:lastPrinted>
  <dcterms:created xsi:type="dcterms:W3CDTF">1601-01-01T00:00:00Z</dcterms:created>
  <dcterms:modified xsi:type="dcterms:W3CDTF">2010-12-10T22:12:10Z</dcterms:modified>
</cp:coreProperties>
</file>