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  <p:sldMasterId id="2147483677" r:id="rId2"/>
  </p:sldMasterIdLst>
  <p:notesMasterIdLst>
    <p:notesMasterId r:id="rId24"/>
  </p:notesMasterIdLst>
  <p:handoutMasterIdLst>
    <p:handoutMasterId r:id="rId25"/>
  </p:handoutMasterIdLst>
  <p:sldIdLst>
    <p:sldId id="307" r:id="rId3"/>
    <p:sldId id="899" r:id="rId4"/>
    <p:sldId id="877" r:id="rId5"/>
    <p:sldId id="883" r:id="rId6"/>
    <p:sldId id="895" r:id="rId7"/>
    <p:sldId id="880" r:id="rId8"/>
    <p:sldId id="872" r:id="rId9"/>
    <p:sldId id="919" r:id="rId10"/>
    <p:sldId id="882" r:id="rId11"/>
    <p:sldId id="930" r:id="rId12"/>
    <p:sldId id="934" r:id="rId13"/>
    <p:sldId id="935" r:id="rId14"/>
    <p:sldId id="936" r:id="rId15"/>
    <p:sldId id="937" r:id="rId16"/>
    <p:sldId id="938" r:id="rId17"/>
    <p:sldId id="939" r:id="rId18"/>
    <p:sldId id="940" r:id="rId19"/>
    <p:sldId id="945" r:id="rId20"/>
    <p:sldId id="947" r:id="rId21"/>
    <p:sldId id="944" r:id="rId22"/>
    <p:sldId id="946" r:id="rId23"/>
  </p:sldIdLst>
  <p:sldSz cx="10287000" cy="6858000" type="35mm"/>
  <p:notesSz cx="9766300" cy="6858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Palatino" pitchFamily="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Palatino" pitchFamily="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Palatino" pitchFamily="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Palatino" pitchFamily="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Palatino" pitchFamily="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Palatino" pitchFamily="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Palatino" pitchFamily="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Palatino" pitchFamily="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Palatino" pitchFamily="6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307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71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500"/>
    <p:restoredTop sz="94699"/>
  </p:normalViewPr>
  <p:slideViewPr>
    <p:cSldViewPr>
      <p:cViewPr varScale="1">
        <p:scale>
          <a:sx n="110" d="100"/>
          <a:sy n="110" d="100"/>
        </p:scale>
        <p:origin x="798" y="150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544"/>
    </p:cViewPr>
  </p:sorterViewPr>
  <p:notesViewPr>
    <p:cSldViewPr>
      <p:cViewPr varScale="1">
        <p:scale>
          <a:sx n="88" d="100"/>
          <a:sy n="88" d="100"/>
        </p:scale>
        <p:origin x="3736" y="176"/>
      </p:cViewPr>
      <p:guideLst>
        <p:guide orient="horz" pos="2160"/>
        <p:guide pos="307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="" xmlns:a16="http://schemas.microsoft.com/office/drawing/2014/main" id="{F759CBF1-C2BD-7C43-9A57-C527C73D9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725" y="460375"/>
            <a:ext cx="1470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pitchFamily="2" charset="77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1000"/>
              <a:t>John D. Corrigan, PhD</a:t>
            </a:r>
            <a:br>
              <a:rPr lang="en-US" altLang="en-US" sz="1000"/>
            </a:br>
            <a:r>
              <a:rPr lang="en-US" altLang="en-US" sz="1000"/>
              <a:t>Ohio State University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A2B772DD-CAA3-D940-9F8B-9423EF3021E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32438" y="6515100"/>
            <a:ext cx="4232275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Palatino" pitchFamily="2" charset="77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066BC27D-D6EF-46F8-B36E-3831EB43B9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58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="" xmlns:a16="http://schemas.microsoft.com/office/drawing/2014/main" id="{8E65E371-342B-CA46-A0F1-0DA807ADD9D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01750" y="3257550"/>
            <a:ext cx="7162800" cy="3086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78163" y="596900"/>
            <a:ext cx="3609975" cy="24066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4405759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alatino" pitchFamily="-106" charset="0"/>
        <a:ea typeface="MS PGothic" panose="020B0600070205080204" pitchFamily="34" charset="-128"/>
        <a:cs typeface="ＭＳ Ｐゴシック" pitchFamily="-10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alatino" pitchFamily="-10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alatino" pitchFamily="-10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alatino" pitchFamily="-10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alatino" pitchFamily="-106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Palatino" pitchFamily="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540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Palatino" pitchFamily="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525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Palatino" pitchFamily="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514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smtClean="0">
              <a:latin typeface="Times New Roman" panose="02020603050405020304" pitchFamily="18" charset="0"/>
            </a:endParaRPr>
          </a:p>
          <a:p>
            <a:r>
              <a:rPr lang="en-US" altLang="en-US" smtClean="0"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56346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Times New Roman" panose="02020603050405020304" pitchFamily="18" charset="0"/>
              </a:rPr>
              <a:t>Please refer to the document: </a:t>
            </a:r>
            <a:r>
              <a:rPr lang="en-US" altLang="en-US" b="1" smtClean="0">
                <a:latin typeface="Times" panose="02020603050405020304" pitchFamily="18" charset="0"/>
              </a:rPr>
              <a:t>Ohio State University TBI Identification Method Short Form.</a:t>
            </a:r>
            <a:endParaRPr lang="en-US" altLang="en-US" smtClean="0">
              <a:latin typeface="Times New Roman" panose="02020603050405020304" pitchFamily="18" charset="0"/>
            </a:endParaRPr>
          </a:p>
          <a:p>
            <a:endParaRPr lang="en-US" altLang="en-US" smtClean="0">
              <a:latin typeface="Times New Roman" panose="02020603050405020304" pitchFamily="18" charset="0"/>
            </a:endParaRPr>
          </a:p>
          <a:p>
            <a:r>
              <a:rPr lang="en-US" altLang="en-US" smtClean="0">
                <a:latin typeface="Times New Roman" panose="02020603050405020304" pitchFamily="18" charset="0"/>
              </a:rPr>
              <a:t>Many people incur multiple injuries in a traumatic event; injuries to the head may be overlooked if there is a more life threatening or obvious injury.  Listen for reports of a blow to the head, the head having impact with another object (e.g., the ground, a windshield) or substantial shaking without impact.  </a:t>
            </a:r>
            <a:r>
              <a:rPr lang="ja-JP" altLang="en-US" smtClean="0">
                <a:latin typeface="Times New Roman" panose="02020603050405020304" pitchFamily="18" charset="0"/>
              </a:rPr>
              <a:t>“</a:t>
            </a:r>
            <a:r>
              <a:rPr lang="en-US" altLang="ja-JP" smtClean="0">
                <a:latin typeface="Times New Roman" panose="02020603050405020304" pitchFamily="18" charset="0"/>
              </a:rPr>
              <a:t>Concussion</a:t>
            </a:r>
            <a:r>
              <a:rPr lang="ja-JP" altLang="en-US" smtClean="0">
                <a:latin typeface="Times New Roman" panose="02020603050405020304" pitchFamily="18" charset="0"/>
              </a:rPr>
              <a:t>”</a:t>
            </a:r>
            <a:r>
              <a:rPr lang="en-US" altLang="ja-JP" smtClean="0">
                <a:latin typeface="Times New Roman" panose="02020603050405020304" pitchFamily="18" charset="0"/>
              </a:rPr>
              <a:t> literally means shaking.  Events involving high velocity forces, such as experienced during a moving vehicle crash or an explosion, may result in a brain injury even if the head is not hit.  Listen for injuries that received, or should have received medical attention.</a:t>
            </a:r>
          </a:p>
          <a:p>
            <a:endParaRPr lang="en-US" altLang="en-US" smtClean="0">
              <a:latin typeface="Times New Roman" panose="02020603050405020304" pitchFamily="18" charset="0"/>
            </a:endParaRPr>
          </a:p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121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Times New Roman" panose="02020603050405020304" pitchFamily="18" charset="0"/>
              </a:rPr>
              <a:t>Please refer to the document: </a:t>
            </a:r>
            <a:r>
              <a:rPr lang="en-US" altLang="en-US" b="1" smtClean="0">
                <a:latin typeface="Times" panose="02020603050405020304" pitchFamily="18" charset="0"/>
              </a:rPr>
              <a:t>Ohio State University TBI Identification Method Short Form.</a:t>
            </a:r>
            <a:endParaRPr lang="en-US" altLang="en-US" smtClean="0">
              <a:latin typeface="Times New Roman" panose="02020603050405020304" pitchFamily="18" charset="0"/>
            </a:endParaRPr>
          </a:p>
          <a:p>
            <a:endParaRPr lang="en-US" altLang="en-US" smtClean="0">
              <a:latin typeface="Times New Roman" panose="02020603050405020304" pitchFamily="18" charset="0"/>
            </a:endParaRPr>
          </a:p>
          <a:p>
            <a:r>
              <a:rPr lang="en-US" altLang="en-US" smtClean="0">
                <a:latin typeface="Times New Roman" panose="02020603050405020304" pitchFamily="18" charset="0"/>
              </a:rPr>
              <a:t>Many people incur multiple injuries in a traumatic event; injuries to the head may be overlooked if there is a more life threatening or obvious injury.  Listen for reports of a blow to the head, the head having impact with another object (e.g., the ground, a windshield) or substantial shaking without impact.  </a:t>
            </a:r>
            <a:r>
              <a:rPr lang="ja-JP" altLang="en-US" smtClean="0">
                <a:latin typeface="Times New Roman" panose="02020603050405020304" pitchFamily="18" charset="0"/>
              </a:rPr>
              <a:t>“</a:t>
            </a:r>
            <a:r>
              <a:rPr lang="en-US" altLang="ja-JP" smtClean="0">
                <a:latin typeface="Times New Roman" panose="02020603050405020304" pitchFamily="18" charset="0"/>
              </a:rPr>
              <a:t>Concussion</a:t>
            </a:r>
            <a:r>
              <a:rPr lang="ja-JP" altLang="en-US" smtClean="0">
                <a:latin typeface="Times New Roman" panose="02020603050405020304" pitchFamily="18" charset="0"/>
              </a:rPr>
              <a:t>”</a:t>
            </a:r>
            <a:r>
              <a:rPr lang="en-US" altLang="ja-JP" smtClean="0">
                <a:latin typeface="Times New Roman" panose="02020603050405020304" pitchFamily="18" charset="0"/>
              </a:rPr>
              <a:t> literally means shaking.  Events involving high velocity forces, such as experienced during a moving vehicle crash or an explosion, may result in a brain injury even if the head is not hit.  Listen for injuries that received, or should have received medical attention.</a:t>
            </a:r>
          </a:p>
          <a:p>
            <a:endParaRPr lang="en-US" altLang="en-US" smtClean="0">
              <a:latin typeface="Times New Roman" panose="02020603050405020304" pitchFamily="18" charset="0"/>
            </a:endParaRPr>
          </a:p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267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Times New Roman" panose="02020603050405020304" pitchFamily="18" charset="0"/>
              </a:rPr>
              <a:t>Please refer to the document: </a:t>
            </a:r>
            <a:r>
              <a:rPr lang="en-US" altLang="en-US" b="1" smtClean="0">
                <a:latin typeface="Times" panose="02020603050405020304" pitchFamily="18" charset="0"/>
              </a:rPr>
              <a:t>Ohio State University TBI Identification Method Short Form.</a:t>
            </a:r>
            <a:endParaRPr lang="en-US" altLang="en-US" smtClean="0">
              <a:latin typeface="Times New Roman" panose="02020603050405020304" pitchFamily="18" charset="0"/>
            </a:endParaRPr>
          </a:p>
          <a:p>
            <a:endParaRPr lang="en-US" altLang="en-US" smtClean="0">
              <a:latin typeface="Times New Roman" panose="02020603050405020304" pitchFamily="18" charset="0"/>
            </a:endParaRPr>
          </a:p>
          <a:p>
            <a:r>
              <a:rPr lang="en-US" altLang="en-US" smtClean="0">
                <a:latin typeface="Times New Roman" panose="02020603050405020304" pitchFamily="18" charset="0"/>
              </a:rPr>
              <a:t>Many people incur multiple injuries in a traumatic event; injuries to the head may be overlooked if there is a more life threatening or obvious injury.  Listen for reports of a blow to the head, the head having impact with another object (e.g., the ground, a windshield) or substantial shaking without impact.  </a:t>
            </a:r>
            <a:r>
              <a:rPr lang="ja-JP" altLang="en-US" smtClean="0">
                <a:latin typeface="Times New Roman" panose="02020603050405020304" pitchFamily="18" charset="0"/>
              </a:rPr>
              <a:t>“</a:t>
            </a:r>
            <a:r>
              <a:rPr lang="en-US" altLang="ja-JP" smtClean="0">
                <a:latin typeface="Times New Roman" panose="02020603050405020304" pitchFamily="18" charset="0"/>
              </a:rPr>
              <a:t>Concussion</a:t>
            </a:r>
            <a:r>
              <a:rPr lang="ja-JP" altLang="en-US" smtClean="0">
                <a:latin typeface="Times New Roman" panose="02020603050405020304" pitchFamily="18" charset="0"/>
              </a:rPr>
              <a:t>”</a:t>
            </a:r>
            <a:r>
              <a:rPr lang="en-US" altLang="ja-JP" smtClean="0">
                <a:latin typeface="Times New Roman" panose="02020603050405020304" pitchFamily="18" charset="0"/>
              </a:rPr>
              <a:t> literally means shaking.  Events involving high velocity forces, such as experienced during a moving vehicle crash or an explosion, may result in a brain injury even if the head is not hit.  Listen for injuries that received, or should have received medical attention.</a:t>
            </a:r>
          </a:p>
          <a:p>
            <a:endParaRPr lang="en-US" altLang="en-US" smtClean="0">
              <a:latin typeface="Times New Roman" panose="02020603050405020304" pitchFamily="18" charset="0"/>
            </a:endParaRPr>
          </a:p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887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Times New Roman" panose="02020603050405020304" pitchFamily="18" charset="0"/>
              </a:rPr>
              <a:t>Just knowing that a person has a history of at least one TBI provides you with limited information.  However, this information should lead you to suspect that there may also be a history of difficulties with accessing services.</a:t>
            </a:r>
          </a:p>
        </p:txBody>
      </p:sp>
    </p:spTree>
    <p:extLst>
      <p:ext uri="{BB962C8B-B14F-4D97-AF65-F5344CB8AC3E}">
        <p14:creationId xmlns:p14="http://schemas.microsoft.com/office/powerpoint/2010/main" val="3877410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hyperlink" Target="mailto:Judy.Reuter@rhin.com" TargetMode="Externa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5875" y="1122363"/>
            <a:ext cx="7715250" cy="2387600"/>
          </a:xfrm>
        </p:spPr>
        <p:txBody>
          <a:bodyPr anchor="b"/>
          <a:lstStyle>
            <a:lvl1pPr algn="ctr">
              <a:defRPr sz="5063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75" y="3602038"/>
            <a:ext cx="7715250" cy="1655762"/>
          </a:xfrm>
        </p:spPr>
        <p:txBody>
          <a:bodyPr/>
          <a:lstStyle>
            <a:lvl1pPr marL="0" indent="0" algn="ctr">
              <a:buNone/>
              <a:defRPr sz="2025"/>
            </a:lvl1pPr>
            <a:lvl2pPr marL="385785" indent="0" algn="ctr">
              <a:buNone/>
              <a:defRPr sz="1688"/>
            </a:lvl2pPr>
            <a:lvl3pPr marL="771571" indent="0" algn="ctr">
              <a:buNone/>
              <a:defRPr sz="1519"/>
            </a:lvl3pPr>
            <a:lvl4pPr marL="1157356" indent="0" algn="ctr">
              <a:buNone/>
              <a:defRPr sz="1350"/>
            </a:lvl4pPr>
            <a:lvl5pPr marL="1543141" indent="0" algn="ctr">
              <a:buNone/>
              <a:defRPr sz="1350"/>
            </a:lvl5pPr>
            <a:lvl6pPr marL="1928927" indent="0" algn="ctr">
              <a:buNone/>
              <a:defRPr sz="1350"/>
            </a:lvl6pPr>
            <a:lvl7pPr marL="2314712" indent="0" algn="ctr">
              <a:buNone/>
              <a:defRPr sz="1350"/>
            </a:lvl7pPr>
            <a:lvl8pPr marL="2700498" indent="0" algn="ctr">
              <a:buNone/>
              <a:defRPr sz="1350"/>
            </a:lvl8pPr>
            <a:lvl9pPr marL="3086283" indent="0" algn="ctr">
              <a:buNone/>
              <a:defRPr sz="135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C5A86-2C45-4E75-9301-255F98251BF4}" type="datetimeFigureOut">
              <a:rPr lang="en-US" smtClean="0"/>
              <a:t>7/5/2019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CB39-2E5E-4591-BF66-9784C3DD6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439469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C5A86-2C45-4E75-9301-255F98251BF4}" type="datetimeFigureOut">
              <a:rPr lang="en-US" smtClean="0"/>
              <a:t>7/5/2019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CB39-2E5E-4591-BF66-9784C3DD6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717100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1635" y="365125"/>
            <a:ext cx="2218134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231" y="365125"/>
            <a:ext cx="6525816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C5A86-2C45-4E75-9301-255F98251BF4}" type="datetimeFigureOut">
              <a:rPr lang="en-US" smtClean="0"/>
              <a:t>7/5/2019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CB39-2E5E-4591-BF66-9784C3DD6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798486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0" y="8382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181100" y="2362200"/>
            <a:ext cx="381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0" y="2362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1843797"/>
      </p:ext>
    </p:extLst>
  </p:cSld>
  <p:clrMapOvr>
    <a:masterClrMapping/>
  </p:clrMapOvr>
  <p:transition spd="med">
    <p:pull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1122363"/>
            <a:ext cx="8743950" cy="2387600"/>
          </a:xfrm>
          <a:prstGeom prst="rect">
            <a:avLst/>
          </a:prstGeom>
        </p:spPr>
        <p:txBody>
          <a:bodyPr anchor="b"/>
          <a:lstStyle>
            <a:lvl1pPr algn="ctr">
              <a:defRPr sz="506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75" y="3602038"/>
            <a:ext cx="771525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25"/>
            </a:lvl1pPr>
            <a:lvl2pPr marL="385785" indent="0" algn="ctr">
              <a:buNone/>
              <a:defRPr sz="1688"/>
            </a:lvl2pPr>
            <a:lvl3pPr marL="771571" indent="0" algn="ctr">
              <a:buNone/>
              <a:defRPr sz="1519"/>
            </a:lvl3pPr>
            <a:lvl4pPr marL="1157356" indent="0" algn="ctr">
              <a:buNone/>
              <a:defRPr sz="1350"/>
            </a:lvl4pPr>
            <a:lvl5pPr marL="1543141" indent="0" algn="ctr">
              <a:buNone/>
              <a:defRPr sz="1350"/>
            </a:lvl5pPr>
            <a:lvl6pPr marL="1928927" indent="0" algn="ctr">
              <a:buNone/>
              <a:defRPr sz="1350"/>
            </a:lvl6pPr>
            <a:lvl7pPr marL="2314712" indent="0" algn="ctr">
              <a:buNone/>
              <a:defRPr sz="1350"/>
            </a:lvl7pPr>
            <a:lvl8pPr marL="2700498" indent="0" algn="ctr">
              <a:buNone/>
              <a:defRPr sz="1350"/>
            </a:lvl8pPr>
            <a:lvl9pPr marL="3086283" indent="0" algn="ctr">
              <a:buNone/>
              <a:defRPr sz="135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231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07569" y="6356353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65194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723073" y="6281154"/>
            <a:ext cx="2434590" cy="325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06" b="1" cap="all" dirty="0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RHI-Eagle highlands Inpatient and Outpatient Services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06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4141 Shore Drive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06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Indianapolis, IN 46254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5503545" y="6293025"/>
            <a:ext cx="2065973" cy="325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06" b="1" cap="all" dirty="0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RHI-Northwest brain  Injury center </a:t>
            </a:r>
            <a:r>
              <a:rPr lang="en-US" sz="506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9531 Valparaiso Court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06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Indianapolis, IN 46268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3686175" y="6293024"/>
            <a:ext cx="1783080" cy="325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06" b="1" cap="all" dirty="0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RHI-Carmel Outpatient Services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06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12425 Old Meridian Street, Suite B2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06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Carmel, IN 46032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458075" y="6293026"/>
            <a:ext cx="2057400" cy="39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06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RHI is a community collaboration between Indiana University Health and St. Vincent Health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06" b="1" dirty="0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317-329-2000  |  </a:t>
            </a:r>
            <a:r>
              <a:rPr lang="en-US" sz="506" b="1" dirty="0" err="1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rhin.com</a:t>
            </a:r>
            <a:endParaRPr lang="en-US" sz="506" b="1" dirty="0">
              <a:solidFill>
                <a:srgbClr val="68C5EC"/>
              </a:solidFill>
              <a:latin typeface="Arial" charset="0"/>
              <a:ea typeface="ＭＳ Ｐゴシック" pitchFamily="1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74" baseline="30000" dirty="0">
              <a:solidFill>
                <a:prstClr val="black"/>
              </a:solidFill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05355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231" y="365128"/>
            <a:ext cx="8872538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231" y="1825625"/>
            <a:ext cx="8872538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231" y="6356353"/>
            <a:ext cx="2314575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07569" y="6356353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65194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E351A825-8714-47F2-B541-1F26A204BE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15462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874" y="1709741"/>
            <a:ext cx="8872538" cy="2852737"/>
          </a:xfrm>
          <a:prstGeom prst="rect">
            <a:avLst/>
          </a:prstGeom>
        </p:spPr>
        <p:txBody>
          <a:bodyPr anchor="b"/>
          <a:lstStyle>
            <a:lvl1pPr>
              <a:defRPr sz="506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1874" y="4589466"/>
            <a:ext cx="887253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25">
                <a:solidFill>
                  <a:schemeClr val="tx1"/>
                </a:solidFill>
              </a:defRPr>
            </a:lvl1pPr>
            <a:lvl2pPr marL="385785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2pPr>
            <a:lvl3pPr marL="771571" indent="0">
              <a:buNone/>
              <a:defRPr sz="1519">
                <a:solidFill>
                  <a:schemeClr val="tx1">
                    <a:tint val="75000"/>
                  </a:schemeClr>
                </a:solidFill>
              </a:defRPr>
            </a:lvl3pPr>
            <a:lvl4pPr marL="115735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4pPr>
            <a:lvl5pPr marL="1543141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5pPr>
            <a:lvl6pPr marL="192892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6pPr>
            <a:lvl7pPr marL="231471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7pPr>
            <a:lvl8pPr marL="2700498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8pPr>
            <a:lvl9pPr marL="30862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231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07569" y="6356353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65194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2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231" y="365128"/>
            <a:ext cx="8872538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231" y="1825625"/>
            <a:ext cx="437197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794" y="1825625"/>
            <a:ext cx="437197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07231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B01F9CA3-105E-4857-9057-6DB6197DA786}" type="datetimeFigureOut">
              <a:rPr lang="en-US" sz="1519" smtClean="0">
                <a:solidFill>
                  <a:prstClr val="black"/>
                </a:solidFill>
                <a:latin typeface="News Gothic MT"/>
                <a:ea typeface="ＭＳ Ｐゴシック" pitchFamily="34" charset="-128"/>
              </a:rPr>
              <a:pPr/>
              <a:t>7/5/2019</a:t>
            </a:fld>
            <a:endParaRPr lang="en-US" sz="1519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07569" y="6356353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en-US" sz="1519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65194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7F5CE407-6216-4202-80E4-A30DC2F709B2}" type="slidenum">
              <a:rPr lang="en-US" sz="1519" smtClean="0">
                <a:solidFill>
                  <a:prstClr val="black"/>
                </a:solidFill>
                <a:latin typeface="News Gothic MT"/>
                <a:ea typeface="ＭＳ Ｐゴシック" pitchFamily="34" charset="-128"/>
              </a:rPr>
              <a:pPr/>
              <a:t>‹#›</a:t>
            </a:fld>
            <a:endParaRPr lang="en-US" sz="1519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2163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365128"/>
            <a:ext cx="8872538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572" y="1681163"/>
            <a:ext cx="4351883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25" b="1"/>
            </a:lvl1pPr>
            <a:lvl2pPr marL="385785" indent="0">
              <a:buNone/>
              <a:defRPr sz="1688" b="1"/>
            </a:lvl2pPr>
            <a:lvl3pPr marL="771571" indent="0">
              <a:buNone/>
              <a:defRPr sz="1519" b="1"/>
            </a:lvl3pPr>
            <a:lvl4pPr marL="1157356" indent="0">
              <a:buNone/>
              <a:defRPr sz="1350" b="1"/>
            </a:lvl4pPr>
            <a:lvl5pPr marL="1543141" indent="0">
              <a:buNone/>
              <a:defRPr sz="1350" b="1"/>
            </a:lvl5pPr>
            <a:lvl6pPr marL="1928927" indent="0">
              <a:buNone/>
              <a:defRPr sz="1350" b="1"/>
            </a:lvl6pPr>
            <a:lvl7pPr marL="2314712" indent="0">
              <a:buNone/>
              <a:defRPr sz="1350" b="1"/>
            </a:lvl7pPr>
            <a:lvl8pPr marL="2700498" indent="0">
              <a:buNone/>
              <a:defRPr sz="1350" b="1"/>
            </a:lvl8pPr>
            <a:lvl9pPr marL="3086283" indent="0">
              <a:buNone/>
              <a:defRPr sz="13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572" y="2505075"/>
            <a:ext cx="4351883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07795" y="1681163"/>
            <a:ext cx="437331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25" b="1"/>
            </a:lvl1pPr>
            <a:lvl2pPr marL="385785" indent="0">
              <a:buNone/>
              <a:defRPr sz="1688" b="1"/>
            </a:lvl2pPr>
            <a:lvl3pPr marL="771571" indent="0">
              <a:buNone/>
              <a:defRPr sz="1519" b="1"/>
            </a:lvl3pPr>
            <a:lvl4pPr marL="1157356" indent="0">
              <a:buNone/>
              <a:defRPr sz="1350" b="1"/>
            </a:lvl4pPr>
            <a:lvl5pPr marL="1543141" indent="0">
              <a:buNone/>
              <a:defRPr sz="1350" b="1"/>
            </a:lvl5pPr>
            <a:lvl6pPr marL="1928927" indent="0">
              <a:buNone/>
              <a:defRPr sz="1350" b="1"/>
            </a:lvl6pPr>
            <a:lvl7pPr marL="2314712" indent="0">
              <a:buNone/>
              <a:defRPr sz="1350" b="1"/>
            </a:lvl7pPr>
            <a:lvl8pPr marL="2700498" indent="0">
              <a:buNone/>
              <a:defRPr sz="1350" b="1"/>
            </a:lvl8pPr>
            <a:lvl9pPr marL="3086283" indent="0">
              <a:buNone/>
              <a:defRPr sz="13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07795" y="2505075"/>
            <a:ext cx="4373315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07231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407569" y="6356353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265194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4978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231" y="365128"/>
            <a:ext cx="8872538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07231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B01F9CA3-105E-4857-9057-6DB6197DA786}" type="datetimeFigureOut">
              <a:rPr lang="en-US" sz="1139" smtClean="0">
                <a:solidFill>
                  <a:prstClr val="black"/>
                </a:solidFill>
                <a:latin typeface="News Gothic MT"/>
                <a:ea typeface="ＭＳ Ｐゴシック" pitchFamily="34" charset="-128"/>
              </a:rPr>
              <a:pPr/>
              <a:t>7/5/2019</a:t>
            </a:fld>
            <a:endParaRPr lang="en-US" sz="1139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407569" y="6356353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en-US" sz="1139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265194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7F5CE407-6216-4202-80E4-A30DC2F709B2}" type="slidenum">
              <a:rPr lang="en-US" sz="1139" smtClean="0">
                <a:solidFill>
                  <a:prstClr val="black"/>
                </a:solidFill>
                <a:latin typeface="News Gothic MT"/>
                <a:ea typeface="ＭＳ Ｐゴシック" pitchFamily="34" charset="-128"/>
              </a:rPr>
              <a:pPr/>
              <a:t>‹#›</a:t>
            </a:fld>
            <a:endParaRPr lang="en-US" sz="1139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61375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838700" y="304800"/>
            <a:ext cx="5029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0" dirty="0" smtClean="0">
                <a:latin typeface="Agency FB" panose="020B0503020202020204" pitchFamily="34" charset="0"/>
                <a:cs typeface="Arial" panose="020B0604020202020204" pitchFamily="34" charset="0"/>
              </a:rPr>
              <a:t>This presentation was funded by a grant from the ISDH and the CDC Rapid Response Project </a:t>
            </a:r>
            <a:br>
              <a:rPr lang="en-US" sz="1200" b="0" dirty="0" smtClean="0">
                <a:latin typeface="Agency FB" panose="020B0503020202020204" pitchFamily="34" charset="0"/>
                <a:cs typeface="Arial" panose="020B0604020202020204" pitchFamily="34" charset="0"/>
              </a:rPr>
            </a:br>
            <a:r>
              <a:rPr lang="en-US" sz="1200" b="0" dirty="0" smtClean="0">
                <a:latin typeface="Agency FB" panose="020B0503020202020204" pitchFamily="34" charset="0"/>
                <a:cs typeface="Arial" panose="020B0604020202020204" pitchFamily="34" charset="0"/>
              </a:rPr>
              <a:t>Grant 5 NU17CE002721-03-00. For more information,</a:t>
            </a:r>
            <a:r>
              <a:rPr lang="en-US" sz="1200" b="0" baseline="0" dirty="0" smtClean="0">
                <a:latin typeface="Agency FB" panose="020B0503020202020204" pitchFamily="34" charset="0"/>
                <a:cs typeface="Arial" panose="020B0604020202020204" pitchFamily="34" charset="0"/>
              </a:rPr>
              <a:t> contact: </a:t>
            </a:r>
            <a:r>
              <a:rPr lang="en-US" sz="1200" b="0" baseline="0" dirty="0" smtClean="0">
                <a:latin typeface="Agency FB" panose="020B0503020202020204" pitchFamily="34" charset="0"/>
                <a:cs typeface="Arial" panose="020B0604020202020204" pitchFamily="34" charset="0"/>
                <a:hlinkClick r:id="rId2"/>
              </a:rPr>
              <a:t>Judy.Reuter@rhin.com</a:t>
            </a:r>
            <a:r>
              <a:rPr lang="en-US" sz="1200" b="0" baseline="0" dirty="0" smtClean="0">
                <a:latin typeface="Agency FB" panose="020B0503020202020204" pitchFamily="34" charset="0"/>
                <a:cs typeface="Arial" panose="020B0604020202020204" pitchFamily="34" charset="0"/>
              </a:rPr>
              <a:t> [Jul 2019]</a:t>
            </a:r>
            <a:endParaRPr lang="en-US" sz="1200" b="0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75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C5A86-2C45-4E75-9301-255F98251BF4}" type="datetimeFigureOut">
              <a:rPr lang="en-US" smtClean="0"/>
              <a:t>7/5/2019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CB39-2E5E-4591-BF66-9784C3DD6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01944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07231" y="6356355"/>
            <a:ext cx="2314575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407569" y="6356355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65194" y="6356355"/>
            <a:ext cx="2314575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4121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2" y="457200"/>
            <a:ext cx="3317825" cy="1600200"/>
          </a:xfrm>
          <a:prstGeom prst="rect">
            <a:avLst/>
          </a:prstGeom>
        </p:spPr>
        <p:txBody>
          <a:bodyPr anchor="b"/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315" y="987428"/>
            <a:ext cx="5207794" cy="4873625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>
              <a:defRPr sz="2363"/>
            </a:lvl2pPr>
            <a:lvl3pPr>
              <a:defRPr sz="2025"/>
            </a:lvl3pPr>
            <a:lvl4pPr>
              <a:defRPr sz="1688"/>
            </a:lvl4pPr>
            <a:lvl5pPr>
              <a:defRPr sz="1688"/>
            </a:lvl5pPr>
            <a:lvl6pPr>
              <a:defRPr sz="1688"/>
            </a:lvl6pPr>
            <a:lvl7pPr>
              <a:defRPr sz="1688"/>
            </a:lvl7pPr>
            <a:lvl8pPr>
              <a:defRPr sz="1688"/>
            </a:lvl8pPr>
            <a:lvl9pPr>
              <a:defRPr sz="168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2" y="2057400"/>
            <a:ext cx="331782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385785" indent="0">
              <a:buNone/>
              <a:defRPr sz="1181"/>
            </a:lvl2pPr>
            <a:lvl3pPr marL="771571" indent="0">
              <a:buNone/>
              <a:defRPr sz="1013"/>
            </a:lvl3pPr>
            <a:lvl4pPr marL="1157356" indent="0">
              <a:buNone/>
              <a:defRPr sz="844"/>
            </a:lvl4pPr>
            <a:lvl5pPr marL="1543141" indent="0">
              <a:buNone/>
              <a:defRPr sz="844"/>
            </a:lvl5pPr>
            <a:lvl6pPr marL="1928927" indent="0">
              <a:buNone/>
              <a:defRPr sz="844"/>
            </a:lvl6pPr>
            <a:lvl7pPr marL="2314712" indent="0">
              <a:buNone/>
              <a:defRPr sz="844"/>
            </a:lvl7pPr>
            <a:lvl8pPr marL="2700498" indent="0">
              <a:buNone/>
              <a:defRPr sz="844"/>
            </a:lvl8pPr>
            <a:lvl9pPr marL="3086283" indent="0">
              <a:buNone/>
              <a:defRPr sz="8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07231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07569" y="6356353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65194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808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2" y="457200"/>
            <a:ext cx="3317825" cy="1600200"/>
          </a:xfrm>
          <a:prstGeom prst="rect">
            <a:avLst/>
          </a:prstGeom>
        </p:spPr>
        <p:txBody>
          <a:bodyPr anchor="b"/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73315" y="987428"/>
            <a:ext cx="5207794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700"/>
            </a:lvl1pPr>
            <a:lvl2pPr marL="385785" indent="0">
              <a:buNone/>
              <a:defRPr sz="2363"/>
            </a:lvl2pPr>
            <a:lvl3pPr marL="771571" indent="0">
              <a:buNone/>
              <a:defRPr sz="2025"/>
            </a:lvl3pPr>
            <a:lvl4pPr marL="1157356" indent="0">
              <a:buNone/>
              <a:defRPr sz="1688"/>
            </a:lvl4pPr>
            <a:lvl5pPr marL="1543141" indent="0">
              <a:buNone/>
              <a:defRPr sz="1688"/>
            </a:lvl5pPr>
            <a:lvl6pPr marL="1928927" indent="0">
              <a:buNone/>
              <a:defRPr sz="1688"/>
            </a:lvl6pPr>
            <a:lvl7pPr marL="2314712" indent="0">
              <a:buNone/>
              <a:defRPr sz="1688"/>
            </a:lvl7pPr>
            <a:lvl8pPr marL="2700498" indent="0">
              <a:buNone/>
              <a:defRPr sz="1688"/>
            </a:lvl8pPr>
            <a:lvl9pPr marL="3086283" indent="0">
              <a:buNone/>
              <a:defRPr sz="1688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2" y="2057400"/>
            <a:ext cx="331782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385785" indent="0">
              <a:buNone/>
              <a:defRPr sz="1181"/>
            </a:lvl2pPr>
            <a:lvl3pPr marL="771571" indent="0">
              <a:buNone/>
              <a:defRPr sz="1013"/>
            </a:lvl3pPr>
            <a:lvl4pPr marL="1157356" indent="0">
              <a:buNone/>
              <a:defRPr sz="844"/>
            </a:lvl4pPr>
            <a:lvl5pPr marL="1543141" indent="0">
              <a:buNone/>
              <a:defRPr sz="844"/>
            </a:lvl5pPr>
            <a:lvl6pPr marL="1928927" indent="0">
              <a:buNone/>
              <a:defRPr sz="844"/>
            </a:lvl6pPr>
            <a:lvl7pPr marL="2314712" indent="0">
              <a:buNone/>
              <a:defRPr sz="844"/>
            </a:lvl7pPr>
            <a:lvl8pPr marL="2700498" indent="0">
              <a:buNone/>
              <a:defRPr sz="844"/>
            </a:lvl8pPr>
            <a:lvl9pPr marL="3086283" indent="0">
              <a:buNone/>
              <a:defRPr sz="8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07231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07569" y="6356353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65194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4008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231" y="365128"/>
            <a:ext cx="8872538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231" y="1825625"/>
            <a:ext cx="8872538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231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07569" y="6356353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65194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0978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1635" y="365125"/>
            <a:ext cx="2218134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232" y="365125"/>
            <a:ext cx="6525816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231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07569" y="6356353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65194" y="6356353"/>
            <a:ext cx="2314575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9726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4968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Image sqr_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7937" y="107576"/>
            <a:ext cx="9047561" cy="13369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569"/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1900" y="2057400"/>
            <a:ext cx="6000750" cy="426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375"/>
            </a:lvl1pPr>
            <a:lvl2pPr>
              <a:defRPr sz="3038"/>
            </a:lvl2pPr>
            <a:lvl3pPr>
              <a:defRPr sz="2700"/>
            </a:lvl3pPr>
            <a:lvl4pPr>
              <a:defRPr sz="2363"/>
            </a:lvl4pPr>
            <a:lvl5pPr>
              <a:defRPr sz="236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2099" y="6096197"/>
            <a:ext cx="2143125" cy="456441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7/5/2019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15085" y="5563408"/>
            <a:ext cx="1199825" cy="30375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Picture Placeholder 19"/>
          <p:cNvSpPr>
            <a:spLocks noGrp="1"/>
          </p:cNvSpPr>
          <p:nvPr>
            <p:ph type="pic" sz="quarter" idx="13"/>
          </p:nvPr>
        </p:nvSpPr>
        <p:spPr>
          <a:xfrm rot="21195037">
            <a:off x="92800" y="2532967"/>
            <a:ext cx="3454156" cy="2788333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80000">
                <a:schemeClr val="bg2"/>
              </a:gs>
            </a:gsLst>
            <a:path path="circle">
              <a:fillToRect r="100000" b="100000"/>
            </a:path>
            <a:tileRect l="-100000" t="-100000"/>
          </a:gradFill>
          <a:ln w="88900">
            <a:solidFill>
              <a:schemeClr val="accent1"/>
            </a:solidFill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89339" indent="-289339" algn="l" defTabSz="771571" rtl="0" eaLnBrk="1" latinLnBrk="0" hangingPunct="1">
              <a:spcBef>
                <a:spcPct val="20000"/>
              </a:spcBef>
              <a:buClr>
                <a:schemeClr val="accent1"/>
              </a:buClr>
              <a:buSzPct val="110000"/>
              <a:buFont typeface="Arial" pitchFamily="34" charset="0"/>
              <a:buNone/>
              <a:defRPr lang="en-US" sz="2700" kern="12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01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>
        <p:tmplLst>
          <p:tmpl>
            <p:tnLst>
              <p:par>
                <p:cTn presetID="3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 decel="100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400" decel="10000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-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+0.4"/>
                          </p:val>
                        </p:tav>
                        <p:tav tm="100000">
                          <p:val>
                            <p:strVal val="#ppt_x-0.05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0.4"/>
                          </p:val>
                        </p:tav>
                        <p:tav tm="100000">
                          <p:val>
                            <p:strVal val="#ppt_y+0.1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0.05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0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Image s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914400"/>
            <a:ext cx="92583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2057400"/>
            <a:ext cx="5829300" cy="3505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6600826" y="2895600"/>
            <a:ext cx="3115058" cy="2667000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80000">
                <a:schemeClr val="bg2"/>
              </a:gs>
            </a:gsLst>
            <a:path path="circle">
              <a:fillToRect r="100000" b="100000"/>
            </a:path>
            <a:tileRect l="-100000" t="-100000"/>
          </a:gradFill>
          <a:ln w="88900">
            <a:solidFill>
              <a:schemeClr val="accent1"/>
            </a:solidFill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289339" indent="-289339" algn="l" defTabSz="771571" rtl="0" eaLnBrk="1" latinLnBrk="0" hangingPunct="1">
              <a:spcBef>
                <a:spcPct val="20000"/>
              </a:spcBef>
              <a:buClr>
                <a:schemeClr val="accent1"/>
              </a:buClr>
              <a:buSzPct val="110000"/>
              <a:buFont typeface="Arial" pitchFamily="34" charset="0"/>
              <a:buNone/>
              <a:defRPr lang="en-US" sz="2700" kern="12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>
          <a:xfrm>
            <a:off x="2914650" y="6416677"/>
            <a:ext cx="2400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D330F-F724-45EF-AF45-7EA2CC8F8C30}" type="datetimeFigureOut">
              <a:rPr lang="en-US">
                <a:solidFill>
                  <a:srgbClr val="D7AA52">
                    <a:lumMod val="75000"/>
                  </a:srgbClr>
                </a:solidFill>
              </a:rPr>
              <a:pPr>
                <a:defRPr/>
              </a:pPr>
              <a:t>7/5/2019</a:t>
            </a:fld>
            <a:endParaRPr lang="en-US">
              <a:solidFill>
                <a:srgbClr val="D7AA52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7458075" y="6416677"/>
            <a:ext cx="2400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9DF37-42A3-437A-A8CB-6A60468D5A4B}" type="slidenum">
              <a:rPr lang="en-US">
                <a:solidFill>
                  <a:srgbClr val="98B23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8B2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705043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873" y="1709739"/>
            <a:ext cx="8872538" cy="2852737"/>
          </a:xfrm>
        </p:spPr>
        <p:txBody>
          <a:bodyPr anchor="b"/>
          <a:lstStyle>
            <a:lvl1pPr>
              <a:defRPr sz="5063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1873" y="4589464"/>
            <a:ext cx="8872538" cy="1500187"/>
          </a:xfrm>
        </p:spPr>
        <p:txBody>
          <a:bodyPr/>
          <a:lstStyle>
            <a:lvl1pPr marL="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1pPr>
            <a:lvl2pPr marL="385785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2pPr>
            <a:lvl3pPr marL="771571" indent="0">
              <a:buNone/>
              <a:defRPr sz="1519">
                <a:solidFill>
                  <a:schemeClr val="tx1">
                    <a:tint val="75000"/>
                  </a:schemeClr>
                </a:solidFill>
              </a:defRPr>
            </a:lvl3pPr>
            <a:lvl4pPr marL="115735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4pPr>
            <a:lvl5pPr marL="1543141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5pPr>
            <a:lvl6pPr marL="192892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6pPr>
            <a:lvl7pPr marL="231471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7pPr>
            <a:lvl8pPr marL="2700498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8pPr>
            <a:lvl9pPr marL="30862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C5A86-2C45-4E75-9301-255F98251BF4}" type="datetimeFigureOut">
              <a:rPr lang="en-US" smtClean="0"/>
              <a:t>7/5/2019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CB39-2E5E-4591-BF66-9784C3DD6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718719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231" y="1825625"/>
            <a:ext cx="4371975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794" y="1825625"/>
            <a:ext cx="4371975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C5A86-2C45-4E75-9301-255F98251BF4}" type="datetimeFigureOut">
              <a:rPr lang="en-US" smtClean="0"/>
              <a:t>7/5/2019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CB39-2E5E-4591-BF66-9784C3DD6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666902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365126"/>
            <a:ext cx="8872538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571" y="1681163"/>
            <a:ext cx="4351883" cy="823912"/>
          </a:xfrm>
        </p:spPr>
        <p:txBody>
          <a:bodyPr anchor="b"/>
          <a:lstStyle>
            <a:lvl1pPr marL="0" indent="0">
              <a:buNone/>
              <a:defRPr sz="2025" b="1"/>
            </a:lvl1pPr>
            <a:lvl2pPr marL="385785" indent="0">
              <a:buNone/>
              <a:defRPr sz="1688" b="1"/>
            </a:lvl2pPr>
            <a:lvl3pPr marL="771571" indent="0">
              <a:buNone/>
              <a:defRPr sz="1519" b="1"/>
            </a:lvl3pPr>
            <a:lvl4pPr marL="1157356" indent="0">
              <a:buNone/>
              <a:defRPr sz="1350" b="1"/>
            </a:lvl4pPr>
            <a:lvl5pPr marL="1543141" indent="0">
              <a:buNone/>
              <a:defRPr sz="1350" b="1"/>
            </a:lvl5pPr>
            <a:lvl6pPr marL="1928927" indent="0">
              <a:buNone/>
              <a:defRPr sz="1350" b="1"/>
            </a:lvl6pPr>
            <a:lvl7pPr marL="2314712" indent="0">
              <a:buNone/>
              <a:defRPr sz="1350" b="1"/>
            </a:lvl7pPr>
            <a:lvl8pPr marL="2700498" indent="0">
              <a:buNone/>
              <a:defRPr sz="1350" b="1"/>
            </a:lvl8pPr>
            <a:lvl9pPr marL="3086283" indent="0">
              <a:buNone/>
              <a:defRPr sz="135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571" y="2505075"/>
            <a:ext cx="4351883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07794" y="1681163"/>
            <a:ext cx="4373315" cy="823912"/>
          </a:xfrm>
        </p:spPr>
        <p:txBody>
          <a:bodyPr anchor="b"/>
          <a:lstStyle>
            <a:lvl1pPr marL="0" indent="0">
              <a:buNone/>
              <a:defRPr sz="2025" b="1"/>
            </a:lvl1pPr>
            <a:lvl2pPr marL="385785" indent="0">
              <a:buNone/>
              <a:defRPr sz="1688" b="1"/>
            </a:lvl2pPr>
            <a:lvl3pPr marL="771571" indent="0">
              <a:buNone/>
              <a:defRPr sz="1519" b="1"/>
            </a:lvl3pPr>
            <a:lvl4pPr marL="1157356" indent="0">
              <a:buNone/>
              <a:defRPr sz="1350" b="1"/>
            </a:lvl4pPr>
            <a:lvl5pPr marL="1543141" indent="0">
              <a:buNone/>
              <a:defRPr sz="1350" b="1"/>
            </a:lvl5pPr>
            <a:lvl6pPr marL="1928927" indent="0">
              <a:buNone/>
              <a:defRPr sz="1350" b="1"/>
            </a:lvl6pPr>
            <a:lvl7pPr marL="2314712" indent="0">
              <a:buNone/>
              <a:defRPr sz="1350" b="1"/>
            </a:lvl7pPr>
            <a:lvl8pPr marL="2700498" indent="0">
              <a:buNone/>
              <a:defRPr sz="1350" b="1"/>
            </a:lvl8pPr>
            <a:lvl9pPr marL="3086283" indent="0">
              <a:buNone/>
              <a:defRPr sz="135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07794" y="2505075"/>
            <a:ext cx="4373315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C5A86-2C45-4E75-9301-255F98251BF4}" type="datetimeFigureOut">
              <a:rPr lang="en-US" smtClean="0"/>
              <a:t>7/5/2019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CB39-2E5E-4591-BF66-9784C3DD6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2617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C5A86-2C45-4E75-9301-255F98251BF4}" type="datetimeFigureOut">
              <a:rPr lang="en-US" smtClean="0"/>
              <a:t>7/5/2019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CB39-2E5E-4591-BF66-9784C3DD6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274583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C5A86-2C45-4E75-9301-255F98251BF4}" type="datetimeFigureOut">
              <a:rPr lang="en-US" smtClean="0"/>
              <a:t>7/5/2019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CB39-2E5E-4591-BF66-9784C3DD6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18489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2" y="457200"/>
            <a:ext cx="3317825" cy="1600200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315" y="987426"/>
            <a:ext cx="5207794" cy="4873625"/>
          </a:xfrm>
        </p:spPr>
        <p:txBody>
          <a:bodyPr/>
          <a:lstStyle>
            <a:lvl1pPr>
              <a:defRPr sz="2700"/>
            </a:lvl1pPr>
            <a:lvl2pPr>
              <a:defRPr sz="2363"/>
            </a:lvl2pPr>
            <a:lvl3pPr>
              <a:defRPr sz="2025"/>
            </a:lvl3pPr>
            <a:lvl4pPr>
              <a:defRPr sz="1688"/>
            </a:lvl4pPr>
            <a:lvl5pPr>
              <a:defRPr sz="1688"/>
            </a:lvl5pPr>
            <a:lvl6pPr>
              <a:defRPr sz="1688"/>
            </a:lvl6pPr>
            <a:lvl7pPr>
              <a:defRPr sz="1688"/>
            </a:lvl7pPr>
            <a:lvl8pPr>
              <a:defRPr sz="1688"/>
            </a:lvl8pPr>
            <a:lvl9pPr>
              <a:defRPr sz="168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2" y="2057400"/>
            <a:ext cx="3317825" cy="3811588"/>
          </a:xfrm>
        </p:spPr>
        <p:txBody>
          <a:bodyPr/>
          <a:lstStyle>
            <a:lvl1pPr marL="0" indent="0">
              <a:buNone/>
              <a:defRPr sz="1350"/>
            </a:lvl1pPr>
            <a:lvl2pPr marL="385785" indent="0">
              <a:buNone/>
              <a:defRPr sz="1181"/>
            </a:lvl2pPr>
            <a:lvl3pPr marL="771571" indent="0">
              <a:buNone/>
              <a:defRPr sz="1013"/>
            </a:lvl3pPr>
            <a:lvl4pPr marL="1157356" indent="0">
              <a:buNone/>
              <a:defRPr sz="844"/>
            </a:lvl4pPr>
            <a:lvl5pPr marL="1543141" indent="0">
              <a:buNone/>
              <a:defRPr sz="844"/>
            </a:lvl5pPr>
            <a:lvl6pPr marL="1928927" indent="0">
              <a:buNone/>
              <a:defRPr sz="844"/>
            </a:lvl6pPr>
            <a:lvl7pPr marL="2314712" indent="0">
              <a:buNone/>
              <a:defRPr sz="844"/>
            </a:lvl7pPr>
            <a:lvl8pPr marL="2700498" indent="0">
              <a:buNone/>
              <a:defRPr sz="844"/>
            </a:lvl8pPr>
            <a:lvl9pPr marL="3086283" indent="0">
              <a:buNone/>
              <a:defRPr sz="84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C5A86-2C45-4E75-9301-255F98251BF4}" type="datetimeFigureOut">
              <a:rPr lang="en-US" smtClean="0"/>
              <a:t>7/5/2019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CB39-2E5E-4591-BF66-9784C3DD6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270299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2" y="457200"/>
            <a:ext cx="3317825" cy="1600200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73315" y="987426"/>
            <a:ext cx="5207794" cy="4873625"/>
          </a:xfrm>
        </p:spPr>
        <p:txBody>
          <a:bodyPr/>
          <a:lstStyle>
            <a:lvl1pPr marL="0" indent="0">
              <a:buNone/>
              <a:defRPr sz="2700"/>
            </a:lvl1pPr>
            <a:lvl2pPr marL="385785" indent="0">
              <a:buNone/>
              <a:defRPr sz="2363"/>
            </a:lvl2pPr>
            <a:lvl3pPr marL="771571" indent="0">
              <a:buNone/>
              <a:defRPr sz="2025"/>
            </a:lvl3pPr>
            <a:lvl4pPr marL="1157356" indent="0">
              <a:buNone/>
              <a:defRPr sz="1688"/>
            </a:lvl4pPr>
            <a:lvl5pPr marL="1543141" indent="0">
              <a:buNone/>
              <a:defRPr sz="1688"/>
            </a:lvl5pPr>
            <a:lvl6pPr marL="1928927" indent="0">
              <a:buNone/>
              <a:defRPr sz="1688"/>
            </a:lvl6pPr>
            <a:lvl7pPr marL="2314712" indent="0">
              <a:buNone/>
              <a:defRPr sz="1688"/>
            </a:lvl7pPr>
            <a:lvl8pPr marL="2700498" indent="0">
              <a:buNone/>
              <a:defRPr sz="1688"/>
            </a:lvl8pPr>
            <a:lvl9pPr marL="3086283" indent="0">
              <a:buNone/>
              <a:defRPr sz="168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2" y="2057400"/>
            <a:ext cx="3317825" cy="3811588"/>
          </a:xfrm>
        </p:spPr>
        <p:txBody>
          <a:bodyPr/>
          <a:lstStyle>
            <a:lvl1pPr marL="0" indent="0">
              <a:buNone/>
              <a:defRPr sz="1350"/>
            </a:lvl1pPr>
            <a:lvl2pPr marL="385785" indent="0">
              <a:buNone/>
              <a:defRPr sz="1181"/>
            </a:lvl2pPr>
            <a:lvl3pPr marL="771571" indent="0">
              <a:buNone/>
              <a:defRPr sz="1013"/>
            </a:lvl3pPr>
            <a:lvl4pPr marL="1157356" indent="0">
              <a:buNone/>
              <a:defRPr sz="844"/>
            </a:lvl4pPr>
            <a:lvl5pPr marL="1543141" indent="0">
              <a:buNone/>
              <a:defRPr sz="844"/>
            </a:lvl5pPr>
            <a:lvl6pPr marL="1928927" indent="0">
              <a:buNone/>
              <a:defRPr sz="844"/>
            </a:lvl6pPr>
            <a:lvl7pPr marL="2314712" indent="0">
              <a:buNone/>
              <a:defRPr sz="844"/>
            </a:lvl7pPr>
            <a:lvl8pPr marL="2700498" indent="0">
              <a:buNone/>
              <a:defRPr sz="844"/>
            </a:lvl8pPr>
            <a:lvl9pPr marL="3086283" indent="0">
              <a:buNone/>
              <a:defRPr sz="84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C5A86-2C45-4E75-9301-255F98251BF4}" type="datetimeFigureOut">
              <a:rPr lang="en-US" smtClean="0"/>
              <a:t>7/5/2019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CB39-2E5E-4591-BF66-9784C3DD6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219553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365126"/>
            <a:ext cx="88725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1825625"/>
            <a:ext cx="88725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C5A86-2C45-4E75-9301-255F98251BF4}" type="datetimeFigureOut">
              <a:rPr lang="en-US" smtClean="0"/>
              <a:t>7/5/2019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0CB39-2E5E-4591-BF66-9784C3DD6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774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ransition spd="med">
    <p:pull dir="rd"/>
  </p:transition>
  <p:timing>
    <p:tnLst>
      <p:par>
        <p:cTn id="1" dur="indefinite" restart="never" nodeType="tmRoot"/>
      </p:par>
    </p:tnLst>
  </p:timing>
  <p:txStyles>
    <p:titleStyle>
      <a:lvl1pPr algn="l" defTabSz="771571" rtl="0" eaLnBrk="1" latinLnBrk="0" hangingPunct="1">
        <a:lnSpc>
          <a:spcPct val="90000"/>
        </a:lnSpc>
        <a:spcBef>
          <a:spcPct val="0"/>
        </a:spcBef>
        <a:buNone/>
        <a:defRPr sz="37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893" indent="-192893" algn="l" defTabSz="771571" rtl="0" eaLnBrk="1" latinLnBrk="0" hangingPunct="1">
        <a:lnSpc>
          <a:spcPct val="90000"/>
        </a:lnSpc>
        <a:spcBef>
          <a:spcPts val="844"/>
        </a:spcBef>
        <a:buFont typeface="Arial" panose="020B0604020202020204" pitchFamily="34" charset="0"/>
        <a:buChar char="•"/>
        <a:defRPr sz="2363" kern="1200">
          <a:solidFill>
            <a:schemeClr val="tx1"/>
          </a:solidFill>
          <a:latin typeface="+mn-lt"/>
          <a:ea typeface="+mn-ea"/>
          <a:cs typeface="+mn-cs"/>
        </a:defRPr>
      </a:lvl1pPr>
      <a:lvl2pPr marL="578678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964463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350249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4pPr>
      <a:lvl5pPr marL="1736034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5pPr>
      <a:lvl6pPr marL="2121819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6pPr>
      <a:lvl7pPr marL="2507605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7pPr>
      <a:lvl8pPr marL="2893390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8pPr>
      <a:lvl9pPr marL="3279176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1pPr>
      <a:lvl2pPr marL="385785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2pPr>
      <a:lvl3pPr marL="771571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3pPr>
      <a:lvl4pPr marL="1157356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4pPr>
      <a:lvl5pPr marL="1543141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5pPr>
      <a:lvl6pPr marL="1928927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6pPr>
      <a:lvl7pPr marL="2314712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7pPr>
      <a:lvl8pPr marL="2700498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8pPr>
      <a:lvl9pPr marL="3086283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93" y="228600"/>
            <a:ext cx="1574074" cy="6096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534351" y="-329939"/>
            <a:ext cx="618861" cy="1257231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59" y="-210573"/>
            <a:ext cx="1087717" cy="141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96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92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</p:sldLayoutIdLst>
  <p:timing>
    <p:tnLst>
      <p:par>
        <p:cTn id="1" dur="indefinite" restart="never" nodeType="tmRoot"/>
      </p:par>
    </p:tnLst>
  </p:timing>
  <p:txStyles>
    <p:titleStyle>
      <a:lvl1pPr algn="l" defTabSz="771571" rtl="0" eaLnBrk="1" latinLnBrk="0" hangingPunct="1">
        <a:lnSpc>
          <a:spcPct val="90000"/>
        </a:lnSpc>
        <a:spcBef>
          <a:spcPct val="0"/>
        </a:spcBef>
        <a:buNone/>
        <a:defRPr sz="37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893" indent="-192893" algn="l" defTabSz="771571" rtl="0" eaLnBrk="1" latinLnBrk="0" hangingPunct="1">
        <a:lnSpc>
          <a:spcPct val="90000"/>
        </a:lnSpc>
        <a:spcBef>
          <a:spcPts val="844"/>
        </a:spcBef>
        <a:buFont typeface="Arial" panose="020B0604020202020204" pitchFamily="34" charset="0"/>
        <a:buChar char="•"/>
        <a:defRPr sz="2363" kern="1200">
          <a:solidFill>
            <a:schemeClr val="tx1"/>
          </a:solidFill>
          <a:latin typeface="+mn-lt"/>
          <a:ea typeface="+mn-ea"/>
          <a:cs typeface="+mn-cs"/>
        </a:defRPr>
      </a:lvl1pPr>
      <a:lvl2pPr marL="578678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964463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350249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4pPr>
      <a:lvl5pPr marL="1736034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5pPr>
      <a:lvl6pPr marL="2121819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6pPr>
      <a:lvl7pPr marL="2507605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7pPr>
      <a:lvl8pPr marL="2893390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8pPr>
      <a:lvl9pPr marL="3279176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1pPr>
      <a:lvl2pPr marL="385785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2pPr>
      <a:lvl3pPr marL="771571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3pPr>
      <a:lvl4pPr marL="1157356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4pPr>
      <a:lvl5pPr marL="1543141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5pPr>
      <a:lvl6pPr marL="1928927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6pPr>
      <a:lvl7pPr marL="2314712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7pPr>
      <a:lvl8pPr marL="2700498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8pPr>
      <a:lvl9pPr marL="3086283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0"/>
            <a:ext cx="10287000" cy="13716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en-US" sz="4400" b="1" dirty="0" smtClean="0">
                <a:latin typeface="Arial Black" panose="020B0A04020102020204" pitchFamily="34" charset="0"/>
              </a:rPr>
              <a:t>Screening for Lifetime History</a:t>
            </a:r>
            <a:br>
              <a:rPr lang="en-US" altLang="en-US" sz="4400" b="1" dirty="0" smtClean="0">
                <a:latin typeface="Arial Black" panose="020B0A04020102020204" pitchFamily="34" charset="0"/>
              </a:rPr>
            </a:br>
            <a:r>
              <a:rPr lang="en-US" altLang="en-US" sz="4400" b="1" dirty="0" smtClean="0">
                <a:latin typeface="Arial Black" panose="020B0A04020102020204" pitchFamily="34" charset="0"/>
              </a:rPr>
              <a:t>of Traumatic Brain Injury</a:t>
            </a:r>
          </a:p>
        </p:txBody>
      </p:sp>
      <p:sp>
        <p:nvSpPr>
          <p:cNvPr id="409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457700" y="3429000"/>
            <a:ext cx="4953000" cy="2209800"/>
          </a:xfrm>
          <a:prstGeom prst="rect">
            <a:avLst/>
          </a:prstGeom>
        </p:spPr>
        <p:txBody>
          <a:bodyPr/>
          <a:lstStyle/>
          <a:p>
            <a:pPr marL="3175" indent="-3175" algn="ctr">
              <a:lnSpc>
                <a:spcPct val="90000"/>
              </a:lnSpc>
              <a:buFontTx/>
              <a:buNone/>
            </a:pPr>
            <a: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John D. Corrigan, PhD</a:t>
            </a:r>
          </a:p>
          <a:p>
            <a:pPr marL="3175" indent="-3175" algn="ctr">
              <a:lnSpc>
                <a:spcPct val="90000"/>
              </a:lnSpc>
              <a:buFontTx/>
              <a:buNone/>
            </a:pPr>
            <a:endParaRPr lang="en-US" alt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175" indent="-3175" algn="ctr">
              <a:lnSpc>
                <a:spcPct val="90000"/>
              </a:lnSpc>
              <a:buFontTx/>
              <a:buNone/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Professor</a:t>
            </a:r>
            <a:b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Department of Physical Medicine </a:t>
            </a:r>
            <a:b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and Rehabilitation</a:t>
            </a:r>
          </a:p>
          <a:p>
            <a:pPr marL="3175" indent="-3175" algn="ctr">
              <a:lnSpc>
                <a:spcPct val="90000"/>
              </a:lnSpc>
              <a:buFontTx/>
              <a:buNone/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Director</a:t>
            </a:r>
            <a:b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Ohio Brain Injury Program</a:t>
            </a:r>
          </a:p>
        </p:txBody>
      </p:sp>
      <p:pic>
        <p:nvPicPr>
          <p:cNvPr id="4099" name="Picture 2" descr="ohiostate.jp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2819400"/>
            <a:ext cx="3454400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 descr="Screen Shot 2013-09-07 at 1.10.2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188"/>
            <a:ext cx="10287000" cy="705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1600200"/>
            <a:ext cx="7315200" cy="6096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en-US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OSU TBI-ID: </a:t>
            </a:r>
            <a:r>
              <a:rPr lang="en-US" altLang="en-US" sz="3600" dirty="0" smtClean="0">
                <a:solidFill>
                  <a:srgbClr val="EA040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Step 1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400300" y="2286000"/>
            <a:ext cx="5486400" cy="21336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1800" b="1" u="sng" dirty="0" smtClean="0"/>
              <a:t>5 Questions</a:t>
            </a:r>
            <a:r>
              <a:rPr lang="en-US" altLang="en-US" sz="1800" b="1" dirty="0" smtClean="0"/>
              <a:t>: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800" u="sng" dirty="0" smtClean="0"/>
          </a:p>
          <a:p>
            <a:r>
              <a:rPr lang="en-US" altLang="en-US" sz="1800" dirty="0" smtClean="0"/>
              <a:t>The goal of these questions is to help recall injuries to the head or neck by reminding the respondent about hospital visits and probing for common causes of TBI.  </a:t>
            </a:r>
          </a:p>
          <a:p>
            <a:r>
              <a:rPr lang="en-US" altLang="en-US" sz="1800" dirty="0" smtClean="0"/>
              <a:t>Do not be concerned about whether a TBI occurred, only if it was possible.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 descr="Screen Shot 2013-09-07 at 1.10.2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188"/>
            <a:ext cx="10287000" cy="705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>
            <a:extLst>
              <a:ext uri="{FF2B5EF4-FFF2-40B4-BE49-F238E27FC236}">
                <a16:creationId xmlns="" xmlns:a16="http://schemas.microsoft.com/office/drawing/2014/main" id="{E45D8304-CF64-8E47-98F3-3A6E3E76DA96}"/>
              </a:ext>
            </a:extLst>
          </p:cNvPr>
          <p:cNvSpPr/>
          <p:nvPr/>
        </p:nvSpPr>
        <p:spPr bwMode="auto">
          <a:xfrm>
            <a:off x="2933700" y="3124200"/>
            <a:ext cx="7353300" cy="3733800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  <a:ea typeface="ＭＳ Ｐゴシック" panose="020B0600070205080204" pitchFamily="34" charset="-128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978FC63D-D193-EA49-B1D3-3CC370BB07A2}"/>
              </a:ext>
            </a:extLst>
          </p:cNvPr>
          <p:cNvCxnSpPr>
            <a:cxnSpLocks/>
          </p:cNvCxnSpPr>
          <p:nvPr/>
        </p:nvCxnSpPr>
        <p:spPr bwMode="auto">
          <a:xfrm flipH="1">
            <a:off x="1562100" y="152400"/>
            <a:ext cx="1066800" cy="639763"/>
          </a:xfrm>
          <a:prstGeom prst="line">
            <a:avLst/>
          </a:prstGeom>
          <a:ln w="952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62A2E598-6AE4-664D-97E9-CB457754362F}"/>
              </a:ext>
            </a:extLst>
          </p:cNvPr>
          <p:cNvCxnSpPr>
            <a:cxnSpLocks/>
          </p:cNvCxnSpPr>
          <p:nvPr/>
        </p:nvCxnSpPr>
        <p:spPr bwMode="auto">
          <a:xfrm flipH="1">
            <a:off x="5143500" y="190500"/>
            <a:ext cx="1066800" cy="639763"/>
          </a:xfrm>
          <a:prstGeom prst="line">
            <a:avLst/>
          </a:prstGeom>
          <a:ln w="952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9D182FBB-DB9B-4C44-B883-4D78C977873C}"/>
              </a:ext>
            </a:extLst>
          </p:cNvPr>
          <p:cNvCxnSpPr>
            <a:cxnSpLocks/>
          </p:cNvCxnSpPr>
          <p:nvPr/>
        </p:nvCxnSpPr>
        <p:spPr bwMode="auto">
          <a:xfrm flipH="1">
            <a:off x="8191500" y="190500"/>
            <a:ext cx="1066800" cy="639763"/>
          </a:xfrm>
          <a:prstGeom prst="line">
            <a:avLst/>
          </a:prstGeom>
          <a:ln w="952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 descr="Screen Shot 2013-09-07 at 1.08.5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10287000" cy="478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57175" y="2438400"/>
            <a:ext cx="2108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fell off of bike--ER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7175" y="2667000"/>
            <a:ext cx="1085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car crash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7175" y="2895600"/>
            <a:ext cx="19796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1</a:t>
            </a:r>
            <a:r>
              <a:rPr lang="en-US" altLang="en-US" sz="1600" b="1" baseline="30000">
                <a:solidFill>
                  <a:schemeClr val="tx1"/>
                </a:solidFill>
                <a:latin typeface="Chalkboard" pitchFamily="6" charset="0"/>
              </a:rPr>
              <a:t>st</a:t>
            </a: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 husband hit 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171700" y="2514600"/>
            <a:ext cx="6629400" cy="53340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Determine if a TBI occurred</a:t>
            </a:r>
            <a:endParaRPr lang="en-US" alt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5" name="Content Placeholder 2"/>
          <p:cNvSpPr txBox="1">
            <a:spLocks noChangeArrowheads="1"/>
          </p:cNvSpPr>
          <p:nvPr/>
        </p:nvSpPr>
        <p:spPr bwMode="auto">
          <a:xfrm>
            <a:off x="2171700" y="3124200"/>
            <a:ext cx="6858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altLang="ja-JP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Were you knocked out or did you lose consciousness (LOC)? </a:t>
            </a:r>
          </a:p>
          <a:p>
            <a:pPr marL="285750" indent="-285750"/>
            <a:r>
              <a:rPr lang="en-US" altLang="ja-JP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yes, how long?  </a:t>
            </a:r>
          </a:p>
          <a:p>
            <a:pPr marL="285750" indent="-285750"/>
            <a:r>
              <a:rPr lang="en-US" altLang="ja-JP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no, were you dazed or did you have a gap in your memory from the injury?  </a:t>
            </a:r>
          </a:p>
          <a:p>
            <a:pPr>
              <a:buNone/>
            </a:pPr>
            <a:r>
              <a:rPr lang="en-US" altLang="ja-JP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old were you? </a:t>
            </a:r>
            <a:endParaRPr lang="en-US" altLang="en-US" sz="2800" dirty="0">
              <a:solidFill>
                <a:schemeClr val="tx1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485900" y="1371600"/>
            <a:ext cx="7315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77157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1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altLang="en-US" sz="3600" dirty="0" smtClean="0">
                <a:latin typeface="Arial Black" panose="020B0A04020102020204" pitchFamily="34" charset="0"/>
                <a:cs typeface="Arial" panose="020B0604020202020204" pitchFamily="34" charset="0"/>
              </a:rPr>
              <a:t>OSU TBI-ID: </a:t>
            </a:r>
            <a:r>
              <a:rPr lang="en-US" altLang="en-US" sz="3600" dirty="0" smtClean="0">
                <a:solidFill>
                  <a:srgbClr val="EA040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Step 2</a:t>
            </a:r>
            <a:endParaRPr lang="en-US" altLang="en-US" sz="3600" dirty="0">
              <a:solidFill>
                <a:srgbClr val="EA040C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3" descr="Screen Shot 2013-09-07 at 1.08.5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10287000" cy="478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TextBox 1"/>
          <p:cNvSpPr txBox="1">
            <a:spLocks noChangeArrowheads="1"/>
          </p:cNvSpPr>
          <p:nvPr/>
        </p:nvSpPr>
        <p:spPr bwMode="auto">
          <a:xfrm>
            <a:off x="257175" y="2438400"/>
            <a:ext cx="2108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fell off of bike--ER</a:t>
            </a:r>
          </a:p>
        </p:txBody>
      </p:sp>
      <p:sp>
        <p:nvSpPr>
          <p:cNvPr id="25603" name="TextBox 3"/>
          <p:cNvSpPr txBox="1">
            <a:spLocks noChangeArrowheads="1"/>
          </p:cNvSpPr>
          <p:nvPr/>
        </p:nvSpPr>
        <p:spPr bwMode="auto">
          <a:xfrm>
            <a:off x="257175" y="2667000"/>
            <a:ext cx="1085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car crash</a:t>
            </a:r>
          </a:p>
        </p:txBody>
      </p:sp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266700" y="2971800"/>
            <a:ext cx="19796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1</a:t>
            </a:r>
            <a:r>
              <a:rPr lang="en-US" altLang="en-US" sz="1600" b="1" baseline="30000">
                <a:solidFill>
                  <a:schemeClr val="tx1"/>
                </a:solidFill>
                <a:latin typeface="Chalkboard" pitchFamily="6" charset="0"/>
              </a:rPr>
              <a:t>st</a:t>
            </a: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 husband hit me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914650" y="2438400"/>
            <a:ext cx="32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X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076700" y="2971800"/>
            <a:ext cx="32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X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629525" y="2438400"/>
            <a:ext cx="32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X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314950" y="2743200"/>
            <a:ext cx="32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X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9515475" y="2438400"/>
            <a:ext cx="311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9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9429750" y="2743200"/>
            <a:ext cx="4032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14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9185275" y="2971800"/>
            <a:ext cx="11334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early 20’s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1066800"/>
            <a:ext cx="7772400" cy="6096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altLang="en-US" sz="3600" b="1" dirty="0" smtClean="0">
                <a:latin typeface="Arial Black" panose="020B0A04020102020204" pitchFamily="34" charset="0"/>
              </a:rPr>
              <a:t>OSU TBI-ID: </a:t>
            </a:r>
            <a:r>
              <a:rPr lang="en-US" altLang="en-US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Step 3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485900" y="1828800"/>
            <a:ext cx="7315200" cy="91440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Determine if there were any periods </a:t>
            </a:r>
            <a:b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with repeated blows to the head</a:t>
            </a:r>
          </a:p>
        </p:txBody>
      </p:sp>
      <p:sp>
        <p:nvSpPr>
          <p:cNvPr id="26627" name="Content Placeholder 2"/>
          <p:cNvSpPr txBox="1">
            <a:spLocks noChangeArrowheads="1"/>
          </p:cNvSpPr>
          <p:nvPr/>
        </p:nvSpPr>
        <p:spPr bwMode="auto">
          <a:xfrm>
            <a:off x="1485900" y="2819400"/>
            <a:ext cx="7315201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en-US" altLang="ja-JP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you ever had a period of time in which you experienced multiple, repeated impacts to your head (e.g., history of abuse, contact sports, military duty)?</a:t>
            </a:r>
          </a:p>
          <a:p>
            <a:pPr marL="285750" indent="-285750"/>
            <a:r>
              <a:rPr lang="en-US" altLang="ja-JP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yes, what was the typical or usual effect––were you knocked out (Loss of Consciousness–LOC</a:t>
            </a:r>
          </a:p>
          <a:p>
            <a:pPr marL="285750" indent="-285750"/>
            <a:r>
              <a:rPr lang="en-US" altLang="ja-JP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no, were you dazed or did you have a gap in your memory from the injury?</a:t>
            </a:r>
          </a:p>
          <a:p>
            <a:pPr>
              <a:buFontTx/>
              <a:buNone/>
            </a:pPr>
            <a:r>
              <a:rPr lang="en-US" altLang="ja-JP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altLang="ja-JP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the most severe effect?</a:t>
            </a:r>
          </a:p>
          <a:p>
            <a:pPr>
              <a:buFontTx/>
              <a:buNone/>
            </a:pPr>
            <a:r>
              <a:rPr lang="en-US" altLang="ja-JP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lang="en-US" altLang="ja-JP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 were you</a:t>
            </a:r>
            <a:r>
              <a:rPr lang="en-US" altLang="ja-JP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 descr="Screen Shot 2013-09-07 at 1.08.5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10287000" cy="478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4" name="TextBox 1"/>
          <p:cNvSpPr txBox="1">
            <a:spLocks noChangeArrowheads="1"/>
          </p:cNvSpPr>
          <p:nvPr/>
        </p:nvSpPr>
        <p:spPr bwMode="auto">
          <a:xfrm>
            <a:off x="257175" y="2438400"/>
            <a:ext cx="2108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fell off of bike--ER</a:t>
            </a:r>
          </a:p>
        </p:txBody>
      </p:sp>
      <p:sp>
        <p:nvSpPr>
          <p:cNvPr id="28675" name="TextBox 3"/>
          <p:cNvSpPr txBox="1">
            <a:spLocks noChangeArrowheads="1"/>
          </p:cNvSpPr>
          <p:nvPr/>
        </p:nvSpPr>
        <p:spPr bwMode="auto">
          <a:xfrm>
            <a:off x="257175" y="2667000"/>
            <a:ext cx="1085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car crash</a:t>
            </a:r>
          </a:p>
        </p:txBody>
      </p:sp>
      <p:sp>
        <p:nvSpPr>
          <p:cNvPr id="28676" name="TextBox 4"/>
          <p:cNvSpPr txBox="1">
            <a:spLocks noChangeArrowheads="1"/>
          </p:cNvSpPr>
          <p:nvPr/>
        </p:nvSpPr>
        <p:spPr bwMode="auto">
          <a:xfrm>
            <a:off x="257175" y="2971800"/>
            <a:ext cx="19796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1</a:t>
            </a:r>
            <a:r>
              <a:rPr lang="en-US" altLang="en-US" sz="1600" b="1" baseline="30000">
                <a:solidFill>
                  <a:schemeClr val="tx1"/>
                </a:solidFill>
                <a:latin typeface="Chalkboard" pitchFamily="6" charset="0"/>
              </a:rPr>
              <a:t>st</a:t>
            </a: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 husband hit me</a:t>
            </a:r>
          </a:p>
        </p:txBody>
      </p:sp>
      <p:sp>
        <p:nvSpPr>
          <p:cNvPr id="28677" name="TextBox 5"/>
          <p:cNvSpPr txBox="1">
            <a:spLocks noChangeArrowheads="1"/>
          </p:cNvSpPr>
          <p:nvPr/>
        </p:nvSpPr>
        <p:spPr bwMode="auto">
          <a:xfrm>
            <a:off x="2914650" y="2438400"/>
            <a:ext cx="32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X</a:t>
            </a:r>
          </a:p>
        </p:txBody>
      </p:sp>
      <p:sp>
        <p:nvSpPr>
          <p:cNvPr id="28678" name="TextBox 6"/>
          <p:cNvSpPr txBox="1">
            <a:spLocks noChangeArrowheads="1"/>
          </p:cNvSpPr>
          <p:nvPr/>
        </p:nvSpPr>
        <p:spPr bwMode="auto">
          <a:xfrm>
            <a:off x="4076700" y="2971800"/>
            <a:ext cx="32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X</a:t>
            </a:r>
          </a:p>
        </p:txBody>
      </p:sp>
      <p:sp>
        <p:nvSpPr>
          <p:cNvPr id="28679" name="TextBox 7"/>
          <p:cNvSpPr txBox="1">
            <a:spLocks noChangeArrowheads="1"/>
          </p:cNvSpPr>
          <p:nvPr/>
        </p:nvSpPr>
        <p:spPr bwMode="auto">
          <a:xfrm>
            <a:off x="7629525" y="2438400"/>
            <a:ext cx="32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X</a:t>
            </a:r>
          </a:p>
        </p:txBody>
      </p:sp>
      <p:sp>
        <p:nvSpPr>
          <p:cNvPr id="28680" name="TextBox 10"/>
          <p:cNvSpPr txBox="1">
            <a:spLocks noChangeArrowheads="1"/>
          </p:cNvSpPr>
          <p:nvPr/>
        </p:nvSpPr>
        <p:spPr bwMode="auto">
          <a:xfrm>
            <a:off x="5314950" y="2743200"/>
            <a:ext cx="32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X</a:t>
            </a:r>
          </a:p>
        </p:txBody>
      </p:sp>
      <p:sp>
        <p:nvSpPr>
          <p:cNvPr id="28681" name="TextBox 11"/>
          <p:cNvSpPr txBox="1">
            <a:spLocks noChangeArrowheads="1"/>
          </p:cNvSpPr>
          <p:nvPr/>
        </p:nvSpPr>
        <p:spPr bwMode="auto">
          <a:xfrm>
            <a:off x="9515475" y="2438400"/>
            <a:ext cx="311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9</a:t>
            </a:r>
          </a:p>
        </p:txBody>
      </p:sp>
      <p:sp>
        <p:nvSpPr>
          <p:cNvPr id="28682" name="TextBox 13"/>
          <p:cNvSpPr txBox="1">
            <a:spLocks noChangeArrowheads="1"/>
          </p:cNvSpPr>
          <p:nvPr/>
        </p:nvSpPr>
        <p:spPr bwMode="auto">
          <a:xfrm>
            <a:off x="9429750" y="2743200"/>
            <a:ext cx="4032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14</a:t>
            </a:r>
          </a:p>
        </p:txBody>
      </p:sp>
      <p:sp>
        <p:nvSpPr>
          <p:cNvPr id="28683" name="TextBox 14"/>
          <p:cNvSpPr txBox="1">
            <a:spLocks noChangeArrowheads="1"/>
          </p:cNvSpPr>
          <p:nvPr/>
        </p:nvSpPr>
        <p:spPr bwMode="auto">
          <a:xfrm>
            <a:off x="9172575" y="2971800"/>
            <a:ext cx="11334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early 20’s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7175" y="5334000"/>
            <a:ext cx="19796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1</a:t>
            </a:r>
            <a:r>
              <a:rPr lang="en-US" altLang="en-US" sz="1600" b="1" baseline="30000">
                <a:solidFill>
                  <a:schemeClr val="tx1"/>
                </a:solidFill>
                <a:latin typeface="Chalkboard" pitchFamily="6" charset="0"/>
              </a:rPr>
              <a:t>st</a:t>
            </a: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 husband hit me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914650" y="5334000"/>
            <a:ext cx="32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X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134100" y="5334000"/>
            <a:ext cx="32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X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8915400" y="5334000"/>
            <a:ext cx="3952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21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9601200" y="5334000"/>
            <a:ext cx="4365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Chalkboard" pitchFamily="6" charset="0"/>
              </a:rPr>
              <a:t>23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4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1600200"/>
            <a:ext cx="7315200" cy="6096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altLang="en-US" sz="3600" b="1" dirty="0" smtClean="0">
                <a:latin typeface="Arial Black" panose="020B0A04020102020204" pitchFamily="34" charset="0"/>
              </a:rPr>
              <a:t>Problematic History of TBI</a:t>
            </a:r>
          </a:p>
        </p:txBody>
      </p:sp>
      <p:sp>
        <p:nvSpPr>
          <p:cNvPr id="3" name="Content Placeholder 2"/>
          <p:cNvSpPr>
            <a:spLocks noGrp="1" noChangeArrowheads="1"/>
          </p:cNvSpPr>
          <p:nvPr>
            <p:ph idx="4294967295"/>
          </p:nvPr>
        </p:nvSpPr>
        <p:spPr>
          <a:xfrm>
            <a:off x="1485900" y="2286000"/>
            <a:ext cx="7391400" cy="41910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Worst lifetime TBI was moderate or severe</a:t>
            </a:r>
          </a:p>
          <a:p>
            <a:pPr>
              <a:spcBef>
                <a:spcPts val="1800"/>
              </a:spcBef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First TBI with loss of consciousness occurred in childhood</a:t>
            </a:r>
          </a:p>
          <a:p>
            <a:pPr>
              <a:spcBef>
                <a:spcPts val="1800"/>
              </a:spcBef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Had 2 or more TBIs close together or a period of time when they experienced multiple blows to the head.</a:t>
            </a:r>
          </a:p>
          <a:p>
            <a:pPr>
              <a:spcBef>
                <a:spcPts val="1800"/>
              </a:spcBef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 mild TBI in recent weeks or a more severe TBI in recent months.</a:t>
            </a:r>
          </a:p>
          <a:p>
            <a:pPr>
              <a:spcBef>
                <a:spcPts val="1800"/>
              </a:spcBef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Any history of TBI when combined with one or more other sources of compromised brain function.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937" y="1919287"/>
            <a:ext cx="10317163" cy="4786313"/>
            <a:chOff x="-11113" y="1447800"/>
            <a:chExt cx="10317163" cy="4786313"/>
          </a:xfrm>
        </p:grpSpPr>
        <p:pic>
          <p:nvPicPr>
            <p:cNvPr id="29697" name="Picture 3" descr="Screen Shot 2013-09-07 at 1.08.53 PM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113" y="1447800"/>
              <a:ext cx="10287001" cy="4786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698" name="TextBox 1"/>
            <p:cNvSpPr txBox="1">
              <a:spLocks noChangeArrowheads="1"/>
            </p:cNvSpPr>
            <p:nvPr/>
          </p:nvSpPr>
          <p:spPr bwMode="auto">
            <a:xfrm>
              <a:off x="257175" y="2438400"/>
              <a:ext cx="2108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6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600" b="1">
                  <a:solidFill>
                    <a:schemeClr val="tx1"/>
                  </a:solidFill>
                  <a:latin typeface="Chalkboard" pitchFamily="6" charset="0"/>
                </a:rPr>
                <a:t>fell off of bike--ER</a:t>
              </a:r>
            </a:p>
          </p:txBody>
        </p:sp>
        <p:sp>
          <p:nvSpPr>
            <p:cNvPr id="29699" name="TextBox 3"/>
            <p:cNvSpPr txBox="1">
              <a:spLocks noChangeArrowheads="1"/>
            </p:cNvSpPr>
            <p:nvPr/>
          </p:nvSpPr>
          <p:spPr bwMode="auto">
            <a:xfrm>
              <a:off x="257175" y="2667000"/>
              <a:ext cx="108585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6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600" b="1">
                  <a:solidFill>
                    <a:schemeClr val="tx1"/>
                  </a:solidFill>
                  <a:latin typeface="Chalkboard" pitchFamily="6" charset="0"/>
                </a:rPr>
                <a:t>car crash</a:t>
              </a:r>
            </a:p>
          </p:txBody>
        </p:sp>
        <p:sp>
          <p:nvSpPr>
            <p:cNvPr id="29700" name="TextBox 4"/>
            <p:cNvSpPr txBox="1">
              <a:spLocks noChangeArrowheads="1"/>
            </p:cNvSpPr>
            <p:nvPr/>
          </p:nvSpPr>
          <p:spPr bwMode="auto">
            <a:xfrm>
              <a:off x="257175" y="2971800"/>
              <a:ext cx="1979613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6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600" b="1">
                  <a:solidFill>
                    <a:schemeClr val="tx1"/>
                  </a:solidFill>
                  <a:latin typeface="Chalkboard" pitchFamily="6" charset="0"/>
                </a:rPr>
                <a:t>1</a:t>
              </a:r>
              <a:r>
                <a:rPr lang="en-US" altLang="en-US" sz="1600" b="1" baseline="30000">
                  <a:solidFill>
                    <a:schemeClr val="tx1"/>
                  </a:solidFill>
                  <a:latin typeface="Chalkboard" pitchFamily="6" charset="0"/>
                </a:rPr>
                <a:t>st</a:t>
              </a:r>
              <a:r>
                <a:rPr lang="en-US" altLang="en-US" sz="1600" b="1">
                  <a:solidFill>
                    <a:schemeClr val="tx1"/>
                  </a:solidFill>
                  <a:latin typeface="Chalkboard" pitchFamily="6" charset="0"/>
                </a:rPr>
                <a:t> husband hit me</a:t>
              </a:r>
            </a:p>
          </p:txBody>
        </p:sp>
        <p:sp>
          <p:nvSpPr>
            <p:cNvPr id="29701" name="TextBox 5"/>
            <p:cNvSpPr txBox="1">
              <a:spLocks noChangeArrowheads="1"/>
            </p:cNvSpPr>
            <p:nvPr/>
          </p:nvSpPr>
          <p:spPr bwMode="auto">
            <a:xfrm>
              <a:off x="2914650" y="2438400"/>
              <a:ext cx="325438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6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600" b="1">
                  <a:solidFill>
                    <a:schemeClr val="tx1"/>
                  </a:solidFill>
                  <a:latin typeface="Chalkboard" pitchFamily="6" charset="0"/>
                </a:rPr>
                <a:t>X</a:t>
              </a:r>
            </a:p>
          </p:txBody>
        </p:sp>
        <p:sp>
          <p:nvSpPr>
            <p:cNvPr id="29702" name="TextBox 6"/>
            <p:cNvSpPr txBox="1">
              <a:spLocks noChangeArrowheads="1"/>
            </p:cNvSpPr>
            <p:nvPr/>
          </p:nvSpPr>
          <p:spPr bwMode="auto">
            <a:xfrm>
              <a:off x="4076700" y="2971800"/>
              <a:ext cx="325438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6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600" b="1">
                  <a:solidFill>
                    <a:schemeClr val="tx1"/>
                  </a:solidFill>
                  <a:latin typeface="Chalkboard" pitchFamily="6" charset="0"/>
                </a:rPr>
                <a:t>X</a:t>
              </a:r>
            </a:p>
          </p:txBody>
        </p:sp>
        <p:sp>
          <p:nvSpPr>
            <p:cNvPr id="29703" name="TextBox 7"/>
            <p:cNvSpPr txBox="1">
              <a:spLocks noChangeArrowheads="1"/>
            </p:cNvSpPr>
            <p:nvPr/>
          </p:nvSpPr>
          <p:spPr bwMode="auto">
            <a:xfrm>
              <a:off x="7629525" y="2438400"/>
              <a:ext cx="325438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6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600" b="1">
                  <a:solidFill>
                    <a:schemeClr val="tx1"/>
                  </a:solidFill>
                  <a:latin typeface="Chalkboard" pitchFamily="6" charset="0"/>
                </a:rPr>
                <a:t>X</a:t>
              </a:r>
            </a:p>
          </p:txBody>
        </p:sp>
        <p:sp>
          <p:nvSpPr>
            <p:cNvPr id="29704" name="TextBox 10"/>
            <p:cNvSpPr txBox="1">
              <a:spLocks noChangeArrowheads="1"/>
            </p:cNvSpPr>
            <p:nvPr/>
          </p:nvSpPr>
          <p:spPr bwMode="auto">
            <a:xfrm>
              <a:off x="5314950" y="2743200"/>
              <a:ext cx="325438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6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600" b="1">
                  <a:solidFill>
                    <a:schemeClr val="tx1"/>
                  </a:solidFill>
                  <a:latin typeface="Chalkboard" pitchFamily="6" charset="0"/>
                </a:rPr>
                <a:t>X</a:t>
              </a:r>
            </a:p>
          </p:txBody>
        </p:sp>
        <p:sp>
          <p:nvSpPr>
            <p:cNvPr id="29705" name="TextBox 11"/>
            <p:cNvSpPr txBox="1">
              <a:spLocks noChangeArrowheads="1"/>
            </p:cNvSpPr>
            <p:nvPr/>
          </p:nvSpPr>
          <p:spPr bwMode="auto">
            <a:xfrm>
              <a:off x="9515475" y="2438400"/>
              <a:ext cx="31115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6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600" b="1">
                  <a:solidFill>
                    <a:schemeClr val="tx1"/>
                  </a:solidFill>
                  <a:latin typeface="Chalkboard" pitchFamily="6" charset="0"/>
                </a:rPr>
                <a:t>9</a:t>
              </a:r>
            </a:p>
          </p:txBody>
        </p:sp>
        <p:sp>
          <p:nvSpPr>
            <p:cNvPr id="29706" name="TextBox 13"/>
            <p:cNvSpPr txBox="1">
              <a:spLocks noChangeArrowheads="1"/>
            </p:cNvSpPr>
            <p:nvPr/>
          </p:nvSpPr>
          <p:spPr bwMode="auto">
            <a:xfrm>
              <a:off x="9429750" y="2743200"/>
              <a:ext cx="40322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6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600" b="1">
                  <a:solidFill>
                    <a:schemeClr val="tx1"/>
                  </a:solidFill>
                  <a:latin typeface="Chalkboard" pitchFamily="6" charset="0"/>
                </a:rPr>
                <a:t>14</a:t>
              </a:r>
            </a:p>
          </p:txBody>
        </p:sp>
        <p:sp>
          <p:nvSpPr>
            <p:cNvPr id="29707" name="TextBox 14"/>
            <p:cNvSpPr txBox="1">
              <a:spLocks noChangeArrowheads="1"/>
            </p:cNvSpPr>
            <p:nvPr/>
          </p:nvSpPr>
          <p:spPr bwMode="auto">
            <a:xfrm>
              <a:off x="9172575" y="2971800"/>
              <a:ext cx="113347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6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600" b="1">
                  <a:solidFill>
                    <a:schemeClr val="tx1"/>
                  </a:solidFill>
                  <a:latin typeface="Chalkboard" pitchFamily="6" charset="0"/>
                </a:rPr>
                <a:t>early 20’s</a:t>
              </a:r>
            </a:p>
          </p:txBody>
        </p:sp>
        <p:sp>
          <p:nvSpPr>
            <p:cNvPr id="29708" name="TextBox 15"/>
            <p:cNvSpPr txBox="1">
              <a:spLocks noChangeArrowheads="1"/>
            </p:cNvSpPr>
            <p:nvPr/>
          </p:nvSpPr>
          <p:spPr bwMode="auto">
            <a:xfrm>
              <a:off x="257175" y="5334000"/>
              <a:ext cx="1979613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6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600" b="1">
                  <a:solidFill>
                    <a:schemeClr val="tx1"/>
                  </a:solidFill>
                  <a:latin typeface="Chalkboard" pitchFamily="6" charset="0"/>
                </a:rPr>
                <a:t>1</a:t>
              </a:r>
              <a:r>
                <a:rPr lang="en-US" altLang="en-US" sz="1600" b="1" baseline="30000">
                  <a:solidFill>
                    <a:schemeClr val="tx1"/>
                  </a:solidFill>
                  <a:latin typeface="Chalkboard" pitchFamily="6" charset="0"/>
                </a:rPr>
                <a:t>st</a:t>
              </a:r>
              <a:r>
                <a:rPr lang="en-US" altLang="en-US" sz="1600" b="1">
                  <a:solidFill>
                    <a:schemeClr val="tx1"/>
                  </a:solidFill>
                  <a:latin typeface="Chalkboard" pitchFamily="6" charset="0"/>
                </a:rPr>
                <a:t> husband hit me</a:t>
              </a:r>
            </a:p>
          </p:txBody>
        </p:sp>
        <p:sp>
          <p:nvSpPr>
            <p:cNvPr id="29709" name="TextBox 16"/>
            <p:cNvSpPr txBox="1">
              <a:spLocks noChangeArrowheads="1"/>
            </p:cNvSpPr>
            <p:nvPr/>
          </p:nvSpPr>
          <p:spPr bwMode="auto">
            <a:xfrm>
              <a:off x="2914650" y="5334000"/>
              <a:ext cx="325438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6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600" b="1">
                  <a:solidFill>
                    <a:schemeClr val="tx1"/>
                  </a:solidFill>
                  <a:latin typeface="Chalkboard" pitchFamily="6" charset="0"/>
                </a:rPr>
                <a:t>X</a:t>
              </a:r>
            </a:p>
          </p:txBody>
        </p:sp>
        <p:sp>
          <p:nvSpPr>
            <p:cNvPr id="29710" name="TextBox 17"/>
            <p:cNvSpPr txBox="1">
              <a:spLocks noChangeArrowheads="1"/>
            </p:cNvSpPr>
            <p:nvPr/>
          </p:nvSpPr>
          <p:spPr bwMode="auto">
            <a:xfrm>
              <a:off x="6134100" y="5334000"/>
              <a:ext cx="325438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6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600" b="1">
                  <a:solidFill>
                    <a:schemeClr val="tx1"/>
                  </a:solidFill>
                  <a:latin typeface="Chalkboard" pitchFamily="6" charset="0"/>
                </a:rPr>
                <a:t>X</a:t>
              </a:r>
            </a:p>
          </p:txBody>
        </p:sp>
        <p:sp>
          <p:nvSpPr>
            <p:cNvPr id="29711" name="TextBox 18"/>
            <p:cNvSpPr txBox="1">
              <a:spLocks noChangeArrowheads="1"/>
            </p:cNvSpPr>
            <p:nvPr/>
          </p:nvSpPr>
          <p:spPr bwMode="auto">
            <a:xfrm>
              <a:off x="8915400" y="5334000"/>
              <a:ext cx="395288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6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600" b="1">
                  <a:solidFill>
                    <a:schemeClr val="tx1"/>
                  </a:solidFill>
                  <a:latin typeface="Chalkboard" pitchFamily="6" charset="0"/>
                </a:rPr>
                <a:t>21</a:t>
              </a:r>
            </a:p>
          </p:txBody>
        </p:sp>
        <p:sp>
          <p:nvSpPr>
            <p:cNvPr id="29712" name="TextBox 19"/>
            <p:cNvSpPr txBox="1">
              <a:spLocks noChangeArrowheads="1"/>
            </p:cNvSpPr>
            <p:nvPr/>
          </p:nvSpPr>
          <p:spPr bwMode="auto">
            <a:xfrm>
              <a:off x="9601200" y="5334000"/>
              <a:ext cx="436563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6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600" b="1">
                  <a:solidFill>
                    <a:schemeClr val="tx1"/>
                  </a:solidFill>
                  <a:latin typeface="Chalkboard" pitchFamily="6" charset="0"/>
                </a:rPr>
                <a:t>23</a:t>
              </a:r>
            </a:p>
          </p:txBody>
        </p:sp>
      </p:grpSp>
      <p:sp>
        <p:nvSpPr>
          <p:cNvPr id="56337" name="TextBox 2"/>
          <p:cNvSpPr txBox="1">
            <a:spLocks noChangeArrowheads="1"/>
          </p:cNvSpPr>
          <p:nvPr/>
        </p:nvSpPr>
        <p:spPr bwMode="auto">
          <a:xfrm>
            <a:off x="3086100" y="762000"/>
            <a:ext cx="668965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 typeface="Wingdings" panose="05000000000000000000" pitchFamily="2" charset="2"/>
              <a:buChar char="ü"/>
            </a:pP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Worst was a moderate TBI</a:t>
            </a:r>
          </a:p>
          <a:p>
            <a:pPr eaLnBrk="1" hangingPunct="1">
              <a:spcBef>
                <a:spcPct val="0"/>
              </a:spcBef>
              <a:buSzTx/>
              <a:buFont typeface="Wingdings" panose="05000000000000000000" pitchFamily="2" charset="2"/>
              <a:buChar char="ü"/>
            </a:pP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with loss of consciousness in childhood</a:t>
            </a:r>
          </a:p>
          <a:p>
            <a:pPr eaLnBrk="1" hangingPunct="1">
              <a:spcBef>
                <a:spcPct val="0"/>
              </a:spcBef>
              <a:buSzTx/>
              <a:buFont typeface="Wingdings" panose="05000000000000000000" pitchFamily="2" charset="2"/>
              <a:buChar char="ü"/>
            </a:pP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 a period of multiple blows to the head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 noChangeArrowheads="1"/>
          </p:cNvSpPr>
          <p:nvPr>
            <p:ph type="ctrTitle" idx="4294967295"/>
          </p:nvPr>
        </p:nvSpPr>
        <p:spPr>
          <a:xfrm>
            <a:off x="1485900" y="1828800"/>
            <a:ext cx="7315200" cy="15240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en-US" sz="3600" b="1" dirty="0" smtClean="0">
                <a:latin typeface="Arial Black" panose="020B0A04020102020204" pitchFamily="34" charset="0"/>
              </a:rPr>
              <a:t>Financial Disclosure</a:t>
            </a:r>
          </a:p>
        </p:txBody>
      </p:sp>
      <p:sp>
        <p:nvSpPr>
          <p:cNvPr id="6146" name="Subtit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2400300" y="2667000"/>
            <a:ext cx="5486400" cy="18288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altLang="en-US" sz="2400" dirty="0" smtClean="0"/>
              <a:t>I </a:t>
            </a:r>
            <a:r>
              <a:rPr lang="en-US" altLang="en-US" sz="2400" dirty="0"/>
              <a:t>have no financial relationships to disclose relevant to this presentation.</a:t>
            </a:r>
          </a:p>
          <a:p>
            <a:endParaRPr lang="en-US" altLang="en-US" sz="16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1500" y="1524000"/>
            <a:ext cx="9144001" cy="6858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en-US" sz="3600" b="1" dirty="0" smtClean="0">
                <a:latin typeface="Arial Black" panose="020B0A04020102020204" pitchFamily="34" charset="0"/>
              </a:rPr>
              <a:t>Problematic History of TBI</a:t>
            </a:r>
          </a:p>
        </p:txBody>
      </p:sp>
      <p:sp>
        <p:nvSpPr>
          <p:cNvPr id="4" name="Rectangle 3"/>
          <p:cNvSpPr/>
          <p:nvPr/>
        </p:nvSpPr>
        <p:spPr>
          <a:xfrm>
            <a:off x="1638300" y="2286000"/>
            <a:ext cx="73152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Due to cognitive and/or behavioral weaknesses that result from damage to the frontal areas of the brain, person with a problematic history of TBI may have difficulty: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knowing what problems they have;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changing their behavior;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accessing services; and/or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remaining engaged in services.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 noChangeArrowheads="1"/>
          </p:cNvSpPr>
          <p:nvPr>
            <p:ph type="ctrTitle" idx="4294967295"/>
          </p:nvPr>
        </p:nvSpPr>
        <p:spPr>
          <a:xfrm>
            <a:off x="1485900" y="1600200"/>
            <a:ext cx="7315200" cy="9144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en-US" sz="6600" dirty="0" smtClean="0">
                <a:latin typeface="Arial Black" panose="020B0A04020102020204" pitchFamily="34" charset="0"/>
              </a:rPr>
              <a:t>THANK YOU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0D57F33-42FE-EF45-85BB-C5CF86EB9206}"/>
              </a:ext>
            </a:extLst>
          </p:cNvPr>
          <p:cNvSpPr/>
          <p:nvPr/>
        </p:nvSpPr>
        <p:spPr>
          <a:xfrm>
            <a:off x="571500" y="3200400"/>
            <a:ext cx="9144000" cy="107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3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Additional information and training at: </a:t>
            </a:r>
            <a:r>
              <a:rPr lang="en-US" altLang="en-US" sz="32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www.ohiovalley.org</a:t>
            </a:r>
            <a:endParaRPr lang="en-US" sz="32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09900" y="2362200"/>
            <a:ext cx="5181600" cy="914400"/>
          </a:xfrm>
          <a:prstGeom prst="rect">
            <a:avLst/>
          </a:prstGeom>
        </p:spPr>
        <p:txBody>
          <a:bodyPr/>
          <a:lstStyle/>
          <a:p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How can you determine if a person has a problematic history of TBI?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C571B63-BEAB-0D42-8422-66A07254DC86}"/>
              </a:ext>
            </a:extLst>
          </p:cNvPr>
          <p:cNvSpPr txBox="1"/>
          <p:nvPr/>
        </p:nvSpPr>
        <p:spPr>
          <a:xfrm>
            <a:off x="1562100" y="1524000"/>
            <a:ext cx="7315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>
                <a:latin typeface="Arial Black" panose="020B0A04020102020204" pitchFamily="34" charset="0"/>
                <a:ea typeface="ＭＳ Ｐゴシック" panose="020B0600070205080204" pitchFamily="34" charset="-128"/>
              </a:rPr>
              <a:t>Objective: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71500" y="1524000"/>
            <a:ext cx="9144000" cy="10668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altLang="en-US" sz="3600" dirty="0" smtClean="0">
                <a:latin typeface="Arial Black" panose="020B0A04020102020204" pitchFamily="34" charset="0"/>
              </a:rPr>
              <a:t>Issues Assessing a </a:t>
            </a:r>
            <a:r>
              <a:rPr lang="en-US" altLang="en-US" sz="3600" dirty="0" smtClean="0">
                <a:latin typeface="Arial Black" panose="020B0A04020102020204" pitchFamily="34" charset="0"/>
              </a:rPr>
              <a:t>Lifetime </a:t>
            </a:r>
            <a:br>
              <a:rPr lang="en-US" altLang="en-US" sz="3600" dirty="0" smtClean="0">
                <a:latin typeface="Arial Black" panose="020B0A04020102020204" pitchFamily="34" charset="0"/>
              </a:rPr>
            </a:br>
            <a:r>
              <a:rPr lang="en-US" altLang="en-US" sz="3600" dirty="0" smtClean="0">
                <a:latin typeface="Arial Black" panose="020B0A04020102020204" pitchFamily="34" charset="0"/>
              </a:rPr>
              <a:t>History </a:t>
            </a:r>
            <a:r>
              <a:rPr lang="en-US" altLang="en-US" sz="3600" dirty="0" smtClean="0">
                <a:latin typeface="Arial Black" panose="020B0A04020102020204" pitchFamily="34" charset="0"/>
              </a:rPr>
              <a:t>of TBI</a:t>
            </a:r>
          </a:p>
        </p:txBody>
      </p:sp>
      <p:sp>
        <p:nvSpPr>
          <p:cNvPr id="38400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485900" y="2895600"/>
            <a:ext cx="7315200" cy="3352800"/>
          </a:xfrm>
          <a:prstGeom prst="rect">
            <a:avLst/>
          </a:prstGeom>
        </p:spPr>
        <p:txBody>
          <a:bodyPr/>
          <a:lstStyle/>
          <a:p>
            <a:pPr marL="60325" indent="0" algn="l">
              <a:buNone/>
            </a:pPr>
            <a:r>
              <a:rPr lang="en-US" alt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Capture from medical encounters</a:t>
            </a:r>
          </a:p>
          <a:p>
            <a:pPr marL="793750" lvl="1" indent="-285750"/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medical treatment often may not be sought</a:t>
            </a:r>
          </a:p>
          <a:p>
            <a:pPr marL="793750" lvl="1" indent="-285750"/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lifetime records not available</a:t>
            </a:r>
          </a:p>
          <a:p>
            <a:pPr marL="793750" lvl="1" indent="-285750"/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mild TBI often missed in Emergency Departments</a:t>
            </a:r>
          </a:p>
          <a:p>
            <a:pPr marL="60325" indent="0" algn="l">
              <a:buNone/>
            </a:pPr>
            <a:r>
              <a:rPr lang="en-US" alt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Biomarkers</a:t>
            </a:r>
          </a:p>
          <a:p>
            <a:pPr marL="793750" lvl="1" indent="-285750"/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imaging, </a:t>
            </a:r>
            <a:r>
              <a:rPr lang="en-US" alt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neuropsych</a:t>
            </a: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assessment specific but not sensitive</a:t>
            </a:r>
          </a:p>
          <a:p>
            <a:pPr marL="793750" lvl="1" indent="-285750"/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proteomics very acute only and sensitive but not specific</a:t>
            </a:r>
          </a:p>
          <a:p>
            <a:pPr marL="60325" indent="0" algn="l">
              <a:buNone/>
            </a:pPr>
            <a:r>
              <a:rPr lang="en-US" alt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Retrospective self-report</a:t>
            </a:r>
          </a:p>
          <a:p>
            <a:pPr marL="793750" lvl="1" indent="-285750"/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cannot self-diagnose</a:t>
            </a:r>
          </a:p>
          <a:p>
            <a:pPr marL="793750" lvl="1" indent="-285750"/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not aware of injury (</a:t>
            </a:r>
            <a:r>
              <a:rPr lang="ja-JP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altLang="ja-JP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telescoping,</a:t>
            </a:r>
            <a:r>
              <a:rPr lang="ja-JP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altLang="ja-JP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poor memory, too young)</a:t>
            </a:r>
            <a:endParaRPr lang="en-US" alt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572500" y="4953000"/>
            <a:ext cx="1371600" cy="1219200"/>
            <a:chOff x="5448300" y="4876800"/>
            <a:chExt cx="1371600" cy="1219200"/>
          </a:xfrm>
        </p:grpSpPr>
        <p:sp>
          <p:nvSpPr>
            <p:cNvPr id="2" name="10-Point Star 1">
              <a:extLst>
                <a:ext uri="{FF2B5EF4-FFF2-40B4-BE49-F238E27FC236}">
                  <a16:creationId xmlns="" xmlns:a16="http://schemas.microsoft.com/office/drawing/2014/main" id="{5BEA2DC4-3BA2-3746-A1D0-7ADCD227DE3E}"/>
                </a:ext>
              </a:extLst>
            </p:cNvPr>
            <p:cNvSpPr/>
            <p:nvPr/>
          </p:nvSpPr>
          <p:spPr bwMode="auto">
            <a:xfrm>
              <a:off x="5448300" y="4876800"/>
              <a:ext cx="1371600" cy="1219200"/>
            </a:xfrm>
            <a:prstGeom prst="star10">
              <a:avLst/>
            </a:prstGeom>
            <a:noFill/>
            <a:ln w="50800" cap="flat" cmpd="sng" algn="ctr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Palatino" pitchFamily="-106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" name="TextBox 2"/>
            <p:cNvSpPr txBox="1">
              <a:spLocks noChangeArrowheads="1"/>
            </p:cNvSpPr>
            <p:nvPr/>
          </p:nvSpPr>
          <p:spPr bwMode="auto">
            <a:xfrm>
              <a:off x="5513542" y="5181600"/>
              <a:ext cx="1201291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6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600" b="1" dirty="0">
                  <a:solidFill>
                    <a:schemeClr val="accent4">
                      <a:lumMod val="75000"/>
                    </a:schemeClr>
                  </a:solidFill>
                  <a:latin typeface="Arial Black" panose="020B0A04020102020204" pitchFamily="34" charset="0"/>
                </a:rPr>
                <a:t>Gold</a:t>
              </a:r>
            </a:p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en-US" altLang="en-US" sz="1600" b="1" dirty="0">
                  <a:solidFill>
                    <a:schemeClr val="accent4">
                      <a:lumMod val="75000"/>
                    </a:schemeClr>
                  </a:solidFill>
                  <a:latin typeface="Arial Black" panose="020B0A04020102020204" pitchFamily="34" charset="0"/>
                </a:rPr>
                <a:t>Standard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4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4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4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4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4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4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4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4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4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4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4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4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40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40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84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4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40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40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840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40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00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1600200"/>
            <a:ext cx="7315200" cy="4572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en-US" sz="3600" dirty="0" smtClean="0">
                <a:latin typeface="Arial Black" panose="020B0A04020102020204" pitchFamily="34" charset="0"/>
              </a:rPr>
              <a:t>Challenges Eliciting </a:t>
            </a:r>
            <a:r>
              <a:rPr lang="en-US" altLang="en-US" sz="3600" dirty="0" smtClean="0">
                <a:latin typeface="Arial Black" panose="020B0A04020102020204" pitchFamily="34" charset="0"/>
              </a:rPr>
              <a:t/>
            </a:r>
            <a:br>
              <a:rPr lang="en-US" altLang="en-US" sz="3600" dirty="0" smtClean="0">
                <a:latin typeface="Arial Black" panose="020B0A04020102020204" pitchFamily="34" charset="0"/>
              </a:rPr>
            </a:br>
            <a:r>
              <a:rPr lang="en-US" altLang="en-US" sz="3600" dirty="0" smtClean="0">
                <a:latin typeface="Arial Black" panose="020B0A04020102020204" pitchFamily="34" charset="0"/>
              </a:rPr>
              <a:t>Self-reports</a:t>
            </a:r>
            <a:endParaRPr lang="en-US" altLang="en-US" sz="3600" dirty="0" smtClean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 noChangeArrowheads="1"/>
          </p:cNvSpPr>
          <p:nvPr>
            <p:ph idx="4294967295"/>
          </p:nvPr>
        </p:nvSpPr>
        <p:spPr>
          <a:xfrm>
            <a:off x="2933700" y="2819400"/>
            <a:ext cx="5410200" cy="2438400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  <a:spcAft>
                <a:spcPts val="1800"/>
              </a:spcAft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Public’s limited or inaccurate knowledge</a:t>
            </a:r>
          </a:p>
          <a:p>
            <a:pPr>
              <a:spcBef>
                <a:spcPct val="0"/>
              </a:spcBef>
              <a:spcAft>
                <a:spcPts val="1800"/>
              </a:spcAft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Need to stimulate recall</a:t>
            </a:r>
          </a:p>
          <a:p>
            <a:pPr>
              <a:spcBef>
                <a:spcPct val="0"/>
              </a:spcBef>
              <a:spcAft>
                <a:spcPts val="1800"/>
              </a:spcAft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Injuries before age 5</a:t>
            </a:r>
          </a:p>
          <a:p>
            <a:pPr>
              <a:spcBef>
                <a:spcPct val="0"/>
              </a:spcBef>
              <a:spcAft>
                <a:spcPts val="1800"/>
              </a:spcAft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Concurrent sources of altered consciousness</a:t>
            </a:r>
          </a:p>
          <a:p>
            <a:pPr>
              <a:spcBef>
                <a:spcPct val="0"/>
              </a:spcBef>
              <a:spcAft>
                <a:spcPts val="1800"/>
              </a:spcAft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Periods of multiple blows to the head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104900" y="1600200"/>
            <a:ext cx="82296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altLang="en-US" sz="3600" dirty="0" smtClean="0">
                <a:latin typeface="Arial Black" panose="020B0A04020102020204" pitchFamily="34" charset="0"/>
              </a:rPr>
              <a:t>Selected Methods </a:t>
            </a:r>
            <a:r>
              <a:rPr lang="en-US" altLang="en-US" sz="3600" dirty="0" smtClean="0">
                <a:latin typeface="Arial Black" panose="020B0A04020102020204" pitchFamily="34" charset="0"/>
              </a:rPr>
              <a:t>of </a:t>
            </a:r>
            <a:br>
              <a:rPr lang="en-US" altLang="en-US" sz="3600" dirty="0" smtClean="0">
                <a:latin typeface="Arial Black" panose="020B0A04020102020204" pitchFamily="34" charset="0"/>
              </a:rPr>
            </a:br>
            <a:r>
              <a:rPr lang="en-US" altLang="en-US" sz="3600" dirty="0" smtClean="0">
                <a:latin typeface="Arial Black" panose="020B0A04020102020204" pitchFamily="34" charset="0"/>
              </a:rPr>
              <a:t>Eliciting </a:t>
            </a:r>
            <a:r>
              <a:rPr lang="en-US" altLang="en-US" sz="3600" dirty="0" smtClean="0">
                <a:latin typeface="Arial Black" panose="020B0A04020102020204" pitchFamily="34" charset="0"/>
              </a:rPr>
              <a:t>Self-report</a:t>
            </a:r>
          </a:p>
        </p:txBody>
      </p:sp>
      <p:sp>
        <p:nvSpPr>
          <p:cNvPr id="1229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485900" y="2819400"/>
            <a:ext cx="7315200" cy="2438400"/>
          </a:xfrm>
          <a:prstGeom prst="rect">
            <a:avLst/>
          </a:prstGeom>
        </p:spPr>
        <p:txBody>
          <a:bodyPr/>
          <a:lstStyle/>
          <a:p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TBI-TAC identified 20 different tools being used</a:t>
            </a:r>
          </a:p>
          <a:p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DVBIC Brief TBI Screen (BTBIS; Schwab et al.) </a:t>
            </a:r>
          </a:p>
          <a:p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TBI Questionnaire (TBIQ; Diamond et al.)</a:t>
            </a:r>
          </a:p>
          <a:p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Brain Injury Screening Questionnaire (BISQ; Gordon et al.)</a:t>
            </a:r>
          </a:p>
          <a:p>
            <a:r>
              <a:rPr lang="en-US" altLang="en-US" sz="1800" b="1" dirty="0" smtClean="0">
                <a:solidFill>
                  <a:srgbClr val="0071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OSU TBI Identification Method (OSU TBI-ID; Corrigan &amp; </a:t>
            </a:r>
            <a:r>
              <a:rPr lang="en-US" altLang="en-US" sz="1800" b="1" dirty="0" err="1" smtClean="0">
                <a:solidFill>
                  <a:srgbClr val="0071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Bogner</a:t>
            </a:r>
            <a:r>
              <a:rPr lang="en-US" altLang="en-US" sz="1800" b="1" dirty="0" smtClean="0">
                <a:solidFill>
                  <a:srgbClr val="0071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Boston Assessment of Traumatic Brain Injury Lifetime (BAT-L; Fortier et al.)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066800"/>
            <a:ext cx="6819877" cy="349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1" y="2667001"/>
            <a:ext cx="5878402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58"/>
          <a:stretch/>
        </p:blipFill>
        <p:spPr bwMode="auto">
          <a:xfrm>
            <a:off x="5676900" y="2133600"/>
            <a:ext cx="4070916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" descr="Screen Shot 2016-02-02 at 7.36.45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1" y="4714976"/>
            <a:ext cx="5257800" cy="275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 descr="Screen Shot 2016-11-05 at 11.42.3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143000"/>
            <a:ext cx="483778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7" descr="Screen Shot 2016-11-05 at 11.41.0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00" y="2209800"/>
            <a:ext cx="5486400" cy="1421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6" descr="Screen Shot 2016-11-05 at 11.41.24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971800"/>
            <a:ext cx="54578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Screen Shot 2016-11-05 at 11.42.11 A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31"/>
          <a:stretch/>
        </p:blipFill>
        <p:spPr bwMode="auto">
          <a:xfrm>
            <a:off x="4838700" y="3962400"/>
            <a:ext cx="4845490" cy="2255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Screen Shot 2016-11-05 at 11.41.49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5334000"/>
            <a:ext cx="7118350" cy="1094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TextBox 8"/>
          <p:cNvSpPr txBox="1">
            <a:spLocks noChangeArrowheads="1"/>
          </p:cNvSpPr>
          <p:nvPr/>
        </p:nvSpPr>
        <p:spPr bwMode="auto">
          <a:xfrm>
            <a:off x="5600700" y="838200"/>
            <a:ext cx="41529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6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en-US" sz="2800" dirty="0">
                <a:solidFill>
                  <a:srgbClr val="00718C"/>
                </a:solidFill>
                <a:latin typeface="Palatino" pitchFamily="6" charset="0"/>
              </a:rPr>
              <a:t>Neurological correlates of lifetime history of TBI from the OSU TBI-ID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62100" y="1600200"/>
            <a:ext cx="7315200" cy="13716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en-US" sz="3600" b="1" dirty="0" smtClean="0">
                <a:latin typeface="Arial Black" panose="020B0A04020102020204" pitchFamily="34" charset="0"/>
              </a:rPr>
              <a:t>OSU TBI </a:t>
            </a:r>
            <a:br>
              <a:rPr lang="en-US" altLang="en-US" sz="3600" b="1" dirty="0" smtClean="0">
                <a:latin typeface="Arial Black" panose="020B0A04020102020204" pitchFamily="34" charset="0"/>
              </a:rPr>
            </a:br>
            <a:r>
              <a:rPr lang="en-US" altLang="en-US" sz="3600" b="1" dirty="0" smtClean="0">
                <a:latin typeface="Arial Black" panose="020B0A04020102020204" pitchFamily="34" charset="0"/>
              </a:rPr>
              <a:t>Identification Method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790700" y="2895600"/>
            <a:ext cx="6934200" cy="23622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2325"/>
              </a:spcBef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Structured interview designed to elicit lifetime history of TBI.</a:t>
            </a:r>
          </a:p>
          <a:p>
            <a:pPr>
              <a:spcBef>
                <a:spcPts val="2325"/>
              </a:spcBef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Avoids misunderstanding about what a TBI is by eliciting injuries, then determining if altered consciousness occurred.</a:t>
            </a:r>
          </a:p>
          <a:p>
            <a:pPr>
              <a:spcBef>
                <a:spcPts val="2325"/>
              </a:spcBef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Provides more information than simple </a:t>
            </a:r>
            <a:r>
              <a:rPr lang="ja-JP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altLang="ja-JP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yes/no</a:t>
            </a:r>
            <a:r>
              <a:rPr lang="ja-JP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altLang="ja-JP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DADADA"/>
      </a:accent2>
      <a:accent3>
        <a:srgbClr val="FFFFFF"/>
      </a:accent3>
      <a:accent4>
        <a:srgbClr val="000000"/>
      </a:accent4>
      <a:accent5>
        <a:srgbClr val="FFFFFF"/>
      </a:accent5>
      <a:accent6>
        <a:srgbClr val="C5C5C5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48224</TotalTime>
  <Pages>10</Pages>
  <Words>1114</Words>
  <Application>Microsoft Office PowerPoint</Application>
  <PresentationFormat>35mm Slides</PresentationFormat>
  <Paragraphs>130</Paragraphs>
  <Slides>21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6" baseType="lpstr">
      <vt:lpstr>ＭＳ Ｐゴシック</vt:lpstr>
      <vt:lpstr>ＭＳ Ｐゴシック</vt:lpstr>
      <vt:lpstr>Agency FB</vt:lpstr>
      <vt:lpstr>Arial</vt:lpstr>
      <vt:lpstr>Arial Black</vt:lpstr>
      <vt:lpstr>Calibri</vt:lpstr>
      <vt:lpstr>Calibri Light</vt:lpstr>
      <vt:lpstr>Chalkboard</vt:lpstr>
      <vt:lpstr>News Gothic MT</vt:lpstr>
      <vt:lpstr>Palatino</vt:lpstr>
      <vt:lpstr>Times</vt:lpstr>
      <vt:lpstr>Times New Roman</vt:lpstr>
      <vt:lpstr>Wingdings</vt:lpstr>
      <vt:lpstr>Office Theme</vt:lpstr>
      <vt:lpstr>1_Office Theme</vt:lpstr>
      <vt:lpstr>Screening for Lifetime History of Traumatic Brain Injury</vt:lpstr>
      <vt:lpstr>Financial Disclosure</vt:lpstr>
      <vt:lpstr>How can you determine if a person has a problematic history of TBI?</vt:lpstr>
      <vt:lpstr>Issues Assessing a Lifetime  History of TBI</vt:lpstr>
      <vt:lpstr>Challenges Eliciting  Self-reports</vt:lpstr>
      <vt:lpstr>Selected Methods of  Eliciting Self-report</vt:lpstr>
      <vt:lpstr>PowerPoint Presentation</vt:lpstr>
      <vt:lpstr>PowerPoint Presentation</vt:lpstr>
      <vt:lpstr>OSU TBI  Identification Method</vt:lpstr>
      <vt:lpstr>PowerPoint Presentation</vt:lpstr>
      <vt:lpstr>OSU TBI-ID: Step 1</vt:lpstr>
      <vt:lpstr>PowerPoint Presentation</vt:lpstr>
      <vt:lpstr>PowerPoint Presentation</vt:lpstr>
      <vt:lpstr>PowerPoint Presentation</vt:lpstr>
      <vt:lpstr>PowerPoint Presentation</vt:lpstr>
      <vt:lpstr>OSU TBI-ID: Step 3</vt:lpstr>
      <vt:lpstr>PowerPoint Presentation</vt:lpstr>
      <vt:lpstr>Problematic History of TBI</vt:lpstr>
      <vt:lpstr>PowerPoint Presentation</vt:lpstr>
      <vt:lpstr>Problematic History of TBI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Traumatic Brain Injury (TBI)</dc:title>
  <dc:subject/>
  <dc:creator>John D. Corrigan, Ph.D.</dc:creator>
  <cp:keywords/>
  <dc:description/>
  <cp:lastModifiedBy>Judy Reuter</cp:lastModifiedBy>
  <cp:revision>496</cp:revision>
  <cp:lastPrinted>2019-05-20T16:48:34Z</cp:lastPrinted>
  <dcterms:created xsi:type="dcterms:W3CDTF">2010-09-29T22:20:05Z</dcterms:created>
  <dcterms:modified xsi:type="dcterms:W3CDTF">2019-07-05T22:36:21Z</dcterms:modified>
</cp:coreProperties>
</file>