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4.xml" ContentType="application/vnd.openxmlformats-officedocument.presentationml.comments+xml"/>
  <Override PartName="/ppt/notesSlides/notesSlide8.xml" ContentType="application/vnd.openxmlformats-officedocument.presentationml.notesSlide+xml"/>
  <Override PartName="/ppt/comments/comment5.xml" ContentType="application/vnd.openxmlformats-officedocument.presentationml.comments+xml"/>
  <Override PartName="/ppt/notesSlides/notesSlide9.xml" ContentType="application/vnd.openxmlformats-officedocument.presentationml.notesSlide+xml"/>
  <Override PartName="/ppt/comments/comment6.xml" ContentType="application/vnd.openxmlformats-officedocument.presentationml.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handoutMasterIdLst>
    <p:handoutMasterId r:id="rId69"/>
  </p:handoutMasterIdLst>
  <p:sldIdLst>
    <p:sldId id="258" r:id="rId2"/>
    <p:sldId id="422" r:id="rId3"/>
    <p:sldId id="371" r:id="rId4"/>
    <p:sldId id="423" r:id="rId5"/>
    <p:sldId id="426" r:id="rId6"/>
    <p:sldId id="372" r:id="rId7"/>
    <p:sldId id="297" r:id="rId8"/>
    <p:sldId id="337" r:id="rId9"/>
    <p:sldId id="334" r:id="rId10"/>
    <p:sldId id="368" r:id="rId11"/>
    <p:sldId id="440" r:id="rId12"/>
    <p:sldId id="352" r:id="rId13"/>
    <p:sldId id="434" r:id="rId14"/>
    <p:sldId id="442" r:id="rId15"/>
    <p:sldId id="441" r:id="rId16"/>
    <p:sldId id="338" r:id="rId17"/>
    <p:sldId id="261" r:id="rId18"/>
    <p:sldId id="341" r:id="rId19"/>
    <p:sldId id="343" r:id="rId20"/>
    <p:sldId id="413" r:id="rId21"/>
    <p:sldId id="443" r:id="rId22"/>
    <p:sldId id="378" r:id="rId23"/>
    <p:sldId id="444" r:id="rId24"/>
    <p:sldId id="379" r:id="rId25"/>
    <p:sldId id="445" r:id="rId26"/>
    <p:sldId id="446" r:id="rId27"/>
    <p:sldId id="447" r:id="rId28"/>
    <p:sldId id="448" r:id="rId29"/>
    <p:sldId id="449" r:id="rId30"/>
    <p:sldId id="450" r:id="rId31"/>
    <p:sldId id="451" r:id="rId32"/>
    <p:sldId id="452" r:id="rId33"/>
    <p:sldId id="453" r:id="rId34"/>
    <p:sldId id="454" r:id="rId35"/>
    <p:sldId id="455" r:id="rId36"/>
    <p:sldId id="456" r:id="rId37"/>
    <p:sldId id="457" r:id="rId38"/>
    <p:sldId id="458" r:id="rId39"/>
    <p:sldId id="459" r:id="rId40"/>
    <p:sldId id="380" r:id="rId41"/>
    <p:sldId id="381" r:id="rId42"/>
    <p:sldId id="382" r:id="rId43"/>
    <p:sldId id="383" r:id="rId44"/>
    <p:sldId id="384" r:id="rId45"/>
    <p:sldId id="385" r:id="rId46"/>
    <p:sldId id="386" r:id="rId47"/>
    <p:sldId id="387" r:id="rId48"/>
    <p:sldId id="391" r:id="rId49"/>
    <p:sldId id="460" r:id="rId50"/>
    <p:sldId id="436" r:id="rId51"/>
    <p:sldId id="461" r:id="rId52"/>
    <p:sldId id="396" r:id="rId53"/>
    <p:sldId id="439" r:id="rId54"/>
    <p:sldId id="438" r:id="rId55"/>
    <p:sldId id="362" r:id="rId56"/>
    <p:sldId id="346" r:id="rId57"/>
    <p:sldId id="349" r:id="rId58"/>
    <p:sldId id="348" r:id="rId59"/>
    <p:sldId id="415" r:id="rId60"/>
    <p:sldId id="416" r:id="rId61"/>
    <p:sldId id="340" r:id="rId62"/>
    <p:sldId id="365" r:id="rId63"/>
    <p:sldId id="345" r:id="rId64"/>
    <p:sldId id="350" r:id="rId65"/>
    <p:sldId id="418" r:id="rId66"/>
    <p:sldId id="299" r:id="rId67"/>
  </p:sldIdLst>
  <p:sldSz cx="10972800" cy="7315200"/>
  <p:notesSz cx="7010400" cy="9296400"/>
  <p:defaultTextStyle>
    <a:defPPr>
      <a:defRPr lang="en-US"/>
    </a:defPPr>
    <a:lvl1pPr marL="0" algn="l" defTabSz="1027144" rtl="0" eaLnBrk="1" latinLnBrk="0" hangingPunct="1">
      <a:defRPr sz="2100" kern="1200">
        <a:solidFill>
          <a:schemeClr val="tx1"/>
        </a:solidFill>
        <a:latin typeface="+mn-lt"/>
        <a:ea typeface="+mn-ea"/>
        <a:cs typeface="+mn-cs"/>
      </a:defRPr>
    </a:lvl1pPr>
    <a:lvl2pPr marL="513572" algn="l" defTabSz="1027144" rtl="0" eaLnBrk="1" latinLnBrk="0" hangingPunct="1">
      <a:defRPr sz="2100" kern="1200">
        <a:solidFill>
          <a:schemeClr val="tx1"/>
        </a:solidFill>
        <a:latin typeface="+mn-lt"/>
        <a:ea typeface="+mn-ea"/>
        <a:cs typeface="+mn-cs"/>
      </a:defRPr>
    </a:lvl2pPr>
    <a:lvl3pPr marL="1027144" algn="l" defTabSz="1027144" rtl="0" eaLnBrk="1" latinLnBrk="0" hangingPunct="1">
      <a:defRPr sz="2100" kern="1200">
        <a:solidFill>
          <a:schemeClr val="tx1"/>
        </a:solidFill>
        <a:latin typeface="+mn-lt"/>
        <a:ea typeface="+mn-ea"/>
        <a:cs typeface="+mn-cs"/>
      </a:defRPr>
    </a:lvl3pPr>
    <a:lvl4pPr marL="1540715" algn="l" defTabSz="1027144" rtl="0" eaLnBrk="1" latinLnBrk="0" hangingPunct="1">
      <a:defRPr sz="2100" kern="1200">
        <a:solidFill>
          <a:schemeClr val="tx1"/>
        </a:solidFill>
        <a:latin typeface="+mn-lt"/>
        <a:ea typeface="+mn-ea"/>
        <a:cs typeface="+mn-cs"/>
      </a:defRPr>
    </a:lvl4pPr>
    <a:lvl5pPr marL="2054288" algn="l" defTabSz="1027144" rtl="0" eaLnBrk="1" latinLnBrk="0" hangingPunct="1">
      <a:defRPr sz="2100" kern="1200">
        <a:solidFill>
          <a:schemeClr val="tx1"/>
        </a:solidFill>
        <a:latin typeface="+mn-lt"/>
        <a:ea typeface="+mn-ea"/>
        <a:cs typeface="+mn-cs"/>
      </a:defRPr>
    </a:lvl5pPr>
    <a:lvl6pPr marL="2567859" algn="l" defTabSz="1027144" rtl="0" eaLnBrk="1" latinLnBrk="0" hangingPunct="1">
      <a:defRPr sz="2100" kern="1200">
        <a:solidFill>
          <a:schemeClr val="tx1"/>
        </a:solidFill>
        <a:latin typeface="+mn-lt"/>
        <a:ea typeface="+mn-ea"/>
        <a:cs typeface="+mn-cs"/>
      </a:defRPr>
    </a:lvl6pPr>
    <a:lvl7pPr marL="3081432" algn="l" defTabSz="1027144" rtl="0" eaLnBrk="1" latinLnBrk="0" hangingPunct="1">
      <a:defRPr sz="2100" kern="1200">
        <a:solidFill>
          <a:schemeClr val="tx1"/>
        </a:solidFill>
        <a:latin typeface="+mn-lt"/>
        <a:ea typeface="+mn-ea"/>
        <a:cs typeface="+mn-cs"/>
      </a:defRPr>
    </a:lvl7pPr>
    <a:lvl8pPr marL="3595002" algn="l" defTabSz="1027144" rtl="0" eaLnBrk="1" latinLnBrk="0" hangingPunct="1">
      <a:defRPr sz="2100" kern="1200">
        <a:solidFill>
          <a:schemeClr val="tx1"/>
        </a:solidFill>
        <a:latin typeface="+mn-lt"/>
        <a:ea typeface="+mn-ea"/>
        <a:cs typeface="+mn-cs"/>
      </a:defRPr>
    </a:lvl8pPr>
    <a:lvl9pPr marL="4108574" algn="l" defTabSz="1027144" rtl="0" eaLnBrk="1" latinLnBrk="0" hangingPunct="1">
      <a:defRPr sz="21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270CE0A-7D70-E443-BE1E-27790F01D47D}">
          <p14:sldIdLst>
            <p14:sldId id="258"/>
            <p14:sldId id="422"/>
            <p14:sldId id="371"/>
            <p14:sldId id="423"/>
            <p14:sldId id="426"/>
            <p14:sldId id="372"/>
            <p14:sldId id="297"/>
            <p14:sldId id="337"/>
            <p14:sldId id="334"/>
            <p14:sldId id="368"/>
            <p14:sldId id="440"/>
            <p14:sldId id="352"/>
            <p14:sldId id="434"/>
            <p14:sldId id="442"/>
            <p14:sldId id="441"/>
            <p14:sldId id="338"/>
            <p14:sldId id="261"/>
            <p14:sldId id="341"/>
            <p14:sldId id="343"/>
            <p14:sldId id="413"/>
            <p14:sldId id="443"/>
            <p14:sldId id="378"/>
            <p14:sldId id="444"/>
            <p14:sldId id="379"/>
            <p14:sldId id="445"/>
            <p14:sldId id="446"/>
            <p14:sldId id="447"/>
            <p14:sldId id="448"/>
            <p14:sldId id="449"/>
            <p14:sldId id="450"/>
            <p14:sldId id="451"/>
            <p14:sldId id="452"/>
            <p14:sldId id="453"/>
            <p14:sldId id="454"/>
            <p14:sldId id="455"/>
            <p14:sldId id="456"/>
            <p14:sldId id="457"/>
            <p14:sldId id="458"/>
            <p14:sldId id="459"/>
            <p14:sldId id="380"/>
            <p14:sldId id="381"/>
            <p14:sldId id="382"/>
            <p14:sldId id="383"/>
            <p14:sldId id="384"/>
            <p14:sldId id="385"/>
            <p14:sldId id="386"/>
            <p14:sldId id="387"/>
            <p14:sldId id="391"/>
            <p14:sldId id="460"/>
            <p14:sldId id="436"/>
            <p14:sldId id="461"/>
            <p14:sldId id="396"/>
            <p14:sldId id="439"/>
            <p14:sldId id="438"/>
            <p14:sldId id="362"/>
            <p14:sldId id="346"/>
            <p14:sldId id="349"/>
            <p14:sldId id="348"/>
            <p14:sldId id="415"/>
            <p14:sldId id="416"/>
            <p14:sldId id="340"/>
            <p14:sldId id="365"/>
            <p14:sldId id="345"/>
            <p14:sldId id="350"/>
            <p14:sldId id="418"/>
            <p14:sldId id="299"/>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garet Horn" initials="MH" lastIdx="9" clrIdx="0"/>
  <p:cmAuthor id="1" name="Kate Blosveren" initials="KB" lastIdx="1" clrIdx="1"/>
  <p:cmAuthor id="2" name="Allison Jones" initials="" lastIdx="9" clrIdx="2"/>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clrMru>
    <a:srgbClr val="FDEEDB"/>
    <a:srgbClr val="FCDFBC"/>
    <a:srgbClr val="FAC78A"/>
    <a:srgbClr val="8F23B3"/>
    <a:srgbClr val="B6B6B6"/>
    <a:srgbClr val="0091B2"/>
    <a:srgbClr val="A7A7A7"/>
    <a:srgbClr val="A1A1A1"/>
    <a:srgbClr val="B2B2B2"/>
    <a:srgbClr val="8E90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30" autoAdjust="0"/>
    <p:restoredTop sz="99409" autoAdjust="0"/>
  </p:normalViewPr>
  <p:slideViewPr>
    <p:cSldViewPr>
      <p:cViewPr>
        <p:scale>
          <a:sx n="80" d="100"/>
          <a:sy n="80" d="100"/>
        </p:scale>
        <p:origin x="-1176" y="-24"/>
      </p:cViewPr>
      <p:guideLst>
        <p:guide orient="horz" pos="2304"/>
        <p:guide pos="3456"/>
      </p:guideLst>
    </p:cSldViewPr>
  </p:slideViewPr>
  <p:notesTextViewPr>
    <p:cViewPr>
      <p:scale>
        <a:sx n="100" d="100"/>
        <a:sy n="100" d="100"/>
      </p:scale>
      <p:origin x="0" y="0"/>
    </p:cViewPr>
  </p:notesTextViewPr>
  <p:sorterViewPr>
    <p:cViewPr>
      <p:scale>
        <a:sx n="175" d="100"/>
        <a:sy n="175" d="100"/>
      </p:scale>
      <p:origin x="0" y="22376"/>
    </p:cViewPr>
  </p:sorterViewPr>
  <p:notesViewPr>
    <p:cSldViewPr>
      <p:cViewPr varScale="1">
        <p:scale>
          <a:sx n="55" d="100"/>
          <a:sy n="55" d="100"/>
        </p:scale>
        <p:origin x="-185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notesMaster" Target="notesMasters/notesMaster1.xml"/><Relationship Id="rId69" Type="http://schemas.openxmlformats.org/officeDocument/2006/relationships/handoutMaster" Target="handoutMasters/handoutMaster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interSettings" Target="printerSettings/printerSettings1.bin"/><Relationship Id="rId71" Type="http://schemas.openxmlformats.org/officeDocument/2006/relationships/commentAuthors" Target="commentAuthors.xml"/><Relationship Id="rId72"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viewProps" Target="viewProps.xml"/><Relationship Id="rId74" Type="http://schemas.openxmlformats.org/officeDocument/2006/relationships/theme" Target="theme/theme1.xml"/><Relationship Id="rId75"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1-02-14T19:29:32.796" idx="2">
    <p:pos x="10" y="10"/>
    <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11-02-14T19:29:32.796" idx="3">
    <p:pos x="10" y="10"/>
    <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11-02-14T19:29:32.796" idx="6">
    <p:pos x="10" y="10"/>
    <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11-02-14T19:29:32.796" idx="1">
    <p:pos x="10" y="10"/>
    <p:text/>
  </p:cm>
</p:cmLst>
</file>

<file path=ppt/comments/comment5.xml><?xml version="1.0" encoding="utf-8"?>
<p:cmLst xmlns:a="http://schemas.openxmlformats.org/drawingml/2006/main" xmlns:r="http://schemas.openxmlformats.org/officeDocument/2006/relationships" xmlns:p="http://schemas.openxmlformats.org/presentationml/2006/main">
  <p:cm authorId="2" dt="2011-02-14T19:29:32.796" idx="8">
    <p:pos x="10" y="10"/>
    <p:text/>
  </p:cm>
</p:cmLst>
</file>

<file path=ppt/comments/comment6.xml><?xml version="1.0" encoding="utf-8"?>
<p:cmLst xmlns:a="http://schemas.openxmlformats.org/drawingml/2006/main" xmlns:r="http://schemas.openxmlformats.org/officeDocument/2006/relationships" xmlns:p="http://schemas.openxmlformats.org/presentationml/2006/main">
  <p:cm authorId="2" dt="2011-02-14T19:29:32.796" idx="9">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7E495C98-37AB-40B2-BBD9-DD4E3FBA396D}" type="slidenum">
              <a:rPr lang="en-US" smtClean="0"/>
              <a:pPr/>
              <a:t>‹#›</a:t>
            </a:fld>
            <a:endParaRPr lang="en-US" dirty="0"/>
          </a:p>
        </p:txBody>
      </p:sp>
    </p:spTree>
    <p:extLst>
      <p:ext uri="{BB962C8B-B14F-4D97-AF65-F5344CB8AC3E}">
        <p14:creationId xmlns:p14="http://schemas.microsoft.com/office/powerpoint/2010/main" val="277928502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10F5E9C3-6670-48C6-9F47-FD4460281E14}" type="datetimeFigureOut">
              <a:rPr lang="en-US" smtClean="0"/>
              <a:pPr/>
              <a:t>4/29/11</a:t>
            </a:fld>
            <a:endParaRPr lang="en-US" dirty="0"/>
          </a:p>
        </p:txBody>
      </p:sp>
      <p:sp>
        <p:nvSpPr>
          <p:cNvPr id="4" name="Slide Image Placeholder 3"/>
          <p:cNvSpPr>
            <a:spLocks noGrp="1" noRot="1" noChangeAspect="1"/>
          </p:cNvSpPr>
          <p:nvPr>
            <p:ph type="sldImg" idx="2"/>
          </p:nvPr>
        </p:nvSpPr>
        <p:spPr>
          <a:xfrm>
            <a:off x="890588" y="696913"/>
            <a:ext cx="5229225"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48DDD233-47F8-4194-BBBC-DA81A0313A94}" type="slidenum">
              <a:rPr lang="en-US" smtClean="0"/>
              <a:pPr/>
              <a:t>‹#›</a:t>
            </a:fld>
            <a:endParaRPr lang="en-US" dirty="0"/>
          </a:p>
        </p:txBody>
      </p:sp>
    </p:spTree>
    <p:extLst>
      <p:ext uri="{BB962C8B-B14F-4D97-AF65-F5344CB8AC3E}">
        <p14:creationId xmlns:p14="http://schemas.microsoft.com/office/powerpoint/2010/main" val="2388434897"/>
      </p:ext>
    </p:extLst>
  </p:cSld>
  <p:clrMap bg1="lt1" tx1="dk1" bg2="lt2" tx2="dk2" accent1="accent1" accent2="accent2" accent3="accent3" accent4="accent4" accent5="accent5" accent6="accent6" hlink="hlink" folHlink="folHlink"/>
  <p:hf hdr="0" ftr="0" dt="0"/>
  <p:notesStyle>
    <a:lvl1pPr marL="0" algn="l" defTabSz="1027144" rtl="0" eaLnBrk="1" latinLnBrk="0" hangingPunct="1">
      <a:defRPr sz="1400" kern="1200">
        <a:solidFill>
          <a:schemeClr val="tx1"/>
        </a:solidFill>
        <a:latin typeface="+mn-lt"/>
        <a:ea typeface="+mn-ea"/>
        <a:cs typeface="+mn-cs"/>
      </a:defRPr>
    </a:lvl1pPr>
    <a:lvl2pPr marL="513572" algn="l" defTabSz="1027144" rtl="0" eaLnBrk="1" latinLnBrk="0" hangingPunct="1">
      <a:defRPr sz="1400" kern="1200">
        <a:solidFill>
          <a:schemeClr val="tx1"/>
        </a:solidFill>
        <a:latin typeface="+mn-lt"/>
        <a:ea typeface="+mn-ea"/>
        <a:cs typeface="+mn-cs"/>
      </a:defRPr>
    </a:lvl2pPr>
    <a:lvl3pPr marL="1027144" algn="l" defTabSz="1027144" rtl="0" eaLnBrk="1" latinLnBrk="0" hangingPunct="1">
      <a:defRPr sz="1400" kern="1200">
        <a:solidFill>
          <a:schemeClr val="tx1"/>
        </a:solidFill>
        <a:latin typeface="+mn-lt"/>
        <a:ea typeface="+mn-ea"/>
        <a:cs typeface="+mn-cs"/>
      </a:defRPr>
    </a:lvl3pPr>
    <a:lvl4pPr marL="1540715" algn="l" defTabSz="1027144" rtl="0" eaLnBrk="1" latinLnBrk="0" hangingPunct="1">
      <a:defRPr sz="1400" kern="1200">
        <a:solidFill>
          <a:schemeClr val="tx1"/>
        </a:solidFill>
        <a:latin typeface="+mn-lt"/>
        <a:ea typeface="+mn-ea"/>
        <a:cs typeface="+mn-cs"/>
      </a:defRPr>
    </a:lvl4pPr>
    <a:lvl5pPr marL="2054288" algn="l" defTabSz="1027144" rtl="0" eaLnBrk="1" latinLnBrk="0" hangingPunct="1">
      <a:defRPr sz="1400" kern="1200">
        <a:solidFill>
          <a:schemeClr val="tx1"/>
        </a:solidFill>
        <a:latin typeface="+mn-lt"/>
        <a:ea typeface="+mn-ea"/>
        <a:cs typeface="+mn-cs"/>
      </a:defRPr>
    </a:lvl5pPr>
    <a:lvl6pPr marL="2567859" algn="l" defTabSz="1027144" rtl="0" eaLnBrk="1" latinLnBrk="0" hangingPunct="1">
      <a:defRPr sz="1400" kern="1200">
        <a:solidFill>
          <a:schemeClr val="tx1"/>
        </a:solidFill>
        <a:latin typeface="+mn-lt"/>
        <a:ea typeface="+mn-ea"/>
        <a:cs typeface="+mn-cs"/>
      </a:defRPr>
    </a:lvl6pPr>
    <a:lvl7pPr marL="3081432" algn="l" defTabSz="1027144" rtl="0" eaLnBrk="1" latinLnBrk="0" hangingPunct="1">
      <a:defRPr sz="1400" kern="1200">
        <a:solidFill>
          <a:schemeClr val="tx1"/>
        </a:solidFill>
        <a:latin typeface="+mn-lt"/>
        <a:ea typeface="+mn-ea"/>
        <a:cs typeface="+mn-cs"/>
      </a:defRPr>
    </a:lvl7pPr>
    <a:lvl8pPr marL="3595002" algn="l" defTabSz="1027144" rtl="0" eaLnBrk="1" latinLnBrk="0" hangingPunct="1">
      <a:defRPr sz="1400" kern="1200">
        <a:solidFill>
          <a:schemeClr val="tx1"/>
        </a:solidFill>
        <a:latin typeface="+mn-lt"/>
        <a:ea typeface="+mn-ea"/>
        <a:cs typeface="+mn-cs"/>
      </a:defRPr>
    </a:lvl8pPr>
    <a:lvl9pPr marL="4108574" algn="l" defTabSz="1027144"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Achieve</a:t>
            </a:r>
          </a:p>
          <a:p>
            <a:endParaRPr lang="en-US" b="1" dirty="0" smtClean="0"/>
          </a:p>
          <a:p>
            <a:r>
              <a:rPr lang="en-US" dirty="0" smtClean="0"/>
              <a:t>Created in 1996 by the nation's governors and corporate leaders, Achieve is an independent, bipartisan, non-profit education reform organization based in Washington, D.C. that helps states raise academic standards and graduation requirements, improve assessments and strengthen accountability. </a:t>
            </a:r>
          </a:p>
          <a:p>
            <a:endParaRPr lang="en-US" dirty="0"/>
          </a:p>
        </p:txBody>
      </p:sp>
      <p:sp>
        <p:nvSpPr>
          <p:cNvPr id="4" name="Slide Number Placeholder 3"/>
          <p:cNvSpPr>
            <a:spLocks noGrp="1"/>
          </p:cNvSpPr>
          <p:nvPr>
            <p:ph type="sldNum" sz="quarter" idx="10"/>
          </p:nvPr>
        </p:nvSpPr>
        <p:spPr/>
        <p:txBody>
          <a:bodyPr/>
          <a:lstStyle/>
          <a:p>
            <a:fld id="{48DDD233-47F8-4194-BBBC-DA81A0313A94}" type="slidenum">
              <a:rPr lang="en-US" smtClean="0"/>
              <a:pPr/>
              <a:t>1</a:t>
            </a:fld>
            <a:endParaRPr lang="en-US" dirty="0"/>
          </a:p>
        </p:txBody>
      </p:sp>
    </p:spTree>
    <p:extLst>
      <p:ext uri="{BB962C8B-B14F-4D97-AF65-F5344CB8AC3E}">
        <p14:creationId xmlns:p14="http://schemas.microsoft.com/office/powerpoint/2010/main" val="19176342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04E85AE-757F-4A71-A549-9BAF1C364530}" type="slidenum">
              <a:rPr lang="en-US" smtClean="0"/>
              <a:pPr>
                <a:defRPr/>
              </a:pPr>
              <a:t>40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dirty="0"/>
          </a:p>
        </p:txBody>
      </p:sp>
      <p:sp>
        <p:nvSpPr>
          <p:cNvPr id="4" name="Slide Number Placeholder 3"/>
          <p:cNvSpPr>
            <a:spLocks noGrp="1"/>
          </p:cNvSpPr>
          <p:nvPr>
            <p:ph type="sldNum" sz="quarter" idx="10"/>
          </p:nvPr>
        </p:nvSpPr>
        <p:spPr/>
        <p:txBody>
          <a:bodyPr/>
          <a:lstStyle/>
          <a:p>
            <a:pPr>
              <a:defRPr/>
            </a:pPr>
            <a:fld id="{304E85AE-757F-4A71-A549-9BAF1C364530}" type="slidenum">
              <a:rPr lang="en-US" smtClean="0"/>
              <a:pPr>
                <a:defRPr/>
              </a:pPr>
              <a:t>64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DDD233-47F8-4194-BBBC-DA81A0313A94}" type="slidenum">
              <a:rPr lang="en-US" smtClean="0"/>
              <a:pPr/>
              <a:t>2</a:t>
            </a:fld>
            <a:endParaRPr lang="en-US" dirty="0"/>
          </a:p>
        </p:txBody>
      </p:sp>
    </p:spTree>
    <p:extLst>
      <p:ext uri="{BB962C8B-B14F-4D97-AF65-F5344CB8AC3E}">
        <p14:creationId xmlns:p14="http://schemas.microsoft.com/office/powerpoint/2010/main" val="55098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DDD233-47F8-4194-BBBC-DA81A0313A94}" type="slidenum">
              <a:rPr lang="en-US" smtClean="0"/>
              <a:pPr/>
              <a:t>4</a:t>
            </a:fld>
            <a:endParaRPr lang="en-US" dirty="0"/>
          </a:p>
        </p:txBody>
      </p:sp>
    </p:spTree>
    <p:extLst>
      <p:ext uri="{BB962C8B-B14F-4D97-AF65-F5344CB8AC3E}">
        <p14:creationId xmlns:p14="http://schemas.microsoft.com/office/powerpoint/2010/main" val="55098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DDD233-47F8-4194-BBBC-DA81A0313A94}" type="slidenum">
              <a:rPr lang="en-US" smtClean="0"/>
              <a:pPr/>
              <a:t>5</a:t>
            </a:fld>
            <a:endParaRPr lang="en-US" dirty="0"/>
          </a:p>
        </p:txBody>
      </p:sp>
    </p:spTree>
    <p:extLst>
      <p:ext uri="{BB962C8B-B14F-4D97-AF65-F5344CB8AC3E}">
        <p14:creationId xmlns:p14="http://schemas.microsoft.com/office/powerpoint/2010/main" val="55098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DDD233-47F8-4194-BBBC-DA81A0313A94}" type="slidenum">
              <a:rPr lang="en-US" smtClean="0"/>
              <a:pPr/>
              <a:t>6</a:t>
            </a:fld>
            <a:endParaRPr lang="en-US" dirty="0"/>
          </a:p>
        </p:txBody>
      </p:sp>
    </p:spTree>
    <p:extLst>
      <p:ext uri="{BB962C8B-B14F-4D97-AF65-F5344CB8AC3E}">
        <p14:creationId xmlns:p14="http://schemas.microsoft.com/office/powerpoint/2010/main" val="1368558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endParaRPr lang="en-US" dirty="0"/>
          </a:p>
        </p:txBody>
      </p:sp>
      <p:sp>
        <p:nvSpPr>
          <p:cNvPr id="4" name="Slide Number Placeholder 3"/>
          <p:cNvSpPr>
            <a:spLocks noGrp="1"/>
          </p:cNvSpPr>
          <p:nvPr>
            <p:ph type="sldNum" sz="quarter" idx="10"/>
          </p:nvPr>
        </p:nvSpPr>
        <p:spPr/>
        <p:txBody>
          <a:bodyPr/>
          <a:lstStyle/>
          <a:p>
            <a:fld id="{48DDD233-47F8-4194-BBBC-DA81A0313A94}" type="slidenum">
              <a:rPr lang="en-US" smtClean="0"/>
              <a:pPr/>
              <a:t>8</a:t>
            </a:fld>
            <a:endParaRPr lang="en-US" dirty="0"/>
          </a:p>
        </p:txBody>
      </p:sp>
    </p:spTree>
    <p:extLst>
      <p:ext uri="{BB962C8B-B14F-4D97-AF65-F5344CB8AC3E}">
        <p14:creationId xmlns:p14="http://schemas.microsoft.com/office/powerpoint/2010/main" val="609042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DDD233-47F8-4194-BBBC-DA81A0313A94}" type="slidenum">
              <a:rPr lang="en-US" smtClean="0"/>
              <a:pPr/>
              <a:t>9</a:t>
            </a:fld>
            <a:endParaRPr lang="en-US" dirty="0"/>
          </a:p>
        </p:txBody>
      </p:sp>
    </p:spTree>
    <p:extLst>
      <p:ext uri="{BB962C8B-B14F-4D97-AF65-F5344CB8AC3E}">
        <p14:creationId xmlns:p14="http://schemas.microsoft.com/office/powerpoint/2010/main" val="55098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DDD233-47F8-4194-BBBC-DA81A0313A94}" type="slidenum">
              <a:rPr lang="en-US" smtClean="0"/>
              <a:pPr/>
              <a:t>35</a:t>
            </a:fld>
            <a:endParaRPr lang="en-US" dirty="0"/>
          </a:p>
        </p:txBody>
      </p:sp>
    </p:spTree>
    <p:extLst>
      <p:ext uri="{BB962C8B-B14F-4D97-AF65-F5344CB8AC3E}">
        <p14:creationId xmlns:p14="http://schemas.microsoft.com/office/powerpoint/2010/main" val="55098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DDD233-47F8-4194-BBBC-DA81A0313A94}" type="slidenum">
              <a:rPr lang="en-US" smtClean="0"/>
              <a:pPr/>
              <a:t>36</a:t>
            </a:fld>
            <a:endParaRPr lang="en-US" dirty="0"/>
          </a:p>
        </p:txBody>
      </p:sp>
    </p:spTree>
    <p:extLst>
      <p:ext uri="{BB962C8B-B14F-4D97-AF65-F5344CB8AC3E}">
        <p14:creationId xmlns:p14="http://schemas.microsoft.com/office/powerpoint/2010/main" val="55098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2" descr="PARCC_Header_A2"/>
          <p:cNvPicPr>
            <a:picLocks noChangeAspect="1" noChangeArrowheads="1"/>
          </p:cNvPicPr>
          <p:nvPr userDrawn="1"/>
        </p:nvPicPr>
        <p:blipFill>
          <a:blip r:embed="rId2" cstate="print"/>
          <a:srcRect l="63492" r="5597"/>
          <a:stretch>
            <a:fillRect/>
          </a:stretch>
        </p:blipFill>
        <p:spPr bwMode="auto">
          <a:xfrm>
            <a:off x="0" y="2"/>
            <a:ext cx="3383280" cy="1297229"/>
          </a:xfrm>
          <a:prstGeom prst="rect">
            <a:avLst/>
          </a:prstGeom>
          <a:noFill/>
          <a:ln w="9525">
            <a:noFill/>
            <a:miter lim="800000"/>
            <a:headEnd/>
            <a:tailEnd/>
          </a:ln>
        </p:spPr>
      </p:pic>
      <p:sp>
        <p:nvSpPr>
          <p:cNvPr id="7" name="Rectangle 6"/>
          <p:cNvSpPr/>
          <p:nvPr userDrawn="1"/>
        </p:nvSpPr>
        <p:spPr>
          <a:xfrm>
            <a:off x="0" y="1300480"/>
            <a:ext cx="10972800" cy="16256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solidFill>
                <a:srgbClr val="8F23B3"/>
              </a:solidFill>
            </a:endParaRPr>
          </a:p>
        </p:txBody>
      </p:sp>
      <p:sp>
        <p:nvSpPr>
          <p:cNvPr id="10" name="Rectangle 9"/>
          <p:cNvSpPr/>
          <p:nvPr userDrawn="1"/>
        </p:nvSpPr>
        <p:spPr>
          <a:xfrm>
            <a:off x="0" y="1544320"/>
            <a:ext cx="10972800" cy="162560"/>
          </a:xfrm>
          <a:prstGeom prst="rect">
            <a:avLst/>
          </a:prstGeom>
          <a:solidFill>
            <a:srgbClr val="0091B2"/>
          </a:solidFill>
          <a:ln>
            <a:solidFill>
              <a:srgbClr val="0091B2"/>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solidFill>
                <a:srgbClr val="8F23B3"/>
              </a:solidFill>
            </a:endParaRPr>
          </a:p>
        </p:txBody>
      </p:sp>
      <p:pic>
        <p:nvPicPr>
          <p:cNvPr id="12" name="Picture 2" descr="PARCC_Header_A2"/>
          <p:cNvPicPr>
            <a:picLocks noChangeAspect="1" noChangeArrowheads="1"/>
          </p:cNvPicPr>
          <p:nvPr userDrawn="1"/>
        </p:nvPicPr>
        <p:blipFill>
          <a:blip r:embed="rId2" cstate="print"/>
          <a:srcRect r="68254"/>
          <a:stretch>
            <a:fillRect/>
          </a:stretch>
        </p:blipFill>
        <p:spPr bwMode="auto">
          <a:xfrm>
            <a:off x="8142516" y="6258560"/>
            <a:ext cx="2830285" cy="1056640"/>
          </a:xfrm>
          <a:prstGeom prst="rect">
            <a:avLst/>
          </a:prstGeom>
          <a:noFill/>
          <a:ln w="9525">
            <a:noFill/>
            <a:miter lim="800000"/>
            <a:headEnd/>
            <a:tailEnd/>
          </a:ln>
        </p:spPr>
      </p:pic>
      <p:pic>
        <p:nvPicPr>
          <p:cNvPr id="16" name="Picture 2" descr="PARCC_Header_A2"/>
          <p:cNvPicPr>
            <a:picLocks noChangeAspect="1" noChangeArrowheads="1"/>
          </p:cNvPicPr>
          <p:nvPr userDrawn="1"/>
        </p:nvPicPr>
        <p:blipFill>
          <a:blip r:embed="rId2" cstate="print"/>
          <a:srcRect l="29744" r="68254"/>
          <a:stretch>
            <a:fillRect/>
          </a:stretch>
        </p:blipFill>
        <p:spPr bwMode="auto">
          <a:xfrm>
            <a:off x="8229602" y="6258560"/>
            <a:ext cx="178525" cy="1056640"/>
          </a:xfrm>
          <a:prstGeom prst="rect">
            <a:avLst/>
          </a:prstGeom>
          <a:noFill/>
          <a:ln w="9525">
            <a:noFill/>
            <a:miter lim="800000"/>
            <a:headEnd/>
            <a:tailEnd/>
          </a:ln>
        </p:spPr>
      </p:pic>
      <p:sp>
        <p:nvSpPr>
          <p:cNvPr id="19" name="Title 16"/>
          <p:cNvSpPr>
            <a:spLocks noGrp="1"/>
          </p:cNvSpPr>
          <p:nvPr>
            <p:ph type="title"/>
          </p:nvPr>
        </p:nvSpPr>
        <p:spPr>
          <a:xfrm>
            <a:off x="3383280" y="0"/>
            <a:ext cx="7589520" cy="1300480"/>
          </a:xfrm>
          <a:prstGeom prst="rect">
            <a:avLst/>
          </a:prstGeom>
        </p:spPr>
        <p:txBody>
          <a:bodyPr lIns="102714" tIns="51357" rIns="102714" bIns="51357" anchor="ctr"/>
          <a:lstStyle>
            <a:lvl1pPr marL="192589" indent="0" algn="l">
              <a:defRPr sz="3200"/>
            </a:lvl1pPr>
          </a:lstStyle>
          <a:p>
            <a:r>
              <a:rPr lang="en-US" dirty="0" smtClean="0"/>
              <a:t>Click to edit Master title style</a:t>
            </a:r>
            <a:endParaRPr lang="en-US" dirty="0"/>
          </a:p>
        </p:txBody>
      </p:sp>
      <p:sp>
        <p:nvSpPr>
          <p:cNvPr id="20" name="Slide Number Placeholder 4"/>
          <p:cNvSpPr>
            <a:spLocks noGrp="1"/>
          </p:cNvSpPr>
          <p:nvPr>
            <p:ph type="sldNum" sz="quarter" idx="12"/>
          </p:nvPr>
        </p:nvSpPr>
        <p:spPr>
          <a:xfrm>
            <a:off x="2" y="7007017"/>
            <a:ext cx="731520" cy="308187"/>
          </a:xfrm>
          <a:prstGeom prst="rect">
            <a:avLst/>
          </a:prstGeom>
        </p:spPr>
        <p:txBody>
          <a:bodyPr wrap="square">
            <a:normAutofit/>
          </a:bodyPr>
          <a:lstStyle>
            <a:lvl1pPr algn="ctr">
              <a:defRPr sz="1600">
                <a:solidFill>
                  <a:sysClr val="windowText" lastClr="000000"/>
                </a:solidFill>
              </a:defRPr>
            </a:lvl1pPr>
          </a:lstStyle>
          <a:p>
            <a:fld id="{CFC53C1E-EA2A-4099-BDC8-9BCDAEB0229E}" type="slidenum">
              <a:rPr lang="en-US" smtClean="0"/>
              <a:pPr/>
              <a:t>‹#›</a:t>
            </a:fld>
            <a:endParaRPr lang="en-US" dirty="0"/>
          </a:p>
        </p:txBody>
      </p:sp>
      <p:sp>
        <p:nvSpPr>
          <p:cNvPr id="22" name="Text Placeholder 6"/>
          <p:cNvSpPr>
            <a:spLocks noGrp="1"/>
          </p:cNvSpPr>
          <p:nvPr>
            <p:ph type="body" sz="quarter" idx="14" hasCustomPrompt="1"/>
          </p:nvPr>
        </p:nvSpPr>
        <p:spPr>
          <a:xfrm>
            <a:off x="914402" y="6990080"/>
            <a:ext cx="4572000" cy="325120"/>
          </a:xfrm>
          <a:prstGeom prst="rect">
            <a:avLst/>
          </a:prstGeom>
        </p:spPr>
        <p:txBody>
          <a:bodyPr lIns="102714" tIns="51357" rIns="102714" bIns="51357"/>
          <a:lstStyle>
            <a:lvl1pPr>
              <a:buNone/>
              <a:defRPr sz="1400" b="1" i="1"/>
            </a:lvl1pPr>
          </a:lstStyle>
          <a:p>
            <a:pPr lvl="0"/>
            <a:r>
              <a:rPr lang="en-US" dirty="0" smtClean="0"/>
              <a:t>Source:</a:t>
            </a:r>
            <a:endParaRPr lang="en-US" dirty="0"/>
          </a:p>
        </p:txBody>
      </p:sp>
      <p:sp>
        <p:nvSpPr>
          <p:cNvPr id="11" name="Rectangle 10"/>
          <p:cNvSpPr/>
          <p:nvPr userDrawn="1"/>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sp>
        <p:nvSpPr>
          <p:cNvPr id="13" name="Text Placeholder 6"/>
          <p:cNvSpPr>
            <a:spLocks noGrp="1"/>
          </p:cNvSpPr>
          <p:nvPr>
            <p:ph type="body" sz="quarter" idx="13"/>
          </p:nvPr>
        </p:nvSpPr>
        <p:spPr>
          <a:xfrm>
            <a:off x="548640" y="1869440"/>
            <a:ext cx="10058400" cy="4064000"/>
          </a:xfrm>
          <a:prstGeom prst="rect">
            <a:avLst/>
          </a:prstGeom>
        </p:spPr>
        <p:txBody>
          <a:bodyPr lIns="102714" tIns="51357" rIns="102714" bIns="51357"/>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0" y="2"/>
            <a:ext cx="7315200" cy="1371600"/>
          </a:xfrm>
          <a:prstGeom prst="rect">
            <a:avLst/>
          </a:prstGeom>
        </p:spPr>
        <p:txBody>
          <a:bodyPr/>
          <a:lstStyle/>
          <a:p>
            <a:r>
              <a:rPr lang="en-US" smtClean="0"/>
              <a:t>Click to edit Master title style</a:t>
            </a:r>
            <a:endParaRPr lang="en-US" dirty="0"/>
          </a:p>
        </p:txBody>
      </p:sp>
      <p:sp>
        <p:nvSpPr>
          <p:cNvPr id="6" name="Content Placeholder 2"/>
          <p:cNvSpPr>
            <a:spLocks noGrp="1"/>
          </p:cNvSpPr>
          <p:nvPr>
            <p:ph idx="1"/>
          </p:nvPr>
        </p:nvSpPr>
        <p:spPr>
          <a:xfrm>
            <a:off x="548640" y="1706882"/>
            <a:ext cx="9875520" cy="4807374"/>
          </a:xfrm>
          <a:prstGeom prst="rect">
            <a:avLst/>
          </a:prstGeom>
        </p:spPr>
        <p:txBody>
          <a:bodyPr/>
          <a:lstStyle>
            <a:lvl3pPr marL="1071029" indent="208256">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Slide Number Placeholder 2"/>
          <p:cNvSpPr>
            <a:spLocks noGrp="1"/>
          </p:cNvSpPr>
          <p:nvPr>
            <p:ph type="sldNum" sz="quarter" idx="10"/>
          </p:nvPr>
        </p:nvSpPr>
        <p:spPr/>
        <p:txBody>
          <a:bodyPr/>
          <a:lstStyle>
            <a:lvl1pPr>
              <a:defRPr smtClean="0">
                <a:solidFill>
                  <a:schemeClr val="bg1">
                    <a:lumMod val="65000"/>
                  </a:schemeClr>
                </a:solidFill>
              </a:defRPr>
            </a:lvl1pPr>
          </a:lstStyle>
          <a:p>
            <a:pPr>
              <a:defRPr/>
            </a:pPr>
            <a:fld id="{FBBE1732-D372-4A08-A104-0C3D48CC6752}" type="slidenum">
              <a:rPr lang="en-US"/>
              <a:pPr>
                <a:defRPr/>
              </a:pPr>
              <a:t>‹#›</a:t>
            </a:fld>
            <a:endParaRPr lang="en-US" dirty="0"/>
          </a:p>
        </p:txBody>
      </p:sp>
      <p:sp>
        <p:nvSpPr>
          <p:cNvPr id="5" name="Footer Placeholder 71"/>
          <p:cNvSpPr>
            <a:spLocks noGrp="1"/>
          </p:cNvSpPr>
          <p:nvPr>
            <p:ph type="ftr" sz="quarter" idx="11"/>
          </p:nvPr>
        </p:nvSpPr>
        <p:spPr>
          <a:xfrm>
            <a:off x="0" y="6746240"/>
            <a:ext cx="8686800" cy="568960"/>
          </a:xfrm>
          <a:prstGeom prst="rect">
            <a:avLst/>
          </a:prstGeom>
        </p:spPr>
        <p:txBody>
          <a:bodyPr/>
          <a:lstStyle>
            <a:lvl1pPr>
              <a:defRPr>
                <a:cs typeface="Arial" pitchFamily="34" charset="0"/>
              </a:defRPr>
            </a:lvl1pPr>
          </a:lstStyle>
          <a:p>
            <a:endParaRPr lang="en-US" dirty="0"/>
          </a:p>
          <a:p>
            <a:r>
              <a:rPr lang="en-US" dirty="0"/>
              <a:t>Source:</a:t>
            </a:r>
          </a:p>
          <a:p>
            <a:endParaRPr lang="en-US" dirty="0"/>
          </a:p>
        </p:txBody>
      </p:sp>
    </p:spTree>
    <p:extLst>
      <p:ext uri="{BB962C8B-B14F-4D97-AF65-F5344CB8AC3E}">
        <p14:creationId xmlns:p14="http://schemas.microsoft.com/office/powerpoint/2010/main" val="1530968737"/>
      </p:ext>
    </p:extLst>
  </p:cSld>
  <p:clrMapOvr>
    <a:masterClrMapping/>
  </p:clrMapOvr>
  <p:transition xmlns:p14="http://schemas.microsoft.com/office/powerpoint/2010/main" spd="med" advClick="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Title Placeholder 23"/>
          <p:cNvSpPr>
            <a:spLocks noGrp="1"/>
          </p:cNvSpPr>
          <p:nvPr>
            <p:ph type="title"/>
          </p:nvPr>
        </p:nvSpPr>
        <p:spPr>
          <a:xfrm>
            <a:off x="0" y="1"/>
            <a:ext cx="7315200" cy="1371600"/>
          </a:xfrm>
          <a:prstGeom prst="rect">
            <a:avLst/>
          </a:prstGeom>
        </p:spPr>
        <p:txBody>
          <a:bodyPr vert="horz" lIns="107098" tIns="53549" rIns="107098" bIns="53549" rtlCol="0" anchor="ctr">
            <a:normAutofit/>
          </a:bodyPr>
          <a:lstStyle/>
          <a:p>
            <a:r>
              <a:rPr lang="en-US" dirty="0" smtClean="0"/>
              <a:t>Click to edit Master title style</a:t>
            </a:r>
            <a:endParaRPr lang="en-US" dirty="0"/>
          </a:p>
        </p:txBody>
      </p:sp>
      <p:sp>
        <p:nvSpPr>
          <p:cNvPr id="5" name="Slide Number Placeholder 24"/>
          <p:cNvSpPr>
            <a:spLocks noGrp="1"/>
          </p:cNvSpPr>
          <p:nvPr>
            <p:ph type="sldNum" sz="quarter" idx="4"/>
          </p:nvPr>
        </p:nvSpPr>
        <p:spPr>
          <a:xfrm>
            <a:off x="8321040" y="6746240"/>
            <a:ext cx="1828800" cy="568960"/>
          </a:xfrm>
          <a:prstGeom prst="rect">
            <a:avLst/>
          </a:prstGeom>
        </p:spPr>
        <p:txBody>
          <a:bodyPr vert="horz" lIns="107098" tIns="53549" rIns="107098" bIns="53549" rtlCol="0" anchor="ctr"/>
          <a:lstStyle>
            <a:lvl1pPr algn="r">
              <a:defRPr sz="1400">
                <a:solidFill>
                  <a:srgbClr val="9F9F9F"/>
                </a:solidFill>
              </a:defRPr>
            </a:lvl1pPr>
          </a:lstStyle>
          <a:p>
            <a:fld id="{FA7FE77C-AF48-3246-81CD-1FACB1FB746A}" type="slidenum">
              <a:rPr lang="en-US" smtClean="0"/>
              <a:pPr/>
              <a:t>‹#›</a:t>
            </a:fld>
            <a:endParaRPr lang="en-US" dirty="0"/>
          </a:p>
        </p:txBody>
      </p:sp>
      <p:sp>
        <p:nvSpPr>
          <p:cNvPr id="7" name="Footer Placeholder 71"/>
          <p:cNvSpPr>
            <a:spLocks noGrp="1"/>
          </p:cNvSpPr>
          <p:nvPr>
            <p:ph type="ftr" sz="quarter" idx="3"/>
          </p:nvPr>
        </p:nvSpPr>
        <p:spPr>
          <a:xfrm>
            <a:off x="0" y="6746240"/>
            <a:ext cx="8686800" cy="568960"/>
          </a:xfrm>
          <a:prstGeom prst="rect">
            <a:avLst/>
          </a:prstGeom>
        </p:spPr>
        <p:txBody>
          <a:bodyPr/>
          <a:lstStyle/>
          <a:p>
            <a:endParaRPr lang="en-US" dirty="0"/>
          </a:p>
        </p:txBody>
      </p:sp>
    </p:spTree>
    <p:extLst>
      <p:ext uri="{BB962C8B-B14F-4D97-AF65-F5344CB8AC3E}">
        <p14:creationId xmlns:p14="http://schemas.microsoft.com/office/powerpoint/2010/main" val="3862345845"/>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48640" y="1463040"/>
            <a:ext cx="9875520" cy="975360"/>
          </a:xfrm>
          <a:prstGeom prst="rect">
            <a:avLst/>
          </a:prstGeom>
        </p:spPr>
        <p:txBody>
          <a:bodyPr lIns="104498" tIns="52249" rIns="104498" bIns="52249"/>
          <a:lstStyle/>
          <a:p>
            <a:r>
              <a:rPr lang="en-US" smtClean="0"/>
              <a:t>Click to edit Master title style</a:t>
            </a:r>
            <a:endParaRPr lang="en-US"/>
          </a:p>
        </p:txBody>
      </p:sp>
      <p:sp>
        <p:nvSpPr>
          <p:cNvPr id="3" name="Content Placeholder 2"/>
          <p:cNvSpPr>
            <a:spLocks noGrp="1"/>
          </p:cNvSpPr>
          <p:nvPr>
            <p:ph idx="1"/>
          </p:nvPr>
        </p:nvSpPr>
        <p:spPr>
          <a:xfrm>
            <a:off x="548640" y="2519680"/>
            <a:ext cx="9875520" cy="4064000"/>
          </a:xfrm>
          <a:prstGeom prst="rect">
            <a:avLst/>
          </a:prstGeom>
        </p:spPr>
        <p:txBody>
          <a:bodyPr lIns="104498" tIns="52249" rIns="104498" bIns="52249"/>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822960" y="6664960"/>
            <a:ext cx="2286000" cy="487680"/>
          </a:xfrm>
          <a:prstGeom prst="rect">
            <a:avLst/>
          </a:prstGeom>
          <a:ln/>
        </p:spPr>
        <p:txBody>
          <a:bodyPr lIns="104498" tIns="52249" rIns="104498" bIns="52249"/>
          <a:lstStyle>
            <a:lvl1pPr>
              <a:defRPr/>
            </a:lvl1pPr>
          </a:lstStyle>
          <a:p>
            <a:pPr>
              <a:defRPr/>
            </a:pPr>
            <a:endParaRPr lang="en-US" dirty="0"/>
          </a:p>
        </p:txBody>
      </p:sp>
      <p:sp>
        <p:nvSpPr>
          <p:cNvPr id="5" name="Rectangle 5"/>
          <p:cNvSpPr>
            <a:spLocks noGrp="1" noChangeArrowheads="1"/>
          </p:cNvSpPr>
          <p:nvPr>
            <p:ph type="ftr" sz="quarter" idx="11"/>
          </p:nvPr>
        </p:nvSpPr>
        <p:spPr>
          <a:xfrm>
            <a:off x="3749040" y="6664960"/>
            <a:ext cx="3474720" cy="487680"/>
          </a:xfrm>
          <a:prstGeom prst="rect">
            <a:avLst/>
          </a:prstGeom>
          <a:ln/>
        </p:spPr>
        <p:txBody>
          <a:bodyPr lIns="104498" tIns="52249" rIns="104498" bIns="52249"/>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D3F719E-5045-43C4-86A6-00F5627A2A62}" type="slidenum">
              <a:rPr lang="en-US"/>
              <a:pPr>
                <a:defRPr/>
              </a:pPr>
              <a:t>‹#›</a:t>
            </a:fld>
            <a:endParaRPr lang="en-US" dirty="0"/>
          </a:p>
        </p:txBody>
      </p:sp>
    </p:spTree>
    <p:extLst>
      <p:ext uri="{BB962C8B-B14F-4D97-AF65-F5344CB8AC3E}">
        <p14:creationId xmlns:p14="http://schemas.microsoft.com/office/powerpoint/2010/main" val="759889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869440"/>
            <a:ext cx="9875520" cy="4551680"/>
          </a:xfrm>
          <a:prstGeom prst="rect">
            <a:avLst/>
          </a:prstGeom>
        </p:spPr>
        <p:txBody>
          <a:bodyPr lIns="102714" tIns="51357" rIns="102714" bIns="51357"/>
          <a:lstStyle>
            <a:lvl3pPr marL="1027144" indent="199723">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9" name="Slide Number Placeholder 24"/>
          <p:cNvSpPr>
            <a:spLocks noGrp="1"/>
          </p:cNvSpPr>
          <p:nvPr>
            <p:ph type="sldNum" sz="quarter" idx="10"/>
          </p:nvPr>
        </p:nvSpPr>
        <p:spPr/>
        <p:txBody>
          <a:bodyPr/>
          <a:lstStyle>
            <a:lvl1pPr algn="r">
              <a:defRPr sz="1400" smtClean="0">
                <a:solidFill>
                  <a:schemeClr val="tx1"/>
                </a:solidFill>
              </a:defRPr>
            </a:lvl1pPr>
          </a:lstStyle>
          <a:p>
            <a:pPr>
              <a:defRPr/>
            </a:pPr>
            <a:fld id="{C5B5723D-93F0-4B4C-B2F2-E20AB2C187DF}" type="slidenum">
              <a:rPr lang="en-US" smtClean="0"/>
              <a:pPr>
                <a:defRPr/>
              </a:pPr>
              <a:t>‹#›</a:t>
            </a:fld>
            <a:endParaRPr lang="en-US" dirty="0"/>
          </a:p>
        </p:txBody>
      </p:sp>
      <p:sp>
        <p:nvSpPr>
          <p:cNvPr id="11" name="Title 16"/>
          <p:cNvSpPr>
            <a:spLocks noGrp="1"/>
          </p:cNvSpPr>
          <p:nvPr>
            <p:ph type="title"/>
          </p:nvPr>
        </p:nvSpPr>
        <p:spPr>
          <a:xfrm>
            <a:off x="3383280" y="0"/>
            <a:ext cx="7589520" cy="1300480"/>
          </a:xfrm>
          <a:prstGeom prst="rect">
            <a:avLst/>
          </a:prstGeom>
        </p:spPr>
        <p:txBody>
          <a:bodyPr lIns="102714" tIns="51357" rIns="102714" bIns="51357" anchor="ctr"/>
          <a:lstStyle>
            <a:lvl1pPr marL="192589" indent="0" algn="l">
              <a:defRPr sz="3200"/>
            </a:lvl1pPr>
          </a:lstStyle>
          <a:p>
            <a:r>
              <a:rPr lang="en-US" dirty="0" smtClean="0"/>
              <a:t>Click to edit Master title style</a:t>
            </a:r>
            <a:endParaRPr lang="en-US" dirty="0"/>
          </a:p>
        </p:txBody>
      </p:sp>
      <p:sp>
        <p:nvSpPr>
          <p:cNvPr id="12" name="Text Placeholder 6"/>
          <p:cNvSpPr>
            <a:spLocks noGrp="1"/>
          </p:cNvSpPr>
          <p:nvPr>
            <p:ph type="body" sz="quarter" idx="14" hasCustomPrompt="1"/>
          </p:nvPr>
        </p:nvSpPr>
        <p:spPr>
          <a:xfrm>
            <a:off x="914402" y="6990080"/>
            <a:ext cx="4572000" cy="325120"/>
          </a:xfrm>
          <a:prstGeom prst="rect">
            <a:avLst/>
          </a:prstGeom>
        </p:spPr>
        <p:txBody>
          <a:bodyPr lIns="102714" tIns="51357" rIns="102714" bIns="51357"/>
          <a:lstStyle>
            <a:lvl1pPr>
              <a:buNone/>
              <a:defRPr sz="1400" b="1" i="1"/>
            </a:lvl1pPr>
          </a:lstStyle>
          <a:p>
            <a:pPr lvl="0"/>
            <a:r>
              <a:rPr lang="en-US" dirty="0" smtClean="0"/>
              <a:t>Source:</a:t>
            </a:r>
            <a:endParaRPr lang="en-US" dirty="0"/>
          </a:p>
        </p:txBody>
      </p:sp>
    </p:spTree>
    <p:extLst>
      <p:ext uri="{BB962C8B-B14F-4D97-AF65-F5344CB8AC3E}">
        <p14:creationId xmlns:p14="http://schemas.microsoft.com/office/powerpoint/2010/main" val="4206708305"/>
      </p:ext>
    </p:extLst>
  </p:cSld>
  <p:clrMapOvr>
    <a:masterClrMapping/>
  </p:clrMapOvr>
  <p:transition xmlns:p14="http://schemas.microsoft.com/office/powerpoint/2010/main" spd="med" advClick="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869440"/>
            <a:ext cx="9875520" cy="4551680"/>
          </a:xfrm>
          <a:prstGeom prst="rect">
            <a:avLst/>
          </a:prstGeom>
        </p:spPr>
        <p:txBody>
          <a:bodyPr lIns="102714" tIns="51357" rIns="102714" bIns="51357"/>
          <a:lstStyle>
            <a:lvl3pPr marL="1027144" indent="199723">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9" name="Slide Number Placeholder 24"/>
          <p:cNvSpPr>
            <a:spLocks noGrp="1"/>
          </p:cNvSpPr>
          <p:nvPr>
            <p:ph type="sldNum" sz="quarter" idx="10"/>
          </p:nvPr>
        </p:nvSpPr>
        <p:spPr/>
        <p:txBody>
          <a:bodyPr/>
          <a:lstStyle>
            <a:lvl1pPr algn="r">
              <a:defRPr sz="1400" smtClean="0">
                <a:solidFill>
                  <a:schemeClr val="tx1"/>
                </a:solidFill>
              </a:defRPr>
            </a:lvl1pPr>
          </a:lstStyle>
          <a:p>
            <a:pPr>
              <a:defRPr/>
            </a:pPr>
            <a:fld id="{C5B5723D-93F0-4B4C-B2F2-E20AB2C187DF}" type="slidenum">
              <a:rPr lang="en-US" smtClean="0"/>
              <a:pPr>
                <a:defRPr/>
              </a:pPr>
              <a:t>‹#›</a:t>
            </a:fld>
            <a:endParaRPr lang="en-US" dirty="0"/>
          </a:p>
        </p:txBody>
      </p:sp>
      <p:sp>
        <p:nvSpPr>
          <p:cNvPr id="11" name="Title 16"/>
          <p:cNvSpPr>
            <a:spLocks noGrp="1"/>
          </p:cNvSpPr>
          <p:nvPr>
            <p:ph type="title"/>
          </p:nvPr>
        </p:nvSpPr>
        <p:spPr>
          <a:xfrm>
            <a:off x="3383280" y="0"/>
            <a:ext cx="7589520" cy="1300480"/>
          </a:xfrm>
          <a:prstGeom prst="rect">
            <a:avLst/>
          </a:prstGeom>
        </p:spPr>
        <p:txBody>
          <a:bodyPr lIns="102714" tIns="51357" rIns="102714" bIns="51357" anchor="ctr"/>
          <a:lstStyle>
            <a:lvl1pPr marL="192589" indent="0" algn="l">
              <a:defRPr sz="3200"/>
            </a:lvl1pPr>
          </a:lstStyle>
          <a:p>
            <a:r>
              <a:rPr lang="en-US" dirty="0" smtClean="0"/>
              <a:t>Click to edit Master title style</a:t>
            </a:r>
            <a:endParaRPr lang="en-US" dirty="0"/>
          </a:p>
        </p:txBody>
      </p:sp>
      <p:sp>
        <p:nvSpPr>
          <p:cNvPr id="12" name="Text Placeholder 6"/>
          <p:cNvSpPr>
            <a:spLocks noGrp="1"/>
          </p:cNvSpPr>
          <p:nvPr>
            <p:ph type="body" sz="quarter" idx="14" hasCustomPrompt="1"/>
          </p:nvPr>
        </p:nvSpPr>
        <p:spPr>
          <a:xfrm>
            <a:off x="914402" y="6990080"/>
            <a:ext cx="4572000" cy="325120"/>
          </a:xfrm>
          <a:prstGeom prst="rect">
            <a:avLst/>
          </a:prstGeom>
        </p:spPr>
        <p:txBody>
          <a:bodyPr lIns="102714" tIns="51357" rIns="102714" bIns="51357"/>
          <a:lstStyle>
            <a:lvl1pPr>
              <a:buNone/>
              <a:defRPr sz="1400" b="1" i="1"/>
            </a:lvl1pPr>
          </a:lstStyle>
          <a:p>
            <a:pPr lvl="0"/>
            <a:r>
              <a:rPr lang="en-US" dirty="0" smtClean="0"/>
              <a:t>Source:</a:t>
            </a:r>
            <a:endParaRPr lang="en-US" dirty="0"/>
          </a:p>
        </p:txBody>
      </p:sp>
    </p:spTree>
    <p:extLst>
      <p:ext uri="{BB962C8B-B14F-4D97-AF65-F5344CB8AC3E}">
        <p14:creationId xmlns:p14="http://schemas.microsoft.com/office/powerpoint/2010/main" val="3480606339"/>
      </p:ext>
    </p:extLst>
  </p:cSld>
  <p:clrMapOvr>
    <a:masterClrMapping/>
  </p:clrMapOvr>
  <p:transition xmlns:p14="http://schemas.microsoft.com/office/powerpoint/2010/main" spd="med" advClick="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0" y="2"/>
            <a:ext cx="7315200" cy="1371600"/>
          </a:xfrm>
          <a:prstGeom prst="rect">
            <a:avLst/>
          </a:prstGeom>
        </p:spPr>
        <p:txBody>
          <a:bodyPr/>
          <a:lstStyle/>
          <a:p>
            <a:r>
              <a:rPr lang="en-US" smtClean="0"/>
              <a:t>Click to edit Master title style</a:t>
            </a:r>
            <a:endParaRPr lang="en-US" dirty="0"/>
          </a:p>
        </p:txBody>
      </p:sp>
      <p:sp>
        <p:nvSpPr>
          <p:cNvPr id="6" name="Content Placeholder 2"/>
          <p:cNvSpPr>
            <a:spLocks noGrp="1"/>
          </p:cNvSpPr>
          <p:nvPr>
            <p:ph idx="1"/>
          </p:nvPr>
        </p:nvSpPr>
        <p:spPr>
          <a:xfrm>
            <a:off x="548640" y="1706882"/>
            <a:ext cx="9875520" cy="4807374"/>
          </a:xfrm>
          <a:prstGeom prst="rect">
            <a:avLst/>
          </a:prstGeom>
        </p:spPr>
        <p:txBody>
          <a:bodyPr/>
          <a:lstStyle>
            <a:lvl3pPr marL="1071029" indent="208256">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Slide Number Placeholder 2"/>
          <p:cNvSpPr>
            <a:spLocks noGrp="1"/>
          </p:cNvSpPr>
          <p:nvPr>
            <p:ph type="sldNum" sz="quarter" idx="10"/>
          </p:nvPr>
        </p:nvSpPr>
        <p:spPr/>
        <p:txBody>
          <a:bodyPr/>
          <a:lstStyle>
            <a:lvl1pPr>
              <a:defRPr smtClean="0">
                <a:solidFill>
                  <a:schemeClr val="bg1">
                    <a:lumMod val="65000"/>
                  </a:schemeClr>
                </a:solidFill>
              </a:defRPr>
            </a:lvl1pPr>
          </a:lstStyle>
          <a:p>
            <a:pPr>
              <a:defRPr/>
            </a:pPr>
            <a:fld id="{FBBE1732-D372-4A08-A104-0C3D48CC6752}" type="slidenum">
              <a:rPr lang="en-US"/>
              <a:pPr>
                <a:defRPr/>
              </a:pPr>
              <a:t>‹#›</a:t>
            </a:fld>
            <a:endParaRPr lang="en-US" dirty="0"/>
          </a:p>
        </p:txBody>
      </p:sp>
      <p:sp>
        <p:nvSpPr>
          <p:cNvPr id="5" name="Footer Placeholder 71"/>
          <p:cNvSpPr>
            <a:spLocks noGrp="1"/>
          </p:cNvSpPr>
          <p:nvPr>
            <p:ph type="ftr" sz="quarter" idx="11"/>
          </p:nvPr>
        </p:nvSpPr>
        <p:spPr>
          <a:xfrm>
            <a:off x="0" y="6746240"/>
            <a:ext cx="8686800" cy="568960"/>
          </a:xfrm>
          <a:prstGeom prst="rect">
            <a:avLst/>
          </a:prstGeom>
        </p:spPr>
        <p:txBody>
          <a:bodyPr/>
          <a:lstStyle>
            <a:lvl1pPr>
              <a:defRPr>
                <a:cs typeface="Arial" pitchFamily="34" charset="0"/>
              </a:defRPr>
            </a:lvl1pPr>
          </a:lstStyle>
          <a:p>
            <a:endParaRPr lang="en-US" dirty="0"/>
          </a:p>
          <a:p>
            <a:r>
              <a:rPr lang="en-US" dirty="0"/>
              <a:t>Source:</a:t>
            </a:r>
          </a:p>
          <a:p>
            <a:endParaRPr lang="en-US" dirty="0"/>
          </a:p>
        </p:txBody>
      </p:sp>
    </p:spTree>
    <p:extLst>
      <p:ext uri="{BB962C8B-B14F-4D97-AF65-F5344CB8AC3E}">
        <p14:creationId xmlns:p14="http://schemas.microsoft.com/office/powerpoint/2010/main" val="3031634313"/>
      </p:ext>
    </p:extLst>
  </p:cSld>
  <p:clrMapOvr>
    <a:masterClrMapping/>
  </p:clrMapOvr>
  <p:transition xmlns:p14="http://schemas.microsoft.com/office/powerpoint/2010/main" spd="med" advClick="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8" name="Picture Placeholder 7"/>
          <p:cNvSpPr>
            <a:spLocks noGrp="1"/>
          </p:cNvSpPr>
          <p:nvPr>
            <p:ph type="pic" sz="quarter" idx="15" hasCustomPrompt="1"/>
          </p:nvPr>
        </p:nvSpPr>
        <p:spPr>
          <a:xfrm>
            <a:off x="914400" y="1706880"/>
            <a:ext cx="8961120" cy="4551680"/>
          </a:xfrm>
          <a:prstGeom prst="rect">
            <a:avLst/>
          </a:prstGeom>
        </p:spPr>
        <p:txBody>
          <a:bodyPr lIns="102714" tIns="51357" rIns="102714" bIns="51357"/>
          <a:lstStyle>
            <a:lvl1pPr>
              <a:buNone/>
              <a:defRPr/>
            </a:lvl1pPr>
          </a:lstStyle>
          <a:p>
            <a:r>
              <a:rPr lang="en-US" dirty="0" smtClean="0"/>
              <a:t>Map</a:t>
            </a:r>
            <a:endParaRPr lang="en-US" dirty="0"/>
          </a:p>
        </p:txBody>
      </p:sp>
      <p:sp>
        <p:nvSpPr>
          <p:cNvPr id="11" name="Title 16"/>
          <p:cNvSpPr>
            <a:spLocks noGrp="1"/>
          </p:cNvSpPr>
          <p:nvPr>
            <p:ph type="title"/>
          </p:nvPr>
        </p:nvSpPr>
        <p:spPr>
          <a:xfrm>
            <a:off x="3383280" y="0"/>
            <a:ext cx="7589520" cy="1300480"/>
          </a:xfrm>
          <a:prstGeom prst="rect">
            <a:avLst/>
          </a:prstGeom>
        </p:spPr>
        <p:txBody>
          <a:bodyPr lIns="102714" tIns="51357" rIns="102714" bIns="51357" anchor="ctr"/>
          <a:lstStyle>
            <a:lvl1pPr marL="192589" indent="0" algn="l">
              <a:defRPr sz="3200"/>
            </a:lvl1pPr>
          </a:lstStyle>
          <a:p>
            <a:r>
              <a:rPr lang="en-US" dirty="0" smtClean="0"/>
              <a:t>Click to edit Master title style</a:t>
            </a:r>
            <a:endParaRPr lang="en-US" dirty="0"/>
          </a:p>
        </p:txBody>
      </p:sp>
      <p:sp>
        <p:nvSpPr>
          <p:cNvPr id="15" name="Slide Number Placeholder 4"/>
          <p:cNvSpPr>
            <a:spLocks noGrp="1"/>
          </p:cNvSpPr>
          <p:nvPr>
            <p:ph type="sldNum" sz="quarter" idx="12"/>
          </p:nvPr>
        </p:nvSpPr>
        <p:spPr>
          <a:xfrm>
            <a:off x="2" y="7007017"/>
            <a:ext cx="731520" cy="308187"/>
          </a:xfrm>
          <a:prstGeom prst="rect">
            <a:avLst/>
          </a:prstGeom>
        </p:spPr>
        <p:txBody>
          <a:bodyPr wrap="square">
            <a:normAutofit/>
          </a:bodyPr>
          <a:lstStyle>
            <a:lvl1pPr algn="ctr">
              <a:defRPr sz="1600">
                <a:solidFill>
                  <a:sysClr val="windowText" lastClr="000000"/>
                </a:solidFill>
              </a:defRPr>
            </a:lvl1pPr>
          </a:lstStyle>
          <a:p>
            <a:fld id="{CFC53C1E-EA2A-4099-BDC8-9BCDAEB0229E}" type="slidenum">
              <a:rPr lang="en-US" smtClean="0"/>
              <a:pPr/>
              <a:t>‹#›</a:t>
            </a:fld>
            <a:endParaRPr lang="en-US" dirty="0"/>
          </a:p>
        </p:txBody>
      </p:sp>
      <p:sp>
        <p:nvSpPr>
          <p:cNvPr id="6" name="Rectangle 5"/>
          <p:cNvSpPr/>
          <p:nvPr userDrawn="1"/>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sp>
        <p:nvSpPr>
          <p:cNvPr id="14" name="Text Placeholder 6"/>
          <p:cNvSpPr>
            <a:spLocks noGrp="1"/>
          </p:cNvSpPr>
          <p:nvPr>
            <p:ph type="body" sz="quarter" idx="14" hasCustomPrompt="1"/>
          </p:nvPr>
        </p:nvSpPr>
        <p:spPr>
          <a:xfrm>
            <a:off x="914402" y="6990080"/>
            <a:ext cx="4572000" cy="325120"/>
          </a:xfrm>
          <a:prstGeom prst="rect">
            <a:avLst/>
          </a:prstGeom>
        </p:spPr>
        <p:txBody>
          <a:bodyPr lIns="102714" tIns="51357" rIns="102714" bIns="51357"/>
          <a:lstStyle>
            <a:lvl1pPr>
              <a:buNone/>
              <a:defRPr sz="1400" b="1" i="1"/>
            </a:lvl1pPr>
          </a:lstStyle>
          <a:p>
            <a:pPr lvl="0"/>
            <a:r>
              <a:rPr lang="en-US" dirty="0" smtClean="0"/>
              <a:t>Source: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548640" y="1869440"/>
            <a:ext cx="10058400" cy="4064000"/>
          </a:xfrm>
          <a:prstGeom prst="rect">
            <a:avLst/>
          </a:prstGeom>
        </p:spPr>
        <p:txBody>
          <a:bodyPr lIns="102714" tIns="51357" rIns="102714" bIns="51357"/>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itle 16"/>
          <p:cNvSpPr>
            <a:spLocks noGrp="1"/>
          </p:cNvSpPr>
          <p:nvPr>
            <p:ph type="title"/>
          </p:nvPr>
        </p:nvSpPr>
        <p:spPr>
          <a:xfrm>
            <a:off x="3383280" y="0"/>
            <a:ext cx="7589520" cy="1300480"/>
          </a:xfrm>
          <a:prstGeom prst="rect">
            <a:avLst/>
          </a:prstGeom>
        </p:spPr>
        <p:txBody>
          <a:bodyPr lIns="102714" tIns="51357" rIns="102714" bIns="51357" anchor="ctr"/>
          <a:lstStyle>
            <a:lvl1pPr marL="192589" indent="0" algn="l">
              <a:defRPr sz="3200"/>
            </a:lvl1pPr>
          </a:lstStyle>
          <a:p>
            <a:r>
              <a:rPr lang="en-US" dirty="0" smtClean="0"/>
              <a:t>Click to edit Master title style</a:t>
            </a:r>
            <a:endParaRPr lang="en-US" dirty="0"/>
          </a:p>
        </p:txBody>
      </p:sp>
      <p:sp>
        <p:nvSpPr>
          <p:cNvPr id="12" name="Slide Number Placeholder 4"/>
          <p:cNvSpPr>
            <a:spLocks noGrp="1"/>
          </p:cNvSpPr>
          <p:nvPr>
            <p:ph type="sldNum" sz="quarter" idx="12"/>
          </p:nvPr>
        </p:nvSpPr>
        <p:spPr>
          <a:xfrm>
            <a:off x="2" y="7007017"/>
            <a:ext cx="731520" cy="308187"/>
          </a:xfrm>
          <a:prstGeom prst="rect">
            <a:avLst/>
          </a:prstGeom>
        </p:spPr>
        <p:txBody>
          <a:bodyPr wrap="square">
            <a:normAutofit/>
          </a:bodyPr>
          <a:lstStyle>
            <a:lvl1pPr algn="ctr">
              <a:defRPr sz="1600">
                <a:solidFill>
                  <a:sysClr val="windowText" lastClr="000000"/>
                </a:solidFill>
              </a:defRPr>
            </a:lvl1pPr>
          </a:lstStyle>
          <a:p>
            <a:fld id="{CFC53C1E-EA2A-4099-BDC8-9BCDAEB0229E}" type="slidenum">
              <a:rPr lang="en-US" smtClean="0"/>
              <a:pPr/>
              <a:t>‹#›</a:t>
            </a:fld>
            <a:endParaRPr lang="en-US" dirty="0"/>
          </a:p>
        </p:txBody>
      </p:sp>
      <p:sp>
        <p:nvSpPr>
          <p:cNvPr id="14" name="Text Placeholder 6"/>
          <p:cNvSpPr>
            <a:spLocks noGrp="1"/>
          </p:cNvSpPr>
          <p:nvPr>
            <p:ph type="body" sz="quarter" idx="14" hasCustomPrompt="1"/>
          </p:nvPr>
        </p:nvSpPr>
        <p:spPr>
          <a:xfrm>
            <a:off x="914402" y="6990080"/>
            <a:ext cx="4572000" cy="325120"/>
          </a:xfrm>
          <a:prstGeom prst="rect">
            <a:avLst/>
          </a:prstGeom>
        </p:spPr>
        <p:txBody>
          <a:bodyPr lIns="102714" tIns="51357" rIns="102714" bIns="51357"/>
          <a:lstStyle>
            <a:lvl1pPr>
              <a:buNone/>
              <a:defRPr sz="1400" b="1" i="1"/>
            </a:lvl1pPr>
          </a:lstStyle>
          <a:p>
            <a:pPr lvl="0"/>
            <a:r>
              <a:rPr lang="en-US" dirty="0" smtClean="0"/>
              <a:t>Source: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6" name="Content Placeholder 2"/>
          <p:cNvSpPr>
            <a:spLocks noGrp="1"/>
          </p:cNvSpPr>
          <p:nvPr>
            <p:ph idx="1"/>
          </p:nvPr>
        </p:nvSpPr>
        <p:spPr>
          <a:xfrm>
            <a:off x="548640" y="1869440"/>
            <a:ext cx="9875520" cy="4389120"/>
          </a:xfrm>
          <a:prstGeom prst="rect">
            <a:avLst/>
          </a:prstGeom>
        </p:spPr>
        <p:txBody>
          <a:bodyPr lIns="102714" tIns="51357" rIns="102714" bIns="51357"/>
          <a:lstStyle>
            <a:lvl3pPr marL="1027144" indent="199723">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4" name="Slide Number Placeholder 2"/>
          <p:cNvSpPr>
            <a:spLocks noGrp="1"/>
          </p:cNvSpPr>
          <p:nvPr>
            <p:ph type="sldNum" sz="quarter" idx="10"/>
          </p:nvPr>
        </p:nvSpPr>
        <p:spPr/>
        <p:txBody>
          <a:bodyPr/>
          <a:lstStyle>
            <a:lvl1pPr>
              <a:defRPr smtClean="0">
                <a:solidFill>
                  <a:schemeClr val="tx1"/>
                </a:solidFill>
              </a:defRPr>
            </a:lvl1pPr>
          </a:lstStyle>
          <a:p>
            <a:pPr>
              <a:defRPr/>
            </a:pPr>
            <a:fld id="{FBBE1732-D372-4A08-A104-0C3D48CC6752}" type="slidenum">
              <a:rPr lang="en-US" smtClean="0"/>
              <a:pPr>
                <a:defRPr/>
              </a:pPr>
              <a:t>‹#›</a:t>
            </a:fld>
            <a:endParaRPr lang="en-US" dirty="0"/>
          </a:p>
        </p:txBody>
      </p:sp>
      <p:sp>
        <p:nvSpPr>
          <p:cNvPr id="7" name="Title 16"/>
          <p:cNvSpPr>
            <a:spLocks noGrp="1"/>
          </p:cNvSpPr>
          <p:nvPr>
            <p:ph type="title"/>
          </p:nvPr>
        </p:nvSpPr>
        <p:spPr>
          <a:xfrm>
            <a:off x="3383280" y="0"/>
            <a:ext cx="7589520" cy="1300480"/>
          </a:xfrm>
          <a:prstGeom prst="rect">
            <a:avLst/>
          </a:prstGeom>
        </p:spPr>
        <p:txBody>
          <a:bodyPr lIns="102714" tIns="51357" rIns="102714" bIns="51357" anchor="ctr"/>
          <a:lstStyle>
            <a:lvl1pPr marL="192589" indent="0" algn="l">
              <a:defRPr sz="3200"/>
            </a:lvl1pPr>
          </a:lstStyle>
          <a:p>
            <a:r>
              <a:rPr lang="en-US" dirty="0" smtClean="0"/>
              <a:t>Click to edit Master title style</a:t>
            </a:r>
            <a:endParaRPr lang="en-US" dirty="0"/>
          </a:p>
        </p:txBody>
      </p:sp>
      <p:sp>
        <p:nvSpPr>
          <p:cNvPr id="10" name="Text Placeholder 6"/>
          <p:cNvSpPr>
            <a:spLocks noGrp="1"/>
          </p:cNvSpPr>
          <p:nvPr>
            <p:ph type="body" sz="quarter" idx="14" hasCustomPrompt="1"/>
          </p:nvPr>
        </p:nvSpPr>
        <p:spPr>
          <a:xfrm>
            <a:off x="914402" y="6990080"/>
            <a:ext cx="4572000" cy="325120"/>
          </a:xfrm>
          <a:prstGeom prst="rect">
            <a:avLst/>
          </a:prstGeom>
        </p:spPr>
        <p:txBody>
          <a:bodyPr lIns="102714" tIns="51357" rIns="102714" bIns="51357"/>
          <a:lstStyle>
            <a:lvl1pPr>
              <a:buNone/>
              <a:defRPr sz="1400" b="1" i="1"/>
            </a:lvl1pPr>
          </a:lstStyle>
          <a:p>
            <a:pPr lvl="0"/>
            <a:r>
              <a:rPr lang="en-US" dirty="0" smtClean="0"/>
              <a:t>Source:</a:t>
            </a:r>
            <a:endParaRPr lang="en-US" dirty="0"/>
          </a:p>
        </p:txBody>
      </p:sp>
    </p:spTree>
  </p:cSld>
  <p:clrMapOvr>
    <a:masterClrMapping/>
  </p:clrMapOvr>
  <p:transition xmlns:p14="http://schemas.microsoft.com/office/powerpoint/2010/main" spd="med" advClick="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0" y="2"/>
            <a:ext cx="7315200" cy="1371600"/>
          </a:xfrm>
          <a:prstGeom prst="rect">
            <a:avLst/>
          </a:prstGeom>
        </p:spPr>
        <p:txBody>
          <a:bodyPr/>
          <a:lstStyle/>
          <a:p>
            <a:r>
              <a:rPr lang="en-US" dirty="0" smtClean="0"/>
              <a:t>Click to edit Master title style</a:t>
            </a:r>
            <a:endParaRPr lang="en-US" dirty="0"/>
          </a:p>
        </p:txBody>
      </p:sp>
      <p:sp>
        <p:nvSpPr>
          <p:cNvPr id="3" name="Slide Number Placeholder 2"/>
          <p:cNvSpPr>
            <a:spLocks noGrp="1"/>
          </p:cNvSpPr>
          <p:nvPr>
            <p:ph type="sldNum" sz="quarter" idx="10"/>
          </p:nvPr>
        </p:nvSpPr>
        <p:spPr/>
        <p:txBody>
          <a:bodyPr/>
          <a:lstStyle>
            <a:lvl1pPr>
              <a:defRPr>
                <a:solidFill>
                  <a:schemeClr val="bg1">
                    <a:lumMod val="65000"/>
                  </a:schemeClr>
                </a:solidFill>
              </a:defRPr>
            </a:lvl1pPr>
          </a:lstStyle>
          <a:p>
            <a:pPr>
              <a:defRPr/>
            </a:pPr>
            <a:fld id="{03B089A1-E0A7-4BEF-927D-805F89B95C63}" type="slidenum">
              <a:rPr lang="en-US"/>
              <a:pPr>
                <a:defRPr/>
              </a:pPr>
              <a:t>‹#›</a:t>
            </a:fld>
            <a:endParaRPr lang="en-US" dirty="0"/>
          </a:p>
        </p:txBody>
      </p:sp>
      <p:sp>
        <p:nvSpPr>
          <p:cNvPr id="4" name="Footer Placeholder 71"/>
          <p:cNvSpPr>
            <a:spLocks noGrp="1"/>
          </p:cNvSpPr>
          <p:nvPr>
            <p:ph type="ftr" sz="quarter" idx="11"/>
          </p:nvPr>
        </p:nvSpPr>
        <p:spPr>
          <a:xfrm>
            <a:off x="0" y="6746240"/>
            <a:ext cx="8686800" cy="568960"/>
          </a:xfrm>
          <a:prstGeom prst="rect">
            <a:avLst/>
          </a:prstGeom>
        </p:spPr>
        <p:txBody>
          <a:bodyPr/>
          <a:lstStyle>
            <a:lvl1pPr>
              <a:defRPr>
                <a:cs typeface="Arial" pitchFamily="34" charset="0"/>
              </a:defRPr>
            </a:lvl1pPr>
          </a:lstStyle>
          <a:p>
            <a:pPr>
              <a:defRPr/>
            </a:pPr>
            <a:endParaRPr lang="en-US" dirty="0"/>
          </a:p>
          <a:p>
            <a:pPr>
              <a:defRPr/>
            </a:pPr>
            <a:r>
              <a:rPr lang="en-US" dirty="0"/>
              <a:t>Source:</a:t>
            </a:r>
          </a:p>
          <a:p>
            <a:pPr>
              <a:defRPr/>
            </a:pPr>
            <a:endParaRPr lang="en-US" dirty="0"/>
          </a:p>
        </p:txBody>
      </p:sp>
    </p:spTree>
    <p:extLst>
      <p:ext uri="{BB962C8B-B14F-4D97-AF65-F5344CB8AC3E}">
        <p14:creationId xmlns:p14="http://schemas.microsoft.com/office/powerpoint/2010/main" val="4257461356"/>
      </p:ext>
    </p:extLst>
  </p:cSld>
  <p:clrMapOvr>
    <a:masterClrMapping/>
  </p:clrMapOvr>
  <p:transition xmlns:p14="http://schemas.microsoft.com/office/powerpoint/2010/main" spd="med" advClick="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0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0" y="2"/>
            <a:ext cx="7315200" cy="1371600"/>
          </a:xfrm>
          <a:prstGeom prst="rect">
            <a:avLst/>
          </a:prstGeom>
        </p:spPr>
        <p:txBody>
          <a:bodyPr/>
          <a:lstStyle/>
          <a:p>
            <a:r>
              <a:rPr lang="en-US" dirty="0" smtClean="0"/>
              <a:t>Click to edit Master title style</a:t>
            </a:r>
            <a:endParaRPr lang="en-US" dirty="0"/>
          </a:p>
        </p:txBody>
      </p:sp>
      <p:sp>
        <p:nvSpPr>
          <p:cNvPr id="3" name="Slide Number Placeholder 2"/>
          <p:cNvSpPr>
            <a:spLocks noGrp="1"/>
          </p:cNvSpPr>
          <p:nvPr>
            <p:ph type="sldNum" sz="quarter" idx="10"/>
          </p:nvPr>
        </p:nvSpPr>
        <p:spPr/>
        <p:txBody>
          <a:bodyPr/>
          <a:lstStyle>
            <a:lvl1pPr>
              <a:defRPr>
                <a:solidFill>
                  <a:schemeClr val="bg1">
                    <a:lumMod val="65000"/>
                  </a:schemeClr>
                </a:solidFill>
              </a:defRPr>
            </a:lvl1pPr>
          </a:lstStyle>
          <a:p>
            <a:pPr>
              <a:defRPr/>
            </a:pPr>
            <a:fld id="{03B089A1-E0A7-4BEF-927D-805F89B95C63}" type="slidenum">
              <a:rPr lang="en-US"/>
              <a:pPr>
                <a:defRPr/>
              </a:pPr>
              <a:t>‹#›</a:t>
            </a:fld>
            <a:endParaRPr lang="en-US" dirty="0"/>
          </a:p>
        </p:txBody>
      </p:sp>
      <p:sp>
        <p:nvSpPr>
          <p:cNvPr id="4" name="Footer Placeholder 71"/>
          <p:cNvSpPr>
            <a:spLocks noGrp="1"/>
          </p:cNvSpPr>
          <p:nvPr>
            <p:ph type="ftr" sz="quarter" idx="11"/>
          </p:nvPr>
        </p:nvSpPr>
        <p:spPr>
          <a:xfrm>
            <a:off x="0" y="6746240"/>
            <a:ext cx="8686800" cy="568960"/>
          </a:xfrm>
          <a:prstGeom prst="rect">
            <a:avLst/>
          </a:prstGeom>
        </p:spPr>
        <p:txBody>
          <a:bodyPr/>
          <a:lstStyle>
            <a:lvl1pPr>
              <a:defRPr>
                <a:cs typeface="Arial" pitchFamily="34" charset="0"/>
              </a:defRPr>
            </a:lvl1pPr>
          </a:lstStyle>
          <a:p>
            <a:pPr>
              <a:defRPr/>
            </a:pPr>
            <a:endParaRPr lang="en-US" dirty="0"/>
          </a:p>
          <a:p>
            <a:pPr>
              <a:defRPr/>
            </a:pPr>
            <a:r>
              <a:rPr lang="en-US" dirty="0"/>
              <a:t>Source:</a:t>
            </a:r>
          </a:p>
          <a:p>
            <a:pPr>
              <a:defRPr/>
            </a:pPr>
            <a:endParaRPr lang="en-US" dirty="0"/>
          </a:p>
        </p:txBody>
      </p:sp>
    </p:spTree>
    <p:extLst>
      <p:ext uri="{BB962C8B-B14F-4D97-AF65-F5344CB8AC3E}">
        <p14:creationId xmlns:p14="http://schemas.microsoft.com/office/powerpoint/2010/main" val="11245444"/>
      </p:ext>
    </p:extLst>
  </p:cSld>
  <p:clrMapOvr>
    <a:masterClrMapping/>
  </p:clrMapOvr>
  <p:transition xmlns:p14="http://schemas.microsoft.com/office/powerpoint/2010/main" spd="med" advClick="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0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0" y="2"/>
            <a:ext cx="7315200" cy="1371600"/>
          </a:xfrm>
          <a:prstGeom prst="rect">
            <a:avLst/>
          </a:prstGeom>
        </p:spPr>
        <p:txBody>
          <a:bodyPr/>
          <a:lstStyle/>
          <a:p>
            <a:r>
              <a:rPr lang="en-US" dirty="0" smtClean="0"/>
              <a:t>Click to edit Master title style</a:t>
            </a:r>
            <a:endParaRPr lang="en-US" dirty="0"/>
          </a:p>
        </p:txBody>
      </p:sp>
      <p:sp>
        <p:nvSpPr>
          <p:cNvPr id="3" name="Slide Number Placeholder 2"/>
          <p:cNvSpPr>
            <a:spLocks noGrp="1"/>
          </p:cNvSpPr>
          <p:nvPr>
            <p:ph type="sldNum" sz="quarter" idx="10"/>
          </p:nvPr>
        </p:nvSpPr>
        <p:spPr/>
        <p:txBody>
          <a:bodyPr/>
          <a:lstStyle>
            <a:lvl1pPr>
              <a:defRPr>
                <a:solidFill>
                  <a:schemeClr val="bg1">
                    <a:lumMod val="65000"/>
                  </a:schemeClr>
                </a:solidFill>
              </a:defRPr>
            </a:lvl1pPr>
          </a:lstStyle>
          <a:p>
            <a:pPr>
              <a:defRPr/>
            </a:pPr>
            <a:fld id="{03B089A1-E0A7-4BEF-927D-805F89B95C63}" type="slidenum">
              <a:rPr lang="en-US"/>
              <a:pPr>
                <a:defRPr/>
              </a:pPr>
              <a:t>‹#›</a:t>
            </a:fld>
            <a:endParaRPr lang="en-US" dirty="0"/>
          </a:p>
        </p:txBody>
      </p:sp>
      <p:sp>
        <p:nvSpPr>
          <p:cNvPr id="4" name="Footer Placeholder 71"/>
          <p:cNvSpPr>
            <a:spLocks noGrp="1"/>
          </p:cNvSpPr>
          <p:nvPr>
            <p:ph type="ftr" sz="quarter" idx="11"/>
          </p:nvPr>
        </p:nvSpPr>
        <p:spPr>
          <a:xfrm>
            <a:off x="0" y="6746240"/>
            <a:ext cx="8686800" cy="568960"/>
          </a:xfrm>
          <a:prstGeom prst="rect">
            <a:avLst/>
          </a:prstGeom>
        </p:spPr>
        <p:txBody>
          <a:bodyPr/>
          <a:lstStyle>
            <a:lvl1pPr>
              <a:defRPr>
                <a:cs typeface="Arial" pitchFamily="34" charset="0"/>
              </a:defRPr>
            </a:lvl1pPr>
          </a:lstStyle>
          <a:p>
            <a:pPr>
              <a:defRPr/>
            </a:pPr>
            <a:endParaRPr lang="en-US" dirty="0"/>
          </a:p>
          <a:p>
            <a:pPr>
              <a:defRPr/>
            </a:pPr>
            <a:r>
              <a:rPr lang="en-US" dirty="0"/>
              <a:t>Source:</a:t>
            </a:r>
          </a:p>
          <a:p>
            <a:pPr>
              <a:defRPr/>
            </a:pPr>
            <a:endParaRPr lang="en-US" dirty="0"/>
          </a:p>
        </p:txBody>
      </p:sp>
    </p:spTree>
    <p:extLst>
      <p:ext uri="{BB962C8B-B14F-4D97-AF65-F5344CB8AC3E}">
        <p14:creationId xmlns:p14="http://schemas.microsoft.com/office/powerpoint/2010/main" val="3717980977"/>
      </p:ext>
    </p:extLst>
  </p:cSld>
  <p:clrMapOvr>
    <a:masterClrMapping/>
  </p:clrMapOvr>
  <p:transition xmlns:p14="http://schemas.microsoft.com/office/powerpoint/2010/main" spd="med" advClick="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0" y="2"/>
            <a:ext cx="7315200" cy="1371600"/>
          </a:xfrm>
          <a:prstGeom prst="rect">
            <a:avLst/>
          </a:prstGeom>
        </p:spPr>
        <p:txBody>
          <a:bodyPr/>
          <a:lstStyle/>
          <a:p>
            <a:r>
              <a:rPr lang="en-US" smtClean="0"/>
              <a:t>Click to edit Master title style</a:t>
            </a:r>
            <a:endParaRPr lang="en-US" dirty="0"/>
          </a:p>
        </p:txBody>
      </p:sp>
      <p:sp>
        <p:nvSpPr>
          <p:cNvPr id="6" name="Content Placeholder 2"/>
          <p:cNvSpPr>
            <a:spLocks noGrp="1"/>
          </p:cNvSpPr>
          <p:nvPr>
            <p:ph idx="1"/>
          </p:nvPr>
        </p:nvSpPr>
        <p:spPr>
          <a:xfrm>
            <a:off x="548640" y="1706882"/>
            <a:ext cx="9875520" cy="4807374"/>
          </a:xfrm>
          <a:prstGeom prst="rect">
            <a:avLst/>
          </a:prstGeom>
        </p:spPr>
        <p:txBody>
          <a:bodyPr/>
          <a:lstStyle>
            <a:lvl3pPr marL="1071029" indent="208256">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Slide Number Placeholder 2"/>
          <p:cNvSpPr>
            <a:spLocks noGrp="1"/>
          </p:cNvSpPr>
          <p:nvPr>
            <p:ph type="sldNum" sz="quarter" idx="10"/>
          </p:nvPr>
        </p:nvSpPr>
        <p:spPr/>
        <p:txBody>
          <a:bodyPr/>
          <a:lstStyle>
            <a:lvl1pPr>
              <a:defRPr smtClean="0">
                <a:solidFill>
                  <a:schemeClr val="bg1">
                    <a:lumMod val="65000"/>
                  </a:schemeClr>
                </a:solidFill>
              </a:defRPr>
            </a:lvl1pPr>
          </a:lstStyle>
          <a:p>
            <a:pPr>
              <a:defRPr/>
            </a:pPr>
            <a:fld id="{FBBE1732-D372-4A08-A104-0C3D48CC6752}" type="slidenum">
              <a:rPr lang="en-US"/>
              <a:pPr>
                <a:defRPr/>
              </a:pPr>
              <a:t>‹#›</a:t>
            </a:fld>
            <a:endParaRPr lang="en-US" dirty="0"/>
          </a:p>
        </p:txBody>
      </p:sp>
      <p:sp>
        <p:nvSpPr>
          <p:cNvPr id="5" name="Footer Placeholder 71"/>
          <p:cNvSpPr>
            <a:spLocks noGrp="1"/>
          </p:cNvSpPr>
          <p:nvPr>
            <p:ph type="ftr" sz="quarter" idx="11"/>
          </p:nvPr>
        </p:nvSpPr>
        <p:spPr>
          <a:xfrm>
            <a:off x="0" y="6746240"/>
            <a:ext cx="8686800" cy="568960"/>
          </a:xfrm>
          <a:prstGeom prst="rect">
            <a:avLst/>
          </a:prstGeom>
        </p:spPr>
        <p:txBody>
          <a:bodyPr/>
          <a:lstStyle>
            <a:lvl1pPr>
              <a:defRPr>
                <a:cs typeface="Arial" pitchFamily="34" charset="0"/>
              </a:defRPr>
            </a:lvl1pPr>
          </a:lstStyle>
          <a:p>
            <a:endParaRPr lang="en-US" dirty="0"/>
          </a:p>
          <a:p>
            <a:r>
              <a:rPr lang="en-US" dirty="0"/>
              <a:t>Source:</a:t>
            </a:r>
          </a:p>
          <a:p>
            <a:endParaRPr lang="en-US" dirty="0"/>
          </a:p>
        </p:txBody>
      </p:sp>
    </p:spTree>
    <p:extLst>
      <p:ext uri="{BB962C8B-B14F-4D97-AF65-F5344CB8AC3E}">
        <p14:creationId xmlns:p14="http://schemas.microsoft.com/office/powerpoint/2010/main" val="23250629"/>
      </p:ext>
    </p:extLst>
  </p:cSld>
  <p:clrMapOvr>
    <a:masterClrMapping/>
  </p:clrMapOvr>
  <p:transition xmlns:p14="http://schemas.microsoft.com/office/powerpoint/2010/main" spd="med" advClick="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0" y="2"/>
            <a:ext cx="7315200" cy="1371600"/>
          </a:xfrm>
          <a:prstGeom prst="rect">
            <a:avLst/>
          </a:prstGeom>
        </p:spPr>
        <p:txBody>
          <a:bodyPr/>
          <a:lstStyle/>
          <a:p>
            <a:r>
              <a:rPr lang="en-US" smtClean="0"/>
              <a:t>Click to edit Master title style</a:t>
            </a:r>
            <a:endParaRPr lang="en-US" dirty="0"/>
          </a:p>
        </p:txBody>
      </p:sp>
      <p:sp>
        <p:nvSpPr>
          <p:cNvPr id="6" name="Content Placeholder 2"/>
          <p:cNvSpPr>
            <a:spLocks noGrp="1"/>
          </p:cNvSpPr>
          <p:nvPr>
            <p:ph idx="1"/>
          </p:nvPr>
        </p:nvSpPr>
        <p:spPr>
          <a:xfrm>
            <a:off x="548640" y="1706882"/>
            <a:ext cx="9875520" cy="4807374"/>
          </a:xfrm>
          <a:prstGeom prst="rect">
            <a:avLst/>
          </a:prstGeom>
        </p:spPr>
        <p:txBody>
          <a:bodyPr/>
          <a:lstStyle>
            <a:lvl3pPr marL="1071029" indent="208256">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Slide Number Placeholder 2"/>
          <p:cNvSpPr>
            <a:spLocks noGrp="1"/>
          </p:cNvSpPr>
          <p:nvPr>
            <p:ph type="sldNum" sz="quarter" idx="10"/>
          </p:nvPr>
        </p:nvSpPr>
        <p:spPr/>
        <p:txBody>
          <a:bodyPr/>
          <a:lstStyle>
            <a:lvl1pPr>
              <a:defRPr smtClean="0">
                <a:solidFill>
                  <a:schemeClr val="bg1">
                    <a:lumMod val="65000"/>
                  </a:schemeClr>
                </a:solidFill>
              </a:defRPr>
            </a:lvl1pPr>
          </a:lstStyle>
          <a:p>
            <a:pPr>
              <a:defRPr/>
            </a:pPr>
            <a:fld id="{FBBE1732-D372-4A08-A104-0C3D48CC6752}" type="slidenum">
              <a:rPr lang="en-US"/>
              <a:pPr>
                <a:defRPr/>
              </a:pPr>
              <a:t>‹#›</a:t>
            </a:fld>
            <a:endParaRPr lang="en-US" dirty="0"/>
          </a:p>
        </p:txBody>
      </p:sp>
      <p:sp>
        <p:nvSpPr>
          <p:cNvPr id="5" name="Footer Placeholder 71"/>
          <p:cNvSpPr>
            <a:spLocks noGrp="1"/>
          </p:cNvSpPr>
          <p:nvPr>
            <p:ph type="ftr" sz="quarter" idx="11"/>
          </p:nvPr>
        </p:nvSpPr>
        <p:spPr>
          <a:xfrm>
            <a:off x="0" y="6746240"/>
            <a:ext cx="8686800" cy="568960"/>
          </a:xfrm>
          <a:prstGeom prst="rect">
            <a:avLst/>
          </a:prstGeom>
        </p:spPr>
        <p:txBody>
          <a:bodyPr/>
          <a:lstStyle>
            <a:lvl1pPr>
              <a:defRPr>
                <a:cs typeface="Arial" pitchFamily="34" charset="0"/>
              </a:defRPr>
            </a:lvl1pPr>
          </a:lstStyle>
          <a:p>
            <a:endParaRPr lang="en-US" dirty="0"/>
          </a:p>
          <a:p>
            <a:r>
              <a:rPr lang="en-US" dirty="0"/>
              <a:t>Source:</a:t>
            </a:r>
          </a:p>
          <a:p>
            <a:endParaRPr lang="en-US" dirty="0"/>
          </a:p>
        </p:txBody>
      </p:sp>
    </p:spTree>
    <p:extLst>
      <p:ext uri="{BB962C8B-B14F-4D97-AF65-F5344CB8AC3E}">
        <p14:creationId xmlns:p14="http://schemas.microsoft.com/office/powerpoint/2010/main" val="1421520714"/>
      </p:ext>
    </p:extLst>
  </p:cSld>
  <p:clrMapOvr>
    <a:masterClrMapping/>
  </p:clrMapOvr>
  <p:transition xmlns:p14="http://schemas.microsoft.com/office/powerpoint/2010/main" spd="med" advClick="0">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7"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PARCC_Header_A2"/>
          <p:cNvPicPr>
            <a:picLocks noChangeAspect="1" noChangeArrowheads="1"/>
          </p:cNvPicPr>
          <p:nvPr/>
        </p:nvPicPr>
        <p:blipFill>
          <a:blip r:embed="rId17" cstate="print"/>
          <a:srcRect l="63492" r="5597"/>
          <a:stretch>
            <a:fillRect/>
          </a:stretch>
        </p:blipFill>
        <p:spPr bwMode="auto">
          <a:xfrm>
            <a:off x="0" y="2"/>
            <a:ext cx="3383280" cy="1297229"/>
          </a:xfrm>
          <a:prstGeom prst="rect">
            <a:avLst/>
          </a:prstGeom>
          <a:noFill/>
          <a:ln w="9525">
            <a:noFill/>
            <a:miter lim="800000"/>
            <a:headEnd/>
            <a:tailEnd/>
          </a:ln>
        </p:spPr>
      </p:pic>
      <p:sp>
        <p:nvSpPr>
          <p:cNvPr id="11" name="Rectangle 10"/>
          <p:cNvSpPr/>
          <p:nvPr/>
        </p:nvSpPr>
        <p:spPr>
          <a:xfrm>
            <a:off x="0" y="1300480"/>
            <a:ext cx="10972800" cy="16256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solidFill>
                <a:srgbClr val="8F23B3"/>
              </a:solidFill>
            </a:endParaRPr>
          </a:p>
        </p:txBody>
      </p:sp>
      <p:sp>
        <p:nvSpPr>
          <p:cNvPr id="9" name="Rectangle 8"/>
          <p:cNvSpPr/>
          <p:nvPr/>
        </p:nvSpPr>
        <p:spPr>
          <a:xfrm>
            <a:off x="0" y="1544320"/>
            <a:ext cx="10972800" cy="162560"/>
          </a:xfrm>
          <a:prstGeom prst="rect">
            <a:avLst/>
          </a:prstGeom>
          <a:solidFill>
            <a:srgbClr val="0091B2"/>
          </a:solidFill>
          <a:ln>
            <a:solidFill>
              <a:srgbClr val="0091B2"/>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solidFill>
                <a:srgbClr val="8F23B3"/>
              </a:solidFill>
            </a:endParaRPr>
          </a:p>
        </p:txBody>
      </p:sp>
      <p:pic>
        <p:nvPicPr>
          <p:cNvPr id="7" name="Picture 2" descr="PARCC_Header_A2"/>
          <p:cNvPicPr>
            <a:picLocks noChangeAspect="1" noChangeArrowheads="1"/>
          </p:cNvPicPr>
          <p:nvPr/>
        </p:nvPicPr>
        <p:blipFill>
          <a:blip r:embed="rId17" cstate="print"/>
          <a:srcRect r="68254"/>
          <a:stretch>
            <a:fillRect/>
          </a:stretch>
        </p:blipFill>
        <p:spPr bwMode="auto">
          <a:xfrm>
            <a:off x="8142516" y="6258560"/>
            <a:ext cx="2830285" cy="1056640"/>
          </a:xfrm>
          <a:prstGeom prst="rect">
            <a:avLst/>
          </a:prstGeom>
          <a:noFill/>
          <a:ln w="9525">
            <a:noFill/>
            <a:miter lim="800000"/>
            <a:headEnd/>
            <a:tailEnd/>
          </a:ln>
        </p:spPr>
      </p:pic>
      <p:pic>
        <p:nvPicPr>
          <p:cNvPr id="15" name="Picture 2" descr="PARCC_Header_A2"/>
          <p:cNvPicPr>
            <a:picLocks noChangeAspect="1" noChangeArrowheads="1"/>
          </p:cNvPicPr>
          <p:nvPr/>
        </p:nvPicPr>
        <p:blipFill>
          <a:blip r:embed="rId17" cstate="print"/>
          <a:srcRect l="29744" r="68254"/>
          <a:stretch>
            <a:fillRect/>
          </a:stretch>
        </p:blipFill>
        <p:spPr bwMode="auto">
          <a:xfrm>
            <a:off x="8229602" y="6258560"/>
            <a:ext cx="178525" cy="1056640"/>
          </a:xfrm>
          <a:prstGeom prst="rect">
            <a:avLst/>
          </a:prstGeom>
          <a:noFill/>
          <a:ln w="9525">
            <a:noFill/>
            <a:miter lim="800000"/>
            <a:headEnd/>
            <a:tailEnd/>
          </a:ln>
        </p:spPr>
      </p:pic>
      <p:sp>
        <p:nvSpPr>
          <p:cNvPr id="12" name="Rectangle 11"/>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sp>
        <p:nvSpPr>
          <p:cNvPr id="8" name="Slide Number Placeholder 4"/>
          <p:cNvSpPr>
            <a:spLocks noGrp="1"/>
          </p:cNvSpPr>
          <p:nvPr>
            <p:ph type="sldNum" sz="quarter" idx="4"/>
          </p:nvPr>
        </p:nvSpPr>
        <p:spPr>
          <a:xfrm>
            <a:off x="2" y="7007017"/>
            <a:ext cx="731520" cy="308187"/>
          </a:xfrm>
          <a:prstGeom prst="rect">
            <a:avLst/>
          </a:prstGeom>
        </p:spPr>
        <p:txBody>
          <a:bodyPr wrap="square" lIns="102714" tIns="51357" rIns="102714" bIns="51357">
            <a:normAutofit/>
          </a:bodyPr>
          <a:lstStyle>
            <a:lvl1pPr algn="ctr">
              <a:defRPr sz="1600">
                <a:solidFill>
                  <a:sysClr val="windowText" lastClr="000000"/>
                </a:solidFill>
              </a:defRPr>
            </a:lvl1pPr>
          </a:lstStyle>
          <a:p>
            <a:fld id="{CFC53C1E-EA2A-4099-BDC8-9BCDAEB0229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1" r:id="rId3"/>
    <p:sldLayoutId id="2147483654" r:id="rId4"/>
    <p:sldLayoutId id="2147483655" r:id="rId5"/>
    <p:sldLayoutId id="2147483657" r:id="rId6"/>
    <p:sldLayoutId id="2147483659" r:id="rId7"/>
    <p:sldLayoutId id="2147483660" r:id="rId8"/>
    <p:sldLayoutId id="2147483662" r:id="rId9"/>
    <p:sldLayoutId id="2147483663" r:id="rId10"/>
    <p:sldLayoutId id="2147483664" r:id="rId11"/>
    <p:sldLayoutId id="2147483665" r:id="rId12"/>
    <p:sldLayoutId id="2147483666" r:id="rId13"/>
    <p:sldLayoutId id="2147483667" r:id="rId14"/>
    <p:sldLayoutId id="2147483668" r:id="rId15"/>
  </p:sldLayoutIdLst>
  <p:timing>
    <p:tnLst>
      <p:par>
        <p:cTn xmlns:p14="http://schemas.microsoft.com/office/powerpoint/2010/main" id="1" dur="indefinite" restart="never" nodeType="tmRoot"/>
      </p:par>
    </p:tnLst>
  </p:timing>
  <p:hf hdr="0" dt="0"/>
  <p:txStyles>
    <p:titleStyle>
      <a:lvl1pPr algn="ctr" defTabSz="1027144" rtl="0" eaLnBrk="1" latinLnBrk="0" hangingPunct="1">
        <a:spcBef>
          <a:spcPct val="0"/>
        </a:spcBef>
        <a:buNone/>
        <a:defRPr sz="4000" kern="1200">
          <a:solidFill>
            <a:schemeClr val="tx1"/>
          </a:solidFill>
          <a:latin typeface="+mj-lt"/>
          <a:ea typeface="+mj-ea"/>
          <a:cs typeface="+mj-cs"/>
        </a:defRPr>
      </a:lvl1pPr>
    </p:titleStyle>
    <p:bodyStyle>
      <a:lvl1pPr marL="385178" indent="-385178" algn="l" defTabSz="1027144" rtl="0" eaLnBrk="1" latinLnBrk="0" hangingPunct="1">
        <a:spcBef>
          <a:spcPct val="20000"/>
        </a:spcBef>
        <a:buClr>
          <a:srgbClr val="8F23B3"/>
        </a:buClr>
        <a:buFont typeface="Arial" pitchFamily="34" charset="0"/>
        <a:buChar char="•"/>
        <a:defRPr sz="2600" kern="1200">
          <a:solidFill>
            <a:schemeClr val="tx1"/>
          </a:solidFill>
          <a:latin typeface="+mn-lt"/>
          <a:ea typeface="+mn-ea"/>
          <a:cs typeface="+mn-cs"/>
        </a:defRPr>
      </a:lvl1pPr>
      <a:lvl2pPr marL="834554" indent="-320983" algn="l" defTabSz="1027144" rtl="0" eaLnBrk="1" latinLnBrk="0" hangingPunct="1">
        <a:spcBef>
          <a:spcPct val="20000"/>
        </a:spcBef>
        <a:buClr>
          <a:srgbClr val="8F23B3"/>
        </a:buClr>
        <a:buFont typeface="Arial" pitchFamily="34" charset="0"/>
        <a:buChar char="–"/>
        <a:defRPr sz="2300" kern="1200">
          <a:solidFill>
            <a:schemeClr val="tx1"/>
          </a:solidFill>
          <a:latin typeface="+mn-lt"/>
          <a:ea typeface="+mn-ea"/>
          <a:cs typeface="+mn-cs"/>
        </a:defRPr>
      </a:lvl2pPr>
      <a:lvl3pPr marL="1283929" indent="-256785" algn="l" defTabSz="1027144" rtl="0" eaLnBrk="1" latinLnBrk="0" hangingPunct="1">
        <a:spcBef>
          <a:spcPct val="20000"/>
        </a:spcBef>
        <a:buClr>
          <a:srgbClr val="8F23B3"/>
        </a:buClr>
        <a:buFont typeface="Arial" pitchFamily="34" charset="0"/>
        <a:buChar char="•"/>
        <a:defRPr sz="2100" kern="1200">
          <a:solidFill>
            <a:schemeClr val="tx1"/>
          </a:solidFill>
          <a:latin typeface="+mn-lt"/>
          <a:ea typeface="+mn-ea"/>
          <a:cs typeface="+mn-cs"/>
        </a:defRPr>
      </a:lvl3pPr>
      <a:lvl4pPr marL="1797502" indent="-256785" algn="l" defTabSz="1027144" rtl="0" eaLnBrk="1" latinLnBrk="0" hangingPunct="1">
        <a:spcBef>
          <a:spcPct val="20000"/>
        </a:spcBef>
        <a:buClr>
          <a:srgbClr val="8F23B3"/>
        </a:buClr>
        <a:buFont typeface="Arial" pitchFamily="34" charset="0"/>
        <a:buChar char="–"/>
        <a:defRPr sz="2300" kern="1200">
          <a:solidFill>
            <a:schemeClr val="tx1"/>
          </a:solidFill>
          <a:latin typeface="+mn-lt"/>
          <a:ea typeface="+mn-ea"/>
          <a:cs typeface="+mn-cs"/>
        </a:defRPr>
      </a:lvl4pPr>
      <a:lvl5pPr marL="2311073" indent="-256785" algn="l" defTabSz="1027144" rtl="0" eaLnBrk="1" latinLnBrk="0" hangingPunct="1">
        <a:spcBef>
          <a:spcPct val="20000"/>
        </a:spcBef>
        <a:buClr>
          <a:srgbClr val="8F23B3"/>
        </a:buClr>
        <a:buFont typeface="Arial" pitchFamily="34" charset="0"/>
        <a:buChar char="»"/>
        <a:defRPr sz="2300" kern="1200">
          <a:solidFill>
            <a:schemeClr val="tx1"/>
          </a:solidFill>
          <a:latin typeface="+mn-lt"/>
          <a:ea typeface="+mn-ea"/>
          <a:cs typeface="+mn-cs"/>
        </a:defRPr>
      </a:lvl5pPr>
      <a:lvl6pPr marL="2824644" indent="-256785" algn="l" defTabSz="1027144"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38217" indent="-256785" algn="l" defTabSz="1027144"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851789" indent="-256785" algn="l" defTabSz="1027144"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365360" indent="-256785" algn="l" defTabSz="1027144"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27144" rtl="0" eaLnBrk="1" latinLnBrk="0" hangingPunct="1">
        <a:defRPr sz="2100" kern="1200">
          <a:solidFill>
            <a:schemeClr val="tx1"/>
          </a:solidFill>
          <a:latin typeface="+mn-lt"/>
          <a:ea typeface="+mn-ea"/>
          <a:cs typeface="+mn-cs"/>
        </a:defRPr>
      </a:lvl1pPr>
      <a:lvl2pPr marL="513572" algn="l" defTabSz="1027144" rtl="0" eaLnBrk="1" latinLnBrk="0" hangingPunct="1">
        <a:defRPr sz="2100" kern="1200">
          <a:solidFill>
            <a:schemeClr val="tx1"/>
          </a:solidFill>
          <a:latin typeface="+mn-lt"/>
          <a:ea typeface="+mn-ea"/>
          <a:cs typeface="+mn-cs"/>
        </a:defRPr>
      </a:lvl2pPr>
      <a:lvl3pPr marL="1027144" algn="l" defTabSz="1027144" rtl="0" eaLnBrk="1" latinLnBrk="0" hangingPunct="1">
        <a:defRPr sz="2100" kern="1200">
          <a:solidFill>
            <a:schemeClr val="tx1"/>
          </a:solidFill>
          <a:latin typeface="+mn-lt"/>
          <a:ea typeface="+mn-ea"/>
          <a:cs typeface="+mn-cs"/>
        </a:defRPr>
      </a:lvl3pPr>
      <a:lvl4pPr marL="1540715" algn="l" defTabSz="1027144" rtl="0" eaLnBrk="1" latinLnBrk="0" hangingPunct="1">
        <a:defRPr sz="2100" kern="1200">
          <a:solidFill>
            <a:schemeClr val="tx1"/>
          </a:solidFill>
          <a:latin typeface="+mn-lt"/>
          <a:ea typeface="+mn-ea"/>
          <a:cs typeface="+mn-cs"/>
        </a:defRPr>
      </a:lvl4pPr>
      <a:lvl5pPr marL="2054288" algn="l" defTabSz="1027144" rtl="0" eaLnBrk="1" latinLnBrk="0" hangingPunct="1">
        <a:defRPr sz="2100" kern="1200">
          <a:solidFill>
            <a:schemeClr val="tx1"/>
          </a:solidFill>
          <a:latin typeface="+mn-lt"/>
          <a:ea typeface="+mn-ea"/>
          <a:cs typeface="+mn-cs"/>
        </a:defRPr>
      </a:lvl5pPr>
      <a:lvl6pPr marL="2567859" algn="l" defTabSz="1027144" rtl="0" eaLnBrk="1" latinLnBrk="0" hangingPunct="1">
        <a:defRPr sz="2100" kern="1200">
          <a:solidFill>
            <a:schemeClr val="tx1"/>
          </a:solidFill>
          <a:latin typeface="+mn-lt"/>
          <a:ea typeface="+mn-ea"/>
          <a:cs typeface="+mn-cs"/>
        </a:defRPr>
      </a:lvl6pPr>
      <a:lvl7pPr marL="3081432" algn="l" defTabSz="1027144" rtl="0" eaLnBrk="1" latinLnBrk="0" hangingPunct="1">
        <a:defRPr sz="2100" kern="1200">
          <a:solidFill>
            <a:schemeClr val="tx1"/>
          </a:solidFill>
          <a:latin typeface="+mn-lt"/>
          <a:ea typeface="+mn-ea"/>
          <a:cs typeface="+mn-cs"/>
        </a:defRPr>
      </a:lvl7pPr>
      <a:lvl8pPr marL="3595002" algn="l" defTabSz="1027144" rtl="0" eaLnBrk="1" latinLnBrk="0" hangingPunct="1">
        <a:defRPr sz="2100" kern="1200">
          <a:solidFill>
            <a:schemeClr val="tx1"/>
          </a:solidFill>
          <a:latin typeface="+mn-lt"/>
          <a:ea typeface="+mn-ea"/>
          <a:cs typeface="+mn-cs"/>
        </a:defRPr>
      </a:lvl8pPr>
      <a:lvl9pPr marL="4108574" algn="l" defTabSz="1027144"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comments" Target="../comments/commen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comments" Target="../comments/commen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comments" Target="../comments/commen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comments" Target="../comments/commen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comments" Target="../comments/commen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ajones@achieve.or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comments" Target="../comments/commen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p:cNvSpPr txBox="1"/>
          <p:nvPr/>
        </p:nvSpPr>
        <p:spPr>
          <a:xfrm>
            <a:off x="533400" y="1694588"/>
            <a:ext cx="9906000" cy="3958619"/>
          </a:xfrm>
          <a:prstGeom prst="rect">
            <a:avLst/>
          </a:prstGeom>
          <a:noFill/>
          <a:ln>
            <a:noFill/>
          </a:ln>
        </p:spPr>
        <p:txBody>
          <a:bodyPr wrap="square" lIns="102714" tIns="51357" rIns="102714" bIns="51357" rtlCol="0">
            <a:spAutoFit/>
          </a:bodyPr>
          <a:lstStyle/>
          <a:p>
            <a:pPr algn="ctr"/>
            <a:r>
              <a:rPr lang="en-US" sz="3200" b="1" dirty="0" smtClean="0"/>
              <a:t>The Partnership for Assessment of Readiness for College and Careers (PARCC)</a:t>
            </a:r>
          </a:p>
          <a:p>
            <a:pPr algn="ctr">
              <a:lnSpc>
                <a:spcPct val="50000"/>
              </a:lnSpc>
            </a:pPr>
            <a:endParaRPr lang="en-US" sz="3700" b="1" dirty="0" smtClean="0"/>
          </a:p>
          <a:p>
            <a:pPr algn="ctr"/>
            <a:r>
              <a:rPr lang="en-US" sz="2800" b="1" i="1" dirty="0" smtClean="0"/>
              <a:t>Indiana State Visit</a:t>
            </a:r>
          </a:p>
          <a:p>
            <a:pPr algn="ctr"/>
            <a:r>
              <a:rPr lang="en-US" sz="2800" b="1" i="1" dirty="0" smtClean="0"/>
              <a:t>April 29, 2011</a:t>
            </a:r>
          </a:p>
          <a:p>
            <a:pPr algn="ctr">
              <a:lnSpc>
                <a:spcPct val="50000"/>
              </a:lnSpc>
            </a:pPr>
            <a:endParaRPr lang="en-US" sz="3200" b="1" i="1" dirty="0" smtClean="0"/>
          </a:p>
          <a:p>
            <a:pPr algn="ctr"/>
            <a:r>
              <a:rPr lang="en-US" sz="2400" b="1" dirty="0" smtClean="0"/>
              <a:t>Allison G. Jones</a:t>
            </a:r>
          </a:p>
          <a:p>
            <a:pPr algn="ctr"/>
            <a:r>
              <a:rPr lang="en-US" sz="2400" b="1" dirty="0" smtClean="0"/>
              <a:t>Senior Fellow, Postsecondary Engagement</a:t>
            </a:r>
          </a:p>
          <a:p>
            <a:pPr algn="ctr"/>
            <a:r>
              <a:rPr lang="en-US" sz="2400" b="1" dirty="0" smtClean="0"/>
              <a:t>Achieve</a:t>
            </a:r>
          </a:p>
          <a:p>
            <a:pPr algn="ctr"/>
            <a:r>
              <a:rPr lang="en-US" sz="2400" b="1" dirty="0" smtClean="0"/>
              <a:t>Washington, D.C.</a:t>
            </a:r>
          </a:p>
        </p:txBody>
      </p:sp>
      <p:sp>
        <p:nvSpPr>
          <p:cNvPr id="2" name="Slide Number Placeholder 1"/>
          <p:cNvSpPr>
            <a:spLocks noGrp="1"/>
          </p:cNvSpPr>
          <p:nvPr>
            <p:ph type="sldNum" sz="quarter" idx="12"/>
          </p:nvPr>
        </p:nvSpPr>
        <p:spPr/>
        <p:txBody>
          <a:bodyPr>
            <a:normAutofit fontScale="92500" lnSpcReduction="20000"/>
          </a:bodyPr>
          <a:lstStyle/>
          <a:p>
            <a:fld id="{CFC53C1E-EA2A-4099-BDC8-9BCDAEB0229E}" type="slidenum">
              <a:rPr lang="en-US" smtClean="0"/>
              <a:pPr/>
              <a:t>1</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4912360"/>
          </a:xfrm>
        </p:spPr>
        <p:txBody>
          <a:bodyPr>
            <a:normAutofit fontScale="70000" lnSpcReduction="20000"/>
          </a:bodyPr>
          <a:lstStyle/>
          <a:p>
            <a:pPr>
              <a:spcBef>
                <a:spcPts val="1347"/>
              </a:spcBef>
            </a:pPr>
            <a:r>
              <a:rPr lang="en-US" sz="3200" dirty="0">
                <a:solidFill>
                  <a:srgbClr val="000000"/>
                </a:solidFill>
              </a:rPr>
              <a:t>Most PARCC states </a:t>
            </a:r>
            <a:r>
              <a:rPr lang="en-US" sz="3200" b="1" dirty="0">
                <a:solidFill>
                  <a:srgbClr val="000000"/>
                </a:solidFill>
              </a:rPr>
              <a:t>meet and require </a:t>
            </a:r>
            <a:r>
              <a:rPr lang="en-US" sz="3200" dirty="0" smtClean="0">
                <a:solidFill>
                  <a:srgbClr val="000000"/>
                </a:solidFill>
              </a:rPr>
              <a:t>minimum </a:t>
            </a:r>
            <a:r>
              <a:rPr lang="en-US" sz="3200" dirty="0">
                <a:solidFill>
                  <a:srgbClr val="000000"/>
                </a:solidFill>
              </a:rPr>
              <a:t>benchmarks for college-readiness </a:t>
            </a:r>
            <a:endParaRPr lang="en-US" sz="3200" dirty="0" smtClean="0">
              <a:solidFill>
                <a:srgbClr val="000000"/>
              </a:solidFill>
            </a:endParaRPr>
          </a:p>
          <a:p>
            <a:pPr>
              <a:spcBef>
                <a:spcPts val="1347"/>
              </a:spcBef>
            </a:pPr>
            <a:r>
              <a:rPr lang="en-US" sz="3200" dirty="0" smtClean="0">
                <a:solidFill>
                  <a:srgbClr val="000000"/>
                </a:solidFill>
              </a:rPr>
              <a:t>But, College Ready (remediation) </a:t>
            </a:r>
            <a:r>
              <a:rPr lang="en-US" sz="3200" dirty="0">
                <a:solidFill>
                  <a:srgbClr val="000000"/>
                </a:solidFill>
              </a:rPr>
              <a:t>scores vary –</a:t>
            </a:r>
          </a:p>
          <a:p>
            <a:pPr lvl="1">
              <a:spcBef>
                <a:spcPts val="1347"/>
              </a:spcBef>
            </a:pPr>
            <a:r>
              <a:rPr lang="en-US" sz="3200" dirty="0">
                <a:solidFill>
                  <a:srgbClr val="000000"/>
                </a:solidFill>
              </a:rPr>
              <a:t>By states</a:t>
            </a:r>
          </a:p>
          <a:p>
            <a:pPr lvl="1">
              <a:spcBef>
                <a:spcPts val="1347"/>
              </a:spcBef>
            </a:pPr>
            <a:r>
              <a:rPr lang="en-US" sz="3200" dirty="0">
                <a:solidFill>
                  <a:srgbClr val="000000"/>
                </a:solidFill>
              </a:rPr>
              <a:t>By higher education systems within a state</a:t>
            </a:r>
          </a:p>
          <a:p>
            <a:pPr lvl="1">
              <a:spcBef>
                <a:spcPts val="1347"/>
              </a:spcBef>
            </a:pPr>
            <a:r>
              <a:rPr lang="en-US" sz="3200" dirty="0">
                <a:solidFill>
                  <a:srgbClr val="000000"/>
                </a:solidFill>
              </a:rPr>
              <a:t>By college/universities within a system</a:t>
            </a:r>
          </a:p>
          <a:p>
            <a:pPr marL="407095" indent="-342900">
              <a:spcBef>
                <a:spcPts val="1347"/>
              </a:spcBef>
            </a:pPr>
            <a:r>
              <a:rPr lang="en-US" sz="3200" dirty="0">
                <a:solidFill>
                  <a:srgbClr val="000000"/>
                </a:solidFill>
              </a:rPr>
              <a:t>No single definition of college readiness/</a:t>
            </a:r>
            <a:r>
              <a:rPr lang="en-US" sz="3200" dirty="0" smtClean="0">
                <a:solidFill>
                  <a:srgbClr val="000000"/>
                </a:solidFill>
              </a:rPr>
              <a:t>remediation</a:t>
            </a:r>
          </a:p>
          <a:p>
            <a:pPr>
              <a:spcBef>
                <a:spcPts val="1347"/>
              </a:spcBef>
            </a:pPr>
            <a:r>
              <a:rPr lang="en-US" sz="3200" dirty="0" smtClean="0">
                <a:solidFill>
                  <a:srgbClr val="000000"/>
                </a:solidFill>
              </a:rPr>
              <a:t>Result: the </a:t>
            </a:r>
            <a:r>
              <a:rPr lang="en-US" sz="3200" dirty="0">
                <a:solidFill>
                  <a:srgbClr val="000000"/>
                </a:solidFill>
              </a:rPr>
              <a:t>definition of “first-year, credit-bearing course” varies from state-to-</a:t>
            </a:r>
            <a:r>
              <a:rPr lang="en-US" sz="3200" dirty="0" smtClean="0">
                <a:solidFill>
                  <a:srgbClr val="000000"/>
                </a:solidFill>
              </a:rPr>
              <a:t>state:</a:t>
            </a:r>
          </a:p>
          <a:p>
            <a:pPr lvl="1">
              <a:spcBef>
                <a:spcPts val="1347"/>
              </a:spcBef>
            </a:pPr>
            <a:r>
              <a:rPr lang="en-US" sz="3200" dirty="0">
                <a:solidFill>
                  <a:srgbClr val="000000"/>
                </a:solidFill>
              </a:rPr>
              <a:t>E</a:t>
            </a:r>
            <a:r>
              <a:rPr lang="en-US" sz="3200" dirty="0" smtClean="0">
                <a:solidFill>
                  <a:srgbClr val="000000"/>
                </a:solidFill>
              </a:rPr>
              <a:t>specially </a:t>
            </a:r>
            <a:r>
              <a:rPr lang="en-US" sz="3200" dirty="0">
                <a:solidFill>
                  <a:srgbClr val="000000"/>
                </a:solidFill>
              </a:rPr>
              <a:t>within mathematics courses</a:t>
            </a:r>
          </a:p>
          <a:p>
            <a:pPr lvl="1">
              <a:spcBef>
                <a:spcPts val="1347"/>
              </a:spcBef>
            </a:pPr>
            <a:r>
              <a:rPr lang="en-US" sz="3200" dirty="0" smtClean="0">
                <a:solidFill>
                  <a:srgbClr val="000000"/>
                </a:solidFill>
              </a:rPr>
              <a:t>Most </a:t>
            </a:r>
            <a:r>
              <a:rPr lang="en-US" sz="3200" dirty="0">
                <a:solidFill>
                  <a:srgbClr val="000000"/>
                </a:solidFill>
              </a:rPr>
              <a:t>PARCC states use college algebra as an entry-level </a:t>
            </a:r>
            <a:r>
              <a:rPr lang="en-US" sz="3200" dirty="0" smtClean="0">
                <a:solidFill>
                  <a:srgbClr val="000000"/>
                </a:solidFill>
              </a:rPr>
              <a:t>course</a:t>
            </a:r>
            <a:endParaRPr lang="en-US" sz="3200" dirty="0">
              <a:solidFill>
                <a:srgbClr val="000000"/>
              </a:solidFill>
            </a:endParaRPr>
          </a:p>
          <a:p>
            <a:pPr lvl="1">
              <a:spcBef>
                <a:spcPts val="1347"/>
              </a:spcBef>
            </a:pPr>
            <a:r>
              <a:rPr lang="en-US" sz="3200" dirty="0">
                <a:solidFill>
                  <a:srgbClr val="000000"/>
                </a:solidFill>
              </a:rPr>
              <a:t>S</a:t>
            </a:r>
            <a:r>
              <a:rPr lang="en-US" sz="3200" dirty="0" smtClean="0">
                <a:solidFill>
                  <a:srgbClr val="000000"/>
                </a:solidFill>
              </a:rPr>
              <a:t>ome </a:t>
            </a:r>
            <a:r>
              <a:rPr lang="en-US" sz="3200" dirty="0">
                <a:solidFill>
                  <a:srgbClr val="000000"/>
                </a:solidFill>
              </a:rPr>
              <a:t>individual state institutions and systems </a:t>
            </a:r>
            <a:r>
              <a:rPr lang="en-US" sz="3200" dirty="0" smtClean="0">
                <a:solidFill>
                  <a:srgbClr val="000000"/>
                </a:solidFill>
              </a:rPr>
              <a:t>offer </a:t>
            </a:r>
            <a:r>
              <a:rPr lang="en-US" sz="3200" dirty="0">
                <a:solidFill>
                  <a:srgbClr val="000000"/>
                </a:solidFill>
              </a:rPr>
              <a:t>intermediate algebra as an option</a:t>
            </a:r>
          </a:p>
          <a:p>
            <a:endParaRPr lang="en-US" dirty="0"/>
          </a:p>
        </p:txBody>
      </p:sp>
      <p:sp>
        <p:nvSpPr>
          <p:cNvPr id="3" name="Title 2"/>
          <p:cNvSpPr>
            <a:spLocks noGrp="1"/>
          </p:cNvSpPr>
          <p:nvPr>
            <p:ph type="title"/>
          </p:nvPr>
        </p:nvSpPr>
        <p:spPr/>
        <p:txBody>
          <a:bodyPr/>
          <a:lstStyle/>
          <a:p>
            <a:r>
              <a:rPr lang="en-US" b="1" dirty="0"/>
              <a:t>PARCC </a:t>
            </a:r>
            <a:r>
              <a:rPr lang="en-US" b="1" dirty="0" smtClean="0"/>
              <a:t>States:</a:t>
            </a:r>
            <a:br>
              <a:rPr lang="en-US" b="1" dirty="0" smtClean="0"/>
            </a:br>
            <a:r>
              <a:rPr lang="en-US" b="1" dirty="0" smtClean="0"/>
              <a:t>College </a:t>
            </a:r>
            <a:r>
              <a:rPr lang="en-US" b="1" dirty="0"/>
              <a:t>Readiness Benchmarks</a:t>
            </a:r>
            <a:endParaRPr lang="en-US"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10</a:t>
            </a:fld>
            <a:endParaRPr lang="en-US" dirty="0"/>
          </a:p>
        </p:txBody>
      </p:sp>
    </p:spTree>
    <p:extLst>
      <p:ext uri="{BB962C8B-B14F-4D97-AF65-F5344CB8AC3E}">
        <p14:creationId xmlns:p14="http://schemas.microsoft.com/office/powerpoint/2010/main" val="268745382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4912360"/>
          </a:xfrm>
        </p:spPr>
        <p:txBody>
          <a:bodyPr>
            <a:normAutofit fontScale="85000" lnSpcReduction="10000"/>
          </a:bodyPr>
          <a:lstStyle/>
          <a:p>
            <a:pPr marL="0" indent="0">
              <a:spcBef>
                <a:spcPts val="1347"/>
              </a:spcBef>
              <a:buNone/>
            </a:pPr>
            <a:r>
              <a:rPr lang="en-US" sz="3200" dirty="0" smtClean="0">
                <a:solidFill>
                  <a:srgbClr val="000000"/>
                </a:solidFill>
              </a:rPr>
              <a:t>College Readiness</a:t>
            </a:r>
          </a:p>
          <a:p>
            <a:pPr>
              <a:spcBef>
                <a:spcPts val="1347"/>
              </a:spcBef>
            </a:pPr>
            <a:r>
              <a:rPr lang="en-US" sz="3200" dirty="0" smtClean="0">
                <a:solidFill>
                  <a:srgbClr val="000000"/>
                </a:solidFill>
              </a:rPr>
              <a:t>Mastery of core competencies in Common Core State Standards identified by postsecondary education faculty as key to success in entry-level, credit-bearing courses in English and mathematics</a:t>
            </a:r>
          </a:p>
          <a:p>
            <a:pPr>
              <a:spcBef>
                <a:spcPts val="1347"/>
              </a:spcBef>
            </a:pPr>
            <a:r>
              <a:rPr lang="en-US" sz="3200" dirty="0" smtClean="0">
                <a:solidFill>
                  <a:srgbClr val="000000"/>
                </a:solidFill>
              </a:rPr>
              <a:t>Placement into “General Education types” of English (101) and College Algebra</a:t>
            </a:r>
          </a:p>
          <a:p>
            <a:pPr>
              <a:spcBef>
                <a:spcPts val="1347"/>
              </a:spcBef>
            </a:pPr>
            <a:r>
              <a:rPr lang="en-US" sz="3200" dirty="0" smtClean="0">
                <a:solidFill>
                  <a:srgbClr val="000000"/>
                </a:solidFill>
              </a:rPr>
              <a:t>Not intended to determine admission to college or university</a:t>
            </a:r>
          </a:p>
          <a:p>
            <a:pPr>
              <a:spcBef>
                <a:spcPts val="1347"/>
              </a:spcBef>
            </a:pPr>
            <a:r>
              <a:rPr lang="en-US" sz="3200" dirty="0" smtClean="0">
                <a:solidFill>
                  <a:srgbClr val="000000"/>
                </a:solidFill>
              </a:rPr>
              <a:t>Does not replace college/university tests to place students into higher level mathematics and English courses</a:t>
            </a:r>
          </a:p>
          <a:p>
            <a:pPr>
              <a:spcBef>
                <a:spcPts val="1347"/>
              </a:spcBef>
            </a:pPr>
            <a:r>
              <a:rPr lang="en-US" sz="3200" dirty="0" smtClean="0">
                <a:solidFill>
                  <a:srgbClr val="000000"/>
                </a:solidFill>
              </a:rPr>
              <a:t>Does not address non-traditional students who delay enrollment</a:t>
            </a:r>
            <a:endParaRPr lang="en-US" sz="3200" dirty="0">
              <a:solidFill>
                <a:srgbClr val="000000"/>
              </a:solidFill>
            </a:endParaRPr>
          </a:p>
          <a:p>
            <a:endParaRPr lang="en-US" dirty="0"/>
          </a:p>
        </p:txBody>
      </p:sp>
      <p:sp>
        <p:nvSpPr>
          <p:cNvPr id="3" name="Title 2"/>
          <p:cNvSpPr>
            <a:spLocks noGrp="1"/>
          </p:cNvSpPr>
          <p:nvPr>
            <p:ph type="title"/>
          </p:nvPr>
        </p:nvSpPr>
        <p:spPr/>
        <p:txBody>
          <a:bodyPr/>
          <a:lstStyle/>
          <a:p>
            <a:r>
              <a:rPr lang="en-US" b="1" dirty="0" smtClean="0"/>
              <a:t>College Readiness: </a:t>
            </a:r>
            <a:br>
              <a:rPr lang="en-US" b="1" dirty="0" smtClean="0"/>
            </a:br>
            <a:r>
              <a:rPr lang="en-US" b="1" dirty="0" smtClean="0"/>
              <a:t>Placement NOT Admission</a:t>
            </a:r>
            <a:endParaRPr lang="en-US"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11</a:t>
            </a:fld>
            <a:endParaRPr lang="en-US" dirty="0"/>
          </a:p>
        </p:txBody>
      </p:sp>
    </p:spTree>
    <p:extLst>
      <p:ext uri="{BB962C8B-B14F-4D97-AF65-F5344CB8AC3E}">
        <p14:creationId xmlns:p14="http://schemas.microsoft.com/office/powerpoint/2010/main" val="214246676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normAutofit fontScale="92500" lnSpcReduction="20000"/>
          </a:bodyPr>
          <a:lstStyle/>
          <a:p>
            <a:fld id="{6FDBD023-D379-4D15-9191-F7213B0226CE}" type="slidenum">
              <a:rPr lang="en-US"/>
              <a:pPr/>
              <a:t>12</a:t>
            </a:fld>
            <a:endParaRPr lang="en-US" dirty="0"/>
          </a:p>
        </p:txBody>
      </p:sp>
      <p:sp>
        <p:nvSpPr>
          <p:cNvPr id="177154" name="Rectangle 2"/>
          <p:cNvSpPr>
            <a:spLocks noGrp="1" noChangeArrowheads="1"/>
          </p:cNvSpPr>
          <p:nvPr>
            <p:ph type="title"/>
          </p:nvPr>
        </p:nvSpPr>
        <p:spPr>
          <a:xfrm>
            <a:off x="3352800" y="0"/>
            <a:ext cx="7620000" cy="1219200"/>
          </a:xfrm>
        </p:spPr>
        <p:txBody>
          <a:bodyPr anchor="ctr" anchorCtr="0"/>
          <a:lstStyle/>
          <a:p>
            <a:pPr algn="l"/>
            <a:r>
              <a:rPr lang="en-US" sz="3100" b="1" dirty="0"/>
              <a:t>Failure to Meet </a:t>
            </a:r>
            <a:r>
              <a:rPr lang="en-US" sz="3100" b="1" dirty="0" smtClean="0"/>
              <a:t>English and Math Proficiency</a:t>
            </a:r>
            <a:endParaRPr lang="en-US" sz="3100" b="1" dirty="0"/>
          </a:p>
        </p:txBody>
      </p:sp>
      <p:sp>
        <p:nvSpPr>
          <p:cNvPr id="177155" name="Rectangle 3"/>
          <p:cNvSpPr>
            <a:spLocks noGrp="1" noChangeArrowheads="1"/>
          </p:cNvSpPr>
          <p:nvPr>
            <p:ph type="body" idx="1"/>
          </p:nvPr>
        </p:nvSpPr>
        <p:spPr>
          <a:xfrm>
            <a:off x="533400" y="2133600"/>
            <a:ext cx="9875520" cy="4572000"/>
          </a:xfrm>
        </p:spPr>
        <p:txBody>
          <a:bodyPr/>
          <a:lstStyle/>
          <a:p>
            <a:pPr>
              <a:lnSpc>
                <a:spcPct val="80000"/>
              </a:lnSpc>
              <a:spcBef>
                <a:spcPts val="1347"/>
              </a:spcBef>
            </a:pPr>
            <a:r>
              <a:rPr lang="en-US" dirty="0"/>
              <a:t>Students </a:t>
            </a:r>
            <a:r>
              <a:rPr lang="en-US" b="1" dirty="0"/>
              <a:t>cannot enroll </a:t>
            </a:r>
            <a:r>
              <a:rPr lang="en-US" dirty="0"/>
              <a:t>in many required </a:t>
            </a:r>
            <a:r>
              <a:rPr lang="en-US" dirty="0" smtClean="0"/>
              <a:t>college </a:t>
            </a:r>
            <a:r>
              <a:rPr lang="en-US" dirty="0"/>
              <a:t>classes until they meet the requirement;</a:t>
            </a:r>
          </a:p>
          <a:p>
            <a:pPr>
              <a:lnSpc>
                <a:spcPct val="80000"/>
              </a:lnSpc>
              <a:spcBef>
                <a:spcPts val="1347"/>
              </a:spcBef>
            </a:pPr>
            <a:r>
              <a:rPr lang="en-US" dirty="0"/>
              <a:t>They must </a:t>
            </a:r>
            <a:r>
              <a:rPr lang="en-US" b="1" dirty="0"/>
              <a:t>spend time taking remedial </a:t>
            </a:r>
            <a:r>
              <a:rPr lang="en-US" dirty="0"/>
              <a:t>English and math classes during their freshman year until they meet the requirement;</a:t>
            </a:r>
          </a:p>
          <a:p>
            <a:pPr>
              <a:lnSpc>
                <a:spcPct val="80000"/>
              </a:lnSpc>
              <a:spcBef>
                <a:spcPts val="1347"/>
              </a:spcBef>
            </a:pPr>
            <a:r>
              <a:rPr lang="en-US" dirty="0"/>
              <a:t>They will </a:t>
            </a:r>
            <a:r>
              <a:rPr lang="en-US" b="1" dirty="0"/>
              <a:t>graduate later </a:t>
            </a:r>
            <a:r>
              <a:rPr lang="en-US" dirty="0"/>
              <a:t>because they get no degree credit for these remedial classes;</a:t>
            </a:r>
          </a:p>
          <a:p>
            <a:pPr>
              <a:lnSpc>
                <a:spcPct val="80000"/>
              </a:lnSpc>
              <a:spcBef>
                <a:spcPts val="1347"/>
              </a:spcBef>
            </a:pPr>
            <a:r>
              <a:rPr lang="en-US" dirty="0"/>
              <a:t>They may have to pay </a:t>
            </a:r>
            <a:r>
              <a:rPr lang="en-US" b="1" dirty="0"/>
              <a:t>additional charges </a:t>
            </a:r>
            <a:r>
              <a:rPr lang="en-US" dirty="0"/>
              <a:t>for these classes; and</a:t>
            </a:r>
          </a:p>
          <a:p>
            <a:pPr>
              <a:lnSpc>
                <a:spcPct val="80000"/>
              </a:lnSpc>
              <a:spcBef>
                <a:spcPts val="1347"/>
              </a:spcBef>
            </a:pPr>
            <a:r>
              <a:rPr lang="en-US" dirty="0"/>
              <a:t>If they do not demonstrate proficiency by the end of the freshman year, they will be </a:t>
            </a:r>
            <a:r>
              <a:rPr lang="en-US" b="1" dirty="0"/>
              <a:t>disenrolled</a:t>
            </a:r>
            <a:r>
              <a:rPr lang="en-US" dirty="0"/>
              <a:t>.</a:t>
            </a:r>
          </a:p>
        </p:txBody>
      </p:sp>
    </p:spTree>
    <p:extLst>
      <p:ext uri="{BB962C8B-B14F-4D97-AF65-F5344CB8AC3E}">
        <p14:creationId xmlns:p14="http://schemas.microsoft.com/office/powerpoint/2010/main" val="193220136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48644" y="3446842"/>
            <a:ext cx="7132320" cy="514086"/>
          </a:xfrm>
          <a:prstGeom prst="rect">
            <a:avLst/>
          </a:prstGeom>
          <a:noFill/>
        </p:spPr>
        <p:txBody>
          <a:bodyPr wrap="square" lIns="102714" tIns="51357" rIns="102714" bIns="51357" rtlCol="0">
            <a:spAutoFit/>
          </a:bodyPr>
          <a:lstStyle/>
          <a:p>
            <a:pPr algn="ctr">
              <a:lnSpc>
                <a:spcPct val="80000"/>
              </a:lnSpc>
            </a:pPr>
            <a:r>
              <a:rPr lang="en-US" sz="3200" b="1" dirty="0" smtClean="0">
                <a:solidFill>
                  <a:srgbClr val="000000"/>
                </a:solidFill>
              </a:rPr>
              <a:t>Indiana</a:t>
            </a:r>
            <a:endParaRPr lang="en-US" sz="3200" b="1" i="1" dirty="0">
              <a:solidFill>
                <a:srgbClr val="000000"/>
              </a:solidFill>
              <a:cs typeface="Arial" pitchFamily="34" charset="0"/>
            </a:endParaRPr>
          </a:p>
        </p:txBody>
      </p:sp>
      <p:sp>
        <p:nvSpPr>
          <p:cNvPr id="2" name="Slide Number Placeholder 1"/>
          <p:cNvSpPr>
            <a:spLocks noGrp="1"/>
          </p:cNvSpPr>
          <p:nvPr>
            <p:ph type="sldNum" sz="quarter" idx="12"/>
          </p:nvPr>
        </p:nvSpPr>
        <p:spPr/>
        <p:txBody>
          <a:bodyPr>
            <a:normAutofit fontScale="92500" lnSpcReduction="20000"/>
          </a:bodyPr>
          <a:lstStyle/>
          <a:p>
            <a:fld id="{CFC53C1E-EA2A-4099-BDC8-9BCDAEB0229E}" type="slidenum">
              <a:rPr lang="en-US" smtClean="0"/>
              <a:pPr/>
              <a:t>13</a:t>
            </a:fld>
            <a:endParaRPr lang="en-US" dirty="0"/>
          </a:p>
        </p:txBody>
      </p:sp>
    </p:spTree>
    <p:extLst>
      <p:ext uri="{BB962C8B-B14F-4D97-AF65-F5344CB8AC3E}">
        <p14:creationId xmlns:p14="http://schemas.microsoft.com/office/powerpoint/2010/main" val="10625997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normAutofit fontScale="92500" lnSpcReduction="20000"/>
          </a:bodyPr>
          <a:lstStyle/>
          <a:p>
            <a:fld id="{6FDBD023-D379-4D15-9191-F7213B0226CE}" type="slidenum">
              <a:rPr lang="en-US"/>
              <a:pPr/>
              <a:t>14</a:t>
            </a:fld>
            <a:endParaRPr lang="en-US" dirty="0"/>
          </a:p>
        </p:txBody>
      </p:sp>
      <p:sp>
        <p:nvSpPr>
          <p:cNvPr id="177154" name="Rectangle 2"/>
          <p:cNvSpPr>
            <a:spLocks noGrp="1" noChangeArrowheads="1"/>
          </p:cNvSpPr>
          <p:nvPr>
            <p:ph type="title"/>
          </p:nvPr>
        </p:nvSpPr>
        <p:spPr>
          <a:xfrm>
            <a:off x="3429000" y="0"/>
            <a:ext cx="7543800" cy="1219200"/>
          </a:xfrm>
        </p:spPr>
        <p:txBody>
          <a:bodyPr anchor="ctr" anchorCtr="0"/>
          <a:lstStyle/>
          <a:p>
            <a:pPr algn="l"/>
            <a:r>
              <a:rPr lang="en-US" sz="3200" b="1" dirty="0" smtClean="0"/>
              <a:t>Indiana:  Definition of College Readiness</a:t>
            </a:r>
            <a:endParaRPr lang="en-US" sz="3200" b="1" dirty="0"/>
          </a:p>
        </p:txBody>
      </p:sp>
      <p:sp>
        <p:nvSpPr>
          <p:cNvPr id="177155" name="Rectangle 3"/>
          <p:cNvSpPr>
            <a:spLocks noGrp="1" noChangeArrowheads="1"/>
          </p:cNvSpPr>
          <p:nvPr>
            <p:ph type="body" idx="1"/>
          </p:nvPr>
        </p:nvSpPr>
        <p:spPr>
          <a:xfrm>
            <a:off x="533400" y="2133600"/>
            <a:ext cx="9875520" cy="4572000"/>
          </a:xfrm>
        </p:spPr>
        <p:txBody>
          <a:bodyPr/>
          <a:lstStyle/>
          <a:p>
            <a:pPr marL="0" indent="0">
              <a:lnSpc>
                <a:spcPct val="80000"/>
              </a:lnSpc>
              <a:spcBef>
                <a:spcPts val="1347"/>
              </a:spcBef>
              <a:buNone/>
            </a:pPr>
            <a:r>
              <a:rPr lang="en-US" dirty="0" smtClean="0"/>
              <a:t>Placement Tests</a:t>
            </a:r>
          </a:p>
          <a:p>
            <a:pPr>
              <a:lnSpc>
                <a:spcPct val="80000"/>
              </a:lnSpc>
              <a:spcBef>
                <a:spcPts val="1347"/>
              </a:spcBef>
            </a:pPr>
            <a:r>
              <a:rPr lang="en-US" dirty="0" smtClean="0"/>
              <a:t>ACT</a:t>
            </a:r>
          </a:p>
          <a:p>
            <a:pPr>
              <a:lnSpc>
                <a:spcPct val="80000"/>
              </a:lnSpc>
              <a:spcBef>
                <a:spcPts val="1347"/>
              </a:spcBef>
            </a:pPr>
            <a:r>
              <a:rPr lang="en-US" dirty="0" smtClean="0"/>
              <a:t>SAT</a:t>
            </a:r>
          </a:p>
          <a:p>
            <a:pPr>
              <a:lnSpc>
                <a:spcPct val="80000"/>
              </a:lnSpc>
              <a:spcBef>
                <a:spcPts val="1347"/>
              </a:spcBef>
            </a:pPr>
            <a:r>
              <a:rPr lang="en-US" dirty="0" smtClean="0"/>
              <a:t>ACCUPLACER</a:t>
            </a:r>
          </a:p>
          <a:p>
            <a:pPr>
              <a:lnSpc>
                <a:spcPct val="80000"/>
              </a:lnSpc>
              <a:spcBef>
                <a:spcPts val="1347"/>
              </a:spcBef>
            </a:pPr>
            <a:r>
              <a:rPr lang="en-US" dirty="0" smtClean="0"/>
              <a:t>Compass</a:t>
            </a:r>
          </a:p>
          <a:p>
            <a:pPr>
              <a:lnSpc>
                <a:spcPct val="80000"/>
              </a:lnSpc>
              <a:spcBef>
                <a:spcPts val="1347"/>
              </a:spcBef>
            </a:pPr>
            <a:r>
              <a:rPr lang="en-US" dirty="0" smtClean="0"/>
              <a:t>Asset</a:t>
            </a:r>
          </a:p>
          <a:p>
            <a:pPr marL="0" indent="0">
              <a:lnSpc>
                <a:spcPct val="80000"/>
              </a:lnSpc>
              <a:spcBef>
                <a:spcPts val="1347"/>
              </a:spcBef>
              <a:buNone/>
            </a:pPr>
            <a:endParaRPr lang="en-US" dirty="0"/>
          </a:p>
        </p:txBody>
      </p:sp>
    </p:spTree>
    <p:extLst>
      <p:ext uri="{BB962C8B-B14F-4D97-AF65-F5344CB8AC3E}">
        <p14:creationId xmlns:p14="http://schemas.microsoft.com/office/powerpoint/2010/main" val="11120190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48644" y="3446842"/>
            <a:ext cx="7132320" cy="514086"/>
          </a:xfrm>
          <a:prstGeom prst="rect">
            <a:avLst/>
          </a:prstGeom>
          <a:noFill/>
        </p:spPr>
        <p:txBody>
          <a:bodyPr wrap="square" lIns="102714" tIns="51357" rIns="102714" bIns="51357" rtlCol="0">
            <a:spAutoFit/>
          </a:bodyPr>
          <a:lstStyle/>
          <a:p>
            <a:pPr algn="ctr">
              <a:lnSpc>
                <a:spcPct val="80000"/>
              </a:lnSpc>
            </a:pPr>
            <a:r>
              <a:rPr lang="en-US" sz="3200" b="1" dirty="0" smtClean="0">
                <a:solidFill>
                  <a:srgbClr val="000000"/>
                </a:solidFill>
              </a:rPr>
              <a:t>The Challenge</a:t>
            </a:r>
            <a:endParaRPr lang="en-US" sz="3200" b="1" i="1" dirty="0">
              <a:solidFill>
                <a:srgbClr val="000000"/>
              </a:solidFill>
              <a:cs typeface="Arial" pitchFamily="34" charset="0"/>
            </a:endParaRPr>
          </a:p>
        </p:txBody>
      </p:sp>
      <p:sp>
        <p:nvSpPr>
          <p:cNvPr id="2" name="Slide Number Placeholder 1"/>
          <p:cNvSpPr>
            <a:spLocks noGrp="1"/>
          </p:cNvSpPr>
          <p:nvPr>
            <p:ph type="sldNum" sz="quarter" idx="12"/>
          </p:nvPr>
        </p:nvSpPr>
        <p:spPr/>
        <p:txBody>
          <a:bodyPr>
            <a:normAutofit fontScale="92500" lnSpcReduction="20000"/>
          </a:bodyPr>
          <a:lstStyle/>
          <a:p>
            <a:fld id="{CFC53C1E-EA2A-4099-BDC8-9BCDAEB0229E}" type="slidenum">
              <a:rPr lang="en-US" smtClean="0"/>
              <a:pPr/>
              <a:t>15</a:t>
            </a:fld>
            <a:endParaRPr lang="en-US" dirty="0"/>
          </a:p>
        </p:txBody>
      </p:sp>
    </p:spTree>
    <p:extLst>
      <p:ext uri="{BB962C8B-B14F-4D97-AF65-F5344CB8AC3E}">
        <p14:creationId xmlns:p14="http://schemas.microsoft.com/office/powerpoint/2010/main" val="79019565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609600" y="1752600"/>
            <a:ext cx="10058400" cy="4455160"/>
          </a:xfrm>
        </p:spPr>
        <p:txBody>
          <a:bodyPr>
            <a:normAutofit fontScale="70000" lnSpcReduction="20000"/>
          </a:bodyPr>
          <a:lstStyle/>
          <a:p>
            <a:endParaRPr lang="en-US" dirty="0" smtClean="0">
              <a:solidFill>
                <a:srgbClr val="000000"/>
              </a:solidFill>
            </a:endParaRPr>
          </a:p>
          <a:p>
            <a:pPr>
              <a:spcBef>
                <a:spcPts val="1347"/>
              </a:spcBef>
            </a:pPr>
            <a:r>
              <a:rPr lang="en-US" sz="3400" dirty="0" smtClean="0">
                <a:solidFill>
                  <a:srgbClr val="000000"/>
                </a:solidFill>
                <a:latin typeface="Calibri" pitchFamily="34" charset="0"/>
              </a:rPr>
              <a:t>Identifying a set of core competencies in English and mathematics reflected in the Common Core State Standards (CCSS) that signal that a student is on-track to be college-ready</a:t>
            </a:r>
          </a:p>
          <a:p>
            <a:pPr>
              <a:spcBef>
                <a:spcPts val="1347"/>
              </a:spcBef>
            </a:pPr>
            <a:r>
              <a:rPr lang="en-US" sz="3400" dirty="0" smtClean="0">
                <a:solidFill>
                  <a:srgbClr val="000000"/>
                </a:solidFill>
                <a:latin typeface="Calibri" pitchFamily="34" charset="0"/>
              </a:rPr>
              <a:t>Setting a college ready cut score acceptable to all colleges and universities within and across states</a:t>
            </a:r>
          </a:p>
          <a:p>
            <a:pPr>
              <a:spcBef>
                <a:spcPts val="1347"/>
              </a:spcBef>
            </a:pPr>
            <a:r>
              <a:rPr lang="en-US" sz="3400" dirty="0" smtClean="0">
                <a:solidFill>
                  <a:srgbClr val="000000"/>
                </a:solidFill>
                <a:latin typeface="Calibri" pitchFamily="34" charset="0"/>
              </a:rPr>
              <a:t>Agreeing </a:t>
            </a:r>
            <a:r>
              <a:rPr lang="en-US" sz="3400" dirty="0">
                <a:solidFill>
                  <a:srgbClr val="000000"/>
                </a:solidFill>
                <a:latin typeface="Calibri" pitchFamily="34" charset="0"/>
              </a:rPr>
              <a:t>on college-readiness standards</a:t>
            </a:r>
          </a:p>
          <a:p>
            <a:pPr>
              <a:spcBef>
                <a:spcPts val="1347"/>
              </a:spcBef>
            </a:pPr>
            <a:r>
              <a:rPr lang="en-US" sz="3400" dirty="0" smtClean="0">
                <a:solidFill>
                  <a:srgbClr val="000000"/>
                </a:solidFill>
                <a:latin typeface="Calibri" pitchFamily="34" charset="0"/>
              </a:rPr>
              <a:t>Communicating </a:t>
            </a:r>
            <a:r>
              <a:rPr lang="en-US" sz="3400" dirty="0">
                <a:solidFill>
                  <a:srgbClr val="000000"/>
                </a:solidFill>
                <a:latin typeface="Calibri" pitchFamily="34" charset="0"/>
              </a:rPr>
              <a:t>clear placement standards to high school teachers</a:t>
            </a:r>
          </a:p>
          <a:p>
            <a:pPr>
              <a:spcBef>
                <a:spcPts val="1347"/>
              </a:spcBef>
            </a:pPr>
            <a:r>
              <a:rPr lang="en-US" sz="3400" dirty="0" smtClean="0">
                <a:solidFill>
                  <a:srgbClr val="000000"/>
                </a:solidFill>
                <a:latin typeface="Calibri" pitchFamily="34" charset="0"/>
              </a:rPr>
              <a:t>Helping </a:t>
            </a:r>
            <a:r>
              <a:rPr lang="en-US" sz="3400" dirty="0">
                <a:solidFill>
                  <a:srgbClr val="000000"/>
                </a:solidFill>
                <a:latin typeface="Calibri" pitchFamily="34" charset="0"/>
              </a:rPr>
              <a:t>students use their senior year more effectively to prepare academically for college</a:t>
            </a:r>
            <a:r>
              <a:rPr lang="en-US" sz="3400" dirty="0" smtClean="0">
                <a:solidFill>
                  <a:srgbClr val="000000"/>
                </a:solidFill>
                <a:latin typeface="Calibri" pitchFamily="34" charset="0"/>
              </a:rPr>
              <a:t>.</a:t>
            </a:r>
          </a:p>
          <a:p>
            <a:pPr>
              <a:spcBef>
                <a:spcPts val="1347"/>
              </a:spcBef>
            </a:pPr>
            <a:r>
              <a:rPr lang="en-US" sz="3400" dirty="0" smtClean="0">
                <a:solidFill>
                  <a:srgbClr val="000000"/>
                </a:solidFill>
                <a:latin typeface="Calibri" pitchFamily="34" charset="0"/>
              </a:rPr>
              <a:t>Aligning definition of college readiness between two consortia.</a:t>
            </a:r>
            <a:endParaRPr lang="en-US" sz="3400" dirty="0">
              <a:solidFill>
                <a:srgbClr val="000000"/>
              </a:solidFill>
              <a:latin typeface="Calibri" pitchFamily="34" charset="0"/>
            </a:endParaRPr>
          </a:p>
          <a:p>
            <a:endParaRPr lang="en-US" dirty="0" smtClean="0">
              <a:solidFill>
                <a:srgbClr val="000000"/>
              </a:solidFill>
            </a:endParaRPr>
          </a:p>
          <a:p>
            <a:pPr marL="0" indent="0">
              <a:buNone/>
            </a:pPr>
            <a:endParaRPr lang="en-US" dirty="0" smtClean="0">
              <a:solidFill>
                <a:srgbClr val="000000"/>
              </a:solidFill>
            </a:endParaRPr>
          </a:p>
        </p:txBody>
      </p:sp>
      <p:sp>
        <p:nvSpPr>
          <p:cNvPr id="3" name="Title 2"/>
          <p:cNvSpPr>
            <a:spLocks noGrp="1"/>
          </p:cNvSpPr>
          <p:nvPr>
            <p:ph type="title"/>
          </p:nvPr>
        </p:nvSpPr>
        <p:spPr/>
        <p:txBody>
          <a:bodyPr/>
          <a:lstStyle/>
          <a:p>
            <a:r>
              <a:rPr lang="en-US" b="1" dirty="0" smtClean="0">
                <a:solidFill>
                  <a:srgbClr val="000000"/>
                </a:solidFill>
              </a:rPr>
              <a:t>The Challenge Ahead</a:t>
            </a:r>
            <a:endParaRPr lang="en-US" b="1" dirty="0">
              <a:solidFill>
                <a:srgbClr val="000000"/>
              </a:solidFill>
            </a:endParaRPr>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solidFill>
                  <a:srgbClr val="0000FF"/>
                </a:solidFill>
              </a:rPr>
              <a:pPr/>
              <a:t>16</a:t>
            </a:fld>
            <a:endParaRPr lang="en-US" dirty="0">
              <a:solidFill>
                <a:srgbClr val="0000FF"/>
              </a:solidFill>
            </a:endParaRPr>
          </a:p>
        </p:txBody>
      </p:sp>
    </p:spTree>
    <p:extLst>
      <p:ext uri="{BB962C8B-B14F-4D97-AF65-F5344CB8AC3E}">
        <p14:creationId xmlns:p14="http://schemas.microsoft.com/office/powerpoint/2010/main" val="12257886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48644" y="3446842"/>
            <a:ext cx="7132320" cy="1301994"/>
          </a:xfrm>
          <a:prstGeom prst="rect">
            <a:avLst/>
          </a:prstGeom>
          <a:noFill/>
        </p:spPr>
        <p:txBody>
          <a:bodyPr wrap="square" lIns="102714" tIns="51357" rIns="102714" bIns="51357" rtlCol="0">
            <a:spAutoFit/>
          </a:bodyPr>
          <a:lstStyle/>
          <a:p>
            <a:pPr algn="ctr">
              <a:lnSpc>
                <a:spcPct val="80000"/>
              </a:lnSpc>
            </a:pPr>
            <a:r>
              <a:rPr lang="en-US" sz="3200" b="1" dirty="0" smtClean="0">
                <a:solidFill>
                  <a:srgbClr val="000000"/>
                </a:solidFill>
              </a:rPr>
              <a:t>The PARCC Vision:</a:t>
            </a:r>
          </a:p>
          <a:p>
            <a:pPr algn="ctr">
              <a:lnSpc>
                <a:spcPct val="80000"/>
              </a:lnSpc>
            </a:pPr>
            <a:endParaRPr lang="en-US" sz="3200" b="1" dirty="0" smtClean="0">
              <a:solidFill>
                <a:srgbClr val="000000"/>
              </a:solidFill>
            </a:endParaRPr>
          </a:p>
          <a:p>
            <a:pPr algn="ctr">
              <a:lnSpc>
                <a:spcPct val="80000"/>
              </a:lnSpc>
            </a:pPr>
            <a:r>
              <a:rPr lang="en-US" sz="3200" b="1" i="1" dirty="0" smtClean="0">
                <a:solidFill>
                  <a:srgbClr val="000000"/>
                </a:solidFill>
                <a:cs typeface="Arial" pitchFamily="34" charset="0"/>
              </a:rPr>
              <a:t>College and Career Readiness</a:t>
            </a:r>
            <a:endParaRPr lang="en-US" sz="3200" b="1" i="1" dirty="0">
              <a:solidFill>
                <a:srgbClr val="000000"/>
              </a:solidFill>
              <a:cs typeface="Arial" pitchFamily="34" charset="0"/>
            </a:endParaRPr>
          </a:p>
        </p:txBody>
      </p:sp>
      <p:sp>
        <p:nvSpPr>
          <p:cNvPr id="2" name="Slide Number Placeholder 1"/>
          <p:cNvSpPr>
            <a:spLocks noGrp="1"/>
          </p:cNvSpPr>
          <p:nvPr>
            <p:ph type="sldNum" sz="quarter" idx="12"/>
          </p:nvPr>
        </p:nvSpPr>
        <p:spPr/>
        <p:txBody>
          <a:bodyPr>
            <a:normAutofit fontScale="92500" lnSpcReduction="20000"/>
          </a:bodyPr>
          <a:lstStyle/>
          <a:p>
            <a:fld id="{CFC53C1E-EA2A-4099-BDC8-9BCDAEB0229E}" type="slidenum">
              <a:rPr lang="en-US" smtClean="0"/>
              <a:pPr/>
              <a:t>17</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3429000" y="0"/>
            <a:ext cx="7315200" cy="1371600"/>
          </a:xfrm>
        </p:spPr>
        <p:txBody>
          <a:bodyPr anchor="ctr" anchorCtr="0"/>
          <a:lstStyle/>
          <a:p>
            <a:pPr algn="l"/>
            <a:r>
              <a:rPr lang="en-US" sz="3200" b="1" dirty="0" smtClean="0">
                <a:solidFill>
                  <a:srgbClr val="000000"/>
                </a:solidFill>
                <a:ea typeface="Geneva"/>
                <a:cs typeface="Geneva"/>
              </a:rPr>
              <a:t>ADP Research Documents </a:t>
            </a:r>
            <a:br>
              <a:rPr lang="en-US" sz="3200" b="1" dirty="0" smtClean="0">
                <a:solidFill>
                  <a:srgbClr val="000000"/>
                </a:solidFill>
                <a:ea typeface="Geneva"/>
                <a:cs typeface="Geneva"/>
              </a:rPr>
            </a:br>
            <a:r>
              <a:rPr lang="en-US" sz="3200" b="1" dirty="0" smtClean="0">
                <a:solidFill>
                  <a:srgbClr val="000000"/>
                </a:solidFill>
                <a:ea typeface="Geneva"/>
                <a:cs typeface="Geneva"/>
              </a:rPr>
              <a:t>Expectations Gap</a:t>
            </a:r>
          </a:p>
        </p:txBody>
      </p:sp>
      <p:sp>
        <p:nvSpPr>
          <p:cNvPr id="15" name="Slide Number Placeholder 14"/>
          <p:cNvSpPr>
            <a:spLocks noGrp="1"/>
          </p:cNvSpPr>
          <p:nvPr>
            <p:ph type="sldNum" sz="quarter" idx="10"/>
          </p:nvPr>
        </p:nvSpPr>
        <p:spPr/>
        <p:txBody>
          <a:bodyPr>
            <a:normAutofit fontScale="92500" lnSpcReduction="20000"/>
          </a:bodyPr>
          <a:lstStyle/>
          <a:p>
            <a:pPr>
              <a:defRPr/>
            </a:pPr>
            <a:fld id="{3E72C321-32E3-49EE-9815-21F332E32A94}" type="slidenum">
              <a:rPr lang="en-US">
                <a:solidFill>
                  <a:srgbClr val="000000"/>
                </a:solidFill>
              </a:rPr>
              <a:pPr>
                <a:defRPr/>
              </a:pPr>
              <a:t>18</a:t>
            </a:fld>
            <a:endParaRPr lang="en-US" dirty="0">
              <a:solidFill>
                <a:srgbClr val="000000"/>
              </a:solidFill>
            </a:endParaRPr>
          </a:p>
        </p:txBody>
      </p:sp>
      <p:sp>
        <p:nvSpPr>
          <p:cNvPr id="4" name="Rounded Rectangle 3"/>
          <p:cNvSpPr/>
          <p:nvPr/>
        </p:nvSpPr>
        <p:spPr>
          <a:xfrm>
            <a:off x="958216" y="5361094"/>
            <a:ext cx="9105900" cy="970280"/>
          </a:xfrm>
          <a:prstGeom prst="roundRect">
            <a:avLst/>
          </a:prstGeom>
          <a:gradFill flip="none" rotWithShape="1">
            <a:gsLst>
              <a:gs pos="0">
                <a:srgbClr val="3C3C3C">
                  <a:alpha val="75000"/>
                </a:srgbClr>
              </a:gs>
              <a:gs pos="100000">
                <a:schemeClr val="bg1">
                  <a:lumMod val="75000"/>
                </a:schemeClr>
              </a:gs>
            </a:gsLst>
            <a:lin ang="16500000" scaled="0"/>
            <a:tileRect/>
          </a:gradFill>
          <a:effectLst>
            <a:outerShdw blurRad="50800" dist="38100" dir="2700000" algn="tl" rotWithShape="0">
              <a:srgbClr val="000000">
                <a:alpha val="43000"/>
              </a:srgbClr>
            </a:outerShdw>
          </a:effectLst>
        </p:spPr>
        <p:style>
          <a:lnRef idx="0">
            <a:schemeClr val="lt1">
              <a:hueOff val="0"/>
              <a:satOff val="0"/>
              <a:lumOff val="0"/>
              <a:alphaOff val="0"/>
            </a:schemeClr>
          </a:lnRef>
          <a:fillRef idx="3">
            <a:scrgbClr r="0" g="0" b="0"/>
          </a:fillRef>
          <a:effectRef idx="2">
            <a:scrgbClr r="0" g="0" b="0"/>
          </a:effectRef>
          <a:fontRef idx="minor">
            <a:schemeClr val="lt1"/>
          </a:fontRef>
        </p:style>
      </p:sp>
      <p:sp>
        <p:nvSpPr>
          <p:cNvPr id="5" name="Rounded Rectangle 4"/>
          <p:cNvSpPr/>
          <p:nvPr/>
        </p:nvSpPr>
        <p:spPr>
          <a:xfrm>
            <a:off x="958216" y="5376335"/>
            <a:ext cx="8991600" cy="875453"/>
          </a:xfrm>
          <a:prstGeom prst="rect">
            <a:avLst/>
          </a:prstGeom>
        </p:spPr>
        <p:style>
          <a:lnRef idx="0">
            <a:scrgbClr r="0" g="0" b="0"/>
          </a:lnRef>
          <a:fillRef idx="0">
            <a:scrgbClr r="0" g="0" b="0"/>
          </a:fillRef>
          <a:effectRef idx="0">
            <a:scrgbClr r="0" g="0" b="0"/>
          </a:effectRef>
          <a:fontRef idx="minor">
            <a:schemeClr val="lt1"/>
          </a:fontRef>
        </p:style>
        <p:txBody>
          <a:bodyPr lIns="428451" tIns="66946" rIns="428451" bIns="66946" anchor="ctr"/>
          <a:lstStyle/>
          <a:p>
            <a:pPr algn="ctr">
              <a:spcBef>
                <a:spcPts val="0"/>
              </a:spcBef>
              <a:defRPr/>
            </a:pPr>
            <a:r>
              <a:rPr lang="en-US" b="1" dirty="0">
                <a:solidFill>
                  <a:srgbClr val="000000"/>
                </a:solidFill>
              </a:rPr>
              <a:t>In many states, students can earn a high school </a:t>
            </a:r>
          </a:p>
          <a:p>
            <a:pPr algn="ctr">
              <a:spcBef>
                <a:spcPts val="0"/>
              </a:spcBef>
              <a:defRPr/>
            </a:pPr>
            <a:r>
              <a:rPr lang="en-US" b="1" dirty="0">
                <a:solidFill>
                  <a:srgbClr val="000000"/>
                </a:solidFill>
              </a:rPr>
              <a:t>diploma without the skills necessary for success in </a:t>
            </a:r>
          </a:p>
          <a:p>
            <a:pPr algn="ctr">
              <a:spcBef>
                <a:spcPts val="0"/>
              </a:spcBef>
              <a:defRPr/>
            </a:pPr>
            <a:r>
              <a:rPr lang="en-US" b="1" dirty="0">
                <a:solidFill>
                  <a:srgbClr val="000000"/>
                </a:solidFill>
              </a:rPr>
              <a:t>college and careers.</a:t>
            </a:r>
          </a:p>
        </p:txBody>
      </p:sp>
      <p:grpSp>
        <p:nvGrpSpPr>
          <p:cNvPr id="2" name="Group 5"/>
          <p:cNvGrpSpPr>
            <a:grpSpLocks/>
          </p:cNvGrpSpPr>
          <p:nvPr/>
        </p:nvGrpSpPr>
        <p:grpSpPr bwMode="auto">
          <a:xfrm>
            <a:off x="822960" y="1986282"/>
            <a:ext cx="4244340" cy="2690706"/>
            <a:chOff x="931807" y="1779296"/>
            <a:chExt cx="7277007" cy="4476702"/>
          </a:xfrm>
        </p:grpSpPr>
        <p:sp>
          <p:nvSpPr>
            <p:cNvPr id="7" name="Rectangle 6"/>
            <p:cNvSpPr/>
            <p:nvPr/>
          </p:nvSpPr>
          <p:spPr>
            <a:xfrm>
              <a:off x="931807" y="1779296"/>
              <a:ext cx="7277007" cy="4476702"/>
            </a:xfrm>
            <a:prstGeom prst="rect">
              <a:avLst/>
            </a:prstGeom>
            <a:solidFill>
              <a:schemeClr val="accent5"/>
            </a:solidFill>
            <a:ln>
              <a:solidFill>
                <a:schemeClr val="bg1">
                  <a:lumMod val="75000"/>
                </a:schemeClr>
              </a:solidFill>
            </a:ln>
            <a:effectLst>
              <a:outerShdw blurRad="63500" dist="38100" dir="2700000" rotWithShape="0">
                <a:srgbClr val="000000">
                  <a:alpha val="40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000000"/>
                </a:solidFill>
              </a:endParaRPr>
            </a:p>
          </p:txBody>
        </p:sp>
        <p:sp>
          <p:nvSpPr>
            <p:cNvPr id="8" name="Rektangel 6"/>
            <p:cNvSpPr/>
            <p:nvPr/>
          </p:nvSpPr>
          <p:spPr bwMode="auto">
            <a:xfrm>
              <a:off x="935074" y="1779296"/>
              <a:ext cx="7273740" cy="76066"/>
            </a:xfrm>
            <a:prstGeom prst="rect">
              <a:avLst/>
            </a:prstGeom>
            <a:gradFill flip="none" rotWithShape="1">
              <a:gsLst>
                <a:gs pos="44000">
                  <a:srgbClr val="3B88A5"/>
                </a:gs>
                <a:gs pos="100000">
                  <a:schemeClr val="accent5">
                    <a:lumMod val="40000"/>
                    <a:lumOff val="60000"/>
                  </a:schemeClr>
                </a:gs>
              </a:gsLst>
              <a:lin ang="16200000" scaled="1"/>
              <a:tileRect/>
            </a:gradFill>
            <a:ln w="9525" cap="flat" cmpd="sng" algn="ctr">
              <a:solidFill>
                <a:schemeClr val="tx2">
                  <a:lumMod val="60000"/>
                  <a:lumOff val="40000"/>
                </a:schemeClr>
              </a:solidFill>
              <a:prstDash val="solid"/>
            </a:ln>
            <a:effectLst/>
          </p:spPr>
          <p:txBody>
            <a:bodyPr anchor="ctr"/>
            <a:lstStyle/>
            <a:p>
              <a:pPr algn="ctr" fontAlgn="auto">
                <a:spcBef>
                  <a:spcPts val="0"/>
                </a:spcBef>
                <a:spcAft>
                  <a:spcPts val="0"/>
                </a:spcAft>
                <a:defRPr/>
              </a:pPr>
              <a:endParaRPr lang="da-DK" kern="0" dirty="0">
                <a:solidFill>
                  <a:srgbClr val="000000"/>
                </a:solidFill>
                <a:latin typeface="Calibri"/>
              </a:endParaRPr>
            </a:p>
          </p:txBody>
        </p:sp>
      </p:grpSp>
      <p:grpSp>
        <p:nvGrpSpPr>
          <p:cNvPr id="3" name="Group 8"/>
          <p:cNvGrpSpPr>
            <a:grpSpLocks/>
          </p:cNvGrpSpPr>
          <p:nvPr/>
        </p:nvGrpSpPr>
        <p:grpSpPr bwMode="auto">
          <a:xfrm>
            <a:off x="5817870" y="1986282"/>
            <a:ext cx="4246246" cy="2690706"/>
            <a:chOff x="935074" y="1779296"/>
            <a:chExt cx="7277007" cy="4476702"/>
          </a:xfrm>
        </p:grpSpPr>
        <p:sp>
          <p:nvSpPr>
            <p:cNvPr id="10" name="Rectangle 9"/>
            <p:cNvSpPr/>
            <p:nvPr/>
          </p:nvSpPr>
          <p:spPr>
            <a:xfrm>
              <a:off x="935074" y="1779296"/>
              <a:ext cx="7277007" cy="4476702"/>
            </a:xfrm>
            <a:prstGeom prst="rect">
              <a:avLst/>
            </a:prstGeom>
            <a:solidFill>
              <a:schemeClr val="accent5"/>
            </a:solidFill>
            <a:ln>
              <a:solidFill>
                <a:schemeClr val="bg1">
                  <a:lumMod val="75000"/>
                </a:schemeClr>
              </a:solidFill>
            </a:ln>
            <a:effectLst>
              <a:outerShdw blurRad="63500" dist="38100" dir="2700000" rotWithShape="0">
                <a:srgbClr val="000000">
                  <a:alpha val="40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000000"/>
                </a:solidFill>
              </a:endParaRPr>
            </a:p>
          </p:txBody>
        </p:sp>
        <p:sp>
          <p:nvSpPr>
            <p:cNvPr id="11" name="Rektangel 6"/>
            <p:cNvSpPr/>
            <p:nvPr/>
          </p:nvSpPr>
          <p:spPr bwMode="auto">
            <a:xfrm>
              <a:off x="935074" y="1779296"/>
              <a:ext cx="7273741" cy="76066"/>
            </a:xfrm>
            <a:prstGeom prst="rect">
              <a:avLst/>
            </a:prstGeom>
            <a:gradFill flip="none" rotWithShape="1">
              <a:gsLst>
                <a:gs pos="44000">
                  <a:srgbClr val="3B88A5"/>
                </a:gs>
                <a:gs pos="100000">
                  <a:schemeClr val="accent5">
                    <a:lumMod val="40000"/>
                    <a:lumOff val="60000"/>
                  </a:schemeClr>
                </a:gs>
              </a:gsLst>
              <a:lin ang="16200000" scaled="1"/>
              <a:tileRect/>
            </a:gradFill>
            <a:ln w="9525" cap="flat" cmpd="sng" algn="ctr">
              <a:solidFill>
                <a:schemeClr val="tx2">
                  <a:lumMod val="60000"/>
                  <a:lumOff val="40000"/>
                </a:schemeClr>
              </a:solidFill>
              <a:prstDash val="solid"/>
            </a:ln>
            <a:effectLst/>
          </p:spPr>
          <p:txBody>
            <a:bodyPr anchor="ctr"/>
            <a:lstStyle/>
            <a:p>
              <a:pPr algn="ctr" fontAlgn="auto">
                <a:spcBef>
                  <a:spcPts val="0"/>
                </a:spcBef>
                <a:spcAft>
                  <a:spcPts val="0"/>
                </a:spcAft>
                <a:defRPr/>
              </a:pPr>
              <a:endParaRPr lang="da-DK" kern="0" dirty="0">
                <a:solidFill>
                  <a:srgbClr val="000000"/>
                </a:solidFill>
                <a:latin typeface="Calibri"/>
              </a:endParaRPr>
            </a:p>
          </p:txBody>
        </p:sp>
      </p:grpSp>
      <p:sp>
        <p:nvSpPr>
          <p:cNvPr id="29704" name="TextBox 11"/>
          <p:cNvSpPr txBox="1">
            <a:spLocks noChangeArrowheads="1"/>
          </p:cNvSpPr>
          <p:nvPr/>
        </p:nvSpPr>
        <p:spPr bwMode="auto">
          <a:xfrm>
            <a:off x="5236846" y="2971797"/>
            <a:ext cx="358140" cy="831433"/>
          </a:xfrm>
          <a:prstGeom prst="rect">
            <a:avLst/>
          </a:prstGeom>
          <a:noFill/>
          <a:ln w="9525">
            <a:noFill/>
            <a:miter lim="800000"/>
            <a:headEnd/>
            <a:tailEnd/>
          </a:ln>
        </p:spPr>
        <p:txBody>
          <a:bodyPr lIns="107113" tIns="53556" rIns="107113" bIns="53556" anchor="ctr">
            <a:spAutoFit/>
          </a:bodyPr>
          <a:lstStyle/>
          <a:p>
            <a:pPr algn="ctr"/>
            <a:r>
              <a:rPr lang="en-US" sz="4700" dirty="0">
                <a:solidFill>
                  <a:srgbClr val="000000"/>
                </a:solidFill>
              </a:rPr>
              <a:t>≠</a:t>
            </a:r>
          </a:p>
        </p:txBody>
      </p:sp>
      <p:sp>
        <p:nvSpPr>
          <p:cNvPr id="29705" name="Rectangle 12"/>
          <p:cNvSpPr>
            <a:spLocks noChangeArrowheads="1"/>
          </p:cNvSpPr>
          <p:nvPr/>
        </p:nvSpPr>
        <p:spPr bwMode="auto">
          <a:xfrm>
            <a:off x="1325880" y="2411308"/>
            <a:ext cx="3543300" cy="1723985"/>
          </a:xfrm>
          <a:prstGeom prst="rect">
            <a:avLst/>
          </a:prstGeom>
          <a:noFill/>
          <a:ln w="9525">
            <a:noFill/>
            <a:miter lim="800000"/>
            <a:headEnd/>
            <a:tailEnd/>
          </a:ln>
        </p:spPr>
        <p:txBody>
          <a:bodyPr lIns="107113" tIns="53556" rIns="107113" bIns="53556">
            <a:spAutoFit/>
          </a:bodyPr>
          <a:lstStyle/>
          <a:p>
            <a:pPr algn="ctr">
              <a:spcBef>
                <a:spcPct val="50000"/>
              </a:spcBef>
            </a:pPr>
            <a:r>
              <a:rPr lang="en-US" b="1" dirty="0">
                <a:solidFill>
                  <a:srgbClr val="000000"/>
                </a:solidFill>
              </a:rPr>
              <a:t>What students are typically expected to know at the end of high school, as defined by state standards, required curriculum and assessments</a:t>
            </a:r>
          </a:p>
        </p:txBody>
      </p:sp>
      <p:sp>
        <p:nvSpPr>
          <p:cNvPr id="29706" name="Rectangle 13"/>
          <p:cNvSpPr>
            <a:spLocks noChangeArrowheads="1"/>
          </p:cNvSpPr>
          <p:nvPr/>
        </p:nvSpPr>
        <p:spPr bwMode="auto">
          <a:xfrm>
            <a:off x="6071236" y="2409615"/>
            <a:ext cx="3931920" cy="1723985"/>
          </a:xfrm>
          <a:prstGeom prst="rect">
            <a:avLst/>
          </a:prstGeom>
          <a:noFill/>
          <a:ln w="9525">
            <a:noFill/>
            <a:miter lim="800000"/>
            <a:headEnd/>
            <a:tailEnd/>
          </a:ln>
        </p:spPr>
        <p:txBody>
          <a:bodyPr lIns="107113" tIns="53556" rIns="107113" bIns="53556">
            <a:spAutoFit/>
          </a:bodyPr>
          <a:lstStyle/>
          <a:p>
            <a:pPr algn="ctr">
              <a:spcBef>
                <a:spcPct val="50000"/>
              </a:spcBef>
            </a:pPr>
            <a:r>
              <a:rPr lang="en-US" b="1" dirty="0">
                <a:solidFill>
                  <a:srgbClr val="000000"/>
                </a:solidFill>
              </a:rPr>
              <a:t>The knowledge and skills demanded by postsecondary and employers for successful first-year students and new employees. </a:t>
            </a:r>
          </a:p>
        </p:txBody>
      </p:sp>
      <p:sp>
        <p:nvSpPr>
          <p:cNvPr id="29707" name="Rectangle 14"/>
          <p:cNvSpPr>
            <a:spLocks noChangeArrowheads="1"/>
          </p:cNvSpPr>
          <p:nvPr/>
        </p:nvSpPr>
        <p:spPr bwMode="auto">
          <a:xfrm>
            <a:off x="1011556" y="4836160"/>
            <a:ext cx="8604884" cy="431323"/>
          </a:xfrm>
          <a:prstGeom prst="rect">
            <a:avLst/>
          </a:prstGeom>
          <a:noFill/>
          <a:ln w="9525">
            <a:noFill/>
            <a:miter lim="800000"/>
            <a:headEnd/>
            <a:tailEnd/>
          </a:ln>
        </p:spPr>
        <p:txBody>
          <a:bodyPr lIns="107113" tIns="53556" rIns="107113" bIns="53556">
            <a:spAutoFit/>
          </a:bodyPr>
          <a:lstStyle/>
          <a:p>
            <a:pPr algn="ctr">
              <a:spcBef>
                <a:spcPct val="50000"/>
              </a:spcBef>
            </a:pPr>
            <a:r>
              <a:rPr lang="en-US" b="1" dirty="0">
                <a:solidFill>
                  <a:srgbClr val="000000"/>
                </a:solidFill>
              </a:rPr>
              <a:t>RESULT</a:t>
            </a:r>
          </a:p>
        </p:txBody>
      </p:sp>
    </p:spTree>
    <p:extLst>
      <p:ext uri="{BB962C8B-B14F-4D97-AF65-F5344CB8AC3E}">
        <p14:creationId xmlns:p14="http://schemas.microsoft.com/office/powerpoint/2010/main" val="644056648"/>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7"/>
          <p:cNvSpPr>
            <a:spLocks noGrp="1"/>
          </p:cNvSpPr>
          <p:nvPr>
            <p:ph type="title"/>
          </p:nvPr>
        </p:nvSpPr>
        <p:spPr>
          <a:xfrm>
            <a:off x="3352800" y="0"/>
            <a:ext cx="7620000" cy="1371600"/>
          </a:xfrm>
        </p:spPr>
        <p:txBody>
          <a:bodyPr anchor="ctr" anchorCtr="0"/>
          <a:lstStyle/>
          <a:p>
            <a:pPr algn="l"/>
            <a:r>
              <a:rPr lang="en-US" sz="3200" b="1" dirty="0" smtClean="0">
                <a:solidFill>
                  <a:srgbClr val="000000"/>
                </a:solidFill>
                <a:ea typeface="Geneva"/>
                <a:cs typeface="Geneva"/>
              </a:rPr>
              <a:t>Defining College and Career Readiness</a:t>
            </a:r>
          </a:p>
        </p:txBody>
      </p:sp>
      <p:sp>
        <p:nvSpPr>
          <p:cNvPr id="3" name="Slide Number Placeholder 2"/>
          <p:cNvSpPr>
            <a:spLocks noGrp="1"/>
          </p:cNvSpPr>
          <p:nvPr>
            <p:ph type="sldNum" sz="quarter" idx="10"/>
          </p:nvPr>
        </p:nvSpPr>
        <p:spPr/>
        <p:txBody>
          <a:bodyPr>
            <a:normAutofit fontScale="92500" lnSpcReduction="20000"/>
          </a:bodyPr>
          <a:lstStyle/>
          <a:p>
            <a:pPr>
              <a:defRPr/>
            </a:pPr>
            <a:fld id="{955BAAF7-ADEA-4266-8C25-A5520BDC2869}" type="slidenum">
              <a:rPr lang="en-US"/>
              <a:pPr>
                <a:defRPr/>
              </a:pPr>
              <a:t>19</a:t>
            </a:fld>
            <a:endParaRPr lang="en-US" dirty="0"/>
          </a:p>
        </p:txBody>
      </p:sp>
      <p:sp>
        <p:nvSpPr>
          <p:cNvPr id="19460" name="Rectangle 3"/>
          <p:cNvSpPr txBox="1">
            <a:spLocks noChangeArrowheads="1"/>
          </p:cNvSpPr>
          <p:nvPr/>
        </p:nvSpPr>
        <p:spPr bwMode="auto">
          <a:xfrm>
            <a:off x="609600" y="1143000"/>
            <a:ext cx="9875520" cy="5410200"/>
          </a:xfrm>
          <a:prstGeom prst="rect">
            <a:avLst/>
          </a:prstGeom>
          <a:noFill/>
          <a:ln w="9525">
            <a:noFill/>
            <a:miter lim="800000"/>
            <a:headEnd/>
            <a:tailEnd/>
          </a:ln>
        </p:spPr>
        <p:txBody>
          <a:bodyPr lIns="107113" tIns="53556" rIns="107113" bIns="53556"/>
          <a:lstStyle/>
          <a:p>
            <a:pPr>
              <a:spcBef>
                <a:spcPts val="1347"/>
              </a:spcBef>
              <a:buClr>
                <a:schemeClr val="tx2"/>
              </a:buClr>
              <a:defRPr/>
            </a:pPr>
            <a:endParaRPr lang="en-US" sz="2400" b="1" dirty="0">
              <a:solidFill>
                <a:srgbClr val="000000"/>
              </a:solidFill>
            </a:endParaRPr>
          </a:p>
          <a:p>
            <a:pPr>
              <a:spcBef>
                <a:spcPts val="1347"/>
              </a:spcBef>
              <a:buClr>
                <a:schemeClr val="tx2"/>
              </a:buClr>
              <a:defRPr/>
            </a:pPr>
            <a:endParaRPr lang="en-US" sz="2400" dirty="0">
              <a:solidFill>
                <a:srgbClr val="000000"/>
              </a:solidFill>
            </a:endParaRPr>
          </a:p>
          <a:p>
            <a:pPr marL="472338" lvl="1" indent="-472338" eaLnBrk="0" hangingPunct="0">
              <a:spcBef>
                <a:spcPts val="1347"/>
              </a:spcBef>
              <a:buClr>
                <a:srgbClr val="8F23B3"/>
              </a:buClr>
              <a:buSzPct val="100000"/>
              <a:buFont typeface="Arial"/>
              <a:buChar char="•"/>
              <a:defRPr/>
            </a:pPr>
            <a:r>
              <a:rPr lang="en-US" sz="2400" b="1" i="1" dirty="0">
                <a:solidFill>
                  <a:srgbClr val="000000"/>
                </a:solidFill>
              </a:rPr>
              <a:t>College</a:t>
            </a:r>
            <a:r>
              <a:rPr lang="en-US" sz="2400" i="1" dirty="0">
                <a:solidFill>
                  <a:srgbClr val="000000"/>
                </a:solidFill>
              </a:rPr>
              <a:t> </a:t>
            </a:r>
            <a:r>
              <a:rPr lang="en-US" sz="2400" dirty="0">
                <a:solidFill>
                  <a:srgbClr val="000000"/>
                </a:solidFill>
              </a:rPr>
              <a:t>includes any education beyond high school leading to a postsecondary credential</a:t>
            </a:r>
          </a:p>
          <a:p>
            <a:pPr marL="472338" lvl="1" indent="-472338" eaLnBrk="0" hangingPunct="0">
              <a:spcBef>
                <a:spcPts val="1347"/>
              </a:spcBef>
              <a:buClr>
                <a:srgbClr val="8F23B3"/>
              </a:buClr>
              <a:buSzPct val="100000"/>
              <a:buFont typeface="Arial"/>
              <a:buChar char="•"/>
              <a:defRPr/>
            </a:pPr>
            <a:r>
              <a:rPr lang="en-US" sz="2400" b="1" i="1" dirty="0">
                <a:solidFill>
                  <a:srgbClr val="000000"/>
                </a:solidFill>
              </a:rPr>
              <a:t>Careers</a:t>
            </a:r>
            <a:r>
              <a:rPr lang="en-US" sz="2400" i="1" dirty="0">
                <a:solidFill>
                  <a:srgbClr val="000000"/>
                </a:solidFill>
              </a:rPr>
              <a:t> </a:t>
            </a:r>
            <a:r>
              <a:rPr lang="en-US" sz="2400" dirty="0">
                <a:solidFill>
                  <a:srgbClr val="000000"/>
                </a:solidFill>
              </a:rPr>
              <a:t>of interest provide a family-sustaining wage and pathways to advancement….and typically require education or training beyond high school</a:t>
            </a:r>
          </a:p>
          <a:p>
            <a:pPr marL="472338" lvl="1" indent="-472338" eaLnBrk="0" hangingPunct="0">
              <a:spcBef>
                <a:spcPts val="1347"/>
              </a:spcBef>
              <a:buClr>
                <a:srgbClr val="8F23B3"/>
              </a:buClr>
              <a:buSzPct val="100000"/>
              <a:buFont typeface="Arial"/>
              <a:buChar char="•"/>
              <a:defRPr/>
            </a:pPr>
            <a:r>
              <a:rPr lang="en-US" sz="2400" b="1" i="1" dirty="0">
                <a:solidFill>
                  <a:srgbClr val="000000"/>
                </a:solidFill>
              </a:rPr>
              <a:t>College-ready </a:t>
            </a:r>
            <a:r>
              <a:rPr lang="en-US" sz="2400" dirty="0">
                <a:solidFill>
                  <a:srgbClr val="000000"/>
                </a:solidFill>
              </a:rPr>
              <a:t>means prepared to enter and succeed in entry-level credit-bearing courses without remediation</a:t>
            </a:r>
          </a:p>
          <a:p>
            <a:pPr marL="472338" lvl="1" indent="-472338" eaLnBrk="0" hangingPunct="0">
              <a:spcBef>
                <a:spcPts val="1347"/>
              </a:spcBef>
              <a:buClr>
                <a:srgbClr val="8F23B3"/>
              </a:buClr>
              <a:buSzPct val="100000"/>
              <a:buFont typeface="Arial"/>
              <a:buChar char="•"/>
              <a:defRPr/>
            </a:pPr>
            <a:r>
              <a:rPr lang="en-US" sz="2400" b="1" i="1" dirty="0"/>
              <a:t>Research by conducted by ADP and independently by ACT found preparation for college or workforce training programs required comparable levels of skills in reading </a:t>
            </a:r>
            <a:r>
              <a:rPr lang="en-US" sz="2400" b="1" i="1" dirty="0" smtClean="0"/>
              <a:t>and </a:t>
            </a:r>
            <a:r>
              <a:rPr lang="en-US" sz="2400" b="1" i="1" dirty="0"/>
              <a:t>mathematics</a:t>
            </a:r>
          </a:p>
          <a:p>
            <a:pPr marL="870292" lvl="1" indent="-334728" eaLnBrk="0" hangingPunct="0">
              <a:spcBef>
                <a:spcPts val="937"/>
              </a:spcBef>
              <a:buClr>
                <a:srgbClr val="E4A11B"/>
              </a:buClr>
              <a:buSzPct val="75000"/>
              <a:defRPr/>
            </a:pPr>
            <a:endParaRPr lang="en-US" b="1" i="1" dirty="0">
              <a:solidFill>
                <a:srgbClr val="000000"/>
              </a:solidFill>
            </a:endParaRPr>
          </a:p>
          <a:p>
            <a:pPr marL="870292" lvl="1" indent="-334728" eaLnBrk="0" hangingPunct="0">
              <a:spcBef>
                <a:spcPts val="937"/>
              </a:spcBef>
              <a:buClr>
                <a:srgbClr val="E4A11B"/>
              </a:buClr>
              <a:buSzPct val="75000"/>
              <a:buBlip>
                <a:blip r:embed="rId2"/>
              </a:buBlip>
              <a:defRPr/>
            </a:pPr>
            <a:endParaRPr lang="en-US" dirty="0">
              <a:solidFill>
                <a:srgbClr val="000000"/>
              </a:solidFill>
            </a:endParaRPr>
          </a:p>
          <a:p>
            <a:pPr marL="870292" lvl="1" indent="-334728" eaLnBrk="0" hangingPunct="0">
              <a:spcBef>
                <a:spcPts val="937"/>
              </a:spcBef>
              <a:buClr>
                <a:srgbClr val="E4A11B"/>
              </a:buClr>
              <a:buSzPct val="75000"/>
              <a:buBlip>
                <a:blip r:embed="rId2"/>
              </a:buBlip>
              <a:defRPr/>
            </a:pPr>
            <a:endParaRPr lang="en-US" dirty="0">
              <a:solidFill>
                <a:srgbClr val="000000"/>
              </a:solidFill>
            </a:endParaRPr>
          </a:p>
        </p:txBody>
      </p:sp>
    </p:spTree>
    <p:extLst>
      <p:ext uri="{BB962C8B-B14F-4D97-AF65-F5344CB8AC3E}">
        <p14:creationId xmlns:p14="http://schemas.microsoft.com/office/powerpoint/2010/main" val="2413384334"/>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52400" y="1752600"/>
            <a:ext cx="10820400" cy="5826760"/>
          </a:xfrm>
        </p:spPr>
        <p:txBody>
          <a:bodyPr/>
          <a:lstStyle/>
          <a:p>
            <a:r>
              <a:rPr lang="en-US" sz="2500" dirty="0" smtClean="0"/>
              <a:t>How will Indiana connect current placement tests to PARCC?</a:t>
            </a:r>
          </a:p>
          <a:p>
            <a:r>
              <a:rPr lang="en-US" sz="2500" dirty="0" smtClean="0"/>
              <a:t>What are the 21</a:t>
            </a:r>
            <a:r>
              <a:rPr lang="en-US" sz="2500" baseline="30000" dirty="0" smtClean="0"/>
              <a:t>st</a:t>
            </a:r>
            <a:r>
              <a:rPr lang="en-US" sz="2500" dirty="0" smtClean="0"/>
              <a:t> Century Skills that high school graduates need to succeed in college?</a:t>
            </a:r>
          </a:p>
          <a:p>
            <a:r>
              <a:rPr lang="en-US" sz="2500" dirty="0" smtClean="0"/>
              <a:t>How will the adoption of the CCSS affect secondary and postsecondary education in Indiana?</a:t>
            </a:r>
          </a:p>
          <a:p>
            <a:r>
              <a:rPr lang="en-US" sz="2500" dirty="0" smtClean="0"/>
              <a:t>How can your region’s high schools and college work together to create an integrated P-16 system and better pathways for college enrollment and success?</a:t>
            </a:r>
          </a:p>
          <a:p>
            <a:r>
              <a:rPr lang="en-US" sz="2500" dirty="0" smtClean="0"/>
              <a:t>What are some innovative programs that high schools and college have adopted to promote college readiness and college success?</a:t>
            </a:r>
          </a:p>
          <a:p>
            <a:r>
              <a:rPr lang="en-US" sz="2500" dirty="0" smtClean="0"/>
              <a:t>What are best practices for developmental and first-</a:t>
            </a:r>
          </a:p>
          <a:p>
            <a:pPr marL="396875" lvl="1" indent="0">
              <a:buNone/>
            </a:pPr>
            <a:r>
              <a:rPr lang="en-US" sz="2500" dirty="0"/>
              <a:t>y</a:t>
            </a:r>
            <a:r>
              <a:rPr lang="en-US" sz="2500" dirty="0" smtClean="0"/>
              <a:t>ear college experiences in math and writing to promote</a:t>
            </a:r>
          </a:p>
          <a:p>
            <a:pPr marL="396875" lvl="1" indent="0">
              <a:buNone/>
            </a:pPr>
            <a:r>
              <a:rPr lang="en-US" sz="2500" dirty="0" smtClean="0"/>
              <a:t>college success – regionally, statewide, nationally?</a:t>
            </a:r>
          </a:p>
          <a:p>
            <a:endParaRPr lang="en-US" dirty="0" smtClean="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2</a:t>
            </a:fld>
            <a:endParaRPr lang="en-US" dirty="0"/>
          </a:p>
        </p:txBody>
      </p:sp>
      <p:sp>
        <p:nvSpPr>
          <p:cNvPr id="8" name="Title 2"/>
          <p:cNvSpPr>
            <a:spLocks noGrp="1"/>
          </p:cNvSpPr>
          <p:nvPr>
            <p:ph type="title"/>
          </p:nvPr>
        </p:nvSpPr>
        <p:spPr/>
        <p:txBody>
          <a:bodyPr/>
          <a:lstStyle/>
          <a:p>
            <a:r>
              <a:rPr lang="en-US" sz="3100" b="1" dirty="0" smtClean="0">
                <a:solidFill>
                  <a:srgbClr val="000000"/>
                </a:solidFill>
                <a:latin typeface="Calibri" pitchFamily="34" charset="0"/>
              </a:rPr>
              <a:t>Organizing Questions:</a:t>
            </a:r>
            <a:br>
              <a:rPr lang="en-US" sz="3100" b="1" dirty="0" smtClean="0">
                <a:solidFill>
                  <a:srgbClr val="000000"/>
                </a:solidFill>
                <a:latin typeface="Calibri" pitchFamily="34" charset="0"/>
              </a:rPr>
            </a:br>
            <a:r>
              <a:rPr lang="en-US" sz="3100" b="1" dirty="0" smtClean="0">
                <a:solidFill>
                  <a:srgbClr val="000000"/>
                </a:solidFill>
                <a:latin typeface="Calibri" pitchFamily="34" charset="0"/>
              </a:rPr>
              <a:t>Secondary and Postsecondary Engagement</a:t>
            </a:r>
            <a:endParaRPr lang="en-US" sz="3100" b="1" dirty="0">
              <a:solidFill>
                <a:srgbClr val="000000"/>
              </a:solidFill>
              <a:latin typeface="Calibri" pitchFamily="34" charset="0"/>
            </a:endParaRPr>
          </a:p>
        </p:txBody>
      </p:sp>
    </p:spTree>
    <p:extLst>
      <p:ext uri="{BB962C8B-B14F-4D97-AF65-F5344CB8AC3E}">
        <p14:creationId xmlns:p14="http://schemas.microsoft.com/office/powerpoint/2010/main" val="291809344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solidFill>
                  <a:srgbClr val="000000"/>
                </a:solidFill>
              </a:rPr>
              <a:t>The Common Core State Standards </a:t>
            </a:r>
            <a:r>
              <a:rPr lang="en-US" dirty="0" smtClean="0">
                <a:solidFill>
                  <a:srgbClr val="000000"/>
                </a:solidFill>
              </a:rPr>
              <a:t>–</a:t>
            </a:r>
          </a:p>
          <a:p>
            <a:r>
              <a:rPr lang="en-US" dirty="0">
                <a:solidFill>
                  <a:srgbClr val="000000"/>
                </a:solidFill>
              </a:rPr>
              <a:t>P</a:t>
            </a:r>
            <a:r>
              <a:rPr lang="en-US" dirty="0" smtClean="0">
                <a:solidFill>
                  <a:srgbClr val="000000"/>
                </a:solidFill>
              </a:rPr>
              <a:t>rovide </a:t>
            </a:r>
            <a:r>
              <a:rPr lang="en-US" dirty="0">
                <a:solidFill>
                  <a:srgbClr val="000000"/>
                </a:solidFill>
              </a:rPr>
              <a:t>a </a:t>
            </a:r>
            <a:r>
              <a:rPr lang="en-US" b="1" dirty="0">
                <a:solidFill>
                  <a:srgbClr val="000000"/>
                </a:solidFill>
              </a:rPr>
              <a:t>consistent, clear </a:t>
            </a:r>
            <a:r>
              <a:rPr lang="en-US" dirty="0">
                <a:solidFill>
                  <a:srgbClr val="000000"/>
                </a:solidFill>
              </a:rPr>
              <a:t>understanding of what students are expected to learn, so teachers and parents know what they need to do to help them. </a:t>
            </a:r>
            <a:endParaRPr lang="en-US" dirty="0" smtClean="0">
              <a:solidFill>
                <a:srgbClr val="000000"/>
              </a:solidFill>
            </a:endParaRPr>
          </a:p>
          <a:p>
            <a:r>
              <a:rPr lang="en-US" dirty="0">
                <a:solidFill>
                  <a:srgbClr val="000000"/>
                </a:solidFill>
              </a:rPr>
              <a:t>D</a:t>
            </a:r>
            <a:r>
              <a:rPr lang="en-US" dirty="0" smtClean="0">
                <a:solidFill>
                  <a:srgbClr val="000000"/>
                </a:solidFill>
              </a:rPr>
              <a:t>esigned </a:t>
            </a:r>
            <a:r>
              <a:rPr lang="en-US" dirty="0">
                <a:solidFill>
                  <a:srgbClr val="000000"/>
                </a:solidFill>
              </a:rPr>
              <a:t>to be robust and </a:t>
            </a:r>
            <a:r>
              <a:rPr lang="en-US" b="1" dirty="0">
                <a:solidFill>
                  <a:srgbClr val="000000"/>
                </a:solidFill>
              </a:rPr>
              <a:t>relevant to the real world</a:t>
            </a:r>
            <a:r>
              <a:rPr lang="en-US" dirty="0">
                <a:solidFill>
                  <a:srgbClr val="000000"/>
                </a:solidFill>
              </a:rPr>
              <a:t>, reflecting the knowledge and skills that our young people need for success in college and careers. </a:t>
            </a:r>
            <a:endParaRPr lang="en-US" dirty="0" smtClean="0">
              <a:solidFill>
                <a:srgbClr val="000000"/>
              </a:solidFill>
            </a:endParaRPr>
          </a:p>
          <a:p>
            <a:r>
              <a:rPr lang="en-US" dirty="0" smtClean="0">
                <a:solidFill>
                  <a:srgbClr val="000000"/>
                </a:solidFill>
              </a:rPr>
              <a:t>With </a:t>
            </a:r>
            <a:r>
              <a:rPr lang="en-US" dirty="0">
                <a:solidFill>
                  <a:srgbClr val="000000"/>
                </a:solidFill>
              </a:rPr>
              <a:t>American students fully prepared for the future, our communities will be best positioned to </a:t>
            </a:r>
            <a:r>
              <a:rPr lang="en-US" b="1" dirty="0">
                <a:solidFill>
                  <a:srgbClr val="000000"/>
                </a:solidFill>
              </a:rPr>
              <a:t>compete successfully </a:t>
            </a:r>
            <a:r>
              <a:rPr lang="en-US" dirty="0">
                <a:solidFill>
                  <a:srgbClr val="000000"/>
                </a:solidFill>
              </a:rPr>
              <a:t>in the global economy.</a:t>
            </a:r>
          </a:p>
        </p:txBody>
      </p:sp>
      <p:sp>
        <p:nvSpPr>
          <p:cNvPr id="3" name="Slide Number Placeholder 2"/>
          <p:cNvSpPr>
            <a:spLocks noGrp="1"/>
          </p:cNvSpPr>
          <p:nvPr>
            <p:ph type="sldNum" sz="quarter" idx="10"/>
          </p:nvPr>
        </p:nvSpPr>
        <p:spPr/>
        <p:txBody>
          <a:bodyPr>
            <a:normAutofit fontScale="92500" lnSpcReduction="20000"/>
          </a:bodyPr>
          <a:lstStyle/>
          <a:p>
            <a:pPr>
              <a:defRPr/>
            </a:pPr>
            <a:fld id="{FBBE1732-D372-4A08-A104-0C3D48CC6752}" type="slidenum">
              <a:rPr lang="en-US" smtClean="0"/>
              <a:pPr>
                <a:defRPr/>
              </a:pPr>
              <a:t>20</a:t>
            </a:fld>
            <a:endParaRPr lang="en-US" dirty="0"/>
          </a:p>
        </p:txBody>
      </p:sp>
      <p:sp>
        <p:nvSpPr>
          <p:cNvPr id="4" name="Title 3"/>
          <p:cNvSpPr>
            <a:spLocks noGrp="1"/>
          </p:cNvSpPr>
          <p:nvPr>
            <p:ph type="title"/>
          </p:nvPr>
        </p:nvSpPr>
        <p:spPr/>
        <p:txBody>
          <a:bodyPr/>
          <a:lstStyle/>
          <a:p>
            <a:r>
              <a:rPr lang="en-US" b="1" dirty="0" smtClean="0">
                <a:solidFill>
                  <a:srgbClr val="000000"/>
                </a:solidFill>
              </a:rPr>
              <a:t>Common Core Initiative: </a:t>
            </a:r>
            <a:br>
              <a:rPr lang="en-US" b="1" dirty="0" smtClean="0">
                <a:solidFill>
                  <a:srgbClr val="000000"/>
                </a:solidFill>
              </a:rPr>
            </a:br>
            <a:r>
              <a:rPr lang="en-US" b="1" dirty="0" smtClean="0">
                <a:solidFill>
                  <a:srgbClr val="000000"/>
                </a:solidFill>
              </a:rPr>
              <a:t>Mission Statement</a:t>
            </a:r>
            <a:endParaRPr lang="en-US" b="1" dirty="0">
              <a:solidFill>
                <a:srgbClr val="000000"/>
              </a:solidFill>
            </a:endParaRPr>
          </a:p>
        </p:txBody>
      </p:sp>
      <p:sp>
        <p:nvSpPr>
          <p:cNvPr id="5" name="Text Placeholder 4"/>
          <p:cNvSpPr>
            <a:spLocks noGrp="1"/>
          </p:cNvSpPr>
          <p:nvPr>
            <p:ph type="body" sz="quarter" idx="14"/>
          </p:nvPr>
        </p:nvSpPr>
        <p:spPr>
          <a:xfrm>
            <a:off x="914400" y="6781800"/>
            <a:ext cx="7239000" cy="415151"/>
          </a:xfrm>
        </p:spPr>
        <p:txBody>
          <a:bodyPr/>
          <a:lstStyle/>
          <a:p>
            <a:r>
              <a:rPr lang="en-US" dirty="0"/>
              <a:t>Source: The National Governors Association Center for Best Practices (NGA Center) and the Council of Chief State School Officers (CCSSO) </a:t>
            </a:r>
          </a:p>
        </p:txBody>
      </p:sp>
    </p:spTree>
    <p:extLst>
      <p:ext uri="{BB962C8B-B14F-4D97-AF65-F5344CB8AC3E}">
        <p14:creationId xmlns:p14="http://schemas.microsoft.com/office/powerpoint/2010/main" val="379146310"/>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33400" y="2895600"/>
            <a:ext cx="7132320" cy="1451778"/>
          </a:xfrm>
          <a:prstGeom prst="rect">
            <a:avLst/>
          </a:prstGeom>
          <a:noFill/>
        </p:spPr>
        <p:txBody>
          <a:bodyPr wrap="square" lIns="102714" tIns="51357" rIns="102714" bIns="51357" rtlCol="0">
            <a:spAutoFit/>
          </a:bodyPr>
          <a:lstStyle/>
          <a:p>
            <a:pPr algn="ctr">
              <a:lnSpc>
                <a:spcPct val="80000"/>
              </a:lnSpc>
            </a:pPr>
            <a:r>
              <a:rPr lang="en-US" sz="3600" b="1" dirty="0" smtClean="0">
                <a:solidFill>
                  <a:srgbClr val="000000"/>
                </a:solidFill>
              </a:rPr>
              <a:t>Common Core State Standards</a:t>
            </a:r>
            <a:endParaRPr lang="en-US" sz="3600" b="1" dirty="0" smtClean="0">
              <a:solidFill>
                <a:srgbClr val="000000"/>
              </a:solidFill>
            </a:endParaRPr>
          </a:p>
          <a:p>
            <a:pPr algn="ctr">
              <a:lnSpc>
                <a:spcPct val="80000"/>
              </a:lnSpc>
            </a:pPr>
            <a:endParaRPr lang="en-US" sz="3600" b="1" dirty="0" smtClean="0">
              <a:solidFill>
                <a:srgbClr val="000000"/>
              </a:solidFill>
            </a:endParaRPr>
          </a:p>
          <a:p>
            <a:pPr algn="ctr">
              <a:lnSpc>
                <a:spcPct val="80000"/>
              </a:lnSpc>
            </a:pPr>
            <a:r>
              <a:rPr lang="en-US" sz="3600" b="1" i="1" dirty="0" smtClean="0">
                <a:solidFill>
                  <a:srgbClr val="000000"/>
                </a:solidFill>
                <a:cs typeface="Arial" pitchFamily="34" charset="0"/>
              </a:rPr>
              <a:t>College and Career Readiness</a:t>
            </a:r>
            <a:endParaRPr lang="en-US" sz="3600" b="1" i="1" dirty="0">
              <a:solidFill>
                <a:srgbClr val="000000"/>
              </a:solidFill>
              <a:cs typeface="Arial" pitchFamily="34" charset="0"/>
            </a:endParaRPr>
          </a:p>
        </p:txBody>
      </p:sp>
      <p:sp>
        <p:nvSpPr>
          <p:cNvPr id="2" name="Slide Number Placeholder 1"/>
          <p:cNvSpPr>
            <a:spLocks noGrp="1"/>
          </p:cNvSpPr>
          <p:nvPr>
            <p:ph type="sldNum" sz="quarter" idx="12"/>
          </p:nvPr>
        </p:nvSpPr>
        <p:spPr/>
        <p:txBody>
          <a:bodyPr>
            <a:normAutofit fontScale="92500" lnSpcReduction="20000"/>
          </a:bodyPr>
          <a:lstStyle/>
          <a:p>
            <a:fld id="{CFC53C1E-EA2A-4099-BDC8-9BCDAEB0229E}" type="slidenum">
              <a:rPr lang="en-US" smtClean="0"/>
              <a:pPr/>
              <a:t>21</a:t>
            </a:fld>
            <a:endParaRPr lang="en-US" dirty="0"/>
          </a:p>
        </p:txBody>
      </p:sp>
    </p:spTree>
    <p:extLst>
      <p:ext uri="{BB962C8B-B14F-4D97-AF65-F5344CB8AC3E}">
        <p14:creationId xmlns:p14="http://schemas.microsoft.com/office/powerpoint/2010/main" val="156042165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65762" y="1869440"/>
            <a:ext cx="10012680" cy="4912360"/>
          </a:xfrm>
        </p:spPr>
        <p:txBody>
          <a:bodyPr>
            <a:normAutofit fontScale="85000" lnSpcReduction="20000"/>
          </a:bodyPr>
          <a:lstStyle/>
          <a:p>
            <a:pPr marL="133743" lvl="1" indent="-133743">
              <a:spcBef>
                <a:spcPts val="0"/>
              </a:spcBef>
              <a:spcAft>
                <a:spcPts val="1347"/>
              </a:spcAft>
              <a:buNone/>
            </a:pPr>
            <a:r>
              <a:rPr lang="en-US" sz="2600" b="1" dirty="0" smtClean="0">
                <a:solidFill>
                  <a:srgbClr val="000000"/>
                </a:solidFill>
              </a:rPr>
              <a:t>Next-Generation Common Assessment Systems:</a:t>
            </a:r>
            <a:endParaRPr lang="en-US" dirty="0" smtClean="0">
              <a:solidFill>
                <a:srgbClr val="000000"/>
              </a:solidFill>
            </a:endParaRPr>
          </a:p>
          <a:p>
            <a:pPr>
              <a:spcBef>
                <a:spcPts val="0"/>
              </a:spcBef>
              <a:spcAft>
                <a:spcPts val="1347"/>
              </a:spcAft>
            </a:pPr>
            <a:r>
              <a:rPr lang="en-US" sz="2500" dirty="0" smtClean="0">
                <a:solidFill>
                  <a:srgbClr val="000000"/>
                </a:solidFill>
              </a:rPr>
              <a:t>Measure </a:t>
            </a:r>
            <a:r>
              <a:rPr lang="en-US" sz="2500" b="1" dirty="0" smtClean="0">
                <a:solidFill>
                  <a:srgbClr val="000000"/>
                </a:solidFill>
              </a:rPr>
              <a:t>students’ mastery </a:t>
            </a:r>
            <a:r>
              <a:rPr lang="en-US" sz="2500" dirty="0" smtClean="0">
                <a:solidFill>
                  <a:srgbClr val="000000"/>
                </a:solidFill>
              </a:rPr>
              <a:t>of Common Core State Standards</a:t>
            </a:r>
          </a:p>
          <a:p>
            <a:pPr>
              <a:spcBef>
                <a:spcPts val="0"/>
              </a:spcBef>
              <a:spcAft>
                <a:spcPts val="1347"/>
              </a:spcAft>
            </a:pPr>
            <a:r>
              <a:rPr lang="en-US" sz="2500" dirty="0" smtClean="0">
                <a:solidFill>
                  <a:srgbClr val="000000"/>
                </a:solidFill>
              </a:rPr>
              <a:t>Provide a </a:t>
            </a:r>
            <a:r>
              <a:rPr lang="en-US" sz="2500" b="1" dirty="0" smtClean="0">
                <a:solidFill>
                  <a:srgbClr val="000000"/>
                </a:solidFill>
              </a:rPr>
              <a:t>common measure </a:t>
            </a:r>
            <a:r>
              <a:rPr lang="en-US" sz="2500" dirty="0" smtClean="0">
                <a:solidFill>
                  <a:srgbClr val="000000"/>
                </a:solidFill>
              </a:rPr>
              <a:t>of college and career readiness</a:t>
            </a:r>
          </a:p>
          <a:p>
            <a:pPr>
              <a:spcBef>
                <a:spcPts val="0"/>
              </a:spcBef>
              <a:spcAft>
                <a:spcPts val="1347"/>
              </a:spcAft>
            </a:pPr>
            <a:r>
              <a:rPr lang="en-US" sz="2500" dirty="0" smtClean="0">
                <a:solidFill>
                  <a:srgbClr val="000000"/>
                </a:solidFill>
              </a:rPr>
              <a:t>Include a range of item types that allow for the </a:t>
            </a:r>
            <a:r>
              <a:rPr lang="en-US" sz="2500" b="1" dirty="0" smtClean="0">
                <a:solidFill>
                  <a:srgbClr val="000000"/>
                </a:solidFill>
              </a:rPr>
              <a:t>assessment of higher-order skills</a:t>
            </a:r>
          </a:p>
          <a:p>
            <a:pPr>
              <a:spcBef>
                <a:spcPts val="0"/>
              </a:spcBef>
              <a:spcAft>
                <a:spcPts val="1347"/>
              </a:spcAft>
            </a:pPr>
            <a:r>
              <a:rPr lang="en-US" sz="2500" dirty="0" smtClean="0">
                <a:solidFill>
                  <a:srgbClr val="000000"/>
                </a:solidFill>
              </a:rPr>
              <a:t>Leverage </a:t>
            </a:r>
            <a:r>
              <a:rPr lang="en-US" sz="2500" b="1" dirty="0" smtClean="0">
                <a:solidFill>
                  <a:srgbClr val="000000"/>
                </a:solidFill>
              </a:rPr>
              <a:t>new technologies </a:t>
            </a:r>
            <a:r>
              <a:rPr lang="en-US" sz="2500" dirty="0" smtClean="0">
                <a:solidFill>
                  <a:srgbClr val="000000"/>
                </a:solidFill>
              </a:rPr>
              <a:t>in assessment and reporting to get actionable student data to educators and parents in real time</a:t>
            </a:r>
          </a:p>
          <a:p>
            <a:pPr>
              <a:spcBef>
                <a:spcPts val="0"/>
              </a:spcBef>
              <a:spcAft>
                <a:spcPts val="1347"/>
              </a:spcAft>
            </a:pPr>
            <a:r>
              <a:rPr lang="en-US" sz="2500" dirty="0" smtClean="0">
                <a:solidFill>
                  <a:srgbClr val="000000"/>
                </a:solidFill>
              </a:rPr>
              <a:t>Mitigate challenges associated with student mobility by ensuring students will have the </a:t>
            </a:r>
            <a:r>
              <a:rPr lang="en-US" sz="2500" b="1" dirty="0" smtClean="0">
                <a:solidFill>
                  <a:srgbClr val="000000"/>
                </a:solidFill>
              </a:rPr>
              <a:t>same expectations </a:t>
            </a:r>
            <a:r>
              <a:rPr lang="en-US" sz="2500" dirty="0" smtClean="0">
                <a:solidFill>
                  <a:srgbClr val="000000"/>
                </a:solidFill>
              </a:rPr>
              <a:t>wherever they live</a:t>
            </a:r>
          </a:p>
          <a:p>
            <a:pPr>
              <a:spcBef>
                <a:spcPts val="0"/>
              </a:spcBef>
              <a:spcAft>
                <a:spcPts val="1347"/>
              </a:spcAft>
            </a:pPr>
            <a:r>
              <a:rPr lang="en-US" sz="2500" dirty="0" smtClean="0">
                <a:solidFill>
                  <a:srgbClr val="000000"/>
                </a:solidFill>
              </a:rPr>
              <a:t>Provide </a:t>
            </a:r>
            <a:r>
              <a:rPr lang="en-US" sz="2500" b="1" dirty="0" smtClean="0">
                <a:solidFill>
                  <a:srgbClr val="000000"/>
                </a:solidFill>
              </a:rPr>
              <a:t>early warning signal </a:t>
            </a:r>
            <a:r>
              <a:rPr lang="en-US" sz="2500" dirty="0" smtClean="0">
                <a:solidFill>
                  <a:srgbClr val="000000"/>
                </a:solidFill>
              </a:rPr>
              <a:t>about college readiness</a:t>
            </a:r>
          </a:p>
          <a:p>
            <a:pPr>
              <a:spcBef>
                <a:spcPts val="0"/>
              </a:spcBef>
              <a:spcAft>
                <a:spcPts val="1347"/>
              </a:spcAft>
            </a:pPr>
            <a:r>
              <a:rPr lang="en-US" sz="2500" dirty="0" smtClean="0">
                <a:solidFill>
                  <a:srgbClr val="000000"/>
                </a:solidFill>
              </a:rPr>
              <a:t>Enable </a:t>
            </a:r>
            <a:r>
              <a:rPr lang="en-US" sz="2500" b="1" dirty="0" smtClean="0">
                <a:solidFill>
                  <a:srgbClr val="000000"/>
                </a:solidFill>
              </a:rPr>
              <a:t>adjustments to senior-year </a:t>
            </a:r>
            <a:r>
              <a:rPr lang="en-US" sz="2500" dirty="0" smtClean="0">
                <a:solidFill>
                  <a:srgbClr val="000000"/>
                </a:solidFill>
              </a:rPr>
              <a:t>to prepare for college-level courses</a:t>
            </a:r>
          </a:p>
          <a:p>
            <a:pPr>
              <a:spcBef>
                <a:spcPts val="0"/>
              </a:spcBef>
              <a:spcAft>
                <a:spcPts val="1347"/>
              </a:spcAft>
            </a:pPr>
            <a:r>
              <a:rPr lang="en-US" sz="2500" dirty="0" smtClean="0">
                <a:solidFill>
                  <a:srgbClr val="000000"/>
                </a:solidFill>
              </a:rPr>
              <a:t>Earn </a:t>
            </a:r>
            <a:r>
              <a:rPr lang="en-US" sz="2500" b="1" dirty="0" smtClean="0">
                <a:solidFill>
                  <a:srgbClr val="000000"/>
                </a:solidFill>
              </a:rPr>
              <a:t>an exemption </a:t>
            </a:r>
            <a:r>
              <a:rPr lang="en-US" sz="2500" dirty="0" smtClean="0">
                <a:solidFill>
                  <a:srgbClr val="000000"/>
                </a:solidFill>
              </a:rPr>
              <a:t>from placement tests</a:t>
            </a:r>
          </a:p>
          <a:p>
            <a:pPr>
              <a:spcBef>
                <a:spcPts val="0"/>
              </a:spcBef>
              <a:spcAft>
                <a:spcPts val="1347"/>
              </a:spcAft>
            </a:pPr>
            <a:r>
              <a:rPr lang="en-US" sz="2500" b="1" dirty="0" smtClean="0">
                <a:solidFill>
                  <a:srgbClr val="000000"/>
                </a:solidFill>
              </a:rPr>
              <a:t>Avoid remediation </a:t>
            </a:r>
            <a:r>
              <a:rPr lang="en-US" sz="2500" dirty="0" smtClean="0">
                <a:solidFill>
                  <a:srgbClr val="000000"/>
                </a:solidFill>
              </a:rPr>
              <a:t>which costs time and money</a:t>
            </a:r>
          </a:p>
        </p:txBody>
      </p:sp>
      <p:sp>
        <p:nvSpPr>
          <p:cNvPr id="3" name="Title 2"/>
          <p:cNvSpPr>
            <a:spLocks noGrp="1"/>
          </p:cNvSpPr>
          <p:nvPr>
            <p:ph type="title"/>
          </p:nvPr>
        </p:nvSpPr>
        <p:spPr/>
        <p:txBody>
          <a:bodyPr/>
          <a:lstStyle/>
          <a:p>
            <a:r>
              <a:rPr lang="en-US" b="1" dirty="0" smtClean="0">
                <a:solidFill>
                  <a:srgbClr val="000000"/>
                </a:solidFill>
              </a:rPr>
              <a:t>Common, Next-Generation Assessments</a:t>
            </a:r>
            <a:endParaRPr lang="en-US" b="1" dirty="0">
              <a:solidFill>
                <a:srgbClr val="000000"/>
              </a:solidFill>
            </a:endParaRPr>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22</a:t>
            </a:fld>
            <a:endParaRPr lang="en-US" dirty="0"/>
          </a:p>
        </p:txBody>
      </p:sp>
    </p:spTree>
    <p:extLst>
      <p:ext uri="{BB962C8B-B14F-4D97-AF65-F5344CB8AC3E}">
        <p14:creationId xmlns:p14="http://schemas.microsoft.com/office/powerpoint/2010/main" val="322039484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solidFill>
                  <a:srgbClr val="000000"/>
                </a:solidFill>
              </a:rPr>
              <a:t>The Common Core State Standards </a:t>
            </a:r>
            <a:r>
              <a:rPr lang="en-US" dirty="0" smtClean="0">
                <a:solidFill>
                  <a:srgbClr val="000000"/>
                </a:solidFill>
              </a:rPr>
              <a:t>–</a:t>
            </a:r>
          </a:p>
          <a:p>
            <a:r>
              <a:rPr lang="en-US" dirty="0">
                <a:solidFill>
                  <a:srgbClr val="000000"/>
                </a:solidFill>
              </a:rPr>
              <a:t>P</a:t>
            </a:r>
            <a:r>
              <a:rPr lang="en-US" dirty="0" smtClean="0">
                <a:solidFill>
                  <a:srgbClr val="000000"/>
                </a:solidFill>
              </a:rPr>
              <a:t>rovide </a:t>
            </a:r>
            <a:r>
              <a:rPr lang="en-US" dirty="0">
                <a:solidFill>
                  <a:srgbClr val="000000"/>
                </a:solidFill>
              </a:rPr>
              <a:t>a </a:t>
            </a:r>
            <a:r>
              <a:rPr lang="en-US" b="1" dirty="0">
                <a:solidFill>
                  <a:srgbClr val="000000"/>
                </a:solidFill>
              </a:rPr>
              <a:t>consistent, clear </a:t>
            </a:r>
            <a:r>
              <a:rPr lang="en-US" dirty="0">
                <a:solidFill>
                  <a:srgbClr val="000000"/>
                </a:solidFill>
              </a:rPr>
              <a:t>understanding of what students are expected to learn, so teachers and parents know what they need to do to help them. </a:t>
            </a:r>
            <a:endParaRPr lang="en-US" dirty="0" smtClean="0">
              <a:solidFill>
                <a:srgbClr val="000000"/>
              </a:solidFill>
            </a:endParaRPr>
          </a:p>
          <a:p>
            <a:r>
              <a:rPr lang="en-US" dirty="0">
                <a:solidFill>
                  <a:srgbClr val="000000"/>
                </a:solidFill>
              </a:rPr>
              <a:t>D</a:t>
            </a:r>
            <a:r>
              <a:rPr lang="en-US" dirty="0" smtClean="0">
                <a:solidFill>
                  <a:srgbClr val="000000"/>
                </a:solidFill>
              </a:rPr>
              <a:t>esigned </a:t>
            </a:r>
            <a:r>
              <a:rPr lang="en-US" dirty="0">
                <a:solidFill>
                  <a:srgbClr val="000000"/>
                </a:solidFill>
              </a:rPr>
              <a:t>to be robust and </a:t>
            </a:r>
            <a:r>
              <a:rPr lang="en-US" b="1" dirty="0">
                <a:solidFill>
                  <a:srgbClr val="000000"/>
                </a:solidFill>
              </a:rPr>
              <a:t>relevant to the real world</a:t>
            </a:r>
            <a:r>
              <a:rPr lang="en-US" dirty="0">
                <a:solidFill>
                  <a:srgbClr val="000000"/>
                </a:solidFill>
              </a:rPr>
              <a:t>, reflecting the knowledge and skills that our young people need for success in college and careers. </a:t>
            </a:r>
            <a:endParaRPr lang="en-US" dirty="0" smtClean="0">
              <a:solidFill>
                <a:srgbClr val="000000"/>
              </a:solidFill>
            </a:endParaRPr>
          </a:p>
          <a:p>
            <a:r>
              <a:rPr lang="en-US" dirty="0" smtClean="0">
                <a:solidFill>
                  <a:srgbClr val="000000"/>
                </a:solidFill>
              </a:rPr>
              <a:t>With </a:t>
            </a:r>
            <a:r>
              <a:rPr lang="en-US" dirty="0">
                <a:solidFill>
                  <a:srgbClr val="000000"/>
                </a:solidFill>
              </a:rPr>
              <a:t>American students fully prepared for the future, our communities will be best positioned to </a:t>
            </a:r>
            <a:r>
              <a:rPr lang="en-US" b="1" dirty="0">
                <a:solidFill>
                  <a:srgbClr val="000000"/>
                </a:solidFill>
              </a:rPr>
              <a:t>compete successfully </a:t>
            </a:r>
            <a:r>
              <a:rPr lang="en-US" dirty="0">
                <a:solidFill>
                  <a:srgbClr val="000000"/>
                </a:solidFill>
              </a:rPr>
              <a:t>in the global economy.</a:t>
            </a:r>
          </a:p>
        </p:txBody>
      </p:sp>
      <p:sp>
        <p:nvSpPr>
          <p:cNvPr id="3" name="Slide Number Placeholder 2"/>
          <p:cNvSpPr>
            <a:spLocks noGrp="1"/>
          </p:cNvSpPr>
          <p:nvPr>
            <p:ph type="sldNum" sz="quarter" idx="10"/>
          </p:nvPr>
        </p:nvSpPr>
        <p:spPr/>
        <p:txBody>
          <a:bodyPr>
            <a:normAutofit fontScale="92500" lnSpcReduction="20000"/>
          </a:bodyPr>
          <a:lstStyle/>
          <a:p>
            <a:pPr>
              <a:defRPr/>
            </a:pPr>
            <a:fld id="{FBBE1732-D372-4A08-A104-0C3D48CC6752}" type="slidenum">
              <a:rPr lang="en-US" smtClean="0"/>
              <a:pPr>
                <a:defRPr/>
              </a:pPr>
              <a:t>23</a:t>
            </a:fld>
            <a:endParaRPr lang="en-US" dirty="0"/>
          </a:p>
        </p:txBody>
      </p:sp>
      <p:sp>
        <p:nvSpPr>
          <p:cNvPr id="4" name="Title 3"/>
          <p:cNvSpPr>
            <a:spLocks noGrp="1"/>
          </p:cNvSpPr>
          <p:nvPr>
            <p:ph type="title"/>
          </p:nvPr>
        </p:nvSpPr>
        <p:spPr/>
        <p:txBody>
          <a:bodyPr/>
          <a:lstStyle/>
          <a:p>
            <a:r>
              <a:rPr lang="en-US" b="1" dirty="0" smtClean="0">
                <a:solidFill>
                  <a:srgbClr val="000000"/>
                </a:solidFill>
              </a:rPr>
              <a:t>Common Core Initiative </a:t>
            </a:r>
            <a:r>
              <a:rPr lang="en-US" b="1" dirty="0" smtClean="0">
                <a:solidFill>
                  <a:srgbClr val="000000"/>
                </a:solidFill>
              </a:rPr>
              <a:t>Mission</a:t>
            </a:r>
            <a:endParaRPr lang="en-US" b="1" dirty="0">
              <a:solidFill>
                <a:srgbClr val="000000"/>
              </a:solidFill>
            </a:endParaRPr>
          </a:p>
        </p:txBody>
      </p:sp>
      <p:sp>
        <p:nvSpPr>
          <p:cNvPr id="5" name="Text Placeholder 4"/>
          <p:cNvSpPr>
            <a:spLocks noGrp="1"/>
          </p:cNvSpPr>
          <p:nvPr>
            <p:ph type="body" sz="quarter" idx="14"/>
          </p:nvPr>
        </p:nvSpPr>
        <p:spPr>
          <a:xfrm>
            <a:off x="914400" y="6781800"/>
            <a:ext cx="7239000" cy="415151"/>
          </a:xfrm>
        </p:spPr>
        <p:txBody>
          <a:bodyPr/>
          <a:lstStyle/>
          <a:p>
            <a:r>
              <a:rPr lang="en-US" dirty="0"/>
              <a:t>Source: The National Governors Association Center for Best Practices (NGA Center) and the Council of Chief State School Officers (CCSSO) </a:t>
            </a:r>
          </a:p>
        </p:txBody>
      </p:sp>
    </p:spTree>
    <p:extLst>
      <p:ext uri="{BB962C8B-B14F-4D97-AF65-F5344CB8AC3E}">
        <p14:creationId xmlns:p14="http://schemas.microsoft.com/office/powerpoint/2010/main" val="1265162003"/>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48644" y="3446842"/>
            <a:ext cx="7132320" cy="514086"/>
          </a:xfrm>
          <a:prstGeom prst="rect">
            <a:avLst/>
          </a:prstGeom>
          <a:noFill/>
        </p:spPr>
        <p:txBody>
          <a:bodyPr wrap="square" lIns="102714" tIns="51357" rIns="102714" bIns="51357" rtlCol="0">
            <a:spAutoFit/>
          </a:bodyPr>
          <a:lstStyle/>
          <a:p>
            <a:pPr algn="ctr">
              <a:lnSpc>
                <a:spcPct val="80000"/>
              </a:lnSpc>
            </a:pPr>
            <a:r>
              <a:rPr lang="en-US" sz="3200" b="1" dirty="0" smtClean="0">
                <a:solidFill>
                  <a:srgbClr val="000000"/>
                </a:solidFill>
              </a:rPr>
              <a:t>About PARCC</a:t>
            </a:r>
            <a:endParaRPr lang="en-US" sz="3200" b="1" i="1" dirty="0">
              <a:solidFill>
                <a:srgbClr val="000000"/>
              </a:solidFill>
              <a:cs typeface="Arial" pitchFamily="34" charset="0"/>
            </a:endParaRPr>
          </a:p>
        </p:txBody>
      </p:sp>
    </p:spTree>
    <p:extLst>
      <p:ext uri="{BB962C8B-B14F-4D97-AF65-F5344CB8AC3E}">
        <p14:creationId xmlns:p14="http://schemas.microsoft.com/office/powerpoint/2010/main" val="275823605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33400" y="2362200"/>
            <a:ext cx="10058400" cy="4064000"/>
          </a:xfrm>
        </p:spPr>
        <p:txBody>
          <a:bodyPr/>
          <a:lstStyle/>
          <a:p>
            <a:pPr marL="0" indent="0" algn="ctr">
              <a:buNone/>
            </a:pPr>
            <a:r>
              <a:rPr lang="en-US" sz="3600" b="1" dirty="0" smtClean="0"/>
              <a:t>Common Core State Standards</a:t>
            </a:r>
          </a:p>
          <a:p>
            <a:pPr marL="0" indent="0" algn="ctr">
              <a:buNone/>
            </a:pPr>
            <a:endParaRPr lang="en-US" sz="3600" b="1" dirty="0" smtClean="0"/>
          </a:p>
          <a:p>
            <a:pPr marL="0" indent="0" algn="ctr">
              <a:buNone/>
            </a:pPr>
            <a:r>
              <a:rPr lang="en-US" sz="3600" b="1" dirty="0" smtClean="0"/>
              <a:t>Key College Ready Competencies Required in English </a:t>
            </a:r>
            <a:r>
              <a:rPr lang="en-US" sz="3600" b="1" dirty="0"/>
              <a:t>Language Arts and Literacy </a:t>
            </a:r>
            <a:endParaRPr lang="en-US" sz="3600" b="1" dirty="0" smtClean="0"/>
          </a:p>
          <a:p>
            <a:pPr marL="0" indent="0" algn="ctr">
              <a:buNone/>
            </a:pPr>
            <a:r>
              <a:rPr lang="en-US" sz="3600" b="1" dirty="0" smtClean="0"/>
              <a:t>in</a:t>
            </a:r>
            <a:r>
              <a:rPr lang="en-US" sz="3600" dirty="0"/>
              <a:t/>
            </a:r>
            <a:br>
              <a:rPr lang="en-US" sz="3600" dirty="0"/>
            </a:br>
            <a:r>
              <a:rPr lang="en-US" sz="3600" b="1" dirty="0"/>
              <a:t>History/Social Studies, Science, and Technical Subjects</a:t>
            </a:r>
          </a:p>
        </p:txBody>
      </p:sp>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25</a:t>
            </a:fld>
            <a:endParaRPr lang="en-US" dirty="0"/>
          </a:p>
        </p:txBody>
      </p:sp>
      <p:sp>
        <p:nvSpPr>
          <p:cNvPr id="5" name="Text Placeholder 4"/>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1894051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5445760"/>
          </a:xfrm>
        </p:spPr>
        <p:txBody>
          <a:bodyPr/>
          <a:lstStyle/>
          <a:p>
            <a:r>
              <a:rPr lang="en-US" dirty="0"/>
              <a:t>As their title indicates, the Standards are </a:t>
            </a:r>
            <a:r>
              <a:rPr lang="en-US" b="1" dirty="0"/>
              <a:t>not limited to the traditional boundaries</a:t>
            </a:r>
            <a:r>
              <a:rPr lang="en-US" dirty="0"/>
              <a:t> of English Language Arts courses, particularly in high school, where the content emphasis is </a:t>
            </a:r>
            <a:r>
              <a:rPr lang="en-US" b="1" dirty="0"/>
              <a:t>traditionally focused on reading and writing about literature. </a:t>
            </a:r>
            <a:endParaRPr lang="en-US" b="1" dirty="0" smtClean="0"/>
          </a:p>
          <a:p>
            <a:r>
              <a:rPr lang="en-US" dirty="0" smtClean="0"/>
              <a:t>Instead</a:t>
            </a:r>
            <a:r>
              <a:rPr lang="en-US" dirty="0"/>
              <a:t>, drawing on evidence that underscores the relatively weak reading and writing skills high school graduates bring to both college and the workplace, these </a:t>
            </a:r>
            <a:r>
              <a:rPr lang="en-US" b="1" dirty="0"/>
              <a:t>standards explicitly demand attention to literacy skills across the curriculum, not just in the English class.  </a:t>
            </a:r>
            <a:endParaRPr lang="en-US" b="1" dirty="0" smtClean="0"/>
          </a:p>
          <a:p>
            <a:r>
              <a:rPr lang="en-US" dirty="0"/>
              <a:t>The Reading Standards also</a:t>
            </a:r>
            <a:r>
              <a:rPr lang="en-US" i="1" dirty="0"/>
              <a:t> </a:t>
            </a:r>
            <a:r>
              <a:rPr lang="en-US" dirty="0"/>
              <a:t>insist that students are able to read a </a:t>
            </a:r>
            <a:r>
              <a:rPr lang="en-US" b="1" i="1" dirty="0"/>
              <a:t>range </a:t>
            </a:r>
            <a:r>
              <a:rPr lang="en-US" b="1" dirty="0"/>
              <a:t>of complex texts, including texts they encounter in English, social studies, science and technical classes</a:t>
            </a:r>
            <a:r>
              <a:rPr lang="en-US" b="1" dirty="0" smtClean="0"/>
              <a:t>.</a:t>
            </a:r>
            <a:endParaRPr lang="en-US" b="1" dirty="0"/>
          </a:p>
        </p:txBody>
      </p:sp>
      <p:sp>
        <p:nvSpPr>
          <p:cNvPr id="3" name="Title 2"/>
          <p:cNvSpPr>
            <a:spLocks noGrp="1"/>
          </p:cNvSpPr>
          <p:nvPr>
            <p:ph type="title"/>
          </p:nvPr>
        </p:nvSpPr>
        <p:spPr>
          <a:xfrm>
            <a:off x="3383280" y="228600"/>
            <a:ext cx="7589520" cy="1300480"/>
          </a:xfrm>
        </p:spPr>
        <p:txBody>
          <a:bodyPr>
            <a:noAutofit/>
          </a:bodyPr>
          <a:lstStyle/>
          <a:p>
            <a:r>
              <a:rPr lang="en-US" sz="2800" b="1" dirty="0" smtClean="0"/>
              <a:t/>
            </a:r>
            <a:br>
              <a:rPr lang="en-US" sz="2800" b="1" dirty="0" smtClean="0"/>
            </a:br>
            <a:r>
              <a:rPr lang="en-US" sz="2800" b="1" dirty="0" smtClean="0"/>
              <a:t>English Language Arts and Literacy:</a:t>
            </a:r>
            <a:br>
              <a:rPr lang="en-US" sz="2800" b="1" dirty="0" smtClean="0"/>
            </a:br>
            <a:r>
              <a:rPr lang="en-US" sz="2800" b="1" dirty="0" smtClean="0"/>
              <a:t>Key </a:t>
            </a:r>
            <a:r>
              <a:rPr lang="en-US" sz="2800" b="1" dirty="0"/>
              <a:t>College Ready Competencies </a:t>
            </a:r>
            <a:r>
              <a:rPr lang="en-US" sz="2800" dirty="0"/>
              <a:t/>
            </a:r>
            <a:br>
              <a:rPr lang="en-US" sz="2800" dirty="0"/>
            </a:br>
            <a:r>
              <a:rPr lang="en-US" sz="2800" dirty="0"/>
              <a:t/>
            </a:r>
            <a:br>
              <a:rPr lang="en-US" sz="2800" dirty="0"/>
            </a:br>
            <a:endParaRPr lang="en-US" sz="2800"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26</a:t>
            </a:fld>
            <a:endParaRPr lang="en-US" dirty="0"/>
          </a:p>
        </p:txBody>
      </p:sp>
      <p:sp>
        <p:nvSpPr>
          <p:cNvPr id="5" name="Text Placeholder 4"/>
          <p:cNvSpPr>
            <a:spLocks noGrp="1"/>
          </p:cNvSpPr>
          <p:nvPr>
            <p:ph type="body" sz="quarter" idx="14"/>
          </p:nvPr>
        </p:nvSpPr>
        <p:spPr>
          <a:xfrm>
            <a:off x="838200" y="7467600"/>
            <a:ext cx="4572000" cy="325120"/>
          </a:xfrm>
        </p:spPr>
        <p:txBody>
          <a:bodyPr/>
          <a:lstStyle/>
          <a:p>
            <a:endParaRPr lang="en-US" dirty="0"/>
          </a:p>
        </p:txBody>
      </p:sp>
    </p:spTree>
    <p:extLst>
      <p:ext uri="{BB962C8B-B14F-4D97-AF65-F5344CB8AC3E}">
        <p14:creationId xmlns:p14="http://schemas.microsoft.com/office/powerpoint/2010/main" val="36521859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4912360"/>
          </a:xfrm>
        </p:spPr>
        <p:txBody>
          <a:bodyPr/>
          <a:lstStyle/>
          <a:p>
            <a:r>
              <a:rPr lang="en-US" sz="2800" i="1" dirty="0" smtClean="0"/>
              <a:t>Ability </a:t>
            </a:r>
            <a:r>
              <a:rPr lang="en-US" sz="2800" i="1" dirty="0"/>
              <a:t>to </a:t>
            </a:r>
            <a:r>
              <a:rPr lang="en-US" sz="2800" b="1" i="1" dirty="0"/>
              <a:t>read and comprehend a range of complex texts</a:t>
            </a:r>
            <a:r>
              <a:rPr lang="en-US" sz="2800" i="1" dirty="0"/>
              <a:t> commonly </a:t>
            </a:r>
            <a:r>
              <a:rPr lang="en-US" sz="2800" b="1" i="1" dirty="0"/>
              <a:t>found in college </a:t>
            </a:r>
            <a:r>
              <a:rPr lang="en-US" sz="2800" i="1" dirty="0"/>
              <a:t>and careers independently</a:t>
            </a:r>
            <a:endParaRPr lang="en-US" sz="2800" dirty="0"/>
          </a:p>
          <a:p>
            <a:pPr lvl="0"/>
            <a:r>
              <a:rPr lang="en-US" sz="2800" i="1" dirty="0" smtClean="0"/>
              <a:t>Ability </a:t>
            </a:r>
            <a:r>
              <a:rPr lang="en-US" sz="2800" i="1" dirty="0"/>
              <a:t>to </a:t>
            </a:r>
            <a:r>
              <a:rPr lang="en-US" sz="2800" b="1" i="1" dirty="0"/>
              <a:t>draw evidence from texts </a:t>
            </a:r>
            <a:r>
              <a:rPr lang="en-US" sz="2800" i="1" dirty="0"/>
              <a:t>and </a:t>
            </a:r>
            <a:r>
              <a:rPr lang="en-US" sz="2800" b="1" i="1" dirty="0"/>
              <a:t>write effectively </a:t>
            </a:r>
            <a:r>
              <a:rPr lang="en-US" sz="2800" i="1" dirty="0"/>
              <a:t>about them </a:t>
            </a:r>
            <a:endParaRPr lang="en-US" sz="2800" dirty="0"/>
          </a:p>
          <a:p>
            <a:r>
              <a:rPr lang="en-US" sz="2800" i="1" dirty="0" smtClean="0"/>
              <a:t>Ability </a:t>
            </a:r>
            <a:r>
              <a:rPr lang="en-US" sz="2800" i="1" dirty="0"/>
              <a:t>to </a:t>
            </a:r>
            <a:r>
              <a:rPr lang="en-US" sz="2800" b="1" i="1" dirty="0"/>
              <a:t>conduct research </a:t>
            </a:r>
            <a:r>
              <a:rPr lang="en-US" sz="2800" i="1" dirty="0"/>
              <a:t>and </a:t>
            </a:r>
            <a:r>
              <a:rPr lang="en-US" sz="2800" b="1" i="1" dirty="0"/>
              <a:t>apply that research to solve problems</a:t>
            </a:r>
            <a:r>
              <a:rPr lang="en-US" sz="2800" i="1" dirty="0"/>
              <a:t> or address a particular </a:t>
            </a:r>
            <a:r>
              <a:rPr lang="en-US" sz="2800" i="1" dirty="0" smtClean="0"/>
              <a:t>issue</a:t>
            </a:r>
          </a:p>
          <a:p>
            <a:pPr lvl="0"/>
            <a:r>
              <a:rPr lang="en-US" sz="2800" i="1" dirty="0"/>
              <a:t>Ability to </a:t>
            </a:r>
            <a:r>
              <a:rPr lang="en-US" sz="2800" b="1" i="1" dirty="0"/>
              <a:t>evaluate and write arguments </a:t>
            </a:r>
            <a:r>
              <a:rPr lang="en-US" sz="2800" i="1" dirty="0"/>
              <a:t>based on substantive claims, sound reasoning, and relevant evidence </a:t>
            </a:r>
            <a:endParaRPr lang="en-US" sz="2800" dirty="0"/>
          </a:p>
          <a:p>
            <a:pPr lvl="0"/>
            <a:r>
              <a:rPr lang="en-US" sz="2800" i="1" dirty="0" smtClean="0"/>
              <a:t>Ability </a:t>
            </a:r>
            <a:r>
              <a:rPr lang="en-US" sz="2800" i="1" dirty="0"/>
              <a:t>to </a:t>
            </a:r>
            <a:r>
              <a:rPr lang="en-US" sz="2800" b="1" i="1" dirty="0"/>
              <a:t>discuss and debate findings </a:t>
            </a:r>
            <a:r>
              <a:rPr lang="en-US" sz="2800" i="1" dirty="0"/>
              <a:t>and evidence with peers, demonstrating a </a:t>
            </a:r>
            <a:r>
              <a:rPr lang="en-US" sz="2800" b="1" i="1" dirty="0"/>
              <a:t>command of standard English </a:t>
            </a:r>
            <a:r>
              <a:rPr lang="en-US" sz="2800" i="1" dirty="0"/>
              <a:t>as appropriate</a:t>
            </a:r>
            <a:endParaRPr lang="en-US" sz="2800" dirty="0"/>
          </a:p>
          <a:p>
            <a:pPr marL="0" indent="0">
              <a:buNone/>
            </a:pPr>
            <a:endParaRPr lang="en-US" sz="2400" dirty="0"/>
          </a:p>
          <a:p>
            <a:endParaRPr lang="en-US" sz="2400" dirty="0"/>
          </a:p>
          <a:p>
            <a:endParaRPr lang="en-US" sz="2400" dirty="0"/>
          </a:p>
        </p:txBody>
      </p:sp>
      <p:sp>
        <p:nvSpPr>
          <p:cNvPr id="3" name="Title 2"/>
          <p:cNvSpPr>
            <a:spLocks noGrp="1"/>
          </p:cNvSpPr>
          <p:nvPr>
            <p:ph type="title"/>
          </p:nvPr>
        </p:nvSpPr>
        <p:spPr/>
        <p:txBody>
          <a:bodyPr/>
          <a:lstStyle/>
          <a:p>
            <a:r>
              <a:rPr lang="en-US" b="1" dirty="0"/>
              <a:t>English Language Arts and Literacy:</a:t>
            </a:r>
            <a:br>
              <a:rPr lang="en-US" b="1" dirty="0"/>
            </a:br>
            <a:r>
              <a:rPr lang="en-US" b="1" dirty="0"/>
              <a:t>Key College Ready Competencies </a:t>
            </a:r>
            <a:endParaRPr lang="en-US"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27</a:t>
            </a:fld>
            <a:endParaRPr lang="en-US" dirty="0"/>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22268587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4912360"/>
          </a:xfrm>
        </p:spPr>
        <p:txBody>
          <a:bodyPr/>
          <a:lstStyle/>
          <a:p>
            <a:r>
              <a:rPr lang="en-US" dirty="0" smtClean="0"/>
              <a:t>One </a:t>
            </a:r>
            <a:r>
              <a:rPr lang="en-US" dirty="0"/>
              <a:t>of the key requirements of the </a:t>
            </a:r>
            <a:r>
              <a:rPr lang="en-US" dirty="0" smtClean="0"/>
              <a:t>CCSS for </a:t>
            </a:r>
            <a:r>
              <a:rPr lang="en-US" dirty="0"/>
              <a:t>Reading—Reading Standard 10—is that all </a:t>
            </a:r>
            <a:r>
              <a:rPr lang="en-US" b="1" dirty="0"/>
              <a:t>students must be able to comprehend texts of steadily increasing complexity </a:t>
            </a:r>
            <a:r>
              <a:rPr lang="en-US" dirty="0"/>
              <a:t>as they progress through school. </a:t>
            </a:r>
            <a:endParaRPr lang="en-US" dirty="0" smtClean="0"/>
          </a:p>
          <a:p>
            <a:r>
              <a:rPr lang="en-US" dirty="0" smtClean="0"/>
              <a:t>By </a:t>
            </a:r>
            <a:r>
              <a:rPr lang="en-US" dirty="0"/>
              <a:t>the time they complete the core, students must be </a:t>
            </a:r>
            <a:r>
              <a:rPr lang="en-US" b="1" dirty="0"/>
              <a:t>able to read and comprehend independently and proficiently </a:t>
            </a:r>
            <a:r>
              <a:rPr lang="en-US" dirty="0"/>
              <a:t>the kinds of complex texts commonly found in college and careers. </a:t>
            </a:r>
            <a:endParaRPr lang="en-US" dirty="0" smtClean="0"/>
          </a:p>
          <a:p>
            <a:r>
              <a:rPr lang="en-US" dirty="0" smtClean="0"/>
              <a:t>In </a:t>
            </a:r>
            <a:r>
              <a:rPr lang="en-US" dirty="0"/>
              <a:t>brief, while reading demands in college, </a:t>
            </a:r>
            <a:r>
              <a:rPr lang="en-US" dirty="0" smtClean="0"/>
              <a:t>have </a:t>
            </a:r>
            <a:r>
              <a:rPr lang="en-US" dirty="0"/>
              <a:t>held </a:t>
            </a:r>
            <a:r>
              <a:rPr lang="en-US" dirty="0" smtClean="0"/>
              <a:t>steady, </a:t>
            </a:r>
            <a:r>
              <a:rPr lang="en-US" dirty="0"/>
              <a:t>K–12 texts have actually declined in sophistication. </a:t>
            </a:r>
            <a:endParaRPr lang="en-US" dirty="0" smtClean="0"/>
          </a:p>
          <a:p>
            <a:r>
              <a:rPr lang="en-US" dirty="0" smtClean="0"/>
              <a:t>These </a:t>
            </a:r>
            <a:r>
              <a:rPr lang="en-US" dirty="0"/>
              <a:t>conditions have left a serious gap between many high school seniors’ reading ability and the reading requirements they will face after graduation. </a:t>
            </a:r>
            <a:endParaRPr lang="en-US" dirty="0" smtClean="0"/>
          </a:p>
          <a:p>
            <a:r>
              <a:rPr lang="en-US" dirty="0"/>
              <a:t> </a:t>
            </a:r>
          </a:p>
          <a:p>
            <a:endParaRPr lang="en-US" dirty="0"/>
          </a:p>
        </p:txBody>
      </p:sp>
      <p:sp>
        <p:nvSpPr>
          <p:cNvPr id="3" name="Title 2"/>
          <p:cNvSpPr>
            <a:spLocks noGrp="1"/>
          </p:cNvSpPr>
          <p:nvPr>
            <p:ph type="title"/>
          </p:nvPr>
        </p:nvSpPr>
        <p:spPr/>
        <p:txBody>
          <a:bodyPr>
            <a:normAutofit fontScale="90000"/>
          </a:bodyPr>
          <a:lstStyle/>
          <a:p>
            <a:pPr lvl="0"/>
            <a:r>
              <a:rPr lang="en-US" sz="2400" b="1" i="1" dirty="0" smtClean="0"/>
              <a:t/>
            </a:r>
            <a:br>
              <a:rPr lang="en-US" sz="2400" b="1" i="1" dirty="0" smtClean="0"/>
            </a:br>
            <a:r>
              <a:rPr lang="en-US" sz="2400" b="1" dirty="0" smtClean="0"/>
              <a:t>Ability </a:t>
            </a:r>
            <a:r>
              <a:rPr lang="en-US" sz="2400" b="1" dirty="0"/>
              <a:t>to read and comprehend a range of complex texts commonly found in college and careers independently</a:t>
            </a:r>
            <a:r>
              <a:rPr lang="en-US" dirty="0"/>
              <a:t/>
            </a:r>
            <a:br>
              <a:rPr lang="en-US" dirty="0"/>
            </a:br>
            <a:endParaRPr lang="en-US"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28</a:t>
            </a:fld>
            <a:endParaRPr lang="en-US" dirty="0"/>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30654626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5293360"/>
          </a:xfrm>
        </p:spPr>
        <p:txBody>
          <a:bodyPr>
            <a:normAutofit fontScale="92500"/>
          </a:bodyPr>
          <a:lstStyle/>
          <a:p>
            <a:r>
              <a:rPr lang="en-US" dirty="0"/>
              <a:t> </a:t>
            </a:r>
            <a:r>
              <a:rPr lang="en-US" dirty="0" smtClean="0"/>
              <a:t>A </a:t>
            </a:r>
            <a:r>
              <a:rPr lang="en-US" dirty="0"/>
              <a:t>complex integrated and authentic performance that reflects the demands of college and </a:t>
            </a:r>
            <a:r>
              <a:rPr lang="en-US" dirty="0" smtClean="0"/>
              <a:t>careers—</a:t>
            </a:r>
          </a:p>
          <a:p>
            <a:pPr lvl="1"/>
            <a:r>
              <a:rPr lang="en-US" dirty="0" smtClean="0"/>
              <a:t>is </a:t>
            </a:r>
            <a:r>
              <a:rPr lang="en-US" dirty="0"/>
              <a:t>for students to read and digest a complex text, </a:t>
            </a:r>
            <a:endParaRPr lang="en-US" dirty="0" smtClean="0"/>
          </a:p>
          <a:p>
            <a:pPr lvl="1"/>
            <a:r>
              <a:rPr lang="en-US" dirty="0" smtClean="0"/>
              <a:t>draw </a:t>
            </a:r>
            <a:r>
              <a:rPr lang="en-US" dirty="0"/>
              <a:t>evidence from it in support of logical conclusions, and </a:t>
            </a:r>
            <a:endParaRPr lang="en-US" dirty="0" smtClean="0"/>
          </a:p>
          <a:p>
            <a:pPr lvl="1"/>
            <a:r>
              <a:rPr lang="en-US" dirty="0" smtClean="0"/>
              <a:t>present </a:t>
            </a:r>
            <a:r>
              <a:rPr lang="en-US" dirty="0"/>
              <a:t>a clear and coherent analysis of those conclusions (through explanation or argument) orally and in writing. </a:t>
            </a:r>
            <a:endParaRPr lang="en-US" dirty="0" smtClean="0"/>
          </a:p>
          <a:p>
            <a:r>
              <a:rPr lang="en-US" dirty="0" smtClean="0"/>
              <a:t>Writing </a:t>
            </a:r>
            <a:r>
              <a:rPr lang="en-US" dirty="0"/>
              <a:t>Standard 9 stresses the importance of this reading-writing connection by requiring students to apply one or more reading standards (as defined by Reading Standards 2-9) to a literary or informational text of certain complexity (as defined by Reading Standard 10). </a:t>
            </a:r>
            <a:endParaRPr lang="en-US" dirty="0" smtClean="0"/>
          </a:p>
          <a:p>
            <a:r>
              <a:rPr lang="en-US" dirty="0" smtClean="0"/>
              <a:t>Students </a:t>
            </a:r>
            <a:r>
              <a:rPr lang="en-US" dirty="0"/>
              <a:t>are expected to draw evidence from that text (or texts) to support their analysis (Reading Standard 1), then present that analysis as a coherent argument or an explanation (Writing Standard 1, 2, and 4).  </a:t>
            </a:r>
          </a:p>
          <a:p>
            <a:endParaRPr lang="en-US" dirty="0"/>
          </a:p>
        </p:txBody>
      </p:sp>
      <p:sp>
        <p:nvSpPr>
          <p:cNvPr id="3" name="Title 2"/>
          <p:cNvSpPr>
            <a:spLocks noGrp="1"/>
          </p:cNvSpPr>
          <p:nvPr>
            <p:ph type="title"/>
          </p:nvPr>
        </p:nvSpPr>
        <p:spPr/>
        <p:txBody>
          <a:bodyPr/>
          <a:lstStyle/>
          <a:p>
            <a:pPr lvl="0"/>
            <a:r>
              <a:rPr lang="en-US" b="1" dirty="0"/>
              <a:t>Ability to draw evidence from texts and write effectively about them </a:t>
            </a:r>
            <a:r>
              <a:rPr lang="en-US" dirty="0"/>
              <a:t/>
            </a:r>
            <a:br>
              <a:rPr lang="en-US" dirty="0"/>
            </a:br>
            <a:endParaRPr lang="en-US"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29</a:t>
            </a:fld>
            <a:endParaRPr lang="en-US" dirty="0"/>
          </a:p>
        </p:txBody>
      </p:sp>
      <p:sp>
        <p:nvSpPr>
          <p:cNvPr id="5" name="Text Placeholder 4"/>
          <p:cNvSpPr>
            <a:spLocks noGrp="1"/>
          </p:cNvSpPr>
          <p:nvPr>
            <p:ph type="body" sz="quarter" idx="14"/>
          </p:nvPr>
        </p:nvSpPr>
        <p:spPr>
          <a:xfrm>
            <a:off x="914400" y="7315200"/>
            <a:ext cx="4572000" cy="325120"/>
          </a:xfrm>
        </p:spPr>
        <p:txBody>
          <a:bodyPr/>
          <a:lstStyle/>
          <a:p>
            <a:endParaRPr lang="en-US" dirty="0"/>
          </a:p>
        </p:txBody>
      </p:sp>
    </p:spTree>
    <p:extLst>
      <p:ext uri="{BB962C8B-B14F-4D97-AF65-F5344CB8AC3E}">
        <p14:creationId xmlns:p14="http://schemas.microsoft.com/office/powerpoint/2010/main" val="1944239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48644" y="3446842"/>
            <a:ext cx="7132320" cy="514086"/>
          </a:xfrm>
          <a:prstGeom prst="rect">
            <a:avLst/>
          </a:prstGeom>
          <a:noFill/>
        </p:spPr>
        <p:txBody>
          <a:bodyPr wrap="square" lIns="102714" tIns="51357" rIns="102714" bIns="51357" rtlCol="0">
            <a:spAutoFit/>
          </a:bodyPr>
          <a:lstStyle/>
          <a:p>
            <a:pPr algn="ctr">
              <a:lnSpc>
                <a:spcPct val="80000"/>
              </a:lnSpc>
            </a:pPr>
            <a:r>
              <a:rPr lang="en-US" sz="3200" b="1" dirty="0" smtClean="0">
                <a:solidFill>
                  <a:srgbClr val="000000"/>
                </a:solidFill>
              </a:rPr>
              <a:t>The Education Landscape</a:t>
            </a:r>
            <a:endParaRPr lang="en-US" sz="3200" b="1" i="1" dirty="0">
              <a:solidFill>
                <a:srgbClr val="000000"/>
              </a:solidFill>
              <a:cs typeface="Arial" pitchFamily="34" charset="0"/>
            </a:endParaRPr>
          </a:p>
        </p:txBody>
      </p:sp>
    </p:spTree>
    <p:extLst>
      <p:ext uri="{BB962C8B-B14F-4D97-AF65-F5344CB8AC3E}">
        <p14:creationId xmlns:p14="http://schemas.microsoft.com/office/powerpoint/2010/main" val="143740042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5140960"/>
          </a:xfrm>
        </p:spPr>
        <p:txBody>
          <a:bodyPr>
            <a:normAutofit fontScale="85000" lnSpcReduction="20000"/>
          </a:bodyPr>
          <a:lstStyle/>
          <a:p>
            <a:r>
              <a:rPr lang="en-US" dirty="0" smtClean="0"/>
              <a:t>Credit</a:t>
            </a:r>
            <a:r>
              <a:rPr lang="en-US" dirty="0"/>
              <a:t>-bearing coursework in colleges and universities often requires that students identify areas for research, narrow those topics and adjust research methodology as necessary, and evaluate and synthesize primary and secondary resources as they develop and defend their own conclusions. </a:t>
            </a:r>
            <a:endParaRPr lang="en-US" dirty="0" smtClean="0"/>
          </a:p>
          <a:p>
            <a:r>
              <a:rPr lang="en-US" dirty="0" smtClean="0"/>
              <a:t>Writing </a:t>
            </a:r>
            <a:r>
              <a:rPr lang="en-US" dirty="0"/>
              <a:t>Standards 7 and 8 require that students </a:t>
            </a:r>
            <a:r>
              <a:rPr lang="en-US" b="1" dirty="0"/>
              <a:t>conduct short, focused projects and longer term in depth research</a:t>
            </a:r>
            <a:r>
              <a:rPr lang="en-US" dirty="0"/>
              <a:t>, and in particular, that they are able to gather relevant, credible information from multiple print and digital sources in response to a specific question or prompt. </a:t>
            </a:r>
            <a:endParaRPr lang="en-US" dirty="0" smtClean="0"/>
          </a:p>
          <a:p>
            <a:r>
              <a:rPr lang="en-US" dirty="0" smtClean="0"/>
              <a:t>Several </a:t>
            </a:r>
            <a:r>
              <a:rPr lang="en-US" dirty="0"/>
              <a:t>additional standards from the Reading strand set the requirement that </a:t>
            </a:r>
            <a:r>
              <a:rPr lang="en-US" b="1" dirty="0"/>
              <a:t>students know how to sift through evidence and assess the credibility and accuracy of each source </a:t>
            </a:r>
            <a:r>
              <a:rPr lang="en-US" dirty="0"/>
              <a:t>(Reading Standard 1-9). </a:t>
            </a:r>
            <a:endParaRPr lang="en-US" dirty="0" smtClean="0"/>
          </a:p>
          <a:p>
            <a:r>
              <a:rPr lang="en-US" dirty="0" smtClean="0"/>
              <a:t>Students </a:t>
            </a:r>
            <a:r>
              <a:rPr lang="en-US" dirty="0"/>
              <a:t>are expected to be able to present an account of their research, </a:t>
            </a:r>
            <a:r>
              <a:rPr lang="en-US" b="1" dirty="0"/>
              <a:t>demonstrating their understanding of or defending a position</a:t>
            </a:r>
            <a:r>
              <a:rPr lang="en-US" dirty="0"/>
              <a:t> on the subject under investigation (Writing Standard 1 or 2). </a:t>
            </a:r>
            <a:endParaRPr lang="en-US" dirty="0" smtClean="0"/>
          </a:p>
          <a:p>
            <a:r>
              <a:rPr lang="en-US" dirty="0" smtClean="0"/>
              <a:t>Writing </a:t>
            </a:r>
            <a:r>
              <a:rPr lang="en-US" dirty="0"/>
              <a:t>Standard 4 sets the requirement that students </a:t>
            </a:r>
            <a:r>
              <a:rPr lang="en-US" b="1" dirty="0"/>
              <a:t>produce clear and coherent writing whatever the selected format</a:t>
            </a:r>
            <a:r>
              <a:rPr lang="en-US" dirty="0"/>
              <a:t>. Speaking and Listening Standard 4 sets the expectation that students are able to share findings from their research. </a:t>
            </a:r>
          </a:p>
          <a:p>
            <a:endParaRPr lang="en-US" dirty="0"/>
          </a:p>
        </p:txBody>
      </p:sp>
      <p:sp>
        <p:nvSpPr>
          <p:cNvPr id="3" name="Title 2"/>
          <p:cNvSpPr>
            <a:spLocks noGrp="1"/>
          </p:cNvSpPr>
          <p:nvPr>
            <p:ph type="title"/>
          </p:nvPr>
        </p:nvSpPr>
        <p:spPr>
          <a:xfrm>
            <a:off x="3383280" y="228600"/>
            <a:ext cx="7589520" cy="1300480"/>
          </a:xfrm>
        </p:spPr>
        <p:txBody>
          <a:bodyPr/>
          <a:lstStyle/>
          <a:p>
            <a:pPr lvl="0"/>
            <a:r>
              <a:rPr lang="en-US" b="1" dirty="0"/>
              <a:t>Ability to conduct research and apply that research to solve problems or address a particular issue</a:t>
            </a:r>
            <a:r>
              <a:rPr lang="en-US" dirty="0"/>
              <a:t/>
            </a:r>
            <a:br>
              <a:rPr lang="en-US" dirty="0"/>
            </a:br>
            <a:endParaRPr lang="en-US"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30</a:t>
            </a:fld>
            <a:endParaRPr lang="en-US" dirty="0"/>
          </a:p>
        </p:txBody>
      </p:sp>
      <p:sp>
        <p:nvSpPr>
          <p:cNvPr id="5" name="Text Placeholder 4"/>
          <p:cNvSpPr>
            <a:spLocks noGrp="1"/>
          </p:cNvSpPr>
          <p:nvPr>
            <p:ph type="body" sz="quarter" idx="14"/>
          </p:nvPr>
        </p:nvSpPr>
        <p:spPr>
          <a:xfrm>
            <a:off x="990600" y="7543800"/>
            <a:ext cx="4572000" cy="325120"/>
          </a:xfrm>
        </p:spPr>
        <p:txBody>
          <a:bodyPr/>
          <a:lstStyle/>
          <a:p>
            <a:endParaRPr lang="en-US" dirty="0"/>
          </a:p>
        </p:txBody>
      </p:sp>
    </p:spTree>
    <p:extLst>
      <p:ext uri="{BB962C8B-B14F-4D97-AF65-F5344CB8AC3E}">
        <p14:creationId xmlns:p14="http://schemas.microsoft.com/office/powerpoint/2010/main" val="38381278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5064760"/>
          </a:xfrm>
        </p:spPr>
        <p:txBody>
          <a:bodyPr>
            <a:normAutofit fontScale="92500"/>
          </a:bodyPr>
          <a:lstStyle/>
          <a:p>
            <a:r>
              <a:rPr lang="en-US" dirty="0" smtClean="0"/>
              <a:t>The </a:t>
            </a:r>
            <a:r>
              <a:rPr lang="en-US" dirty="0"/>
              <a:t>Standards put particular emphasis on </a:t>
            </a:r>
            <a:r>
              <a:rPr lang="en-US" b="1" dirty="0"/>
              <a:t>logic, reasoning, and the art of argument</a:t>
            </a:r>
            <a:r>
              <a:rPr lang="en-US" dirty="0"/>
              <a:t>, as these abilities are critical to college and career readiness. </a:t>
            </a:r>
            <a:endParaRPr lang="en-US" dirty="0" smtClean="0"/>
          </a:p>
          <a:p>
            <a:r>
              <a:rPr lang="en-US" dirty="0" smtClean="0"/>
              <a:t>In </a:t>
            </a:r>
            <a:r>
              <a:rPr lang="en-US" dirty="0"/>
              <a:t>particular, the Standards </a:t>
            </a:r>
            <a:r>
              <a:rPr lang="en-US" b="1" dirty="0"/>
              <a:t>focus on students’ ability to evaluate claims, reasoning, and evidence </a:t>
            </a:r>
            <a:r>
              <a:rPr lang="en-US" dirty="0"/>
              <a:t>(Reading Standard 8) and </a:t>
            </a:r>
            <a:endParaRPr lang="en-US" dirty="0" smtClean="0"/>
          </a:p>
          <a:p>
            <a:r>
              <a:rPr lang="en-US" b="1" dirty="0"/>
              <a:t>W</a:t>
            </a:r>
            <a:r>
              <a:rPr lang="en-US" b="1" dirty="0" smtClean="0"/>
              <a:t>rite </a:t>
            </a:r>
            <a:r>
              <a:rPr lang="en-US" b="1" dirty="0"/>
              <a:t>their own arguments on substantive topics and issues </a:t>
            </a:r>
            <a:r>
              <a:rPr lang="en-US" dirty="0"/>
              <a:t>(Writing Standard 1). </a:t>
            </a:r>
            <a:endParaRPr lang="en-US" dirty="0" smtClean="0"/>
          </a:p>
          <a:p>
            <a:r>
              <a:rPr lang="en-US" dirty="0" smtClean="0"/>
              <a:t>The </a:t>
            </a:r>
            <a:r>
              <a:rPr lang="en-US" dirty="0"/>
              <a:t>ability to reason allows for the </a:t>
            </a:r>
            <a:r>
              <a:rPr lang="en-US" b="1" dirty="0"/>
              <a:t>systematic development of ideas </a:t>
            </a:r>
            <a:r>
              <a:rPr lang="en-US" dirty="0"/>
              <a:t>and the ability to make sound choices</a:t>
            </a:r>
            <a:r>
              <a:rPr lang="en-US" dirty="0" smtClean="0"/>
              <a:t>.</a:t>
            </a:r>
          </a:p>
          <a:p>
            <a:r>
              <a:rPr lang="en-US" dirty="0" smtClean="0"/>
              <a:t>Argument </a:t>
            </a:r>
            <a:r>
              <a:rPr lang="en-US" dirty="0"/>
              <a:t>forces a writer to </a:t>
            </a:r>
            <a:r>
              <a:rPr lang="en-US" b="1" dirty="0"/>
              <a:t>evaluate the strengths and weaknesses of multiple perspectives</a:t>
            </a:r>
            <a:r>
              <a:rPr lang="en-US" dirty="0"/>
              <a:t>, requiring something far beyond surface knowledge: students must think critically and deeply, assess the validity of their own thinking, and anticipate counterclaims in opposition to their own assertions.</a:t>
            </a:r>
          </a:p>
          <a:p>
            <a:endParaRPr lang="en-US" dirty="0"/>
          </a:p>
        </p:txBody>
      </p:sp>
      <p:sp>
        <p:nvSpPr>
          <p:cNvPr id="3" name="Title 2"/>
          <p:cNvSpPr>
            <a:spLocks noGrp="1"/>
          </p:cNvSpPr>
          <p:nvPr>
            <p:ph type="title"/>
          </p:nvPr>
        </p:nvSpPr>
        <p:spPr>
          <a:xfrm>
            <a:off x="3383280" y="228600"/>
            <a:ext cx="7589520" cy="1300480"/>
          </a:xfrm>
        </p:spPr>
        <p:txBody>
          <a:bodyPr/>
          <a:lstStyle/>
          <a:p>
            <a:pPr lvl="0"/>
            <a:r>
              <a:rPr lang="en-US" b="1" dirty="0"/>
              <a:t>Ability to evaluate and write arguments based on substantive claims, sound reasoning, and relevant evidence </a:t>
            </a:r>
            <a:r>
              <a:rPr lang="en-US" dirty="0"/>
              <a:t/>
            </a:r>
            <a:br>
              <a:rPr lang="en-US" dirty="0"/>
            </a:br>
            <a:endParaRPr lang="en-US"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31</a:t>
            </a:fld>
            <a:endParaRPr lang="en-US" dirty="0"/>
          </a:p>
        </p:txBody>
      </p:sp>
      <p:sp>
        <p:nvSpPr>
          <p:cNvPr id="5" name="Text Placeholder 4"/>
          <p:cNvSpPr>
            <a:spLocks noGrp="1"/>
          </p:cNvSpPr>
          <p:nvPr>
            <p:ph type="body" sz="quarter" idx="14"/>
          </p:nvPr>
        </p:nvSpPr>
        <p:spPr>
          <a:xfrm>
            <a:off x="1066800" y="7543800"/>
            <a:ext cx="4572000" cy="325120"/>
          </a:xfrm>
        </p:spPr>
        <p:txBody>
          <a:bodyPr/>
          <a:lstStyle/>
          <a:p>
            <a:endParaRPr lang="en-US" dirty="0"/>
          </a:p>
        </p:txBody>
      </p:sp>
    </p:spTree>
    <p:extLst>
      <p:ext uri="{BB962C8B-B14F-4D97-AF65-F5344CB8AC3E}">
        <p14:creationId xmlns:p14="http://schemas.microsoft.com/office/powerpoint/2010/main" val="1108939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5217160"/>
          </a:xfrm>
        </p:spPr>
        <p:txBody>
          <a:bodyPr>
            <a:normAutofit lnSpcReduction="10000"/>
          </a:bodyPr>
          <a:lstStyle/>
          <a:p>
            <a:r>
              <a:rPr lang="en-US" dirty="0" smtClean="0"/>
              <a:t>Success </a:t>
            </a:r>
            <a:r>
              <a:rPr lang="en-US" dirty="0"/>
              <a:t>in credit-bearing college coursework, whether in the humanities, sciences or social sciences, depends heavily on </a:t>
            </a:r>
            <a:r>
              <a:rPr lang="en-US" b="1" dirty="0"/>
              <a:t>effective communication </a:t>
            </a:r>
            <a:r>
              <a:rPr lang="en-US" dirty="0"/>
              <a:t>about the concepts and detailed information contained within readings, lectures and class discussions. </a:t>
            </a:r>
            <a:endParaRPr lang="en-US" dirty="0" smtClean="0"/>
          </a:p>
          <a:p>
            <a:r>
              <a:rPr lang="en-US" dirty="0" smtClean="0"/>
              <a:t>The </a:t>
            </a:r>
            <a:r>
              <a:rPr lang="en-US" b="1" dirty="0"/>
              <a:t>Speaking and Listening Standards </a:t>
            </a:r>
            <a:r>
              <a:rPr lang="en-US" dirty="0"/>
              <a:t>require students to develop a range of these broadly useful oral communication and interpersonal skills</a:t>
            </a:r>
            <a:r>
              <a:rPr lang="en-US" dirty="0" smtClean="0"/>
              <a:t>.</a:t>
            </a:r>
          </a:p>
          <a:p>
            <a:r>
              <a:rPr lang="en-US" dirty="0" smtClean="0"/>
              <a:t>Chief </a:t>
            </a:r>
            <a:r>
              <a:rPr lang="en-US" dirty="0"/>
              <a:t>among these skills is </a:t>
            </a:r>
            <a:r>
              <a:rPr lang="en-US" b="1" dirty="0"/>
              <a:t>knowing how to listen carefully to ideas</a:t>
            </a:r>
            <a:r>
              <a:rPr lang="en-US" dirty="0"/>
              <a:t>, </a:t>
            </a:r>
            <a:r>
              <a:rPr lang="en-US" b="1" dirty="0"/>
              <a:t>integrate information </a:t>
            </a:r>
            <a:r>
              <a:rPr lang="en-US" dirty="0"/>
              <a:t>from oral, visual, quantitative, and media sources (Speaking and Listening Standard 2), </a:t>
            </a:r>
            <a:r>
              <a:rPr lang="en-US" b="1" dirty="0"/>
              <a:t>evaluate what they hear </a:t>
            </a:r>
            <a:r>
              <a:rPr lang="en-US" dirty="0"/>
              <a:t>(</a:t>
            </a:r>
            <a:r>
              <a:rPr lang="en-US" b="1" dirty="0"/>
              <a:t>Speaking and Listening Standard 3), and </a:t>
            </a:r>
            <a:r>
              <a:rPr lang="en-US" dirty="0"/>
              <a:t>present information, findings, and supporting evidence such that listeners can follow the line of reasoning (Speaking and Listening Standard 4</a:t>
            </a:r>
            <a:r>
              <a:rPr lang="en-US" dirty="0" smtClean="0"/>
              <a:t>)</a:t>
            </a:r>
            <a:endParaRPr lang="en-US" dirty="0"/>
          </a:p>
        </p:txBody>
      </p:sp>
      <p:sp>
        <p:nvSpPr>
          <p:cNvPr id="3" name="Title 2"/>
          <p:cNvSpPr>
            <a:spLocks noGrp="1"/>
          </p:cNvSpPr>
          <p:nvPr>
            <p:ph type="title"/>
          </p:nvPr>
        </p:nvSpPr>
        <p:spPr>
          <a:xfrm>
            <a:off x="3383280" y="228600"/>
            <a:ext cx="7589520" cy="1300480"/>
          </a:xfrm>
        </p:spPr>
        <p:txBody>
          <a:bodyPr>
            <a:normAutofit fontScale="90000"/>
          </a:bodyPr>
          <a:lstStyle/>
          <a:p>
            <a:pPr lvl="0"/>
            <a:r>
              <a:rPr lang="en-US" b="1" dirty="0"/>
              <a:t>Ability to discuss and debate findings and evidence with peers, demonstrating a command of standard English as appropriate</a:t>
            </a:r>
            <a:r>
              <a:rPr lang="en-US" dirty="0"/>
              <a:t/>
            </a:r>
            <a:br>
              <a:rPr lang="en-US" dirty="0"/>
            </a:br>
            <a:endParaRPr lang="en-US"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32</a:t>
            </a:fld>
            <a:endParaRPr lang="en-US" dirty="0"/>
          </a:p>
        </p:txBody>
      </p:sp>
      <p:sp>
        <p:nvSpPr>
          <p:cNvPr id="5" name="Text Placeholder 4"/>
          <p:cNvSpPr>
            <a:spLocks noGrp="1"/>
          </p:cNvSpPr>
          <p:nvPr>
            <p:ph type="body" sz="quarter" idx="14"/>
          </p:nvPr>
        </p:nvSpPr>
        <p:spPr>
          <a:xfrm>
            <a:off x="914400" y="7315200"/>
            <a:ext cx="4572000" cy="325120"/>
          </a:xfrm>
        </p:spPr>
        <p:txBody>
          <a:bodyPr/>
          <a:lstStyle/>
          <a:p>
            <a:endParaRPr lang="en-US" dirty="0"/>
          </a:p>
        </p:txBody>
      </p:sp>
    </p:spTree>
    <p:extLst>
      <p:ext uri="{BB962C8B-B14F-4D97-AF65-F5344CB8AC3E}">
        <p14:creationId xmlns:p14="http://schemas.microsoft.com/office/powerpoint/2010/main" val="15159519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33400" y="2362200"/>
            <a:ext cx="10058400" cy="4064000"/>
          </a:xfrm>
        </p:spPr>
        <p:txBody>
          <a:bodyPr/>
          <a:lstStyle/>
          <a:p>
            <a:pPr marL="0" indent="0" algn="ctr">
              <a:buNone/>
            </a:pPr>
            <a:r>
              <a:rPr lang="en-US" sz="3600" b="1" dirty="0" smtClean="0"/>
              <a:t>Common Core State Standards</a:t>
            </a:r>
          </a:p>
          <a:p>
            <a:pPr marL="0" indent="0" algn="ctr">
              <a:buNone/>
            </a:pPr>
            <a:endParaRPr lang="en-US" sz="3600" b="1" dirty="0" smtClean="0"/>
          </a:p>
          <a:p>
            <a:pPr marL="0" indent="0" algn="ctr">
              <a:buNone/>
            </a:pPr>
            <a:r>
              <a:rPr lang="en-US" sz="3600" b="1" dirty="0" smtClean="0"/>
              <a:t>Key College Ready Competencies Required in</a:t>
            </a:r>
          </a:p>
          <a:p>
            <a:pPr marL="0" indent="0" algn="ctr">
              <a:buNone/>
            </a:pPr>
            <a:r>
              <a:rPr lang="en-US" sz="3600" b="1" dirty="0" smtClean="0"/>
              <a:t>Mathematics</a:t>
            </a:r>
            <a:endParaRPr lang="en-US" sz="3600" b="1" dirty="0"/>
          </a:p>
        </p:txBody>
      </p:sp>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33</a:t>
            </a:fld>
            <a:endParaRPr lang="en-US" dirty="0"/>
          </a:p>
        </p:txBody>
      </p:sp>
      <p:sp>
        <p:nvSpPr>
          <p:cNvPr id="5" name="Text Placeholder 4"/>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2027416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smtClean="0"/>
              <a:t>Algebra I</a:t>
            </a:r>
          </a:p>
          <a:p>
            <a:r>
              <a:rPr lang="en-US" dirty="0" smtClean="0"/>
              <a:t>Geometry</a:t>
            </a:r>
          </a:p>
          <a:p>
            <a:r>
              <a:rPr lang="en-US" dirty="0" smtClean="0"/>
              <a:t>Algebra II</a:t>
            </a:r>
          </a:p>
          <a:p>
            <a:r>
              <a:rPr lang="en-US" dirty="0" smtClean="0"/>
              <a:t>Integrated Mathematics I, II, III</a:t>
            </a:r>
            <a:endParaRPr lang="en-US" dirty="0"/>
          </a:p>
        </p:txBody>
      </p:sp>
      <p:sp>
        <p:nvSpPr>
          <p:cNvPr id="3" name="Title 2"/>
          <p:cNvSpPr>
            <a:spLocks noGrp="1"/>
          </p:cNvSpPr>
          <p:nvPr>
            <p:ph type="title"/>
          </p:nvPr>
        </p:nvSpPr>
        <p:spPr/>
        <p:txBody>
          <a:bodyPr/>
          <a:lstStyle/>
          <a:p>
            <a:r>
              <a:rPr lang="en-US" b="1" dirty="0" smtClean="0"/>
              <a:t>College and Career Readiness in Mathematics</a:t>
            </a:r>
            <a:endParaRPr lang="en-US" b="1"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34</a:t>
            </a:fld>
            <a:endParaRPr lang="en-US" dirty="0"/>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21631856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04800" y="1752600"/>
            <a:ext cx="10668000" cy="5486400"/>
          </a:xfrm>
        </p:spPr>
        <p:txBody>
          <a:bodyPr/>
          <a:lstStyle/>
          <a:p>
            <a:r>
              <a:rPr lang="en-US" dirty="0" smtClean="0">
                <a:solidFill>
                  <a:srgbClr val="000000"/>
                </a:solidFill>
              </a:rPr>
              <a:t>“Higher education faculty want evidence for the claim that students have capacity to climb the peaks, not that they have simply landed on top of them.”  Bill McCallum</a:t>
            </a:r>
          </a:p>
          <a:p>
            <a:r>
              <a:rPr lang="en-US" dirty="0" smtClean="0">
                <a:solidFill>
                  <a:srgbClr val="000000"/>
                </a:solidFill>
              </a:rPr>
              <a:t>Good mathematics model will:</a:t>
            </a:r>
          </a:p>
          <a:p>
            <a:pPr lvl="1"/>
            <a:r>
              <a:rPr lang="en-US" dirty="0" smtClean="0">
                <a:solidFill>
                  <a:srgbClr val="000000"/>
                </a:solidFill>
              </a:rPr>
              <a:t> </a:t>
            </a:r>
            <a:r>
              <a:rPr lang="en-US" dirty="0">
                <a:solidFill>
                  <a:srgbClr val="000000"/>
                </a:solidFill>
              </a:rPr>
              <a:t>Y</a:t>
            </a:r>
            <a:r>
              <a:rPr lang="en-US" dirty="0" smtClean="0">
                <a:solidFill>
                  <a:srgbClr val="000000"/>
                </a:solidFill>
              </a:rPr>
              <a:t>ield data that show what students are able to do and evaluate their ability to demonstrate deeper thinking (breadth and depth)</a:t>
            </a:r>
          </a:p>
          <a:p>
            <a:pPr lvl="1"/>
            <a:r>
              <a:rPr lang="en-US" dirty="0" smtClean="0">
                <a:solidFill>
                  <a:srgbClr val="000000"/>
                </a:solidFill>
              </a:rPr>
              <a:t>Evaluate the retention of knowledge over the course of high school courses</a:t>
            </a:r>
          </a:p>
          <a:p>
            <a:pPr lvl="1"/>
            <a:r>
              <a:rPr lang="en-US" dirty="0" smtClean="0">
                <a:solidFill>
                  <a:srgbClr val="000000"/>
                </a:solidFill>
              </a:rPr>
              <a:t>Draw on multiple competencies to display “chain of reasoning” in assessment tasks</a:t>
            </a:r>
          </a:p>
          <a:p>
            <a:pPr lvl="1"/>
            <a:r>
              <a:rPr lang="en-US" dirty="0" smtClean="0">
                <a:solidFill>
                  <a:srgbClr val="000000"/>
                </a:solidFill>
              </a:rPr>
              <a:t>Assure higher education that students deemed “college ready” are truly ready for entry into first-year, credit-bearing coursework, e.g., college algebra</a:t>
            </a:r>
          </a:p>
          <a:p>
            <a:pPr lvl="1"/>
            <a:endParaRPr lang="en-US" dirty="0" smtClean="0">
              <a:solidFill>
                <a:srgbClr val="000000"/>
              </a:solidFill>
            </a:endParaRPr>
          </a:p>
          <a:p>
            <a:endParaRPr lang="en-US" dirty="0" smtClean="0">
              <a:solidFill>
                <a:srgbClr val="000000"/>
              </a:solidFill>
            </a:endParaRPr>
          </a:p>
        </p:txBody>
      </p:sp>
      <p:sp>
        <p:nvSpPr>
          <p:cNvPr id="3" name="Title 2"/>
          <p:cNvSpPr>
            <a:spLocks noGrp="1"/>
          </p:cNvSpPr>
          <p:nvPr>
            <p:ph type="title"/>
          </p:nvPr>
        </p:nvSpPr>
        <p:spPr>
          <a:xfrm>
            <a:off x="3352800" y="0"/>
            <a:ext cx="7620000" cy="1295400"/>
          </a:xfrm>
        </p:spPr>
        <p:txBody>
          <a:bodyPr/>
          <a:lstStyle/>
          <a:p>
            <a:r>
              <a:rPr lang="en-US" b="1" dirty="0" smtClean="0">
                <a:solidFill>
                  <a:srgbClr val="000000"/>
                </a:solidFill>
                <a:latin typeface="Calibri" pitchFamily="34" charset="0"/>
              </a:rPr>
              <a:t>Key Mathematics Competencies</a:t>
            </a:r>
            <a:endParaRPr lang="en-US" b="1" dirty="0">
              <a:solidFill>
                <a:srgbClr val="000000"/>
              </a:solidFill>
              <a:latin typeface="Calibri" pitchFamily="34" charset="0"/>
            </a:endParaRPr>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35</a:t>
            </a:fld>
            <a:endParaRPr lang="en-US" dirty="0"/>
          </a:p>
        </p:txBody>
      </p:sp>
      <p:sp>
        <p:nvSpPr>
          <p:cNvPr id="5" name="Text Placeholder 6"/>
          <p:cNvSpPr>
            <a:spLocks noGrp="1"/>
          </p:cNvSpPr>
          <p:nvPr>
            <p:ph type="body" sz="quarter" idx="14"/>
          </p:nvPr>
        </p:nvSpPr>
        <p:spPr>
          <a:xfrm>
            <a:off x="762000" y="6705600"/>
            <a:ext cx="7315200" cy="325120"/>
          </a:xfrm>
        </p:spPr>
        <p:txBody>
          <a:bodyPr/>
          <a:lstStyle/>
          <a:p>
            <a:r>
              <a:rPr lang="en-US" dirty="0" smtClean="0"/>
              <a:t>Source: Report of K-12/Higher Education Math Working Groups for PARCC, February 16, 2011; Higher Education Math Focus Workgroup Summary for PARCC, April 11, 2011</a:t>
            </a:r>
            <a:endParaRPr lang="en-US" dirty="0"/>
          </a:p>
        </p:txBody>
      </p:sp>
    </p:spTree>
    <p:extLst>
      <p:ext uri="{BB962C8B-B14F-4D97-AF65-F5344CB8AC3E}">
        <p14:creationId xmlns:p14="http://schemas.microsoft.com/office/powerpoint/2010/main" val="167528854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609600" y="1752600"/>
            <a:ext cx="9753600" cy="5826760"/>
          </a:xfrm>
        </p:spPr>
        <p:txBody>
          <a:bodyPr numCol="1">
            <a:normAutofit/>
          </a:bodyPr>
          <a:lstStyle/>
          <a:p>
            <a:r>
              <a:rPr lang="en-US" dirty="0">
                <a:solidFill>
                  <a:srgbClr val="000000"/>
                </a:solidFill>
              </a:rPr>
              <a:t>Key Competencies:</a:t>
            </a:r>
          </a:p>
          <a:p>
            <a:pPr lvl="1"/>
            <a:r>
              <a:rPr lang="en-US" dirty="0">
                <a:solidFill>
                  <a:srgbClr val="000000"/>
                </a:solidFill>
              </a:rPr>
              <a:t>The Number System</a:t>
            </a:r>
          </a:p>
          <a:p>
            <a:pPr lvl="1"/>
            <a:r>
              <a:rPr lang="en-US" dirty="0">
                <a:solidFill>
                  <a:srgbClr val="000000"/>
                </a:solidFill>
              </a:rPr>
              <a:t>Ratio and Proportions</a:t>
            </a:r>
          </a:p>
          <a:p>
            <a:pPr lvl="1"/>
            <a:r>
              <a:rPr lang="en-US" dirty="0">
                <a:solidFill>
                  <a:srgbClr val="000000"/>
                </a:solidFill>
              </a:rPr>
              <a:t>Expressions and Equations</a:t>
            </a:r>
          </a:p>
          <a:p>
            <a:pPr lvl="1"/>
            <a:r>
              <a:rPr lang="en-US" dirty="0">
                <a:solidFill>
                  <a:srgbClr val="000000"/>
                </a:solidFill>
              </a:rPr>
              <a:t>Number and Quantity</a:t>
            </a:r>
          </a:p>
          <a:p>
            <a:pPr lvl="1"/>
            <a:r>
              <a:rPr lang="en-US" dirty="0">
                <a:solidFill>
                  <a:srgbClr val="000000"/>
                </a:solidFill>
              </a:rPr>
              <a:t>Algebra: Seeing Structure in Expressions, Creating Equations, Reasoning with Equations and Inequalities</a:t>
            </a:r>
          </a:p>
          <a:p>
            <a:pPr lvl="1"/>
            <a:r>
              <a:rPr lang="en-US" dirty="0">
                <a:solidFill>
                  <a:srgbClr val="000000"/>
                </a:solidFill>
              </a:rPr>
              <a:t>Functions: Interpreting Functions, Building Functions</a:t>
            </a:r>
          </a:p>
          <a:p>
            <a:pPr lvl="1"/>
            <a:r>
              <a:rPr lang="en-US" dirty="0">
                <a:solidFill>
                  <a:srgbClr val="000000"/>
                </a:solidFill>
              </a:rPr>
              <a:t>Geometry: Modeling with Geometry</a:t>
            </a:r>
          </a:p>
          <a:p>
            <a:pPr lvl="1"/>
            <a:r>
              <a:rPr lang="en-US" dirty="0">
                <a:solidFill>
                  <a:srgbClr val="000000"/>
                </a:solidFill>
              </a:rPr>
              <a:t>Statistics and Probability: Interpreting Categorical and Quantitative Data</a:t>
            </a:r>
          </a:p>
          <a:p>
            <a:pPr marL="0" indent="0">
              <a:buNone/>
            </a:pPr>
            <a:endParaRPr lang="en-US" sz="2400" dirty="0">
              <a:solidFill>
                <a:srgbClr val="000000"/>
              </a:solidFill>
            </a:endParaRPr>
          </a:p>
          <a:p>
            <a:endParaRPr lang="en-US" sz="2400" dirty="0">
              <a:solidFill>
                <a:srgbClr val="000000"/>
              </a:solidFill>
            </a:endParaRPr>
          </a:p>
          <a:p>
            <a:pPr marL="0" indent="0">
              <a:buNone/>
            </a:pPr>
            <a:endParaRPr lang="en-US" dirty="0" smtClean="0">
              <a:solidFill>
                <a:srgbClr val="000000"/>
              </a:solidFill>
            </a:endParaRPr>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36</a:t>
            </a:fld>
            <a:endParaRPr lang="en-US" dirty="0"/>
          </a:p>
        </p:txBody>
      </p:sp>
      <p:sp>
        <p:nvSpPr>
          <p:cNvPr id="7" name="Text Placeholder 6"/>
          <p:cNvSpPr>
            <a:spLocks noGrp="1"/>
          </p:cNvSpPr>
          <p:nvPr>
            <p:ph type="body" sz="quarter" idx="14"/>
          </p:nvPr>
        </p:nvSpPr>
        <p:spPr>
          <a:xfrm>
            <a:off x="762000" y="6858000"/>
            <a:ext cx="7315200" cy="325120"/>
          </a:xfrm>
        </p:spPr>
        <p:txBody>
          <a:bodyPr/>
          <a:lstStyle/>
          <a:p>
            <a:r>
              <a:rPr lang="en-US" dirty="0" smtClean="0"/>
              <a:t>Source: Report of K-12/Higher Education Math Working Groups for PARCC, February 16, 2011</a:t>
            </a:r>
            <a:endParaRPr lang="en-US" dirty="0"/>
          </a:p>
        </p:txBody>
      </p:sp>
      <p:sp>
        <p:nvSpPr>
          <p:cNvPr id="8" name="Title 2"/>
          <p:cNvSpPr>
            <a:spLocks noGrp="1"/>
          </p:cNvSpPr>
          <p:nvPr>
            <p:ph type="title"/>
          </p:nvPr>
        </p:nvSpPr>
        <p:spPr/>
        <p:txBody>
          <a:bodyPr/>
          <a:lstStyle/>
          <a:p>
            <a:r>
              <a:rPr lang="en-US" b="1" dirty="0" smtClean="0">
                <a:solidFill>
                  <a:srgbClr val="000000"/>
                </a:solidFill>
                <a:latin typeface="Calibri" pitchFamily="34" charset="0"/>
              </a:rPr>
              <a:t>Key Mathematics Competencies</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131174312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5445760"/>
          </a:xfrm>
        </p:spPr>
        <p:txBody>
          <a:bodyPr/>
          <a:lstStyle/>
          <a:p>
            <a:pPr marL="0" lvl="1" indent="0">
              <a:spcBef>
                <a:spcPts val="600"/>
              </a:spcBef>
              <a:spcAft>
                <a:spcPts val="600"/>
              </a:spcAft>
              <a:buFontTx/>
              <a:buNone/>
              <a:defRPr/>
            </a:pPr>
            <a:r>
              <a:rPr lang="en-US" sz="2400" b="1" dirty="0">
                <a:solidFill>
                  <a:srgbClr val="0091B2"/>
                </a:solidFill>
              </a:rPr>
              <a:t>The high school mathematics standards:</a:t>
            </a:r>
          </a:p>
          <a:p>
            <a:pPr marL="402336" lvl="1" indent="-287338">
              <a:spcBef>
                <a:spcPts val="600"/>
              </a:spcBef>
              <a:spcAft>
                <a:spcPts val="600"/>
              </a:spcAft>
              <a:defRPr/>
            </a:pPr>
            <a:r>
              <a:rPr lang="en-US" sz="2400" dirty="0"/>
              <a:t>Call on students to practice </a:t>
            </a:r>
            <a:r>
              <a:rPr lang="en-US" sz="2400" b="1" i="1" dirty="0"/>
              <a:t>applying mathematical ways of thinking </a:t>
            </a:r>
            <a:r>
              <a:rPr lang="en-US" sz="2400" dirty="0"/>
              <a:t>to real world issues and challenges</a:t>
            </a:r>
          </a:p>
          <a:p>
            <a:pPr marL="402336" lvl="1" indent="-287338">
              <a:spcBef>
                <a:spcPts val="600"/>
              </a:spcBef>
              <a:spcAft>
                <a:spcPts val="600"/>
              </a:spcAft>
              <a:defRPr/>
            </a:pPr>
            <a:r>
              <a:rPr lang="en-US" sz="2400" dirty="0"/>
              <a:t>Require students to develop </a:t>
            </a:r>
            <a:r>
              <a:rPr lang="en-US" sz="2400" b="1" dirty="0"/>
              <a:t>a </a:t>
            </a:r>
            <a:r>
              <a:rPr lang="en-US" sz="2400" b="1" i="1" dirty="0"/>
              <a:t>depth of understanding and ability to apply mathematics to novel situations</a:t>
            </a:r>
            <a:r>
              <a:rPr lang="en-US" sz="2400" dirty="0"/>
              <a:t>, as college students and employees regularly are called to do</a:t>
            </a:r>
          </a:p>
          <a:p>
            <a:pPr marL="402336" lvl="1" indent="-287338">
              <a:spcBef>
                <a:spcPts val="600"/>
              </a:spcBef>
              <a:spcAft>
                <a:spcPts val="600"/>
              </a:spcAft>
              <a:defRPr/>
            </a:pPr>
            <a:r>
              <a:rPr lang="en-US" sz="2400" dirty="0"/>
              <a:t>Emphasize </a:t>
            </a:r>
            <a:r>
              <a:rPr lang="en-US" sz="2400" b="1" i="1" dirty="0"/>
              <a:t>mathematical </a:t>
            </a:r>
            <a:r>
              <a:rPr lang="en-US" sz="2400" i="1" dirty="0"/>
              <a:t>modeling</a:t>
            </a:r>
            <a:r>
              <a:rPr lang="en-US" sz="2400" dirty="0"/>
              <a:t>, the use of mathematics and statistics to </a:t>
            </a:r>
            <a:r>
              <a:rPr lang="en-US" sz="2400" i="1" dirty="0"/>
              <a:t>analyze empirical situations</a:t>
            </a:r>
            <a:r>
              <a:rPr lang="en-US" sz="2400" dirty="0"/>
              <a:t>, understand them better, and improve decisions </a:t>
            </a:r>
          </a:p>
          <a:p>
            <a:pPr marL="402336" lvl="1" indent="-287338">
              <a:spcBef>
                <a:spcPts val="600"/>
              </a:spcBef>
              <a:spcAft>
                <a:spcPts val="600"/>
              </a:spcAft>
              <a:defRPr/>
            </a:pPr>
            <a:r>
              <a:rPr lang="en-US" sz="2400" dirty="0" smtClean="0"/>
              <a:t>Identify the mathematics that all students should study in order to be </a:t>
            </a:r>
            <a:r>
              <a:rPr lang="en-US" sz="2400" b="1" i="1" dirty="0" smtClean="0"/>
              <a:t>college and career ready</a:t>
            </a:r>
            <a:endParaRPr lang="en-US" sz="2400" b="1" dirty="0" smtClean="0"/>
          </a:p>
          <a:p>
            <a:endParaRPr lang="en-US" dirty="0"/>
          </a:p>
        </p:txBody>
      </p:sp>
      <p:sp>
        <p:nvSpPr>
          <p:cNvPr id="3" name="Title 2"/>
          <p:cNvSpPr>
            <a:spLocks noGrp="1"/>
          </p:cNvSpPr>
          <p:nvPr>
            <p:ph type="title"/>
          </p:nvPr>
        </p:nvSpPr>
        <p:spPr/>
        <p:txBody>
          <a:bodyPr/>
          <a:lstStyle/>
          <a:p>
            <a:r>
              <a:rPr lang="en-US" b="1" dirty="0" smtClean="0"/>
              <a:t>Overview of High School Mathematics Standards</a:t>
            </a:r>
            <a:endParaRPr lang="en-US" b="1"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37</a:t>
            </a:fld>
            <a:endParaRPr lang="en-US" dirty="0"/>
          </a:p>
        </p:txBody>
      </p:sp>
      <p:sp>
        <p:nvSpPr>
          <p:cNvPr id="5" name="Text Placeholder 4"/>
          <p:cNvSpPr>
            <a:spLocks noGrp="1"/>
          </p:cNvSpPr>
          <p:nvPr>
            <p:ph type="body" sz="quarter" idx="14"/>
          </p:nvPr>
        </p:nvSpPr>
        <p:spPr>
          <a:xfrm>
            <a:off x="914400" y="7315200"/>
            <a:ext cx="4572000" cy="325120"/>
          </a:xfrm>
        </p:spPr>
        <p:txBody>
          <a:bodyPr/>
          <a:lstStyle/>
          <a:p>
            <a:endParaRPr lang="en-US"/>
          </a:p>
        </p:txBody>
      </p:sp>
    </p:spTree>
    <p:extLst>
      <p:ext uri="{BB962C8B-B14F-4D97-AF65-F5344CB8AC3E}">
        <p14:creationId xmlns:p14="http://schemas.microsoft.com/office/powerpoint/2010/main" val="16358833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sz="2800" b="1" dirty="0"/>
              <a:t>After rich discussion about these two models and variations on each, consensus was reached among the participants that the current proposed draft design meets the criteria most effectively, provided that the following conditions are met</a:t>
            </a:r>
            <a:r>
              <a:rPr lang="en-US" sz="2800" b="1" dirty="0" smtClean="0"/>
              <a:t>:</a:t>
            </a:r>
            <a:endParaRPr lang="en-US" sz="1800" dirty="0"/>
          </a:p>
          <a:p>
            <a:pPr lvl="1"/>
            <a:r>
              <a:rPr lang="en-US" sz="2500" b="1" dirty="0"/>
              <a:t>Key competencies (domains) within each course critical to ensuring CCR</a:t>
            </a:r>
            <a:endParaRPr lang="en-US" sz="900" dirty="0"/>
          </a:p>
          <a:p>
            <a:pPr lvl="1"/>
            <a:r>
              <a:rPr lang="en-US" sz="2500" b="1" dirty="0"/>
              <a:t>Design the CR indicator to measure </a:t>
            </a:r>
            <a:endParaRPr lang="en-US" sz="900" dirty="0"/>
          </a:p>
          <a:p>
            <a:pPr lvl="2"/>
            <a:r>
              <a:rPr lang="en-US" sz="1800" b="1" dirty="0"/>
              <a:t>Depth (key competencies), and </a:t>
            </a:r>
            <a:endParaRPr lang="en-US" sz="850" dirty="0"/>
          </a:p>
          <a:p>
            <a:pPr lvl="2"/>
            <a:r>
              <a:rPr lang="en-US" sz="1800" b="1" dirty="0"/>
              <a:t>breadth (know core competencies from all 3 math courses)</a:t>
            </a:r>
            <a:endParaRPr lang="en-US" sz="850" dirty="0"/>
          </a:p>
          <a:p>
            <a:endParaRPr lang="en-US" dirty="0"/>
          </a:p>
        </p:txBody>
      </p:sp>
      <p:sp>
        <p:nvSpPr>
          <p:cNvPr id="3" name="Title 2"/>
          <p:cNvSpPr>
            <a:spLocks noGrp="1"/>
          </p:cNvSpPr>
          <p:nvPr>
            <p:ph type="title"/>
          </p:nvPr>
        </p:nvSpPr>
        <p:spPr/>
        <p:txBody>
          <a:bodyPr/>
          <a:lstStyle/>
          <a:p>
            <a:r>
              <a:rPr lang="en-US" b="1" dirty="0" smtClean="0"/>
              <a:t>Math Focus Group</a:t>
            </a:r>
            <a:endParaRPr lang="en-US" b="1"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38</a:t>
            </a:fld>
            <a:endParaRPr lang="en-US" dirty="0"/>
          </a:p>
        </p:txBody>
      </p:sp>
      <p:sp>
        <p:nvSpPr>
          <p:cNvPr id="5" name="Text Placeholder 4"/>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1930111021"/>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5445760"/>
          </a:xfrm>
        </p:spPr>
        <p:txBody>
          <a:bodyPr>
            <a:normAutofit fontScale="92500"/>
          </a:bodyPr>
          <a:lstStyle/>
          <a:p>
            <a:r>
              <a:rPr lang="en-US" sz="2400" b="1" dirty="0" smtClean="0"/>
              <a:t>“</a:t>
            </a:r>
            <a:r>
              <a:rPr lang="en-US" sz="2400" b="1" dirty="0"/>
              <a:t>College Ready” </a:t>
            </a:r>
            <a:endParaRPr lang="en-US" sz="2400" b="1" dirty="0" smtClean="0"/>
          </a:p>
          <a:p>
            <a:pPr lvl="1"/>
            <a:r>
              <a:rPr lang="en-US" sz="2100" dirty="0" smtClean="0"/>
              <a:t>be </a:t>
            </a:r>
            <a:r>
              <a:rPr lang="en-US" sz="2100" dirty="0"/>
              <a:t>sufficiently high, to be determined in 2015, so that no student is erroneously deemed college ready when they are not. </a:t>
            </a:r>
            <a:endParaRPr lang="en-US" sz="2100" dirty="0" smtClean="0"/>
          </a:p>
          <a:p>
            <a:r>
              <a:rPr lang="en-US" sz="2400" b="1" dirty="0" smtClean="0"/>
              <a:t>“</a:t>
            </a:r>
            <a:r>
              <a:rPr lang="en-US" sz="2400" b="1" dirty="0"/>
              <a:t>Conditionally College </a:t>
            </a:r>
            <a:r>
              <a:rPr lang="en-US" sz="2400" b="1" dirty="0" smtClean="0"/>
              <a:t>Ready” </a:t>
            </a:r>
          </a:p>
          <a:p>
            <a:pPr lvl="1"/>
            <a:r>
              <a:rPr lang="en-US" sz="2100" dirty="0" smtClean="0"/>
              <a:t>designed </a:t>
            </a:r>
            <a:r>
              <a:rPr lang="en-US" sz="2100" dirty="0"/>
              <a:t>to include students who are on-track for college readiness, but need additional instruction to ensure they hit the mark by the end of high school</a:t>
            </a:r>
            <a:r>
              <a:rPr lang="en-US" sz="2100" dirty="0" smtClean="0"/>
              <a:t>.</a:t>
            </a:r>
            <a:endParaRPr lang="en-US" sz="2400" dirty="0"/>
          </a:p>
          <a:p>
            <a:r>
              <a:rPr lang="en-US" sz="2400" b="1" dirty="0"/>
              <a:t>Test taken in 9</a:t>
            </a:r>
            <a:r>
              <a:rPr lang="en-US" sz="2400" b="1" baseline="30000" dirty="0"/>
              <a:t>th</a:t>
            </a:r>
            <a:r>
              <a:rPr lang="en-US" sz="2400" b="1" dirty="0"/>
              <a:t> or 10</a:t>
            </a:r>
            <a:r>
              <a:rPr lang="en-US" sz="2400" b="1" baseline="30000" dirty="0"/>
              <a:t>th</a:t>
            </a:r>
            <a:r>
              <a:rPr lang="en-US" sz="2400" b="1" dirty="0"/>
              <a:t> grade</a:t>
            </a:r>
            <a:endParaRPr lang="en-US" sz="2400" dirty="0"/>
          </a:p>
          <a:p>
            <a:pPr lvl="1"/>
            <a:r>
              <a:rPr lang="en-US" sz="2100" dirty="0"/>
              <a:t>Considered conditionally ready due to year of school; </a:t>
            </a:r>
            <a:endParaRPr lang="en-US" sz="2100" dirty="0" smtClean="0"/>
          </a:p>
          <a:p>
            <a:pPr lvl="1"/>
            <a:r>
              <a:rPr lang="en-US" sz="2100" dirty="0"/>
              <a:t>S</a:t>
            </a:r>
            <a:r>
              <a:rPr lang="en-US" sz="2100" dirty="0" smtClean="0"/>
              <a:t>tudents </a:t>
            </a:r>
            <a:r>
              <a:rPr lang="en-US" sz="2100" dirty="0"/>
              <a:t>must continue to successfully complete progressively rigorous high school level course work through the end of 11</a:t>
            </a:r>
            <a:r>
              <a:rPr lang="en-US" sz="2100" baseline="30000" dirty="0"/>
              <a:t>th</a:t>
            </a:r>
            <a:r>
              <a:rPr lang="en-US" sz="2100" dirty="0"/>
              <a:t> grade to be considered College Ready</a:t>
            </a:r>
            <a:r>
              <a:rPr lang="en-US" sz="2100" dirty="0" smtClean="0"/>
              <a:t>.</a:t>
            </a:r>
          </a:p>
          <a:p>
            <a:pPr lvl="1"/>
            <a:r>
              <a:rPr lang="en-US" sz="2100" dirty="0" smtClean="0"/>
              <a:t>Any </a:t>
            </a:r>
            <a:r>
              <a:rPr lang="en-US" sz="2100" dirty="0"/>
              <a:t>student who also takes a college level course during this time will automatically be considered College </a:t>
            </a:r>
            <a:r>
              <a:rPr lang="en-US" sz="2100" dirty="0" smtClean="0"/>
              <a:t>Ready.</a:t>
            </a:r>
            <a:endParaRPr lang="en-US" sz="2100" dirty="0"/>
          </a:p>
          <a:p>
            <a:r>
              <a:rPr lang="en-US" sz="2400" b="1" dirty="0"/>
              <a:t>Test taken in 11</a:t>
            </a:r>
            <a:r>
              <a:rPr lang="en-US" sz="2400" b="1" baseline="30000" dirty="0"/>
              <a:t>th</a:t>
            </a:r>
            <a:r>
              <a:rPr lang="en-US" sz="2400" b="1" dirty="0"/>
              <a:t> grade</a:t>
            </a:r>
            <a:endParaRPr lang="en-US" sz="2400" dirty="0"/>
          </a:p>
          <a:p>
            <a:pPr lvl="1"/>
            <a:r>
              <a:rPr lang="en-US" sz="2100" dirty="0"/>
              <a:t>No additional coursework required, </a:t>
            </a:r>
            <a:r>
              <a:rPr lang="en-US" sz="2100" dirty="0" smtClean="0"/>
              <a:t>but additional math in 12</a:t>
            </a:r>
            <a:r>
              <a:rPr lang="en-US" sz="2100" baseline="30000" dirty="0" smtClean="0"/>
              <a:t>th</a:t>
            </a:r>
            <a:r>
              <a:rPr lang="en-US" sz="2100" dirty="0" smtClean="0"/>
              <a:t> grade recommended</a:t>
            </a:r>
            <a:endParaRPr lang="en-US" sz="2100" dirty="0"/>
          </a:p>
          <a:p>
            <a:pPr lvl="1"/>
            <a:r>
              <a:rPr lang="en-US" sz="2100" dirty="0"/>
              <a:t>Successful completion of additional high school coursework</a:t>
            </a:r>
            <a:r>
              <a:rPr lang="en-US" sz="2100" dirty="0" smtClean="0"/>
              <a:t>.</a:t>
            </a:r>
            <a:endParaRPr lang="en-US" sz="2100" dirty="0"/>
          </a:p>
        </p:txBody>
      </p:sp>
      <p:sp>
        <p:nvSpPr>
          <p:cNvPr id="3" name="Title 2"/>
          <p:cNvSpPr>
            <a:spLocks noGrp="1"/>
          </p:cNvSpPr>
          <p:nvPr>
            <p:ph type="title"/>
          </p:nvPr>
        </p:nvSpPr>
        <p:spPr/>
        <p:txBody>
          <a:bodyPr>
            <a:normAutofit fontScale="90000"/>
          </a:bodyPr>
          <a:lstStyle/>
          <a:p>
            <a:r>
              <a:rPr lang="en-US" b="1" dirty="0" smtClean="0"/>
              <a:t>Math Focus Group Recommendation: </a:t>
            </a:r>
            <a:br>
              <a:rPr lang="en-US" b="1" dirty="0" smtClean="0"/>
            </a:br>
            <a:r>
              <a:rPr lang="en-US" b="1" dirty="0" smtClean="0"/>
              <a:t>College Ready &amp; Conditionally College Ready</a:t>
            </a:r>
            <a:endParaRPr lang="en-US" b="1" dirty="0"/>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39</a:t>
            </a:fld>
            <a:endParaRPr lang="en-US" dirty="0"/>
          </a:p>
        </p:txBody>
      </p:sp>
      <p:sp>
        <p:nvSpPr>
          <p:cNvPr id="5" name="Text Placeholder 4"/>
          <p:cNvSpPr>
            <a:spLocks noGrp="1"/>
          </p:cNvSpPr>
          <p:nvPr>
            <p:ph type="body" sz="quarter" idx="14"/>
          </p:nvPr>
        </p:nvSpPr>
        <p:spPr>
          <a:xfrm>
            <a:off x="914400" y="7311272"/>
            <a:ext cx="4572000" cy="325120"/>
          </a:xfrm>
        </p:spPr>
        <p:txBody>
          <a:bodyPr/>
          <a:lstStyle/>
          <a:p>
            <a:endParaRPr lang="en-US" dirty="0"/>
          </a:p>
        </p:txBody>
      </p:sp>
    </p:spTree>
    <p:extLst>
      <p:ext uri="{BB962C8B-B14F-4D97-AF65-F5344CB8AC3E}">
        <p14:creationId xmlns:p14="http://schemas.microsoft.com/office/powerpoint/2010/main" val="349230605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52400" y="1752600"/>
            <a:ext cx="10820400" cy="5826760"/>
          </a:xfrm>
        </p:spPr>
        <p:txBody>
          <a:bodyPr/>
          <a:lstStyle/>
          <a:p>
            <a:r>
              <a:rPr lang="en-US" dirty="0" smtClean="0">
                <a:solidFill>
                  <a:srgbClr val="000000"/>
                </a:solidFill>
              </a:rPr>
              <a:t>National commitment to increase the rates at which students graduate from high school</a:t>
            </a:r>
          </a:p>
          <a:p>
            <a:pPr lvl="1"/>
            <a:r>
              <a:rPr lang="en-US" dirty="0" smtClean="0">
                <a:solidFill>
                  <a:srgbClr val="000000"/>
                </a:solidFill>
              </a:rPr>
              <a:t>Prepared for success in college and careers</a:t>
            </a:r>
          </a:p>
          <a:p>
            <a:pPr lvl="1"/>
            <a:r>
              <a:rPr lang="en-US" dirty="0" smtClean="0">
                <a:solidFill>
                  <a:srgbClr val="000000"/>
                </a:solidFill>
              </a:rPr>
              <a:t>Ability to compete in global economy</a:t>
            </a:r>
          </a:p>
          <a:p>
            <a:r>
              <a:rPr lang="en-US" dirty="0" smtClean="0">
                <a:solidFill>
                  <a:srgbClr val="000000"/>
                </a:solidFill>
              </a:rPr>
              <a:t>National initiatives designed to demystify transition between high school and college</a:t>
            </a:r>
          </a:p>
          <a:p>
            <a:r>
              <a:rPr lang="en-US" dirty="0" smtClean="0">
                <a:solidFill>
                  <a:srgbClr val="000000"/>
                </a:solidFill>
              </a:rPr>
              <a:t>Policy issues:</a:t>
            </a:r>
          </a:p>
          <a:p>
            <a:pPr lvl="1"/>
            <a:r>
              <a:rPr lang="en-US" dirty="0" smtClean="0">
                <a:solidFill>
                  <a:srgbClr val="000000"/>
                </a:solidFill>
              </a:rPr>
              <a:t>How can students be prepared academically for college?</a:t>
            </a:r>
          </a:p>
          <a:p>
            <a:pPr lvl="1"/>
            <a:r>
              <a:rPr lang="en-US" dirty="0" smtClean="0">
                <a:solidFill>
                  <a:srgbClr val="000000"/>
                </a:solidFill>
              </a:rPr>
              <a:t>Can K-12 and higher education curriculum standards be aligned?</a:t>
            </a:r>
          </a:p>
          <a:p>
            <a:pPr lvl="1"/>
            <a:r>
              <a:rPr lang="en-US" dirty="0" smtClean="0">
                <a:solidFill>
                  <a:srgbClr val="000000"/>
                </a:solidFill>
              </a:rPr>
              <a:t>How do we ensure students who graduate from high school master key core competencies in English and mathematics that point to college success?</a:t>
            </a:r>
          </a:p>
          <a:p>
            <a:pPr lvl="1"/>
            <a:r>
              <a:rPr lang="en-US" dirty="0" smtClean="0">
                <a:solidFill>
                  <a:srgbClr val="000000"/>
                </a:solidFill>
              </a:rPr>
              <a:t>What are the core competencies?</a:t>
            </a:r>
          </a:p>
          <a:p>
            <a:endParaRPr lang="en-US" dirty="0" smtClean="0">
              <a:solidFill>
                <a:srgbClr val="000000"/>
              </a:solidFill>
            </a:endParaRPr>
          </a:p>
          <a:p>
            <a:pPr lvl="1"/>
            <a:endParaRPr lang="en-US" dirty="0" smtClean="0">
              <a:solidFill>
                <a:srgbClr val="000000"/>
              </a:solidFill>
            </a:endParaRPr>
          </a:p>
          <a:p>
            <a:endParaRPr lang="en-US" dirty="0" smtClean="0">
              <a:solidFill>
                <a:srgbClr val="000000"/>
              </a:solidFill>
            </a:endParaRPr>
          </a:p>
        </p:txBody>
      </p:sp>
      <p:sp>
        <p:nvSpPr>
          <p:cNvPr id="3" name="Title 2"/>
          <p:cNvSpPr>
            <a:spLocks noGrp="1"/>
          </p:cNvSpPr>
          <p:nvPr>
            <p:ph type="title"/>
          </p:nvPr>
        </p:nvSpPr>
        <p:spPr>
          <a:xfrm>
            <a:off x="3352800" y="0"/>
            <a:ext cx="7620000" cy="1295400"/>
          </a:xfrm>
        </p:spPr>
        <p:txBody>
          <a:bodyPr/>
          <a:lstStyle/>
          <a:p>
            <a:r>
              <a:rPr lang="en-US" b="1" dirty="0" smtClean="0">
                <a:solidFill>
                  <a:srgbClr val="000000"/>
                </a:solidFill>
                <a:latin typeface="Calibri" pitchFamily="34" charset="0"/>
              </a:rPr>
              <a:t>Overview</a:t>
            </a:r>
            <a:endParaRPr lang="en-US" b="1" dirty="0">
              <a:solidFill>
                <a:srgbClr val="000000"/>
              </a:solidFill>
              <a:latin typeface="Calibri" pitchFamily="34" charset="0"/>
            </a:endParaRPr>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4</a:t>
            </a:fld>
            <a:endParaRPr lang="en-US" dirty="0"/>
          </a:p>
        </p:txBody>
      </p:sp>
    </p:spTree>
    <p:extLst>
      <p:ext uri="{BB962C8B-B14F-4D97-AF65-F5344CB8AC3E}">
        <p14:creationId xmlns:p14="http://schemas.microsoft.com/office/powerpoint/2010/main" val="192290738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83280" y="1"/>
            <a:ext cx="7589520" cy="1300480"/>
          </a:xfrm>
          <a:prstGeom prst="rect">
            <a:avLst/>
          </a:prstGeom>
        </p:spPr>
        <p:txBody>
          <a:bodyPr/>
          <a:lstStyle/>
          <a:p>
            <a:r>
              <a:rPr lang="en-US" b="1" dirty="0" smtClean="0"/>
              <a:t>Race to the Top: </a:t>
            </a:r>
            <a:br>
              <a:rPr lang="en-US" b="1" dirty="0" smtClean="0"/>
            </a:br>
            <a:r>
              <a:rPr lang="en-US" b="1" dirty="0" smtClean="0"/>
              <a:t>Assessment Program Competition</a:t>
            </a:r>
            <a:endParaRPr lang="en-US" b="1" dirty="0"/>
          </a:p>
        </p:txBody>
      </p:sp>
      <p:sp>
        <p:nvSpPr>
          <p:cNvPr id="2" name="Content Placeholder 1"/>
          <p:cNvSpPr>
            <a:spLocks noGrp="1"/>
          </p:cNvSpPr>
          <p:nvPr>
            <p:ph idx="1"/>
          </p:nvPr>
        </p:nvSpPr>
        <p:spPr>
          <a:xfrm>
            <a:off x="182884" y="1857590"/>
            <a:ext cx="10607040" cy="4807374"/>
          </a:xfrm>
        </p:spPr>
        <p:txBody>
          <a:bodyPr/>
          <a:lstStyle/>
          <a:p>
            <a:pPr>
              <a:spcBef>
                <a:spcPts val="0"/>
              </a:spcBef>
              <a:spcAft>
                <a:spcPts val="1347"/>
              </a:spcAft>
            </a:pPr>
            <a:r>
              <a:rPr lang="en-US" sz="2400" dirty="0" smtClean="0">
                <a:solidFill>
                  <a:srgbClr val="000000"/>
                </a:solidFill>
              </a:rPr>
              <a:t>$350 million of Race to the Top Fund set aside for awards to consortia of states to design and develop common K-12 assessment systems aligned to common, college- and career-ready standards</a:t>
            </a:r>
          </a:p>
          <a:p>
            <a:pPr>
              <a:spcBef>
                <a:spcPts val="0"/>
              </a:spcBef>
              <a:spcAft>
                <a:spcPts val="1347"/>
              </a:spcAft>
            </a:pPr>
            <a:r>
              <a:rPr lang="en-US" sz="2400" dirty="0" smtClean="0">
                <a:solidFill>
                  <a:srgbClr val="000000"/>
                </a:solidFill>
              </a:rPr>
              <a:t>The competition asked consortia to design assessment systems that meet the dual needs of </a:t>
            </a:r>
            <a:r>
              <a:rPr lang="en-US" sz="2400" i="1" dirty="0" smtClean="0">
                <a:solidFill>
                  <a:srgbClr val="000000"/>
                </a:solidFill>
              </a:rPr>
              <a:t>accountability </a:t>
            </a:r>
            <a:r>
              <a:rPr lang="en-US" sz="2400" dirty="0" smtClean="0">
                <a:solidFill>
                  <a:srgbClr val="000000"/>
                </a:solidFill>
              </a:rPr>
              <a:t>and </a:t>
            </a:r>
            <a:r>
              <a:rPr lang="en-US" sz="2400" i="1" dirty="0" smtClean="0">
                <a:solidFill>
                  <a:srgbClr val="000000"/>
                </a:solidFill>
              </a:rPr>
              <a:t>instructional improvement</a:t>
            </a:r>
          </a:p>
          <a:p>
            <a:pPr>
              <a:spcBef>
                <a:spcPts val="0"/>
              </a:spcBef>
              <a:spcAft>
                <a:spcPts val="1347"/>
              </a:spcAft>
            </a:pPr>
            <a:r>
              <a:rPr lang="en-US" sz="2400" dirty="0" smtClean="0">
                <a:solidFill>
                  <a:srgbClr val="000000"/>
                </a:solidFill>
              </a:rPr>
              <a:t>In September 2010, the U.S. Department of Education awarded grants to:</a:t>
            </a:r>
          </a:p>
          <a:p>
            <a:pPr marL="1280362" lvl="1" indent="-386962">
              <a:spcBef>
                <a:spcPts val="0"/>
              </a:spcBef>
              <a:spcAft>
                <a:spcPts val="1347"/>
              </a:spcAft>
            </a:pPr>
            <a:r>
              <a:rPr lang="en-US" dirty="0" smtClean="0">
                <a:solidFill>
                  <a:srgbClr val="000000"/>
                </a:solidFill>
              </a:rPr>
              <a:t>Partnership for Assessment of Readiness for College and Careers (PARCC)</a:t>
            </a:r>
          </a:p>
          <a:p>
            <a:pPr marL="1280362" lvl="1" indent="-386962">
              <a:spcBef>
                <a:spcPts val="0"/>
              </a:spcBef>
              <a:spcAft>
                <a:spcPts val="1347"/>
              </a:spcAft>
            </a:pPr>
            <a:r>
              <a:rPr lang="en-US" dirty="0" smtClean="0">
                <a:solidFill>
                  <a:srgbClr val="000000"/>
                </a:solidFill>
              </a:rPr>
              <a:t>Smarter Balanced Assessment Consortium (SBAC)</a:t>
            </a:r>
          </a:p>
          <a:p>
            <a:pPr>
              <a:spcBef>
                <a:spcPts val="0"/>
              </a:spcBef>
              <a:spcAft>
                <a:spcPts val="1347"/>
              </a:spcAft>
            </a:pPr>
            <a:r>
              <a:rPr lang="en-US" sz="2400" dirty="0" smtClean="0">
                <a:solidFill>
                  <a:srgbClr val="000000"/>
                </a:solidFill>
              </a:rPr>
              <a:t>The winning consortia have four years to develop assessments systems, and states participating in either consortium will administer new assessments statewide by 2014-2015</a:t>
            </a:r>
          </a:p>
        </p:txBody>
      </p:sp>
      <p:sp>
        <p:nvSpPr>
          <p:cNvPr id="4" name="Slide Number Placeholder 3"/>
          <p:cNvSpPr>
            <a:spLocks noGrp="1"/>
          </p:cNvSpPr>
          <p:nvPr>
            <p:ph type="sldNum" sz="quarter" idx="10"/>
          </p:nvPr>
        </p:nvSpPr>
        <p:spPr/>
        <p:txBody>
          <a:bodyPr>
            <a:normAutofit fontScale="92500" lnSpcReduction="20000"/>
          </a:bodyPr>
          <a:lstStyle/>
          <a:p>
            <a:fld id="{C5B5723D-93F0-4B4C-B2F2-E20AB2C187DF}" type="slidenum">
              <a:rPr lang="en-US" smtClean="0"/>
              <a:pPr/>
              <a:t>40</a:t>
            </a:fld>
            <a:endParaRPr lang="en-US" dirty="0"/>
          </a:p>
        </p:txBody>
      </p:sp>
    </p:spTree>
    <p:extLst>
      <p:ext uri="{BB962C8B-B14F-4D97-AF65-F5344CB8AC3E}">
        <p14:creationId xmlns:p14="http://schemas.microsoft.com/office/powerpoint/2010/main" val="1604438614"/>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5760" y="2032000"/>
            <a:ext cx="10149840" cy="4389120"/>
          </a:xfrm>
        </p:spPr>
        <p:txBody>
          <a:bodyPr/>
          <a:lstStyle/>
          <a:p>
            <a:pPr>
              <a:spcBef>
                <a:spcPts val="1347"/>
              </a:spcBef>
            </a:pPr>
            <a:r>
              <a:rPr lang="en-US" dirty="0" smtClean="0">
                <a:solidFill>
                  <a:srgbClr val="000000"/>
                </a:solidFill>
              </a:rPr>
              <a:t>PARCC is an alliance of 25 states working together to develop a common set of K-12 assessments in English and math anchored in what it takes to be ready for college and careers</a:t>
            </a:r>
          </a:p>
          <a:p>
            <a:pPr>
              <a:spcBef>
                <a:spcPts val="1347"/>
              </a:spcBef>
            </a:pPr>
            <a:r>
              <a:rPr lang="en-US" dirty="0" smtClean="0">
                <a:solidFill>
                  <a:srgbClr val="000000"/>
                </a:solidFill>
              </a:rPr>
              <a:t>PARCC is state-led and a subset of PARCC states make up its Governing Board</a:t>
            </a:r>
          </a:p>
          <a:p>
            <a:pPr>
              <a:spcBef>
                <a:spcPts val="1347"/>
              </a:spcBef>
            </a:pPr>
            <a:r>
              <a:rPr lang="en-US" dirty="0" smtClean="0">
                <a:solidFill>
                  <a:srgbClr val="000000"/>
                </a:solidFill>
              </a:rPr>
              <a:t>State-based collaboration is the hallmark of PARCC, and collectively these states educate more than 31 million students — nearly 63% of    K-12 students attending American public schools</a:t>
            </a:r>
          </a:p>
        </p:txBody>
      </p:sp>
      <p:sp>
        <p:nvSpPr>
          <p:cNvPr id="3" name="Slide Number Placeholder 2"/>
          <p:cNvSpPr>
            <a:spLocks noGrp="1"/>
          </p:cNvSpPr>
          <p:nvPr>
            <p:ph type="sldNum" sz="quarter" idx="10"/>
          </p:nvPr>
        </p:nvSpPr>
        <p:spPr/>
        <p:txBody>
          <a:bodyPr>
            <a:normAutofit fontScale="92500" lnSpcReduction="20000"/>
          </a:bodyPr>
          <a:lstStyle/>
          <a:p>
            <a:pPr>
              <a:defRPr/>
            </a:pPr>
            <a:fld id="{FBBE1732-D372-4A08-A104-0C3D48CC6752}" type="slidenum">
              <a:rPr lang="en-US" smtClean="0"/>
              <a:pPr>
                <a:defRPr/>
              </a:pPr>
              <a:t>41</a:t>
            </a:fld>
            <a:endParaRPr lang="en-US" dirty="0"/>
          </a:p>
        </p:txBody>
      </p:sp>
      <p:sp>
        <p:nvSpPr>
          <p:cNvPr id="4" name="Title 3"/>
          <p:cNvSpPr>
            <a:spLocks noGrp="1"/>
          </p:cNvSpPr>
          <p:nvPr>
            <p:ph type="title"/>
          </p:nvPr>
        </p:nvSpPr>
        <p:spPr>
          <a:xfrm>
            <a:off x="3383280" y="0"/>
            <a:ext cx="7589520" cy="1300480"/>
          </a:xfrm>
        </p:spPr>
        <p:txBody>
          <a:bodyPr/>
          <a:lstStyle/>
          <a:p>
            <a:r>
              <a:rPr lang="en-US" b="1" dirty="0" smtClean="0">
                <a:solidFill>
                  <a:srgbClr val="000000"/>
                </a:solidFill>
              </a:rPr>
              <a:t>About PARCC</a:t>
            </a:r>
            <a:endParaRPr lang="en-US" b="1" dirty="0">
              <a:solidFill>
                <a:srgbClr val="000000"/>
              </a:solidFill>
            </a:endParaRPr>
          </a:p>
        </p:txBody>
      </p:sp>
    </p:spTree>
    <p:extLst>
      <p:ext uri="{BB962C8B-B14F-4D97-AF65-F5344CB8AC3E}">
        <p14:creationId xmlns:p14="http://schemas.microsoft.com/office/powerpoint/2010/main" val="3377224557"/>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normAutofit lnSpcReduction="10000"/>
          </a:bodyPr>
          <a:lstStyle/>
          <a:p>
            <a:pPr>
              <a:defRPr/>
            </a:pPr>
            <a:fld id="{ED0246FE-B556-4559-AEB6-D137F425C89D}" type="slidenum">
              <a:rPr lang="en-US"/>
              <a:pPr>
                <a:defRPr/>
              </a:pPr>
              <a:t>42</a:t>
            </a:fld>
            <a:endParaRPr lang="en-US" dirty="0"/>
          </a:p>
        </p:txBody>
      </p:sp>
      <p:sp>
        <p:nvSpPr>
          <p:cNvPr id="9" name="Title 8"/>
          <p:cNvSpPr>
            <a:spLocks noGrp="1"/>
          </p:cNvSpPr>
          <p:nvPr>
            <p:ph type="title"/>
          </p:nvPr>
        </p:nvSpPr>
        <p:spPr/>
        <p:txBody>
          <a:bodyPr/>
          <a:lstStyle/>
          <a:p>
            <a:pPr algn="ctr"/>
            <a:r>
              <a:rPr lang="en-US" b="1" dirty="0" smtClean="0"/>
              <a:t>PARCC States</a:t>
            </a:r>
            <a:endParaRPr lang="en-US" b="1" dirty="0"/>
          </a:p>
        </p:txBody>
      </p:sp>
      <p:sp>
        <p:nvSpPr>
          <p:cNvPr id="15" name="TextBox 14"/>
          <p:cNvSpPr txBox="1"/>
          <p:nvPr/>
        </p:nvSpPr>
        <p:spPr>
          <a:xfrm>
            <a:off x="4114800" y="5933440"/>
            <a:ext cx="5303520" cy="473049"/>
          </a:xfrm>
          <a:prstGeom prst="rect">
            <a:avLst/>
          </a:prstGeom>
          <a:noFill/>
        </p:spPr>
        <p:txBody>
          <a:bodyPr wrap="square" lIns="102714" tIns="51357" rIns="102714" bIns="51357" rtlCol="0">
            <a:spAutoFit/>
          </a:bodyPr>
          <a:lstStyle/>
          <a:p>
            <a:pPr>
              <a:lnSpc>
                <a:spcPct val="150000"/>
              </a:lnSpc>
              <a:spcBef>
                <a:spcPts val="674"/>
              </a:spcBef>
            </a:pPr>
            <a:r>
              <a:rPr lang="en-US" sz="1600" b="1" i="1" dirty="0" smtClean="0"/>
              <a:t>Governing Board States               Participating States</a:t>
            </a:r>
          </a:p>
        </p:txBody>
      </p:sp>
      <p:sp>
        <p:nvSpPr>
          <p:cNvPr id="2" name="Content Placeholder 1"/>
          <p:cNvSpPr>
            <a:spLocks noGrp="1"/>
          </p:cNvSpPr>
          <p:nvPr>
            <p:ph idx="1"/>
          </p:nvPr>
        </p:nvSpPr>
        <p:spPr>
          <a:xfrm>
            <a:off x="510540" y="1524000"/>
            <a:ext cx="9875520" cy="4988560"/>
          </a:xfrm>
        </p:spPr>
        <p:txBody>
          <a:bodyPr/>
          <a:lstStyle/>
          <a:p>
            <a:endParaRPr lang="en-US" dirty="0"/>
          </a:p>
        </p:txBody>
      </p:sp>
      <p:pic>
        <p:nvPicPr>
          <p:cNvPr id="8" name="Picture 2" descr="J:\PowerPoint Presentations\Maps\PARCC-States-with-Governing.png"/>
          <p:cNvPicPr>
            <a:picLocks noChangeAspect="1" noChangeArrowheads="1"/>
          </p:cNvPicPr>
          <p:nvPr/>
        </p:nvPicPr>
        <p:blipFill>
          <a:blip r:embed="rId2"/>
          <a:srcRect/>
          <a:stretch>
            <a:fillRect/>
          </a:stretch>
        </p:blipFill>
        <p:spPr bwMode="auto">
          <a:xfrm>
            <a:off x="0" y="1295400"/>
            <a:ext cx="10896600" cy="5002535"/>
          </a:xfrm>
          <a:prstGeom prst="rect">
            <a:avLst/>
          </a:prstGeom>
          <a:noFill/>
        </p:spPr>
      </p:pic>
      <p:sp>
        <p:nvSpPr>
          <p:cNvPr id="10" name="Title 1"/>
          <p:cNvSpPr txBox="1">
            <a:spLocks/>
          </p:cNvSpPr>
          <p:nvPr/>
        </p:nvSpPr>
        <p:spPr>
          <a:xfrm>
            <a:off x="-1" y="0"/>
            <a:ext cx="7303129" cy="1295400"/>
          </a:xfrm>
          <a:prstGeom prst="rect">
            <a:avLst/>
          </a:prstGeom>
        </p:spPr>
        <p:txBody>
          <a:bodyPr lIns="102714" tIns="51357" rIns="102714" bIns="51357" anchor="ctr"/>
          <a:lstStyle>
            <a:lvl1pPr marL="192589" indent="0" algn="l" defTabSz="1027144" rtl="0" eaLnBrk="1" latinLnBrk="0" hangingPunct="1">
              <a:spcBef>
                <a:spcPct val="0"/>
              </a:spcBef>
              <a:buNone/>
              <a:defRPr sz="3200" kern="1200">
                <a:solidFill>
                  <a:schemeClr val="tx1"/>
                </a:solidFill>
                <a:latin typeface="+mj-lt"/>
                <a:ea typeface="+mj-ea"/>
                <a:cs typeface="+mj-cs"/>
              </a:defRPr>
            </a:lvl1pPr>
          </a:lstStyle>
          <a:p>
            <a:endParaRPr lang="en-US" sz="2400" dirty="0" smtClean="0">
              <a:ea typeface="Geneva"/>
              <a:cs typeface="Geneva"/>
            </a:endParaRPr>
          </a:p>
        </p:txBody>
      </p:sp>
      <p:sp>
        <p:nvSpPr>
          <p:cNvPr id="11" name="TextBox 10"/>
          <p:cNvSpPr txBox="1"/>
          <p:nvPr/>
        </p:nvSpPr>
        <p:spPr>
          <a:xfrm>
            <a:off x="3651563" y="5867400"/>
            <a:ext cx="2464807" cy="276999"/>
          </a:xfrm>
          <a:prstGeom prst="rect">
            <a:avLst/>
          </a:prstGeom>
          <a:noFill/>
        </p:spPr>
        <p:txBody>
          <a:bodyPr wrap="square" rtlCol="0">
            <a:spAutoFit/>
          </a:bodyPr>
          <a:lstStyle/>
          <a:p>
            <a:r>
              <a:rPr lang="en-US" sz="1200" b="1" dirty="0" smtClean="0"/>
              <a:t>Governing Board State</a:t>
            </a:r>
            <a:endParaRPr lang="en-US" sz="1200" b="1" dirty="0"/>
          </a:p>
        </p:txBody>
      </p:sp>
      <p:sp>
        <p:nvSpPr>
          <p:cNvPr id="12" name="TextBox 11"/>
          <p:cNvSpPr txBox="1"/>
          <p:nvPr/>
        </p:nvSpPr>
        <p:spPr>
          <a:xfrm>
            <a:off x="6629400" y="5880265"/>
            <a:ext cx="2190939" cy="276999"/>
          </a:xfrm>
          <a:prstGeom prst="rect">
            <a:avLst/>
          </a:prstGeom>
          <a:noFill/>
        </p:spPr>
        <p:txBody>
          <a:bodyPr wrap="square" rtlCol="0">
            <a:spAutoFit/>
          </a:bodyPr>
          <a:lstStyle/>
          <a:p>
            <a:r>
              <a:rPr lang="en-US" sz="1200" b="1" dirty="0" smtClean="0"/>
              <a:t>Participating State</a:t>
            </a:r>
            <a:endParaRPr lang="en-US" sz="1200" b="1" dirty="0"/>
          </a:p>
        </p:txBody>
      </p:sp>
    </p:spTree>
    <p:extLst>
      <p:ext uri="{BB962C8B-B14F-4D97-AF65-F5344CB8AC3E}">
        <p14:creationId xmlns:p14="http://schemas.microsoft.com/office/powerpoint/2010/main" val="1390059487"/>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2"/>
          <p:cNvSpPr>
            <a:spLocks noGrp="1"/>
          </p:cNvSpPr>
          <p:nvPr>
            <p:ph type="title"/>
          </p:nvPr>
        </p:nvSpPr>
        <p:spPr/>
        <p:txBody>
          <a:bodyPr/>
          <a:lstStyle/>
          <a:p>
            <a:r>
              <a:rPr lang="en-US" b="1" dirty="0" smtClean="0"/>
              <a:t>PARCC Governing Board States</a:t>
            </a:r>
          </a:p>
        </p:txBody>
      </p:sp>
      <p:sp>
        <p:nvSpPr>
          <p:cNvPr id="4" name="Slide Number Placeholder 3"/>
          <p:cNvSpPr>
            <a:spLocks noGrp="1"/>
          </p:cNvSpPr>
          <p:nvPr>
            <p:ph type="sldNum" sz="quarter" idx="12"/>
          </p:nvPr>
        </p:nvSpPr>
        <p:spPr/>
        <p:txBody>
          <a:bodyPr>
            <a:normAutofit fontScale="92500" lnSpcReduction="20000"/>
          </a:bodyPr>
          <a:lstStyle/>
          <a:p>
            <a:fld id="{2A1AC07D-BA68-4A6B-ACCE-864032019453}" type="slidenum">
              <a:rPr lang="en-US" smtClean="0"/>
              <a:pPr/>
              <a:t>43</a:t>
            </a:fld>
            <a:endParaRPr lang="en-US" dirty="0"/>
          </a:p>
        </p:txBody>
      </p:sp>
      <p:sp>
        <p:nvSpPr>
          <p:cNvPr id="10" name="TextBox 9"/>
          <p:cNvSpPr txBox="1"/>
          <p:nvPr/>
        </p:nvSpPr>
        <p:spPr>
          <a:xfrm>
            <a:off x="2766061" y="1706882"/>
            <a:ext cx="5440680" cy="503827"/>
          </a:xfrm>
          <a:prstGeom prst="rect">
            <a:avLst/>
          </a:prstGeom>
          <a:noFill/>
        </p:spPr>
        <p:txBody>
          <a:bodyPr wrap="square" lIns="102714" tIns="51357" rIns="102714" bIns="51357" rtlCol="0">
            <a:spAutoFit/>
          </a:bodyPr>
          <a:lstStyle/>
          <a:p>
            <a:pPr algn="ctr"/>
            <a:r>
              <a:rPr lang="en-US" sz="2600" b="1" dirty="0" smtClean="0">
                <a:solidFill>
                  <a:srgbClr val="1D91B1"/>
                </a:solidFill>
                <a:latin typeface="+mj-lt"/>
              </a:rPr>
              <a:t>15 Governing Board States</a:t>
            </a:r>
            <a:endParaRPr lang="en-US" sz="2600" b="1" dirty="0">
              <a:solidFill>
                <a:srgbClr val="1D91B1"/>
              </a:solidFill>
              <a:latin typeface="+mj-lt"/>
            </a:endParaRPr>
          </a:p>
        </p:txBody>
      </p:sp>
      <p:sp>
        <p:nvSpPr>
          <p:cNvPr id="11" name="TextBox 10"/>
          <p:cNvSpPr txBox="1"/>
          <p:nvPr/>
        </p:nvSpPr>
        <p:spPr>
          <a:xfrm>
            <a:off x="91442" y="1835850"/>
            <a:ext cx="3566160" cy="5325402"/>
          </a:xfrm>
          <a:prstGeom prst="rect">
            <a:avLst/>
          </a:prstGeom>
          <a:noFill/>
        </p:spPr>
        <p:txBody>
          <a:bodyPr wrap="square" lIns="102714" tIns="51357" rIns="102714" bIns="51357" numCol="1" rtlCol="0">
            <a:spAutoFit/>
          </a:bodyPr>
          <a:lstStyle/>
          <a:p>
            <a:pPr marL="205430" lvl="1" indent="-205430">
              <a:spcAft>
                <a:spcPts val="337"/>
              </a:spcAft>
              <a:buClr>
                <a:srgbClr val="8F23B3"/>
              </a:buClr>
              <a:buFont typeface="Arial" pitchFamily="34" charset="0"/>
              <a:buChar char="•"/>
            </a:pPr>
            <a:r>
              <a:rPr lang="en-US" sz="2000" dirty="0" smtClean="0"/>
              <a:t>Arizona</a:t>
            </a:r>
          </a:p>
          <a:p>
            <a:pPr marL="205430" lvl="1" indent="-205430">
              <a:spcAft>
                <a:spcPts val="337"/>
              </a:spcAft>
              <a:buClr>
                <a:srgbClr val="8F23B3"/>
              </a:buClr>
              <a:buFont typeface="Arial" pitchFamily="34" charset="0"/>
              <a:buChar char="•"/>
            </a:pPr>
            <a:r>
              <a:rPr lang="en-US" sz="2000" dirty="0" smtClean="0"/>
              <a:t>Arkansas</a:t>
            </a:r>
          </a:p>
          <a:p>
            <a:pPr marL="205430" lvl="1" indent="-205430">
              <a:spcAft>
                <a:spcPts val="337"/>
              </a:spcAft>
              <a:buClr>
                <a:srgbClr val="8F23B3"/>
              </a:buClr>
              <a:buFont typeface="Arial" pitchFamily="34" charset="0"/>
              <a:buChar char="•"/>
            </a:pPr>
            <a:r>
              <a:rPr lang="en-US" sz="2000" dirty="0" smtClean="0"/>
              <a:t>District of Columbia</a:t>
            </a:r>
          </a:p>
          <a:p>
            <a:pPr marL="205430" lvl="1" indent="-205430">
              <a:spcAft>
                <a:spcPts val="337"/>
              </a:spcAft>
              <a:buClr>
                <a:srgbClr val="8F23B3"/>
              </a:buClr>
              <a:buFont typeface="Arial" pitchFamily="34" charset="0"/>
              <a:buChar char="•"/>
            </a:pPr>
            <a:r>
              <a:rPr lang="en-US" sz="2000" dirty="0" smtClean="0"/>
              <a:t>Florida </a:t>
            </a:r>
            <a:r>
              <a:rPr lang="en-US" sz="2000" i="1" dirty="0" smtClean="0"/>
              <a:t>(Fiscal Agent)</a:t>
            </a:r>
            <a:endParaRPr lang="en-US" sz="2000" dirty="0" smtClean="0"/>
          </a:p>
          <a:p>
            <a:pPr marL="205430" lvl="1" indent="-205430">
              <a:spcAft>
                <a:spcPts val="337"/>
              </a:spcAft>
              <a:buClr>
                <a:srgbClr val="8F23B3"/>
              </a:buClr>
              <a:buFont typeface="Arial" pitchFamily="34" charset="0"/>
              <a:buChar char="•"/>
            </a:pPr>
            <a:r>
              <a:rPr lang="en-US" sz="2000" dirty="0" smtClean="0"/>
              <a:t>Georgia</a:t>
            </a:r>
          </a:p>
          <a:p>
            <a:pPr marL="205430" lvl="1" indent="-205430">
              <a:spcAft>
                <a:spcPts val="337"/>
              </a:spcAft>
              <a:buClr>
                <a:srgbClr val="8F23B3"/>
              </a:buClr>
              <a:buFont typeface="Arial" pitchFamily="34" charset="0"/>
              <a:buChar char="•"/>
            </a:pPr>
            <a:r>
              <a:rPr lang="en-US" sz="2000" dirty="0" smtClean="0"/>
              <a:t>Illinois</a:t>
            </a:r>
          </a:p>
          <a:p>
            <a:pPr marL="205430" lvl="1" indent="-205430">
              <a:spcAft>
                <a:spcPts val="337"/>
              </a:spcAft>
              <a:buClr>
                <a:srgbClr val="8F23B3"/>
              </a:buClr>
              <a:buFont typeface="Arial" pitchFamily="34" charset="0"/>
              <a:buChar char="•"/>
            </a:pPr>
            <a:r>
              <a:rPr lang="en-US" sz="2000" dirty="0" smtClean="0"/>
              <a:t>Indiana</a:t>
            </a:r>
          </a:p>
          <a:p>
            <a:pPr marL="205430" lvl="1" indent="-205430">
              <a:spcAft>
                <a:spcPts val="337"/>
              </a:spcAft>
              <a:buClr>
                <a:srgbClr val="8F23B3"/>
              </a:buClr>
              <a:buFont typeface="Arial" pitchFamily="34" charset="0"/>
              <a:buChar char="•"/>
            </a:pPr>
            <a:r>
              <a:rPr lang="en-US" sz="2000" dirty="0" smtClean="0"/>
              <a:t>Louisiana</a:t>
            </a:r>
          </a:p>
          <a:p>
            <a:pPr marL="205430" lvl="1" indent="-205430">
              <a:spcAft>
                <a:spcPts val="337"/>
              </a:spcAft>
              <a:buClr>
                <a:srgbClr val="8F23B3"/>
              </a:buClr>
              <a:buFont typeface="Arial" pitchFamily="34" charset="0"/>
              <a:buChar char="•"/>
            </a:pPr>
            <a:r>
              <a:rPr lang="en-US" sz="2000" dirty="0" smtClean="0"/>
              <a:t>Maryland</a:t>
            </a:r>
          </a:p>
          <a:p>
            <a:pPr marL="205430" lvl="1" indent="-205430">
              <a:spcAft>
                <a:spcPts val="337"/>
              </a:spcAft>
              <a:buClr>
                <a:srgbClr val="8F23B3"/>
              </a:buClr>
              <a:buFont typeface="Arial" pitchFamily="34" charset="0"/>
              <a:buChar char="•"/>
            </a:pPr>
            <a:r>
              <a:rPr lang="en-US" sz="2000" dirty="0" smtClean="0"/>
              <a:t>Massachusetts </a:t>
            </a:r>
            <a:r>
              <a:rPr lang="en-US" sz="2000" i="1" dirty="0" smtClean="0"/>
              <a:t>(Board Chair)</a:t>
            </a:r>
          </a:p>
          <a:p>
            <a:pPr marL="205430" lvl="1" indent="-205430">
              <a:spcAft>
                <a:spcPts val="337"/>
              </a:spcAft>
              <a:buClr>
                <a:srgbClr val="8F23B3"/>
              </a:buClr>
              <a:buFont typeface="Arial" pitchFamily="34" charset="0"/>
              <a:buChar char="•"/>
            </a:pPr>
            <a:r>
              <a:rPr lang="en-US" sz="2000" dirty="0" smtClean="0"/>
              <a:t>New Jersey</a:t>
            </a:r>
          </a:p>
          <a:p>
            <a:pPr marL="205430" lvl="1" indent="-205430">
              <a:spcAft>
                <a:spcPts val="337"/>
              </a:spcAft>
              <a:buClr>
                <a:srgbClr val="8F23B3"/>
              </a:buClr>
              <a:buFont typeface="Arial" pitchFamily="34" charset="0"/>
              <a:buChar char="•"/>
            </a:pPr>
            <a:r>
              <a:rPr lang="en-US" sz="2000" dirty="0" smtClean="0"/>
              <a:t>New York</a:t>
            </a:r>
          </a:p>
          <a:p>
            <a:pPr marL="205430" lvl="1" indent="-205430">
              <a:spcAft>
                <a:spcPts val="337"/>
              </a:spcAft>
              <a:buClr>
                <a:srgbClr val="8F23B3"/>
              </a:buClr>
              <a:buFont typeface="Arial" pitchFamily="34" charset="0"/>
              <a:buChar char="•"/>
            </a:pPr>
            <a:r>
              <a:rPr lang="en-US" sz="2000" dirty="0" smtClean="0"/>
              <a:t>Oklahoma</a:t>
            </a:r>
          </a:p>
          <a:p>
            <a:pPr marL="205430" lvl="1" indent="-205430">
              <a:spcAft>
                <a:spcPts val="337"/>
              </a:spcAft>
              <a:buClr>
                <a:srgbClr val="8F23B3"/>
              </a:buClr>
              <a:buFont typeface="Arial" pitchFamily="34" charset="0"/>
              <a:buChar char="•"/>
            </a:pPr>
            <a:r>
              <a:rPr lang="en-US" sz="2000" dirty="0" smtClean="0"/>
              <a:t>Rhode Island</a:t>
            </a:r>
          </a:p>
          <a:p>
            <a:pPr marL="205430" lvl="1" indent="-205430">
              <a:spcAft>
                <a:spcPts val="337"/>
              </a:spcAft>
              <a:buClr>
                <a:srgbClr val="8F23B3"/>
              </a:buClr>
              <a:buFont typeface="Arial" pitchFamily="34" charset="0"/>
              <a:buChar char="•"/>
            </a:pPr>
            <a:r>
              <a:rPr lang="en-US" sz="2000" dirty="0" smtClean="0"/>
              <a:t>Tennessee</a:t>
            </a:r>
            <a:endParaRPr lang="en-US" sz="2000" dirty="0"/>
          </a:p>
        </p:txBody>
      </p:sp>
      <p:sp>
        <p:nvSpPr>
          <p:cNvPr id="13" name="TextBox 12"/>
          <p:cNvSpPr txBox="1"/>
          <p:nvPr/>
        </p:nvSpPr>
        <p:spPr>
          <a:xfrm>
            <a:off x="3631870" y="2136504"/>
            <a:ext cx="7315200" cy="4420283"/>
          </a:xfrm>
          <a:prstGeom prst="rect">
            <a:avLst/>
          </a:prstGeom>
          <a:noFill/>
        </p:spPr>
        <p:txBody>
          <a:bodyPr wrap="square" lIns="102714" tIns="51357" rIns="102714" bIns="51357" numCol="1" rtlCol="0">
            <a:spAutoFit/>
          </a:bodyPr>
          <a:lstStyle/>
          <a:p>
            <a:pPr marL="205430" lvl="1" indent="-205430">
              <a:spcAft>
                <a:spcPts val="674"/>
              </a:spcAft>
              <a:buClr>
                <a:srgbClr val="8F23B3"/>
              </a:buClr>
              <a:buFont typeface="Arial" pitchFamily="34" charset="0"/>
              <a:buChar char="•"/>
            </a:pPr>
            <a:r>
              <a:rPr lang="en-US" sz="2400" dirty="0" smtClean="0"/>
              <a:t>Governing States will pilot and field test the assessment system components during the 2011–12, 2012–13 and 2013–14 school years, and administer the new assessment system during the 2014-15 school year  </a:t>
            </a:r>
          </a:p>
          <a:p>
            <a:pPr marL="205430" lvl="1" indent="-205430">
              <a:spcAft>
                <a:spcPts val="674"/>
              </a:spcAft>
              <a:buClr>
                <a:srgbClr val="8F23B3"/>
              </a:buClr>
              <a:buFont typeface="Arial" pitchFamily="34" charset="0"/>
              <a:buChar char="•"/>
            </a:pPr>
            <a:r>
              <a:rPr lang="en-US" sz="2400" dirty="0" smtClean="0"/>
              <a:t>Governing States will use the results from the PARCC assessments in their state accountability systems</a:t>
            </a:r>
          </a:p>
          <a:p>
            <a:pPr marL="205430" lvl="1" indent="-205430">
              <a:spcAft>
                <a:spcPts val="674"/>
              </a:spcAft>
              <a:buClr>
                <a:srgbClr val="8F23B3"/>
              </a:buClr>
              <a:buFont typeface="Arial" pitchFamily="34" charset="0"/>
              <a:buChar char="•"/>
            </a:pPr>
            <a:r>
              <a:rPr lang="en-US" sz="2400" dirty="0" smtClean="0"/>
              <a:t>The chief state school officers of the Governing States serve on the PARCC Governing Board and make decisions on behalf of the Partnership on major policies and operational procedures </a:t>
            </a:r>
          </a:p>
          <a:p>
            <a:pPr marL="205430" lvl="1" indent="-205430">
              <a:spcAft>
                <a:spcPts val="337"/>
              </a:spcAft>
              <a:buClr>
                <a:srgbClr val="8F23B3"/>
              </a:buClr>
              <a:buFont typeface="Arial" pitchFamily="34" charset="0"/>
              <a:buChar char="•"/>
            </a:pPr>
            <a:endParaRPr lang="en-US" sz="2300" dirty="0"/>
          </a:p>
        </p:txBody>
      </p:sp>
    </p:spTree>
    <p:extLst>
      <p:ext uri="{BB962C8B-B14F-4D97-AF65-F5344CB8AC3E}">
        <p14:creationId xmlns:p14="http://schemas.microsoft.com/office/powerpoint/2010/main" val="213001161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2"/>
          <p:cNvSpPr>
            <a:spLocks noGrp="1"/>
          </p:cNvSpPr>
          <p:nvPr>
            <p:ph type="title"/>
          </p:nvPr>
        </p:nvSpPr>
        <p:spPr/>
        <p:txBody>
          <a:bodyPr/>
          <a:lstStyle/>
          <a:p>
            <a:r>
              <a:rPr lang="en-US" b="1" dirty="0" smtClean="0"/>
              <a:t>PARCC Participating States</a:t>
            </a:r>
          </a:p>
        </p:txBody>
      </p:sp>
      <p:sp>
        <p:nvSpPr>
          <p:cNvPr id="4" name="Slide Number Placeholder 3"/>
          <p:cNvSpPr>
            <a:spLocks noGrp="1"/>
          </p:cNvSpPr>
          <p:nvPr>
            <p:ph type="sldNum" sz="quarter" idx="12"/>
          </p:nvPr>
        </p:nvSpPr>
        <p:spPr/>
        <p:txBody>
          <a:bodyPr>
            <a:normAutofit fontScale="92500" lnSpcReduction="20000"/>
          </a:bodyPr>
          <a:lstStyle/>
          <a:p>
            <a:fld id="{2A1AC07D-BA68-4A6B-ACCE-864032019453}" type="slidenum">
              <a:rPr lang="en-US" smtClean="0"/>
              <a:pPr/>
              <a:t>44</a:t>
            </a:fld>
            <a:endParaRPr lang="en-US" dirty="0"/>
          </a:p>
        </p:txBody>
      </p:sp>
      <p:sp>
        <p:nvSpPr>
          <p:cNvPr id="11" name="TextBox 10"/>
          <p:cNvSpPr txBox="1"/>
          <p:nvPr/>
        </p:nvSpPr>
        <p:spPr>
          <a:xfrm>
            <a:off x="91442" y="1788161"/>
            <a:ext cx="3566160" cy="4032100"/>
          </a:xfrm>
          <a:prstGeom prst="rect">
            <a:avLst/>
          </a:prstGeom>
          <a:noFill/>
        </p:spPr>
        <p:txBody>
          <a:bodyPr wrap="square" lIns="102714" tIns="51357" rIns="102714" bIns="51357" numCol="1" rtlCol="0">
            <a:spAutoFit/>
          </a:bodyPr>
          <a:lstStyle/>
          <a:p>
            <a:pPr marL="205430" lvl="1" indent="-205430">
              <a:spcAft>
                <a:spcPts val="337"/>
              </a:spcAft>
              <a:buClr>
                <a:srgbClr val="8F23B3"/>
              </a:buClr>
              <a:buFont typeface="Arial" pitchFamily="34" charset="0"/>
              <a:buChar char="•"/>
            </a:pPr>
            <a:r>
              <a:rPr lang="en-US" sz="2300" dirty="0" smtClean="0"/>
              <a:t>Alabama</a:t>
            </a:r>
          </a:p>
          <a:p>
            <a:pPr marL="205430" lvl="1" indent="-205430">
              <a:spcAft>
                <a:spcPts val="337"/>
              </a:spcAft>
              <a:buClr>
                <a:srgbClr val="8F23B3"/>
              </a:buClr>
              <a:buFont typeface="Arial" pitchFamily="34" charset="0"/>
              <a:buChar char="•"/>
            </a:pPr>
            <a:r>
              <a:rPr lang="en-US" sz="2300" dirty="0" smtClean="0"/>
              <a:t>California</a:t>
            </a:r>
          </a:p>
          <a:p>
            <a:pPr marL="205430" lvl="1" indent="-205430">
              <a:spcAft>
                <a:spcPts val="337"/>
              </a:spcAft>
              <a:buClr>
                <a:srgbClr val="8F23B3"/>
              </a:buClr>
              <a:buFont typeface="Arial" pitchFamily="34" charset="0"/>
              <a:buChar char="•"/>
            </a:pPr>
            <a:r>
              <a:rPr lang="en-US" sz="2300" dirty="0" smtClean="0"/>
              <a:t>Colorado</a:t>
            </a:r>
          </a:p>
          <a:p>
            <a:pPr marL="205430" lvl="1" indent="-205430">
              <a:spcAft>
                <a:spcPts val="337"/>
              </a:spcAft>
              <a:buClr>
                <a:srgbClr val="8F23B3"/>
              </a:buClr>
              <a:buFont typeface="Arial" pitchFamily="34" charset="0"/>
              <a:buChar char="•"/>
            </a:pPr>
            <a:r>
              <a:rPr lang="en-US" sz="2300" dirty="0" smtClean="0"/>
              <a:t>Delaware</a:t>
            </a:r>
          </a:p>
          <a:p>
            <a:pPr marL="205430" lvl="1" indent="-205430">
              <a:spcAft>
                <a:spcPts val="337"/>
              </a:spcAft>
              <a:buClr>
                <a:srgbClr val="8F23B3"/>
              </a:buClr>
              <a:buFont typeface="Arial" pitchFamily="34" charset="0"/>
              <a:buChar char="•"/>
            </a:pPr>
            <a:r>
              <a:rPr lang="en-US" sz="2300" dirty="0" smtClean="0"/>
              <a:t>Kentucky</a:t>
            </a:r>
          </a:p>
          <a:p>
            <a:pPr marL="205430" lvl="1" indent="-205430">
              <a:spcAft>
                <a:spcPts val="337"/>
              </a:spcAft>
              <a:buClr>
                <a:srgbClr val="8F23B3"/>
              </a:buClr>
              <a:buFont typeface="Arial" pitchFamily="34" charset="0"/>
              <a:buChar char="•"/>
            </a:pPr>
            <a:r>
              <a:rPr lang="en-US" sz="2300" dirty="0" smtClean="0"/>
              <a:t>Mississippi</a:t>
            </a:r>
          </a:p>
          <a:p>
            <a:pPr marL="205430" lvl="1" indent="-205430">
              <a:spcAft>
                <a:spcPts val="337"/>
              </a:spcAft>
              <a:buClr>
                <a:srgbClr val="8F23B3"/>
              </a:buClr>
              <a:buFont typeface="Arial" pitchFamily="34" charset="0"/>
              <a:buChar char="•"/>
            </a:pPr>
            <a:r>
              <a:rPr lang="en-US" sz="2300" dirty="0" smtClean="0"/>
              <a:t>North Dakota</a:t>
            </a:r>
          </a:p>
          <a:p>
            <a:pPr marL="205430" lvl="1" indent="-205430">
              <a:spcAft>
                <a:spcPts val="337"/>
              </a:spcAft>
              <a:buClr>
                <a:srgbClr val="8F23B3"/>
              </a:buClr>
              <a:buFont typeface="Arial" pitchFamily="34" charset="0"/>
              <a:buChar char="•"/>
            </a:pPr>
            <a:r>
              <a:rPr lang="en-US" sz="2300" dirty="0" smtClean="0"/>
              <a:t>Ohio</a:t>
            </a:r>
          </a:p>
          <a:p>
            <a:pPr marL="205430" lvl="1" indent="-205430">
              <a:spcAft>
                <a:spcPts val="337"/>
              </a:spcAft>
              <a:buClr>
                <a:srgbClr val="8F23B3"/>
              </a:buClr>
              <a:buFont typeface="Arial" pitchFamily="34" charset="0"/>
              <a:buChar char="•"/>
            </a:pPr>
            <a:r>
              <a:rPr lang="en-US" sz="2300" dirty="0" smtClean="0"/>
              <a:t>Pennsylvania </a:t>
            </a:r>
          </a:p>
          <a:p>
            <a:pPr marL="205430" lvl="1" indent="-205430">
              <a:spcAft>
                <a:spcPts val="337"/>
              </a:spcAft>
              <a:buClr>
                <a:srgbClr val="8F23B3"/>
              </a:buClr>
              <a:buFont typeface="Arial" pitchFamily="34" charset="0"/>
              <a:buChar char="•"/>
            </a:pPr>
            <a:r>
              <a:rPr lang="en-US" sz="2300" dirty="0" smtClean="0"/>
              <a:t>South Carolina</a:t>
            </a:r>
          </a:p>
        </p:txBody>
      </p:sp>
      <p:sp>
        <p:nvSpPr>
          <p:cNvPr id="13" name="TextBox 12"/>
          <p:cNvSpPr txBox="1"/>
          <p:nvPr/>
        </p:nvSpPr>
        <p:spPr>
          <a:xfrm>
            <a:off x="3383280" y="2194561"/>
            <a:ext cx="7315200" cy="4581866"/>
          </a:xfrm>
          <a:prstGeom prst="rect">
            <a:avLst/>
          </a:prstGeom>
          <a:noFill/>
        </p:spPr>
        <p:txBody>
          <a:bodyPr wrap="square" lIns="102714" tIns="51357" rIns="102714" bIns="51357" numCol="1" rtlCol="0">
            <a:spAutoFit/>
          </a:bodyPr>
          <a:lstStyle/>
          <a:p>
            <a:pPr marL="253219" indent="-253219">
              <a:spcAft>
                <a:spcPts val="674"/>
              </a:spcAft>
              <a:buClr>
                <a:srgbClr val="8F23B3"/>
              </a:buClr>
              <a:buFont typeface="Arial" pitchFamily="34" charset="0"/>
              <a:buChar char="•"/>
            </a:pPr>
            <a:r>
              <a:rPr lang="en-US" sz="2300" dirty="0" smtClean="0"/>
              <a:t>Participating States provide staff to serve on PARCC’s design committees, working groups, and other task forces established by the Governing Board to conduct the work necessary to design and develop PARCC’s proposed assessment system</a:t>
            </a:r>
          </a:p>
          <a:p>
            <a:pPr marL="253219" indent="-253219">
              <a:spcAft>
                <a:spcPts val="674"/>
              </a:spcAft>
              <a:buClr>
                <a:srgbClr val="8F23B3"/>
              </a:buClr>
              <a:buFont typeface="Arial" pitchFamily="34" charset="0"/>
              <a:buChar char="•"/>
            </a:pPr>
            <a:r>
              <a:rPr lang="en-US" sz="2300" dirty="0" smtClean="0"/>
              <a:t>By 2014–15, any state that remains in PARCC must commit to statewide implementation and administration of the Partnership’s assessment system  </a:t>
            </a:r>
          </a:p>
          <a:p>
            <a:pPr marL="253219" indent="-253219">
              <a:spcAft>
                <a:spcPts val="674"/>
              </a:spcAft>
              <a:buClr>
                <a:srgbClr val="8F23B3"/>
              </a:buClr>
              <a:buFont typeface="Arial" pitchFamily="34" charset="0"/>
              <a:buChar char="•"/>
            </a:pPr>
            <a:r>
              <a:rPr lang="en-US" sz="2300" dirty="0" smtClean="0"/>
              <a:t>Any PARCC Participating State prepared to make the commitments and take on the responsibilities of a Governing State can become one</a:t>
            </a:r>
          </a:p>
          <a:p>
            <a:pPr marL="205430" lvl="1" indent="-205430">
              <a:spcAft>
                <a:spcPts val="337"/>
              </a:spcAft>
              <a:buClr>
                <a:srgbClr val="8F23B3"/>
              </a:buClr>
              <a:buFont typeface="Arial" pitchFamily="34" charset="0"/>
              <a:buChar char="•"/>
            </a:pPr>
            <a:endParaRPr lang="en-US" sz="2300" dirty="0"/>
          </a:p>
        </p:txBody>
      </p:sp>
      <p:sp>
        <p:nvSpPr>
          <p:cNvPr id="10" name="TextBox 9"/>
          <p:cNvSpPr txBox="1"/>
          <p:nvPr/>
        </p:nvSpPr>
        <p:spPr>
          <a:xfrm>
            <a:off x="2209800" y="1676400"/>
            <a:ext cx="5440680" cy="503827"/>
          </a:xfrm>
          <a:prstGeom prst="rect">
            <a:avLst/>
          </a:prstGeom>
          <a:noFill/>
        </p:spPr>
        <p:txBody>
          <a:bodyPr wrap="square" lIns="102714" tIns="51357" rIns="102714" bIns="51357" rtlCol="0">
            <a:spAutoFit/>
          </a:bodyPr>
          <a:lstStyle/>
          <a:p>
            <a:pPr algn="ctr"/>
            <a:r>
              <a:rPr lang="en-US" sz="2600" b="1" dirty="0" smtClean="0">
                <a:solidFill>
                  <a:srgbClr val="1D91B1"/>
                </a:solidFill>
                <a:latin typeface="+mj-lt"/>
              </a:rPr>
              <a:t>10 Participating States</a:t>
            </a:r>
            <a:endParaRPr lang="en-US" sz="2600" b="1" dirty="0">
              <a:solidFill>
                <a:srgbClr val="1D91B1"/>
              </a:solidFill>
              <a:latin typeface="+mj-lt"/>
            </a:endParaRPr>
          </a:p>
        </p:txBody>
      </p:sp>
    </p:spTree>
    <p:extLst>
      <p:ext uri="{BB962C8B-B14F-4D97-AF65-F5344CB8AC3E}">
        <p14:creationId xmlns:p14="http://schemas.microsoft.com/office/powerpoint/2010/main" val="58363765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706880"/>
            <a:ext cx="10972800" cy="4714240"/>
          </a:xfrm>
        </p:spPr>
        <p:txBody>
          <a:bodyPr/>
          <a:lstStyle/>
          <a:p>
            <a:pPr>
              <a:spcBef>
                <a:spcPts val="1347"/>
              </a:spcBef>
            </a:pPr>
            <a:r>
              <a:rPr lang="en-US" sz="2400" dirty="0" smtClean="0"/>
              <a:t>PARCC selected Achieve as its Project Management Partner to play a key role in coordinating the work of the Partnership based on Achieve’s deep experience:</a:t>
            </a:r>
          </a:p>
          <a:p>
            <a:pPr lvl="1">
              <a:spcBef>
                <a:spcPts val="1347"/>
              </a:spcBef>
            </a:pPr>
            <a:r>
              <a:rPr lang="en-US" dirty="0" smtClean="0"/>
              <a:t>Developing educational standards, including the Common Core State Standards;</a:t>
            </a:r>
          </a:p>
          <a:p>
            <a:pPr lvl="1">
              <a:spcBef>
                <a:spcPts val="1347"/>
              </a:spcBef>
            </a:pPr>
            <a:r>
              <a:rPr lang="en-US" dirty="0" smtClean="0"/>
              <a:t>Leading multi-state assessment development efforts anchored in college- and career-ready goals; and</a:t>
            </a:r>
          </a:p>
          <a:p>
            <a:pPr lvl="1">
              <a:spcBef>
                <a:spcPts val="1347"/>
              </a:spcBef>
            </a:pPr>
            <a:r>
              <a:rPr lang="en-US" dirty="0" smtClean="0"/>
              <a:t>Convening a cross-section of state leaders around common issues and challenges</a:t>
            </a:r>
          </a:p>
          <a:p>
            <a:pPr>
              <a:spcBef>
                <a:spcPts val="1347"/>
              </a:spcBef>
            </a:pPr>
            <a:r>
              <a:rPr lang="en-US" sz="2400" dirty="0" smtClean="0"/>
              <a:t>Achieve is a bipartisan, non-profit organization that helps states raise academic standards, improve assessments, and strengthen accountability to prepare all young people for postsecondary education, work, and citizenship  </a:t>
            </a:r>
          </a:p>
          <a:p>
            <a:pPr>
              <a:spcBef>
                <a:spcPts val="1347"/>
              </a:spcBef>
            </a:pPr>
            <a:r>
              <a:rPr lang="en-US" sz="2400" dirty="0" smtClean="0"/>
              <a:t>Achieve’s Board consists of Democratic governors, Republican governors and business leaders</a:t>
            </a:r>
          </a:p>
        </p:txBody>
      </p:sp>
      <p:sp>
        <p:nvSpPr>
          <p:cNvPr id="4" name="Slide Number Placeholder 3"/>
          <p:cNvSpPr>
            <a:spLocks noGrp="1"/>
          </p:cNvSpPr>
          <p:nvPr>
            <p:ph type="sldNum" sz="quarter" idx="10"/>
          </p:nvPr>
        </p:nvSpPr>
        <p:spPr/>
        <p:txBody>
          <a:bodyPr>
            <a:normAutofit lnSpcReduction="10000"/>
          </a:bodyPr>
          <a:lstStyle/>
          <a:p>
            <a:fld id="{C5B5723D-93F0-4B4C-B2F2-E20AB2C187DF}" type="slidenum">
              <a:rPr lang="en-US" smtClean="0"/>
              <a:pPr/>
              <a:t>45</a:t>
            </a:fld>
            <a:endParaRPr lang="en-US" dirty="0"/>
          </a:p>
        </p:txBody>
      </p:sp>
      <p:sp>
        <p:nvSpPr>
          <p:cNvPr id="3" name="Title 2"/>
          <p:cNvSpPr>
            <a:spLocks noGrp="1"/>
          </p:cNvSpPr>
          <p:nvPr>
            <p:ph type="title"/>
          </p:nvPr>
        </p:nvSpPr>
        <p:spPr/>
        <p:txBody>
          <a:bodyPr/>
          <a:lstStyle/>
          <a:p>
            <a:r>
              <a:rPr lang="en-US" b="1" dirty="0" smtClean="0"/>
              <a:t>PARCC Project Management Partner</a:t>
            </a:r>
            <a:endParaRPr lang="en-US" b="1" dirty="0"/>
          </a:p>
        </p:txBody>
      </p:sp>
    </p:spTree>
    <p:extLst>
      <p:ext uri="{BB962C8B-B14F-4D97-AF65-F5344CB8AC3E}">
        <p14:creationId xmlns:p14="http://schemas.microsoft.com/office/powerpoint/2010/main" val="3482283246"/>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48644" y="3446842"/>
            <a:ext cx="7132320" cy="514086"/>
          </a:xfrm>
          <a:prstGeom prst="rect">
            <a:avLst/>
          </a:prstGeom>
          <a:noFill/>
        </p:spPr>
        <p:txBody>
          <a:bodyPr wrap="square" lIns="102714" tIns="51357" rIns="102714" bIns="51357" rtlCol="0">
            <a:spAutoFit/>
          </a:bodyPr>
          <a:lstStyle/>
          <a:p>
            <a:pPr algn="ctr">
              <a:lnSpc>
                <a:spcPct val="80000"/>
              </a:lnSpc>
            </a:pPr>
            <a:r>
              <a:rPr lang="en-US" sz="3200" b="1" dirty="0" smtClean="0">
                <a:solidFill>
                  <a:srgbClr val="000000"/>
                </a:solidFill>
              </a:rPr>
              <a:t>PARCC’s Goals</a:t>
            </a:r>
            <a:endParaRPr lang="en-US" sz="3200" b="1" i="1" dirty="0">
              <a:solidFill>
                <a:srgbClr val="000000"/>
              </a:solidFill>
              <a:cs typeface="Arial" pitchFamily="34" charset="0"/>
            </a:endParaRPr>
          </a:p>
        </p:txBody>
      </p:sp>
    </p:spTree>
    <p:extLst>
      <p:ext uri="{BB962C8B-B14F-4D97-AF65-F5344CB8AC3E}">
        <p14:creationId xmlns:p14="http://schemas.microsoft.com/office/powerpoint/2010/main" val="2644612719"/>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Content Placeholder 1"/>
          <p:cNvSpPr>
            <a:spLocks noGrp="1"/>
          </p:cNvSpPr>
          <p:nvPr>
            <p:ph idx="1"/>
          </p:nvPr>
        </p:nvSpPr>
        <p:spPr>
          <a:xfrm>
            <a:off x="548640" y="1869440"/>
            <a:ext cx="9875520" cy="5217160"/>
          </a:xfrm>
        </p:spPr>
        <p:txBody>
          <a:bodyPr>
            <a:normAutofit fontScale="92500" lnSpcReduction="10000"/>
          </a:bodyPr>
          <a:lstStyle/>
          <a:p>
            <a:r>
              <a:rPr lang="en-US" dirty="0" smtClean="0">
                <a:solidFill>
                  <a:srgbClr val="000000"/>
                </a:solidFill>
              </a:rPr>
              <a:t>Build a pathway to college and career readiness</a:t>
            </a:r>
          </a:p>
          <a:p>
            <a:pPr lvl="1"/>
            <a:r>
              <a:rPr lang="en-US" dirty="0" smtClean="0">
                <a:solidFill>
                  <a:srgbClr val="000000"/>
                </a:solidFill>
              </a:rPr>
              <a:t>Aligned to college- and career-ready, common core standards</a:t>
            </a:r>
          </a:p>
          <a:p>
            <a:pPr lvl="1"/>
            <a:r>
              <a:rPr lang="en-US" dirty="0" smtClean="0">
                <a:solidFill>
                  <a:srgbClr val="000000"/>
                </a:solidFill>
              </a:rPr>
              <a:t>Signal students about college readiness</a:t>
            </a:r>
          </a:p>
          <a:p>
            <a:r>
              <a:rPr lang="en-US" dirty="0" smtClean="0">
                <a:solidFill>
                  <a:srgbClr val="000000"/>
                </a:solidFill>
              </a:rPr>
              <a:t>Construct assessments that enable cross</a:t>
            </a:r>
            <a:r>
              <a:rPr lang="en-US" dirty="0" smtClean="0"/>
              <a:t>-state comparisons</a:t>
            </a:r>
          </a:p>
          <a:p>
            <a:pPr lvl="1"/>
            <a:r>
              <a:rPr lang="en-US" dirty="0" smtClean="0"/>
              <a:t>Grounded in research; internationally benchmarked; anchored in college readiness</a:t>
            </a:r>
          </a:p>
          <a:p>
            <a:r>
              <a:rPr lang="en-US" dirty="0" smtClean="0"/>
              <a:t>Create better assessments</a:t>
            </a:r>
          </a:p>
          <a:p>
            <a:pPr lvl="1"/>
            <a:r>
              <a:rPr lang="en-US" dirty="0" smtClean="0"/>
              <a:t>Mix of short answer with longer open responses</a:t>
            </a:r>
          </a:p>
          <a:p>
            <a:r>
              <a:rPr lang="en-US" dirty="0" smtClean="0"/>
              <a:t>Make better use of technology in assessments  	</a:t>
            </a:r>
          </a:p>
          <a:p>
            <a:pPr lvl="1"/>
            <a:r>
              <a:rPr lang="en-US" dirty="0" smtClean="0"/>
              <a:t>Real-time snapshots of student’s knowledge</a:t>
            </a:r>
          </a:p>
          <a:p>
            <a:pPr lvl="1"/>
            <a:r>
              <a:rPr lang="en-US" dirty="0" smtClean="0"/>
              <a:t>Provide opportunity for teachers and students to make adjustments</a:t>
            </a:r>
          </a:p>
          <a:p>
            <a:r>
              <a:rPr lang="en-US" dirty="0" smtClean="0"/>
              <a:t>Match investments in testing with investments in teaching  </a:t>
            </a:r>
          </a:p>
          <a:p>
            <a:pPr lvl="1"/>
            <a:r>
              <a:rPr lang="en-US" dirty="0" smtClean="0"/>
              <a:t>Support good teaching</a:t>
            </a:r>
          </a:p>
          <a:p>
            <a:pPr lvl="1"/>
            <a:r>
              <a:rPr lang="en-US" dirty="0" smtClean="0"/>
              <a:t>Provide early signals</a:t>
            </a:r>
          </a:p>
          <a:p>
            <a:pPr lvl="1"/>
            <a:endParaRPr lang="en-US" dirty="0" smtClean="0"/>
          </a:p>
          <a:p>
            <a:pPr lvl="1"/>
            <a:endParaRPr lang="en-US" dirty="0" smtClean="0"/>
          </a:p>
          <a:p>
            <a:pPr lvl="1"/>
            <a:endParaRPr lang="en-US" dirty="0" smtClean="0"/>
          </a:p>
          <a:p>
            <a:endParaRPr lang="en-US" dirty="0" smtClean="0"/>
          </a:p>
        </p:txBody>
      </p:sp>
      <p:sp>
        <p:nvSpPr>
          <p:cNvPr id="4" name="Slide Number Placeholder 3"/>
          <p:cNvSpPr>
            <a:spLocks noGrp="1"/>
          </p:cNvSpPr>
          <p:nvPr>
            <p:ph type="sldNum" sz="quarter" idx="10"/>
          </p:nvPr>
        </p:nvSpPr>
        <p:spPr/>
        <p:txBody>
          <a:bodyPr>
            <a:normAutofit fontScale="92500" lnSpcReduction="20000"/>
          </a:bodyPr>
          <a:lstStyle/>
          <a:p>
            <a:fld id="{862CC508-C822-4A7F-AD0A-3EEB6A43DA3D}" type="slidenum">
              <a:rPr lang="en-US" smtClean="0"/>
              <a:pPr/>
              <a:t>47</a:t>
            </a:fld>
            <a:endParaRPr lang="en-US" dirty="0"/>
          </a:p>
        </p:txBody>
      </p:sp>
      <p:sp>
        <p:nvSpPr>
          <p:cNvPr id="37890" name="Title 2"/>
          <p:cNvSpPr>
            <a:spLocks noGrp="1"/>
          </p:cNvSpPr>
          <p:nvPr>
            <p:ph type="title"/>
          </p:nvPr>
        </p:nvSpPr>
        <p:spPr/>
        <p:txBody>
          <a:bodyPr/>
          <a:lstStyle/>
          <a:p>
            <a:r>
              <a:rPr lang="en-US" b="1" dirty="0" smtClean="0"/>
              <a:t>PARCC’s Goals</a:t>
            </a:r>
          </a:p>
        </p:txBody>
      </p:sp>
    </p:spTree>
    <p:extLst>
      <p:ext uri="{BB962C8B-B14F-4D97-AF65-F5344CB8AC3E}">
        <p14:creationId xmlns:p14="http://schemas.microsoft.com/office/powerpoint/2010/main" val="932115090"/>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normAutofit fontScale="92500" lnSpcReduction="20000"/>
          </a:bodyPr>
          <a:lstStyle/>
          <a:p>
            <a:fld id="{FBBE1732-D372-4A08-A104-0C3D48CC6752}" type="slidenum">
              <a:rPr lang="en-US" smtClean="0">
                <a:solidFill>
                  <a:srgbClr val="000000"/>
                </a:solidFill>
                <a:latin typeface="+mj-lt"/>
              </a:rPr>
              <a:pPr/>
              <a:t>48</a:t>
            </a:fld>
            <a:endParaRPr lang="en-US" dirty="0">
              <a:solidFill>
                <a:srgbClr val="000000"/>
              </a:solidFill>
              <a:latin typeface="+mj-lt"/>
            </a:endParaRPr>
          </a:p>
        </p:txBody>
      </p:sp>
      <p:sp>
        <p:nvSpPr>
          <p:cNvPr id="2" name="Title 1"/>
          <p:cNvSpPr>
            <a:spLocks noGrp="1"/>
          </p:cNvSpPr>
          <p:nvPr>
            <p:ph type="title"/>
          </p:nvPr>
        </p:nvSpPr>
        <p:spPr/>
        <p:txBody>
          <a:bodyPr/>
          <a:lstStyle/>
          <a:p>
            <a:r>
              <a:rPr lang="en-US" b="1" dirty="0" smtClean="0">
                <a:solidFill>
                  <a:srgbClr val="000000"/>
                </a:solidFill>
              </a:rPr>
              <a:t>Goal: Create Better Assessments</a:t>
            </a:r>
            <a:endParaRPr lang="en-US" b="1" dirty="0">
              <a:solidFill>
                <a:srgbClr val="000000"/>
              </a:solidFill>
            </a:endParaRPr>
          </a:p>
        </p:txBody>
      </p:sp>
      <p:sp>
        <p:nvSpPr>
          <p:cNvPr id="34" name="Text Placeholder 33"/>
          <p:cNvSpPr>
            <a:spLocks noGrp="1"/>
          </p:cNvSpPr>
          <p:nvPr>
            <p:ph type="body" sz="quarter" idx="14"/>
          </p:nvPr>
        </p:nvSpPr>
        <p:spPr>
          <a:xfrm>
            <a:off x="640080" y="6827520"/>
            <a:ext cx="7315200" cy="325120"/>
          </a:xfrm>
        </p:spPr>
        <p:txBody>
          <a:bodyPr/>
          <a:lstStyle/>
          <a:p>
            <a:pPr marL="0" indent="0" fontAlgn="base">
              <a:spcBef>
                <a:spcPct val="0"/>
              </a:spcBef>
              <a:spcAft>
                <a:spcPct val="0"/>
              </a:spcAft>
              <a:buClrTx/>
              <a:defRPr/>
            </a:pPr>
            <a:r>
              <a:rPr lang="en-US" i="0" dirty="0" smtClean="0">
                <a:solidFill>
                  <a:srgbClr val="000000"/>
                </a:solidFill>
                <a:latin typeface="+mj-lt"/>
                <a:cs typeface="Arial" pitchFamily="34" charset="0"/>
              </a:rPr>
              <a:t>Source: </a:t>
            </a:r>
            <a:r>
              <a:rPr lang="en-US" dirty="0" smtClean="0">
                <a:solidFill>
                  <a:srgbClr val="000000"/>
                </a:solidFill>
                <a:latin typeface="+mj-lt"/>
                <a:cs typeface="Arial" pitchFamily="34" charset="0"/>
              </a:rPr>
              <a:t>Graphic adapted from a representation prepared by the Center for K-12 Assessment &amp;  Performance Management (www.k12center.org)</a:t>
            </a:r>
            <a:endParaRPr lang="en-US" i="0" dirty="0" smtClean="0">
              <a:solidFill>
                <a:srgbClr val="000000"/>
              </a:solidFill>
              <a:latin typeface="+mj-lt"/>
              <a:cs typeface="Arial" pitchFamily="34" charset="0"/>
            </a:endParaRPr>
          </a:p>
          <a:p>
            <a:endParaRPr lang="en-US" dirty="0">
              <a:solidFill>
                <a:srgbClr val="000000"/>
              </a:solidFill>
              <a:latin typeface="+mj-lt"/>
            </a:endParaRPr>
          </a:p>
        </p:txBody>
      </p:sp>
      <p:sp>
        <p:nvSpPr>
          <p:cNvPr id="7" name="Rectangle 6"/>
          <p:cNvSpPr/>
          <p:nvPr/>
        </p:nvSpPr>
        <p:spPr>
          <a:xfrm>
            <a:off x="460858" y="1628854"/>
            <a:ext cx="10314432" cy="2873706"/>
          </a:xfrm>
          <a:prstGeom prst="rect">
            <a:avLst/>
          </a:prstGeom>
        </p:spPr>
        <p:txBody>
          <a:bodyPr wrap="square" lIns="102714" tIns="51357" rIns="102714" bIns="51357">
            <a:spAutoFit/>
          </a:bodyPr>
          <a:lstStyle/>
          <a:p>
            <a:pPr marL="0" lvl="1" indent="-262138" eaLnBrk="0" hangingPunct="0">
              <a:spcAft>
                <a:spcPts val="674"/>
              </a:spcAft>
              <a:buClr>
                <a:srgbClr val="FFC000"/>
              </a:buClr>
              <a:buSzPct val="75000"/>
            </a:pPr>
            <a:endParaRPr lang="en-US" b="1" kern="0" dirty="0" smtClean="0">
              <a:solidFill>
                <a:srgbClr val="000000"/>
              </a:solidFill>
              <a:latin typeface="+mj-lt"/>
              <a:ea typeface="Geneva"/>
            </a:endParaRPr>
          </a:p>
          <a:p>
            <a:pPr marL="0" lvl="1" indent="-262138" eaLnBrk="0" hangingPunct="0">
              <a:spcAft>
                <a:spcPts val="674"/>
              </a:spcAft>
              <a:buClr>
                <a:srgbClr val="FFC000"/>
              </a:buClr>
              <a:buSzPct val="75000"/>
            </a:pPr>
            <a:endParaRPr lang="en-US" b="1" kern="0" dirty="0" smtClean="0">
              <a:solidFill>
                <a:srgbClr val="000000"/>
              </a:solidFill>
              <a:latin typeface="+mj-lt"/>
              <a:ea typeface="Geneva"/>
            </a:endParaRPr>
          </a:p>
          <a:p>
            <a:pPr marL="0" lvl="1" indent="-262138" eaLnBrk="0" hangingPunct="0">
              <a:spcAft>
                <a:spcPts val="674"/>
              </a:spcAft>
              <a:buClr>
                <a:srgbClr val="FFC000"/>
              </a:buClr>
              <a:buSzPct val="75000"/>
            </a:pPr>
            <a:endParaRPr lang="en-US" b="1" kern="0" dirty="0" smtClean="0">
              <a:solidFill>
                <a:srgbClr val="000000"/>
              </a:solidFill>
              <a:latin typeface="+mj-lt"/>
              <a:ea typeface="Geneva"/>
            </a:endParaRPr>
          </a:p>
          <a:p>
            <a:pPr marL="0" lvl="1" indent="-262138" eaLnBrk="0" hangingPunct="0">
              <a:spcAft>
                <a:spcPts val="674"/>
              </a:spcAft>
              <a:buClr>
                <a:srgbClr val="FFC000"/>
              </a:buClr>
              <a:buSzPct val="75000"/>
            </a:pPr>
            <a:endParaRPr lang="en-US" b="1" kern="0" dirty="0" smtClean="0">
              <a:solidFill>
                <a:srgbClr val="000000"/>
              </a:solidFill>
              <a:latin typeface="+mj-lt"/>
              <a:ea typeface="Geneva"/>
            </a:endParaRPr>
          </a:p>
          <a:p>
            <a:pPr marL="0" lvl="1" indent="-262138" eaLnBrk="0" hangingPunct="0">
              <a:spcAft>
                <a:spcPts val="674"/>
              </a:spcAft>
              <a:buClr>
                <a:srgbClr val="FFC000"/>
              </a:buClr>
              <a:buSzPct val="75000"/>
            </a:pPr>
            <a:endParaRPr lang="en-US" b="1" kern="0" dirty="0" smtClean="0">
              <a:solidFill>
                <a:srgbClr val="000000"/>
              </a:solidFill>
              <a:latin typeface="+mj-lt"/>
              <a:ea typeface="Geneva"/>
            </a:endParaRPr>
          </a:p>
          <a:p>
            <a:pPr marL="0" lvl="1" indent="-262138" eaLnBrk="0" hangingPunct="0">
              <a:spcAft>
                <a:spcPts val="674"/>
              </a:spcAft>
              <a:buClr>
                <a:srgbClr val="FFC000"/>
              </a:buClr>
              <a:buSzPct val="75000"/>
            </a:pPr>
            <a:endParaRPr lang="en-US" b="1" kern="0" dirty="0" smtClean="0">
              <a:solidFill>
                <a:srgbClr val="000000"/>
              </a:solidFill>
              <a:latin typeface="+mj-lt"/>
              <a:ea typeface="Geneva"/>
            </a:endParaRPr>
          </a:p>
          <a:p>
            <a:pPr marL="0" lvl="1" indent="-262138" eaLnBrk="0" hangingPunct="0">
              <a:spcAft>
                <a:spcPts val="674"/>
              </a:spcAft>
              <a:buClr>
                <a:srgbClr val="FFC000"/>
              </a:buClr>
              <a:buSzPct val="75000"/>
            </a:pPr>
            <a:endParaRPr lang="en-US" sz="1900" b="1" i="1" dirty="0" smtClean="0">
              <a:solidFill>
                <a:srgbClr val="000000"/>
              </a:solidFill>
              <a:latin typeface="+mj-lt"/>
              <a:ea typeface="Geneva"/>
            </a:endParaRPr>
          </a:p>
        </p:txBody>
      </p:sp>
      <p:grpSp>
        <p:nvGrpSpPr>
          <p:cNvPr id="3" name="Group 5"/>
          <p:cNvGrpSpPr/>
          <p:nvPr/>
        </p:nvGrpSpPr>
        <p:grpSpPr>
          <a:xfrm>
            <a:off x="-91440" y="1706880"/>
            <a:ext cx="11155680" cy="2383794"/>
            <a:chOff x="-76200" y="1295400"/>
            <a:chExt cx="9296400" cy="2234807"/>
          </a:xfrm>
        </p:grpSpPr>
        <p:grpSp>
          <p:nvGrpSpPr>
            <p:cNvPr id="5" name="Group 60"/>
            <p:cNvGrpSpPr/>
            <p:nvPr/>
          </p:nvGrpSpPr>
          <p:grpSpPr>
            <a:xfrm>
              <a:off x="-76200" y="1688592"/>
              <a:ext cx="9296400" cy="1009892"/>
              <a:chOff x="-76200" y="1688592"/>
              <a:chExt cx="9296400" cy="1009892"/>
            </a:xfrm>
          </p:grpSpPr>
          <p:cxnSp>
            <p:nvCxnSpPr>
              <p:cNvPr id="26" name="Straight Connector 25"/>
              <p:cNvCxnSpPr/>
              <p:nvPr/>
            </p:nvCxnSpPr>
            <p:spPr bwMode="auto">
              <a:xfrm>
                <a:off x="868680" y="2133600"/>
                <a:ext cx="7406640" cy="0"/>
              </a:xfrm>
              <a:prstGeom prst="line">
                <a:avLst/>
              </a:prstGeom>
              <a:ln w="19050" cap="flat">
                <a:solidFill>
                  <a:srgbClr val="1D91B1"/>
                </a:solidFill>
                <a:round/>
                <a:headEnd type="diamond" w="lg" len="lg"/>
                <a:tailEnd type="diamond" w="lg" len="lg"/>
              </a:ln>
            </p:spPr>
            <p:style>
              <a:lnRef idx="1">
                <a:schemeClr val="accent2"/>
              </a:lnRef>
              <a:fillRef idx="0">
                <a:schemeClr val="accent2"/>
              </a:fillRef>
              <a:effectRef idx="0">
                <a:schemeClr val="accent2"/>
              </a:effectRef>
              <a:fontRef idx="minor">
                <a:schemeClr val="tx1"/>
              </a:fontRef>
            </p:style>
          </p:cxnSp>
          <p:sp>
            <p:nvSpPr>
              <p:cNvPr id="27" name="TextBox 26"/>
              <p:cNvSpPr txBox="1"/>
              <p:nvPr/>
            </p:nvSpPr>
            <p:spPr>
              <a:xfrm>
                <a:off x="-76200" y="1688592"/>
                <a:ext cx="914400" cy="779060"/>
              </a:xfrm>
              <a:prstGeom prst="rect">
                <a:avLst/>
              </a:prstGeom>
              <a:noFill/>
            </p:spPr>
            <p:txBody>
              <a:bodyPr wrap="square" rtlCol="0">
                <a:spAutoFit/>
              </a:bodyPr>
              <a:lstStyle/>
              <a:p>
                <a:pPr algn="ctr"/>
                <a:r>
                  <a:rPr lang="en-US" sz="1600" b="1" dirty="0" smtClean="0">
                    <a:solidFill>
                      <a:srgbClr val="000000"/>
                    </a:solidFill>
                    <a:latin typeface="+mj-lt"/>
                  </a:rPr>
                  <a:t>START OF SCHOOL YEAR</a:t>
                </a:r>
                <a:endParaRPr lang="en-US" sz="1600" b="1" dirty="0">
                  <a:solidFill>
                    <a:srgbClr val="000000"/>
                  </a:solidFill>
                  <a:latin typeface="+mj-lt"/>
                </a:endParaRPr>
              </a:p>
            </p:txBody>
          </p:sp>
          <p:sp>
            <p:nvSpPr>
              <p:cNvPr id="28" name="TextBox 27"/>
              <p:cNvSpPr txBox="1"/>
              <p:nvPr/>
            </p:nvSpPr>
            <p:spPr>
              <a:xfrm>
                <a:off x="8382000" y="1688592"/>
                <a:ext cx="838200" cy="1009892"/>
              </a:xfrm>
              <a:prstGeom prst="rect">
                <a:avLst/>
              </a:prstGeom>
              <a:noFill/>
            </p:spPr>
            <p:txBody>
              <a:bodyPr wrap="square" rtlCol="0">
                <a:spAutoFit/>
              </a:bodyPr>
              <a:lstStyle/>
              <a:p>
                <a:pPr algn="ctr"/>
                <a:r>
                  <a:rPr lang="en-US" sz="1600" b="1" dirty="0" smtClean="0">
                    <a:solidFill>
                      <a:srgbClr val="000000"/>
                    </a:solidFill>
                    <a:latin typeface="+mj-lt"/>
                  </a:rPr>
                  <a:t>END </a:t>
                </a:r>
              </a:p>
              <a:p>
                <a:pPr algn="ctr"/>
                <a:r>
                  <a:rPr lang="en-US" sz="1600" b="1" dirty="0" smtClean="0">
                    <a:solidFill>
                      <a:srgbClr val="000000"/>
                    </a:solidFill>
                    <a:latin typeface="+mj-lt"/>
                  </a:rPr>
                  <a:t>OF </a:t>
                </a:r>
              </a:p>
              <a:p>
                <a:pPr algn="ctr"/>
                <a:r>
                  <a:rPr lang="en-US" sz="1600" b="1" dirty="0" smtClean="0">
                    <a:solidFill>
                      <a:srgbClr val="000000"/>
                    </a:solidFill>
                    <a:latin typeface="+mj-lt"/>
                  </a:rPr>
                  <a:t>SCHOOL YEAR</a:t>
                </a:r>
                <a:endParaRPr lang="en-US" sz="1600" b="1" dirty="0">
                  <a:solidFill>
                    <a:srgbClr val="000000"/>
                  </a:solidFill>
                  <a:latin typeface="+mj-lt"/>
                </a:endParaRPr>
              </a:p>
            </p:txBody>
          </p:sp>
        </p:grpSp>
        <p:grpSp>
          <p:nvGrpSpPr>
            <p:cNvPr id="6" name="Group 61"/>
            <p:cNvGrpSpPr/>
            <p:nvPr/>
          </p:nvGrpSpPr>
          <p:grpSpPr>
            <a:xfrm>
              <a:off x="1536192" y="1295400"/>
              <a:ext cx="3672840" cy="1549007"/>
              <a:chOff x="1536192" y="1295400"/>
              <a:chExt cx="3672840" cy="1549007"/>
            </a:xfrm>
          </p:grpSpPr>
          <p:sp>
            <p:nvSpPr>
              <p:cNvPr id="20" name="TextBox 19"/>
              <p:cNvSpPr txBox="1"/>
              <p:nvPr/>
            </p:nvSpPr>
            <p:spPr>
              <a:xfrm>
                <a:off x="1536192" y="2296180"/>
                <a:ext cx="1203960" cy="548227"/>
              </a:xfrm>
              <a:prstGeom prst="rect">
                <a:avLst/>
              </a:prstGeom>
              <a:noFill/>
            </p:spPr>
            <p:txBody>
              <a:bodyPr wrap="square" rtlCol="0">
                <a:spAutoFit/>
              </a:bodyPr>
              <a:lstStyle/>
              <a:p>
                <a:pPr algn="ctr"/>
                <a:r>
                  <a:rPr lang="en-US" sz="1600" b="1" dirty="0" smtClean="0">
                    <a:solidFill>
                      <a:srgbClr val="000000"/>
                    </a:solidFill>
                    <a:latin typeface="+mj-lt"/>
                  </a:rPr>
                  <a:t>Through-Course 1</a:t>
                </a:r>
                <a:endParaRPr lang="en-US" sz="1600" b="1" dirty="0">
                  <a:solidFill>
                    <a:srgbClr val="000000"/>
                  </a:solidFill>
                  <a:latin typeface="+mj-lt"/>
                </a:endParaRPr>
              </a:p>
            </p:txBody>
          </p:sp>
          <p:sp>
            <p:nvSpPr>
              <p:cNvPr id="21" name="TextBox 20"/>
              <p:cNvSpPr txBox="1"/>
              <p:nvPr/>
            </p:nvSpPr>
            <p:spPr>
              <a:xfrm>
                <a:off x="4005072" y="1295400"/>
                <a:ext cx="1203960" cy="548227"/>
              </a:xfrm>
              <a:prstGeom prst="rect">
                <a:avLst/>
              </a:prstGeom>
              <a:noFill/>
            </p:spPr>
            <p:txBody>
              <a:bodyPr wrap="square" rtlCol="0">
                <a:spAutoFit/>
              </a:bodyPr>
              <a:lstStyle/>
              <a:p>
                <a:pPr algn="ctr"/>
                <a:r>
                  <a:rPr lang="en-US" sz="1600" b="1" dirty="0" smtClean="0">
                    <a:solidFill>
                      <a:srgbClr val="000000"/>
                    </a:solidFill>
                    <a:latin typeface="+mj-lt"/>
                  </a:rPr>
                  <a:t>Through-Course 2</a:t>
                </a:r>
                <a:endParaRPr lang="en-US" sz="1600" b="1" dirty="0">
                  <a:solidFill>
                    <a:srgbClr val="000000"/>
                  </a:solidFill>
                  <a:latin typeface="+mj-lt"/>
                </a:endParaRPr>
              </a:p>
            </p:txBody>
          </p:sp>
          <p:sp>
            <p:nvSpPr>
              <p:cNvPr id="22" name="TextBox 21"/>
              <p:cNvSpPr txBox="1"/>
              <p:nvPr/>
            </p:nvSpPr>
            <p:spPr>
              <a:xfrm>
                <a:off x="1920240" y="1844040"/>
                <a:ext cx="457200" cy="230832"/>
              </a:xfrm>
              <a:prstGeom prst="rect">
                <a:avLst/>
              </a:prstGeom>
              <a:noFill/>
            </p:spPr>
            <p:txBody>
              <a:bodyPr wrap="square" lIns="0" tIns="0" rIns="0" bIns="0" rtlCol="0">
                <a:spAutoFit/>
              </a:bodyPr>
              <a:lstStyle/>
              <a:p>
                <a:pPr algn="ctr"/>
                <a:r>
                  <a:rPr lang="en-US" sz="1600" b="1" dirty="0" smtClean="0">
                    <a:solidFill>
                      <a:srgbClr val="000000"/>
                    </a:solidFill>
                    <a:latin typeface="+mj-lt"/>
                  </a:rPr>
                  <a:t>25%</a:t>
                </a:r>
                <a:endParaRPr lang="en-US" sz="1600" b="1" dirty="0">
                  <a:solidFill>
                    <a:srgbClr val="000000"/>
                  </a:solidFill>
                  <a:latin typeface="+mj-lt"/>
                </a:endParaRPr>
              </a:p>
            </p:txBody>
          </p:sp>
          <p:sp>
            <p:nvSpPr>
              <p:cNvPr id="23" name="TextBox 22"/>
              <p:cNvSpPr txBox="1"/>
              <p:nvPr/>
            </p:nvSpPr>
            <p:spPr>
              <a:xfrm>
                <a:off x="4389120" y="1844040"/>
                <a:ext cx="457200" cy="230832"/>
              </a:xfrm>
              <a:prstGeom prst="rect">
                <a:avLst/>
              </a:prstGeom>
              <a:noFill/>
            </p:spPr>
            <p:txBody>
              <a:bodyPr wrap="square" lIns="0" tIns="0" rIns="0" bIns="0" rtlCol="0">
                <a:spAutoFit/>
              </a:bodyPr>
              <a:lstStyle/>
              <a:p>
                <a:pPr algn="ctr"/>
                <a:r>
                  <a:rPr lang="en-US" sz="1600" b="1" dirty="0" smtClean="0">
                    <a:solidFill>
                      <a:srgbClr val="000000"/>
                    </a:solidFill>
                    <a:latin typeface="+mj-lt"/>
                  </a:rPr>
                  <a:t>50%</a:t>
                </a:r>
                <a:endParaRPr lang="en-US" sz="1600" b="1" dirty="0">
                  <a:solidFill>
                    <a:srgbClr val="000000"/>
                  </a:solidFill>
                  <a:latin typeface="+mj-lt"/>
                </a:endParaRPr>
              </a:p>
            </p:txBody>
          </p:sp>
          <p:sp>
            <p:nvSpPr>
              <p:cNvPr id="24" name="Multiply 23"/>
              <p:cNvSpPr>
                <a:spLocks noChangeAspect="1"/>
              </p:cNvSpPr>
              <p:nvPr/>
            </p:nvSpPr>
            <p:spPr bwMode="auto">
              <a:xfrm>
                <a:off x="2011680" y="2026920"/>
                <a:ext cx="182880" cy="217714"/>
              </a:xfrm>
              <a:prstGeom prst="mathMultiply">
                <a:avLst/>
              </a:prstGeom>
              <a:solidFill>
                <a:srgbClr val="0091B2"/>
              </a:solidFill>
              <a:ln w="9525" cap="flat" cmpd="sng" algn="ctr">
                <a:solidFill>
                  <a:srgbClr val="585858"/>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endParaRPr lang="en-US" dirty="0">
                  <a:solidFill>
                    <a:srgbClr val="000000"/>
                  </a:solidFill>
                  <a:latin typeface="+mj-lt"/>
                </a:endParaRPr>
              </a:p>
            </p:txBody>
          </p:sp>
          <p:sp>
            <p:nvSpPr>
              <p:cNvPr id="25" name="Multiply 24"/>
              <p:cNvSpPr/>
              <p:nvPr/>
            </p:nvSpPr>
            <p:spPr bwMode="auto">
              <a:xfrm>
                <a:off x="4480560" y="2026920"/>
                <a:ext cx="182880" cy="219456"/>
              </a:xfrm>
              <a:prstGeom prst="mathMultiply">
                <a:avLst/>
              </a:prstGeom>
              <a:solidFill>
                <a:srgbClr val="0091B2"/>
              </a:solidFill>
              <a:ln w="9525" cap="flat" cmpd="sng" algn="ctr">
                <a:solidFill>
                  <a:srgbClr val="585858"/>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endParaRPr lang="en-US" dirty="0">
                  <a:solidFill>
                    <a:srgbClr val="000000"/>
                  </a:solidFill>
                  <a:latin typeface="+mj-lt"/>
                </a:endParaRPr>
              </a:p>
            </p:txBody>
          </p:sp>
        </p:grpSp>
        <p:grpSp>
          <p:nvGrpSpPr>
            <p:cNvPr id="8" name="Group 62"/>
            <p:cNvGrpSpPr/>
            <p:nvPr/>
          </p:nvGrpSpPr>
          <p:grpSpPr>
            <a:xfrm>
              <a:off x="6324600" y="1844040"/>
              <a:ext cx="1676400" cy="1686167"/>
              <a:chOff x="6324600" y="1844040"/>
              <a:chExt cx="1676400" cy="1686167"/>
            </a:xfrm>
          </p:grpSpPr>
          <p:cxnSp>
            <p:nvCxnSpPr>
              <p:cNvPr id="15" name="Straight Connector 14"/>
              <p:cNvCxnSpPr>
                <a:endCxn id="19" idx="0"/>
              </p:cNvCxnSpPr>
              <p:nvPr/>
            </p:nvCxnSpPr>
            <p:spPr bwMode="auto">
              <a:xfrm flipH="1">
                <a:off x="7399020" y="2133599"/>
                <a:ext cx="1" cy="848381"/>
              </a:xfrm>
              <a:prstGeom prst="line">
                <a:avLst/>
              </a:prstGeom>
              <a:solidFill>
                <a:srgbClr val="0091B2"/>
              </a:solidFill>
              <a:ln w="9525" cap="flat" cmpd="sng" algn="ctr">
                <a:solidFill>
                  <a:schemeClr val="accent1"/>
                </a:solidFill>
                <a:prstDash val="dash"/>
                <a:round/>
                <a:headEnd type="none" w="med" len="med"/>
                <a:tailEnd type="none" w="med" len="med"/>
              </a:ln>
              <a:effectLst/>
            </p:spPr>
          </p:cxnSp>
          <p:sp>
            <p:nvSpPr>
              <p:cNvPr id="16" name="TextBox 15"/>
              <p:cNvSpPr txBox="1"/>
              <p:nvPr/>
            </p:nvSpPr>
            <p:spPr>
              <a:xfrm>
                <a:off x="6324600" y="2286000"/>
                <a:ext cx="1203960" cy="548227"/>
              </a:xfrm>
              <a:prstGeom prst="rect">
                <a:avLst/>
              </a:prstGeom>
              <a:noFill/>
            </p:spPr>
            <p:txBody>
              <a:bodyPr wrap="square" rtlCol="0">
                <a:spAutoFit/>
              </a:bodyPr>
              <a:lstStyle/>
              <a:p>
                <a:pPr algn="ctr"/>
                <a:r>
                  <a:rPr lang="en-US" sz="1600" b="1" dirty="0" smtClean="0">
                    <a:solidFill>
                      <a:srgbClr val="000000"/>
                    </a:solidFill>
                    <a:latin typeface="+mj-lt"/>
                  </a:rPr>
                  <a:t>Through-Course 3</a:t>
                </a:r>
                <a:endParaRPr lang="en-US" sz="1600" b="1" dirty="0">
                  <a:solidFill>
                    <a:srgbClr val="000000"/>
                  </a:solidFill>
                  <a:latin typeface="+mj-lt"/>
                </a:endParaRPr>
              </a:p>
            </p:txBody>
          </p:sp>
          <p:sp>
            <p:nvSpPr>
              <p:cNvPr id="17" name="TextBox 16"/>
              <p:cNvSpPr txBox="1"/>
              <p:nvPr/>
            </p:nvSpPr>
            <p:spPr>
              <a:xfrm>
                <a:off x="6748272" y="1844040"/>
                <a:ext cx="457200" cy="230832"/>
              </a:xfrm>
              <a:prstGeom prst="rect">
                <a:avLst/>
              </a:prstGeom>
              <a:noFill/>
            </p:spPr>
            <p:txBody>
              <a:bodyPr wrap="square" lIns="0" tIns="0" rIns="0" bIns="0" rtlCol="0">
                <a:spAutoFit/>
              </a:bodyPr>
              <a:lstStyle/>
              <a:p>
                <a:pPr algn="ctr"/>
                <a:r>
                  <a:rPr lang="en-US" sz="1600" b="1" dirty="0" smtClean="0">
                    <a:solidFill>
                      <a:srgbClr val="000000"/>
                    </a:solidFill>
                    <a:latin typeface="+mj-lt"/>
                  </a:rPr>
                  <a:t>75%</a:t>
                </a:r>
                <a:endParaRPr lang="en-US" sz="1600" b="1" dirty="0">
                  <a:solidFill>
                    <a:srgbClr val="000000"/>
                  </a:solidFill>
                  <a:latin typeface="+mj-lt"/>
                </a:endParaRPr>
              </a:p>
            </p:txBody>
          </p:sp>
          <p:sp>
            <p:nvSpPr>
              <p:cNvPr id="18" name="Multiply 17"/>
              <p:cNvSpPr/>
              <p:nvPr/>
            </p:nvSpPr>
            <p:spPr bwMode="auto">
              <a:xfrm>
                <a:off x="6839712" y="2026920"/>
                <a:ext cx="182880" cy="219456"/>
              </a:xfrm>
              <a:prstGeom prst="mathMultiply">
                <a:avLst/>
              </a:prstGeom>
              <a:solidFill>
                <a:srgbClr val="0091B2"/>
              </a:solidFill>
              <a:ln w="9525" cap="flat" cmpd="sng" algn="ctr">
                <a:solidFill>
                  <a:srgbClr val="585858"/>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endParaRPr lang="en-US" dirty="0">
                  <a:solidFill>
                    <a:srgbClr val="000000"/>
                  </a:solidFill>
                  <a:latin typeface="+mj-lt"/>
                </a:endParaRPr>
              </a:p>
            </p:txBody>
          </p:sp>
          <p:sp>
            <p:nvSpPr>
              <p:cNvPr id="19" name="TextBox 18"/>
              <p:cNvSpPr txBox="1"/>
              <p:nvPr/>
            </p:nvSpPr>
            <p:spPr>
              <a:xfrm>
                <a:off x="6797040" y="2981980"/>
                <a:ext cx="1203960" cy="548227"/>
              </a:xfrm>
              <a:prstGeom prst="rect">
                <a:avLst/>
              </a:prstGeom>
              <a:noFill/>
              <a:ln>
                <a:noFill/>
              </a:ln>
            </p:spPr>
            <p:txBody>
              <a:bodyPr wrap="square" rtlCol="0">
                <a:spAutoFit/>
              </a:bodyPr>
              <a:lstStyle/>
              <a:p>
                <a:pPr algn="ctr"/>
                <a:r>
                  <a:rPr lang="en-US" sz="1600" b="1" dirty="0" smtClean="0">
                    <a:solidFill>
                      <a:srgbClr val="000000"/>
                    </a:solidFill>
                    <a:latin typeface="+mj-lt"/>
                  </a:rPr>
                  <a:t>Through-Course 4</a:t>
                </a:r>
                <a:endParaRPr lang="en-US" sz="1600" b="1" dirty="0">
                  <a:solidFill>
                    <a:srgbClr val="000000"/>
                  </a:solidFill>
                  <a:latin typeface="+mj-lt"/>
                </a:endParaRPr>
              </a:p>
            </p:txBody>
          </p:sp>
        </p:grpSp>
        <p:grpSp>
          <p:nvGrpSpPr>
            <p:cNvPr id="9" name="Group 63"/>
            <p:cNvGrpSpPr/>
            <p:nvPr/>
          </p:nvGrpSpPr>
          <p:grpSpPr>
            <a:xfrm>
              <a:off x="7482840" y="1295400"/>
              <a:ext cx="1203960" cy="950976"/>
              <a:chOff x="7482840" y="1295400"/>
              <a:chExt cx="1203960" cy="950976"/>
            </a:xfrm>
          </p:grpSpPr>
          <p:sp>
            <p:nvSpPr>
              <p:cNvPr id="12" name="TextBox 11"/>
              <p:cNvSpPr txBox="1"/>
              <p:nvPr/>
            </p:nvSpPr>
            <p:spPr>
              <a:xfrm>
                <a:off x="7781544" y="1820064"/>
                <a:ext cx="548640" cy="230832"/>
              </a:xfrm>
              <a:prstGeom prst="rect">
                <a:avLst/>
              </a:prstGeom>
              <a:noFill/>
            </p:spPr>
            <p:txBody>
              <a:bodyPr wrap="square" lIns="0" tIns="0" rIns="0" bIns="0" rtlCol="0" anchor="ctr" anchorCtr="0">
                <a:spAutoFit/>
              </a:bodyPr>
              <a:lstStyle/>
              <a:p>
                <a:pPr algn="ctr"/>
                <a:r>
                  <a:rPr lang="en-US" sz="1600" b="1" dirty="0" smtClean="0">
                    <a:solidFill>
                      <a:srgbClr val="000000"/>
                    </a:solidFill>
                    <a:latin typeface="+mj-lt"/>
                  </a:rPr>
                  <a:t>90%</a:t>
                </a:r>
                <a:endParaRPr lang="en-US" sz="1600" b="1" dirty="0">
                  <a:solidFill>
                    <a:srgbClr val="000000"/>
                  </a:solidFill>
                  <a:latin typeface="+mj-lt"/>
                </a:endParaRPr>
              </a:p>
            </p:txBody>
          </p:sp>
          <p:sp>
            <p:nvSpPr>
              <p:cNvPr id="13" name="TextBox 12"/>
              <p:cNvSpPr txBox="1"/>
              <p:nvPr/>
            </p:nvSpPr>
            <p:spPr>
              <a:xfrm>
                <a:off x="7482840" y="1295400"/>
                <a:ext cx="1203960" cy="548227"/>
              </a:xfrm>
              <a:prstGeom prst="rect">
                <a:avLst/>
              </a:prstGeom>
              <a:noFill/>
            </p:spPr>
            <p:txBody>
              <a:bodyPr wrap="square" rtlCol="0">
                <a:spAutoFit/>
              </a:bodyPr>
              <a:lstStyle/>
              <a:p>
                <a:pPr algn="ctr"/>
                <a:r>
                  <a:rPr lang="en-US" sz="1600" b="1" dirty="0" smtClean="0">
                    <a:solidFill>
                      <a:srgbClr val="000000"/>
                    </a:solidFill>
                    <a:latin typeface="+mj-lt"/>
                  </a:rPr>
                  <a:t>End-</a:t>
                </a:r>
              </a:p>
              <a:p>
                <a:pPr algn="ctr"/>
                <a:r>
                  <a:rPr lang="en-US" sz="1600" b="1" dirty="0" smtClean="0">
                    <a:solidFill>
                      <a:srgbClr val="000000"/>
                    </a:solidFill>
                    <a:latin typeface="+mj-lt"/>
                  </a:rPr>
                  <a:t>Of-Year</a:t>
                </a:r>
                <a:endParaRPr lang="en-US" sz="1600" b="1" dirty="0">
                  <a:solidFill>
                    <a:srgbClr val="000000"/>
                  </a:solidFill>
                  <a:latin typeface="+mj-lt"/>
                </a:endParaRPr>
              </a:p>
            </p:txBody>
          </p:sp>
          <p:sp>
            <p:nvSpPr>
              <p:cNvPr id="14" name="Multiply 13"/>
              <p:cNvSpPr/>
              <p:nvPr/>
            </p:nvSpPr>
            <p:spPr bwMode="auto">
              <a:xfrm>
                <a:off x="7909560" y="2026920"/>
                <a:ext cx="182880" cy="219456"/>
              </a:xfrm>
              <a:prstGeom prst="mathMultiply">
                <a:avLst/>
              </a:prstGeom>
              <a:solidFill>
                <a:srgbClr val="0091B2"/>
              </a:solidFill>
              <a:ln w="9525" cap="flat" cmpd="sng" algn="ctr">
                <a:solidFill>
                  <a:srgbClr val="585858"/>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endParaRPr lang="en-US" dirty="0">
                  <a:solidFill>
                    <a:srgbClr val="000000"/>
                  </a:solidFill>
                  <a:latin typeface="+mj-lt"/>
                </a:endParaRPr>
              </a:p>
            </p:txBody>
          </p:sp>
        </p:grpSp>
      </p:grpSp>
      <p:sp>
        <p:nvSpPr>
          <p:cNvPr id="30" name="TextBox 29"/>
          <p:cNvSpPr txBox="1"/>
          <p:nvPr/>
        </p:nvSpPr>
        <p:spPr>
          <a:xfrm>
            <a:off x="460858" y="3764891"/>
            <a:ext cx="10314432" cy="3125057"/>
          </a:xfrm>
          <a:prstGeom prst="rect">
            <a:avLst/>
          </a:prstGeom>
          <a:noFill/>
        </p:spPr>
        <p:txBody>
          <a:bodyPr wrap="square" lIns="102714" tIns="51357" rIns="102714" bIns="51357" rtlCol="0">
            <a:spAutoFit/>
          </a:bodyPr>
          <a:lstStyle/>
          <a:p>
            <a:pPr marL="0" lvl="1" eaLnBrk="0" hangingPunct="0">
              <a:buClr>
                <a:srgbClr val="FFC000"/>
              </a:buClr>
              <a:buSzPct val="75000"/>
            </a:pPr>
            <a:r>
              <a:rPr lang="en-US" sz="2400" b="1" kern="0" dirty="0" smtClean="0">
                <a:solidFill>
                  <a:srgbClr val="000000"/>
                </a:solidFill>
                <a:latin typeface="+mj-lt"/>
                <a:ea typeface="Geneva"/>
              </a:rPr>
              <a:t>Key Components:</a:t>
            </a:r>
          </a:p>
          <a:p>
            <a:pPr marL="451943" lvl="1" indent="-318415" eaLnBrk="0" hangingPunct="0">
              <a:spcBef>
                <a:spcPts val="674"/>
              </a:spcBef>
              <a:spcAft>
                <a:spcPts val="674"/>
              </a:spcAft>
              <a:buClr>
                <a:srgbClr val="8F23B3"/>
              </a:buClr>
              <a:buSzPct val="100000"/>
              <a:buFont typeface="Arial" pitchFamily="34" charset="0"/>
              <a:buChar char="•"/>
            </a:pPr>
            <a:r>
              <a:rPr lang="en-US" sz="2400" kern="0" dirty="0" smtClean="0">
                <a:solidFill>
                  <a:srgbClr val="000000"/>
                </a:solidFill>
                <a:latin typeface="+mj-lt"/>
                <a:ea typeface="Geneva"/>
              </a:rPr>
              <a:t>Three “through-course” components distributed throughout the year in ELA and mathematics, grades 3-11</a:t>
            </a:r>
            <a:endParaRPr lang="en-US" sz="2400" i="1" kern="0" dirty="0" smtClean="0">
              <a:solidFill>
                <a:srgbClr val="000000"/>
              </a:solidFill>
              <a:latin typeface="+mj-lt"/>
              <a:ea typeface="Geneva"/>
            </a:endParaRPr>
          </a:p>
          <a:p>
            <a:pPr marL="451943" lvl="1" indent="-318415" eaLnBrk="0" hangingPunct="0">
              <a:spcBef>
                <a:spcPts val="674"/>
              </a:spcBef>
              <a:spcAft>
                <a:spcPts val="674"/>
              </a:spcAft>
              <a:buClr>
                <a:srgbClr val="8F23B3"/>
              </a:buClr>
              <a:buSzPct val="100000"/>
              <a:buFont typeface="Arial" pitchFamily="34" charset="0"/>
              <a:buChar char="•"/>
            </a:pPr>
            <a:r>
              <a:rPr lang="en-US" sz="2400" kern="0" dirty="0" smtClean="0">
                <a:solidFill>
                  <a:srgbClr val="000000"/>
                </a:solidFill>
                <a:latin typeface="+mj-lt"/>
                <a:ea typeface="Geneva"/>
              </a:rPr>
              <a:t>One Speaking/Listening assessment administered after students complete the third through-course component in ELA; required but not part of summative score (could be used for course grades)</a:t>
            </a:r>
            <a:endParaRPr lang="en-US" sz="2400" i="1" kern="0" dirty="0" smtClean="0">
              <a:solidFill>
                <a:srgbClr val="000000"/>
              </a:solidFill>
              <a:latin typeface="+mj-lt"/>
              <a:ea typeface="Geneva"/>
            </a:endParaRPr>
          </a:p>
          <a:p>
            <a:pPr marL="451943" lvl="1" indent="-318415" eaLnBrk="0" hangingPunct="0">
              <a:spcBef>
                <a:spcPts val="674"/>
              </a:spcBef>
              <a:spcAft>
                <a:spcPts val="674"/>
              </a:spcAft>
              <a:buClr>
                <a:srgbClr val="8F23B3"/>
              </a:buClr>
              <a:buSzPct val="100000"/>
              <a:buFont typeface="Arial" pitchFamily="34" charset="0"/>
              <a:buChar char="•"/>
            </a:pPr>
            <a:r>
              <a:rPr lang="en-US" sz="2400" kern="0" dirty="0" smtClean="0">
                <a:solidFill>
                  <a:srgbClr val="000000"/>
                </a:solidFill>
                <a:latin typeface="+mj-lt"/>
                <a:ea typeface="Geneva"/>
              </a:rPr>
              <a:t>One end-of-year assessment</a:t>
            </a:r>
            <a:endParaRPr lang="en-US" sz="2400" dirty="0">
              <a:solidFill>
                <a:srgbClr val="000000"/>
              </a:solidFill>
              <a:latin typeface="+mj-lt"/>
            </a:endParaRPr>
          </a:p>
        </p:txBody>
      </p:sp>
    </p:spTree>
    <p:extLst>
      <p:ext uri="{BB962C8B-B14F-4D97-AF65-F5344CB8AC3E}">
        <p14:creationId xmlns:p14="http://schemas.microsoft.com/office/powerpoint/2010/main" val="2857254597"/>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normAutofit fontScale="92500" lnSpcReduction="20000"/>
          </a:bodyPr>
          <a:lstStyle/>
          <a:p>
            <a:pPr>
              <a:defRPr/>
            </a:pPr>
            <a:fld id="{FBBE1732-D372-4A08-A104-0C3D48CC6752}" type="slidenum">
              <a:rPr lang="en-US" smtClean="0"/>
              <a:pPr>
                <a:defRPr/>
              </a:pPr>
              <a:t>49</a:t>
            </a:fld>
            <a:endParaRPr lang="en-US" dirty="0"/>
          </a:p>
        </p:txBody>
      </p:sp>
      <p:sp>
        <p:nvSpPr>
          <p:cNvPr id="5" name="Footer Placeholder 4"/>
          <p:cNvSpPr>
            <a:spLocks noGrp="1"/>
          </p:cNvSpPr>
          <p:nvPr>
            <p:ph type="ftr" sz="quarter" idx="11"/>
          </p:nvPr>
        </p:nvSpPr>
        <p:spPr/>
        <p:txBody>
          <a:bodyPr/>
          <a:lstStyle/>
          <a:p>
            <a:endParaRPr lang="en-US" dirty="0" smtClean="0"/>
          </a:p>
          <a:p>
            <a:endParaRPr lang="en-US" dirty="0"/>
          </a:p>
        </p:txBody>
      </p:sp>
      <p:cxnSp>
        <p:nvCxnSpPr>
          <p:cNvPr id="40" name="Straight Connector 39"/>
          <p:cNvCxnSpPr/>
          <p:nvPr/>
        </p:nvCxnSpPr>
        <p:spPr bwMode="auto">
          <a:xfrm rot="16200000" flipH="1">
            <a:off x="8477504" y="2941320"/>
            <a:ext cx="162560" cy="457200"/>
          </a:xfrm>
          <a:prstGeom prst="line">
            <a:avLst/>
          </a:prstGeom>
          <a:solidFill>
            <a:srgbClr val="0091B2"/>
          </a:solidFill>
          <a:ln w="9525" cap="flat" cmpd="sng" algn="ctr">
            <a:noFill/>
            <a:prstDash val="solid"/>
            <a:round/>
            <a:headEnd type="none" w="med" len="med"/>
            <a:tailEnd type="none" w="med" len="med"/>
          </a:ln>
          <a:effectLst/>
        </p:spPr>
      </p:cxnSp>
      <p:sp>
        <p:nvSpPr>
          <p:cNvPr id="52" name="TextBox 51"/>
          <p:cNvSpPr txBox="1"/>
          <p:nvPr/>
        </p:nvSpPr>
        <p:spPr>
          <a:xfrm>
            <a:off x="438912" y="3738881"/>
            <a:ext cx="10314432" cy="3610260"/>
          </a:xfrm>
          <a:prstGeom prst="rect">
            <a:avLst/>
          </a:prstGeom>
          <a:noFill/>
        </p:spPr>
        <p:txBody>
          <a:bodyPr wrap="square" lIns="107103" tIns="53551" rIns="107103" bIns="53551" rtlCol="0">
            <a:spAutoFit/>
          </a:bodyPr>
          <a:lstStyle/>
          <a:p>
            <a:pPr>
              <a:spcBef>
                <a:spcPts val="703"/>
              </a:spcBef>
              <a:spcAft>
                <a:spcPts val="0"/>
              </a:spcAft>
            </a:pPr>
            <a:r>
              <a:rPr lang="en-US" b="1" dirty="0" smtClean="0">
                <a:solidFill>
                  <a:srgbClr val="1D91B1"/>
                </a:solidFill>
              </a:rPr>
              <a:t>Through-Course 3 and Through-Course 4 (ELA only):</a:t>
            </a:r>
          </a:p>
          <a:p>
            <a:pPr marL="471252" lvl="1" indent="-332019" eaLnBrk="0" hangingPunct="0">
              <a:spcBef>
                <a:spcPts val="703"/>
              </a:spcBef>
              <a:spcAft>
                <a:spcPts val="0"/>
              </a:spcAft>
              <a:buClr>
                <a:srgbClr val="FFC000"/>
              </a:buClr>
              <a:buSzPct val="75000"/>
              <a:buBlip>
                <a:blip r:embed="rId2"/>
              </a:buBlip>
            </a:pPr>
            <a:r>
              <a:rPr lang="en-US" b="1" dirty="0" smtClean="0">
                <a:solidFill>
                  <a:srgbClr val="585858"/>
                </a:solidFill>
                <a:latin typeface="+mn-lt"/>
              </a:rPr>
              <a:t>ELA-3: </a:t>
            </a:r>
            <a:r>
              <a:rPr lang="en-US" dirty="0" smtClean="0">
                <a:solidFill>
                  <a:srgbClr val="585858"/>
                </a:solidFill>
                <a:latin typeface="+mn-lt"/>
              </a:rPr>
              <a:t>Performance task(s) that require evaluating information from within a set of digital resources, evaluating their quality, selecting sources, and composing an essay or research paper. </a:t>
            </a:r>
          </a:p>
          <a:p>
            <a:pPr marL="471252" lvl="1" indent="-332019" eaLnBrk="0" hangingPunct="0">
              <a:spcBef>
                <a:spcPts val="703"/>
              </a:spcBef>
              <a:spcAft>
                <a:spcPts val="0"/>
              </a:spcAft>
              <a:buClr>
                <a:srgbClr val="FFC000"/>
              </a:buClr>
              <a:buSzPct val="75000"/>
              <a:buBlip>
                <a:blip r:embed="rId2"/>
              </a:buBlip>
            </a:pPr>
            <a:r>
              <a:rPr lang="en-US" b="1" dirty="0" smtClean="0">
                <a:solidFill>
                  <a:srgbClr val="585858"/>
                </a:solidFill>
                <a:latin typeface="+mn-lt"/>
              </a:rPr>
              <a:t>ELA-4</a:t>
            </a:r>
            <a:r>
              <a:rPr lang="en-US" dirty="0" smtClean="0">
                <a:solidFill>
                  <a:srgbClr val="585858"/>
                </a:solidFill>
                <a:latin typeface="+mn-lt"/>
              </a:rPr>
              <a:t> (speaking and listening): Students will present their work from ELA-3 to classmates and respond to questions. Teachers will score, using a standardized rubric, and can use results in determining students’ class grades.</a:t>
            </a:r>
          </a:p>
          <a:p>
            <a:pPr marL="471252" lvl="1" indent="-332019" eaLnBrk="0" hangingPunct="0">
              <a:spcBef>
                <a:spcPts val="703"/>
              </a:spcBef>
              <a:spcAft>
                <a:spcPts val="0"/>
              </a:spcAft>
              <a:buClr>
                <a:srgbClr val="FFC000"/>
              </a:buClr>
              <a:buSzPct val="75000"/>
              <a:buBlip>
                <a:blip r:embed="rId2"/>
              </a:buBlip>
            </a:pPr>
            <a:r>
              <a:rPr lang="en-US" b="1" dirty="0" smtClean="0">
                <a:solidFill>
                  <a:srgbClr val="585858"/>
                </a:solidFill>
                <a:latin typeface="+mn-lt"/>
              </a:rPr>
              <a:t>Math-3</a:t>
            </a:r>
            <a:r>
              <a:rPr lang="en-US" dirty="0" smtClean="0">
                <a:solidFill>
                  <a:srgbClr val="585858"/>
                </a:solidFill>
                <a:latin typeface="+mn-lt"/>
              </a:rPr>
              <a:t>: Performance task(s) that require conceptual understanding, procedural fluency, and application of mathematical tools and reasoning. </a:t>
            </a:r>
          </a:p>
          <a:p>
            <a:endParaRPr lang="en-US" b="1" dirty="0"/>
          </a:p>
        </p:txBody>
      </p:sp>
      <p:grpSp>
        <p:nvGrpSpPr>
          <p:cNvPr id="2" name="Group 68"/>
          <p:cNvGrpSpPr/>
          <p:nvPr/>
        </p:nvGrpSpPr>
        <p:grpSpPr>
          <a:xfrm>
            <a:off x="-91440" y="1706882"/>
            <a:ext cx="11155680" cy="2476126"/>
            <a:chOff x="-76200" y="1371600"/>
            <a:chExt cx="9296400" cy="2321369"/>
          </a:xfrm>
        </p:grpSpPr>
        <p:cxnSp>
          <p:nvCxnSpPr>
            <p:cNvPr id="26" name="Straight Connector 25"/>
            <p:cNvCxnSpPr/>
            <p:nvPr/>
          </p:nvCxnSpPr>
          <p:spPr bwMode="auto">
            <a:xfrm>
              <a:off x="868680" y="2209800"/>
              <a:ext cx="7406640" cy="0"/>
            </a:xfrm>
            <a:prstGeom prst="line">
              <a:avLst/>
            </a:prstGeom>
            <a:ln w="19050" cap="flat">
              <a:solidFill>
                <a:srgbClr val="1D91B1"/>
              </a:solidFill>
              <a:round/>
              <a:headEnd type="diamond" w="lg" len="lg"/>
              <a:tailEnd type="diamond" w="lg" len="lg"/>
            </a:ln>
          </p:spPr>
          <p:style>
            <a:lnRef idx="1">
              <a:schemeClr val="accent2"/>
            </a:lnRef>
            <a:fillRef idx="0">
              <a:schemeClr val="accent2"/>
            </a:fillRef>
            <a:effectRef idx="0">
              <a:schemeClr val="accent2"/>
            </a:effectRef>
            <a:fontRef idx="minor">
              <a:schemeClr val="tx1"/>
            </a:fontRef>
          </p:style>
        </p:cxnSp>
        <p:sp>
          <p:nvSpPr>
            <p:cNvPr id="27" name="TextBox 26"/>
            <p:cNvSpPr txBox="1"/>
            <p:nvPr/>
          </p:nvSpPr>
          <p:spPr>
            <a:xfrm>
              <a:off x="-76200" y="1759803"/>
              <a:ext cx="914400" cy="692498"/>
            </a:xfrm>
            <a:prstGeom prst="rect">
              <a:avLst/>
            </a:prstGeom>
            <a:noFill/>
          </p:spPr>
          <p:txBody>
            <a:bodyPr wrap="square" rtlCol="0">
              <a:spAutoFit/>
            </a:bodyPr>
            <a:lstStyle/>
            <a:p>
              <a:pPr algn="ctr"/>
              <a:r>
                <a:rPr lang="en-US" sz="1400" b="1" dirty="0" smtClean="0">
                  <a:solidFill>
                    <a:srgbClr val="1D91B1"/>
                  </a:solidFill>
                </a:rPr>
                <a:t>START OF SCHOOL YEAR</a:t>
              </a:r>
              <a:endParaRPr lang="en-US" sz="1400" b="1" dirty="0">
                <a:solidFill>
                  <a:srgbClr val="1D91B1"/>
                </a:solidFill>
              </a:endParaRPr>
            </a:p>
          </p:txBody>
        </p:sp>
        <p:sp>
          <p:nvSpPr>
            <p:cNvPr id="28" name="TextBox 27"/>
            <p:cNvSpPr txBox="1"/>
            <p:nvPr/>
          </p:nvSpPr>
          <p:spPr>
            <a:xfrm>
              <a:off x="8382000" y="1764792"/>
              <a:ext cx="838200" cy="894476"/>
            </a:xfrm>
            <a:prstGeom prst="rect">
              <a:avLst/>
            </a:prstGeom>
            <a:noFill/>
          </p:spPr>
          <p:txBody>
            <a:bodyPr wrap="square" rtlCol="0">
              <a:spAutoFit/>
            </a:bodyPr>
            <a:lstStyle/>
            <a:p>
              <a:pPr algn="ctr"/>
              <a:r>
                <a:rPr lang="en-US" sz="1400" b="1" dirty="0" smtClean="0">
                  <a:solidFill>
                    <a:srgbClr val="1D91B1"/>
                  </a:solidFill>
                </a:rPr>
                <a:t>END </a:t>
              </a:r>
            </a:p>
            <a:p>
              <a:pPr algn="ctr"/>
              <a:r>
                <a:rPr lang="en-US" sz="1400" b="1" dirty="0" smtClean="0">
                  <a:solidFill>
                    <a:srgbClr val="1D91B1"/>
                  </a:solidFill>
                </a:rPr>
                <a:t>OF </a:t>
              </a:r>
            </a:p>
            <a:p>
              <a:pPr algn="ctr"/>
              <a:r>
                <a:rPr lang="en-US" sz="1400" b="1" dirty="0" smtClean="0">
                  <a:solidFill>
                    <a:srgbClr val="1D91B1"/>
                  </a:solidFill>
                </a:rPr>
                <a:t>SCHOOL YEAR</a:t>
              </a:r>
              <a:endParaRPr lang="en-US" sz="1400" b="1" dirty="0">
                <a:solidFill>
                  <a:srgbClr val="1D91B1"/>
                </a:solidFill>
              </a:endParaRPr>
            </a:p>
          </p:txBody>
        </p:sp>
        <p:grpSp>
          <p:nvGrpSpPr>
            <p:cNvPr id="3" name="Group 35"/>
            <p:cNvGrpSpPr/>
            <p:nvPr/>
          </p:nvGrpSpPr>
          <p:grpSpPr>
            <a:xfrm>
              <a:off x="1536192" y="1920240"/>
              <a:ext cx="1203960" cy="1000368"/>
              <a:chOff x="1536192" y="1920240"/>
              <a:chExt cx="1203960" cy="1000368"/>
            </a:xfrm>
          </p:grpSpPr>
          <p:sp>
            <p:nvSpPr>
              <p:cNvPr id="16" name="TextBox 15"/>
              <p:cNvSpPr txBox="1"/>
              <p:nvPr/>
            </p:nvSpPr>
            <p:spPr>
              <a:xfrm>
                <a:off x="1536192" y="2372380"/>
                <a:ext cx="1203960" cy="548228"/>
              </a:xfrm>
              <a:prstGeom prst="rect">
                <a:avLst/>
              </a:prstGeom>
              <a:noFill/>
            </p:spPr>
            <p:txBody>
              <a:bodyPr wrap="square" rtlCol="0">
                <a:spAutoFit/>
              </a:bodyPr>
              <a:lstStyle/>
              <a:p>
                <a:pPr algn="ctr"/>
                <a:r>
                  <a:rPr lang="en-US" sz="1600" dirty="0" smtClean="0">
                    <a:solidFill>
                      <a:srgbClr val="585858"/>
                    </a:solidFill>
                  </a:rPr>
                  <a:t>Through-Course 1</a:t>
                </a:r>
                <a:endParaRPr lang="en-US" sz="1600" dirty="0">
                  <a:solidFill>
                    <a:srgbClr val="585858"/>
                  </a:solidFill>
                </a:endParaRPr>
              </a:p>
            </p:txBody>
          </p:sp>
          <p:sp>
            <p:nvSpPr>
              <p:cNvPr id="29" name="TextBox 28"/>
              <p:cNvSpPr txBox="1"/>
              <p:nvPr/>
            </p:nvSpPr>
            <p:spPr>
              <a:xfrm>
                <a:off x="1920240" y="1920240"/>
                <a:ext cx="457200" cy="201979"/>
              </a:xfrm>
              <a:prstGeom prst="rect">
                <a:avLst/>
              </a:prstGeom>
              <a:noFill/>
            </p:spPr>
            <p:txBody>
              <a:bodyPr wrap="square" lIns="0" tIns="0" rIns="0" bIns="0" rtlCol="0">
                <a:spAutoFit/>
              </a:bodyPr>
              <a:lstStyle/>
              <a:p>
                <a:pPr algn="ctr"/>
                <a:r>
                  <a:rPr lang="en-US" sz="1400" b="1" dirty="0" smtClean="0">
                    <a:solidFill>
                      <a:srgbClr val="1D91B1"/>
                    </a:solidFill>
                  </a:rPr>
                  <a:t>25%</a:t>
                </a:r>
                <a:endParaRPr lang="en-US" sz="1400" b="1" dirty="0">
                  <a:solidFill>
                    <a:srgbClr val="1D91B1"/>
                  </a:solidFill>
                </a:endParaRPr>
              </a:p>
            </p:txBody>
          </p:sp>
          <p:sp>
            <p:nvSpPr>
              <p:cNvPr id="32" name="Multiply 31"/>
              <p:cNvSpPr/>
              <p:nvPr/>
            </p:nvSpPr>
            <p:spPr bwMode="auto">
              <a:xfrm>
                <a:off x="2011680" y="2103120"/>
                <a:ext cx="182880" cy="219456"/>
              </a:xfrm>
              <a:prstGeom prst="mathMultiply">
                <a:avLst/>
              </a:prstGeom>
              <a:solidFill>
                <a:srgbClr val="0091B2"/>
              </a:solidFill>
              <a:ln w="9525" cap="flat" cmpd="sng" algn="ctr">
                <a:solidFill>
                  <a:srgbClr val="585858"/>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defTabSz="1071029"/>
                <a:endParaRPr lang="en-US" dirty="0">
                  <a:latin typeface="Arial" pitchFamily="-108" charset="0"/>
                </a:endParaRPr>
              </a:p>
            </p:txBody>
          </p:sp>
        </p:grpSp>
        <p:grpSp>
          <p:nvGrpSpPr>
            <p:cNvPr id="6" name="Group 36"/>
            <p:cNvGrpSpPr/>
            <p:nvPr/>
          </p:nvGrpSpPr>
          <p:grpSpPr>
            <a:xfrm>
              <a:off x="4005072" y="1371600"/>
              <a:ext cx="1203960" cy="950976"/>
              <a:chOff x="4005072" y="1371600"/>
              <a:chExt cx="1203960" cy="950976"/>
            </a:xfrm>
          </p:grpSpPr>
          <p:sp>
            <p:nvSpPr>
              <p:cNvPr id="17" name="TextBox 16"/>
              <p:cNvSpPr txBox="1"/>
              <p:nvPr/>
            </p:nvSpPr>
            <p:spPr>
              <a:xfrm>
                <a:off x="4005072" y="1371600"/>
                <a:ext cx="1203960" cy="548228"/>
              </a:xfrm>
              <a:prstGeom prst="rect">
                <a:avLst/>
              </a:prstGeom>
              <a:noFill/>
            </p:spPr>
            <p:txBody>
              <a:bodyPr wrap="square" rtlCol="0">
                <a:spAutoFit/>
              </a:bodyPr>
              <a:lstStyle/>
              <a:p>
                <a:pPr algn="ctr"/>
                <a:r>
                  <a:rPr lang="en-US" sz="1600" dirty="0" smtClean="0">
                    <a:solidFill>
                      <a:srgbClr val="585858"/>
                    </a:solidFill>
                  </a:rPr>
                  <a:t>Through-Course 2</a:t>
                </a:r>
                <a:endParaRPr lang="en-US" sz="1600" dirty="0">
                  <a:solidFill>
                    <a:srgbClr val="585858"/>
                  </a:solidFill>
                </a:endParaRPr>
              </a:p>
            </p:txBody>
          </p:sp>
          <p:sp>
            <p:nvSpPr>
              <p:cNvPr id="30" name="TextBox 29"/>
              <p:cNvSpPr txBox="1"/>
              <p:nvPr/>
            </p:nvSpPr>
            <p:spPr>
              <a:xfrm>
                <a:off x="4389120" y="1920240"/>
                <a:ext cx="457200" cy="201979"/>
              </a:xfrm>
              <a:prstGeom prst="rect">
                <a:avLst/>
              </a:prstGeom>
              <a:noFill/>
            </p:spPr>
            <p:txBody>
              <a:bodyPr wrap="square" lIns="0" tIns="0" rIns="0" bIns="0" rtlCol="0">
                <a:spAutoFit/>
              </a:bodyPr>
              <a:lstStyle/>
              <a:p>
                <a:pPr algn="ctr"/>
                <a:r>
                  <a:rPr lang="en-US" sz="1400" b="1" dirty="0" smtClean="0">
                    <a:solidFill>
                      <a:srgbClr val="1D91B1"/>
                    </a:solidFill>
                  </a:rPr>
                  <a:t>50%</a:t>
                </a:r>
                <a:endParaRPr lang="en-US" sz="1400" b="1" dirty="0">
                  <a:solidFill>
                    <a:srgbClr val="1D91B1"/>
                  </a:solidFill>
                </a:endParaRPr>
              </a:p>
            </p:txBody>
          </p:sp>
          <p:sp>
            <p:nvSpPr>
              <p:cNvPr id="33" name="Multiply 32"/>
              <p:cNvSpPr/>
              <p:nvPr/>
            </p:nvSpPr>
            <p:spPr bwMode="auto">
              <a:xfrm>
                <a:off x="4480560" y="2103120"/>
                <a:ext cx="182880" cy="219456"/>
              </a:xfrm>
              <a:prstGeom prst="mathMultiply">
                <a:avLst/>
              </a:prstGeom>
              <a:solidFill>
                <a:srgbClr val="0091B2"/>
              </a:solidFill>
              <a:ln w="9525" cap="flat" cmpd="sng" algn="ctr">
                <a:solidFill>
                  <a:srgbClr val="585858"/>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defTabSz="1071029"/>
                <a:endParaRPr lang="en-US" dirty="0">
                  <a:latin typeface="Arial" pitchFamily="-108" charset="0"/>
                </a:endParaRPr>
              </a:p>
            </p:txBody>
          </p:sp>
        </p:grpSp>
        <p:cxnSp>
          <p:nvCxnSpPr>
            <p:cNvPr id="64" name="Straight Connector 63"/>
            <p:cNvCxnSpPr>
              <a:endCxn id="68" idx="0"/>
            </p:cNvCxnSpPr>
            <p:nvPr/>
          </p:nvCxnSpPr>
          <p:spPr bwMode="auto">
            <a:xfrm>
              <a:off x="7399020" y="2209799"/>
              <a:ext cx="0" cy="848381"/>
            </a:xfrm>
            <a:prstGeom prst="line">
              <a:avLst/>
            </a:prstGeom>
            <a:solidFill>
              <a:srgbClr val="0091B2"/>
            </a:solidFill>
            <a:ln w="12700" cap="flat" cmpd="sng" algn="ctr">
              <a:solidFill>
                <a:schemeClr val="bg2"/>
              </a:solidFill>
              <a:prstDash val="dash"/>
              <a:round/>
              <a:headEnd type="none" w="med" len="med"/>
              <a:tailEnd type="none" w="med" len="med"/>
            </a:ln>
            <a:effectLst/>
          </p:spPr>
        </p:cxnSp>
        <p:sp>
          <p:nvSpPr>
            <p:cNvPr id="65" name="TextBox 64"/>
            <p:cNvSpPr txBox="1"/>
            <p:nvPr/>
          </p:nvSpPr>
          <p:spPr>
            <a:xfrm>
              <a:off x="6324600" y="2362200"/>
              <a:ext cx="1203960" cy="634789"/>
            </a:xfrm>
            <a:prstGeom prst="rect">
              <a:avLst/>
            </a:prstGeom>
            <a:noFill/>
          </p:spPr>
          <p:txBody>
            <a:bodyPr wrap="square" rtlCol="0">
              <a:spAutoFit/>
            </a:bodyPr>
            <a:lstStyle/>
            <a:p>
              <a:pPr algn="ctr"/>
              <a:r>
                <a:rPr lang="en-US" sz="1900" b="1" dirty="0" smtClean="0">
                  <a:solidFill>
                    <a:srgbClr val="585858"/>
                  </a:solidFill>
                </a:rPr>
                <a:t>Through-Course 3</a:t>
              </a:r>
              <a:endParaRPr lang="en-US" sz="1900" b="1" dirty="0">
                <a:solidFill>
                  <a:srgbClr val="585858"/>
                </a:solidFill>
              </a:endParaRPr>
            </a:p>
          </p:txBody>
        </p:sp>
        <p:sp>
          <p:nvSpPr>
            <p:cNvPr id="66" name="TextBox 65"/>
            <p:cNvSpPr txBox="1"/>
            <p:nvPr/>
          </p:nvSpPr>
          <p:spPr>
            <a:xfrm>
              <a:off x="6720840" y="1856601"/>
              <a:ext cx="548640" cy="317394"/>
            </a:xfrm>
            <a:prstGeom prst="rect">
              <a:avLst/>
            </a:prstGeom>
            <a:noFill/>
          </p:spPr>
          <p:txBody>
            <a:bodyPr wrap="square" rtlCol="0">
              <a:spAutoFit/>
            </a:bodyPr>
            <a:lstStyle/>
            <a:p>
              <a:pPr algn="ctr"/>
              <a:r>
                <a:rPr lang="en-US" sz="1600" b="1" dirty="0" smtClean="0">
                  <a:solidFill>
                    <a:srgbClr val="1D91B1"/>
                  </a:solidFill>
                </a:rPr>
                <a:t>75%</a:t>
              </a:r>
              <a:endParaRPr lang="en-US" sz="1600" b="1" dirty="0">
                <a:solidFill>
                  <a:srgbClr val="1D91B1"/>
                </a:solidFill>
              </a:endParaRPr>
            </a:p>
          </p:txBody>
        </p:sp>
        <p:sp>
          <p:nvSpPr>
            <p:cNvPr id="67" name="Multiply 66"/>
            <p:cNvSpPr/>
            <p:nvPr/>
          </p:nvSpPr>
          <p:spPr bwMode="auto">
            <a:xfrm>
              <a:off x="6793230" y="2020824"/>
              <a:ext cx="259080" cy="365760"/>
            </a:xfrm>
            <a:prstGeom prst="mathMultiply">
              <a:avLst/>
            </a:prstGeom>
            <a:solidFill>
              <a:srgbClr val="0091B2"/>
            </a:solidFill>
            <a:ln w="9525" cap="flat" cmpd="sng" algn="ctr">
              <a:solidFill>
                <a:srgbClr val="585858"/>
              </a:solidFill>
              <a:prstDash val="sys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defTabSz="1071029"/>
              <a:endParaRPr lang="en-US" dirty="0">
                <a:latin typeface="Arial" pitchFamily="-108" charset="0"/>
              </a:endParaRPr>
            </a:p>
          </p:txBody>
        </p:sp>
        <p:sp>
          <p:nvSpPr>
            <p:cNvPr id="68" name="TextBox 67"/>
            <p:cNvSpPr txBox="1"/>
            <p:nvPr/>
          </p:nvSpPr>
          <p:spPr>
            <a:xfrm>
              <a:off x="6797040" y="3058180"/>
              <a:ext cx="1203960" cy="634789"/>
            </a:xfrm>
            <a:prstGeom prst="rect">
              <a:avLst/>
            </a:prstGeom>
            <a:noFill/>
            <a:ln>
              <a:noFill/>
            </a:ln>
          </p:spPr>
          <p:txBody>
            <a:bodyPr wrap="square" rtlCol="0">
              <a:spAutoFit/>
            </a:bodyPr>
            <a:lstStyle/>
            <a:p>
              <a:pPr algn="ctr"/>
              <a:r>
                <a:rPr lang="en-US" sz="1900" b="1" dirty="0" smtClean="0">
                  <a:solidFill>
                    <a:srgbClr val="585858"/>
                  </a:solidFill>
                </a:rPr>
                <a:t>Through-Course 4</a:t>
              </a:r>
              <a:endParaRPr lang="en-US" sz="1900" b="1" dirty="0">
                <a:solidFill>
                  <a:srgbClr val="585858"/>
                </a:solidFill>
              </a:endParaRPr>
            </a:p>
          </p:txBody>
        </p:sp>
      </p:grpSp>
      <p:sp>
        <p:nvSpPr>
          <p:cNvPr id="70" name="Title 2"/>
          <p:cNvSpPr>
            <a:spLocks noGrp="1"/>
          </p:cNvSpPr>
          <p:nvPr>
            <p:ph type="title"/>
          </p:nvPr>
        </p:nvSpPr>
        <p:spPr>
          <a:xfrm>
            <a:off x="3352800" y="0"/>
            <a:ext cx="7315200" cy="1371600"/>
          </a:xfrm>
        </p:spPr>
        <p:txBody>
          <a:bodyPr/>
          <a:lstStyle/>
          <a:p>
            <a:pPr algn="l"/>
            <a:r>
              <a:rPr lang="en-US" sz="2800" b="1" dirty="0" smtClean="0">
                <a:ea typeface="Geneva"/>
                <a:cs typeface="Geneva"/>
              </a:rPr>
              <a:t>Assessment System Design: </a:t>
            </a:r>
            <a:br>
              <a:rPr lang="en-US" sz="2800" b="1" dirty="0" smtClean="0">
                <a:ea typeface="Geneva"/>
                <a:cs typeface="Geneva"/>
              </a:rPr>
            </a:br>
            <a:r>
              <a:rPr lang="en-US" sz="2800" b="1" dirty="0" smtClean="0">
                <a:ea typeface="Geneva"/>
                <a:cs typeface="Geneva"/>
              </a:rPr>
              <a:t>Distributed Summative Assessment</a:t>
            </a:r>
          </a:p>
        </p:txBody>
      </p:sp>
      <p:sp>
        <p:nvSpPr>
          <p:cNvPr id="72" name="Footer Placeholder 4"/>
          <p:cNvSpPr txBox="1">
            <a:spLocks/>
          </p:cNvSpPr>
          <p:nvPr/>
        </p:nvSpPr>
        <p:spPr>
          <a:xfrm>
            <a:off x="0" y="6746240"/>
            <a:ext cx="8686800" cy="568960"/>
          </a:xfrm>
          <a:prstGeom prst="rect">
            <a:avLst/>
          </a:prstGeom>
        </p:spPr>
        <p:txBody>
          <a:bodyPr vert="horz" wrap="square" lIns="107103" tIns="53551" rIns="107103" bIns="53551" numCol="1" anchor="ctr" anchorCtr="0" compatLnSpc="1">
            <a:prstTxWarp prst="textNoShape">
              <a:avLst/>
            </a:prstTxWarp>
          </a:bodyPr>
          <a:lstStyle/>
          <a:p>
            <a:pPr defTabSz="1071029">
              <a:defRPr/>
            </a:pPr>
            <a:endParaRPr lang="en-US" sz="1400" b="1" dirty="0" smtClean="0">
              <a:solidFill>
                <a:srgbClr val="E4A11B"/>
              </a:solidFill>
              <a:cs typeface="Arial" pitchFamily="34" charset="0"/>
            </a:endParaRPr>
          </a:p>
          <a:p>
            <a:pPr defTabSz="1071029">
              <a:defRPr/>
            </a:pPr>
            <a:r>
              <a:rPr lang="en-US" sz="1200" b="1" dirty="0" smtClean="0">
                <a:solidFill>
                  <a:srgbClr val="E4A11B"/>
                </a:solidFill>
                <a:cs typeface="Arial" pitchFamily="34" charset="0"/>
              </a:rPr>
              <a:t>Source: </a:t>
            </a:r>
            <a:r>
              <a:rPr lang="en-US" sz="1200" b="1" i="1" dirty="0" smtClean="0">
                <a:solidFill>
                  <a:srgbClr val="E4A11B"/>
                </a:solidFill>
                <a:cs typeface="Arial" pitchFamily="34" charset="0"/>
              </a:rPr>
              <a:t>Graphic</a:t>
            </a:r>
            <a:r>
              <a:rPr lang="en-US" sz="1200" b="1" dirty="0" smtClean="0">
                <a:solidFill>
                  <a:srgbClr val="E4A11B"/>
                </a:solidFill>
                <a:cs typeface="Arial" pitchFamily="34" charset="0"/>
              </a:rPr>
              <a:t> </a:t>
            </a:r>
            <a:r>
              <a:rPr lang="en-US" sz="1200" b="1" i="1" dirty="0" smtClean="0">
                <a:solidFill>
                  <a:srgbClr val="E4A11B"/>
                </a:solidFill>
                <a:cs typeface="Arial" pitchFamily="34" charset="0"/>
              </a:rPr>
              <a:t>adapted from a representation prepared by the Center for K-12 Assessment &amp; Performance Management (www.k12center.org)</a:t>
            </a:r>
            <a:endParaRPr lang="en-US" sz="1200" b="1" dirty="0" smtClean="0">
              <a:solidFill>
                <a:srgbClr val="E4A11B"/>
              </a:solidFill>
              <a:cs typeface="Arial" pitchFamily="34" charset="0"/>
            </a:endParaRPr>
          </a:p>
          <a:p>
            <a:pPr defTabSz="1071029">
              <a:defRPr/>
            </a:pPr>
            <a:endParaRPr lang="en-US" sz="1400" b="1" dirty="0">
              <a:solidFill>
                <a:srgbClr val="E4A11B"/>
              </a:solidFill>
              <a:cs typeface="Arial" pitchFamily="34" charset="0"/>
            </a:endParaRPr>
          </a:p>
        </p:txBody>
      </p:sp>
    </p:spTree>
    <p:extLst>
      <p:ext uri="{BB962C8B-B14F-4D97-AF65-F5344CB8AC3E}">
        <p14:creationId xmlns:p14="http://schemas.microsoft.com/office/powerpoint/2010/main" val="2756040569"/>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609600" y="1752600"/>
            <a:ext cx="9753600" cy="5826760"/>
          </a:xfrm>
        </p:spPr>
        <p:txBody>
          <a:bodyPr numCol="1">
            <a:normAutofit/>
          </a:bodyPr>
          <a:lstStyle/>
          <a:p>
            <a:pPr marL="0" indent="0">
              <a:buNone/>
            </a:pPr>
            <a:r>
              <a:rPr lang="en-US" sz="3600" dirty="0" smtClean="0">
                <a:solidFill>
                  <a:srgbClr val="000000"/>
                </a:solidFill>
              </a:rPr>
              <a:t>“</a:t>
            </a:r>
            <a:r>
              <a:rPr lang="en-US" sz="3600" dirty="0">
                <a:solidFill>
                  <a:srgbClr val="000000"/>
                </a:solidFill>
              </a:rPr>
              <a:t>There is no better economic policy than one that produces more </a:t>
            </a:r>
            <a:r>
              <a:rPr lang="en-US" sz="3600" dirty="0" smtClean="0">
                <a:solidFill>
                  <a:srgbClr val="000000"/>
                </a:solidFill>
              </a:rPr>
              <a:t>graduates. That’s </a:t>
            </a:r>
            <a:r>
              <a:rPr lang="en-US" sz="3600" dirty="0">
                <a:solidFill>
                  <a:srgbClr val="000000"/>
                </a:solidFill>
              </a:rPr>
              <a:t>why reforming education is the responsibility of every American – every parent, every teacher, every business leader, every public official, and every student.</a:t>
            </a:r>
            <a:r>
              <a:rPr lang="en-US" sz="3600" dirty="0" smtClean="0">
                <a:solidFill>
                  <a:srgbClr val="000000"/>
                </a:solidFill>
              </a:rPr>
              <a:t>”</a:t>
            </a:r>
          </a:p>
          <a:p>
            <a:pPr marL="0" indent="0">
              <a:buNone/>
            </a:pPr>
            <a:endParaRPr lang="en-US" sz="3600" dirty="0" smtClean="0">
              <a:solidFill>
                <a:srgbClr val="000000"/>
              </a:solidFill>
            </a:endParaRPr>
          </a:p>
          <a:p>
            <a:pPr lvl="3"/>
            <a:r>
              <a:rPr lang="en-US" sz="2800" dirty="0" smtClean="0">
                <a:solidFill>
                  <a:srgbClr val="000000"/>
                </a:solidFill>
              </a:rPr>
              <a:t>President Obama </a:t>
            </a:r>
            <a:r>
              <a:rPr lang="en-US" sz="2800" dirty="0">
                <a:solidFill>
                  <a:srgbClr val="000000"/>
                </a:solidFill>
              </a:rPr>
              <a:t>said in remarks prepared for </a:t>
            </a:r>
            <a:r>
              <a:rPr lang="en-US" sz="2800" dirty="0" smtClean="0">
                <a:solidFill>
                  <a:srgbClr val="000000"/>
                </a:solidFill>
              </a:rPr>
              <a:t>delivery </a:t>
            </a:r>
            <a:r>
              <a:rPr lang="en-US" sz="2800" dirty="0">
                <a:solidFill>
                  <a:srgbClr val="000000"/>
                </a:solidFill>
              </a:rPr>
              <a:t>at TechBoston Academic in March</a:t>
            </a:r>
            <a:r>
              <a:rPr lang="en-US" sz="2800" dirty="0" smtClean="0">
                <a:solidFill>
                  <a:srgbClr val="000000"/>
                </a:solidFill>
              </a:rPr>
              <a:t>. </a:t>
            </a:r>
            <a:endParaRPr lang="en-US" sz="2800" dirty="0">
              <a:solidFill>
                <a:srgbClr val="000000"/>
              </a:solidFill>
            </a:endParaRPr>
          </a:p>
          <a:p>
            <a:endParaRPr lang="en-US" sz="2400" dirty="0">
              <a:solidFill>
                <a:srgbClr val="000000"/>
              </a:solidFill>
            </a:endParaRPr>
          </a:p>
          <a:p>
            <a:endParaRPr lang="en-US" sz="2400" dirty="0">
              <a:solidFill>
                <a:srgbClr val="000000"/>
              </a:solidFill>
            </a:endParaRPr>
          </a:p>
          <a:p>
            <a:pPr marL="0" indent="0">
              <a:buNone/>
            </a:pPr>
            <a:endParaRPr lang="en-US" dirty="0" smtClean="0">
              <a:solidFill>
                <a:srgbClr val="000000"/>
              </a:solidFill>
            </a:endParaRPr>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5</a:t>
            </a:fld>
            <a:endParaRPr lang="en-US" dirty="0"/>
          </a:p>
        </p:txBody>
      </p:sp>
      <p:sp>
        <p:nvSpPr>
          <p:cNvPr id="7" name="Text Placeholder 6"/>
          <p:cNvSpPr>
            <a:spLocks noGrp="1"/>
          </p:cNvSpPr>
          <p:nvPr>
            <p:ph type="body" sz="quarter" idx="14"/>
          </p:nvPr>
        </p:nvSpPr>
        <p:spPr>
          <a:xfrm>
            <a:off x="914400" y="7543800"/>
            <a:ext cx="4572000" cy="325120"/>
          </a:xfrm>
        </p:spPr>
        <p:txBody>
          <a:bodyPr/>
          <a:lstStyle/>
          <a:p>
            <a:endParaRPr lang="en-US" dirty="0"/>
          </a:p>
        </p:txBody>
      </p:sp>
      <p:sp>
        <p:nvSpPr>
          <p:cNvPr id="8" name="Title 2"/>
          <p:cNvSpPr>
            <a:spLocks noGrp="1"/>
          </p:cNvSpPr>
          <p:nvPr>
            <p:ph type="title"/>
          </p:nvPr>
        </p:nvSpPr>
        <p:spPr/>
        <p:txBody>
          <a:bodyPr/>
          <a:lstStyle/>
          <a:p>
            <a:r>
              <a:rPr lang="en-US" b="1" dirty="0" smtClean="0">
                <a:solidFill>
                  <a:srgbClr val="000000"/>
                </a:solidFill>
                <a:latin typeface="Calibri" pitchFamily="34" charset="0"/>
              </a:rPr>
              <a:t>President Obama: Reforming Education</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2059772120"/>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Content Placeholder 1"/>
          <p:cNvSpPr>
            <a:spLocks noGrp="1"/>
          </p:cNvSpPr>
          <p:nvPr>
            <p:ph idx="1"/>
          </p:nvPr>
        </p:nvSpPr>
        <p:spPr>
          <a:xfrm>
            <a:off x="548640" y="1869440"/>
            <a:ext cx="9875520" cy="3251200"/>
          </a:xfrm>
        </p:spPr>
        <p:txBody>
          <a:bodyPr/>
          <a:lstStyle/>
          <a:p>
            <a:pPr indent="-319200">
              <a:spcBef>
                <a:spcPts val="1347"/>
              </a:spcBef>
            </a:pPr>
            <a:r>
              <a:rPr lang="en-US" sz="2300" dirty="0"/>
              <a:t>From </a:t>
            </a:r>
            <a:r>
              <a:rPr lang="en-US" sz="2300" i="1" dirty="0"/>
              <a:t>kindergarten through high school</a:t>
            </a:r>
            <a:r>
              <a:rPr lang="en-US" sz="2300" dirty="0"/>
              <a:t>, the assessment system is being designed to support the growth of all students: to challenge them, help identify when they’re not meeting the standards, and provide targeted instruction &amp; supports to help them succeed:</a:t>
            </a:r>
          </a:p>
          <a:p>
            <a:pPr lvl="1" indent="-319200">
              <a:spcBef>
                <a:spcPts val="1347"/>
              </a:spcBef>
            </a:pPr>
            <a:r>
              <a:rPr lang="en-US" sz="2100" dirty="0"/>
              <a:t>Real-time </a:t>
            </a:r>
            <a:r>
              <a:rPr lang="en-US" sz="2100" b="1" dirty="0"/>
              <a:t>diagnostic information </a:t>
            </a:r>
            <a:r>
              <a:rPr lang="en-US" sz="2100" dirty="0"/>
              <a:t>at multiple points during the school year to help target instruction to individual students</a:t>
            </a:r>
          </a:p>
          <a:p>
            <a:pPr lvl="1" indent="-319200">
              <a:spcBef>
                <a:spcPts val="1347"/>
              </a:spcBef>
            </a:pPr>
            <a:r>
              <a:rPr lang="en-US" sz="2100" dirty="0"/>
              <a:t>Consistent signals across students’ K-12 experience about whether they are </a:t>
            </a:r>
            <a:r>
              <a:rPr lang="en-US" sz="2100" b="1" dirty="0"/>
              <a:t>on track to be college and career ready</a:t>
            </a:r>
            <a:r>
              <a:rPr lang="en-US" sz="2100" dirty="0"/>
              <a:t>; “proficient” means prepared</a:t>
            </a:r>
          </a:p>
          <a:p>
            <a:pPr lvl="1" indent="-319200">
              <a:spcBef>
                <a:spcPts val="1347"/>
              </a:spcBef>
            </a:pPr>
            <a:r>
              <a:rPr lang="en-US" sz="2100" b="1" dirty="0"/>
              <a:t>Curricular tools </a:t>
            </a:r>
            <a:r>
              <a:rPr lang="en-US" sz="2100" dirty="0"/>
              <a:t>to support high quality instruction</a:t>
            </a:r>
          </a:p>
          <a:p>
            <a:pPr lvl="1" indent="-319200">
              <a:spcBef>
                <a:spcPts val="1347"/>
              </a:spcBef>
            </a:pPr>
            <a:r>
              <a:rPr lang="en-US" sz="2100" b="1" dirty="0"/>
              <a:t>College-readiness interventions  </a:t>
            </a:r>
            <a:r>
              <a:rPr lang="en-US" sz="2100" dirty="0"/>
              <a:t>in high school to help all students succeed</a:t>
            </a:r>
          </a:p>
        </p:txBody>
      </p:sp>
      <p:sp>
        <p:nvSpPr>
          <p:cNvPr id="4" name="Slide Number Placeholder 3"/>
          <p:cNvSpPr>
            <a:spLocks noGrp="1"/>
          </p:cNvSpPr>
          <p:nvPr>
            <p:ph type="sldNum" sz="quarter" idx="10"/>
          </p:nvPr>
        </p:nvSpPr>
        <p:spPr/>
        <p:txBody>
          <a:bodyPr>
            <a:normAutofit fontScale="92500" lnSpcReduction="20000"/>
          </a:bodyPr>
          <a:lstStyle/>
          <a:p>
            <a:fld id="{862CC508-C822-4A7F-AD0A-3EEB6A43DA3D}" type="slidenum">
              <a:rPr lang="en-US" smtClean="0"/>
              <a:pPr/>
              <a:t>50</a:t>
            </a:fld>
            <a:endParaRPr lang="en-US" dirty="0"/>
          </a:p>
        </p:txBody>
      </p:sp>
      <p:sp>
        <p:nvSpPr>
          <p:cNvPr id="37890" name="Title 2"/>
          <p:cNvSpPr>
            <a:spLocks noGrp="1"/>
          </p:cNvSpPr>
          <p:nvPr>
            <p:ph type="title"/>
          </p:nvPr>
        </p:nvSpPr>
        <p:spPr/>
        <p:txBody>
          <a:bodyPr/>
          <a:lstStyle/>
          <a:p>
            <a:r>
              <a:rPr lang="en-US" b="1" dirty="0" smtClean="0"/>
              <a:t>Keep </a:t>
            </a:r>
            <a:r>
              <a:rPr lang="en-US" b="1" dirty="0"/>
              <a:t>S</a:t>
            </a:r>
            <a:r>
              <a:rPr lang="en-US" b="1" dirty="0" smtClean="0"/>
              <a:t>tudents on the Path to Success</a:t>
            </a:r>
          </a:p>
        </p:txBody>
      </p:sp>
    </p:spTree>
    <p:extLst>
      <p:ext uri="{BB962C8B-B14F-4D97-AF65-F5344CB8AC3E}">
        <p14:creationId xmlns:p14="http://schemas.microsoft.com/office/powerpoint/2010/main" val="1755999624"/>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Content Placeholder 1"/>
          <p:cNvSpPr>
            <a:spLocks noGrp="1"/>
          </p:cNvSpPr>
          <p:nvPr>
            <p:ph idx="1"/>
          </p:nvPr>
        </p:nvSpPr>
        <p:spPr>
          <a:xfrm>
            <a:off x="548640" y="1869440"/>
            <a:ext cx="9875520" cy="3251200"/>
          </a:xfrm>
        </p:spPr>
        <p:txBody>
          <a:bodyPr/>
          <a:lstStyle/>
          <a:p>
            <a:pPr indent="-319200">
              <a:spcBef>
                <a:spcPts val="1347"/>
              </a:spcBef>
            </a:pPr>
            <a:r>
              <a:rPr lang="en-US" sz="2300" dirty="0"/>
              <a:t>From </a:t>
            </a:r>
            <a:r>
              <a:rPr lang="en-US" sz="2300" i="1" dirty="0"/>
              <a:t>kindergarten through high school</a:t>
            </a:r>
            <a:r>
              <a:rPr lang="en-US" sz="2300" dirty="0"/>
              <a:t>, the assessment system is being designed to support the growth of all students: to challenge them, help identify when they’re not meeting the standards, and provide targeted instruction &amp; supports to help them succeed:</a:t>
            </a:r>
          </a:p>
          <a:p>
            <a:pPr lvl="1" indent="-319200">
              <a:spcBef>
                <a:spcPts val="1347"/>
              </a:spcBef>
            </a:pPr>
            <a:r>
              <a:rPr lang="en-US" sz="2100" dirty="0"/>
              <a:t>Real-time </a:t>
            </a:r>
            <a:r>
              <a:rPr lang="en-US" sz="2100" b="1" dirty="0"/>
              <a:t>diagnostic information </a:t>
            </a:r>
            <a:r>
              <a:rPr lang="en-US" sz="2100" dirty="0"/>
              <a:t>at multiple points during the school year to help target instruction to individual students</a:t>
            </a:r>
          </a:p>
          <a:p>
            <a:pPr lvl="1" indent="-319200">
              <a:spcBef>
                <a:spcPts val="1347"/>
              </a:spcBef>
            </a:pPr>
            <a:r>
              <a:rPr lang="en-US" sz="2100" dirty="0"/>
              <a:t>Consistent signals across students’ K-12 experience about whether they are </a:t>
            </a:r>
            <a:r>
              <a:rPr lang="en-US" sz="2100" b="1" dirty="0"/>
              <a:t>on track to be college and career ready</a:t>
            </a:r>
            <a:r>
              <a:rPr lang="en-US" sz="2100" dirty="0"/>
              <a:t>; “proficient” means prepared</a:t>
            </a:r>
          </a:p>
          <a:p>
            <a:pPr lvl="1" indent="-319200">
              <a:spcBef>
                <a:spcPts val="1347"/>
              </a:spcBef>
            </a:pPr>
            <a:r>
              <a:rPr lang="en-US" sz="2100" b="1" dirty="0"/>
              <a:t>Curricular tools </a:t>
            </a:r>
            <a:r>
              <a:rPr lang="en-US" sz="2100" dirty="0"/>
              <a:t>to support high quality instruction</a:t>
            </a:r>
          </a:p>
          <a:p>
            <a:pPr lvl="1" indent="-319200">
              <a:spcBef>
                <a:spcPts val="1347"/>
              </a:spcBef>
            </a:pPr>
            <a:r>
              <a:rPr lang="en-US" sz="2100" b="1" dirty="0"/>
              <a:t>College-readiness interventions  </a:t>
            </a:r>
            <a:r>
              <a:rPr lang="en-US" sz="2100" dirty="0"/>
              <a:t>in high school to help all students succeed</a:t>
            </a:r>
          </a:p>
        </p:txBody>
      </p:sp>
      <p:sp>
        <p:nvSpPr>
          <p:cNvPr id="4" name="Slide Number Placeholder 3"/>
          <p:cNvSpPr>
            <a:spLocks noGrp="1"/>
          </p:cNvSpPr>
          <p:nvPr>
            <p:ph type="sldNum" sz="quarter" idx="10"/>
          </p:nvPr>
        </p:nvSpPr>
        <p:spPr/>
        <p:txBody>
          <a:bodyPr>
            <a:normAutofit fontScale="92500" lnSpcReduction="20000"/>
          </a:bodyPr>
          <a:lstStyle/>
          <a:p>
            <a:fld id="{862CC508-C822-4A7F-AD0A-3EEB6A43DA3D}" type="slidenum">
              <a:rPr lang="en-US" smtClean="0"/>
              <a:pPr/>
              <a:t>51</a:t>
            </a:fld>
            <a:endParaRPr lang="en-US" dirty="0"/>
          </a:p>
        </p:txBody>
      </p:sp>
      <p:sp>
        <p:nvSpPr>
          <p:cNvPr id="37890" name="Title 2"/>
          <p:cNvSpPr>
            <a:spLocks noGrp="1"/>
          </p:cNvSpPr>
          <p:nvPr>
            <p:ph type="title"/>
          </p:nvPr>
        </p:nvSpPr>
        <p:spPr/>
        <p:txBody>
          <a:bodyPr/>
          <a:lstStyle/>
          <a:p>
            <a:r>
              <a:rPr lang="en-US" b="1" dirty="0" smtClean="0"/>
              <a:t>Keep </a:t>
            </a:r>
            <a:r>
              <a:rPr lang="en-US" b="1" dirty="0" smtClean="0"/>
              <a:t>students on the path to success</a:t>
            </a:r>
          </a:p>
        </p:txBody>
      </p:sp>
    </p:spTree>
    <p:extLst>
      <p:ext uri="{BB962C8B-B14F-4D97-AF65-F5344CB8AC3E}">
        <p14:creationId xmlns:p14="http://schemas.microsoft.com/office/powerpoint/2010/main" val="464852668"/>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Content Placeholder 1"/>
          <p:cNvSpPr>
            <a:spLocks noGrp="1"/>
          </p:cNvSpPr>
          <p:nvPr>
            <p:ph idx="1"/>
          </p:nvPr>
        </p:nvSpPr>
        <p:spPr>
          <a:xfrm>
            <a:off x="182880" y="1950720"/>
            <a:ext cx="10698480" cy="4389120"/>
          </a:xfrm>
        </p:spPr>
        <p:txBody>
          <a:bodyPr/>
          <a:lstStyle/>
          <a:p>
            <a:pPr marL="0" lvl="1" indent="0">
              <a:buNone/>
            </a:pPr>
            <a:r>
              <a:rPr lang="en-US" sz="2600" b="1" dirty="0" smtClean="0">
                <a:solidFill>
                  <a:srgbClr val="000000"/>
                </a:solidFill>
              </a:rPr>
              <a:t>Teachers, School Leaders, District Administrators, and State Officials</a:t>
            </a:r>
          </a:p>
          <a:p>
            <a:pPr marL="520705" lvl="1" indent="-267486">
              <a:buFont typeface="Arial" pitchFamily="34" charset="0"/>
              <a:buChar char="•"/>
            </a:pPr>
            <a:r>
              <a:rPr lang="en-US" dirty="0" smtClean="0">
                <a:solidFill>
                  <a:srgbClr val="000000"/>
                </a:solidFill>
              </a:rPr>
              <a:t>Stakeholders will regularly and quickly have a wider variety of useful performance data</a:t>
            </a:r>
          </a:p>
          <a:p>
            <a:pPr marL="0" lvl="1" indent="0">
              <a:buNone/>
            </a:pPr>
            <a:r>
              <a:rPr lang="en-US" sz="2600" b="1" dirty="0" smtClean="0">
                <a:solidFill>
                  <a:srgbClr val="000000"/>
                </a:solidFill>
              </a:rPr>
              <a:t>Parents, Students, and the Public</a:t>
            </a:r>
          </a:p>
          <a:p>
            <a:pPr marL="520705" lvl="1" indent="-267486">
              <a:buFont typeface="Arial" pitchFamily="34" charset="0"/>
              <a:buChar char="•"/>
            </a:pPr>
            <a:r>
              <a:rPr lang="en-US" dirty="0" smtClean="0">
                <a:solidFill>
                  <a:srgbClr val="000000"/>
                </a:solidFill>
              </a:rPr>
              <a:t>PARCC’s assessments will, for the first time, give information about student performance relative to children in other states and against achievement standards anchored in college- and career-ready knowledge and skills</a:t>
            </a:r>
          </a:p>
          <a:p>
            <a:pPr marL="0" lvl="1" indent="0">
              <a:buNone/>
            </a:pPr>
            <a:r>
              <a:rPr lang="en-US" sz="2600" b="1" dirty="0" smtClean="0">
                <a:solidFill>
                  <a:srgbClr val="000000"/>
                </a:solidFill>
              </a:rPr>
              <a:t>Higher Education</a:t>
            </a:r>
          </a:p>
          <a:p>
            <a:pPr marL="520705" lvl="1" indent="-267486">
              <a:buFont typeface="Arial" pitchFamily="34" charset="0"/>
              <a:buChar char="•"/>
            </a:pPr>
            <a:r>
              <a:rPr lang="en-US" dirty="0" smtClean="0">
                <a:solidFill>
                  <a:srgbClr val="000000"/>
                </a:solidFill>
              </a:rPr>
              <a:t>Assessments will identify whether students are ready for and prepared to succeed in entry-level, credit-bearing postsecondary courses by the time they graduate from high school</a:t>
            </a:r>
          </a:p>
        </p:txBody>
      </p:sp>
      <p:sp>
        <p:nvSpPr>
          <p:cNvPr id="4" name="Slide Number Placeholder 3"/>
          <p:cNvSpPr>
            <a:spLocks noGrp="1"/>
          </p:cNvSpPr>
          <p:nvPr>
            <p:ph type="sldNum" sz="quarter" idx="10"/>
          </p:nvPr>
        </p:nvSpPr>
        <p:spPr/>
        <p:txBody>
          <a:bodyPr>
            <a:normAutofit fontScale="92500" lnSpcReduction="20000"/>
          </a:bodyPr>
          <a:lstStyle/>
          <a:p>
            <a:fld id="{C1982985-D3B7-4999-BB8A-A92A88DC6AEC}" type="slidenum">
              <a:rPr lang="en-US" smtClean="0"/>
              <a:pPr/>
              <a:t>52</a:t>
            </a:fld>
            <a:endParaRPr lang="en-US" dirty="0"/>
          </a:p>
        </p:txBody>
      </p:sp>
      <p:sp>
        <p:nvSpPr>
          <p:cNvPr id="5" name="Title 4"/>
          <p:cNvSpPr>
            <a:spLocks noGrp="1"/>
          </p:cNvSpPr>
          <p:nvPr>
            <p:ph type="title"/>
          </p:nvPr>
        </p:nvSpPr>
        <p:spPr/>
        <p:txBody>
          <a:bodyPr/>
          <a:lstStyle/>
          <a:p>
            <a:r>
              <a:rPr lang="en-US" b="1" dirty="0" smtClean="0"/>
              <a:t>PARCC’s Key Stakeholders</a:t>
            </a:r>
            <a:endParaRPr lang="en-US" b="1" dirty="0"/>
          </a:p>
        </p:txBody>
      </p:sp>
    </p:spTree>
    <p:extLst>
      <p:ext uri="{BB962C8B-B14F-4D97-AF65-F5344CB8AC3E}">
        <p14:creationId xmlns:p14="http://schemas.microsoft.com/office/powerpoint/2010/main" val="1683277809"/>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normAutofit fontScale="92500" lnSpcReduction="20000"/>
          </a:bodyPr>
          <a:lstStyle/>
          <a:p>
            <a:fld id="{FBBE1732-D372-4A08-A104-0C3D48CC6752}" type="slidenum">
              <a:rPr lang="en-US" smtClean="0"/>
              <a:pPr/>
              <a:t>53</a:t>
            </a:fld>
            <a:endParaRPr lang="en-US" dirty="0"/>
          </a:p>
        </p:txBody>
      </p:sp>
      <p:sp>
        <p:nvSpPr>
          <p:cNvPr id="2" name="Title 1"/>
          <p:cNvSpPr>
            <a:spLocks noGrp="1"/>
          </p:cNvSpPr>
          <p:nvPr>
            <p:ph type="title"/>
          </p:nvPr>
        </p:nvSpPr>
        <p:spPr/>
        <p:txBody>
          <a:bodyPr/>
          <a:lstStyle/>
          <a:p>
            <a:r>
              <a:rPr lang="en-US" b="1" dirty="0" smtClean="0"/>
              <a:t>PARCC Timeline</a:t>
            </a:r>
            <a:endParaRPr lang="en-US" b="1" dirty="0"/>
          </a:p>
        </p:txBody>
      </p:sp>
      <p:grpSp>
        <p:nvGrpSpPr>
          <p:cNvPr id="3" name="Group 10"/>
          <p:cNvGrpSpPr>
            <a:grpSpLocks/>
          </p:cNvGrpSpPr>
          <p:nvPr/>
        </p:nvGrpSpPr>
        <p:grpSpPr bwMode="auto">
          <a:xfrm>
            <a:off x="175262" y="1137924"/>
            <a:ext cx="10797539" cy="5852159"/>
            <a:chOff x="916" y="2478"/>
            <a:chExt cx="14169" cy="7165"/>
          </a:xfrm>
        </p:grpSpPr>
        <p:sp>
          <p:nvSpPr>
            <p:cNvPr id="1035" name="AutoShape 11"/>
            <p:cNvSpPr>
              <a:spLocks noChangeArrowheads="1"/>
            </p:cNvSpPr>
            <p:nvPr/>
          </p:nvSpPr>
          <p:spPr bwMode="auto">
            <a:xfrm>
              <a:off x="916" y="2478"/>
              <a:ext cx="14169" cy="7165"/>
            </a:xfrm>
            <a:prstGeom prst="rightArrow">
              <a:avLst>
                <a:gd name="adj1" fmla="val 35981"/>
                <a:gd name="adj2" fmla="val 42810"/>
              </a:avLst>
            </a:prstGeom>
            <a:solidFill>
              <a:srgbClr val="DBE5F1"/>
            </a:solidFill>
            <a:ln w="28575">
              <a:solidFill>
                <a:srgbClr val="80808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6" name="AutoShape 12"/>
            <p:cNvSpPr>
              <a:spLocks noChangeArrowheads="1"/>
            </p:cNvSpPr>
            <p:nvPr/>
          </p:nvSpPr>
          <p:spPr bwMode="auto">
            <a:xfrm>
              <a:off x="3242" y="5019"/>
              <a:ext cx="2088" cy="2016"/>
            </a:xfrm>
            <a:prstGeom prst="roundRect">
              <a:avLst>
                <a:gd name="adj" fmla="val 16667"/>
              </a:avLst>
            </a:prstGeom>
            <a:solidFill>
              <a:srgbClr val="1F497D"/>
            </a:solidFill>
            <a:ln w="28575">
              <a:solidFill>
                <a:srgbClr val="808080"/>
              </a:solidFill>
              <a:round/>
              <a:headEnd/>
              <a:tailEnd/>
            </a:ln>
          </p:spPr>
          <p:txBody>
            <a:bodyPr vert="horz" wrap="square" lIns="0" tIns="0" rIns="0" bIns="0" numCol="1" anchor="t" anchorCtr="0" compatLnSpc="1">
              <a:prstTxWarp prst="textNoShape">
                <a:avLst/>
              </a:prstTxWarp>
            </a:bodyPr>
            <a:lstStyle/>
            <a:p>
              <a:pPr algn="ctr" fontAlgn="base">
                <a:spcBef>
                  <a:spcPct val="0"/>
                </a:spcBef>
                <a:spcAft>
                  <a:spcPts val="899"/>
                </a:spcAft>
              </a:pPr>
              <a:r>
                <a:rPr lang="en-US" sz="1400" b="1" i="1" dirty="0">
                  <a:solidFill>
                    <a:srgbClr val="FFFFFF"/>
                  </a:solidFill>
                  <a:latin typeface="Calibri" pitchFamily="34" charset="0"/>
                  <a:cs typeface="Arial" pitchFamily="34" charset="0"/>
                </a:rPr>
                <a:t>Sept. 2011</a:t>
              </a:r>
              <a:endParaRPr lang="en-US" sz="1400" b="1" i="1" dirty="0">
                <a:solidFill>
                  <a:srgbClr val="FFFFFF"/>
                </a:solidFill>
                <a:latin typeface="Times New Roman" pitchFamily="18" charset="0"/>
                <a:cs typeface="Arial" pitchFamily="34" charset="0"/>
              </a:endParaRPr>
            </a:p>
            <a:p>
              <a:pPr algn="ctr" fontAlgn="base">
                <a:spcBef>
                  <a:spcPct val="0"/>
                </a:spcBef>
                <a:spcAft>
                  <a:spcPts val="449"/>
                </a:spcAft>
              </a:pPr>
              <a:endParaRPr lang="en-US" sz="800" b="1" dirty="0">
                <a:solidFill>
                  <a:srgbClr val="FFFFFF"/>
                </a:solidFill>
                <a:latin typeface="Calibri" pitchFamily="34" charset="0"/>
                <a:cs typeface="Arial" pitchFamily="34" charset="0"/>
              </a:endParaRPr>
            </a:p>
            <a:p>
              <a:pPr algn="ctr" fontAlgn="base">
                <a:spcBef>
                  <a:spcPct val="0"/>
                </a:spcBef>
                <a:spcAft>
                  <a:spcPts val="449"/>
                </a:spcAft>
              </a:pPr>
              <a:r>
                <a:rPr lang="en-US" sz="1600" b="1" dirty="0">
                  <a:solidFill>
                    <a:srgbClr val="FFFFFF"/>
                  </a:solidFill>
                  <a:latin typeface="Calibri" pitchFamily="34" charset="0"/>
                  <a:cs typeface="Arial" pitchFamily="34" charset="0"/>
                </a:rPr>
                <a:t>Development phase begins</a:t>
              </a:r>
              <a:endParaRPr lang="en-US" sz="1600" b="1" dirty="0">
                <a:solidFill>
                  <a:srgbClr val="FFFFFF"/>
                </a:solidFill>
                <a:latin typeface="Times New Roman" pitchFamily="18" charset="0"/>
                <a:cs typeface="Arial" pitchFamily="34" charset="0"/>
              </a:endParaRPr>
            </a:p>
            <a:p>
              <a:pPr fontAlgn="base">
                <a:spcBef>
                  <a:spcPct val="0"/>
                </a:spcBef>
                <a:spcAft>
                  <a:spcPct val="0"/>
                </a:spcAft>
              </a:pPr>
              <a:endParaRPr lang="en-US" dirty="0" smtClean="0">
                <a:latin typeface="Arial" pitchFamily="34" charset="0"/>
                <a:cs typeface="Arial" pitchFamily="34" charset="0"/>
              </a:endParaRPr>
            </a:p>
          </p:txBody>
        </p:sp>
        <p:sp>
          <p:nvSpPr>
            <p:cNvPr id="1037" name="AutoShape 13"/>
            <p:cNvSpPr>
              <a:spLocks noChangeArrowheads="1"/>
            </p:cNvSpPr>
            <p:nvPr/>
          </p:nvSpPr>
          <p:spPr bwMode="auto">
            <a:xfrm>
              <a:off x="5510" y="4800"/>
              <a:ext cx="2088" cy="2547"/>
            </a:xfrm>
            <a:prstGeom prst="roundRect">
              <a:avLst>
                <a:gd name="adj" fmla="val 16667"/>
              </a:avLst>
            </a:prstGeom>
            <a:solidFill>
              <a:srgbClr val="1F497D"/>
            </a:solidFill>
            <a:ln w="28575">
              <a:solidFill>
                <a:srgbClr val="808080"/>
              </a:solidFill>
              <a:round/>
              <a:headEnd/>
              <a:tailEnd/>
            </a:ln>
          </p:spPr>
          <p:txBody>
            <a:bodyPr vert="horz" wrap="square" lIns="0" tIns="0" rIns="0" bIns="0" numCol="1" anchor="t" anchorCtr="0" compatLnSpc="1">
              <a:prstTxWarp prst="textNoShape">
                <a:avLst/>
              </a:prstTxWarp>
            </a:bodyPr>
            <a:lstStyle/>
            <a:p>
              <a:pPr algn="ctr" fontAlgn="base">
                <a:spcBef>
                  <a:spcPct val="0"/>
                </a:spcBef>
                <a:spcAft>
                  <a:spcPts val="899"/>
                </a:spcAft>
              </a:pPr>
              <a:r>
                <a:rPr lang="en-US" sz="1400" b="1" i="1" dirty="0">
                  <a:solidFill>
                    <a:srgbClr val="FFFFFF"/>
                  </a:solidFill>
                  <a:latin typeface="Calibri" pitchFamily="34" charset="0"/>
                  <a:cs typeface="Arial" pitchFamily="34" charset="0"/>
                </a:rPr>
                <a:t>Sept. 2012</a:t>
              </a:r>
              <a:endParaRPr lang="en-US" sz="1400" b="1" i="1" dirty="0">
                <a:solidFill>
                  <a:srgbClr val="FFFFFF"/>
                </a:solidFill>
                <a:latin typeface="Times New Roman" pitchFamily="18" charset="0"/>
                <a:cs typeface="Arial" pitchFamily="34" charset="0"/>
              </a:endParaRPr>
            </a:p>
            <a:p>
              <a:pPr algn="ctr" fontAlgn="base">
                <a:spcBef>
                  <a:spcPct val="0"/>
                </a:spcBef>
                <a:spcAft>
                  <a:spcPts val="899"/>
                </a:spcAft>
              </a:pPr>
              <a:r>
                <a:rPr lang="en-US" sz="1600" b="1" dirty="0">
                  <a:solidFill>
                    <a:srgbClr val="FFFFFF"/>
                  </a:solidFill>
                  <a:latin typeface="Calibri" pitchFamily="34" charset="0"/>
                  <a:cs typeface="Arial" pitchFamily="34" charset="0"/>
                </a:rPr>
                <a:t>First year field testing and related research and data collection begins</a:t>
              </a:r>
              <a:endParaRPr lang="en-US" sz="2300" dirty="0">
                <a:latin typeface="Arial" pitchFamily="34" charset="0"/>
                <a:cs typeface="Arial" pitchFamily="34" charset="0"/>
              </a:endParaRPr>
            </a:p>
          </p:txBody>
        </p:sp>
        <p:sp>
          <p:nvSpPr>
            <p:cNvPr id="1038" name="AutoShape 14"/>
            <p:cNvSpPr>
              <a:spLocks noChangeArrowheads="1"/>
            </p:cNvSpPr>
            <p:nvPr/>
          </p:nvSpPr>
          <p:spPr bwMode="auto">
            <a:xfrm>
              <a:off x="7864" y="4800"/>
              <a:ext cx="2088" cy="2547"/>
            </a:xfrm>
            <a:prstGeom prst="roundRect">
              <a:avLst>
                <a:gd name="adj" fmla="val 16667"/>
              </a:avLst>
            </a:prstGeom>
            <a:solidFill>
              <a:srgbClr val="1F497D"/>
            </a:solidFill>
            <a:ln w="28575">
              <a:solidFill>
                <a:srgbClr val="808080"/>
              </a:solidFill>
              <a:round/>
              <a:headEnd/>
              <a:tailEnd/>
            </a:ln>
          </p:spPr>
          <p:txBody>
            <a:bodyPr vert="horz" wrap="square" lIns="0" tIns="0" rIns="0" bIns="0" numCol="1" anchor="t" anchorCtr="0" compatLnSpc="1">
              <a:prstTxWarp prst="textNoShape">
                <a:avLst/>
              </a:prstTxWarp>
            </a:bodyPr>
            <a:lstStyle/>
            <a:p>
              <a:pPr algn="ctr" fontAlgn="base">
                <a:spcBef>
                  <a:spcPct val="0"/>
                </a:spcBef>
                <a:spcAft>
                  <a:spcPts val="899"/>
                </a:spcAft>
              </a:pPr>
              <a:r>
                <a:rPr lang="en-US" sz="1400" b="1" i="1" dirty="0">
                  <a:solidFill>
                    <a:srgbClr val="FFFFFF"/>
                  </a:solidFill>
                  <a:latin typeface="Calibri" pitchFamily="34" charset="0"/>
                  <a:cs typeface="Arial" pitchFamily="34" charset="0"/>
                </a:rPr>
                <a:t>Sept. 2013</a:t>
              </a:r>
            </a:p>
            <a:p>
              <a:pPr algn="ctr" fontAlgn="base">
                <a:spcBef>
                  <a:spcPct val="0"/>
                </a:spcBef>
                <a:spcAft>
                  <a:spcPts val="899"/>
                </a:spcAft>
              </a:pPr>
              <a:r>
                <a:rPr lang="en-US" sz="1600" b="1" dirty="0">
                  <a:solidFill>
                    <a:srgbClr val="FFFFFF"/>
                  </a:solidFill>
                  <a:latin typeface="Calibri" pitchFamily="34" charset="0"/>
                  <a:cs typeface="Arial" pitchFamily="34" charset="0"/>
                </a:rPr>
                <a:t>Second year field testing begins and related research and data collection continues</a:t>
              </a:r>
              <a:endParaRPr lang="en-US" sz="2300" dirty="0">
                <a:latin typeface="Arial" pitchFamily="34" charset="0"/>
                <a:cs typeface="Arial" pitchFamily="34" charset="0"/>
              </a:endParaRPr>
            </a:p>
          </p:txBody>
        </p:sp>
        <p:sp>
          <p:nvSpPr>
            <p:cNvPr id="1039" name="AutoShape 15"/>
            <p:cNvSpPr>
              <a:spLocks noChangeArrowheads="1"/>
            </p:cNvSpPr>
            <p:nvPr/>
          </p:nvSpPr>
          <p:spPr bwMode="auto">
            <a:xfrm>
              <a:off x="10226" y="4800"/>
              <a:ext cx="2088" cy="2547"/>
            </a:xfrm>
            <a:prstGeom prst="roundRect">
              <a:avLst>
                <a:gd name="adj" fmla="val 22454"/>
              </a:avLst>
            </a:prstGeom>
            <a:solidFill>
              <a:srgbClr val="1F497D"/>
            </a:solidFill>
            <a:ln w="28575">
              <a:solidFill>
                <a:srgbClr val="808080"/>
              </a:solidFill>
              <a:round/>
              <a:headEnd/>
              <a:tailEnd/>
            </a:ln>
          </p:spPr>
          <p:txBody>
            <a:bodyPr vert="horz" wrap="square" lIns="0" tIns="0" rIns="0" bIns="0" numCol="1" anchor="t" anchorCtr="0" compatLnSpc="1">
              <a:prstTxWarp prst="textNoShape">
                <a:avLst/>
              </a:prstTxWarp>
            </a:bodyPr>
            <a:lstStyle/>
            <a:p>
              <a:pPr algn="ctr" fontAlgn="base">
                <a:spcBef>
                  <a:spcPct val="0"/>
                </a:spcBef>
                <a:spcAft>
                  <a:spcPts val="899"/>
                </a:spcAft>
              </a:pPr>
              <a:r>
                <a:rPr lang="en-US" sz="1400" b="1" i="1" dirty="0">
                  <a:solidFill>
                    <a:srgbClr val="FFFFFF"/>
                  </a:solidFill>
                  <a:latin typeface="Calibri" pitchFamily="34" charset="0"/>
                  <a:cs typeface="Arial" pitchFamily="34" charset="0"/>
                </a:rPr>
                <a:t>Sept. 2014</a:t>
              </a:r>
            </a:p>
            <a:p>
              <a:pPr algn="ctr" fontAlgn="base">
                <a:spcBef>
                  <a:spcPct val="0"/>
                </a:spcBef>
                <a:spcAft>
                  <a:spcPts val="899"/>
                </a:spcAft>
              </a:pPr>
              <a:r>
                <a:rPr lang="en-US" sz="1600" b="1" dirty="0">
                  <a:solidFill>
                    <a:srgbClr val="FFFFFF"/>
                  </a:solidFill>
                  <a:latin typeface="Calibri" pitchFamily="34" charset="0"/>
                  <a:cs typeface="Arial" pitchFamily="34" charset="0"/>
                </a:rPr>
                <a:t>Full administration of PARCC assessments begins</a:t>
              </a:r>
              <a:endParaRPr lang="en-US" sz="1600" b="1" dirty="0">
                <a:solidFill>
                  <a:srgbClr val="FFFFFF"/>
                </a:solidFill>
                <a:latin typeface="Times New Roman" pitchFamily="18" charset="0"/>
                <a:cs typeface="Arial" pitchFamily="34" charset="0"/>
              </a:endParaRPr>
            </a:p>
            <a:p>
              <a:pPr fontAlgn="base">
                <a:spcBef>
                  <a:spcPct val="0"/>
                </a:spcBef>
                <a:spcAft>
                  <a:spcPct val="0"/>
                </a:spcAft>
              </a:pPr>
              <a:endParaRPr lang="en-US" dirty="0" smtClean="0">
                <a:latin typeface="Arial" pitchFamily="34" charset="0"/>
                <a:cs typeface="Arial" pitchFamily="34" charset="0"/>
              </a:endParaRPr>
            </a:p>
          </p:txBody>
        </p:sp>
        <p:sp>
          <p:nvSpPr>
            <p:cNvPr id="1040" name="AutoShape 16"/>
            <p:cNvSpPr>
              <a:spLocks noChangeArrowheads="1"/>
            </p:cNvSpPr>
            <p:nvPr/>
          </p:nvSpPr>
          <p:spPr bwMode="auto">
            <a:xfrm>
              <a:off x="916" y="5019"/>
              <a:ext cx="2156" cy="1990"/>
            </a:xfrm>
            <a:prstGeom prst="roundRect">
              <a:avLst>
                <a:gd name="adj" fmla="val 16667"/>
              </a:avLst>
            </a:prstGeom>
            <a:solidFill>
              <a:srgbClr val="4F81BD"/>
            </a:solidFill>
            <a:ln w="28575">
              <a:solidFill>
                <a:srgbClr val="808080"/>
              </a:solidFill>
              <a:round/>
              <a:headEnd/>
              <a:tailEnd/>
            </a:ln>
          </p:spPr>
          <p:txBody>
            <a:bodyPr vert="horz" wrap="square" lIns="0" tIns="0" rIns="0" bIns="0" numCol="1" anchor="t" anchorCtr="0" compatLnSpc="1">
              <a:prstTxWarp prst="textNoShape">
                <a:avLst/>
              </a:prstTxWarp>
            </a:bodyPr>
            <a:lstStyle/>
            <a:p>
              <a:pPr algn="ctr" fontAlgn="base">
                <a:spcBef>
                  <a:spcPct val="0"/>
                </a:spcBef>
                <a:spcAft>
                  <a:spcPts val="674"/>
                </a:spcAft>
              </a:pPr>
              <a:r>
                <a:rPr lang="en-US" sz="1400" b="1" i="1" dirty="0">
                  <a:solidFill>
                    <a:srgbClr val="FFFFFF"/>
                  </a:solidFill>
                  <a:latin typeface="Calibri" pitchFamily="34" charset="0"/>
                  <a:cs typeface="Arial" pitchFamily="34" charset="0"/>
                </a:rPr>
                <a:t>Oct. 2010</a:t>
              </a:r>
            </a:p>
            <a:p>
              <a:pPr algn="ctr" fontAlgn="base">
                <a:spcBef>
                  <a:spcPct val="0"/>
                </a:spcBef>
              </a:pPr>
              <a:endParaRPr lang="en-US" sz="1400" b="1" i="1" dirty="0">
                <a:solidFill>
                  <a:srgbClr val="FFFFFF"/>
                </a:solidFill>
                <a:latin typeface="Calibri" pitchFamily="34" charset="0"/>
                <a:cs typeface="Arial" pitchFamily="34" charset="0"/>
              </a:endParaRPr>
            </a:p>
            <a:p>
              <a:pPr algn="ctr" fontAlgn="base">
                <a:spcBef>
                  <a:spcPct val="0"/>
                </a:spcBef>
                <a:spcAft>
                  <a:spcPts val="674"/>
                </a:spcAft>
              </a:pPr>
              <a:r>
                <a:rPr lang="en-US" sz="1600" b="1" dirty="0">
                  <a:solidFill>
                    <a:srgbClr val="FFFFFF"/>
                  </a:solidFill>
                  <a:latin typeface="Calibri" pitchFamily="34" charset="0"/>
                  <a:cs typeface="Arial" pitchFamily="34" charset="0"/>
                </a:rPr>
                <a:t>Launch and design phase begins</a:t>
              </a:r>
              <a:endParaRPr lang="en-US" sz="2300" dirty="0">
                <a:latin typeface="Arial" pitchFamily="34" charset="0"/>
                <a:cs typeface="Arial" pitchFamily="34" charset="0"/>
              </a:endParaRPr>
            </a:p>
          </p:txBody>
        </p:sp>
        <p:sp>
          <p:nvSpPr>
            <p:cNvPr id="1041" name="AutoShape 17"/>
            <p:cNvSpPr>
              <a:spLocks noChangeArrowheads="1"/>
            </p:cNvSpPr>
            <p:nvPr/>
          </p:nvSpPr>
          <p:spPr bwMode="auto">
            <a:xfrm>
              <a:off x="12546" y="4800"/>
              <a:ext cx="2088" cy="2547"/>
            </a:xfrm>
            <a:prstGeom prst="roundRect">
              <a:avLst>
                <a:gd name="adj" fmla="val 22454"/>
              </a:avLst>
            </a:prstGeom>
            <a:solidFill>
              <a:srgbClr val="8064A2"/>
            </a:solidFill>
            <a:ln w="28575">
              <a:solidFill>
                <a:srgbClr val="808080"/>
              </a:solidFill>
              <a:round/>
              <a:headEnd/>
              <a:tailEnd/>
            </a:ln>
          </p:spPr>
          <p:txBody>
            <a:bodyPr vert="horz" wrap="square" lIns="0" tIns="0" rIns="0" bIns="0" numCol="1" anchor="t" anchorCtr="0" compatLnSpc="1">
              <a:prstTxWarp prst="textNoShape">
                <a:avLst/>
              </a:prstTxWarp>
            </a:bodyPr>
            <a:lstStyle/>
            <a:p>
              <a:pPr algn="ctr" fontAlgn="base">
                <a:spcBef>
                  <a:spcPct val="0"/>
                </a:spcBef>
                <a:spcAft>
                  <a:spcPts val="899"/>
                </a:spcAft>
              </a:pPr>
              <a:r>
                <a:rPr lang="en-US" sz="1400" b="1" i="1" dirty="0">
                  <a:solidFill>
                    <a:srgbClr val="FFFFFF"/>
                  </a:solidFill>
                  <a:latin typeface="Calibri" pitchFamily="34" charset="0"/>
                  <a:cs typeface="Arial" pitchFamily="34" charset="0"/>
                </a:rPr>
                <a:t>Summer 2015</a:t>
              </a:r>
              <a:endParaRPr lang="en-US" sz="1400" b="1" i="1" dirty="0">
                <a:solidFill>
                  <a:srgbClr val="FFFFFF"/>
                </a:solidFill>
                <a:latin typeface="Times New Roman" pitchFamily="18" charset="0"/>
                <a:cs typeface="Arial" pitchFamily="34" charset="0"/>
              </a:endParaRPr>
            </a:p>
            <a:p>
              <a:pPr algn="ctr" fontAlgn="base">
                <a:spcBef>
                  <a:spcPct val="0"/>
                </a:spcBef>
                <a:spcAft>
                  <a:spcPts val="899"/>
                </a:spcAft>
              </a:pPr>
              <a:r>
                <a:rPr lang="en-US" sz="1600" b="1" dirty="0">
                  <a:solidFill>
                    <a:srgbClr val="FFFFFF"/>
                  </a:solidFill>
                  <a:latin typeface="Calibri" pitchFamily="34" charset="0"/>
                  <a:cs typeface="Arial" pitchFamily="34" charset="0"/>
                </a:rPr>
                <a:t>Set achievement levels, including college-ready performance levels</a:t>
              </a:r>
              <a:endParaRPr lang="en-US" sz="2300" dirty="0">
                <a:latin typeface="Arial" pitchFamily="34" charset="0"/>
                <a:cs typeface="Arial" pitchFamily="34" charset="0"/>
              </a:endParaRPr>
            </a:p>
          </p:txBody>
        </p:sp>
      </p:grpSp>
    </p:spTree>
    <p:extLst>
      <p:ext uri="{BB962C8B-B14F-4D97-AF65-F5344CB8AC3E}">
        <p14:creationId xmlns:p14="http://schemas.microsoft.com/office/powerpoint/2010/main" val="2016005309"/>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2" y="1788160"/>
            <a:ext cx="10241280" cy="4389120"/>
          </a:xfrm>
        </p:spPr>
        <p:txBody>
          <a:bodyPr/>
          <a:lstStyle/>
          <a:p>
            <a:pPr marL="0" indent="0">
              <a:spcBef>
                <a:spcPts val="0"/>
              </a:spcBef>
              <a:spcAft>
                <a:spcPts val="1009"/>
              </a:spcAft>
              <a:buNone/>
            </a:pPr>
            <a:r>
              <a:rPr lang="en-US" dirty="0" smtClean="0"/>
              <a:t>To support state efforts to implement and transition to the Common Core State Standards and new assessments successfully by the 2014-15 school year, PARCC will facilitate:</a:t>
            </a:r>
          </a:p>
          <a:p>
            <a:pPr lvl="1">
              <a:spcBef>
                <a:spcPts val="0"/>
              </a:spcBef>
              <a:spcAft>
                <a:spcPts val="1009"/>
              </a:spcAft>
            </a:pPr>
            <a:r>
              <a:rPr lang="en-US" sz="2400" dirty="0"/>
              <a:t>Consortium-wide </a:t>
            </a:r>
            <a:r>
              <a:rPr lang="en-US" sz="2400" b="1" i="1" dirty="0">
                <a:solidFill>
                  <a:srgbClr val="0091B2"/>
                </a:solidFill>
              </a:rPr>
              <a:t>strategic planning institutes </a:t>
            </a:r>
            <a:r>
              <a:rPr lang="en-US" sz="2400" dirty="0"/>
              <a:t>to bring teams of education leaders together to map out and monitor implementation strategies</a:t>
            </a:r>
          </a:p>
          <a:p>
            <a:pPr lvl="1">
              <a:spcBef>
                <a:spcPts val="0"/>
              </a:spcBef>
              <a:spcAft>
                <a:spcPts val="1009"/>
              </a:spcAft>
            </a:pPr>
            <a:r>
              <a:rPr lang="en-US" sz="2400" dirty="0"/>
              <a:t>Collaborative efforts to develop the highest priority </a:t>
            </a:r>
            <a:r>
              <a:rPr lang="en-US" sz="2400" b="1" i="1" dirty="0">
                <a:solidFill>
                  <a:srgbClr val="0091B2"/>
                </a:solidFill>
              </a:rPr>
              <a:t>curricular and instructional tools</a:t>
            </a:r>
            <a:r>
              <a:rPr lang="en-US" sz="2400" dirty="0"/>
              <a:t> </a:t>
            </a:r>
          </a:p>
          <a:p>
            <a:pPr lvl="1">
              <a:spcBef>
                <a:spcPts val="0"/>
              </a:spcBef>
              <a:spcAft>
                <a:spcPts val="1009"/>
              </a:spcAft>
            </a:pPr>
            <a:r>
              <a:rPr lang="en-US" sz="2400" dirty="0"/>
              <a:t>Multi-state support to build </a:t>
            </a:r>
            <a:r>
              <a:rPr lang="en-US" sz="2400" b="1" i="1" dirty="0">
                <a:solidFill>
                  <a:srgbClr val="0091B2"/>
                </a:solidFill>
              </a:rPr>
              <a:t>leadership cadres of educators </a:t>
            </a:r>
            <a:r>
              <a:rPr lang="en-US" sz="2400" dirty="0"/>
              <a:t>who are deeply engaged in the use of those tools, the CCSS and the PARCC assessments</a:t>
            </a:r>
          </a:p>
          <a:p>
            <a:pPr>
              <a:spcBef>
                <a:spcPts val="0"/>
              </a:spcBef>
              <a:spcAft>
                <a:spcPts val="1009"/>
              </a:spcAft>
            </a:pPr>
            <a:endParaRPr lang="en-US" dirty="0"/>
          </a:p>
        </p:txBody>
      </p:sp>
      <p:sp>
        <p:nvSpPr>
          <p:cNvPr id="3" name="Slide Number Placeholder 2"/>
          <p:cNvSpPr>
            <a:spLocks noGrp="1"/>
          </p:cNvSpPr>
          <p:nvPr>
            <p:ph type="sldNum" sz="quarter" idx="10"/>
          </p:nvPr>
        </p:nvSpPr>
        <p:spPr/>
        <p:txBody>
          <a:bodyPr>
            <a:normAutofit fontScale="92500" lnSpcReduction="20000"/>
          </a:bodyPr>
          <a:lstStyle/>
          <a:p>
            <a:pPr>
              <a:defRPr/>
            </a:pPr>
            <a:fld id="{FBBE1732-D372-4A08-A104-0C3D48CC6752}" type="slidenum">
              <a:rPr lang="en-US" smtClean="0"/>
              <a:pPr>
                <a:defRPr/>
              </a:pPr>
              <a:t>54</a:t>
            </a:fld>
            <a:endParaRPr lang="en-US" dirty="0"/>
          </a:p>
        </p:txBody>
      </p:sp>
      <p:sp>
        <p:nvSpPr>
          <p:cNvPr id="4" name="Title 3"/>
          <p:cNvSpPr>
            <a:spLocks noGrp="1"/>
          </p:cNvSpPr>
          <p:nvPr>
            <p:ph type="title"/>
          </p:nvPr>
        </p:nvSpPr>
        <p:spPr/>
        <p:txBody>
          <a:bodyPr/>
          <a:lstStyle/>
          <a:p>
            <a:pPr>
              <a:tabLst>
                <a:tab pos="574202" algn="l"/>
              </a:tabLst>
            </a:pPr>
            <a:r>
              <a:rPr lang="en-US" b="1" dirty="0" smtClean="0"/>
              <a:t>PARCC’s Implementation Support</a:t>
            </a:r>
            <a:endParaRPr lang="en-US" b="1" dirty="0"/>
          </a:p>
        </p:txBody>
      </p:sp>
    </p:spTree>
    <p:extLst>
      <p:ext uri="{BB962C8B-B14F-4D97-AF65-F5344CB8AC3E}">
        <p14:creationId xmlns:p14="http://schemas.microsoft.com/office/powerpoint/2010/main" val="3464507147"/>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48644" y="3446842"/>
            <a:ext cx="7132320" cy="908040"/>
          </a:xfrm>
          <a:prstGeom prst="rect">
            <a:avLst/>
          </a:prstGeom>
          <a:noFill/>
        </p:spPr>
        <p:txBody>
          <a:bodyPr wrap="square" lIns="102714" tIns="51357" rIns="102714" bIns="51357" rtlCol="0">
            <a:spAutoFit/>
          </a:bodyPr>
          <a:lstStyle/>
          <a:p>
            <a:pPr algn="ctr">
              <a:lnSpc>
                <a:spcPct val="80000"/>
              </a:lnSpc>
            </a:pPr>
            <a:r>
              <a:rPr lang="en-US" sz="3200" b="1" dirty="0" smtClean="0">
                <a:solidFill>
                  <a:srgbClr val="000000"/>
                </a:solidFill>
              </a:rPr>
              <a:t>Higher Education Engagement</a:t>
            </a:r>
          </a:p>
          <a:p>
            <a:pPr algn="ctr">
              <a:lnSpc>
                <a:spcPct val="80000"/>
              </a:lnSpc>
            </a:pPr>
            <a:endParaRPr lang="en-US" sz="3200" b="1" i="1" dirty="0">
              <a:cs typeface="Arial" pitchFamily="34" charset="0"/>
            </a:endParaRPr>
          </a:p>
        </p:txBody>
      </p:sp>
      <p:sp>
        <p:nvSpPr>
          <p:cNvPr id="2" name="Slide Number Placeholder 1"/>
          <p:cNvSpPr>
            <a:spLocks noGrp="1"/>
          </p:cNvSpPr>
          <p:nvPr>
            <p:ph type="sldNum" sz="quarter" idx="12"/>
          </p:nvPr>
        </p:nvSpPr>
        <p:spPr/>
        <p:txBody>
          <a:bodyPr>
            <a:normAutofit fontScale="92500" lnSpcReduction="20000"/>
          </a:bodyPr>
          <a:lstStyle/>
          <a:p>
            <a:fld id="{CFC53C1E-EA2A-4099-BDC8-9BCDAEB0229E}" type="slidenum">
              <a:rPr lang="en-US" smtClean="0"/>
              <a:pPr/>
              <a:t>55</a:t>
            </a:fld>
            <a:endParaRPr lang="en-US" dirty="0"/>
          </a:p>
        </p:txBody>
      </p:sp>
    </p:spTree>
    <p:extLst>
      <p:ext uri="{BB962C8B-B14F-4D97-AF65-F5344CB8AC3E}">
        <p14:creationId xmlns:p14="http://schemas.microsoft.com/office/powerpoint/2010/main" val="4287346161"/>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a:spLocks noGrp="1"/>
          </p:cNvSpPr>
          <p:nvPr>
            <p:ph type="title"/>
          </p:nvPr>
        </p:nvSpPr>
        <p:spPr>
          <a:xfrm>
            <a:off x="3352800" y="0"/>
            <a:ext cx="7620000" cy="1295400"/>
          </a:xfrm>
        </p:spPr>
        <p:txBody>
          <a:bodyPr anchor="ctr" anchorCtr="0"/>
          <a:lstStyle/>
          <a:p>
            <a:pPr algn="l"/>
            <a:r>
              <a:rPr lang="en-US" sz="3200" b="1" dirty="0" smtClean="0">
                <a:solidFill>
                  <a:srgbClr val="000000"/>
                </a:solidFill>
              </a:rPr>
              <a:t>Higher Education: Key PARCC Partner</a:t>
            </a:r>
          </a:p>
        </p:txBody>
      </p:sp>
      <p:sp>
        <p:nvSpPr>
          <p:cNvPr id="4" name="Slide Number Placeholder 3"/>
          <p:cNvSpPr>
            <a:spLocks noGrp="1"/>
          </p:cNvSpPr>
          <p:nvPr>
            <p:ph type="sldNum" sz="quarter" idx="10"/>
          </p:nvPr>
        </p:nvSpPr>
        <p:spPr/>
        <p:txBody>
          <a:bodyPr>
            <a:normAutofit fontScale="92500" lnSpcReduction="20000"/>
          </a:bodyPr>
          <a:lstStyle/>
          <a:p>
            <a:pPr>
              <a:defRPr/>
            </a:pPr>
            <a:fld id="{277F128D-5123-4932-92AE-216EF5AF7E5B}" type="slidenum">
              <a:rPr lang="en-US"/>
              <a:pPr>
                <a:defRPr/>
              </a:pPr>
              <a:t>56</a:t>
            </a:fld>
            <a:endParaRPr lang="en-US" dirty="0"/>
          </a:p>
        </p:txBody>
      </p:sp>
      <p:sp>
        <p:nvSpPr>
          <p:cNvPr id="5" name="Content Placeholder 1"/>
          <p:cNvSpPr txBox="1">
            <a:spLocks/>
          </p:cNvSpPr>
          <p:nvPr/>
        </p:nvSpPr>
        <p:spPr bwMode="auto">
          <a:xfrm>
            <a:off x="304800" y="1981200"/>
            <a:ext cx="9875520" cy="5201920"/>
          </a:xfrm>
          <a:prstGeom prst="rect">
            <a:avLst/>
          </a:prstGeom>
          <a:noFill/>
          <a:ln w="9525">
            <a:noFill/>
            <a:miter lim="800000"/>
            <a:headEnd/>
            <a:tailEnd/>
          </a:ln>
        </p:spPr>
        <p:txBody>
          <a:bodyPr vert="horz" wrap="square" lIns="107103" tIns="53551" rIns="107103" bIns="53551" numCol="1" anchor="t" anchorCtr="0" compatLnSpc="1">
            <a:prstTxWarp prst="textNoShape">
              <a:avLst/>
            </a:prstTxWarp>
          </a:bodyPr>
          <a:lstStyle/>
          <a:p>
            <a:pPr marL="428411" lvl="1" indent="-428411" eaLnBrk="0" hangingPunct="0">
              <a:spcBef>
                <a:spcPts val="1347"/>
              </a:spcBef>
              <a:spcAft>
                <a:spcPts val="0"/>
              </a:spcAft>
              <a:buClr>
                <a:srgbClr val="8F23B3"/>
              </a:buClr>
              <a:buSzPct val="100000"/>
              <a:buFont typeface="Arial"/>
              <a:buChar char="•"/>
              <a:defRPr/>
            </a:pPr>
            <a:r>
              <a:rPr lang="en-US" b="1" kern="0" dirty="0" smtClean="0">
                <a:solidFill>
                  <a:srgbClr val="000000"/>
                </a:solidFill>
                <a:latin typeface="+mn-lt"/>
                <a:ea typeface="Geneva" pitchFamily="-108" charset="-128"/>
                <a:cs typeface="Geneva"/>
              </a:rPr>
              <a:t>Nearly 1,000 colleges and universities across all 25 PARCC states committed as partners</a:t>
            </a:r>
          </a:p>
          <a:p>
            <a:pPr marL="428411" lvl="1" indent="-428411" defTabSz="1071029" eaLnBrk="0" hangingPunct="0">
              <a:spcBef>
                <a:spcPts val="1347"/>
              </a:spcBef>
              <a:spcAft>
                <a:spcPts val="0"/>
              </a:spcAft>
              <a:buClr>
                <a:srgbClr val="8F23B3"/>
              </a:buClr>
              <a:buSzPct val="100000"/>
              <a:buFont typeface="Arial"/>
              <a:buChar char="•"/>
              <a:defRPr/>
            </a:pPr>
            <a:r>
              <a:rPr lang="en-US" b="1" kern="0" dirty="0" smtClean="0">
                <a:solidFill>
                  <a:srgbClr val="000000"/>
                </a:solidFill>
                <a:latin typeface="+mn-lt"/>
                <a:ea typeface="Geneva" pitchFamily="-108" charset="-128"/>
                <a:cs typeface="Geneva"/>
              </a:rPr>
              <a:t>Role of Higher Education:</a:t>
            </a:r>
          </a:p>
          <a:p>
            <a:pPr marL="856823" lvl="4" indent="-321308" defTabSz="1071029" eaLnBrk="0" hangingPunct="0">
              <a:spcBef>
                <a:spcPts val="1347"/>
              </a:spcBef>
              <a:spcAft>
                <a:spcPts val="0"/>
              </a:spcAft>
              <a:buClr>
                <a:srgbClr val="8F23B3"/>
              </a:buClr>
              <a:buFont typeface="Lucida Grande"/>
              <a:buChar char="-"/>
              <a:defRPr/>
            </a:pPr>
            <a:r>
              <a:rPr lang="en-US" kern="0" dirty="0" smtClean="0">
                <a:solidFill>
                  <a:srgbClr val="000000"/>
                </a:solidFill>
                <a:latin typeface="+mn-lt"/>
                <a:ea typeface="Geneva" pitchFamily="-108" charset="-128"/>
                <a:cs typeface="Geneva"/>
              </a:rPr>
              <a:t>Partner with K-12 to develop college-ready high school assessments in English and mathematics acceptable to all PARCC colleges and universities</a:t>
            </a:r>
          </a:p>
          <a:p>
            <a:pPr marL="856823" lvl="4" indent="-321308" defTabSz="1071029" eaLnBrk="0" hangingPunct="0">
              <a:spcBef>
                <a:spcPts val="1347"/>
              </a:spcBef>
              <a:spcAft>
                <a:spcPts val="0"/>
              </a:spcAft>
              <a:buClr>
                <a:srgbClr val="8F23B3"/>
              </a:buClr>
              <a:buFont typeface="Lucida Grande"/>
              <a:buChar char="-"/>
              <a:defRPr/>
            </a:pPr>
            <a:r>
              <a:rPr lang="en-US" kern="0" dirty="0" smtClean="0">
                <a:solidFill>
                  <a:srgbClr val="000000"/>
                </a:solidFill>
                <a:latin typeface="+mn-lt"/>
                <a:ea typeface="Geneva" pitchFamily="-108" charset="-128"/>
                <a:cs typeface="Geneva"/>
              </a:rPr>
              <a:t>Guide long-term strategy to engage </a:t>
            </a:r>
            <a:r>
              <a:rPr lang="en-US" b="1" i="1" kern="0" dirty="0" smtClean="0">
                <a:solidFill>
                  <a:srgbClr val="000000"/>
                </a:solidFill>
                <a:latin typeface="+mn-lt"/>
                <a:ea typeface="Geneva" pitchFamily="-108" charset="-128"/>
                <a:cs typeface="Geneva"/>
              </a:rPr>
              <a:t>all</a:t>
            </a:r>
            <a:r>
              <a:rPr lang="en-US" kern="0" dirty="0" smtClean="0">
                <a:solidFill>
                  <a:srgbClr val="000000"/>
                </a:solidFill>
                <a:latin typeface="+mn-lt"/>
                <a:ea typeface="Geneva" pitchFamily="-108" charset="-128"/>
                <a:cs typeface="Geneva"/>
              </a:rPr>
              <a:t> colleges and universities in PARCC states</a:t>
            </a:r>
          </a:p>
          <a:p>
            <a:pPr marL="856823" lvl="4" indent="-321308" defTabSz="1071029" eaLnBrk="0" hangingPunct="0">
              <a:spcBef>
                <a:spcPts val="1347"/>
              </a:spcBef>
              <a:spcAft>
                <a:spcPts val="0"/>
              </a:spcAft>
              <a:buClr>
                <a:srgbClr val="8F23B3"/>
              </a:buClr>
              <a:buFont typeface="Lucida Grande"/>
              <a:buChar char="-"/>
              <a:defRPr/>
            </a:pPr>
            <a:r>
              <a:rPr lang="en-US" kern="0" dirty="0" smtClean="0">
                <a:solidFill>
                  <a:srgbClr val="000000"/>
                </a:solidFill>
                <a:ea typeface="Geneva" pitchFamily="-108" charset="-128"/>
                <a:cs typeface="Geneva"/>
              </a:rPr>
              <a:t>Lay groundwork for implementation of college-ready high school assessments as valid placement instruments for credit-bearing courses</a:t>
            </a:r>
          </a:p>
          <a:p>
            <a:pPr marL="428411" lvl="1" indent="-428411" defTabSz="1071029" eaLnBrk="0" hangingPunct="0">
              <a:spcBef>
                <a:spcPts val="1347"/>
              </a:spcBef>
              <a:spcAft>
                <a:spcPts val="0"/>
              </a:spcAft>
              <a:buClr>
                <a:srgbClr val="8F23B3"/>
              </a:buClr>
              <a:buSzPct val="100000"/>
              <a:buFont typeface="Arial"/>
              <a:buChar char="•"/>
              <a:defRPr/>
            </a:pPr>
            <a:r>
              <a:rPr lang="en-US" b="1" kern="0" dirty="0" smtClean="0">
                <a:solidFill>
                  <a:srgbClr val="000000"/>
                </a:solidFill>
                <a:latin typeface="+mn-lt"/>
                <a:ea typeface="Geneva" pitchFamily="-108" charset="-128"/>
                <a:cs typeface="Geneva"/>
              </a:rPr>
              <a:t>PARCC college-ready assessments will help students –</a:t>
            </a:r>
          </a:p>
          <a:p>
            <a:pPr marL="941983" lvl="2" indent="-428411" defTabSz="1071029" eaLnBrk="0" hangingPunct="0">
              <a:spcBef>
                <a:spcPts val="1347"/>
              </a:spcBef>
              <a:buClr>
                <a:srgbClr val="8F23B3"/>
              </a:buClr>
              <a:buSzPct val="100000"/>
              <a:buFont typeface="Arial"/>
              <a:buChar char="•"/>
              <a:defRPr/>
            </a:pPr>
            <a:r>
              <a:rPr lang="en-US" kern="0" dirty="0" smtClean="0">
                <a:solidFill>
                  <a:srgbClr val="000000"/>
                </a:solidFill>
                <a:latin typeface="+mn-lt"/>
                <a:ea typeface="Geneva" pitchFamily="-108" charset="-128"/>
                <a:cs typeface="Geneva"/>
              </a:rPr>
              <a:t>To enter colleges better prepared</a:t>
            </a:r>
          </a:p>
          <a:p>
            <a:pPr marL="941983" lvl="2" indent="-428411" defTabSz="1071029" eaLnBrk="0" hangingPunct="0">
              <a:spcBef>
                <a:spcPts val="1347"/>
              </a:spcBef>
              <a:buClr>
                <a:srgbClr val="8F23B3"/>
              </a:buClr>
              <a:buSzPct val="100000"/>
              <a:buFont typeface="Arial"/>
              <a:buChar char="•"/>
              <a:defRPr/>
            </a:pPr>
            <a:r>
              <a:rPr lang="en-US" kern="0" dirty="0" smtClean="0">
                <a:solidFill>
                  <a:srgbClr val="000000"/>
                </a:solidFill>
                <a:latin typeface="+mn-lt"/>
                <a:ea typeface="Geneva" pitchFamily="-108" charset="-128"/>
                <a:cs typeface="Geneva"/>
              </a:rPr>
              <a:t>To persist in and complete degree and certificate programs</a:t>
            </a:r>
          </a:p>
        </p:txBody>
      </p:sp>
    </p:spTree>
    <p:extLst>
      <p:ext uri="{BB962C8B-B14F-4D97-AF65-F5344CB8AC3E}">
        <p14:creationId xmlns:p14="http://schemas.microsoft.com/office/powerpoint/2010/main" val="2347655075"/>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2"/>
          <p:cNvSpPr>
            <a:spLocks noGrp="1"/>
          </p:cNvSpPr>
          <p:nvPr>
            <p:ph type="title"/>
          </p:nvPr>
        </p:nvSpPr>
        <p:spPr>
          <a:xfrm>
            <a:off x="3352800" y="0"/>
            <a:ext cx="7620000" cy="1295400"/>
          </a:xfrm>
        </p:spPr>
        <p:txBody>
          <a:bodyPr anchor="ctr" anchorCtr="0"/>
          <a:lstStyle/>
          <a:p>
            <a:pPr algn="l"/>
            <a:r>
              <a:rPr lang="en-US" sz="3200" b="1" dirty="0" smtClean="0">
                <a:solidFill>
                  <a:srgbClr val="000000"/>
                </a:solidFill>
              </a:rPr>
              <a:t>Expected Outcomes:</a:t>
            </a:r>
            <a:br>
              <a:rPr lang="en-US" sz="3200" b="1" dirty="0" smtClean="0">
                <a:solidFill>
                  <a:srgbClr val="000000"/>
                </a:solidFill>
              </a:rPr>
            </a:br>
            <a:r>
              <a:rPr lang="en-US" sz="3200" b="1" dirty="0" smtClean="0">
                <a:solidFill>
                  <a:srgbClr val="000000"/>
                </a:solidFill>
              </a:rPr>
              <a:t>Higher Education Involvement</a:t>
            </a:r>
          </a:p>
        </p:txBody>
      </p:sp>
      <p:sp>
        <p:nvSpPr>
          <p:cNvPr id="2" name="Content Placeholder 1"/>
          <p:cNvSpPr>
            <a:spLocks noGrp="1"/>
          </p:cNvSpPr>
          <p:nvPr>
            <p:ph idx="1"/>
          </p:nvPr>
        </p:nvSpPr>
        <p:spPr>
          <a:xfrm>
            <a:off x="609600" y="2057400"/>
            <a:ext cx="9875520" cy="4495800"/>
          </a:xfrm>
        </p:spPr>
        <p:txBody>
          <a:bodyPr>
            <a:normAutofit fontScale="92500"/>
          </a:bodyPr>
          <a:lstStyle/>
          <a:p>
            <a:pPr marL="428411" lvl="1" indent="-428411">
              <a:spcBef>
                <a:spcPts val="1347"/>
              </a:spcBef>
              <a:buFont typeface="Arial"/>
              <a:buChar char="•"/>
              <a:defRPr/>
            </a:pPr>
            <a:r>
              <a:rPr lang="en-US" sz="2600" dirty="0" smtClean="0">
                <a:solidFill>
                  <a:srgbClr val="000000"/>
                </a:solidFill>
              </a:rPr>
              <a:t>Better alignment of high school curricula with first-year college courses</a:t>
            </a:r>
          </a:p>
          <a:p>
            <a:pPr marL="428411" lvl="1" indent="-428411">
              <a:spcBef>
                <a:spcPts val="1347"/>
              </a:spcBef>
              <a:buFont typeface="Arial"/>
              <a:buChar char="•"/>
              <a:defRPr/>
            </a:pPr>
            <a:r>
              <a:rPr lang="en-US" sz="2600" dirty="0" smtClean="0">
                <a:solidFill>
                  <a:srgbClr val="000000"/>
                </a:solidFill>
              </a:rPr>
              <a:t>Development of “bridge courses” and exploration of dual enrollment policies</a:t>
            </a:r>
          </a:p>
          <a:p>
            <a:pPr marL="428411" lvl="1" indent="-428411">
              <a:spcBef>
                <a:spcPts val="1347"/>
              </a:spcBef>
              <a:buFont typeface="Arial"/>
              <a:buChar char="•"/>
              <a:defRPr/>
            </a:pPr>
            <a:r>
              <a:rPr lang="en-US" sz="2600" dirty="0" smtClean="0">
                <a:solidFill>
                  <a:srgbClr val="000000"/>
                </a:solidFill>
              </a:rPr>
              <a:t>Targeted college readiness supports to help students make the transition</a:t>
            </a:r>
          </a:p>
          <a:p>
            <a:pPr marL="428411" lvl="1" indent="-428411">
              <a:spcBef>
                <a:spcPts val="1347"/>
              </a:spcBef>
              <a:buFont typeface="Arial"/>
              <a:buChar char="•"/>
              <a:defRPr/>
            </a:pPr>
            <a:r>
              <a:rPr lang="en-US" sz="2600" dirty="0" smtClean="0">
                <a:solidFill>
                  <a:srgbClr val="000000"/>
                </a:solidFill>
              </a:rPr>
              <a:t>Alignment of exit standards in high school with placement expectations of postsecondary systems</a:t>
            </a:r>
          </a:p>
          <a:p>
            <a:pPr marL="428411" lvl="1" indent="-428411">
              <a:spcBef>
                <a:spcPts val="1347"/>
              </a:spcBef>
              <a:buFont typeface="Arial"/>
              <a:buChar char="•"/>
              <a:defRPr/>
            </a:pPr>
            <a:r>
              <a:rPr lang="en-US" sz="2600" dirty="0" smtClean="0">
                <a:solidFill>
                  <a:srgbClr val="000000"/>
                </a:solidFill>
              </a:rPr>
              <a:t>Engagement of higher education and </a:t>
            </a:r>
            <a:r>
              <a:rPr lang="en-US" sz="2600" dirty="0">
                <a:solidFill>
                  <a:srgbClr val="000000"/>
                </a:solidFill>
              </a:rPr>
              <a:t>faculty from mathematics, English, composition, and other relevant disciplines on the use of college-ready assessments as an indicator of students’ readiness</a:t>
            </a:r>
          </a:p>
          <a:p>
            <a:pPr marL="428411" lvl="1" indent="-428411">
              <a:spcBef>
                <a:spcPts val="1347"/>
              </a:spcBef>
              <a:buFont typeface="Arial"/>
              <a:buChar char="•"/>
              <a:defRPr/>
            </a:pPr>
            <a:endParaRPr lang="en-US" sz="2600" dirty="0" smtClean="0">
              <a:solidFill>
                <a:srgbClr val="000000"/>
              </a:solidFill>
            </a:endParaRPr>
          </a:p>
          <a:p>
            <a:pPr marL="273336" lvl="1" indent="0">
              <a:lnSpc>
                <a:spcPct val="70000"/>
              </a:lnSpc>
              <a:buClr>
                <a:srgbClr val="FFC000"/>
              </a:buClr>
              <a:buNone/>
              <a:defRPr/>
            </a:pPr>
            <a:endParaRPr lang="en-US" sz="2100" b="1" dirty="0" smtClean="0">
              <a:solidFill>
                <a:srgbClr val="000000"/>
              </a:solidFill>
            </a:endParaRPr>
          </a:p>
        </p:txBody>
      </p:sp>
      <p:sp>
        <p:nvSpPr>
          <p:cNvPr id="4" name="Slide Number Placeholder 3"/>
          <p:cNvSpPr>
            <a:spLocks noGrp="1"/>
          </p:cNvSpPr>
          <p:nvPr>
            <p:ph type="sldNum" sz="quarter" idx="10"/>
          </p:nvPr>
        </p:nvSpPr>
        <p:spPr/>
        <p:txBody>
          <a:bodyPr>
            <a:normAutofit fontScale="92500" lnSpcReduction="20000"/>
          </a:bodyPr>
          <a:lstStyle/>
          <a:p>
            <a:pPr>
              <a:defRPr/>
            </a:pPr>
            <a:fld id="{277F128D-5123-4932-92AE-216EF5AF7E5B}" type="slidenum">
              <a:rPr lang="en-US"/>
              <a:pPr>
                <a:defRPr/>
              </a:pPr>
              <a:t>57</a:t>
            </a:fld>
            <a:endParaRPr lang="en-US" dirty="0"/>
          </a:p>
        </p:txBody>
      </p:sp>
    </p:spTree>
    <p:extLst>
      <p:ext uri="{BB962C8B-B14F-4D97-AF65-F5344CB8AC3E}">
        <p14:creationId xmlns:p14="http://schemas.microsoft.com/office/powerpoint/2010/main" val="1902847070"/>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a:spLocks noGrp="1"/>
          </p:cNvSpPr>
          <p:nvPr>
            <p:ph type="title"/>
          </p:nvPr>
        </p:nvSpPr>
        <p:spPr>
          <a:xfrm>
            <a:off x="3429000" y="0"/>
            <a:ext cx="7543800" cy="1295400"/>
          </a:xfrm>
        </p:spPr>
        <p:txBody>
          <a:bodyPr anchor="ctr" anchorCtr="0"/>
          <a:lstStyle/>
          <a:p>
            <a:pPr marL="0" lvl="1" indent="0" algn="l">
              <a:spcBef>
                <a:spcPts val="1347"/>
              </a:spcBef>
              <a:defRPr/>
            </a:pPr>
            <a:r>
              <a:rPr lang="en-US" sz="3200" b="1" dirty="0">
                <a:latin typeface="+mj-lt"/>
              </a:rPr>
              <a:t>Advisory Committee on College Readiness</a:t>
            </a:r>
          </a:p>
        </p:txBody>
      </p:sp>
      <p:sp>
        <p:nvSpPr>
          <p:cNvPr id="2" name="Content Placeholder 1"/>
          <p:cNvSpPr>
            <a:spLocks noGrp="1"/>
          </p:cNvSpPr>
          <p:nvPr>
            <p:ph idx="1"/>
          </p:nvPr>
        </p:nvSpPr>
        <p:spPr>
          <a:xfrm>
            <a:off x="381000" y="1828800"/>
            <a:ext cx="9875520" cy="4969934"/>
          </a:xfrm>
        </p:spPr>
        <p:txBody>
          <a:bodyPr>
            <a:normAutofit/>
          </a:bodyPr>
          <a:lstStyle/>
          <a:p>
            <a:pPr marL="342900" indent="-342900">
              <a:spcBef>
                <a:spcPts val="1347"/>
              </a:spcBef>
              <a:defRPr/>
            </a:pPr>
            <a:r>
              <a:rPr lang="en-US" sz="2800" dirty="0" smtClean="0"/>
              <a:t>System and institution chancellors/presidents from partnership states</a:t>
            </a:r>
          </a:p>
          <a:p>
            <a:pPr marL="85462" indent="-342900">
              <a:spcBef>
                <a:spcPts val="1347"/>
              </a:spcBef>
              <a:defRPr/>
            </a:pPr>
            <a:r>
              <a:rPr lang="en-US" sz="2800" dirty="0" smtClean="0"/>
              <a:t>Representatives from education associations, HSI, and HBCU</a:t>
            </a:r>
          </a:p>
          <a:p>
            <a:pPr marL="85462" indent="-342900">
              <a:spcBef>
                <a:spcPts val="1347"/>
              </a:spcBef>
              <a:defRPr/>
            </a:pPr>
            <a:r>
              <a:rPr lang="en-US" sz="2800" dirty="0" smtClean="0"/>
              <a:t>Policy guidance</a:t>
            </a:r>
          </a:p>
          <a:p>
            <a:pPr marL="85462" indent="-342900">
              <a:spcBef>
                <a:spcPts val="1347"/>
              </a:spcBef>
              <a:defRPr/>
            </a:pPr>
            <a:r>
              <a:rPr lang="en-US" sz="2800" dirty="0" smtClean="0"/>
              <a:t>Decision role</a:t>
            </a:r>
          </a:p>
          <a:p>
            <a:pPr marL="771313" lvl="2" indent="-342900">
              <a:spcBef>
                <a:spcPts val="1347"/>
              </a:spcBef>
              <a:buFont typeface="Arial" pitchFamily="34" charset="0"/>
              <a:buChar char="–"/>
              <a:defRPr/>
            </a:pPr>
            <a:r>
              <a:rPr lang="en-US" sz="2300" dirty="0" smtClean="0"/>
              <a:t>Design parameters</a:t>
            </a:r>
          </a:p>
          <a:p>
            <a:pPr marL="771313" lvl="2" indent="-342900">
              <a:spcBef>
                <a:spcPts val="1347"/>
              </a:spcBef>
              <a:buFont typeface="Arial" pitchFamily="34" charset="0"/>
              <a:buChar char="–"/>
              <a:defRPr/>
            </a:pPr>
            <a:r>
              <a:rPr lang="en-US" sz="2300" dirty="0" smtClean="0"/>
              <a:t>Core competencies in ELA and mathematics in the CCSS</a:t>
            </a:r>
          </a:p>
          <a:p>
            <a:pPr marL="771313" lvl="2" indent="-342900">
              <a:spcBef>
                <a:spcPts val="1347"/>
              </a:spcBef>
              <a:buFont typeface="Arial" pitchFamily="34" charset="0"/>
              <a:buChar char="–"/>
              <a:defRPr/>
            </a:pPr>
            <a:r>
              <a:rPr lang="en-US" sz="2300" dirty="0" smtClean="0"/>
              <a:t>College ready cut scores – robust, research-based process to set college-ready achievement levels</a:t>
            </a:r>
          </a:p>
          <a:p>
            <a:pPr marL="534838" lvl="1" indent="-342900">
              <a:spcBef>
                <a:spcPts val="1347"/>
              </a:spcBef>
              <a:buFont typeface="Arial" pitchFamily="34" charset="0"/>
              <a:buChar char="•"/>
              <a:defRPr/>
            </a:pPr>
            <a:endParaRPr lang="en-US" dirty="0" smtClean="0"/>
          </a:p>
          <a:p>
            <a:pPr marL="534838" lvl="1" indent="-342900">
              <a:spcBef>
                <a:spcPts val="1347"/>
              </a:spcBef>
              <a:buFont typeface="Arial" pitchFamily="34" charset="0"/>
              <a:buChar char="•"/>
              <a:defRPr/>
            </a:pPr>
            <a:endParaRPr lang="en-US" sz="2400" dirty="0" smtClean="0"/>
          </a:p>
          <a:p>
            <a:pPr marL="534838" lvl="1" indent="-342900">
              <a:spcBef>
                <a:spcPts val="1347"/>
              </a:spcBef>
              <a:buFont typeface="Arial" pitchFamily="34" charset="0"/>
              <a:buChar char="•"/>
              <a:defRPr/>
            </a:pPr>
            <a:endParaRPr lang="en-US" sz="2400" dirty="0"/>
          </a:p>
          <a:p>
            <a:pPr marL="1476194" lvl="3" indent="-321308">
              <a:spcBef>
                <a:spcPts val="1347"/>
              </a:spcBef>
              <a:buFont typeface="Lucida Grande"/>
              <a:buChar char="-"/>
              <a:defRPr/>
            </a:pPr>
            <a:endParaRPr lang="en-US" sz="2200" dirty="0" smtClean="0"/>
          </a:p>
        </p:txBody>
      </p:sp>
      <p:sp>
        <p:nvSpPr>
          <p:cNvPr id="4" name="Slide Number Placeholder 3"/>
          <p:cNvSpPr>
            <a:spLocks noGrp="1"/>
          </p:cNvSpPr>
          <p:nvPr>
            <p:ph type="sldNum" sz="quarter" idx="10"/>
          </p:nvPr>
        </p:nvSpPr>
        <p:spPr/>
        <p:txBody>
          <a:bodyPr>
            <a:normAutofit fontScale="92500" lnSpcReduction="20000"/>
          </a:bodyPr>
          <a:lstStyle/>
          <a:p>
            <a:pPr>
              <a:defRPr/>
            </a:pPr>
            <a:fld id="{277F128D-5123-4932-92AE-216EF5AF7E5B}" type="slidenum">
              <a:rPr lang="en-US"/>
              <a:pPr>
                <a:defRPr/>
              </a:pPr>
              <a:t>58</a:t>
            </a:fld>
            <a:endParaRPr lang="en-US" dirty="0"/>
          </a:p>
        </p:txBody>
      </p:sp>
    </p:spTree>
    <p:extLst>
      <p:ext uri="{BB962C8B-B14F-4D97-AF65-F5344CB8AC3E}">
        <p14:creationId xmlns:p14="http://schemas.microsoft.com/office/powerpoint/2010/main" val="3007079406"/>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a:spLocks noGrp="1"/>
          </p:cNvSpPr>
          <p:nvPr>
            <p:ph type="title"/>
          </p:nvPr>
        </p:nvSpPr>
        <p:spPr>
          <a:xfrm>
            <a:off x="3429000" y="0"/>
            <a:ext cx="7543800" cy="1295400"/>
          </a:xfrm>
        </p:spPr>
        <p:txBody>
          <a:bodyPr anchor="ctr" anchorCtr="0"/>
          <a:lstStyle/>
          <a:p>
            <a:pPr marL="0" indent="0" algn="l">
              <a:spcBef>
                <a:spcPts val="1347"/>
              </a:spcBef>
              <a:defRPr/>
            </a:pPr>
            <a:r>
              <a:rPr lang="en-US" sz="3200" b="1" dirty="0"/>
              <a:t>Higher Education Leadership Team</a:t>
            </a:r>
          </a:p>
        </p:txBody>
      </p:sp>
      <p:sp>
        <p:nvSpPr>
          <p:cNvPr id="2" name="Content Placeholder 1"/>
          <p:cNvSpPr>
            <a:spLocks noGrp="1"/>
          </p:cNvSpPr>
          <p:nvPr>
            <p:ph idx="1"/>
          </p:nvPr>
        </p:nvSpPr>
        <p:spPr>
          <a:xfrm>
            <a:off x="381000" y="1828800"/>
            <a:ext cx="9875520" cy="4969934"/>
          </a:xfrm>
        </p:spPr>
        <p:txBody>
          <a:bodyPr>
            <a:normAutofit/>
          </a:bodyPr>
          <a:lstStyle/>
          <a:p>
            <a:pPr>
              <a:spcBef>
                <a:spcPts val="1347"/>
              </a:spcBef>
            </a:pPr>
            <a:r>
              <a:rPr lang="en-US" dirty="0" smtClean="0"/>
              <a:t>Consists </a:t>
            </a:r>
            <a:r>
              <a:rPr lang="en-US" dirty="0"/>
              <a:t>of representatives from all PARCC states;</a:t>
            </a:r>
          </a:p>
          <a:p>
            <a:pPr>
              <a:spcBef>
                <a:spcPts val="1347"/>
              </a:spcBef>
            </a:pPr>
            <a:r>
              <a:rPr lang="en-US" dirty="0"/>
              <a:t>Helps shape PARCC’s strategy for working with postsecondary education systems, institutions, academic administrators, and faculty in addition to K-12 to ensure the successful</a:t>
            </a:r>
          </a:p>
          <a:p>
            <a:pPr>
              <a:spcBef>
                <a:spcPts val="1347"/>
              </a:spcBef>
            </a:pPr>
            <a:r>
              <a:rPr lang="en-US" dirty="0"/>
              <a:t>Participates in the development and implementation of college-ready assessments </a:t>
            </a:r>
            <a:r>
              <a:rPr lang="en-US" dirty="0" smtClean="0"/>
              <a:t>. . .</a:t>
            </a:r>
          </a:p>
          <a:p>
            <a:pPr lvl="1">
              <a:spcBef>
                <a:spcPts val="1347"/>
              </a:spcBef>
            </a:pPr>
            <a:r>
              <a:rPr lang="en-US" dirty="0" smtClean="0"/>
              <a:t>That determine when a student is ready for placement into credit-bearing coursework</a:t>
            </a:r>
          </a:p>
          <a:p>
            <a:pPr lvl="1">
              <a:spcBef>
                <a:spcPts val="1347"/>
              </a:spcBef>
            </a:pPr>
            <a:r>
              <a:rPr lang="en-US" dirty="0" smtClean="0">
                <a:solidFill>
                  <a:srgbClr val="000000"/>
                </a:solidFill>
              </a:rPr>
              <a:t>That provides the  information </a:t>
            </a:r>
            <a:r>
              <a:rPr lang="en-US" dirty="0">
                <a:solidFill>
                  <a:srgbClr val="000000"/>
                </a:solidFill>
              </a:rPr>
              <a:t>to educators to explore proper interventions for students who are not yet deemed college-ready</a:t>
            </a:r>
          </a:p>
          <a:p>
            <a:pPr>
              <a:spcBef>
                <a:spcPts val="1347"/>
              </a:spcBef>
              <a:defRPr/>
            </a:pPr>
            <a:endParaRPr lang="en-US" sz="2200" b="1" dirty="0" smtClean="0"/>
          </a:p>
        </p:txBody>
      </p:sp>
      <p:sp>
        <p:nvSpPr>
          <p:cNvPr id="4" name="Slide Number Placeholder 3"/>
          <p:cNvSpPr>
            <a:spLocks noGrp="1"/>
          </p:cNvSpPr>
          <p:nvPr>
            <p:ph type="sldNum" sz="quarter" idx="10"/>
          </p:nvPr>
        </p:nvSpPr>
        <p:spPr/>
        <p:txBody>
          <a:bodyPr>
            <a:normAutofit fontScale="92500" lnSpcReduction="20000"/>
          </a:bodyPr>
          <a:lstStyle/>
          <a:p>
            <a:pPr>
              <a:defRPr/>
            </a:pPr>
            <a:fld id="{277F128D-5123-4932-92AE-216EF5AF7E5B}" type="slidenum">
              <a:rPr lang="en-US"/>
              <a:pPr>
                <a:defRPr/>
              </a:pPr>
              <a:t>59</a:t>
            </a:fld>
            <a:endParaRPr lang="en-US" dirty="0"/>
          </a:p>
        </p:txBody>
      </p:sp>
    </p:spTree>
    <p:extLst>
      <p:ext uri="{BB962C8B-B14F-4D97-AF65-F5344CB8AC3E}">
        <p14:creationId xmlns:p14="http://schemas.microsoft.com/office/powerpoint/2010/main" val="3007079406"/>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960" y="2032000"/>
            <a:ext cx="9235440" cy="4389120"/>
          </a:xfrm>
        </p:spPr>
        <p:txBody>
          <a:bodyPr/>
          <a:lstStyle/>
          <a:p>
            <a:pPr>
              <a:spcBef>
                <a:spcPts val="0"/>
              </a:spcBef>
              <a:spcAft>
                <a:spcPts val="1347"/>
              </a:spcAft>
            </a:pPr>
            <a:r>
              <a:rPr lang="en-US" dirty="0">
                <a:solidFill>
                  <a:srgbClr val="000000"/>
                </a:solidFill>
              </a:rPr>
              <a:t>A</a:t>
            </a:r>
            <a:r>
              <a:rPr lang="en-US" dirty="0" smtClean="0">
                <a:solidFill>
                  <a:srgbClr val="000000"/>
                </a:solidFill>
              </a:rPr>
              <a:t>t a once in a lifetime moment in education reform</a:t>
            </a:r>
          </a:p>
          <a:p>
            <a:pPr>
              <a:spcBef>
                <a:spcPts val="0"/>
              </a:spcBef>
              <a:spcAft>
                <a:spcPts val="1347"/>
              </a:spcAft>
            </a:pPr>
            <a:r>
              <a:rPr lang="en-US" dirty="0" smtClean="0">
                <a:solidFill>
                  <a:srgbClr val="000000"/>
                </a:solidFill>
              </a:rPr>
              <a:t>Nearly every state in the nation is working to improve academic standards and assessments</a:t>
            </a:r>
          </a:p>
          <a:p>
            <a:pPr>
              <a:spcBef>
                <a:spcPts val="0"/>
              </a:spcBef>
              <a:spcAft>
                <a:spcPts val="1347"/>
              </a:spcAft>
            </a:pPr>
            <a:r>
              <a:rPr lang="en-US" dirty="0" smtClean="0">
                <a:solidFill>
                  <a:srgbClr val="000000"/>
                </a:solidFill>
              </a:rPr>
              <a:t>Overarching goal: to ensure students graduate with the knowledge and skills most demanded by college and careers</a:t>
            </a:r>
          </a:p>
        </p:txBody>
      </p:sp>
      <p:sp>
        <p:nvSpPr>
          <p:cNvPr id="3" name="Slide Number Placeholder 2"/>
          <p:cNvSpPr>
            <a:spLocks noGrp="1"/>
          </p:cNvSpPr>
          <p:nvPr>
            <p:ph type="sldNum" sz="quarter" idx="10"/>
          </p:nvPr>
        </p:nvSpPr>
        <p:spPr/>
        <p:txBody>
          <a:bodyPr>
            <a:normAutofit fontScale="92500" lnSpcReduction="20000"/>
          </a:bodyPr>
          <a:lstStyle/>
          <a:p>
            <a:pPr>
              <a:defRPr/>
            </a:pPr>
            <a:fld id="{FBBE1732-D372-4A08-A104-0C3D48CC6752}" type="slidenum">
              <a:rPr lang="en-US" smtClean="0">
                <a:solidFill>
                  <a:srgbClr val="000000"/>
                </a:solidFill>
              </a:rPr>
              <a:pPr>
                <a:defRPr/>
              </a:pPr>
              <a:t>6</a:t>
            </a:fld>
            <a:endParaRPr lang="en-US" dirty="0">
              <a:solidFill>
                <a:srgbClr val="000000"/>
              </a:solidFill>
            </a:endParaRPr>
          </a:p>
        </p:txBody>
      </p:sp>
      <p:sp>
        <p:nvSpPr>
          <p:cNvPr id="4" name="Title 3"/>
          <p:cNvSpPr>
            <a:spLocks noGrp="1"/>
          </p:cNvSpPr>
          <p:nvPr>
            <p:ph type="title"/>
          </p:nvPr>
        </p:nvSpPr>
        <p:spPr/>
        <p:txBody>
          <a:bodyPr/>
          <a:lstStyle/>
          <a:p>
            <a:r>
              <a:rPr lang="en-US" b="1" dirty="0" smtClean="0">
                <a:solidFill>
                  <a:srgbClr val="000000"/>
                </a:solidFill>
              </a:rPr>
              <a:t>The Education Landscape</a:t>
            </a:r>
            <a:endParaRPr lang="en-US" b="1" dirty="0">
              <a:solidFill>
                <a:srgbClr val="000000"/>
              </a:solidFill>
            </a:endParaRPr>
          </a:p>
        </p:txBody>
      </p:sp>
    </p:spTree>
    <p:extLst>
      <p:ext uri="{BB962C8B-B14F-4D97-AF65-F5344CB8AC3E}">
        <p14:creationId xmlns:p14="http://schemas.microsoft.com/office/powerpoint/2010/main" val="4270968377"/>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7620000" cy="1295400"/>
          </a:xfrm>
        </p:spPr>
        <p:txBody>
          <a:bodyPr anchor="b">
            <a:normAutofit fontScale="90000"/>
          </a:bodyPr>
          <a:lstStyle/>
          <a:p>
            <a:pPr algn="l"/>
            <a:r>
              <a:rPr lang="en-US" b="1" dirty="0" smtClean="0"/>
              <a:t/>
            </a:r>
            <a:br>
              <a:rPr lang="en-US" b="1" dirty="0" smtClean="0"/>
            </a:br>
            <a:r>
              <a:rPr lang="en-US" sz="3600" b="1" dirty="0" smtClean="0"/>
              <a:t>Higher </a:t>
            </a:r>
            <a:r>
              <a:rPr lang="en-US" sz="3600" b="1" dirty="0"/>
              <a:t>Education Workgroups</a:t>
            </a:r>
            <a:r>
              <a:rPr lang="en-US" b="1" dirty="0"/>
              <a:t/>
            </a:r>
            <a:br>
              <a:rPr lang="en-US" b="1" dirty="0"/>
            </a:br>
            <a:endParaRPr lang="en-US" dirty="0"/>
          </a:p>
        </p:txBody>
      </p:sp>
      <p:sp>
        <p:nvSpPr>
          <p:cNvPr id="3" name="Content Placeholder 2"/>
          <p:cNvSpPr>
            <a:spLocks noGrp="1"/>
          </p:cNvSpPr>
          <p:nvPr>
            <p:ph idx="1"/>
          </p:nvPr>
        </p:nvSpPr>
        <p:spPr>
          <a:xfrm>
            <a:off x="228600" y="1752600"/>
            <a:ext cx="10515600" cy="5035974"/>
          </a:xfrm>
        </p:spPr>
        <p:txBody>
          <a:bodyPr>
            <a:normAutofit lnSpcReduction="10000"/>
          </a:bodyPr>
          <a:lstStyle/>
          <a:p>
            <a:r>
              <a:rPr lang="en-US" sz="2400" dirty="0" smtClean="0"/>
              <a:t>College Readiness Intervention</a:t>
            </a:r>
          </a:p>
          <a:p>
            <a:pPr lvl="1"/>
            <a:r>
              <a:rPr lang="en-US" sz="2000" dirty="0" smtClean="0"/>
              <a:t>To identify appropriate intervention programs to assist students and teachers</a:t>
            </a:r>
          </a:p>
          <a:p>
            <a:r>
              <a:rPr lang="en-US" sz="2400" dirty="0" smtClean="0"/>
              <a:t>Communications</a:t>
            </a:r>
          </a:p>
          <a:p>
            <a:pPr marL="854075" lvl="3" indent="-342900"/>
            <a:r>
              <a:rPr lang="en-US" sz="2000" dirty="0" smtClean="0"/>
              <a:t>To create effective </a:t>
            </a:r>
            <a:r>
              <a:rPr lang="en-US" sz="2000" dirty="0"/>
              <a:t>communications and outreach </a:t>
            </a:r>
            <a:r>
              <a:rPr lang="en-US" sz="2000" dirty="0" smtClean="0"/>
              <a:t>materials</a:t>
            </a:r>
          </a:p>
          <a:p>
            <a:pPr marL="457200" lvl="1" indent="-457200">
              <a:buFont typeface="Arial" pitchFamily="34" charset="0"/>
              <a:buChar char="•"/>
            </a:pPr>
            <a:r>
              <a:rPr lang="en-US" sz="2400" dirty="0" smtClean="0"/>
              <a:t>Governance</a:t>
            </a:r>
          </a:p>
          <a:p>
            <a:pPr lvl="1"/>
            <a:r>
              <a:rPr lang="en-US" sz="2000" dirty="0" smtClean="0"/>
              <a:t>To identify higher education’s decision-making </a:t>
            </a:r>
            <a:r>
              <a:rPr lang="en-US" sz="2000" dirty="0"/>
              <a:t>role in the development of college ready assessments and cut scores aligned with the needs of K-12 </a:t>
            </a:r>
            <a:r>
              <a:rPr lang="en-US" sz="2000" dirty="0" smtClean="0"/>
              <a:t>education</a:t>
            </a:r>
            <a:endParaRPr lang="en-US" sz="2000" dirty="0"/>
          </a:p>
          <a:p>
            <a:r>
              <a:rPr lang="en-US" sz="2400" dirty="0" smtClean="0"/>
              <a:t>Grants</a:t>
            </a:r>
          </a:p>
          <a:p>
            <a:pPr lvl="1"/>
            <a:r>
              <a:rPr lang="en-US" sz="2100" dirty="0" smtClean="0"/>
              <a:t>To assist states to seek </a:t>
            </a:r>
            <a:r>
              <a:rPr lang="en-US" sz="2100" dirty="0"/>
              <a:t>funding to support the </a:t>
            </a:r>
            <a:r>
              <a:rPr lang="en-US" sz="2100" dirty="0" smtClean="0"/>
              <a:t>engagement activities</a:t>
            </a:r>
          </a:p>
          <a:p>
            <a:r>
              <a:rPr lang="en-US" sz="2400" dirty="0" smtClean="0"/>
              <a:t>Postsecondary </a:t>
            </a:r>
            <a:r>
              <a:rPr lang="en-US" sz="2400" dirty="0"/>
              <a:t>Education Alignment Scan </a:t>
            </a:r>
          </a:p>
          <a:p>
            <a:pPr lvl="1"/>
            <a:r>
              <a:rPr lang="en-US" sz="2000" dirty="0"/>
              <a:t>To </a:t>
            </a:r>
            <a:r>
              <a:rPr lang="en-US" sz="2000" dirty="0" smtClean="0"/>
              <a:t>identify state policy changes that can promote alignment with CCSS and PARCC initiative</a:t>
            </a:r>
            <a:endParaRPr lang="en-US" sz="2000" dirty="0"/>
          </a:p>
          <a:p>
            <a:r>
              <a:rPr lang="en-US" sz="2400" dirty="0"/>
              <a:t>Regional Meetings</a:t>
            </a:r>
          </a:p>
          <a:p>
            <a:pPr lvl="1"/>
            <a:r>
              <a:rPr lang="en-US" sz="2000" dirty="0"/>
              <a:t>To engage higher education leadership cadres and additional state stakeholders</a:t>
            </a:r>
          </a:p>
          <a:p>
            <a:pPr lvl="1"/>
            <a:endParaRPr lang="en-US" sz="2400" dirty="0" smtClean="0"/>
          </a:p>
        </p:txBody>
      </p:sp>
      <p:sp>
        <p:nvSpPr>
          <p:cNvPr id="4" name="Slide Number Placeholder 3"/>
          <p:cNvSpPr>
            <a:spLocks noGrp="1"/>
          </p:cNvSpPr>
          <p:nvPr>
            <p:ph type="sldNum" sz="quarter" idx="10"/>
          </p:nvPr>
        </p:nvSpPr>
        <p:spPr/>
        <p:txBody>
          <a:bodyPr>
            <a:normAutofit fontScale="92500" lnSpcReduction="20000"/>
          </a:bodyPr>
          <a:lstStyle/>
          <a:p>
            <a:pPr>
              <a:defRPr/>
            </a:pPr>
            <a:fld id="{FBBE1732-D372-4A08-A104-0C3D48CC6752}" type="slidenum">
              <a:rPr lang="en-US" smtClean="0"/>
              <a:pPr>
                <a:defRPr/>
              </a:pPr>
              <a:t>60</a:t>
            </a:fld>
            <a:endParaRPr lang="en-US" dirty="0"/>
          </a:p>
        </p:txBody>
      </p:sp>
      <p:sp>
        <p:nvSpPr>
          <p:cNvPr id="5" name="Footer Placeholder 4"/>
          <p:cNvSpPr>
            <a:spLocks noGrp="1"/>
          </p:cNvSpPr>
          <p:nvPr>
            <p:ph type="ftr" sz="quarter" idx="11"/>
          </p:nvPr>
        </p:nvSpPr>
        <p:spPr>
          <a:xfrm>
            <a:off x="13855" y="6858000"/>
            <a:ext cx="8686800" cy="457200"/>
          </a:xfrm>
        </p:spPr>
        <p:txBody>
          <a:bodyPr/>
          <a:lstStyle/>
          <a:p>
            <a:r>
              <a:rPr lang="en-US" sz="2400" dirty="0" smtClean="0"/>
              <a:t> </a:t>
            </a:r>
            <a:endParaRPr lang="en-US" sz="2400" dirty="0"/>
          </a:p>
        </p:txBody>
      </p:sp>
    </p:spTree>
    <p:extLst>
      <p:ext uri="{BB962C8B-B14F-4D97-AF65-F5344CB8AC3E}">
        <p14:creationId xmlns:p14="http://schemas.microsoft.com/office/powerpoint/2010/main" val="3271607660"/>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33400" y="1752600"/>
            <a:ext cx="10058400" cy="4683760"/>
          </a:xfrm>
        </p:spPr>
        <p:txBody>
          <a:bodyPr/>
          <a:lstStyle/>
          <a:p>
            <a:pPr marL="0" indent="0">
              <a:spcBef>
                <a:spcPts val="1347"/>
              </a:spcBef>
              <a:buNone/>
            </a:pPr>
            <a:r>
              <a:rPr lang="en-US" sz="2200" b="1" dirty="0" smtClean="0">
                <a:solidFill>
                  <a:srgbClr val="000000"/>
                </a:solidFill>
              </a:rPr>
              <a:t>Collaboration between K-12 and Higher Education</a:t>
            </a:r>
          </a:p>
          <a:p>
            <a:pPr>
              <a:spcBef>
                <a:spcPts val="1347"/>
              </a:spcBef>
            </a:pPr>
            <a:r>
              <a:rPr lang="en-US" sz="2200" dirty="0" smtClean="0">
                <a:solidFill>
                  <a:srgbClr val="000000"/>
                </a:solidFill>
              </a:rPr>
              <a:t>Alignment of key policies for college readiness</a:t>
            </a:r>
          </a:p>
          <a:p>
            <a:pPr>
              <a:spcBef>
                <a:spcPts val="1347"/>
              </a:spcBef>
            </a:pPr>
            <a:r>
              <a:rPr lang="en-US" sz="2200" dirty="0" smtClean="0">
                <a:solidFill>
                  <a:srgbClr val="000000"/>
                </a:solidFill>
              </a:rPr>
              <a:t>Development of K-12 assessments and alignment with college placement policies</a:t>
            </a:r>
          </a:p>
          <a:p>
            <a:pPr>
              <a:spcBef>
                <a:spcPts val="1347"/>
              </a:spcBef>
            </a:pPr>
            <a:r>
              <a:rPr lang="en-US" sz="2200" dirty="0" smtClean="0">
                <a:solidFill>
                  <a:srgbClr val="000000"/>
                </a:solidFill>
              </a:rPr>
              <a:t>Development and alignment of curricula and instructional materials</a:t>
            </a:r>
          </a:p>
          <a:p>
            <a:pPr>
              <a:spcBef>
                <a:spcPts val="1347"/>
              </a:spcBef>
            </a:pPr>
            <a:r>
              <a:rPr lang="en-US" sz="2200" dirty="0" smtClean="0">
                <a:solidFill>
                  <a:srgbClr val="000000"/>
                </a:solidFill>
              </a:rPr>
              <a:t>Teacher preparation and in-service professional development</a:t>
            </a:r>
          </a:p>
          <a:p>
            <a:pPr>
              <a:spcBef>
                <a:spcPts val="1347"/>
              </a:spcBef>
            </a:pPr>
            <a:r>
              <a:rPr lang="en-US" sz="2200" dirty="0" smtClean="0">
                <a:solidFill>
                  <a:srgbClr val="000000"/>
                </a:solidFill>
              </a:rPr>
              <a:t>Avenues for collaboration</a:t>
            </a:r>
          </a:p>
          <a:p>
            <a:pPr lvl="1">
              <a:spcBef>
                <a:spcPts val="1347"/>
              </a:spcBef>
            </a:pPr>
            <a:r>
              <a:rPr lang="en-US" sz="2200" dirty="0" smtClean="0">
                <a:solidFill>
                  <a:srgbClr val="000000"/>
                </a:solidFill>
              </a:rPr>
              <a:t>P-20 councils</a:t>
            </a:r>
          </a:p>
          <a:p>
            <a:pPr lvl="1">
              <a:spcBef>
                <a:spcPts val="1347"/>
              </a:spcBef>
            </a:pPr>
            <a:r>
              <a:rPr lang="en-US" sz="2200" dirty="0" smtClean="0">
                <a:solidFill>
                  <a:srgbClr val="000000"/>
                </a:solidFill>
              </a:rPr>
              <a:t>SHEEOs and K-12 Education Officers (Chief State School Officers)</a:t>
            </a:r>
          </a:p>
          <a:p>
            <a:pPr lvl="1">
              <a:spcBef>
                <a:spcPts val="1347"/>
              </a:spcBef>
            </a:pPr>
            <a:r>
              <a:rPr lang="en-US" sz="2200" dirty="0" smtClean="0">
                <a:solidFill>
                  <a:srgbClr val="000000"/>
                </a:solidFill>
              </a:rPr>
              <a:t>Statewide groups in academic disciplines: K-12 and HE faculty</a:t>
            </a:r>
          </a:p>
          <a:p>
            <a:pPr lvl="1"/>
            <a:endParaRPr lang="en-US" dirty="0">
              <a:solidFill>
                <a:srgbClr val="000000"/>
              </a:solidFill>
            </a:endParaRPr>
          </a:p>
        </p:txBody>
      </p:sp>
      <p:sp>
        <p:nvSpPr>
          <p:cNvPr id="3" name="Title 2"/>
          <p:cNvSpPr>
            <a:spLocks noGrp="1"/>
          </p:cNvSpPr>
          <p:nvPr>
            <p:ph type="title"/>
          </p:nvPr>
        </p:nvSpPr>
        <p:spPr/>
        <p:txBody>
          <a:bodyPr/>
          <a:lstStyle/>
          <a:p>
            <a:r>
              <a:rPr lang="en-US" b="1" dirty="0" smtClean="0">
                <a:solidFill>
                  <a:srgbClr val="000000"/>
                </a:solidFill>
                <a:ea typeface="Geneva"/>
                <a:cs typeface="Geneva"/>
              </a:rPr>
              <a:t>Action Agenda for Higher Education</a:t>
            </a:r>
            <a:endParaRPr lang="en-US" b="1" dirty="0">
              <a:solidFill>
                <a:srgbClr val="000000"/>
              </a:solidFill>
            </a:endParaRPr>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61</a:t>
            </a:fld>
            <a:endParaRPr lang="en-US" dirty="0"/>
          </a:p>
        </p:txBody>
      </p:sp>
      <p:sp>
        <p:nvSpPr>
          <p:cNvPr id="5" name="Text Placeholder 4"/>
          <p:cNvSpPr>
            <a:spLocks noGrp="1"/>
          </p:cNvSpPr>
          <p:nvPr>
            <p:ph type="body" sz="quarter" idx="14"/>
          </p:nvPr>
        </p:nvSpPr>
        <p:spPr>
          <a:xfrm>
            <a:off x="609600" y="6477000"/>
            <a:ext cx="7543800" cy="533400"/>
          </a:xfrm>
        </p:spPr>
        <p:txBody>
          <a:bodyPr/>
          <a:lstStyle/>
          <a:p>
            <a:r>
              <a:rPr lang="en-US" dirty="0" smtClean="0"/>
              <a:t>Source: Implementing the Common Core State Standards: An Action Agenda for Higher Education, Jacqueline E. King, American Council on Education, January 2011</a:t>
            </a:r>
            <a:endParaRPr lang="en-US" dirty="0"/>
          </a:p>
        </p:txBody>
      </p:sp>
    </p:spTree>
    <p:extLst>
      <p:ext uri="{BB962C8B-B14F-4D97-AF65-F5344CB8AC3E}">
        <p14:creationId xmlns:p14="http://schemas.microsoft.com/office/powerpoint/2010/main" val="129412750"/>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48644" y="3446842"/>
            <a:ext cx="7132320" cy="514086"/>
          </a:xfrm>
          <a:prstGeom prst="rect">
            <a:avLst/>
          </a:prstGeom>
          <a:noFill/>
        </p:spPr>
        <p:txBody>
          <a:bodyPr wrap="square" lIns="102714" tIns="51357" rIns="102714" bIns="51357" rtlCol="0">
            <a:spAutoFit/>
          </a:bodyPr>
          <a:lstStyle/>
          <a:p>
            <a:pPr algn="ctr">
              <a:lnSpc>
                <a:spcPct val="80000"/>
              </a:lnSpc>
            </a:pPr>
            <a:r>
              <a:rPr lang="en-US" sz="3200" b="1" dirty="0" smtClean="0">
                <a:solidFill>
                  <a:srgbClr val="000000"/>
                </a:solidFill>
              </a:rPr>
              <a:t>Benefits to Higher Education</a:t>
            </a:r>
            <a:endParaRPr lang="en-US" sz="3200" b="1" i="1" dirty="0">
              <a:solidFill>
                <a:srgbClr val="000000"/>
              </a:solidFill>
              <a:cs typeface="Arial" pitchFamily="34" charset="0"/>
            </a:endParaRPr>
          </a:p>
        </p:txBody>
      </p:sp>
      <p:sp>
        <p:nvSpPr>
          <p:cNvPr id="2" name="Slide Number Placeholder 1"/>
          <p:cNvSpPr>
            <a:spLocks noGrp="1"/>
          </p:cNvSpPr>
          <p:nvPr>
            <p:ph type="sldNum" sz="quarter" idx="12"/>
          </p:nvPr>
        </p:nvSpPr>
        <p:spPr/>
        <p:txBody>
          <a:bodyPr>
            <a:normAutofit fontScale="92500" lnSpcReduction="20000"/>
          </a:bodyPr>
          <a:lstStyle/>
          <a:p>
            <a:fld id="{CFC53C1E-EA2A-4099-BDC8-9BCDAEB0229E}" type="slidenum">
              <a:rPr lang="en-US" smtClean="0"/>
              <a:pPr/>
              <a:t>62</a:t>
            </a:fld>
            <a:endParaRPr lang="en-US" dirty="0"/>
          </a:p>
        </p:txBody>
      </p:sp>
    </p:spTree>
    <p:extLst>
      <p:ext uri="{BB962C8B-B14F-4D97-AF65-F5344CB8AC3E}">
        <p14:creationId xmlns:p14="http://schemas.microsoft.com/office/powerpoint/2010/main" val="323136276"/>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7"/>
          <p:cNvSpPr>
            <a:spLocks noGrp="1"/>
          </p:cNvSpPr>
          <p:nvPr>
            <p:ph type="title"/>
          </p:nvPr>
        </p:nvSpPr>
        <p:spPr>
          <a:xfrm>
            <a:off x="3352800" y="0"/>
            <a:ext cx="7620000" cy="1371600"/>
          </a:xfrm>
        </p:spPr>
        <p:txBody>
          <a:bodyPr anchor="ctr" anchorCtr="0"/>
          <a:lstStyle/>
          <a:p>
            <a:pPr algn="l"/>
            <a:r>
              <a:rPr lang="en-US" sz="3200" b="1" dirty="0" smtClean="0">
                <a:solidFill>
                  <a:srgbClr val="000000"/>
                </a:solidFill>
                <a:ea typeface="Geneva"/>
                <a:cs typeface="Geneva"/>
              </a:rPr>
              <a:t>Common Standards and </a:t>
            </a:r>
            <a:r>
              <a:rPr lang="en-US" sz="3200" b="1" dirty="0">
                <a:solidFill>
                  <a:srgbClr val="000000"/>
                </a:solidFill>
                <a:ea typeface="Geneva"/>
                <a:cs typeface="Geneva"/>
              </a:rPr>
              <a:t>Assessments:</a:t>
            </a:r>
            <a:br>
              <a:rPr lang="en-US" sz="3200" b="1" dirty="0">
                <a:solidFill>
                  <a:srgbClr val="000000"/>
                </a:solidFill>
                <a:ea typeface="Geneva"/>
                <a:cs typeface="Geneva"/>
              </a:rPr>
            </a:br>
            <a:r>
              <a:rPr lang="en-US" sz="3200" b="1" dirty="0">
                <a:solidFill>
                  <a:srgbClr val="000000"/>
                </a:solidFill>
                <a:ea typeface="Geneva"/>
                <a:cs typeface="Geneva"/>
              </a:rPr>
              <a:t>Benefits to Higher Education</a:t>
            </a:r>
            <a:endParaRPr lang="en-US" sz="3200" b="1" dirty="0" smtClean="0">
              <a:solidFill>
                <a:srgbClr val="000000"/>
              </a:solidFill>
              <a:ea typeface="Geneva"/>
              <a:cs typeface="Geneva"/>
            </a:endParaRPr>
          </a:p>
        </p:txBody>
      </p:sp>
      <p:sp>
        <p:nvSpPr>
          <p:cNvPr id="3" name="Slide Number Placeholder 2"/>
          <p:cNvSpPr>
            <a:spLocks noGrp="1"/>
          </p:cNvSpPr>
          <p:nvPr>
            <p:ph type="sldNum" sz="quarter" idx="10"/>
          </p:nvPr>
        </p:nvSpPr>
        <p:spPr/>
        <p:txBody>
          <a:bodyPr>
            <a:normAutofit fontScale="92500" lnSpcReduction="20000"/>
          </a:bodyPr>
          <a:lstStyle/>
          <a:p>
            <a:pPr>
              <a:defRPr/>
            </a:pPr>
            <a:fld id="{223DFBE3-E848-4EBC-BED1-DF077FCBE974}" type="slidenum">
              <a:rPr lang="en-US">
                <a:solidFill>
                  <a:srgbClr val="0000FF"/>
                </a:solidFill>
              </a:rPr>
              <a:pPr>
                <a:defRPr/>
              </a:pPr>
              <a:t>63</a:t>
            </a:fld>
            <a:endParaRPr lang="en-US" dirty="0">
              <a:solidFill>
                <a:srgbClr val="0000FF"/>
              </a:solidFill>
            </a:endParaRPr>
          </a:p>
        </p:txBody>
      </p:sp>
      <p:sp>
        <p:nvSpPr>
          <p:cNvPr id="19460" name="Rectangle 3"/>
          <p:cNvSpPr txBox="1">
            <a:spLocks noChangeArrowheads="1"/>
          </p:cNvSpPr>
          <p:nvPr/>
        </p:nvSpPr>
        <p:spPr bwMode="auto">
          <a:xfrm>
            <a:off x="609600" y="2057400"/>
            <a:ext cx="9875520" cy="4807374"/>
          </a:xfrm>
          <a:prstGeom prst="rect">
            <a:avLst/>
          </a:prstGeom>
          <a:noFill/>
          <a:ln w="9525">
            <a:noFill/>
            <a:miter lim="800000"/>
            <a:headEnd/>
            <a:tailEnd/>
          </a:ln>
        </p:spPr>
        <p:txBody>
          <a:bodyPr lIns="107113" tIns="53556" rIns="107113" bIns="53556"/>
          <a:lstStyle/>
          <a:p>
            <a:pPr marL="457200" lvl="1" indent="-457200" eaLnBrk="0" hangingPunct="0">
              <a:spcBef>
                <a:spcPts val="1347"/>
              </a:spcBef>
              <a:buClr>
                <a:srgbClr val="8F23B3"/>
              </a:buClr>
              <a:buSzPct val="100000"/>
              <a:buFont typeface="Arial" pitchFamily="34" charset="0"/>
              <a:buChar char="•"/>
              <a:defRPr/>
            </a:pPr>
            <a:r>
              <a:rPr lang="en-US" sz="2600" b="1" dirty="0" smtClean="0">
                <a:solidFill>
                  <a:srgbClr val="000000"/>
                </a:solidFill>
              </a:rPr>
              <a:t>Improved </a:t>
            </a:r>
            <a:r>
              <a:rPr lang="en-US" sz="2600" b="1" dirty="0">
                <a:solidFill>
                  <a:srgbClr val="000000"/>
                </a:solidFill>
              </a:rPr>
              <a:t>preparation </a:t>
            </a:r>
            <a:r>
              <a:rPr lang="en-US" sz="2600" dirty="0">
                <a:solidFill>
                  <a:srgbClr val="000000"/>
                </a:solidFill>
              </a:rPr>
              <a:t>of incoming students – from all states</a:t>
            </a:r>
          </a:p>
          <a:p>
            <a:pPr marL="472338" lvl="1" indent="-472338" eaLnBrk="0" hangingPunct="0">
              <a:spcBef>
                <a:spcPts val="1347"/>
              </a:spcBef>
              <a:buClr>
                <a:srgbClr val="8F23B3"/>
              </a:buClr>
              <a:buSzPct val="100000"/>
              <a:buFont typeface="Arial"/>
              <a:buChar char="•"/>
              <a:defRPr/>
            </a:pPr>
            <a:r>
              <a:rPr lang="en-US" sz="2600" b="1" dirty="0">
                <a:solidFill>
                  <a:srgbClr val="000000"/>
                </a:solidFill>
              </a:rPr>
              <a:t>Better information </a:t>
            </a:r>
            <a:r>
              <a:rPr lang="en-US" sz="2600" dirty="0">
                <a:solidFill>
                  <a:srgbClr val="000000"/>
                </a:solidFill>
              </a:rPr>
              <a:t>about the preparation of incoming students</a:t>
            </a:r>
          </a:p>
          <a:p>
            <a:pPr marL="472338" lvl="1" indent="-472338" eaLnBrk="0" hangingPunct="0">
              <a:spcBef>
                <a:spcPts val="1347"/>
              </a:spcBef>
              <a:buClr>
                <a:srgbClr val="8F23B3"/>
              </a:buClr>
              <a:buSzPct val="100000"/>
              <a:buFont typeface="Arial"/>
              <a:buChar char="•"/>
              <a:defRPr/>
            </a:pPr>
            <a:r>
              <a:rPr lang="en-US" sz="2600" b="1" dirty="0">
                <a:solidFill>
                  <a:srgbClr val="000000"/>
                </a:solidFill>
              </a:rPr>
              <a:t>Reduced remediation </a:t>
            </a:r>
            <a:r>
              <a:rPr lang="en-US" sz="2600" dirty="0">
                <a:solidFill>
                  <a:srgbClr val="000000"/>
                </a:solidFill>
              </a:rPr>
              <a:t>rates</a:t>
            </a:r>
            <a:endParaRPr lang="en-US" sz="2600" i="1" dirty="0">
              <a:solidFill>
                <a:srgbClr val="000000"/>
              </a:solidFill>
            </a:endParaRPr>
          </a:p>
          <a:p>
            <a:pPr marL="472338" lvl="1" indent="-472338" eaLnBrk="0" hangingPunct="0">
              <a:spcBef>
                <a:spcPts val="1347"/>
              </a:spcBef>
              <a:buClr>
                <a:srgbClr val="8F23B3"/>
              </a:buClr>
              <a:buSzPct val="100000"/>
              <a:buFont typeface="Arial"/>
              <a:buChar char="•"/>
              <a:defRPr/>
            </a:pPr>
            <a:r>
              <a:rPr lang="en-US" sz="2600" b="1" dirty="0">
                <a:solidFill>
                  <a:srgbClr val="000000"/>
                </a:solidFill>
              </a:rPr>
              <a:t>Increased degree </a:t>
            </a:r>
            <a:r>
              <a:rPr lang="en-US" sz="2600" dirty="0">
                <a:solidFill>
                  <a:srgbClr val="000000"/>
                </a:solidFill>
              </a:rPr>
              <a:t>attainment rates</a:t>
            </a:r>
          </a:p>
          <a:p>
            <a:pPr marL="472338" lvl="1" indent="-472338" eaLnBrk="0" hangingPunct="0">
              <a:spcBef>
                <a:spcPts val="1347"/>
              </a:spcBef>
              <a:buClr>
                <a:srgbClr val="8F23B3"/>
              </a:buClr>
              <a:buSzPct val="100000"/>
              <a:buFont typeface="Arial"/>
              <a:buChar char="•"/>
              <a:defRPr/>
            </a:pPr>
            <a:r>
              <a:rPr lang="en-US" sz="2600" dirty="0">
                <a:solidFill>
                  <a:srgbClr val="000000"/>
                </a:solidFill>
              </a:rPr>
              <a:t>Clear </a:t>
            </a:r>
            <a:r>
              <a:rPr lang="en-US" sz="2600" b="1" dirty="0">
                <a:solidFill>
                  <a:srgbClr val="000000"/>
                </a:solidFill>
              </a:rPr>
              <a:t>guidance for teacher preparation programs </a:t>
            </a:r>
            <a:r>
              <a:rPr lang="en-US" sz="2600" dirty="0">
                <a:solidFill>
                  <a:srgbClr val="000000"/>
                </a:solidFill>
              </a:rPr>
              <a:t>regarding content and skills teacher at each grade must be prepared to </a:t>
            </a:r>
            <a:r>
              <a:rPr lang="en-US" sz="2600" dirty="0" smtClean="0">
                <a:solidFill>
                  <a:srgbClr val="000000"/>
                </a:solidFill>
              </a:rPr>
              <a:t>teach</a:t>
            </a:r>
          </a:p>
          <a:p>
            <a:pPr marL="472338" lvl="1" indent="-472338" eaLnBrk="0" hangingPunct="0">
              <a:spcBef>
                <a:spcPts val="1347"/>
              </a:spcBef>
              <a:buClr>
                <a:srgbClr val="8F23B3"/>
              </a:buClr>
              <a:buSzPct val="100000"/>
              <a:buFont typeface="Arial"/>
              <a:buChar char="•"/>
              <a:defRPr/>
            </a:pPr>
            <a:r>
              <a:rPr lang="en-US" sz="2600" b="1" dirty="0" smtClean="0">
                <a:solidFill>
                  <a:srgbClr val="000000"/>
                </a:solidFill>
              </a:rPr>
              <a:t>Increased academic rigor </a:t>
            </a:r>
            <a:r>
              <a:rPr lang="en-US" sz="2600" dirty="0" smtClean="0">
                <a:solidFill>
                  <a:srgbClr val="000000"/>
                </a:solidFill>
              </a:rPr>
              <a:t>in entry-level, credit-bearing college courses</a:t>
            </a:r>
          </a:p>
          <a:p>
            <a:pPr marL="472338" lvl="1" indent="-472338" eaLnBrk="0" hangingPunct="0">
              <a:spcBef>
                <a:spcPts val="937"/>
              </a:spcBef>
              <a:buClr>
                <a:srgbClr val="E4A11B"/>
              </a:buClr>
              <a:buSzPct val="75000"/>
              <a:buFont typeface="Arial"/>
              <a:buChar char="•"/>
              <a:defRPr/>
            </a:pPr>
            <a:endParaRPr lang="en-US" sz="2300" b="1" dirty="0">
              <a:solidFill>
                <a:srgbClr val="000000"/>
              </a:solidFill>
            </a:endParaRPr>
          </a:p>
          <a:p>
            <a:pPr marL="870292" lvl="1" indent="-334728" eaLnBrk="0" hangingPunct="0">
              <a:spcBef>
                <a:spcPts val="937"/>
              </a:spcBef>
              <a:buClr>
                <a:srgbClr val="E4A11B"/>
              </a:buClr>
              <a:buSzPct val="75000"/>
              <a:defRPr/>
            </a:pPr>
            <a:endParaRPr lang="en-US" b="1" i="1" dirty="0" smtClean="0">
              <a:solidFill>
                <a:srgbClr val="000000"/>
              </a:solidFill>
            </a:endParaRPr>
          </a:p>
          <a:p>
            <a:pPr marL="870292" lvl="1" indent="-334728" eaLnBrk="0" hangingPunct="0">
              <a:spcBef>
                <a:spcPts val="937"/>
              </a:spcBef>
              <a:buClr>
                <a:srgbClr val="E4A11B"/>
              </a:buClr>
              <a:buSzPct val="75000"/>
              <a:defRPr/>
            </a:pPr>
            <a:endParaRPr lang="en-US" b="1" i="1" dirty="0">
              <a:solidFill>
                <a:srgbClr val="000000"/>
              </a:solidFill>
            </a:endParaRPr>
          </a:p>
          <a:p>
            <a:pPr marL="870292" lvl="1" indent="-334728" eaLnBrk="0" hangingPunct="0">
              <a:spcBef>
                <a:spcPts val="937"/>
              </a:spcBef>
              <a:buClr>
                <a:srgbClr val="E4A11B"/>
              </a:buClr>
              <a:buSzPct val="75000"/>
              <a:buBlip>
                <a:blip r:embed="rId2"/>
              </a:buBlip>
              <a:defRPr/>
            </a:pPr>
            <a:endParaRPr lang="en-US" dirty="0">
              <a:solidFill>
                <a:srgbClr val="000000"/>
              </a:solidFill>
            </a:endParaRPr>
          </a:p>
          <a:p>
            <a:pPr marL="870292" lvl="1" indent="-334728" eaLnBrk="0" hangingPunct="0">
              <a:spcBef>
                <a:spcPts val="937"/>
              </a:spcBef>
              <a:buClr>
                <a:srgbClr val="E4A11B"/>
              </a:buClr>
              <a:buSzPct val="75000"/>
              <a:buBlip>
                <a:blip r:embed="rId2"/>
              </a:buBlip>
              <a:defRPr/>
            </a:pPr>
            <a:endParaRPr lang="en-US" dirty="0">
              <a:solidFill>
                <a:srgbClr val="000000"/>
              </a:solidFill>
            </a:endParaRPr>
          </a:p>
        </p:txBody>
      </p:sp>
    </p:spTree>
    <p:extLst>
      <p:ext uri="{BB962C8B-B14F-4D97-AF65-F5344CB8AC3E}">
        <p14:creationId xmlns:p14="http://schemas.microsoft.com/office/powerpoint/2010/main" val="3502888467"/>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29000" y="0"/>
            <a:ext cx="7543800" cy="1295400"/>
          </a:xfrm>
        </p:spPr>
        <p:txBody>
          <a:bodyPr>
            <a:normAutofit/>
          </a:bodyPr>
          <a:lstStyle/>
          <a:p>
            <a:pPr algn="l"/>
            <a:r>
              <a:rPr lang="en-US" sz="3200" b="1" dirty="0" smtClean="0">
                <a:solidFill>
                  <a:srgbClr val="000000"/>
                </a:solidFill>
              </a:rPr>
              <a:t>Why Is Commitment to College and Career Readiness So Critical?</a:t>
            </a:r>
            <a:endParaRPr lang="en-US" sz="3200" b="1" dirty="0">
              <a:solidFill>
                <a:srgbClr val="000000"/>
              </a:solidFill>
            </a:endParaRPr>
          </a:p>
        </p:txBody>
      </p:sp>
      <p:sp>
        <p:nvSpPr>
          <p:cNvPr id="2" name="Content Placeholder 1"/>
          <p:cNvSpPr>
            <a:spLocks noGrp="1"/>
          </p:cNvSpPr>
          <p:nvPr>
            <p:ph idx="4294967295"/>
          </p:nvPr>
        </p:nvSpPr>
        <p:spPr>
          <a:xfrm>
            <a:off x="533400" y="1905000"/>
            <a:ext cx="9875520" cy="4807374"/>
          </a:xfrm>
          <a:prstGeom prst="rect">
            <a:avLst/>
          </a:prstGeom>
        </p:spPr>
        <p:txBody>
          <a:bodyPr/>
          <a:lstStyle/>
          <a:p>
            <a:pPr marL="342900" lvl="1" indent="-342900">
              <a:spcBef>
                <a:spcPts val="1347"/>
              </a:spcBef>
              <a:buFont typeface="Arial" pitchFamily="34" charset="0"/>
              <a:buChar char="•"/>
            </a:pPr>
            <a:r>
              <a:rPr lang="en-US" sz="2600" b="1" dirty="0" smtClean="0">
                <a:solidFill>
                  <a:srgbClr val="000000"/>
                </a:solidFill>
              </a:rPr>
              <a:t>A high school diploma is no longer enough:</a:t>
            </a:r>
          </a:p>
          <a:p>
            <a:pPr marL="1070975" lvl="1" indent="-403476">
              <a:spcBef>
                <a:spcPts val="1347"/>
              </a:spcBef>
              <a:defRPr/>
            </a:pPr>
            <a:r>
              <a:rPr lang="en-US" dirty="0" smtClean="0">
                <a:solidFill>
                  <a:srgbClr val="000000"/>
                </a:solidFill>
              </a:rPr>
              <a:t>83% of the nation’s jobs require some postsecondary education or training. </a:t>
            </a:r>
          </a:p>
          <a:p>
            <a:pPr marL="472270" lvl="1" indent="-472270">
              <a:spcBef>
                <a:spcPts val="1347"/>
              </a:spcBef>
              <a:buFont typeface="Arial" pitchFamily="34" charset="0"/>
              <a:buChar char="•"/>
            </a:pPr>
            <a:r>
              <a:rPr lang="en-US" sz="2600" dirty="0" smtClean="0">
                <a:solidFill>
                  <a:srgbClr val="000000"/>
                </a:solidFill>
              </a:rPr>
              <a:t>Currently, far too many students drop out or graduate from high school without the knowledge and skills required for success, closing doors and limiting their post-high school options and opportunities.</a:t>
            </a:r>
          </a:p>
          <a:p>
            <a:pPr marL="472270" lvl="1" indent="-472270">
              <a:spcBef>
                <a:spcPts val="1347"/>
              </a:spcBef>
              <a:buFont typeface="Arial" pitchFamily="34" charset="0"/>
              <a:buChar char="•"/>
            </a:pPr>
            <a:r>
              <a:rPr lang="en-US" sz="2600" dirty="0" smtClean="0">
                <a:solidFill>
                  <a:srgbClr val="000000"/>
                </a:solidFill>
              </a:rPr>
              <a:t>The best way to prepare students for life after high school is to align K-12 and postsecondary expectations. </a:t>
            </a:r>
          </a:p>
          <a:p>
            <a:pPr marL="472270" lvl="1" indent="-472270">
              <a:spcBef>
                <a:spcPts val="1347"/>
              </a:spcBef>
              <a:buFont typeface="Arial" pitchFamily="34" charset="0"/>
              <a:buChar char="•"/>
            </a:pPr>
            <a:r>
              <a:rPr lang="en-US" sz="2600" dirty="0" smtClean="0">
                <a:solidFill>
                  <a:srgbClr val="000000"/>
                </a:solidFill>
              </a:rPr>
              <a:t>All students deserve a world-class education that prepares them for college, careers and life.</a:t>
            </a:r>
            <a:endParaRPr lang="en-US" sz="2600" dirty="0">
              <a:solidFill>
                <a:srgbClr val="000000"/>
              </a:solidFill>
            </a:endParaRPr>
          </a:p>
        </p:txBody>
      </p:sp>
    </p:spTree>
    <p:extLst>
      <p:ext uri="{BB962C8B-B14F-4D97-AF65-F5344CB8AC3E}">
        <p14:creationId xmlns:p14="http://schemas.microsoft.com/office/powerpoint/2010/main" val="2454336186"/>
      </p:ext>
    </p:extLst>
  </p:cSld>
  <p:clrMapOvr>
    <a:masterClrMapping/>
  </p:clrMapOvr>
  <p:transition xmlns:p14="http://schemas.microsoft.com/office/powerpoint/2010/main" spd="med" advClick="0">
    <p:fade/>
  </p:transition>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65</a:t>
            </a:fld>
            <a:endParaRPr lang="en-US" dirty="0"/>
          </a:p>
        </p:txBody>
      </p:sp>
      <p:sp>
        <p:nvSpPr>
          <p:cNvPr id="5" name="Text Placeholder 4"/>
          <p:cNvSpPr>
            <a:spLocks noGrp="1"/>
          </p:cNvSpPr>
          <p:nvPr>
            <p:ph type="body" sz="quarter" idx="14"/>
          </p:nvPr>
        </p:nvSpPr>
        <p:spPr/>
        <p:txBody>
          <a:bodyPr/>
          <a:lstStyle/>
          <a:p>
            <a:endParaRPr lang="en-US" dirty="0"/>
          </a:p>
        </p:txBody>
      </p:sp>
      <p:sp>
        <p:nvSpPr>
          <p:cNvPr id="6" name="Rectangle 5"/>
          <p:cNvSpPr/>
          <p:nvPr/>
        </p:nvSpPr>
        <p:spPr>
          <a:xfrm>
            <a:off x="914400" y="3124200"/>
            <a:ext cx="8991600" cy="1938992"/>
          </a:xfrm>
          <a:prstGeom prst="rect">
            <a:avLst/>
          </a:prstGeom>
        </p:spPr>
        <p:txBody>
          <a:bodyPr wrap="square">
            <a:spAutoFit/>
          </a:bodyPr>
          <a:lstStyle/>
          <a:p>
            <a:endParaRPr lang="en-US" sz="2400" dirty="0">
              <a:solidFill>
                <a:srgbClr val="000000"/>
              </a:solidFill>
            </a:endParaRPr>
          </a:p>
          <a:p>
            <a:r>
              <a:rPr lang="en-US" sz="2400" dirty="0">
                <a:solidFill>
                  <a:srgbClr val="000000"/>
                </a:solidFill>
              </a:rPr>
              <a:t>“If we cannot learn wisdom from experience, it is hard to say where it is to be found.”</a:t>
            </a:r>
          </a:p>
          <a:p>
            <a:r>
              <a:rPr lang="en-US" sz="2400" dirty="0">
                <a:solidFill>
                  <a:srgbClr val="000000"/>
                </a:solidFill>
              </a:rPr>
              <a:t>			</a:t>
            </a:r>
          </a:p>
          <a:p>
            <a:r>
              <a:rPr lang="en-US" sz="2400" dirty="0">
                <a:solidFill>
                  <a:srgbClr val="000000"/>
                </a:solidFill>
              </a:rPr>
              <a:t>				--George Washington</a:t>
            </a:r>
          </a:p>
        </p:txBody>
      </p:sp>
    </p:spTree>
    <p:extLst>
      <p:ext uri="{BB962C8B-B14F-4D97-AF65-F5344CB8AC3E}">
        <p14:creationId xmlns:p14="http://schemas.microsoft.com/office/powerpoint/2010/main" val="911963302"/>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1905000"/>
            <a:ext cx="7315200" cy="4256136"/>
          </a:xfrm>
          <a:prstGeom prst="rect">
            <a:avLst/>
          </a:prstGeom>
          <a:noFill/>
          <a:ln>
            <a:noFill/>
          </a:ln>
        </p:spPr>
        <p:txBody>
          <a:bodyPr wrap="square" lIns="102714" tIns="51357" rIns="102714" bIns="51357" rtlCol="0">
            <a:spAutoFit/>
          </a:bodyPr>
          <a:lstStyle/>
          <a:p>
            <a:pPr algn="ctr"/>
            <a:r>
              <a:rPr lang="en-US" sz="2400" b="1" dirty="0"/>
              <a:t>Allison G. Jones</a:t>
            </a:r>
          </a:p>
          <a:p>
            <a:pPr algn="ctr"/>
            <a:r>
              <a:rPr lang="en-US" sz="2400" b="1" dirty="0"/>
              <a:t>Senior Fellow, Postsecondary Engagement</a:t>
            </a:r>
          </a:p>
          <a:p>
            <a:pPr algn="ctr"/>
            <a:r>
              <a:rPr lang="en-US" sz="2400" b="1" dirty="0" smtClean="0"/>
              <a:t>Achieve</a:t>
            </a:r>
          </a:p>
          <a:p>
            <a:pPr algn="ctr"/>
            <a:r>
              <a:rPr lang="en-US" sz="2400" b="1" dirty="0" smtClean="0">
                <a:hlinkClick r:id="rId2"/>
              </a:rPr>
              <a:t>ajones@achieve.org</a:t>
            </a:r>
            <a:endParaRPr lang="en-US" sz="2400" b="1" dirty="0" smtClean="0"/>
          </a:p>
          <a:p>
            <a:pPr algn="ctr"/>
            <a:r>
              <a:rPr lang="en-US" sz="2400" b="1" dirty="0" smtClean="0"/>
              <a:t>202.419.1575</a:t>
            </a:r>
          </a:p>
          <a:p>
            <a:pPr algn="ctr"/>
            <a:endParaRPr lang="en-US" sz="2400" b="1" dirty="0"/>
          </a:p>
          <a:p>
            <a:pPr algn="ctr"/>
            <a:r>
              <a:rPr lang="en-US" sz="2400" b="1" dirty="0" smtClean="0"/>
              <a:t>Partnership for Assessment of Readiness for College and Careers</a:t>
            </a:r>
          </a:p>
          <a:p>
            <a:pPr algn="ctr"/>
            <a:endParaRPr lang="en-US" sz="2400" b="1" dirty="0" smtClean="0"/>
          </a:p>
          <a:p>
            <a:pPr algn="ctr">
              <a:spcAft>
                <a:spcPts val="674"/>
              </a:spcAft>
            </a:pPr>
            <a:r>
              <a:rPr lang="en-US" sz="2000" u="sng" dirty="0" smtClean="0">
                <a:solidFill>
                  <a:srgbClr val="8F23B3"/>
                </a:solidFill>
              </a:rPr>
              <a:t>http://www.fldoe.org/parcc/    </a:t>
            </a:r>
          </a:p>
          <a:p>
            <a:pPr algn="ctr"/>
            <a:r>
              <a:rPr lang="en-US" sz="2000" u="sng" dirty="0" smtClean="0">
                <a:solidFill>
                  <a:srgbClr val="8F23B3"/>
                </a:solidFill>
              </a:rPr>
              <a:t>www.achieve.org/PARCC   </a:t>
            </a:r>
          </a:p>
        </p:txBody>
      </p:sp>
      <p:sp>
        <p:nvSpPr>
          <p:cNvPr id="2" name="Slide Number Placeholder 1"/>
          <p:cNvSpPr>
            <a:spLocks noGrp="1"/>
          </p:cNvSpPr>
          <p:nvPr>
            <p:ph type="sldNum" sz="quarter" idx="12"/>
          </p:nvPr>
        </p:nvSpPr>
        <p:spPr/>
        <p:txBody>
          <a:bodyPr>
            <a:normAutofit fontScale="92500" lnSpcReduction="20000"/>
          </a:bodyPr>
          <a:lstStyle/>
          <a:p>
            <a:fld id="{CFC53C1E-EA2A-4099-BDC8-9BCDAEB0229E}" type="slidenum">
              <a:rPr lang="en-US" smtClean="0"/>
              <a:pPr/>
              <a:t>66</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412481" y="0"/>
            <a:ext cx="2560320" cy="1300480"/>
          </a:xfrm>
          <a:prstGeom prst="rect">
            <a:avLst/>
          </a:prstGeom>
          <a:solidFill>
            <a:srgbClr val="A7A7A7"/>
          </a:solidFill>
          <a:ln>
            <a:no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8" name="Picture 2" descr="PARCC_Header_A2"/>
          <p:cNvPicPr>
            <a:picLocks noChangeAspect="1" noChangeArrowheads="1"/>
          </p:cNvPicPr>
          <p:nvPr/>
        </p:nvPicPr>
        <p:blipFill>
          <a:blip r:embed="rId2" cstate="print"/>
          <a:srcRect l="29744" r="68254"/>
          <a:stretch>
            <a:fillRect/>
          </a:stretch>
        </p:blipFill>
        <p:spPr bwMode="auto">
          <a:xfrm>
            <a:off x="8229602" y="0"/>
            <a:ext cx="183287" cy="6258560"/>
          </a:xfrm>
          <a:prstGeom prst="rect">
            <a:avLst/>
          </a:prstGeom>
          <a:noFill/>
          <a:ln w="9525">
            <a:noFill/>
            <a:miter lim="800000"/>
            <a:headEnd/>
            <a:tailEnd/>
          </a:ln>
        </p:spPr>
      </p:pic>
      <p:sp>
        <p:nvSpPr>
          <p:cNvPr id="10" name="Rectangle 9"/>
          <p:cNvSpPr/>
          <p:nvPr/>
        </p:nvSpPr>
        <p:spPr>
          <a:xfrm>
            <a:off x="0" y="0"/>
            <a:ext cx="10972800" cy="73152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102714" tIns="51357" rIns="102714" bIns="51357" rtlCol="0" anchor="ctr"/>
          <a:lstStyle/>
          <a:p>
            <a:pPr algn="ctr"/>
            <a:endParaRPr lang="en-US" dirty="0"/>
          </a:p>
        </p:txBody>
      </p:sp>
      <p:pic>
        <p:nvPicPr>
          <p:cNvPr id="11" name="Picture 2" descr="PARCC_Header_A2"/>
          <p:cNvPicPr>
            <a:picLocks noChangeAspect="1" noChangeArrowheads="1"/>
          </p:cNvPicPr>
          <p:nvPr/>
        </p:nvPicPr>
        <p:blipFill>
          <a:blip r:embed="rId2" cstate="print"/>
          <a:srcRect l="29744" r="68254"/>
          <a:stretch>
            <a:fillRect/>
          </a:stretch>
        </p:blipFill>
        <p:spPr bwMode="auto">
          <a:xfrm rot="16200000" flipH="1" flipV="1">
            <a:off x="5405120" y="690880"/>
            <a:ext cx="162560" cy="10972800"/>
          </a:xfrm>
          <a:prstGeom prst="rect">
            <a:avLst/>
          </a:prstGeom>
          <a:noFill/>
          <a:ln w="9525">
            <a:noFill/>
            <a:miter lim="800000"/>
            <a:headEnd/>
            <a:tailEnd/>
          </a:ln>
        </p:spPr>
      </p:pic>
      <p:sp>
        <p:nvSpPr>
          <p:cNvPr id="12" name="TextBox 11"/>
          <p:cNvSpPr txBox="1"/>
          <p:nvPr/>
        </p:nvSpPr>
        <p:spPr>
          <a:xfrm>
            <a:off x="548644" y="3446842"/>
            <a:ext cx="7132320" cy="514086"/>
          </a:xfrm>
          <a:prstGeom prst="rect">
            <a:avLst/>
          </a:prstGeom>
          <a:noFill/>
        </p:spPr>
        <p:txBody>
          <a:bodyPr wrap="square" lIns="102714" tIns="51357" rIns="102714" bIns="51357" rtlCol="0">
            <a:spAutoFit/>
          </a:bodyPr>
          <a:lstStyle/>
          <a:p>
            <a:pPr algn="ctr">
              <a:lnSpc>
                <a:spcPct val="80000"/>
              </a:lnSpc>
            </a:pPr>
            <a:r>
              <a:rPr lang="en-US" sz="3200" b="1" dirty="0" smtClean="0">
                <a:solidFill>
                  <a:srgbClr val="000000"/>
                </a:solidFill>
              </a:rPr>
              <a:t>College Readiness Benchmarks</a:t>
            </a:r>
            <a:endParaRPr lang="en-US" sz="3200" b="1" i="1" dirty="0">
              <a:solidFill>
                <a:srgbClr val="000000"/>
              </a:solidFill>
              <a:cs typeface="Arial" pitchFamily="34" charset="0"/>
            </a:endParaRPr>
          </a:p>
        </p:txBody>
      </p:sp>
      <p:sp>
        <p:nvSpPr>
          <p:cNvPr id="2" name="Slide Number Placeholder 1"/>
          <p:cNvSpPr>
            <a:spLocks noGrp="1"/>
          </p:cNvSpPr>
          <p:nvPr>
            <p:ph type="sldNum" sz="quarter" idx="12"/>
          </p:nvPr>
        </p:nvSpPr>
        <p:spPr/>
        <p:txBody>
          <a:bodyPr>
            <a:normAutofit fontScale="92500" lnSpcReduction="20000"/>
          </a:bodyPr>
          <a:lstStyle/>
          <a:p>
            <a:fld id="{CFC53C1E-EA2A-4099-BDC8-9BCDAEB0229E}" type="slidenum">
              <a:rPr lang="en-US" smtClean="0"/>
              <a:pPr/>
              <a:t>7</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4759960"/>
          </a:xfrm>
        </p:spPr>
        <p:txBody>
          <a:bodyPr/>
          <a:lstStyle/>
          <a:p>
            <a:pPr>
              <a:spcBef>
                <a:spcPts val="1347"/>
              </a:spcBef>
            </a:pPr>
            <a:r>
              <a:rPr lang="en-US" sz="2200" dirty="0" smtClean="0"/>
              <a:t>Placement tests vary from state-to-state:</a:t>
            </a:r>
          </a:p>
          <a:p>
            <a:pPr lvl="1">
              <a:spcBef>
                <a:spcPts val="1347"/>
              </a:spcBef>
            </a:pPr>
            <a:r>
              <a:rPr lang="en-US" sz="2200" dirty="0" smtClean="0"/>
              <a:t>ACT</a:t>
            </a:r>
          </a:p>
          <a:p>
            <a:pPr lvl="1">
              <a:spcBef>
                <a:spcPts val="1347"/>
              </a:spcBef>
            </a:pPr>
            <a:r>
              <a:rPr lang="en-US" sz="2200" dirty="0" smtClean="0"/>
              <a:t>SAT</a:t>
            </a:r>
          </a:p>
          <a:p>
            <a:pPr lvl="1">
              <a:spcBef>
                <a:spcPts val="1347"/>
              </a:spcBef>
            </a:pPr>
            <a:r>
              <a:rPr lang="en-US" sz="2200" dirty="0" smtClean="0"/>
              <a:t>ACCUPLACER</a:t>
            </a:r>
          </a:p>
          <a:p>
            <a:pPr lvl="1">
              <a:spcBef>
                <a:spcPts val="1347"/>
              </a:spcBef>
            </a:pPr>
            <a:r>
              <a:rPr lang="en-US" sz="2200" dirty="0" smtClean="0"/>
              <a:t>COMPASS</a:t>
            </a:r>
          </a:p>
          <a:p>
            <a:pPr lvl="1">
              <a:spcBef>
                <a:spcPts val="1347"/>
              </a:spcBef>
            </a:pPr>
            <a:r>
              <a:rPr lang="en-US" sz="2200" dirty="0" smtClean="0"/>
              <a:t>High school GPAs</a:t>
            </a:r>
          </a:p>
          <a:p>
            <a:pPr lvl="1">
              <a:buNone/>
            </a:pPr>
            <a:endParaRPr lang="en-US" dirty="0" smtClean="0">
              <a:solidFill>
                <a:srgbClr val="0000FF"/>
              </a:solidFill>
            </a:endParaRPr>
          </a:p>
        </p:txBody>
      </p:sp>
      <p:sp>
        <p:nvSpPr>
          <p:cNvPr id="3" name="Title 2"/>
          <p:cNvSpPr>
            <a:spLocks noGrp="1"/>
          </p:cNvSpPr>
          <p:nvPr>
            <p:ph type="title"/>
          </p:nvPr>
        </p:nvSpPr>
        <p:spPr/>
        <p:txBody>
          <a:bodyPr/>
          <a:lstStyle/>
          <a:p>
            <a:r>
              <a:rPr lang="en-US" b="1" dirty="0"/>
              <a:t>PARCC States: </a:t>
            </a:r>
            <a:r>
              <a:rPr lang="en-US" b="1" dirty="0" smtClean="0"/>
              <a:t/>
            </a:r>
            <a:br>
              <a:rPr lang="en-US" b="1" dirty="0" smtClean="0"/>
            </a:br>
            <a:r>
              <a:rPr lang="en-US" b="1" dirty="0" smtClean="0"/>
              <a:t>College </a:t>
            </a:r>
            <a:r>
              <a:rPr lang="en-US" b="1" dirty="0"/>
              <a:t>Readiness Benchmarks</a:t>
            </a:r>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8</a:t>
            </a:fld>
            <a:endParaRPr lang="en-US" dirty="0"/>
          </a:p>
        </p:txBody>
      </p:sp>
      <p:sp>
        <p:nvSpPr>
          <p:cNvPr id="5" name="Text Placeholder 4"/>
          <p:cNvSpPr>
            <a:spLocks noGrp="1"/>
          </p:cNvSpPr>
          <p:nvPr>
            <p:ph type="body" sz="quarter" idx="14"/>
          </p:nvPr>
        </p:nvSpPr>
        <p:spPr>
          <a:xfrm>
            <a:off x="914402" y="7010400"/>
            <a:ext cx="4952998" cy="304800"/>
          </a:xfrm>
        </p:spPr>
        <p:txBody>
          <a:bodyPr/>
          <a:lstStyle/>
          <a:p>
            <a:r>
              <a:rPr lang="en-US" dirty="0" smtClean="0"/>
              <a:t>Source: Responses collected from PARCC states; January 2011</a:t>
            </a:r>
            <a:endParaRPr lang="en-US" dirty="0"/>
          </a:p>
        </p:txBody>
      </p:sp>
    </p:spTree>
    <p:extLst>
      <p:ext uri="{BB962C8B-B14F-4D97-AF65-F5344CB8AC3E}">
        <p14:creationId xmlns:p14="http://schemas.microsoft.com/office/powerpoint/2010/main" val="276526887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48640" y="1869440"/>
            <a:ext cx="10058400" cy="3693160"/>
          </a:xfrm>
        </p:spPr>
        <p:txBody>
          <a:bodyPr/>
          <a:lstStyle/>
          <a:p>
            <a:pPr marL="0" indent="0">
              <a:buNone/>
            </a:pPr>
            <a:endParaRPr lang="en-US" dirty="0"/>
          </a:p>
        </p:txBody>
      </p:sp>
      <p:sp>
        <p:nvSpPr>
          <p:cNvPr id="3" name="Title 2"/>
          <p:cNvSpPr>
            <a:spLocks noGrp="1"/>
          </p:cNvSpPr>
          <p:nvPr>
            <p:ph type="title"/>
          </p:nvPr>
        </p:nvSpPr>
        <p:spPr/>
        <p:txBody>
          <a:bodyPr/>
          <a:lstStyle/>
          <a:p>
            <a:r>
              <a:rPr lang="en-US" b="1" dirty="0" smtClean="0">
                <a:solidFill>
                  <a:srgbClr val="000000"/>
                </a:solidFill>
              </a:rPr>
              <a:t>College-Ready Benchmarks:</a:t>
            </a:r>
            <a:br>
              <a:rPr lang="en-US" b="1" dirty="0" smtClean="0">
                <a:solidFill>
                  <a:srgbClr val="000000"/>
                </a:solidFill>
              </a:rPr>
            </a:br>
            <a:r>
              <a:rPr lang="en-US" b="1" dirty="0" smtClean="0">
                <a:solidFill>
                  <a:srgbClr val="000000"/>
                </a:solidFill>
              </a:rPr>
              <a:t>PARCC States v. ACT/SAT	</a:t>
            </a:r>
            <a:endParaRPr lang="en-US" b="1" dirty="0">
              <a:solidFill>
                <a:srgbClr val="000000"/>
              </a:solidFill>
            </a:endParaRPr>
          </a:p>
        </p:txBody>
      </p:sp>
      <p:sp>
        <p:nvSpPr>
          <p:cNvPr id="4" name="Slide Number Placeholder 3"/>
          <p:cNvSpPr>
            <a:spLocks noGrp="1"/>
          </p:cNvSpPr>
          <p:nvPr>
            <p:ph type="sldNum" sz="quarter" idx="12"/>
          </p:nvPr>
        </p:nvSpPr>
        <p:spPr/>
        <p:txBody>
          <a:bodyPr>
            <a:normAutofit fontScale="92500" lnSpcReduction="20000"/>
          </a:bodyPr>
          <a:lstStyle/>
          <a:p>
            <a:fld id="{CFC53C1E-EA2A-4099-BDC8-9BCDAEB0229E}" type="slidenum">
              <a:rPr lang="en-US" smtClean="0"/>
              <a:pPr/>
              <a:t>9</a:t>
            </a:fld>
            <a:endParaRPr lang="en-US" dirty="0"/>
          </a:p>
        </p:txBody>
      </p:sp>
      <p:sp>
        <p:nvSpPr>
          <p:cNvPr id="5" name="Text Placeholder 4"/>
          <p:cNvSpPr>
            <a:spLocks noGrp="1"/>
          </p:cNvSpPr>
          <p:nvPr>
            <p:ph type="body" sz="quarter" idx="14"/>
          </p:nvPr>
        </p:nvSpPr>
        <p:spPr>
          <a:xfrm>
            <a:off x="685800" y="6019800"/>
            <a:ext cx="7391400" cy="762000"/>
          </a:xfrm>
        </p:spPr>
        <p:txBody>
          <a:bodyPr/>
          <a:lstStyle/>
          <a:p>
            <a:pPr marL="747713" indent="-747713">
              <a:tabLst>
                <a:tab pos="747713" algn="l"/>
              </a:tabLst>
            </a:pPr>
            <a:r>
              <a:rPr lang="en-US" dirty="0" smtClean="0"/>
              <a:t>Source: 	SAT: The College Board, Wayne Camara, Vice President Research and Development. 65% probability FTF earn 2.7 (B-) or higher.</a:t>
            </a:r>
          </a:p>
          <a:p>
            <a:pPr marL="747713" indent="-747713">
              <a:tabLst>
                <a:tab pos="747713" algn="l"/>
              </a:tabLst>
            </a:pPr>
            <a:r>
              <a:rPr lang="en-US" dirty="0"/>
              <a:t>	</a:t>
            </a:r>
            <a:r>
              <a:rPr lang="en-US" dirty="0" smtClean="0"/>
              <a:t>ACT: Issues in College Readiness, 2010. 50% probability of B or better; 75%, C or better.</a:t>
            </a:r>
          </a:p>
          <a:p>
            <a:pPr marL="747713" indent="-747713">
              <a:tabLst>
                <a:tab pos="747713" algn="l"/>
              </a:tabLst>
            </a:pPr>
            <a:r>
              <a:rPr lang="en-US" dirty="0" smtClean="0"/>
              <a:t>	PARCC: PARCC State responses to Remediation Policies, HE 01-11, January 6, 2011</a:t>
            </a:r>
          </a:p>
          <a:p>
            <a:r>
              <a:rPr lang="en-US" dirty="0" smtClean="0"/>
              <a:t>.</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503880504"/>
              </p:ext>
            </p:extLst>
          </p:nvPr>
        </p:nvGraphicFramePr>
        <p:xfrm>
          <a:off x="533400" y="1981200"/>
          <a:ext cx="10058399" cy="3581400"/>
        </p:xfrm>
        <a:graphic>
          <a:graphicData uri="http://schemas.openxmlformats.org/drawingml/2006/table">
            <a:tbl>
              <a:tblPr firstRow="1" bandRow="1">
                <a:tableStyleId>{5C22544A-7EE6-4342-B048-85BDC9FD1C3A}</a:tableStyleId>
              </a:tblPr>
              <a:tblGrid>
                <a:gridCol w="2971800"/>
                <a:gridCol w="228600"/>
                <a:gridCol w="762000"/>
                <a:gridCol w="762000"/>
                <a:gridCol w="762000"/>
                <a:gridCol w="2362200"/>
                <a:gridCol w="2209799"/>
              </a:tblGrid>
              <a:tr h="929640">
                <a:tc>
                  <a:txBody>
                    <a:bodyPr/>
                    <a:lstStyle/>
                    <a:p>
                      <a:pPr algn="ctr"/>
                      <a:endParaRPr lang="en-US" dirty="0">
                        <a:solidFill>
                          <a:srgbClr val="000000"/>
                        </a:solidFill>
                      </a:endParaRPr>
                    </a:p>
                  </a:txBody>
                  <a:tcPr/>
                </a:tc>
                <a:tc>
                  <a:txBody>
                    <a:bodyPr/>
                    <a:lstStyle/>
                    <a:p>
                      <a:pPr algn="ctr"/>
                      <a:endParaRPr lang="en-US" dirty="0">
                        <a:solidFill>
                          <a:srgbClr val="000000"/>
                        </a:solidFill>
                      </a:endParaRPr>
                    </a:p>
                  </a:txBody>
                  <a:tcPr>
                    <a:solidFill>
                      <a:schemeClr val="tx2">
                        <a:lumMod val="60000"/>
                        <a:lumOff val="40000"/>
                      </a:schemeClr>
                    </a:solidFill>
                  </a:tcPr>
                </a:tc>
                <a:tc>
                  <a:txBody>
                    <a:bodyPr/>
                    <a:lstStyle/>
                    <a:p>
                      <a:pPr algn="ctr"/>
                      <a:r>
                        <a:rPr lang="en-US" b="0" dirty="0" smtClean="0">
                          <a:solidFill>
                            <a:srgbClr val="000000"/>
                          </a:solidFill>
                        </a:rPr>
                        <a:t>ACT</a:t>
                      </a:r>
                      <a:endParaRPr lang="en-US" b="0" dirty="0">
                        <a:solidFill>
                          <a:srgbClr val="000000"/>
                        </a:solidFill>
                      </a:endParaRPr>
                    </a:p>
                  </a:txBody>
                  <a:tcPr/>
                </a:tc>
                <a:tc>
                  <a:txBody>
                    <a:bodyPr/>
                    <a:lstStyle/>
                    <a:p>
                      <a:pPr algn="ctr"/>
                      <a:r>
                        <a:rPr lang="en-US" b="0" dirty="0" smtClean="0">
                          <a:solidFill>
                            <a:srgbClr val="000000"/>
                          </a:solidFill>
                        </a:rPr>
                        <a:t>SAT</a:t>
                      </a:r>
                      <a:endParaRPr lang="en-US" b="0" dirty="0">
                        <a:solidFill>
                          <a:srgbClr val="000000"/>
                        </a:solidFill>
                      </a:endParaRPr>
                    </a:p>
                  </a:txBody>
                  <a:tcPr/>
                </a:tc>
                <a:tc>
                  <a:txBody>
                    <a:bodyPr/>
                    <a:lstStyle/>
                    <a:p>
                      <a:pPr algn="ctr"/>
                      <a:r>
                        <a:rPr lang="en-US" b="0" dirty="0" smtClean="0">
                          <a:solidFill>
                            <a:srgbClr val="000000"/>
                          </a:solidFill>
                        </a:rPr>
                        <a:t>COMPASS</a:t>
                      </a:r>
                      <a:endParaRPr lang="en-US" b="0" dirty="0">
                        <a:solidFill>
                          <a:srgbClr val="000000"/>
                        </a:solidFill>
                      </a:endParaRPr>
                    </a:p>
                  </a:txBody>
                  <a:tcPr/>
                </a:tc>
                <a:tc>
                  <a:txBody>
                    <a:bodyPr/>
                    <a:lstStyle/>
                    <a:p>
                      <a:pPr algn="ctr"/>
                      <a:r>
                        <a:rPr lang="en-US" b="0" dirty="0" smtClean="0">
                          <a:solidFill>
                            <a:srgbClr val="000000"/>
                          </a:solidFill>
                        </a:rPr>
                        <a:t>PARCC STATES</a:t>
                      </a:r>
                    </a:p>
                    <a:p>
                      <a:pPr algn="ctr"/>
                      <a:r>
                        <a:rPr lang="en-US" b="0" dirty="0" smtClean="0">
                          <a:solidFill>
                            <a:srgbClr val="000000"/>
                          </a:solidFill>
                        </a:rPr>
                        <a:t>ACT</a:t>
                      </a:r>
                      <a:endParaRPr lang="en-US" b="0" dirty="0">
                        <a:solidFill>
                          <a:srgbClr val="000000"/>
                        </a:solidFill>
                      </a:endParaRPr>
                    </a:p>
                  </a:txBody>
                  <a:tcPr/>
                </a:tc>
                <a:tc>
                  <a:txBody>
                    <a:bodyPr/>
                    <a:lstStyle/>
                    <a:p>
                      <a:pPr algn="ctr"/>
                      <a:r>
                        <a:rPr lang="en-US" b="0" dirty="0" smtClean="0">
                          <a:solidFill>
                            <a:srgbClr val="000000"/>
                          </a:solidFill>
                        </a:rPr>
                        <a:t>PARCC STATES</a:t>
                      </a:r>
                    </a:p>
                    <a:p>
                      <a:pPr algn="ctr"/>
                      <a:r>
                        <a:rPr lang="en-US" b="0" dirty="0" smtClean="0">
                          <a:solidFill>
                            <a:srgbClr val="000000"/>
                          </a:solidFill>
                        </a:rPr>
                        <a:t>SAT</a:t>
                      </a:r>
                      <a:endParaRPr lang="en-US" b="0" dirty="0">
                        <a:solidFill>
                          <a:srgbClr val="000000"/>
                        </a:solidFill>
                      </a:endParaRPr>
                    </a:p>
                  </a:txBody>
                  <a:tcPr/>
                </a:tc>
              </a:tr>
              <a:tr h="777240">
                <a:tc>
                  <a:txBody>
                    <a:bodyPr/>
                    <a:lstStyle/>
                    <a:p>
                      <a:pPr algn="ctr"/>
                      <a:endParaRPr lang="en-US" dirty="0">
                        <a:solidFill>
                          <a:srgbClr val="000000"/>
                        </a:solidFill>
                      </a:endParaRPr>
                    </a:p>
                  </a:txBody>
                  <a:tcPr/>
                </a:tc>
                <a:tc>
                  <a:txBody>
                    <a:bodyPr/>
                    <a:lstStyle/>
                    <a:p>
                      <a:pPr algn="ctr"/>
                      <a:endParaRPr lang="en-US" dirty="0">
                        <a:solidFill>
                          <a:srgbClr val="000000"/>
                        </a:solidFill>
                      </a:endParaRPr>
                    </a:p>
                  </a:txBody>
                  <a:tcPr>
                    <a:solidFill>
                      <a:schemeClr val="tx2">
                        <a:lumMod val="60000"/>
                        <a:lumOff val="40000"/>
                      </a:schemeClr>
                    </a:solidFill>
                  </a:tcPr>
                </a:tc>
                <a:tc>
                  <a:txBody>
                    <a:bodyPr/>
                    <a:lstStyle/>
                    <a:p>
                      <a:pPr algn="ctr"/>
                      <a:endParaRPr lang="en-US" b="0" dirty="0">
                        <a:solidFill>
                          <a:srgbClr val="000000"/>
                        </a:solidFill>
                      </a:endParaRPr>
                    </a:p>
                  </a:txBody>
                  <a:tcPr/>
                </a:tc>
                <a:tc>
                  <a:txBody>
                    <a:bodyPr/>
                    <a:lstStyle/>
                    <a:p>
                      <a:pPr algn="ctr"/>
                      <a:endParaRPr lang="en-US" b="0" dirty="0">
                        <a:solidFill>
                          <a:srgbClr val="000000"/>
                        </a:solidFill>
                      </a:endParaRPr>
                    </a:p>
                  </a:txBody>
                  <a:tcPr/>
                </a:tc>
                <a:tc>
                  <a:txBody>
                    <a:bodyPr/>
                    <a:lstStyle/>
                    <a:p>
                      <a:pPr algn="ctr"/>
                      <a:endParaRPr lang="en-US" b="0" dirty="0">
                        <a:solidFill>
                          <a:srgbClr val="000000"/>
                        </a:solidFill>
                      </a:endParaRPr>
                    </a:p>
                  </a:txBody>
                  <a:tcPr/>
                </a:tc>
                <a:tc>
                  <a:txBody>
                    <a:bodyPr/>
                    <a:lstStyle/>
                    <a:p>
                      <a:pPr algn="ctr">
                        <a:tabLst/>
                      </a:pPr>
                      <a:r>
                        <a:rPr lang="en-US" b="0" dirty="0" smtClean="0">
                          <a:solidFill>
                            <a:srgbClr val="000000"/>
                          </a:solidFill>
                        </a:rPr>
                        <a:t>Low</a:t>
                      </a:r>
                      <a:r>
                        <a:rPr lang="en-US" b="0" baseline="0" dirty="0" smtClean="0">
                          <a:solidFill>
                            <a:srgbClr val="000000"/>
                          </a:solidFill>
                        </a:rPr>
                        <a:t>  </a:t>
                      </a:r>
                      <a:r>
                        <a:rPr lang="en-US" b="0" dirty="0" smtClean="0">
                          <a:solidFill>
                            <a:srgbClr val="000000"/>
                          </a:solidFill>
                        </a:rPr>
                        <a:t> High   Median</a:t>
                      </a:r>
                      <a:endParaRPr lang="en-US" b="0" dirty="0">
                        <a:solidFill>
                          <a:srgbClr val="000000"/>
                        </a:solidFill>
                      </a:endParaRPr>
                    </a:p>
                  </a:txBody>
                  <a:tcPr/>
                </a:tc>
                <a:tc>
                  <a:txBody>
                    <a:bodyPr/>
                    <a:lstStyle/>
                    <a:p>
                      <a:pPr algn="ctr"/>
                      <a:r>
                        <a:rPr lang="en-US" b="0" dirty="0" smtClean="0">
                          <a:solidFill>
                            <a:srgbClr val="000000"/>
                          </a:solidFill>
                        </a:rPr>
                        <a:t>Low  High</a:t>
                      </a:r>
                      <a:r>
                        <a:rPr lang="en-US" b="0" baseline="0" dirty="0" smtClean="0">
                          <a:solidFill>
                            <a:srgbClr val="000000"/>
                          </a:solidFill>
                        </a:rPr>
                        <a:t>  Median</a:t>
                      </a:r>
                      <a:endParaRPr lang="en-US" b="0" dirty="0">
                        <a:solidFill>
                          <a:srgbClr val="000000"/>
                        </a:solidFill>
                      </a:endParaRPr>
                    </a:p>
                  </a:txBody>
                  <a:tcPr/>
                </a:tc>
              </a:tr>
              <a:tr h="777240">
                <a:tc>
                  <a:txBody>
                    <a:bodyPr/>
                    <a:lstStyle/>
                    <a:p>
                      <a:r>
                        <a:rPr lang="en-US" dirty="0" smtClean="0">
                          <a:solidFill>
                            <a:srgbClr val="000000"/>
                          </a:solidFill>
                        </a:rPr>
                        <a:t>CRITICAL READING</a:t>
                      </a:r>
                      <a:r>
                        <a:rPr lang="en-US" baseline="0" dirty="0" smtClean="0">
                          <a:solidFill>
                            <a:srgbClr val="000000"/>
                          </a:solidFill>
                        </a:rPr>
                        <a:t> (SAT)/</a:t>
                      </a:r>
                    </a:p>
                    <a:p>
                      <a:r>
                        <a:rPr lang="en-US" baseline="0" dirty="0" smtClean="0">
                          <a:solidFill>
                            <a:srgbClr val="000000"/>
                          </a:solidFill>
                        </a:rPr>
                        <a:t>ENGLISH (ACT)</a:t>
                      </a:r>
                      <a:endParaRPr lang="en-US" dirty="0">
                        <a:solidFill>
                          <a:srgbClr val="000000"/>
                        </a:solidFill>
                      </a:endParaRPr>
                    </a:p>
                  </a:txBody>
                  <a:tcPr/>
                </a:tc>
                <a:tc>
                  <a:txBody>
                    <a:bodyPr/>
                    <a:lstStyle/>
                    <a:p>
                      <a:endParaRPr lang="en-US" dirty="0">
                        <a:solidFill>
                          <a:srgbClr val="000000"/>
                        </a:solidFill>
                      </a:endParaRPr>
                    </a:p>
                  </a:txBody>
                  <a:tcPr>
                    <a:solidFill>
                      <a:schemeClr val="tx2">
                        <a:lumMod val="60000"/>
                        <a:lumOff val="40000"/>
                      </a:schemeClr>
                    </a:solidFill>
                  </a:tcPr>
                </a:tc>
                <a:tc>
                  <a:txBody>
                    <a:bodyPr/>
                    <a:lstStyle/>
                    <a:p>
                      <a:pPr algn="ctr"/>
                      <a:r>
                        <a:rPr lang="en-US" sz="1800" b="1" dirty="0" smtClean="0">
                          <a:solidFill>
                            <a:srgbClr val="000000"/>
                          </a:solidFill>
                        </a:rPr>
                        <a:t>18</a:t>
                      </a:r>
                      <a:endParaRPr lang="en-US" sz="1800" b="1" dirty="0">
                        <a:solidFill>
                          <a:srgbClr val="000000"/>
                        </a:solidFill>
                      </a:endParaRPr>
                    </a:p>
                  </a:txBody>
                  <a:tcPr anchor="ctr"/>
                </a:tc>
                <a:tc>
                  <a:txBody>
                    <a:bodyPr/>
                    <a:lstStyle/>
                    <a:p>
                      <a:pPr algn="ctr"/>
                      <a:r>
                        <a:rPr lang="en-US" b="1" dirty="0" smtClean="0">
                          <a:solidFill>
                            <a:srgbClr val="000000"/>
                          </a:solidFill>
                        </a:rPr>
                        <a:t>500</a:t>
                      </a:r>
                    </a:p>
                    <a:p>
                      <a:pPr algn="ctr"/>
                      <a:r>
                        <a:rPr lang="en-US" sz="1800" b="1" dirty="0" smtClean="0">
                          <a:solidFill>
                            <a:srgbClr val="000000"/>
                          </a:solidFill>
                        </a:rPr>
                        <a:t>(50%)</a:t>
                      </a:r>
                      <a:endParaRPr lang="en-US" sz="1800" b="1" dirty="0">
                        <a:solidFill>
                          <a:srgbClr val="000000"/>
                        </a:solidFill>
                      </a:endParaRPr>
                    </a:p>
                  </a:txBody>
                  <a:tcPr anchor="ctr"/>
                </a:tc>
                <a:tc>
                  <a:txBody>
                    <a:bodyPr/>
                    <a:lstStyle/>
                    <a:p>
                      <a:pPr algn="ctr"/>
                      <a:r>
                        <a:rPr lang="en-US" sz="1800" b="1" dirty="0" smtClean="0">
                          <a:solidFill>
                            <a:srgbClr val="000000"/>
                          </a:solidFill>
                        </a:rPr>
                        <a:t>77</a:t>
                      </a:r>
                      <a:endParaRPr lang="en-US" sz="1800" b="1" dirty="0">
                        <a:solidFill>
                          <a:srgbClr val="000000"/>
                        </a:solidFill>
                      </a:endParaRPr>
                    </a:p>
                  </a:txBody>
                  <a:tcPr anchor="ctr"/>
                </a:tc>
                <a:tc>
                  <a:txBody>
                    <a:bodyPr/>
                    <a:lstStyle/>
                    <a:p>
                      <a:pPr algn="l">
                        <a:tabLst>
                          <a:tab pos="225425" algn="l"/>
                          <a:tab pos="855663" algn="l"/>
                        </a:tabLst>
                      </a:pPr>
                      <a:r>
                        <a:rPr lang="en-US" sz="1800" b="1" dirty="0" smtClean="0">
                          <a:solidFill>
                            <a:srgbClr val="000000"/>
                          </a:solidFill>
                        </a:rPr>
                        <a:t>   17        21</a:t>
                      </a:r>
                      <a:r>
                        <a:rPr lang="en-US" sz="1800" b="1" baseline="0" dirty="0" smtClean="0">
                          <a:solidFill>
                            <a:srgbClr val="000000"/>
                          </a:solidFill>
                        </a:rPr>
                        <a:t>           19</a:t>
                      </a:r>
                      <a:endParaRPr lang="en-US" sz="1800" b="1" dirty="0">
                        <a:solidFill>
                          <a:srgbClr val="000000"/>
                        </a:solidFill>
                      </a:endParaRPr>
                    </a:p>
                  </a:txBody>
                  <a:tcPr anchor="ctr"/>
                </a:tc>
                <a:tc>
                  <a:txBody>
                    <a:bodyPr/>
                    <a:lstStyle/>
                    <a:p>
                      <a:pPr algn="l"/>
                      <a:r>
                        <a:rPr lang="en-US" sz="1800" b="1" dirty="0" smtClean="0">
                          <a:solidFill>
                            <a:srgbClr val="000000"/>
                          </a:solidFill>
                        </a:rPr>
                        <a:t>  400     600</a:t>
                      </a:r>
                      <a:r>
                        <a:rPr lang="en-US" sz="1800" b="1" baseline="0" dirty="0" smtClean="0">
                          <a:solidFill>
                            <a:srgbClr val="000000"/>
                          </a:solidFill>
                        </a:rPr>
                        <a:t>   450/500</a:t>
                      </a:r>
                      <a:endParaRPr lang="en-US" sz="1800" b="1" dirty="0">
                        <a:solidFill>
                          <a:srgbClr val="000000"/>
                        </a:solidFill>
                      </a:endParaRPr>
                    </a:p>
                  </a:txBody>
                  <a:tcPr anchor="ctr"/>
                </a:tc>
              </a:tr>
              <a:tr h="1097280">
                <a:tc>
                  <a:txBody>
                    <a:bodyPr/>
                    <a:lstStyle/>
                    <a:p>
                      <a:r>
                        <a:rPr lang="en-US" dirty="0" smtClean="0">
                          <a:solidFill>
                            <a:srgbClr val="000000"/>
                          </a:solidFill>
                        </a:rPr>
                        <a:t>MATH (SAT)/</a:t>
                      </a:r>
                    </a:p>
                    <a:p>
                      <a:r>
                        <a:rPr lang="en-US" dirty="0" smtClean="0">
                          <a:solidFill>
                            <a:srgbClr val="000000"/>
                          </a:solidFill>
                        </a:rPr>
                        <a:t>COLLEGE</a:t>
                      </a:r>
                      <a:r>
                        <a:rPr lang="en-US" baseline="0" dirty="0" smtClean="0">
                          <a:solidFill>
                            <a:srgbClr val="000000"/>
                          </a:solidFill>
                        </a:rPr>
                        <a:t> ALGEBRA (ACT)</a:t>
                      </a:r>
                      <a:endParaRPr lang="en-US" dirty="0">
                        <a:solidFill>
                          <a:srgbClr val="000000"/>
                        </a:solidFill>
                      </a:endParaRPr>
                    </a:p>
                  </a:txBody>
                  <a:tcPr/>
                </a:tc>
                <a:tc>
                  <a:txBody>
                    <a:bodyPr/>
                    <a:lstStyle/>
                    <a:p>
                      <a:endParaRPr lang="en-US" dirty="0">
                        <a:solidFill>
                          <a:srgbClr val="000000"/>
                        </a:solidFill>
                      </a:endParaRPr>
                    </a:p>
                  </a:txBody>
                  <a:tcPr>
                    <a:solidFill>
                      <a:schemeClr val="tx2">
                        <a:lumMod val="60000"/>
                        <a:lumOff val="40000"/>
                      </a:schemeClr>
                    </a:solidFill>
                  </a:tcPr>
                </a:tc>
                <a:tc>
                  <a:txBody>
                    <a:bodyPr/>
                    <a:lstStyle/>
                    <a:p>
                      <a:pPr algn="ctr"/>
                      <a:r>
                        <a:rPr lang="en-US" sz="1800" b="1" dirty="0" smtClean="0">
                          <a:solidFill>
                            <a:srgbClr val="000000"/>
                          </a:solidFill>
                        </a:rPr>
                        <a:t>22</a:t>
                      </a:r>
                      <a:endParaRPr lang="en-US" sz="1800" b="1" dirty="0">
                        <a:solidFill>
                          <a:srgbClr val="000000"/>
                        </a:solidFill>
                      </a:endParaRPr>
                    </a:p>
                  </a:txBody>
                  <a:tcPr anchor="ctr"/>
                </a:tc>
                <a:tc>
                  <a:txBody>
                    <a:bodyPr/>
                    <a:lstStyle/>
                    <a:p>
                      <a:pPr algn="ctr"/>
                      <a:r>
                        <a:rPr lang="en-US" b="1" dirty="0" smtClean="0">
                          <a:solidFill>
                            <a:srgbClr val="000000"/>
                          </a:solidFill>
                        </a:rPr>
                        <a:t>500</a:t>
                      </a:r>
                    </a:p>
                    <a:p>
                      <a:pPr algn="ctr"/>
                      <a:r>
                        <a:rPr lang="en-US" sz="1800" b="1" dirty="0" smtClean="0">
                          <a:solidFill>
                            <a:srgbClr val="000000"/>
                          </a:solidFill>
                        </a:rPr>
                        <a:t>(54%)</a:t>
                      </a:r>
                      <a:endParaRPr lang="en-US" sz="1800" b="1" dirty="0">
                        <a:solidFill>
                          <a:srgbClr val="000000"/>
                        </a:solidFill>
                      </a:endParaRPr>
                    </a:p>
                  </a:txBody>
                  <a:tcPr anchor="ctr"/>
                </a:tc>
                <a:tc>
                  <a:txBody>
                    <a:bodyPr/>
                    <a:lstStyle/>
                    <a:p>
                      <a:pPr algn="ctr"/>
                      <a:r>
                        <a:rPr lang="en-US" sz="1800" b="1" dirty="0" smtClean="0">
                          <a:solidFill>
                            <a:srgbClr val="000000"/>
                          </a:solidFill>
                        </a:rPr>
                        <a:t>52</a:t>
                      </a:r>
                      <a:endParaRPr lang="en-US" sz="1800" b="1" dirty="0">
                        <a:solidFill>
                          <a:srgbClr val="000000"/>
                        </a:solidFill>
                      </a:endParaRPr>
                    </a:p>
                  </a:txBody>
                  <a:tcPr anchor="ctr"/>
                </a:tc>
                <a:tc>
                  <a:txBody>
                    <a:bodyPr/>
                    <a:lstStyle/>
                    <a:p>
                      <a:pPr algn="l"/>
                      <a:r>
                        <a:rPr lang="en-US" sz="1800" b="1" dirty="0" smtClean="0">
                          <a:solidFill>
                            <a:srgbClr val="000000"/>
                          </a:solidFill>
                        </a:rPr>
                        <a:t>   16</a:t>
                      </a:r>
                      <a:r>
                        <a:rPr lang="en-US" sz="1800" b="1" baseline="0" dirty="0" smtClean="0">
                          <a:solidFill>
                            <a:srgbClr val="000000"/>
                          </a:solidFill>
                        </a:rPr>
                        <a:t>         22           19</a:t>
                      </a:r>
                      <a:endParaRPr lang="en-US" sz="1800" b="1" dirty="0">
                        <a:solidFill>
                          <a:srgbClr val="000000"/>
                        </a:solidFill>
                      </a:endParaRPr>
                    </a:p>
                  </a:txBody>
                  <a:tcPr anchor="ctr"/>
                </a:tc>
                <a:tc>
                  <a:txBody>
                    <a:bodyPr/>
                    <a:lstStyle/>
                    <a:p>
                      <a:pPr algn="l"/>
                      <a:r>
                        <a:rPr lang="en-US" sz="1800" b="1" dirty="0" smtClean="0">
                          <a:solidFill>
                            <a:srgbClr val="000000"/>
                          </a:solidFill>
                        </a:rPr>
                        <a:t>  400</a:t>
                      </a:r>
                      <a:r>
                        <a:rPr lang="en-US" sz="1800" b="1" baseline="0" dirty="0" smtClean="0">
                          <a:solidFill>
                            <a:srgbClr val="000000"/>
                          </a:solidFill>
                        </a:rPr>
                        <a:t>     600   460/500</a:t>
                      </a:r>
                      <a:endParaRPr lang="en-US" sz="1800" b="1" dirty="0">
                        <a:solidFill>
                          <a:srgbClr val="000000"/>
                        </a:solidFill>
                      </a:endParaRPr>
                    </a:p>
                  </a:txBody>
                  <a:tcPr anchor="ctr"/>
                </a:tc>
              </a:tr>
            </a:tbl>
          </a:graphicData>
        </a:graphic>
      </p:graphicFrame>
    </p:spTree>
    <p:extLst>
      <p:ext uri="{BB962C8B-B14F-4D97-AF65-F5344CB8AC3E}">
        <p14:creationId xmlns:p14="http://schemas.microsoft.com/office/powerpoint/2010/main" val="53245831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5367</TotalTime>
  <Words>5092</Words>
  <Application>Microsoft Macintosh PowerPoint</Application>
  <PresentationFormat>Custom</PresentationFormat>
  <Paragraphs>582</Paragraphs>
  <Slides>66</Slides>
  <Notes>11</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Office Theme</vt:lpstr>
      <vt:lpstr>PowerPoint Presentation</vt:lpstr>
      <vt:lpstr>Organizing Questions: Secondary and Postsecondary Engagement</vt:lpstr>
      <vt:lpstr>PowerPoint Presentation</vt:lpstr>
      <vt:lpstr>Overview</vt:lpstr>
      <vt:lpstr>President Obama: Reforming Education</vt:lpstr>
      <vt:lpstr>The Education Landscape</vt:lpstr>
      <vt:lpstr>PowerPoint Presentation</vt:lpstr>
      <vt:lpstr>PARCC States:  College Readiness Benchmarks</vt:lpstr>
      <vt:lpstr>College-Ready Benchmarks: PARCC States v. ACT/SAT </vt:lpstr>
      <vt:lpstr>PARCC States: College Readiness Benchmarks</vt:lpstr>
      <vt:lpstr>College Readiness:  Placement NOT Admission</vt:lpstr>
      <vt:lpstr>Failure to Meet English and Math Proficiency</vt:lpstr>
      <vt:lpstr>PowerPoint Presentation</vt:lpstr>
      <vt:lpstr>Indiana:  Definition of College Readiness</vt:lpstr>
      <vt:lpstr>PowerPoint Presentation</vt:lpstr>
      <vt:lpstr>The Challenge Ahead</vt:lpstr>
      <vt:lpstr>PowerPoint Presentation</vt:lpstr>
      <vt:lpstr>ADP Research Documents  Expectations Gap</vt:lpstr>
      <vt:lpstr>Defining College and Career Readiness</vt:lpstr>
      <vt:lpstr>Common Core Initiative:  Mission Statement</vt:lpstr>
      <vt:lpstr>PowerPoint Presentation</vt:lpstr>
      <vt:lpstr>Common, Next-Generation Assessments</vt:lpstr>
      <vt:lpstr>Common Core Initiative Mission</vt:lpstr>
      <vt:lpstr>PowerPoint Presentation</vt:lpstr>
      <vt:lpstr>PowerPoint Presentation</vt:lpstr>
      <vt:lpstr> English Language Arts and Literacy: Key College Ready Competencies   </vt:lpstr>
      <vt:lpstr>English Language Arts and Literacy: Key College Ready Competencies </vt:lpstr>
      <vt:lpstr> Ability to read and comprehend a range of complex texts commonly found in college and careers independently </vt:lpstr>
      <vt:lpstr>Ability to draw evidence from texts and write effectively about them  </vt:lpstr>
      <vt:lpstr>Ability to conduct research and apply that research to solve problems or address a particular issue </vt:lpstr>
      <vt:lpstr>Ability to evaluate and write arguments based on substantive claims, sound reasoning, and relevant evidence  </vt:lpstr>
      <vt:lpstr>Ability to discuss and debate findings and evidence with peers, demonstrating a command of standard English as appropriate </vt:lpstr>
      <vt:lpstr>PowerPoint Presentation</vt:lpstr>
      <vt:lpstr>College and Career Readiness in Mathematics</vt:lpstr>
      <vt:lpstr>Key Mathematics Competencies</vt:lpstr>
      <vt:lpstr>Key Mathematics Competencies</vt:lpstr>
      <vt:lpstr>Overview of High School Mathematics Standards</vt:lpstr>
      <vt:lpstr>Math Focus Group</vt:lpstr>
      <vt:lpstr>Math Focus Group Recommendation:  College Ready &amp; Conditionally College Ready</vt:lpstr>
      <vt:lpstr>Race to the Top:  Assessment Program Competition</vt:lpstr>
      <vt:lpstr>About PARCC</vt:lpstr>
      <vt:lpstr>PARCC States</vt:lpstr>
      <vt:lpstr>PARCC Governing Board States</vt:lpstr>
      <vt:lpstr>PARCC Participating States</vt:lpstr>
      <vt:lpstr>PARCC Project Management Partner</vt:lpstr>
      <vt:lpstr>PowerPoint Presentation</vt:lpstr>
      <vt:lpstr>PARCC’s Goals</vt:lpstr>
      <vt:lpstr>Goal: Create Better Assessments</vt:lpstr>
      <vt:lpstr>Assessment System Design:  Distributed Summative Assessment</vt:lpstr>
      <vt:lpstr>Keep Students on the Path to Success</vt:lpstr>
      <vt:lpstr>Keep students on the path to success</vt:lpstr>
      <vt:lpstr>PARCC’s Key Stakeholders</vt:lpstr>
      <vt:lpstr>PARCC Timeline</vt:lpstr>
      <vt:lpstr>PARCC’s Implementation Support</vt:lpstr>
      <vt:lpstr>PowerPoint Presentation</vt:lpstr>
      <vt:lpstr>Higher Education: Key PARCC Partner</vt:lpstr>
      <vt:lpstr>Expected Outcomes: Higher Education Involvement</vt:lpstr>
      <vt:lpstr>Advisory Committee on College Readiness</vt:lpstr>
      <vt:lpstr>Higher Education Leadership Team</vt:lpstr>
      <vt:lpstr> Higher Education Workgroups </vt:lpstr>
      <vt:lpstr>Action Agenda for Higher Education</vt:lpstr>
      <vt:lpstr>PowerPoint Presentation</vt:lpstr>
      <vt:lpstr>Common Standards and Assessments: Benefits to Higher Education</vt:lpstr>
      <vt:lpstr>Why Is Commitment to College and Career Readiness So Critical?</vt:lpstr>
      <vt:lpstr>PowerPoint Presentation</vt:lpstr>
      <vt:lpstr>PowerPoint Presentation</vt:lpstr>
    </vt:vector>
  </TitlesOfParts>
  <Company>Achieve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criley;ajones</dc:creator>
  <cp:lastModifiedBy>Allison Jones</cp:lastModifiedBy>
  <cp:revision>277</cp:revision>
  <cp:lastPrinted>2011-04-27T20:01:10Z</cp:lastPrinted>
  <dcterms:created xsi:type="dcterms:W3CDTF">2011-02-15T13:53:04Z</dcterms:created>
  <dcterms:modified xsi:type="dcterms:W3CDTF">2011-04-29T16:04:19Z</dcterms:modified>
</cp:coreProperties>
</file>