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2"/>
  </p:notesMasterIdLst>
  <p:sldIdLst>
    <p:sldId id="256" r:id="rId2"/>
    <p:sldId id="263" r:id="rId3"/>
    <p:sldId id="265" r:id="rId4"/>
    <p:sldId id="258" r:id="rId5"/>
    <p:sldId id="257" r:id="rId6"/>
    <p:sldId id="259" r:id="rId7"/>
    <p:sldId id="260" r:id="rId8"/>
    <p:sldId id="264" r:id="rId9"/>
    <p:sldId id="261"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0251" autoAdjust="0"/>
  </p:normalViewPr>
  <p:slideViewPr>
    <p:cSldViewPr snapToGrid="0">
      <p:cViewPr varScale="1">
        <p:scale>
          <a:sx n="60" d="100"/>
          <a:sy n="60" d="100"/>
        </p:scale>
        <p:origin x="114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E341C0-43E9-43D8-B44C-2FA1D27F3874}" type="datetimeFigureOut">
              <a:rPr lang="en-US" smtClean="0"/>
              <a:t>1/26/2017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6221DB-8DC9-4EED-9FCE-4201E6E30172}" type="slidenum">
              <a:rPr lang="en-US" smtClean="0"/>
              <a:t>‹#›</a:t>
            </a:fld>
            <a:endParaRPr lang="en-US"/>
          </a:p>
        </p:txBody>
      </p:sp>
    </p:spTree>
    <p:extLst>
      <p:ext uri="{BB962C8B-B14F-4D97-AF65-F5344CB8AC3E}">
        <p14:creationId xmlns:p14="http://schemas.microsoft.com/office/powerpoint/2010/main" val="35949551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a:t>
            </a:r>
            <a:r>
              <a:rPr lang="en-US" baseline="0" dirty="0" smtClean="0"/>
              <a:t> could serve as an introductory activity to introduce students to engineering and technology education and give students a foundation for why it is important to take a close look at this potential career. The full article is a good read if time permits. </a:t>
            </a:r>
            <a:endParaRPr lang="en-US" dirty="0"/>
          </a:p>
        </p:txBody>
      </p:sp>
      <p:sp>
        <p:nvSpPr>
          <p:cNvPr id="4" name="Slide Number Placeholder 3"/>
          <p:cNvSpPr>
            <a:spLocks noGrp="1"/>
          </p:cNvSpPr>
          <p:nvPr>
            <p:ph type="sldNum" sz="quarter" idx="10"/>
          </p:nvPr>
        </p:nvSpPr>
        <p:spPr/>
        <p:txBody>
          <a:bodyPr/>
          <a:lstStyle/>
          <a:p>
            <a:fld id="{266221DB-8DC9-4EED-9FCE-4201E6E30172}" type="slidenum">
              <a:rPr lang="en-US" smtClean="0"/>
              <a:t>2</a:t>
            </a:fld>
            <a:endParaRPr lang="en-US"/>
          </a:p>
        </p:txBody>
      </p:sp>
    </p:spTree>
    <p:extLst>
      <p:ext uri="{BB962C8B-B14F-4D97-AF65-F5344CB8AC3E}">
        <p14:creationId xmlns:p14="http://schemas.microsoft.com/office/powerpoint/2010/main" val="284420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Why do you teach? Take</a:t>
            </a:r>
            <a:r>
              <a:rPr lang="en-US" baseline="0" dirty="0" smtClean="0"/>
              <a:t> a moment to add your reasoning in here. </a:t>
            </a:r>
            <a:endParaRPr lang="en-US" dirty="0"/>
          </a:p>
        </p:txBody>
      </p:sp>
      <p:sp>
        <p:nvSpPr>
          <p:cNvPr id="4" name="Slide Number Placeholder 3"/>
          <p:cNvSpPr>
            <a:spLocks noGrp="1"/>
          </p:cNvSpPr>
          <p:nvPr>
            <p:ph type="sldNum" sz="quarter" idx="10"/>
          </p:nvPr>
        </p:nvSpPr>
        <p:spPr/>
        <p:txBody>
          <a:bodyPr/>
          <a:lstStyle/>
          <a:p>
            <a:fld id="{266221DB-8DC9-4EED-9FCE-4201E6E30172}" type="slidenum">
              <a:rPr lang="en-US" smtClean="0"/>
              <a:t>4</a:t>
            </a:fld>
            <a:endParaRPr lang="en-US"/>
          </a:p>
        </p:txBody>
      </p:sp>
    </p:spTree>
    <p:extLst>
      <p:ext uri="{BB962C8B-B14F-4D97-AF65-F5344CB8AC3E}">
        <p14:creationId xmlns:p14="http://schemas.microsoft.com/office/powerpoint/2010/main" val="15536167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Quite</a:t>
            </a:r>
            <a:r>
              <a:rPr lang="en-US" baseline="0" dirty="0" smtClean="0"/>
              <a:t> literally, engineering and technology educators teach engineering and technology courses in a variety of settings. </a:t>
            </a:r>
            <a:endParaRPr lang="en-US" dirty="0"/>
          </a:p>
        </p:txBody>
      </p:sp>
      <p:sp>
        <p:nvSpPr>
          <p:cNvPr id="4" name="Slide Number Placeholder 3"/>
          <p:cNvSpPr>
            <a:spLocks noGrp="1"/>
          </p:cNvSpPr>
          <p:nvPr>
            <p:ph type="sldNum" sz="quarter" idx="10"/>
          </p:nvPr>
        </p:nvSpPr>
        <p:spPr/>
        <p:txBody>
          <a:bodyPr/>
          <a:lstStyle/>
          <a:p>
            <a:fld id="{266221DB-8DC9-4EED-9FCE-4201E6E30172}" type="slidenum">
              <a:rPr lang="en-US" smtClean="0"/>
              <a:t>5</a:t>
            </a:fld>
            <a:endParaRPr lang="en-US"/>
          </a:p>
        </p:txBody>
      </p:sp>
    </p:spTree>
    <p:extLst>
      <p:ext uri="{BB962C8B-B14F-4D97-AF65-F5344CB8AC3E}">
        <p14:creationId xmlns:p14="http://schemas.microsoft.com/office/powerpoint/2010/main" val="7863225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a:t>
            </a:r>
            <a:r>
              <a:rPr lang="en-US" baseline="0" dirty="0" smtClean="0"/>
              <a:t> person with an engineering and technology education background is valuable! He or she can work in education in many different capacities beyond teaching, although that is the most common profession. With the interest and importance of STEM programs, teachers and specialists are needed to facilitate and manage these programs that understand engineering and technology. </a:t>
            </a:r>
          </a:p>
          <a:p>
            <a:endParaRPr lang="en-US" dirty="0" smtClean="0"/>
          </a:p>
          <a:p>
            <a:r>
              <a:rPr lang="en-US" dirty="0" smtClean="0"/>
              <a:t>ADD: Where</a:t>
            </a:r>
            <a:r>
              <a:rPr lang="en-US" baseline="0" dirty="0" smtClean="0"/>
              <a:t> have you worked in the past beyond the classroom? This is a great place to add your personal experience if you have something to share. </a:t>
            </a:r>
            <a:endParaRPr lang="en-US" dirty="0"/>
          </a:p>
        </p:txBody>
      </p:sp>
      <p:sp>
        <p:nvSpPr>
          <p:cNvPr id="4" name="Slide Number Placeholder 3"/>
          <p:cNvSpPr>
            <a:spLocks noGrp="1"/>
          </p:cNvSpPr>
          <p:nvPr>
            <p:ph type="sldNum" sz="quarter" idx="10"/>
          </p:nvPr>
        </p:nvSpPr>
        <p:spPr/>
        <p:txBody>
          <a:bodyPr/>
          <a:lstStyle/>
          <a:p>
            <a:fld id="{266221DB-8DC9-4EED-9FCE-4201E6E30172}" type="slidenum">
              <a:rPr lang="en-US" smtClean="0"/>
              <a:t>6</a:t>
            </a:fld>
            <a:endParaRPr lang="en-US"/>
          </a:p>
        </p:txBody>
      </p:sp>
    </p:spTree>
    <p:extLst>
      <p:ext uri="{BB962C8B-B14F-4D97-AF65-F5344CB8AC3E}">
        <p14:creationId xmlns:p14="http://schemas.microsoft.com/office/powerpoint/2010/main" val="15419925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Why did you choose to purse E&amp;T Education? This slide is a great place to share your story as an educator and share how you got</a:t>
            </a:r>
            <a:r>
              <a:rPr lang="en-US" baseline="0" dirty="0" smtClean="0"/>
              <a:t> to where you are and how your career is rewarding. </a:t>
            </a:r>
            <a:endParaRPr lang="en-US" dirty="0"/>
          </a:p>
        </p:txBody>
      </p:sp>
      <p:sp>
        <p:nvSpPr>
          <p:cNvPr id="4" name="Slide Number Placeholder 3"/>
          <p:cNvSpPr>
            <a:spLocks noGrp="1"/>
          </p:cNvSpPr>
          <p:nvPr>
            <p:ph type="sldNum" sz="quarter" idx="10"/>
          </p:nvPr>
        </p:nvSpPr>
        <p:spPr/>
        <p:txBody>
          <a:bodyPr/>
          <a:lstStyle/>
          <a:p>
            <a:fld id="{266221DB-8DC9-4EED-9FCE-4201E6E30172}" type="slidenum">
              <a:rPr lang="en-US" smtClean="0"/>
              <a:t>7</a:t>
            </a:fld>
            <a:endParaRPr lang="en-US"/>
          </a:p>
        </p:txBody>
      </p:sp>
    </p:spTree>
    <p:extLst>
      <p:ext uri="{BB962C8B-B14F-4D97-AF65-F5344CB8AC3E}">
        <p14:creationId xmlns:p14="http://schemas.microsoft.com/office/powerpoint/2010/main" val="24708228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6221DB-8DC9-4EED-9FCE-4201E6E30172}" type="slidenum">
              <a:rPr lang="en-US" smtClean="0"/>
              <a:t>8</a:t>
            </a:fld>
            <a:endParaRPr lang="en-US"/>
          </a:p>
        </p:txBody>
      </p:sp>
    </p:spTree>
    <p:extLst>
      <p:ext uri="{BB962C8B-B14F-4D97-AF65-F5344CB8AC3E}">
        <p14:creationId xmlns:p14="http://schemas.microsoft.com/office/powerpoint/2010/main" val="20922069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Rubric and directions for poster project can be found in resources section.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Poster can be completed with paper and markers (traditional), on the computer on Publisher or Word, or online through </a:t>
            </a:r>
            <a:r>
              <a:rPr lang="en-US" baseline="0" dirty="0" err="1" smtClean="0"/>
              <a:t>Glogster</a:t>
            </a:r>
            <a:r>
              <a:rPr lang="en-US" baseline="0" dirty="0" smtClean="0"/>
              <a:t> (http://edu.glogster.com/)  or another poster software.</a:t>
            </a:r>
          </a:p>
          <a:p>
            <a:r>
              <a:rPr lang="en-US" dirty="0" smtClean="0"/>
              <a:t>If</a:t>
            </a:r>
            <a:r>
              <a:rPr lang="en-US" baseline="0" dirty="0" smtClean="0"/>
              <a:t> you opt to have students present or complete this project in another way, change the directions for this slide to project the information.</a:t>
            </a:r>
          </a:p>
          <a:p>
            <a:endParaRPr lang="en-US" dirty="0"/>
          </a:p>
        </p:txBody>
      </p:sp>
      <p:sp>
        <p:nvSpPr>
          <p:cNvPr id="4" name="Slide Number Placeholder 3"/>
          <p:cNvSpPr>
            <a:spLocks noGrp="1"/>
          </p:cNvSpPr>
          <p:nvPr>
            <p:ph type="sldNum" sz="quarter" idx="10"/>
          </p:nvPr>
        </p:nvSpPr>
        <p:spPr/>
        <p:txBody>
          <a:bodyPr/>
          <a:lstStyle/>
          <a:p>
            <a:fld id="{266221DB-8DC9-4EED-9FCE-4201E6E30172}" type="slidenum">
              <a:rPr lang="en-US" smtClean="0"/>
              <a:t>9</a:t>
            </a:fld>
            <a:endParaRPr lang="en-US"/>
          </a:p>
        </p:txBody>
      </p:sp>
    </p:spTree>
    <p:extLst>
      <p:ext uri="{BB962C8B-B14F-4D97-AF65-F5344CB8AC3E}">
        <p14:creationId xmlns:p14="http://schemas.microsoft.com/office/powerpoint/2010/main" val="11153220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Insert information about how you want students to complete</a:t>
            </a:r>
            <a:r>
              <a:rPr lang="en-US" baseline="0" dirty="0" smtClean="0"/>
              <a:t> this assignment.</a:t>
            </a:r>
          </a:p>
          <a:p>
            <a:r>
              <a:rPr lang="en-US" baseline="0" dirty="0" smtClean="0"/>
              <a:t>Possible options include on their own paper, on a worksheet with the questions typed (see resources), or in a forum or another way through a learning management system like canvas. </a:t>
            </a:r>
          </a:p>
          <a:p>
            <a:r>
              <a:rPr lang="en-US" baseline="0" dirty="0" smtClean="0"/>
              <a:t>Discussing the answers to the exit slips would be one way to open up the lesson the following way if you choose to continue with an extension activity. </a:t>
            </a:r>
            <a:endParaRPr lang="en-US" dirty="0"/>
          </a:p>
        </p:txBody>
      </p:sp>
      <p:sp>
        <p:nvSpPr>
          <p:cNvPr id="4" name="Slide Number Placeholder 3"/>
          <p:cNvSpPr>
            <a:spLocks noGrp="1"/>
          </p:cNvSpPr>
          <p:nvPr>
            <p:ph type="sldNum" sz="quarter" idx="10"/>
          </p:nvPr>
        </p:nvSpPr>
        <p:spPr/>
        <p:txBody>
          <a:bodyPr/>
          <a:lstStyle/>
          <a:p>
            <a:fld id="{266221DB-8DC9-4EED-9FCE-4201E6E30172}" type="slidenum">
              <a:rPr lang="en-US" smtClean="0"/>
              <a:t>10</a:t>
            </a:fld>
            <a:endParaRPr lang="en-US"/>
          </a:p>
        </p:txBody>
      </p:sp>
    </p:spTree>
    <p:extLst>
      <p:ext uri="{BB962C8B-B14F-4D97-AF65-F5344CB8AC3E}">
        <p14:creationId xmlns:p14="http://schemas.microsoft.com/office/powerpoint/2010/main" val="31979137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E8D400FB-CE8A-443F-B1D3-4B2CDFFC5198}" type="datetimeFigureOut">
              <a:rPr lang="en-US" smtClean="0"/>
              <a:t>1/26/2017</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CA919B7C-2559-4672-ADB4-28686C816FAA}" type="slidenum">
              <a:rPr lang="en-US" smtClean="0"/>
              <a:t>‹#›</a:t>
            </a:fld>
            <a:endParaRPr lang="en-US"/>
          </a:p>
        </p:txBody>
      </p:sp>
    </p:spTree>
    <p:extLst>
      <p:ext uri="{BB962C8B-B14F-4D97-AF65-F5344CB8AC3E}">
        <p14:creationId xmlns:p14="http://schemas.microsoft.com/office/powerpoint/2010/main" val="400386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D400FB-CE8A-443F-B1D3-4B2CDFFC5198}"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919B7C-2559-4672-ADB4-28686C816FAA}" type="slidenum">
              <a:rPr lang="en-US" smtClean="0"/>
              <a:t>‹#›</a:t>
            </a:fld>
            <a:endParaRPr lang="en-US"/>
          </a:p>
        </p:txBody>
      </p:sp>
    </p:spTree>
    <p:extLst>
      <p:ext uri="{BB962C8B-B14F-4D97-AF65-F5344CB8AC3E}">
        <p14:creationId xmlns:p14="http://schemas.microsoft.com/office/powerpoint/2010/main" val="3353615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E8D400FB-CE8A-443F-B1D3-4B2CDFFC5198}" type="datetimeFigureOut">
              <a:rPr lang="en-US" smtClean="0"/>
              <a:t>1/26/2017</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CA919B7C-2559-4672-ADB4-28686C816FAA}" type="slidenum">
              <a:rPr lang="en-US" smtClean="0"/>
              <a:t>‹#›</a:t>
            </a:fld>
            <a:endParaRPr lang="en-US"/>
          </a:p>
        </p:txBody>
      </p:sp>
    </p:spTree>
    <p:extLst>
      <p:ext uri="{BB962C8B-B14F-4D97-AF65-F5344CB8AC3E}">
        <p14:creationId xmlns:p14="http://schemas.microsoft.com/office/powerpoint/2010/main" val="716847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D400FB-CE8A-443F-B1D3-4B2CDFFC5198}"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CA919B7C-2559-4672-ADB4-28686C816FAA}" type="slidenum">
              <a:rPr lang="en-US" smtClean="0"/>
              <a:t>‹#›</a:t>
            </a:fld>
            <a:endParaRPr lang="en-US"/>
          </a:p>
        </p:txBody>
      </p:sp>
    </p:spTree>
    <p:extLst>
      <p:ext uri="{BB962C8B-B14F-4D97-AF65-F5344CB8AC3E}">
        <p14:creationId xmlns:p14="http://schemas.microsoft.com/office/powerpoint/2010/main" val="3773603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E8D400FB-CE8A-443F-B1D3-4B2CDFFC5198}" type="datetimeFigureOut">
              <a:rPr lang="en-US" smtClean="0"/>
              <a:t>1/26/2017</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CA919B7C-2559-4672-ADB4-28686C816FAA}" type="slidenum">
              <a:rPr lang="en-US" smtClean="0"/>
              <a:t>‹#›</a:t>
            </a:fld>
            <a:endParaRPr lang="en-US"/>
          </a:p>
        </p:txBody>
      </p:sp>
    </p:spTree>
    <p:extLst>
      <p:ext uri="{BB962C8B-B14F-4D97-AF65-F5344CB8AC3E}">
        <p14:creationId xmlns:p14="http://schemas.microsoft.com/office/powerpoint/2010/main" val="1780289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8D400FB-CE8A-443F-B1D3-4B2CDFFC5198}" type="datetimeFigureOut">
              <a:rPr lang="en-US" smtClean="0"/>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919B7C-2559-4672-ADB4-28686C816FAA}" type="slidenum">
              <a:rPr lang="en-US" smtClean="0"/>
              <a:t>‹#›</a:t>
            </a:fld>
            <a:endParaRPr lang="en-US"/>
          </a:p>
        </p:txBody>
      </p:sp>
    </p:spTree>
    <p:extLst>
      <p:ext uri="{BB962C8B-B14F-4D97-AF65-F5344CB8AC3E}">
        <p14:creationId xmlns:p14="http://schemas.microsoft.com/office/powerpoint/2010/main" val="1598214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8D400FB-CE8A-443F-B1D3-4B2CDFFC5198}" type="datetimeFigureOut">
              <a:rPr lang="en-US" smtClean="0"/>
              <a:t>1/26/2017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919B7C-2559-4672-ADB4-28686C816FAA}" type="slidenum">
              <a:rPr lang="en-US" smtClean="0"/>
              <a:t>‹#›</a:t>
            </a:fld>
            <a:endParaRPr lang="en-US"/>
          </a:p>
        </p:txBody>
      </p:sp>
    </p:spTree>
    <p:extLst>
      <p:ext uri="{BB962C8B-B14F-4D97-AF65-F5344CB8AC3E}">
        <p14:creationId xmlns:p14="http://schemas.microsoft.com/office/powerpoint/2010/main" val="637684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8D400FB-CE8A-443F-B1D3-4B2CDFFC5198}" type="datetimeFigureOut">
              <a:rPr lang="en-US" smtClean="0"/>
              <a:t>1/26/2017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919B7C-2559-4672-ADB4-28686C816FAA}" type="slidenum">
              <a:rPr lang="en-US" smtClean="0"/>
              <a:t>‹#›</a:t>
            </a:fld>
            <a:endParaRPr lang="en-US"/>
          </a:p>
        </p:txBody>
      </p:sp>
    </p:spTree>
    <p:extLst>
      <p:ext uri="{BB962C8B-B14F-4D97-AF65-F5344CB8AC3E}">
        <p14:creationId xmlns:p14="http://schemas.microsoft.com/office/powerpoint/2010/main" val="1183106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D400FB-CE8A-443F-B1D3-4B2CDFFC5198}" type="datetimeFigureOut">
              <a:rPr lang="en-US" smtClean="0"/>
              <a:t>1/26/2017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919B7C-2559-4672-ADB4-28686C816FAA}" type="slidenum">
              <a:rPr lang="en-US" smtClean="0"/>
              <a:t>‹#›</a:t>
            </a:fld>
            <a:endParaRPr lang="en-US"/>
          </a:p>
        </p:txBody>
      </p:sp>
    </p:spTree>
    <p:extLst>
      <p:ext uri="{BB962C8B-B14F-4D97-AF65-F5344CB8AC3E}">
        <p14:creationId xmlns:p14="http://schemas.microsoft.com/office/powerpoint/2010/main" val="3723851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E8D400FB-CE8A-443F-B1D3-4B2CDFFC5198}" type="datetimeFigureOut">
              <a:rPr lang="en-US" smtClean="0"/>
              <a:t>1/26/2017</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CA919B7C-2559-4672-ADB4-28686C816FAA}" type="slidenum">
              <a:rPr lang="en-US" smtClean="0"/>
              <a:t>‹#›</a:t>
            </a:fld>
            <a:endParaRPr lang="en-US"/>
          </a:p>
        </p:txBody>
      </p:sp>
    </p:spTree>
    <p:extLst>
      <p:ext uri="{BB962C8B-B14F-4D97-AF65-F5344CB8AC3E}">
        <p14:creationId xmlns:p14="http://schemas.microsoft.com/office/powerpoint/2010/main" val="790007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D400FB-CE8A-443F-B1D3-4B2CDFFC5198}" type="datetimeFigureOut">
              <a:rPr lang="en-US" smtClean="0"/>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919B7C-2559-4672-ADB4-28686C816FAA}" type="slidenum">
              <a:rPr lang="en-US" smtClean="0"/>
              <a:t>‹#›</a:t>
            </a:fld>
            <a:endParaRPr lang="en-US"/>
          </a:p>
        </p:txBody>
      </p:sp>
    </p:spTree>
    <p:extLst>
      <p:ext uri="{BB962C8B-B14F-4D97-AF65-F5344CB8AC3E}">
        <p14:creationId xmlns:p14="http://schemas.microsoft.com/office/powerpoint/2010/main" val="2972942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E8D400FB-CE8A-443F-B1D3-4B2CDFFC5198}" type="datetimeFigureOut">
              <a:rPr lang="en-US" smtClean="0"/>
              <a:t>1/26/2017</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CA919B7C-2559-4672-ADB4-28686C816FAA}" type="slidenum">
              <a:rPr lang="en-US" smtClean="0"/>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49115240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tmp"/><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hyperlink" Target="https://www.iteea.org/File.aspx?id=85503&amp;v=f4c3be3e"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tmp"/><Relationship Id="rId1" Type="http://schemas.openxmlformats.org/officeDocument/2006/relationships/slideLayout" Target="../slideLayouts/slideLayout4.xml"/><Relationship Id="rId4" Type="http://schemas.openxmlformats.org/officeDocument/2006/relationships/hyperlink" Target="https://www.iteea.org/File.aspx?id=102742"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youtu.be/eziz0f_d2ZM" TargetMode="External"/><Relationship Id="rId7" Type="http://schemas.openxmlformats.org/officeDocument/2006/relationships/hyperlink" Target="http://www.doe.in.gov/ccr/course-titles-and-description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youtu.be/7siLQn62Jis" TargetMode="External"/><Relationship Id="rId5" Type="http://schemas.openxmlformats.org/officeDocument/2006/relationships/hyperlink" Target="https://youtu.be/deBKZJKL8hY" TargetMode="External"/><Relationship Id="rId4" Type="http://schemas.openxmlformats.org/officeDocument/2006/relationships/hyperlink" Target="https://youtu.be/i1QyM9WTF18?list=PLGI9aGjxZsutXGDTgGkIUFh3v9WwMgIJs"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learnmoreindiana.org/cost/financial-aid-and-scholarships/next-generation-teacher-scholarship/"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Engineering and Technology </a:t>
            </a:r>
            <a:r>
              <a:rPr lang="en-US" dirty="0" smtClean="0"/>
              <a:t>Education</a:t>
            </a:r>
            <a:r>
              <a:rPr lang="en-US" dirty="0" smtClean="0"/>
              <a:t>	</a:t>
            </a:r>
            <a:endParaRPr lang="en-US" dirty="0"/>
          </a:p>
        </p:txBody>
      </p:sp>
      <p:sp>
        <p:nvSpPr>
          <p:cNvPr id="3" name="Subtitle 2"/>
          <p:cNvSpPr>
            <a:spLocks noGrp="1"/>
          </p:cNvSpPr>
          <p:nvPr>
            <p:ph type="subTitle" idx="1"/>
          </p:nvPr>
        </p:nvSpPr>
        <p:spPr/>
        <p:txBody>
          <a:bodyPr/>
          <a:lstStyle/>
          <a:p>
            <a:r>
              <a:rPr lang="en-US" dirty="0" smtClean="0"/>
              <a:t>Teacher name here</a:t>
            </a:r>
            <a:endParaRPr lang="en-US" dirty="0"/>
          </a:p>
        </p:txBody>
      </p:sp>
    </p:spTree>
    <p:extLst>
      <p:ext uri="{BB962C8B-B14F-4D97-AF65-F5344CB8AC3E}">
        <p14:creationId xmlns:p14="http://schemas.microsoft.com/office/powerpoint/2010/main" val="21885753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Exit slip	</a:t>
            </a:r>
            <a:endParaRPr lang="en-US" dirty="0"/>
          </a:p>
        </p:txBody>
      </p:sp>
      <p:sp>
        <p:nvSpPr>
          <p:cNvPr id="5" name="Content Placeholder 4"/>
          <p:cNvSpPr>
            <a:spLocks noGrp="1"/>
          </p:cNvSpPr>
          <p:nvPr>
            <p:ph idx="1"/>
          </p:nvPr>
        </p:nvSpPr>
        <p:spPr/>
        <p:txBody>
          <a:bodyPr>
            <a:normAutofit/>
          </a:bodyPr>
          <a:lstStyle/>
          <a:p>
            <a:r>
              <a:rPr lang="en-US" sz="2400" dirty="0" smtClean="0"/>
              <a:t>Are you interested in pursuing Engineering and Technology Education as a college major and possible career?</a:t>
            </a:r>
          </a:p>
          <a:p>
            <a:r>
              <a:rPr lang="en-US" sz="2400" dirty="0" smtClean="0"/>
              <a:t>If so, what would you like more information on in order to make an informed decision?</a:t>
            </a:r>
          </a:p>
          <a:p>
            <a:r>
              <a:rPr lang="en-US" sz="2400" dirty="0" smtClean="0"/>
              <a:t>If not, what career pathway are you planning to pursue and how do you plan to get there?</a:t>
            </a:r>
          </a:p>
        </p:txBody>
      </p:sp>
    </p:spTree>
    <p:extLst>
      <p:ext uri="{BB962C8B-B14F-4D97-AF65-F5344CB8AC3E}">
        <p14:creationId xmlns:p14="http://schemas.microsoft.com/office/powerpoint/2010/main" val="2006600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Supply and Demand of Engineering and Technology Teachers</a:t>
            </a:r>
            <a:endParaRPr lang="en-US" dirty="0"/>
          </a:p>
        </p:txBody>
      </p:sp>
      <p:pic>
        <p:nvPicPr>
          <p:cNvPr id="4" name="Content Placeholder 3" descr="https://www.iteea.org/File.aspx?id=85468&amp;v=6815d335 - Internet Explorer"/>
          <p:cNvPicPr>
            <a:picLocks noGrp="1" noChangeAspect="1"/>
          </p:cNvPicPr>
          <p:nvPr>
            <p:ph sz="half" idx="1"/>
          </p:nvPr>
        </p:nvPicPr>
        <p:blipFill rotWithShape="1">
          <a:blip r:embed="rId3">
            <a:extLst>
              <a:ext uri="{28A0092B-C50C-407E-A947-70E740481C1C}">
                <a14:useLocalDpi xmlns:a14="http://schemas.microsoft.com/office/drawing/2010/main" val="0"/>
              </a:ext>
            </a:extLst>
          </a:blip>
          <a:srcRect l="5851" t="19175" r="52143" b="3895"/>
          <a:stretch/>
        </p:blipFill>
        <p:spPr>
          <a:xfrm>
            <a:off x="786064" y="2097902"/>
            <a:ext cx="4716380" cy="4649950"/>
          </a:xfrm>
        </p:spPr>
      </p:pic>
      <p:sp>
        <p:nvSpPr>
          <p:cNvPr id="6" name="Content Placeholder 5"/>
          <p:cNvSpPr>
            <a:spLocks noGrp="1"/>
          </p:cNvSpPr>
          <p:nvPr>
            <p:ph sz="half" idx="2"/>
          </p:nvPr>
        </p:nvSpPr>
        <p:spPr>
          <a:xfrm>
            <a:off x="6188417" y="2228003"/>
            <a:ext cx="5422392" cy="4044460"/>
          </a:xfrm>
        </p:spPr>
        <p:txBody>
          <a:bodyPr>
            <a:normAutofit fontScale="92500"/>
          </a:bodyPr>
          <a:lstStyle/>
          <a:p>
            <a:pPr lvl="0"/>
            <a:r>
              <a:rPr lang="en-US" sz="2400" i="1" dirty="0"/>
              <a:t>What does this data mean for our future teaching force?</a:t>
            </a:r>
            <a:endParaRPr lang="en-US" sz="2400" dirty="0"/>
          </a:p>
          <a:p>
            <a:pPr lvl="0"/>
            <a:r>
              <a:rPr lang="en-US" sz="2400" i="1" dirty="0"/>
              <a:t>What does this data mean for engineering and technology courses?</a:t>
            </a:r>
            <a:endParaRPr lang="en-US" sz="2400" dirty="0"/>
          </a:p>
          <a:p>
            <a:pPr lvl="0"/>
            <a:r>
              <a:rPr lang="en-US" sz="2400" i="1" dirty="0"/>
              <a:t>How does a teacher shortage impact engineering and technology and other elective courses?</a:t>
            </a:r>
            <a:endParaRPr lang="en-US" sz="2400" dirty="0"/>
          </a:p>
          <a:p>
            <a:r>
              <a:rPr lang="en-US" dirty="0" smtClean="0"/>
              <a:t>Source: </a:t>
            </a:r>
            <a:r>
              <a:rPr lang="en-US" dirty="0" err="1"/>
              <a:t>Ndahi</a:t>
            </a:r>
            <a:r>
              <a:rPr lang="en-US" dirty="0"/>
              <a:t>, Hassan B.; </a:t>
            </a:r>
            <a:r>
              <a:rPr lang="en-US" dirty="0" smtClean="0"/>
              <a:t>John </a:t>
            </a:r>
            <a:r>
              <a:rPr lang="en-US" dirty="0"/>
              <a:t>M. Ritz. “Technology Education Teacher Demand, 2002-2005.” The Technology Teacher. April 2003. </a:t>
            </a:r>
            <a:r>
              <a:rPr lang="en-US" dirty="0" smtClean="0"/>
              <a:t>Found </a:t>
            </a:r>
            <a:r>
              <a:rPr lang="en-US" dirty="0"/>
              <a:t>on: </a:t>
            </a:r>
            <a:r>
              <a:rPr lang="en-US" u="sng" dirty="0">
                <a:hlinkClick r:id="rId4"/>
              </a:rPr>
              <a:t>https://www.iteea.org/File.aspx?id=85503&amp;v=f4c3be3e</a:t>
            </a:r>
            <a:r>
              <a:rPr lang="en-US" dirty="0"/>
              <a:t> </a:t>
            </a:r>
            <a:r>
              <a:rPr lang="en-US" dirty="0" smtClean="0"/>
              <a:t> </a:t>
            </a:r>
            <a:endParaRPr lang="en-US" dirty="0"/>
          </a:p>
        </p:txBody>
      </p:sp>
    </p:spTree>
    <p:extLst>
      <p:ext uri="{BB962C8B-B14F-4D97-AF65-F5344CB8AC3E}">
        <p14:creationId xmlns:p14="http://schemas.microsoft.com/office/powerpoint/2010/main" val="501611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data: connecting to supply and demand</a:t>
            </a:r>
            <a:endParaRPr lang="en-US" dirty="0"/>
          </a:p>
        </p:txBody>
      </p:sp>
      <p:pic>
        <p:nvPicPr>
          <p:cNvPr id="5" name="Content Placeholder 4" descr="File.aspx - Google Chrome"/>
          <p:cNvPicPr>
            <a:picLocks noGrp="1" noChangeAspect="1"/>
          </p:cNvPicPr>
          <p:nvPr>
            <p:ph sz="half" idx="1"/>
          </p:nvPr>
        </p:nvPicPr>
        <p:blipFill rotWithShape="1">
          <a:blip r:embed="rId2" cstate="print">
            <a:extLst>
              <a:ext uri="{28A0092B-C50C-407E-A947-70E740481C1C}">
                <a14:useLocalDpi xmlns:a14="http://schemas.microsoft.com/office/drawing/2010/main" val="0"/>
              </a:ext>
            </a:extLst>
          </a:blip>
          <a:srcRect l="25968" t="36380" r="42380" b="26320"/>
          <a:stretch/>
        </p:blipFill>
        <p:spPr>
          <a:xfrm>
            <a:off x="516451" y="2048932"/>
            <a:ext cx="5811730" cy="3881830"/>
          </a:xfrm>
        </p:spPr>
      </p:pic>
      <p:pic>
        <p:nvPicPr>
          <p:cNvPr id="6" name="Content Placeholder 5" descr="File.aspx - Google Chrome"/>
          <p:cNvPicPr>
            <a:picLocks noGrp="1" noChangeAspect="1"/>
          </p:cNvPicPr>
          <p:nvPr>
            <p:ph sz="half" idx="2"/>
          </p:nvPr>
        </p:nvPicPr>
        <p:blipFill rotWithShape="1">
          <a:blip r:embed="rId3" cstate="print">
            <a:extLst>
              <a:ext uri="{28A0092B-C50C-407E-A947-70E740481C1C}">
                <a14:useLocalDpi xmlns:a14="http://schemas.microsoft.com/office/drawing/2010/main" val="0"/>
              </a:ext>
            </a:extLst>
          </a:blip>
          <a:srcRect l="48888" t="34545" r="26855" b="17693"/>
          <a:stretch/>
        </p:blipFill>
        <p:spPr>
          <a:xfrm>
            <a:off x="7123585" y="2048932"/>
            <a:ext cx="4074695" cy="4809067"/>
          </a:xfrm>
        </p:spPr>
      </p:pic>
      <p:sp>
        <p:nvSpPr>
          <p:cNvPr id="8" name="TextBox 7"/>
          <p:cNvSpPr txBox="1"/>
          <p:nvPr/>
        </p:nvSpPr>
        <p:spPr>
          <a:xfrm>
            <a:off x="133684" y="6061874"/>
            <a:ext cx="4069347" cy="1046440"/>
          </a:xfrm>
          <a:prstGeom prst="rect">
            <a:avLst/>
          </a:prstGeom>
          <a:noFill/>
        </p:spPr>
        <p:txBody>
          <a:bodyPr wrap="square" rtlCol="0">
            <a:spAutoFit/>
          </a:bodyPr>
          <a:lstStyle/>
          <a:p>
            <a:r>
              <a:rPr lang="en-US" sz="1100" dirty="0" err="1"/>
              <a:t>Moye</a:t>
            </a:r>
            <a:r>
              <a:rPr lang="en-US" sz="1100" dirty="0"/>
              <a:t>, Johnny. </a:t>
            </a:r>
            <a:r>
              <a:rPr lang="en-US" sz="1100" dirty="0"/>
              <a:t>December 2016.</a:t>
            </a:r>
          </a:p>
          <a:p>
            <a:r>
              <a:rPr lang="en-US" sz="1100" dirty="0" smtClean="0"/>
              <a:t>“</a:t>
            </a:r>
            <a:r>
              <a:rPr lang="en-US" sz="1100" dirty="0"/>
              <a:t>The Supply and Demand of Technology and Engineering Teachers: Who </a:t>
            </a:r>
            <a:r>
              <a:rPr lang="en-US" sz="1100" dirty="0" smtClean="0"/>
              <a:t>Knows?” </a:t>
            </a:r>
            <a:r>
              <a:rPr lang="en-US" sz="1100" i="1" dirty="0"/>
              <a:t>The Technology </a:t>
            </a:r>
            <a:r>
              <a:rPr lang="en-US" sz="1100" i="1" dirty="0" smtClean="0"/>
              <a:t>and Engineering Teacher</a:t>
            </a:r>
            <a:r>
              <a:rPr lang="en-US" sz="1100" dirty="0"/>
              <a:t>. </a:t>
            </a:r>
            <a:r>
              <a:rPr lang="en-US" sz="1100" dirty="0" smtClean="0"/>
              <a:t>Retrieved from </a:t>
            </a:r>
            <a:r>
              <a:rPr lang="en-US" sz="1100" dirty="0" smtClean="0">
                <a:hlinkClick r:id="rId4"/>
              </a:rPr>
              <a:t>https</a:t>
            </a:r>
            <a:r>
              <a:rPr lang="en-US" sz="1100" dirty="0">
                <a:hlinkClick r:id="rId4"/>
              </a:rPr>
              <a:t>://</a:t>
            </a:r>
            <a:r>
              <a:rPr lang="en-US" sz="1100" dirty="0" smtClean="0">
                <a:hlinkClick r:id="rId4"/>
              </a:rPr>
              <a:t>www.iteea.org/File.aspx?id=102742</a:t>
            </a:r>
            <a:r>
              <a:rPr lang="en-US" sz="1100" dirty="0" smtClean="0"/>
              <a:t> </a:t>
            </a:r>
            <a:endParaRPr lang="en-US" sz="1100" dirty="0"/>
          </a:p>
          <a:p>
            <a:endParaRPr lang="en-US" dirty="0"/>
          </a:p>
        </p:txBody>
      </p:sp>
    </p:spTree>
    <p:extLst>
      <p:ext uri="{BB962C8B-B14F-4D97-AF65-F5344CB8AC3E}">
        <p14:creationId xmlns:p14="http://schemas.microsoft.com/office/powerpoint/2010/main" val="1118568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you like to do any of the following?</a:t>
            </a:r>
            <a:endParaRPr lang="en-US" dirty="0"/>
          </a:p>
        </p:txBody>
      </p:sp>
      <p:sp>
        <p:nvSpPr>
          <p:cNvPr id="3" name="Content Placeholder 2"/>
          <p:cNvSpPr>
            <a:spLocks noGrp="1"/>
          </p:cNvSpPr>
          <p:nvPr>
            <p:ph idx="1"/>
          </p:nvPr>
        </p:nvSpPr>
        <p:spPr/>
        <p:txBody>
          <a:bodyPr/>
          <a:lstStyle/>
          <a:p>
            <a:r>
              <a:rPr lang="en-US" sz="2000" dirty="0" smtClean="0"/>
              <a:t>Do you want to make the world a better place? </a:t>
            </a:r>
          </a:p>
          <a:p>
            <a:r>
              <a:rPr lang="en-US" sz="2000" dirty="0" smtClean="0"/>
              <a:t>Are you interested in design and modeling?</a:t>
            </a:r>
          </a:p>
          <a:p>
            <a:r>
              <a:rPr lang="en-US" sz="2000" dirty="0" smtClean="0"/>
              <a:t>Do you like to create and prototype solutions?</a:t>
            </a:r>
          </a:p>
          <a:p>
            <a:r>
              <a:rPr lang="en-US" sz="2000" dirty="0" smtClean="0"/>
              <a:t>Do you enjoy Robotics or Technology </a:t>
            </a:r>
            <a:r>
              <a:rPr lang="en-US" sz="2000" dirty="0"/>
              <a:t>S</a:t>
            </a:r>
            <a:r>
              <a:rPr lang="en-US" sz="2000" dirty="0" smtClean="0"/>
              <a:t>tudent Association (TSA)?</a:t>
            </a:r>
          </a:p>
          <a:p>
            <a:r>
              <a:rPr lang="en-US" sz="2000" dirty="0" smtClean="0"/>
              <a:t>Is your favorite class an Engineering and Technology class?</a:t>
            </a:r>
          </a:p>
          <a:p>
            <a:r>
              <a:rPr lang="en-US" sz="2000" dirty="0" smtClean="0"/>
              <a:t>Do you enjoy teaching others?</a:t>
            </a:r>
          </a:p>
          <a:p>
            <a:pPr marL="0" indent="0">
              <a:buNone/>
            </a:pPr>
            <a:r>
              <a:rPr lang="en-US" sz="3200" dirty="0" smtClean="0">
                <a:latin typeface="Mistral" panose="03090702030407020403" pitchFamily="66" charset="0"/>
              </a:rPr>
              <a:t>If yes, you should consider a career as an Engineering an Technology Teacher!</a:t>
            </a:r>
            <a:endParaRPr lang="en-US" sz="3200" dirty="0">
              <a:latin typeface="Mistral" panose="03090702030407020403" pitchFamily="66" charset="0"/>
            </a:endParaRPr>
          </a:p>
        </p:txBody>
      </p:sp>
    </p:spTree>
    <p:extLst>
      <p:ext uri="{BB962C8B-B14F-4D97-AF65-F5344CB8AC3E}">
        <p14:creationId xmlns:p14="http://schemas.microsoft.com/office/powerpoint/2010/main" val="30412868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engineering and technology education?</a:t>
            </a:r>
            <a:endParaRPr lang="en-US" dirty="0"/>
          </a:p>
        </p:txBody>
      </p:sp>
      <p:sp>
        <p:nvSpPr>
          <p:cNvPr id="3" name="Content Placeholder 2"/>
          <p:cNvSpPr>
            <a:spLocks noGrp="1"/>
          </p:cNvSpPr>
          <p:nvPr>
            <p:ph idx="1"/>
          </p:nvPr>
        </p:nvSpPr>
        <p:spPr/>
        <p:txBody>
          <a:bodyPr>
            <a:normAutofit lnSpcReduction="10000"/>
          </a:bodyPr>
          <a:lstStyle/>
          <a:p>
            <a:r>
              <a:rPr lang="en-US" sz="2200" dirty="0"/>
              <a:t>T</a:t>
            </a:r>
            <a:r>
              <a:rPr lang="en-US" sz="2200" dirty="0" smtClean="0"/>
              <a:t>each courses related to </a:t>
            </a:r>
            <a:r>
              <a:rPr lang="en-US" sz="2200" dirty="0" smtClean="0">
                <a:hlinkClick r:id="rId3"/>
              </a:rPr>
              <a:t>engineering and technology </a:t>
            </a:r>
            <a:r>
              <a:rPr lang="en-US" sz="2200" dirty="0" smtClean="0"/>
              <a:t>at the middle and high school level. </a:t>
            </a:r>
          </a:p>
          <a:p>
            <a:r>
              <a:rPr lang="en-US" sz="2200" dirty="0"/>
              <a:t>W</a:t>
            </a:r>
            <a:r>
              <a:rPr lang="en-US" sz="2200" dirty="0" smtClean="0"/>
              <a:t>rite and implement lesson plans related to engineering and technology standards and objectives.</a:t>
            </a:r>
          </a:p>
          <a:p>
            <a:r>
              <a:rPr lang="en-US" sz="2200" dirty="0"/>
              <a:t>W</a:t>
            </a:r>
            <a:r>
              <a:rPr lang="en-US" sz="2200" dirty="0" smtClean="0"/>
              <a:t>ork with hands-on and creative projects with students that often don’t have one answer. </a:t>
            </a:r>
          </a:p>
          <a:p>
            <a:r>
              <a:rPr lang="en-US" sz="2200" dirty="0"/>
              <a:t>L</a:t>
            </a:r>
            <a:r>
              <a:rPr lang="en-US" sz="2200" dirty="0" smtClean="0"/>
              <a:t>ead a club or organization like a </a:t>
            </a:r>
            <a:r>
              <a:rPr lang="en-US" sz="2200" dirty="0" smtClean="0">
                <a:hlinkClick r:id="rId4"/>
              </a:rPr>
              <a:t>FIRST</a:t>
            </a:r>
            <a:r>
              <a:rPr lang="en-US" sz="2200" dirty="0" smtClean="0"/>
              <a:t> or </a:t>
            </a:r>
            <a:r>
              <a:rPr lang="en-US" sz="2200" dirty="0" smtClean="0">
                <a:hlinkClick r:id="rId5"/>
              </a:rPr>
              <a:t>VEX robotics </a:t>
            </a:r>
            <a:r>
              <a:rPr lang="en-US" sz="2200" dirty="0" smtClean="0">
                <a:hlinkClick r:id="rId5"/>
              </a:rPr>
              <a:t>team</a:t>
            </a:r>
            <a:r>
              <a:rPr lang="en-US" sz="2200" dirty="0" smtClean="0"/>
              <a:t>, </a:t>
            </a:r>
            <a:r>
              <a:rPr lang="en-US" sz="2200" dirty="0" smtClean="0">
                <a:hlinkClick r:id="rId6"/>
              </a:rPr>
              <a:t>TSA chapter</a:t>
            </a:r>
            <a:r>
              <a:rPr lang="en-US" sz="2200" dirty="0" smtClean="0"/>
              <a:t>, or </a:t>
            </a:r>
            <a:r>
              <a:rPr lang="en-US" sz="2200" dirty="0" err="1" smtClean="0"/>
              <a:t>Supermileage</a:t>
            </a:r>
            <a:r>
              <a:rPr lang="en-US" sz="2200" dirty="0" smtClean="0"/>
              <a:t> (or many, many others!)</a:t>
            </a:r>
            <a:endParaRPr lang="en-US" sz="2200" dirty="0" smtClean="0"/>
          </a:p>
          <a:p>
            <a:r>
              <a:rPr lang="en-US" sz="2200" dirty="0" smtClean="0"/>
              <a:t>Courses that E&amp;T teachers in Indiana can teach can be found </a:t>
            </a:r>
            <a:r>
              <a:rPr lang="en-US" sz="2200" dirty="0"/>
              <a:t>at: </a:t>
            </a:r>
            <a:r>
              <a:rPr lang="en-US" sz="2200" dirty="0">
                <a:hlinkClick r:id="rId7"/>
              </a:rPr>
              <a:t>http://</a:t>
            </a:r>
            <a:r>
              <a:rPr lang="en-US" sz="2200" dirty="0" smtClean="0">
                <a:hlinkClick r:id="rId7"/>
              </a:rPr>
              <a:t>www.doe.in.gov/ccr/course-titles-and-descriptions</a:t>
            </a:r>
            <a:r>
              <a:rPr lang="en-US" sz="2200" dirty="0" smtClean="0"/>
              <a:t> </a:t>
            </a:r>
          </a:p>
          <a:p>
            <a:pPr lvl="1"/>
            <a:r>
              <a:rPr lang="en-US" sz="2200" dirty="0" smtClean="0"/>
              <a:t>This list varies from state to state and is subject to change. </a:t>
            </a:r>
            <a:endParaRPr lang="en-US" sz="2200" dirty="0" smtClean="0"/>
          </a:p>
        </p:txBody>
      </p:sp>
    </p:spTree>
    <p:extLst>
      <p:ext uri="{BB962C8B-B14F-4D97-AF65-F5344CB8AC3E}">
        <p14:creationId xmlns:p14="http://schemas.microsoft.com/office/powerpoint/2010/main" val="40755654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do Engineering and Technology teachers work?</a:t>
            </a:r>
            <a:endParaRPr lang="en-US" dirty="0"/>
          </a:p>
        </p:txBody>
      </p:sp>
      <p:sp>
        <p:nvSpPr>
          <p:cNvPr id="3" name="Content Placeholder 2"/>
          <p:cNvSpPr>
            <a:spLocks noGrp="1"/>
          </p:cNvSpPr>
          <p:nvPr>
            <p:ph idx="1"/>
          </p:nvPr>
        </p:nvSpPr>
        <p:spPr/>
        <p:txBody>
          <a:bodyPr/>
          <a:lstStyle/>
          <a:p>
            <a:r>
              <a:rPr lang="en-US" sz="2400" dirty="0" smtClean="0"/>
              <a:t>Middle Schools</a:t>
            </a:r>
          </a:p>
          <a:p>
            <a:r>
              <a:rPr lang="en-US" sz="2400" dirty="0" smtClean="0"/>
              <a:t>High Schools</a:t>
            </a:r>
          </a:p>
          <a:p>
            <a:r>
              <a:rPr lang="en-US" sz="2400" dirty="0" smtClean="0"/>
              <a:t>After-School Programs</a:t>
            </a:r>
          </a:p>
          <a:p>
            <a:r>
              <a:rPr lang="en-US" sz="2400" dirty="0" smtClean="0"/>
              <a:t>Universities</a:t>
            </a:r>
          </a:p>
          <a:p>
            <a:r>
              <a:rPr lang="en-US" sz="2400" dirty="0" smtClean="0"/>
              <a:t>Industry</a:t>
            </a:r>
          </a:p>
          <a:p>
            <a:r>
              <a:rPr lang="en-US" sz="2400" dirty="0" smtClean="0"/>
              <a:t>Curriculum/</a:t>
            </a:r>
            <a:r>
              <a:rPr lang="en-US" sz="2400" dirty="0" err="1" smtClean="0"/>
              <a:t>Texbook</a:t>
            </a:r>
            <a:r>
              <a:rPr lang="en-US" sz="2400" dirty="0" smtClean="0"/>
              <a:t> </a:t>
            </a:r>
            <a:r>
              <a:rPr lang="en-US" sz="2400" dirty="0" smtClean="0"/>
              <a:t>Companies</a:t>
            </a:r>
          </a:p>
          <a:p>
            <a:endParaRPr lang="en-US" dirty="0"/>
          </a:p>
        </p:txBody>
      </p:sp>
    </p:spTree>
    <p:extLst>
      <p:ext uri="{BB962C8B-B14F-4D97-AF65-F5344CB8AC3E}">
        <p14:creationId xmlns:p14="http://schemas.microsoft.com/office/powerpoint/2010/main" val="19604310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consider Engineering and Technology Education?</a:t>
            </a:r>
            <a:endParaRPr lang="en-US" dirty="0"/>
          </a:p>
        </p:txBody>
      </p:sp>
      <p:sp>
        <p:nvSpPr>
          <p:cNvPr id="3" name="Content Placeholder 2"/>
          <p:cNvSpPr>
            <a:spLocks noGrp="1"/>
          </p:cNvSpPr>
          <p:nvPr>
            <p:ph idx="1"/>
          </p:nvPr>
        </p:nvSpPr>
        <p:spPr/>
        <p:txBody>
          <a:bodyPr>
            <a:normAutofit/>
          </a:bodyPr>
          <a:lstStyle/>
          <a:p>
            <a:r>
              <a:rPr lang="en-US" sz="2400" dirty="0" smtClean="0"/>
              <a:t>Helping students learn is rewarding!</a:t>
            </a:r>
          </a:p>
          <a:p>
            <a:r>
              <a:rPr lang="en-US" sz="2400" dirty="0" smtClean="0"/>
              <a:t>Work with energetic colleagues in healthy and safe environments</a:t>
            </a:r>
          </a:p>
          <a:p>
            <a:r>
              <a:rPr lang="en-US" sz="2400" dirty="0" smtClean="0"/>
              <a:t>Demand for teachers is high; job placement is 100% in Indiana!</a:t>
            </a:r>
          </a:p>
          <a:p>
            <a:r>
              <a:rPr lang="en-US" sz="2400" dirty="0" smtClean="0"/>
              <a:t>#</a:t>
            </a:r>
            <a:r>
              <a:rPr lang="en-US" sz="2400" dirty="0" err="1" smtClean="0"/>
              <a:t>DoWhatYouLove</a:t>
            </a:r>
            <a:r>
              <a:rPr lang="en-US" sz="2400" dirty="0" smtClean="0"/>
              <a:t> while earning a living</a:t>
            </a:r>
          </a:p>
          <a:p>
            <a:r>
              <a:rPr lang="en-US" sz="2400" dirty="0" smtClean="0"/>
              <a:t>Qualifying college major for the </a:t>
            </a:r>
            <a:r>
              <a:rPr lang="en-US" sz="2400" dirty="0" smtClean="0">
                <a:hlinkClick r:id="rId3"/>
              </a:rPr>
              <a:t>Next Generation Teacher Scholarship</a:t>
            </a:r>
            <a:r>
              <a:rPr lang="en-US" sz="2400" dirty="0" smtClean="0"/>
              <a:t> of up to $30,000!</a:t>
            </a:r>
            <a:endParaRPr lang="en-US" sz="2400" dirty="0"/>
          </a:p>
        </p:txBody>
      </p:sp>
    </p:spTree>
    <p:extLst>
      <p:ext uri="{BB962C8B-B14F-4D97-AF65-F5344CB8AC3E}">
        <p14:creationId xmlns:p14="http://schemas.microsoft.com/office/powerpoint/2010/main" val="33395862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Interested in Teaching Engineering and technology education?</a:t>
            </a:r>
            <a:endParaRPr lang="en-US" dirty="0"/>
          </a:p>
        </p:txBody>
      </p:sp>
      <p:sp>
        <p:nvSpPr>
          <p:cNvPr id="3" name="Content Placeholder 2"/>
          <p:cNvSpPr>
            <a:spLocks noGrp="1"/>
          </p:cNvSpPr>
          <p:nvPr>
            <p:ph idx="1"/>
          </p:nvPr>
        </p:nvSpPr>
        <p:spPr>
          <a:xfrm>
            <a:off x="581192" y="2373002"/>
            <a:ext cx="11029615" cy="3678303"/>
          </a:xfrm>
        </p:spPr>
        <p:txBody>
          <a:bodyPr>
            <a:noAutofit/>
          </a:bodyPr>
          <a:lstStyle/>
          <a:p>
            <a:pPr marL="457200" indent="-457200">
              <a:buAutoNum type="arabicPeriod"/>
            </a:pPr>
            <a:r>
              <a:rPr lang="en-US" dirty="0" smtClean="0"/>
              <a:t>Talk with your teacher about his/her experiences.</a:t>
            </a:r>
          </a:p>
          <a:p>
            <a:pPr marL="457200" indent="-457200">
              <a:buAutoNum type="arabicPeriod"/>
            </a:pPr>
            <a:r>
              <a:rPr lang="en-US" dirty="0" smtClean="0"/>
              <a:t>Contact the main point of contact at each university program (BSU, ISU, and Purdue) and take a tour of each program to decide which one best fits your needs as a student. </a:t>
            </a:r>
          </a:p>
          <a:p>
            <a:pPr marL="457200" indent="-457200">
              <a:buAutoNum type="arabicPeriod"/>
            </a:pPr>
            <a:r>
              <a:rPr lang="en-US" dirty="0" smtClean="0"/>
              <a:t>Fill out an application to the programs you are interested in applying to.</a:t>
            </a:r>
          </a:p>
          <a:p>
            <a:pPr marL="457200" indent="-457200">
              <a:buAutoNum type="arabicPeriod"/>
            </a:pPr>
            <a:r>
              <a:rPr lang="en-US" dirty="0" smtClean="0"/>
              <a:t>Apply for the Next Generation Teaching Scholarship and other scholarships.</a:t>
            </a:r>
            <a:endParaRPr lang="en-US" dirty="0"/>
          </a:p>
          <a:p>
            <a:pPr marL="457200" indent="-457200">
              <a:buAutoNum type="arabicPeriod"/>
            </a:pPr>
            <a:r>
              <a:rPr lang="en-US" dirty="0" smtClean="0"/>
              <a:t>Consider working or volunteering in after-school programs or as a camp counselor to gain experience with children </a:t>
            </a:r>
          </a:p>
          <a:p>
            <a:pPr marL="457200" indent="-457200">
              <a:buFont typeface="Wingdings 2" panose="05020102010507070707" pitchFamily="18" charset="2"/>
              <a:buAutoNum type="arabicPeriod"/>
            </a:pPr>
            <a:r>
              <a:rPr lang="en-US" dirty="0" smtClean="0"/>
              <a:t>Attend a Engineering and Technology Education program at ISU, BSU, or Purdue to earn a degree in engineering and technology teacher education.</a:t>
            </a:r>
            <a:r>
              <a:rPr lang="en-US" dirty="0"/>
              <a:t> </a:t>
            </a:r>
            <a:endParaRPr lang="en-US" dirty="0" smtClean="0"/>
          </a:p>
          <a:p>
            <a:pPr marL="781200" lvl="1" indent="-457200">
              <a:buFont typeface="Wingdings 2" panose="05020102010507070707" pitchFamily="18" charset="2"/>
              <a:buAutoNum type="arabicPeriod"/>
            </a:pPr>
            <a:r>
              <a:rPr lang="en-US" sz="1800" dirty="0" smtClean="0"/>
              <a:t>Pass Indiana CORE Assessment in Engineering and Technology.</a:t>
            </a:r>
          </a:p>
          <a:p>
            <a:pPr marL="781200" lvl="1" indent="-457200">
              <a:buFont typeface="Wingdings 2" panose="05020102010507070707" pitchFamily="18" charset="2"/>
              <a:buAutoNum type="arabicPeriod"/>
            </a:pPr>
            <a:r>
              <a:rPr lang="en-US" sz="1800" dirty="0" smtClean="0"/>
              <a:t>Apply </a:t>
            </a:r>
            <a:r>
              <a:rPr lang="en-US" sz="1800" dirty="0"/>
              <a:t>for teaching license once teacher education program is completed</a:t>
            </a:r>
            <a:r>
              <a:rPr lang="en-US" sz="1800" dirty="0" smtClean="0"/>
              <a:t>.</a:t>
            </a:r>
          </a:p>
          <a:p>
            <a:pPr marL="457200" indent="-457200">
              <a:buFont typeface="Wingdings 2" panose="05020102010507070707" pitchFamily="18" charset="2"/>
              <a:buAutoNum type="arabicPeriod"/>
            </a:pPr>
            <a:r>
              <a:rPr lang="en-US" dirty="0" smtClean="0"/>
              <a:t>Work </a:t>
            </a:r>
            <a:r>
              <a:rPr lang="en-US" dirty="0"/>
              <a:t>at a school with a program opening in Engineering and Technology Education upon graduation</a:t>
            </a:r>
            <a:r>
              <a:rPr lang="en-US" dirty="0" smtClean="0"/>
              <a:t>!</a:t>
            </a:r>
          </a:p>
        </p:txBody>
      </p:sp>
    </p:spTree>
    <p:extLst>
      <p:ext uri="{BB962C8B-B14F-4D97-AF65-F5344CB8AC3E}">
        <p14:creationId xmlns:p14="http://schemas.microsoft.com/office/powerpoint/2010/main" val="3226138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Poster Project</a:t>
            </a:r>
            <a:endParaRPr lang="en-US" dirty="0"/>
          </a:p>
        </p:txBody>
      </p:sp>
      <p:sp>
        <p:nvSpPr>
          <p:cNvPr id="3" name="Content Placeholder 2"/>
          <p:cNvSpPr>
            <a:spLocks noGrp="1"/>
          </p:cNvSpPr>
          <p:nvPr>
            <p:ph sz="half" idx="1"/>
          </p:nvPr>
        </p:nvSpPr>
        <p:spPr/>
        <p:txBody>
          <a:bodyPr>
            <a:normAutofit/>
          </a:bodyPr>
          <a:lstStyle/>
          <a:p>
            <a:pPr marL="0" indent="0">
              <a:buNone/>
            </a:pPr>
            <a:r>
              <a:rPr lang="en-US" sz="2600" b="1" dirty="0" smtClean="0"/>
              <a:t>Directions:</a:t>
            </a:r>
          </a:p>
          <a:p>
            <a:r>
              <a:rPr lang="en-US" sz="2600" dirty="0" smtClean="0"/>
              <a:t>Create a Poster about a University that offers Engineering and Technology Education.</a:t>
            </a:r>
            <a:endParaRPr lang="en-US" sz="2600" dirty="0"/>
          </a:p>
          <a:p>
            <a:r>
              <a:rPr lang="en-US" sz="2600" dirty="0" smtClean="0"/>
              <a:t>See project directions and rubric for more details. </a:t>
            </a:r>
            <a:endParaRPr lang="en-US" sz="2600" dirty="0"/>
          </a:p>
          <a:p>
            <a:pPr marL="0" indent="0">
              <a:buNone/>
            </a:pPr>
            <a:endParaRPr lang="en-US" dirty="0" smtClean="0"/>
          </a:p>
        </p:txBody>
      </p:sp>
      <p:sp>
        <p:nvSpPr>
          <p:cNvPr id="4" name="Content Placeholder 3"/>
          <p:cNvSpPr>
            <a:spLocks noGrp="1"/>
          </p:cNvSpPr>
          <p:nvPr>
            <p:ph sz="half" idx="2"/>
          </p:nvPr>
        </p:nvSpPr>
        <p:spPr/>
        <p:txBody>
          <a:bodyPr>
            <a:noAutofit/>
          </a:bodyPr>
          <a:lstStyle/>
          <a:p>
            <a:pPr marL="0" indent="0">
              <a:buNone/>
            </a:pPr>
            <a:r>
              <a:rPr lang="en-US" b="1" dirty="0"/>
              <a:t>Items to </a:t>
            </a:r>
            <a:r>
              <a:rPr lang="en-US" b="1" dirty="0" smtClean="0"/>
              <a:t>include:</a:t>
            </a:r>
          </a:p>
          <a:p>
            <a:r>
              <a:rPr lang="en-US" dirty="0" smtClean="0"/>
              <a:t>Location</a:t>
            </a:r>
          </a:p>
          <a:p>
            <a:r>
              <a:rPr lang="en-US" dirty="0" smtClean="0"/>
              <a:t>Enrollment numbers</a:t>
            </a:r>
          </a:p>
          <a:p>
            <a:r>
              <a:rPr lang="en-US" dirty="0" smtClean="0"/>
              <a:t>Tuition Costs</a:t>
            </a:r>
          </a:p>
          <a:p>
            <a:r>
              <a:rPr lang="en-US" dirty="0" smtClean="0"/>
              <a:t>Scholarship </a:t>
            </a:r>
            <a:r>
              <a:rPr lang="en-US" dirty="0"/>
              <a:t>Opportunities in Engineering and Technology </a:t>
            </a:r>
            <a:r>
              <a:rPr lang="en-US" dirty="0" smtClean="0"/>
              <a:t>Education</a:t>
            </a:r>
          </a:p>
          <a:p>
            <a:r>
              <a:rPr lang="en-US" dirty="0" smtClean="0"/>
              <a:t>College </a:t>
            </a:r>
            <a:r>
              <a:rPr lang="en-US" dirty="0"/>
              <a:t>where Engineering and Technology education is </a:t>
            </a:r>
            <a:r>
              <a:rPr lang="en-US" dirty="0" smtClean="0"/>
              <a:t>“housed” or located</a:t>
            </a:r>
          </a:p>
          <a:p>
            <a:r>
              <a:rPr lang="en-US" dirty="0" smtClean="0"/>
              <a:t>Sample course list for this college major</a:t>
            </a:r>
          </a:p>
          <a:p>
            <a:r>
              <a:rPr lang="en-US" dirty="0" smtClean="0"/>
              <a:t>Contact for the Engineering and Technology Program</a:t>
            </a:r>
            <a:endParaRPr lang="en-US" dirty="0"/>
          </a:p>
          <a:p>
            <a:r>
              <a:rPr lang="en-US" dirty="0"/>
              <a:t>Other Important </a:t>
            </a:r>
            <a:r>
              <a:rPr lang="en-US" dirty="0" smtClean="0"/>
              <a:t>statistics</a:t>
            </a:r>
            <a:endParaRPr lang="en-US" dirty="0"/>
          </a:p>
        </p:txBody>
      </p:sp>
    </p:spTree>
    <p:extLst>
      <p:ext uri="{BB962C8B-B14F-4D97-AF65-F5344CB8AC3E}">
        <p14:creationId xmlns:p14="http://schemas.microsoft.com/office/powerpoint/2010/main" val="3379934609"/>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368</TotalTime>
  <Words>1031</Words>
  <Application>Microsoft Office PowerPoint</Application>
  <PresentationFormat>Widescreen</PresentationFormat>
  <Paragraphs>86</Paragraphs>
  <Slides>10</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Calibri</vt:lpstr>
      <vt:lpstr>Gill Sans MT</vt:lpstr>
      <vt:lpstr>Mistral</vt:lpstr>
      <vt:lpstr>Wingdings 2</vt:lpstr>
      <vt:lpstr>Dividend</vt:lpstr>
      <vt:lpstr>Engineering and Technology Education </vt:lpstr>
      <vt:lpstr>Supply and Demand of Engineering and Technology Teachers</vt:lpstr>
      <vt:lpstr>Additional data: connecting to supply and demand</vt:lpstr>
      <vt:lpstr>Do you like to do any of the following?</vt:lpstr>
      <vt:lpstr>What is engineering and technology education?</vt:lpstr>
      <vt:lpstr>Where do Engineering and Technology teachers work?</vt:lpstr>
      <vt:lpstr>Why consider Engineering and Technology Education?</vt:lpstr>
      <vt:lpstr>Interested in Teaching Engineering and technology education?</vt:lpstr>
      <vt:lpstr>Poster Project</vt:lpstr>
      <vt:lpstr>Exit slip </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Engineering and Technology Education</dc:title>
  <dc:creator>Rinehart, Mary</dc:creator>
  <cp:lastModifiedBy>Rinehart, Mary</cp:lastModifiedBy>
  <cp:revision>23</cp:revision>
  <dcterms:created xsi:type="dcterms:W3CDTF">2016-12-28T16:00:22Z</dcterms:created>
  <dcterms:modified xsi:type="dcterms:W3CDTF">2017-01-26T14:38:00Z</dcterms:modified>
</cp:coreProperties>
</file>