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74" r:id="rId5"/>
    <p:sldId id="275" r:id="rId6"/>
    <p:sldId id="280" r:id="rId7"/>
    <p:sldId id="276" r:id="rId8"/>
    <p:sldId id="277" r:id="rId9"/>
    <p:sldId id="278" r:id="rId10"/>
    <p:sldId id="273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79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C912A-CDDB-4AFA-A144-7275A43CD3A1}" v="1" dt="2024-06-20T14:29:09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26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225-A835-EF13-F97A-0AB4ABCF5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353A1-72BC-2D6F-FD13-DE24A709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1D4D-9476-3A21-6AC5-65C84A00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2F47-9AA1-CD78-5D72-0A3AD975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8F16-5C8D-1D7D-15DB-13DC651C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64C3-DB36-3A25-6630-7F581F33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232C-3636-3688-DD16-CAE3E2E1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72A5-7295-CFA5-F3B0-42CFEB90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45DF-B803-D824-C9F4-AFDF5954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D951-7178-5D8D-5701-A129D4C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8978-0842-3954-0EEA-BFE189CF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5F07-3974-3417-E79D-8F723129C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5D1E7-E621-E776-4D10-B86996BD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E0A6-A135-CA4E-9CDA-C142F48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842DE-AF7E-0EB5-DEAB-77CFE86E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6249-234D-6A93-217B-AFE3F8E7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65866-CB2F-B32E-6261-AE923A2F5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E148-60C8-E03E-2E3B-1975E21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2824A-B270-E0B8-3EE7-13CD22D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6352-6B00-3F24-DD1B-6FEA9A4E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C769-6F95-BDCA-ADB1-CEC2097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0B30-0ECD-02EC-710B-C1F75F16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B9C32-4A22-6F77-1965-5F0EF24E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E8973-7530-C319-7A7D-C61A74D6F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E76E6-175C-91B8-D1CE-20CBCB77E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C3BDB-4D94-61FD-F589-80A06194A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B8247-CDA4-E852-EB6B-0A1D4FA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1AAAC3-A80C-E8AE-A914-F6E08B70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24012-B95F-341D-7005-AFF24035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A1DF5-3594-D2C6-362D-DAA04EAC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494DD-289B-8DAD-6116-6517CCBA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1ED5-3767-2AC9-50E1-F83A871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5ADC6-0D10-D48B-AFF9-DD63BD1C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736E0-6DDF-9119-28C0-E436A148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F99C-A1A1-6B34-6171-BAC2025D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E8FA-91A2-BD03-8513-2BF6E37E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65DC-B0A4-FD8B-D10D-188D7803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8FB7F-AD7E-F5BF-7FB7-CDBC36C9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B4AD-E43D-84E0-A9D7-BC3EF07C6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E8D8-CABE-7F72-FD1E-4BFA4DB7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4B42-E0A6-86C9-E58F-3271BDE1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F309-74A9-5166-259C-EE388154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6E43-3F29-C147-F28C-16A6694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B15B5-C65C-C524-1CB3-A3F937996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352E-B959-5A2F-6698-920696E7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0AF4-996D-38A7-FF9E-9427EF2F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472A-C51C-8FB4-992A-9ABE6BEB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C4E59-E240-09E7-96E1-4FC04A6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6612-FD19-CFCC-634E-88CC7B04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8D2A-B443-086F-279B-2F313F55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9B7C1-1E11-47D2-9A36-A077F711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54D-977F-B52C-E96F-21CDAFB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2182-1D43-D90C-CF4F-7BB74448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6FE52-55DF-D660-43C3-157B0DADD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0834D-BBF4-E912-F84D-809711838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9352-D9E1-5AC5-2318-AFC00C9D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88AC-BAA0-C6EF-2B3A-6106A5A1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D808-17B3-9B56-3947-686B814E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1E1A6-F8CB-848A-4B49-B586E172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C019-A9D6-BF94-EC1C-5E55E53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843F-0AE2-644A-9C11-7EA3CF68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9FDD-29FF-419E-85A4-3DFE04073094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7F11-74B0-5D8B-1279-E77EF7CC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7373-E466-E2BA-E718-1C23BB3AE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JWhitham@dhs.in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payment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tbarnes@iot.in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lubsen@iot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5548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Public Safety &amp; Emergency Response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537797" cy="99659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Jonathan Whitham </a:t>
            </a:r>
          </a:p>
          <a:p>
            <a:pPr algn="l"/>
            <a:r>
              <a:rPr lang="en-US" sz="2800" i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Department of  Homeland Security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991340" y="305966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</p:spTree>
    <p:extLst>
      <p:ext uri="{BB962C8B-B14F-4D97-AF65-F5344CB8AC3E}">
        <p14:creationId xmlns:p14="http://schemas.microsoft.com/office/powerpoint/2010/main" val="225143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Strengthening the State Disaster Relief Fund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Supporting Firefighters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Enhancing EMS</a:t>
            </a:r>
          </a:p>
        </p:txBody>
      </p:sp>
    </p:spTree>
    <p:extLst>
      <p:ext uri="{BB962C8B-B14F-4D97-AF65-F5344CB8AC3E}">
        <p14:creationId xmlns:p14="http://schemas.microsoft.com/office/powerpoint/2010/main" val="330999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Strengthening the SDRF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1253" cy="4351338"/>
          </a:xfrm>
        </p:spPr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Increased max payout to $25,000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 need for a U.S. SBA declaration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Individual and Public Assistance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Reliant on state criteria/not federal criteria</a:t>
            </a:r>
            <a:endParaRPr lang="en-US" kern="1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kern="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Picture 1" descr="A pile of debris and cars&#10;&#10;Description automatically generated">
            <a:extLst>
              <a:ext uri="{FF2B5EF4-FFF2-40B4-BE49-F238E27FC236}">
                <a16:creationId xmlns:a16="http://schemas.microsoft.com/office/drawing/2014/main" id="{42BA677D-59C6-BA51-A7D0-FEC80778F1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9" r="5549" b="1"/>
          <a:stretch/>
        </p:blipFill>
        <p:spPr>
          <a:xfrm>
            <a:off x="7133917" y="1690688"/>
            <a:ext cx="4649817" cy="4010921"/>
          </a:xfrm>
          <a:prstGeom prst="rect">
            <a:avLst/>
          </a:pr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1004EB0-C46D-FCFF-C0C7-BD8DC3E80B17}"/>
              </a:ext>
            </a:extLst>
          </p:cNvPr>
          <p:cNvSpPr txBox="1">
            <a:spLocks/>
          </p:cNvSpPr>
          <p:nvPr/>
        </p:nvSpPr>
        <p:spPr>
          <a:xfrm>
            <a:off x="6365901" y="6196471"/>
            <a:ext cx="1616242" cy="295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 of July 1, 2024</a:t>
            </a:r>
          </a:p>
        </p:txBody>
      </p:sp>
    </p:spTree>
    <p:extLst>
      <p:ext uri="{BB962C8B-B14F-4D97-AF65-F5344CB8AC3E}">
        <p14:creationId xmlns:p14="http://schemas.microsoft.com/office/powerpoint/2010/main" val="327150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140"/>
            <a:ext cx="656234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Formula Changes for the SDRF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6104"/>
            <a:ext cx="5811253" cy="3674395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50% eligible costs multiplied by total damage costs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Increases award if mitigation actions taken</a:t>
            </a:r>
          </a:p>
        </p:txBody>
      </p:sp>
      <p:pic>
        <p:nvPicPr>
          <p:cNvPr id="5" name="Picture 4" descr="A house with a damaged roof&#10;&#10;Description automatically generated">
            <a:extLst>
              <a:ext uri="{FF2B5EF4-FFF2-40B4-BE49-F238E27FC236}">
                <a16:creationId xmlns:a16="http://schemas.microsoft.com/office/drawing/2014/main" id="{B59C6DEB-B4AC-3660-C4B1-6D4883569E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4933" r="20833" b="6540"/>
          <a:stretch/>
        </p:blipFill>
        <p:spPr>
          <a:xfrm>
            <a:off x="7125709" y="1690687"/>
            <a:ext cx="4649817" cy="40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140"/>
            <a:ext cx="656234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Hub-and-Spoke Firefighting Training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146"/>
            <a:ext cx="5811253" cy="367439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$17.7 million total investment in firefighter training and gear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First General Assembly funds ever allocated for firefighter training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Supports a regional approach to statewide training</a:t>
            </a:r>
          </a:p>
        </p:txBody>
      </p:sp>
      <p:pic>
        <p:nvPicPr>
          <p:cNvPr id="3" name="Picture 2" descr="A blue and yellow container&#10;&#10;Description automatically generated">
            <a:extLst>
              <a:ext uri="{FF2B5EF4-FFF2-40B4-BE49-F238E27FC236}">
                <a16:creationId xmlns:a16="http://schemas.microsoft.com/office/drawing/2014/main" id="{4E50A879-2C6B-E44A-3EE5-17FC2D31BA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9" b="16265"/>
          <a:stretch/>
        </p:blipFill>
        <p:spPr>
          <a:xfrm>
            <a:off x="7125708" y="1690687"/>
            <a:ext cx="4649817" cy="40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92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140"/>
            <a:ext cx="656234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Hub-and-Spoke Training Locations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146"/>
            <a:ext cx="5811253" cy="367439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4 Phase I training locations to be complete this summer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5 Phase II training locations were announced June 18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Hartford City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Rushville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Washington Township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Paoli</a:t>
            </a:r>
          </a:p>
          <a:p>
            <a:pPr marL="800100" lvl="1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kern="100" dirty="0" err="1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Chrisney</a:t>
            </a:r>
            <a:endParaRPr lang="en-US" kern="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Picture 2" descr="A map of the state with different colored circles&#10;&#10;Description automatically generated">
            <a:extLst>
              <a:ext uri="{FF2B5EF4-FFF2-40B4-BE49-F238E27FC236}">
                <a16:creationId xmlns:a16="http://schemas.microsoft.com/office/drawing/2014/main" id="{C3108A4E-8A35-4D32-28AC-66A5DD6AF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908" y="652140"/>
            <a:ext cx="3575743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7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140"/>
            <a:ext cx="656234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Hub-and-Spoke Volunteer PPE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146"/>
            <a:ext cx="5811253" cy="367439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$10 million investment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946 sets (turnout gear and SCBA) for 66 departments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Gear is being fitted and distributed now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Great need still exists for the more than 600 volunteer departments in Indiana</a:t>
            </a:r>
          </a:p>
        </p:txBody>
      </p:sp>
      <p:pic>
        <p:nvPicPr>
          <p:cNvPr id="4" name="Picture 3" descr="A person in a uniform&#10;&#10;Description automatically generated">
            <a:extLst>
              <a:ext uri="{FF2B5EF4-FFF2-40B4-BE49-F238E27FC236}">
                <a16:creationId xmlns:a16="http://schemas.microsoft.com/office/drawing/2014/main" id="{ADB76C8F-C794-8AC5-DB63-43FFA3B062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4" b="14421"/>
          <a:stretch/>
        </p:blipFill>
        <p:spPr>
          <a:xfrm>
            <a:off x="7125708" y="1690688"/>
            <a:ext cx="4649817" cy="40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51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140"/>
            <a:ext cx="6562344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PFAS Testing Pilot Program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146"/>
            <a:ext cx="5811253" cy="3674395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Voluntary opportunity for firefighters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$200,000 allocated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Results provided to firefighter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Anonymous data to help establish additional resources/programs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Building roster of candidates on IDHS website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July 1 law requires PFAS label on new fire gear</a:t>
            </a:r>
          </a:p>
        </p:txBody>
      </p:sp>
      <p:pic>
        <p:nvPicPr>
          <p:cNvPr id="4" name="Picture 3" descr="A person using a fingernail file to cut their nails&#10;&#10;Description automatically generated">
            <a:extLst>
              <a:ext uri="{FF2B5EF4-FFF2-40B4-BE49-F238E27FC236}">
                <a16:creationId xmlns:a16="http://schemas.microsoft.com/office/drawing/2014/main" id="{F8649297-BEBA-3A4D-A611-9E5C47CE7B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8532" r="19778" b="13365"/>
          <a:stretch/>
        </p:blipFill>
        <p:spPr>
          <a:xfrm>
            <a:off x="7125708" y="1690687"/>
            <a:ext cx="4649816" cy="40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1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EMS Vision 2025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1253" cy="4351338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</a:t>
            </a:r>
            <a:r>
              <a:rPr lang="en-US" kern="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14</a:t>
            </a: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million initiative approved by the Legislature to enhance EMS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First-ever workforce study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Training and Equipment grants distributed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Active committee examining long-term sustainability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Vision 2025 report coming</a:t>
            </a:r>
          </a:p>
        </p:txBody>
      </p:sp>
      <p:pic>
        <p:nvPicPr>
          <p:cNvPr id="5" name="Picture 4" descr="A group of people in red uniforms&#10;&#10;Description automatically generated">
            <a:extLst>
              <a:ext uri="{FF2B5EF4-FFF2-40B4-BE49-F238E27FC236}">
                <a16:creationId xmlns:a16="http://schemas.microsoft.com/office/drawing/2014/main" id="{46EB9CA5-2EB0-83F9-E562-E83C61733A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6" r="13951" b="26448"/>
          <a:stretch/>
        </p:blipFill>
        <p:spPr>
          <a:xfrm>
            <a:off x="7133917" y="1690688"/>
            <a:ext cx="4649817" cy="4010921"/>
          </a:xfrm>
          <a:prstGeom prst="rect">
            <a:avLst/>
          </a:prstGeom>
        </p:spPr>
      </p:pic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524907B1-BA1D-78ED-E4D0-B7D46F4BC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68" y="4938419"/>
            <a:ext cx="2468501" cy="150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3106190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Jonathan Whitham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JWhitham@dhs.in</a:t>
            </a:r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.gov</a:t>
            </a:r>
            <a:endParaRPr lang="en-US" sz="2800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31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996594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Tracy Barnes &amp; Graig Lubsen</a:t>
            </a:r>
          </a:p>
          <a:p>
            <a:pPr algn="l"/>
            <a:r>
              <a:rPr lang="en-US" sz="2800" i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Office of Technology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991340" y="305966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</p:spTree>
    <p:extLst>
      <p:ext uri="{BB962C8B-B14F-4D97-AF65-F5344CB8AC3E}">
        <p14:creationId xmlns:p14="http://schemas.microsoft.com/office/powerpoint/2010/main" val="111207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What free and low-cost services provided by the Indiana Office of Technology are available to local governments</a:t>
            </a:r>
          </a:p>
        </p:txBody>
      </p:sp>
    </p:spTree>
    <p:extLst>
      <p:ext uri="{BB962C8B-B14F-4D97-AF65-F5344CB8AC3E}">
        <p14:creationId xmlns:p14="http://schemas.microsoft.com/office/powerpoint/2010/main" val="1940515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IN.gov Domain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Why an IN.gov domain?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Security and brand recognition of valid IN.gov Program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Federal Grant money - easier to apply for with an IN.gov domain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Allows for IN.gov email addresses</a:t>
            </a:r>
          </a:p>
          <a:p>
            <a:pPr marL="0" indent="0">
              <a:buNone/>
            </a:pP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Examples: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AllenCounty.IN.gov; CityofElkhart.IN.gov;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TownofSandborn.IN.gov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93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Website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7938285" y="1459865"/>
            <a:ext cx="37965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Multiple templates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Full control of content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Responsive Design, 508 Compliance, and Security</a:t>
            </a:r>
          </a:p>
          <a:p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Access to 3</a:t>
            </a:r>
            <a:r>
              <a:rPr lang="en-US" baseline="30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rd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party tools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8C3A8E1-0C17-2ECF-2E68-AA5B02524C46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endParaRPr lang="en-US" sz="1400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CFBC7E-4FD0-57E4-70FB-D0F78B7C4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29" y="1615532"/>
            <a:ext cx="710008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47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Payment Processing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Two payment processing vendors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Security of electronic payments to your agency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More than $2 Billion processed yearly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Offered at no cost to agencies by using the convenience model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80+ local government customers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https://on.in.gov/localpayments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04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Procurement Offerings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838200" y="2048122"/>
            <a:ext cx="5257800" cy="3184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Servers/Laptops/Desktops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Monitors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Conference Room Equipment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Various Software products (Microsoft, Oracle, etc.)</a:t>
            </a:r>
          </a:p>
          <a:p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9CD74A-13D4-DB26-5201-7A3B2261D022}"/>
              </a:ext>
            </a:extLst>
          </p:cNvPr>
          <p:cNvSpPr txBox="1">
            <a:spLocks/>
          </p:cNvSpPr>
          <p:nvPr/>
        </p:nvSpPr>
        <p:spPr>
          <a:xfrm>
            <a:off x="838200" y="1561846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Through SHI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C304D1-247E-9C15-5C36-9FDD6DCCBF6F}"/>
              </a:ext>
            </a:extLst>
          </p:cNvPr>
          <p:cNvSpPr txBox="1">
            <a:spLocks/>
          </p:cNvSpPr>
          <p:nvPr/>
        </p:nvSpPr>
        <p:spPr>
          <a:xfrm>
            <a:off x="6701027" y="2092450"/>
            <a:ext cx="5257800" cy="1522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Network Firewall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Switches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VOIP Phones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6747C4-E3DB-44EE-99E6-078969ED4EE4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659BAF0-E192-483C-946B-9EAA70445E02}"/>
              </a:ext>
            </a:extLst>
          </p:cNvPr>
          <p:cNvSpPr txBox="1">
            <a:spLocks/>
          </p:cNvSpPr>
          <p:nvPr/>
        </p:nvSpPr>
        <p:spPr>
          <a:xfrm>
            <a:off x="6474237" y="1507619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Through Cisco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715CA3-692E-174A-5EA0-16F8B6A53A51}"/>
              </a:ext>
            </a:extLst>
          </p:cNvPr>
          <p:cNvSpPr txBox="1">
            <a:spLocks/>
          </p:cNvSpPr>
          <p:nvPr/>
        </p:nvSpPr>
        <p:spPr>
          <a:xfrm>
            <a:off x="6522688" y="4080412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Other offerings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4B519F7-3470-D15E-7E95-008AA1641989}"/>
              </a:ext>
            </a:extLst>
          </p:cNvPr>
          <p:cNvSpPr txBox="1">
            <a:spLocks/>
          </p:cNvSpPr>
          <p:nvPr/>
        </p:nvSpPr>
        <p:spPr>
          <a:xfrm>
            <a:off x="6474237" y="4651096"/>
            <a:ext cx="5257800" cy="16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Cloud Contact Center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Cellular phones and service</a:t>
            </a:r>
          </a:p>
          <a:p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2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 Assessment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err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Cybertrack</a:t>
            </a: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IOT has paid for 342 cybersecurity assessments – free for locals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Conducted by Purdue University and Indiana University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IOT does </a:t>
            </a:r>
            <a:r>
              <a:rPr lang="en-US" b="1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not</a:t>
            </a: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see the details of your assessment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Blueprint for improving your security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7885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 Training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KnowBe4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Industry-leading cybersecurity training platform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Available at no-cost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167 locals using more than 34,500 licenses – </a:t>
            </a:r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$635,145 in value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 your own plan or copy state’s training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6384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SLCGP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and Local Cybersecurity Grant Program (SLCGP)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Formed in response to the federal Infrastructure Investment and Jobs Act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receives ≈$20M over a four year period – 80% goes to locals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Currently providing Advanced Security Training, User Training, Endpoint Monitoring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6338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3840408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Tracy Barnes</a:t>
            </a: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tbarnes@iot.in.gov</a:t>
            </a:r>
            <a:endParaRPr lang="en-US" sz="280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endParaRPr lang="en-US" sz="280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Graig Lubsen</a:t>
            </a: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4"/>
              </a:rPr>
              <a:t>glubsen@iot.in.gov</a:t>
            </a:r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7116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670</Words>
  <Application>Microsoft Office PowerPoint</Application>
  <PresentationFormat>Widescreen</PresentationFormat>
  <Paragraphs>130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Courier New</vt:lpstr>
      <vt:lpstr>Microsoft Sans Serif</vt:lpstr>
      <vt:lpstr>Symbol</vt:lpstr>
      <vt:lpstr>Office Theme</vt:lpstr>
      <vt:lpstr>Public Safety &amp; Emergency Response</vt:lpstr>
      <vt:lpstr>Learning Objectives</vt:lpstr>
      <vt:lpstr>Strengthening the SDRF</vt:lpstr>
      <vt:lpstr>Formula Changes for the SDRF</vt:lpstr>
      <vt:lpstr>Hub-and-Spoke Firefighting Training</vt:lpstr>
      <vt:lpstr>Hub-and-Spoke Training Locations</vt:lpstr>
      <vt:lpstr>Hub-and-Spoke Volunteer PPE</vt:lpstr>
      <vt:lpstr>PFAS Testing Pilot Program</vt:lpstr>
      <vt:lpstr>EMS Vision 2025</vt:lpstr>
      <vt:lpstr>Thank you!</vt:lpstr>
      <vt:lpstr>Cybersecurity</vt:lpstr>
      <vt:lpstr>Learning Objectives</vt:lpstr>
      <vt:lpstr>IN.gov Domain</vt:lpstr>
      <vt:lpstr>Slide Title</vt:lpstr>
      <vt:lpstr>Payment Processing</vt:lpstr>
      <vt:lpstr>Slide Title</vt:lpstr>
      <vt:lpstr>Cybersecurity Assessment</vt:lpstr>
      <vt:lpstr>Cybersecurity Training</vt:lpstr>
      <vt:lpstr>SLCGP</vt:lpstr>
      <vt:lpstr>Thank you!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 INSTRUCTIONS</dc:title>
  <dc:creator>Welsh, Stefan</dc:creator>
  <cp:lastModifiedBy>Welsh, Stefan</cp:lastModifiedBy>
  <cp:revision>7</cp:revision>
  <dcterms:created xsi:type="dcterms:W3CDTF">2024-04-29T13:34:45Z</dcterms:created>
  <dcterms:modified xsi:type="dcterms:W3CDTF">2024-06-20T14:30:22Z</dcterms:modified>
</cp:coreProperties>
</file>