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ink/ink1.xml" ContentType="application/inkml+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0" r:id="rId4"/>
  </p:sldMasterIdLst>
  <p:notesMasterIdLst>
    <p:notesMasterId r:id="rId108"/>
  </p:notesMasterIdLst>
  <p:handoutMasterIdLst>
    <p:handoutMasterId r:id="rId109"/>
  </p:handoutMasterIdLst>
  <p:sldIdLst>
    <p:sldId id="257" r:id="rId5"/>
    <p:sldId id="453" r:id="rId6"/>
    <p:sldId id="436" r:id="rId7"/>
    <p:sldId id="489" r:id="rId8"/>
    <p:sldId id="414" r:id="rId9"/>
    <p:sldId id="428" r:id="rId10"/>
    <p:sldId id="261" r:id="rId11"/>
    <p:sldId id="262" r:id="rId12"/>
    <p:sldId id="264" r:id="rId13"/>
    <p:sldId id="434" r:id="rId14"/>
    <p:sldId id="266" r:id="rId15"/>
    <p:sldId id="452" r:id="rId16"/>
    <p:sldId id="435" r:id="rId17"/>
    <p:sldId id="270" r:id="rId18"/>
    <p:sldId id="271" r:id="rId19"/>
    <p:sldId id="429" r:id="rId20"/>
    <p:sldId id="272" r:id="rId21"/>
    <p:sldId id="442" r:id="rId22"/>
    <p:sldId id="443" r:id="rId23"/>
    <p:sldId id="444" r:id="rId24"/>
    <p:sldId id="446" r:id="rId25"/>
    <p:sldId id="447" r:id="rId26"/>
    <p:sldId id="450" r:id="rId27"/>
    <p:sldId id="291" r:id="rId28"/>
    <p:sldId id="293" r:id="rId29"/>
    <p:sldId id="294" r:id="rId30"/>
    <p:sldId id="296" r:id="rId31"/>
    <p:sldId id="297" r:id="rId32"/>
    <p:sldId id="298" r:id="rId33"/>
    <p:sldId id="295" r:id="rId34"/>
    <p:sldId id="417" r:id="rId35"/>
    <p:sldId id="300" r:id="rId36"/>
    <p:sldId id="307" r:id="rId37"/>
    <p:sldId id="431" r:id="rId38"/>
    <p:sldId id="311" r:id="rId39"/>
    <p:sldId id="395" r:id="rId40"/>
    <p:sldId id="355" r:id="rId41"/>
    <p:sldId id="314" r:id="rId42"/>
    <p:sldId id="396" r:id="rId43"/>
    <p:sldId id="312" r:id="rId44"/>
    <p:sldId id="313" r:id="rId45"/>
    <p:sldId id="461" r:id="rId46"/>
    <p:sldId id="397" r:id="rId47"/>
    <p:sldId id="318" r:id="rId48"/>
    <p:sldId id="319" r:id="rId49"/>
    <p:sldId id="320" r:id="rId50"/>
    <p:sldId id="321" r:id="rId51"/>
    <p:sldId id="322" r:id="rId52"/>
    <p:sldId id="399" r:id="rId53"/>
    <p:sldId id="325" r:id="rId54"/>
    <p:sldId id="326" r:id="rId55"/>
    <p:sldId id="463" r:id="rId56"/>
    <p:sldId id="406" r:id="rId57"/>
    <p:sldId id="328" r:id="rId58"/>
    <p:sldId id="407" r:id="rId59"/>
    <p:sldId id="335" r:id="rId60"/>
    <p:sldId id="329" r:id="rId61"/>
    <p:sldId id="330" r:id="rId62"/>
    <p:sldId id="331" r:id="rId63"/>
    <p:sldId id="332" r:id="rId64"/>
    <p:sldId id="339" r:id="rId65"/>
    <p:sldId id="340" r:id="rId66"/>
    <p:sldId id="342" r:id="rId67"/>
    <p:sldId id="343" r:id="rId68"/>
    <p:sldId id="344" r:id="rId69"/>
    <p:sldId id="345" r:id="rId70"/>
    <p:sldId id="347" r:id="rId71"/>
    <p:sldId id="348" r:id="rId72"/>
    <p:sldId id="351" r:id="rId73"/>
    <p:sldId id="465" r:id="rId74"/>
    <p:sldId id="354" r:id="rId75"/>
    <p:sldId id="421" r:id="rId76"/>
    <p:sldId id="466" r:id="rId77"/>
    <p:sldId id="359" r:id="rId78"/>
    <p:sldId id="458" r:id="rId79"/>
    <p:sldId id="459" r:id="rId80"/>
    <p:sldId id="365" r:id="rId81"/>
    <p:sldId id="369" r:id="rId82"/>
    <p:sldId id="412" r:id="rId83"/>
    <p:sldId id="370" r:id="rId84"/>
    <p:sldId id="361" r:id="rId85"/>
    <p:sldId id="460" r:id="rId86"/>
    <p:sldId id="376" r:id="rId87"/>
    <p:sldId id="467" r:id="rId88"/>
    <p:sldId id="468" r:id="rId89"/>
    <p:sldId id="469" r:id="rId90"/>
    <p:sldId id="470" r:id="rId91"/>
    <p:sldId id="471" r:id="rId92"/>
    <p:sldId id="472" r:id="rId93"/>
    <p:sldId id="473" r:id="rId94"/>
    <p:sldId id="474" r:id="rId95"/>
    <p:sldId id="375" r:id="rId96"/>
    <p:sldId id="374" r:id="rId97"/>
    <p:sldId id="475" r:id="rId98"/>
    <p:sldId id="476" r:id="rId99"/>
    <p:sldId id="480" r:id="rId100"/>
    <p:sldId id="481" r:id="rId101"/>
    <p:sldId id="391" r:id="rId102"/>
    <p:sldId id="493" r:id="rId103"/>
    <p:sldId id="495" r:id="rId104"/>
    <p:sldId id="259" r:id="rId105"/>
    <p:sldId id="496" r:id="rId106"/>
    <p:sldId id="393" r:id="rId107"/>
  </p:sldIdLst>
  <p:sldSz cx="9144000" cy="6858000" type="screen4x3"/>
  <p:notesSz cx="6858000" cy="9144000"/>
  <p:custDataLst>
    <p:tags r:id="rId110"/>
  </p:custDataLst>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934" autoAdjust="0"/>
    <p:restoredTop sz="87247" autoAdjust="0"/>
  </p:normalViewPr>
  <p:slideViewPr>
    <p:cSldViewPr>
      <p:cViewPr varScale="1">
        <p:scale>
          <a:sx n="93" d="100"/>
          <a:sy n="93" d="100"/>
        </p:scale>
        <p:origin x="1626" y="78"/>
      </p:cViewPr>
      <p:guideLst>
        <p:guide orient="horz" pos="2160"/>
        <p:guide pos="2880"/>
      </p:guideLst>
    </p:cSldViewPr>
  </p:slideViewPr>
  <p:outlineViewPr>
    <p:cViewPr>
      <p:scale>
        <a:sx n="33" d="100"/>
        <a:sy n="33" d="100"/>
      </p:scale>
      <p:origin x="0" y="-52518"/>
    </p:cViewPr>
  </p:outlineViewPr>
  <p:notesTextViewPr>
    <p:cViewPr>
      <p:scale>
        <a:sx n="100" d="100"/>
        <a:sy n="100" d="100"/>
      </p:scale>
      <p:origin x="0" y="0"/>
    </p:cViewPr>
  </p:notesTextViewPr>
  <p:sorterViewPr>
    <p:cViewPr>
      <p:scale>
        <a:sx n="66" d="100"/>
        <a:sy n="66" d="100"/>
      </p:scale>
      <p:origin x="0" y="-5798"/>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viewProps" Target="viewProps.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theme" Target="theme/theme1.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notesMaster" Target="notesMasters/notesMaster1.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6" Type="http://schemas.openxmlformats.org/officeDocument/2006/relationships/slide" Target="slides/slide102.xml"/><Relationship Id="rId114"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handoutMaster" Target="handoutMasters/handoutMaster1.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tags" Target="tags/tag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5#1">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BD5BFDC-3E51-48BF-A43A-6A6EE5729CD4}" type="doc">
      <dgm:prSet loTypeId="urn:microsoft.com/office/officeart/2005/8/layout/venn1" loCatId="relationship" qsTypeId="urn:microsoft.com/office/officeart/2005/8/quickstyle/simple1#1" qsCatId="simple" csTypeId="urn:microsoft.com/office/officeart/2005/8/colors/colorful5#1" csCatId="colorful" phldr="1"/>
      <dgm:spPr/>
    </dgm:pt>
    <dgm:pt modelId="{CE3FAEF3-4C87-4BA9-9FAE-7C44B98CCEFE}">
      <dgm:prSet phldrT="[Text]"/>
      <dgm:spPr/>
      <dgm:t>
        <a:bodyPr/>
        <a:lstStyle/>
        <a:p>
          <a:r>
            <a:rPr lang="en-US" dirty="0"/>
            <a:t>Chemical</a:t>
          </a:r>
        </a:p>
      </dgm:t>
    </dgm:pt>
    <dgm:pt modelId="{6DE2CA6D-7501-4170-BE1B-F8E6966CFF62}" type="parTrans" cxnId="{02D9DEF5-37AD-4AE9-91BF-1B0117BBA057}">
      <dgm:prSet/>
      <dgm:spPr/>
      <dgm:t>
        <a:bodyPr/>
        <a:lstStyle/>
        <a:p>
          <a:endParaRPr lang="en-US"/>
        </a:p>
      </dgm:t>
    </dgm:pt>
    <dgm:pt modelId="{DB4DB28B-0606-4701-A126-E9A1F3DC59FE}" type="sibTrans" cxnId="{02D9DEF5-37AD-4AE9-91BF-1B0117BBA057}">
      <dgm:prSet/>
      <dgm:spPr/>
      <dgm:t>
        <a:bodyPr/>
        <a:lstStyle/>
        <a:p>
          <a:endParaRPr lang="en-US"/>
        </a:p>
      </dgm:t>
    </dgm:pt>
    <dgm:pt modelId="{BC95E1E2-C7BC-4463-8428-2D118D919B2E}">
      <dgm:prSet phldrT="[Text]"/>
      <dgm:spPr/>
      <dgm:t>
        <a:bodyPr/>
        <a:lstStyle/>
        <a:p>
          <a:r>
            <a:rPr lang="en-US" dirty="0"/>
            <a:t>Biological</a:t>
          </a:r>
        </a:p>
      </dgm:t>
    </dgm:pt>
    <dgm:pt modelId="{10E4BA6B-B856-4572-944D-15E5F90AF977}" type="parTrans" cxnId="{F6B9CAC6-95C2-4599-936E-D27628098AB0}">
      <dgm:prSet/>
      <dgm:spPr/>
      <dgm:t>
        <a:bodyPr/>
        <a:lstStyle/>
        <a:p>
          <a:endParaRPr lang="en-US"/>
        </a:p>
      </dgm:t>
    </dgm:pt>
    <dgm:pt modelId="{EC426931-9F56-4232-A32C-CD37BA23F8F7}" type="sibTrans" cxnId="{F6B9CAC6-95C2-4599-936E-D27628098AB0}">
      <dgm:prSet/>
      <dgm:spPr/>
      <dgm:t>
        <a:bodyPr/>
        <a:lstStyle/>
        <a:p>
          <a:endParaRPr lang="en-US"/>
        </a:p>
      </dgm:t>
    </dgm:pt>
    <dgm:pt modelId="{5D0D7494-12F9-44EA-81BE-90E277BB6F8A}">
      <dgm:prSet phldrT="[Text]"/>
      <dgm:spPr/>
      <dgm:t>
        <a:bodyPr/>
        <a:lstStyle/>
        <a:p>
          <a:r>
            <a:rPr lang="en-US" dirty="0"/>
            <a:t>Physical</a:t>
          </a:r>
        </a:p>
      </dgm:t>
    </dgm:pt>
    <dgm:pt modelId="{8805DA8E-6BA3-40CB-B377-7814ED72EFC6}" type="parTrans" cxnId="{74D41361-8304-4B2C-A41D-12D21B588A6E}">
      <dgm:prSet/>
      <dgm:spPr/>
      <dgm:t>
        <a:bodyPr/>
        <a:lstStyle/>
        <a:p>
          <a:endParaRPr lang="en-US"/>
        </a:p>
      </dgm:t>
    </dgm:pt>
    <dgm:pt modelId="{501A1E8B-98BC-4BA2-8A00-78F844E3B7B1}" type="sibTrans" cxnId="{74D41361-8304-4B2C-A41D-12D21B588A6E}">
      <dgm:prSet/>
      <dgm:spPr/>
      <dgm:t>
        <a:bodyPr/>
        <a:lstStyle/>
        <a:p>
          <a:endParaRPr lang="en-US"/>
        </a:p>
      </dgm:t>
    </dgm:pt>
    <dgm:pt modelId="{50D0627E-481C-4DBA-A20B-E3A09F44E878}" type="pres">
      <dgm:prSet presAssocID="{9BD5BFDC-3E51-48BF-A43A-6A6EE5729CD4}" presName="compositeShape" presStyleCnt="0">
        <dgm:presLayoutVars>
          <dgm:chMax val="7"/>
          <dgm:dir/>
          <dgm:resizeHandles val="exact"/>
        </dgm:presLayoutVars>
      </dgm:prSet>
      <dgm:spPr/>
    </dgm:pt>
    <dgm:pt modelId="{15D39B4B-586D-47FC-86F3-E083C8EEFC26}" type="pres">
      <dgm:prSet presAssocID="{CE3FAEF3-4C87-4BA9-9FAE-7C44B98CCEFE}" presName="circ1" presStyleLbl="vennNode1" presStyleIdx="0" presStyleCnt="3"/>
      <dgm:spPr/>
    </dgm:pt>
    <dgm:pt modelId="{EDCBB646-6766-4AC5-BD64-A80D91D9B161}" type="pres">
      <dgm:prSet presAssocID="{CE3FAEF3-4C87-4BA9-9FAE-7C44B98CCEFE}" presName="circ1Tx" presStyleLbl="revTx" presStyleIdx="0" presStyleCnt="0">
        <dgm:presLayoutVars>
          <dgm:chMax val="0"/>
          <dgm:chPref val="0"/>
          <dgm:bulletEnabled val="1"/>
        </dgm:presLayoutVars>
      </dgm:prSet>
      <dgm:spPr/>
    </dgm:pt>
    <dgm:pt modelId="{B709F3E0-F510-4448-AA7B-D467F58BBAB8}" type="pres">
      <dgm:prSet presAssocID="{BC95E1E2-C7BC-4463-8428-2D118D919B2E}" presName="circ2" presStyleLbl="vennNode1" presStyleIdx="1" presStyleCnt="3"/>
      <dgm:spPr/>
    </dgm:pt>
    <dgm:pt modelId="{7A05A297-526F-4FA5-AD8C-B4917D568AE6}" type="pres">
      <dgm:prSet presAssocID="{BC95E1E2-C7BC-4463-8428-2D118D919B2E}" presName="circ2Tx" presStyleLbl="revTx" presStyleIdx="0" presStyleCnt="0">
        <dgm:presLayoutVars>
          <dgm:chMax val="0"/>
          <dgm:chPref val="0"/>
          <dgm:bulletEnabled val="1"/>
        </dgm:presLayoutVars>
      </dgm:prSet>
      <dgm:spPr/>
    </dgm:pt>
    <dgm:pt modelId="{EA747FCC-C314-44CE-A89E-3A1AE2A4BAD1}" type="pres">
      <dgm:prSet presAssocID="{5D0D7494-12F9-44EA-81BE-90E277BB6F8A}" presName="circ3" presStyleLbl="vennNode1" presStyleIdx="2" presStyleCnt="3"/>
      <dgm:spPr/>
    </dgm:pt>
    <dgm:pt modelId="{ED84A953-D007-40CA-84CD-8575A8D1B0E5}" type="pres">
      <dgm:prSet presAssocID="{5D0D7494-12F9-44EA-81BE-90E277BB6F8A}" presName="circ3Tx" presStyleLbl="revTx" presStyleIdx="0" presStyleCnt="0">
        <dgm:presLayoutVars>
          <dgm:chMax val="0"/>
          <dgm:chPref val="0"/>
          <dgm:bulletEnabled val="1"/>
        </dgm:presLayoutVars>
      </dgm:prSet>
      <dgm:spPr/>
    </dgm:pt>
  </dgm:ptLst>
  <dgm:cxnLst>
    <dgm:cxn modelId="{74D41361-8304-4B2C-A41D-12D21B588A6E}" srcId="{9BD5BFDC-3E51-48BF-A43A-6A6EE5729CD4}" destId="{5D0D7494-12F9-44EA-81BE-90E277BB6F8A}" srcOrd="2" destOrd="0" parTransId="{8805DA8E-6BA3-40CB-B377-7814ED72EFC6}" sibTransId="{501A1E8B-98BC-4BA2-8A00-78F844E3B7B1}"/>
    <dgm:cxn modelId="{C124DC71-97F7-4EAA-9445-758193B5C516}" type="presOf" srcId="{BC95E1E2-C7BC-4463-8428-2D118D919B2E}" destId="{7A05A297-526F-4FA5-AD8C-B4917D568AE6}" srcOrd="1" destOrd="0" presId="urn:microsoft.com/office/officeart/2005/8/layout/venn1"/>
    <dgm:cxn modelId="{B54DD379-4FB0-4102-8C07-3C389948D900}" type="presOf" srcId="{5D0D7494-12F9-44EA-81BE-90E277BB6F8A}" destId="{ED84A953-D007-40CA-84CD-8575A8D1B0E5}" srcOrd="1" destOrd="0" presId="urn:microsoft.com/office/officeart/2005/8/layout/venn1"/>
    <dgm:cxn modelId="{94F25A8F-53D0-4AB2-9933-45655EEE10EE}" type="presOf" srcId="{5D0D7494-12F9-44EA-81BE-90E277BB6F8A}" destId="{EA747FCC-C314-44CE-A89E-3A1AE2A4BAD1}" srcOrd="0" destOrd="0" presId="urn:microsoft.com/office/officeart/2005/8/layout/venn1"/>
    <dgm:cxn modelId="{DFA38698-1F9F-41EF-81C2-2C10FBDD3672}" type="presOf" srcId="{BC95E1E2-C7BC-4463-8428-2D118D919B2E}" destId="{B709F3E0-F510-4448-AA7B-D467F58BBAB8}" srcOrd="0" destOrd="0" presId="urn:microsoft.com/office/officeart/2005/8/layout/venn1"/>
    <dgm:cxn modelId="{F59718BD-43EE-4D2A-A599-85705CFC15A7}" type="presOf" srcId="{9BD5BFDC-3E51-48BF-A43A-6A6EE5729CD4}" destId="{50D0627E-481C-4DBA-A20B-E3A09F44E878}" srcOrd="0" destOrd="0" presId="urn:microsoft.com/office/officeart/2005/8/layout/venn1"/>
    <dgm:cxn modelId="{3DCC3BC2-6DB1-43B8-8633-44F1D0B61081}" type="presOf" srcId="{CE3FAEF3-4C87-4BA9-9FAE-7C44B98CCEFE}" destId="{15D39B4B-586D-47FC-86F3-E083C8EEFC26}" srcOrd="0" destOrd="0" presId="urn:microsoft.com/office/officeart/2005/8/layout/venn1"/>
    <dgm:cxn modelId="{F6B9CAC6-95C2-4599-936E-D27628098AB0}" srcId="{9BD5BFDC-3E51-48BF-A43A-6A6EE5729CD4}" destId="{BC95E1E2-C7BC-4463-8428-2D118D919B2E}" srcOrd="1" destOrd="0" parTransId="{10E4BA6B-B856-4572-944D-15E5F90AF977}" sibTransId="{EC426931-9F56-4232-A32C-CD37BA23F8F7}"/>
    <dgm:cxn modelId="{B15197CB-00C4-40B1-9FD3-3BE9EAD30AB3}" type="presOf" srcId="{CE3FAEF3-4C87-4BA9-9FAE-7C44B98CCEFE}" destId="{EDCBB646-6766-4AC5-BD64-A80D91D9B161}" srcOrd="1" destOrd="0" presId="urn:microsoft.com/office/officeart/2005/8/layout/venn1"/>
    <dgm:cxn modelId="{02D9DEF5-37AD-4AE9-91BF-1B0117BBA057}" srcId="{9BD5BFDC-3E51-48BF-A43A-6A6EE5729CD4}" destId="{CE3FAEF3-4C87-4BA9-9FAE-7C44B98CCEFE}" srcOrd="0" destOrd="0" parTransId="{6DE2CA6D-7501-4170-BE1B-F8E6966CFF62}" sibTransId="{DB4DB28B-0606-4701-A126-E9A1F3DC59FE}"/>
    <dgm:cxn modelId="{7DBCAE22-1198-4D64-9DEF-4EF865D3F28C}" type="presParOf" srcId="{50D0627E-481C-4DBA-A20B-E3A09F44E878}" destId="{15D39B4B-586D-47FC-86F3-E083C8EEFC26}" srcOrd="0" destOrd="0" presId="urn:microsoft.com/office/officeart/2005/8/layout/venn1"/>
    <dgm:cxn modelId="{E098705C-BD8A-420F-9D59-5B6FD857F157}" type="presParOf" srcId="{50D0627E-481C-4DBA-A20B-E3A09F44E878}" destId="{EDCBB646-6766-4AC5-BD64-A80D91D9B161}" srcOrd="1" destOrd="0" presId="urn:microsoft.com/office/officeart/2005/8/layout/venn1"/>
    <dgm:cxn modelId="{3FD03A79-FAEB-4CBA-BA02-8DD9836DEB56}" type="presParOf" srcId="{50D0627E-481C-4DBA-A20B-E3A09F44E878}" destId="{B709F3E0-F510-4448-AA7B-D467F58BBAB8}" srcOrd="2" destOrd="0" presId="urn:microsoft.com/office/officeart/2005/8/layout/venn1"/>
    <dgm:cxn modelId="{7F8A3176-17E0-4206-8CEF-CC76CB38CB57}" type="presParOf" srcId="{50D0627E-481C-4DBA-A20B-E3A09F44E878}" destId="{7A05A297-526F-4FA5-AD8C-B4917D568AE6}" srcOrd="3" destOrd="0" presId="urn:microsoft.com/office/officeart/2005/8/layout/venn1"/>
    <dgm:cxn modelId="{EC76E4AB-EFC4-4496-BADB-5DDBD7307CD9}" type="presParOf" srcId="{50D0627E-481C-4DBA-A20B-E3A09F44E878}" destId="{EA747FCC-C314-44CE-A89E-3A1AE2A4BAD1}" srcOrd="4" destOrd="0" presId="urn:microsoft.com/office/officeart/2005/8/layout/venn1"/>
    <dgm:cxn modelId="{34DDC2D4-0A6F-4F75-BFA7-617E5AD39296}" type="presParOf" srcId="{50D0627E-481C-4DBA-A20B-E3A09F44E878}" destId="{ED84A953-D007-40CA-84CD-8575A8D1B0E5}" srcOrd="5" destOrd="0" presId="urn:microsoft.com/office/officeart/2005/8/layout/venn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D39B4B-586D-47FC-86F3-E083C8EEFC26}">
      <dsp:nvSpPr>
        <dsp:cNvPr id="0" name=""/>
        <dsp:cNvSpPr/>
      </dsp:nvSpPr>
      <dsp:spPr>
        <a:xfrm>
          <a:off x="2757011" y="56574"/>
          <a:ext cx="2715577" cy="2715577"/>
        </a:xfrm>
        <a:prstGeom prst="ellipse">
          <a:avLst/>
        </a:prstGeom>
        <a:solidFill>
          <a:schemeClr val="accent5">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466850">
            <a:lnSpc>
              <a:spcPct val="90000"/>
            </a:lnSpc>
            <a:spcBef>
              <a:spcPct val="0"/>
            </a:spcBef>
            <a:spcAft>
              <a:spcPct val="35000"/>
            </a:spcAft>
            <a:buNone/>
          </a:pPr>
          <a:r>
            <a:rPr lang="en-US" sz="3300" kern="1200" dirty="0"/>
            <a:t>Chemical</a:t>
          </a:r>
        </a:p>
      </dsp:txBody>
      <dsp:txXfrm>
        <a:off x="3119088" y="531800"/>
        <a:ext cx="1991423" cy="1222010"/>
      </dsp:txXfrm>
    </dsp:sp>
    <dsp:sp modelId="{B709F3E0-F510-4448-AA7B-D467F58BBAB8}">
      <dsp:nvSpPr>
        <dsp:cNvPr id="0" name=""/>
        <dsp:cNvSpPr/>
      </dsp:nvSpPr>
      <dsp:spPr>
        <a:xfrm>
          <a:off x="3736882" y="1753810"/>
          <a:ext cx="2715577" cy="2715577"/>
        </a:xfrm>
        <a:prstGeom prst="ellipse">
          <a:avLst/>
        </a:prstGeom>
        <a:solidFill>
          <a:schemeClr val="accent5">
            <a:alpha val="50000"/>
            <a:hueOff val="-4966938"/>
            <a:satOff val="19906"/>
            <a:lumOff val="431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466850">
            <a:lnSpc>
              <a:spcPct val="90000"/>
            </a:lnSpc>
            <a:spcBef>
              <a:spcPct val="0"/>
            </a:spcBef>
            <a:spcAft>
              <a:spcPct val="35000"/>
            </a:spcAft>
            <a:buNone/>
          </a:pPr>
          <a:r>
            <a:rPr lang="en-US" sz="3300" kern="1200" dirty="0"/>
            <a:t>Biological</a:t>
          </a:r>
        </a:p>
      </dsp:txBody>
      <dsp:txXfrm>
        <a:off x="4567396" y="2455334"/>
        <a:ext cx="1629346" cy="1493567"/>
      </dsp:txXfrm>
    </dsp:sp>
    <dsp:sp modelId="{EA747FCC-C314-44CE-A89E-3A1AE2A4BAD1}">
      <dsp:nvSpPr>
        <dsp:cNvPr id="0" name=""/>
        <dsp:cNvSpPr/>
      </dsp:nvSpPr>
      <dsp:spPr>
        <a:xfrm>
          <a:off x="1777140" y="1753810"/>
          <a:ext cx="2715577" cy="2715577"/>
        </a:xfrm>
        <a:prstGeom prst="ellipse">
          <a:avLst/>
        </a:prstGeom>
        <a:solidFill>
          <a:schemeClr val="accent5">
            <a:alpha val="50000"/>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466850">
            <a:lnSpc>
              <a:spcPct val="90000"/>
            </a:lnSpc>
            <a:spcBef>
              <a:spcPct val="0"/>
            </a:spcBef>
            <a:spcAft>
              <a:spcPct val="35000"/>
            </a:spcAft>
            <a:buNone/>
          </a:pPr>
          <a:r>
            <a:rPr lang="en-US" sz="3300" kern="1200" dirty="0"/>
            <a:t>Physical</a:t>
          </a:r>
        </a:p>
      </dsp:txBody>
      <dsp:txXfrm>
        <a:off x="2032857" y="2455334"/>
        <a:ext cx="1629346" cy="1493567"/>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66B0B51-AE20-4CA1-9783-8F489BF82320}" type="datetimeFigureOut">
              <a:rPr lang="en-US" smtClean="0"/>
              <a:t>8/27/2026</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979EB2C-79C4-4915-9092-E7C8E0FCA303}" type="slidenum">
              <a:rPr lang="en-US" smtClean="0"/>
              <a:t>‹#›</a:t>
            </a:fld>
            <a:endParaRPr lang="en-US"/>
          </a:p>
        </p:txBody>
      </p:sp>
    </p:spTree>
    <p:extLst>
      <p:ext uri="{BB962C8B-B14F-4D97-AF65-F5344CB8AC3E}">
        <p14:creationId xmlns:p14="http://schemas.microsoft.com/office/powerpoint/2010/main" val="3115718411"/>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10-07T14:33:14.324"/>
    </inkml:context>
    <inkml:brush xml:id="br0">
      <inkml:brushProperty name="width" value="0.1" units="cm"/>
      <inkml:brushProperty name="height" value="0.1" units="cm"/>
      <inkml:brushProperty name="color" value="#E71224"/>
      <inkml:brushProperty name="ignorePressure" value="1"/>
    </inkml:brush>
  </inkml:definitions>
  <inkml:trace contextRef="#ctx0" brushRef="#br0">0 1,'20262'0,"-21104"0,1019 0,-806 0,961 0,-305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B8A9C78-B7CB-492F-891C-5F1E3A284264}" type="datetimeFigureOut">
              <a:rPr lang="en-US" smtClean="0"/>
              <a:pPr/>
              <a:t>8/27/2026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F7FEB45-FE01-46CB-911C-6BC3C254ED94}" type="slidenum">
              <a:rPr lang="en-US" smtClean="0"/>
              <a:pPr/>
              <a:t>‹#›</a:t>
            </a:fld>
            <a:endParaRPr lang="en-US"/>
          </a:p>
        </p:txBody>
      </p:sp>
    </p:spTree>
    <p:extLst>
      <p:ext uri="{BB962C8B-B14F-4D97-AF65-F5344CB8AC3E}">
        <p14:creationId xmlns:p14="http://schemas.microsoft.com/office/powerpoint/2010/main" val="10938695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3" Type="http://schemas.openxmlformats.org/officeDocument/2006/relationships/hyperlink" Target="https://www.in.gov/isda/divisions/soil-conservation/indiana-state-nutrient-reduction-strategy/" TargetMode="External"/><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F51F973-1B82-4F9D-BF71-360BB73AC327}" type="slidenum">
              <a:rPr lang="en-US"/>
              <a:pPr/>
              <a:t>1</a:t>
            </a:fld>
            <a:endParaRPr lang="en-US"/>
          </a:p>
        </p:txBody>
      </p:sp>
      <p:sp>
        <p:nvSpPr>
          <p:cNvPr id="48130" name="Rectangle 2"/>
          <p:cNvSpPr>
            <a:spLocks noGrp="1" noRot="1" noChangeAspect="1" noChangeArrowheads="1" noTextEdit="1"/>
          </p:cNvSpPr>
          <p:nvPr>
            <p:ph type="sldImg"/>
          </p:nvPr>
        </p:nvSpPr>
        <p:spPr>
          <a:xfrm>
            <a:off x="1092200" y="379413"/>
            <a:ext cx="4978400" cy="3733800"/>
          </a:xfrm>
          <a:ln/>
        </p:spPr>
      </p:sp>
      <p:sp>
        <p:nvSpPr>
          <p:cNvPr id="48131" name="Rectangle 3"/>
          <p:cNvSpPr>
            <a:spLocks noGrp="1" noChangeArrowheads="1"/>
          </p:cNvSpPr>
          <p:nvPr>
            <p:ph type="body" idx="1"/>
          </p:nvPr>
        </p:nvSpPr>
        <p:spPr>
          <a:xfrm>
            <a:off x="685800" y="4419600"/>
            <a:ext cx="5943600" cy="4878388"/>
          </a:xfrm>
          <a:ln/>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Asking a favorite water body or similar question is a great ice breaker. I often receive diverse answers.</a:t>
            </a:r>
          </a:p>
        </p:txBody>
      </p:sp>
      <p:sp>
        <p:nvSpPr>
          <p:cNvPr id="4" name="Slide Number Placeholder 3"/>
          <p:cNvSpPr>
            <a:spLocks noGrp="1"/>
          </p:cNvSpPr>
          <p:nvPr>
            <p:ph type="sldNum" sz="quarter" idx="5"/>
          </p:nvPr>
        </p:nvSpPr>
        <p:spPr/>
        <p:txBody>
          <a:bodyPr/>
          <a:lstStyle/>
          <a:p>
            <a:fld id="{4F7FEB45-FE01-46CB-911C-6BC3C254ED94}" type="slidenum">
              <a:rPr lang="en-US" smtClean="0"/>
              <a:pPr/>
              <a:t>2</a:t>
            </a:fld>
            <a:endParaRPr lang="en-US"/>
          </a:p>
        </p:txBody>
      </p:sp>
    </p:spTree>
    <p:extLst>
      <p:ext uri="{BB962C8B-B14F-4D97-AF65-F5344CB8AC3E}">
        <p14:creationId xmlns:p14="http://schemas.microsoft.com/office/powerpoint/2010/main" val="29535107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92200" y="381000"/>
            <a:ext cx="4978400" cy="3733800"/>
          </a:xfrm>
        </p:spPr>
      </p:sp>
      <p:sp>
        <p:nvSpPr>
          <p:cNvPr id="3" name="Notes Placeholder 2"/>
          <p:cNvSpPr>
            <a:spLocks noGrp="1"/>
          </p:cNvSpPr>
          <p:nvPr>
            <p:ph type="body" idx="1"/>
          </p:nvPr>
        </p:nvSpPr>
        <p:spPr/>
        <p:txBody>
          <a:bodyPr>
            <a:normAutofit/>
          </a:bodyPr>
          <a:lstStyle/>
          <a:p>
            <a:r>
              <a:rPr lang="en-US" dirty="0"/>
              <a:t>Why do you value</a:t>
            </a:r>
            <a:r>
              <a:rPr lang="en-US" baseline="0" dirty="0"/>
              <a:t> clean water, why are you here?</a:t>
            </a:r>
            <a:endParaRPr lang="en-US" dirty="0"/>
          </a:p>
        </p:txBody>
      </p:sp>
      <p:sp>
        <p:nvSpPr>
          <p:cNvPr id="4" name="Slide Number Placeholder 3"/>
          <p:cNvSpPr>
            <a:spLocks noGrp="1"/>
          </p:cNvSpPr>
          <p:nvPr>
            <p:ph type="sldNum" sz="quarter" idx="10"/>
          </p:nvPr>
        </p:nvSpPr>
        <p:spPr/>
        <p:txBody>
          <a:bodyPr/>
          <a:lstStyle/>
          <a:p>
            <a:fld id="{5BCB0E6B-13DE-40DA-98F2-28D426F9FF23}"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92200" y="381000"/>
            <a:ext cx="4978400" cy="3733800"/>
          </a:xfrm>
        </p:spPr>
      </p:sp>
      <p:sp>
        <p:nvSpPr>
          <p:cNvPr id="3" name="Notes Placeholder 2"/>
          <p:cNvSpPr>
            <a:spLocks noGrp="1"/>
          </p:cNvSpPr>
          <p:nvPr>
            <p:ph type="body" idx="1"/>
          </p:nvPr>
        </p:nvSpPr>
        <p:spPr/>
        <p:txBody>
          <a:bodyPr>
            <a:normAutofit/>
          </a:bodyPr>
          <a:lstStyle/>
          <a:p>
            <a:r>
              <a:rPr lang="en-US" dirty="0"/>
              <a:t>You are here because you recognize</a:t>
            </a:r>
            <a:r>
              <a:rPr lang="en-US" baseline="0" dirty="0"/>
              <a:t> we all have a stake in water quality.</a:t>
            </a:r>
            <a:endParaRPr lang="en-US" dirty="0"/>
          </a:p>
        </p:txBody>
      </p:sp>
      <p:sp>
        <p:nvSpPr>
          <p:cNvPr id="4" name="Slide Number Placeholder 3"/>
          <p:cNvSpPr>
            <a:spLocks noGrp="1"/>
          </p:cNvSpPr>
          <p:nvPr>
            <p:ph type="sldNum" sz="quarter" idx="10"/>
          </p:nvPr>
        </p:nvSpPr>
        <p:spPr/>
        <p:txBody>
          <a:bodyPr/>
          <a:lstStyle/>
          <a:p>
            <a:fld id="{5BCB0E6B-13DE-40DA-98F2-28D426F9FF23}"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6A4092C-C904-4D39-A00E-5700AC2CEB95}" type="slidenum">
              <a:rPr lang="en-US"/>
              <a:pPr/>
              <a:t>5</a:t>
            </a:fld>
            <a:endParaRPr lang="en-US"/>
          </a:p>
        </p:txBody>
      </p:sp>
      <p:sp>
        <p:nvSpPr>
          <p:cNvPr id="420868" name="Rectangle 4"/>
          <p:cNvSpPr>
            <a:spLocks noGrp="1" noRot="1" noChangeAspect="1" noChangeArrowheads="1" noTextEdit="1"/>
          </p:cNvSpPr>
          <p:nvPr>
            <p:ph type="sldImg"/>
          </p:nvPr>
        </p:nvSpPr>
        <p:spPr>
          <a:xfrm>
            <a:off x="1092200" y="381000"/>
            <a:ext cx="4978400" cy="3733800"/>
          </a:xfrm>
          <a:ln/>
        </p:spPr>
      </p:sp>
      <p:sp>
        <p:nvSpPr>
          <p:cNvPr id="420869" name="Rectangle 5"/>
          <p:cNvSpPr>
            <a:spLocks noGrp="1" noChangeArrowheads="1"/>
          </p:cNvSpPr>
          <p:nvPr>
            <p:ph type="body" idx="1"/>
          </p:nvPr>
        </p:nvSpPr>
        <p:spPr/>
        <p:txBody>
          <a:bodyPr/>
          <a:lstStyle/>
          <a:p>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D7E923B-2842-429A-9BF9-867C05494213}" type="slidenum">
              <a:rPr lang="en-US"/>
              <a:pPr/>
              <a:t>6</a:t>
            </a:fld>
            <a:endParaRPr lang="en-US"/>
          </a:p>
        </p:txBody>
      </p:sp>
      <p:sp>
        <p:nvSpPr>
          <p:cNvPr id="455682" name="Rectangle 2"/>
          <p:cNvSpPr>
            <a:spLocks noGrp="1" noRot="1" noChangeAspect="1" noChangeArrowheads="1" noTextEdit="1"/>
          </p:cNvSpPr>
          <p:nvPr>
            <p:ph type="sldImg"/>
          </p:nvPr>
        </p:nvSpPr>
        <p:spPr>
          <a:xfrm>
            <a:off x="1092200" y="381000"/>
            <a:ext cx="4978400" cy="3733800"/>
          </a:xfrm>
          <a:ln/>
        </p:spPr>
      </p:sp>
      <p:sp>
        <p:nvSpPr>
          <p:cNvPr id="45568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65F2FA1-09F3-4036-8B50-98F466728680}" type="slidenum">
              <a:rPr lang="en-US"/>
              <a:pPr/>
              <a:t>7</a:t>
            </a:fld>
            <a:endParaRPr lang="en-US"/>
          </a:p>
        </p:txBody>
      </p:sp>
      <p:sp>
        <p:nvSpPr>
          <p:cNvPr id="56326" name="Rectangle 6"/>
          <p:cNvSpPr>
            <a:spLocks noGrp="1" noRot="1" noChangeAspect="1" noChangeArrowheads="1" noTextEdit="1"/>
          </p:cNvSpPr>
          <p:nvPr>
            <p:ph type="sldImg"/>
          </p:nvPr>
        </p:nvSpPr>
        <p:spPr>
          <a:xfrm>
            <a:off x="1092200" y="381000"/>
            <a:ext cx="4978400" cy="3733800"/>
          </a:xfrm>
          <a:ln/>
        </p:spPr>
      </p:sp>
      <p:sp>
        <p:nvSpPr>
          <p:cNvPr id="56327" name="Rectangle 7"/>
          <p:cNvSpPr>
            <a:spLocks noGrp="1" noChangeArrowheads="1"/>
          </p:cNvSpPr>
          <p:nvPr>
            <p:ph type="body" idx="1"/>
          </p:nvPr>
        </p:nvSpPr>
        <p:spPr/>
        <p:txBody>
          <a:bodyPr/>
          <a:lstStyle/>
          <a:p>
            <a:r>
              <a:rPr lang="en-US" dirty="0"/>
              <a:t>Review agendas (make agenda your own):</a:t>
            </a:r>
          </a:p>
          <a:p>
            <a:r>
              <a:rPr lang="en-US" dirty="0"/>
              <a:t>Hand out manuals (if not done so) – focus on them as resources that MUST be used during monitoring</a:t>
            </a:r>
          </a:p>
          <a:p>
            <a:r>
              <a:rPr lang="en-US" dirty="0"/>
              <a:t>They have permission to copy all/parts of the manual</a:t>
            </a:r>
          </a:p>
          <a:p>
            <a:r>
              <a:rPr lang="en-US" dirty="0"/>
              <a:t>Data sheets can be found throughout, but there are copy pages in the back, so they can write in the manual during the training</a:t>
            </a:r>
          </a:p>
          <a:p>
            <a:r>
              <a:rPr lang="en-US" dirty="0"/>
              <a:t>Datasheets are also online.</a:t>
            </a:r>
          </a:p>
          <a:p>
            <a:r>
              <a:rPr lang="en-US" dirty="0"/>
              <a:t>Highlighted are the ‘Big 3’ – categories for our parameters</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7CBA75B-AD09-45B3-8CE2-5703068600EB}" type="slidenum">
              <a:rPr lang="en-US"/>
              <a:pPr/>
              <a:t>8</a:t>
            </a:fld>
            <a:endParaRPr lang="en-US"/>
          </a:p>
        </p:txBody>
      </p:sp>
      <p:sp>
        <p:nvSpPr>
          <p:cNvPr id="58372" name="Rectangle 4"/>
          <p:cNvSpPr>
            <a:spLocks noGrp="1" noRot="1" noChangeAspect="1" noChangeArrowheads="1" noTextEdit="1"/>
          </p:cNvSpPr>
          <p:nvPr>
            <p:ph type="sldImg"/>
          </p:nvPr>
        </p:nvSpPr>
        <p:spPr>
          <a:xfrm>
            <a:off x="1092200" y="381000"/>
            <a:ext cx="4978400" cy="3733800"/>
          </a:xfrm>
          <a:ln/>
        </p:spPr>
      </p:sp>
      <p:sp>
        <p:nvSpPr>
          <p:cNvPr id="58373" name="Rectangle 5"/>
          <p:cNvSpPr>
            <a:spLocks noGrp="1" noChangeArrowheads="1"/>
          </p:cNvSpPr>
          <p:nvPr>
            <p:ph type="body" idx="1"/>
          </p:nvPr>
        </p:nvSpPr>
        <p:spPr/>
        <p:txBody>
          <a:bodyPr/>
          <a:lstStyle/>
          <a:p>
            <a:r>
              <a:rPr lang="en-US" dirty="0"/>
              <a:t>Highlights Safety First – read through each bullet point in Safety section</a:t>
            </a:r>
          </a:p>
          <a:p>
            <a:r>
              <a:rPr lang="en-US" dirty="0"/>
              <a:t>Intro to Aquatic Invasives but manual has full chapter on AIS in Ch. 6</a:t>
            </a:r>
          </a:p>
          <a:p>
            <a:r>
              <a:rPr lang="en-US" dirty="0"/>
              <a:t>Appendix A, place where folks can find info on equipment</a:t>
            </a:r>
          </a:p>
          <a:p>
            <a:r>
              <a:rPr lang="en-US" dirty="0"/>
              <a:t>Equipment program</a:t>
            </a:r>
          </a:p>
          <a:p>
            <a:pPr lvl="1"/>
            <a:r>
              <a:rPr lang="en-US" dirty="0"/>
              <a:t>	Grant kits – application for schools, nonprofits &amp; govt. agencies.</a:t>
            </a:r>
          </a:p>
          <a:p>
            <a:r>
              <a:rPr lang="en-US" dirty="0"/>
              <a:t>	Loaner kits - located throughout the state (see online map), available to trained volunteers</a:t>
            </a:r>
          </a:p>
          <a:p>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150B07C-65F5-49C7-80FB-6E5BB66C027C}" type="slidenum">
              <a:rPr lang="en-US"/>
              <a:pPr/>
              <a:t>9</a:t>
            </a:fld>
            <a:endParaRPr lang="en-US"/>
          </a:p>
        </p:txBody>
      </p:sp>
      <p:sp>
        <p:nvSpPr>
          <p:cNvPr id="62468" name="Rectangle 4"/>
          <p:cNvSpPr>
            <a:spLocks noGrp="1" noRot="1" noChangeAspect="1" noChangeArrowheads="1" noTextEdit="1"/>
          </p:cNvSpPr>
          <p:nvPr>
            <p:ph type="sldImg"/>
          </p:nvPr>
        </p:nvSpPr>
        <p:spPr>
          <a:xfrm>
            <a:off x="1092200" y="381000"/>
            <a:ext cx="4978400" cy="3733800"/>
          </a:xfrm>
          <a:ln/>
        </p:spPr>
      </p:sp>
      <p:sp>
        <p:nvSpPr>
          <p:cNvPr id="62469" name="Rectangle 5"/>
          <p:cNvSpPr>
            <a:spLocks noGrp="1" noChangeArrowheads="1"/>
          </p:cNvSpPr>
          <p:nvPr>
            <p:ph type="body" idx="1"/>
          </p:nvPr>
        </p:nvSpPr>
        <p:spPr/>
        <p:txBody>
          <a:bodyPr/>
          <a:lstStyle/>
          <a:p>
            <a:r>
              <a:rPr lang="en-US" dirty="0"/>
              <a:t>Ask the audience to give a definition of a watershed – want them to get that it’s the LAND AREA that drains into a particular water body.  </a:t>
            </a:r>
          </a:p>
          <a:p>
            <a:r>
              <a:rPr lang="en-US" dirty="0"/>
              <a:t>Sometimes useful in illustrating this concept:</a:t>
            </a:r>
          </a:p>
          <a:p>
            <a:r>
              <a:rPr lang="en-US" dirty="0"/>
              <a:t>  Water always flows downhill</a:t>
            </a:r>
          </a:p>
          <a:p>
            <a:r>
              <a:rPr lang="en-US" dirty="0"/>
              <a:t>  Imagine you’re a water drop – if you land in a particular spot in the watershed, which direction will you go?</a:t>
            </a:r>
          </a:p>
          <a:p>
            <a:r>
              <a:rPr lang="en-US" dirty="0"/>
              <a:t>  Can delineate watersheds by connecting high points on a topo map</a:t>
            </a:r>
          </a:p>
          <a:p>
            <a:r>
              <a:rPr lang="en-US" dirty="0"/>
              <a:t>  Watershed Tarp Activity (optional)</a:t>
            </a:r>
          </a:p>
          <a:p>
            <a:r>
              <a:rPr lang="en-US" dirty="0"/>
              <a:t>Most important point: Actions in one part of the watershed (even a small, remote area) impact water quality “down stream”.</a:t>
            </a:r>
          </a:p>
          <a:p>
            <a:r>
              <a:rPr lang="en-US" dirty="0"/>
              <a:t>FYI – the numbers indicate Stream Orders – 2 First orders streams converge to make a Second order &amp; so on…</a:t>
            </a:r>
          </a:p>
          <a:p>
            <a:pPr lvl="1"/>
            <a:r>
              <a:rPr lang="en-US" dirty="0"/>
              <a:t>70-75% streams worldwide are 1st or 2nd order streams (headwaters)</a:t>
            </a:r>
          </a:p>
          <a:p>
            <a:pPr lvl="1"/>
            <a:r>
              <a:rPr lang="en-US" dirty="0"/>
              <a:t>Ohio – 8th</a:t>
            </a:r>
          </a:p>
          <a:p>
            <a:pPr lvl="1"/>
            <a:r>
              <a:rPr lang="en-US" dirty="0"/>
              <a:t>Mississippi – 10th</a:t>
            </a:r>
          </a:p>
          <a:p>
            <a:pPr lvl="1"/>
            <a:r>
              <a:rPr lang="en-US" dirty="0"/>
              <a:t>Amazon – 12th</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9EC8AB8-A40F-42FE-82C5-259D1DEACE79}" type="slidenum">
              <a:rPr lang="en-US"/>
              <a:pPr/>
              <a:t>10</a:t>
            </a:fld>
            <a:endParaRPr lang="en-US"/>
          </a:p>
        </p:txBody>
      </p:sp>
      <p:sp>
        <p:nvSpPr>
          <p:cNvPr id="9218" name="Rectangle 2"/>
          <p:cNvSpPr>
            <a:spLocks noGrp="1" noRot="1" noChangeAspect="1" noChangeArrowheads="1"/>
          </p:cNvSpPr>
          <p:nvPr>
            <p:ph type="sldImg"/>
          </p:nvPr>
        </p:nvSpPr>
        <p:spPr bwMode="auto">
          <a:xfrm>
            <a:off x="1106488" y="698500"/>
            <a:ext cx="4646612" cy="3486150"/>
          </a:xfrm>
          <a:prstGeom prst="rect">
            <a:avLst/>
          </a:prstGeom>
          <a:solidFill>
            <a:srgbClr val="FFFFFF"/>
          </a:solidFill>
          <a:ln>
            <a:solidFill>
              <a:srgbClr val="000000"/>
            </a:solidFill>
            <a:miter lim="800000"/>
            <a:headEnd/>
            <a:tailEnd/>
          </a:ln>
        </p:spPr>
      </p:sp>
      <p:sp>
        <p:nvSpPr>
          <p:cNvPr id="9219" name="Rectangle 3"/>
          <p:cNvSpPr>
            <a:spLocks noGrp="1" noChangeArrowheads="1"/>
          </p:cNvSpPr>
          <p:nvPr>
            <p:ph type="body" idx="1"/>
          </p:nvPr>
        </p:nvSpPr>
        <p:spPr bwMode="auto">
          <a:xfrm>
            <a:off x="913805" y="4416099"/>
            <a:ext cx="5030391" cy="4182457"/>
          </a:xfrm>
          <a:prstGeom prst="rect">
            <a:avLst/>
          </a:prstGeom>
          <a:solidFill>
            <a:srgbClr val="FFFFFF"/>
          </a:solidFill>
          <a:ln>
            <a:solidFill>
              <a:srgbClr val="000000"/>
            </a:solidFill>
            <a:miter lim="800000"/>
            <a:headEnd/>
            <a:tailEnd/>
          </a:ln>
        </p:spPr>
        <p:txBody>
          <a:bodyPr lIns="92302" tIns="46151" rIns="92302" bIns="46151"/>
          <a:lstStyle/>
          <a:p>
            <a:r>
              <a:rPr lang="en-US"/>
              <a:t>Everyone lives in a watershed – Your own backyard is part of a watershed.  Down the street, there may be a small creek or drainage ditch, which will eventually lead to a larger stream, river, pond, or lake.  This means that what happens in your backyard, and your neighbor’s backyard, affects your whole environmental neighborhood!</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A6CF660B-A57A-49C0-88FC-A54D45400227}" type="slidenum">
              <a:rPr lang="en-US"/>
              <a:pPr/>
              <a:t>11</a:t>
            </a:fld>
            <a:endParaRPr lang="en-US"/>
          </a:p>
        </p:txBody>
      </p:sp>
      <p:sp>
        <p:nvSpPr>
          <p:cNvPr id="66562" name="Rectangle 3"/>
          <p:cNvSpPr txBox="1">
            <a:spLocks noGrp="1" noChangeArrowheads="1"/>
          </p:cNvSpPr>
          <p:nvPr/>
        </p:nvSpPr>
        <p:spPr bwMode="auto">
          <a:xfrm>
            <a:off x="0" y="0"/>
            <a:ext cx="2992438" cy="460375"/>
          </a:xfrm>
          <a:prstGeom prst="rect">
            <a:avLst/>
          </a:prstGeom>
          <a:noFill/>
          <a:ln w="12700">
            <a:noFill/>
            <a:miter lim="800000"/>
            <a:headEnd type="none" w="sm" len="sm"/>
            <a:tailEnd type="none" w="sm" len="sm"/>
          </a:ln>
        </p:spPr>
        <p:txBody>
          <a:bodyPr lIns="89620" tIns="44810" rIns="89620" bIns="44810"/>
          <a:lstStyle/>
          <a:p>
            <a:pPr defTabSz="895350" eaLnBrk="0" hangingPunct="0"/>
            <a:r>
              <a:rPr lang="en-US" sz="1200">
                <a:latin typeface="Times New Roman" pitchFamily="18" charset="0"/>
              </a:rPr>
              <a:t>Hoosier Riverwatch </a:t>
            </a:r>
          </a:p>
          <a:p>
            <a:pPr defTabSz="895350" eaLnBrk="0" hangingPunct="0"/>
            <a:r>
              <a:rPr lang="en-US" sz="1200">
                <a:latin typeface="Times New Roman" pitchFamily="18" charset="0"/>
              </a:rPr>
              <a:t>Basic Training</a:t>
            </a:r>
          </a:p>
        </p:txBody>
      </p:sp>
      <p:sp>
        <p:nvSpPr>
          <p:cNvPr id="66565" name="Rectangle 5"/>
          <p:cNvSpPr>
            <a:spLocks noGrp="1" noRot="1" noChangeAspect="1" noChangeArrowheads="1" noTextEdit="1"/>
          </p:cNvSpPr>
          <p:nvPr>
            <p:ph type="sldImg"/>
          </p:nvPr>
        </p:nvSpPr>
        <p:spPr>
          <a:xfrm>
            <a:off x="1092200" y="381000"/>
            <a:ext cx="4978400" cy="3733800"/>
          </a:xfrm>
          <a:ln/>
        </p:spPr>
      </p:sp>
      <p:sp>
        <p:nvSpPr>
          <p:cNvPr id="66566" name="Rectangle 6"/>
          <p:cNvSpPr>
            <a:spLocks noGrp="1" noChangeArrowheads="1"/>
          </p:cNvSpPr>
          <p:nvPr>
            <p:ph type="body" idx="1"/>
          </p:nvPr>
        </p:nvSpPr>
        <p:spPr/>
        <p:txBody>
          <a:bodyPr/>
          <a:lstStyle/>
          <a:p>
            <a:r>
              <a:rPr lang="en-US" dirty="0"/>
              <a:t>https://www.in.gov/idem/cleanwater/resources/indiana-huc-finder/ </a:t>
            </a:r>
          </a:p>
          <a:p>
            <a:endParaRPr lang="en-US" dirty="0"/>
          </a:p>
          <a:p>
            <a:r>
              <a:rPr lang="en-US" dirty="0"/>
              <a:t>These Hydrologic Unit Code Areas are watersheds delineated by the USGS</a:t>
            </a:r>
          </a:p>
          <a:p>
            <a:r>
              <a:rPr lang="en-US" dirty="0"/>
              <a:t>These cross state boundaries, and are used nationally to organize water quality data (used by EPA)</a:t>
            </a:r>
          </a:p>
          <a:p>
            <a:r>
              <a:rPr lang="en-US" dirty="0"/>
              <a:t>8-Digit Codes cover larger areas (outline and show example on map); 11- and 14-digit codes indicate smaller areas.</a:t>
            </a:r>
          </a:p>
          <a:p>
            <a:r>
              <a:rPr lang="en-US" dirty="0"/>
              <a:t>First two numbers are regions (21 total)</a:t>
            </a:r>
          </a:p>
          <a:p>
            <a:endParaRPr lang="en-US" dirty="0"/>
          </a:p>
          <a:p>
            <a:r>
              <a:rPr lang="en-US" dirty="0"/>
              <a:t>Discuss the direction that water flows in different parts of Indiana (may want to use colors to illustrate).  Teachers often find this useful – relates to maps, social studies, etc.</a:t>
            </a:r>
          </a:p>
          <a:p>
            <a:pPr lvl="1"/>
            <a:r>
              <a:rPr lang="en-US" dirty="0"/>
              <a:t>04 – Great Lakes Watershed</a:t>
            </a:r>
          </a:p>
          <a:p>
            <a:pPr lvl="1"/>
            <a:r>
              <a:rPr lang="en-US" dirty="0"/>
              <a:t>05 – Ohio River</a:t>
            </a:r>
          </a:p>
          <a:p>
            <a:pPr lvl="1"/>
            <a:r>
              <a:rPr lang="en-US" dirty="0"/>
              <a:t>07 – Upper Mississippi</a:t>
            </a:r>
          </a:p>
          <a:p>
            <a:endParaRPr lang="en-US" dirty="0"/>
          </a:p>
          <a:p>
            <a:r>
              <a:rPr lang="en-US" dirty="0"/>
              <a:t>Ask them to find their watershed – write it on If they have trouble, they can call the Riverwatch office.  However, tell them to consider the name of their river/creek and what it flows into – for example, if they can’t decide between the Sugar and Wildcat watersheds, but they determine that their creek ultimately flows into the Wildcat River, they have their answer.</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are examples of “sub-watersheds” in the Indianapolis area (Upper White watershed)</a:t>
            </a:r>
          </a:p>
          <a:p>
            <a:r>
              <a:rPr lang="en-US" dirty="0"/>
              <a:t>From left to right: Eagle Creek reservoir &amp; its tributaries, Lower Fall Creek (enters White River downtown), Upper Fall Creek (Geist Reservoir &amp; its tributaries)</a:t>
            </a:r>
          </a:p>
        </p:txBody>
      </p:sp>
      <p:sp>
        <p:nvSpPr>
          <p:cNvPr id="4" name="Slide Number Placeholder 3"/>
          <p:cNvSpPr>
            <a:spLocks noGrp="1"/>
          </p:cNvSpPr>
          <p:nvPr>
            <p:ph type="sldNum" sz="quarter" idx="5"/>
          </p:nvPr>
        </p:nvSpPr>
        <p:spPr/>
        <p:txBody>
          <a:bodyPr/>
          <a:lstStyle/>
          <a:p>
            <a:fld id="{4F7FEB45-FE01-46CB-911C-6BC3C254ED94}" type="slidenum">
              <a:rPr lang="en-US" smtClean="0"/>
              <a:pPr/>
              <a:t>12</a:t>
            </a:fld>
            <a:endParaRPr lang="en-US"/>
          </a:p>
        </p:txBody>
      </p:sp>
    </p:spTree>
    <p:extLst>
      <p:ext uri="{BB962C8B-B14F-4D97-AF65-F5344CB8AC3E}">
        <p14:creationId xmlns:p14="http://schemas.microsoft.com/office/powerpoint/2010/main" val="7001338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22BCD85-00D4-4C66-A48E-0DF75D35D718}" type="slidenum">
              <a:rPr lang="en-US"/>
              <a:pPr/>
              <a:t>13</a:t>
            </a:fld>
            <a:endParaRPr lang="en-US"/>
          </a:p>
        </p:txBody>
      </p:sp>
      <p:sp>
        <p:nvSpPr>
          <p:cNvPr id="23554" name="Rectangle 2"/>
          <p:cNvSpPr>
            <a:spLocks noGrp="1" noRot="1" noChangeAspect="1" noChangeArrowheads="1"/>
          </p:cNvSpPr>
          <p:nvPr>
            <p:ph type="sldImg"/>
          </p:nvPr>
        </p:nvSpPr>
        <p:spPr bwMode="auto">
          <a:xfrm>
            <a:off x="1106488" y="698500"/>
            <a:ext cx="4646612" cy="3486150"/>
          </a:xfrm>
          <a:prstGeom prst="rect">
            <a:avLst/>
          </a:prstGeom>
          <a:solidFill>
            <a:srgbClr val="FFFFFF"/>
          </a:solidFill>
          <a:ln>
            <a:solidFill>
              <a:srgbClr val="000000"/>
            </a:solidFill>
            <a:miter lim="800000"/>
            <a:headEnd/>
            <a:tailEnd/>
          </a:ln>
        </p:spPr>
      </p:sp>
      <p:sp>
        <p:nvSpPr>
          <p:cNvPr id="23555" name="Rectangle 3"/>
          <p:cNvSpPr>
            <a:spLocks noGrp="1" noChangeArrowheads="1"/>
          </p:cNvSpPr>
          <p:nvPr>
            <p:ph type="body" idx="1"/>
          </p:nvPr>
        </p:nvSpPr>
        <p:spPr bwMode="auto">
          <a:xfrm>
            <a:off x="913805" y="4416099"/>
            <a:ext cx="5030391" cy="4182457"/>
          </a:xfrm>
          <a:prstGeom prst="rect">
            <a:avLst/>
          </a:prstGeom>
          <a:solidFill>
            <a:srgbClr val="FFFFFF"/>
          </a:solidFill>
          <a:ln>
            <a:solidFill>
              <a:srgbClr val="000000"/>
            </a:solidFill>
            <a:miter lim="800000"/>
            <a:headEnd/>
            <a:tailEnd/>
          </a:ln>
        </p:spPr>
        <p:txBody>
          <a:bodyPr lIns="92302" tIns="46151" rIns="92302" bIns="46151"/>
          <a:lstStyle/>
          <a:p>
            <a:r>
              <a:rPr lang="en-US"/>
              <a:t>Have your audience guess the correct answer (#2).  </a:t>
            </a:r>
            <a:r>
              <a:rPr lang="en-US" i="1"/>
              <a:t>(Go to next slide for more information.)</a:t>
            </a:r>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68FAFA9-169D-470F-8183-E2404BEC1E7E}" type="slidenum">
              <a:rPr lang="en-US"/>
              <a:pPr/>
              <a:t>14</a:t>
            </a:fld>
            <a:endParaRPr lang="en-US"/>
          </a:p>
        </p:txBody>
      </p:sp>
      <p:sp>
        <p:nvSpPr>
          <p:cNvPr id="74754" name="Rectangle 2"/>
          <p:cNvSpPr>
            <a:spLocks noGrp="1" noRot="1" noChangeAspect="1" noChangeArrowheads="1" noTextEdit="1"/>
          </p:cNvSpPr>
          <p:nvPr>
            <p:ph type="sldImg"/>
          </p:nvPr>
        </p:nvSpPr>
        <p:spPr>
          <a:xfrm>
            <a:off x="1093788" y="379413"/>
            <a:ext cx="4978400" cy="3733800"/>
          </a:xfrm>
          <a:ln/>
        </p:spPr>
      </p:sp>
      <p:sp>
        <p:nvSpPr>
          <p:cNvPr id="74755" name="Rectangle 3"/>
          <p:cNvSpPr>
            <a:spLocks noGrp="1" noChangeArrowheads="1"/>
          </p:cNvSpPr>
          <p:nvPr>
            <p:ph type="body" idx="1"/>
          </p:nvPr>
        </p:nvSpPr>
        <p:spPr>
          <a:xfrm>
            <a:off x="685800" y="4419600"/>
            <a:ext cx="5943600" cy="4878388"/>
          </a:xfrm>
          <a:noFill/>
          <a:ln/>
        </p:spPr>
        <p:txBody>
          <a:bodyPr/>
          <a:lstStyle/>
          <a:p>
            <a:r>
              <a:rPr lang="en-US" dirty="0"/>
              <a:t>IDEM regulates point sources by use of permits.</a:t>
            </a:r>
          </a:p>
          <a:p>
            <a:r>
              <a:rPr lang="en-US" dirty="0"/>
              <a:t>Prior to 1972, the percentage of Point Source pollution would’ve been much higher, but regulation with Clean Water Act reduced dumping</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5CBD04D-3B43-4F69-B5DA-A0B546BD6036}" type="slidenum">
              <a:rPr lang="en-US"/>
              <a:pPr/>
              <a:t>15</a:t>
            </a:fld>
            <a:endParaRPr lang="en-US"/>
          </a:p>
        </p:txBody>
      </p:sp>
      <p:sp>
        <p:nvSpPr>
          <p:cNvPr id="76802" name="Rectangle 2"/>
          <p:cNvSpPr>
            <a:spLocks noGrp="1" noRot="1" noChangeAspect="1" noChangeArrowheads="1" noTextEdit="1"/>
          </p:cNvSpPr>
          <p:nvPr>
            <p:ph type="sldImg"/>
          </p:nvPr>
        </p:nvSpPr>
        <p:spPr>
          <a:xfrm>
            <a:off x="1093788" y="379413"/>
            <a:ext cx="4978400" cy="3733800"/>
          </a:xfrm>
          <a:ln/>
        </p:spPr>
      </p:sp>
      <p:sp>
        <p:nvSpPr>
          <p:cNvPr id="76803" name="Rectangle 3"/>
          <p:cNvSpPr>
            <a:spLocks noGrp="1" noChangeArrowheads="1"/>
          </p:cNvSpPr>
          <p:nvPr>
            <p:ph type="body" idx="1"/>
          </p:nvPr>
        </p:nvSpPr>
        <p:spPr>
          <a:xfrm>
            <a:off x="685800" y="4419600"/>
            <a:ext cx="5943600" cy="4878388"/>
          </a:xfrm>
          <a:ln/>
        </p:spPr>
        <p:txBody>
          <a:bodyPr/>
          <a:lstStyle/>
          <a:p>
            <a:r>
              <a:rPr lang="en-US" dirty="0"/>
              <a:t>If you notice the colorful sheen of motor oil in your creek, can you tell exactly which car it came from? No, this is non-point source pollution.</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0F28C0A-8BE4-49D1-B9D2-FD1F44279203}" type="slidenum">
              <a:rPr lang="en-US"/>
              <a:pPr/>
              <a:t>16</a:t>
            </a:fld>
            <a:endParaRPr lang="en-US"/>
          </a:p>
        </p:txBody>
      </p:sp>
      <p:sp>
        <p:nvSpPr>
          <p:cNvPr id="464898" name="Rectangle 2"/>
          <p:cNvSpPr>
            <a:spLocks noGrp="1" noRot="1" noChangeAspect="1" noChangeArrowheads="1" noTextEdit="1"/>
          </p:cNvSpPr>
          <p:nvPr>
            <p:ph type="sldImg"/>
          </p:nvPr>
        </p:nvSpPr>
        <p:spPr>
          <a:xfrm>
            <a:off x="1092200" y="381000"/>
            <a:ext cx="4978400" cy="3733800"/>
          </a:xfrm>
          <a:ln/>
        </p:spPr>
      </p:sp>
      <p:sp>
        <p:nvSpPr>
          <p:cNvPr id="464899" name="Rectangle 3"/>
          <p:cNvSpPr>
            <a:spLocks noGrp="1" noChangeArrowheads="1"/>
          </p:cNvSpPr>
          <p:nvPr>
            <p:ph type="body" idx="1"/>
          </p:nvPr>
        </p:nvSpPr>
        <p:spPr/>
        <p:txBody>
          <a:bodyPr/>
          <a:lstStyle/>
          <a:p>
            <a:r>
              <a:rPr lang="en-US" dirty="0"/>
              <a:t>PCBs = polychlorinated biphenyls – manmade chemical, yellowish oil, widespread use from 1920s until ban in 1979 but it persists in nature, slow to break down, detriment to human health</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1C9B0F3-CBAF-48FC-99B8-27B4CF8759CF}" type="slidenum">
              <a:rPr lang="en-US"/>
              <a:pPr/>
              <a:t>17</a:t>
            </a:fld>
            <a:endParaRPr lang="en-US"/>
          </a:p>
        </p:txBody>
      </p:sp>
      <p:sp>
        <p:nvSpPr>
          <p:cNvPr id="78852" name="Rectangle 4"/>
          <p:cNvSpPr>
            <a:spLocks noGrp="1" noRot="1" noChangeAspect="1" noChangeArrowheads="1" noTextEdit="1"/>
          </p:cNvSpPr>
          <p:nvPr>
            <p:ph type="sldImg"/>
          </p:nvPr>
        </p:nvSpPr>
        <p:spPr>
          <a:xfrm>
            <a:off x="1092200" y="381000"/>
            <a:ext cx="4978400" cy="3733800"/>
          </a:xfrm>
          <a:ln/>
        </p:spPr>
      </p:sp>
      <p:sp>
        <p:nvSpPr>
          <p:cNvPr id="78853" name="Rectangle 5"/>
          <p:cNvSpPr>
            <a:spLocks noGrp="1" noChangeArrowheads="1"/>
          </p:cNvSpPr>
          <p:nvPr>
            <p:ph type="body" idx="1"/>
          </p:nvPr>
        </p:nvSpPr>
        <p:spPr/>
        <p:txBody>
          <a:bodyPr/>
          <a:lstStyle/>
          <a:p>
            <a:r>
              <a:rPr lang="en-US" dirty="0"/>
              <a:t>Ask them for examples of point and non-point sources of pollution (can use drawing).</a:t>
            </a:r>
          </a:p>
          <a:p>
            <a:r>
              <a:rPr lang="en-US" dirty="0"/>
              <a:t>Be sure to cover thermal (ex. Cooling ponds, parking lots, clear cuts, etc.) and biological (zebra mussels, purple loosestrife, etc.) – these are not typically things that people think of as pollutants.</a:t>
            </a:r>
          </a:p>
          <a:p>
            <a:endParaRPr lang="en-US" dirty="0"/>
          </a:p>
          <a:p>
            <a:r>
              <a:rPr lang="en-US" dirty="0"/>
              <a:t>Leading source of water pollution? SEDIMENT (see page 17)</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7"/>
          <p:cNvSpPr>
            <a:spLocks noGrp="1" noChangeArrowheads="1"/>
          </p:cNvSpPr>
          <p:nvPr>
            <p:ph type="sldNum" sz="quarter" idx="5"/>
          </p:nvPr>
        </p:nvSpPr>
        <p:spPr>
          <a:noFill/>
        </p:spPr>
        <p:txBody>
          <a:bodyPr/>
          <a:lstStyle/>
          <a:p>
            <a:pPr defTabSz="930330"/>
            <a:fld id="{5F2C1970-6334-4CC6-A800-F883D1CA30DC}" type="slidenum">
              <a:rPr lang="en-US" smtClean="0"/>
              <a:pPr defTabSz="930330"/>
              <a:t>18</a:t>
            </a:fld>
            <a:endParaRPr lang="en-US" dirty="0"/>
          </a:p>
        </p:txBody>
      </p:sp>
      <p:sp>
        <p:nvSpPr>
          <p:cNvPr id="104451" name="Rectangle 2"/>
          <p:cNvSpPr>
            <a:spLocks noGrp="1" noRot="1" noChangeAspect="1" noChangeArrowheads="1" noTextEdit="1"/>
          </p:cNvSpPr>
          <p:nvPr>
            <p:ph type="sldImg"/>
          </p:nvPr>
        </p:nvSpPr>
        <p:spPr>
          <a:ln/>
        </p:spPr>
      </p:sp>
      <p:sp>
        <p:nvSpPr>
          <p:cNvPr id="104452" name="Rectangle 3"/>
          <p:cNvSpPr>
            <a:spLocks noGrp="1" noChangeArrowheads="1"/>
          </p:cNvSpPr>
          <p:nvPr>
            <p:ph type="body" idx="1"/>
          </p:nvPr>
        </p:nvSpPr>
        <p:spPr>
          <a:noFill/>
          <a:ln/>
        </p:spPr>
        <p:txBody>
          <a:bodyPr/>
          <a:lstStyle/>
          <a:p>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7"/>
          <p:cNvSpPr>
            <a:spLocks noGrp="1" noChangeArrowheads="1"/>
          </p:cNvSpPr>
          <p:nvPr>
            <p:ph type="sldNum" sz="quarter" idx="5"/>
          </p:nvPr>
        </p:nvSpPr>
        <p:spPr>
          <a:noFill/>
        </p:spPr>
        <p:txBody>
          <a:bodyPr/>
          <a:lstStyle/>
          <a:p>
            <a:pPr defTabSz="930330"/>
            <a:fld id="{174A11DD-CB98-47EF-A71D-9FF877794D2E}" type="slidenum">
              <a:rPr lang="en-US" smtClean="0"/>
              <a:pPr defTabSz="930330"/>
              <a:t>19</a:t>
            </a:fld>
            <a:endParaRPr lang="en-US" dirty="0"/>
          </a:p>
        </p:txBody>
      </p:sp>
      <p:sp>
        <p:nvSpPr>
          <p:cNvPr id="108547" name="Rectangle 2"/>
          <p:cNvSpPr>
            <a:spLocks noGrp="1" noRot="1" noChangeAspect="1" noChangeArrowheads="1" noTextEdit="1"/>
          </p:cNvSpPr>
          <p:nvPr>
            <p:ph type="sldImg"/>
          </p:nvPr>
        </p:nvSpPr>
        <p:spPr>
          <a:xfrm>
            <a:off x="1106488" y="695325"/>
            <a:ext cx="4646612" cy="3486150"/>
          </a:xfrm>
          <a:ln/>
        </p:spPr>
      </p:sp>
      <p:sp>
        <p:nvSpPr>
          <p:cNvPr id="108548" name="Rectangle 3"/>
          <p:cNvSpPr>
            <a:spLocks noGrp="1" noChangeArrowheads="1"/>
          </p:cNvSpPr>
          <p:nvPr>
            <p:ph type="body" idx="1"/>
          </p:nvPr>
        </p:nvSpPr>
        <p:spPr>
          <a:xfrm>
            <a:off x="686098" y="4416100"/>
            <a:ext cx="5485805" cy="4183995"/>
          </a:xfrm>
          <a:noFill/>
          <a:ln/>
        </p:spPr>
        <p:txBody>
          <a:bodyPr/>
          <a:lstStyle/>
          <a:p>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7"/>
          <p:cNvSpPr>
            <a:spLocks noGrp="1" noChangeArrowheads="1"/>
          </p:cNvSpPr>
          <p:nvPr>
            <p:ph type="sldNum" sz="quarter" idx="5"/>
          </p:nvPr>
        </p:nvSpPr>
        <p:spPr>
          <a:noFill/>
        </p:spPr>
        <p:txBody>
          <a:bodyPr/>
          <a:lstStyle/>
          <a:p>
            <a:pPr defTabSz="930330"/>
            <a:fld id="{0A3F582C-F7FF-4016-9395-13D4DF22EB75}" type="slidenum">
              <a:rPr lang="en-US" smtClean="0"/>
              <a:pPr defTabSz="930330"/>
              <a:t>20</a:t>
            </a:fld>
            <a:endParaRPr lang="en-US" dirty="0"/>
          </a:p>
        </p:txBody>
      </p:sp>
      <p:sp>
        <p:nvSpPr>
          <p:cNvPr id="109571" name="Rectangle 2"/>
          <p:cNvSpPr>
            <a:spLocks noGrp="1" noRot="1" noChangeAspect="1" noChangeArrowheads="1" noTextEdit="1"/>
          </p:cNvSpPr>
          <p:nvPr>
            <p:ph type="sldImg"/>
          </p:nvPr>
        </p:nvSpPr>
        <p:spPr>
          <a:xfrm>
            <a:off x="1106488" y="695325"/>
            <a:ext cx="4646612" cy="3486150"/>
          </a:xfrm>
          <a:ln/>
        </p:spPr>
      </p:sp>
      <p:sp>
        <p:nvSpPr>
          <p:cNvPr id="109572" name="Rectangle 3"/>
          <p:cNvSpPr>
            <a:spLocks noGrp="1" noChangeArrowheads="1"/>
          </p:cNvSpPr>
          <p:nvPr>
            <p:ph type="body" idx="1"/>
          </p:nvPr>
        </p:nvSpPr>
        <p:spPr>
          <a:xfrm>
            <a:off x="686098" y="4416100"/>
            <a:ext cx="5485805" cy="4183995"/>
          </a:xfrm>
          <a:noFill/>
          <a:ln/>
        </p:spPr>
        <p:txBody>
          <a:bodyPr/>
          <a:lstStyle/>
          <a:p>
            <a:r>
              <a:rPr lang="en-US" dirty="0"/>
              <a:t>With safety as top priority, volunteers can choose any accessible 200-ft stretch they want</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7"/>
          <p:cNvSpPr>
            <a:spLocks noGrp="1" noChangeArrowheads="1"/>
          </p:cNvSpPr>
          <p:nvPr>
            <p:ph type="sldNum" sz="quarter" idx="5"/>
          </p:nvPr>
        </p:nvSpPr>
        <p:spPr>
          <a:noFill/>
        </p:spPr>
        <p:txBody>
          <a:bodyPr/>
          <a:lstStyle/>
          <a:p>
            <a:pPr defTabSz="930330"/>
            <a:fld id="{6A2AE3B7-906E-45C3-A5CE-6252A962BF62}" type="slidenum">
              <a:rPr lang="en-US" smtClean="0"/>
              <a:pPr defTabSz="930330"/>
              <a:t>21</a:t>
            </a:fld>
            <a:endParaRPr lang="en-US" dirty="0"/>
          </a:p>
        </p:txBody>
      </p:sp>
      <p:sp>
        <p:nvSpPr>
          <p:cNvPr id="110595" name="Rectangle 2"/>
          <p:cNvSpPr>
            <a:spLocks noGrp="1" noRot="1" noChangeAspect="1" noChangeArrowheads="1" noTextEdit="1"/>
          </p:cNvSpPr>
          <p:nvPr>
            <p:ph type="sldImg"/>
          </p:nvPr>
        </p:nvSpPr>
        <p:spPr>
          <a:ln/>
        </p:spPr>
      </p:sp>
      <p:sp>
        <p:nvSpPr>
          <p:cNvPr id="110596" name="Rectangle 3"/>
          <p:cNvSpPr>
            <a:spLocks noGrp="1" noChangeArrowheads="1"/>
          </p:cNvSpPr>
          <p:nvPr>
            <p:ph type="body" idx="1"/>
          </p:nvPr>
        </p:nvSpPr>
        <p:spPr>
          <a:noFill/>
          <a:ln/>
        </p:spPr>
        <p:txBody>
          <a:bodyPr/>
          <a:lstStyle/>
          <a:p>
            <a:r>
              <a:rPr lang="en-US" dirty="0"/>
              <a:t>With safety as a top priority, volunteers can sample anytime they want</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7"/>
          <p:cNvSpPr>
            <a:spLocks noGrp="1" noChangeArrowheads="1"/>
          </p:cNvSpPr>
          <p:nvPr>
            <p:ph type="sldNum" sz="quarter" idx="5"/>
          </p:nvPr>
        </p:nvSpPr>
        <p:spPr>
          <a:noFill/>
        </p:spPr>
        <p:txBody>
          <a:bodyPr/>
          <a:lstStyle/>
          <a:p>
            <a:pPr defTabSz="930330"/>
            <a:fld id="{33F9A554-888A-4602-8597-E27DC919B158}" type="slidenum">
              <a:rPr lang="en-US" smtClean="0"/>
              <a:pPr defTabSz="930330"/>
              <a:t>23</a:t>
            </a:fld>
            <a:endParaRPr lang="en-US" dirty="0"/>
          </a:p>
        </p:txBody>
      </p:sp>
      <p:sp>
        <p:nvSpPr>
          <p:cNvPr id="112643" name="Rectangle 2"/>
          <p:cNvSpPr>
            <a:spLocks noGrp="1" noRot="1" noChangeAspect="1" noChangeArrowheads="1" noTextEdit="1"/>
          </p:cNvSpPr>
          <p:nvPr>
            <p:ph type="sldImg"/>
          </p:nvPr>
        </p:nvSpPr>
        <p:spPr>
          <a:xfrm>
            <a:off x="1128713" y="706438"/>
            <a:ext cx="4603750" cy="3452812"/>
          </a:xfrm>
          <a:ln/>
        </p:spPr>
      </p:sp>
      <p:sp>
        <p:nvSpPr>
          <p:cNvPr id="112644" name="Rectangle 3"/>
          <p:cNvSpPr>
            <a:spLocks noGrp="1" noChangeArrowheads="1"/>
          </p:cNvSpPr>
          <p:nvPr>
            <p:ph type="body" idx="1"/>
          </p:nvPr>
        </p:nvSpPr>
        <p:spPr>
          <a:xfrm>
            <a:off x="610195" y="4191682"/>
            <a:ext cx="5715000" cy="4439154"/>
          </a:xfrm>
          <a:noFill/>
          <a:ln/>
        </p:spPr>
        <p:txBody>
          <a:bodyPr/>
          <a:lstStyle/>
          <a:p>
            <a:r>
              <a:rPr lang="en-US" sz="1400" dirty="0"/>
              <a:t>The goal of QA/QC is to find accurate (representative of true value) &amp; precise (repeatable) data</a:t>
            </a:r>
          </a:p>
          <a:p>
            <a:r>
              <a:rPr lang="en-US" sz="1400" dirty="0"/>
              <a:t>Hoosier Riverwatch data may not be as accurate as data collected with more sophisticated technologies (test strips vs electronic probes), but it does offer a “ballpark” figure</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94073DE-CF3A-440F-BFF9-66FC6C8E7BBE}" type="slidenum">
              <a:rPr lang="en-US"/>
              <a:pPr/>
              <a:t>24</a:t>
            </a:fld>
            <a:endParaRPr lang="en-US"/>
          </a:p>
        </p:txBody>
      </p:sp>
      <p:sp>
        <p:nvSpPr>
          <p:cNvPr id="117762" name="Rectangle 2"/>
          <p:cNvSpPr>
            <a:spLocks noGrp="1" noRot="1" noChangeAspect="1" noChangeArrowheads="1" noTextEdit="1"/>
          </p:cNvSpPr>
          <p:nvPr>
            <p:ph type="sldImg"/>
          </p:nvPr>
        </p:nvSpPr>
        <p:spPr>
          <a:xfrm>
            <a:off x="1092200" y="379413"/>
            <a:ext cx="4978400" cy="3733800"/>
          </a:xfrm>
          <a:ln/>
        </p:spPr>
      </p:sp>
      <p:sp>
        <p:nvSpPr>
          <p:cNvPr id="117763" name="Rectangle 3"/>
          <p:cNvSpPr>
            <a:spLocks noGrp="1" noChangeArrowheads="1"/>
          </p:cNvSpPr>
          <p:nvPr>
            <p:ph type="body" idx="1"/>
          </p:nvPr>
        </p:nvSpPr>
        <p:spPr>
          <a:xfrm>
            <a:off x="685800" y="4419600"/>
            <a:ext cx="5943600" cy="4878388"/>
          </a:xfrm>
          <a:noFill/>
          <a:ln/>
        </p:spPr>
        <p:txBody>
          <a:bodyPr/>
          <a:lstStyle/>
          <a:p>
            <a:r>
              <a:rPr lang="en-US" dirty="0"/>
              <a:t>We recommend volunteers do all 3 to provide the best information about a site, but dependent on volunteer time, resources, etc.</a:t>
            </a:r>
          </a:p>
          <a:p>
            <a:r>
              <a:rPr lang="en-US" dirty="0"/>
              <a:t>Do volunteers need to complete every test? NO – some tests may not be applicable (habitat evaluation difficult on larger river)</a:t>
            </a:r>
          </a:p>
          <a:p>
            <a:r>
              <a:rPr lang="en-US" dirty="0"/>
              <a:t>You can suggest that:</a:t>
            </a:r>
          </a:p>
          <a:p>
            <a:pPr lvl="1"/>
            <a:r>
              <a:rPr lang="en-US" dirty="0"/>
              <a:t>Chemistry data can be collected more often than other data</a:t>
            </a:r>
          </a:p>
          <a:p>
            <a:pPr lvl="1"/>
            <a:r>
              <a:rPr lang="en-US" dirty="0"/>
              <a:t>Macros and habitat could be done seasonally</a:t>
            </a:r>
          </a:p>
          <a:p>
            <a:pPr lvl="2">
              <a:buFontTx/>
              <a:buChar char="•"/>
            </a:pPr>
            <a:r>
              <a:rPr lang="en-US" dirty="0"/>
              <a:t>Collect at same time each year to minimize year to year variability (i.e. Spring after ice broken and late-stage larva are present or late fall when organisms are more mature.)</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2ADF3CC-A93C-4F58-BAEE-5CBADECC8FF1}" type="slidenum">
              <a:rPr lang="en-US"/>
              <a:pPr/>
              <a:t>25</a:t>
            </a:fld>
            <a:endParaRPr lang="en-US"/>
          </a:p>
        </p:txBody>
      </p:sp>
      <p:sp>
        <p:nvSpPr>
          <p:cNvPr id="121860" name="Rectangle 4"/>
          <p:cNvSpPr>
            <a:spLocks noGrp="1" noRot="1" noChangeAspect="1" noChangeArrowheads="1" noTextEdit="1"/>
          </p:cNvSpPr>
          <p:nvPr>
            <p:ph type="sldImg"/>
          </p:nvPr>
        </p:nvSpPr>
        <p:spPr>
          <a:xfrm>
            <a:off x="1092200" y="381000"/>
            <a:ext cx="4978400" cy="3733800"/>
          </a:xfrm>
          <a:ln/>
        </p:spPr>
      </p:sp>
      <p:sp>
        <p:nvSpPr>
          <p:cNvPr id="121861" name="Rectangle 5"/>
          <p:cNvSpPr>
            <a:spLocks noGrp="1" noChangeArrowheads="1"/>
          </p:cNvSpPr>
          <p:nvPr>
            <p:ph type="body" idx="1"/>
          </p:nvPr>
        </p:nvSpPr>
        <p:spPr/>
        <p:txBody>
          <a:bodyPr/>
          <a:lstStyle/>
          <a:p>
            <a:r>
              <a:rPr lang="en-US" dirty="0"/>
              <a:t>Activity BEFORE showing this slide – draw a stream that you imagine is the perfect/healthy example of a stream habitat, share characteristics in discussion</a:t>
            </a:r>
          </a:p>
          <a:p>
            <a:endParaRPr lang="en-US" dirty="0"/>
          </a:p>
          <a:p>
            <a:r>
              <a:rPr lang="en-US" dirty="0"/>
              <a:t>Examples:</a:t>
            </a:r>
          </a:p>
          <a:p>
            <a:r>
              <a:rPr lang="en-US" dirty="0"/>
              <a:t>Meanders (curves) – decrease water velocity, decrease erosion, results in variety of depth and substrate conditions</a:t>
            </a:r>
          </a:p>
          <a:p>
            <a:r>
              <a:rPr lang="en-US" dirty="0"/>
              <a:t>Riparian vegetation – filters pollution runoff before it reaches water, roots hold onto soil (reducing erosion)</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A2AEBF0-FA73-4C1B-90FC-582B3C08412F}" type="slidenum">
              <a:rPr lang="en-US"/>
              <a:pPr/>
              <a:t>26</a:t>
            </a:fld>
            <a:endParaRPr lang="en-US"/>
          </a:p>
        </p:txBody>
      </p:sp>
      <p:sp>
        <p:nvSpPr>
          <p:cNvPr id="123908" name="Rectangle 4"/>
          <p:cNvSpPr>
            <a:spLocks noGrp="1" noRot="1" noChangeAspect="1" noChangeArrowheads="1" noTextEdit="1"/>
          </p:cNvSpPr>
          <p:nvPr>
            <p:ph type="sldImg"/>
          </p:nvPr>
        </p:nvSpPr>
        <p:spPr>
          <a:xfrm>
            <a:off x="1092200" y="381000"/>
            <a:ext cx="4978400" cy="3733800"/>
          </a:xfrm>
          <a:ln/>
        </p:spPr>
      </p:sp>
      <p:sp>
        <p:nvSpPr>
          <p:cNvPr id="123909" name="Rectangle 5"/>
          <p:cNvSpPr>
            <a:spLocks noGrp="1" noChangeArrowheads="1"/>
          </p:cNvSpPr>
          <p:nvPr>
            <p:ph type="body" idx="1"/>
          </p:nvPr>
        </p:nvSpPr>
        <p:spPr/>
        <p:txBody>
          <a:bodyPr/>
          <a:lstStyle/>
          <a:p>
            <a:r>
              <a:rPr lang="en-US"/>
              <a:t>Useful in explaining riparian vegetation (runs alongside and out from the stream).</a:t>
            </a:r>
          </a:p>
          <a:p>
            <a:endParaRPr lang="en-US"/>
          </a:p>
          <a:p>
            <a:r>
              <a:rPr lang="en-US"/>
              <a:t>Useful in illustrating variety of depths and substrates – some organisms are very picky, will only be found under certain conditions (ex. shallow and rocky). </a:t>
            </a:r>
          </a:p>
          <a:p>
            <a:endParaRPr lang="en-US"/>
          </a:p>
          <a:p>
            <a:r>
              <a:rPr lang="en-US"/>
              <a:t>Healthy streams tend to have a variety of habitats – can support a more diverse community of living things.</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A7B3FC5-EA23-4F9B-95CD-90AF669024A2}" type="slidenum">
              <a:rPr lang="en-US"/>
              <a:pPr/>
              <a:t>27</a:t>
            </a:fld>
            <a:endParaRPr lang="en-US"/>
          </a:p>
        </p:txBody>
      </p:sp>
      <p:sp>
        <p:nvSpPr>
          <p:cNvPr id="128004" name="Rectangle 4"/>
          <p:cNvSpPr>
            <a:spLocks noGrp="1" noRot="1" noChangeAspect="1" noChangeArrowheads="1" noTextEdit="1"/>
          </p:cNvSpPr>
          <p:nvPr>
            <p:ph type="sldImg"/>
          </p:nvPr>
        </p:nvSpPr>
        <p:spPr>
          <a:xfrm>
            <a:off x="1092200" y="381000"/>
            <a:ext cx="4978400" cy="3733800"/>
          </a:xfrm>
          <a:ln/>
        </p:spPr>
      </p:sp>
      <p:sp>
        <p:nvSpPr>
          <p:cNvPr id="128005" name="Rectangle 5"/>
          <p:cNvSpPr>
            <a:spLocks noGrp="1" noChangeArrowheads="1"/>
          </p:cNvSpPr>
          <p:nvPr>
            <p:ph type="body" idx="1"/>
          </p:nvPr>
        </p:nvSpPr>
        <p:spPr/>
        <p:txBody>
          <a:bodyPr/>
          <a:lstStyle/>
          <a:p>
            <a:r>
              <a:rPr lang="en-US" dirty="0"/>
              <a:t>“CQHEI” – considers the factors important for healthy aquatic habitats</a:t>
            </a:r>
          </a:p>
          <a:p>
            <a:r>
              <a:rPr lang="en-US" dirty="0"/>
              <a:t>Based on the professional QHEI, used by IDEM, Ohio EPA, etc.</a:t>
            </a:r>
          </a:p>
          <a:p>
            <a:r>
              <a:rPr lang="en-US" dirty="0"/>
              <a:t>Designed for use in </a:t>
            </a:r>
            <a:r>
              <a:rPr lang="en-US" dirty="0" err="1"/>
              <a:t>wadeable</a:t>
            </a:r>
            <a:r>
              <a:rPr lang="en-US" dirty="0"/>
              <a:t> streams, not large rivers or intermittent streams.</a:t>
            </a:r>
          </a:p>
          <a:p>
            <a:r>
              <a:rPr lang="en-US" dirty="0"/>
              <a:t>Can still use it to assess habitat of these water bodies, but final score is not as meaningful.</a:t>
            </a: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135AC42-5856-4361-8F0F-C8C2879D2F51}" type="slidenum">
              <a:rPr lang="en-US"/>
              <a:pPr/>
              <a:t>28</a:t>
            </a:fld>
            <a:endParaRPr lang="en-US"/>
          </a:p>
        </p:txBody>
      </p:sp>
      <p:sp>
        <p:nvSpPr>
          <p:cNvPr id="130052" name="Rectangle 4"/>
          <p:cNvSpPr>
            <a:spLocks noGrp="1" noRot="1" noChangeAspect="1" noChangeArrowheads="1" noTextEdit="1"/>
          </p:cNvSpPr>
          <p:nvPr>
            <p:ph type="sldImg"/>
          </p:nvPr>
        </p:nvSpPr>
        <p:spPr>
          <a:xfrm>
            <a:off x="1092200" y="381000"/>
            <a:ext cx="4978400" cy="3733800"/>
          </a:xfrm>
          <a:ln/>
        </p:spPr>
      </p:sp>
      <p:sp>
        <p:nvSpPr>
          <p:cNvPr id="130053" name="Rectangle 5"/>
          <p:cNvSpPr>
            <a:spLocks noGrp="1" noChangeArrowheads="1"/>
          </p:cNvSpPr>
          <p:nvPr>
            <p:ph type="body" idx="1"/>
          </p:nvPr>
        </p:nvSpPr>
        <p:spPr/>
        <p:txBody>
          <a:bodyPr/>
          <a:lstStyle/>
          <a:p>
            <a:r>
              <a:rPr lang="en-US" dirty="0"/>
              <a:t>Instructions - stress the importance of using these, particularly the first couple of times they use the CQHEI</a:t>
            </a:r>
          </a:p>
          <a:p>
            <a:endParaRPr lang="en-US" dirty="0"/>
          </a:p>
          <a:p>
            <a:r>
              <a:rPr lang="en-US" dirty="0"/>
              <a:t>The assessment is done over the entire 200 foot site.</a:t>
            </a:r>
          </a:p>
          <a:p>
            <a:r>
              <a:rPr lang="en-US" dirty="0"/>
              <a:t>Some sections are “select all that apply” but most require a single, best choice (“mostly” is a term used frequently and does introduce subjectivity into this test)</a:t>
            </a:r>
          </a:p>
          <a:p>
            <a:r>
              <a:rPr lang="en-US" dirty="0"/>
              <a:t>IF you are split 50/50 between two choices, you may take the average of both points</a:t>
            </a:r>
          </a:p>
          <a:p>
            <a:r>
              <a:rPr lang="en-US" dirty="0"/>
              <a:t>Stress the importance of filling out each section.  The database will not allow them to submit the data if anything is left blank, OR if they choose more than 2 items (except in sections II and </a:t>
            </a:r>
            <a:r>
              <a:rPr lang="en-US" dirty="0" err="1"/>
              <a:t>Vb</a:t>
            </a:r>
            <a:r>
              <a:rPr lang="en-US" dirty="0"/>
              <a:t>).</a:t>
            </a: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CAC7FC6-A13D-45A9-98B6-A539B4E9B34F}" type="slidenum">
              <a:rPr lang="en-US"/>
              <a:pPr/>
              <a:t>29</a:t>
            </a:fld>
            <a:endParaRPr lang="en-US"/>
          </a:p>
        </p:txBody>
      </p:sp>
      <p:sp>
        <p:nvSpPr>
          <p:cNvPr id="132098" name="Rectangle 2"/>
          <p:cNvSpPr>
            <a:spLocks noGrp="1" noRot="1" noChangeAspect="1" noChangeArrowheads="1" noTextEdit="1"/>
          </p:cNvSpPr>
          <p:nvPr>
            <p:ph type="sldImg"/>
          </p:nvPr>
        </p:nvSpPr>
        <p:spPr>
          <a:xfrm>
            <a:off x="1092200" y="685800"/>
            <a:ext cx="4673600" cy="3505200"/>
          </a:xfrm>
          <a:ln/>
        </p:spPr>
      </p:sp>
      <p:sp>
        <p:nvSpPr>
          <p:cNvPr id="132099" name="Rectangle 3"/>
          <p:cNvSpPr>
            <a:spLocks noGrp="1" noChangeArrowheads="1"/>
          </p:cNvSpPr>
          <p:nvPr>
            <p:ph type="body" idx="1"/>
          </p:nvPr>
        </p:nvSpPr>
        <p:spPr>
          <a:xfrm>
            <a:off x="933450" y="4422775"/>
            <a:ext cx="5448300" cy="4187825"/>
          </a:xfrm>
          <a:noFill/>
          <a:ln/>
        </p:spPr>
        <p:txBody>
          <a:bodyPr/>
          <a:lstStyle/>
          <a:p>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E339357-C2DE-41F7-8286-A956D7550DD9}" type="slidenum">
              <a:rPr lang="en-US"/>
              <a:pPr/>
              <a:t>30</a:t>
            </a:fld>
            <a:endParaRPr lang="en-US"/>
          </a:p>
        </p:txBody>
      </p:sp>
      <p:sp>
        <p:nvSpPr>
          <p:cNvPr id="125954" name="Rectangle 2"/>
          <p:cNvSpPr>
            <a:spLocks noGrp="1" noRot="1" noChangeAspect="1" noChangeArrowheads="1" noTextEdit="1"/>
          </p:cNvSpPr>
          <p:nvPr>
            <p:ph type="sldImg"/>
          </p:nvPr>
        </p:nvSpPr>
        <p:spPr>
          <a:xfrm>
            <a:off x="1093788" y="379413"/>
            <a:ext cx="4978400" cy="3733800"/>
          </a:xfrm>
          <a:ln/>
        </p:spPr>
      </p:sp>
      <p:sp>
        <p:nvSpPr>
          <p:cNvPr id="125955" name="Rectangle 3"/>
          <p:cNvSpPr>
            <a:spLocks noGrp="1" noChangeArrowheads="1"/>
          </p:cNvSpPr>
          <p:nvPr>
            <p:ph type="body" idx="1"/>
          </p:nvPr>
        </p:nvSpPr>
        <p:spPr>
          <a:xfrm>
            <a:off x="685800" y="4419600"/>
            <a:ext cx="5943600" cy="4878388"/>
          </a:xfrm>
          <a:noFill/>
          <a:ln/>
        </p:spPr>
        <p:txBody>
          <a:bodyPr/>
          <a:lstStyle/>
          <a:p>
            <a:r>
              <a:rPr lang="en-US" dirty="0"/>
              <a:t>Even if we cannot apply a specific grade, we have an innate ability to determine which of two streams is of higher quality (ex: right photo has better characteristics even if it does have rip rap, etc.)</a:t>
            </a: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9BA8D0E-8599-46B4-B089-3577A978DAEF}" type="slidenum">
              <a:rPr lang="en-US"/>
              <a:pPr/>
              <a:t>31</a:t>
            </a:fld>
            <a:endParaRPr lang="en-US"/>
          </a:p>
        </p:txBody>
      </p:sp>
      <p:sp>
        <p:nvSpPr>
          <p:cNvPr id="427010" name="Rectangle 2"/>
          <p:cNvSpPr>
            <a:spLocks noGrp="1" noRot="1" noChangeAspect="1" noChangeArrowheads="1" noTextEdit="1"/>
          </p:cNvSpPr>
          <p:nvPr>
            <p:ph type="sldImg"/>
          </p:nvPr>
        </p:nvSpPr>
        <p:spPr>
          <a:xfrm>
            <a:off x="1092200" y="379413"/>
            <a:ext cx="4978400" cy="3733800"/>
          </a:xfrm>
          <a:ln/>
        </p:spPr>
      </p:sp>
      <p:sp>
        <p:nvSpPr>
          <p:cNvPr id="427011" name="Rectangle 3"/>
          <p:cNvSpPr>
            <a:spLocks noGrp="1" noChangeArrowheads="1"/>
          </p:cNvSpPr>
          <p:nvPr>
            <p:ph type="body" idx="1"/>
          </p:nvPr>
        </p:nvSpPr>
        <p:spPr>
          <a:xfrm>
            <a:off x="685800" y="4419600"/>
            <a:ext cx="5943600" cy="4878388"/>
          </a:xfrm>
        </p:spPr>
        <p:txBody>
          <a:bodyPr/>
          <a:lstStyle/>
          <a:p>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E0FBF8A-BF35-4BB9-AC29-D96026FC15A2}" type="slidenum">
              <a:rPr lang="en-US"/>
              <a:pPr/>
              <a:t>32</a:t>
            </a:fld>
            <a:endParaRPr lang="en-US"/>
          </a:p>
        </p:txBody>
      </p:sp>
      <p:sp>
        <p:nvSpPr>
          <p:cNvPr id="136196" name="Rectangle 4"/>
          <p:cNvSpPr>
            <a:spLocks noGrp="1" noRot="1" noChangeAspect="1" noChangeArrowheads="1" noTextEdit="1"/>
          </p:cNvSpPr>
          <p:nvPr>
            <p:ph type="sldImg"/>
          </p:nvPr>
        </p:nvSpPr>
        <p:spPr>
          <a:xfrm>
            <a:off x="1092200" y="381000"/>
            <a:ext cx="4978400" cy="3733800"/>
          </a:xfrm>
          <a:ln/>
        </p:spPr>
      </p:sp>
      <p:sp>
        <p:nvSpPr>
          <p:cNvPr id="136197" name="Rectangle 5"/>
          <p:cNvSpPr>
            <a:spLocks noGrp="1" noChangeArrowheads="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Flow data helps interpret chemical, habitat, and biological data – a lot can change with high or low flow conditions.</a:t>
            </a:r>
          </a:p>
          <a:p>
            <a:r>
              <a:rPr lang="en-US" dirty="0"/>
              <a:t>Measurements MUST be recorded in FEET (or decimal feet) - NO inches or meters (because final unit is cubic FEET per second)</a:t>
            </a:r>
          </a:p>
          <a:p>
            <a:r>
              <a:rPr lang="en-US" dirty="0"/>
              <a:t>Surface velocity (float test) – demonstrate using Easter egg, fishing bobber, apple/orange, etc. Place into water (don’t drop) and time the travel</a:t>
            </a:r>
          </a:p>
          <a:p>
            <a:r>
              <a:rPr lang="en-US" dirty="0"/>
              <a:t>If very slow flow results in very long time for 10 ft. reduce to 5 ft (the equation length/seconds will still equate to the same velocity)</a:t>
            </a: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67DF286-33DA-4BD4-908A-85FCE098AC61}" type="slidenum">
              <a:rPr lang="en-US"/>
              <a:pPr/>
              <a:t>33</a:t>
            </a:fld>
            <a:endParaRPr lang="en-US"/>
          </a:p>
        </p:txBody>
      </p:sp>
      <p:sp>
        <p:nvSpPr>
          <p:cNvPr id="150532" name="Rectangle 4"/>
          <p:cNvSpPr>
            <a:spLocks noGrp="1" noRot="1" noChangeAspect="1" noChangeArrowheads="1" noTextEdit="1"/>
          </p:cNvSpPr>
          <p:nvPr>
            <p:ph type="sldImg"/>
          </p:nvPr>
        </p:nvSpPr>
        <p:spPr>
          <a:xfrm>
            <a:off x="1092200" y="381000"/>
            <a:ext cx="4978400" cy="3733800"/>
          </a:xfrm>
          <a:ln/>
        </p:spPr>
      </p:sp>
      <p:sp>
        <p:nvSpPr>
          <p:cNvPr id="150533" name="Rectangle 5"/>
          <p:cNvSpPr>
            <a:spLocks noGrp="1" noChangeArrowheads="1"/>
          </p:cNvSpPr>
          <p:nvPr>
            <p:ph type="body" idx="1"/>
          </p:nvPr>
        </p:nvSpPr>
        <p:spPr/>
        <p:txBody>
          <a:bodyPr/>
          <a:lstStyle/>
          <a:p>
            <a:r>
              <a:rPr lang="en-US" dirty="0"/>
              <a:t>These are 8 of the 9 tests selected by the National Sanitation Foundation in the 1970’s as the most meaningful for overall water body health.</a:t>
            </a:r>
          </a:p>
          <a:p>
            <a:r>
              <a:rPr lang="en-US" dirty="0"/>
              <a:t>Last two are the most skipped tests (due to the time constraint – 5 days for BOD &amp; 48 hours for E. coli)</a:t>
            </a: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DEB7C9F-98A2-4039-BDF3-E09986D8D9AA}" type="slidenum">
              <a:rPr lang="en-US"/>
              <a:pPr/>
              <a:t>34</a:t>
            </a:fld>
            <a:endParaRPr lang="en-US"/>
          </a:p>
        </p:txBody>
      </p:sp>
      <p:sp>
        <p:nvSpPr>
          <p:cNvPr id="484354" name="Rectangle 2"/>
          <p:cNvSpPr>
            <a:spLocks noGrp="1" noRot="1" noChangeAspect="1" noChangeArrowheads="1" noTextEdit="1"/>
          </p:cNvSpPr>
          <p:nvPr>
            <p:ph type="sldImg"/>
          </p:nvPr>
        </p:nvSpPr>
        <p:spPr>
          <a:xfrm>
            <a:off x="1092200" y="381000"/>
            <a:ext cx="4978400" cy="3733800"/>
          </a:xfrm>
          <a:ln/>
        </p:spPr>
      </p:sp>
      <p:sp>
        <p:nvSpPr>
          <p:cNvPr id="48435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10D95FF-B874-4C61-8E39-5BADEB20D590}" type="slidenum">
              <a:rPr lang="en-US"/>
              <a:pPr/>
              <a:t>35</a:t>
            </a:fld>
            <a:endParaRPr lang="en-US"/>
          </a:p>
        </p:txBody>
      </p:sp>
      <p:sp>
        <p:nvSpPr>
          <p:cNvPr id="158724" name="Rectangle 4"/>
          <p:cNvSpPr>
            <a:spLocks noGrp="1" noRot="1" noChangeAspect="1" noChangeArrowheads="1" noTextEdit="1"/>
          </p:cNvSpPr>
          <p:nvPr>
            <p:ph type="sldImg"/>
          </p:nvPr>
        </p:nvSpPr>
        <p:spPr>
          <a:xfrm>
            <a:off x="1092200" y="381000"/>
            <a:ext cx="4978400" cy="3733800"/>
          </a:xfrm>
          <a:ln/>
        </p:spPr>
      </p:sp>
      <p:sp>
        <p:nvSpPr>
          <p:cNvPr id="158725" name="Rectangle 5"/>
          <p:cNvSpPr>
            <a:spLocks noGrp="1" noChangeArrowheads="1"/>
          </p:cNvSpPr>
          <p:nvPr>
            <p:ph type="body" idx="1"/>
          </p:nvPr>
        </p:nvSpPr>
        <p:spPr/>
        <p:txBody>
          <a:bodyPr/>
          <a:lstStyle/>
          <a:p>
            <a:r>
              <a:rPr lang="en-US" dirty="0"/>
              <a:t>Concept diagram showing some of the possible relationships between chemical parameters (i.e. if sediment/turbidity rise, temperature rises, DO drops, etc.)</a:t>
            </a:r>
          </a:p>
          <a:p>
            <a:r>
              <a:rPr lang="en-US" dirty="0"/>
              <a:t>Optional: Introduce them to critical thinking questions (white form)</a:t>
            </a: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9BA05CD-FA11-41F9-B1EB-ED5A57918B77}" type="slidenum">
              <a:rPr lang="en-US"/>
              <a:pPr/>
              <a:t>36</a:t>
            </a:fld>
            <a:endParaRPr lang="en-US"/>
          </a:p>
        </p:txBody>
      </p:sp>
      <p:sp>
        <p:nvSpPr>
          <p:cNvPr id="377858" name="Rectangle 2"/>
          <p:cNvSpPr>
            <a:spLocks noGrp="1" noRot="1" noChangeAspect="1" noChangeArrowheads="1" noTextEdit="1"/>
          </p:cNvSpPr>
          <p:nvPr>
            <p:ph type="sldImg"/>
          </p:nvPr>
        </p:nvSpPr>
        <p:spPr>
          <a:xfrm>
            <a:off x="1092200" y="381000"/>
            <a:ext cx="4978400" cy="3733800"/>
          </a:xfrm>
          <a:ln/>
        </p:spPr>
      </p:sp>
      <p:sp>
        <p:nvSpPr>
          <p:cNvPr id="377859" name="Rectangle 3"/>
          <p:cNvSpPr>
            <a:spLocks noGrp="1" noChangeArrowheads="1"/>
          </p:cNvSpPr>
          <p:nvPr>
            <p:ph type="body" idx="1"/>
          </p:nvPr>
        </p:nvSpPr>
        <p:spPr/>
        <p:txBody>
          <a:bodyPr/>
          <a:lstStyle/>
          <a:p>
            <a:r>
              <a:rPr lang="en-US" dirty="0"/>
              <a:t>Point out Samples #1-3 (we look for averages), gray column at right (Q-values &amp; weighting factors)</a:t>
            </a:r>
          </a:p>
          <a:p>
            <a:endParaRPr lang="en-US"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03ED272-3784-45AA-8425-B49E8BDDF662}" type="slidenum">
              <a:rPr lang="en-US"/>
              <a:pPr/>
              <a:t>37</a:t>
            </a:fld>
            <a:endParaRPr lang="en-US"/>
          </a:p>
        </p:txBody>
      </p:sp>
      <p:sp>
        <p:nvSpPr>
          <p:cNvPr id="248834" name="Rectangle 2"/>
          <p:cNvSpPr>
            <a:spLocks noGrp="1" noRot="1" noChangeAspect="1" noChangeArrowheads="1" noTextEdit="1"/>
          </p:cNvSpPr>
          <p:nvPr>
            <p:ph type="sldImg"/>
          </p:nvPr>
        </p:nvSpPr>
        <p:spPr>
          <a:xfrm>
            <a:off x="1093788" y="379413"/>
            <a:ext cx="4978400" cy="3733800"/>
          </a:xfrm>
          <a:ln/>
        </p:spPr>
      </p:sp>
      <p:sp>
        <p:nvSpPr>
          <p:cNvPr id="248835" name="Rectangle 3"/>
          <p:cNvSpPr>
            <a:spLocks noGrp="1" noChangeArrowheads="1"/>
          </p:cNvSpPr>
          <p:nvPr>
            <p:ph type="body" idx="1"/>
          </p:nvPr>
        </p:nvSpPr>
        <p:spPr>
          <a:xfrm>
            <a:off x="685800" y="4419600"/>
            <a:ext cx="5943600" cy="4878388"/>
          </a:xfrm>
          <a:noFill/>
          <a:ln/>
        </p:spPr>
        <p:txBody>
          <a:bodyPr/>
          <a:lstStyle/>
          <a:p>
            <a:r>
              <a:rPr lang="en-US" dirty="0"/>
              <a:t>Talk about Water Quality Index and Q-values (Quality Values)</a:t>
            </a:r>
          </a:p>
          <a:p>
            <a:pPr lvl="1"/>
            <a:r>
              <a:rPr lang="en-US" dirty="0"/>
              <a:t>They help interpret results in terms of overall water quality (like a grade) AND allow easier comparison of different units (ppm vs cm vs CFU/100mL)</a:t>
            </a:r>
          </a:p>
          <a:p>
            <a:pPr lvl="1"/>
            <a:r>
              <a:rPr lang="en-US" dirty="0"/>
              <a:t>Q-charts found after most tests (No Q-values for Orthophosphate and Nitrite)</a:t>
            </a:r>
          </a:p>
          <a:p>
            <a:endParaRPr lang="en-US" sz="1800"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5F80E1B-FFF5-4D87-89BF-E684FDB1FFCE}" type="slidenum">
              <a:rPr lang="en-US"/>
              <a:pPr/>
              <a:t>38</a:t>
            </a:fld>
            <a:endParaRPr lang="en-US"/>
          </a:p>
        </p:txBody>
      </p:sp>
      <p:sp>
        <p:nvSpPr>
          <p:cNvPr id="164866" name="Rectangle 2"/>
          <p:cNvSpPr>
            <a:spLocks noGrp="1" noRot="1" noChangeAspect="1" noChangeArrowheads="1" noTextEdit="1"/>
          </p:cNvSpPr>
          <p:nvPr>
            <p:ph type="sldImg"/>
          </p:nvPr>
        </p:nvSpPr>
        <p:spPr>
          <a:xfrm>
            <a:off x="1093788" y="379413"/>
            <a:ext cx="4978400" cy="3733800"/>
          </a:xfrm>
          <a:ln/>
        </p:spPr>
      </p:sp>
      <p:sp>
        <p:nvSpPr>
          <p:cNvPr id="164867" name="Rectangle 3"/>
          <p:cNvSpPr>
            <a:spLocks noGrp="1" noChangeArrowheads="1"/>
          </p:cNvSpPr>
          <p:nvPr>
            <p:ph type="body" idx="1"/>
          </p:nvPr>
        </p:nvSpPr>
        <p:spPr>
          <a:xfrm>
            <a:off x="685800" y="4419600"/>
            <a:ext cx="5943600" cy="4878388"/>
          </a:xfrm>
          <a:ln/>
        </p:spPr>
        <p:txBody>
          <a:bodyPr/>
          <a:lstStyle/>
          <a:p>
            <a:r>
              <a:rPr lang="en-US" dirty="0"/>
              <a:t>Take air temp BEFORE dipping thermometer in water</a:t>
            </a: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D1EEFAC-5B22-4F5E-B562-FB2973F8F64B}" type="slidenum">
              <a:rPr lang="en-US"/>
              <a:pPr/>
              <a:t>39</a:t>
            </a:fld>
            <a:endParaRPr lang="en-US"/>
          </a:p>
        </p:txBody>
      </p:sp>
      <p:sp>
        <p:nvSpPr>
          <p:cNvPr id="378882" name="Rectangle 2"/>
          <p:cNvSpPr>
            <a:spLocks noGrp="1" noRot="1" noChangeAspect="1" noChangeArrowheads="1" noTextEdit="1"/>
          </p:cNvSpPr>
          <p:nvPr>
            <p:ph type="sldImg"/>
          </p:nvPr>
        </p:nvSpPr>
        <p:spPr>
          <a:xfrm>
            <a:off x="1092200" y="381000"/>
            <a:ext cx="4978400" cy="3733800"/>
          </a:xfrm>
          <a:ln/>
        </p:spPr>
      </p:sp>
      <p:sp>
        <p:nvSpPr>
          <p:cNvPr id="37888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A0BC90B-CCD5-4303-BBE3-C62AAAF88102}" type="slidenum">
              <a:rPr lang="en-US"/>
              <a:pPr/>
              <a:t>40</a:t>
            </a:fld>
            <a:endParaRPr lang="en-US"/>
          </a:p>
        </p:txBody>
      </p:sp>
      <p:sp>
        <p:nvSpPr>
          <p:cNvPr id="160770" name="Rectangle 2"/>
          <p:cNvSpPr>
            <a:spLocks noGrp="1" noRot="1" noChangeAspect="1" noChangeArrowheads="1" noTextEdit="1"/>
          </p:cNvSpPr>
          <p:nvPr>
            <p:ph type="sldImg"/>
          </p:nvPr>
        </p:nvSpPr>
        <p:spPr>
          <a:xfrm>
            <a:off x="1093788" y="379413"/>
            <a:ext cx="4978400" cy="3733800"/>
          </a:xfrm>
          <a:ln/>
        </p:spPr>
      </p:sp>
      <p:sp>
        <p:nvSpPr>
          <p:cNvPr id="160771" name="Rectangle 3"/>
          <p:cNvSpPr>
            <a:spLocks noGrp="1" noChangeArrowheads="1"/>
          </p:cNvSpPr>
          <p:nvPr>
            <p:ph type="body" idx="1"/>
          </p:nvPr>
        </p:nvSpPr>
        <p:spPr>
          <a:xfrm>
            <a:off x="685800" y="4419600"/>
            <a:ext cx="5943600" cy="4878388"/>
          </a:xfrm>
        </p:spPr>
        <p:txBody>
          <a:bodyPr/>
          <a:lstStyle/>
          <a:p>
            <a:endParaRPr lang="en-US"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1EDD9F3-3449-4AFF-994A-C686D5EA8D63}" type="slidenum">
              <a:rPr lang="en-US"/>
              <a:pPr/>
              <a:t>41</a:t>
            </a:fld>
            <a:endParaRPr lang="en-US"/>
          </a:p>
        </p:txBody>
      </p:sp>
      <p:sp>
        <p:nvSpPr>
          <p:cNvPr id="162820" name="Rectangle 4"/>
          <p:cNvSpPr>
            <a:spLocks noGrp="1" noRot="1" noChangeAspect="1" noChangeArrowheads="1" noTextEdit="1"/>
          </p:cNvSpPr>
          <p:nvPr>
            <p:ph type="sldImg"/>
          </p:nvPr>
        </p:nvSpPr>
        <p:spPr>
          <a:xfrm>
            <a:off x="1092200" y="381000"/>
            <a:ext cx="4978400" cy="3733800"/>
          </a:xfrm>
          <a:ln/>
        </p:spPr>
      </p:sp>
      <p:sp>
        <p:nvSpPr>
          <p:cNvPr id="162821" name="Rectangle 5"/>
          <p:cNvSpPr>
            <a:spLocks noGrp="1" noChangeArrowheads="1"/>
          </p:cNvSpPr>
          <p:nvPr>
            <p:ph type="body" idx="1"/>
          </p:nvPr>
        </p:nvSpPr>
        <p:spPr/>
        <p:txBody>
          <a:bodyPr/>
          <a:lstStyle/>
          <a:p>
            <a:pPr marL="228600" indent="-228600"/>
            <a:r>
              <a:rPr lang="en-US" dirty="0"/>
              <a:t>Take the water temp. at the site, then ~1 mile upstream, and subtract.  </a:t>
            </a:r>
          </a:p>
          <a:p>
            <a:pPr marL="228600" indent="-228600"/>
            <a:r>
              <a:rPr lang="en-US" dirty="0"/>
              <a:t>Testing for thermal pollution.</a:t>
            </a:r>
          </a:p>
          <a:p>
            <a:pPr marL="228600" indent="-228600"/>
            <a:r>
              <a:rPr lang="en-US" dirty="0"/>
              <a:t>Drastic changes in temperature can have major impacts on the life in a stream.</a:t>
            </a: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70B0582-A97E-42CB-BB28-A02BBF325C32}" type="slidenum">
              <a:rPr lang="en-US"/>
              <a:pPr/>
              <a:t>43</a:t>
            </a:fld>
            <a:endParaRPr lang="en-US"/>
          </a:p>
        </p:txBody>
      </p:sp>
      <p:sp>
        <p:nvSpPr>
          <p:cNvPr id="379906" name="Rectangle 2"/>
          <p:cNvSpPr>
            <a:spLocks noGrp="1" noRot="1" noChangeAspect="1" noChangeArrowheads="1" noTextEdit="1"/>
          </p:cNvSpPr>
          <p:nvPr>
            <p:ph type="sldImg"/>
          </p:nvPr>
        </p:nvSpPr>
        <p:spPr>
          <a:xfrm>
            <a:off x="1092200" y="381000"/>
            <a:ext cx="4978400" cy="3733800"/>
          </a:xfrm>
          <a:ln/>
        </p:spPr>
      </p:sp>
      <p:sp>
        <p:nvSpPr>
          <p:cNvPr id="37990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F16E4B8-D8F7-4367-83B5-820D548DE6EC}" type="slidenum">
              <a:rPr lang="en-US"/>
              <a:pPr/>
              <a:t>44</a:t>
            </a:fld>
            <a:endParaRPr lang="en-US"/>
          </a:p>
        </p:txBody>
      </p:sp>
      <p:sp>
        <p:nvSpPr>
          <p:cNvPr id="173060" name="Rectangle 4"/>
          <p:cNvSpPr>
            <a:spLocks noGrp="1" noRot="1" noChangeAspect="1" noChangeArrowheads="1" noTextEdit="1"/>
          </p:cNvSpPr>
          <p:nvPr>
            <p:ph type="sldImg"/>
          </p:nvPr>
        </p:nvSpPr>
        <p:spPr>
          <a:xfrm>
            <a:off x="1092200" y="381000"/>
            <a:ext cx="4978400" cy="3733800"/>
          </a:xfrm>
          <a:ln/>
        </p:spPr>
      </p:sp>
      <p:sp>
        <p:nvSpPr>
          <p:cNvPr id="173061" name="Rectangle 5"/>
          <p:cNvSpPr>
            <a:spLocks noGrp="1" noChangeArrowheads="1"/>
          </p:cNvSpPr>
          <p:nvPr>
            <p:ph type="body" idx="1"/>
          </p:nvPr>
        </p:nvSpPr>
        <p:spPr/>
        <p:txBody>
          <a:bodyPr/>
          <a:lstStyle/>
          <a:p>
            <a:r>
              <a:rPr lang="en-US" dirty="0"/>
              <a:t>Riffles – water and air mix; tend to be excellent places to find macroinvertebrates.</a:t>
            </a:r>
          </a:p>
          <a:p>
            <a:r>
              <a:rPr lang="en-US" dirty="0"/>
              <a:t>NO Q-value for DO itself</a:t>
            </a: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B4E2A52-0967-4734-AC87-E3DD9AE43252}" type="slidenum">
              <a:rPr lang="en-US"/>
              <a:pPr/>
              <a:t>45</a:t>
            </a:fld>
            <a:endParaRPr lang="en-US"/>
          </a:p>
        </p:txBody>
      </p:sp>
      <p:sp>
        <p:nvSpPr>
          <p:cNvPr id="175106" name="Rectangle 2"/>
          <p:cNvSpPr>
            <a:spLocks noGrp="1" noRot="1" noChangeAspect="1" noChangeArrowheads="1" noTextEdit="1"/>
          </p:cNvSpPr>
          <p:nvPr>
            <p:ph type="sldImg"/>
          </p:nvPr>
        </p:nvSpPr>
        <p:spPr>
          <a:xfrm>
            <a:off x="1092200" y="685800"/>
            <a:ext cx="4673600" cy="3505200"/>
          </a:xfrm>
          <a:ln/>
        </p:spPr>
      </p:sp>
      <p:sp>
        <p:nvSpPr>
          <p:cNvPr id="175107" name="Rectangle 3"/>
          <p:cNvSpPr>
            <a:spLocks noGrp="1" noChangeArrowheads="1"/>
          </p:cNvSpPr>
          <p:nvPr>
            <p:ph type="body" idx="1"/>
          </p:nvPr>
        </p:nvSpPr>
        <p:spPr>
          <a:xfrm>
            <a:off x="933450" y="4422775"/>
            <a:ext cx="5448300" cy="4187825"/>
          </a:xfrm>
          <a:ln/>
        </p:spPr>
        <p:txBody>
          <a:bodyPr/>
          <a:lstStyle/>
          <a:p>
            <a:r>
              <a:rPr lang="en-US" dirty="0"/>
              <a:t>% Sat DOES have Q-value</a:t>
            </a: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20072BE-B0F4-4225-A8B5-903659FEC3A4}" type="slidenum">
              <a:rPr lang="en-US"/>
              <a:pPr/>
              <a:t>46</a:t>
            </a:fld>
            <a:endParaRPr lang="en-US"/>
          </a:p>
        </p:txBody>
      </p:sp>
      <p:sp>
        <p:nvSpPr>
          <p:cNvPr id="177154" name="Rectangle 2"/>
          <p:cNvSpPr>
            <a:spLocks noGrp="1" noRot="1" noChangeAspect="1" noChangeArrowheads="1" noTextEdit="1"/>
          </p:cNvSpPr>
          <p:nvPr>
            <p:ph type="sldImg"/>
          </p:nvPr>
        </p:nvSpPr>
        <p:spPr>
          <a:xfrm>
            <a:off x="1093788" y="379413"/>
            <a:ext cx="4978400" cy="3733800"/>
          </a:xfrm>
          <a:ln/>
        </p:spPr>
      </p:sp>
      <p:sp>
        <p:nvSpPr>
          <p:cNvPr id="177155" name="Rectangle 3"/>
          <p:cNvSpPr>
            <a:spLocks noGrp="1" noChangeArrowheads="1"/>
          </p:cNvSpPr>
          <p:nvPr>
            <p:ph type="body" idx="1"/>
          </p:nvPr>
        </p:nvSpPr>
        <p:spPr>
          <a:xfrm>
            <a:off x="685800" y="4419600"/>
            <a:ext cx="5943600" cy="4878388"/>
          </a:xfrm>
          <a:ln/>
        </p:spPr>
        <p:txBody>
          <a:bodyPr/>
          <a:lstStyle/>
          <a:p>
            <a:endParaRPr 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137DCDA-D50E-4516-AB0D-677BE754C44C}" type="slidenum">
              <a:rPr lang="en-US"/>
              <a:pPr/>
              <a:t>47</a:t>
            </a:fld>
            <a:endParaRPr lang="en-US"/>
          </a:p>
        </p:txBody>
      </p:sp>
      <p:sp>
        <p:nvSpPr>
          <p:cNvPr id="179204" name="Rectangle 4"/>
          <p:cNvSpPr>
            <a:spLocks noGrp="1" noRot="1" noChangeAspect="1" noChangeArrowheads="1" noTextEdit="1"/>
          </p:cNvSpPr>
          <p:nvPr>
            <p:ph type="sldImg"/>
          </p:nvPr>
        </p:nvSpPr>
        <p:spPr>
          <a:xfrm>
            <a:off x="1092200" y="381000"/>
            <a:ext cx="4978400" cy="3733800"/>
          </a:xfrm>
          <a:ln/>
        </p:spPr>
      </p:sp>
      <p:sp>
        <p:nvSpPr>
          <p:cNvPr id="179205" name="Rectangle 5"/>
          <p:cNvSpPr>
            <a:spLocks noGrp="1" noChangeArrowheads="1"/>
          </p:cNvSpPr>
          <p:nvPr>
            <p:ph type="body" idx="1"/>
          </p:nvPr>
        </p:nvSpPr>
        <p:spPr/>
        <p:txBody>
          <a:bodyPr/>
          <a:lstStyle/>
          <a:p>
            <a:r>
              <a:rPr lang="en-US" dirty="0"/>
              <a:t>This figure is used to determine % saturation for DO</a:t>
            </a:r>
          </a:p>
          <a:p>
            <a:r>
              <a:rPr lang="en-US" dirty="0"/>
              <a:t>Use a straight edge to connect the water temperature with the DO concentration – read %Saturation from middle line.</a:t>
            </a:r>
          </a:p>
          <a:p>
            <a:endParaRPr lang="en-US"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B4C29BC-D164-4C66-B2B6-0134A1E4AC0F}" type="slidenum">
              <a:rPr lang="en-US"/>
              <a:pPr/>
              <a:t>48</a:t>
            </a:fld>
            <a:endParaRPr lang="en-US"/>
          </a:p>
        </p:txBody>
      </p:sp>
      <p:sp>
        <p:nvSpPr>
          <p:cNvPr id="181252" name="Rectangle 4"/>
          <p:cNvSpPr>
            <a:spLocks noGrp="1" noRot="1" noChangeAspect="1" noChangeArrowheads="1" noTextEdit="1"/>
          </p:cNvSpPr>
          <p:nvPr>
            <p:ph type="sldImg"/>
          </p:nvPr>
        </p:nvSpPr>
        <p:spPr>
          <a:xfrm>
            <a:off x="1092200" y="381000"/>
            <a:ext cx="4978400" cy="3733800"/>
          </a:xfrm>
          <a:ln/>
        </p:spPr>
      </p:sp>
      <p:sp>
        <p:nvSpPr>
          <p:cNvPr id="181253" name="Rectangle 5"/>
          <p:cNvSpPr>
            <a:spLocks noGrp="1" noChangeArrowheads="1"/>
          </p:cNvSpPr>
          <p:nvPr>
            <p:ph type="body" idx="1"/>
          </p:nvPr>
        </p:nvSpPr>
        <p:spPr/>
        <p:txBody>
          <a:bodyPr/>
          <a:lstStyle/>
          <a:p>
            <a:r>
              <a:rPr lang="en-US" dirty="0"/>
              <a:t>Oxygen-consuming bacteria break down organic waste in water, so this is an indirect way of measuring the amount of organic waste.  The more waste in the water, the greater the potential for oxygen depletion.</a:t>
            </a:r>
          </a:p>
          <a:p>
            <a:r>
              <a:rPr lang="en-US" dirty="0"/>
              <a:t>Fill bottle underneath the water so no bubbles can get in</a:t>
            </a:r>
          </a:p>
          <a:p>
            <a:r>
              <a:rPr lang="en-US" dirty="0"/>
              <a:t>Light proof bottles OR place in dark area so no photosynthesis</a:t>
            </a:r>
          </a:p>
          <a:p>
            <a:endParaRPr lang="en-US" dirty="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7CD2D53-0145-48D6-B8E5-7A6CCDA580A4}" type="slidenum">
              <a:rPr lang="en-US"/>
              <a:pPr/>
              <a:t>49</a:t>
            </a:fld>
            <a:endParaRPr lang="en-US"/>
          </a:p>
        </p:txBody>
      </p:sp>
      <p:sp>
        <p:nvSpPr>
          <p:cNvPr id="380930" name="Rectangle 2"/>
          <p:cNvSpPr>
            <a:spLocks noGrp="1" noRot="1" noChangeAspect="1" noChangeArrowheads="1" noTextEdit="1"/>
          </p:cNvSpPr>
          <p:nvPr>
            <p:ph type="sldImg"/>
          </p:nvPr>
        </p:nvSpPr>
        <p:spPr>
          <a:xfrm>
            <a:off x="1092200" y="381000"/>
            <a:ext cx="4978400" cy="3733800"/>
          </a:xfrm>
          <a:ln/>
        </p:spPr>
      </p:sp>
      <p:sp>
        <p:nvSpPr>
          <p:cNvPr id="38093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24E9984-C536-4FB6-BBAD-10972646087F}" type="slidenum">
              <a:rPr lang="en-US"/>
              <a:pPr/>
              <a:t>50</a:t>
            </a:fld>
            <a:endParaRPr lang="en-US"/>
          </a:p>
        </p:txBody>
      </p:sp>
      <p:sp>
        <p:nvSpPr>
          <p:cNvPr id="187396" name="Rectangle 4"/>
          <p:cNvSpPr>
            <a:spLocks noGrp="1" noRot="1" noChangeAspect="1" noChangeArrowheads="1" noTextEdit="1"/>
          </p:cNvSpPr>
          <p:nvPr>
            <p:ph type="sldImg"/>
          </p:nvPr>
        </p:nvSpPr>
        <p:spPr>
          <a:xfrm>
            <a:off x="1092200" y="381000"/>
            <a:ext cx="4978400" cy="3733800"/>
          </a:xfrm>
          <a:ln/>
        </p:spPr>
      </p:sp>
      <p:sp>
        <p:nvSpPr>
          <p:cNvPr id="187397" name="Rectangle 5"/>
          <p:cNvSpPr>
            <a:spLocks noGrp="1" noChangeArrowheads="1"/>
          </p:cNvSpPr>
          <p:nvPr>
            <p:ph type="body" idx="1"/>
          </p:nvPr>
        </p:nvSpPr>
        <p:spPr/>
        <p:txBody>
          <a:bodyPr/>
          <a:lstStyle/>
          <a:p>
            <a:endParaRPr lang="en-US" dirty="0"/>
          </a:p>
          <a:p>
            <a:endParaRPr lang="en-US" dirty="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B95C115-1297-4662-A808-B417193F153E}" type="slidenum">
              <a:rPr lang="en-US"/>
              <a:pPr/>
              <a:t>51</a:t>
            </a:fld>
            <a:endParaRPr lang="en-US"/>
          </a:p>
        </p:txBody>
      </p:sp>
      <p:sp>
        <p:nvSpPr>
          <p:cNvPr id="189444" name="Rectangle 4"/>
          <p:cNvSpPr>
            <a:spLocks noGrp="1" noRot="1" noChangeAspect="1" noChangeArrowheads="1" noTextEdit="1"/>
          </p:cNvSpPr>
          <p:nvPr>
            <p:ph type="sldImg"/>
          </p:nvPr>
        </p:nvSpPr>
        <p:spPr>
          <a:xfrm>
            <a:off x="1092200" y="381000"/>
            <a:ext cx="4978400" cy="3733800"/>
          </a:xfrm>
          <a:ln/>
        </p:spPr>
      </p:sp>
      <p:sp>
        <p:nvSpPr>
          <p:cNvPr id="189445" name="Rectangle 5"/>
          <p:cNvSpPr>
            <a:spLocks noGrp="1" noChangeArrowheads="1"/>
          </p:cNvSpPr>
          <p:nvPr>
            <p:ph type="body" idx="1"/>
          </p:nvPr>
        </p:nvSpPr>
        <p:spPr/>
        <p:txBody>
          <a:bodyPr/>
          <a:lstStyle/>
          <a:p>
            <a:r>
              <a:rPr lang="en-US" dirty="0"/>
              <a:t>Good place to mention the relationship between aquatic life and </a:t>
            </a:r>
            <a:r>
              <a:rPr lang="en-US" dirty="0" err="1"/>
              <a:t>pH.</a:t>
            </a:r>
            <a:endParaRPr lang="en-US" dirty="0"/>
          </a:p>
          <a:p>
            <a:r>
              <a:rPr lang="en-US" dirty="0"/>
              <a:t>Some bacteria survive in bleach? Yes, the label will read 99.9% bacteria killed (0.1% can survive)</a:t>
            </a: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Why is average Indiana pH 7.5 if rain is acidic? LIMESTONE geology!</a:t>
            </a:r>
          </a:p>
        </p:txBody>
      </p:sp>
      <p:sp>
        <p:nvSpPr>
          <p:cNvPr id="4" name="Slide Number Placeholder 3"/>
          <p:cNvSpPr>
            <a:spLocks noGrp="1"/>
          </p:cNvSpPr>
          <p:nvPr>
            <p:ph type="sldNum" sz="quarter" idx="5"/>
          </p:nvPr>
        </p:nvSpPr>
        <p:spPr/>
        <p:txBody>
          <a:bodyPr/>
          <a:lstStyle/>
          <a:p>
            <a:fld id="{4F7FEB45-FE01-46CB-911C-6BC3C254ED94}" type="slidenum">
              <a:rPr lang="en-US" smtClean="0"/>
              <a:pPr/>
              <a:t>52</a:t>
            </a:fld>
            <a:endParaRPr lang="en-US"/>
          </a:p>
        </p:txBody>
      </p:sp>
    </p:spTree>
    <p:extLst>
      <p:ext uri="{BB962C8B-B14F-4D97-AF65-F5344CB8AC3E}">
        <p14:creationId xmlns:p14="http://schemas.microsoft.com/office/powerpoint/2010/main" val="171133676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02FFBB4-6EF3-4800-B0A8-326A25A8DBCC}" type="slidenum">
              <a:rPr lang="en-US"/>
              <a:pPr/>
              <a:t>53</a:t>
            </a:fld>
            <a:endParaRPr lang="en-US"/>
          </a:p>
        </p:txBody>
      </p:sp>
      <p:sp>
        <p:nvSpPr>
          <p:cNvPr id="375810" name="Rectangle 2"/>
          <p:cNvSpPr>
            <a:spLocks noGrp="1" noRot="1" noChangeAspect="1" noChangeArrowheads="1" noTextEdit="1"/>
          </p:cNvSpPr>
          <p:nvPr>
            <p:ph type="sldImg"/>
          </p:nvPr>
        </p:nvSpPr>
        <p:spPr>
          <a:xfrm>
            <a:off x="1092200" y="381000"/>
            <a:ext cx="4978400" cy="3733800"/>
          </a:xfrm>
          <a:ln/>
        </p:spPr>
      </p:sp>
      <p:sp>
        <p:nvSpPr>
          <p:cNvPr id="37581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4AB992E-BF1C-43F0-9F3C-7F0D3DEB3447}" type="slidenum">
              <a:rPr lang="en-US"/>
              <a:pPr/>
              <a:t>54</a:t>
            </a:fld>
            <a:endParaRPr lang="en-US"/>
          </a:p>
        </p:txBody>
      </p:sp>
      <p:sp>
        <p:nvSpPr>
          <p:cNvPr id="193540" name="Rectangle 4"/>
          <p:cNvSpPr>
            <a:spLocks noGrp="1" noRot="1" noChangeAspect="1" noChangeArrowheads="1" noTextEdit="1"/>
          </p:cNvSpPr>
          <p:nvPr>
            <p:ph type="sldImg"/>
          </p:nvPr>
        </p:nvSpPr>
        <p:spPr>
          <a:xfrm>
            <a:off x="1092200" y="381000"/>
            <a:ext cx="4978400" cy="3733800"/>
          </a:xfrm>
          <a:ln/>
        </p:spPr>
      </p:sp>
      <p:sp>
        <p:nvSpPr>
          <p:cNvPr id="193541" name="Rectangle 5"/>
          <p:cNvSpPr>
            <a:spLocks noGrp="1" noChangeArrowheads="1"/>
          </p:cNvSpPr>
          <p:nvPr>
            <p:ph type="body" idx="1"/>
          </p:nvPr>
        </p:nvSpPr>
        <p:spPr/>
        <p:txBody>
          <a:bodyPr/>
          <a:lstStyle/>
          <a:p>
            <a:r>
              <a:rPr lang="en-US" dirty="0"/>
              <a:t>Phosphate present in many forms (ex. orthophosphates are dissolved in the water).</a:t>
            </a:r>
          </a:p>
          <a:p>
            <a:r>
              <a:rPr lang="en-US" dirty="0"/>
              <a:t>High P </a:t>
            </a:r>
            <a:r>
              <a:rPr lang="en-US" dirty="0">
                <a:sym typeface="Wingdings" pitchFamily="2" charset="2"/>
              </a:rPr>
              <a:t></a:t>
            </a:r>
            <a:r>
              <a:rPr lang="en-US" dirty="0"/>
              <a:t> lots of plant growth </a:t>
            </a:r>
            <a:r>
              <a:rPr lang="en-US" dirty="0">
                <a:sym typeface="Wingdings" pitchFamily="2" charset="2"/>
              </a:rPr>
              <a:t></a:t>
            </a:r>
            <a:r>
              <a:rPr lang="en-US" dirty="0"/>
              <a:t> plants die </a:t>
            </a:r>
            <a:r>
              <a:rPr lang="en-US" dirty="0">
                <a:sym typeface="Wingdings" pitchFamily="2" charset="2"/>
              </a:rPr>
              <a:t></a:t>
            </a:r>
            <a:r>
              <a:rPr lang="en-US" dirty="0"/>
              <a:t> decompose (broken down by aerobic bacteria) </a:t>
            </a:r>
            <a:r>
              <a:rPr lang="en-US" dirty="0">
                <a:sym typeface="Wingdings" pitchFamily="2" charset="2"/>
              </a:rPr>
              <a:t></a:t>
            </a:r>
            <a:r>
              <a:rPr lang="en-US" dirty="0"/>
              <a:t> oxygen depletion</a:t>
            </a: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43E8427-CAFD-4821-B5A8-5E7F6C837289}" type="slidenum">
              <a:rPr lang="en-US"/>
              <a:pPr/>
              <a:t>55</a:t>
            </a:fld>
            <a:endParaRPr lang="en-US"/>
          </a:p>
        </p:txBody>
      </p:sp>
      <p:sp>
        <p:nvSpPr>
          <p:cNvPr id="376834" name="Rectangle 2"/>
          <p:cNvSpPr>
            <a:spLocks noGrp="1" noRot="1" noChangeAspect="1" noChangeArrowheads="1" noTextEdit="1"/>
          </p:cNvSpPr>
          <p:nvPr>
            <p:ph type="sldImg"/>
          </p:nvPr>
        </p:nvSpPr>
        <p:spPr>
          <a:xfrm>
            <a:off x="1092200" y="381000"/>
            <a:ext cx="4978400" cy="3733800"/>
          </a:xfrm>
          <a:ln/>
        </p:spPr>
      </p:sp>
      <p:sp>
        <p:nvSpPr>
          <p:cNvPr id="376835" name="Rectangle 3"/>
          <p:cNvSpPr>
            <a:spLocks noGrp="1" noChangeArrowheads="1"/>
          </p:cNvSpPr>
          <p:nvPr>
            <p:ph type="body" idx="1"/>
          </p:nvPr>
        </p:nvSpPr>
        <p:spPr/>
        <p:txBody>
          <a:bodyPr/>
          <a:lstStyle/>
          <a:p>
            <a:r>
              <a:rPr lang="en-US" dirty="0"/>
              <a:t>Volunteers MUST convert the results from the test strips before recording on the data sheet.</a:t>
            </a: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6F8836D-3802-4AE1-9E6F-A558F7FE9D4E}" type="slidenum">
              <a:rPr lang="en-US"/>
              <a:pPr/>
              <a:t>56</a:t>
            </a:fld>
            <a:endParaRPr lang="en-US"/>
          </a:p>
        </p:txBody>
      </p:sp>
      <p:sp>
        <p:nvSpPr>
          <p:cNvPr id="207876" name="Rectangle 4"/>
          <p:cNvSpPr>
            <a:spLocks noGrp="1" noRot="1" noChangeAspect="1" noChangeArrowheads="1" noTextEdit="1"/>
          </p:cNvSpPr>
          <p:nvPr>
            <p:ph type="sldImg"/>
          </p:nvPr>
        </p:nvSpPr>
        <p:spPr>
          <a:xfrm>
            <a:off x="1092200" y="381000"/>
            <a:ext cx="4978400" cy="3733800"/>
          </a:xfrm>
          <a:ln/>
        </p:spPr>
      </p:sp>
      <p:sp>
        <p:nvSpPr>
          <p:cNvPr id="207877" name="Rectangle 5"/>
          <p:cNvSpPr>
            <a:spLocks noGrp="1" noChangeArrowheads="1"/>
          </p:cNvSpPr>
          <p:nvPr>
            <p:ph type="body" idx="1"/>
          </p:nvPr>
        </p:nvSpPr>
        <p:spPr/>
        <p:txBody>
          <a:bodyPr/>
          <a:lstStyle/>
          <a:p>
            <a:r>
              <a:rPr lang="en-US"/>
              <a:t>Very similar to phosphates – both are nutrients</a:t>
            </a:r>
          </a:p>
          <a:p>
            <a:r>
              <a:rPr lang="en-US"/>
              <a:t>Don’t have to spend as much time explaining – </a:t>
            </a:r>
          </a:p>
          <a:p>
            <a:r>
              <a:rPr lang="en-US"/>
              <a:t>But point to sewage as main source</a:t>
            </a: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24D7C07-B440-482B-AB06-BDC1C4488638}" type="slidenum">
              <a:rPr lang="en-US"/>
              <a:pPr/>
              <a:t>57</a:t>
            </a:fld>
            <a:endParaRPr lang="en-US"/>
          </a:p>
        </p:txBody>
      </p:sp>
      <p:sp>
        <p:nvSpPr>
          <p:cNvPr id="195588" name="Rectangle 4"/>
          <p:cNvSpPr>
            <a:spLocks noGrp="1" noRot="1" noChangeAspect="1" noChangeArrowheads="1" noTextEdit="1"/>
          </p:cNvSpPr>
          <p:nvPr>
            <p:ph type="sldImg"/>
          </p:nvPr>
        </p:nvSpPr>
        <p:spPr>
          <a:xfrm>
            <a:off x="1092200" y="381000"/>
            <a:ext cx="4978400" cy="3733800"/>
          </a:xfrm>
          <a:ln/>
        </p:spPr>
      </p:sp>
      <p:sp>
        <p:nvSpPr>
          <p:cNvPr id="195589" name="Rectangle 5"/>
          <p:cNvSpPr>
            <a:spLocks noGrp="1" noChangeArrowheads="1"/>
          </p:cNvSpPr>
          <p:nvPr>
            <p:ph type="body" idx="1"/>
          </p:nvPr>
        </p:nvSpPr>
        <p:spPr/>
        <p:txBody>
          <a:bodyPr/>
          <a:lstStyle/>
          <a:p>
            <a:endParaRPr lang="en-US"/>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FE95DE4-BBAE-4F8D-9C0B-0F6BBF4332F4}" type="slidenum">
              <a:rPr lang="en-US"/>
              <a:pPr/>
              <a:t>58</a:t>
            </a:fld>
            <a:endParaRPr lang="en-US"/>
          </a:p>
        </p:txBody>
      </p:sp>
      <p:sp>
        <p:nvSpPr>
          <p:cNvPr id="197636" name="Rectangle 4"/>
          <p:cNvSpPr>
            <a:spLocks noGrp="1" noRot="1" noChangeAspect="1" noChangeArrowheads="1" noTextEdit="1"/>
          </p:cNvSpPr>
          <p:nvPr>
            <p:ph type="sldImg"/>
          </p:nvPr>
        </p:nvSpPr>
        <p:spPr>
          <a:xfrm>
            <a:off x="1092200" y="381000"/>
            <a:ext cx="4978400" cy="3733800"/>
          </a:xfrm>
          <a:ln/>
        </p:spPr>
      </p:sp>
      <p:sp>
        <p:nvSpPr>
          <p:cNvPr id="197637" name="Rectangle 5"/>
          <p:cNvSpPr>
            <a:spLocks noGrp="1" noChangeArrowheads="1"/>
          </p:cNvSpPr>
          <p:nvPr>
            <p:ph type="body" idx="1"/>
          </p:nvPr>
        </p:nvSpPr>
        <p:spPr/>
        <p:txBody>
          <a:bodyPr/>
          <a:lstStyle/>
          <a:p>
            <a:r>
              <a:rPr lang="en-US"/>
              <a:t>Note: Fish kills occur in extreme cases</a:t>
            </a:r>
          </a:p>
          <a:p>
            <a:endParaRPr lang="en-US"/>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6A8192E-CA4E-4955-8BA8-58F6282F79F5}" type="slidenum">
              <a:rPr lang="en-US"/>
              <a:pPr/>
              <a:t>59</a:t>
            </a:fld>
            <a:endParaRPr lang="en-US"/>
          </a:p>
        </p:txBody>
      </p:sp>
      <p:sp>
        <p:nvSpPr>
          <p:cNvPr id="199684" name="Rectangle 4"/>
          <p:cNvSpPr>
            <a:spLocks noGrp="1" noRot="1" noChangeAspect="1" noChangeArrowheads="1" noTextEdit="1"/>
          </p:cNvSpPr>
          <p:nvPr>
            <p:ph type="sldImg"/>
          </p:nvPr>
        </p:nvSpPr>
        <p:spPr>
          <a:xfrm>
            <a:off x="1092200" y="381000"/>
            <a:ext cx="4978400" cy="3733800"/>
          </a:xfrm>
          <a:ln/>
        </p:spPr>
      </p:sp>
      <p:sp>
        <p:nvSpPr>
          <p:cNvPr id="199685" name="Rectangle 5"/>
          <p:cNvSpPr>
            <a:spLocks noGrp="1" noChangeArrowheads="1"/>
          </p:cNvSpPr>
          <p:nvPr>
            <p:ph type="body" idx="1"/>
          </p:nvPr>
        </p:nvSpPr>
        <p:spPr/>
        <p:txBody>
          <a:bodyPr/>
          <a:lstStyle/>
          <a:p>
            <a:r>
              <a:rPr lang="en-US" dirty="0"/>
              <a:t>Example:  Dead zone in the Gulf of Mexico – Several thousand square mile area of water has no oxygen (anoxic) – due to inputs of nutrients from the Mississippi River watershed (largest watershed in continental US).  There are no fish, shrimp, or higher levels of aquatic life.</a:t>
            </a:r>
          </a:p>
          <a:p>
            <a:endParaRPr lang="en-US" dirty="0"/>
          </a:p>
          <a:p>
            <a:r>
              <a:rPr lang="en-US" dirty="0"/>
              <a:t>Also a hypoxic “dead” zone in Lake Erie.</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State Nutrient Task Force: </a:t>
            </a:r>
            <a:r>
              <a:rPr lang="en-US" sz="1800" u="sng" dirty="0">
                <a:solidFill>
                  <a:srgbClr val="0000FF"/>
                </a:solidFill>
                <a:effectLst/>
                <a:latin typeface="Aptos" panose="020B0004020202020204" pitchFamily="34" charset="0"/>
                <a:ea typeface="Times New Roman" panose="02020603050405020304" pitchFamily="18" charset="0"/>
                <a:cs typeface="Aptos" panose="020B0004020202020204" pitchFamily="34" charset="0"/>
                <a:hlinkClick r:id="rId3"/>
              </a:rPr>
              <a:t>https://www.in.gov/isda/divisions/soil-conservation/indiana-state-nutrient-reduction-strategy/</a:t>
            </a:r>
            <a:r>
              <a:rPr lang="en-US" sz="1800" dirty="0">
                <a:effectLst/>
                <a:latin typeface="Aptos" panose="020B0004020202020204" pitchFamily="34" charset="0"/>
                <a:ea typeface="Times New Roman" panose="02020603050405020304" pitchFamily="18" charset="0"/>
                <a:cs typeface="Aptos" panose="020B0004020202020204" pitchFamily="34" charset="0"/>
              </a:rPr>
              <a:t> </a:t>
            </a:r>
            <a:endParaRPr lang="en-US" sz="1800" dirty="0">
              <a:effectLst/>
              <a:latin typeface="Aptos" panose="020B0004020202020204" pitchFamily="34" charset="0"/>
              <a:ea typeface="Aptos" panose="020B0004020202020204" pitchFamily="34" charset="0"/>
              <a:cs typeface="Aptos" panose="020B0004020202020204" pitchFamily="34" charset="0"/>
            </a:endParaRPr>
          </a:p>
          <a:p>
            <a:endParaRPr lang="en-US" dirty="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996311C-B1C0-46B9-B297-B66726ACE108}" type="slidenum">
              <a:rPr lang="en-US"/>
              <a:pPr/>
              <a:t>60</a:t>
            </a:fld>
            <a:endParaRPr lang="en-US"/>
          </a:p>
        </p:txBody>
      </p:sp>
      <p:sp>
        <p:nvSpPr>
          <p:cNvPr id="201730" name="Rectangle 2"/>
          <p:cNvSpPr>
            <a:spLocks noGrp="1" noRot="1" noChangeAspect="1" noChangeArrowheads="1" noTextEdit="1"/>
          </p:cNvSpPr>
          <p:nvPr>
            <p:ph type="sldImg"/>
          </p:nvPr>
        </p:nvSpPr>
        <p:spPr>
          <a:xfrm>
            <a:off x="1093788" y="379413"/>
            <a:ext cx="4978400" cy="3733800"/>
          </a:xfrm>
          <a:ln/>
        </p:spPr>
      </p:sp>
      <p:sp>
        <p:nvSpPr>
          <p:cNvPr id="201731" name="Rectangle 3"/>
          <p:cNvSpPr>
            <a:spLocks noGrp="1" noChangeArrowheads="1"/>
          </p:cNvSpPr>
          <p:nvPr>
            <p:ph type="body" idx="1"/>
          </p:nvPr>
        </p:nvSpPr>
        <p:spPr>
          <a:xfrm>
            <a:off x="685800" y="4419600"/>
            <a:ext cx="5943600" cy="4878388"/>
          </a:xfrm>
          <a:noFill/>
          <a:ln/>
        </p:spPr>
        <p:txBody>
          <a:bodyPr/>
          <a:lstStyle/>
          <a:p>
            <a:r>
              <a:rPr lang="en-US" dirty="0"/>
              <a:t>No Q-value for </a:t>
            </a:r>
            <a:r>
              <a:rPr lang="en-US" dirty="0" err="1"/>
              <a:t>Orthophospate</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Make clear that we do NOT measure Total Phosphorus anymore (it requires heat &amp; acid) for safety reasons. </a:t>
            </a:r>
          </a:p>
          <a:p>
            <a:endParaRPr lang="en-US" dirty="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BCA0D25-CAA8-4EB8-87D5-CE062AC89345}" type="slidenum">
              <a:rPr lang="en-US"/>
              <a:pPr/>
              <a:t>61</a:t>
            </a:fld>
            <a:endParaRPr lang="en-US"/>
          </a:p>
        </p:txBody>
      </p:sp>
      <p:sp>
        <p:nvSpPr>
          <p:cNvPr id="216068" name="Rectangle 4"/>
          <p:cNvSpPr>
            <a:spLocks noGrp="1" noRot="1" noChangeAspect="1" noChangeArrowheads="1" noTextEdit="1"/>
          </p:cNvSpPr>
          <p:nvPr>
            <p:ph type="sldImg"/>
          </p:nvPr>
        </p:nvSpPr>
        <p:spPr>
          <a:xfrm>
            <a:off x="1092200" y="381000"/>
            <a:ext cx="4978400" cy="3733800"/>
          </a:xfrm>
          <a:ln/>
        </p:spPr>
      </p:sp>
      <p:sp>
        <p:nvSpPr>
          <p:cNvPr id="216069" name="Rectangle 5"/>
          <p:cNvSpPr>
            <a:spLocks noGrp="1" noChangeArrowheads="1"/>
          </p:cNvSpPr>
          <p:nvPr>
            <p:ph type="body" idx="1"/>
          </p:nvPr>
        </p:nvSpPr>
        <p:spPr/>
        <p:txBody>
          <a:bodyPr/>
          <a:lstStyle/>
          <a:p>
            <a:r>
              <a:rPr lang="en-US" dirty="0"/>
              <a:t>Secchi disk used in lakes to measure this parameter, streams often not deep enough, so we use tube with </a:t>
            </a:r>
            <a:r>
              <a:rPr lang="en-US" dirty="0" err="1"/>
              <a:t>secchi</a:t>
            </a:r>
            <a:r>
              <a:rPr lang="en-US" dirty="0"/>
              <a:t> at bottom (show them the turbidity/ transparency tube).</a:t>
            </a:r>
          </a:p>
          <a:p>
            <a:endParaRPr lang="en-US" dirty="0"/>
          </a:p>
          <a:p>
            <a:endParaRPr lang="en-US" dirty="0"/>
          </a:p>
          <a:p>
            <a:endParaRPr lang="en-US" dirty="0"/>
          </a:p>
          <a:p>
            <a:endParaRPr lang="en-US" dirty="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FFCF60D-C3F4-4398-98EF-171B7F227623}" type="slidenum">
              <a:rPr lang="en-US"/>
              <a:pPr/>
              <a:t>62</a:t>
            </a:fld>
            <a:endParaRPr lang="en-US"/>
          </a:p>
        </p:txBody>
      </p:sp>
      <p:sp>
        <p:nvSpPr>
          <p:cNvPr id="218116" name="Rectangle 4"/>
          <p:cNvSpPr>
            <a:spLocks noGrp="1" noRot="1" noChangeAspect="1" noChangeArrowheads="1" noTextEdit="1"/>
          </p:cNvSpPr>
          <p:nvPr>
            <p:ph type="sldImg"/>
          </p:nvPr>
        </p:nvSpPr>
        <p:spPr>
          <a:xfrm>
            <a:off x="1092200" y="381000"/>
            <a:ext cx="4978400" cy="3733800"/>
          </a:xfrm>
          <a:ln/>
        </p:spPr>
      </p:sp>
      <p:sp>
        <p:nvSpPr>
          <p:cNvPr id="218117" name="Rectangle 5"/>
          <p:cNvSpPr>
            <a:spLocks noGrp="1" noChangeArrowheads="1"/>
          </p:cNvSpPr>
          <p:nvPr>
            <p:ph type="body" idx="1"/>
          </p:nvPr>
        </p:nvSpPr>
        <p:spPr/>
        <p:txBody>
          <a:bodyPr/>
          <a:lstStyle/>
          <a:p>
            <a:r>
              <a:rPr lang="en-US" dirty="0"/>
              <a:t>Measure transparency (a measure of the scattering of light) then convert to Nephelometer Turbidity Units (NTUs)</a:t>
            </a:r>
          </a:p>
          <a:p>
            <a:r>
              <a:rPr lang="en-US" dirty="0"/>
              <a:t>Equipment may limit score – a 60 cm tube vs 120 cm tube could result in a Q-value difference of 17</a:t>
            </a:r>
          </a:p>
          <a:p>
            <a:r>
              <a:rPr lang="en-US" dirty="0"/>
              <a:t>HRW staff has been distributing 120cm tubes to allow higher (more accurate) scores</a:t>
            </a:r>
          </a:p>
          <a:p>
            <a:endParaRPr lang="en-US" dirty="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0E25AB4-D893-4BEF-8E8A-3992C784A92E}" type="slidenum">
              <a:rPr lang="en-US"/>
              <a:pPr/>
              <a:t>63</a:t>
            </a:fld>
            <a:endParaRPr lang="en-US"/>
          </a:p>
        </p:txBody>
      </p:sp>
      <p:sp>
        <p:nvSpPr>
          <p:cNvPr id="222212" name="Rectangle 4"/>
          <p:cNvSpPr>
            <a:spLocks noGrp="1" noRot="1" noChangeAspect="1" noChangeArrowheads="1" noTextEdit="1"/>
          </p:cNvSpPr>
          <p:nvPr>
            <p:ph type="sldImg"/>
          </p:nvPr>
        </p:nvSpPr>
        <p:spPr>
          <a:xfrm>
            <a:off x="1092200" y="381000"/>
            <a:ext cx="4978400" cy="3733800"/>
          </a:xfrm>
          <a:ln/>
        </p:spPr>
      </p:sp>
      <p:sp>
        <p:nvSpPr>
          <p:cNvPr id="222213" name="Rectangle 5"/>
          <p:cNvSpPr>
            <a:spLocks noGrp="1" noChangeArrowheads="1"/>
          </p:cNvSpPr>
          <p:nvPr>
            <p:ph type="body" idx="1"/>
          </p:nvPr>
        </p:nvSpPr>
        <p:spPr/>
        <p:txBody>
          <a:bodyPr/>
          <a:lstStyle/>
          <a:p>
            <a:r>
              <a:rPr lang="en-US" dirty="0"/>
              <a:t>We test for E. coli because it’s prevalent in fecal matter.  If there’s fecal contamination, we’ll find E.coli.  Its presence indicates that other (potentially more harmful pathogens) may also be in the water. Fecal material is also high in nutrients</a:t>
            </a:r>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90E671B-5C79-43E0-BED1-673AE1769598}" type="slidenum">
              <a:rPr lang="en-US"/>
              <a:pPr/>
              <a:t>64</a:t>
            </a:fld>
            <a:endParaRPr lang="en-US"/>
          </a:p>
        </p:txBody>
      </p:sp>
      <p:sp>
        <p:nvSpPr>
          <p:cNvPr id="224260" name="Rectangle 4"/>
          <p:cNvSpPr>
            <a:spLocks noGrp="1" noRot="1" noChangeAspect="1" noChangeArrowheads="1" noTextEdit="1"/>
          </p:cNvSpPr>
          <p:nvPr>
            <p:ph type="sldImg"/>
          </p:nvPr>
        </p:nvSpPr>
        <p:spPr>
          <a:xfrm>
            <a:off x="1092200" y="381000"/>
            <a:ext cx="4978400" cy="3733800"/>
          </a:xfrm>
          <a:ln/>
        </p:spPr>
      </p:sp>
      <p:sp>
        <p:nvSpPr>
          <p:cNvPr id="224261" name="Rectangle 5"/>
          <p:cNvSpPr>
            <a:spLocks noGrp="1" noChangeArrowheads="1"/>
          </p:cNvSpPr>
          <p:nvPr>
            <p:ph type="body" idx="1"/>
          </p:nvPr>
        </p:nvSpPr>
        <p:spPr/>
        <p:txBody>
          <a:bodyPr/>
          <a:lstStyle/>
          <a:p>
            <a:r>
              <a:rPr lang="en-US" dirty="0"/>
              <a:t>E. Coli are a subset of family of bacteria called </a:t>
            </a:r>
            <a:r>
              <a:rPr lang="en-US" dirty="0" err="1"/>
              <a:t>enterobacteriacae</a:t>
            </a:r>
            <a:r>
              <a:rPr lang="en-US" dirty="0"/>
              <a:t>.  This family represents a group of organisms that includes nearly a dozen separate genus groups and more than 40 species.  </a:t>
            </a:r>
          </a:p>
          <a:p>
            <a:r>
              <a:rPr lang="en-US" dirty="0"/>
              <a:t>Total coliforms – many species and strains for a variety of sources (fecal and non-fecal) including plants and animals.</a:t>
            </a:r>
          </a:p>
          <a:p>
            <a:r>
              <a:rPr lang="en-US" dirty="0"/>
              <a:t>Fecal Coliform – Includes bacteria from fecal matter (animal or human).</a:t>
            </a:r>
          </a:p>
          <a:p>
            <a:r>
              <a:rPr lang="en-US" dirty="0"/>
              <a:t>E. Coli – one type of bacteria within the fecal group, hundreds of different strains, most harmless, useful indicator organism.</a:t>
            </a:r>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9CA30E6-F72A-4E4B-9F90-E3AE5F6190A5}" type="slidenum">
              <a:rPr lang="en-US"/>
              <a:pPr/>
              <a:t>65</a:t>
            </a:fld>
            <a:endParaRPr lang="en-US"/>
          </a:p>
        </p:txBody>
      </p:sp>
      <p:sp>
        <p:nvSpPr>
          <p:cNvPr id="226306" name="Rectangle 2"/>
          <p:cNvSpPr>
            <a:spLocks noGrp="1" noRot="1" noChangeAspect="1" noChangeArrowheads="1" noTextEdit="1"/>
          </p:cNvSpPr>
          <p:nvPr>
            <p:ph type="sldImg"/>
          </p:nvPr>
        </p:nvSpPr>
        <p:spPr>
          <a:xfrm>
            <a:off x="1092200" y="685800"/>
            <a:ext cx="4673600" cy="3505200"/>
          </a:xfrm>
          <a:ln/>
        </p:spPr>
      </p:sp>
      <p:sp>
        <p:nvSpPr>
          <p:cNvPr id="226307" name="Rectangle 3"/>
          <p:cNvSpPr>
            <a:spLocks noGrp="1" noChangeArrowheads="1"/>
          </p:cNvSpPr>
          <p:nvPr>
            <p:ph type="body" idx="1"/>
          </p:nvPr>
        </p:nvSpPr>
        <p:spPr>
          <a:xfrm>
            <a:off x="933450" y="4422775"/>
            <a:ext cx="5448300" cy="4187825"/>
          </a:xfrm>
          <a:noFill/>
          <a:ln/>
        </p:spPr>
        <p:txBody>
          <a:bodyPr/>
          <a:lstStyle/>
          <a:p>
            <a:r>
              <a:rPr lang="en-US"/>
              <a:t>Can use .25 mL to 5mL of sample water.</a:t>
            </a:r>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5936F2B-9F82-4DED-B981-B4C67B7FEFD3}" type="slidenum">
              <a:rPr lang="en-US"/>
              <a:pPr/>
              <a:t>66</a:t>
            </a:fld>
            <a:endParaRPr lang="en-US"/>
          </a:p>
        </p:txBody>
      </p:sp>
      <p:sp>
        <p:nvSpPr>
          <p:cNvPr id="228354" name="Rectangle 2"/>
          <p:cNvSpPr>
            <a:spLocks noGrp="1" noRot="1" noChangeAspect="1" noChangeArrowheads="1" noTextEdit="1"/>
          </p:cNvSpPr>
          <p:nvPr>
            <p:ph type="sldImg"/>
          </p:nvPr>
        </p:nvSpPr>
        <p:spPr>
          <a:xfrm>
            <a:off x="1093788" y="379413"/>
            <a:ext cx="4978400" cy="3733800"/>
          </a:xfrm>
          <a:ln/>
        </p:spPr>
      </p:sp>
      <p:sp>
        <p:nvSpPr>
          <p:cNvPr id="228355" name="Rectangle 3"/>
          <p:cNvSpPr>
            <a:spLocks noGrp="1" noChangeArrowheads="1"/>
          </p:cNvSpPr>
          <p:nvPr>
            <p:ph type="body" idx="1"/>
          </p:nvPr>
        </p:nvSpPr>
        <p:spPr>
          <a:xfrm>
            <a:off x="685800" y="4419600"/>
            <a:ext cx="5943600" cy="4878388"/>
          </a:xfrm>
        </p:spPr>
        <p:txBody>
          <a:bodyPr/>
          <a:lstStyle/>
          <a:p>
            <a:endParaRPr lang="en-US"/>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8C6ED0F-9BEA-44E2-8BA0-64F68C236F5A}" type="slidenum">
              <a:rPr lang="en-US"/>
              <a:pPr/>
              <a:t>67</a:t>
            </a:fld>
            <a:endParaRPr lang="en-US"/>
          </a:p>
        </p:txBody>
      </p:sp>
      <p:sp>
        <p:nvSpPr>
          <p:cNvPr id="232450" name="Rectangle 2"/>
          <p:cNvSpPr>
            <a:spLocks noGrp="1" noRot="1" noChangeAspect="1" noChangeArrowheads="1" noTextEdit="1"/>
          </p:cNvSpPr>
          <p:nvPr>
            <p:ph type="sldImg"/>
          </p:nvPr>
        </p:nvSpPr>
        <p:spPr>
          <a:xfrm>
            <a:off x="1093788" y="379413"/>
            <a:ext cx="4978400" cy="3733800"/>
          </a:xfrm>
          <a:ln/>
        </p:spPr>
      </p:sp>
      <p:sp>
        <p:nvSpPr>
          <p:cNvPr id="232451" name="Rectangle 3"/>
          <p:cNvSpPr>
            <a:spLocks noGrp="1" noChangeArrowheads="1"/>
          </p:cNvSpPr>
          <p:nvPr>
            <p:ph type="body" idx="1"/>
          </p:nvPr>
        </p:nvSpPr>
        <p:spPr>
          <a:xfrm>
            <a:off x="685800" y="4419600"/>
            <a:ext cx="5943600" cy="4878388"/>
          </a:xfrm>
        </p:spPr>
        <p:txBody>
          <a:bodyPr/>
          <a:lstStyle/>
          <a:p>
            <a:r>
              <a:rPr lang="en-US"/>
              <a:t>Can only use 1mL of sample water.</a:t>
            </a:r>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1DC99A1-EBF5-4A2F-BB35-C7D3DA0728CD}" type="slidenum">
              <a:rPr lang="en-US"/>
              <a:pPr/>
              <a:t>68</a:t>
            </a:fld>
            <a:endParaRPr lang="en-US"/>
          </a:p>
        </p:txBody>
      </p:sp>
      <p:sp>
        <p:nvSpPr>
          <p:cNvPr id="234498" name="Rectangle 2"/>
          <p:cNvSpPr>
            <a:spLocks noGrp="1" noRot="1" noChangeAspect="1" noChangeArrowheads="1" noTextEdit="1"/>
          </p:cNvSpPr>
          <p:nvPr>
            <p:ph type="sldImg"/>
          </p:nvPr>
        </p:nvSpPr>
        <p:spPr>
          <a:xfrm>
            <a:off x="1093788" y="379413"/>
            <a:ext cx="4978400" cy="3733800"/>
          </a:xfrm>
          <a:ln/>
        </p:spPr>
      </p:sp>
      <p:sp>
        <p:nvSpPr>
          <p:cNvPr id="234499" name="Rectangle 3"/>
          <p:cNvSpPr>
            <a:spLocks noGrp="1" noChangeArrowheads="1"/>
          </p:cNvSpPr>
          <p:nvPr>
            <p:ph type="body" idx="1"/>
          </p:nvPr>
        </p:nvSpPr>
        <p:spPr>
          <a:xfrm>
            <a:off x="685800" y="4419600"/>
            <a:ext cx="5943600" cy="4878388"/>
          </a:xfrm>
        </p:spPr>
        <p:txBody>
          <a:bodyPr/>
          <a:lstStyle/>
          <a:p>
            <a:endParaRPr lang="en-US"/>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03BA64E-4496-4B97-BB69-5382E2742379}" type="slidenum">
              <a:rPr lang="en-US"/>
              <a:pPr/>
              <a:t>69</a:t>
            </a:fld>
            <a:endParaRPr lang="en-US"/>
          </a:p>
        </p:txBody>
      </p:sp>
      <p:sp>
        <p:nvSpPr>
          <p:cNvPr id="240642" name="Rectangle 2"/>
          <p:cNvSpPr>
            <a:spLocks noGrp="1" noRot="1" noChangeAspect="1" noChangeArrowheads="1" noTextEdit="1"/>
          </p:cNvSpPr>
          <p:nvPr>
            <p:ph type="sldImg"/>
          </p:nvPr>
        </p:nvSpPr>
        <p:spPr>
          <a:xfrm>
            <a:off x="1092200" y="685800"/>
            <a:ext cx="4673600" cy="3505200"/>
          </a:xfrm>
          <a:ln/>
        </p:spPr>
      </p:sp>
      <p:sp>
        <p:nvSpPr>
          <p:cNvPr id="240643" name="Rectangle 3"/>
          <p:cNvSpPr>
            <a:spLocks noGrp="1" noChangeArrowheads="1"/>
          </p:cNvSpPr>
          <p:nvPr>
            <p:ph type="body" idx="1"/>
          </p:nvPr>
        </p:nvSpPr>
        <p:spPr>
          <a:xfrm>
            <a:off x="933450" y="4422775"/>
            <a:ext cx="5448300" cy="4187825"/>
          </a:xfrm>
          <a:ln/>
        </p:spPr>
        <p:txBody>
          <a:bodyPr/>
          <a:lstStyle/>
          <a:p>
            <a:endParaRPr lang="en-US"/>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84BFBDF-2794-44F1-98C4-AB2F4BE65C87}" type="slidenum">
              <a:rPr lang="en-US"/>
              <a:pPr/>
              <a:t>71</a:t>
            </a:fld>
            <a:endParaRPr lang="en-US"/>
          </a:p>
        </p:txBody>
      </p:sp>
      <p:sp>
        <p:nvSpPr>
          <p:cNvPr id="246788" name="Rectangle 4"/>
          <p:cNvSpPr>
            <a:spLocks noGrp="1" noRot="1" noChangeAspect="1" noChangeArrowheads="1" noTextEdit="1"/>
          </p:cNvSpPr>
          <p:nvPr>
            <p:ph type="sldImg"/>
          </p:nvPr>
        </p:nvSpPr>
        <p:spPr>
          <a:xfrm>
            <a:off x="1092200" y="381000"/>
            <a:ext cx="4978400" cy="3733800"/>
          </a:xfrm>
          <a:ln/>
        </p:spPr>
      </p:sp>
      <p:sp>
        <p:nvSpPr>
          <p:cNvPr id="246789" name="Rectangle 5"/>
          <p:cNvSpPr>
            <a:spLocks noGrp="1" noChangeArrowheads="1"/>
          </p:cNvSpPr>
          <p:nvPr>
            <p:ph type="body" idx="1"/>
          </p:nvPr>
        </p:nvSpPr>
        <p:spPr/>
        <p:txBody>
          <a:bodyPr/>
          <a:lstStyle/>
          <a:p>
            <a:r>
              <a:rPr lang="en-US"/>
              <a:t>Example with all tests</a:t>
            </a:r>
          </a:p>
          <a:p>
            <a:endParaRPr lang="en-US"/>
          </a:p>
          <a:p>
            <a:endParaRPr lang="en-US"/>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F5BA77C-80C2-470F-B1D1-1CDBD7182B3A}" type="slidenum">
              <a:rPr lang="en-US"/>
              <a:pPr/>
              <a:t>72</a:t>
            </a:fld>
            <a:endParaRPr lang="en-US"/>
          </a:p>
        </p:txBody>
      </p:sp>
      <p:sp>
        <p:nvSpPr>
          <p:cNvPr id="439298" name="Rectangle 2"/>
          <p:cNvSpPr>
            <a:spLocks noGrp="1" noRot="1" noChangeAspect="1" noChangeArrowheads="1" noTextEdit="1"/>
          </p:cNvSpPr>
          <p:nvPr>
            <p:ph type="sldImg"/>
          </p:nvPr>
        </p:nvSpPr>
        <p:spPr>
          <a:xfrm>
            <a:off x="1092200" y="381000"/>
            <a:ext cx="4978400" cy="3733800"/>
          </a:xfrm>
          <a:ln/>
        </p:spPr>
      </p:sp>
      <p:sp>
        <p:nvSpPr>
          <p:cNvPr id="439299" name="Rectangle 3"/>
          <p:cNvSpPr>
            <a:spLocks noGrp="1" noChangeArrowheads="1"/>
          </p:cNvSpPr>
          <p:nvPr>
            <p:ph type="body" idx="1"/>
          </p:nvPr>
        </p:nvSpPr>
        <p:spPr/>
        <p:txBody>
          <a:bodyPr/>
          <a:lstStyle/>
          <a:p>
            <a:r>
              <a:rPr lang="en-US" dirty="0"/>
              <a:t>Add weighting factor values FOR ONLY THE TESTS COMPLETED. Add calculation values of Q-value x weighting factor.</a:t>
            </a:r>
          </a:p>
          <a:p>
            <a:r>
              <a:rPr lang="en-US" dirty="0"/>
              <a:t>Divide sum of calculation values by sum of weighting factors = WQI</a:t>
            </a:r>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580A687-FF8C-4E19-AD63-D4DF10378681}" type="slidenum">
              <a:rPr lang="en-US"/>
              <a:pPr/>
              <a:t>74</a:t>
            </a:fld>
            <a:endParaRPr lang="en-US"/>
          </a:p>
        </p:txBody>
      </p:sp>
      <p:sp>
        <p:nvSpPr>
          <p:cNvPr id="257028" name="Rectangle 4"/>
          <p:cNvSpPr>
            <a:spLocks noGrp="1" noRot="1" noChangeAspect="1" noChangeArrowheads="1" noTextEdit="1"/>
          </p:cNvSpPr>
          <p:nvPr>
            <p:ph type="sldImg"/>
          </p:nvPr>
        </p:nvSpPr>
        <p:spPr>
          <a:xfrm>
            <a:off x="1092200" y="381000"/>
            <a:ext cx="4978400" cy="3733800"/>
          </a:xfrm>
          <a:ln/>
        </p:spPr>
      </p:sp>
      <p:sp>
        <p:nvSpPr>
          <p:cNvPr id="257029" name="Rectangle 5"/>
          <p:cNvSpPr>
            <a:spLocks noGrp="1" noChangeArrowheads="1"/>
          </p:cNvSpPr>
          <p:nvPr>
            <p:ph type="body" idx="1"/>
          </p:nvPr>
        </p:nvSpPr>
        <p:spPr/>
        <p:txBody>
          <a:bodyPr/>
          <a:lstStyle/>
          <a:p>
            <a:r>
              <a:rPr lang="en-US" dirty="0"/>
              <a:t>CHAPTER 5</a:t>
            </a:r>
          </a:p>
          <a:p>
            <a:pPr lvl="1"/>
            <a:r>
              <a:rPr lang="en-US" dirty="0"/>
              <a:t>First, define Benthic Macroinvertebrate:</a:t>
            </a:r>
          </a:p>
          <a:p>
            <a:pPr lvl="2"/>
            <a:r>
              <a:rPr lang="en-US" dirty="0"/>
              <a:t>Benthic = bottom-dwelling</a:t>
            </a:r>
          </a:p>
          <a:p>
            <a:pPr lvl="2"/>
            <a:r>
              <a:rPr lang="en-US" dirty="0"/>
              <a:t>Macro = big enough to see without a microscope (though magnifying glasses are useful!  Be sure you explain at some point that they can still be pretty tiny.)</a:t>
            </a:r>
          </a:p>
          <a:p>
            <a:pPr lvl="2"/>
            <a:r>
              <a:rPr lang="en-US" dirty="0"/>
              <a:t>Invertebrate = no backbone</a:t>
            </a:r>
          </a:p>
          <a:p>
            <a:r>
              <a:rPr lang="en-US" dirty="0"/>
              <a:t>~~~~~~~~~~~~~~~~~~~~~~~~~~</a:t>
            </a:r>
          </a:p>
          <a:p>
            <a:r>
              <a:rPr lang="en-US" dirty="0"/>
              <a:t>Be sure to explain that these organisms spend all or a portion of their lives in the water.  Some require high levels of oxygen to survive; others can live in low oxygen situations.  The presence or absence of certain organisms gives us an idea of how the water quality has been for a while, since many of these organisms spend months to years in the water.  Chemical tests only reveal the water quality at the moment the water sample was collected.</a:t>
            </a:r>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580A687-FF8C-4E19-AD63-D4DF10378681}" type="slidenum">
              <a:rPr lang="en-US"/>
              <a:pPr/>
              <a:t>75</a:t>
            </a:fld>
            <a:endParaRPr lang="en-US"/>
          </a:p>
        </p:txBody>
      </p:sp>
      <p:sp>
        <p:nvSpPr>
          <p:cNvPr id="257028" name="Rectangle 4"/>
          <p:cNvSpPr>
            <a:spLocks noGrp="1" noRot="1" noChangeAspect="1" noChangeArrowheads="1" noTextEdit="1"/>
          </p:cNvSpPr>
          <p:nvPr>
            <p:ph type="sldImg"/>
          </p:nvPr>
        </p:nvSpPr>
        <p:spPr>
          <a:xfrm>
            <a:off x="1092200" y="381000"/>
            <a:ext cx="4978400" cy="3733800"/>
          </a:xfrm>
          <a:ln/>
        </p:spPr>
      </p:sp>
      <p:sp>
        <p:nvSpPr>
          <p:cNvPr id="257029" name="Rectangle 5"/>
          <p:cNvSpPr>
            <a:spLocks noGrp="1" noChangeArrowheads="1"/>
          </p:cNvSpPr>
          <p:nvPr>
            <p:ph type="body" idx="1"/>
          </p:nvPr>
        </p:nvSpPr>
        <p:spPr/>
        <p:txBody>
          <a:bodyPr/>
          <a:lstStyle/>
          <a:p>
            <a:r>
              <a:rPr lang="en-US" dirty="0"/>
              <a:t>Macroinvertebrates are middle links in the food chain, with algae &amp; phytoplankton on the bottom and fish &amp; birds above.</a:t>
            </a:r>
          </a:p>
          <a:p>
            <a:r>
              <a:rPr lang="en-US" dirty="0"/>
              <a:t>Attention to detail is required to observe the anatomy of these creatures.</a:t>
            </a:r>
          </a:p>
        </p:txBody>
      </p:sp>
    </p:spTree>
    <p:extLst>
      <p:ext uri="{BB962C8B-B14F-4D97-AF65-F5344CB8AC3E}">
        <p14:creationId xmlns:p14="http://schemas.microsoft.com/office/powerpoint/2010/main" val="321684546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580A687-FF8C-4E19-AD63-D4DF10378681}" type="slidenum">
              <a:rPr lang="en-US"/>
              <a:pPr/>
              <a:t>76</a:t>
            </a:fld>
            <a:endParaRPr lang="en-US"/>
          </a:p>
        </p:txBody>
      </p:sp>
      <p:sp>
        <p:nvSpPr>
          <p:cNvPr id="257028" name="Rectangle 4"/>
          <p:cNvSpPr>
            <a:spLocks noGrp="1" noRot="1" noChangeAspect="1" noChangeArrowheads="1" noTextEdit="1"/>
          </p:cNvSpPr>
          <p:nvPr>
            <p:ph type="sldImg"/>
          </p:nvPr>
        </p:nvSpPr>
        <p:spPr>
          <a:xfrm>
            <a:off x="1092200" y="381000"/>
            <a:ext cx="4978400" cy="3733800"/>
          </a:xfrm>
          <a:ln/>
        </p:spPr>
      </p:sp>
      <p:sp>
        <p:nvSpPr>
          <p:cNvPr id="257029" name="Rectangle 5"/>
          <p:cNvSpPr>
            <a:spLocks noGrp="1" noChangeArrowheads="1"/>
          </p:cNvSpPr>
          <p:nvPr>
            <p:ph type="body" idx="1"/>
          </p:nvPr>
        </p:nvSpPr>
        <p:spPr/>
        <p:txBody>
          <a:bodyPr/>
          <a:lstStyle/>
          <a:p>
            <a:endParaRPr lang="en-US" dirty="0"/>
          </a:p>
          <a:p>
            <a:r>
              <a:rPr lang="en-US" dirty="0"/>
              <a:t>Simply start at the top of the key, answering one question at a time. Once narrowed down to a small group, read the descriptions for the best match.</a:t>
            </a:r>
          </a:p>
          <a:p>
            <a:r>
              <a:rPr lang="en-US" dirty="0"/>
              <a:t>Practice on photos (next slide)</a:t>
            </a:r>
          </a:p>
        </p:txBody>
      </p:sp>
    </p:spTree>
    <p:extLst>
      <p:ext uri="{BB962C8B-B14F-4D97-AF65-F5344CB8AC3E}">
        <p14:creationId xmlns:p14="http://schemas.microsoft.com/office/powerpoint/2010/main" val="432961840"/>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629BF7D-EFD5-4265-9EFB-F54F5D2DD031}" type="slidenum">
              <a:rPr lang="en-US"/>
              <a:pPr/>
              <a:t>77</a:t>
            </a:fld>
            <a:endParaRPr lang="en-US"/>
          </a:p>
        </p:txBody>
      </p:sp>
      <p:sp>
        <p:nvSpPr>
          <p:cNvPr id="269316" name="Rectangle 4"/>
          <p:cNvSpPr>
            <a:spLocks noGrp="1" noRot="1" noChangeAspect="1" noChangeArrowheads="1" noTextEdit="1"/>
          </p:cNvSpPr>
          <p:nvPr>
            <p:ph type="sldImg"/>
          </p:nvPr>
        </p:nvSpPr>
        <p:spPr>
          <a:xfrm>
            <a:off x="1092200" y="381000"/>
            <a:ext cx="4978400" cy="3733800"/>
          </a:xfrm>
          <a:ln/>
        </p:spPr>
      </p:sp>
      <p:sp>
        <p:nvSpPr>
          <p:cNvPr id="269317" name="Rectangle 5"/>
          <p:cNvSpPr>
            <a:spLocks noGrp="1" noChangeArrowheads="1"/>
          </p:cNvSpPr>
          <p:nvPr>
            <p:ph type="body" idx="1"/>
          </p:nvPr>
        </p:nvSpPr>
        <p:spPr/>
        <p:txBody>
          <a:bodyPr/>
          <a:lstStyle/>
          <a:p>
            <a:r>
              <a:rPr lang="en-US" dirty="0"/>
              <a:t>Walk them through the identification keys in manual and the printed key.</a:t>
            </a:r>
          </a:p>
          <a:p>
            <a:r>
              <a:rPr lang="en-US" dirty="0"/>
              <a:t>Answer: Stonefly</a:t>
            </a:r>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28F7D77-AB0C-4B03-A369-455AEF3FE410}" type="slidenum">
              <a:rPr lang="en-US"/>
              <a:pPr/>
              <a:t>78</a:t>
            </a:fld>
            <a:endParaRPr lang="en-US"/>
          </a:p>
        </p:txBody>
      </p:sp>
      <p:sp>
        <p:nvSpPr>
          <p:cNvPr id="277508" name="Rectangle 4"/>
          <p:cNvSpPr>
            <a:spLocks noGrp="1" noRot="1" noChangeAspect="1" noChangeArrowheads="1" noTextEdit="1"/>
          </p:cNvSpPr>
          <p:nvPr>
            <p:ph type="sldImg"/>
          </p:nvPr>
        </p:nvSpPr>
        <p:spPr>
          <a:xfrm>
            <a:off x="1092200" y="381000"/>
            <a:ext cx="4978400" cy="3733800"/>
          </a:xfrm>
          <a:ln/>
        </p:spPr>
      </p:sp>
      <p:sp>
        <p:nvSpPr>
          <p:cNvPr id="277509" name="Rectangle 5"/>
          <p:cNvSpPr>
            <a:spLocks noGrp="1" noChangeArrowheads="1"/>
          </p:cNvSpPr>
          <p:nvPr>
            <p:ph type="body" idx="1"/>
          </p:nvPr>
        </p:nvSpPr>
        <p:spPr/>
        <p:txBody>
          <a:bodyPr/>
          <a:lstStyle/>
          <a:p>
            <a:r>
              <a:rPr lang="en-US" dirty="0"/>
              <a:t>Once you have a positive ID, can you find it on this form?</a:t>
            </a:r>
          </a:p>
          <a:p>
            <a:r>
              <a:rPr lang="en-US" dirty="0"/>
              <a:t>Note that not all examples on the key are found on this page- some organisms that don’t fully rely on water quality (i.e. water beetles that breath air) are not included but are still a great example of biodiversity.</a:t>
            </a:r>
          </a:p>
          <a:p>
            <a:r>
              <a:rPr lang="en-US" dirty="0"/>
              <a:t>Also note, that the presence of Group 4 is NOT NECESSARILY bad news- these organisms can also survive in clean water. Be focused on the presence or absence of Group 1.</a:t>
            </a:r>
          </a:p>
          <a:p>
            <a:endParaRPr lang="en-US" dirty="0"/>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B516E51-1184-482D-A7C8-60300CAD95C3}" type="slidenum">
              <a:rPr lang="en-US"/>
              <a:pPr/>
              <a:t>79</a:t>
            </a:fld>
            <a:endParaRPr lang="en-US"/>
          </a:p>
        </p:txBody>
      </p:sp>
      <p:sp>
        <p:nvSpPr>
          <p:cNvPr id="404482" name="Rectangle 2"/>
          <p:cNvSpPr>
            <a:spLocks noGrp="1" noRot="1" noChangeAspect="1" noChangeArrowheads="1" noTextEdit="1"/>
          </p:cNvSpPr>
          <p:nvPr>
            <p:ph type="sldImg"/>
          </p:nvPr>
        </p:nvSpPr>
        <p:spPr>
          <a:xfrm>
            <a:off x="1092200" y="685800"/>
            <a:ext cx="4673600" cy="3505200"/>
          </a:xfrm>
          <a:ln/>
        </p:spPr>
      </p:sp>
      <p:sp>
        <p:nvSpPr>
          <p:cNvPr id="404483" name="Rectangle 3"/>
          <p:cNvSpPr>
            <a:spLocks noGrp="1" noChangeArrowheads="1"/>
          </p:cNvSpPr>
          <p:nvPr>
            <p:ph type="body" idx="1"/>
          </p:nvPr>
        </p:nvSpPr>
        <p:spPr>
          <a:xfrm>
            <a:off x="933450" y="4422775"/>
            <a:ext cx="5448300" cy="4187825"/>
          </a:xfrm>
          <a:ln/>
        </p:spPr>
        <p:txBody>
          <a:bodyPr/>
          <a:lstStyle/>
          <a:p>
            <a:endParaRPr lang="en-US"/>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B159792-105B-44E3-9191-B15FE720198D}" type="slidenum">
              <a:rPr lang="en-US"/>
              <a:pPr/>
              <a:t>80</a:t>
            </a:fld>
            <a:endParaRPr lang="en-US"/>
          </a:p>
        </p:txBody>
      </p:sp>
      <p:sp>
        <p:nvSpPr>
          <p:cNvPr id="279556" name="Rectangle 4"/>
          <p:cNvSpPr>
            <a:spLocks noGrp="1" noRot="1" noChangeAspect="1" noChangeArrowheads="1" noTextEdit="1"/>
          </p:cNvSpPr>
          <p:nvPr>
            <p:ph type="sldImg"/>
          </p:nvPr>
        </p:nvSpPr>
        <p:spPr>
          <a:xfrm>
            <a:off x="1092200" y="381000"/>
            <a:ext cx="4978400" cy="3733800"/>
          </a:xfrm>
          <a:ln/>
        </p:spPr>
      </p:sp>
      <p:sp>
        <p:nvSpPr>
          <p:cNvPr id="279557" name="Rectangle 5"/>
          <p:cNvSpPr>
            <a:spLocks noGrp="1" noChangeArrowheads="1"/>
          </p:cNvSpPr>
          <p:nvPr>
            <p:ph type="body" idx="1"/>
          </p:nvPr>
        </p:nvSpPr>
        <p:spPr/>
        <p:txBody>
          <a:bodyPr/>
          <a:lstStyle/>
          <a:p>
            <a:r>
              <a:rPr lang="en-US" dirty="0"/>
              <a:t>Note that for scoring, we tally the TAXA present and not # individuals. Volunteers sometimes ask if # individuals needs to be recorded- the answer is no for HRW scoring (you will get a PTI rating regardless BUT this data is publicly available and some groups may need that data for their studies.</a:t>
            </a:r>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7"/>
          <p:cNvSpPr>
            <a:spLocks noGrp="1" noChangeArrowheads="1"/>
          </p:cNvSpPr>
          <p:nvPr>
            <p:ph type="sldNum" sz="quarter" idx="5"/>
          </p:nvPr>
        </p:nvSpPr>
        <p:spPr>
          <a:ln/>
        </p:spPr>
        <p:txBody>
          <a:bodyPr/>
          <a:lstStyle/>
          <a:p>
            <a:fld id="{810F3909-8912-4EF4-A626-CB99A62EE18C}" type="slidenum">
              <a:rPr lang="en-US"/>
              <a:pPr/>
              <a:t>81</a:t>
            </a:fld>
            <a:endParaRPr lang="en-US"/>
          </a:p>
        </p:txBody>
      </p:sp>
      <p:sp>
        <p:nvSpPr>
          <p:cNvPr id="261126" name="Rectangle 6"/>
          <p:cNvSpPr>
            <a:spLocks noGrp="1" noRot="1" noChangeAspect="1" noChangeArrowheads="1" noTextEdit="1"/>
          </p:cNvSpPr>
          <p:nvPr>
            <p:ph type="sldImg"/>
          </p:nvPr>
        </p:nvSpPr>
        <p:spPr>
          <a:xfrm>
            <a:off x="1092200" y="381000"/>
            <a:ext cx="4978400" cy="3733800"/>
          </a:xfrm>
          <a:ln/>
        </p:spPr>
      </p:sp>
      <p:sp>
        <p:nvSpPr>
          <p:cNvPr id="261127" name="Rectangle 7"/>
          <p:cNvSpPr>
            <a:spLocks noGrp="1" noChangeArrowheads="1"/>
          </p:cNvSpPr>
          <p:nvPr>
            <p:ph type="body" idx="1"/>
          </p:nvPr>
        </p:nvSpPr>
        <p:spPr/>
        <p:txBody>
          <a:bodyPr/>
          <a:lstStyle/>
          <a:p>
            <a:r>
              <a:rPr lang="en-US" dirty="0"/>
              <a:t>Make sure the participants understand that possessing mussel shells is ILLEGAL!!!</a:t>
            </a:r>
          </a:p>
          <a:p>
            <a:endParaRPr lang="en-US" dirty="0"/>
          </a:p>
          <a:p>
            <a:r>
              <a:rPr lang="en-US" dirty="0"/>
              <a:t>Mussels have had a tough time:</a:t>
            </a:r>
          </a:p>
          <a:p>
            <a:pPr lvl="1"/>
            <a:r>
              <a:rPr lang="en-US" dirty="0"/>
              <a:t>	- Button industry</a:t>
            </a:r>
          </a:p>
          <a:p>
            <a:pPr lvl="1"/>
            <a:r>
              <a:rPr lang="en-US" dirty="0"/>
              <a:t>	- Cultured pearl industry</a:t>
            </a:r>
          </a:p>
          <a:p>
            <a:pPr lvl="1"/>
            <a:r>
              <a:rPr lang="en-US" dirty="0"/>
              <a:t>	- Sensitive lifecycle – male upstream, release sperm, female of same species may get fertilized and may release larvae to correct fish</a:t>
            </a:r>
          </a:p>
        </p:txBody>
      </p:sp>
      <p:sp>
        <p:nvSpPr>
          <p:cNvPr id="261124" name="AutoShape 4"/>
          <p:cNvSpPr>
            <a:spLocks/>
          </p:cNvSpPr>
          <p:nvPr/>
        </p:nvSpPr>
        <p:spPr bwMode="auto">
          <a:xfrm>
            <a:off x="3886200" y="6096000"/>
            <a:ext cx="381000" cy="762000"/>
          </a:xfrm>
          <a:prstGeom prst="rightBrace">
            <a:avLst>
              <a:gd name="adj1" fmla="val 16667"/>
              <a:gd name="adj2" fmla="val 50000"/>
            </a:avLst>
          </a:prstGeom>
          <a:noFill/>
          <a:ln w="9525">
            <a:solidFill>
              <a:schemeClr val="tx1"/>
            </a:solidFill>
            <a:miter lim="800000"/>
            <a:headEnd/>
            <a:tailEnd/>
          </a:ln>
          <a:effectLst/>
        </p:spPr>
        <p:txBody>
          <a:bodyPr wrap="none" anchor="ctr"/>
          <a:lstStyle/>
          <a:p>
            <a:endParaRPr lang="en-US"/>
          </a:p>
        </p:txBody>
      </p:sp>
      <p:sp>
        <p:nvSpPr>
          <p:cNvPr id="261125" name="Text Box 5"/>
          <p:cNvSpPr txBox="1">
            <a:spLocks noChangeArrowheads="1"/>
          </p:cNvSpPr>
          <p:nvPr/>
        </p:nvSpPr>
        <p:spPr bwMode="auto">
          <a:xfrm>
            <a:off x="4419600" y="6400800"/>
            <a:ext cx="1905000" cy="366713"/>
          </a:xfrm>
          <a:prstGeom prst="rect">
            <a:avLst/>
          </a:prstGeom>
          <a:noFill/>
          <a:ln w="9525">
            <a:noFill/>
            <a:miter lim="800000"/>
            <a:headEnd/>
            <a:tailEnd/>
          </a:ln>
          <a:effectLst/>
        </p:spPr>
        <p:txBody>
          <a:bodyPr>
            <a:spAutoFit/>
          </a:bodyPr>
          <a:lstStyle/>
          <a:p>
            <a:pPr>
              <a:spcBef>
                <a:spcPct val="50000"/>
              </a:spcBef>
            </a:pPr>
            <a:r>
              <a:rPr lang="en-US">
                <a:latin typeface="Times New Roman" pitchFamily="18" charset="0"/>
              </a:rPr>
              <a:t>overharvesting</a:t>
            </a:r>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3522ECC-F588-42C4-AE27-30BADAAFC677}" type="slidenum">
              <a:rPr lang="en-US"/>
              <a:pPr/>
              <a:t>83</a:t>
            </a:fld>
            <a:endParaRPr lang="en-US"/>
          </a:p>
        </p:txBody>
      </p:sp>
      <p:sp>
        <p:nvSpPr>
          <p:cNvPr id="291844" name="Rectangle 4"/>
          <p:cNvSpPr>
            <a:spLocks noGrp="1" noRot="1" noChangeAspect="1" noChangeArrowheads="1" noTextEdit="1"/>
          </p:cNvSpPr>
          <p:nvPr>
            <p:ph type="sldImg"/>
          </p:nvPr>
        </p:nvSpPr>
        <p:spPr>
          <a:xfrm>
            <a:off x="1092200" y="381000"/>
            <a:ext cx="4978400" cy="3733800"/>
          </a:xfrm>
          <a:ln/>
        </p:spPr>
      </p:sp>
      <p:sp>
        <p:nvSpPr>
          <p:cNvPr id="291845" name="Rectangle 5"/>
          <p:cNvSpPr>
            <a:spLocks noGrp="1" noChangeArrowheads="1"/>
          </p:cNvSpPr>
          <p:nvPr>
            <p:ph type="body" idx="1"/>
          </p:nvPr>
        </p:nvSpPr>
        <p:spPr/>
        <p:txBody>
          <a:bodyPr/>
          <a:lstStyle/>
          <a:p>
            <a:r>
              <a:rPr lang="en-US" dirty="0"/>
              <a:t> Show them the website’s data entry page. Use these slides if no internet access.</a:t>
            </a:r>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IMPORTANT: Give the participants the Riverwatch website password – ‘dragonfly’</a:t>
            </a:r>
          </a:p>
          <a:p>
            <a:r>
              <a:rPr lang="en-US" dirty="0"/>
              <a:t>They can write this password on the inside cover of their manual</a:t>
            </a:r>
          </a:p>
          <a:p>
            <a:r>
              <a:rPr lang="en-US" dirty="0"/>
              <a:t>It is required to create a profile, site, etc.</a:t>
            </a:r>
          </a:p>
          <a:p>
            <a:endParaRPr lang="en-US" dirty="0"/>
          </a:p>
          <a:p>
            <a:r>
              <a:rPr lang="en-US" dirty="0"/>
              <a:t>Step 1: Register yourself as a volunteer (you will receive a Volunteer ID #)</a:t>
            </a:r>
          </a:p>
        </p:txBody>
      </p:sp>
      <p:sp>
        <p:nvSpPr>
          <p:cNvPr id="4" name="Slide Number Placeholder 3"/>
          <p:cNvSpPr>
            <a:spLocks noGrp="1"/>
          </p:cNvSpPr>
          <p:nvPr>
            <p:ph type="sldNum" sz="quarter" idx="5"/>
          </p:nvPr>
        </p:nvSpPr>
        <p:spPr/>
        <p:txBody>
          <a:bodyPr/>
          <a:lstStyle/>
          <a:p>
            <a:fld id="{4F7FEB45-FE01-46CB-911C-6BC3C254ED94}" type="slidenum">
              <a:rPr lang="en-US" smtClean="0"/>
              <a:pPr/>
              <a:t>84</a:t>
            </a:fld>
            <a:endParaRPr lang="en-US"/>
          </a:p>
        </p:txBody>
      </p:sp>
    </p:spTree>
    <p:extLst>
      <p:ext uri="{BB962C8B-B14F-4D97-AF65-F5344CB8AC3E}">
        <p14:creationId xmlns:p14="http://schemas.microsoft.com/office/powerpoint/2010/main" val="2973296678"/>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Step 2: Register a sampling site (in ‘site locator’ tab, drag pin on map to where you want the site) and fill out relevant info</a:t>
            </a:r>
          </a:p>
          <a:p>
            <a:endParaRPr lang="en-US" dirty="0"/>
          </a:p>
          <a:p>
            <a:r>
              <a:rPr lang="en-US" dirty="0"/>
              <a:t>Note: Check the ‘current sites’ tab to see if one is already established in your area of interest. If not, continue with creating a new site. If one is present, click the blue pin for the Site ID #.</a:t>
            </a:r>
          </a:p>
        </p:txBody>
      </p:sp>
      <p:sp>
        <p:nvSpPr>
          <p:cNvPr id="4" name="Slide Number Placeholder 3"/>
          <p:cNvSpPr>
            <a:spLocks noGrp="1"/>
          </p:cNvSpPr>
          <p:nvPr>
            <p:ph type="sldNum" sz="quarter" idx="5"/>
          </p:nvPr>
        </p:nvSpPr>
        <p:spPr/>
        <p:txBody>
          <a:bodyPr/>
          <a:lstStyle/>
          <a:p>
            <a:fld id="{4F7FEB45-FE01-46CB-911C-6BC3C254ED94}" type="slidenum">
              <a:rPr lang="en-US" smtClean="0"/>
              <a:pPr/>
              <a:t>85</a:t>
            </a:fld>
            <a:endParaRPr lang="en-US"/>
          </a:p>
        </p:txBody>
      </p:sp>
    </p:spTree>
    <p:extLst>
      <p:ext uri="{BB962C8B-B14F-4D97-AF65-F5344CB8AC3E}">
        <p14:creationId xmlns:p14="http://schemas.microsoft.com/office/powerpoint/2010/main" val="3985376132"/>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 required, but volunteers can add their organization. First check to see if Org already exists in our list.</a:t>
            </a:r>
          </a:p>
        </p:txBody>
      </p:sp>
      <p:sp>
        <p:nvSpPr>
          <p:cNvPr id="4" name="Slide Number Placeholder 3"/>
          <p:cNvSpPr>
            <a:spLocks noGrp="1"/>
          </p:cNvSpPr>
          <p:nvPr>
            <p:ph type="sldNum" sz="quarter" idx="5"/>
          </p:nvPr>
        </p:nvSpPr>
        <p:spPr/>
        <p:txBody>
          <a:bodyPr/>
          <a:lstStyle/>
          <a:p>
            <a:fld id="{4F7FEB45-FE01-46CB-911C-6BC3C254ED94}" type="slidenum">
              <a:rPr lang="en-US" smtClean="0"/>
              <a:pPr/>
              <a:t>86</a:t>
            </a:fld>
            <a:endParaRPr lang="en-US"/>
          </a:p>
        </p:txBody>
      </p:sp>
    </p:spTree>
    <p:extLst>
      <p:ext uri="{BB962C8B-B14F-4D97-AF65-F5344CB8AC3E}">
        <p14:creationId xmlns:p14="http://schemas.microsoft.com/office/powerpoint/2010/main" val="3755401822"/>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Using ID #’s and ‘dragonfly’ password, begin to enter data starting with general details (date, time of day, weather, etc.). Note that it asks for worst weather in past 48 hours – this is because storm events may increase pollutants via runoff.</a:t>
            </a:r>
          </a:p>
        </p:txBody>
      </p:sp>
      <p:sp>
        <p:nvSpPr>
          <p:cNvPr id="4" name="Slide Number Placeholder 3"/>
          <p:cNvSpPr>
            <a:spLocks noGrp="1"/>
          </p:cNvSpPr>
          <p:nvPr>
            <p:ph type="sldNum" sz="quarter" idx="5"/>
          </p:nvPr>
        </p:nvSpPr>
        <p:spPr/>
        <p:txBody>
          <a:bodyPr/>
          <a:lstStyle/>
          <a:p>
            <a:fld id="{4F7FEB45-FE01-46CB-911C-6BC3C254ED94}" type="slidenum">
              <a:rPr lang="en-US" smtClean="0"/>
              <a:pPr/>
              <a:t>87</a:t>
            </a:fld>
            <a:endParaRPr lang="en-US"/>
          </a:p>
        </p:txBody>
      </p:sp>
    </p:spTree>
    <p:extLst>
      <p:ext uri="{BB962C8B-B14F-4D97-AF65-F5344CB8AC3E}">
        <p14:creationId xmlns:p14="http://schemas.microsoft.com/office/powerpoint/2010/main" val="3985812113"/>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Data entry should mirror paper data sheet with tabs for different categories. Some tests will result in auto population of scores on the right of the screen.</a:t>
            </a:r>
          </a:p>
        </p:txBody>
      </p:sp>
      <p:sp>
        <p:nvSpPr>
          <p:cNvPr id="4" name="Slide Number Placeholder 3"/>
          <p:cNvSpPr>
            <a:spLocks noGrp="1"/>
          </p:cNvSpPr>
          <p:nvPr>
            <p:ph type="sldNum" sz="quarter" idx="5"/>
          </p:nvPr>
        </p:nvSpPr>
        <p:spPr/>
        <p:txBody>
          <a:bodyPr/>
          <a:lstStyle/>
          <a:p>
            <a:fld id="{4F7FEB45-FE01-46CB-911C-6BC3C254ED94}" type="slidenum">
              <a:rPr lang="en-US" smtClean="0"/>
              <a:pPr/>
              <a:t>88</a:t>
            </a:fld>
            <a:endParaRPr lang="en-US"/>
          </a:p>
        </p:txBody>
      </p:sp>
    </p:spTree>
    <p:extLst>
      <p:ext uri="{BB962C8B-B14F-4D97-AF65-F5344CB8AC3E}">
        <p14:creationId xmlns:p14="http://schemas.microsoft.com/office/powerpoint/2010/main" val="2168287735"/>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Some tests won’t allow data entry until you select a ‘method’ from the drop down options. Most methods are ‘</a:t>
            </a:r>
            <a:r>
              <a:rPr lang="en-US" dirty="0" err="1"/>
              <a:t>Chemetrics</a:t>
            </a:r>
            <a:r>
              <a:rPr lang="en-US" dirty="0"/>
              <a:t>’ or ‘test strips’.</a:t>
            </a:r>
          </a:p>
        </p:txBody>
      </p:sp>
      <p:sp>
        <p:nvSpPr>
          <p:cNvPr id="4" name="Slide Number Placeholder 3"/>
          <p:cNvSpPr>
            <a:spLocks noGrp="1"/>
          </p:cNvSpPr>
          <p:nvPr>
            <p:ph type="sldNum" sz="quarter" idx="5"/>
          </p:nvPr>
        </p:nvSpPr>
        <p:spPr/>
        <p:txBody>
          <a:bodyPr/>
          <a:lstStyle/>
          <a:p>
            <a:fld id="{4F7FEB45-FE01-46CB-911C-6BC3C254ED94}" type="slidenum">
              <a:rPr lang="en-US" smtClean="0"/>
              <a:pPr/>
              <a:t>90</a:t>
            </a:fld>
            <a:endParaRPr lang="en-US"/>
          </a:p>
        </p:txBody>
      </p:sp>
    </p:spTree>
    <p:extLst>
      <p:ext uri="{BB962C8B-B14F-4D97-AF65-F5344CB8AC3E}">
        <p14:creationId xmlns:p14="http://schemas.microsoft.com/office/powerpoint/2010/main" val="2046287824"/>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Typing any key into the macro box will count that into Riverwatch scoring, but only accurate count #’s can be utilized by external partners.</a:t>
            </a:r>
          </a:p>
        </p:txBody>
      </p:sp>
      <p:sp>
        <p:nvSpPr>
          <p:cNvPr id="4" name="Slide Number Placeholder 3"/>
          <p:cNvSpPr>
            <a:spLocks noGrp="1"/>
          </p:cNvSpPr>
          <p:nvPr>
            <p:ph type="sldNum" sz="quarter" idx="5"/>
          </p:nvPr>
        </p:nvSpPr>
        <p:spPr/>
        <p:txBody>
          <a:bodyPr/>
          <a:lstStyle/>
          <a:p>
            <a:fld id="{4F7FEB45-FE01-46CB-911C-6BC3C254ED94}" type="slidenum">
              <a:rPr lang="en-US" smtClean="0"/>
              <a:pPr/>
              <a:t>91</a:t>
            </a:fld>
            <a:endParaRPr lang="en-US"/>
          </a:p>
        </p:txBody>
      </p:sp>
    </p:spTree>
    <p:extLst>
      <p:ext uri="{BB962C8B-B14F-4D97-AF65-F5344CB8AC3E}">
        <p14:creationId xmlns:p14="http://schemas.microsoft.com/office/powerpoint/2010/main" val="52506719"/>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490C440-046A-42C9-A15F-D2BC299AB226}" type="slidenum">
              <a:rPr lang="en-US"/>
              <a:pPr/>
              <a:t>92</a:t>
            </a:fld>
            <a:endParaRPr lang="en-US"/>
          </a:p>
        </p:txBody>
      </p:sp>
      <p:sp>
        <p:nvSpPr>
          <p:cNvPr id="289796" name="Rectangle 4"/>
          <p:cNvSpPr>
            <a:spLocks noGrp="1" noRot="1" noChangeAspect="1" noChangeArrowheads="1" noTextEdit="1"/>
          </p:cNvSpPr>
          <p:nvPr>
            <p:ph type="sldImg"/>
          </p:nvPr>
        </p:nvSpPr>
        <p:spPr>
          <a:xfrm>
            <a:off x="1092200" y="381000"/>
            <a:ext cx="4978400" cy="3733800"/>
          </a:xfrm>
          <a:ln/>
        </p:spPr>
      </p:sp>
      <p:sp>
        <p:nvSpPr>
          <p:cNvPr id="289797" name="Rectangle 5"/>
          <p:cNvSpPr>
            <a:spLocks noGrp="1" noChangeArrowheads="1"/>
          </p:cNvSpPr>
          <p:nvPr>
            <p:ph type="body" idx="1"/>
          </p:nvPr>
        </p:nvSpPr>
        <p:spPr/>
        <p:txBody>
          <a:bodyPr/>
          <a:lstStyle/>
          <a:p>
            <a:endParaRPr lang="en-US" dirty="0"/>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5410AD9-2FCF-4285-8BCC-BF04043FE675}" type="slidenum">
              <a:rPr lang="en-US"/>
              <a:pPr/>
              <a:t>93</a:t>
            </a:fld>
            <a:endParaRPr lang="en-US"/>
          </a:p>
        </p:txBody>
      </p:sp>
      <p:sp>
        <p:nvSpPr>
          <p:cNvPr id="287748" name="Rectangle 4"/>
          <p:cNvSpPr>
            <a:spLocks noGrp="1" noRot="1" noChangeAspect="1" noChangeArrowheads="1" noTextEdit="1"/>
          </p:cNvSpPr>
          <p:nvPr>
            <p:ph type="sldImg"/>
          </p:nvPr>
        </p:nvSpPr>
        <p:spPr>
          <a:xfrm>
            <a:off x="1092200" y="381000"/>
            <a:ext cx="4978400" cy="3733800"/>
          </a:xfrm>
          <a:ln/>
        </p:spPr>
      </p:sp>
      <p:sp>
        <p:nvSpPr>
          <p:cNvPr id="287749" name="Rectangle 5"/>
          <p:cNvSpPr>
            <a:spLocks noGrp="1" noChangeArrowheads="1"/>
          </p:cNvSpPr>
          <p:nvPr>
            <p:ph type="body" idx="1"/>
          </p:nvPr>
        </p:nvSpPr>
        <p:spPr/>
        <p:txBody>
          <a:bodyPr/>
          <a:lstStyle/>
          <a:p>
            <a:r>
              <a:rPr lang="en-US" dirty="0"/>
              <a:t>These tools are publicly available.</a:t>
            </a:r>
          </a:p>
          <a:p>
            <a:endParaRPr lang="en-US" dirty="0"/>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 can search via various parameters (i.e. county, river name, volunteer ID #)</a:t>
            </a:r>
          </a:p>
        </p:txBody>
      </p:sp>
      <p:sp>
        <p:nvSpPr>
          <p:cNvPr id="4" name="Slide Number Placeholder 3"/>
          <p:cNvSpPr>
            <a:spLocks noGrp="1"/>
          </p:cNvSpPr>
          <p:nvPr>
            <p:ph type="sldNum" sz="quarter" idx="5"/>
          </p:nvPr>
        </p:nvSpPr>
        <p:spPr/>
        <p:txBody>
          <a:bodyPr/>
          <a:lstStyle/>
          <a:p>
            <a:fld id="{4F7FEB45-FE01-46CB-911C-6BC3C254ED94}" type="slidenum">
              <a:rPr lang="en-US" smtClean="0"/>
              <a:pPr/>
              <a:t>94</a:t>
            </a:fld>
            <a:endParaRPr lang="en-US"/>
          </a:p>
        </p:txBody>
      </p:sp>
    </p:spTree>
    <p:extLst>
      <p:ext uri="{BB962C8B-B14F-4D97-AF65-F5344CB8AC3E}">
        <p14:creationId xmlns:p14="http://schemas.microsoft.com/office/powerpoint/2010/main" val="1433859237"/>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Volunteers can download data tables via the options at the upper right (i.e. Excel, CSV, PDF)</a:t>
            </a:r>
          </a:p>
        </p:txBody>
      </p:sp>
      <p:sp>
        <p:nvSpPr>
          <p:cNvPr id="4" name="Slide Number Placeholder 3"/>
          <p:cNvSpPr>
            <a:spLocks noGrp="1"/>
          </p:cNvSpPr>
          <p:nvPr>
            <p:ph type="sldNum" sz="quarter" idx="5"/>
          </p:nvPr>
        </p:nvSpPr>
        <p:spPr/>
        <p:txBody>
          <a:bodyPr/>
          <a:lstStyle/>
          <a:p>
            <a:fld id="{4F7FEB45-FE01-46CB-911C-6BC3C254ED94}" type="slidenum">
              <a:rPr lang="en-US" smtClean="0"/>
              <a:pPr/>
              <a:t>95</a:t>
            </a:fld>
            <a:endParaRPr lang="en-US"/>
          </a:p>
        </p:txBody>
      </p:sp>
    </p:spTree>
    <p:extLst>
      <p:ext uri="{BB962C8B-B14F-4D97-AF65-F5344CB8AC3E}">
        <p14:creationId xmlns:p14="http://schemas.microsoft.com/office/powerpoint/2010/main" val="3355016304"/>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Limited data visualization tools exist. HRW staff hopes to update this software in 2027 to allow for more visualization capabilities.</a:t>
            </a:r>
          </a:p>
        </p:txBody>
      </p:sp>
      <p:sp>
        <p:nvSpPr>
          <p:cNvPr id="4" name="Slide Number Placeholder 3"/>
          <p:cNvSpPr>
            <a:spLocks noGrp="1"/>
          </p:cNvSpPr>
          <p:nvPr>
            <p:ph type="sldNum" sz="quarter" idx="5"/>
          </p:nvPr>
        </p:nvSpPr>
        <p:spPr/>
        <p:txBody>
          <a:bodyPr/>
          <a:lstStyle/>
          <a:p>
            <a:fld id="{4F7FEB45-FE01-46CB-911C-6BC3C254ED94}" type="slidenum">
              <a:rPr lang="en-US" smtClean="0"/>
              <a:pPr/>
              <a:t>96</a:t>
            </a:fld>
            <a:endParaRPr lang="en-US"/>
          </a:p>
        </p:txBody>
      </p:sp>
    </p:spTree>
    <p:extLst>
      <p:ext uri="{BB962C8B-B14F-4D97-AF65-F5344CB8AC3E}">
        <p14:creationId xmlns:p14="http://schemas.microsoft.com/office/powerpoint/2010/main" val="1330312807"/>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F8B62BE-2DC7-4FFF-9D52-0D81BF9239BD}" type="slidenum">
              <a:rPr lang="en-US"/>
              <a:pPr/>
              <a:t>98</a:t>
            </a:fld>
            <a:endParaRPr lang="en-US"/>
          </a:p>
        </p:txBody>
      </p:sp>
      <p:sp>
        <p:nvSpPr>
          <p:cNvPr id="322564" name="Rectangle 4"/>
          <p:cNvSpPr>
            <a:spLocks noGrp="1" noRot="1" noChangeAspect="1" noChangeArrowheads="1" noTextEdit="1"/>
          </p:cNvSpPr>
          <p:nvPr>
            <p:ph type="sldImg"/>
          </p:nvPr>
        </p:nvSpPr>
        <p:spPr>
          <a:xfrm>
            <a:off x="1092200" y="381000"/>
            <a:ext cx="4978400" cy="3733800"/>
          </a:xfrm>
          <a:ln/>
        </p:spPr>
      </p:sp>
      <p:sp>
        <p:nvSpPr>
          <p:cNvPr id="322565" name="Rectangle 5"/>
          <p:cNvSpPr>
            <a:spLocks noGrp="1" noChangeArrowheads="1"/>
          </p:cNvSpPr>
          <p:nvPr>
            <p:ph type="body" idx="1"/>
          </p:nvPr>
        </p:nvSpPr>
        <p:spPr/>
        <p:txBody>
          <a:bodyPr/>
          <a:lstStyle/>
          <a:p>
            <a:r>
              <a:rPr lang="en-US" dirty="0"/>
              <a:t>Quickly walk them through the Appendices.</a:t>
            </a:r>
          </a:p>
          <a:p>
            <a:r>
              <a:rPr lang="en-US" dirty="0"/>
              <a:t>Note that volunteers can copy &amp; reproduce ANY part of the manual for non-commercial purposes.</a:t>
            </a:r>
          </a:p>
          <a:p>
            <a:r>
              <a:rPr lang="en-US" dirty="0"/>
              <a:t>An electronic version of the manual is also available online.</a:t>
            </a:r>
          </a:p>
          <a:p>
            <a:endParaRPr lang="en-US" dirty="0"/>
          </a:p>
        </p:txBody>
      </p:sp>
    </p:spTree>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3B03F8-1556-DC4C-E59E-2A53AD229633}"/>
            </a:ext>
          </a:extLst>
        </p:cNvPr>
        <p:cNvGrpSpPr/>
        <p:nvPr/>
      </p:nvGrpSpPr>
      <p:grpSpPr>
        <a:xfrm>
          <a:off x="0" y="0"/>
          <a:ext cx="0" cy="0"/>
          <a:chOff x="0" y="0"/>
          <a:chExt cx="0" cy="0"/>
        </a:xfrm>
      </p:grpSpPr>
      <p:sp>
        <p:nvSpPr>
          <p:cNvPr id="7" name="Rectangle 7">
            <a:extLst>
              <a:ext uri="{FF2B5EF4-FFF2-40B4-BE49-F238E27FC236}">
                <a16:creationId xmlns:a16="http://schemas.microsoft.com/office/drawing/2014/main" id="{35C0C637-1E99-4BBF-D210-C5B226C1CB35}"/>
              </a:ext>
            </a:extLst>
          </p:cNvPr>
          <p:cNvSpPr>
            <a:spLocks noGrp="1" noChangeArrowheads="1"/>
          </p:cNvSpPr>
          <p:nvPr>
            <p:ph type="sldNum" sz="quarter" idx="5"/>
          </p:nvPr>
        </p:nvSpPr>
        <p:spPr>
          <a:ln/>
        </p:spPr>
        <p:txBody>
          <a:bodyPr/>
          <a:lstStyle/>
          <a:p>
            <a:fld id="{AF8B62BE-2DC7-4FFF-9D52-0D81BF9239BD}" type="slidenum">
              <a:rPr lang="en-US"/>
              <a:pPr/>
              <a:t>99</a:t>
            </a:fld>
            <a:endParaRPr lang="en-US"/>
          </a:p>
        </p:txBody>
      </p:sp>
      <p:sp>
        <p:nvSpPr>
          <p:cNvPr id="322564" name="Rectangle 4">
            <a:extLst>
              <a:ext uri="{FF2B5EF4-FFF2-40B4-BE49-F238E27FC236}">
                <a16:creationId xmlns:a16="http://schemas.microsoft.com/office/drawing/2014/main" id="{97EA5240-FFF6-0336-3872-FEB82A5A5A3C}"/>
              </a:ext>
            </a:extLst>
          </p:cNvPr>
          <p:cNvSpPr>
            <a:spLocks noGrp="1" noRot="1" noChangeAspect="1" noChangeArrowheads="1" noTextEdit="1"/>
          </p:cNvSpPr>
          <p:nvPr>
            <p:ph type="sldImg"/>
          </p:nvPr>
        </p:nvSpPr>
        <p:spPr>
          <a:xfrm>
            <a:off x="1092200" y="381000"/>
            <a:ext cx="4978400" cy="3733800"/>
          </a:xfrm>
          <a:ln/>
        </p:spPr>
      </p:sp>
      <p:sp>
        <p:nvSpPr>
          <p:cNvPr id="322565" name="Rectangle 5">
            <a:extLst>
              <a:ext uri="{FF2B5EF4-FFF2-40B4-BE49-F238E27FC236}">
                <a16:creationId xmlns:a16="http://schemas.microsoft.com/office/drawing/2014/main" id="{F61DFDCB-4AA1-5B8E-2720-D54AD356F17B}"/>
              </a:ext>
            </a:extLst>
          </p:cNvPr>
          <p:cNvSpPr>
            <a:spLocks noGrp="1" noChangeArrowheads="1"/>
          </p:cNvSpPr>
          <p:nvPr>
            <p:ph type="body" idx="1"/>
          </p:nvPr>
        </p:nvSpPr>
        <p:spPr/>
        <p:txBody>
          <a:bodyPr/>
          <a:lstStyle/>
          <a:p>
            <a:r>
              <a:rPr lang="en-US" dirty="0"/>
              <a:t>Share the new volunteer hour tracking platform, </a:t>
            </a:r>
            <a:r>
              <a:rPr lang="en-US" dirty="0" err="1"/>
              <a:t>NatureConnect</a:t>
            </a:r>
            <a:r>
              <a:rPr lang="en-US" dirty="0"/>
              <a:t>. After the workshop (when paperwork is submitted to HRW staff), participants will receive an email invite to join the project. It costs nothing &amp; helps HRW staff demonstrate the importance of the program. Volunteers can explore other volunteer opportunities </a:t>
            </a:r>
            <a:r>
              <a:rPr lang="en-US"/>
              <a:t>near them.</a:t>
            </a:r>
            <a:endParaRPr lang="en-US" dirty="0"/>
          </a:p>
        </p:txBody>
      </p:sp>
    </p:spTree>
    <p:extLst>
      <p:ext uri="{BB962C8B-B14F-4D97-AF65-F5344CB8AC3E}">
        <p14:creationId xmlns:p14="http://schemas.microsoft.com/office/powerpoint/2010/main" val="1141671931"/>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7B2C20C-3530-4E9D-B58A-B80AF87B4A03}" type="slidenum">
              <a:rPr lang="en-US"/>
              <a:pPr/>
              <a:t>103</a:t>
            </a:fld>
            <a:endParaRPr lang="en-US"/>
          </a:p>
        </p:txBody>
      </p:sp>
      <p:sp>
        <p:nvSpPr>
          <p:cNvPr id="326660" name="Rectangle 4"/>
          <p:cNvSpPr>
            <a:spLocks noGrp="1" noRot="1" noChangeAspect="1" noChangeArrowheads="1" noTextEdit="1"/>
          </p:cNvSpPr>
          <p:nvPr>
            <p:ph type="sldImg"/>
          </p:nvPr>
        </p:nvSpPr>
        <p:spPr>
          <a:xfrm>
            <a:off x="1092200" y="381000"/>
            <a:ext cx="4978400" cy="3733800"/>
          </a:xfrm>
          <a:ln/>
        </p:spPr>
      </p:sp>
      <p:sp>
        <p:nvSpPr>
          <p:cNvPr id="326661" name="Rectangle 5"/>
          <p:cNvSpPr>
            <a:spLocks noGrp="1" noChangeArrowheads="1"/>
          </p:cNvSpPr>
          <p:nvPr>
            <p:ph type="body" idx="1"/>
          </p:nvPr>
        </p:nvSpPr>
        <p:spPr/>
        <p:txBody>
          <a:bodyPr/>
          <a:lstStyle/>
          <a:p>
            <a:r>
              <a:rPr lang="en-US" dirty="0"/>
              <a:t>Motivational Quote!!!</a:t>
            </a:r>
          </a:p>
          <a:p>
            <a:r>
              <a:rPr lang="en-US" dirty="0"/>
              <a:t>Margaret Meade was a pioneering woman scientist and anthropologist.</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defRPr>
            </a:lvl1pPr>
          </a:lstStyle>
          <a:p>
            <a:pPr>
              <a:defRPr/>
            </a:pPr>
            <a:fld id="{0C1C0593-6CEE-4C89-99D5-3C4321EC1896}" type="datetime1">
              <a:rPr lang="en-US" smtClean="0"/>
              <a:t>8/27/2026</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defRPr>
            </a:lvl1pPr>
          </a:lstStyle>
          <a:p>
            <a:pPr>
              <a:defRPr/>
            </a:pPr>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latin typeface="+mn-lt"/>
              </a:defRPr>
            </a:lvl1pPr>
          </a:lstStyle>
          <a:p>
            <a:pPr>
              <a:defRPr/>
            </a:pPr>
            <a:fld id="{37E80FF4-7506-4652-8F43-014057795A3C}"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219200"/>
            <a:ext cx="8229600" cy="11430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457200" y="2514600"/>
            <a:ext cx="8229600" cy="36115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defRPr>
            </a:lvl1pPr>
          </a:lstStyle>
          <a:p>
            <a:pPr>
              <a:defRPr/>
            </a:pPr>
            <a:fld id="{748A1FA1-2477-4F27-9451-B71072148A27}" type="datetime1">
              <a:rPr lang="en-US" smtClean="0"/>
              <a:t>8/27/2026</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defRPr>
            </a:lvl1pPr>
          </a:lstStyle>
          <a:p>
            <a:pPr>
              <a:defRPr/>
            </a:pPr>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latin typeface="+mn-lt"/>
              </a:defRPr>
            </a:lvl1pPr>
          </a:lstStyle>
          <a:p>
            <a:pPr>
              <a:defRPr/>
            </a:pPr>
            <a:fld id="{4D8B46E8-06BE-47A7-9311-A8DBA0F7C229}"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defRPr>
            </a:lvl1pPr>
          </a:lstStyle>
          <a:p>
            <a:pPr>
              <a:defRPr/>
            </a:pPr>
            <a:fld id="{CE3DC414-B84E-4F9B-808A-A991AF323554}" type="datetime1">
              <a:rPr lang="en-US" smtClean="0"/>
              <a:t>8/27/2026</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defRPr>
            </a:lvl1pPr>
          </a:lstStyle>
          <a:p>
            <a:pPr>
              <a:defRPr/>
            </a:pPr>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latin typeface="+mn-lt"/>
              </a:defRPr>
            </a:lvl1pPr>
          </a:lstStyle>
          <a:p>
            <a:pPr>
              <a:defRPr/>
            </a:pPr>
            <a:fld id="{E31CCB16-FF36-42FF-95CA-8A80399C5904}"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219200"/>
            <a:ext cx="8229600"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2514600"/>
            <a:ext cx="4038600" cy="36115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2514600"/>
            <a:ext cx="4038600" cy="36115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defRPr>
            </a:lvl1pPr>
          </a:lstStyle>
          <a:p>
            <a:pPr>
              <a:defRPr/>
            </a:pPr>
            <a:fld id="{FB6BCD72-786A-4BA2-AA3D-8462431A2810}" type="datetime1">
              <a:rPr lang="en-US" smtClean="0"/>
              <a:t>8/27/2026</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defRPr>
            </a:lvl1pPr>
          </a:lstStyle>
          <a:p>
            <a:pPr>
              <a:defRPr/>
            </a:pPr>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latin typeface="+mn-lt"/>
              </a:defRPr>
            </a:lvl1pPr>
          </a:lstStyle>
          <a:p>
            <a:pPr>
              <a:defRPr/>
            </a:pPr>
            <a:fld id="{C88DA3C9-C2BD-4E31-B190-FF1118D05DE6}"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1219200"/>
            <a:ext cx="8229600"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2438400"/>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3099816"/>
            <a:ext cx="4040188" cy="302634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8200" y="2438400"/>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3099816"/>
            <a:ext cx="4041775" cy="302634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defRPr>
            </a:lvl1pPr>
          </a:lstStyle>
          <a:p>
            <a:pPr>
              <a:defRPr/>
            </a:pPr>
            <a:fld id="{6878CD0A-E5A7-4747-A592-3C5A35B73731}" type="datetime1">
              <a:rPr lang="en-US" smtClean="0"/>
              <a:t>8/27/2026</a:t>
            </a:fld>
            <a:endParaRPr lang="en-US"/>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defRPr>
            </a:lvl1pPr>
          </a:lstStyle>
          <a:p>
            <a:pPr>
              <a:defRPr/>
            </a:pPr>
            <a:endParaRPr lang="en-US"/>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latin typeface="+mn-lt"/>
              </a:defRPr>
            </a:lvl1pPr>
          </a:lstStyle>
          <a:p>
            <a:pPr>
              <a:defRPr/>
            </a:pPr>
            <a:fld id="{0CB7C156-AA89-4180-97FA-8DDFC3D4B60E}"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219200"/>
            <a:ext cx="8229600" cy="1143000"/>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defRPr>
            </a:lvl1pPr>
          </a:lstStyle>
          <a:p>
            <a:pPr>
              <a:defRPr/>
            </a:pPr>
            <a:fld id="{01F95C37-BF4A-451A-963B-DF19946BA659}" type="datetime1">
              <a:rPr lang="en-US" smtClean="0"/>
              <a:t>8/27/2026</a:t>
            </a:fld>
            <a:endParaRPr lang="en-US"/>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defRPr>
            </a:lvl1pPr>
          </a:lstStyle>
          <a:p>
            <a:pPr>
              <a:defRPr/>
            </a:pPr>
            <a:endParaRPr lang="en-US"/>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latin typeface="+mn-lt"/>
              </a:defRPr>
            </a:lvl1pPr>
          </a:lstStyle>
          <a:p>
            <a:pPr>
              <a:defRPr/>
            </a:pPr>
            <a:fld id="{6702485D-7399-436A-8521-8F996C176908}"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defRPr>
            </a:lvl1pPr>
          </a:lstStyle>
          <a:p>
            <a:pPr>
              <a:defRPr/>
            </a:pPr>
            <a:fld id="{447A57E5-9D2A-47C4-A04C-A78E9F428289}" type="datetime1">
              <a:rPr lang="en-US" smtClean="0"/>
              <a:t>8/27/2026</a:t>
            </a:fld>
            <a:endParaRPr lang="en-US"/>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defRPr>
            </a:lvl1pPr>
          </a:lstStyle>
          <a:p>
            <a:pPr>
              <a:defRPr/>
            </a:pPr>
            <a:endParaRPr lang="en-US"/>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latin typeface="+mn-lt"/>
              </a:defRPr>
            </a:lvl1pPr>
          </a:lstStyle>
          <a:p>
            <a:pPr>
              <a:defRPr/>
            </a:pPr>
            <a:fld id="{A0FE9A23-EA80-4A22-891B-6EC0883DDCD6}"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341120"/>
            <a:ext cx="3008313"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1344168"/>
            <a:ext cx="5111750" cy="478199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514600"/>
            <a:ext cx="3008313" cy="36115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defRPr>
            </a:lvl1pPr>
          </a:lstStyle>
          <a:p>
            <a:pPr>
              <a:defRPr/>
            </a:pPr>
            <a:fld id="{7B6BD827-D7A1-4B30-AC4F-FE4BA1A224C7}" type="datetime1">
              <a:rPr lang="en-US" smtClean="0"/>
              <a:t>8/27/2026</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defRPr>
            </a:lvl1pPr>
          </a:lstStyle>
          <a:p>
            <a:pPr>
              <a:defRPr/>
            </a:pPr>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latin typeface="+mn-lt"/>
              </a:defRPr>
            </a:lvl1pPr>
          </a:lstStyle>
          <a:p>
            <a:pPr>
              <a:defRPr/>
            </a:pPr>
            <a:fld id="{E241D6E1-F3CB-4C26-9EAC-2352BC0746B8}"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1295399"/>
            <a:ext cx="5486400" cy="343217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defRPr>
            </a:lvl1pPr>
          </a:lstStyle>
          <a:p>
            <a:pPr>
              <a:defRPr/>
            </a:pPr>
            <a:fld id="{502E8A05-16A4-47C5-BC1A-D7A621D313FC}" type="datetime1">
              <a:rPr lang="en-US" smtClean="0"/>
              <a:t>8/27/2026</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defRPr>
            </a:lvl1pPr>
          </a:lstStyle>
          <a:p>
            <a:pPr>
              <a:defRPr/>
            </a:pPr>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latin typeface="+mn-lt"/>
              </a:defRPr>
            </a:lvl1pPr>
          </a:lstStyle>
          <a:p>
            <a:pPr>
              <a:defRPr/>
            </a:pPr>
            <a:fld id="{BAF46517-45D9-4528-90C6-371FA9833CD0}"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1219200"/>
            <a:ext cx="8229600" cy="11430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457200" y="2514600"/>
            <a:ext cx="8229600" cy="36115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defRPr>
            </a:lvl1pPr>
          </a:lstStyle>
          <a:p>
            <a:pPr>
              <a:defRPr/>
            </a:pPr>
            <a:fld id="{4BECE7EE-FB30-4275-A49A-6EC971B3DD87}" type="datetime1">
              <a:rPr lang="en-US" smtClean="0"/>
              <a:t>8/27/2026</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defRPr>
            </a:lvl1pPr>
          </a:lstStyle>
          <a:p>
            <a:pPr>
              <a:defRPr/>
            </a:pPr>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latin typeface="+mn-lt"/>
              </a:defRPr>
            </a:lvl1pPr>
          </a:lstStyle>
          <a:p>
            <a:pPr>
              <a:defRPr/>
            </a:pPr>
            <a:fld id="{222CBDF2-BB64-44E9-A7FD-663C1EA61ED6}"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7400"/>
            <a:ext cx="2057400" cy="4068763"/>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7400"/>
            <a:ext cx="6019800" cy="40687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defRPr>
            </a:lvl1pPr>
          </a:lstStyle>
          <a:p>
            <a:pPr>
              <a:defRPr/>
            </a:pPr>
            <a:fld id="{F2A37A47-0AA6-4BB6-A5FF-47064984275B}" type="datetime1">
              <a:rPr lang="en-US" smtClean="0"/>
              <a:t>8/27/2026</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defRPr>
            </a:lvl1pPr>
          </a:lstStyle>
          <a:p>
            <a:pPr>
              <a:defRPr/>
            </a:pPr>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latin typeface="+mn-lt"/>
              </a:defRPr>
            </a:lvl1pPr>
          </a:lstStyle>
          <a:p>
            <a:pPr>
              <a:defRPr/>
            </a:pPr>
            <a:fld id="{A3A749A9-9F3C-4EBF-BA44-4B596FF0B424}"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7813"/>
            <a:ext cx="8229600" cy="58531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p:cNvSpPr>
            <a:spLocks noGrp="1"/>
          </p:cNvSpPr>
          <p:nvPr>
            <p:ph type="dt" sz="half" idx="10"/>
          </p:nvPr>
        </p:nvSpPr>
        <p:spPr>
          <a:xfrm>
            <a:off x="457200" y="6243638"/>
            <a:ext cx="2133600" cy="457200"/>
          </a:xfrm>
        </p:spPr>
        <p:txBody>
          <a:bodyPr/>
          <a:lstStyle>
            <a:lvl1pPr>
              <a:defRPr/>
            </a:lvl1pPr>
          </a:lstStyle>
          <a:p>
            <a:endParaRPr lang="en-US" altLang="en-US"/>
          </a:p>
        </p:txBody>
      </p:sp>
      <p:sp>
        <p:nvSpPr>
          <p:cNvPr id="4" name="Footer Placeholder 3"/>
          <p:cNvSpPr>
            <a:spLocks noGrp="1"/>
          </p:cNvSpPr>
          <p:nvPr>
            <p:ph type="ftr" sz="quarter" idx="11"/>
          </p:nvPr>
        </p:nvSpPr>
        <p:spPr>
          <a:xfrm>
            <a:off x="3124200" y="6248400"/>
            <a:ext cx="2895600" cy="457200"/>
          </a:xfrm>
        </p:spPr>
        <p:txBody>
          <a:bodyPr/>
          <a:lstStyle>
            <a:lvl1pPr>
              <a:defRPr/>
            </a:lvl1pPr>
          </a:lstStyle>
          <a:p>
            <a:endParaRPr lang="en-US" altLang="en-US"/>
          </a:p>
        </p:txBody>
      </p:sp>
      <p:sp>
        <p:nvSpPr>
          <p:cNvPr id="5" name="Slide Number Placeholder 4"/>
          <p:cNvSpPr>
            <a:spLocks noGrp="1"/>
          </p:cNvSpPr>
          <p:nvPr>
            <p:ph type="sldNum" sz="quarter" idx="12"/>
          </p:nvPr>
        </p:nvSpPr>
        <p:spPr>
          <a:xfrm>
            <a:off x="6553200" y="6243638"/>
            <a:ext cx="2133600" cy="457200"/>
          </a:xfrm>
          <a:prstGeom prst="rect">
            <a:avLst/>
          </a:prstGeom>
        </p:spPr>
        <p:txBody>
          <a:bodyPr/>
          <a:lstStyle>
            <a:lvl1pPr>
              <a:defRPr/>
            </a:lvl1pPr>
          </a:lstStyle>
          <a:p>
            <a:fld id="{367F4FB6-8F95-45E1-B55A-2DE453BEE7A4}" type="slidenum">
              <a:rPr lang="en-US" altLang="en-US"/>
              <a:pPr/>
              <a:t>‹#›</a:t>
            </a:fld>
            <a:endParaRPr lang="en-US" altLang="en-US"/>
          </a:p>
        </p:txBody>
      </p:sp>
    </p:spTree>
    <p:extLst>
      <p:ext uri="{BB962C8B-B14F-4D97-AF65-F5344CB8AC3E}">
        <p14:creationId xmlns:p14="http://schemas.microsoft.com/office/powerpoint/2010/main" val="27581932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verTx">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a:t>Click to edit Master title style</a:t>
            </a:r>
          </a:p>
        </p:txBody>
      </p:sp>
      <p:sp>
        <p:nvSpPr>
          <p:cNvPr id="3" name="Content Placeholder 2"/>
          <p:cNvSpPr>
            <a:spLocks noGrp="1"/>
          </p:cNvSpPr>
          <p:nvPr>
            <p:ph sz="half" idx="1"/>
          </p:nvPr>
        </p:nvSpPr>
        <p:spPr>
          <a:xfrm>
            <a:off x="457200" y="1600200"/>
            <a:ext cx="8229600" cy="21891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3941763"/>
            <a:ext cx="8229600" cy="21891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457200" y="6243638"/>
            <a:ext cx="2133600" cy="457200"/>
          </a:xfrm>
        </p:spPr>
        <p:txBody>
          <a:bodyPr/>
          <a:lstStyle>
            <a:lvl1pPr>
              <a:defRPr/>
            </a:lvl1pPr>
          </a:lstStyle>
          <a:p>
            <a:endParaRPr lang="en-US" altLang="en-US"/>
          </a:p>
        </p:txBody>
      </p:sp>
      <p:sp>
        <p:nvSpPr>
          <p:cNvPr id="6" name="Footer Placeholder 5"/>
          <p:cNvSpPr>
            <a:spLocks noGrp="1"/>
          </p:cNvSpPr>
          <p:nvPr>
            <p:ph type="ftr" sz="quarter" idx="11"/>
          </p:nvPr>
        </p:nvSpPr>
        <p:spPr>
          <a:xfrm>
            <a:off x="3124200" y="6248400"/>
            <a:ext cx="2895600" cy="457200"/>
          </a:xfrm>
        </p:spPr>
        <p:txBody>
          <a:bodyPr/>
          <a:lstStyle>
            <a:lvl1pPr>
              <a:defRPr/>
            </a:lvl1pPr>
          </a:lstStyle>
          <a:p>
            <a:endParaRPr lang="en-US" altLang="en-US"/>
          </a:p>
        </p:txBody>
      </p:sp>
      <p:sp>
        <p:nvSpPr>
          <p:cNvPr id="7" name="Slide Number Placeholder 6"/>
          <p:cNvSpPr>
            <a:spLocks noGrp="1"/>
          </p:cNvSpPr>
          <p:nvPr>
            <p:ph type="sldNum" sz="quarter" idx="12"/>
          </p:nvPr>
        </p:nvSpPr>
        <p:spPr>
          <a:xfrm>
            <a:off x="6553200" y="6243638"/>
            <a:ext cx="2133600" cy="457200"/>
          </a:xfrm>
          <a:prstGeom prst="rect">
            <a:avLst/>
          </a:prstGeom>
        </p:spPr>
        <p:txBody>
          <a:bodyPr/>
          <a:lstStyle>
            <a:lvl1pPr>
              <a:defRPr/>
            </a:lvl1pPr>
          </a:lstStyle>
          <a:p>
            <a:fld id="{746DDAE0-3C80-47F9-A3D7-536AD3EEFDD1}" type="slidenum">
              <a:rPr lang="en-US" altLang="en-US"/>
              <a:pPr/>
              <a:t>‹#›</a:t>
            </a:fld>
            <a:endParaRPr lang="en-US" altLang="en-US"/>
          </a:p>
        </p:txBody>
      </p:sp>
    </p:spTree>
    <p:extLst>
      <p:ext uri="{BB962C8B-B14F-4D97-AF65-F5344CB8AC3E}">
        <p14:creationId xmlns:p14="http://schemas.microsoft.com/office/powerpoint/2010/main" val="7934868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307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648200" y="1600200"/>
            <a:ext cx="4038600" cy="21891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4648200" y="3941763"/>
            <a:ext cx="4038600" cy="21891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5"/>
          <p:cNvSpPr>
            <a:spLocks noGrp="1"/>
          </p:cNvSpPr>
          <p:nvPr>
            <p:ph type="dt" sz="half" idx="10"/>
          </p:nvPr>
        </p:nvSpPr>
        <p:spPr>
          <a:xfrm>
            <a:off x="457200" y="6243638"/>
            <a:ext cx="2133600" cy="457200"/>
          </a:xfrm>
        </p:spPr>
        <p:txBody>
          <a:bodyPr/>
          <a:lstStyle>
            <a:lvl1pPr>
              <a:defRPr/>
            </a:lvl1pPr>
          </a:lstStyle>
          <a:p>
            <a:endParaRPr lang="en-US" altLang="en-US"/>
          </a:p>
        </p:txBody>
      </p:sp>
      <p:sp>
        <p:nvSpPr>
          <p:cNvPr id="7" name="Footer Placeholder 6"/>
          <p:cNvSpPr>
            <a:spLocks noGrp="1"/>
          </p:cNvSpPr>
          <p:nvPr>
            <p:ph type="ftr" sz="quarter" idx="11"/>
          </p:nvPr>
        </p:nvSpPr>
        <p:spPr>
          <a:xfrm>
            <a:off x="3124200" y="6248400"/>
            <a:ext cx="2895600" cy="457200"/>
          </a:xfrm>
        </p:spPr>
        <p:txBody>
          <a:bodyPr/>
          <a:lstStyle>
            <a:lvl1pPr>
              <a:defRPr/>
            </a:lvl1pPr>
          </a:lstStyle>
          <a:p>
            <a:endParaRPr lang="en-US" altLang="en-US"/>
          </a:p>
        </p:txBody>
      </p:sp>
      <p:sp>
        <p:nvSpPr>
          <p:cNvPr id="8" name="Slide Number Placeholder 7"/>
          <p:cNvSpPr>
            <a:spLocks noGrp="1"/>
          </p:cNvSpPr>
          <p:nvPr>
            <p:ph type="sldNum" sz="quarter" idx="12"/>
          </p:nvPr>
        </p:nvSpPr>
        <p:spPr>
          <a:xfrm>
            <a:off x="6553200" y="6243638"/>
            <a:ext cx="2133600" cy="457200"/>
          </a:xfrm>
          <a:prstGeom prst="rect">
            <a:avLst/>
          </a:prstGeom>
        </p:spPr>
        <p:txBody>
          <a:bodyPr/>
          <a:lstStyle>
            <a:lvl1pPr>
              <a:defRPr/>
            </a:lvl1pPr>
          </a:lstStyle>
          <a:p>
            <a:fld id="{32B251F8-203D-4518-8118-8C0DFB6F0168}" type="slidenum">
              <a:rPr lang="en-US" altLang="en-US"/>
              <a:pPr/>
              <a:t>‹#›</a:t>
            </a:fld>
            <a:endParaRPr lang="en-US" altLang="en-US"/>
          </a:p>
        </p:txBody>
      </p:sp>
    </p:spTree>
    <p:extLst>
      <p:ext uri="{BB962C8B-B14F-4D97-AF65-F5344CB8AC3E}">
        <p14:creationId xmlns:p14="http://schemas.microsoft.com/office/powerpoint/2010/main" val="4788891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97" r:id="rId1"/>
    <p:sldLayoutId id="2147483798" r:id="rId2"/>
    <p:sldLayoutId id="2147483799" r:id="rId3"/>
    <p:sldLayoutId id="2147483800" r:id="rId4"/>
    <p:sldLayoutId id="2147483801" r:id="rId5"/>
    <p:sldLayoutId id="2147483802" r:id="rId6"/>
    <p:sldLayoutId id="2147483803" r:id="rId7"/>
    <p:sldLayoutId id="2147483804" r:id="rId8"/>
    <p:sldLayoutId id="2147483805" r:id="rId9"/>
    <p:sldLayoutId id="2147483806" r:id="rId10"/>
    <p:sldLayoutId id="2147483807" r:id="rId11"/>
    <p:sldLayoutId id="2147483809" r:id="rId12"/>
    <p:sldLayoutId id="2147483810" r:id="rId13"/>
    <p:sldLayoutId id="2147483813" r:id="rId14"/>
  </p:sldLayoutIdLst>
  <p:hf hdr="0" ftr="0" dt="0"/>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2.jpeg"/><Relationship Id="rId7" Type="http://schemas.openxmlformats.org/officeDocument/2006/relationships/diagramColors" Target="../diagrams/colors1.xml"/><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2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4.xml"/><Relationship Id="rId1" Type="http://schemas.openxmlformats.org/officeDocument/2006/relationships/slideLayout" Target="../slideLayouts/slideLayout12.xml"/><Relationship Id="rId4" Type="http://schemas.openxmlformats.org/officeDocument/2006/relationships/image" Target="../media/image20.png"/></Relationships>
</file>

<file path=ppt/slides/_rels/slide2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2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2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3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3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1.xml"/><Relationship Id="rId1" Type="http://schemas.openxmlformats.org/officeDocument/2006/relationships/slideLayout" Target="../slideLayouts/slideLayout12.xml"/><Relationship Id="rId4" Type="http://schemas.openxmlformats.org/officeDocument/2006/relationships/image" Target="../media/image27.jpeg"/></Relationships>
</file>

<file path=ppt/slides/_rels/slide3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4.xml"/><Relationship Id="rId1" Type="http://schemas.openxmlformats.org/officeDocument/2006/relationships/slideLayout" Target="../slideLayouts/slideLayout6.xml"/><Relationship Id="rId5" Type="http://schemas.openxmlformats.org/officeDocument/2006/relationships/image" Target="../media/image29.jpeg"/><Relationship Id="rId4" Type="http://schemas.openxmlformats.org/officeDocument/2006/relationships/image" Target="../media/image28.png"/></Relationships>
</file>

<file path=ppt/slides/_rels/slide3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5.xml"/><Relationship Id="rId1" Type="http://schemas.openxmlformats.org/officeDocument/2006/relationships/slideLayout" Target="../slideLayouts/slideLayout7.xml"/><Relationship Id="rId4" Type="http://schemas.openxmlformats.org/officeDocument/2006/relationships/image" Target="../media/image30.jpeg"/></Relationships>
</file>

<file path=ppt/slides/_rels/slide3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6.xml"/><Relationship Id="rId1" Type="http://schemas.openxmlformats.org/officeDocument/2006/relationships/slideLayout" Target="../slideLayouts/slideLayout4.xml"/><Relationship Id="rId5" Type="http://schemas.openxmlformats.org/officeDocument/2006/relationships/image" Target="../media/image32.png"/><Relationship Id="rId4" Type="http://schemas.openxmlformats.org/officeDocument/2006/relationships/image" Target="../media/image31.png"/></Relationships>
</file>

<file path=ppt/slides/_rels/slide3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7.xml"/><Relationship Id="rId1" Type="http://schemas.openxmlformats.org/officeDocument/2006/relationships/slideLayout" Target="../slideLayouts/slideLayout7.xml"/><Relationship Id="rId4" Type="http://schemas.openxmlformats.org/officeDocument/2006/relationships/image" Target="../media/image33.jpeg"/></Relationships>
</file>

<file path=ppt/slides/_rels/slide3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34.jpeg"/></Relationships>
</file>

<file path=ppt/slides/_rels/slide4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37.jpeg"/></Relationships>
</file>

<file path=ppt/slides/_rels/slide4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40.jpeg"/><Relationship Id="rId5" Type="http://schemas.openxmlformats.org/officeDocument/2006/relationships/image" Target="../media/image39.jpeg"/><Relationship Id="rId4" Type="http://schemas.openxmlformats.org/officeDocument/2006/relationships/image" Target="../media/image38.jpeg"/></Relationships>
</file>

<file path=ppt/slides/_rels/slide4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2.xml"/><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4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3.xml"/><Relationship Id="rId1" Type="http://schemas.openxmlformats.org/officeDocument/2006/relationships/slideLayout" Target="../slideLayouts/slideLayout6.xml"/><Relationship Id="rId5" Type="http://schemas.openxmlformats.org/officeDocument/2006/relationships/image" Target="../media/image42.emf"/><Relationship Id="rId4" Type="http://schemas.openxmlformats.org/officeDocument/2006/relationships/oleObject" Target="../embeddings/oleObject1.bin"/></Relationships>
</file>

<file path=ppt/slides/_rels/slide4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5.xml"/><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4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7.xml"/><Relationship Id="rId1" Type="http://schemas.openxmlformats.org/officeDocument/2006/relationships/slideLayout" Target="../slideLayouts/slideLayout2.xml"/><Relationship Id="rId4" Type="http://schemas.openxmlformats.org/officeDocument/2006/relationships/image" Target="../media/image44.png"/></Relationships>
</file>

<file path=ppt/slides/_rels/slide5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9.xml"/><Relationship Id="rId1" Type="http://schemas.openxmlformats.org/officeDocument/2006/relationships/slideLayout" Target="../slideLayouts/slideLayout7.xml"/><Relationship Id="rId4" Type="http://schemas.openxmlformats.org/officeDocument/2006/relationships/image" Target="../media/image45.jpeg"/></Relationships>
</file>

<file path=ppt/slides/_rels/slide5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0.xml"/><Relationship Id="rId1" Type="http://schemas.openxmlformats.org/officeDocument/2006/relationships/slideLayout" Target="../slideLayouts/slideLayout2.xml"/><Relationship Id="rId5" Type="http://schemas.openxmlformats.org/officeDocument/2006/relationships/image" Target="../media/image47.png"/><Relationship Id="rId4" Type="http://schemas.openxmlformats.org/officeDocument/2006/relationships/image" Target="../media/image46.jpeg"/></Relationships>
</file>

<file path=ppt/slides/_rels/slide5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3.xml"/><Relationship Id="rId1" Type="http://schemas.openxmlformats.org/officeDocument/2006/relationships/slideLayout" Target="../slideLayouts/slideLayout2.xml"/><Relationship Id="rId4" Type="http://schemas.openxmlformats.org/officeDocument/2006/relationships/image" Target="../media/image48.png"/></Relationships>
</file>

<file path=ppt/slides/_rels/slide5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5.xml"/><Relationship Id="rId1" Type="http://schemas.openxmlformats.org/officeDocument/2006/relationships/slideLayout" Target="../slideLayouts/slideLayout7.xml"/><Relationship Id="rId4" Type="http://schemas.openxmlformats.org/officeDocument/2006/relationships/image" Target="../media/image49.png"/></Relationships>
</file>

<file path=ppt/slides/_rels/slide5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6.xml"/><Relationship Id="rId1" Type="http://schemas.openxmlformats.org/officeDocument/2006/relationships/slideLayout" Target="../slideLayouts/slideLayout7.xml"/><Relationship Id="rId4" Type="http://schemas.openxmlformats.org/officeDocument/2006/relationships/image" Target="../media/image50.png"/></Relationships>
</file>

<file path=ppt/slides/_rels/slide5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7.xml"/><Relationship Id="rId1" Type="http://schemas.openxmlformats.org/officeDocument/2006/relationships/slideLayout" Target="../slideLayouts/slideLayout7.xml"/><Relationship Id="rId5" Type="http://schemas.openxmlformats.org/officeDocument/2006/relationships/image" Target="../media/image52.jpeg"/><Relationship Id="rId4" Type="http://schemas.openxmlformats.org/officeDocument/2006/relationships/image" Target="../media/image51.jpeg"/></Relationships>
</file>

<file path=ppt/slides/_rels/slide60.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54.jpeg"/><Relationship Id="rId2" Type="http://schemas.openxmlformats.org/officeDocument/2006/relationships/notesSlide" Target="../notesSlides/notesSlide58.xml"/><Relationship Id="rId1" Type="http://schemas.openxmlformats.org/officeDocument/2006/relationships/slideLayout" Target="../slideLayouts/slideLayout7.xml"/><Relationship Id="rId6" Type="http://schemas.openxmlformats.org/officeDocument/2006/relationships/image" Target="../media/image58.png"/><Relationship Id="rId5" Type="http://schemas.openxmlformats.org/officeDocument/2006/relationships/customXml" Target="../ink/ink1.xml"/><Relationship Id="rId4" Type="http://schemas.openxmlformats.org/officeDocument/2006/relationships/image" Target="../media/image53.jpeg"/></Relationships>
</file>

<file path=ppt/slides/_rels/slide6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9.xml"/><Relationship Id="rId1" Type="http://schemas.openxmlformats.org/officeDocument/2006/relationships/slideLayout" Target="../slideLayouts/slideLayout2.xml"/><Relationship Id="rId4" Type="http://schemas.openxmlformats.org/officeDocument/2006/relationships/image" Target="../media/image55.jpeg"/></Relationships>
</file>

<file path=ppt/slides/_rels/slide6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0.xml"/><Relationship Id="rId1" Type="http://schemas.openxmlformats.org/officeDocument/2006/relationships/slideLayout" Target="../slideLayouts/slideLayout6.xml"/><Relationship Id="rId4" Type="http://schemas.openxmlformats.org/officeDocument/2006/relationships/image" Target="../media/image56.jpeg"/></Relationships>
</file>

<file path=ppt/slides/_rels/slide6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60.jpeg"/><Relationship Id="rId2" Type="http://schemas.openxmlformats.org/officeDocument/2006/relationships/notesSlide" Target="../notesSlides/notesSlide64.xml"/><Relationship Id="rId1" Type="http://schemas.openxmlformats.org/officeDocument/2006/relationships/slideLayout" Target="../slideLayouts/slideLayout6.xml"/><Relationship Id="rId6" Type="http://schemas.openxmlformats.org/officeDocument/2006/relationships/image" Target="../media/image59.jpeg"/><Relationship Id="rId5" Type="http://schemas.openxmlformats.org/officeDocument/2006/relationships/image" Target="../media/image58.jpeg"/><Relationship Id="rId4" Type="http://schemas.openxmlformats.org/officeDocument/2006/relationships/image" Target="../media/image57.jpeg"/></Relationships>
</file>

<file path=ppt/slides/_rels/slide6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64.jpeg"/><Relationship Id="rId2" Type="http://schemas.openxmlformats.org/officeDocument/2006/relationships/notesSlide" Target="../notesSlides/notesSlide66.xml"/><Relationship Id="rId1" Type="http://schemas.openxmlformats.org/officeDocument/2006/relationships/slideLayout" Target="../slideLayouts/slideLayout6.xml"/><Relationship Id="rId6" Type="http://schemas.openxmlformats.org/officeDocument/2006/relationships/image" Target="../media/image63.jpeg"/><Relationship Id="rId5" Type="http://schemas.openxmlformats.org/officeDocument/2006/relationships/image" Target="../media/image62.jpeg"/><Relationship Id="rId4" Type="http://schemas.openxmlformats.org/officeDocument/2006/relationships/image" Target="../media/image61.jpeg"/></Relationships>
</file>

<file path=ppt/slides/_rels/slide6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7.xml"/><Relationship Id="rId1" Type="http://schemas.openxmlformats.org/officeDocument/2006/relationships/slideLayout" Target="../slideLayouts/slideLayout13.xml"/><Relationship Id="rId5" Type="http://schemas.openxmlformats.org/officeDocument/2006/relationships/image" Target="../media/image66.wmf"/><Relationship Id="rId4" Type="http://schemas.openxmlformats.org/officeDocument/2006/relationships/image" Target="../media/image65.wmf"/></Relationships>
</file>

<file path=ppt/slides/_rels/slide70.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35.jpeg"/><Relationship Id="rId1" Type="http://schemas.openxmlformats.org/officeDocument/2006/relationships/slideLayout" Target="../slideLayouts/slideLayout13.xml"/></Relationships>
</file>

<file path=ppt/slides/_rels/slide7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8.xml"/><Relationship Id="rId1" Type="http://schemas.openxmlformats.org/officeDocument/2006/relationships/slideLayout" Target="../slideLayouts/slideLayout12.xml"/><Relationship Id="rId4" Type="http://schemas.openxmlformats.org/officeDocument/2006/relationships/image" Target="../media/image68.jpeg"/></Relationships>
</file>

<file path=ppt/slides/_rels/slide7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9.xml"/><Relationship Id="rId1" Type="http://schemas.openxmlformats.org/officeDocument/2006/relationships/slideLayout" Target="../slideLayouts/slideLayout7.xml"/><Relationship Id="rId4" Type="http://schemas.openxmlformats.org/officeDocument/2006/relationships/image" Target="../media/image69.jpeg"/></Relationships>
</file>

<file path=ppt/slides/_rels/slide73.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1.xml"/><Relationship Id="rId1" Type="http://schemas.openxmlformats.org/officeDocument/2006/relationships/slideLayout" Target="../slideLayouts/slideLayout2.xml"/><Relationship Id="rId5" Type="http://schemas.openxmlformats.org/officeDocument/2006/relationships/image" Target="../media/image72.png"/><Relationship Id="rId4" Type="http://schemas.openxmlformats.org/officeDocument/2006/relationships/image" Target="../media/image71.jpeg"/></Relationships>
</file>

<file path=ppt/slides/_rels/slide7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2.xml"/><Relationship Id="rId1" Type="http://schemas.openxmlformats.org/officeDocument/2006/relationships/slideLayout" Target="../slideLayouts/slideLayout2.xml"/><Relationship Id="rId4" Type="http://schemas.openxmlformats.org/officeDocument/2006/relationships/image" Target="../media/image73.jpeg"/></Relationships>
</file>

<file path=ppt/slides/_rels/slide77.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77.jpeg"/><Relationship Id="rId2" Type="http://schemas.openxmlformats.org/officeDocument/2006/relationships/notesSlide" Target="../notesSlides/notesSlide73.xml"/><Relationship Id="rId1" Type="http://schemas.openxmlformats.org/officeDocument/2006/relationships/slideLayout" Target="../slideLayouts/slideLayout14.xml"/><Relationship Id="rId6" Type="http://schemas.openxmlformats.org/officeDocument/2006/relationships/image" Target="../media/image76.jpeg"/><Relationship Id="rId5" Type="http://schemas.openxmlformats.org/officeDocument/2006/relationships/image" Target="../media/image75.jpeg"/><Relationship Id="rId4" Type="http://schemas.openxmlformats.org/officeDocument/2006/relationships/image" Target="../media/image74.jpeg"/></Relationships>
</file>

<file path=ppt/slides/_rels/slide7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4.xml"/><Relationship Id="rId1" Type="http://schemas.openxmlformats.org/officeDocument/2006/relationships/slideLayout" Target="../slideLayouts/slideLayout7.xml"/><Relationship Id="rId4" Type="http://schemas.openxmlformats.org/officeDocument/2006/relationships/image" Target="../media/image78.png"/></Relationships>
</file>

<file path=ppt/slides/_rels/slide7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5.xml"/><Relationship Id="rId1" Type="http://schemas.openxmlformats.org/officeDocument/2006/relationships/slideLayout" Target="../slideLayouts/slideLayout7.xml"/><Relationship Id="rId5" Type="http://schemas.openxmlformats.org/officeDocument/2006/relationships/image" Target="../media/image80.jpeg"/><Relationship Id="rId4" Type="http://schemas.openxmlformats.org/officeDocument/2006/relationships/image" Target="../media/image79.jpeg"/></Relationships>
</file>

<file path=ppt/slides/_rels/slide8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6.xml"/><Relationship Id="rId1" Type="http://schemas.openxmlformats.org/officeDocument/2006/relationships/slideLayout" Target="../slideLayouts/slideLayout7.xml"/><Relationship Id="rId4" Type="http://schemas.openxmlformats.org/officeDocument/2006/relationships/image" Target="../media/image81.jpeg"/></Relationships>
</file>

<file path=ppt/slides/_rels/slide8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7.xml"/><Relationship Id="rId1" Type="http://schemas.openxmlformats.org/officeDocument/2006/relationships/slideLayout" Target="../slideLayouts/slideLayout2.xml"/><Relationship Id="rId4" Type="http://schemas.openxmlformats.org/officeDocument/2006/relationships/image" Target="../media/image82.jpeg"/></Relationships>
</file>

<file path=ppt/slides/_rels/slide82.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8.xml"/><Relationship Id="rId1" Type="http://schemas.openxmlformats.org/officeDocument/2006/relationships/slideLayout" Target="../slideLayouts/slideLayout1.xml"/><Relationship Id="rId4" Type="http://schemas.openxmlformats.org/officeDocument/2006/relationships/image" Target="../media/image84.jpeg"/></Relationships>
</file>

<file path=ppt/slides/_rels/slide8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9.xml"/><Relationship Id="rId1" Type="http://schemas.openxmlformats.org/officeDocument/2006/relationships/slideLayout" Target="../slideLayouts/slideLayout2.xml"/><Relationship Id="rId4" Type="http://schemas.openxmlformats.org/officeDocument/2006/relationships/image" Target="../media/image85.png"/></Relationships>
</file>

<file path=ppt/slides/_rels/slide8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0.xml"/><Relationship Id="rId1" Type="http://schemas.openxmlformats.org/officeDocument/2006/relationships/slideLayout" Target="../slideLayouts/slideLayout2.xml"/><Relationship Id="rId4" Type="http://schemas.openxmlformats.org/officeDocument/2006/relationships/image" Target="../media/image86.png"/></Relationships>
</file>

<file path=ppt/slides/_rels/slide8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1.xml"/><Relationship Id="rId1" Type="http://schemas.openxmlformats.org/officeDocument/2006/relationships/slideLayout" Target="../slideLayouts/slideLayout2.xml"/><Relationship Id="rId4" Type="http://schemas.openxmlformats.org/officeDocument/2006/relationships/image" Target="../media/image87.png"/></Relationships>
</file>

<file path=ppt/slides/_rels/slide8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2.xml"/><Relationship Id="rId1" Type="http://schemas.openxmlformats.org/officeDocument/2006/relationships/slideLayout" Target="../slideLayouts/slideLayout2.xml"/><Relationship Id="rId4" Type="http://schemas.openxmlformats.org/officeDocument/2006/relationships/image" Target="../media/image88.png"/></Relationships>
</file>

<file path=ppt/slides/_rels/slide8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3.xml"/><Relationship Id="rId1" Type="http://schemas.openxmlformats.org/officeDocument/2006/relationships/slideLayout" Target="../slideLayouts/slideLayout2.xml"/><Relationship Id="rId4" Type="http://schemas.openxmlformats.org/officeDocument/2006/relationships/image" Target="../media/image89.png"/></Relationships>
</file>

<file path=ppt/slides/_rels/slide89.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4.xml"/><Relationship Id="rId1" Type="http://schemas.openxmlformats.org/officeDocument/2006/relationships/slideLayout" Target="../slideLayouts/slideLayout2.xml"/><Relationship Id="rId4" Type="http://schemas.openxmlformats.org/officeDocument/2006/relationships/image" Target="../media/image91.png"/></Relationships>
</file>

<file path=ppt/slides/_rels/slide9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5.xml"/><Relationship Id="rId1" Type="http://schemas.openxmlformats.org/officeDocument/2006/relationships/slideLayout" Target="../slideLayouts/slideLayout2.xml"/><Relationship Id="rId4" Type="http://schemas.openxmlformats.org/officeDocument/2006/relationships/image" Target="../media/image92.png"/></Relationships>
</file>

<file path=ppt/slides/_rels/slide9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6.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7.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8.xml"/><Relationship Id="rId1" Type="http://schemas.openxmlformats.org/officeDocument/2006/relationships/slideLayout" Target="../slideLayouts/slideLayout2.xml"/><Relationship Id="rId4" Type="http://schemas.openxmlformats.org/officeDocument/2006/relationships/image" Target="../media/image93.png"/></Relationships>
</file>

<file path=ppt/slides/_rels/slide9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9.xml"/><Relationship Id="rId1" Type="http://schemas.openxmlformats.org/officeDocument/2006/relationships/slideLayout" Target="../slideLayouts/slideLayout2.xml"/><Relationship Id="rId4" Type="http://schemas.openxmlformats.org/officeDocument/2006/relationships/image" Target="../media/image94.png"/></Relationships>
</file>

<file path=ppt/slides/_rels/slide9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0.xml"/><Relationship Id="rId1" Type="http://schemas.openxmlformats.org/officeDocument/2006/relationships/slideLayout" Target="../slideLayouts/slideLayout2.xml"/><Relationship Id="rId4" Type="http://schemas.openxmlformats.org/officeDocument/2006/relationships/image" Target="../media/image95.png"/></Relationships>
</file>

<file path=ppt/slides/_rels/slide97.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1.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2.xml"/><Relationship Id="rId1" Type="http://schemas.openxmlformats.org/officeDocument/2006/relationships/slideLayout" Target="../slideLayouts/slideLayout2.xml"/><Relationship Id="rId5" Type="http://schemas.openxmlformats.org/officeDocument/2006/relationships/hyperlink" Target="mailto:help@3dnatureconnect.org" TargetMode="External"/><Relationship Id="rId4" Type="http://schemas.openxmlformats.org/officeDocument/2006/relationships/image" Target="../media/image97.png"/></Relationships>
</file>

<file path=ppt/slides/_rels/slide100.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image" Target="../media/image98.png"/><Relationship Id="rId1" Type="http://schemas.openxmlformats.org/officeDocument/2006/relationships/slideLayout" Target="../slideLayouts/slideLayout7.xml"/><Relationship Id="rId4" Type="http://schemas.openxmlformats.org/officeDocument/2006/relationships/image" Target="../media/image100.jpeg"/></Relationships>
</file>

<file path=ppt/slides/_rels/slide101.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image" Target="../media/image101.png"/><Relationship Id="rId1" Type="http://schemas.openxmlformats.org/officeDocument/2006/relationships/slideLayout" Target="../slideLayouts/slideLayout7.xml"/><Relationship Id="rId4" Type="http://schemas.openxmlformats.org/officeDocument/2006/relationships/image" Target="../media/image103.jpeg"/></Relationships>
</file>

<file path=ppt/slides/_rels/slide102.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image" Target="../media/image99.png"/><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omputer&#10;&#10;Description automatically generated">
            <a:extLst>
              <a:ext uri="{FF2B5EF4-FFF2-40B4-BE49-F238E27FC236}">
                <a16:creationId xmlns:a16="http://schemas.microsoft.com/office/drawing/2014/main" id="{32C95679-083B-4AB9-0E05-3A6BB07FCDA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6355080"/>
          </a:xfrm>
          <a:prstGeom prst="rect">
            <a:avLst/>
          </a:prstGeom>
        </p:spPr>
      </p:pic>
      <p:sp>
        <p:nvSpPr>
          <p:cNvPr id="47111" name="Rectangle 7"/>
          <p:cNvSpPr>
            <a:spLocks noGrp="1" noChangeArrowheads="1"/>
          </p:cNvSpPr>
          <p:nvPr>
            <p:ph type="ctrTitle"/>
          </p:nvPr>
        </p:nvSpPr>
        <p:spPr>
          <a:xfrm>
            <a:off x="0" y="1524000"/>
            <a:ext cx="9144000" cy="838200"/>
          </a:xfrm>
        </p:spPr>
        <p:txBody>
          <a:bodyPr/>
          <a:lstStyle/>
          <a:p>
            <a:r>
              <a:rPr lang="en-US" sz="5400" dirty="0"/>
              <a:t>Hoosier Riverwatch</a:t>
            </a:r>
          </a:p>
        </p:txBody>
      </p:sp>
      <p:sp>
        <p:nvSpPr>
          <p:cNvPr id="47112" name="Rectangle 8"/>
          <p:cNvSpPr>
            <a:spLocks noGrp="1" noChangeArrowheads="1"/>
          </p:cNvSpPr>
          <p:nvPr>
            <p:ph type="subTitle" idx="1"/>
          </p:nvPr>
        </p:nvSpPr>
        <p:spPr>
          <a:xfrm>
            <a:off x="0" y="2335305"/>
            <a:ext cx="9144000" cy="3581399"/>
          </a:xfrm>
        </p:spPr>
        <p:txBody>
          <a:bodyPr>
            <a:normAutofit/>
          </a:bodyPr>
          <a:lstStyle/>
          <a:p>
            <a:pPr>
              <a:lnSpc>
                <a:spcPct val="115000"/>
              </a:lnSpc>
            </a:pPr>
            <a:r>
              <a:rPr lang="en-US" sz="3600" dirty="0">
                <a:solidFill>
                  <a:schemeClr val="tx1"/>
                </a:solidFill>
              </a:rPr>
              <a:t>Basic Training Workshop</a:t>
            </a:r>
          </a:p>
          <a:p>
            <a:pPr>
              <a:lnSpc>
                <a:spcPct val="115000"/>
              </a:lnSpc>
            </a:pPr>
            <a:endParaRPr lang="en-US" sz="1400" dirty="0">
              <a:solidFill>
                <a:schemeClr val="tx1"/>
              </a:solidFill>
            </a:endParaRPr>
          </a:p>
          <a:p>
            <a:pPr>
              <a:spcBef>
                <a:spcPts val="0"/>
              </a:spcBef>
            </a:pPr>
            <a:r>
              <a:rPr lang="en-US" i="1" dirty="0">
                <a:solidFill>
                  <a:schemeClr val="tx1"/>
                </a:solidFill>
              </a:rPr>
              <a:t>Instructor Name</a:t>
            </a:r>
          </a:p>
          <a:p>
            <a:pPr>
              <a:spcBef>
                <a:spcPts val="0"/>
              </a:spcBef>
            </a:pPr>
            <a:r>
              <a:rPr lang="en-US" sz="2400" i="1" dirty="0">
                <a:solidFill>
                  <a:schemeClr val="tx1"/>
                </a:solidFill>
                <a:latin typeface="Calibri Light" panose="020F0302020204030204" pitchFamily="34" charset="0"/>
                <a:cs typeface="Calibri Light" panose="020F0302020204030204" pitchFamily="34" charset="0"/>
              </a:rPr>
              <a:t>Hoosier Riverwatch Instructor</a:t>
            </a:r>
            <a:br>
              <a:rPr lang="en-US" sz="2400" i="1" dirty="0">
                <a:solidFill>
                  <a:schemeClr val="tx1"/>
                </a:solidFill>
                <a:latin typeface="Calibri Light" panose="020F0302020204030204" pitchFamily="34" charset="0"/>
                <a:cs typeface="Calibri Light" panose="020F0302020204030204" pitchFamily="34" charset="0"/>
              </a:rPr>
            </a:br>
            <a:endParaRPr lang="en-US" sz="2400" i="1" dirty="0">
              <a:solidFill>
                <a:schemeClr val="tx1"/>
              </a:solidFill>
              <a:latin typeface="Calibri Light" panose="020F0302020204030204" pitchFamily="34" charset="0"/>
              <a:cs typeface="Calibri Light" panose="020F0302020204030204" pitchFamily="34" charset="0"/>
            </a:endParaRPr>
          </a:p>
          <a:p>
            <a:r>
              <a:rPr lang="en-US" sz="2400" i="1" dirty="0">
                <a:solidFill>
                  <a:schemeClr val="tx1"/>
                </a:solidFill>
              </a:rPr>
              <a:t>Location of Workshop</a:t>
            </a:r>
          </a:p>
          <a:p>
            <a:r>
              <a:rPr lang="en-US" sz="2400" i="1" dirty="0">
                <a:solidFill>
                  <a:schemeClr val="tx1"/>
                </a:solidFill>
              </a:rPr>
              <a:t>Date of Workshop</a:t>
            </a:r>
          </a:p>
          <a:p>
            <a:endParaRPr lang="en-US" sz="2400" i="1" dirty="0">
              <a:solidFill>
                <a:schemeClr val="tx1"/>
              </a:solidFill>
              <a:latin typeface="Calibri Light" panose="020F0302020204030204" pitchFamily="34" charset="0"/>
              <a:cs typeface="Calibri Light" panose="020F0302020204030204" pitchFamily="34" charset="0"/>
            </a:endParaRPr>
          </a:p>
        </p:txBody>
      </p:sp>
      <p:cxnSp>
        <p:nvCxnSpPr>
          <p:cNvPr id="4" name="Straight Connector 3">
            <a:extLst>
              <a:ext uri="{FF2B5EF4-FFF2-40B4-BE49-F238E27FC236}">
                <a16:creationId xmlns:a16="http://schemas.microsoft.com/office/drawing/2014/main" id="{203C43A3-D8E7-5CB6-3E07-B4FC150CB004}"/>
              </a:ext>
            </a:extLst>
          </p:cNvPr>
          <p:cNvCxnSpPr>
            <a:cxnSpLocks/>
          </p:cNvCxnSpPr>
          <p:nvPr/>
        </p:nvCxnSpPr>
        <p:spPr>
          <a:xfrm>
            <a:off x="1524000" y="2411506"/>
            <a:ext cx="609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computer screen shot of a cartoon character&#10;&#10;Description automatically generated">
            <a:extLst>
              <a:ext uri="{FF2B5EF4-FFF2-40B4-BE49-F238E27FC236}">
                <a16:creationId xmlns:a16="http://schemas.microsoft.com/office/drawing/2014/main" id="{A95E1AFC-4483-9DA6-7B92-1090366E281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457200" y="1219200"/>
            <a:ext cx="8229600" cy="762000"/>
          </a:xfrm>
        </p:spPr>
        <p:txBody>
          <a:bodyPr/>
          <a:lstStyle/>
          <a:p>
            <a:r>
              <a:rPr lang="en-US" dirty="0"/>
              <a:t>Meet and Greet</a:t>
            </a:r>
          </a:p>
        </p:txBody>
      </p:sp>
      <p:sp>
        <p:nvSpPr>
          <p:cNvPr id="3" name="Content Placeholder 2"/>
          <p:cNvSpPr>
            <a:spLocks noGrp="1"/>
          </p:cNvSpPr>
          <p:nvPr>
            <p:ph idx="1"/>
          </p:nvPr>
        </p:nvSpPr>
        <p:spPr>
          <a:xfrm>
            <a:off x="1371600" y="2057400"/>
            <a:ext cx="7315200" cy="3611563"/>
          </a:xfrm>
        </p:spPr>
        <p:txBody>
          <a:bodyPr/>
          <a:lstStyle/>
          <a:p>
            <a:r>
              <a:rPr lang="en-US" sz="3400" dirty="0"/>
              <a:t>Your name</a:t>
            </a:r>
          </a:p>
          <a:p>
            <a:r>
              <a:rPr lang="en-US" sz="3400" dirty="0"/>
              <a:t>Where you are from</a:t>
            </a:r>
          </a:p>
          <a:p>
            <a:r>
              <a:rPr lang="en-US" sz="3400" dirty="0"/>
              <a:t>What brought you here today</a:t>
            </a:r>
          </a:p>
          <a:p>
            <a:r>
              <a:rPr lang="en-US" sz="3400" dirty="0"/>
              <a:t>A favorite waterbody of yours</a:t>
            </a:r>
          </a:p>
        </p:txBody>
      </p:sp>
    </p:spTree>
    <p:extLst>
      <p:ext uri="{BB962C8B-B14F-4D97-AF65-F5344CB8AC3E}">
        <p14:creationId xmlns:p14="http://schemas.microsoft.com/office/powerpoint/2010/main" val="17295974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omputer screen shot of a cartoon character&#10;&#10;Description automatically generated">
            <a:extLst>
              <a:ext uri="{FF2B5EF4-FFF2-40B4-BE49-F238E27FC236}">
                <a16:creationId xmlns:a16="http://schemas.microsoft.com/office/drawing/2014/main" id="{4FBE44BA-8A04-1B28-08F1-1BDD316BE00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1209674" y="1295400"/>
            <a:ext cx="6724651" cy="685800"/>
          </a:xfrm>
          <a:noFill/>
        </p:spPr>
        <p:txBody>
          <a:bodyPr/>
          <a:lstStyle/>
          <a:p>
            <a:r>
              <a:rPr lang="en-US" dirty="0"/>
              <a:t>Clean Water Important to All</a:t>
            </a:r>
          </a:p>
        </p:txBody>
      </p:sp>
      <p:pic>
        <p:nvPicPr>
          <p:cNvPr id="17" name="Picture 16" descr="A duck swimming in water&#10;&#10;Description automatically generated">
            <a:extLst>
              <a:ext uri="{FF2B5EF4-FFF2-40B4-BE49-F238E27FC236}">
                <a16:creationId xmlns:a16="http://schemas.microsoft.com/office/drawing/2014/main" id="{243B5771-BEA0-10A9-78BB-18BF54F36EF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561819" y="4278646"/>
            <a:ext cx="3010180" cy="2006787"/>
          </a:xfrm>
          <a:prstGeom prst="rect">
            <a:avLst/>
          </a:prstGeom>
        </p:spPr>
      </p:pic>
      <p:pic>
        <p:nvPicPr>
          <p:cNvPr id="19" name="Picture 18" descr="A irrigation system in a field&#10;&#10;Description automatically generated">
            <a:extLst>
              <a:ext uri="{FF2B5EF4-FFF2-40B4-BE49-F238E27FC236}">
                <a16:creationId xmlns:a16="http://schemas.microsoft.com/office/drawing/2014/main" id="{213B51AE-2032-B5DC-0755-4C1A75820C2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653502" y="4256875"/>
            <a:ext cx="3010180" cy="2006787"/>
          </a:xfrm>
          <a:prstGeom prst="rect">
            <a:avLst/>
          </a:prstGeom>
        </p:spPr>
      </p:pic>
      <p:pic>
        <p:nvPicPr>
          <p:cNvPr id="21" name="Picture 20" descr="A child fishing on a bridge&#10;&#10;Description automatically generated">
            <a:extLst>
              <a:ext uri="{FF2B5EF4-FFF2-40B4-BE49-F238E27FC236}">
                <a16:creationId xmlns:a16="http://schemas.microsoft.com/office/drawing/2014/main" id="{7BC0431E-5FE0-0190-2DC7-DB21E0488F4B}"/>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6201036" y="2093872"/>
            <a:ext cx="2396514" cy="2057400"/>
          </a:xfrm>
          <a:prstGeom prst="rect">
            <a:avLst/>
          </a:prstGeom>
        </p:spPr>
      </p:pic>
      <p:pic>
        <p:nvPicPr>
          <p:cNvPr id="13" name="Picture 12" descr="A young child drinking water from a water fountain&#10;&#10;Description automatically generated">
            <a:extLst>
              <a:ext uri="{FF2B5EF4-FFF2-40B4-BE49-F238E27FC236}">
                <a16:creationId xmlns:a16="http://schemas.microsoft.com/office/drawing/2014/main" id="{1C854ED6-53F6-B31E-24F8-CF9DBB79A30F}"/>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3295999" y="2093872"/>
            <a:ext cx="2812386" cy="2057400"/>
          </a:xfrm>
          <a:prstGeom prst="rect">
            <a:avLst/>
          </a:prstGeom>
        </p:spPr>
      </p:pic>
      <p:pic>
        <p:nvPicPr>
          <p:cNvPr id="15" name="Picture 14" descr="A waterfall over a body of water&#10;&#10;Description automatically generated">
            <a:extLst>
              <a:ext uri="{FF2B5EF4-FFF2-40B4-BE49-F238E27FC236}">
                <a16:creationId xmlns:a16="http://schemas.microsoft.com/office/drawing/2014/main" id="{035754DB-C5CB-1436-EA70-F65C5154A7BC}"/>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764391" y="2093872"/>
            <a:ext cx="2438957" cy="20574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omputer screen shot of a cartoon character&#10;&#10;Description automatically generated">
            <a:extLst>
              <a:ext uri="{FF2B5EF4-FFF2-40B4-BE49-F238E27FC236}">
                <a16:creationId xmlns:a16="http://schemas.microsoft.com/office/drawing/2014/main" id="{10297F2F-78F9-514F-D814-44279DD23E7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1596189" y="1266536"/>
            <a:ext cx="5943600" cy="706997"/>
          </a:xfrm>
        </p:spPr>
        <p:txBody>
          <a:bodyPr/>
          <a:lstStyle/>
          <a:p>
            <a:r>
              <a:rPr lang="en-US" dirty="0"/>
              <a:t>We Still Have Work to Do</a:t>
            </a:r>
          </a:p>
        </p:txBody>
      </p:sp>
      <p:pic>
        <p:nvPicPr>
          <p:cNvPr id="10" name="Picture 9" descr="A water flowing through a hole in the ground&#10;&#10;Description automatically generated">
            <a:extLst>
              <a:ext uri="{FF2B5EF4-FFF2-40B4-BE49-F238E27FC236}">
                <a16:creationId xmlns:a16="http://schemas.microsoft.com/office/drawing/2014/main" id="{53E3A482-5830-6014-5ED5-2DE7BCB2A09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474195" y="2079434"/>
            <a:ext cx="3093794" cy="2062529"/>
          </a:xfrm>
          <a:prstGeom prst="rect">
            <a:avLst/>
          </a:prstGeom>
        </p:spPr>
      </p:pic>
      <p:pic>
        <p:nvPicPr>
          <p:cNvPr id="12" name="Picture 11" descr="A group of fish jumping out of the water&#10;&#10;Description automatically generated">
            <a:extLst>
              <a:ext uri="{FF2B5EF4-FFF2-40B4-BE49-F238E27FC236}">
                <a16:creationId xmlns:a16="http://schemas.microsoft.com/office/drawing/2014/main" id="{1E725CA3-94EB-033A-3A89-4E8192F88190}"/>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700991" y="2079434"/>
            <a:ext cx="3477025" cy="2062529"/>
          </a:xfrm>
          <a:prstGeom prst="rect">
            <a:avLst/>
          </a:prstGeom>
        </p:spPr>
      </p:pic>
      <p:pic>
        <p:nvPicPr>
          <p:cNvPr id="18" name="Picture 17" descr="A group of cows in a pasture&#10;&#10;Description automatically generated">
            <a:extLst>
              <a:ext uri="{FF2B5EF4-FFF2-40B4-BE49-F238E27FC236}">
                <a16:creationId xmlns:a16="http://schemas.microsoft.com/office/drawing/2014/main" id="{E63E5328-6B96-8312-1FB2-2562BE88A57A}"/>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l="-8389" t="-575"/>
          <a:stretch/>
        </p:blipFill>
        <p:spPr>
          <a:xfrm>
            <a:off x="4443010" y="4141963"/>
            <a:ext cx="3735006" cy="2222092"/>
          </a:xfrm>
          <a:prstGeom prst="rect">
            <a:avLst/>
          </a:prstGeom>
        </p:spPr>
      </p:pic>
      <p:pic>
        <p:nvPicPr>
          <p:cNvPr id="20" name="Picture 19" descr="A group of trash floating in a lake&#10;&#10;Description automatically generated">
            <a:extLst>
              <a:ext uri="{FF2B5EF4-FFF2-40B4-BE49-F238E27FC236}">
                <a16:creationId xmlns:a16="http://schemas.microsoft.com/office/drawing/2014/main" id="{79535703-4EC3-A3D2-9153-DC2251934B08}"/>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474195" y="4301526"/>
            <a:ext cx="3093794" cy="2062529"/>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computer screen shot of a cartoon character&#10;&#10;Description automatically generated">
            <a:extLst>
              <a:ext uri="{FF2B5EF4-FFF2-40B4-BE49-F238E27FC236}">
                <a16:creationId xmlns:a16="http://schemas.microsoft.com/office/drawing/2014/main" id="{DB9BDD07-01CF-C58C-129E-6D9E5C6375D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419842" name="Rectangle 2"/>
          <p:cNvSpPr>
            <a:spLocks noGrp="1" noChangeArrowheads="1"/>
          </p:cNvSpPr>
          <p:nvPr>
            <p:ph type="title"/>
          </p:nvPr>
        </p:nvSpPr>
        <p:spPr>
          <a:xfrm>
            <a:off x="1219200" y="1219200"/>
            <a:ext cx="6705600" cy="838200"/>
          </a:xfrm>
        </p:spPr>
        <p:txBody>
          <a:bodyPr/>
          <a:lstStyle/>
          <a:p>
            <a:r>
              <a:rPr lang="en-US" dirty="0"/>
              <a:t>What is Hoosier Riverwatch?	</a:t>
            </a:r>
          </a:p>
        </p:txBody>
      </p:sp>
      <p:sp>
        <p:nvSpPr>
          <p:cNvPr id="419843" name="Rectangle 3"/>
          <p:cNvSpPr>
            <a:spLocks noGrp="1" noChangeArrowheads="1"/>
          </p:cNvSpPr>
          <p:nvPr>
            <p:ph idx="1"/>
          </p:nvPr>
        </p:nvSpPr>
        <p:spPr>
          <a:xfrm>
            <a:off x="609600" y="2057400"/>
            <a:ext cx="7620000" cy="4495800"/>
          </a:xfrm>
        </p:spPr>
        <p:txBody>
          <a:bodyPr>
            <a:normAutofit/>
          </a:bodyPr>
          <a:lstStyle/>
          <a:p>
            <a:r>
              <a:rPr lang="en-US" sz="3000" dirty="0"/>
              <a:t>Volunteer Stream Monitoring Program</a:t>
            </a:r>
          </a:p>
          <a:p>
            <a:pPr lvl="1">
              <a:buFont typeface="Wingdings" panose="05000000000000000000" pitchFamily="2" charset="2"/>
              <a:buChar char="§"/>
            </a:pPr>
            <a:r>
              <a:rPr lang="en-US" sz="2400" dirty="0"/>
              <a:t>Established in 1996</a:t>
            </a:r>
          </a:p>
          <a:p>
            <a:r>
              <a:rPr lang="en-US" sz="3000" dirty="0"/>
              <a:t>Indiana Department of Environmental Management (IDEM)</a:t>
            </a:r>
          </a:p>
          <a:p>
            <a:pPr lvl="1">
              <a:buFont typeface="Wingdings" panose="05000000000000000000" pitchFamily="2" charset="2"/>
              <a:buChar char="§"/>
            </a:pPr>
            <a:r>
              <a:rPr lang="en-US" sz="2400" dirty="0"/>
              <a:t>The Office of Water Quality's (OWQ) mission is to monitor, protect, and improve Indiana's water quality to ensure its continued use as a drinking water source, habitat for wildlife, recreational resource and economic asset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computer screen shot of a cartoon character&#10;&#10;Description automatically generated">
            <a:extLst>
              <a:ext uri="{FF2B5EF4-FFF2-40B4-BE49-F238E27FC236}">
                <a16:creationId xmlns:a16="http://schemas.microsoft.com/office/drawing/2014/main" id="{68830DE9-0D65-6597-A338-49C48438D54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454660" name="Rectangle 4"/>
          <p:cNvSpPr>
            <a:spLocks noGrp="1" noChangeArrowheads="1"/>
          </p:cNvSpPr>
          <p:nvPr>
            <p:ph type="title"/>
          </p:nvPr>
        </p:nvSpPr>
        <p:spPr/>
        <p:txBody>
          <a:bodyPr/>
          <a:lstStyle/>
          <a:p>
            <a:r>
              <a:rPr lang="en-US" dirty="0"/>
              <a:t>Hoosier Riverwatch Mission</a:t>
            </a:r>
          </a:p>
        </p:txBody>
      </p:sp>
      <p:sp>
        <p:nvSpPr>
          <p:cNvPr id="454661" name="Rectangle 5"/>
          <p:cNvSpPr>
            <a:spLocks noGrp="1" noChangeArrowheads="1"/>
          </p:cNvSpPr>
          <p:nvPr>
            <p:ph idx="1"/>
          </p:nvPr>
        </p:nvSpPr>
        <p:spPr>
          <a:xfrm>
            <a:off x="457200" y="2379785"/>
            <a:ext cx="8229600" cy="3611563"/>
          </a:xfrm>
        </p:spPr>
        <p:txBody>
          <a:bodyPr>
            <a:normAutofit/>
          </a:bodyPr>
          <a:lstStyle/>
          <a:p>
            <a:pPr marL="0" indent="0" algn="ctr">
              <a:buNone/>
            </a:pPr>
            <a:r>
              <a:rPr lang="en-US" sz="3000" dirty="0"/>
              <a:t>To involve Hoosiers in </a:t>
            </a:r>
            <a:br>
              <a:rPr lang="en-US" sz="3000" dirty="0"/>
            </a:br>
            <a:r>
              <a:rPr lang="en-US" sz="3000" dirty="0"/>
              <a:t>becoming active stewards of Indiana’s </a:t>
            </a:r>
            <a:br>
              <a:rPr lang="en-US" sz="3000" dirty="0"/>
            </a:br>
            <a:r>
              <a:rPr lang="en-US" sz="3000" dirty="0"/>
              <a:t>water resources through watershed education, water monitoring, and clean-up activities.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computer screen shot of a cartoon character&#10;&#10;Description automatically generated">
            <a:extLst>
              <a:ext uri="{FF2B5EF4-FFF2-40B4-BE49-F238E27FC236}">
                <a16:creationId xmlns:a16="http://schemas.microsoft.com/office/drawing/2014/main" id="{DC3D9462-62F7-DC9B-3C2E-941C8754DAA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55300" name="Rectangle 4"/>
          <p:cNvSpPr>
            <a:spLocks noGrp="1" noChangeArrowheads="1"/>
          </p:cNvSpPr>
          <p:nvPr>
            <p:ph type="title"/>
          </p:nvPr>
        </p:nvSpPr>
        <p:spPr>
          <a:xfrm>
            <a:off x="457200" y="1219200"/>
            <a:ext cx="8229600" cy="838200"/>
          </a:xfrm>
        </p:spPr>
        <p:txBody>
          <a:bodyPr/>
          <a:lstStyle/>
          <a:p>
            <a:r>
              <a:rPr lang="en-US" dirty="0"/>
              <a:t>Plan for the Day</a:t>
            </a:r>
          </a:p>
        </p:txBody>
      </p:sp>
      <p:sp>
        <p:nvSpPr>
          <p:cNvPr id="55301" name="Rectangle 5"/>
          <p:cNvSpPr>
            <a:spLocks noGrp="1" noChangeArrowheads="1"/>
          </p:cNvSpPr>
          <p:nvPr>
            <p:ph idx="1"/>
          </p:nvPr>
        </p:nvSpPr>
        <p:spPr>
          <a:xfrm>
            <a:off x="838200" y="2057400"/>
            <a:ext cx="7848600" cy="4495800"/>
          </a:xfrm>
        </p:spPr>
        <p:txBody>
          <a:bodyPr>
            <a:normAutofit fontScale="25000" lnSpcReduction="20000"/>
          </a:bodyPr>
          <a:lstStyle/>
          <a:p>
            <a:pPr>
              <a:lnSpc>
                <a:spcPct val="120000"/>
              </a:lnSpc>
            </a:pPr>
            <a:r>
              <a:rPr lang="en-US" sz="9600" dirty="0"/>
              <a:t>How to Get Started</a:t>
            </a:r>
          </a:p>
          <a:p>
            <a:pPr>
              <a:lnSpc>
                <a:spcPct val="120000"/>
              </a:lnSpc>
            </a:pPr>
            <a:r>
              <a:rPr lang="en-US" sz="9600" dirty="0"/>
              <a:t>Watersheds &amp; Pollution Sources</a:t>
            </a:r>
          </a:p>
          <a:p>
            <a:pPr>
              <a:lnSpc>
                <a:spcPct val="120000"/>
              </a:lnSpc>
            </a:pPr>
            <a:r>
              <a:rPr lang="en-US" sz="9600" dirty="0">
                <a:highlight>
                  <a:srgbClr val="FFFF00"/>
                </a:highlight>
              </a:rPr>
              <a:t>Physical/Habitat Assessment</a:t>
            </a:r>
          </a:p>
          <a:p>
            <a:pPr>
              <a:lnSpc>
                <a:spcPct val="120000"/>
              </a:lnSpc>
            </a:pPr>
            <a:r>
              <a:rPr lang="en-US" sz="9600" dirty="0">
                <a:highlight>
                  <a:srgbClr val="FFFF00"/>
                </a:highlight>
              </a:rPr>
              <a:t>Chemical Monitoring</a:t>
            </a:r>
          </a:p>
          <a:p>
            <a:pPr>
              <a:lnSpc>
                <a:spcPct val="120000"/>
              </a:lnSpc>
            </a:pPr>
            <a:r>
              <a:rPr lang="en-US" sz="9600" dirty="0">
                <a:highlight>
                  <a:srgbClr val="FFFF00"/>
                </a:highlight>
              </a:rPr>
              <a:t>Biological Monitoring</a:t>
            </a:r>
          </a:p>
          <a:p>
            <a:pPr>
              <a:lnSpc>
                <a:spcPct val="120000"/>
              </a:lnSpc>
            </a:pPr>
            <a:r>
              <a:rPr lang="en-US" sz="9600" dirty="0"/>
              <a:t>LUNCH</a:t>
            </a:r>
          </a:p>
          <a:p>
            <a:pPr>
              <a:lnSpc>
                <a:spcPct val="120000"/>
              </a:lnSpc>
            </a:pPr>
            <a:r>
              <a:rPr lang="en-US" sz="9600" dirty="0"/>
              <a:t>Data Reporting/Analysis</a:t>
            </a:r>
          </a:p>
          <a:p>
            <a:pPr>
              <a:lnSpc>
                <a:spcPct val="120000"/>
              </a:lnSpc>
            </a:pPr>
            <a:r>
              <a:rPr lang="en-US" sz="9600" dirty="0"/>
              <a:t>Tracking Volunteer Hours</a:t>
            </a:r>
          </a:p>
          <a:p>
            <a:pPr>
              <a:lnSpc>
                <a:spcPct val="120000"/>
              </a:lnSpc>
            </a:pPr>
            <a:r>
              <a:rPr lang="en-US" sz="9600" dirty="0"/>
              <a:t>Field Work at the Stream</a:t>
            </a:r>
          </a:p>
          <a:p>
            <a:pPr>
              <a:lnSpc>
                <a:spcPct val="120000"/>
              </a:lnSpc>
            </a:pPr>
            <a:r>
              <a:rPr lang="en-US" sz="9600" dirty="0"/>
              <a:t>Evaluations &amp; Questions</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457200" y="1143000"/>
            <a:ext cx="8229600" cy="838200"/>
          </a:xfrm>
        </p:spPr>
        <p:txBody>
          <a:bodyPr/>
          <a:lstStyle/>
          <a:p>
            <a:r>
              <a:rPr lang="en-US" dirty="0"/>
              <a:t>Chapter 1</a:t>
            </a:r>
          </a:p>
        </p:txBody>
      </p:sp>
      <p:sp>
        <p:nvSpPr>
          <p:cNvPr id="57347" name="Rectangle 3"/>
          <p:cNvSpPr>
            <a:spLocks noGrp="1" noChangeArrowheads="1"/>
          </p:cNvSpPr>
          <p:nvPr>
            <p:ph idx="1"/>
          </p:nvPr>
        </p:nvSpPr>
        <p:spPr>
          <a:xfrm>
            <a:off x="838200" y="2057400"/>
            <a:ext cx="7848600" cy="3611563"/>
          </a:xfrm>
        </p:spPr>
        <p:txBody>
          <a:bodyPr/>
          <a:lstStyle/>
          <a:p>
            <a:r>
              <a:rPr lang="en-US" dirty="0">
                <a:highlight>
                  <a:srgbClr val="FFFF00"/>
                </a:highlight>
              </a:rPr>
              <a:t>Safety</a:t>
            </a:r>
          </a:p>
          <a:p>
            <a:r>
              <a:rPr lang="en-US" dirty="0"/>
              <a:t>Equipment Program</a:t>
            </a:r>
          </a:p>
          <a:p>
            <a:r>
              <a:rPr lang="en-US" dirty="0"/>
              <a:t>Aquatic Invasive Species</a:t>
            </a:r>
          </a:p>
          <a:p>
            <a:r>
              <a:rPr lang="en-US" dirty="0"/>
              <a:t>Appendix A</a:t>
            </a:r>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61442" name="Picture 2" descr="Wtrshd streams"/>
          <p:cNvPicPr>
            <a:picLocks noChangeAspect="1" noChangeArrowheads="1"/>
          </p:cNvPicPr>
          <p:nvPr/>
        </p:nvPicPr>
        <p:blipFill>
          <a:blip r:embed="rId4" cstate="email"/>
          <a:srcRect/>
          <a:stretch>
            <a:fillRect/>
          </a:stretch>
        </p:blipFill>
        <p:spPr bwMode="auto">
          <a:xfrm>
            <a:off x="1372886" y="1635350"/>
            <a:ext cx="6686508" cy="4572000"/>
          </a:xfrm>
          <a:prstGeom prst="rect">
            <a:avLst/>
          </a:prstGeom>
          <a:noFill/>
        </p:spPr>
      </p:pic>
      <p:sp>
        <p:nvSpPr>
          <p:cNvPr id="2" name="TextBox 1">
            <a:extLst>
              <a:ext uri="{FF2B5EF4-FFF2-40B4-BE49-F238E27FC236}">
                <a16:creationId xmlns:a16="http://schemas.microsoft.com/office/drawing/2014/main" id="{7D2DF218-B7E2-5F7F-7C6E-8D8230D09D77}"/>
              </a:ext>
            </a:extLst>
          </p:cNvPr>
          <p:cNvSpPr txBox="1"/>
          <p:nvPr/>
        </p:nvSpPr>
        <p:spPr>
          <a:xfrm>
            <a:off x="3505200" y="838200"/>
            <a:ext cx="2421881" cy="769441"/>
          </a:xfrm>
          <a:prstGeom prst="rect">
            <a:avLst/>
          </a:prstGeom>
          <a:solidFill>
            <a:schemeClr val="bg1"/>
          </a:solidFill>
        </p:spPr>
        <p:txBody>
          <a:bodyPr wrap="none" rtlCol="0">
            <a:spAutoFit/>
          </a:bodyPr>
          <a:lstStyle/>
          <a:p>
            <a:r>
              <a:rPr lang="en-US" sz="4400" dirty="0">
                <a:latin typeface="+mn-lt"/>
              </a:rPr>
              <a:t>Chapter 2</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3" name="Picture 2" descr="A road in a neighborhood with trees in the background&#10;&#10;Description automatically generated">
            <a:extLst>
              <a:ext uri="{FF2B5EF4-FFF2-40B4-BE49-F238E27FC236}">
                <a16:creationId xmlns:a16="http://schemas.microsoft.com/office/drawing/2014/main" id="{35F3AFB9-0657-1DB8-F183-4E5788A3E53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05840" y="1295400"/>
            <a:ext cx="7132320" cy="4754880"/>
          </a:xfrm>
          <a:prstGeom prst="rect">
            <a:avLst/>
          </a:prstGeom>
        </p:spPr>
      </p:pic>
      <p:sp>
        <p:nvSpPr>
          <p:cNvPr id="8199" name="Text Box 7"/>
          <p:cNvSpPr txBox="1">
            <a:spLocks noChangeArrowheads="1"/>
          </p:cNvSpPr>
          <p:nvPr/>
        </p:nvSpPr>
        <p:spPr bwMode="auto">
          <a:xfrm>
            <a:off x="1790700" y="1752600"/>
            <a:ext cx="5562600" cy="1190625"/>
          </a:xfrm>
          <a:prstGeom prst="rect">
            <a:avLst/>
          </a:prstGeom>
          <a:noFill/>
          <a:ln w="9525">
            <a:noFill/>
            <a:miter lim="800000"/>
            <a:headEnd/>
            <a:tailEnd/>
          </a:ln>
        </p:spPr>
        <p:txBody>
          <a:bodyPr wrap="square">
            <a:spAutoFit/>
          </a:bodyPr>
          <a:lstStyle/>
          <a:p>
            <a:pPr algn="ctr">
              <a:spcBef>
                <a:spcPct val="50000"/>
              </a:spcBef>
            </a:pPr>
            <a:r>
              <a:rPr lang="en-US" sz="3600" dirty="0">
                <a:solidFill>
                  <a:schemeClr val="bg1"/>
                </a:solidFill>
                <a:latin typeface="+mn-lt"/>
              </a:rPr>
              <a:t>Your own backyard is part of a watershed.</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3" name="Picture 2" descr="Map&#10;&#10;Description automatically generated">
            <a:extLst>
              <a:ext uri="{FF2B5EF4-FFF2-40B4-BE49-F238E27FC236}">
                <a16:creationId xmlns:a16="http://schemas.microsoft.com/office/drawing/2014/main" id="{F9807D21-6112-8808-2DB1-C86A63B50BE4}"/>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2475948" y="1066800"/>
            <a:ext cx="4153452" cy="5562600"/>
          </a:xfrm>
          <a:prstGeom prst="rect">
            <a:avLst/>
          </a:prstGeom>
        </p:spPr>
      </p:pic>
      <p:sp>
        <p:nvSpPr>
          <p:cNvPr id="2" name="TextBox 1">
            <a:extLst>
              <a:ext uri="{FF2B5EF4-FFF2-40B4-BE49-F238E27FC236}">
                <a16:creationId xmlns:a16="http://schemas.microsoft.com/office/drawing/2014/main" id="{E03B9DD4-B8E6-8912-A411-B329ED035D96}"/>
              </a:ext>
            </a:extLst>
          </p:cNvPr>
          <p:cNvSpPr txBox="1"/>
          <p:nvPr/>
        </p:nvSpPr>
        <p:spPr>
          <a:xfrm>
            <a:off x="1066800" y="6089257"/>
            <a:ext cx="4648199" cy="553998"/>
          </a:xfrm>
          <a:prstGeom prst="rect">
            <a:avLst/>
          </a:prstGeom>
          <a:solidFill>
            <a:schemeClr val="bg1"/>
          </a:solidFill>
        </p:spPr>
        <p:txBody>
          <a:bodyPr wrap="square" rtlCol="0">
            <a:spAutoFit/>
          </a:bodyPr>
          <a:lstStyle/>
          <a:p>
            <a:r>
              <a:rPr lang="en-US" sz="1200" dirty="0"/>
              <a:t>https://www.in.gov/idem/cleanwater/resources/indiana-huc-finder/ </a:t>
            </a:r>
          </a:p>
          <a:p>
            <a:endParaRPr lang="en-US" dirty="0"/>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descr="Map&#10;&#10;Description automatically generated">
            <a:extLst>
              <a:ext uri="{FF2B5EF4-FFF2-40B4-BE49-F238E27FC236}">
                <a16:creationId xmlns:a16="http://schemas.microsoft.com/office/drawing/2014/main" id="{C24E82C6-B2B6-DB56-35EB-38BCAD9E763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62000" y="1295400"/>
            <a:ext cx="3119661" cy="4038600"/>
          </a:xfrm>
          <a:prstGeom prst="rect">
            <a:avLst/>
          </a:prstGeom>
        </p:spPr>
      </p:pic>
      <p:pic>
        <p:nvPicPr>
          <p:cNvPr id="8" name="Picture 7" descr="Map&#10;&#10;Description automatically generated">
            <a:extLst>
              <a:ext uri="{FF2B5EF4-FFF2-40B4-BE49-F238E27FC236}">
                <a16:creationId xmlns:a16="http://schemas.microsoft.com/office/drawing/2014/main" id="{1561D879-A816-D437-EC8A-9EBC37946829}"/>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486400" y="1295400"/>
            <a:ext cx="3119660" cy="4038599"/>
          </a:xfrm>
          <a:prstGeom prst="rect">
            <a:avLst/>
          </a:prstGeom>
        </p:spPr>
      </p:pic>
      <p:pic>
        <p:nvPicPr>
          <p:cNvPr id="3" name="Picture 2">
            <a:extLst>
              <a:ext uri="{FF2B5EF4-FFF2-40B4-BE49-F238E27FC236}">
                <a16:creationId xmlns:a16="http://schemas.microsoft.com/office/drawing/2014/main" id="{E9F2714B-3AA9-4908-CCF7-4BBA9F38A6B6}"/>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896987" y="3894212"/>
            <a:ext cx="3350025" cy="2574774"/>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0" y="1295400"/>
            <a:ext cx="9144000" cy="1295400"/>
          </a:xfrm>
        </p:spPr>
        <p:txBody>
          <a:bodyPr>
            <a:normAutofit fontScale="90000"/>
          </a:bodyPr>
          <a:lstStyle/>
          <a:p>
            <a:pPr>
              <a:lnSpc>
                <a:spcPts val="3600"/>
              </a:lnSpc>
            </a:pPr>
            <a:r>
              <a:rPr lang="en-US" sz="4000" dirty="0"/>
              <a:t>What is the most common cause of </a:t>
            </a:r>
            <a:br>
              <a:rPr lang="en-US" sz="4000" dirty="0"/>
            </a:br>
            <a:r>
              <a:rPr lang="en-US" sz="4000" dirty="0"/>
              <a:t>pollution in streams, rivers, and oceans?</a:t>
            </a:r>
            <a:br>
              <a:rPr lang="en-US" dirty="0"/>
            </a:br>
            <a:endParaRPr lang="en-US" dirty="0"/>
          </a:p>
        </p:txBody>
      </p:sp>
      <p:sp>
        <p:nvSpPr>
          <p:cNvPr id="5" name="Content Placeholder 4"/>
          <p:cNvSpPr>
            <a:spLocks noGrp="1"/>
          </p:cNvSpPr>
          <p:nvPr>
            <p:ph idx="1"/>
          </p:nvPr>
        </p:nvSpPr>
        <p:spPr>
          <a:xfrm>
            <a:off x="762000" y="2438400"/>
            <a:ext cx="8077200" cy="2971800"/>
          </a:xfrm>
        </p:spPr>
        <p:txBody>
          <a:bodyPr/>
          <a:lstStyle/>
          <a:p>
            <a:pPr marL="514350" indent="-514350">
              <a:buFont typeface="+mj-lt"/>
              <a:buAutoNum type="alphaUcPeriod"/>
            </a:pPr>
            <a:r>
              <a:rPr lang="en-US" dirty="0"/>
              <a:t>Dumping of garbage by cities</a:t>
            </a:r>
          </a:p>
          <a:p>
            <a:pPr marL="514350" indent="-514350">
              <a:buFont typeface="+mj-lt"/>
              <a:buAutoNum type="alphaUcPeriod"/>
            </a:pPr>
            <a:r>
              <a:rPr lang="en-US" dirty="0"/>
              <a:t>Surface water running off yards, streets, paved lots, and farm fields</a:t>
            </a:r>
          </a:p>
          <a:p>
            <a:pPr marL="514350" indent="-514350">
              <a:buFont typeface="+mj-lt"/>
              <a:buAutoNum type="alphaUcPeriod"/>
            </a:pPr>
            <a:r>
              <a:rPr lang="en-US" dirty="0"/>
              <a:t>Trash washed into the ocean from beaches</a:t>
            </a:r>
          </a:p>
          <a:p>
            <a:pPr marL="514350" indent="-514350">
              <a:buFont typeface="+mj-lt"/>
              <a:buAutoNum type="alphaUcPeriod"/>
            </a:pPr>
            <a:r>
              <a:rPr lang="en-US" dirty="0"/>
              <a:t>Waste dumped by factories</a:t>
            </a:r>
          </a:p>
          <a:p>
            <a:pPr marL="514350" indent="-514350">
              <a:buFont typeface="+mj-lt"/>
              <a:buAutoNum type="alphaUcPeriod"/>
            </a:pP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3734" name="Rectangle 6"/>
          <p:cNvSpPr>
            <a:spLocks noGrp="1" noChangeArrowheads="1"/>
          </p:cNvSpPr>
          <p:nvPr>
            <p:ph type="title"/>
          </p:nvPr>
        </p:nvSpPr>
        <p:spPr>
          <a:xfrm>
            <a:off x="457200" y="1143000"/>
            <a:ext cx="8229600" cy="1143000"/>
          </a:xfrm>
        </p:spPr>
        <p:txBody>
          <a:bodyPr/>
          <a:lstStyle/>
          <a:p>
            <a:r>
              <a:rPr lang="en-US" dirty="0"/>
              <a:t>Point Source Pollution</a:t>
            </a:r>
          </a:p>
        </p:txBody>
      </p:sp>
      <p:sp>
        <p:nvSpPr>
          <p:cNvPr id="73736" name="Rectangle 8"/>
          <p:cNvSpPr>
            <a:spLocks noGrp="1" noChangeArrowheads="1"/>
          </p:cNvSpPr>
          <p:nvPr>
            <p:ph idx="1"/>
          </p:nvPr>
        </p:nvSpPr>
        <p:spPr>
          <a:xfrm>
            <a:off x="762000" y="2057400"/>
            <a:ext cx="7924800" cy="3611563"/>
          </a:xfrm>
        </p:spPr>
        <p:txBody>
          <a:bodyPr/>
          <a:lstStyle/>
          <a:p>
            <a:r>
              <a:rPr lang="en-US" dirty="0"/>
              <a:t>25% of pollution in the U.S.</a:t>
            </a:r>
          </a:p>
          <a:p>
            <a:r>
              <a:rPr lang="en-US" dirty="0"/>
              <a:t>Direct discharge from industry, sewage treatment plants, etc.</a:t>
            </a:r>
          </a:p>
          <a:p>
            <a:r>
              <a:rPr lang="en-US" dirty="0"/>
              <a:t>Easier to identify due to “end of pipe”</a:t>
            </a:r>
          </a:p>
        </p:txBody>
      </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5789" name="Rectangle 13"/>
          <p:cNvSpPr>
            <a:spLocks noGrp="1" noChangeArrowheads="1"/>
          </p:cNvSpPr>
          <p:nvPr>
            <p:ph type="title"/>
          </p:nvPr>
        </p:nvSpPr>
        <p:spPr>
          <a:xfrm>
            <a:off x="457200" y="1143000"/>
            <a:ext cx="8229600" cy="838200"/>
          </a:xfrm>
        </p:spPr>
        <p:txBody>
          <a:bodyPr/>
          <a:lstStyle/>
          <a:p>
            <a:r>
              <a:rPr lang="en-US" dirty="0"/>
              <a:t>Non-point Source Pollution</a:t>
            </a:r>
          </a:p>
        </p:txBody>
      </p:sp>
      <p:sp>
        <p:nvSpPr>
          <p:cNvPr id="75790" name="Rectangle 14"/>
          <p:cNvSpPr>
            <a:spLocks noGrp="1" noChangeArrowheads="1"/>
          </p:cNvSpPr>
          <p:nvPr>
            <p:ph idx="1"/>
          </p:nvPr>
        </p:nvSpPr>
        <p:spPr>
          <a:xfrm>
            <a:off x="838200" y="2057400"/>
            <a:ext cx="7848600" cy="3611563"/>
          </a:xfrm>
        </p:spPr>
        <p:txBody>
          <a:bodyPr/>
          <a:lstStyle/>
          <a:p>
            <a:r>
              <a:rPr lang="en-US" dirty="0"/>
              <a:t>75% of Pollution in the US</a:t>
            </a:r>
          </a:p>
          <a:p>
            <a:r>
              <a:rPr lang="en-US" dirty="0"/>
              <a:t>General runoff of water contaminated </a:t>
            </a:r>
            <a:br>
              <a:rPr lang="en-US" dirty="0"/>
            </a:br>
            <a:r>
              <a:rPr lang="en-US" dirty="0"/>
              <a:t>by poor land use, homes, streets, air, etc. </a:t>
            </a:r>
          </a:p>
          <a:p>
            <a:r>
              <a:rPr lang="en-US" dirty="0"/>
              <a:t>Difficult to identify</a:t>
            </a:r>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63874" name="Rectangle 2"/>
          <p:cNvSpPr>
            <a:spLocks noGrp="1" noChangeArrowheads="1"/>
          </p:cNvSpPr>
          <p:nvPr>
            <p:ph type="title"/>
          </p:nvPr>
        </p:nvSpPr>
        <p:spPr>
          <a:xfrm>
            <a:off x="920750" y="1143000"/>
            <a:ext cx="7467600" cy="838200"/>
          </a:xfrm>
        </p:spPr>
        <p:txBody>
          <a:bodyPr/>
          <a:lstStyle/>
          <a:p>
            <a:r>
              <a:rPr lang="en-US" dirty="0"/>
              <a:t>Types of Pollution	</a:t>
            </a:r>
          </a:p>
        </p:txBody>
      </p:sp>
      <p:sp>
        <p:nvSpPr>
          <p:cNvPr id="463875" name="Rectangle 3"/>
          <p:cNvSpPr>
            <a:spLocks noGrp="1" noChangeArrowheads="1"/>
          </p:cNvSpPr>
          <p:nvPr>
            <p:ph sz="half" idx="1"/>
          </p:nvPr>
        </p:nvSpPr>
        <p:spPr>
          <a:xfrm>
            <a:off x="533400" y="2098675"/>
            <a:ext cx="4267200" cy="4530725"/>
          </a:xfrm>
        </p:spPr>
        <p:txBody>
          <a:bodyPr>
            <a:normAutofit/>
          </a:bodyPr>
          <a:lstStyle/>
          <a:p>
            <a:pPr>
              <a:lnSpc>
                <a:spcPct val="90000"/>
              </a:lnSpc>
            </a:pPr>
            <a:r>
              <a:rPr lang="en-US" sz="2200" b="1" dirty="0"/>
              <a:t>Organic</a:t>
            </a:r>
          </a:p>
          <a:p>
            <a:pPr lvl="1">
              <a:lnSpc>
                <a:spcPct val="90000"/>
              </a:lnSpc>
            </a:pPr>
            <a:r>
              <a:rPr lang="en-US" sz="2000" dirty="0"/>
              <a:t>Decomposition of once living material</a:t>
            </a:r>
          </a:p>
          <a:p>
            <a:pPr lvl="1">
              <a:lnSpc>
                <a:spcPct val="90000"/>
              </a:lnSpc>
            </a:pPr>
            <a:r>
              <a:rPr lang="en-US" sz="2000" dirty="0"/>
              <a:t>Human, animal waste, algae</a:t>
            </a:r>
          </a:p>
          <a:p>
            <a:pPr>
              <a:lnSpc>
                <a:spcPct val="90000"/>
              </a:lnSpc>
            </a:pPr>
            <a:r>
              <a:rPr lang="en-US" sz="2200" b="1" dirty="0"/>
              <a:t>Inorganic</a:t>
            </a:r>
          </a:p>
          <a:p>
            <a:pPr lvl="1">
              <a:lnSpc>
                <a:spcPct val="90000"/>
              </a:lnSpc>
            </a:pPr>
            <a:r>
              <a:rPr lang="en-US" sz="2000" dirty="0"/>
              <a:t>Suspended and dissolved solids</a:t>
            </a:r>
          </a:p>
          <a:p>
            <a:pPr lvl="1">
              <a:lnSpc>
                <a:spcPct val="90000"/>
              </a:lnSpc>
            </a:pPr>
            <a:r>
              <a:rPr lang="en-US" sz="2000" dirty="0"/>
              <a:t>Silt, salt, minerals</a:t>
            </a:r>
          </a:p>
          <a:p>
            <a:pPr>
              <a:lnSpc>
                <a:spcPct val="90000"/>
              </a:lnSpc>
            </a:pPr>
            <a:r>
              <a:rPr lang="en-US" sz="2200" b="1" dirty="0"/>
              <a:t>Toxic</a:t>
            </a:r>
          </a:p>
          <a:p>
            <a:pPr lvl="1">
              <a:lnSpc>
                <a:spcPct val="90000"/>
              </a:lnSpc>
            </a:pPr>
            <a:r>
              <a:rPr lang="en-US" sz="2000" dirty="0"/>
              <a:t>Heavy metals and lethal organic compounds</a:t>
            </a:r>
          </a:p>
          <a:p>
            <a:pPr lvl="1">
              <a:lnSpc>
                <a:spcPct val="90000"/>
              </a:lnSpc>
            </a:pPr>
            <a:r>
              <a:rPr lang="en-US" sz="2000" dirty="0"/>
              <a:t>Mercury, PCB’s</a:t>
            </a:r>
          </a:p>
        </p:txBody>
      </p:sp>
      <p:sp>
        <p:nvSpPr>
          <p:cNvPr id="463876" name="Rectangle 4"/>
          <p:cNvSpPr>
            <a:spLocks noGrp="1" noChangeArrowheads="1"/>
          </p:cNvSpPr>
          <p:nvPr>
            <p:ph sz="half" idx="2"/>
          </p:nvPr>
        </p:nvSpPr>
        <p:spPr>
          <a:xfrm>
            <a:off x="4654550" y="2098675"/>
            <a:ext cx="4032250" cy="4530725"/>
          </a:xfrm>
        </p:spPr>
        <p:txBody>
          <a:bodyPr>
            <a:normAutofit/>
          </a:bodyPr>
          <a:lstStyle/>
          <a:p>
            <a:pPr>
              <a:lnSpc>
                <a:spcPct val="90000"/>
              </a:lnSpc>
            </a:pPr>
            <a:r>
              <a:rPr lang="en-US" sz="2200" b="1" dirty="0"/>
              <a:t>Thermal</a:t>
            </a:r>
          </a:p>
          <a:p>
            <a:pPr lvl="1">
              <a:lnSpc>
                <a:spcPct val="90000"/>
              </a:lnSpc>
            </a:pPr>
            <a:r>
              <a:rPr lang="en-US" sz="2000" dirty="0"/>
              <a:t>Water heated by urban runoff or industry</a:t>
            </a:r>
          </a:p>
          <a:p>
            <a:pPr lvl="1">
              <a:lnSpc>
                <a:spcPct val="90000"/>
              </a:lnSpc>
            </a:pPr>
            <a:r>
              <a:rPr lang="en-US" sz="2000" dirty="0"/>
              <a:t>Streets, nuclear power plants</a:t>
            </a:r>
          </a:p>
          <a:p>
            <a:pPr>
              <a:lnSpc>
                <a:spcPct val="90000"/>
              </a:lnSpc>
            </a:pPr>
            <a:r>
              <a:rPr lang="en-US" sz="2200" b="1" dirty="0"/>
              <a:t>Biological</a:t>
            </a:r>
          </a:p>
          <a:p>
            <a:pPr lvl="1">
              <a:lnSpc>
                <a:spcPct val="90000"/>
              </a:lnSpc>
            </a:pPr>
            <a:r>
              <a:rPr lang="en-US" sz="2000" dirty="0"/>
              <a:t>Introduction of non-native species (zebra mussels)</a:t>
            </a:r>
          </a:p>
          <a:p>
            <a:pPr>
              <a:lnSpc>
                <a:spcPct val="90000"/>
              </a:lnSpc>
            </a:pPr>
            <a:endParaRPr lang="en-US" sz="22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77826" name="Picture 2" descr="Watershed pollution"/>
          <p:cNvPicPr>
            <a:picLocks noChangeAspect="1" noChangeArrowheads="1"/>
          </p:cNvPicPr>
          <p:nvPr/>
        </p:nvPicPr>
        <p:blipFill>
          <a:blip r:embed="rId4" cstate="email"/>
          <a:srcRect/>
          <a:stretch>
            <a:fillRect/>
          </a:stretch>
        </p:blipFill>
        <p:spPr bwMode="auto">
          <a:xfrm>
            <a:off x="909397" y="1264920"/>
            <a:ext cx="6953058" cy="4754880"/>
          </a:xfrm>
          <a:prstGeom prst="rect">
            <a:avLst/>
          </a:prstGeom>
          <a:noFill/>
        </p:spPr>
      </p:pic>
      <p:sp>
        <p:nvSpPr>
          <p:cNvPr id="2" name="TextBox 1">
            <a:extLst>
              <a:ext uri="{FF2B5EF4-FFF2-40B4-BE49-F238E27FC236}">
                <a16:creationId xmlns:a16="http://schemas.microsoft.com/office/drawing/2014/main" id="{E54E30F9-B4BE-689B-2B89-8C9340A6FE91}"/>
              </a:ext>
            </a:extLst>
          </p:cNvPr>
          <p:cNvSpPr txBox="1"/>
          <p:nvPr/>
        </p:nvSpPr>
        <p:spPr>
          <a:xfrm>
            <a:off x="1033126" y="6140335"/>
            <a:ext cx="6705600" cy="369332"/>
          </a:xfrm>
          <a:prstGeom prst="rect">
            <a:avLst/>
          </a:prstGeom>
          <a:noFill/>
        </p:spPr>
        <p:txBody>
          <a:bodyPr wrap="square" rtlCol="0">
            <a:spAutoFit/>
          </a:bodyPr>
          <a:lstStyle/>
          <a:p>
            <a:pPr algn="ctr"/>
            <a:r>
              <a:rPr lang="en-US" dirty="0">
                <a:highlight>
                  <a:srgbClr val="FFFF00"/>
                </a:highlight>
              </a:rPr>
              <a:t>What is the leading source of water pollution in Indiana?</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8130" name="Rectangle 4"/>
          <p:cNvSpPr>
            <a:spLocks noGrp="1" noRot="1" noChangeArrowheads="1"/>
          </p:cNvSpPr>
          <p:nvPr>
            <p:ph type="title"/>
          </p:nvPr>
        </p:nvSpPr>
        <p:spPr>
          <a:xfrm>
            <a:off x="457200" y="1143000"/>
            <a:ext cx="8229600" cy="838200"/>
          </a:xfrm>
        </p:spPr>
        <p:txBody>
          <a:bodyPr/>
          <a:lstStyle/>
          <a:p>
            <a:pPr eaLnBrk="1" fontAlgn="auto" hangingPunct="1">
              <a:spcAft>
                <a:spcPts val="0"/>
              </a:spcAft>
              <a:defRPr/>
            </a:pPr>
            <a:r>
              <a:rPr lang="en-US" dirty="0"/>
              <a:t>Why We Monitor</a:t>
            </a:r>
          </a:p>
        </p:txBody>
      </p:sp>
      <p:sp>
        <p:nvSpPr>
          <p:cNvPr id="44035" name="Rectangle 5"/>
          <p:cNvSpPr>
            <a:spLocks noGrp="1" noRot="1" noChangeArrowheads="1"/>
          </p:cNvSpPr>
          <p:nvPr>
            <p:ph idx="1"/>
          </p:nvPr>
        </p:nvSpPr>
        <p:spPr>
          <a:xfrm>
            <a:off x="762000" y="2103437"/>
            <a:ext cx="8153400" cy="3230563"/>
          </a:xfrm>
        </p:spPr>
        <p:txBody>
          <a:bodyPr>
            <a:noAutofit/>
          </a:bodyPr>
          <a:lstStyle/>
          <a:p>
            <a:pPr eaLnBrk="1" hangingPunct="1">
              <a:spcBef>
                <a:spcPts val="600"/>
              </a:spcBef>
              <a:buFont typeface="Arial" charset="0"/>
              <a:buChar char="•"/>
            </a:pPr>
            <a:r>
              <a:rPr lang="en-US" sz="2800" dirty="0"/>
              <a:t>Identify pollutants and sources </a:t>
            </a:r>
          </a:p>
          <a:p>
            <a:pPr eaLnBrk="1" hangingPunct="1">
              <a:spcBef>
                <a:spcPts val="600"/>
              </a:spcBef>
              <a:buFont typeface="Arial" charset="0"/>
              <a:buChar char="•"/>
            </a:pPr>
            <a:r>
              <a:rPr lang="en-US" sz="2800" dirty="0"/>
              <a:t>Establish baseline data</a:t>
            </a:r>
          </a:p>
          <a:p>
            <a:pPr eaLnBrk="1" hangingPunct="1">
              <a:spcBef>
                <a:spcPts val="600"/>
              </a:spcBef>
              <a:buFont typeface="Arial" charset="0"/>
              <a:buChar char="•"/>
            </a:pPr>
            <a:r>
              <a:rPr lang="en-US" sz="2800" dirty="0"/>
              <a:t>Document changes and trends</a:t>
            </a:r>
          </a:p>
          <a:p>
            <a:pPr eaLnBrk="1" hangingPunct="1">
              <a:spcBef>
                <a:spcPts val="600"/>
              </a:spcBef>
              <a:buFont typeface="Arial" charset="0"/>
              <a:buChar char="•"/>
            </a:pPr>
            <a:r>
              <a:rPr lang="en-US" sz="2800" dirty="0"/>
              <a:t>Measure effectiveness</a:t>
            </a:r>
          </a:p>
          <a:p>
            <a:pPr eaLnBrk="1" hangingPunct="1">
              <a:spcBef>
                <a:spcPts val="600"/>
              </a:spcBef>
              <a:buFont typeface="Arial" charset="0"/>
              <a:buChar char="•"/>
            </a:pPr>
            <a:r>
              <a:rPr lang="en-US" sz="2800" dirty="0"/>
              <a:t>Inform stakeholders</a:t>
            </a:r>
          </a:p>
          <a:p>
            <a:pPr eaLnBrk="1" hangingPunct="1">
              <a:spcBef>
                <a:spcPts val="600"/>
              </a:spcBef>
              <a:buFont typeface="Arial" charset="0"/>
              <a:buChar char="•"/>
            </a:pPr>
            <a:r>
              <a:rPr lang="en-US" sz="2800" dirty="0"/>
              <a:t>Assess use attainment</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2226" name="Rectangle 2"/>
          <p:cNvSpPr>
            <a:spLocks noGrp="1" noRot="1" noChangeArrowheads="1"/>
          </p:cNvSpPr>
          <p:nvPr>
            <p:ph type="title"/>
          </p:nvPr>
        </p:nvSpPr>
        <p:spPr>
          <a:xfrm>
            <a:off x="457200" y="1143000"/>
            <a:ext cx="8229600" cy="844613"/>
          </a:xfrm>
        </p:spPr>
        <p:txBody>
          <a:bodyPr/>
          <a:lstStyle/>
          <a:p>
            <a:r>
              <a:rPr lang="en-US" dirty="0"/>
              <a:t>What We Monitor</a:t>
            </a:r>
          </a:p>
        </p:txBody>
      </p:sp>
      <p:sp>
        <p:nvSpPr>
          <p:cNvPr id="48131" name="Rectangle 3"/>
          <p:cNvSpPr>
            <a:spLocks noGrp="1" noRot="1" noChangeArrowheads="1"/>
          </p:cNvSpPr>
          <p:nvPr>
            <p:ph idx="1"/>
          </p:nvPr>
        </p:nvSpPr>
        <p:spPr>
          <a:xfrm>
            <a:off x="762000" y="2063813"/>
            <a:ext cx="7924800" cy="3611563"/>
          </a:xfrm>
        </p:spPr>
        <p:txBody>
          <a:bodyPr>
            <a:normAutofit/>
          </a:bodyPr>
          <a:lstStyle/>
          <a:p>
            <a:r>
              <a:rPr lang="en-US" sz="2800" dirty="0"/>
              <a:t>Should align with your “why”</a:t>
            </a:r>
          </a:p>
          <a:p>
            <a:r>
              <a:rPr lang="en-US" sz="2800" dirty="0"/>
              <a:t>Example</a:t>
            </a:r>
          </a:p>
          <a:p>
            <a:pPr lvl="1"/>
            <a:r>
              <a:rPr lang="en-US" sz="2400" dirty="0"/>
              <a:t>What chemical and/or field samples are taken depends </a:t>
            </a:r>
            <a:br>
              <a:rPr lang="en-US" sz="2400" dirty="0"/>
            </a:br>
            <a:r>
              <a:rPr lang="en-US" sz="2400" dirty="0"/>
              <a:t>on objective and budget</a:t>
            </a:r>
          </a:p>
          <a:p>
            <a:pPr lvl="1"/>
            <a:r>
              <a:rPr lang="en-US" sz="2400" dirty="0"/>
              <a:t>If interested in algae blooms, sample for nutrients and collect representative algae samples for ID</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3250" name="Rectangle 2"/>
          <p:cNvSpPr>
            <a:spLocks noGrp="1" noRot="1" noChangeArrowheads="1"/>
          </p:cNvSpPr>
          <p:nvPr>
            <p:ph type="title"/>
          </p:nvPr>
        </p:nvSpPr>
        <p:spPr>
          <a:xfrm>
            <a:off x="457200" y="1143000"/>
            <a:ext cx="8229600" cy="762000"/>
          </a:xfrm>
        </p:spPr>
        <p:txBody>
          <a:bodyPr/>
          <a:lstStyle/>
          <a:p>
            <a:pPr eaLnBrk="1" hangingPunct="1">
              <a:defRPr/>
            </a:pPr>
            <a:r>
              <a:rPr lang="en-US" dirty="0"/>
              <a:t>Where to Monitor?</a:t>
            </a:r>
          </a:p>
        </p:txBody>
      </p:sp>
      <p:sp>
        <p:nvSpPr>
          <p:cNvPr id="67587" name="Rectangle 3"/>
          <p:cNvSpPr>
            <a:spLocks noGrp="1" noRot="1" noChangeArrowheads="1"/>
          </p:cNvSpPr>
          <p:nvPr>
            <p:ph idx="1"/>
          </p:nvPr>
        </p:nvSpPr>
        <p:spPr>
          <a:xfrm>
            <a:off x="762000" y="2057400"/>
            <a:ext cx="7924800" cy="4495800"/>
          </a:xfrm>
        </p:spPr>
        <p:txBody>
          <a:bodyPr>
            <a:normAutofit fontScale="85000" lnSpcReduction="10000"/>
          </a:bodyPr>
          <a:lstStyle/>
          <a:p>
            <a:pPr eaLnBrk="1" hangingPunct="1">
              <a:defRPr/>
            </a:pPr>
            <a:r>
              <a:rPr lang="en-US" sz="3300" dirty="0"/>
              <a:t>Based on sampling goals/objectives</a:t>
            </a:r>
          </a:p>
          <a:p>
            <a:pPr lvl="1" eaLnBrk="1" hangingPunct="1">
              <a:defRPr/>
            </a:pPr>
            <a:r>
              <a:rPr lang="en-US" dirty="0"/>
              <a:t>Upstream/downstream</a:t>
            </a:r>
          </a:p>
          <a:p>
            <a:pPr lvl="1" eaLnBrk="1" hangingPunct="1">
              <a:defRPr/>
            </a:pPr>
            <a:r>
              <a:rPr lang="en-US" dirty="0"/>
              <a:t>At bottom of watershed</a:t>
            </a:r>
          </a:p>
          <a:p>
            <a:pPr lvl="1" eaLnBrk="1" hangingPunct="1">
              <a:defRPr/>
            </a:pPr>
            <a:r>
              <a:rPr lang="en-US" dirty="0"/>
              <a:t>Multiple sites</a:t>
            </a:r>
          </a:p>
          <a:p>
            <a:pPr eaLnBrk="1" hangingPunct="1">
              <a:defRPr/>
            </a:pPr>
            <a:r>
              <a:rPr lang="en-US" sz="3300" dirty="0"/>
              <a:t>Physical location</a:t>
            </a:r>
          </a:p>
          <a:p>
            <a:pPr lvl="1" eaLnBrk="1" hangingPunct="1">
              <a:defRPr/>
            </a:pPr>
            <a:r>
              <a:rPr lang="en-US" dirty="0"/>
              <a:t>Distance/convenience and access/property rights</a:t>
            </a:r>
          </a:p>
          <a:p>
            <a:pPr eaLnBrk="1" hangingPunct="1">
              <a:defRPr/>
            </a:pPr>
            <a:r>
              <a:rPr lang="en-US" sz="3300" dirty="0"/>
              <a:t>Safety </a:t>
            </a:r>
          </a:p>
          <a:p>
            <a:pPr lvl="1" eaLnBrk="1" hangingPunct="1">
              <a:defRPr/>
            </a:pPr>
            <a:r>
              <a:rPr lang="en-US" dirty="0"/>
              <a:t>Roadside parking, rocky inclines, high flow conditions, bacteria consideration</a:t>
            </a:r>
          </a:p>
          <a:p>
            <a:pPr eaLnBrk="1" hangingPunct="1">
              <a:defRPr/>
            </a:pPr>
            <a:r>
              <a:rPr lang="en-US" sz="3300" dirty="0"/>
              <a:t>200-foot site, similar characteristics to larger area</a:t>
            </a:r>
          </a:p>
          <a:p>
            <a:pPr lvl="1" eaLnBrk="1" hangingPunct="1">
              <a:defRPr/>
            </a:pPr>
            <a:endParaRPr lang="en-US" dirty="0"/>
          </a:p>
          <a:p>
            <a:pPr eaLnBrk="1" hangingPunct="1">
              <a:defRPr/>
            </a:pPr>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4274" name="Rectangle 2"/>
          <p:cNvSpPr>
            <a:spLocks noGrp="1" noRot="1" noChangeArrowheads="1"/>
          </p:cNvSpPr>
          <p:nvPr>
            <p:ph type="title"/>
          </p:nvPr>
        </p:nvSpPr>
        <p:spPr>
          <a:xfrm>
            <a:off x="457200" y="1143000"/>
            <a:ext cx="8229600" cy="762000"/>
          </a:xfrm>
        </p:spPr>
        <p:txBody>
          <a:bodyPr/>
          <a:lstStyle/>
          <a:p>
            <a:r>
              <a:rPr lang="en-US" dirty="0"/>
              <a:t>When to Monitor</a:t>
            </a:r>
          </a:p>
        </p:txBody>
      </p:sp>
      <p:sp>
        <p:nvSpPr>
          <p:cNvPr id="50179" name="Rectangle 3"/>
          <p:cNvSpPr>
            <a:spLocks noGrp="1" noRot="1" noChangeArrowheads="1"/>
          </p:cNvSpPr>
          <p:nvPr>
            <p:ph idx="1"/>
          </p:nvPr>
        </p:nvSpPr>
        <p:spPr>
          <a:xfrm>
            <a:off x="685800" y="2057400"/>
            <a:ext cx="8001000" cy="4343400"/>
          </a:xfrm>
        </p:spPr>
        <p:txBody>
          <a:bodyPr>
            <a:normAutofit fontScale="70000" lnSpcReduction="20000"/>
          </a:bodyPr>
          <a:lstStyle/>
          <a:p>
            <a:r>
              <a:rPr lang="en-US" sz="4000" dirty="0"/>
              <a:t>Based on sampling goals/objectives</a:t>
            </a:r>
          </a:p>
          <a:p>
            <a:r>
              <a:rPr lang="en-US" sz="4000" dirty="0"/>
              <a:t>Before and after</a:t>
            </a:r>
          </a:p>
          <a:p>
            <a:pPr lvl="1"/>
            <a:r>
              <a:rPr lang="en-US" sz="3100" dirty="0"/>
              <a:t>Monitoring before and after a large rain</a:t>
            </a:r>
          </a:p>
          <a:p>
            <a:pPr lvl="1"/>
            <a:r>
              <a:rPr lang="en-US" sz="3100" dirty="0"/>
              <a:t>Useful for determining types of pollutants washed into </a:t>
            </a:r>
            <a:br>
              <a:rPr lang="en-US" sz="3100" dirty="0"/>
            </a:br>
            <a:r>
              <a:rPr lang="en-US" sz="3100" dirty="0"/>
              <a:t>stream after rain and reveal changes that occur as result </a:t>
            </a:r>
            <a:br>
              <a:rPr lang="en-US" sz="3100" dirty="0"/>
            </a:br>
            <a:r>
              <a:rPr lang="en-US" sz="3100" dirty="0"/>
              <a:t>of new land use</a:t>
            </a:r>
          </a:p>
          <a:p>
            <a:r>
              <a:rPr lang="en-US" sz="4000" dirty="0"/>
              <a:t>Change over time </a:t>
            </a:r>
          </a:p>
          <a:p>
            <a:pPr lvl="1"/>
            <a:r>
              <a:rPr lang="en-US" sz="3100" dirty="0"/>
              <a:t>Monitoring the same site twice each year for a period of years</a:t>
            </a:r>
          </a:p>
          <a:p>
            <a:pPr lvl="1"/>
            <a:r>
              <a:rPr lang="en-US" sz="3100" dirty="0"/>
              <a:t>Useful in identifying trends and picking up unusual situations</a:t>
            </a:r>
          </a:p>
          <a:p>
            <a:r>
              <a:rPr lang="en-US" sz="4000" dirty="0"/>
              <a:t>Daily &amp; Seasonal Changes</a:t>
            </a:r>
          </a:p>
          <a:p>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5298" name="Title 1"/>
          <p:cNvSpPr>
            <a:spLocks noGrp="1"/>
          </p:cNvSpPr>
          <p:nvPr>
            <p:ph type="title"/>
          </p:nvPr>
        </p:nvSpPr>
        <p:spPr>
          <a:xfrm>
            <a:off x="457200" y="1143000"/>
            <a:ext cx="8229600" cy="762000"/>
          </a:xfrm>
        </p:spPr>
        <p:txBody>
          <a:bodyPr/>
          <a:lstStyle/>
          <a:p>
            <a:pPr eaLnBrk="1" fontAlgn="auto" hangingPunct="1">
              <a:spcAft>
                <a:spcPts val="0"/>
              </a:spcAft>
              <a:defRPr/>
            </a:pPr>
            <a:r>
              <a:rPr lang="en-US" dirty="0"/>
              <a:t>Who Monitors </a:t>
            </a:r>
            <a:r>
              <a:rPr lang="en-US" sz="2800" dirty="0"/>
              <a:t>(Other Data Sources)</a:t>
            </a:r>
          </a:p>
        </p:txBody>
      </p:sp>
      <p:sp>
        <p:nvSpPr>
          <p:cNvPr id="3" name="Content Placeholder 2"/>
          <p:cNvSpPr>
            <a:spLocks noGrp="1"/>
          </p:cNvSpPr>
          <p:nvPr>
            <p:ph sz="half" idx="1"/>
          </p:nvPr>
        </p:nvSpPr>
        <p:spPr>
          <a:xfrm>
            <a:off x="685800" y="2667001"/>
            <a:ext cx="3810000" cy="3611563"/>
          </a:xfrm>
        </p:spPr>
        <p:txBody>
          <a:bodyPr rtlCol="0">
            <a:normAutofit fontScale="77500" lnSpcReduction="20000"/>
          </a:bodyPr>
          <a:lstStyle/>
          <a:p>
            <a:pPr eaLnBrk="1" fontAlgn="auto" hangingPunct="1">
              <a:spcAft>
                <a:spcPts val="0"/>
              </a:spcAft>
              <a:defRPr/>
            </a:pPr>
            <a:r>
              <a:rPr lang="en-US" dirty="0"/>
              <a:t>Federal Agencies</a:t>
            </a:r>
          </a:p>
          <a:p>
            <a:pPr lvl="1" eaLnBrk="1" fontAlgn="auto" hangingPunct="1">
              <a:spcAft>
                <a:spcPts val="0"/>
              </a:spcAft>
              <a:defRPr/>
            </a:pPr>
            <a:r>
              <a:rPr lang="en-US" sz="2300" dirty="0"/>
              <a:t>U.S. EPA</a:t>
            </a:r>
          </a:p>
          <a:p>
            <a:pPr lvl="1" eaLnBrk="1" fontAlgn="auto" hangingPunct="1">
              <a:spcAft>
                <a:spcPts val="0"/>
              </a:spcAft>
              <a:defRPr/>
            </a:pPr>
            <a:r>
              <a:rPr lang="en-US" sz="2300" dirty="0"/>
              <a:t>USGS</a:t>
            </a:r>
          </a:p>
          <a:p>
            <a:pPr lvl="1" eaLnBrk="1" fontAlgn="auto" hangingPunct="1">
              <a:spcAft>
                <a:spcPts val="0"/>
              </a:spcAft>
              <a:defRPr/>
            </a:pPr>
            <a:r>
              <a:rPr lang="en-US" sz="2300" dirty="0"/>
              <a:t>Forest Service</a:t>
            </a:r>
          </a:p>
          <a:p>
            <a:pPr lvl="1" eaLnBrk="1" fontAlgn="auto" hangingPunct="1">
              <a:spcAft>
                <a:spcPts val="0"/>
              </a:spcAft>
              <a:defRPr/>
            </a:pPr>
            <a:r>
              <a:rPr lang="en-US" sz="2300" dirty="0"/>
              <a:t>NOAA</a:t>
            </a:r>
          </a:p>
          <a:p>
            <a:pPr lvl="1" eaLnBrk="1" fontAlgn="auto" hangingPunct="1">
              <a:spcAft>
                <a:spcPts val="0"/>
              </a:spcAft>
              <a:defRPr/>
            </a:pPr>
            <a:r>
              <a:rPr lang="en-US" sz="2300" dirty="0"/>
              <a:t>Fish and Wildlife</a:t>
            </a:r>
          </a:p>
          <a:p>
            <a:pPr eaLnBrk="1" fontAlgn="auto" hangingPunct="1">
              <a:spcAft>
                <a:spcPts val="0"/>
              </a:spcAft>
              <a:defRPr/>
            </a:pPr>
            <a:r>
              <a:rPr lang="en-US" dirty="0"/>
              <a:t>States</a:t>
            </a:r>
          </a:p>
          <a:p>
            <a:pPr lvl="1" eaLnBrk="1" fontAlgn="auto" hangingPunct="1">
              <a:spcAft>
                <a:spcPts val="0"/>
              </a:spcAft>
              <a:defRPr/>
            </a:pPr>
            <a:r>
              <a:rPr lang="en-US" sz="2300" dirty="0"/>
              <a:t>IDEM</a:t>
            </a:r>
          </a:p>
          <a:p>
            <a:pPr lvl="1" eaLnBrk="1" fontAlgn="auto" hangingPunct="1">
              <a:spcAft>
                <a:spcPts val="0"/>
              </a:spcAft>
              <a:defRPr/>
            </a:pPr>
            <a:r>
              <a:rPr lang="en-US" sz="2300" dirty="0"/>
              <a:t>DNR</a:t>
            </a:r>
          </a:p>
          <a:p>
            <a:pPr lvl="1" eaLnBrk="1" fontAlgn="auto" hangingPunct="1">
              <a:spcAft>
                <a:spcPts val="0"/>
              </a:spcAft>
              <a:defRPr/>
            </a:pPr>
            <a:r>
              <a:rPr lang="en-US" sz="2300" dirty="0"/>
              <a:t>Health Department</a:t>
            </a:r>
          </a:p>
          <a:p>
            <a:pPr lvl="1" eaLnBrk="1" fontAlgn="auto" hangingPunct="1">
              <a:spcAft>
                <a:spcPts val="0"/>
              </a:spcAft>
              <a:defRPr/>
            </a:pPr>
            <a:r>
              <a:rPr lang="en-US" sz="2300" dirty="0"/>
              <a:t>Drinking Water Agencies</a:t>
            </a:r>
          </a:p>
        </p:txBody>
      </p:sp>
      <p:sp>
        <p:nvSpPr>
          <p:cNvPr id="4" name="Content Placeholder 3"/>
          <p:cNvSpPr>
            <a:spLocks noGrp="1"/>
          </p:cNvSpPr>
          <p:nvPr>
            <p:ph sz="half" idx="2"/>
          </p:nvPr>
        </p:nvSpPr>
        <p:spPr>
          <a:xfrm>
            <a:off x="4648202" y="2667000"/>
            <a:ext cx="4038600" cy="3611563"/>
          </a:xfrm>
        </p:spPr>
        <p:txBody>
          <a:bodyPr rtlCol="0">
            <a:normAutofit fontScale="77500" lnSpcReduction="20000"/>
          </a:bodyPr>
          <a:lstStyle/>
          <a:p>
            <a:pPr eaLnBrk="1" fontAlgn="auto" hangingPunct="1">
              <a:spcAft>
                <a:spcPts val="0"/>
              </a:spcAft>
              <a:defRPr/>
            </a:pPr>
            <a:r>
              <a:rPr lang="en-US" dirty="0"/>
              <a:t>Universities</a:t>
            </a:r>
          </a:p>
          <a:p>
            <a:pPr eaLnBrk="1" fontAlgn="auto" hangingPunct="1">
              <a:spcAft>
                <a:spcPts val="0"/>
              </a:spcAft>
              <a:defRPr/>
            </a:pPr>
            <a:r>
              <a:rPr lang="en-US" dirty="0"/>
              <a:t>Counties</a:t>
            </a:r>
          </a:p>
          <a:p>
            <a:pPr eaLnBrk="1" fontAlgn="auto" hangingPunct="1">
              <a:spcAft>
                <a:spcPts val="0"/>
              </a:spcAft>
              <a:defRPr/>
            </a:pPr>
            <a:r>
              <a:rPr lang="en-US" dirty="0"/>
              <a:t>Municipalities</a:t>
            </a:r>
          </a:p>
          <a:p>
            <a:pPr eaLnBrk="1" fontAlgn="auto" hangingPunct="1">
              <a:spcAft>
                <a:spcPts val="0"/>
              </a:spcAft>
              <a:defRPr/>
            </a:pPr>
            <a:r>
              <a:rPr lang="en-US" dirty="0"/>
              <a:t>Tribes</a:t>
            </a:r>
          </a:p>
          <a:p>
            <a:pPr eaLnBrk="1" fontAlgn="auto" hangingPunct="1">
              <a:spcAft>
                <a:spcPts val="0"/>
              </a:spcAft>
              <a:defRPr/>
            </a:pPr>
            <a:r>
              <a:rPr lang="en-US" dirty="0"/>
              <a:t>Regulated Communities</a:t>
            </a:r>
          </a:p>
          <a:p>
            <a:pPr eaLnBrk="1" fontAlgn="auto" hangingPunct="1">
              <a:spcAft>
                <a:spcPts val="0"/>
              </a:spcAft>
              <a:defRPr/>
            </a:pPr>
            <a:r>
              <a:rPr lang="en-US" dirty="0"/>
              <a:t>Advocacy Organization</a:t>
            </a:r>
          </a:p>
          <a:p>
            <a:pPr lvl="1" eaLnBrk="1" fontAlgn="auto" hangingPunct="1">
              <a:spcAft>
                <a:spcPts val="0"/>
              </a:spcAft>
              <a:defRPr/>
            </a:pPr>
            <a:r>
              <a:rPr lang="en-US" sz="2300" dirty="0"/>
              <a:t>Nature Conservancy</a:t>
            </a:r>
          </a:p>
          <a:p>
            <a:pPr eaLnBrk="1" fontAlgn="auto" hangingPunct="1">
              <a:spcAft>
                <a:spcPts val="0"/>
              </a:spcAft>
              <a:defRPr/>
            </a:pPr>
            <a:r>
              <a:rPr lang="en-US" dirty="0"/>
              <a:t>Sporting Organizations</a:t>
            </a:r>
          </a:p>
          <a:p>
            <a:pPr eaLnBrk="1" fontAlgn="auto" hangingPunct="1">
              <a:spcAft>
                <a:spcPts val="0"/>
              </a:spcAft>
              <a:defRPr/>
            </a:pPr>
            <a:r>
              <a:rPr lang="en-US" dirty="0"/>
              <a:t>Watershed Organizations</a:t>
            </a:r>
          </a:p>
          <a:p>
            <a:pPr eaLnBrk="1" fontAlgn="auto" hangingPunct="1">
              <a:spcAft>
                <a:spcPts val="0"/>
              </a:spcAft>
              <a:defRPr/>
            </a:pPr>
            <a:r>
              <a:rPr lang="en-US" dirty="0"/>
              <a:t>Schools, 4-H</a:t>
            </a:r>
          </a:p>
          <a:p>
            <a:pPr lvl="1" eaLnBrk="1" fontAlgn="auto" hangingPunct="1">
              <a:spcAft>
                <a:spcPts val="0"/>
              </a:spcAft>
              <a:defRPr/>
            </a:pPr>
            <a:endParaRPr lang="en-US" dirty="0"/>
          </a:p>
          <a:p>
            <a:pPr eaLnBrk="1" fontAlgn="auto" hangingPunct="1">
              <a:spcAft>
                <a:spcPts val="0"/>
              </a:spcAft>
              <a:defRPr/>
            </a:pPr>
            <a:endParaRPr lang="en-US" dirty="0"/>
          </a:p>
          <a:p>
            <a:pPr eaLnBrk="1" fontAlgn="auto" hangingPunct="1">
              <a:spcAft>
                <a:spcPts val="0"/>
              </a:spcAft>
              <a:defRPr/>
            </a:pPr>
            <a:endParaRPr lang="en-US" dirty="0"/>
          </a:p>
          <a:p>
            <a:pPr eaLnBrk="1" fontAlgn="auto" hangingPunct="1">
              <a:spcAft>
                <a:spcPts val="0"/>
              </a:spcAft>
              <a:defRPr/>
            </a:pPr>
            <a:endParaRPr lang="en-US" dirty="0"/>
          </a:p>
        </p:txBody>
      </p:sp>
      <p:sp>
        <p:nvSpPr>
          <p:cNvPr id="2" name="TextBox 1">
            <a:extLst>
              <a:ext uri="{FF2B5EF4-FFF2-40B4-BE49-F238E27FC236}">
                <a16:creationId xmlns:a16="http://schemas.microsoft.com/office/drawing/2014/main" id="{D292FDF3-A2E0-F7FE-DE5E-7DFE9922043C}"/>
              </a:ext>
            </a:extLst>
          </p:cNvPr>
          <p:cNvSpPr txBox="1"/>
          <p:nvPr/>
        </p:nvSpPr>
        <p:spPr>
          <a:xfrm>
            <a:off x="990600" y="1868269"/>
            <a:ext cx="7162800" cy="646331"/>
          </a:xfrm>
          <a:prstGeom prst="rect">
            <a:avLst/>
          </a:prstGeom>
          <a:noFill/>
        </p:spPr>
        <p:txBody>
          <a:bodyPr wrap="square" rtlCol="0">
            <a:spAutoFit/>
          </a:bodyPr>
          <a:lstStyle/>
          <a:p>
            <a:r>
              <a:rPr lang="en-US" dirty="0"/>
              <a:t>As few as 2-3 adults or students</a:t>
            </a:r>
          </a:p>
          <a:p>
            <a:r>
              <a:rPr lang="en-US" dirty="0"/>
              <a:t>Multiple tests for one parameter allows participation &amp; quality control</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5298" name="Text Box 2"/>
          <p:cNvSpPr txBox="1">
            <a:spLocks noChangeArrowheads="1"/>
          </p:cNvSpPr>
          <p:nvPr/>
        </p:nvSpPr>
        <p:spPr bwMode="auto">
          <a:xfrm>
            <a:off x="685800" y="1430338"/>
            <a:ext cx="7772400" cy="533400"/>
          </a:xfrm>
          <a:prstGeom prst="rect">
            <a:avLst/>
          </a:prstGeom>
          <a:noFill/>
          <a:ln w="12700">
            <a:noFill/>
            <a:miter lim="800000"/>
            <a:headEnd type="none" w="sm" len="sm"/>
            <a:tailEnd type="none" w="sm" len="sm"/>
          </a:ln>
        </p:spPr>
        <p:txBody>
          <a:bodyPr lIns="91365" tIns="45683" rIns="91365" bIns="45683">
            <a:spAutoFit/>
          </a:bodyPr>
          <a:lstStyle/>
          <a:p>
            <a:pPr>
              <a:spcBef>
                <a:spcPct val="50000"/>
              </a:spcBef>
              <a:tabLst>
                <a:tab pos="468313" algn="l"/>
              </a:tabLst>
            </a:pPr>
            <a:endParaRPr lang="en-US" sz="3000">
              <a:latin typeface="Times New Roman" pitchFamily="18" charset="0"/>
            </a:endParaRPr>
          </a:p>
        </p:txBody>
      </p:sp>
      <p:sp>
        <p:nvSpPr>
          <p:cNvPr id="63491" name="Rectangle 3"/>
          <p:cNvSpPr>
            <a:spLocks noGrp="1" noRot="1" noChangeArrowheads="1"/>
          </p:cNvSpPr>
          <p:nvPr>
            <p:ph type="title"/>
          </p:nvPr>
        </p:nvSpPr>
        <p:spPr>
          <a:xfrm>
            <a:off x="0" y="1160462"/>
            <a:ext cx="9144000" cy="820738"/>
          </a:xfrm>
        </p:spPr>
        <p:txBody>
          <a:bodyPr>
            <a:noAutofit/>
          </a:bodyPr>
          <a:lstStyle/>
          <a:p>
            <a:r>
              <a:rPr lang="en-US" dirty="0"/>
              <a:t>Quality Assurance/Quality Control</a:t>
            </a:r>
          </a:p>
        </p:txBody>
      </p:sp>
      <p:sp>
        <p:nvSpPr>
          <p:cNvPr id="55300" name="Rectangle 4"/>
          <p:cNvSpPr>
            <a:spLocks noGrp="1" noRot="1" noChangeArrowheads="1"/>
          </p:cNvSpPr>
          <p:nvPr>
            <p:ph idx="1"/>
          </p:nvPr>
        </p:nvSpPr>
        <p:spPr>
          <a:xfrm>
            <a:off x="762000" y="2057400"/>
            <a:ext cx="7924800" cy="3611563"/>
          </a:xfrm>
        </p:spPr>
        <p:txBody>
          <a:bodyPr/>
          <a:lstStyle/>
          <a:p>
            <a:r>
              <a:rPr lang="en-US" sz="2800" dirty="0"/>
              <a:t>Quality Assurance is a broad plan for maintaining quality in all aspects of a program</a:t>
            </a:r>
          </a:p>
          <a:p>
            <a:r>
              <a:rPr lang="en-US" sz="2800" dirty="0"/>
              <a:t>Quality Control methods are established to </a:t>
            </a:r>
            <a:br>
              <a:rPr lang="en-US" sz="2800" dirty="0"/>
            </a:br>
            <a:r>
              <a:rPr lang="en-US" sz="2800" dirty="0"/>
              <a:t>control errors</a:t>
            </a:r>
          </a:p>
          <a:p>
            <a:pPr lvl="1"/>
            <a:r>
              <a:rPr lang="en-US" sz="2400" dirty="0"/>
              <a:t>Follow protocol (read the manual!)</a:t>
            </a:r>
          </a:p>
          <a:p>
            <a:pPr lvl="1"/>
            <a:r>
              <a:rPr lang="en-US" sz="2400" dirty="0"/>
              <a:t>Repeated measurements (find the average)</a:t>
            </a:r>
          </a:p>
          <a:p>
            <a:endParaRPr lang="en-US" dirty="0"/>
          </a:p>
          <a:p>
            <a:endParaRPr lang="en-US" dirty="0"/>
          </a:p>
          <a:p>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16738" name="Rectangle 2"/>
          <p:cNvSpPr>
            <a:spLocks noGrp="1" noChangeArrowheads="1"/>
          </p:cNvSpPr>
          <p:nvPr>
            <p:ph type="title"/>
          </p:nvPr>
        </p:nvSpPr>
        <p:spPr>
          <a:xfrm>
            <a:off x="457200" y="1143000"/>
            <a:ext cx="8229600" cy="838200"/>
          </a:xfrm>
        </p:spPr>
        <p:txBody>
          <a:bodyPr/>
          <a:lstStyle/>
          <a:p>
            <a:r>
              <a:rPr lang="en-US" dirty="0"/>
              <a:t>Measuring Water Quality</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712414098"/>
              </p:ext>
            </p:extLst>
          </p:nvPr>
        </p:nvGraphicFramePr>
        <p:xfrm>
          <a:off x="457200" y="1905000"/>
          <a:ext cx="8229600" cy="45259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120834" name="Picture 2" descr="IMAGE12"/>
          <p:cNvPicPr>
            <a:picLocks noChangeAspect="1" noChangeArrowheads="1"/>
          </p:cNvPicPr>
          <p:nvPr/>
        </p:nvPicPr>
        <p:blipFill>
          <a:blip r:embed="rId4" cstate="email"/>
          <a:srcRect/>
          <a:stretch>
            <a:fillRect/>
          </a:stretch>
        </p:blipFill>
        <p:spPr bwMode="auto">
          <a:xfrm>
            <a:off x="1752600" y="914400"/>
            <a:ext cx="5450017" cy="5760720"/>
          </a:xfrm>
          <a:prstGeom prst="rect">
            <a:avLst/>
          </a:prstGeom>
          <a:noFill/>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122882" name="Picture 2" descr="Riparian horiz"/>
          <p:cNvPicPr>
            <a:picLocks noChangeAspect="1" noChangeArrowheads="1"/>
          </p:cNvPicPr>
          <p:nvPr/>
        </p:nvPicPr>
        <p:blipFill>
          <a:blip r:embed="rId4" cstate="email"/>
          <a:srcRect/>
          <a:stretch>
            <a:fillRect/>
          </a:stretch>
        </p:blipFill>
        <p:spPr bwMode="auto">
          <a:xfrm>
            <a:off x="1358405" y="990600"/>
            <a:ext cx="6427189" cy="5394960"/>
          </a:xfrm>
          <a:prstGeom prst="rect">
            <a:avLst/>
          </a:prstGeom>
          <a:noFill/>
        </p:spPr>
      </p:pic>
      <p:sp>
        <p:nvSpPr>
          <p:cNvPr id="122883" name="Text Box 3"/>
          <p:cNvSpPr txBox="1">
            <a:spLocks noChangeArrowheads="1"/>
          </p:cNvSpPr>
          <p:nvPr/>
        </p:nvSpPr>
        <p:spPr bwMode="auto">
          <a:xfrm>
            <a:off x="3290886" y="6248400"/>
            <a:ext cx="2562225" cy="309562"/>
          </a:xfrm>
          <a:prstGeom prst="rect">
            <a:avLst/>
          </a:prstGeom>
          <a:noFill/>
          <a:ln w="9525">
            <a:noFill/>
            <a:miter lim="800000"/>
            <a:headEnd/>
            <a:tailEnd/>
          </a:ln>
          <a:effectLst/>
        </p:spPr>
        <p:txBody>
          <a:bodyPr lIns="82012" tIns="41005" rIns="82012" bIns="41005">
            <a:spAutoFit/>
          </a:bodyPr>
          <a:lstStyle/>
          <a:p>
            <a:pPr algn="ctr" defTabSz="820738"/>
            <a:r>
              <a:rPr lang="en-US" sz="2200" baseline="-25000" dirty="0">
                <a:latin typeface="+mn-lt"/>
              </a:rPr>
              <a:t>www.HoosierRiverwatch.com</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26984" name="Rectangle 8"/>
          <p:cNvSpPr>
            <a:spLocks noGrp="1" noChangeArrowheads="1"/>
          </p:cNvSpPr>
          <p:nvPr>
            <p:ph type="title"/>
          </p:nvPr>
        </p:nvSpPr>
        <p:spPr>
          <a:xfrm>
            <a:off x="457200" y="1143000"/>
            <a:ext cx="8229600" cy="1143000"/>
          </a:xfrm>
        </p:spPr>
        <p:txBody>
          <a:bodyPr>
            <a:noAutofit/>
          </a:bodyPr>
          <a:lstStyle/>
          <a:p>
            <a:pPr indent="-457200">
              <a:lnSpc>
                <a:spcPts val="4400"/>
              </a:lnSpc>
            </a:pPr>
            <a:r>
              <a:rPr lang="en-US" dirty="0"/>
              <a:t>Citizens Qualitative</a:t>
            </a:r>
            <a:br>
              <a:rPr lang="en-US" dirty="0"/>
            </a:br>
            <a:r>
              <a:rPr lang="en-US" dirty="0"/>
              <a:t>Habitat Evaluation Index</a:t>
            </a:r>
          </a:p>
        </p:txBody>
      </p:sp>
      <p:sp>
        <p:nvSpPr>
          <p:cNvPr id="126985" name="Rectangle 9"/>
          <p:cNvSpPr>
            <a:spLocks noGrp="1" noChangeArrowheads="1"/>
          </p:cNvSpPr>
          <p:nvPr>
            <p:ph idx="1"/>
          </p:nvPr>
        </p:nvSpPr>
        <p:spPr>
          <a:xfrm>
            <a:off x="685800" y="2438400"/>
            <a:ext cx="8229600" cy="4191000"/>
          </a:xfrm>
        </p:spPr>
        <p:txBody>
          <a:bodyPr/>
          <a:lstStyle/>
          <a:p>
            <a:pPr>
              <a:spcBef>
                <a:spcPts val="600"/>
              </a:spcBef>
            </a:pPr>
            <a:r>
              <a:rPr lang="en-US" sz="2800" dirty="0"/>
              <a:t>The following all contribute to habitat and </a:t>
            </a:r>
            <a:br>
              <a:rPr lang="en-US" sz="2800" dirty="0"/>
            </a:br>
            <a:r>
              <a:rPr lang="en-US" sz="2800" dirty="0"/>
              <a:t>combine to give a final score:</a:t>
            </a:r>
          </a:p>
          <a:p>
            <a:pPr lvl="1">
              <a:spcBef>
                <a:spcPts val="0"/>
              </a:spcBef>
            </a:pPr>
            <a:r>
              <a:rPr lang="en-US" sz="2400" dirty="0"/>
              <a:t>Substrate</a:t>
            </a:r>
          </a:p>
          <a:p>
            <a:pPr lvl="1">
              <a:spcBef>
                <a:spcPts val="0"/>
              </a:spcBef>
            </a:pPr>
            <a:r>
              <a:rPr lang="en-US" sz="2400" dirty="0"/>
              <a:t>Fish Cover (pg. 25 for examples)</a:t>
            </a:r>
          </a:p>
          <a:p>
            <a:pPr lvl="1">
              <a:spcBef>
                <a:spcPts val="0"/>
              </a:spcBef>
            </a:pPr>
            <a:r>
              <a:rPr lang="en-US" sz="2400" dirty="0"/>
              <a:t>Stream shape and human alteration</a:t>
            </a:r>
          </a:p>
          <a:p>
            <a:pPr lvl="1">
              <a:spcBef>
                <a:spcPts val="0"/>
              </a:spcBef>
            </a:pPr>
            <a:r>
              <a:rPr lang="en-US" sz="2400" dirty="0"/>
              <a:t>Riparian area and local land use</a:t>
            </a:r>
          </a:p>
          <a:p>
            <a:pPr lvl="1">
              <a:spcBef>
                <a:spcPts val="0"/>
              </a:spcBef>
            </a:pPr>
            <a:r>
              <a:rPr lang="en-US" sz="2400" dirty="0"/>
              <a:t>Depth/Velocity</a:t>
            </a:r>
          </a:p>
          <a:p>
            <a:pPr lvl="1">
              <a:spcBef>
                <a:spcPts val="0"/>
              </a:spcBef>
            </a:pPr>
            <a:r>
              <a:rPr lang="en-US" sz="2400" dirty="0"/>
              <a:t>Riffles/Runs</a:t>
            </a:r>
          </a:p>
          <a:p>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3" name="Picture 2" descr="Diagram&#10;&#10;Description automatically generated">
            <a:extLst>
              <a:ext uri="{FF2B5EF4-FFF2-40B4-BE49-F238E27FC236}">
                <a16:creationId xmlns:a16="http://schemas.microsoft.com/office/drawing/2014/main" id="{C41FB8A8-C900-B090-CD2E-0AEE02FD703B}"/>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914400" y="1295400"/>
            <a:ext cx="7315200" cy="4876800"/>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3" name="Picture 2" descr="Diagram&#10;&#10;Description automatically generated">
            <a:extLst>
              <a:ext uri="{FF2B5EF4-FFF2-40B4-BE49-F238E27FC236}">
                <a16:creationId xmlns:a16="http://schemas.microsoft.com/office/drawing/2014/main" id="{FF01C77B-44EE-BD16-CE51-2D17D73853F2}"/>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24885" y="1371600"/>
            <a:ext cx="7894230" cy="4572000"/>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124931" name="Picture 3" descr="Site 6"/>
          <p:cNvPicPr>
            <a:picLocks noChangeAspect="1" noChangeArrowheads="1"/>
          </p:cNvPicPr>
          <p:nvPr/>
        </p:nvPicPr>
        <p:blipFill>
          <a:blip r:embed="rId4" cstate="email"/>
          <a:srcRect/>
          <a:stretch>
            <a:fillRect/>
          </a:stretch>
        </p:blipFill>
        <p:spPr bwMode="auto">
          <a:xfrm>
            <a:off x="685800" y="1600200"/>
            <a:ext cx="3779520" cy="2834640"/>
          </a:xfrm>
          <a:prstGeom prst="rect">
            <a:avLst/>
          </a:prstGeom>
          <a:noFill/>
          <a:ln w="9525">
            <a:noFill/>
            <a:miter lim="800000"/>
            <a:headEnd/>
            <a:tailEnd/>
          </a:ln>
        </p:spPr>
      </p:pic>
      <p:pic>
        <p:nvPicPr>
          <p:cNvPr id="124932" name="Picture 4" descr="site 7"/>
          <p:cNvPicPr>
            <a:picLocks noChangeAspect="1" noChangeArrowheads="1"/>
          </p:cNvPicPr>
          <p:nvPr/>
        </p:nvPicPr>
        <p:blipFill>
          <a:blip r:embed="rId5" cstate="email"/>
          <a:srcRect/>
          <a:stretch>
            <a:fillRect/>
          </a:stretch>
        </p:blipFill>
        <p:spPr bwMode="auto">
          <a:xfrm>
            <a:off x="4556760" y="3429000"/>
            <a:ext cx="3901440" cy="2926080"/>
          </a:xfrm>
          <a:prstGeom prst="rect">
            <a:avLst/>
          </a:prstGeom>
          <a:noFill/>
          <a:ln w="9525">
            <a:noFill/>
            <a:miter lim="800000"/>
            <a:headEnd/>
            <a:tailEnd/>
          </a:ln>
        </p:spPr>
      </p:pic>
      <p:pic>
        <p:nvPicPr>
          <p:cNvPr id="3" name="Picture 2" descr="Text&#10;&#10;Description automatically generated">
            <a:extLst>
              <a:ext uri="{FF2B5EF4-FFF2-40B4-BE49-F238E27FC236}">
                <a16:creationId xmlns:a16="http://schemas.microsoft.com/office/drawing/2014/main" id="{7846009A-2DBD-E83D-D9D2-ACEE1FDCE7F8}"/>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4495800" y="2103120"/>
            <a:ext cx="4009296" cy="914400"/>
          </a:xfrm>
          <a:prstGeom prst="rect">
            <a:avLst/>
          </a:prstGeom>
        </p:spPr>
      </p:pic>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25992" name="Rectangle 8"/>
          <p:cNvSpPr>
            <a:spLocks noGrp="1" noChangeArrowheads="1"/>
          </p:cNvSpPr>
          <p:nvPr>
            <p:ph type="title"/>
          </p:nvPr>
        </p:nvSpPr>
        <p:spPr>
          <a:xfrm>
            <a:off x="0" y="1143000"/>
            <a:ext cx="9144000" cy="685800"/>
          </a:xfrm>
        </p:spPr>
        <p:txBody>
          <a:bodyPr/>
          <a:lstStyle/>
          <a:p>
            <a:r>
              <a:rPr lang="en-US" dirty="0"/>
              <a:t>Stream Flow</a:t>
            </a:r>
          </a:p>
        </p:txBody>
      </p:sp>
      <p:sp>
        <p:nvSpPr>
          <p:cNvPr id="425993" name="Rectangle 9"/>
          <p:cNvSpPr>
            <a:spLocks noGrp="1" noChangeArrowheads="1"/>
          </p:cNvSpPr>
          <p:nvPr>
            <p:ph idx="1"/>
          </p:nvPr>
        </p:nvSpPr>
        <p:spPr>
          <a:xfrm>
            <a:off x="685800" y="2103437"/>
            <a:ext cx="8001000" cy="4373563"/>
          </a:xfrm>
        </p:spPr>
        <p:txBody>
          <a:bodyPr/>
          <a:lstStyle/>
          <a:p>
            <a:pPr>
              <a:lnSpc>
                <a:spcPct val="80000"/>
              </a:lnSpc>
            </a:pPr>
            <a:r>
              <a:rPr lang="en-US" sz="2800" dirty="0"/>
              <a:t>Water Quality</a:t>
            </a:r>
          </a:p>
          <a:p>
            <a:pPr lvl="1">
              <a:spcBef>
                <a:spcPts val="0"/>
              </a:spcBef>
            </a:pPr>
            <a:r>
              <a:rPr lang="en-US" sz="2400" dirty="0"/>
              <a:t>Stream flow affects turbidity and dissolved oxygen</a:t>
            </a:r>
          </a:p>
          <a:p>
            <a:pPr lvl="2">
              <a:lnSpc>
                <a:spcPct val="80000"/>
              </a:lnSpc>
            </a:pPr>
            <a:r>
              <a:rPr lang="en-US" sz="2000" dirty="0"/>
              <a:t>High velocity streams more erosive and suspend sediments </a:t>
            </a:r>
            <a:br>
              <a:rPr lang="en-US" sz="2000" dirty="0"/>
            </a:br>
            <a:r>
              <a:rPr lang="en-US" sz="2000" dirty="0"/>
              <a:t>for longer time leading to greater turbidity</a:t>
            </a:r>
          </a:p>
          <a:p>
            <a:pPr lvl="2">
              <a:lnSpc>
                <a:spcPct val="80000"/>
              </a:lnSpc>
            </a:pPr>
            <a:r>
              <a:rPr lang="en-US" sz="2000" dirty="0"/>
              <a:t>Turbulent, fast streams are better aerated and higher DO levels</a:t>
            </a:r>
          </a:p>
          <a:p>
            <a:pPr lvl="2">
              <a:lnSpc>
                <a:spcPct val="80000"/>
              </a:lnSpc>
            </a:pPr>
            <a:r>
              <a:rPr lang="en-US" sz="2000" dirty="0"/>
              <a:t>Greater volume maintains cooler temps.</a:t>
            </a:r>
          </a:p>
          <a:p>
            <a:pPr>
              <a:lnSpc>
                <a:spcPct val="80000"/>
              </a:lnSpc>
            </a:pPr>
            <a:r>
              <a:rPr lang="en-US" sz="2800" dirty="0"/>
              <a:t>Aquatic Life</a:t>
            </a:r>
          </a:p>
          <a:p>
            <a:pPr lvl="1">
              <a:lnSpc>
                <a:spcPct val="80000"/>
              </a:lnSpc>
            </a:pPr>
            <a:r>
              <a:rPr lang="en-US" sz="2400" dirty="0"/>
              <a:t>Different stream flows create different habitats</a:t>
            </a:r>
          </a:p>
          <a:p>
            <a:pPr>
              <a:lnSpc>
                <a:spcPct val="80000"/>
              </a:lnSpc>
            </a:pPr>
            <a:r>
              <a:rPr lang="en-US" sz="2800" dirty="0"/>
              <a:t>Discharge = volume flowing in a stream</a:t>
            </a:r>
          </a:p>
          <a:p>
            <a:pPr lvl="1">
              <a:spcBef>
                <a:spcPts val="0"/>
              </a:spcBef>
            </a:pPr>
            <a:r>
              <a:rPr lang="en-US" sz="2400" dirty="0"/>
              <a:t>cubic feet per second</a:t>
            </a:r>
          </a:p>
          <a:p>
            <a:pPr lvl="1">
              <a:spcBef>
                <a:spcPts val="0"/>
              </a:spcBef>
            </a:pPr>
            <a:r>
              <a:rPr lang="en-US" sz="2400" dirty="0"/>
              <a:t>D = Width x Depth x Velocity x Roughness Coefficient</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descr="Diagram&#10;&#10;Description automatically generated">
            <a:extLst>
              <a:ext uri="{FF2B5EF4-FFF2-40B4-BE49-F238E27FC236}">
                <a16:creationId xmlns:a16="http://schemas.microsoft.com/office/drawing/2014/main" id="{3EF58964-B047-21B3-0CDA-3EE1F6498857}"/>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2245921" y="685800"/>
            <a:ext cx="4652158" cy="5970271"/>
          </a:xfrm>
          <a:prstGeom prst="rect">
            <a:avLst/>
          </a:prstGeom>
        </p:spPr>
      </p:pic>
      <p:sp>
        <p:nvSpPr>
          <p:cNvPr id="6" name="TextBox 5">
            <a:extLst>
              <a:ext uri="{FF2B5EF4-FFF2-40B4-BE49-F238E27FC236}">
                <a16:creationId xmlns:a16="http://schemas.microsoft.com/office/drawing/2014/main" id="{2861CCBC-BBBC-EF6B-2C75-4903B8299C9C}"/>
              </a:ext>
            </a:extLst>
          </p:cNvPr>
          <p:cNvSpPr txBox="1"/>
          <p:nvPr/>
        </p:nvSpPr>
        <p:spPr>
          <a:xfrm>
            <a:off x="6629400" y="3352800"/>
            <a:ext cx="2133600" cy="923330"/>
          </a:xfrm>
          <a:prstGeom prst="rect">
            <a:avLst/>
          </a:prstGeom>
          <a:noFill/>
        </p:spPr>
        <p:txBody>
          <a:bodyPr wrap="square" rtlCol="0">
            <a:spAutoFit/>
          </a:bodyPr>
          <a:lstStyle/>
          <a:p>
            <a:pPr algn="ctr"/>
            <a:r>
              <a:rPr lang="en-US" dirty="0">
                <a:latin typeface="+mn-lt"/>
              </a:rPr>
              <a:t>Your phone calculator can help find conversions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49508" name="Rectangle 4"/>
          <p:cNvSpPr>
            <a:spLocks noGrp="1" noChangeArrowheads="1"/>
          </p:cNvSpPr>
          <p:nvPr>
            <p:ph type="title"/>
          </p:nvPr>
        </p:nvSpPr>
        <p:spPr>
          <a:xfrm>
            <a:off x="457200" y="1219200"/>
            <a:ext cx="8229600" cy="838200"/>
          </a:xfrm>
        </p:spPr>
        <p:txBody>
          <a:bodyPr/>
          <a:lstStyle/>
          <a:p>
            <a:r>
              <a:rPr lang="en-US" dirty="0"/>
              <a:t>Chemical Assessment</a:t>
            </a:r>
          </a:p>
        </p:txBody>
      </p:sp>
      <p:sp>
        <p:nvSpPr>
          <p:cNvPr id="149509" name="Rectangle 5"/>
          <p:cNvSpPr>
            <a:spLocks noGrp="1" noChangeArrowheads="1"/>
          </p:cNvSpPr>
          <p:nvPr>
            <p:ph idx="1"/>
          </p:nvPr>
        </p:nvSpPr>
        <p:spPr>
          <a:xfrm>
            <a:off x="762000" y="2057400"/>
            <a:ext cx="8229600" cy="3886200"/>
          </a:xfrm>
        </p:spPr>
        <p:txBody>
          <a:bodyPr>
            <a:normAutofit/>
          </a:bodyPr>
          <a:lstStyle/>
          <a:p>
            <a:pPr>
              <a:spcBef>
                <a:spcPts val="0"/>
              </a:spcBef>
            </a:pPr>
            <a:r>
              <a:rPr lang="en-US" sz="3000" dirty="0"/>
              <a:t>Water Temperature</a:t>
            </a:r>
          </a:p>
          <a:p>
            <a:pPr>
              <a:spcBef>
                <a:spcPts val="0"/>
              </a:spcBef>
            </a:pPr>
            <a:r>
              <a:rPr lang="en-US" sz="3000" dirty="0"/>
              <a:t>Dissolved Oxygen</a:t>
            </a:r>
          </a:p>
          <a:p>
            <a:pPr>
              <a:spcBef>
                <a:spcPts val="0"/>
              </a:spcBef>
            </a:pPr>
            <a:r>
              <a:rPr lang="en-US" sz="3000" dirty="0"/>
              <a:t>pH</a:t>
            </a:r>
          </a:p>
          <a:p>
            <a:pPr>
              <a:spcBef>
                <a:spcPts val="0"/>
              </a:spcBef>
            </a:pPr>
            <a:r>
              <a:rPr lang="en-US" sz="3000" dirty="0"/>
              <a:t>Phosphates</a:t>
            </a:r>
          </a:p>
          <a:p>
            <a:pPr>
              <a:spcBef>
                <a:spcPts val="0"/>
              </a:spcBef>
            </a:pPr>
            <a:r>
              <a:rPr lang="en-US" sz="3000" dirty="0"/>
              <a:t>Nitrates and Nitrites</a:t>
            </a:r>
          </a:p>
          <a:p>
            <a:pPr>
              <a:spcBef>
                <a:spcPts val="0"/>
              </a:spcBef>
            </a:pPr>
            <a:r>
              <a:rPr lang="en-US" sz="3000" dirty="0"/>
              <a:t>Turbidity/Transparency</a:t>
            </a:r>
          </a:p>
          <a:p>
            <a:pPr>
              <a:spcBef>
                <a:spcPts val="0"/>
              </a:spcBef>
            </a:pPr>
            <a:r>
              <a:rPr lang="en-US" sz="3000" i="1" dirty="0"/>
              <a:t>Biochemical Oxygen Demand 5-day</a:t>
            </a:r>
            <a:endParaRPr lang="en-US" sz="3000" dirty="0"/>
          </a:p>
          <a:p>
            <a:pPr>
              <a:spcBef>
                <a:spcPts val="0"/>
              </a:spcBef>
            </a:pPr>
            <a:r>
              <a:rPr lang="en-US" sz="3000" i="1" dirty="0"/>
              <a:t>E. coli and general coliforms</a:t>
            </a:r>
          </a:p>
          <a:p>
            <a:endParaRPr lang="en-US"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83330" name="Rectangle 2"/>
          <p:cNvSpPr>
            <a:spLocks noGrp="1" noChangeArrowheads="1"/>
          </p:cNvSpPr>
          <p:nvPr>
            <p:ph type="title"/>
          </p:nvPr>
        </p:nvSpPr>
        <p:spPr>
          <a:xfrm>
            <a:off x="457200" y="1219200"/>
            <a:ext cx="8229600" cy="762000"/>
          </a:xfrm>
        </p:spPr>
        <p:txBody>
          <a:bodyPr/>
          <a:lstStyle/>
          <a:p>
            <a:r>
              <a:rPr lang="en-US" sz="4600" dirty="0"/>
              <a:t>Hints for Chemical Testing</a:t>
            </a:r>
          </a:p>
        </p:txBody>
      </p:sp>
      <p:sp>
        <p:nvSpPr>
          <p:cNvPr id="483331" name="Rectangle 3"/>
          <p:cNvSpPr>
            <a:spLocks noGrp="1" noChangeArrowheads="1"/>
          </p:cNvSpPr>
          <p:nvPr>
            <p:ph idx="1"/>
          </p:nvPr>
        </p:nvSpPr>
        <p:spPr>
          <a:xfrm>
            <a:off x="685799" y="2057400"/>
            <a:ext cx="8229600" cy="4191000"/>
          </a:xfrm>
        </p:spPr>
        <p:txBody>
          <a:bodyPr>
            <a:normAutofit/>
          </a:bodyPr>
          <a:lstStyle/>
          <a:p>
            <a:pPr>
              <a:lnSpc>
                <a:spcPct val="150000"/>
              </a:lnSpc>
              <a:spcBef>
                <a:spcPts val="0"/>
              </a:spcBef>
            </a:pPr>
            <a:r>
              <a:rPr lang="en-US" sz="2800" dirty="0"/>
              <a:t>Safety first – gloves, eye protection, etc.</a:t>
            </a:r>
          </a:p>
          <a:p>
            <a:pPr>
              <a:lnSpc>
                <a:spcPct val="150000"/>
              </a:lnSpc>
              <a:spcBef>
                <a:spcPts val="0"/>
              </a:spcBef>
            </a:pPr>
            <a:r>
              <a:rPr lang="en-US" sz="2800" dirty="0"/>
              <a:t>Sample in the main streamflow </a:t>
            </a:r>
            <a:r>
              <a:rPr lang="en-US" sz="2800" i="1" dirty="0"/>
              <a:t>upstream of you</a:t>
            </a:r>
            <a:endParaRPr lang="en-US" sz="2800" dirty="0"/>
          </a:p>
          <a:p>
            <a:pPr>
              <a:lnSpc>
                <a:spcPct val="150000"/>
              </a:lnSpc>
              <a:spcBef>
                <a:spcPts val="0"/>
              </a:spcBef>
            </a:pPr>
            <a:r>
              <a:rPr lang="en-US" sz="2800" dirty="0"/>
              <a:t>Rinse tubes with sample water</a:t>
            </a:r>
          </a:p>
          <a:p>
            <a:pPr>
              <a:lnSpc>
                <a:spcPct val="150000"/>
              </a:lnSpc>
              <a:spcBef>
                <a:spcPts val="0"/>
              </a:spcBef>
            </a:pPr>
            <a:r>
              <a:rPr lang="en-US" sz="2800" dirty="0"/>
              <a:t>Dispose of waste properly</a:t>
            </a:r>
          </a:p>
          <a:p>
            <a:pPr>
              <a:lnSpc>
                <a:spcPct val="110000"/>
              </a:lnSpc>
              <a:spcBef>
                <a:spcPts val="0"/>
              </a:spcBef>
            </a:pPr>
            <a:endParaRPr lang="en-US"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57698" name="Rectangle 2"/>
          <p:cNvSpPr>
            <a:spLocks noGrp="1" noChangeArrowheads="1"/>
          </p:cNvSpPr>
          <p:nvPr>
            <p:ph type="title"/>
          </p:nvPr>
        </p:nvSpPr>
        <p:spPr>
          <a:xfrm>
            <a:off x="457200" y="1219200"/>
            <a:ext cx="8229600" cy="685800"/>
          </a:xfrm>
        </p:spPr>
        <p:txBody>
          <a:bodyPr/>
          <a:lstStyle/>
          <a:p>
            <a:r>
              <a:rPr lang="en-US" dirty="0"/>
              <a:t>Interrelationships</a:t>
            </a:r>
          </a:p>
        </p:txBody>
      </p:sp>
      <p:pic>
        <p:nvPicPr>
          <p:cNvPr id="157699" name="Picture 3" descr="Aquatic chemistry"/>
          <p:cNvPicPr>
            <a:picLocks noGrp="1" noChangeAspect="1" noChangeArrowheads="1"/>
          </p:cNvPicPr>
          <p:nvPr>
            <p:ph type="dgm" idx="4294967295"/>
          </p:nvPr>
        </p:nvPicPr>
        <p:blipFill>
          <a:blip r:embed="rId4" cstate="screen">
            <a:extLst>
              <a:ext uri="{28A0092B-C50C-407E-A947-70E740481C1C}">
                <a14:useLocalDpi xmlns:a14="http://schemas.microsoft.com/office/drawing/2010/main"/>
              </a:ext>
            </a:extLst>
          </a:blip>
          <a:srcRect/>
          <a:stretch>
            <a:fillRect/>
          </a:stretch>
        </p:blipFill>
        <p:spPr>
          <a:xfrm>
            <a:off x="439738" y="1524000"/>
            <a:ext cx="8704262" cy="5334000"/>
          </a:xfrm>
          <a:noFill/>
          <a:ln/>
        </p:spPr>
      </p:pic>
      <p:pic>
        <p:nvPicPr>
          <p:cNvPr id="3" name="Picture 2" descr="Diagram&#10;&#10;Description automatically generated">
            <a:extLst>
              <a:ext uri="{FF2B5EF4-FFF2-40B4-BE49-F238E27FC236}">
                <a16:creationId xmlns:a16="http://schemas.microsoft.com/office/drawing/2014/main" id="{17A7EE20-40E8-AE1A-55E7-2B417A284E61}"/>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997323" y="2057400"/>
            <a:ext cx="7149354" cy="4419600"/>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3" name="Picture 2" descr="Table&#10;&#10;Description automatically generated">
            <a:extLst>
              <a:ext uri="{FF2B5EF4-FFF2-40B4-BE49-F238E27FC236}">
                <a16:creationId xmlns:a16="http://schemas.microsoft.com/office/drawing/2014/main" id="{7B61E99D-7EBA-96C3-6C34-245FB64D5801}"/>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2387355" y="685800"/>
            <a:ext cx="4369289" cy="5945100"/>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247810" name="Picture 2" descr="Dooxy"/>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219200" y="2048773"/>
            <a:ext cx="3747666" cy="4297680"/>
          </a:xfrm>
          <a:prstGeom prst="rect">
            <a:avLst/>
          </a:prstGeom>
          <a:noFill/>
        </p:spPr>
      </p:pic>
      <p:sp>
        <p:nvSpPr>
          <p:cNvPr id="247816" name="Rectangle 8"/>
          <p:cNvSpPr>
            <a:spLocks noGrp="1" noChangeArrowheads="1"/>
          </p:cNvSpPr>
          <p:nvPr>
            <p:ph type="title"/>
          </p:nvPr>
        </p:nvSpPr>
        <p:spPr>
          <a:xfrm>
            <a:off x="0" y="1143000"/>
            <a:ext cx="9144000" cy="685800"/>
          </a:xfrm>
        </p:spPr>
        <p:txBody>
          <a:bodyPr>
            <a:noAutofit/>
          </a:bodyPr>
          <a:lstStyle/>
          <a:p>
            <a:r>
              <a:rPr lang="en-US" dirty="0"/>
              <a:t>DO:  Q-Value Graph &amp; Table</a:t>
            </a:r>
          </a:p>
        </p:txBody>
      </p:sp>
      <p:pic>
        <p:nvPicPr>
          <p:cNvPr id="247812" name="Picture 4" descr="DO_Qtable"/>
          <p:cNvPicPr>
            <a:picLocks noChangeAspect="1" noChangeArrowheads="1"/>
          </p:cNvPicPr>
          <p:nvPr/>
        </p:nvPicPr>
        <p:blipFill>
          <a:blip r:embed="rId5" cstate="email"/>
          <a:srcRect/>
          <a:stretch>
            <a:fillRect/>
          </a:stretch>
        </p:blipFill>
        <p:spPr bwMode="auto">
          <a:xfrm>
            <a:off x="5351009" y="2048773"/>
            <a:ext cx="2573791" cy="4297680"/>
          </a:xfrm>
          <a:prstGeom prst="rect">
            <a:avLst/>
          </a:prstGeom>
          <a:noFill/>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3" name="Picture 2" descr="Diagram, engineering drawing&#10;&#10;Description automatically generated">
            <a:extLst>
              <a:ext uri="{FF2B5EF4-FFF2-40B4-BE49-F238E27FC236}">
                <a16:creationId xmlns:a16="http://schemas.microsoft.com/office/drawing/2014/main" id="{6912D843-DE55-A306-ACC6-453BA6EF588C}"/>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78972" y="1700463"/>
            <a:ext cx="8360228" cy="3657600"/>
          </a:xfrm>
          <a:prstGeom prst="rect">
            <a:avLst/>
          </a:prstGeom>
        </p:spPr>
      </p:pic>
      <p:sp>
        <p:nvSpPr>
          <p:cNvPr id="4" name="TextBox 3">
            <a:extLst>
              <a:ext uri="{FF2B5EF4-FFF2-40B4-BE49-F238E27FC236}">
                <a16:creationId xmlns:a16="http://schemas.microsoft.com/office/drawing/2014/main" id="{61324597-D20D-C8E5-00E2-CB98C34D0022}"/>
              </a:ext>
            </a:extLst>
          </p:cNvPr>
          <p:cNvSpPr txBox="1"/>
          <p:nvPr/>
        </p:nvSpPr>
        <p:spPr>
          <a:xfrm>
            <a:off x="6411686" y="2819400"/>
            <a:ext cx="762000" cy="369332"/>
          </a:xfrm>
          <a:prstGeom prst="rect">
            <a:avLst/>
          </a:prstGeom>
          <a:noFill/>
          <a:ln w="57150">
            <a:solidFill>
              <a:srgbClr val="FFFF00"/>
            </a:solidFill>
          </a:ln>
        </p:spPr>
        <p:txBody>
          <a:bodyPr wrap="square" rtlCol="0">
            <a:spAutoFit/>
          </a:bodyPr>
          <a:lstStyle/>
          <a:p>
            <a:endParaRPr lang="en-US"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346116" name="Picture 4" descr="AC052184l">
            <a:hlinkClick r:id="" action="ppaction://noaction"/>
          </p:cNvPr>
          <p:cNvPicPr>
            <a:picLocks noChangeAspect="1" noChangeArrowheads="1"/>
          </p:cNvPicPr>
          <p:nvPr/>
        </p:nvPicPr>
        <p:blipFill>
          <a:blip r:embed="rId4" cstate="email"/>
          <a:srcRect/>
          <a:stretch>
            <a:fillRect/>
          </a:stretch>
        </p:blipFill>
        <p:spPr bwMode="auto">
          <a:xfrm>
            <a:off x="4419600" y="4191668"/>
            <a:ext cx="3733800" cy="1511300"/>
          </a:xfrm>
          <a:prstGeom prst="rect">
            <a:avLst/>
          </a:prstGeom>
          <a:noFill/>
        </p:spPr>
      </p:pic>
      <p:sp>
        <p:nvSpPr>
          <p:cNvPr id="346117" name="Rectangle 5"/>
          <p:cNvSpPr>
            <a:spLocks noGrp="1" noChangeArrowheads="1"/>
          </p:cNvSpPr>
          <p:nvPr>
            <p:ph type="title"/>
          </p:nvPr>
        </p:nvSpPr>
        <p:spPr>
          <a:xfrm>
            <a:off x="0" y="1219200"/>
            <a:ext cx="9144000" cy="762000"/>
          </a:xfrm>
          <a:noFill/>
          <a:ln/>
        </p:spPr>
        <p:txBody>
          <a:bodyPr anchor="b"/>
          <a:lstStyle/>
          <a:p>
            <a:r>
              <a:rPr lang="en-US" dirty="0"/>
              <a:t>Water Temperature</a:t>
            </a:r>
          </a:p>
        </p:txBody>
      </p:sp>
      <p:sp>
        <p:nvSpPr>
          <p:cNvPr id="346115" name="Rectangle 3"/>
          <p:cNvSpPr>
            <a:spLocks noGrp="1" noChangeArrowheads="1"/>
          </p:cNvSpPr>
          <p:nvPr>
            <p:ph idx="1"/>
          </p:nvPr>
        </p:nvSpPr>
        <p:spPr>
          <a:xfrm>
            <a:off x="762000" y="2103437"/>
            <a:ext cx="8229600" cy="3611563"/>
          </a:xfrm>
        </p:spPr>
        <p:txBody>
          <a:bodyPr/>
          <a:lstStyle/>
          <a:p>
            <a:r>
              <a:rPr lang="en-US" sz="2800" dirty="0"/>
              <a:t>Place thermometer below water’s surface </a:t>
            </a:r>
            <a:br>
              <a:rPr lang="en-US" sz="2800" dirty="0"/>
            </a:br>
            <a:r>
              <a:rPr lang="en-US" sz="2800" dirty="0"/>
              <a:t>(approx. same depth at which other tests </a:t>
            </a:r>
            <a:br>
              <a:rPr lang="en-US" sz="2800" dirty="0"/>
            </a:br>
            <a:r>
              <a:rPr lang="en-US" sz="2800" dirty="0"/>
              <a:t>are performed)</a:t>
            </a:r>
          </a:p>
          <a:p>
            <a:r>
              <a:rPr lang="en-US" sz="2800" dirty="0"/>
              <a:t>Equilibrate for about 2 minutes</a:t>
            </a:r>
          </a:p>
          <a:p>
            <a:r>
              <a:rPr lang="en-US" sz="2800" dirty="0"/>
              <a:t>Record in degrees Celsius</a:t>
            </a:r>
          </a:p>
          <a:p>
            <a:endParaRPr lang="en-US"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59753" name="Rectangle 9"/>
          <p:cNvSpPr>
            <a:spLocks noGrp="1" noChangeArrowheads="1"/>
          </p:cNvSpPr>
          <p:nvPr>
            <p:ph type="title"/>
          </p:nvPr>
        </p:nvSpPr>
        <p:spPr>
          <a:xfrm>
            <a:off x="457200" y="1173163"/>
            <a:ext cx="8229600" cy="808037"/>
          </a:xfrm>
        </p:spPr>
        <p:txBody>
          <a:bodyPr/>
          <a:lstStyle/>
          <a:p>
            <a:r>
              <a:rPr lang="en-US" dirty="0"/>
              <a:t>Water Temperature</a:t>
            </a:r>
          </a:p>
        </p:txBody>
      </p:sp>
      <p:sp>
        <p:nvSpPr>
          <p:cNvPr id="159754" name="Rectangle 10"/>
          <p:cNvSpPr>
            <a:spLocks noGrp="1" noChangeArrowheads="1"/>
          </p:cNvSpPr>
          <p:nvPr>
            <p:ph idx="1"/>
          </p:nvPr>
        </p:nvSpPr>
        <p:spPr>
          <a:xfrm>
            <a:off x="762000" y="2057400"/>
            <a:ext cx="8153400" cy="4114800"/>
          </a:xfrm>
        </p:spPr>
        <p:txBody>
          <a:bodyPr/>
          <a:lstStyle/>
          <a:p>
            <a:r>
              <a:rPr lang="en-US" sz="2800" dirty="0"/>
              <a:t>Temperature affects:</a:t>
            </a:r>
          </a:p>
          <a:p>
            <a:pPr lvl="1">
              <a:spcBef>
                <a:spcPts val="0"/>
              </a:spcBef>
            </a:pPr>
            <a:r>
              <a:rPr lang="en-US" sz="2400" dirty="0"/>
              <a:t>oxygen content of the water</a:t>
            </a:r>
          </a:p>
          <a:p>
            <a:pPr lvl="2">
              <a:spcBef>
                <a:spcPts val="0"/>
              </a:spcBef>
            </a:pPr>
            <a:r>
              <a:rPr lang="en-US" sz="2000" dirty="0"/>
              <a:t>oxygen levels become lower as temperature increases</a:t>
            </a:r>
          </a:p>
          <a:p>
            <a:pPr lvl="1">
              <a:spcBef>
                <a:spcPts val="0"/>
              </a:spcBef>
            </a:pPr>
            <a:r>
              <a:rPr lang="en-US" sz="2400" dirty="0"/>
              <a:t>rate of photosynthesis by aquatic plants</a:t>
            </a:r>
          </a:p>
          <a:p>
            <a:pPr lvl="1">
              <a:spcBef>
                <a:spcPts val="0"/>
              </a:spcBef>
            </a:pPr>
            <a:r>
              <a:rPr lang="en-US" sz="2400" dirty="0"/>
              <a:t>metabolic rates of aquatic organisms</a:t>
            </a:r>
          </a:p>
          <a:p>
            <a:pPr lvl="1">
              <a:spcBef>
                <a:spcPts val="0"/>
              </a:spcBef>
            </a:pPr>
            <a:r>
              <a:rPr lang="en-US" sz="2400" dirty="0"/>
              <a:t>sensitivity of organisms to toxic wastes, parasites, </a:t>
            </a:r>
            <a:br>
              <a:rPr lang="en-US" sz="2400" dirty="0"/>
            </a:br>
            <a:r>
              <a:rPr lang="en-US" sz="2400" dirty="0"/>
              <a:t>and diseases</a:t>
            </a:r>
          </a:p>
          <a:p>
            <a:pPr lvl="1">
              <a:spcBef>
                <a:spcPts val="0"/>
              </a:spcBef>
            </a:pPr>
            <a:r>
              <a:rPr lang="en-US" sz="2400" dirty="0"/>
              <a:t>NO Q-value – seasonal fluctuations are natural</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61802" name="Rectangle 10"/>
          <p:cNvSpPr>
            <a:spLocks noGrp="1" noChangeArrowheads="1"/>
          </p:cNvSpPr>
          <p:nvPr>
            <p:ph type="title"/>
          </p:nvPr>
        </p:nvSpPr>
        <p:spPr>
          <a:xfrm>
            <a:off x="457200" y="1173163"/>
            <a:ext cx="8229600" cy="808037"/>
          </a:xfrm>
        </p:spPr>
        <p:txBody>
          <a:bodyPr/>
          <a:lstStyle/>
          <a:p>
            <a:r>
              <a:rPr lang="en-US" dirty="0"/>
              <a:t>Water Temperature Change</a:t>
            </a:r>
          </a:p>
        </p:txBody>
      </p:sp>
      <p:sp>
        <p:nvSpPr>
          <p:cNvPr id="161803" name="Rectangle 11"/>
          <p:cNvSpPr>
            <a:spLocks noGrp="1" noChangeArrowheads="1"/>
          </p:cNvSpPr>
          <p:nvPr>
            <p:ph idx="1"/>
          </p:nvPr>
        </p:nvSpPr>
        <p:spPr>
          <a:xfrm>
            <a:off x="457200" y="2103437"/>
            <a:ext cx="8229600" cy="4221163"/>
          </a:xfrm>
        </p:spPr>
        <p:txBody>
          <a:bodyPr>
            <a:normAutofit fontScale="85000" lnSpcReduction="20000"/>
          </a:bodyPr>
          <a:lstStyle/>
          <a:p>
            <a:pPr>
              <a:lnSpc>
                <a:spcPct val="120000"/>
              </a:lnSpc>
              <a:spcBef>
                <a:spcPts val="600"/>
              </a:spcBef>
            </a:pPr>
            <a:r>
              <a:rPr lang="en-US" sz="3300" dirty="0"/>
              <a:t>Temperature change between sampling site and </a:t>
            </a:r>
            <a:br>
              <a:rPr lang="en-US" sz="3300" dirty="0"/>
            </a:br>
            <a:r>
              <a:rPr lang="en-US" sz="3300" dirty="0"/>
              <a:t>1-mile upstream (if possible)</a:t>
            </a:r>
          </a:p>
          <a:p>
            <a:pPr>
              <a:lnSpc>
                <a:spcPct val="120000"/>
              </a:lnSpc>
              <a:spcBef>
                <a:spcPts val="600"/>
              </a:spcBef>
            </a:pPr>
            <a:r>
              <a:rPr lang="en-US" sz="3300" dirty="0"/>
              <a:t>Causes of temperature change include:</a:t>
            </a:r>
          </a:p>
          <a:p>
            <a:pPr lvl="1">
              <a:lnSpc>
                <a:spcPct val="90000"/>
              </a:lnSpc>
            </a:pPr>
            <a:r>
              <a:rPr lang="en-US" dirty="0"/>
              <a:t>weather</a:t>
            </a:r>
          </a:p>
          <a:p>
            <a:pPr lvl="1">
              <a:lnSpc>
                <a:spcPct val="90000"/>
              </a:lnSpc>
            </a:pPr>
            <a:r>
              <a:rPr lang="en-US" dirty="0"/>
              <a:t>removal of shading streambank vegetation,</a:t>
            </a:r>
          </a:p>
          <a:p>
            <a:pPr lvl="1">
              <a:lnSpc>
                <a:spcPct val="90000"/>
              </a:lnSpc>
            </a:pPr>
            <a:r>
              <a:rPr lang="en-US" dirty="0"/>
              <a:t>impoundments (a body of water confined by a barrier, such as a dam) </a:t>
            </a:r>
          </a:p>
          <a:p>
            <a:pPr lvl="1">
              <a:lnSpc>
                <a:spcPct val="90000"/>
              </a:lnSpc>
            </a:pPr>
            <a:r>
              <a:rPr lang="en-US" dirty="0"/>
              <a:t>discharge of cooling water</a:t>
            </a:r>
          </a:p>
          <a:p>
            <a:pPr lvl="1">
              <a:lnSpc>
                <a:spcPct val="90000"/>
              </a:lnSpc>
            </a:pPr>
            <a:r>
              <a:rPr lang="en-US" dirty="0"/>
              <a:t>urban storm water</a:t>
            </a:r>
          </a:p>
          <a:p>
            <a:pPr lvl="1">
              <a:lnSpc>
                <a:spcPct val="90000"/>
              </a:lnSpc>
            </a:pPr>
            <a:r>
              <a:rPr lang="en-US" dirty="0"/>
              <a:t>groundwater inflows to the stream</a:t>
            </a:r>
          </a:p>
          <a:p>
            <a:pPr>
              <a:lnSpc>
                <a:spcPct val="90000"/>
              </a:lnSpc>
            </a:pPr>
            <a:r>
              <a:rPr lang="en-US" dirty="0"/>
              <a:t>Q-value present</a:t>
            </a:r>
          </a:p>
          <a:p>
            <a:pPr>
              <a:lnSpc>
                <a:spcPct val="90000"/>
              </a:lnSpc>
            </a:pPr>
            <a:endParaRPr lang="en-US"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6" name="Picture 5" descr="Diagram, engineering drawing&#10;&#10;Description automatically generated">
            <a:extLst>
              <a:ext uri="{FF2B5EF4-FFF2-40B4-BE49-F238E27FC236}">
                <a16:creationId xmlns:a16="http://schemas.microsoft.com/office/drawing/2014/main" id="{363B6C5C-EB18-126A-F14C-CAE98899DDF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85800" y="1447800"/>
            <a:ext cx="4191000" cy="4620846"/>
          </a:xfrm>
          <a:prstGeom prst="rect">
            <a:avLst/>
          </a:prstGeom>
        </p:spPr>
      </p:pic>
      <p:pic>
        <p:nvPicPr>
          <p:cNvPr id="8" name="Picture 7" descr="Diagram, engineering drawing&#10;&#10;Description automatically generated">
            <a:extLst>
              <a:ext uri="{FF2B5EF4-FFF2-40B4-BE49-F238E27FC236}">
                <a16:creationId xmlns:a16="http://schemas.microsoft.com/office/drawing/2014/main" id="{87383CFF-97F7-A9F2-9736-61168C440D98}"/>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029200" y="2189228"/>
            <a:ext cx="3200400" cy="4400550"/>
          </a:xfrm>
          <a:prstGeom prst="rect">
            <a:avLst/>
          </a:prstGeom>
        </p:spPr>
      </p:pic>
      <p:sp>
        <p:nvSpPr>
          <p:cNvPr id="2" name="TextBox 1">
            <a:extLst>
              <a:ext uri="{FF2B5EF4-FFF2-40B4-BE49-F238E27FC236}">
                <a16:creationId xmlns:a16="http://schemas.microsoft.com/office/drawing/2014/main" id="{ACFC4C1E-1BC6-8D8A-3531-D1E55A00CE53}"/>
              </a:ext>
            </a:extLst>
          </p:cNvPr>
          <p:cNvSpPr txBox="1"/>
          <p:nvPr/>
        </p:nvSpPr>
        <p:spPr>
          <a:xfrm>
            <a:off x="5067300" y="1905000"/>
            <a:ext cx="3124200" cy="369332"/>
          </a:xfrm>
          <a:prstGeom prst="rect">
            <a:avLst/>
          </a:prstGeom>
          <a:noFill/>
        </p:spPr>
        <p:txBody>
          <a:bodyPr wrap="square" rtlCol="0">
            <a:spAutoFit/>
          </a:bodyPr>
          <a:lstStyle/>
          <a:p>
            <a:pPr algn="ctr"/>
            <a:r>
              <a:rPr lang="en-US" dirty="0"/>
              <a:t>Site Temp – Upstream Temp</a:t>
            </a:r>
          </a:p>
        </p:txBody>
      </p:sp>
    </p:spTree>
    <p:extLst>
      <p:ext uri="{BB962C8B-B14F-4D97-AF65-F5344CB8AC3E}">
        <p14:creationId xmlns:p14="http://schemas.microsoft.com/office/powerpoint/2010/main" val="33327382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48162" name="Rectangle 2"/>
          <p:cNvSpPr>
            <a:spLocks noGrp="1" noChangeArrowheads="1"/>
          </p:cNvSpPr>
          <p:nvPr>
            <p:ph type="title"/>
          </p:nvPr>
        </p:nvSpPr>
        <p:spPr>
          <a:xfrm>
            <a:off x="457200" y="1196788"/>
            <a:ext cx="8229600" cy="784412"/>
          </a:xfrm>
        </p:spPr>
        <p:txBody>
          <a:bodyPr/>
          <a:lstStyle/>
          <a:p>
            <a:r>
              <a:rPr lang="en-US" dirty="0"/>
              <a:t>Dissolved Oxygen </a:t>
            </a:r>
            <a:r>
              <a:rPr lang="en-US" sz="2100" b="1" dirty="0"/>
              <a:t>(</a:t>
            </a:r>
            <a:r>
              <a:rPr lang="en-US" sz="2500" b="1" dirty="0" err="1"/>
              <a:t>CHEMetrics</a:t>
            </a:r>
            <a:r>
              <a:rPr lang="en-US" sz="2500" b="1" dirty="0"/>
              <a:t>®)</a:t>
            </a:r>
          </a:p>
        </p:txBody>
      </p:sp>
      <p:sp>
        <p:nvSpPr>
          <p:cNvPr id="348163" name="Rectangle 3"/>
          <p:cNvSpPr>
            <a:spLocks noGrp="1" noChangeArrowheads="1"/>
          </p:cNvSpPr>
          <p:nvPr>
            <p:ph idx="1"/>
          </p:nvPr>
        </p:nvSpPr>
        <p:spPr>
          <a:xfrm>
            <a:off x="688181" y="2057401"/>
            <a:ext cx="8229600" cy="2971800"/>
          </a:xfrm>
        </p:spPr>
        <p:txBody>
          <a:bodyPr/>
          <a:lstStyle/>
          <a:p>
            <a:r>
              <a:rPr lang="en-US" sz="3000" dirty="0"/>
              <a:t>Triple rinse, fill 25 mL sample cup</a:t>
            </a:r>
          </a:p>
          <a:p>
            <a:r>
              <a:rPr lang="en-US" sz="3000" dirty="0"/>
              <a:t>Snap ampoule tip in sample cup</a:t>
            </a:r>
          </a:p>
          <a:p>
            <a:r>
              <a:rPr lang="en-US" sz="3000" dirty="0"/>
              <a:t>Mix, wait 2 minutes</a:t>
            </a:r>
          </a:p>
          <a:p>
            <a:r>
              <a:rPr lang="en-US" sz="3000" dirty="0"/>
              <a:t>Compare colors with comparator</a:t>
            </a:r>
          </a:p>
          <a:p>
            <a:r>
              <a:rPr lang="en-US" sz="3000" dirty="0"/>
              <a:t>Record results in mg/L</a:t>
            </a:r>
          </a:p>
          <a:p>
            <a:endParaRPr lang="en-US" dirty="0">
              <a:solidFill>
                <a:srgbClr val="003399"/>
              </a:solidFill>
            </a:endParaRPr>
          </a:p>
          <a:p>
            <a:endParaRPr lang="en-US" dirty="0">
              <a:solidFill>
                <a:srgbClr val="003399"/>
              </a:solidFill>
            </a:endParaRPr>
          </a:p>
        </p:txBody>
      </p:sp>
      <p:pic>
        <p:nvPicPr>
          <p:cNvPr id="348166" name="Picture 6" descr="howto-chemet1"/>
          <p:cNvPicPr>
            <a:picLocks noChangeAspect="1" noChangeArrowheads="1"/>
          </p:cNvPicPr>
          <p:nvPr/>
        </p:nvPicPr>
        <p:blipFill>
          <a:blip r:embed="rId4" cstate="email"/>
          <a:srcRect/>
          <a:stretch>
            <a:fillRect/>
          </a:stretch>
        </p:blipFill>
        <p:spPr bwMode="auto">
          <a:xfrm>
            <a:off x="1632789" y="4953000"/>
            <a:ext cx="1447800" cy="1604963"/>
          </a:xfrm>
          <a:prstGeom prst="rect">
            <a:avLst/>
          </a:prstGeom>
          <a:noFill/>
        </p:spPr>
      </p:pic>
      <p:pic>
        <p:nvPicPr>
          <p:cNvPr id="348167" name="Picture 7" descr="how-mix"/>
          <p:cNvPicPr>
            <a:picLocks noChangeAspect="1" noChangeArrowheads="1"/>
          </p:cNvPicPr>
          <p:nvPr/>
        </p:nvPicPr>
        <p:blipFill>
          <a:blip r:embed="rId5" cstate="email"/>
          <a:srcRect/>
          <a:stretch>
            <a:fillRect/>
          </a:stretch>
        </p:blipFill>
        <p:spPr bwMode="auto">
          <a:xfrm>
            <a:off x="3537349" y="4876800"/>
            <a:ext cx="1833563" cy="1612900"/>
          </a:xfrm>
          <a:prstGeom prst="rect">
            <a:avLst/>
          </a:prstGeom>
          <a:noFill/>
        </p:spPr>
      </p:pic>
      <p:pic>
        <p:nvPicPr>
          <p:cNvPr id="348168" name="Picture 8" descr="how-read"/>
          <p:cNvPicPr>
            <a:picLocks noChangeAspect="1" noChangeArrowheads="1"/>
          </p:cNvPicPr>
          <p:nvPr/>
        </p:nvPicPr>
        <p:blipFill>
          <a:blip r:embed="rId6" cstate="email"/>
          <a:srcRect/>
          <a:stretch>
            <a:fillRect/>
          </a:stretch>
        </p:blipFill>
        <p:spPr bwMode="auto">
          <a:xfrm>
            <a:off x="5831683" y="4876800"/>
            <a:ext cx="1138238" cy="1619250"/>
          </a:xfrm>
          <a:prstGeom prst="rect">
            <a:avLst/>
          </a:prstGeom>
          <a:noFill/>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72046" name="Rectangle 14"/>
          <p:cNvSpPr>
            <a:spLocks noGrp="1" noChangeArrowheads="1"/>
          </p:cNvSpPr>
          <p:nvPr>
            <p:ph type="title"/>
          </p:nvPr>
        </p:nvSpPr>
        <p:spPr>
          <a:xfrm>
            <a:off x="457200" y="1173163"/>
            <a:ext cx="8229600" cy="808037"/>
          </a:xfrm>
        </p:spPr>
        <p:txBody>
          <a:bodyPr/>
          <a:lstStyle/>
          <a:p>
            <a:r>
              <a:rPr lang="en-US" dirty="0"/>
              <a:t>Dissolved Oxygen (DO)</a:t>
            </a:r>
          </a:p>
        </p:txBody>
      </p:sp>
      <p:sp>
        <p:nvSpPr>
          <p:cNvPr id="172047" name="Rectangle 15"/>
          <p:cNvSpPr>
            <a:spLocks noGrp="1" noChangeArrowheads="1"/>
          </p:cNvSpPr>
          <p:nvPr>
            <p:ph idx="1"/>
          </p:nvPr>
        </p:nvSpPr>
        <p:spPr>
          <a:xfrm>
            <a:off x="762000" y="1905000"/>
            <a:ext cx="7924800" cy="4049238"/>
          </a:xfrm>
        </p:spPr>
        <p:txBody>
          <a:bodyPr>
            <a:normAutofit fontScale="92500" lnSpcReduction="10000"/>
          </a:bodyPr>
          <a:lstStyle/>
          <a:p>
            <a:pPr>
              <a:lnSpc>
                <a:spcPct val="120000"/>
              </a:lnSpc>
              <a:spcBef>
                <a:spcPts val="0"/>
              </a:spcBef>
            </a:pPr>
            <a:r>
              <a:rPr lang="en-US" sz="3000" dirty="0"/>
              <a:t>Primary indicator of water quality </a:t>
            </a:r>
          </a:p>
          <a:p>
            <a:pPr>
              <a:lnSpc>
                <a:spcPct val="120000"/>
              </a:lnSpc>
              <a:spcBef>
                <a:spcPts val="0"/>
              </a:spcBef>
            </a:pPr>
            <a:r>
              <a:rPr lang="en-US" sz="3000" dirty="0"/>
              <a:t>Oxygen is produced during photosynthesis and consumed during respiration and decomposition</a:t>
            </a:r>
          </a:p>
          <a:p>
            <a:pPr lvl="1">
              <a:lnSpc>
                <a:spcPct val="90000"/>
              </a:lnSpc>
            </a:pPr>
            <a:r>
              <a:rPr lang="en-US" sz="2400" dirty="0"/>
              <a:t>Higher DO </a:t>
            </a:r>
            <a:r>
              <a:rPr lang="en-US" sz="2400" dirty="0">
                <a:sym typeface="Wingdings" pitchFamily="2" charset="2"/>
              </a:rPr>
              <a:t></a:t>
            </a:r>
            <a:r>
              <a:rPr lang="en-US" sz="2400" dirty="0"/>
              <a:t> Higher diversity of aquatic organisms</a:t>
            </a:r>
          </a:p>
          <a:p>
            <a:pPr lvl="1">
              <a:lnSpc>
                <a:spcPct val="90000"/>
              </a:lnSpc>
            </a:pPr>
            <a:r>
              <a:rPr lang="en-US" sz="2400" dirty="0"/>
              <a:t>Generally &lt; 3 mg/L is stressful to aquatic life</a:t>
            </a:r>
          </a:p>
          <a:p>
            <a:pPr>
              <a:lnSpc>
                <a:spcPct val="90000"/>
              </a:lnSpc>
            </a:pPr>
            <a:r>
              <a:rPr lang="en-US" sz="2800" dirty="0"/>
              <a:t>Units of measurement are:</a:t>
            </a:r>
          </a:p>
          <a:p>
            <a:pPr lvl="1">
              <a:lnSpc>
                <a:spcPct val="90000"/>
              </a:lnSpc>
            </a:pPr>
            <a:r>
              <a:rPr lang="en-US" sz="2200" dirty="0"/>
              <a:t>Concentration: mg/L = ppm</a:t>
            </a:r>
          </a:p>
          <a:p>
            <a:pPr>
              <a:lnSpc>
                <a:spcPct val="90000"/>
              </a:lnSpc>
            </a:pPr>
            <a:r>
              <a:rPr lang="en-US" sz="2800" dirty="0"/>
              <a:t>Percent Saturation </a:t>
            </a:r>
          </a:p>
          <a:p>
            <a:pPr lvl="1">
              <a:lnSpc>
                <a:spcPct val="120000"/>
              </a:lnSpc>
              <a:spcBef>
                <a:spcPts val="0"/>
              </a:spcBef>
            </a:pPr>
            <a:r>
              <a:rPr lang="en-US" sz="2200" dirty="0"/>
              <a:t>Used to determine if water is fully saturated with oxygen at a particular temperature</a:t>
            </a:r>
          </a:p>
        </p:txBody>
      </p:sp>
      <p:pic>
        <p:nvPicPr>
          <p:cNvPr id="2" name="Picture 1">
            <a:extLst>
              <a:ext uri="{FF2B5EF4-FFF2-40B4-BE49-F238E27FC236}">
                <a16:creationId xmlns:a16="http://schemas.microsoft.com/office/drawing/2014/main" id="{A8CA34B4-A9FA-CA68-3D5A-A1198C5C7CB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219200" y="5943600"/>
            <a:ext cx="6209246" cy="640080"/>
          </a:xfrm>
          <a:prstGeom prst="rect">
            <a:avLst/>
          </a:prstGeom>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74082" name="Rectangle 2"/>
          <p:cNvSpPr>
            <a:spLocks noChangeArrowheads="1"/>
          </p:cNvSpPr>
          <p:nvPr/>
        </p:nvSpPr>
        <p:spPr bwMode="auto">
          <a:xfrm>
            <a:off x="7012914" y="2667000"/>
            <a:ext cx="1316038" cy="269875"/>
          </a:xfrm>
          <a:prstGeom prst="rect">
            <a:avLst/>
          </a:prstGeom>
          <a:noFill/>
          <a:ln w="9525">
            <a:noFill/>
            <a:miter lim="800000"/>
            <a:headEnd/>
            <a:tailEnd/>
          </a:ln>
          <a:effectLst/>
        </p:spPr>
        <p:txBody>
          <a:bodyPr lIns="91365" tIns="45683" rIns="91365" bIns="45683" anchor="b"/>
          <a:lstStyle/>
          <a:p>
            <a:pPr algn="ctr"/>
            <a:r>
              <a:rPr lang="en-US" sz="1400" b="1" dirty="0">
                <a:latin typeface="+mn-lt"/>
              </a:rPr>
              <a:t>*at sea level</a:t>
            </a:r>
          </a:p>
        </p:txBody>
      </p:sp>
      <p:graphicFrame>
        <p:nvGraphicFramePr>
          <p:cNvPr id="174083" name="Object 3"/>
          <p:cNvGraphicFramePr>
            <a:graphicFrameLocks noChangeAspect="1"/>
          </p:cNvGraphicFramePr>
          <p:nvPr>
            <p:extLst>
              <p:ext uri="{D42A27DB-BD31-4B8C-83A1-F6EECF244321}">
                <p14:modId xmlns:p14="http://schemas.microsoft.com/office/powerpoint/2010/main" val="4188059316"/>
              </p:ext>
            </p:extLst>
          </p:nvPr>
        </p:nvGraphicFramePr>
        <p:xfrm>
          <a:off x="2241644" y="2270760"/>
          <a:ext cx="4660712" cy="4206240"/>
        </p:xfrm>
        <a:graphic>
          <a:graphicData uri="http://schemas.openxmlformats.org/presentationml/2006/ole">
            <mc:AlternateContent xmlns:mc="http://schemas.openxmlformats.org/markup-compatibility/2006">
              <mc:Choice xmlns:v="urn:schemas-microsoft-com:vml" Requires="v">
                <p:oleObj name="Worksheet" r:id="rId4" imgW="4521600" imgH="4168800" progId="Excel.Sheet.8">
                  <p:embed/>
                </p:oleObj>
              </mc:Choice>
              <mc:Fallback>
                <p:oleObj name="Worksheet" r:id="rId4" imgW="4521600" imgH="4168800" progId="Excel.Sheet.8">
                  <p:embed/>
                  <p:pic>
                    <p:nvPicPr>
                      <p:cNvPr id="174083"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41644" y="2270760"/>
                        <a:ext cx="4660712" cy="4206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74088" name="Rectangle 8"/>
          <p:cNvSpPr>
            <a:spLocks noGrp="1" noChangeArrowheads="1"/>
          </p:cNvSpPr>
          <p:nvPr>
            <p:ph type="title"/>
          </p:nvPr>
        </p:nvSpPr>
        <p:spPr>
          <a:xfrm>
            <a:off x="0" y="1155032"/>
            <a:ext cx="9143999" cy="914400"/>
          </a:xfrm>
        </p:spPr>
        <p:txBody>
          <a:bodyPr>
            <a:noAutofit/>
          </a:bodyPr>
          <a:lstStyle/>
          <a:p>
            <a:r>
              <a:rPr lang="en-US" sz="2800" dirty="0"/>
              <a:t>Amount of DO (mg/L) your water sample would need </a:t>
            </a:r>
            <a:br>
              <a:rPr lang="en-US" sz="2800" dirty="0"/>
            </a:br>
            <a:r>
              <a:rPr lang="en-US" sz="2800" dirty="0"/>
              <a:t>to be 100% Saturated at the given temperature.*</a:t>
            </a:r>
            <a:br>
              <a:rPr lang="en-US" sz="2800" dirty="0"/>
            </a:br>
            <a:endParaRPr lang="en-US" sz="2800"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76131" name="Text Box 3"/>
          <p:cNvSpPr txBox="1">
            <a:spLocks noChangeArrowheads="1"/>
          </p:cNvSpPr>
          <p:nvPr/>
        </p:nvSpPr>
        <p:spPr bwMode="auto">
          <a:xfrm>
            <a:off x="875067" y="4091839"/>
            <a:ext cx="3457056" cy="1498573"/>
          </a:xfrm>
          <a:prstGeom prst="rect">
            <a:avLst/>
          </a:prstGeom>
          <a:noFill/>
          <a:ln w="9525">
            <a:noFill/>
            <a:miter lim="800000"/>
            <a:headEnd/>
            <a:tailEnd/>
          </a:ln>
          <a:effectLst/>
        </p:spPr>
        <p:txBody>
          <a:bodyPr wrap="square" lIns="82003" tIns="41000" rIns="82003" bIns="41000">
            <a:spAutoFit/>
          </a:bodyPr>
          <a:lstStyle/>
          <a:p>
            <a:pPr defTabSz="820738"/>
            <a:r>
              <a:rPr lang="en-US" sz="3000" b="1" dirty="0">
                <a:latin typeface="Franklin Gothic Book" pitchFamily="34" charset="0"/>
              </a:rPr>
              <a:t>Example at 16º C:</a:t>
            </a:r>
            <a:endParaRPr lang="en-US" sz="3200" b="1" dirty="0">
              <a:solidFill>
                <a:schemeClr val="accent1"/>
              </a:solidFill>
              <a:latin typeface="Franklin Gothic Book" pitchFamily="34" charset="0"/>
            </a:endParaRPr>
          </a:p>
          <a:p>
            <a:pPr defTabSz="820738"/>
            <a:r>
              <a:rPr lang="en-US" sz="3000" b="1" u="sng" dirty="0">
                <a:solidFill>
                  <a:schemeClr val="tx2"/>
                </a:solidFill>
                <a:latin typeface="Franklin Gothic Book" pitchFamily="34" charset="0"/>
              </a:rPr>
              <a:t> </a:t>
            </a:r>
            <a:r>
              <a:rPr lang="en-US" sz="3000" b="1" u="sng" dirty="0">
                <a:latin typeface="Franklin Gothic Book" pitchFamily="34" charset="0"/>
              </a:rPr>
              <a:t>8.0</a:t>
            </a:r>
            <a:r>
              <a:rPr lang="en-US" sz="3000" u="sng" dirty="0">
                <a:latin typeface="Franklin Gothic Book" pitchFamily="34" charset="0"/>
              </a:rPr>
              <a:t>  </a:t>
            </a:r>
            <a:r>
              <a:rPr lang="en-US" sz="3000" dirty="0">
                <a:latin typeface="Franklin Gothic Book" pitchFamily="34" charset="0"/>
              </a:rPr>
              <a:t> x 100% = 81%</a:t>
            </a:r>
            <a:r>
              <a:rPr lang="en-US" sz="3000" u="sng" dirty="0">
                <a:latin typeface="Franklin Gothic Book" pitchFamily="34" charset="0"/>
              </a:rPr>
              <a:t> </a:t>
            </a:r>
          </a:p>
          <a:p>
            <a:pPr defTabSz="820738"/>
            <a:r>
              <a:rPr lang="en-US" sz="3200" b="1" dirty="0">
                <a:latin typeface="Franklin Gothic Book" pitchFamily="34" charset="0"/>
              </a:rPr>
              <a:t> </a:t>
            </a:r>
            <a:r>
              <a:rPr lang="en-US" sz="3000" b="1" dirty="0">
                <a:latin typeface="Franklin Gothic Book" pitchFamily="34" charset="0"/>
              </a:rPr>
              <a:t>9.9</a:t>
            </a:r>
            <a:r>
              <a:rPr lang="en-US" sz="3000" b="1" baseline="-25000" dirty="0">
                <a:latin typeface="Franklin Gothic Book" pitchFamily="34" charset="0"/>
              </a:rPr>
              <a:t> </a:t>
            </a:r>
            <a:endParaRPr lang="en-US" sz="3000" baseline="-25000" dirty="0">
              <a:latin typeface="Franklin Gothic Book" pitchFamily="34" charset="0"/>
            </a:endParaRPr>
          </a:p>
        </p:txBody>
      </p:sp>
      <p:sp>
        <p:nvSpPr>
          <p:cNvPr id="176133" name="Rectangle 5"/>
          <p:cNvSpPr>
            <a:spLocks noGrp="1" noChangeArrowheads="1"/>
          </p:cNvSpPr>
          <p:nvPr>
            <p:ph type="title"/>
          </p:nvPr>
        </p:nvSpPr>
        <p:spPr>
          <a:xfrm>
            <a:off x="457200" y="1229032"/>
            <a:ext cx="8229600" cy="828368"/>
          </a:xfrm>
        </p:spPr>
        <p:txBody>
          <a:bodyPr/>
          <a:lstStyle/>
          <a:p>
            <a:pPr algn="ctr"/>
            <a:r>
              <a:rPr lang="en-US" dirty="0"/>
              <a:t>Calculate % Saturation</a:t>
            </a:r>
          </a:p>
        </p:txBody>
      </p:sp>
      <p:grpSp>
        <p:nvGrpSpPr>
          <p:cNvPr id="3" name="Group 2">
            <a:extLst>
              <a:ext uri="{FF2B5EF4-FFF2-40B4-BE49-F238E27FC236}">
                <a16:creationId xmlns:a16="http://schemas.microsoft.com/office/drawing/2014/main" id="{24D6EBC6-7DAF-45D2-A816-2175AC7D4246}"/>
              </a:ext>
            </a:extLst>
          </p:cNvPr>
          <p:cNvGrpSpPr/>
          <p:nvPr/>
        </p:nvGrpSpPr>
        <p:grpSpPr>
          <a:xfrm>
            <a:off x="932449" y="1980766"/>
            <a:ext cx="7517814" cy="1216135"/>
            <a:chOff x="457200" y="1816100"/>
            <a:chExt cx="8305794" cy="1198491"/>
          </a:xfrm>
        </p:grpSpPr>
        <p:sp>
          <p:nvSpPr>
            <p:cNvPr id="176130" name="Text Box 2"/>
            <p:cNvSpPr txBox="1">
              <a:spLocks noChangeArrowheads="1"/>
            </p:cNvSpPr>
            <p:nvPr/>
          </p:nvSpPr>
          <p:spPr bwMode="auto">
            <a:xfrm>
              <a:off x="457200" y="1816100"/>
              <a:ext cx="8305794" cy="1198491"/>
            </a:xfrm>
            <a:prstGeom prst="rect">
              <a:avLst/>
            </a:prstGeom>
            <a:noFill/>
            <a:ln w="9525">
              <a:noFill/>
              <a:miter lim="800000"/>
              <a:headEnd/>
              <a:tailEnd/>
            </a:ln>
            <a:effectLst/>
          </p:spPr>
          <p:txBody>
            <a:bodyPr wrap="square" lIns="82003" tIns="41000" rIns="82003" bIns="41000">
              <a:spAutoFit/>
            </a:bodyPr>
            <a:lstStyle/>
            <a:p>
              <a:pPr defTabSz="820738">
                <a:spcBef>
                  <a:spcPct val="50000"/>
                </a:spcBef>
              </a:pPr>
              <a:r>
                <a:rPr lang="en-US" sz="2900" b="1" dirty="0">
                  <a:solidFill>
                    <a:schemeClr val="folHlink"/>
                  </a:solidFill>
                  <a:latin typeface="Franklin Gothic Book" pitchFamily="34" charset="0"/>
                </a:rPr>
                <a:t>	</a:t>
              </a:r>
              <a:r>
                <a:rPr lang="en-US" sz="2900" b="1" dirty="0">
                  <a:latin typeface="Franklin Gothic Medium" pitchFamily="34" charset="0"/>
                </a:rPr>
                <a:t>DO mg/L	</a:t>
              </a:r>
              <a:r>
                <a:rPr lang="en-US" b="1" dirty="0">
                  <a:latin typeface="Franklin Gothic Medium" pitchFamily="34" charset="0"/>
                </a:rPr>
                <a:t>(your sample)</a:t>
              </a:r>
            </a:p>
            <a:p>
              <a:pPr defTabSz="820738">
                <a:spcBef>
                  <a:spcPct val="50000"/>
                </a:spcBef>
              </a:pPr>
              <a:r>
                <a:rPr lang="en-US" sz="2900" b="1" dirty="0">
                  <a:latin typeface="Franklin Gothic Medium" pitchFamily="34" charset="0"/>
                </a:rPr>
                <a:t>Max DO mg/L	 </a:t>
              </a:r>
              <a:r>
                <a:rPr lang="en-US" b="1" dirty="0">
                  <a:latin typeface="Franklin Gothic Medium" pitchFamily="34" charset="0"/>
                </a:rPr>
                <a:t>(from chart determined by water temp)</a:t>
              </a:r>
              <a:endParaRPr lang="en-US" b="1" baseline="-25000" dirty="0">
                <a:latin typeface="Franklin Gothic Medium" pitchFamily="34" charset="0"/>
              </a:endParaRPr>
            </a:p>
          </p:txBody>
        </p:sp>
        <p:sp>
          <p:nvSpPr>
            <p:cNvPr id="176132" name="Text Box 4"/>
            <p:cNvSpPr txBox="1">
              <a:spLocks noChangeArrowheads="1"/>
            </p:cNvSpPr>
            <p:nvPr/>
          </p:nvSpPr>
          <p:spPr bwMode="auto">
            <a:xfrm>
              <a:off x="6934200" y="1981662"/>
              <a:ext cx="1524000" cy="638460"/>
            </a:xfrm>
            <a:prstGeom prst="rect">
              <a:avLst/>
            </a:prstGeom>
            <a:noFill/>
            <a:ln w="9525">
              <a:noFill/>
              <a:miter lim="800000"/>
              <a:headEnd/>
              <a:tailEnd/>
            </a:ln>
            <a:effectLst/>
          </p:spPr>
          <p:txBody>
            <a:bodyPr lIns="82012" tIns="41005" rIns="82012" bIns="41005">
              <a:spAutoFit/>
            </a:bodyPr>
            <a:lstStyle/>
            <a:p>
              <a:pPr defTabSz="820738">
                <a:spcBef>
                  <a:spcPct val="50000"/>
                </a:spcBef>
              </a:pPr>
              <a:r>
                <a:rPr lang="en-US" sz="2000" b="1" dirty="0"/>
                <a:t>X</a:t>
              </a:r>
              <a:r>
                <a:rPr lang="en-US" sz="2900" b="1" dirty="0"/>
                <a:t> 100%</a:t>
              </a:r>
            </a:p>
          </p:txBody>
        </p:sp>
        <p:sp>
          <p:nvSpPr>
            <p:cNvPr id="176134" name="Line 6"/>
            <p:cNvSpPr>
              <a:spLocks noChangeShapeType="1"/>
            </p:cNvSpPr>
            <p:nvPr/>
          </p:nvSpPr>
          <p:spPr bwMode="auto">
            <a:xfrm>
              <a:off x="534988" y="2420938"/>
              <a:ext cx="6320682" cy="0"/>
            </a:xfrm>
            <a:prstGeom prst="line">
              <a:avLst/>
            </a:prstGeom>
            <a:noFill/>
            <a:ln w="38100">
              <a:solidFill>
                <a:schemeClr val="tx1"/>
              </a:solidFill>
              <a:miter lim="800000"/>
              <a:headEnd/>
              <a:tailEnd/>
            </a:ln>
            <a:effectLst/>
          </p:spPr>
          <p:txBody>
            <a:bodyPr wrap="none"/>
            <a:lstStyle/>
            <a:p>
              <a:endParaRPr lang="en-US"/>
            </a:p>
          </p:txBody>
        </p:sp>
      </p:grpSp>
      <p:sp>
        <p:nvSpPr>
          <p:cNvPr id="176136" name="Oval 8"/>
          <p:cNvSpPr>
            <a:spLocks noChangeArrowheads="1"/>
          </p:cNvSpPr>
          <p:nvPr/>
        </p:nvSpPr>
        <p:spPr bwMode="auto">
          <a:xfrm>
            <a:off x="6323430" y="3862519"/>
            <a:ext cx="1592263" cy="336550"/>
          </a:xfrm>
          <a:prstGeom prst="ellipse">
            <a:avLst/>
          </a:prstGeom>
          <a:noFill/>
          <a:ln w="38100">
            <a:solidFill>
              <a:srgbClr val="FD292E"/>
            </a:solidFill>
            <a:miter lim="800000"/>
            <a:headEnd/>
            <a:tailEnd/>
          </a:ln>
          <a:effectLst/>
        </p:spPr>
        <p:txBody>
          <a:bodyPr wrap="none" anchor="ctr"/>
          <a:lstStyle/>
          <a:p>
            <a:endParaRPr lang="en-US"/>
          </a:p>
        </p:txBody>
      </p:sp>
      <p:grpSp>
        <p:nvGrpSpPr>
          <p:cNvPr id="176137" name="Group 9"/>
          <p:cNvGrpSpPr>
            <a:grpSpLocks noChangeAspect="1"/>
          </p:cNvGrpSpPr>
          <p:nvPr/>
        </p:nvGrpSpPr>
        <p:grpSpPr bwMode="auto">
          <a:xfrm>
            <a:off x="4591468" y="3356107"/>
            <a:ext cx="3448050" cy="3144837"/>
            <a:chOff x="3504" y="2400"/>
            <a:chExt cx="2389" cy="2245"/>
          </a:xfrm>
        </p:grpSpPr>
        <p:sp>
          <p:nvSpPr>
            <p:cNvPr id="176138" name="AutoShape 10"/>
            <p:cNvSpPr>
              <a:spLocks noChangeAspect="1" noChangeArrowheads="1" noTextEdit="1"/>
            </p:cNvSpPr>
            <p:nvPr/>
          </p:nvSpPr>
          <p:spPr bwMode="auto">
            <a:xfrm>
              <a:off x="3504" y="2400"/>
              <a:ext cx="2389" cy="2244"/>
            </a:xfrm>
            <a:prstGeom prst="rect">
              <a:avLst/>
            </a:prstGeom>
            <a:noFill/>
            <a:ln w="9525">
              <a:noFill/>
              <a:miter lim="800000"/>
              <a:headEnd/>
              <a:tailEnd/>
            </a:ln>
          </p:spPr>
          <p:txBody>
            <a:bodyPr/>
            <a:lstStyle/>
            <a:p>
              <a:endParaRPr lang="en-US"/>
            </a:p>
          </p:txBody>
        </p:sp>
        <p:sp>
          <p:nvSpPr>
            <p:cNvPr id="176139" name="Rectangle 11"/>
            <p:cNvSpPr>
              <a:spLocks noChangeArrowheads="1"/>
            </p:cNvSpPr>
            <p:nvPr/>
          </p:nvSpPr>
          <p:spPr bwMode="auto">
            <a:xfrm>
              <a:off x="3530" y="2543"/>
              <a:ext cx="307" cy="125"/>
            </a:xfrm>
            <a:prstGeom prst="rect">
              <a:avLst/>
            </a:prstGeom>
            <a:noFill/>
            <a:ln w="9525">
              <a:noFill/>
              <a:miter lim="800000"/>
              <a:headEnd/>
              <a:tailEnd/>
            </a:ln>
          </p:spPr>
          <p:txBody>
            <a:bodyPr wrap="none" lIns="0" tIns="0" rIns="0" bIns="0">
              <a:spAutoFit/>
            </a:bodyPr>
            <a:lstStyle/>
            <a:p>
              <a:pPr defTabSz="820738"/>
              <a:r>
                <a:rPr lang="en-US" sz="1200" b="1">
                  <a:solidFill>
                    <a:srgbClr val="000000"/>
                  </a:solidFill>
                </a:rPr>
                <a:t>Temp </a:t>
              </a:r>
              <a:endParaRPr lang="en-US" sz="4300" b="1" baseline="-25000">
                <a:latin typeface="Times New Roman" pitchFamily="18" charset="0"/>
              </a:endParaRPr>
            </a:p>
          </p:txBody>
        </p:sp>
        <p:sp>
          <p:nvSpPr>
            <p:cNvPr id="176140" name="Rectangle 12"/>
            <p:cNvSpPr>
              <a:spLocks noChangeArrowheads="1"/>
            </p:cNvSpPr>
            <p:nvPr/>
          </p:nvSpPr>
          <p:spPr bwMode="auto">
            <a:xfrm>
              <a:off x="3832" y="2517"/>
              <a:ext cx="44" cy="86"/>
            </a:xfrm>
            <a:prstGeom prst="rect">
              <a:avLst/>
            </a:prstGeom>
            <a:noFill/>
            <a:ln w="9525">
              <a:noFill/>
              <a:miter lim="800000"/>
              <a:headEnd/>
              <a:tailEnd/>
            </a:ln>
          </p:spPr>
          <p:txBody>
            <a:bodyPr wrap="none" lIns="0" tIns="0" rIns="0" bIns="0">
              <a:spAutoFit/>
            </a:bodyPr>
            <a:lstStyle/>
            <a:p>
              <a:pPr defTabSz="820738"/>
              <a:r>
                <a:rPr lang="en-US" sz="800" b="1">
                  <a:solidFill>
                    <a:srgbClr val="000000"/>
                  </a:solidFill>
                </a:rPr>
                <a:t>o</a:t>
              </a:r>
              <a:endParaRPr lang="en-US" sz="4300" b="1" baseline="-25000">
                <a:latin typeface="Times New Roman" pitchFamily="18" charset="0"/>
              </a:endParaRPr>
            </a:p>
          </p:txBody>
        </p:sp>
        <p:sp>
          <p:nvSpPr>
            <p:cNvPr id="176141" name="Rectangle 13"/>
            <p:cNvSpPr>
              <a:spLocks noChangeArrowheads="1"/>
            </p:cNvSpPr>
            <p:nvPr/>
          </p:nvSpPr>
          <p:spPr bwMode="auto">
            <a:xfrm>
              <a:off x="3877" y="2543"/>
              <a:ext cx="75" cy="125"/>
            </a:xfrm>
            <a:prstGeom prst="rect">
              <a:avLst/>
            </a:prstGeom>
            <a:noFill/>
            <a:ln w="9525">
              <a:noFill/>
              <a:miter lim="800000"/>
              <a:headEnd/>
              <a:tailEnd/>
            </a:ln>
          </p:spPr>
          <p:txBody>
            <a:bodyPr wrap="none" lIns="0" tIns="0" rIns="0" bIns="0">
              <a:spAutoFit/>
            </a:bodyPr>
            <a:lstStyle/>
            <a:p>
              <a:pPr defTabSz="820738"/>
              <a:r>
                <a:rPr lang="en-US" sz="1200" b="1">
                  <a:solidFill>
                    <a:srgbClr val="000000"/>
                  </a:solidFill>
                </a:rPr>
                <a:t>C</a:t>
              </a:r>
              <a:endParaRPr lang="en-US" sz="4300" b="1" baseline="-25000">
                <a:latin typeface="Times New Roman" pitchFamily="18" charset="0"/>
              </a:endParaRPr>
            </a:p>
          </p:txBody>
        </p:sp>
        <p:sp>
          <p:nvSpPr>
            <p:cNvPr id="176142" name="Rectangle 14"/>
            <p:cNvSpPr>
              <a:spLocks noChangeArrowheads="1"/>
            </p:cNvSpPr>
            <p:nvPr/>
          </p:nvSpPr>
          <p:spPr bwMode="auto">
            <a:xfrm>
              <a:off x="3993" y="2407"/>
              <a:ext cx="522" cy="125"/>
            </a:xfrm>
            <a:prstGeom prst="rect">
              <a:avLst/>
            </a:prstGeom>
            <a:noFill/>
            <a:ln w="9525">
              <a:noFill/>
              <a:miter lim="800000"/>
              <a:headEnd/>
              <a:tailEnd/>
            </a:ln>
          </p:spPr>
          <p:txBody>
            <a:bodyPr wrap="none" lIns="0" tIns="0" rIns="0" bIns="0">
              <a:spAutoFit/>
            </a:bodyPr>
            <a:lstStyle/>
            <a:p>
              <a:pPr defTabSz="820738"/>
              <a:r>
                <a:rPr lang="en-US" sz="1200" b="1">
                  <a:solidFill>
                    <a:srgbClr val="000000"/>
                  </a:solidFill>
                </a:rPr>
                <a:t>Dissolved </a:t>
              </a:r>
              <a:endParaRPr lang="en-US" sz="4300" b="1" baseline="-25000">
                <a:latin typeface="Times New Roman" pitchFamily="18" charset="0"/>
              </a:endParaRPr>
            </a:p>
          </p:txBody>
        </p:sp>
        <p:sp>
          <p:nvSpPr>
            <p:cNvPr id="176143" name="Rectangle 15"/>
            <p:cNvSpPr>
              <a:spLocks noChangeArrowheads="1"/>
            </p:cNvSpPr>
            <p:nvPr/>
          </p:nvSpPr>
          <p:spPr bwMode="auto">
            <a:xfrm>
              <a:off x="3993" y="2543"/>
              <a:ext cx="412" cy="125"/>
            </a:xfrm>
            <a:prstGeom prst="rect">
              <a:avLst/>
            </a:prstGeom>
            <a:noFill/>
            <a:ln w="9525">
              <a:noFill/>
              <a:miter lim="800000"/>
              <a:headEnd/>
              <a:tailEnd/>
            </a:ln>
          </p:spPr>
          <p:txBody>
            <a:bodyPr wrap="none" lIns="0" tIns="0" rIns="0" bIns="0">
              <a:spAutoFit/>
            </a:bodyPr>
            <a:lstStyle/>
            <a:p>
              <a:pPr defTabSz="820738"/>
              <a:r>
                <a:rPr lang="en-US" sz="1200" b="1">
                  <a:solidFill>
                    <a:srgbClr val="000000"/>
                  </a:solidFill>
                </a:rPr>
                <a:t>Oxygen </a:t>
              </a:r>
              <a:endParaRPr lang="en-US" sz="4300" b="1" baseline="-25000">
                <a:latin typeface="Times New Roman" pitchFamily="18" charset="0"/>
              </a:endParaRPr>
            </a:p>
          </p:txBody>
        </p:sp>
        <p:sp>
          <p:nvSpPr>
            <p:cNvPr id="176144" name="Rectangle 16"/>
            <p:cNvSpPr>
              <a:spLocks noChangeArrowheads="1"/>
            </p:cNvSpPr>
            <p:nvPr/>
          </p:nvSpPr>
          <p:spPr bwMode="auto">
            <a:xfrm>
              <a:off x="4399" y="2556"/>
              <a:ext cx="268" cy="106"/>
            </a:xfrm>
            <a:prstGeom prst="rect">
              <a:avLst/>
            </a:prstGeom>
            <a:noFill/>
            <a:ln w="9525">
              <a:noFill/>
              <a:miter lim="800000"/>
              <a:headEnd/>
              <a:tailEnd/>
            </a:ln>
          </p:spPr>
          <p:txBody>
            <a:bodyPr wrap="none" lIns="0" tIns="0" rIns="0" bIns="0">
              <a:spAutoFit/>
            </a:bodyPr>
            <a:lstStyle/>
            <a:p>
              <a:pPr defTabSz="820738"/>
              <a:r>
                <a:rPr lang="en-US" sz="1000" b="1">
                  <a:solidFill>
                    <a:srgbClr val="000000"/>
                  </a:solidFill>
                </a:rPr>
                <a:t>(mg/L)</a:t>
              </a:r>
              <a:endParaRPr lang="en-US" sz="4300" b="1" baseline="-25000">
                <a:latin typeface="Times New Roman" pitchFamily="18" charset="0"/>
              </a:endParaRPr>
            </a:p>
          </p:txBody>
        </p:sp>
        <p:sp>
          <p:nvSpPr>
            <p:cNvPr id="176145" name="Rectangle 17"/>
            <p:cNvSpPr>
              <a:spLocks noChangeArrowheads="1"/>
            </p:cNvSpPr>
            <p:nvPr/>
          </p:nvSpPr>
          <p:spPr bwMode="auto">
            <a:xfrm>
              <a:off x="4721" y="2543"/>
              <a:ext cx="307" cy="125"/>
            </a:xfrm>
            <a:prstGeom prst="rect">
              <a:avLst/>
            </a:prstGeom>
            <a:noFill/>
            <a:ln w="9525">
              <a:noFill/>
              <a:miter lim="800000"/>
              <a:headEnd/>
              <a:tailEnd/>
            </a:ln>
          </p:spPr>
          <p:txBody>
            <a:bodyPr wrap="none" lIns="0" tIns="0" rIns="0" bIns="0">
              <a:spAutoFit/>
            </a:bodyPr>
            <a:lstStyle/>
            <a:p>
              <a:pPr defTabSz="820738"/>
              <a:r>
                <a:rPr lang="en-US" sz="1200" b="1">
                  <a:solidFill>
                    <a:srgbClr val="000000"/>
                  </a:solidFill>
                </a:rPr>
                <a:t>Temp </a:t>
              </a:r>
              <a:endParaRPr lang="en-US" sz="4300" b="1" baseline="-25000">
                <a:latin typeface="Times New Roman" pitchFamily="18" charset="0"/>
              </a:endParaRPr>
            </a:p>
          </p:txBody>
        </p:sp>
        <p:sp>
          <p:nvSpPr>
            <p:cNvPr id="176146" name="Rectangle 18"/>
            <p:cNvSpPr>
              <a:spLocks noChangeArrowheads="1"/>
            </p:cNvSpPr>
            <p:nvPr/>
          </p:nvSpPr>
          <p:spPr bwMode="auto">
            <a:xfrm>
              <a:off x="5024" y="2517"/>
              <a:ext cx="44" cy="86"/>
            </a:xfrm>
            <a:prstGeom prst="rect">
              <a:avLst/>
            </a:prstGeom>
            <a:noFill/>
            <a:ln w="9525">
              <a:noFill/>
              <a:miter lim="800000"/>
              <a:headEnd/>
              <a:tailEnd/>
            </a:ln>
          </p:spPr>
          <p:txBody>
            <a:bodyPr wrap="none" lIns="0" tIns="0" rIns="0" bIns="0">
              <a:spAutoFit/>
            </a:bodyPr>
            <a:lstStyle/>
            <a:p>
              <a:pPr defTabSz="820738"/>
              <a:r>
                <a:rPr lang="en-US" sz="800" b="1">
                  <a:solidFill>
                    <a:srgbClr val="000000"/>
                  </a:solidFill>
                </a:rPr>
                <a:t>o</a:t>
              </a:r>
              <a:endParaRPr lang="en-US" sz="4300" b="1" baseline="-25000">
                <a:latin typeface="Times New Roman" pitchFamily="18" charset="0"/>
              </a:endParaRPr>
            </a:p>
          </p:txBody>
        </p:sp>
        <p:sp>
          <p:nvSpPr>
            <p:cNvPr id="176147" name="Rectangle 19"/>
            <p:cNvSpPr>
              <a:spLocks noChangeArrowheads="1"/>
            </p:cNvSpPr>
            <p:nvPr/>
          </p:nvSpPr>
          <p:spPr bwMode="auto">
            <a:xfrm>
              <a:off x="5069" y="2543"/>
              <a:ext cx="75" cy="125"/>
            </a:xfrm>
            <a:prstGeom prst="rect">
              <a:avLst/>
            </a:prstGeom>
            <a:noFill/>
            <a:ln w="9525">
              <a:noFill/>
              <a:miter lim="800000"/>
              <a:headEnd/>
              <a:tailEnd/>
            </a:ln>
          </p:spPr>
          <p:txBody>
            <a:bodyPr wrap="none" lIns="0" tIns="0" rIns="0" bIns="0">
              <a:spAutoFit/>
            </a:bodyPr>
            <a:lstStyle/>
            <a:p>
              <a:pPr defTabSz="820738"/>
              <a:r>
                <a:rPr lang="en-US" sz="1200" b="1">
                  <a:solidFill>
                    <a:srgbClr val="000000"/>
                  </a:solidFill>
                </a:rPr>
                <a:t>C</a:t>
              </a:r>
              <a:endParaRPr lang="en-US" sz="4300" b="1" baseline="-25000">
                <a:latin typeface="Times New Roman" pitchFamily="18" charset="0"/>
              </a:endParaRPr>
            </a:p>
          </p:txBody>
        </p:sp>
        <p:sp>
          <p:nvSpPr>
            <p:cNvPr id="176148" name="Rectangle 20"/>
            <p:cNvSpPr>
              <a:spLocks noChangeArrowheads="1"/>
            </p:cNvSpPr>
            <p:nvPr/>
          </p:nvSpPr>
          <p:spPr bwMode="auto">
            <a:xfrm>
              <a:off x="5185" y="2407"/>
              <a:ext cx="522" cy="125"/>
            </a:xfrm>
            <a:prstGeom prst="rect">
              <a:avLst/>
            </a:prstGeom>
            <a:noFill/>
            <a:ln w="9525">
              <a:noFill/>
              <a:miter lim="800000"/>
              <a:headEnd/>
              <a:tailEnd/>
            </a:ln>
          </p:spPr>
          <p:txBody>
            <a:bodyPr wrap="none" lIns="0" tIns="0" rIns="0" bIns="0">
              <a:spAutoFit/>
            </a:bodyPr>
            <a:lstStyle/>
            <a:p>
              <a:pPr defTabSz="820738"/>
              <a:r>
                <a:rPr lang="en-US" sz="1200" b="1">
                  <a:solidFill>
                    <a:srgbClr val="000000"/>
                  </a:solidFill>
                </a:rPr>
                <a:t>Dissolved </a:t>
              </a:r>
              <a:endParaRPr lang="en-US" sz="4300" b="1" baseline="-25000">
                <a:latin typeface="Times New Roman" pitchFamily="18" charset="0"/>
              </a:endParaRPr>
            </a:p>
          </p:txBody>
        </p:sp>
        <p:sp>
          <p:nvSpPr>
            <p:cNvPr id="176149" name="Rectangle 21"/>
            <p:cNvSpPr>
              <a:spLocks noChangeArrowheads="1"/>
            </p:cNvSpPr>
            <p:nvPr/>
          </p:nvSpPr>
          <p:spPr bwMode="auto">
            <a:xfrm>
              <a:off x="5185" y="2543"/>
              <a:ext cx="412" cy="125"/>
            </a:xfrm>
            <a:prstGeom prst="rect">
              <a:avLst/>
            </a:prstGeom>
            <a:noFill/>
            <a:ln w="9525">
              <a:noFill/>
              <a:miter lim="800000"/>
              <a:headEnd/>
              <a:tailEnd/>
            </a:ln>
          </p:spPr>
          <p:txBody>
            <a:bodyPr wrap="none" lIns="0" tIns="0" rIns="0" bIns="0">
              <a:spAutoFit/>
            </a:bodyPr>
            <a:lstStyle/>
            <a:p>
              <a:pPr defTabSz="820738"/>
              <a:r>
                <a:rPr lang="en-US" sz="1200" b="1">
                  <a:solidFill>
                    <a:srgbClr val="000000"/>
                  </a:solidFill>
                </a:rPr>
                <a:t>Oxygen </a:t>
              </a:r>
              <a:endParaRPr lang="en-US" sz="4300" b="1" baseline="-25000">
                <a:latin typeface="Times New Roman" pitchFamily="18" charset="0"/>
              </a:endParaRPr>
            </a:p>
          </p:txBody>
        </p:sp>
        <p:sp>
          <p:nvSpPr>
            <p:cNvPr id="176150" name="Rectangle 22"/>
            <p:cNvSpPr>
              <a:spLocks noChangeArrowheads="1"/>
            </p:cNvSpPr>
            <p:nvPr/>
          </p:nvSpPr>
          <p:spPr bwMode="auto">
            <a:xfrm>
              <a:off x="5590" y="2556"/>
              <a:ext cx="268" cy="106"/>
            </a:xfrm>
            <a:prstGeom prst="rect">
              <a:avLst/>
            </a:prstGeom>
            <a:noFill/>
            <a:ln w="9525">
              <a:noFill/>
              <a:miter lim="800000"/>
              <a:headEnd/>
              <a:tailEnd/>
            </a:ln>
          </p:spPr>
          <p:txBody>
            <a:bodyPr wrap="none" lIns="0" tIns="0" rIns="0" bIns="0">
              <a:spAutoFit/>
            </a:bodyPr>
            <a:lstStyle/>
            <a:p>
              <a:pPr defTabSz="820738"/>
              <a:r>
                <a:rPr lang="en-US" sz="1000" b="1">
                  <a:solidFill>
                    <a:srgbClr val="000000"/>
                  </a:solidFill>
                </a:rPr>
                <a:t>(mg/L)</a:t>
              </a:r>
              <a:endParaRPr lang="en-US" sz="4300" b="1" baseline="-25000">
                <a:latin typeface="Times New Roman" pitchFamily="18" charset="0"/>
              </a:endParaRPr>
            </a:p>
          </p:txBody>
        </p:sp>
        <p:sp>
          <p:nvSpPr>
            <p:cNvPr id="176151" name="Rectangle 23"/>
            <p:cNvSpPr>
              <a:spLocks noChangeArrowheads="1"/>
            </p:cNvSpPr>
            <p:nvPr/>
          </p:nvSpPr>
          <p:spPr bwMode="auto">
            <a:xfrm>
              <a:off x="3710" y="2699"/>
              <a:ext cx="58"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0</a:t>
              </a:r>
              <a:endParaRPr lang="en-US" sz="4300" b="1" baseline="-25000">
                <a:latin typeface="Times New Roman" pitchFamily="18" charset="0"/>
              </a:endParaRPr>
            </a:p>
          </p:txBody>
        </p:sp>
        <p:sp>
          <p:nvSpPr>
            <p:cNvPr id="176152" name="Rectangle 24"/>
            <p:cNvSpPr>
              <a:spLocks noChangeArrowheads="1"/>
            </p:cNvSpPr>
            <p:nvPr/>
          </p:nvSpPr>
          <p:spPr bwMode="auto">
            <a:xfrm>
              <a:off x="4232" y="2699"/>
              <a:ext cx="203"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14.6</a:t>
              </a:r>
              <a:endParaRPr lang="en-US" sz="4300" b="1" baseline="-25000">
                <a:latin typeface="Times New Roman" pitchFamily="18" charset="0"/>
              </a:endParaRPr>
            </a:p>
          </p:txBody>
        </p:sp>
        <p:sp>
          <p:nvSpPr>
            <p:cNvPr id="176153" name="Rectangle 25"/>
            <p:cNvSpPr>
              <a:spLocks noChangeArrowheads="1"/>
            </p:cNvSpPr>
            <p:nvPr/>
          </p:nvSpPr>
          <p:spPr bwMode="auto">
            <a:xfrm>
              <a:off x="4876" y="2699"/>
              <a:ext cx="116"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15</a:t>
              </a:r>
              <a:endParaRPr lang="en-US" sz="4300" b="1" baseline="-25000">
                <a:latin typeface="Times New Roman" pitchFamily="18" charset="0"/>
              </a:endParaRPr>
            </a:p>
          </p:txBody>
        </p:sp>
        <p:sp>
          <p:nvSpPr>
            <p:cNvPr id="176154" name="Rectangle 26"/>
            <p:cNvSpPr>
              <a:spLocks noChangeArrowheads="1"/>
            </p:cNvSpPr>
            <p:nvPr/>
          </p:nvSpPr>
          <p:spPr bwMode="auto">
            <a:xfrm>
              <a:off x="5423" y="2699"/>
              <a:ext cx="203"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10.1</a:t>
              </a:r>
              <a:endParaRPr lang="en-US" sz="4300" b="1" baseline="-25000">
                <a:latin typeface="Times New Roman" pitchFamily="18" charset="0"/>
              </a:endParaRPr>
            </a:p>
          </p:txBody>
        </p:sp>
        <p:sp>
          <p:nvSpPr>
            <p:cNvPr id="176155" name="Rectangle 27"/>
            <p:cNvSpPr>
              <a:spLocks noChangeArrowheads="1"/>
            </p:cNvSpPr>
            <p:nvPr/>
          </p:nvSpPr>
          <p:spPr bwMode="auto">
            <a:xfrm>
              <a:off x="3710" y="2829"/>
              <a:ext cx="58"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1</a:t>
              </a:r>
              <a:endParaRPr lang="en-US" sz="4300" b="1" baseline="-25000">
                <a:latin typeface="Times New Roman" pitchFamily="18" charset="0"/>
              </a:endParaRPr>
            </a:p>
          </p:txBody>
        </p:sp>
        <p:sp>
          <p:nvSpPr>
            <p:cNvPr id="176156" name="Rectangle 28"/>
            <p:cNvSpPr>
              <a:spLocks noChangeArrowheads="1"/>
            </p:cNvSpPr>
            <p:nvPr/>
          </p:nvSpPr>
          <p:spPr bwMode="auto">
            <a:xfrm>
              <a:off x="4232" y="2829"/>
              <a:ext cx="203"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14.2</a:t>
              </a:r>
              <a:endParaRPr lang="en-US" sz="4300" b="1" baseline="-25000">
                <a:latin typeface="Times New Roman" pitchFamily="18" charset="0"/>
              </a:endParaRPr>
            </a:p>
          </p:txBody>
        </p:sp>
        <p:sp>
          <p:nvSpPr>
            <p:cNvPr id="176157" name="Rectangle 29"/>
            <p:cNvSpPr>
              <a:spLocks noChangeArrowheads="1"/>
            </p:cNvSpPr>
            <p:nvPr/>
          </p:nvSpPr>
          <p:spPr bwMode="auto">
            <a:xfrm>
              <a:off x="4876" y="2829"/>
              <a:ext cx="116"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16</a:t>
              </a:r>
              <a:endParaRPr lang="en-US" sz="4300" b="1" baseline="-25000">
                <a:latin typeface="Times New Roman" pitchFamily="18" charset="0"/>
              </a:endParaRPr>
            </a:p>
          </p:txBody>
        </p:sp>
        <p:sp>
          <p:nvSpPr>
            <p:cNvPr id="176158" name="Rectangle 30"/>
            <p:cNvSpPr>
              <a:spLocks noChangeArrowheads="1"/>
            </p:cNvSpPr>
            <p:nvPr/>
          </p:nvSpPr>
          <p:spPr bwMode="auto">
            <a:xfrm>
              <a:off x="5455" y="2829"/>
              <a:ext cx="145" cy="125"/>
            </a:xfrm>
            <a:prstGeom prst="rect">
              <a:avLst/>
            </a:prstGeom>
            <a:noFill/>
            <a:ln w="9525">
              <a:noFill/>
              <a:miter lim="800000"/>
              <a:headEnd/>
              <a:tailEnd/>
            </a:ln>
          </p:spPr>
          <p:txBody>
            <a:bodyPr wrap="none" lIns="0" tIns="0" rIns="0" bIns="0">
              <a:spAutoFit/>
            </a:bodyPr>
            <a:lstStyle/>
            <a:p>
              <a:pPr defTabSz="820738"/>
              <a:r>
                <a:rPr lang="en-US" sz="1200" dirty="0">
                  <a:solidFill>
                    <a:srgbClr val="000000"/>
                  </a:solidFill>
                </a:rPr>
                <a:t>9.9</a:t>
              </a:r>
              <a:endParaRPr lang="en-US" sz="4300" b="1" baseline="-25000" dirty="0">
                <a:latin typeface="Times New Roman" pitchFamily="18" charset="0"/>
              </a:endParaRPr>
            </a:p>
          </p:txBody>
        </p:sp>
        <p:sp>
          <p:nvSpPr>
            <p:cNvPr id="176159" name="Rectangle 31"/>
            <p:cNvSpPr>
              <a:spLocks noChangeArrowheads="1"/>
            </p:cNvSpPr>
            <p:nvPr/>
          </p:nvSpPr>
          <p:spPr bwMode="auto">
            <a:xfrm>
              <a:off x="3710" y="2959"/>
              <a:ext cx="58"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2</a:t>
              </a:r>
              <a:endParaRPr lang="en-US" sz="4300" b="1" baseline="-25000">
                <a:latin typeface="Times New Roman" pitchFamily="18" charset="0"/>
              </a:endParaRPr>
            </a:p>
          </p:txBody>
        </p:sp>
        <p:sp>
          <p:nvSpPr>
            <p:cNvPr id="176160" name="Rectangle 32"/>
            <p:cNvSpPr>
              <a:spLocks noChangeArrowheads="1"/>
            </p:cNvSpPr>
            <p:nvPr/>
          </p:nvSpPr>
          <p:spPr bwMode="auto">
            <a:xfrm>
              <a:off x="4232" y="2959"/>
              <a:ext cx="203"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13.8</a:t>
              </a:r>
              <a:endParaRPr lang="en-US" sz="4300" b="1" baseline="-25000">
                <a:latin typeface="Times New Roman" pitchFamily="18" charset="0"/>
              </a:endParaRPr>
            </a:p>
          </p:txBody>
        </p:sp>
        <p:sp>
          <p:nvSpPr>
            <p:cNvPr id="176161" name="Rectangle 33"/>
            <p:cNvSpPr>
              <a:spLocks noChangeArrowheads="1"/>
            </p:cNvSpPr>
            <p:nvPr/>
          </p:nvSpPr>
          <p:spPr bwMode="auto">
            <a:xfrm>
              <a:off x="4876" y="2959"/>
              <a:ext cx="116"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17</a:t>
              </a:r>
              <a:endParaRPr lang="en-US" sz="4300" b="1" baseline="-25000">
                <a:latin typeface="Times New Roman" pitchFamily="18" charset="0"/>
              </a:endParaRPr>
            </a:p>
          </p:txBody>
        </p:sp>
        <p:sp>
          <p:nvSpPr>
            <p:cNvPr id="176162" name="Rectangle 34"/>
            <p:cNvSpPr>
              <a:spLocks noChangeArrowheads="1"/>
            </p:cNvSpPr>
            <p:nvPr/>
          </p:nvSpPr>
          <p:spPr bwMode="auto">
            <a:xfrm>
              <a:off x="5455" y="2959"/>
              <a:ext cx="145"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9.7</a:t>
              </a:r>
              <a:endParaRPr lang="en-US" sz="4300" b="1" baseline="-25000">
                <a:latin typeface="Times New Roman" pitchFamily="18" charset="0"/>
              </a:endParaRPr>
            </a:p>
          </p:txBody>
        </p:sp>
        <p:sp>
          <p:nvSpPr>
            <p:cNvPr id="176163" name="Rectangle 35"/>
            <p:cNvSpPr>
              <a:spLocks noChangeArrowheads="1"/>
            </p:cNvSpPr>
            <p:nvPr/>
          </p:nvSpPr>
          <p:spPr bwMode="auto">
            <a:xfrm>
              <a:off x="3710" y="3089"/>
              <a:ext cx="58"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3</a:t>
              </a:r>
              <a:endParaRPr lang="en-US" sz="4300" b="1" baseline="-25000">
                <a:latin typeface="Times New Roman" pitchFamily="18" charset="0"/>
              </a:endParaRPr>
            </a:p>
          </p:txBody>
        </p:sp>
        <p:sp>
          <p:nvSpPr>
            <p:cNvPr id="176164" name="Rectangle 36"/>
            <p:cNvSpPr>
              <a:spLocks noChangeArrowheads="1"/>
            </p:cNvSpPr>
            <p:nvPr/>
          </p:nvSpPr>
          <p:spPr bwMode="auto">
            <a:xfrm>
              <a:off x="4232" y="3089"/>
              <a:ext cx="203" cy="125"/>
            </a:xfrm>
            <a:prstGeom prst="rect">
              <a:avLst/>
            </a:prstGeom>
            <a:noFill/>
            <a:ln w="9525">
              <a:noFill/>
              <a:miter lim="800000"/>
              <a:headEnd/>
              <a:tailEnd/>
            </a:ln>
          </p:spPr>
          <p:txBody>
            <a:bodyPr wrap="none" lIns="0" tIns="0" rIns="0" bIns="0">
              <a:spAutoFit/>
            </a:bodyPr>
            <a:lstStyle/>
            <a:p>
              <a:pPr defTabSz="820738"/>
              <a:r>
                <a:rPr lang="en-US" sz="1200" dirty="0">
                  <a:solidFill>
                    <a:srgbClr val="000000"/>
                  </a:solidFill>
                </a:rPr>
                <a:t>13.5</a:t>
              </a:r>
              <a:endParaRPr lang="en-US" sz="4300" b="1" baseline="-25000" dirty="0">
                <a:latin typeface="Times New Roman" pitchFamily="18" charset="0"/>
              </a:endParaRPr>
            </a:p>
          </p:txBody>
        </p:sp>
        <p:sp>
          <p:nvSpPr>
            <p:cNvPr id="176165" name="Rectangle 37"/>
            <p:cNvSpPr>
              <a:spLocks noChangeArrowheads="1"/>
            </p:cNvSpPr>
            <p:nvPr/>
          </p:nvSpPr>
          <p:spPr bwMode="auto">
            <a:xfrm>
              <a:off x="4876" y="3089"/>
              <a:ext cx="116"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18</a:t>
              </a:r>
              <a:endParaRPr lang="en-US" sz="4300" b="1" baseline="-25000">
                <a:latin typeface="Times New Roman" pitchFamily="18" charset="0"/>
              </a:endParaRPr>
            </a:p>
          </p:txBody>
        </p:sp>
        <p:sp>
          <p:nvSpPr>
            <p:cNvPr id="176166" name="Rectangle 38"/>
            <p:cNvSpPr>
              <a:spLocks noChangeArrowheads="1"/>
            </p:cNvSpPr>
            <p:nvPr/>
          </p:nvSpPr>
          <p:spPr bwMode="auto">
            <a:xfrm>
              <a:off x="5455" y="3089"/>
              <a:ext cx="145"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9.6</a:t>
              </a:r>
              <a:endParaRPr lang="en-US" sz="4300" b="1" baseline="-25000">
                <a:latin typeface="Times New Roman" pitchFamily="18" charset="0"/>
              </a:endParaRPr>
            </a:p>
          </p:txBody>
        </p:sp>
        <p:sp>
          <p:nvSpPr>
            <p:cNvPr id="176167" name="Rectangle 39"/>
            <p:cNvSpPr>
              <a:spLocks noChangeArrowheads="1"/>
            </p:cNvSpPr>
            <p:nvPr/>
          </p:nvSpPr>
          <p:spPr bwMode="auto">
            <a:xfrm>
              <a:off x="3710" y="3220"/>
              <a:ext cx="58"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4</a:t>
              </a:r>
              <a:endParaRPr lang="en-US" sz="4300" b="1" baseline="-25000">
                <a:latin typeface="Times New Roman" pitchFamily="18" charset="0"/>
              </a:endParaRPr>
            </a:p>
          </p:txBody>
        </p:sp>
        <p:sp>
          <p:nvSpPr>
            <p:cNvPr id="176168" name="Rectangle 40"/>
            <p:cNvSpPr>
              <a:spLocks noChangeArrowheads="1"/>
            </p:cNvSpPr>
            <p:nvPr/>
          </p:nvSpPr>
          <p:spPr bwMode="auto">
            <a:xfrm>
              <a:off x="4232" y="3220"/>
              <a:ext cx="203"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13.1</a:t>
              </a:r>
              <a:endParaRPr lang="en-US" sz="4300" b="1" baseline="-25000">
                <a:latin typeface="Times New Roman" pitchFamily="18" charset="0"/>
              </a:endParaRPr>
            </a:p>
          </p:txBody>
        </p:sp>
        <p:sp>
          <p:nvSpPr>
            <p:cNvPr id="176169" name="Rectangle 41"/>
            <p:cNvSpPr>
              <a:spLocks noChangeArrowheads="1"/>
            </p:cNvSpPr>
            <p:nvPr/>
          </p:nvSpPr>
          <p:spPr bwMode="auto">
            <a:xfrm>
              <a:off x="4876" y="3220"/>
              <a:ext cx="116"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19</a:t>
              </a:r>
              <a:endParaRPr lang="en-US" sz="4300" b="1" baseline="-25000">
                <a:latin typeface="Times New Roman" pitchFamily="18" charset="0"/>
              </a:endParaRPr>
            </a:p>
          </p:txBody>
        </p:sp>
        <p:sp>
          <p:nvSpPr>
            <p:cNvPr id="176170" name="Rectangle 42"/>
            <p:cNvSpPr>
              <a:spLocks noChangeArrowheads="1"/>
            </p:cNvSpPr>
            <p:nvPr/>
          </p:nvSpPr>
          <p:spPr bwMode="auto">
            <a:xfrm>
              <a:off x="5455" y="3220"/>
              <a:ext cx="145"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9.3</a:t>
              </a:r>
              <a:endParaRPr lang="en-US" sz="4300" b="1" baseline="-25000">
                <a:latin typeface="Times New Roman" pitchFamily="18" charset="0"/>
              </a:endParaRPr>
            </a:p>
          </p:txBody>
        </p:sp>
        <p:sp>
          <p:nvSpPr>
            <p:cNvPr id="176171" name="Rectangle 43"/>
            <p:cNvSpPr>
              <a:spLocks noChangeArrowheads="1"/>
            </p:cNvSpPr>
            <p:nvPr/>
          </p:nvSpPr>
          <p:spPr bwMode="auto">
            <a:xfrm>
              <a:off x="3710" y="3350"/>
              <a:ext cx="58"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5</a:t>
              </a:r>
              <a:endParaRPr lang="en-US" sz="4300" b="1" baseline="-25000">
                <a:latin typeface="Times New Roman" pitchFamily="18" charset="0"/>
              </a:endParaRPr>
            </a:p>
          </p:txBody>
        </p:sp>
        <p:sp>
          <p:nvSpPr>
            <p:cNvPr id="176172" name="Rectangle 44"/>
            <p:cNvSpPr>
              <a:spLocks noChangeArrowheads="1"/>
            </p:cNvSpPr>
            <p:nvPr/>
          </p:nvSpPr>
          <p:spPr bwMode="auto">
            <a:xfrm>
              <a:off x="4232" y="3350"/>
              <a:ext cx="203"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12.8</a:t>
              </a:r>
              <a:endParaRPr lang="en-US" sz="4300" b="1" baseline="-25000">
                <a:latin typeface="Times New Roman" pitchFamily="18" charset="0"/>
              </a:endParaRPr>
            </a:p>
          </p:txBody>
        </p:sp>
        <p:sp>
          <p:nvSpPr>
            <p:cNvPr id="176173" name="Rectangle 45"/>
            <p:cNvSpPr>
              <a:spLocks noChangeArrowheads="1"/>
            </p:cNvSpPr>
            <p:nvPr/>
          </p:nvSpPr>
          <p:spPr bwMode="auto">
            <a:xfrm>
              <a:off x="4876" y="3350"/>
              <a:ext cx="116"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20</a:t>
              </a:r>
              <a:endParaRPr lang="en-US" sz="4300" b="1" baseline="-25000">
                <a:latin typeface="Times New Roman" pitchFamily="18" charset="0"/>
              </a:endParaRPr>
            </a:p>
          </p:txBody>
        </p:sp>
        <p:sp>
          <p:nvSpPr>
            <p:cNvPr id="176174" name="Rectangle 46"/>
            <p:cNvSpPr>
              <a:spLocks noChangeArrowheads="1"/>
            </p:cNvSpPr>
            <p:nvPr/>
          </p:nvSpPr>
          <p:spPr bwMode="auto">
            <a:xfrm>
              <a:off x="5455" y="3350"/>
              <a:ext cx="145"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9.1</a:t>
              </a:r>
              <a:endParaRPr lang="en-US" sz="4300" b="1" baseline="-25000">
                <a:latin typeface="Times New Roman" pitchFamily="18" charset="0"/>
              </a:endParaRPr>
            </a:p>
          </p:txBody>
        </p:sp>
        <p:sp>
          <p:nvSpPr>
            <p:cNvPr id="176175" name="Rectangle 47"/>
            <p:cNvSpPr>
              <a:spLocks noChangeArrowheads="1"/>
            </p:cNvSpPr>
            <p:nvPr/>
          </p:nvSpPr>
          <p:spPr bwMode="auto">
            <a:xfrm>
              <a:off x="3710" y="3480"/>
              <a:ext cx="58"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6</a:t>
              </a:r>
              <a:endParaRPr lang="en-US" sz="4300" b="1" baseline="-25000">
                <a:latin typeface="Times New Roman" pitchFamily="18" charset="0"/>
              </a:endParaRPr>
            </a:p>
          </p:txBody>
        </p:sp>
        <p:sp>
          <p:nvSpPr>
            <p:cNvPr id="176176" name="Rectangle 48"/>
            <p:cNvSpPr>
              <a:spLocks noChangeArrowheads="1"/>
            </p:cNvSpPr>
            <p:nvPr/>
          </p:nvSpPr>
          <p:spPr bwMode="auto">
            <a:xfrm>
              <a:off x="4232" y="3480"/>
              <a:ext cx="203"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12.5</a:t>
              </a:r>
              <a:endParaRPr lang="en-US" sz="4300" b="1" baseline="-25000">
                <a:latin typeface="Times New Roman" pitchFamily="18" charset="0"/>
              </a:endParaRPr>
            </a:p>
          </p:txBody>
        </p:sp>
        <p:sp>
          <p:nvSpPr>
            <p:cNvPr id="176177" name="Rectangle 49"/>
            <p:cNvSpPr>
              <a:spLocks noChangeArrowheads="1"/>
            </p:cNvSpPr>
            <p:nvPr/>
          </p:nvSpPr>
          <p:spPr bwMode="auto">
            <a:xfrm>
              <a:off x="4876" y="3480"/>
              <a:ext cx="116"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21</a:t>
              </a:r>
              <a:endParaRPr lang="en-US" sz="4300" b="1" baseline="-25000">
                <a:latin typeface="Times New Roman" pitchFamily="18" charset="0"/>
              </a:endParaRPr>
            </a:p>
          </p:txBody>
        </p:sp>
        <p:sp>
          <p:nvSpPr>
            <p:cNvPr id="176178" name="Rectangle 50"/>
            <p:cNvSpPr>
              <a:spLocks noChangeArrowheads="1"/>
            </p:cNvSpPr>
            <p:nvPr/>
          </p:nvSpPr>
          <p:spPr bwMode="auto">
            <a:xfrm>
              <a:off x="5455" y="3480"/>
              <a:ext cx="145"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8.9</a:t>
              </a:r>
              <a:endParaRPr lang="en-US" sz="4300" b="1" baseline="-25000">
                <a:latin typeface="Times New Roman" pitchFamily="18" charset="0"/>
              </a:endParaRPr>
            </a:p>
          </p:txBody>
        </p:sp>
        <p:sp>
          <p:nvSpPr>
            <p:cNvPr id="176179" name="Rectangle 51"/>
            <p:cNvSpPr>
              <a:spLocks noChangeArrowheads="1"/>
            </p:cNvSpPr>
            <p:nvPr/>
          </p:nvSpPr>
          <p:spPr bwMode="auto">
            <a:xfrm>
              <a:off x="3710" y="3610"/>
              <a:ext cx="58"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7</a:t>
              </a:r>
              <a:endParaRPr lang="en-US" sz="4300" b="1" baseline="-25000">
                <a:latin typeface="Times New Roman" pitchFamily="18" charset="0"/>
              </a:endParaRPr>
            </a:p>
          </p:txBody>
        </p:sp>
        <p:sp>
          <p:nvSpPr>
            <p:cNvPr id="176180" name="Rectangle 52"/>
            <p:cNvSpPr>
              <a:spLocks noChangeArrowheads="1"/>
            </p:cNvSpPr>
            <p:nvPr/>
          </p:nvSpPr>
          <p:spPr bwMode="auto">
            <a:xfrm>
              <a:off x="4232" y="3610"/>
              <a:ext cx="203"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12.1</a:t>
              </a:r>
              <a:endParaRPr lang="en-US" sz="4300" b="1" baseline="-25000">
                <a:latin typeface="Times New Roman" pitchFamily="18" charset="0"/>
              </a:endParaRPr>
            </a:p>
          </p:txBody>
        </p:sp>
        <p:sp>
          <p:nvSpPr>
            <p:cNvPr id="176181" name="Rectangle 53"/>
            <p:cNvSpPr>
              <a:spLocks noChangeArrowheads="1"/>
            </p:cNvSpPr>
            <p:nvPr/>
          </p:nvSpPr>
          <p:spPr bwMode="auto">
            <a:xfrm>
              <a:off x="4876" y="3610"/>
              <a:ext cx="116"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22</a:t>
              </a:r>
              <a:endParaRPr lang="en-US" sz="4300" b="1" baseline="-25000">
                <a:latin typeface="Times New Roman" pitchFamily="18" charset="0"/>
              </a:endParaRPr>
            </a:p>
          </p:txBody>
        </p:sp>
        <p:sp>
          <p:nvSpPr>
            <p:cNvPr id="176182" name="Rectangle 54"/>
            <p:cNvSpPr>
              <a:spLocks noChangeArrowheads="1"/>
            </p:cNvSpPr>
            <p:nvPr/>
          </p:nvSpPr>
          <p:spPr bwMode="auto">
            <a:xfrm>
              <a:off x="5455" y="3610"/>
              <a:ext cx="145"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8.7</a:t>
              </a:r>
              <a:endParaRPr lang="en-US" sz="4300" b="1" baseline="-25000">
                <a:latin typeface="Times New Roman" pitchFamily="18" charset="0"/>
              </a:endParaRPr>
            </a:p>
          </p:txBody>
        </p:sp>
        <p:sp>
          <p:nvSpPr>
            <p:cNvPr id="176183" name="Rectangle 55"/>
            <p:cNvSpPr>
              <a:spLocks noChangeArrowheads="1"/>
            </p:cNvSpPr>
            <p:nvPr/>
          </p:nvSpPr>
          <p:spPr bwMode="auto">
            <a:xfrm>
              <a:off x="3710" y="3740"/>
              <a:ext cx="58"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8</a:t>
              </a:r>
              <a:endParaRPr lang="en-US" sz="4300" b="1" baseline="-25000">
                <a:latin typeface="Times New Roman" pitchFamily="18" charset="0"/>
              </a:endParaRPr>
            </a:p>
          </p:txBody>
        </p:sp>
        <p:sp>
          <p:nvSpPr>
            <p:cNvPr id="176184" name="Rectangle 56"/>
            <p:cNvSpPr>
              <a:spLocks noChangeArrowheads="1"/>
            </p:cNvSpPr>
            <p:nvPr/>
          </p:nvSpPr>
          <p:spPr bwMode="auto">
            <a:xfrm>
              <a:off x="4232" y="3740"/>
              <a:ext cx="203"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11.8</a:t>
              </a:r>
              <a:endParaRPr lang="en-US" sz="4300" b="1" baseline="-25000">
                <a:latin typeface="Times New Roman" pitchFamily="18" charset="0"/>
              </a:endParaRPr>
            </a:p>
          </p:txBody>
        </p:sp>
        <p:sp>
          <p:nvSpPr>
            <p:cNvPr id="176185" name="Rectangle 57"/>
            <p:cNvSpPr>
              <a:spLocks noChangeArrowheads="1"/>
            </p:cNvSpPr>
            <p:nvPr/>
          </p:nvSpPr>
          <p:spPr bwMode="auto">
            <a:xfrm>
              <a:off x="4876" y="3740"/>
              <a:ext cx="116"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23</a:t>
              </a:r>
              <a:endParaRPr lang="en-US" sz="4300" b="1" baseline="-25000">
                <a:latin typeface="Times New Roman" pitchFamily="18" charset="0"/>
              </a:endParaRPr>
            </a:p>
          </p:txBody>
        </p:sp>
        <p:sp>
          <p:nvSpPr>
            <p:cNvPr id="176186" name="Rectangle 58"/>
            <p:cNvSpPr>
              <a:spLocks noChangeArrowheads="1"/>
            </p:cNvSpPr>
            <p:nvPr/>
          </p:nvSpPr>
          <p:spPr bwMode="auto">
            <a:xfrm>
              <a:off x="5455" y="3740"/>
              <a:ext cx="145"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8.6</a:t>
              </a:r>
              <a:endParaRPr lang="en-US" sz="4300" b="1" baseline="-25000">
                <a:latin typeface="Times New Roman" pitchFamily="18" charset="0"/>
              </a:endParaRPr>
            </a:p>
          </p:txBody>
        </p:sp>
        <p:sp>
          <p:nvSpPr>
            <p:cNvPr id="176187" name="Rectangle 59"/>
            <p:cNvSpPr>
              <a:spLocks noChangeArrowheads="1"/>
            </p:cNvSpPr>
            <p:nvPr/>
          </p:nvSpPr>
          <p:spPr bwMode="auto">
            <a:xfrm>
              <a:off x="3710" y="3870"/>
              <a:ext cx="58"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9</a:t>
              </a:r>
              <a:endParaRPr lang="en-US" sz="4300" b="1" baseline="-25000">
                <a:latin typeface="Times New Roman" pitchFamily="18" charset="0"/>
              </a:endParaRPr>
            </a:p>
          </p:txBody>
        </p:sp>
        <p:sp>
          <p:nvSpPr>
            <p:cNvPr id="176188" name="Rectangle 60"/>
            <p:cNvSpPr>
              <a:spLocks noChangeArrowheads="1"/>
            </p:cNvSpPr>
            <p:nvPr/>
          </p:nvSpPr>
          <p:spPr bwMode="auto">
            <a:xfrm>
              <a:off x="4232" y="3870"/>
              <a:ext cx="203"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11.6</a:t>
              </a:r>
              <a:endParaRPr lang="en-US" sz="4300" b="1" baseline="-25000">
                <a:latin typeface="Times New Roman" pitchFamily="18" charset="0"/>
              </a:endParaRPr>
            </a:p>
          </p:txBody>
        </p:sp>
        <p:sp>
          <p:nvSpPr>
            <p:cNvPr id="176189" name="Rectangle 61"/>
            <p:cNvSpPr>
              <a:spLocks noChangeArrowheads="1"/>
            </p:cNvSpPr>
            <p:nvPr/>
          </p:nvSpPr>
          <p:spPr bwMode="auto">
            <a:xfrm>
              <a:off x="4876" y="3870"/>
              <a:ext cx="116"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24</a:t>
              </a:r>
              <a:endParaRPr lang="en-US" sz="4300" b="1" baseline="-25000">
                <a:latin typeface="Times New Roman" pitchFamily="18" charset="0"/>
              </a:endParaRPr>
            </a:p>
          </p:txBody>
        </p:sp>
        <p:sp>
          <p:nvSpPr>
            <p:cNvPr id="176190" name="Rectangle 62"/>
            <p:cNvSpPr>
              <a:spLocks noChangeArrowheads="1"/>
            </p:cNvSpPr>
            <p:nvPr/>
          </p:nvSpPr>
          <p:spPr bwMode="auto">
            <a:xfrm>
              <a:off x="5455" y="3870"/>
              <a:ext cx="145"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8.4</a:t>
              </a:r>
              <a:endParaRPr lang="en-US" sz="4300" b="1" baseline="-25000">
                <a:latin typeface="Times New Roman" pitchFamily="18" charset="0"/>
              </a:endParaRPr>
            </a:p>
          </p:txBody>
        </p:sp>
        <p:sp>
          <p:nvSpPr>
            <p:cNvPr id="176191" name="Rectangle 63"/>
            <p:cNvSpPr>
              <a:spLocks noChangeArrowheads="1"/>
            </p:cNvSpPr>
            <p:nvPr/>
          </p:nvSpPr>
          <p:spPr bwMode="auto">
            <a:xfrm>
              <a:off x="3684" y="4000"/>
              <a:ext cx="116"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10</a:t>
              </a:r>
              <a:endParaRPr lang="en-US" sz="4300" b="1" baseline="-25000">
                <a:latin typeface="Times New Roman" pitchFamily="18" charset="0"/>
              </a:endParaRPr>
            </a:p>
          </p:txBody>
        </p:sp>
        <p:sp>
          <p:nvSpPr>
            <p:cNvPr id="176192" name="Rectangle 64"/>
            <p:cNvSpPr>
              <a:spLocks noChangeArrowheads="1"/>
            </p:cNvSpPr>
            <p:nvPr/>
          </p:nvSpPr>
          <p:spPr bwMode="auto">
            <a:xfrm>
              <a:off x="4232" y="4000"/>
              <a:ext cx="203"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11.3</a:t>
              </a:r>
              <a:endParaRPr lang="en-US" sz="4300" b="1" baseline="-25000">
                <a:latin typeface="Times New Roman" pitchFamily="18" charset="0"/>
              </a:endParaRPr>
            </a:p>
          </p:txBody>
        </p:sp>
        <p:sp>
          <p:nvSpPr>
            <p:cNvPr id="176193" name="Rectangle 65"/>
            <p:cNvSpPr>
              <a:spLocks noChangeArrowheads="1"/>
            </p:cNvSpPr>
            <p:nvPr/>
          </p:nvSpPr>
          <p:spPr bwMode="auto">
            <a:xfrm>
              <a:off x="4876" y="4000"/>
              <a:ext cx="116"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25</a:t>
              </a:r>
              <a:endParaRPr lang="en-US" sz="4300" b="1" baseline="-25000">
                <a:latin typeface="Times New Roman" pitchFamily="18" charset="0"/>
              </a:endParaRPr>
            </a:p>
          </p:txBody>
        </p:sp>
        <p:sp>
          <p:nvSpPr>
            <p:cNvPr id="176194" name="Rectangle 66"/>
            <p:cNvSpPr>
              <a:spLocks noChangeArrowheads="1"/>
            </p:cNvSpPr>
            <p:nvPr/>
          </p:nvSpPr>
          <p:spPr bwMode="auto">
            <a:xfrm>
              <a:off x="5455" y="4000"/>
              <a:ext cx="145"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8.3</a:t>
              </a:r>
              <a:endParaRPr lang="en-US" sz="4300" b="1" baseline="-25000">
                <a:latin typeface="Times New Roman" pitchFamily="18" charset="0"/>
              </a:endParaRPr>
            </a:p>
          </p:txBody>
        </p:sp>
        <p:sp>
          <p:nvSpPr>
            <p:cNvPr id="176195" name="Rectangle 67"/>
            <p:cNvSpPr>
              <a:spLocks noChangeArrowheads="1"/>
            </p:cNvSpPr>
            <p:nvPr/>
          </p:nvSpPr>
          <p:spPr bwMode="auto">
            <a:xfrm>
              <a:off x="3684" y="4130"/>
              <a:ext cx="116"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11</a:t>
              </a:r>
              <a:endParaRPr lang="en-US" sz="4300" b="1" baseline="-25000">
                <a:latin typeface="Times New Roman" pitchFamily="18" charset="0"/>
              </a:endParaRPr>
            </a:p>
          </p:txBody>
        </p:sp>
        <p:sp>
          <p:nvSpPr>
            <p:cNvPr id="176196" name="Rectangle 68"/>
            <p:cNvSpPr>
              <a:spLocks noChangeArrowheads="1"/>
            </p:cNvSpPr>
            <p:nvPr/>
          </p:nvSpPr>
          <p:spPr bwMode="auto">
            <a:xfrm>
              <a:off x="4232" y="4130"/>
              <a:ext cx="203"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11.0</a:t>
              </a:r>
              <a:endParaRPr lang="en-US" sz="4300" b="1" baseline="-25000">
                <a:latin typeface="Times New Roman" pitchFamily="18" charset="0"/>
              </a:endParaRPr>
            </a:p>
          </p:txBody>
        </p:sp>
        <p:sp>
          <p:nvSpPr>
            <p:cNvPr id="176197" name="Rectangle 69"/>
            <p:cNvSpPr>
              <a:spLocks noChangeArrowheads="1"/>
            </p:cNvSpPr>
            <p:nvPr/>
          </p:nvSpPr>
          <p:spPr bwMode="auto">
            <a:xfrm>
              <a:off x="4876" y="4130"/>
              <a:ext cx="116"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26</a:t>
              </a:r>
              <a:endParaRPr lang="en-US" sz="4300" b="1" baseline="-25000">
                <a:latin typeface="Times New Roman" pitchFamily="18" charset="0"/>
              </a:endParaRPr>
            </a:p>
          </p:txBody>
        </p:sp>
        <p:sp>
          <p:nvSpPr>
            <p:cNvPr id="176198" name="Rectangle 70"/>
            <p:cNvSpPr>
              <a:spLocks noChangeArrowheads="1"/>
            </p:cNvSpPr>
            <p:nvPr/>
          </p:nvSpPr>
          <p:spPr bwMode="auto">
            <a:xfrm>
              <a:off x="5455" y="4130"/>
              <a:ext cx="145"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8.1</a:t>
              </a:r>
              <a:endParaRPr lang="en-US" sz="4300" b="1" baseline="-25000">
                <a:latin typeface="Times New Roman" pitchFamily="18" charset="0"/>
              </a:endParaRPr>
            </a:p>
          </p:txBody>
        </p:sp>
        <p:sp>
          <p:nvSpPr>
            <p:cNvPr id="176199" name="Rectangle 71"/>
            <p:cNvSpPr>
              <a:spLocks noChangeArrowheads="1"/>
            </p:cNvSpPr>
            <p:nvPr/>
          </p:nvSpPr>
          <p:spPr bwMode="auto">
            <a:xfrm>
              <a:off x="3684" y="4260"/>
              <a:ext cx="116"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12</a:t>
              </a:r>
              <a:endParaRPr lang="en-US" sz="4300" b="1" baseline="-25000">
                <a:latin typeface="Times New Roman" pitchFamily="18" charset="0"/>
              </a:endParaRPr>
            </a:p>
          </p:txBody>
        </p:sp>
        <p:sp>
          <p:nvSpPr>
            <p:cNvPr id="176200" name="Rectangle 72"/>
            <p:cNvSpPr>
              <a:spLocks noChangeArrowheads="1"/>
            </p:cNvSpPr>
            <p:nvPr/>
          </p:nvSpPr>
          <p:spPr bwMode="auto">
            <a:xfrm>
              <a:off x="4232" y="4260"/>
              <a:ext cx="203"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10.8</a:t>
              </a:r>
              <a:endParaRPr lang="en-US" sz="4300" b="1" baseline="-25000">
                <a:latin typeface="Times New Roman" pitchFamily="18" charset="0"/>
              </a:endParaRPr>
            </a:p>
          </p:txBody>
        </p:sp>
        <p:sp>
          <p:nvSpPr>
            <p:cNvPr id="176201" name="Rectangle 73"/>
            <p:cNvSpPr>
              <a:spLocks noChangeArrowheads="1"/>
            </p:cNvSpPr>
            <p:nvPr/>
          </p:nvSpPr>
          <p:spPr bwMode="auto">
            <a:xfrm>
              <a:off x="4876" y="4260"/>
              <a:ext cx="116"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27</a:t>
              </a:r>
              <a:endParaRPr lang="en-US" sz="4300" b="1" baseline="-25000">
                <a:latin typeface="Times New Roman" pitchFamily="18" charset="0"/>
              </a:endParaRPr>
            </a:p>
          </p:txBody>
        </p:sp>
        <p:sp>
          <p:nvSpPr>
            <p:cNvPr id="176202" name="Rectangle 74"/>
            <p:cNvSpPr>
              <a:spLocks noChangeArrowheads="1"/>
            </p:cNvSpPr>
            <p:nvPr/>
          </p:nvSpPr>
          <p:spPr bwMode="auto">
            <a:xfrm>
              <a:off x="5455" y="4260"/>
              <a:ext cx="145"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8.0</a:t>
              </a:r>
              <a:endParaRPr lang="en-US" sz="4300" b="1" baseline="-25000">
                <a:latin typeface="Times New Roman" pitchFamily="18" charset="0"/>
              </a:endParaRPr>
            </a:p>
          </p:txBody>
        </p:sp>
        <p:sp>
          <p:nvSpPr>
            <p:cNvPr id="176203" name="Rectangle 75"/>
            <p:cNvSpPr>
              <a:spLocks noChangeArrowheads="1"/>
            </p:cNvSpPr>
            <p:nvPr/>
          </p:nvSpPr>
          <p:spPr bwMode="auto">
            <a:xfrm>
              <a:off x="3684" y="4390"/>
              <a:ext cx="116"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13</a:t>
              </a:r>
              <a:endParaRPr lang="en-US" sz="4300" b="1" baseline="-25000">
                <a:latin typeface="Times New Roman" pitchFamily="18" charset="0"/>
              </a:endParaRPr>
            </a:p>
          </p:txBody>
        </p:sp>
        <p:sp>
          <p:nvSpPr>
            <p:cNvPr id="176204" name="Rectangle 76"/>
            <p:cNvSpPr>
              <a:spLocks noChangeArrowheads="1"/>
            </p:cNvSpPr>
            <p:nvPr/>
          </p:nvSpPr>
          <p:spPr bwMode="auto">
            <a:xfrm>
              <a:off x="4232" y="4390"/>
              <a:ext cx="203"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10.5</a:t>
              </a:r>
              <a:endParaRPr lang="en-US" sz="4300" b="1" baseline="-25000">
                <a:latin typeface="Times New Roman" pitchFamily="18" charset="0"/>
              </a:endParaRPr>
            </a:p>
          </p:txBody>
        </p:sp>
        <p:sp>
          <p:nvSpPr>
            <p:cNvPr id="176205" name="Rectangle 77"/>
            <p:cNvSpPr>
              <a:spLocks noChangeArrowheads="1"/>
            </p:cNvSpPr>
            <p:nvPr/>
          </p:nvSpPr>
          <p:spPr bwMode="auto">
            <a:xfrm>
              <a:off x="4876" y="4390"/>
              <a:ext cx="116"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28</a:t>
              </a:r>
              <a:endParaRPr lang="en-US" sz="4300" b="1" baseline="-25000">
                <a:latin typeface="Times New Roman" pitchFamily="18" charset="0"/>
              </a:endParaRPr>
            </a:p>
          </p:txBody>
        </p:sp>
        <p:sp>
          <p:nvSpPr>
            <p:cNvPr id="176206" name="Rectangle 78"/>
            <p:cNvSpPr>
              <a:spLocks noChangeArrowheads="1"/>
            </p:cNvSpPr>
            <p:nvPr/>
          </p:nvSpPr>
          <p:spPr bwMode="auto">
            <a:xfrm>
              <a:off x="5455" y="4390"/>
              <a:ext cx="145"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7.8</a:t>
              </a:r>
              <a:endParaRPr lang="en-US" sz="4300" b="1" baseline="-25000">
                <a:latin typeface="Times New Roman" pitchFamily="18" charset="0"/>
              </a:endParaRPr>
            </a:p>
          </p:txBody>
        </p:sp>
        <p:sp>
          <p:nvSpPr>
            <p:cNvPr id="176207" name="Rectangle 79"/>
            <p:cNvSpPr>
              <a:spLocks noChangeArrowheads="1"/>
            </p:cNvSpPr>
            <p:nvPr/>
          </p:nvSpPr>
          <p:spPr bwMode="auto">
            <a:xfrm>
              <a:off x="3684" y="4520"/>
              <a:ext cx="116"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14</a:t>
              </a:r>
              <a:endParaRPr lang="en-US" sz="4300" b="1" baseline="-25000">
                <a:latin typeface="Times New Roman" pitchFamily="18" charset="0"/>
              </a:endParaRPr>
            </a:p>
          </p:txBody>
        </p:sp>
        <p:sp>
          <p:nvSpPr>
            <p:cNvPr id="176208" name="Rectangle 80"/>
            <p:cNvSpPr>
              <a:spLocks noChangeArrowheads="1"/>
            </p:cNvSpPr>
            <p:nvPr/>
          </p:nvSpPr>
          <p:spPr bwMode="auto">
            <a:xfrm>
              <a:off x="4232" y="4520"/>
              <a:ext cx="203"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10.3</a:t>
              </a:r>
              <a:endParaRPr lang="en-US" sz="4300" b="1" baseline="-25000">
                <a:latin typeface="Times New Roman" pitchFamily="18" charset="0"/>
              </a:endParaRPr>
            </a:p>
          </p:txBody>
        </p:sp>
        <p:sp>
          <p:nvSpPr>
            <p:cNvPr id="176209" name="Rectangle 81"/>
            <p:cNvSpPr>
              <a:spLocks noChangeArrowheads="1"/>
            </p:cNvSpPr>
            <p:nvPr/>
          </p:nvSpPr>
          <p:spPr bwMode="auto">
            <a:xfrm>
              <a:off x="4876" y="4520"/>
              <a:ext cx="116"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29</a:t>
              </a:r>
              <a:endParaRPr lang="en-US" sz="4300" b="1" baseline="-25000">
                <a:latin typeface="Times New Roman" pitchFamily="18" charset="0"/>
              </a:endParaRPr>
            </a:p>
          </p:txBody>
        </p:sp>
        <p:sp>
          <p:nvSpPr>
            <p:cNvPr id="176210" name="Rectangle 82"/>
            <p:cNvSpPr>
              <a:spLocks noChangeArrowheads="1"/>
            </p:cNvSpPr>
            <p:nvPr/>
          </p:nvSpPr>
          <p:spPr bwMode="auto">
            <a:xfrm>
              <a:off x="5455" y="4520"/>
              <a:ext cx="145" cy="125"/>
            </a:xfrm>
            <a:prstGeom prst="rect">
              <a:avLst/>
            </a:prstGeom>
            <a:noFill/>
            <a:ln w="9525">
              <a:noFill/>
              <a:miter lim="800000"/>
              <a:headEnd/>
              <a:tailEnd/>
            </a:ln>
          </p:spPr>
          <p:txBody>
            <a:bodyPr wrap="none" lIns="0" tIns="0" rIns="0" bIns="0">
              <a:spAutoFit/>
            </a:bodyPr>
            <a:lstStyle/>
            <a:p>
              <a:pPr defTabSz="820738"/>
              <a:r>
                <a:rPr lang="en-US" sz="1200">
                  <a:solidFill>
                    <a:srgbClr val="000000"/>
                  </a:solidFill>
                </a:rPr>
                <a:t>7.7</a:t>
              </a:r>
              <a:endParaRPr lang="en-US" sz="4300" b="1" baseline="-25000">
                <a:latin typeface="Times New Roman" pitchFamily="18" charset="0"/>
              </a:endParaRPr>
            </a:p>
          </p:txBody>
        </p:sp>
        <p:sp>
          <p:nvSpPr>
            <p:cNvPr id="176211" name="Line 83"/>
            <p:cNvSpPr>
              <a:spLocks noChangeShapeType="1"/>
            </p:cNvSpPr>
            <p:nvPr/>
          </p:nvSpPr>
          <p:spPr bwMode="auto">
            <a:xfrm>
              <a:off x="4695" y="2407"/>
              <a:ext cx="0" cy="266"/>
            </a:xfrm>
            <a:prstGeom prst="line">
              <a:avLst/>
            </a:prstGeom>
            <a:noFill/>
            <a:ln w="0">
              <a:solidFill>
                <a:srgbClr val="000000"/>
              </a:solidFill>
              <a:round/>
              <a:headEnd/>
              <a:tailEnd/>
            </a:ln>
          </p:spPr>
          <p:txBody>
            <a:bodyPr/>
            <a:lstStyle/>
            <a:p>
              <a:endParaRPr lang="en-US"/>
            </a:p>
          </p:txBody>
        </p:sp>
        <p:sp>
          <p:nvSpPr>
            <p:cNvPr id="176212" name="Rectangle 84"/>
            <p:cNvSpPr>
              <a:spLocks noChangeArrowheads="1"/>
            </p:cNvSpPr>
            <p:nvPr/>
          </p:nvSpPr>
          <p:spPr bwMode="auto">
            <a:xfrm>
              <a:off x="4695" y="2407"/>
              <a:ext cx="7" cy="266"/>
            </a:xfrm>
            <a:prstGeom prst="rect">
              <a:avLst/>
            </a:prstGeom>
            <a:solidFill>
              <a:srgbClr val="000000"/>
            </a:solidFill>
            <a:ln w="9525">
              <a:noFill/>
              <a:miter lim="800000"/>
              <a:headEnd/>
              <a:tailEnd/>
            </a:ln>
          </p:spPr>
          <p:txBody>
            <a:bodyPr/>
            <a:lstStyle/>
            <a:p>
              <a:endParaRPr lang="en-US"/>
            </a:p>
          </p:txBody>
        </p:sp>
        <p:sp>
          <p:nvSpPr>
            <p:cNvPr id="176213" name="Line 85"/>
            <p:cNvSpPr>
              <a:spLocks noChangeShapeType="1"/>
            </p:cNvSpPr>
            <p:nvPr/>
          </p:nvSpPr>
          <p:spPr bwMode="auto">
            <a:xfrm>
              <a:off x="3504" y="2400"/>
              <a:ext cx="0" cy="2244"/>
            </a:xfrm>
            <a:prstGeom prst="line">
              <a:avLst/>
            </a:prstGeom>
            <a:noFill/>
            <a:ln w="0">
              <a:solidFill>
                <a:srgbClr val="000000"/>
              </a:solidFill>
              <a:round/>
              <a:headEnd/>
              <a:tailEnd/>
            </a:ln>
          </p:spPr>
          <p:txBody>
            <a:bodyPr/>
            <a:lstStyle/>
            <a:p>
              <a:endParaRPr lang="en-US"/>
            </a:p>
          </p:txBody>
        </p:sp>
        <p:sp>
          <p:nvSpPr>
            <p:cNvPr id="176214" name="Rectangle 86"/>
            <p:cNvSpPr>
              <a:spLocks noChangeArrowheads="1"/>
            </p:cNvSpPr>
            <p:nvPr/>
          </p:nvSpPr>
          <p:spPr bwMode="auto">
            <a:xfrm>
              <a:off x="3504" y="2400"/>
              <a:ext cx="6" cy="2244"/>
            </a:xfrm>
            <a:prstGeom prst="rect">
              <a:avLst/>
            </a:prstGeom>
            <a:solidFill>
              <a:srgbClr val="000000"/>
            </a:solidFill>
            <a:ln w="9525">
              <a:noFill/>
              <a:miter lim="800000"/>
              <a:headEnd/>
              <a:tailEnd/>
            </a:ln>
          </p:spPr>
          <p:txBody>
            <a:bodyPr/>
            <a:lstStyle/>
            <a:p>
              <a:endParaRPr lang="en-US"/>
            </a:p>
          </p:txBody>
        </p:sp>
        <p:sp>
          <p:nvSpPr>
            <p:cNvPr id="176215" name="Line 87"/>
            <p:cNvSpPr>
              <a:spLocks noChangeShapeType="1"/>
            </p:cNvSpPr>
            <p:nvPr/>
          </p:nvSpPr>
          <p:spPr bwMode="auto">
            <a:xfrm>
              <a:off x="4695" y="2693"/>
              <a:ext cx="0" cy="1951"/>
            </a:xfrm>
            <a:prstGeom prst="line">
              <a:avLst/>
            </a:prstGeom>
            <a:noFill/>
            <a:ln w="0">
              <a:solidFill>
                <a:srgbClr val="000000"/>
              </a:solidFill>
              <a:round/>
              <a:headEnd/>
              <a:tailEnd/>
            </a:ln>
          </p:spPr>
          <p:txBody>
            <a:bodyPr/>
            <a:lstStyle/>
            <a:p>
              <a:endParaRPr lang="en-US"/>
            </a:p>
          </p:txBody>
        </p:sp>
        <p:sp>
          <p:nvSpPr>
            <p:cNvPr id="176216" name="Rectangle 88"/>
            <p:cNvSpPr>
              <a:spLocks noChangeArrowheads="1"/>
            </p:cNvSpPr>
            <p:nvPr/>
          </p:nvSpPr>
          <p:spPr bwMode="auto">
            <a:xfrm>
              <a:off x="4695" y="2693"/>
              <a:ext cx="7" cy="1951"/>
            </a:xfrm>
            <a:prstGeom prst="rect">
              <a:avLst/>
            </a:prstGeom>
            <a:solidFill>
              <a:srgbClr val="000000"/>
            </a:solidFill>
            <a:ln w="9525">
              <a:noFill/>
              <a:miter lim="800000"/>
              <a:headEnd/>
              <a:tailEnd/>
            </a:ln>
          </p:spPr>
          <p:txBody>
            <a:bodyPr/>
            <a:lstStyle/>
            <a:p>
              <a:endParaRPr lang="en-US"/>
            </a:p>
          </p:txBody>
        </p:sp>
        <p:sp>
          <p:nvSpPr>
            <p:cNvPr id="176217" name="Line 89"/>
            <p:cNvSpPr>
              <a:spLocks noChangeShapeType="1"/>
            </p:cNvSpPr>
            <p:nvPr/>
          </p:nvSpPr>
          <p:spPr bwMode="auto">
            <a:xfrm>
              <a:off x="5887" y="2407"/>
              <a:ext cx="0" cy="2237"/>
            </a:xfrm>
            <a:prstGeom prst="line">
              <a:avLst/>
            </a:prstGeom>
            <a:noFill/>
            <a:ln w="0">
              <a:solidFill>
                <a:srgbClr val="000000"/>
              </a:solidFill>
              <a:round/>
              <a:headEnd/>
              <a:tailEnd/>
            </a:ln>
          </p:spPr>
          <p:txBody>
            <a:bodyPr/>
            <a:lstStyle/>
            <a:p>
              <a:endParaRPr lang="en-US"/>
            </a:p>
          </p:txBody>
        </p:sp>
        <p:sp>
          <p:nvSpPr>
            <p:cNvPr id="176218" name="Rectangle 90"/>
            <p:cNvSpPr>
              <a:spLocks noChangeArrowheads="1"/>
            </p:cNvSpPr>
            <p:nvPr/>
          </p:nvSpPr>
          <p:spPr bwMode="auto">
            <a:xfrm>
              <a:off x="5887" y="2407"/>
              <a:ext cx="6" cy="2237"/>
            </a:xfrm>
            <a:prstGeom prst="rect">
              <a:avLst/>
            </a:prstGeom>
            <a:solidFill>
              <a:srgbClr val="000000"/>
            </a:solidFill>
            <a:ln w="9525">
              <a:noFill/>
              <a:miter lim="800000"/>
              <a:headEnd/>
              <a:tailEnd/>
            </a:ln>
          </p:spPr>
          <p:txBody>
            <a:bodyPr/>
            <a:lstStyle/>
            <a:p>
              <a:endParaRPr lang="en-US"/>
            </a:p>
          </p:txBody>
        </p:sp>
        <p:sp>
          <p:nvSpPr>
            <p:cNvPr id="176219" name="Line 91"/>
            <p:cNvSpPr>
              <a:spLocks noChangeShapeType="1"/>
            </p:cNvSpPr>
            <p:nvPr/>
          </p:nvSpPr>
          <p:spPr bwMode="auto">
            <a:xfrm>
              <a:off x="3510" y="2400"/>
              <a:ext cx="2383" cy="0"/>
            </a:xfrm>
            <a:prstGeom prst="line">
              <a:avLst/>
            </a:prstGeom>
            <a:noFill/>
            <a:ln w="0">
              <a:solidFill>
                <a:srgbClr val="000000"/>
              </a:solidFill>
              <a:round/>
              <a:headEnd/>
              <a:tailEnd/>
            </a:ln>
          </p:spPr>
          <p:txBody>
            <a:bodyPr/>
            <a:lstStyle/>
            <a:p>
              <a:endParaRPr lang="en-US"/>
            </a:p>
          </p:txBody>
        </p:sp>
        <p:sp>
          <p:nvSpPr>
            <p:cNvPr id="176220" name="Rectangle 92"/>
            <p:cNvSpPr>
              <a:spLocks noChangeArrowheads="1"/>
            </p:cNvSpPr>
            <p:nvPr/>
          </p:nvSpPr>
          <p:spPr bwMode="auto">
            <a:xfrm>
              <a:off x="3510" y="2400"/>
              <a:ext cx="2383" cy="7"/>
            </a:xfrm>
            <a:prstGeom prst="rect">
              <a:avLst/>
            </a:prstGeom>
            <a:solidFill>
              <a:srgbClr val="000000"/>
            </a:solidFill>
            <a:ln w="9525">
              <a:noFill/>
              <a:miter lim="800000"/>
              <a:headEnd/>
              <a:tailEnd/>
            </a:ln>
          </p:spPr>
          <p:txBody>
            <a:bodyPr/>
            <a:lstStyle/>
            <a:p>
              <a:endParaRPr lang="en-US"/>
            </a:p>
          </p:txBody>
        </p:sp>
        <p:sp>
          <p:nvSpPr>
            <p:cNvPr id="176221" name="Line 93"/>
            <p:cNvSpPr>
              <a:spLocks noChangeShapeType="1"/>
            </p:cNvSpPr>
            <p:nvPr/>
          </p:nvSpPr>
          <p:spPr bwMode="auto">
            <a:xfrm>
              <a:off x="3510" y="2673"/>
              <a:ext cx="2377" cy="0"/>
            </a:xfrm>
            <a:prstGeom prst="line">
              <a:avLst/>
            </a:prstGeom>
            <a:noFill/>
            <a:ln w="0">
              <a:solidFill>
                <a:srgbClr val="000000"/>
              </a:solidFill>
              <a:round/>
              <a:headEnd/>
              <a:tailEnd/>
            </a:ln>
          </p:spPr>
          <p:txBody>
            <a:bodyPr/>
            <a:lstStyle/>
            <a:p>
              <a:endParaRPr lang="en-US"/>
            </a:p>
          </p:txBody>
        </p:sp>
        <p:sp>
          <p:nvSpPr>
            <p:cNvPr id="176222" name="Rectangle 94"/>
            <p:cNvSpPr>
              <a:spLocks noChangeArrowheads="1"/>
            </p:cNvSpPr>
            <p:nvPr/>
          </p:nvSpPr>
          <p:spPr bwMode="auto">
            <a:xfrm>
              <a:off x="3510" y="2673"/>
              <a:ext cx="2377" cy="7"/>
            </a:xfrm>
            <a:prstGeom prst="rect">
              <a:avLst/>
            </a:prstGeom>
            <a:solidFill>
              <a:srgbClr val="000000"/>
            </a:solidFill>
            <a:ln w="9525">
              <a:noFill/>
              <a:miter lim="800000"/>
              <a:headEnd/>
              <a:tailEnd/>
            </a:ln>
          </p:spPr>
          <p:txBody>
            <a:bodyPr/>
            <a:lstStyle/>
            <a:p>
              <a:endParaRPr lang="en-US"/>
            </a:p>
          </p:txBody>
        </p:sp>
        <p:sp>
          <p:nvSpPr>
            <p:cNvPr id="176223" name="Line 95"/>
            <p:cNvSpPr>
              <a:spLocks noChangeShapeType="1"/>
            </p:cNvSpPr>
            <p:nvPr/>
          </p:nvSpPr>
          <p:spPr bwMode="auto">
            <a:xfrm>
              <a:off x="3510" y="2686"/>
              <a:ext cx="2377" cy="0"/>
            </a:xfrm>
            <a:prstGeom prst="line">
              <a:avLst/>
            </a:prstGeom>
            <a:noFill/>
            <a:ln w="0">
              <a:solidFill>
                <a:srgbClr val="000000"/>
              </a:solidFill>
              <a:round/>
              <a:headEnd/>
              <a:tailEnd/>
            </a:ln>
          </p:spPr>
          <p:txBody>
            <a:bodyPr/>
            <a:lstStyle/>
            <a:p>
              <a:endParaRPr lang="en-US"/>
            </a:p>
          </p:txBody>
        </p:sp>
        <p:sp>
          <p:nvSpPr>
            <p:cNvPr id="176224" name="Rectangle 96"/>
            <p:cNvSpPr>
              <a:spLocks noChangeArrowheads="1"/>
            </p:cNvSpPr>
            <p:nvPr/>
          </p:nvSpPr>
          <p:spPr bwMode="auto">
            <a:xfrm>
              <a:off x="3510" y="2686"/>
              <a:ext cx="2377" cy="7"/>
            </a:xfrm>
            <a:prstGeom prst="rect">
              <a:avLst/>
            </a:prstGeom>
            <a:solidFill>
              <a:srgbClr val="000000"/>
            </a:solidFill>
            <a:ln w="9525">
              <a:noFill/>
              <a:miter lim="800000"/>
              <a:headEnd/>
              <a:tailEnd/>
            </a:ln>
          </p:spPr>
          <p:txBody>
            <a:bodyPr/>
            <a:lstStyle/>
            <a:p>
              <a:endParaRPr lang="en-US"/>
            </a:p>
          </p:txBody>
        </p:sp>
        <p:sp>
          <p:nvSpPr>
            <p:cNvPr id="176225" name="Line 97"/>
            <p:cNvSpPr>
              <a:spLocks noChangeShapeType="1"/>
            </p:cNvSpPr>
            <p:nvPr/>
          </p:nvSpPr>
          <p:spPr bwMode="auto">
            <a:xfrm>
              <a:off x="3510" y="4637"/>
              <a:ext cx="2383" cy="0"/>
            </a:xfrm>
            <a:prstGeom prst="line">
              <a:avLst/>
            </a:prstGeom>
            <a:noFill/>
            <a:ln w="0">
              <a:solidFill>
                <a:srgbClr val="000000"/>
              </a:solidFill>
              <a:round/>
              <a:headEnd/>
              <a:tailEnd/>
            </a:ln>
          </p:spPr>
          <p:txBody>
            <a:bodyPr/>
            <a:lstStyle/>
            <a:p>
              <a:endParaRPr lang="en-US"/>
            </a:p>
          </p:txBody>
        </p:sp>
        <p:sp>
          <p:nvSpPr>
            <p:cNvPr id="176226" name="Rectangle 98"/>
            <p:cNvSpPr>
              <a:spLocks noChangeArrowheads="1"/>
            </p:cNvSpPr>
            <p:nvPr/>
          </p:nvSpPr>
          <p:spPr bwMode="auto">
            <a:xfrm>
              <a:off x="3510" y="4637"/>
              <a:ext cx="2383" cy="7"/>
            </a:xfrm>
            <a:prstGeom prst="rect">
              <a:avLst/>
            </a:prstGeom>
            <a:solidFill>
              <a:srgbClr val="000000"/>
            </a:solidFill>
            <a:ln w="9525">
              <a:noFill/>
              <a:miter lim="800000"/>
              <a:headEnd/>
              <a:tailEnd/>
            </a:ln>
          </p:spPr>
          <p:txBody>
            <a:bodyPr/>
            <a:lstStyle/>
            <a:p>
              <a:endParaRPr 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613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761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6131" grpId="0"/>
      <p:bldP spid="176136" grpId="0" animBg="1"/>
    </p:bldLst>
  </p:timing>
</p:sld>
</file>

<file path=ppt/slides/slide47.xml><?xml version="1.0" encoding="utf-8"?>
<p:sld xmlns:a="http://schemas.openxmlformats.org/drawingml/2006/main" xmlns:r="http://schemas.openxmlformats.org/officeDocument/2006/relationships" xmlns:p="http://schemas.openxmlformats.org/presentationml/2006/main" showMasterPhAnim="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178178" name="Picture 2" descr="percent"/>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89362" y="1447800"/>
            <a:ext cx="7565275" cy="4572000"/>
          </a:xfrm>
          <a:prstGeom prst="rect">
            <a:avLst/>
          </a:prstGeom>
          <a:noFill/>
        </p:spPr>
      </p:pic>
      <p:sp>
        <p:nvSpPr>
          <p:cNvPr id="178179" name="Line 3"/>
          <p:cNvSpPr>
            <a:spLocks noChangeShapeType="1"/>
          </p:cNvSpPr>
          <p:nvPr/>
        </p:nvSpPr>
        <p:spPr bwMode="auto">
          <a:xfrm flipV="1">
            <a:off x="4419600" y="381000"/>
            <a:ext cx="1143000" cy="5410200"/>
          </a:xfrm>
          <a:prstGeom prst="line">
            <a:avLst/>
          </a:prstGeom>
          <a:noFill/>
          <a:ln w="31750">
            <a:solidFill>
              <a:srgbClr val="FF0000"/>
            </a:solidFill>
            <a:miter lim="800000"/>
            <a:headEnd/>
            <a:tailEnd/>
          </a:ln>
          <a:effectLst/>
        </p:spPr>
        <p:txBody>
          <a:bodyPr wrap="none"/>
          <a:lstStyle/>
          <a:p>
            <a:endParaRPr lang="en-US"/>
          </a:p>
        </p:txBody>
      </p:sp>
      <p:sp>
        <p:nvSpPr>
          <p:cNvPr id="178181" name="Line 5"/>
          <p:cNvSpPr>
            <a:spLocks noChangeShapeType="1"/>
          </p:cNvSpPr>
          <p:nvPr/>
        </p:nvSpPr>
        <p:spPr bwMode="auto">
          <a:xfrm flipH="1" flipV="1">
            <a:off x="4953000" y="3733800"/>
            <a:ext cx="457200" cy="152400"/>
          </a:xfrm>
          <a:prstGeom prst="line">
            <a:avLst/>
          </a:prstGeom>
          <a:noFill/>
          <a:ln w="76200">
            <a:solidFill>
              <a:schemeClr val="accent2"/>
            </a:solidFill>
            <a:round/>
            <a:headEnd/>
            <a:tailEnd type="triangle" w="med" len="med"/>
          </a:ln>
          <a:effectLst/>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178179"/>
                                        </p:tgtEl>
                                        <p:attrNameLst>
                                          <p:attrName>style.visibility</p:attrName>
                                        </p:attrNameLst>
                                      </p:cBhvr>
                                      <p:to>
                                        <p:strVal val="visible"/>
                                      </p:to>
                                    </p:set>
                                    <p:animEffect transition="in" filter="barn(inHorizontal)">
                                      <p:cBhvr>
                                        <p:cTn id="7" dur="500"/>
                                        <p:tgtEl>
                                          <p:spTgt spid="178179"/>
                                        </p:tgtEl>
                                      </p:cBhvr>
                                    </p:animEffect>
                                  </p:childTnLst>
                                </p:cTn>
                              </p:par>
                              <p:par>
                                <p:cTn id="8" presetID="1" presetClass="entr" presetSubtype="0" fill="hold" grpId="0" nodeType="withEffect">
                                  <p:stCondLst>
                                    <p:cond delay="0"/>
                                  </p:stCondLst>
                                  <p:childTnLst>
                                    <p:set>
                                      <p:cBhvr>
                                        <p:cTn id="9" dur="1" fill="hold">
                                          <p:stCondLst>
                                            <p:cond delay="0"/>
                                          </p:stCondLst>
                                        </p:cTn>
                                        <p:tgtEl>
                                          <p:spTgt spid="17818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8179" grpId="0" animBg="1"/>
      <p:bldP spid="178181"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80236" name="Rectangle 12"/>
          <p:cNvSpPr>
            <a:spLocks noGrp="1" noChangeArrowheads="1"/>
          </p:cNvSpPr>
          <p:nvPr>
            <p:ph type="title"/>
          </p:nvPr>
        </p:nvSpPr>
        <p:spPr>
          <a:xfrm>
            <a:off x="0" y="1226951"/>
            <a:ext cx="9144000" cy="830449"/>
          </a:xfrm>
        </p:spPr>
        <p:txBody>
          <a:bodyPr/>
          <a:lstStyle/>
          <a:p>
            <a:r>
              <a:rPr lang="en-US" u="sng" dirty="0"/>
              <a:t>B</a:t>
            </a:r>
            <a:r>
              <a:rPr lang="en-US" dirty="0"/>
              <a:t>iochemical </a:t>
            </a:r>
            <a:r>
              <a:rPr lang="en-US" u="sng" dirty="0"/>
              <a:t>O</a:t>
            </a:r>
            <a:r>
              <a:rPr lang="en-US" dirty="0"/>
              <a:t>xygen </a:t>
            </a:r>
            <a:r>
              <a:rPr lang="en-US" u="sng" dirty="0"/>
              <a:t>D</a:t>
            </a:r>
            <a:r>
              <a:rPr lang="en-US" dirty="0"/>
              <a:t>emand 5</a:t>
            </a:r>
          </a:p>
        </p:txBody>
      </p:sp>
      <p:sp>
        <p:nvSpPr>
          <p:cNvPr id="180237" name="Rectangle 13"/>
          <p:cNvSpPr>
            <a:spLocks noGrp="1" noChangeArrowheads="1"/>
          </p:cNvSpPr>
          <p:nvPr>
            <p:ph idx="1"/>
          </p:nvPr>
        </p:nvSpPr>
        <p:spPr>
          <a:xfrm>
            <a:off x="685800" y="2103437"/>
            <a:ext cx="8229600" cy="4525963"/>
          </a:xfrm>
        </p:spPr>
        <p:txBody>
          <a:bodyPr>
            <a:normAutofit/>
          </a:bodyPr>
          <a:lstStyle/>
          <a:p>
            <a:r>
              <a:rPr lang="en-US" sz="2800" dirty="0"/>
              <a:t>Amount of oxygen consumed by bacteria during breakdown of organic matter (sewage, plant, etc.)</a:t>
            </a:r>
            <a:endParaRPr lang="en-US" sz="2600" dirty="0"/>
          </a:p>
          <a:p>
            <a:pPr lvl="1"/>
            <a:r>
              <a:rPr lang="en-US" sz="2400" dirty="0">
                <a:highlight>
                  <a:srgbClr val="FFFF00"/>
                </a:highlight>
              </a:rPr>
              <a:t>DO (Original sample) – DO (Day 5) = BOD5</a:t>
            </a:r>
          </a:p>
          <a:p>
            <a:r>
              <a:rPr lang="en-US" sz="2800" dirty="0"/>
              <a:t>High BOD5 = potential for oxygen depletion </a:t>
            </a:r>
            <a:br>
              <a:rPr lang="en-US" sz="2800" dirty="0"/>
            </a:br>
            <a:r>
              <a:rPr lang="en-US" sz="2800" dirty="0"/>
              <a:t>in the water</a:t>
            </a:r>
          </a:p>
          <a:p>
            <a:r>
              <a:rPr lang="en-US" sz="2800" dirty="0"/>
              <a:t>High BOD5 generally correlated with high </a:t>
            </a:r>
            <a:br>
              <a:rPr lang="en-US" sz="2800" dirty="0"/>
            </a:br>
            <a:r>
              <a:rPr lang="en-US" sz="2800" dirty="0"/>
              <a:t>nutrient levels</a:t>
            </a:r>
          </a:p>
          <a:p>
            <a:r>
              <a:rPr lang="en-US" sz="2800" dirty="0"/>
              <a:t>Indiana average = 2 mg/L</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50210" name="Rectangle 2"/>
          <p:cNvSpPr>
            <a:spLocks noGrp="1" noChangeArrowheads="1"/>
          </p:cNvSpPr>
          <p:nvPr>
            <p:ph type="title"/>
          </p:nvPr>
        </p:nvSpPr>
        <p:spPr>
          <a:xfrm>
            <a:off x="457200" y="1219200"/>
            <a:ext cx="8229600" cy="808037"/>
          </a:xfrm>
        </p:spPr>
        <p:txBody>
          <a:bodyPr/>
          <a:lstStyle/>
          <a:p>
            <a:r>
              <a:rPr lang="en-US" dirty="0"/>
              <a:t>pH </a:t>
            </a:r>
            <a:r>
              <a:rPr lang="en-US" sz="2100" b="1" dirty="0"/>
              <a:t>(Hach)</a:t>
            </a:r>
          </a:p>
        </p:txBody>
      </p:sp>
      <p:sp>
        <p:nvSpPr>
          <p:cNvPr id="350211" name="Rectangle 3"/>
          <p:cNvSpPr>
            <a:spLocks noGrp="1" noChangeArrowheads="1"/>
          </p:cNvSpPr>
          <p:nvPr>
            <p:ph idx="1"/>
          </p:nvPr>
        </p:nvSpPr>
        <p:spPr>
          <a:xfrm>
            <a:off x="685800" y="2103437"/>
            <a:ext cx="8001000" cy="3611563"/>
          </a:xfrm>
        </p:spPr>
        <p:txBody>
          <a:bodyPr/>
          <a:lstStyle/>
          <a:p>
            <a:r>
              <a:rPr lang="en-US" sz="2800" dirty="0"/>
              <a:t>Dip test strip into water, remove immediately</a:t>
            </a:r>
          </a:p>
          <a:p>
            <a:r>
              <a:rPr lang="en-US" sz="2800" dirty="0"/>
              <a:t>Hold strip level, do not shake off excess water</a:t>
            </a:r>
          </a:p>
          <a:p>
            <a:r>
              <a:rPr lang="en-US" sz="2800" dirty="0"/>
              <a:t>Wait 15 seconds </a:t>
            </a:r>
          </a:p>
          <a:p>
            <a:r>
              <a:rPr lang="en-US" sz="2800" dirty="0"/>
              <a:t>Match closest color</a:t>
            </a:r>
          </a:p>
          <a:p>
            <a:r>
              <a:rPr lang="en-US" sz="2800" dirty="0"/>
              <a:t>Record results</a:t>
            </a:r>
          </a:p>
        </p:txBody>
      </p:sp>
      <p:pic>
        <p:nvPicPr>
          <p:cNvPr id="3" name="Picture 2">
            <a:extLst>
              <a:ext uri="{FF2B5EF4-FFF2-40B4-BE49-F238E27FC236}">
                <a16:creationId xmlns:a16="http://schemas.microsoft.com/office/drawing/2014/main" id="{7EE8FFF0-2F8D-C3C5-03D8-EAFF0F8D070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410200" y="3429000"/>
            <a:ext cx="1378115" cy="2814988"/>
          </a:xfrm>
          <a:prstGeom prst="rect">
            <a:avLst/>
          </a:prstGeom>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86380" name="Rectangle 12"/>
          <p:cNvSpPr>
            <a:spLocks noGrp="1" noChangeArrowheads="1"/>
          </p:cNvSpPr>
          <p:nvPr>
            <p:ph type="title"/>
          </p:nvPr>
        </p:nvSpPr>
        <p:spPr>
          <a:xfrm>
            <a:off x="457200" y="1219200"/>
            <a:ext cx="8229600" cy="808037"/>
          </a:xfrm>
        </p:spPr>
        <p:txBody>
          <a:bodyPr/>
          <a:lstStyle/>
          <a:p>
            <a:r>
              <a:rPr lang="en-US" dirty="0"/>
              <a:t>pH</a:t>
            </a:r>
          </a:p>
        </p:txBody>
      </p:sp>
      <p:sp>
        <p:nvSpPr>
          <p:cNvPr id="186381" name="Rectangle 13"/>
          <p:cNvSpPr>
            <a:spLocks noGrp="1" noChangeArrowheads="1"/>
          </p:cNvSpPr>
          <p:nvPr>
            <p:ph idx="1"/>
          </p:nvPr>
        </p:nvSpPr>
        <p:spPr>
          <a:xfrm>
            <a:off x="685800" y="2103437"/>
            <a:ext cx="8001000" cy="4221163"/>
          </a:xfrm>
        </p:spPr>
        <p:txBody>
          <a:bodyPr>
            <a:normAutofit/>
          </a:bodyPr>
          <a:lstStyle/>
          <a:p>
            <a:r>
              <a:rPr lang="en-US" sz="2800" dirty="0"/>
              <a:t>Measure of how acidic or basic the water is</a:t>
            </a:r>
          </a:p>
          <a:p>
            <a:pPr lvl="1"/>
            <a:r>
              <a:rPr lang="en-US" sz="2400" dirty="0"/>
              <a:t>From 0 (very acidic) to 14 (very basic)</a:t>
            </a:r>
          </a:p>
          <a:p>
            <a:r>
              <a:rPr lang="en-US" sz="2800" dirty="0"/>
              <a:t>Influenced by geology, rain, and discharge from </a:t>
            </a:r>
            <a:br>
              <a:rPr lang="en-US" sz="2800" dirty="0"/>
            </a:br>
            <a:r>
              <a:rPr lang="en-US" sz="2800" dirty="0"/>
              <a:t>point sources</a:t>
            </a:r>
          </a:p>
          <a:p>
            <a:r>
              <a:rPr lang="en-US" sz="2800" dirty="0"/>
              <a:t>Affects toxicity of other chemicals; many aquatic organisms are very pH-sensitive</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188418" name="Picture 2" descr="pH"/>
          <p:cNvPicPr>
            <a:picLocks noChangeAspect="1" noChangeArrowheads="1"/>
          </p:cNvPicPr>
          <p:nvPr/>
        </p:nvPicPr>
        <p:blipFill>
          <a:blip r:embed="rId4" cstate="email"/>
          <a:srcRect/>
          <a:stretch>
            <a:fillRect/>
          </a:stretch>
        </p:blipFill>
        <p:spPr bwMode="auto">
          <a:xfrm>
            <a:off x="2080838" y="762000"/>
            <a:ext cx="4982323" cy="5804685"/>
          </a:xfrm>
          <a:prstGeom prst="rect">
            <a:avLst/>
          </a:prstGeom>
          <a:noFill/>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6" name="Picture 5" descr="Diagram&#10;&#10;Description automatically generated with low confidence">
            <a:extLst>
              <a:ext uri="{FF2B5EF4-FFF2-40B4-BE49-F238E27FC236}">
                <a16:creationId xmlns:a16="http://schemas.microsoft.com/office/drawing/2014/main" id="{2CB935BC-8C7D-2A9F-1397-0CCCD5E5020E}"/>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454728" y="1263316"/>
            <a:ext cx="6234544" cy="4572000"/>
          </a:xfrm>
          <a:prstGeom prst="rect">
            <a:avLst/>
          </a:prstGeom>
        </p:spPr>
      </p:pic>
      <p:pic>
        <p:nvPicPr>
          <p:cNvPr id="7" name="Picture 6">
            <a:extLst>
              <a:ext uri="{FF2B5EF4-FFF2-40B4-BE49-F238E27FC236}">
                <a16:creationId xmlns:a16="http://schemas.microsoft.com/office/drawing/2014/main" id="{38B9E0DE-A412-AC2A-5B68-41B430B4694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10993" y="5943600"/>
            <a:ext cx="6922014" cy="548640"/>
          </a:xfrm>
          <a:prstGeom prst="rect">
            <a:avLst/>
          </a:prstGeom>
        </p:spPr>
      </p:pic>
    </p:spTree>
    <p:extLst>
      <p:ext uri="{BB962C8B-B14F-4D97-AF65-F5344CB8AC3E}">
        <p14:creationId xmlns:p14="http://schemas.microsoft.com/office/powerpoint/2010/main" val="9532323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66594" name="Rectangle 2"/>
          <p:cNvSpPr>
            <a:spLocks noGrp="1" noChangeArrowheads="1"/>
          </p:cNvSpPr>
          <p:nvPr>
            <p:ph type="title"/>
          </p:nvPr>
        </p:nvSpPr>
        <p:spPr>
          <a:xfrm>
            <a:off x="457200" y="1219200"/>
            <a:ext cx="8229600" cy="808037"/>
          </a:xfrm>
        </p:spPr>
        <p:txBody>
          <a:bodyPr/>
          <a:lstStyle/>
          <a:p>
            <a:r>
              <a:rPr lang="en-US" dirty="0"/>
              <a:t>Orthophosphates </a:t>
            </a:r>
            <a:r>
              <a:rPr lang="en-US" sz="2500" b="1" dirty="0"/>
              <a:t>(</a:t>
            </a:r>
            <a:r>
              <a:rPr lang="en-US" sz="2500" b="1" dirty="0" err="1"/>
              <a:t>CHEMetrics</a:t>
            </a:r>
            <a:r>
              <a:rPr lang="en-US" sz="2500" b="1" dirty="0"/>
              <a:t>®)</a:t>
            </a:r>
          </a:p>
        </p:txBody>
      </p:sp>
      <p:sp>
        <p:nvSpPr>
          <p:cNvPr id="366595" name="Rectangle 3"/>
          <p:cNvSpPr>
            <a:spLocks noGrp="1" noChangeArrowheads="1"/>
          </p:cNvSpPr>
          <p:nvPr>
            <p:ph idx="1"/>
          </p:nvPr>
        </p:nvSpPr>
        <p:spPr>
          <a:xfrm>
            <a:off x="762000" y="2057400"/>
            <a:ext cx="7924800" cy="3611563"/>
          </a:xfrm>
        </p:spPr>
        <p:txBody>
          <a:bodyPr/>
          <a:lstStyle/>
          <a:p>
            <a:r>
              <a:rPr lang="en-US" sz="2800" dirty="0"/>
              <a:t>Triple rinse, fill 25 mL sample cup</a:t>
            </a:r>
          </a:p>
          <a:p>
            <a:r>
              <a:rPr lang="en-US" sz="2800" dirty="0"/>
              <a:t>Add 2 drops of activator solution, cap &amp; mix</a:t>
            </a:r>
          </a:p>
          <a:p>
            <a:r>
              <a:rPr lang="en-US" sz="2800" dirty="0"/>
              <a:t>Snap ampoule tip in sample cup</a:t>
            </a:r>
          </a:p>
          <a:p>
            <a:r>
              <a:rPr lang="en-US" sz="2800" dirty="0"/>
              <a:t>Mix, wait 2 minutes</a:t>
            </a:r>
          </a:p>
          <a:p>
            <a:r>
              <a:rPr lang="en-US" sz="2800" dirty="0"/>
              <a:t>Compare colors with comparators</a:t>
            </a:r>
          </a:p>
          <a:p>
            <a:r>
              <a:rPr lang="en-US" sz="2800" dirty="0"/>
              <a:t>Record results in mg/L</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92516" name="Rectangle 4"/>
          <p:cNvSpPr>
            <a:spLocks noGrp="1" noChangeArrowheads="1"/>
          </p:cNvSpPr>
          <p:nvPr>
            <p:ph type="title"/>
          </p:nvPr>
        </p:nvSpPr>
        <p:spPr>
          <a:xfrm>
            <a:off x="457200" y="1219200"/>
            <a:ext cx="8229600" cy="808037"/>
          </a:xfrm>
        </p:spPr>
        <p:txBody>
          <a:bodyPr/>
          <a:lstStyle/>
          <a:p>
            <a:r>
              <a:rPr lang="en-US" dirty="0"/>
              <a:t>Phosphates</a:t>
            </a:r>
          </a:p>
        </p:txBody>
      </p:sp>
      <p:sp>
        <p:nvSpPr>
          <p:cNvPr id="192517" name="Rectangle 5"/>
          <p:cNvSpPr>
            <a:spLocks noGrp="1" noChangeArrowheads="1"/>
          </p:cNvSpPr>
          <p:nvPr>
            <p:ph idx="1"/>
          </p:nvPr>
        </p:nvSpPr>
        <p:spPr>
          <a:xfrm>
            <a:off x="685800" y="2027237"/>
            <a:ext cx="8001000" cy="3840163"/>
          </a:xfrm>
        </p:spPr>
        <p:txBody>
          <a:bodyPr/>
          <a:lstStyle/>
          <a:p>
            <a:r>
              <a:rPr lang="en-US" sz="2800" dirty="0"/>
              <a:t>Nutrient essential to plant growth, naturally present in low concentrations</a:t>
            </a:r>
          </a:p>
          <a:p>
            <a:r>
              <a:rPr lang="en-US" sz="2800" dirty="0"/>
              <a:t>Enters water via runoff; present in fertilizers, attached to soil particles, and in organic waste</a:t>
            </a:r>
          </a:p>
          <a:p>
            <a:r>
              <a:rPr lang="en-US" sz="2800" dirty="0"/>
              <a:t>Can lead to eutrophication  </a:t>
            </a:r>
          </a:p>
          <a:p>
            <a:pPr lvl="1"/>
            <a:r>
              <a:rPr lang="en-US" sz="2400" dirty="0"/>
              <a:t>nutrient overload and the system’s response </a:t>
            </a:r>
            <a:br>
              <a:rPr lang="en-US" sz="2400" dirty="0"/>
            </a:br>
            <a:r>
              <a:rPr lang="en-US" sz="2400" dirty="0"/>
              <a:t>(lots of plant growth)</a:t>
            </a:r>
          </a:p>
          <a:p>
            <a:pPr lvl="1"/>
            <a:r>
              <a:rPr lang="en-US" sz="2400" dirty="0"/>
              <a:t>High P often results in low DO</a:t>
            </a:r>
          </a:p>
          <a:p>
            <a:endParaRPr lang="en-US"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67618" name="Rectangle 2"/>
          <p:cNvSpPr>
            <a:spLocks noGrp="1" noChangeArrowheads="1"/>
          </p:cNvSpPr>
          <p:nvPr>
            <p:ph type="title"/>
          </p:nvPr>
        </p:nvSpPr>
        <p:spPr>
          <a:xfrm>
            <a:off x="457200" y="1219200"/>
            <a:ext cx="8229600" cy="808037"/>
          </a:xfrm>
        </p:spPr>
        <p:txBody>
          <a:bodyPr>
            <a:normAutofit/>
          </a:bodyPr>
          <a:lstStyle/>
          <a:p>
            <a:r>
              <a:rPr lang="en-US" dirty="0"/>
              <a:t>Nitrates (NO</a:t>
            </a:r>
            <a:r>
              <a:rPr lang="en-US" baseline="-25000" dirty="0"/>
              <a:t>3</a:t>
            </a:r>
            <a:r>
              <a:rPr lang="en-US" dirty="0"/>
              <a:t>)/Nitrites (NO</a:t>
            </a:r>
            <a:r>
              <a:rPr lang="en-US" baseline="-25000" dirty="0"/>
              <a:t>2</a:t>
            </a:r>
            <a:r>
              <a:rPr lang="en-US" dirty="0"/>
              <a:t>)</a:t>
            </a:r>
            <a:endParaRPr lang="en-US" sz="2500" b="1" dirty="0"/>
          </a:p>
        </p:txBody>
      </p:sp>
      <p:sp>
        <p:nvSpPr>
          <p:cNvPr id="367619" name="Rectangle 3"/>
          <p:cNvSpPr>
            <a:spLocks noGrp="1" noChangeArrowheads="1"/>
          </p:cNvSpPr>
          <p:nvPr>
            <p:ph idx="1"/>
          </p:nvPr>
        </p:nvSpPr>
        <p:spPr>
          <a:xfrm>
            <a:off x="762000" y="2057400"/>
            <a:ext cx="7924800" cy="4038600"/>
          </a:xfrm>
        </p:spPr>
        <p:txBody>
          <a:bodyPr/>
          <a:lstStyle/>
          <a:p>
            <a:r>
              <a:rPr lang="en-US" sz="2800" dirty="0"/>
              <a:t>Dip test strip in for 1 second</a:t>
            </a:r>
          </a:p>
          <a:p>
            <a:r>
              <a:rPr lang="en-US" sz="2800" dirty="0"/>
              <a:t>Hold the strip level, do not shake</a:t>
            </a:r>
          </a:p>
          <a:p>
            <a:r>
              <a:rPr lang="en-US" sz="2800" dirty="0"/>
              <a:t>Wait 30 seconds</a:t>
            </a:r>
          </a:p>
          <a:p>
            <a:r>
              <a:rPr lang="en-US" sz="2800" dirty="0"/>
              <a:t>Match each pad to closest color</a:t>
            </a:r>
          </a:p>
          <a:p>
            <a:r>
              <a:rPr lang="en-US" sz="2800" b="1" dirty="0"/>
              <a:t>Apply conversions</a:t>
            </a:r>
          </a:p>
          <a:p>
            <a:pPr lvl="1"/>
            <a:r>
              <a:rPr lang="en-US" sz="1800" i="1" dirty="0"/>
              <a:t>“Nitrate Nitrogen” ppm (from bottle)  x 4.4 = “Nitrate” (on data sheet)</a:t>
            </a:r>
          </a:p>
          <a:p>
            <a:pPr lvl="1"/>
            <a:r>
              <a:rPr lang="en-US" sz="1800" i="1" dirty="0"/>
              <a:t>“Nitrite Nitrogen” ppm (from bottle) x 3.3 = “Nitrite” (on data sheet)</a:t>
            </a:r>
          </a:p>
          <a:p>
            <a:r>
              <a:rPr lang="en-US" sz="2800" dirty="0"/>
              <a:t>Record results in mg/L</a:t>
            </a:r>
          </a:p>
        </p:txBody>
      </p:sp>
      <p:pic>
        <p:nvPicPr>
          <p:cNvPr id="367620" name="Picture 4" descr="NitrateNitrite"/>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182219" y="2057400"/>
            <a:ext cx="1204399" cy="2377440"/>
          </a:xfrm>
          <a:prstGeom prst="rect">
            <a:avLst/>
          </a:prstGeom>
          <a:noFill/>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06852" name="Rectangle 4"/>
          <p:cNvSpPr>
            <a:spLocks noGrp="1" noChangeArrowheads="1"/>
          </p:cNvSpPr>
          <p:nvPr>
            <p:ph type="title"/>
          </p:nvPr>
        </p:nvSpPr>
        <p:spPr>
          <a:xfrm>
            <a:off x="457200" y="1219200"/>
            <a:ext cx="8229600" cy="808037"/>
          </a:xfrm>
        </p:spPr>
        <p:txBody>
          <a:bodyPr/>
          <a:lstStyle/>
          <a:p>
            <a:r>
              <a:rPr lang="en-US" dirty="0"/>
              <a:t>Nitrates</a:t>
            </a:r>
          </a:p>
        </p:txBody>
      </p:sp>
      <p:sp>
        <p:nvSpPr>
          <p:cNvPr id="206853" name="Rectangle 5"/>
          <p:cNvSpPr>
            <a:spLocks noGrp="1" noChangeArrowheads="1"/>
          </p:cNvSpPr>
          <p:nvPr>
            <p:ph idx="1"/>
          </p:nvPr>
        </p:nvSpPr>
        <p:spPr>
          <a:xfrm>
            <a:off x="762000" y="2027237"/>
            <a:ext cx="7924800" cy="2803527"/>
          </a:xfrm>
        </p:spPr>
        <p:txBody>
          <a:bodyPr/>
          <a:lstStyle/>
          <a:p>
            <a:r>
              <a:rPr lang="en-US" sz="2800" dirty="0"/>
              <a:t>Nutrients essential to plant growth</a:t>
            </a:r>
          </a:p>
          <a:p>
            <a:r>
              <a:rPr lang="en-US" sz="2800" dirty="0"/>
              <a:t>Sewage is main source to rivers and streams</a:t>
            </a:r>
          </a:p>
          <a:p>
            <a:r>
              <a:rPr lang="en-US" sz="2800" dirty="0"/>
              <a:t>Excessive amounts contribute to eutrophication</a:t>
            </a:r>
          </a:p>
          <a:p>
            <a:pPr lvl="1"/>
            <a:r>
              <a:rPr lang="en-US" sz="2400" dirty="0"/>
              <a:t>High nitrate levels often correspond to high total phosphates and low DO</a:t>
            </a:r>
          </a:p>
          <a:p>
            <a:endParaRPr lang="en-US"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194562" name="Picture 2" descr="IMAGE5"/>
          <p:cNvPicPr>
            <a:picLocks noChangeAspect="1" noChangeArrowheads="1"/>
          </p:cNvPicPr>
          <p:nvPr/>
        </p:nvPicPr>
        <p:blipFill>
          <a:blip r:embed="rId4" cstate="email"/>
          <a:srcRect/>
          <a:stretch>
            <a:fillRect/>
          </a:stretch>
        </p:blipFill>
        <p:spPr bwMode="auto">
          <a:xfrm>
            <a:off x="1125550" y="1143000"/>
            <a:ext cx="7105643" cy="5090160"/>
          </a:xfrm>
          <a:prstGeom prst="rect">
            <a:avLst/>
          </a:prstGeom>
          <a:noFill/>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196610" name="Picture 2" descr="IMAGE5"/>
          <p:cNvPicPr>
            <a:picLocks noChangeAspect="1" noChangeArrowheads="1"/>
          </p:cNvPicPr>
          <p:nvPr/>
        </p:nvPicPr>
        <p:blipFill>
          <a:blip r:embed="rId4" cstate="email"/>
          <a:srcRect/>
          <a:stretch>
            <a:fillRect/>
          </a:stretch>
        </p:blipFill>
        <p:spPr bwMode="auto">
          <a:xfrm>
            <a:off x="1731020" y="1055214"/>
            <a:ext cx="6117579" cy="5513226"/>
          </a:xfrm>
          <a:prstGeom prst="rect">
            <a:avLst/>
          </a:prstGeom>
          <a:noFill/>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98658" name="Text Box 2"/>
          <p:cNvSpPr txBox="1">
            <a:spLocks noChangeArrowheads="1"/>
          </p:cNvSpPr>
          <p:nvPr/>
        </p:nvSpPr>
        <p:spPr bwMode="auto">
          <a:xfrm>
            <a:off x="0" y="1219200"/>
            <a:ext cx="9144000" cy="769429"/>
          </a:xfrm>
          <a:prstGeom prst="rect">
            <a:avLst/>
          </a:prstGeom>
          <a:noFill/>
          <a:ln w="9525">
            <a:noFill/>
            <a:miter lim="800000"/>
            <a:headEnd/>
            <a:tailEnd/>
          </a:ln>
          <a:effectLst/>
        </p:spPr>
        <p:txBody>
          <a:bodyPr wrap="square" lIns="91429" tIns="45714" rIns="91429" bIns="45714">
            <a:spAutoFit/>
          </a:bodyPr>
          <a:lstStyle/>
          <a:p>
            <a:pPr algn="ctr">
              <a:spcBef>
                <a:spcPct val="50000"/>
              </a:spcBef>
            </a:pPr>
            <a:r>
              <a:rPr lang="en-US" sz="4400" dirty="0">
                <a:latin typeface="+mj-lt"/>
              </a:rPr>
              <a:t>Gulf of Mexico – “Dead Zone”</a:t>
            </a:r>
          </a:p>
        </p:txBody>
      </p:sp>
      <p:pic>
        <p:nvPicPr>
          <p:cNvPr id="2" name="Picture 1">
            <a:extLst>
              <a:ext uri="{FF2B5EF4-FFF2-40B4-BE49-F238E27FC236}">
                <a16:creationId xmlns:a16="http://schemas.microsoft.com/office/drawing/2014/main" id="{028CE400-61E6-6DF1-76CD-AE82C034095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62000" y="2126172"/>
            <a:ext cx="3657600" cy="2743200"/>
          </a:xfrm>
          <a:prstGeom prst="rect">
            <a:avLst/>
          </a:prstGeom>
        </p:spPr>
      </p:pic>
      <p:pic>
        <p:nvPicPr>
          <p:cNvPr id="3" name="Picture 2">
            <a:extLst>
              <a:ext uri="{FF2B5EF4-FFF2-40B4-BE49-F238E27FC236}">
                <a16:creationId xmlns:a16="http://schemas.microsoft.com/office/drawing/2014/main" id="{F85EA316-2FA7-979B-E3E1-E96F37B8487D}"/>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724402" y="2126172"/>
            <a:ext cx="3657600" cy="2743200"/>
          </a:xfrm>
          <a:prstGeom prst="rect">
            <a:avLst/>
          </a:prstGeom>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3" name="Picture 2" descr="Diagram, engineering drawing&#10;&#10;Description automatically generated">
            <a:extLst>
              <a:ext uri="{FF2B5EF4-FFF2-40B4-BE49-F238E27FC236}">
                <a16:creationId xmlns:a16="http://schemas.microsoft.com/office/drawing/2014/main" id="{29AD832C-667C-E109-DE0A-36043899BF9D}"/>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924631" y="1600200"/>
            <a:ext cx="7294738" cy="1463040"/>
          </a:xfrm>
          <a:prstGeom prst="rect">
            <a:avLst/>
          </a:prstGeom>
        </p:spPr>
      </p:pic>
      <mc:AlternateContent xmlns:mc="http://schemas.openxmlformats.org/markup-compatibility/2006" xmlns:p14="http://schemas.microsoft.com/office/powerpoint/2010/main">
        <mc:Choice Requires="p14">
          <p:contentPart p14:bwMode="auto" r:id="rId5">
            <p14:nvContentPartPr>
              <p14:cNvPr id="10" name="Ink 9">
                <a:extLst>
                  <a:ext uri="{FF2B5EF4-FFF2-40B4-BE49-F238E27FC236}">
                    <a16:creationId xmlns:a16="http://schemas.microsoft.com/office/drawing/2014/main" id="{A129A662-BA4A-665B-3C55-7DF9D5A2188B}"/>
                  </a:ext>
                </a:extLst>
              </p14:cNvPr>
              <p14:cNvContentPartPr/>
              <p14:nvPr/>
            </p14:nvContentPartPr>
            <p14:xfrm>
              <a:off x="924631" y="2209800"/>
              <a:ext cx="7294738" cy="360"/>
            </p14:xfrm>
          </p:contentPart>
        </mc:Choice>
        <mc:Fallback xmlns="">
          <p:pic>
            <p:nvPicPr>
              <p:cNvPr id="10" name="Ink 9">
                <a:extLst>
                  <a:ext uri="{FF2B5EF4-FFF2-40B4-BE49-F238E27FC236}">
                    <a16:creationId xmlns:a16="http://schemas.microsoft.com/office/drawing/2014/main" id="{A129A662-BA4A-665B-3C55-7DF9D5A2188B}"/>
                  </a:ext>
                </a:extLst>
              </p:cNvPr>
              <p:cNvPicPr/>
              <p:nvPr/>
            </p:nvPicPr>
            <p:blipFill>
              <a:blip r:embed="rId6"/>
              <a:stretch>
                <a:fillRect/>
              </a:stretch>
            </p:blipFill>
            <p:spPr>
              <a:xfrm>
                <a:off x="906631" y="2191800"/>
                <a:ext cx="7330378" cy="36000"/>
              </a:xfrm>
              <a:prstGeom prst="rect">
                <a:avLst/>
              </a:prstGeom>
            </p:spPr>
          </p:pic>
        </mc:Fallback>
      </mc:AlternateContent>
      <p:pic>
        <p:nvPicPr>
          <p:cNvPr id="13" name="Picture 12" descr="Diagram, engineering drawing&#10;&#10;Description automatically generated">
            <a:extLst>
              <a:ext uri="{FF2B5EF4-FFF2-40B4-BE49-F238E27FC236}">
                <a16:creationId xmlns:a16="http://schemas.microsoft.com/office/drawing/2014/main" id="{A4117AAA-095A-1AB3-BF4A-420745AE3B42}"/>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2377440" y="3276600"/>
            <a:ext cx="4389120" cy="3291840"/>
          </a:xfrm>
          <a:prstGeom prst="rect">
            <a:avLst/>
          </a:prstGeom>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15044" name="Rectangle 4"/>
          <p:cNvSpPr>
            <a:spLocks noGrp="1" noChangeArrowheads="1"/>
          </p:cNvSpPr>
          <p:nvPr>
            <p:ph type="title"/>
          </p:nvPr>
        </p:nvSpPr>
        <p:spPr>
          <a:xfrm>
            <a:off x="457200" y="1219200"/>
            <a:ext cx="8229600" cy="808037"/>
          </a:xfrm>
        </p:spPr>
        <p:txBody>
          <a:bodyPr/>
          <a:lstStyle/>
          <a:p>
            <a:r>
              <a:rPr lang="en-US" dirty="0"/>
              <a:t>Turbidity</a:t>
            </a:r>
          </a:p>
        </p:txBody>
      </p:sp>
      <p:sp>
        <p:nvSpPr>
          <p:cNvPr id="215045" name="Rectangle 5"/>
          <p:cNvSpPr>
            <a:spLocks noGrp="1" noChangeArrowheads="1"/>
          </p:cNvSpPr>
          <p:nvPr>
            <p:ph idx="1"/>
          </p:nvPr>
        </p:nvSpPr>
        <p:spPr>
          <a:xfrm>
            <a:off x="838200" y="2103437"/>
            <a:ext cx="7848600" cy="3611563"/>
          </a:xfrm>
        </p:spPr>
        <p:txBody>
          <a:bodyPr>
            <a:normAutofit fontScale="85000" lnSpcReduction="20000"/>
          </a:bodyPr>
          <a:lstStyle/>
          <a:p>
            <a:r>
              <a:rPr lang="en-US" sz="3300" dirty="0"/>
              <a:t>The relative clarity of water</a:t>
            </a:r>
          </a:p>
          <a:p>
            <a:r>
              <a:rPr lang="en-US" sz="3300" dirty="0"/>
              <a:t>Caused by suspended solids in </a:t>
            </a:r>
            <a:br>
              <a:rPr lang="en-US" sz="3300" dirty="0"/>
            </a:br>
            <a:r>
              <a:rPr lang="en-US" sz="3300" dirty="0"/>
              <a:t>water (from soil erosion, algae, etc.)</a:t>
            </a:r>
          </a:p>
          <a:p>
            <a:r>
              <a:rPr lang="en-US" sz="3300" dirty="0"/>
              <a:t>May:</a:t>
            </a:r>
          </a:p>
          <a:p>
            <a:pPr lvl="1"/>
            <a:r>
              <a:rPr lang="en-US" dirty="0"/>
              <a:t>Increase photosynthesis</a:t>
            </a:r>
          </a:p>
          <a:p>
            <a:pPr lvl="1"/>
            <a:r>
              <a:rPr lang="en-US" dirty="0"/>
              <a:t>Increase temperature</a:t>
            </a:r>
          </a:p>
          <a:p>
            <a:pPr lvl="1"/>
            <a:r>
              <a:rPr lang="en-US" dirty="0"/>
              <a:t>Decrease DO</a:t>
            </a:r>
          </a:p>
          <a:p>
            <a:pPr lvl="1"/>
            <a:r>
              <a:rPr lang="en-US" dirty="0"/>
              <a:t>Smother habitat</a:t>
            </a:r>
          </a:p>
          <a:p>
            <a:pPr lvl="1"/>
            <a:r>
              <a:rPr lang="en-US" dirty="0"/>
              <a:t>Clog gills</a:t>
            </a:r>
          </a:p>
        </p:txBody>
      </p:sp>
      <p:pic>
        <p:nvPicPr>
          <p:cNvPr id="3" name="Picture 2" descr="A person on a boat&#10;&#10;Description automatically generated with low confidence">
            <a:extLst>
              <a:ext uri="{FF2B5EF4-FFF2-40B4-BE49-F238E27FC236}">
                <a16:creationId xmlns:a16="http://schemas.microsoft.com/office/drawing/2014/main" id="{6E5EA738-3310-79AA-0724-A6E861648B19}"/>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5400000">
            <a:off x="4701539" y="3985261"/>
            <a:ext cx="2819402" cy="2011680"/>
          </a:xfrm>
          <a:prstGeom prst="rect">
            <a:avLst/>
          </a:prstGeom>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3" name="Picture 2" descr="A picture containing table&#10;&#10;Description automatically generated">
            <a:extLst>
              <a:ext uri="{FF2B5EF4-FFF2-40B4-BE49-F238E27FC236}">
                <a16:creationId xmlns:a16="http://schemas.microsoft.com/office/drawing/2014/main" id="{2D65C672-87B2-C49E-772B-4EAA5561D735}"/>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2561627" y="1219200"/>
            <a:ext cx="4020746" cy="5212080"/>
          </a:xfrm>
          <a:prstGeom prst="rect">
            <a:avLst/>
          </a:prstGeom>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21192" name="Rectangle 8"/>
          <p:cNvSpPr>
            <a:spLocks noGrp="1" noChangeArrowheads="1"/>
          </p:cNvSpPr>
          <p:nvPr>
            <p:ph type="title"/>
          </p:nvPr>
        </p:nvSpPr>
        <p:spPr>
          <a:xfrm>
            <a:off x="457200" y="1219200"/>
            <a:ext cx="8229600" cy="838200"/>
          </a:xfrm>
        </p:spPr>
        <p:txBody>
          <a:bodyPr/>
          <a:lstStyle/>
          <a:p>
            <a:r>
              <a:rPr lang="en-US" i="1" dirty="0"/>
              <a:t>E. coli</a:t>
            </a:r>
          </a:p>
        </p:txBody>
      </p:sp>
      <p:sp>
        <p:nvSpPr>
          <p:cNvPr id="221193" name="Rectangle 9"/>
          <p:cNvSpPr>
            <a:spLocks noGrp="1" noChangeArrowheads="1"/>
          </p:cNvSpPr>
          <p:nvPr>
            <p:ph idx="1"/>
          </p:nvPr>
        </p:nvSpPr>
        <p:spPr>
          <a:xfrm>
            <a:off x="647700" y="2057400"/>
            <a:ext cx="8420100" cy="4648200"/>
          </a:xfrm>
        </p:spPr>
        <p:txBody>
          <a:bodyPr>
            <a:normAutofit lnSpcReduction="10000"/>
          </a:bodyPr>
          <a:lstStyle/>
          <a:p>
            <a:r>
              <a:rPr lang="en-US" sz="2800" i="1" dirty="0"/>
              <a:t>E. coli </a:t>
            </a:r>
            <a:r>
              <a:rPr lang="en-US" sz="2800" dirty="0"/>
              <a:t>is a particular species of Fecal Coliform bacteria</a:t>
            </a:r>
          </a:p>
          <a:p>
            <a:r>
              <a:rPr lang="en-US" sz="2800" dirty="0"/>
              <a:t>Enters water via Combined Sewer Overflows </a:t>
            </a:r>
            <a:br>
              <a:rPr lang="en-US" sz="2800" dirty="0"/>
            </a:br>
            <a:r>
              <a:rPr lang="en-US" sz="2800" dirty="0"/>
              <a:t>(CSO’s), poor septic tanks, &amp; agricultural animals. </a:t>
            </a:r>
          </a:p>
          <a:p>
            <a:r>
              <a:rPr lang="en-US" sz="2800" dirty="0"/>
              <a:t>Not necessarily pathogenic themselves; signal </a:t>
            </a:r>
            <a:br>
              <a:rPr lang="en-US" sz="2800" dirty="0"/>
            </a:br>
            <a:r>
              <a:rPr lang="en-US" sz="2800" dirty="0"/>
              <a:t>the presence of dangerous pathogens/fecal contamination</a:t>
            </a:r>
          </a:p>
          <a:p>
            <a:r>
              <a:rPr lang="en-US" sz="2800" dirty="0"/>
              <a:t>Standards set by EPA for drinking water and recreational use</a:t>
            </a:r>
          </a:p>
          <a:p>
            <a:r>
              <a:rPr lang="en-US" sz="2800" dirty="0"/>
              <a:t>Often found in conjunction with high </a:t>
            </a:r>
            <a:br>
              <a:rPr lang="en-US" sz="2800" dirty="0"/>
            </a:br>
            <a:r>
              <a:rPr lang="en-US" sz="2800" dirty="0"/>
              <a:t>nutrient levels</a:t>
            </a:r>
          </a:p>
          <a:p>
            <a:endParaRPr lang="en-US" sz="2600" dirty="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C9C87B9C-0ED8-E85D-C52F-0BB55A968271}"/>
              </a:ext>
            </a:extLst>
          </p:cNvPr>
          <p:cNvGrpSpPr/>
          <p:nvPr/>
        </p:nvGrpSpPr>
        <p:grpSpPr>
          <a:xfrm>
            <a:off x="1920240" y="1179671"/>
            <a:ext cx="5303520" cy="5303520"/>
            <a:chOff x="1662113" y="914400"/>
            <a:chExt cx="5943600" cy="5943600"/>
          </a:xfrm>
        </p:grpSpPr>
        <p:sp>
          <p:nvSpPr>
            <p:cNvPr id="223234" name="Oval 2"/>
            <p:cNvSpPr>
              <a:spLocks noChangeArrowheads="1"/>
            </p:cNvSpPr>
            <p:nvPr/>
          </p:nvSpPr>
          <p:spPr bwMode="auto">
            <a:xfrm>
              <a:off x="1662113" y="914400"/>
              <a:ext cx="5943600" cy="5943600"/>
            </a:xfrm>
            <a:prstGeom prst="ellipse">
              <a:avLst/>
            </a:prstGeom>
            <a:solidFill>
              <a:srgbClr val="FF9900"/>
            </a:solidFill>
            <a:ln w="9525">
              <a:solidFill>
                <a:schemeClr val="bg2"/>
              </a:solidFill>
              <a:round/>
              <a:headEnd/>
              <a:tailEnd/>
            </a:ln>
            <a:effectLst/>
          </p:spPr>
          <p:txBody>
            <a:bodyPr wrap="none" anchor="ctr"/>
            <a:lstStyle/>
            <a:p>
              <a:endParaRPr lang="en-US"/>
            </a:p>
          </p:txBody>
        </p:sp>
        <p:sp>
          <p:nvSpPr>
            <p:cNvPr id="223235" name="Oval 3"/>
            <p:cNvSpPr>
              <a:spLocks noChangeArrowheads="1"/>
            </p:cNvSpPr>
            <p:nvPr/>
          </p:nvSpPr>
          <p:spPr bwMode="auto">
            <a:xfrm>
              <a:off x="2439003" y="1676399"/>
              <a:ext cx="4432300" cy="44323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223236" name="Oval 4"/>
            <p:cNvSpPr>
              <a:spLocks noChangeArrowheads="1"/>
            </p:cNvSpPr>
            <p:nvPr/>
          </p:nvSpPr>
          <p:spPr bwMode="auto">
            <a:xfrm>
              <a:off x="3132834" y="2362200"/>
              <a:ext cx="3019425" cy="3019425"/>
            </a:xfrm>
            <a:prstGeom prst="ellipse">
              <a:avLst/>
            </a:prstGeom>
            <a:solidFill>
              <a:srgbClr val="CC0066"/>
            </a:solidFill>
            <a:ln w="9525">
              <a:solidFill>
                <a:schemeClr val="tx1"/>
              </a:solidFill>
              <a:round/>
              <a:headEnd/>
              <a:tailEnd/>
            </a:ln>
            <a:effectLst/>
          </p:spPr>
          <p:txBody>
            <a:bodyPr wrap="none" anchor="ctr"/>
            <a:lstStyle/>
            <a:p>
              <a:endParaRPr lang="en-US"/>
            </a:p>
          </p:txBody>
        </p:sp>
        <p:sp>
          <p:nvSpPr>
            <p:cNvPr id="223237" name="Oval 5"/>
            <p:cNvSpPr>
              <a:spLocks noChangeArrowheads="1"/>
            </p:cNvSpPr>
            <p:nvPr/>
          </p:nvSpPr>
          <p:spPr bwMode="auto">
            <a:xfrm>
              <a:off x="3863085" y="3124201"/>
              <a:ext cx="1558925" cy="1560513"/>
            </a:xfrm>
            <a:prstGeom prst="ellipse">
              <a:avLst/>
            </a:prstGeom>
            <a:solidFill>
              <a:srgbClr val="CCFFFF"/>
            </a:solidFill>
            <a:ln w="9525">
              <a:solidFill>
                <a:schemeClr val="tx1"/>
              </a:solidFill>
              <a:round/>
              <a:headEnd/>
              <a:tailEnd/>
            </a:ln>
            <a:effectLst/>
          </p:spPr>
          <p:txBody>
            <a:bodyPr wrap="none" anchor="ctr"/>
            <a:lstStyle/>
            <a:p>
              <a:endParaRPr lang="en-US"/>
            </a:p>
          </p:txBody>
        </p:sp>
        <p:sp>
          <p:nvSpPr>
            <p:cNvPr id="223242" name="Oval 10"/>
            <p:cNvSpPr>
              <a:spLocks noChangeArrowheads="1"/>
            </p:cNvSpPr>
            <p:nvPr/>
          </p:nvSpPr>
          <p:spPr bwMode="auto">
            <a:xfrm>
              <a:off x="4196931" y="3559736"/>
              <a:ext cx="891231" cy="838200"/>
            </a:xfrm>
            <a:prstGeom prst="ellipse">
              <a:avLst/>
            </a:prstGeom>
            <a:solidFill>
              <a:srgbClr val="DA0000"/>
            </a:solidFill>
            <a:ln w="9525">
              <a:solidFill>
                <a:schemeClr val="tx1"/>
              </a:solidFill>
              <a:round/>
              <a:headEnd/>
              <a:tailEnd/>
            </a:ln>
            <a:effectLst/>
          </p:spPr>
          <p:txBody>
            <a:bodyPr wrap="none" anchor="ctr"/>
            <a:lstStyle/>
            <a:p>
              <a:endParaRPr lang="en-US"/>
            </a:p>
          </p:txBody>
        </p:sp>
      </p:grpSp>
      <p:sp>
        <p:nvSpPr>
          <p:cNvPr id="223243" name="Text Box 11"/>
          <p:cNvSpPr txBox="1">
            <a:spLocks noChangeArrowheads="1"/>
          </p:cNvSpPr>
          <p:nvPr/>
        </p:nvSpPr>
        <p:spPr bwMode="auto">
          <a:xfrm>
            <a:off x="277468" y="3524567"/>
            <a:ext cx="1676400" cy="646309"/>
          </a:xfrm>
          <a:prstGeom prst="rect">
            <a:avLst/>
          </a:prstGeom>
          <a:noFill/>
          <a:ln w="9525">
            <a:noFill/>
            <a:miter lim="800000"/>
            <a:headEnd/>
            <a:tailEnd/>
          </a:ln>
          <a:effectLst/>
        </p:spPr>
        <p:txBody>
          <a:bodyPr lIns="91418" tIns="45709" rIns="91418" bIns="45709">
            <a:spAutoFit/>
          </a:bodyPr>
          <a:lstStyle/>
          <a:p>
            <a:pPr algn="ctr" eaLnBrk="0" hangingPunct="0">
              <a:spcBef>
                <a:spcPct val="50000"/>
              </a:spcBef>
            </a:pPr>
            <a:r>
              <a:rPr lang="en-US" b="1" dirty="0">
                <a:solidFill>
                  <a:srgbClr val="DA0000"/>
                </a:solidFill>
                <a:latin typeface="+mn-lt"/>
              </a:rPr>
              <a:t>Pathogenic </a:t>
            </a:r>
            <a:r>
              <a:rPr lang="en-US" b="1" i="1" dirty="0">
                <a:solidFill>
                  <a:srgbClr val="DA0000"/>
                </a:solidFill>
                <a:latin typeface="+mn-lt"/>
              </a:rPr>
              <a:t>E.coli</a:t>
            </a:r>
          </a:p>
        </p:txBody>
      </p:sp>
      <p:sp>
        <p:nvSpPr>
          <p:cNvPr id="223238" name="Text Box 6"/>
          <p:cNvSpPr txBox="1">
            <a:spLocks noChangeArrowheads="1"/>
          </p:cNvSpPr>
          <p:nvPr/>
        </p:nvSpPr>
        <p:spPr bwMode="auto">
          <a:xfrm>
            <a:off x="2819400" y="1247775"/>
            <a:ext cx="3605213" cy="581025"/>
          </a:xfrm>
          <a:prstGeom prst="rect">
            <a:avLst/>
          </a:prstGeom>
          <a:noFill/>
          <a:ln w="9525">
            <a:noFill/>
            <a:miter lim="800000"/>
            <a:headEnd/>
            <a:tailEnd/>
          </a:ln>
          <a:effectLst/>
        </p:spPr>
        <p:txBody>
          <a:bodyPr wrap="square" lIns="91418" tIns="45709" rIns="91418" bIns="45709">
            <a:spAutoFit/>
          </a:bodyPr>
          <a:lstStyle/>
          <a:p>
            <a:pPr algn="ctr">
              <a:spcBef>
                <a:spcPct val="50000"/>
              </a:spcBef>
            </a:pPr>
            <a:r>
              <a:rPr lang="en-US" sz="1600" dirty="0">
                <a:solidFill>
                  <a:srgbClr val="000000"/>
                </a:solidFill>
                <a:latin typeface="+mn-lt"/>
              </a:rPr>
              <a:t>Family</a:t>
            </a:r>
            <a:br>
              <a:rPr lang="en-US" sz="1600" dirty="0">
                <a:solidFill>
                  <a:srgbClr val="000000"/>
                </a:solidFill>
                <a:latin typeface="+mn-lt"/>
              </a:rPr>
            </a:br>
            <a:r>
              <a:rPr lang="en-US" sz="1600" dirty="0">
                <a:solidFill>
                  <a:srgbClr val="000000"/>
                </a:solidFill>
                <a:latin typeface="+mn-lt"/>
              </a:rPr>
              <a:t>Enterobacteriaceae</a:t>
            </a:r>
          </a:p>
        </p:txBody>
      </p:sp>
      <p:sp>
        <p:nvSpPr>
          <p:cNvPr id="223239" name="Text Box 7"/>
          <p:cNvSpPr txBox="1">
            <a:spLocks noChangeArrowheads="1"/>
          </p:cNvSpPr>
          <p:nvPr/>
        </p:nvSpPr>
        <p:spPr bwMode="auto">
          <a:xfrm>
            <a:off x="3733800" y="2025650"/>
            <a:ext cx="1676401" cy="338532"/>
          </a:xfrm>
          <a:prstGeom prst="rect">
            <a:avLst/>
          </a:prstGeom>
          <a:noFill/>
          <a:ln w="9525">
            <a:noFill/>
            <a:miter lim="800000"/>
            <a:headEnd/>
            <a:tailEnd/>
          </a:ln>
          <a:effectLst/>
        </p:spPr>
        <p:txBody>
          <a:bodyPr wrap="square" lIns="91418" tIns="45709" rIns="91418" bIns="45709">
            <a:spAutoFit/>
          </a:bodyPr>
          <a:lstStyle/>
          <a:p>
            <a:pPr algn="ctr">
              <a:spcBef>
                <a:spcPct val="50000"/>
              </a:spcBef>
            </a:pPr>
            <a:r>
              <a:rPr lang="en-US" sz="1600" dirty="0">
                <a:solidFill>
                  <a:schemeClr val="bg1"/>
                </a:solidFill>
                <a:latin typeface="+mn-lt"/>
              </a:rPr>
              <a:t>Total Coliforms</a:t>
            </a:r>
          </a:p>
        </p:txBody>
      </p:sp>
      <p:sp>
        <p:nvSpPr>
          <p:cNvPr id="223240" name="Text Box 8"/>
          <p:cNvSpPr txBox="1">
            <a:spLocks noChangeArrowheads="1"/>
          </p:cNvSpPr>
          <p:nvPr/>
        </p:nvSpPr>
        <p:spPr bwMode="auto">
          <a:xfrm>
            <a:off x="3810000" y="2711450"/>
            <a:ext cx="1541463" cy="336550"/>
          </a:xfrm>
          <a:prstGeom prst="rect">
            <a:avLst/>
          </a:prstGeom>
          <a:noFill/>
          <a:ln w="9525">
            <a:noFill/>
            <a:miter lim="800000"/>
            <a:headEnd/>
            <a:tailEnd/>
          </a:ln>
          <a:effectLst/>
        </p:spPr>
        <p:txBody>
          <a:bodyPr wrap="square" lIns="91418" tIns="45709" rIns="91418" bIns="45709">
            <a:spAutoFit/>
          </a:bodyPr>
          <a:lstStyle/>
          <a:p>
            <a:pPr algn="ctr">
              <a:spcBef>
                <a:spcPct val="50000"/>
              </a:spcBef>
            </a:pPr>
            <a:r>
              <a:rPr lang="en-US" sz="1600" dirty="0">
                <a:solidFill>
                  <a:schemeClr val="bg1"/>
                </a:solidFill>
                <a:latin typeface="+mn-lt"/>
              </a:rPr>
              <a:t>Fecal Coliforms</a:t>
            </a:r>
          </a:p>
        </p:txBody>
      </p:sp>
      <p:sp>
        <p:nvSpPr>
          <p:cNvPr id="223241" name="Text Box 9"/>
          <p:cNvSpPr txBox="1">
            <a:spLocks noChangeArrowheads="1"/>
          </p:cNvSpPr>
          <p:nvPr/>
        </p:nvSpPr>
        <p:spPr bwMode="auto">
          <a:xfrm>
            <a:off x="3938587" y="3203575"/>
            <a:ext cx="1266825" cy="336550"/>
          </a:xfrm>
          <a:prstGeom prst="rect">
            <a:avLst/>
          </a:prstGeom>
          <a:noFill/>
          <a:ln w="9525">
            <a:noFill/>
            <a:miter lim="800000"/>
            <a:headEnd/>
            <a:tailEnd/>
          </a:ln>
          <a:effectLst/>
        </p:spPr>
        <p:txBody>
          <a:bodyPr wrap="square" lIns="91418" tIns="45709" rIns="91418" bIns="45709">
            <a:spAutoFit/>
          </a:bodyPr>
          <a:lstStyle/>
          <a:p>
            <a:pPr algn="ctr">
              <a:spcBef>
                <a:spcPct val="50000"/>
              </a:spcBef>
            </a:pPr>
            <a:r>
              <a:rPr lang="en-US" sz="1600" i="1">
                <a:solidFill>
                  <a:srgbClr val="000000"/>
                </a:solidFill>
                <a:latin typeface="Microsoft Sans Serif" pitchFamily="34" charset="0"/>
              </a:rPr>
              <a:t>E. coli</a:t>
            </a:r>
          </a:p>
        </p:txBody>
      </p:sp>
      <p:sp>
        <p:nvSpPr>
          <p:cNvPr id="223244" name="Line 12"/>
          <p:cNvSpPr>
            <a:spLocks noChangeShapeType="1"/>
          </p:cNvSpPr>
          <p:nvPr/>
        </p:nvSpPr>
        <p:spPr bwMode="auto">
          <a:xfrm>
            <a:off x="1524000" y="3898900"/>
            <a:ext cx="3017520" cy="0"/>
          </a:xfrm>
          <a:prstGeom prst="line">
            <a:avLst/>
          </a:prstGeom>
          <a:noFill/>
          <a:ln w="57150">
            <a:solidFill>
              <a:schemeClr val="tx1"/>
            </a:solidFill>
            <a:round/>
            <a:headEnd/>
            <a:tailEnd type="triangle" w="med" len="med"/>
          </a:ln>
          <a:effectLst/>
        </p:spPr>
        <p:txBody>
          <a:bodyPr/>
          <a:lstStyle/>
          <a:p>
            <a:endParaRPr lang="en-US"/>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25285" name="Rectangle 5"/>
          <p:cNvSpPr>
            <a:spLocks noGrp="1" noChangeArrowheads="1"/>
          </p:cNvSpPr>
          <p:nvPr>
            <p:ph type="title"/>
          </p:nvPr>
        </p:nvSpPr>
        <p:spPr>
          <a:xfrm>
            <a:off x="457200" y="1219200"/>
            <a:ext cx="8229600" cy="808037"/>
          </a:xfrm>
        </p:spPr>
        <p:txBody>
          <a:bodyPr/>
          <a:lstStyle/>
          <a:p>
            <a:r>
              <a:rPr lang="en-US" dirty="0" err="1"/>
              <a:t>Coliscan</a:t>
            </a:r>
            <a:r>
              <a:rPr lang="en-US" dirty="0"/>
              <a:t> </a:t>
            </a:r>
            <a:r>
              <a:rPr lang="en-US" dirty="0" err="1"/>
              <a:t>Easygel</a:t>
            </a:r>
            <a:endParaRPr lang="en-US" dirty="0"/>
          </a:p>
        </p:txBody>
      </p:sp>
      <p:sp>
        <p:nvSpPr>
          <p:cNvPr id="225286" name="Rectangle 6"/>
          <p:cNvSpPr>
            <a:spLocks noGrp="1" noChangeArrowheads="1"/>
          </p:cNvSpPr>
          <p:nvPr>
            <p:ph idx="1"/>
          </p:nvPr>
        </p:nvSpPr>
        <p:spPr>
          <a:xfrm>
            <a:off x="762000" y="2103437"/>
            <a:ext cx="7924800" cy="3916363"/>
          </a:xfrm>
        </p:spPr>
        <p:txBody>
          <a:bodyPr/>
          <a:lstStyle/>
          <a:p>
            <a:r>
              <a:rPr lang="en-US" sz="2800" dirty="0"/>
              <a:t>Count after 24 hours of incubation (95⁰F)</a:t>
            </a:r>
          </a:p>
          <a:p>
            <a:pPr lvl="1"/>
            <a:r>
              <a:rPr lang="en-US" sz="2400" dirty="0"/>
              <a:t>Blue and purple colonies are </a:t>
            </a:r>
            <a:r>
              <a:rPr lang="en-US" sz="2400" i="1" dirty="0"/>
              <a:t>E.coli</a:t>
            </a:r>
          </a:p>
          <a:p>
            <a:pPr lvl="1"/>
            <a:r>
              <a:rPr lang="en-US" sz="2400" dirty="0"/>
              <a:t>Teal and pink colonies are not </a:t>
            </a:r>
            <a:r>
              <a:rPr lang="en-US" sz="2400" i="1" dirty="0"/>
              <a:t>E. coli</a:t>
            </a:r>
          </a:p>
          <a:p>
            <a:r>
              <a:rPr lang="en-US" sz="2800" dirty="0"/>
              <a:t>Contains 2 enzymes </a:t>
            </a:r>
          </a:p>
          <a:p>
            <a:r>
              <a:rPr lang="en-US" sz="2800" dirty="0"/>
              <a:t>Only </a:t>
            </a:r>
            <a:r>
              <a:rPr lang="en-US" sz="2800" i="1" dirty="0"/>
              <a:t>E. coli </a:t>
            </a:r>
            <a:r>
              <a:rPr lang="en-US" sz="2800" dirty="0"/>
              <a:t>produces both enzymes</a:t>
            </a:r>
          </a:p>
          <a:p>
            <a:pPr lvl="1"/>
            <a:r>
              <a:rPr lang="en-US" sz="2400" b="1" dirty="0">
                <a:solidFill>
                  <a:srgbClr val="FF0000"/>
                </a:solidFill>
                <a:latin typeface="Microsoft Sans Serif" pitchFamily="34" charset="0"/>
              </a:rPr>
              <a:t>Red</a:t>
            </a:r>
            <a:r>
              <a:rPr lang="en-US" sz="2400" b="1" dirty="0">
                <a:latin typeface="Microsoft Sans Serif" pitchFamily="34" charset="0"/>
              </a:rPr>
              <a:t> + </a:t>
            </a:r>
            <a:r>
              <a:rPr lang="en-US" sz="2400" b="1" dirty="0">
                <a:solidFill>
                  <a:srgbClr val="00FFFF"/>
                </a:solidFill>
                <a:latin typeface="Microsoft Sans Serif" pitchFamily="34" charset="0"/>
              </a:rPr>
              <a:t>Teal</a:t>
            </a:r>
            <a:r>
              <a:rPr lang="en-US" sz="2400" b="1" dirty="0">
                <a:latin typeface="Microsoft Sans Serif" pitchFamily="34" charset="0"/>
              </a:rPr>
              <a:t> = </a:t>
            </a:r>
            <a:r>
              <a:rPr lang="en-US" sz="2400" b="1" dirty="0">
                <a:solidFill>
                  <a:srgbClr val="000099"/>
                </a:solidFill>
                <a:latin typeface="Microsoft Sans Serif" pitchFamily="34" charset="0"/>
              </a:rPr>
              <a:t>Dark Blue/</a:t>
            </a:r>
            <a:r>
              <a:rPr lang="en-US" sz="2400" b="1" dirty="0">
                <a:solidFill>
                  <a:srgbClr val="6600CC"/>
                </a:solidFill>
                <a:latin typeface="Microsoft Sans Serif" pitchFamily="34" charset="0"/>
              </a:rPr>
              <a:t>Purple</a:t>
            </a:r>
            <a:endParaRPr lang="en-US" sz="2400" dirty="0"/>
          </a:p>
          <a:p>
            <a:r>
              <a:rPr lang="en-US" sz="2800" dirty="0"/>
              <a:t>Goal- &lt;200 colonies in the petri dish</a:t>
            </a:r>
          </a:p>
          <a:p>
            <a:endParaRPr lang="en-US" dirty="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73C7401A-8381-397B-2C26-021AFDB726DC}"/>
              </a:ext>
            </a:extLst>
          </p:cNvPr>
          <p:cNvGrpSpPr>
            <a:grpSpLocks noChangeAspect="1"/>
          </p:cNvGrpSpPr>
          <p:nvPr/>
        </p:nvGrpSpPr>
        <p:grpSpPr>
          <a:xfrm>
            <a:off x="838200" y="1219200"/>
            <a:ext cx="6452053" cy="5212080"/>
            <a:chOff x="1143000" y="1420984"/>
            <a:chExt cx="6070204" cy="4903616"/>
          </a:xfrm>
        </p:grpSpPr>
        <p:pic>
          <p:nvPicPr>
            <p:cNvPr id="227330" name="Picture 2" descr="Bear Ck2007_inppta"/>
            <p:cNvPicPr>
              <a:picLocks noChangeAspect="1" noChangeArrowheads="1"/>
            </p:cNvPicPr>
            <p:nvPr/>
          </p:nvPicPr>
          <p:blipFill>
            <a:blip r:embed="rId4" cstate="email"/>
            <a:srcRect/>
            <a:stretch>
              <a:fillRect/>
            </a:stretch>
          </p:blipFill>
          <p:spPr bwMode="auto">
            <a:xfrm>
              <a:off x="2142321" y="3996707"/>
              <a:ext cx="2423764" cy="2327893"/>
            </a:xfrm>
            <a:prstGeom prst="rect">
              <a:avLst/>
            </a:prstGeom>
            <a:noFill/>
          </p:spPr>
        </p:pic>
        <p:grpSp>
          <p:nvGrpSpPr>
            <p:cNvPr id="227331" name="Group 3"/>
            <p:cNvGrpSpPr>
              <a:grpSpLocks/>
            </p:cNvGrpSpPr>
            <p:nvPr/>
          </p:nvGrpSpPr>
          <p:grpSpPr bwMode="auto">
            <a:xfrm>
              <a:off x="1143000" y="1420984"/>
              <a:ext cx="3423086" cy="2439096"/>
              <a:chOff x="-8" y="0"/>
              <a:chExt cx="3137" cy="2249"/>
            </a:xfrm>
          </p:grpSpPr>
          <p:pic>
            <p:nvPicPr>
              <p:cNvPr id="227332" name="Picture 4" descr="goodplate"/>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900" y="103"/>
                <a:ext cx="2229" cy="2146"/>
              </a:xfrm>
              <a:prstGeom prst="rect">
                <a:avLst/>
              </a:prstGeom>
              <a:noFill/>
              <a:ln>
                <a:noFill/>
              </a:ln>
            </p:spPr>
          </p:pic>
          <p:sp>
            <p:nvSpPr>
              <p:cNvPr id="227333" name="Text Box 5"/>
              <p:cNvSpPr txBox="1">
                <a:spLocks noChangeArrowheads="1"/>
              </p:cNvSpPr>
              <p:nvPr/>
            </p:nvSpPr>
            <p:spPr bwMode="auto">
              <a:xfrm>
                <a:off x="-8" y="0"/>
                <a:ext cx="150" cy="304"/>
              </a:xfrm>
              <a:prstGeom prst="rect">
                <a:avLst/>
              </a:prstGeom>
              <a:noFill/>
              <a:ln w="9525">
                <a:noFill/>
                <a:miter lim="800000"/>
                <a:headEnd/>
                <a:tailEnd/>
              </a:ln>
              <a:effectLst/>
            </p:spPr>
            <p:txBody>
              <a:bodyPr wrap="none" lIns="91418" tIns="45709" rIns="91418" bIns="45709">
                <a:spAutoFit/>
              </a:bodyPr>
              <a:lstStyle/>
              <a:p>
                <a:endParaRPr lang="en-US"/>
              </a:p>
            </p:txBody>
          </p:sp>
        </p:grpSp>
        <p:grpSp>
          <p:nvGrpSpPr>
            <p:cNvPr id="227334" name="Group 6"/>
            <p:cNvGrpSpPr>
              <a:grpSpLocks/>
            </p:cNvGrpSpPr>
            <p:nvPr/>
          </p:nvGrpSpPr>
          <p:grpSpPr bwMode="auto">
            <a:xfrm>
              <a:off x="4714607" y="1532186"/>
              <a:ext cx="2498597" cy="2327893"/>
              <a:chOff x="3312" y="0"/>
              <a:chExt cx="2448" cy="2088"/>
            </a:xfrm>
          </p:grpSpPr>
          <p:pic>
            <p:nvPicPr>
              <p:cNvPr id="227335" name="Picture 7" descr="ecolisampleplate"/>
              <p:cNvPicPr>
                <a:picLocks noChangeAspect="1" noChangeArrowheads="1"/>
              </p:cNvPicPr>
              <p:nvPr/>
            </p:nvPicPr>
            <p:blipFill>
              <a:blip r:embed="rId6" cstate="email"/>
              <a:srcRect/>
              <a:stretch>
                <a:fillRect/>
              </a:stretch>
            </p:blipFill>
            <p:spPr bwMode="auto">
              <a:xfrm>
                <a:off x="3312" y="0"/>
                <a:ext cx="2448" cy="2088"/>
              </a:xfrm>
              <a:prstGeom prst="rect">
                <a:avLst/>
              </a:prstGeom>
              <a:noFill/>
            </p:spPr>
          </p:pic>
          <p:sp>
            <p:nvSpPr>
              <p:cNvPr id="227336" name="Text Box 8"/>
              <p:cNvSpPr txBox="1">
                <a:spLocks noChangeArrowheads="1"/>
              </p:cNvSpPr>
              <p:nvPr/>
            </p:nvSpPr>
            <p:spPr bwMode="auto">
              <a:xfrm>
                <a:off x="3351" y="0"/>
                <a:ext cx="152" cy="279"/>
              </a:xfrm>
              <a:prstGeom prst="rect">
                <a:avLst/>
              </a:prstGeom>
              <a:noFill/>
              <a:ln w="9525">
                <a:noFill/>
                <a:miter lim="800000"/>
                <a:headEnd/>
                <a:tailEnd/>
              </a:ln>
              <a:effectLst/>
            </p:spPr>
            <p:txBody>
              <a:bodyPr wrap="none" lIns="91418" tIns="45709" rIns="91418" bIns="45709">
                <a:spAutoFit/>
              </a:bodyPr>
              <a:lstStyle/>
              <a:p>
                <a:endParaRPr lang="en-US"/>
              </a:p>
            </p:txBody>
          </p:sp>
        </p:grpSp>
        <p:grpSp>
          <p:nvGrpSpPr>
            <p:cNvPr id="227337" name="Group 9"/>
            <p:cNvGrpSpPr>
              <a:grpSpLocks/>
            </p:cNvGrpSpPr>
            <p:nvPr/>
          </p:nvGrpSpPr>
          <p:grpSpPr bwMode="auto">
            <a:xfrm>
              <a:off x="4709314" y="3996707"/>
              <a:ext cx="2498597" cy="2327893"/>
              <a:chOff x="3307" y="2112"/>
              <a:chExt cx="2453" cy="2204"/>
            </a:xfrm>
          </p:grpSpPr>
          <p:pic>
            <p:nvPicPr>
              <p:cNvPr id="227338" name="Picture 10" descr="platecoli2"/>
              <p:cNvPicPr>
                <a:picLocks noChangeAspect="1" noChangeArrowheads="1"/>
              </p:cNvPicPr>
              <p:nvPr/>
            </p:nvPicPr>
            <p:blipFill>
              <a:blip r:embed="rId7" cstate="email"/>
              <a:srcRect/>
              <a:stretch>
                <a:fillRect/>
              </a:stretch>
            </p:blipFill>
            <p:spPr bwMode="auto">
              <a:xfrm>
                <a:off x="3312" y="2112"/>
                <a:ext cx="2448" cy="2204"/>
              </a:xfrm>
              <a:prstGeom prst="rect">
                <a:avLst/>
              </a:prstGeom>
              <a:noFill/>
            </p:spPr>
          </p:pic>
          <p:sp>
            <p:nvSpPr>
              <p:cNvPr id="227339" name="Text Box 11"/>
              <p:cNvSpPr txBox="1">
                <a:spLocks noChangeArrowheads="1"/>
              </p:cNvSpPr>
              <p:nvPr/>
            </p:nvSpPr>
            <p:spPr bwMode="auto">
              <a:xfrm>
                <a:off x="3307" y="2112"/>
                <a:ext cx="148" cy="287"/>
              </a:xfrm>
              <a:prstGeom prst="rect">
                <a:avLst/>
              </a:prstGeom>
              <a:noFill/>
              <a:ln w="9525">
                <a:noFill/>
                <a:miter lim="800000"/>
                <a:headEnd/>
                <a:tailEnd/>
              </a:ln>
              <a:effectLst/>
            </p:spPr>
            <p:txBody>
              <a:bodyPr wrap="none" lIns="91418" tIns="45709" rIns="91418" bIns="45709">
                <a:spAutoFit/>
              </a:bodyPr>
              <a:lstStyle/>
              <a:p>
                <a:endParaRPr lang="en-US"/>
              </a:p>
            </p:txBody>
          </p:sp>
        </p:grpSp>
      </p:gr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31428" name="Rectangle 4"/>
          <p:cNvSpPr>
            <a:spLocks noGrp="1" noChangeArrowheads="1"/>
          </p:cNvSpPr>
          <p:nvPr>
            <p:ph type="title"/>
          </p:nvPr>
        </p:nvSpPr>
        <p:spPr>
          <a:xfrm>
            <a:off x="457200" y="1219200"/>
            <a:ext cx="8229600" cy="808037"/>
          </a:xfrm>
        </p:spPr>
        <p:txBody>
          <a:bodyPr/>
          <a:lstStyle/>
          <a:p>
            <a:r>
              <a:rPr lang="en-US" dirty="0"/>
              <a:t>3M </a:t>
            </a:r>
            <a:r>
              <a:rPr lang="en-US" dirty="0" err="1"/>
              <a:t>Petrifilm</a:t>
            </a:r>
            <a:r>
              <a:rPr lang="en-US" baseline="30000" dirty="0" err="1"/>
              <a:t>TM</a:t>
            </a:r>
            <a:endParaRPr lang="en-US" baseline="30000" dirty="0"/>
          </a:p>
        </p:txBody>
      </p:sp>
      <p:sp>
        <p:nvSpPr>
          <p:cNvPr id="231429" name="Rectangle 5"/>
          <p:cNvSpPr>
            <a:spLocks noGrp="1" noChangeArrowheads="1"/>
          </p:cNvSpPr>
          <p:nvPr>
            <p:ph idx="1"/>
          </p:nvPr>
        </p:nvSpPr>
        <p:spPr>
          <a:xfrm>
            <a:off x="685800" y="2103437"/>
            <a:ext cx="8229600" cy="3611563"/>
          </a:xfrm>
        </p:spPr>
        <p:txBody>
          <a:bodyPr/>
          <a:lstStyle/>
          <a:p>
            <a:r>
              <a:rPr lang="en-US" sz="2800" dirty="0"/>
              <a:t>Count after 24 hours incubation</a:t>
            </a:r>
          </a:p>
          <a:p>
            <a:r>
              <a:rPr lang="en-US" sz="2800" dirty="0"/>
              <a:t>Count blue colonies WITH gas bubbles</a:t>
            </a:r>
          </a:p>
          <a:p>
            <a:r>
              <a:rPr lang="en-US" sz="2800" dirty="0"/>
              <a:t>Don’t count blue colonies without gas bubbles</a:t>
            </a:r>
          </a:p>
          <a:p>
            <a:r>
              <a:rPr lang="en-US" sz="2800" dirty="0"/>
              <a:t>Don’t count pink or white colonies with or </a:t>
            </a:r>
            <a:br>
              <a:rPr lang="en-US" sz="2800" dirty="0"/>
            </a:br>
            <a:r>
              <a:rPr lang="en-US" sz="2800" dirty="0"/>
              <a:t>without gas bubbles</a:t>
            </a:r>
          </a:p>
        </p:txBody>
      </p:sp>
    </p:spTree>
  </p:cSld>
  <p:clrMapOvr>
    <a:masterClrMapping/>
  </p:clrMapOvr>
  <p:transition/>
</p:sld>
</file>

<file path=ppt/slides/slide68.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69365C55-CE92-16C6-2EFC-0E81A9E89063}"/>
              </a:ext>
            </a:extLst>
          </p:cNvPr>
          <p:cNvGrpSpPr>
            <a:grpSpLocks noChangeAspect="1"/>
          </p:cNvGrpSpPr>
          <p:nvPr/>
        </p:nvGrpSpPr>
        <p:grpSpPr>
          <a:xfrm>
            <a:off x="2014605" y="1295400"/>
            <a:ext cx="5114789" cy="5120640"/>
            <a:chOff x="1902249" y="990600"/>
            <a:chExt cx="5406410" cy="5412593"/>
          </a:xfrm>
        </p:grpSpPr>
        <p:pic>
          <p:nvPicPr>
            <p:cNvPr id="233474" name="Picture 2" descr="petri1"/>
            <p:cNvPicPr>
              <a:picLocks noChangeAspect="1" noChangeArrowheads="1"/>
            </p:cNvPicPr>
            <p:nvPr/>
          </p:nvPicPr>
          <p:blipFill>
            <a:blip r:embed="rId4" cstate="email"/>
            <a:srcRect/>
            <a:stretch>
              <a:fillRect/>
            </a:stretch>
          </p:blipFill>
          <p:spPr bwMode="auto">
            <a:xfrm>
              <a:off x="1902249" y="990600"/>
              <a:ext cx="2614188" cy="2514600"/>
            </a:xfrm>
            <a:prstGeom prst="rect">
              <a:avLst/>
            </a:prstGeom>
            <a:noFill/>
          </p:spPr>
        </p:pic>
        <p:pic>
          <p:nvPicPr>
            <p:cNvPr id="233475" name="Picture 3" descr="Petrifilm_3"/>
            <p:cNvPicPr>
              <a:picLocks noChangeAspect="1" noChangeArrowheads="1"/>
            </p:cNvPicPr>
            <p:nvPr/>
          </p:nvPicPr>
          <p:blipFill>
            <a:blip r:embed="rId5" cstate="email"/>
            <a:srcRect/>
            <a:stretch>
              <a:fillRect/>
            </a:stretch>
          </p:blipFill>
          <p:spPr bwMode="auto">
            <a:xfrm>
              <a:off x="4724400" y="990600"/>
              <a:ext cx="2476500" cy="2514600"/>
            </a:xfrm>
            <a:prstGeom prst="rect">
              <a:avLst/>
            </a:prstGeom>
            <a:noFill/>
          </p:spPr>
        </p:pic>
        <p:pic>
          <p:nvPicPr>
            <p:cNvPr id="233476" name="Picture 4" descr="petrifilm oct 2007"/>
            <p:cNvPicPr>
              <a:picLocks noChangeAspect="1" noChangeArrowheads="1"/>
            </p:cNvPicPr>
            <p:nvPr/>
          </p:nvPicPr>
          <p:blipFill>
            <a:blip r:embed="rId6" cstate="email"/>
            <a:srcRect/>
            <a:stretch>
              <a:fillRect/>
            </a:stretch>
          </p:blipFill>
          <p:spPr bwMode="auto">
            <a:xfrm>
              <a:off x="4724400" y="3657600"/>
              <a:ext cx="2584259" cy="2745592"/>
            </a:xfrm>
            <a:prstGeom prst="rect">
              <a:avLst/>
            </a:prstGeom>
            <a:noFill/>
          </p:spPr>
        </p:pic>
        <p:pic>
          <p:nvPicPr>
            <p:cNvPr id="233477" name="Picture 5" descr="Petrifilm_ecoli3"/>
            <p:cNvPicPr>
              <a:picLocks noChangeAspect="1" noChangeArrowheads="1"/>
            </p:cNvPicPr>
            <p:nvPr/>
          </p:nvPicPr>
          <p:blipFill>
            <a:blip r:embed="rId7" cstate="email"/>
            <a:srcRect/>
            <a:stretch>
              <a:fillRect/>
            </a:stretch>
          </p:blipFill>
          <p:spPr bwMode="auto">
            <a:xfrm>
              <a:off x="1902250" y="3657600"/>
              <a:ext cx="2614188" cy="2745593"/>
            </a:xfrm>
            <a:prstGeom prst="rect">
              <a:avLst/>
            </a:prstGeom>
            <a:noFill/>
          </p:spPr>
        </p:pic>
      </p:gr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0" y="1219200"/>
            <a:ext cx="9144000" cy="636587"/>
          </a:xfrm>
        </p:spPr>
        <p:txBody>
          <a:bodyPr>
            <a:noAutofit/>
          </a:bodyPr>
          <a:lstStyle/>
          <a:p>
            <a:r>
              <a:rPr lang="en-US" dirty="0"/>
              <a:t>Units for E. coli</a:t>
            </a:r>
          </a:p>
        </p:txBody>
      </p:sp>
      <p:pic>
        <p:nvPicPr>
          <p:cNvPr id="239619" name="Picture 3" descr="1mL sample"/>
          <p:cNvPicPr>
            <a:picLocks noGrp="1" noChangeAspect="1" noChangeArrowheads="1"/>
          </p:cNvPicPr>
          <p:nvPr>
            <p:ph sz="half" idx="1"/>
          </p:nvPr>
        </p:nvPicPr>
        <p:blipFill>
          <a:blip r:embed="rId4" cstate="email"/>
          <a:stretch>
            <a:fillRect/>
          </a:stretch>
        </p:blipFill>
        <p:spPr>
          <a:xfrm>
            <a:off x="1066800" y="1676400"/>
            <a:ext cx="1295400" cy="2146300"/>
          </a:xfrm>
        </p:spPr>
      </p:pic>
      <p:sp>
        <p:nvSpPr>
          <p:cNvPr id="239620" name="Rectangle 4"/>
          <p:cNvSpPr>
            <a:spLocks noGrp="1" noChangeArrowheads="1"/>
          </p:cNvSpPr>
          <p:nvPr>
            <p:ph type="body" sz="half" idx="2"/>
          </p:nvPr>
        </p:nvSpPr>
        <p:spPr>
          <a:xfrm>
            <a:off x="762000" y="2057400"/>
            <a:ext cx="8229600" cy="4114800"/>
          </a:xfrm>
        </p:spPr>
        <p:txBody>
          <a:bodyPr/>
          <a:lstStyle/>
          <a:p>
            <a:r>
              <a:rPr lang="en-US" sz="2800" dirty="0"/>
              <a:t>Use the number of colonies found in your </a:t>
            </a:r>
            <a:br>
              <a:rPr lang="en-US" sz="2800" dirty="0"/>
            </a:br>
            <a:r>
              <a:rPr lang="en-US" sz="2800" dirty="0"/>
              <a:t>sample volume to estimate the number that </a:t>
            </a:r>
            <a:br>
              <a:rPr lang="en-US" sz="2800" dirty="0"/>
            </a:br>
            <a:r>
              <a:rPr lang="en-US" sz="2800" dirty="0"/>
              <a:t>would be found in 100 mL of water.</a:t>
            </a:r>
          </a:p>
          <a:p>
            <a:r>
              <a:rPr lang="en-US" sz="2800" dirty="0"/>
              <a:t>Example:</a:t>
            </a:r>
          </a:p>
          <a:p>
            <a:pPr lvl="1"/>
            <a:r>
              <a:rPr lang="en-US" sz="2400" dirty="0"/>
              <a:t>Used 3mL of water &amp; counted 4 colonies</a:t>
            </a:r>
          </a:p>
          <a:p>
            <a:pPr lvl="1"/>
            <a:r>
              <a:rPr lang="en-US" sz="2400" dirty="0"/>
              <a:t>Divide 100 by 3 = 33.3</a:t>
            </a:r>
          </a:p>
          <a:p>
            <a:pPr lvl="1"/>
            <a:r>
              <a:rPr lang="en-US" sz="2400" dirty="0"/>
              <a:t>Multiply 33.3 x 4 = </a:t>
            </a:r>
            <a:r>
              <a:rPr lang="en-US" sz="2400" dirty="0">
                <a:highlight>
                  <a:srgbClr val="FFFF00"/>
                </a:highlight>
              </a:rPr>
              <a:t>133.2 colonies/100mL</a:t>
            </a:r>
          </a:p>
          <a:p>
            <a:r>
              <a:rPr lang="en-US" sz="2800" b="1" dirty="0"/>
              <a:t>State Standard for body contact = &lt;235 CFU/100mL</a:t>
            </a:r>
          </a:p>
          <a:p>
            <a:pPr lvl="1"/>
            <a:endParaRPr lang="en-US" dirty="0"/>
          </a:p>
        </p:txBody>
      </p:sp>
      <p:pic>
        <p:nvPicPr>
          <p:cNvPr id="239621" name="Picture 5" descr="100mL sample"/>
          <p:cNvPicPr>
            <a:picLocks noGrp="1" noChangeAspect="1" noChangeArrowheads="1"/>
          </p:cNvPicPr>
          <p:nvPr>
            <p:ph sz="quarter" idx="4294967295"/>
          </p:nvPr>
        </p:nvPicPr>
        <p:blipFill>
          <a:blip r:embed="rId5" cstate="email"/>
          <a:srcRect/>
          <a:stretch>
            <a:fillRect/>
          </a:stretch>
        </p:blipFill>
        <p:spPr>
          <a:xfrm>
            <a:off x="7772400" y="1676400"/>
            <a:ext cx="1371600" cy="2073275"/>
          </a:xfrm>
          <a:noFill/>
          <a:ln/>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7" name="Picture 6" descr="Chart&#10;&#10;Description automatically generated with low confidence">
            <a:extLst>
              <a:ext uri="{FF2B5EF4-FFF2-40B4-BE49-F238E27FC236}">
                <a16:creationId xmlns:a16="http://schemas.microsoft.com/office/drawing/2014/main" id="{52A9F2A2-A749-9A7B-CC92-C8BED5BF2B1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275867" y="1447800"/>
            <a:ext cx="6714342" cy="5029200"/>
          </a:xfrm>
          <a:prstGeom prst="rect">
            <a:avLst/>
          </a:prstGeom>
        </p:spPr>
      </p:pic>
    </p:spTree>
    <p:extLst>
      <p:ext uri="{BB962C8B-B14F-4D97-AF65-F5344CB8AC3E}">
        <p14:creationId xmlns:p14="http://schemas.microsoft.com/office/powerpoint/2010/main" val="265617343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descr="Diagram, engineering drawing&#10;&#10;Description automatically generated">
            <a:extLst>
              <a:ext uri="{FF2B5EF4-FFF2-40B4-BE49-F238E27FC236}">
                <a16:creationId xmlns:a16="http://schemas.microsoft.com/office/drawing/2014/main" id="{3E9BEAC1-B0DB-BA94-D0E5-1C6E0ED5E978}"/>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2499357" y="1143000"/>
            <a:ext cx="4145285" cy="5303520"/>
          </a:xfrm>
          <a:prstGeom prst="rect">
            <a:avLst/>
          </a:prstGeom>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3" name="Picture 2" descr="Engineering drawing&#10;&#10;Description automatically generated with medium confidence">
            <a:extLst>
              <a:ext uri="{FF2B5EF4-FFF2-40B4-BE49-F238E27FC236}">
                <a16:creationId xmlns:a16="http://schemas.microsoft.com/office/drawing/2014/main" id="{75720895-B821-0F5C-6C8B-AA141490903E}"/>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2599349" y="1219200"/>
            <a:ext cx="3945301" cy="5303520"/>
          </a:xfrm>
          <a:prstGeom prst="rect">
            <a:avLst/>
          </a:prstGeom>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2B1B470-FDF1-29A9-46C5-ED045ADA2969}"/>
              </a:ext>
            </a:extLst>
          </p:cNvPr>
          <p:cNvSpPr txBox="1"/>
          <p:nvPr/>
        </p:nvSpPr>
        <p:spPr>
          <a:xfrm>
            <a:off x="0" y="1219200"/>
            <a:ext cx="9144000" cy="1228734"/>
          </a:xfrm>
          <a:prstGeom prst="rect">
            <a:avLst/>
          </a:prstGeom>
          <a:noFill/>
        </p:spPr>
        <p:txBody>
          <a:bodyPr wrap="square" rtlCol="0">
            <a:spAutoFit/>
          </a:bodyPr>
          <a:lstStyle/>
          <a:p>
            <a:pPr algn="ctr">
              <a:lnSpc>
                <a:spcPts val="4400"/>
              </a:lnSpc>
            </a:pPr>
            <a:r>
              <a:rPr lang="en-US" sz="4400" dirty="0">
                <a:latin typeface="+mn-lt"/>
              </a:rPr>
              <a:t>Up Next… </a:t>
            </a:r>
          </a:p>
          <a:p>
            <a:pPr algn="ctr">
              <a:lnSpc>
                <a:spcPts val="4400"/>
              </a:lnSpc>
            </a:pPr>
            <a:r>
              <a:rPr lang="en-US" sz="4400" dirty="0">
                <a:latin typeface="+mn-lt"/>
              </a:rPr>
              <a:t>Benthic Macroinvertebrates!</a:t>
            </a:r>
          </a:p>
        </p:txBody>
      </p:sp>
      <p:pic>
        <p:nvPicPr>
          <p:cNvPr id="5" name="Picture 4" descr="A close up of a bug&#10;&#10;Description automatically generated with medium confidence">
            <a:extLst>
              <a:ext uri="{FF2B5EF4-FFF2-40B4-BE49-F238E27FC236}">
                <a16:creationId xmlns:a16="http://schemas.microsoft.com/office/drawing/2014/main" id="{1C152D56-533D-E3FA-BE61-9794CA9D0A0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712606" y="2712720"/>
            <a:ext cx="5718787" cy="2926080"/>
          </a:xfrm>
          <a:prstGeom prst="rect">
            <a:avLst/>
          </a:prstGeom>
        </p:spPr>
      </p:pic>
    </p:spTree>
    <p:extLst>
      <p:ext uri="{BB962C8B-B14F-4D97-AF65-F5344CB8AC3E}">
        <p14:creationId xmlns:p14="http://schemas.microsoft.com/office/powerpoint/2010/main" val="340694314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56004" name="Rectangle 4"/>
          <p:cNvSpPr>
            <a:spLocks noGrp="1" noChangeArrowheads="1"/>
          </p:cNvSpPr>
          <p:nvPr>
            <p:ph type="title"/>
          </p:nvPr>
        </p:nvSpPr>
        <p:spPr>
          <a:xfrm>
            <a:off x="0" y="1219200"/>
            <a:ext cx="9144000" cy="1143000"/>
          </a:xfrm>
        </p:spPr>
        <p:txBody>
          <a:bodyPr>
            <a:noAutofit/>
          </a:bodyPr>
          <a:lstStyle/>
          <a:p>
            <a:pPr>
              <a:lnSpc>
                <a:spcPts val="4400"/>
              </a:lnSpc>
            </a:pPr>
            <a:r>
              <a:rPr lang="en-US" dirty="0"/>
              <a:t>Benthic Macroinvertebrates:</a:t>
            </a:r>
            <a:br>
              <a:rPr lang="en-US" dirty="0"/>
            </a:br>
            <a:r>
              <a:rPr lang="en-US" dirty="0"/>
              <a:t>Why do we monitor them?</a:t>
            </a:r>
          </a:p>
        </p:txBody>
      </p:sp>
      <p:sp>
        <p:nvSpPr>
          <p:cNvPr id="256005" name="Rectangle 5"/>
          <p:cNvSpPr>
            <a:spLocks noGrp="1" noChangeArrowheads="1"/>
          </p:cNvSpPr>
          <p:nvPr>
            <p:ph idx="1"/>
          </p:nvPr>
        </p:nvSpPr>
        <p:spPr>
          <a:xfrm>
            <a:off x="762000" y="2514600"/>
            <a:ext cx="7924800" cy="3810000"/>
          </a:xfrm>
        </p:spPr>
        <p:txBody>
          <a:bodyPr/>
          <a:lstStyle/>
          <a:p>
            <a:r>
              <a:rPr lang="en-US" sz="2800" dirty="0"/>
              <a:t>Chemistry – just a snapshot in time</a:t>
            </a:r>
          </a:p>
          <a:p>
            <a:r>
              <a:rPr lang="en-US" sz="2800" dirty="0"/>
              <a:t>Macroinvertebrates:</a:t>
            </a:r>
          </a:p>
          <a:p>
            <a:pPr lvl="1"/>
            <a:r>
              <a:rPr lang="en-US" sz="2400" dirty="0"/>
              <a:t>Not very mobile</a:t>
            </a:r>
          </a:p>
          <a:p>
            <a:pPr lvl="1"/>
            <a:r>
              <a:rPr lang="en-US" sz="2400" dirty="0"/>
              <a:t>Spend extended period in the water</a:t>
            </a:r>
          </a:p>
          <a:p>
            <a:pPr lvl="1"/>
            <a:r>
              <a:rPr lang="en-US" sz="2400" dirty="0"/>
              <a:t>Have different levels of tolerance to pollution </a:t>
            </a:r>
          </a:p>
          <a:p>
            <a:r>
              <a:rPr lang="en-US" sz="2800" dirty="0"/>
              <a:t>Macroinvertebrates provide idea of water quality over extended period of time</a:t>
            </a: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4" name="Picture 3" descr="Diagram, text&#10;&#10;Description automatically generated">
            <a:extLst>
              <a:ext uri="{FF2B5EF4-FFF2-40B4-BE49-F238E27FC236}">
                <a16:creationId xmlns:a16="http://schemas.microsoft.com/office/drawing/2014/main" id="{509A97BC-DFE9-C1F6-5666-D8627457A290}"/>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a:off x="4495800" y="1600200"/>
            <a:ext cx="4038600" cy="3657600"/>
          </a:xfrm>
          <a:prstGeom prst="rect">
            <a:avLst/>
          </a:prstGeom>
        </p:spPr>
      </p:pic>
      <p:pic>
        <p:nvPicPr>
          <p:cNvPr id="3" name="Picture 2">
            <a:extLst>
              <a:ext uri="{FF2B5EF4-FFF2-40B4-BE49-F238E27FC236}">
                <a16:creationId xmlns:a16="http://schemas.microsoft.com/office/drawing/2014/main" id="{612A2A8C-999A-CB21-7780-0D6E9CD4DB30}"/>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63510" y="1219200"/>
            <a:ext cx="3808490" cy="4953238"/>
          </a:xfrm>
          <a:prstGeom prst="rect">
            <a:avLst/>
          </a:prstGeom>
        </p:spPr>
      </p:pic>
      <p:cxnSp>
        <p:nvCxnSpPr>
          <p:cNvPr id="6" name="Straight Arrow Connector 5">
            <a:extLst>
              <a:ext uri="{FF2B5EF4-FFF2-40B4-BE49-F238E27FC236}">
                <a16:creationId xmlns:a16="http://schemas.microsoft.com/office/drawing/2014/main" id="{44492898-D593-91E4-E16E-46D458B25778}"/>
              </a:ext>
            </a:extLst>
          </p:cNvPr>
          <p:cNvCxnSpPr/>
          <p:nvPr/>
        </p:nvCxnSpPr>
        <p:spPr>
          <a:xfrm>
            <a:off x="609600" y="4114800"/>
            <a:ext cx="533400" cy="0"/>
          </a:xfrm>
          <a:prstGeom prst="straightConnector1">
            <a:avLst/>
          </a:prstGeom>
          <a:ln w="19050" cap="flat" cmpd="sng" algn="ctr">
            <a:solidFill>
              <a:schemeClr val="accent2"/>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7" name="Straight Arrow Connector 6">
            <a:extLst>
              <a:ext uri="{FF2B5EF4-FFF2-40B4-BE49-F238E27FC236}">
                <a16:creationId xmlns:a16="http://schemas.microsoft.com/office/drawing/2014/main" id="{CA04B065-C669-4D75-BCA4-385035728572}"/>
              </a:ext>
            </a:extLst>
          </p:cNvPr>
          <p:cNvCxnSpPr/>
          <p:nvPr/>
        </p:nvCxnSpPr>
        <p:spPr>
          <a:xfrm>
            <a:off x="609600" y="4800600"/>
            <a:ext cx="533400" cy="0"/>
          </a:xfrm>
          <a:prstGeom prst="straightConnector1">
            <a:avLst/>
          </a:prstGeom>
          <a:ln w="19050" cap="flat" cmpd="sng" algn="ctr">
            <a:solidFill>
              <a:schemeClr val="accent2"/>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358950269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3" name="Picture 2" descr="Diagram, schematic&#10;&#10;Description automatically generated">
            <a:extLst>
              <a:ext uri="{FF2B5EF4-FFF2-40B4-BE49-F238E27FC236}">
                <a16:creationId xmlns:a16="http://schemas.microsoft.com/office/drawing/2014/main" id="{69DD86FE-B3EF-A73F-FDC8-F1482B4E86E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85798" y="1219200"/>
            <a:ext cx="7772403" cy="5029200"/>
          </a:xfrm>
          <a:prstGeom prst="rect">
            <a:avLst/>
          </a:prstGeom>
        </p:spPr>
      </p:pic>
    </p:spTree>
    <p:extLst>
      <p:ext uri="{BB962C8B-B14F-4D97-AF65-F5344CB8AC3E}">
        <p14:creationId xmlns:p14="http://schemas.microsoft.com/office/powerpoint/2010/main" val="238712056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268293" name="Picture 5" descr="scan0012"/>
          <p:cNvPicPr>
            <a:picLocks noGrp="1" noChangeAspect="1" noChangeArrowheads="1"/>
          </p:cNvPicPr>
          <p:nvPr>
            <p:ph sz="half" idx="1"/>
          </p:nvPr>
        </p:nvPicPr>
        <p:blipFill>
          <a:blip r:embed="rId4" cstate="email"/>
          <a:stretch>
            <a:fillRect/>
          </a:stretch>
        </p:blipFill>
        <p:spPr>
          <a:xfrm>
            <a:off x="762000" y="4261372"/>
            <a:ext cx="3048000" cy="2043416"/>
          </a:xfrm>
          <a:noFill/>
          <a:ln/>
        </p:spPr>
      </p:pic>
      <p:pic>
        <p:nvPicPr>
          <p:cNvPr id="268290" name="Picture 2" descr="mayfly2"/>
          <p:cNvPicPr>
            <a:picLocks noGrp="1" noChangeAspect="1" noChangeArrowheads="1"/>
          </p:cNvPicPr>
          <p:nvPr>
            <p:ph sz="quarter" idx="2"/>
          </p:nvPr>
        </p:nvPicPr>
        <p:blipFill>
          <a:blip r:embed="rId5" cstate="email"/>
          <a:srcRect/>
          <a:stretch>
            <a:fillRect/>
          </a:stretch>
        </p:blipFill>
        <p:spPr>
          <a:xfrm>
            <a:off x="4724400" y="4419600"/>
            <a:ext cx="3808413" cy="1870075"/>
          </a:xfrm>
          <a:noFill/>
          <a:ln/>
        </p:spPr>
      </p:pic>
      <p:pic>
        <p:nvPicPr>
          <p:cNvPr id="268292" name="Picture 4" descr="stonefly photo"/>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a:stretch/>
        </p:blipFill>
        <p:spPr bwMode="auto">
          <a:xfrm>
            <a:off x="894905" y="2098816"/>
            <a:ext cx="4809140" cy="4119138"/>
          </a:xfrm>
          <a:prstGeom prst="rect">
            <a:avLst/>
          </a:prstGeom>
          <a:noFill/>
        </p:spPr>
      </p:pic>
      <p:pic>
        <p:nvPicPr>
          <p:cNvPr id="268291" name="Picture 3" descr="stonefly gills"/>
          <p:cNvPicPr>
            <a:picLocks noChangeAspect="1" noChangeArrowheads="1"/>
          </p:cNvPicPr>
          <p:nvPr/>
        </p:nvPicPr>
        <p:blipFill>
          <a:blip r:embed="rId7" cstate="email"/>
          <a:srcRect/>
          <a:stretch>
            <a:fillRect/>
          </a:stretch>
        </p:blipFill>
        <p:spPr bwMode="auto">
          <a:xfrm>
            <a:off x="4572000" y="1466683"/>
            <a:ext cx="3797467" cy="2209800"/>
          </a:xfrm>
          <a:prstGeom prst="rect">
            <a:avLst/>
          </a:prstGeom>
          <a:noFill/>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276482" name="Picture 2" descr="Pg92 Macro Key"/>
          <p:cNvPicPr>
            <a:picLocks noChangeAspect="1" noChangeArrowheads="1"/>
          </p:cNvPicPr>
          <p:nvPr/>
        </p:nvPicPr>
        <p:blipFill>
          <a:blip r:embed="rId4" cstate="email"/>
          <a:srcRect/>
          <a:stretch>
            <a:fillRect/>
          </a:stretch>
        </p:blipFill>
        <p:spPr bwMode="auto">
          <a:xfrm>
            <a:off x="2525451" y="1066800"/>
            <a:ext cx="4093097" cy="5486400"/>
          </a:xfrm>
          <a:prstGeom prst="rect">
            <a:avLst/>
          </a:prstGeom>
          <a:noFill/>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3" name="Picture 2" descr="A person in a life jacket holding a tray of dirt&#10;&#10;Description automatically generated">
            <a:extLst>
              <a:ext uri="{FF2B5EF4-FFF2-40B4-BE49-F238E27FC236}">
                <a16:creationId xmlns:a16="http://schemas.microsoft.com/office/drawing/2014/main" id="{D0FB28AE-2409-F480-562D-AAE436519714}"/>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879567" y="1965960"/>
            <a:ext cx="3692433" cy="2926080"/>
          </a:xfrm>
          <a:prstGeom prst="rect">
            <a:avLst/>
          </a:prstGeom>
        </p:spPr>
      </p:pic>
      <p:pic>
        <p:nvPicPr>
          <p:cNvPr id="5" name="Picture 4" descr="A group of people looking at fish&#10;&#10;Description automatically generated">
            <a:extLst>
              <a:ext uri="{FF2B5EF4-FFF2-40B4-BE49-F238E27FC236}">
                <a16:creationId xmlns:a16="http://schemas.microsoft.com/office/drawing/2014/main" id="{1766FE7F-BEA3-18A4-3D9D-2B07EFC0851A}"/>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729670" y="1965960"/>
            <a:ext cx="3622767" cy="2926080"/>
          </a:xfrm>
          <a:prstGeom prst="rect">
            <a:avLst/>
          </a:prstGeom>
        </p:spPr>
      </p:pic>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3" name="Picture 2" descr="Diagram, schematic&#10;&#10;Description automatically generated">
            <a:extLst>
              <a:ext uri="{FF2B5EF4-FFF2-40B4-BE49-F238E27FC236}">
                <a16:creationId xmlns:a16="http://schemas.microsoft.com/office/drawing/2014/main" id="{E11199C0-CA84-7550-2D27-25C6B04443DC}"/>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5400000">
            <a:off x="1943100" y="533399"/>
            <a:ext cx="5257798" cy="6781801"/>
          </a:xfrm>
          <a:prstGeom prst="rect">
            <a:avLst/>
          </a:prstGeom>
        </p:spPr>
      </p:pic>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60100" name="Rectangle 4"/>
          <p:cNvSpPr>
            <a:spLocks noGrp="1" noChangeArrowheads="1"/>
          </p:cNvSpPr>
          <p:nvPr>
            <p:ph type="title"/>
          </p:nvPr>
        </p:nvSpPr>
        <p:spPr>
          <a:xfrm>
            <a:off x="457200" y="1219200"/>
            <a:ext cx="8229600" cy="823118"/>
          </a:xfrm>
        </p:spPr>
        <p:txBody>
          <a:bodyPr/>
          <a:lstStyle/>
          <a:p>
            <a:r>
              <a:rPr lang="en-US" dirty="0"/>
              <a:t>What if You Find Mussels?</a:t>
            </a:r>
          </a:p>
        </p:txBody>
      </p:sp>
      <p:sp>
        <p:nvSpPr>
          <p:cNvPr id="260101" name="Rectangle 5"/>
          <p:cNvSpPr>
            <a:spLocks noGrp="1" noChangeArrowheads="1"/>
          </p:cNvSpPr>
          <p:nvPr>
            <p:ph idx="1"/>
          </p:nvPr>
        </p:nvSpPr>
        <p:spPr>
          <a:xfrm>
            <a:off x="685800" y="2042318"/>
            <a:ext cx="5361214" cy="4206082"/>
          </a:xfrm>
        </p:spPr>
        <p:txBody>
          <a:bodyPr/>
          <a:lstStyle/>
          <a:p>
            <a:pPr>
              <a:spcBef>
                <a:spcPts val="0"/>
              </a:spcBef>
            </a:pPr>
            <a:r>
              <a:rPr lang="en-US" sz="2800" dirty="0"/>
              <a:t>Most endangered group </a:t>
            </a:r>
            <a:br>
              <a:rPr lang="en-US" sz="2800" dirty="0"/>
            </a:br>
            <a:r>
              <a:rPr lang="en-US" sz="2800" dirty="0"/>
              <a:t>of animals in IN</a:t>
            </a:r>
          </a:p>
          <a:p>
            <a:pPr>
              <a:spcBef>
                <a:spcPts val="0"/>
              </a:spcBef>
            </a:pPr>
            <a:r>
              <a:rPr lang="en-US" sz="2800" dirty="0"/>
              <a:t>Avoid mussel beds or live </a:t>
            </a:r>
            <a:br>
              <a:rPr lang="en-US" sz="2800" dirty="0"/>
            </a:br>
            <a:r>
              <a:rPr lang="en-US" sz="2800" dirty="0"/>
              <a:t>shells if visible</a:t>
            </a:r>
          </a:p>
          <a:p>
            <a:pPr>
              <a:spcBef>
                <a:spcPts val="0"/>
              </a:spcBef>
            </a:pPr>
            <a:r>
              <a:rPr lang="en-US" sz="2800" dirty="0"/>
              <a:t>Replace exactly where &amp; </a:t>
            </a:r>
            <a:br>
              <a:rPr lang="en-US" sz="2800" dirty="0"/>
            </a:br>
            <a:r>
              <a:rPr lang="en-US" sz="2800" dirty="0"/>
              <a:t>how found</a:t>
            </a:r>
          </a:p>
          <a:p>
            <a:pPr>
              <a:spcBef>
                <a:spcPts val="0"/>
              </a:spcBef>
            </a:pPr>
            <a:r>
              <a:rPr lang="en-US" sz="2800" dirty="0"/>
              <a:t>It is ILLEGAL to possess </a:t>
            </a:r>
            <a:br>
              <a:rPr lang="en-US" sz="2800" dirty="0"/>
            </a:br>
            <a:r>
              <a:rPr lang="en-US" sz="2800" dirty="0"/>
              <a:t>live or dead mussel shells </a:t>
            </a:r>
            <a:br>
              <a:rPr lang="en-US" sz="2800" dirty="0"/>
            </a:br>
            <a:r>
              <a:rPr lang="en-US" sz="2800" dirty="0"/>
              <a:t>(1-800-TIP-IDNR)</a:t>
            </a:r>
          </a:p>
        </p:txBody>
      </p:sp>
      <p:pic>
        <p:nvPicPr>
          <p:cNvPr id="5" name="Picture 4" descr="A group of mussels on a white background&#10;&#10;Description automatically generated">
            <a:extLst>
              <a:ext uri="{FF2B5EF4-FFF2-40B4-BE49-F238E27FC236}">
                <a16:creationId xmlns:a16="http://schemas.microsoft.com/office/drawing/2014/main" id="{5D6AE1D0-A269-3F53-BE3C-A5599D1753A5}"/>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058232" y="2529683"/>
            <a:ext cx="3628568" cy="2286000"/>
          </a:xfrm>
          <a:prstGeom prst="rect">
            <a:avLst/>
          </a:prstGeom>
        </p:spPr>
      </p:pic>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CAE1D-AE27-CAA7-9E68-7F6843C51BFF}"/>
              </a:ext>
            </a:extLst>
          </p:cNvPr>
          <p:cNvSpPr>
            <a:spLocks noGrp="1"/>
          </p:cNvSpPr>
          <p:nvPr>
            <p:ph type="title"/>
          </p:nvPr>
        </p:nvSpPr>
        <p:spPr>
          <a:xfrm>
            <a:off x="-1" y="762000"/>
            <a:ext cx="9144000" cy="762000"/>
          </a:xfrm>
        </p:spPr>
        <p:txBody>
          <a:bodyPr/>
          <a:lstStyle/>
          <a:p>
            <a:r>
              <a:rPr lang="en-US" sz="3600" dirty="0"/>
              <a:t>Chapter 6</a:t>
            </a:r>
            <a:br>
              <a:rPr lang="en-US" dirty="0"/>
            </a:br>
            <a:r>
              <a:rPr lang="en-US" dirty="0"/>
              <a:t>Invasive Species</a:t>
            </a:r>
          </a:p>
        </p:txBody>
      </p:sp>
      <p:sp>
        <p:nvSpPr>
          <p:cNvPr id="3" name="Content Placeholder 2">
            <a:extLst>
              <a:ext uri="{FF2B5EF4-FFF2-40B4-BE49-F238E27FC236}">
                <a16:creationId xmlns:a16="http://schemas.microsoft.com/office/drawing/2014/main" id="{602BA2A3-C3D2-CABC-8BF8-F06C3BA74AD0}"/>
              </a:ext>
            </a:extLst>
          </p:cNvPr>
          <p:cNvSpPr>
            <a:spLocks noGrp="1"/>
          </p:cNvSpPr>
          <p:nvPr>
            <p:ph idx="1"/>
          </p:nvPr>
        </p:nvSpPr>
        <p:spPr>
          <a:xfrm>
            <a:off x="762000" y="2057400"/>
            <a:ext cx="7467600" cy="4267200"/>
          </a:xfrm>
        </p:spPr>
        <p:txBody>
          <a:bodyPr/>
          <a:lstStyle/>
          <a:p>
            <a:r>
              <a:rPr lang="en-US" sz="2800" dirty="0"/>
              <a:t>Non-natives can cause ecologic/economic harm</a:t>
            </a:r>
          </a:p>
          <a:p>
            <a:r>
              <a:rPr lang="en-US" sz="2800" dirty="0"/>
              <a:t>Try to avoid spreading</a:t>
            </a:r>
          </a:p>
          <a:p>
            <a:pPr lvl="1">
              <a:spcBef>
                <a:spcPts val="0"/>
              </a:spcBef>
            </a:pPr>
            <a:r>
              <a:rPr lang="en-US" sz="2400" dirty="0"/>
              <a:t>Clean/dry equipment</a:t>
            </a:r>
          </a:p>
          <a:p>
            <a:pPr lvl="1">
              <a:spcBef>
                <a:spcPts val="0"/>
              </a:spcBef>
            </a:pPr>
            <a:r>
              <a:rPr lang="en-US" sz="2400" dirty="0"/>
              <a:t>Report species of interest to the DNR</a:t>
            </a:r>
          </a:p>
        </p:txBody>
      </p:sp>
      <p:pic>
        <p:nvPicPr>
          <p:cNvPr id="5" name="Picture 4" descr="A group of fish jumping out of the water&#10;&#10;Description automatically generated">
            <a:extLst>
              <a:ext uri="{FF2B5EF4-FFF2-40B4-BE49-F238E27FC236}">
                <a16:creationId xmlns:a16="http://schemas.microsoft.com/office/drawing/2014/main" id="{C6442F17-571F-AC8D-DDED-CC3BB682C99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650007" y="3931920"/>
            <a:ext cx="3843985" cy="2468880"/>
          </a:xfrm>
          <a:prstGeom prst="rect">
            <a:avLst/>
          </a:prstGeom>
        </p:spPr>
      </p:pic>
    </p:spTree>
    <p:extLst>
      <p:ext uri="{BB962C8B-B14F-4D97-AF65-F5344CB8AC3E}">
        <p14:creationId xmlns:p14="http://schemas.microsoft.com/office/powerpoint/2010/main" val="3242024801"/>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90818" name="Text Box 2"/>
          <p:cNvSpPr txBox="1">
            <a:spLocks noChangeArrowheads="1"/>
          </p:cNvSpPr>
          <p:nvPr/>
        </p:nvSpPr>
        <p:spPr bwMode="auto">
          <a:xfrm>
            <a:off x="669925" y="727075"/>
            <a:ext cx="184150" cy="452438"/>
          </a:xfrm>
          <a:prstGeom prst="rect">
            <a:avLst/>
          </a:prstGeom>
          <a:noFill/>
          <a:ln w="9525">
            <a:noFill/>
            <a:miter lim="800000"/>
            <a:headEnd/>
            <a:tailEnd/>
          </a:ln>
          <a:effectLst/>
        </p:spPr>
        <p:txBody>
          <a:bodyPr wrap="none" lIns="91365" tIns="45683" rIns="91365" bIns="45683">
            <a:spAutoFit/>
          </a:bodyPr>
          <a:lstStyle/>
          <a:p>
            <a:endParaRPr lang="en-US" sz="2400">
              <a:latin typeface="Times New Roman" pitchFamily="18" charset="0"/>
            </a:endParaRPr>
          </a:p>
        </p:txBody>
      </p:sp>
      <p:sp>
        <p:nvSpPr>
          <p:cNvPr id="290823" name="Rectangle 7"/>
          <p:cNvSpPr>
            <a:spLocks noGrp="1" noChangeArrowheads="1"/>
          </p:cNvSpPr>
          <p:nvPr>
            <p:ph type="ctrTitle"/>
          </p:nvPr>
        </p:nvSpPr>
        <p:spPr>
          <a:xfrm>
            <a:off x="0" y="1219200"/>
            <a:ext cx="9144000" cy="774170"/>
          </a:xfrm>
        </p:spPr>
        <p:txBody>
          <a:bodyPr/>
          <a:lstStyle/>
          <a:p>
            <a:r>
              <a:rPr lang="en-US" dirty="0"/>
              <a:t>www.hoosierriverwatch.com</a:t>
            </a:r>
            <a:br>
              <a:rPr lang="en-US" dirty="0"/>
            </a:br>
            <a:endParaRPr lang="en-US" dirty="0"/>
          </a:p>
        </p:txBody>
      </p:sp>
      <p:pic>
        <p:nvPicPr>
          <p:cNvPr id="5" name="Picture 4" descr="Graphical user interface, text&#10;&#10;Description automatically generated">
            <a:extLst>
              <a:ext uri="{FF2B5EF4-FFF2-40B4-BE49-F238E27FC236}">
                <a16:creationId xmlns:a16="http://schemas.microsoft.com/office/drawing/2014/main" id="{C38C7677-A871-E452-8789-35D5232936E0}"/>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91242" y="2286000"/>
            <a:ext cx="7761516" cy="2834640"/>
          </a:xfrm>
          <a:prstGeom prst="rect">
            <a:avLst/>
          </a:prstGeom>
        </p:spPr>
      </p:pic>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D5C1455-B9AE-7DC7-0D70-47AA08AAEE28}"/>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855408" y="1676400"/>
            <a:ext cx="7433184" cy="3840480"/>
          </a:xfrm>
          <a:prstGeom prst="rect">
            <a:avLst/>
          </a:prstGeom>
          <a:ln>
            <a:solidFill>
              <a:schemeClr val="tx1"/>
            </a:solidFill>
          </a:ln>
        </p:spPr>
      </p:pic>
    </p:spTree>
    <p:extLst>
      <p:ext uri="{BB962C8B-B14F-4D97-AF65-F5344CB8AC3E}">
        <p14:creationId xmlns:p14="http://schemas.microsoft.com/office/powerpoint/2010/main" val="536201371"/>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736F0B4-4FE5-A07C-C510-C630011A7B5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956496" y="1600200"/>
            <a:ext cx="7231007" cy="3840480"/>
          </a:xfrm>
          <a:prstGeom prst="rect">
            <a:avLst/>
          </a:prstGeom>
          <a:ln>
            <a:solidFill>
              <a:schemeClr val="tx1"/>
            </a:solidFill>
          </a:ln>
        </p:spPr>
      </p:pic>
    </p:spTree>
    <p:extLst>
      <p:ext uri="{BB962C8B-B14F-4D97-AF65-F5344CB8AC3E}">
        <p14:creationId xmlns:p14="http://schemas.microsoft.com/office/powerpoint/2010/main" val="731412161"/>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871FA02-B906-73E7-C201-57AA3F9C761A}"/>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898864" y="1600200"/>
            <a:ext cx="7346272" cy="3840480"/>
          </a:xfrm>
          <a:prstGeom prst="rect">
            <a:avLst/>
          </a:prstGeom>
        </p:spPr>
      </p:pic>
    </p:spTree>
    <p:extLst>
      <p:ext uri="{BB962C8B-B14F-4D97-AF65-F5344CB8AC3E}">
        <p14:creationId xmlns:p14="http://schemas.microsoft.com/office/powerpoint/2010/main" val="1807433446"/>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F5B79AE-74B5-F369-AE2F-4EFB62FD436C}"/>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971550" y="1447800"/>
            <a:ext cx="7200900" cy="3840480"/>
          </a:xfrm>
          <a:prstGeom prst="rect">
            <a:avLst/>
          </a:prstGeom>
        </p:spPr>
      </p:pic>
    </p:spTree>
    <p:extLst>
      <p:ext uri="{BB962C8B-B14F-4D97-AF65-F5344CB8AC3E}">
        <p14:creationId xmlns:p14="http://schemas.microsoft.com/office/powerpoint/2010/main" val="1815125682"/>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6C7DAB5-35D0-6CEB-16B4-19B3FA9048B1}"/>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5534" b="11068"/>
          <a:stretch/>
        </p:blipFill>
        <p:spPr>
          <a:xfrm>
            <a:off x="956496" y="1508760"/>
            <a:ext cx="7231007" cy="3840480"/>
          </a:xfrm>
          <a:prstGeom prst="rect">
            <a:avLst/>
          </a:prstGeom>
          <a:ln>
            <a:solidFill>
              <a:schemeClr val="tx1"/>
            </a:solidFill>
          </a:ln>
        </p:spPr>
      </p:pic>
    </p:spTree>
    <p:extLst>
      <p:ext uri="{BB962C8B-B14F-4D97-AF65-F5344CB8AC3E}">
        <p14:creationId xmlns:p14="http://schemas.microsoft.com/office/powerpoint/2010/main" val="1301675652"/>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34E0248-73AE-B5E4-0196-02D7DCE44E1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56496" y="1600200"/>
            <a:ext cx="7231007" cy="3840480"/>
          </a:xfrm>
          <a:prstGeom prst="rect">
            <a:avLst/>
          </a:prstGeom>
          <a:ln>
            <a:solidFill>
              <a:schemeClr val="tx1"/>
            </a:solidFill>
          </a:ln>
        </p:spPr>
      </p:pic>
    </p:spTree>
    <p:extLst>
      <p:ext uri="{BB962C8B-B14F-4D97-AF65-F5344CB8AC3E}">
        <p14:creationId xmlns:p14="http://schemas.microsoft.com/office/powerpoint/2010/main" val="3620734680"/>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CB24979-7C7E-6D93-C6CA-82ACCF4132ED}"/>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956496" y="1676400"/>
            <a:ext cx="7231007" cy="3840480"/>
          </a:xfrm>
          <a:prstGeom prst="rect">
            <a:avLst/>
          </a:prstGeom>
          <a:ln>
            <a:solidFill>
              <a:schemeClr val="tx1"/>
            </a:solidFill>
          </a:ln>
        </p:spPr>
      </p:pic>
    </p:spTree>
    <p:extLst>
      <p:ext uri="{BB962C8B-B14F-4D97-AF65-F5344CB8AC3E}">
        <p14:creationId xmlns:p14="http://schemas.microsoft.com/office/powerpoint/2010/main" val="820465123"/>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D594107-1EFE-EEEA-ADDD-58E8D64731DB}"/>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956496" y="1676400"/>
            <a:ext cx="7231007" cy="3840480"/>
          </a:xfrm>
          <a:prstGeom prst="rect">
            <a:avLst/>
          </a:prstGeom>
          <a:ln>
            <a:solidFill>
              <a:schemeClr val="tx1"/>
            </a:solidFill>
          </a:ln>
        </p:spPr>
      </p:pic>
    </p:spTree>
    <p:extLst>
      <p:ext uri="{BB962C8B-B14F-4D97-AF65-F5344CB8AC3E}">
        <p14:creationId xmlns:p14="http://schemas.microsoft.com/office/powerpoint/2010/main" val="3003253643"/>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88772" name="Rectangle 4"/>
          <p:cNvSpPr>
            <a:spLocks noGrp="1" noChangeArrowheads="1"/>
          </p:cNvSpPr>
          <p:nvPr>
            <p:ph type="title"/>
          </p:nvPr>
        </p:nvSpPr>
        <p:spPr>
          <a:xfrm>
            <a:off x="457200" y="1219201"/>
            <a:ext cx="8229600" cy="685800"/>
          </a:xfrm>
        </p:spPr>
        <p:txBody>
          <a:bodyPr/>
          <a:lstStyle/>
          <a:p>
            <a:r>
              <a:rPr lang="en-US" dirty="0"/>
              <a:t>Database Entry Tips</a:t>
            </a:r>
          </a:p>
        </p:txBody>
      </p:sp>
      <p:sp>
        <p:nvSpPr>
          <p:cNvPr id="288773" name="Rectangle 5"/>
          <p:cNvSpPr>
            <a:spLocks noGrp="1" noChangeArrowheads="1"/>
          </p:cNvSpPr>
          <p:nvPr>
            <p:ph idx="1"/>
          </p:nvPr>
        </p:nvSpPr>
        <p:spPr>
          <a:xfrm>
            <a:off x="762000" y="2103437"/>
            <a:ext cx="7924800" cy="4373563"/>
          </a:xfrm>
        </p:spPr>
        <p:txBody>
          <a:bodyPr/>
          <a:lstStyle/>
          <a:p>
            <a:r>
              <a:rPr lang="en-US" sz="2800" dirty="0"/>
              <a:t>Keep hard copies of your data sheets</a:t>
            </a:r>
          </a:p>
          <a:p>
            <a:r>
              <a:rPr lang="en-US" sz="2800" dirty="0"/>
              <a:t>You get your Volunteer ID &amp; Site ID #s when </a:t>
            </a:r>
            <a:br>
              <a:rPr lang="en-US" sz="2800" dirty="0"/>
            </a:br>
            <a:r>
              <a:rPr lang="en-US" sz="2800" dirty="0"/>
              <a:t>you register online</a:t>
            </a:r>
          </a:p>
          <a:p>
            <a:r>
              <a:rPr lang="en-US" sz="2800" dirty="0"/>
              <a:t>You only need to register once</a:t>
            </a:r>
          </a:p>
          <a:p>
            <a:r>
              <a:rPr lang="en-US" sz="2800" dirty="0"/>
              <a:t>Check data for errors before submitting</a:t>
            </a:r>
          </a:p>
          <a:p>
            <a:r>
              <a:rPr lang="en-US" sz="2800" dirty="0"/>
              <a:t>Contact us if you need to make changes to </a:t>
            </a:r>
            <a:br>
              <a:rPr lang="en-US" sz="2800" dirty="0"/>
            </a:br>
            <a:r>
              <a:rPr lang="en-US" sz="2800" dirty="0"/>
              <a:t>your registration information or the data </a:t>
            </a:r>
            <a:br>
              <a:rPr lang="en-US" sz="2800" dirty="0"/>
            </a:br>
            <a:r>
              <a:rPr lang="en-US" sz="2800" dirty="0"/>
              <a:t>you submitted – DO NOT RESUBMIT!</a:t>
            </a:r>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86726" name="Rectangle 6"/>
          <p:cNvSpPr>
            <a:spLocks noGrp="1" noChangeArrowheads="1"/>
          </p:cNvSpPr>
          <p:nvPr>
            <p:ph type="title"/>
          </p:nvPr>
        </p:nvSpPr>
        <p:spPr>
          <a:xfrm>
            <a:off x="457200" y="1219200"/>
            <a:ext cx="8229600" cy="855785"/>
          </a:xfrm>
        </p:spPr>
        <p:txBody>
          <a:bodyPr/>
          <a:lstStyle/>
          <a:p>
            <a:r>
              <a:rPr lang="en-US" dirty="0"/>
              <a:t>Data Analysis</a:t>
            </a:r>
          </a:p>
        </p:txBody>
      </p:sp>
      <p:sp>
        <p:nvSpPr>
          <p:cNvPr id="286727" name="Rectangle 7"/>
          <p:cNvSpPr>
            <a:spLocks noGrp="1" noChangeArrowheads="1"/>
          </p:cNvSpPr>
          <p:nvPr>
            <p:ph idx="1"/>
          </p:nvPr>
        </p:nvSpPr>
        <p:spPr>
          <a:xfrm>
            <a:off x="685799" y="2074985"/>
            <a:ext cx="8018585" cy="4630615"/>
          </a:xfrm>
        </p:spPr>
        <p:txBody>
          <a:bodyPr/>
          <a:lstStyle/>
          <a:p>
            <a:r>
              <a:rPr lang="en-US" sz="2800" dirty="0"/>
              <a:t>“Search”</a:t>
            </a:r>
          </a:p>
          <a:p>
            <a:pPr lvl="1"/>
            <a:r>
              <a:rPr lang="en-US" sz="2400" dirty="0"/>
              <a:t>Can search datasets by watershed, county,</a:t>
            </a:r>
            <a:br>
              <a:rPr lang="en-US" sz="2400" dirty="0"/>
            </a:br>
            <a:r>
              <a:rPr lang="en-US" sz="2400" dirty="0"/>
              <a:t>volunteer ID, organization, etc.</a:t>
            </a:r>
          </a:p>
          <a:p>
            <a:pPr lvl="1"/>
            <a:r>
              <a:rPr lang="en-US" sz="2400" dirty="0"/>
              <a:t>Filter for test, date, etc.</a:t>
            </a:r>
          </a:p>
          <a:p>
            <a:r>
              <a:rPr lang="en-US" sz="2800" dirty="0"/>
              <a:t>“Visualize”</a:t>
            </a:r>
          </a:p>
          <a:p>
            <a:pPr lvl="1"/>
            <a:r>
              <a:rPr lang="en-US" sz="2400" dirty="0"/>
              <a:t>Compare two sites or one site across time</a:t>
            </a:r>
          </a:p>
          <a:p>
            <a:pPr lvl="1"/>
            <a:r>
              <a:rPr lang="en-US" sz="2400" dirty="0"/>
              <a:t>Shows number of samples (n) and averages</a:t>
            </a:r>
          </a:p>
          <a:p>
            <a:pPr lvl="1"/>
            <a:r>
              <a:rPr lang="en-US" sz="2400" dirty="0"/>
              <a:t>Can save/print graphs</a:t>
            </a:r>
          </a:p>
          <a:p>
            <a:pPr lvl="1"/>
            <a:r>
              <a:rPr lang="en-US" sz="2400" dirty="0"/>
              <a:t>“more details” to see site locations</a:t>
            </a:r>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32589F5-01B1-BEA8-A96A-2E615855A72D}"/>
              </a:ext>
            </a:extLst>
          </p:cNvPr>
          <p:cNvSpPr>
            <a:spLocks noGrp="1"/>
          </p:cNvSpPr>
          <p:nvPr>
            <p:ph type="sldNum" sz="quarter" idx="12"/>
          </p:nvPr>
        </p:nvSpPr>
        <p:spPr/>
        <p:txBody>
          <a:bodyPr/>
          <a:lstStyle/>
          <a:p>
            <a:pPr>
              <a:defRPr/>
            </a:pPr>
            <a:fld id="{4D8B46E8-06BE-47A7-9311-A8DBA0F7C229}" type="slidenum">
              <a:rPr lang="en-US" smtClean="0"/>
              <a:pPr>
                <a:defRPr/>
              </a:pPr>
              <a:t>94</a:t>
            </a:fld>
            <a:endParaRPr lang="en-US"/>
          </a:p>
        </p:txBody>
      </p:sp>
      <p:pic>
        <p:nvPicPr>
          <p:cNvPr id="6" name="Picture 5">
            <a:extLst>
              <a:ext uri="{FF2B5EF4-FFF2-40B4-BE49-F238E27FC236}">
                <a16:creationId xmlns:a16="http://schemas.microsoft.com/office/drawing/2014/main" id="{13CA67A3-5FA0-D003-46B5-68B4F8AE2172}"/>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b="5534"/>
          <a:stretch/>
        </p:blipFill>
        <p:spPr>
          <a:xfrm>
            <a:off x="956496" y="1676400"/>
            <a:ext cx="7231007" cy="3840480"/>
          </a:xfrm>
          <a:prstGeom prst="rect">
            <a:avLst/>
          </a:prstGeom>
          <a:ln>
            <a:solidFill>
              <a:schemeClr val="tx1"/>
            </a:solidFill>
          </a:ln>
        </p:spPr>
      </p:pic>
    </p:spTree>
    <p:extLst>
      <p:ext uri="{BB962C8B-B14F-4D97-AF65-F5344CB8AC3E}">
        <p14:creationId xmlns:p14="http://schemas.microsoft.com/office/powerpoint/2010/main" val="91412505"/>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C579E3A-0F8C-C278-9D26-018E9986C80A}"/>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b="5139"/>
          <a:stretch/>
        </p:blipFill>
        <p:spPr>
          <a:xfrm>
            <a:off x="971550" y="1600200"/>
            <a:ext cx="7200900" cy="3840480"/>
          </a:xfrm>
          <a:prstGeom prst="rect">
            <a:avLst/>
          </a:prstGeom>
          <a:ln>
            <a:solidFill>
              <a:schemeClr val="tx1"/>
            </a:solidFill>
          </a:ln>
        </p:spPr>
      </p:pic>
    </p:spTree>
    <p:extLst>
      <p:ext uri="{BB962C8B-B14F-4D97-AF65-F5344CB8AC3E}">
        <p14:creationId xmlns:p14="http://schemas.microsoft.com/office/powerpoint/2010/main" val="2986081867"/>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AA31957-2138-D2E5-B011-E6A65DD07E48}"/>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956496" y="1676400"/>
            <a:ext cx="7231007" cy="3840480"/>
          </a:xfrm>
          <a:prstGeom prst="rect">
            <a:avLst/>
          </a:prstGeom>
          <a:ln>
            <a:solidFill>
              <a:schemeClr val="tx1"/>
            </a:solidFill>
          </a:ln>
        </p:spPr>
      </p:pic>
    </p:spTree>
    <p:extLst>
      <p:ext uri="{BB962C8B-B14F-4D97-AF65-F5344CB8AC3E}">
        <p14:creationId xmlns:p14="http://schemas.microsoft.com/office/powerpoint/2010/main" val="2333494243"/>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668FCFC-7ACF-7983-3410-B7829155199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56496" y="1645920"/>
            <a:ext cx="7231007" cy="3840480"/>
          </a:xfrm>
          <a:prstGeom prst="rect">
            <a:avLst/>
          </a:prstGeom>
          <a:ln>
            <a:solidFill>
              <a:schemeClr val="tx1"/>
            </a:solidFill>
          </a:ln>
        </p:spPr>
      </p:pic>
    </p:spTree>
    <p:extLst>
      <p:ext uri="{BB962C8B-B14F-4D97-AF65-F5344CB8AC3E}">
        <p14:creationId xmlns:p14="http://schemas.microsoft.com/office/powerpoint/2010/main" val="1504964008"/>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21542" name="Rectangle 6"/>
          <p:cNvSpPr>
            <a:spLocks noGrp="1" noChangeArrowheads="1"/>
          </p:cNvSpPr>
          <p:nvPr>
            <p:ph type="title"/>
          </p:nvPr>
        </p:nvSpPr>
        <p:spPr>
          <a:xfrm>
            <a:off x="457200" y="1219200"/>
            <a:ext cx="8229600" cy="685800"/>
          </a:xfrm>
        </p:spPr>
        <p:txBody>
          <a:bodyPr/>
          <a:lstStyle/>
          <a:p>
            <a:r>
              <a:rPr lang="en-US" dirty="0"/>
              <a:t>Appendices</a:t>
            </a:r>
          </a:p>
        </p:txBody>
      </p:sp>
      <p:sp>
        <p:nvSpPr>
          <p:cNvPr id="321543" name="Rectangle 7"/>
          <p:cNvSpPr>
            <a:spLocks noGrp="1" noChangeArrowheads="1"/>
          </p:cNvSpPr>
          <p:nvPr>
            <p:ph idx="1"/>
          </p:nvPr>
        </p:nvSpPr>
        <p:spPr>
          <a:xfrm>
            <a:off x="762000" y="2078516"/>
            <a:ext cx="7924800" cy="4322284"/>
          </a:xfrm>
        </p:spPr>
        <p:txBody>
          <a:bodyPr/>
          <a:lstStyle/>
          <a:p>
            <a:r>
              <a:rPr lang="en-US" sz="2800" dirty="0"/>
              <a:t>Monitoring Equipment</a:t>
            </a:r>
          </a:p>
          <a:p>
            <a:r>
              <a:rPr lang="en-US" sz="2800" dirty="0"/>
              <a:t>Macroinvertebrates</a:t>
            </a:r>
          </a:p>
          <a:p>
            <a:r>
              <a:rPr lang="en-US" sz="2800" dirty="0"/>
              <a:t>What Can You Do to Prevent Pollution?</a:t>
            </a:r>
          </a:p>
          <a:p>
            <a:r>
              <a:rPr lang="en-US" sz="2800" dirty="0"/>
              <a:t>Ranges, Averages, and Q-values</a:t>
            </a:r>
          </a:p>
          <a:p>
            <a:r>
              <a:rPr lang="en-US" sz="2800" dirty="0"/>
              <a:t>Glossary</a:t>
            </a:r>
          </a:p>
          <a:p>
            <a:r>
              <a:rPr lang="en-US" sz="2800" dirty="0"/>
              <a:t>Other Resources</a:t>
            </a:r>
          </a:p>
          <a:p>
            <a:r>
              <a:rPr lang="en-US" sz="2800" dirty="0"/>
              <a:t>References</a:t>
            </a:r>
          </a:p>
          <a:p>
            <a:r>
              <a:rPr lang="en-US" sz="2800" dirty="0"/>
              <a:t>Extra Data Sheets</a:t>
            </a:r>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a:extLst>
            <a:ext uri="{FF2B5EF4-FFF2-40B4-BE49-F238E27FC236}">
              <a16:creationId xmlns:a16="http://schemas.microsoft.com/office/drawing/2014/main" id="{E90EA932-DC8E-3676-332C-6DC5F2C7A895}"/>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6B64B501-3B14-4627-2563-E47C9EDABD09}"/>
              </a:ext>
            </a:extLst>
          </p:cNvPr>
          <p:cNvSpPr>
            <a:spLocks noGrp="1"/>
          </p:cNvSpPr>
          <p:nvPr>
            <p:ph type="title"/>
          </p:nvPr>
        </p:nvSpPr>
        <p:spPr>
          <a:xfrm>
            <a:off x="457200" y="1219200"/>
            <a:ext cx="8229600" cy="1295400"/>
          </a:xfrm>
        </p:spPr>
        <p:txBody>
          <a:bodyPr/>
          <a:lstStyle/>
          <a:p>
            <a:r>
              <a:rPr lang="en-US" dirty="0"/>
              <a:t>Hoosier Riverwatch is partnering with </a:t>
            </a:r>
            <a:r>
              <a:rPr lang="en-US" dirty="0" err="1"/>
              <a:t>NatureConnect</a:t>
            </a:r>
            <a:endParaRPr lang="en-US" dirty="0"/>
          </a:p>
        </p:txBody>
      </p:sp>
      <p:pic>
        <p:nvPicPr>
          <p:cNvPr id="11" name="Picture 10">
            <a:extLst>
              <a:ext uri="{FF2B5EF4-FFF2-40B4-BE49-F238E27FC236}">
                <a16:creationId xmlns:a16="http://schemas.microsoft.com/office/drawing/2014/main" id="{E25475DD-77ED-57A4-5509-5C78491619C1}"/>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4817013" y="2691054"/>
            <a:ext cx="4141349" cy="2176395"/>
          </a:xfrm>
          <a:prstGeom prst="rect">
            <a:avLst/>
          </a:prstGeom>
        </p:spPr>
      </p:pic>
      <p:sp>
        <p:nvSpPr>
          <p:cNvPr id="13" name="object 7">
            <a:extLst>
              <a:ext uri="{FF2B5EF4-FFF2-40B4-BE49-F238E27FC236}">
                <a16:creationId xmlns:a16="http://schemas.microsoft.com/office/drawing/2014/main" id="{55230597-3171-468A-6941-766221B7C110}"/>
              </a:ext>
            </a:extLst>
          </p:cNvPr>
          <p:cNvSpPr txBox="1"/>
          <p:nvPr/>
        </p:nvSpPr>
        <p:spPr>
          <a:xfrm>
            <a:off x="222809" y="2724508"/>
            <a:ext cx="4882591" cy="2551981"/>
          </a:xfrm>
          <a:prstGeom prst="rect">
            <a:avLst/>
          </a:prstGeom>
        </p:spPr>
        <p:txBody>
          <a:bodyPr vert="horz" wrap="square" lIns="0" tIns="12700" rIns="0" bIns="0" rtlCol="0">
            <a:spAutoFit/>
          </a:bodyPr>
          <a:lstStyle/>
          <a:p>
            <a:pPr marL="12065" marR="96520">
              <a:spcBef>
                <a:spcPts val="100"/>
              </a:spcBef>
              <a:tabLst>
                <a:tab pos="299085" algn="l"/>
              </a:tabLst>
            </a:pPr>
            <a:r>
              <a:rPr lang="en-US" sz="1600" dirty="0">
                <a:latin typeface="Calibri"/>
                <a:cs typeface="Calibri"/>
              </a:rPr>
              <a:t>Step 1: </a:t>
            </a:r>
            <a:r>
              <a:rPr lang="en-US" sz="1600" b="1" dirty="0">
                <a:latin typeface="Calibri"/>
                <a:cs typeface="Calibri"/>
              </a:rPr>
              <a:t>A</a:t>
            </a:r>
            <a:r>
              <a:rPr sz="1600" b="1" dirty="0">
                <a:latin typeface="Calibri"/>
                <a:cs typeface="Calibri"/>
              </a:rPr>
              <a:t>ccept</a:t>
            </a:r>
            <a:r>
              <a:rPr sz="1600" b="1" spc="-15" dirty="0">
                <a:latin typeface="Calibri"/>
                <a:cs typeface="Calibri"/>
              </a:rPr>
              <a:t> </a:t>
            </a:r>
            <a:r>
              <a:rPr sz="1600" b="1" dirty="0">
                <a:latin typeface="Calibri"/>
                <a:cs typeface="Calibri"/>
              </a:rPr>
              <a:t>the</a:t>
            </a:r>
            <a:r>
              <a:rPr sz="1600" b="1" spc="-20" dirty="0">
                <a:latin typeface="Calibri"/>
                <a:cs typeface="Calibri"/>
              </a:rPr>
              <a:t> </a:t>
            </a:r>
            <a:r>
              <a:rPr sz="1600" b="1" spc="-10" dirty="0">
                <a:latin typeface="Calibri"/>
                <a:cs typeface="Calibri"/>
              </a:rPr>
              <a:t>invitation</a:t>
            </a:r>
            <a:r>
              <a:rPr sz="1600" spc="-50" dirty="0">
                <a:latin typeface="Calibri"/>
                <a:cs typeface="Calibri"/>
              </a:rPr>
              <a:t> </a:t>
            </a:r>
            <a:r>
              <a:rPr sz="1600" dirty="0">
                <a:latin typeface="Calibri"/>
                <a:cs typeface="Calibri"/>
              </a:rPr>
              <a:t>to</a:t>
            </a:r>
            <a:r>
              <a:rPr sz="1600" spc="-15" dirty="0">
                <a:latin typeface="Calibri"/>
                <a:cs typeface="Calibri"/>
              </a:rPr>
              <a:t> </a:t>
            </a:r>
            <a:r>
              <a:rPr sz="1600" dirty="0">
                <a:latin typeface="Calibri"/>
                <a:cs typeface="Calibri"/>
              </a:rPr>
              <a:t>join</a:t>
            </a:r>
            <a:r>
              <a:rPr sz="1600" spc="-25" dirty="0">
                <a:latin typeface="Calibri"/>
                <a:cs typeface="Calibri"/>
              </a:rPr>
              <a:t> </a:t>
            </a:r>
            <a:r>
              <a:rPr sz="1600" spc="-10" dirty="0">
                <a:latin typeface="Calibri"/>
                <a:cs typeface="Calibri"/>
              </a:rPr>
              <a:t>NatureConnect </a:t>
            </a:r>
            <a:r>
              <a:rPr sz="1600" dirty="0">
                <a:latin typeface="Calibri"/>
                <a:cs typeface="Calibri"/>
              </a:rPr>
              <a:t>through</a:t>
            </a:r>
            <a:r>
              <a:rPr sz="1600" spc="-60" dirty="0">
                <a:latin typeface="Calibri"/>
                <a:cs typeface="Calibri"/>
              </a:rPr>
              <a:t> </a:t>
            </a:r>
            <a:r>
              <a:rPr sz="1600" dirty="0">
                <a:latin typeface="Calibri"/>
                <a:cs typeface="Calibri"/>
              </a:rPr>
              <a:t>Hoosier</a:t>
            </a:r>
            <a:r>
              <a:rPr sz="1600" spc="-30" dirty="0">
                <a:latin typeface="Calibri"/>
                <a:cs typeface="Calibri"/>
              </a:rPr>
              <a:t> </a:t>
            </a:r>
            <a:r>
              <a:rPr sz="1600" dirty="0">
                <a:latin typeface="Calibri"/>
                <a:cs typeface="Calibri"/>
              </a:rPr>
              <a:t>Riverwatch</a:t>
            </a:r>
            <a:r>
              <a:rPr lang="en-US" sz="1600" dirty="0">
                <a:latin typeface="Calibri"/>
                <a:cs typeface="Calibri"/>
              </a:rPr>
              <a:t> for FREE</a:t>
            </a:r>
          </a:p>
          <a:p>
            <a:pPr marL="12065" marR="96520">
              <a:spcBef>
                <a:spcPts val="100"/>
              </a:spcBef>
              <a:tabLst>
                <a:tab pos="299085" algn="l"/>
              </a:tabLst>
            </a:pPr>
            <a:endParaRPr lang="en-US" sz="1600" dirty="0">
              <a:latin typeface="Calibri"/>
              <a:cs typeface="Calibri"/>
            </a:endParaRPr>
          </a:p>
          <a:p>
            <a:pPr marL="12065" marR="96520">
              <a:spcBef>
                <a:spcPts val="100"/>
              </a:spcBef>
              <a:tabLst>
                <a:tab pos="299085" algn="l"/>
              </a:tabLst>
            </a:pPr>
            <a:r>
              <a:rPr lang="en-US" sz="1600" dirty="0">
                <a:latin typeface="Calibri"/>
                <a:cs typeface="Calibri"/>
              </a:rPr>
              <a:t>Step 2: </a:t>
            </a:r>
            <a:r>
              <a:rPr lang="en-US" sz="1600" b="1" dirty="0">
                <a:latin typeface="Calibri"/>
                <a:cs typeface="Calibri"/>
              </a:rPr>
              <a:t>Join a project </a:t>
            </a:r>
            <a:r>
              <a:rPr lang="en-US" sz="1600" dirty="0">
                <a:latin typeface="Calibri"/>
                <a:cs typeface="Calibri"/>
              </a:rPr>
              <a:t>(‘Hoosier Riverwatch sampling’ or ‘workshop’)</a:t>
            </a:r>
          </a:p>
          <a:p>
            <a:pPr marL="12065" marR="96520">
              <a:spcBef>
                <a:spcPts val="100"/>
              </a:spcBef>
              <a:tabLst>
                <a:tab pos="299085" algn="l"/>
              </a:tabLst>
            </a:pPr>
            <a:endParaRPr lang="en-US" sz="1600" dirty="0">
              <a:latin typeface="Calibri"/>
              <a:cs typeface="Calibri"/>
            </a:endParaRPr>
          </a:p>
          <a:p>
            <a:pPr marL="12065" marR="96520">
              <a:spcBef>
                <a:spcPts val="100"/>
              </a:spcBef>
              <a:tabLst>
                <a:tab pos="299085" algn="l"/>
              </a:tabLst>
            </a:pPr>
            <a:r>
              <a:rPr lang="en-US" sz="1600" spc="-25" dirty="0">
                <a:latin typeface="Calibri"/>
                <a:cs typeface="Calibri"/>
              </a:rPr>
              <a:t>Step 3: </a:t>
            </a:r>
            <a:r>
              <a:rPr lang="en-US" sz="1600" b="1" spc="-25" dirty="0">
                <a:latin typeface="Calibri"/>
                <a:cs typeface="Calibri"/>
              </a:rPr>
              <a:t>Log your hours </a:t>
            </a:r>
            <a:r>
              <a:rPr lang="en-US" sz="1600" spc="-25" dirty="0">
                <a:latin typeface="Calibri"/>
                <a:cs typeface="Calibri"/>
              </a:rPr>
              <a:t>and </a:t>
            </a:r>
            <a:r>
              <a:rPr lang="en-US" sz="1600" b="1" spc="-25" dirty="0">
                <a:latin typeface="Calibri"/>
                <a:cs typeface="Calibri"/>
              </a:rPr>
              <a:t>share</a:t>
            </a:r>
            <a:r>
              <a:rPr lang="en-US" sz="1600" spc="-25" dirty="0">
                <a:latin typeface="Calibri"/>
                <a:cs typeface="Calibri"/>
              </a:rPr>
              <a:t> stories/pictures</a:t>
            </a:r>
          </a:p>
          <a:p>
            <a:pPr marL="12065" marR="96520">
              <a:spcBef>
                <a:spcPts val="100"/>
              </a:spcBef>
              <a:tabLst>
                <a:tab pos="299085" algn="l"/>
              </a:tabLst>
            </a:pPr>
            <a:endParaRPr lang="en-US" sz="1600" spc="-25" dirty="0">
              <a:latin typeface="Calibri"/>
              <a:cs typeface="Calibri"/>
            </a:endParaRPr>
          </a:p>
          <a:p>
            <a:pPr marL="12065" marR="96520">
              <a:spcBef>
                <a:spcPts val="100"/>
              </a:spcBef>
              <a:tabLst>
                <a:tab pos="299085" algn="l"/>
              </a:tabLst>
            </a:pPr>
            <a:r>
              <a:rPr sz="1600" dirty="0">
                <a:latin typeface="Calibri"/>
                <a:cs typeface="Calibri"/>
              </a:rPr>
              <a:t>This</a:t>
            </a:r>
            <a:r>
              <a:rPr sz="1600" spc="-40" dirty="0">
                <a:latin typeface="Calibri"/>
                <a:cs typeface="Calibri"/>
              </a:rPr>
              <a:t> </a:t>
            </a:r>
            <a:r>
              <a:rPr lang="en-US" sz="1600" spc="-40" dirty="0">
                <a:latin typeface="Calibri"/>
                <a:cs typeface="Calibri"/>
              </a:rPr>
              <a:t>process </a:t>
            </a:r>
            <a:r>
              <a:rPr sz="1600" dirty="0">
                <a:latin typeface="Calibri"/>
                <a:cs typeface="Calibri"/>
              </a:rPr>
              <a:t>helps</a:t>
            </a:r>
            <a:r>
              <a:rPr sz="1600" spc="-30" dirty="0">
                <a:latin typeface="Calibri"/>
                <a:cs typeface="Calibri"/>
              </a:rPr>
              <a:t> </a:t>
            </a:r>
            <a:r>
              <a:rPr lang="en-US" sz="1600" spc="-25" dirty="0">
                <a:latin typeface="Calibri"/>
                <a:cs typeface="Calibri"/>
              </a:rPr>
              <a:t>Hoosier Riverwatch staff track hours and </a:t>
            </a:r>
            <a:r>
              <a:rPr sz="1600" dirty="0">
                <a:latin typeface="Calibri"/>
                <a:cs typeface="Calibri"/>
              </a:rPr>
              <a:t>paint</a:t>
            </a:r>
            <a:r>
              <a:rPr sz="1600" spc="-60" dirty="0">
                <a:latin typeface="Calibri"/>
                <a:cs typeface="Calibri"/>
              </a:rPr>
              <a:t> </a:t>
            </a:r>
            <a:r>
              <a:rPr sz="1600" dirty="0">
                <a:latin typeface="Calibri"/>
                <a:cs typeface="Calibri"/>
              </a:rPr>
              <a:t>a</a:t>
            </a:r>
            <a:r>
              <a:rPr sz="1600" spc="-50" dirty="0">
                <a:latin typeface="Calibri"/>
                <a:cs typeface="Calibri"/>
              </a:rPr>
              <a:t> </a:t>
            </a:r>
            <a:r>
              <a:rPr sz="1600" dirty="0">
                <a:latin typeface="Calibri"/>
                <a:cs typeface="Calibri"/>
              </a:rPr>
              <a:t>picture</a:t>
            </a:r>
            <a:r>
              <a:rPr sz="1600" spc="-30" dirty="0">
                <a:latin typeface="Calibri"/>
                <a:cs typeface="Calibri"/>
              </a:rPr>
              <a:t> </a:t>
            </a:r>
            <a:r>
              <a:rPr sz="1600" dirty="0">
                <a:latin typeface="Calibri"/>
                <a:cs typeface="Calibri"/>
              </a:rPr>
              <a:t>of</a:t>
            </a:r>
            <a:r>
              <a:rPr sz="1600" spc="-30" dirty="0">
                <a:latin typeface="Calibri"/>
                <a:cs typeface="Calibri"/>
              </a:rPr>
              <a:t> </a:t>
            </a:r>
            <a:r>
              <a:rPr sz="1600" dirty="0">
                <a:latin typeface="Calibri"/>
                <a:cs typeface="Calibri"/>
              </a:rPr>
              <a:t>the</a:t>
            </a:r>
            <a:r>
              <a:rPr sz="1600" spc="-40" dirty="0">
                <a:latin typeface="Calibri"/>
                <a:cs typeface="Calibri"/>
              </a:rPr>
              <a:t> </a:t>
            </a:r>
            <a:r>
              <a:rPr sz="1600" spc="-20" dirty="0">
                <a:latin typeface="Calibri"/>
                <a:cs typeface="Calibri"/>
              </a:rPr>
              <a:t>work </a:t>
            </a:r>
            <a:r>
              <a:rPr sz="1600" dirty="0">
                <a:latin typeface="Calibri"/>
                <a:cs typeface="Calibri"/>
              </a:rPr>
              <a:t>being</a:t>
            </a:r>
            <a:r>
              <a:rPr sz="1600" spc="-35" dirty="0">
                <a:latin typeface="Calibri"/>
                <a:cs typeface="Calibri"/>
              </a:rPr>
              <a:t> </a:t>
            </a:r>
            <a:r>
              <a:rPr sz="1600" dirty="0">
                <a:latin typeface="Calibri"/>
                <a:cs typeface="Calibri"/>
              </a:rPr>
              <a:t>done</a:t>
            </a:r>
            <a:r>
              <a:rPr sz="1600" spc="-20" dirty="0">
                <a:latin typeface="Calibri"/>
                <a:cs typeface="Calibri"/>
              </a:rPr>
              <a:t> </a:t>
            </a:r>
            <a:r>
              <a:rPr sz="1600" dirty="0">
                <a:latin typeface="Calibri"/>
                <a:cs typeface="Calibri"/>
              </a:rPr>
              <a:t>out</a:t>
            </a:r>
            <a:r>
              <a:rPr sz="1600" spc="-15" dirty="0">
                <a:latin typeface="Calibri"/>
                <a:cs typeface="Calibri"/>
              </a:rPr>
              <a:t> </a:t>
            </a:r>
            <a:r>
              <a:rPr sz="1600" dirty="0">
                <a:latin typeface="Calibri"/>
                <a:cs typeface="Calibri"/>
              </a:rPr>
              <a:t>in</a:t>
            </a:r>
            <a:r>
              <a:rPr sz="1600" spc="-35" dirty="0">
                <a:latin typeface="Calibri"/>
                <a:cs typeface="Calibri"/>
              </a:rPr>
              <a:t> </a:t>
            </a:r>
            <a:r>
              <a:rPr sz="1600" dirty="0">
                <a:latin typeface="Calibri"/>
                <a:cs typeface="Calibri"/>
              </a:rPr>
              <a:t>the</a:t>
            </a:r>
            <a:r>
              <a:rPr sz="1600" spc="-20" dirty="0">
                <a:latin typeface="Calibri"/>
                <a:cs typeface="Calibri"/>
              </a:rPr>
              <a:t> </a:t>
            </a:r>
            <a:r>
              <a:rPr sz="1600" spc="-10" dirty="0">
                <a:latin typeface="Calibri"/>
                <a:cs typeface="Calibri"/>
              </a:rPr>
              <a:t>field!</a:t>
            </a:r>
            <a:endParaRPr sz="1600" dirty="0">
              <a:latin typeface="Calibri"/>
              <a:cs typeface="Calibri"/>
            </a:endParaRPr>
          </a:p>
        </p:txBody>
      </p:sp>
      <p:sp>
        <p:nvSpPr>
          <p:cNvPr id="16" name="TextBox 15">
            <a:extLst>
              <a:ext uri="{FF2B5EF4-FFF2-40B4-BE49-F238E27FC236}">
                <a16:creationId xmlns:a16="http://schemas.microsoft.com/office/drawing/2014/main" id="{7D639B0A-32BE-4AAF-AE46-00564B94F35E}"/>
              </a:ext>
            </a:extLst>
          </p:cNvPr>
          <p:cNvSpPr txBox="1"/>
          <p:nvPr/>
        </p:nvSpPr>
        <p:spPr>
          <a:xfrm>
            <a:off x="533400" y="5486399"/>
            <a:ext cx="8077200" cy="584775"/>
          </a:xfrm>
          <a:prstGeom prst="rect">
            <a:avLst/>
          </a:prstGeom>
          <a:noFill/>
        </p:spPr>
        <p:txBody>
          <a:bodyPr wrap="square" rtlCol="0">
            <a:spAutoFit/>
          </a:bodyPr>
          <a:lstStyle/>
          <a:p>
            <a:r>
              <a:rPr lang="en-US" sz="1600" dirty="0" err="1">
                <a:latin typeface="+mn-lt"/>
              </a:rPr>
              <a:t>NatureConnect</a:t>
            </a:r>
            <a:r>
              <a:rPr lang="en-US" sz="1600" dirty="0">
                <a:latin typeface="+mn-lt"/>
              </a:rPr>
              <a:t> is a 501c3 non-profit with a small team ready to support you if you have any questions or issues. You can reach us at </a:t>
            </a:r>
            <a:r>
              <a:rPr lang="en-US" sz="1600" dirty="0">
                <a:latin typeface="+mn-lt"/>
                <a:hlinkClick r:id="rId5"/>
              </a:rPr>
              <a:t>help@3dnatureconnect.org</a:t>
            </a:r>
            <a:r>
              <a:rPr lang="en-US" sz="1600" dirty="0">
                <a:latin typeface="+mn-lt"/>
              </a:rPr>
              <a:t>. </a:t>
            </a:r>
          </a:p>
        </p:txBody>
      </p:sp>
    </p:spTree>
    <p:extLst>
      <p:ext uri="{BB962C8B-B14F-4D97-AF65-F5344CB8AC3E}">
        <p14:creationId xmlns:p14="http://schemas.microsoft.com/office/powerpoint/2010/main" val="3567717585"/>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857250"/>
            <a:ext cx="9144000" cy="5143500"/>
            <a:chOff x="0" y="0"/>
            <a:chExt cx="12192000" cy="6858000"/>
          </a:xfrm>
        </p:grpSpPr>
        <p:pic>
          <p:nvPicPr>
            <p:cNvPr id="3" name="object 3"/>
            <p:cNvPicPr/>
            <p:nvPr/>
          </p:nvPicPr>
          <p:blipFill>
            <a:blip r:embed="rId2" cstate="screen">
              <a:extLst>
                <a:ext uri="{28A0092B-C50C-407E-A947-70E740481C1C}">
                  <a14:useLocalDpi xmlns:a14="http://schemas.microsoft.com/office/drawing/2010/main"/>
                </a:ext>
              </a:extLst>
            </a:blip>
            <a:stretch>
              <a:fillRect/>
            </a:stretch>
          </p:blipFill>
          <p:spPr>
            <a:xfrm>
              <a:off x="0" y="0"/>
              <a:ext cx="5033136" cy="6858000"/>
            </a:xfrm>
            <a:prstGeom prst="rect">
              <a:avLst/>
            </a:prstGeom>
          </p:spPr>
        </p:pic>
        <p:pic>
          <p:nvPicPr>
            <p:cNvPr id="4" name="object 4"/>
            <p:cNvPicPr/>
            <p:nvPr/>
          </p:nvPicPr>
          <p:blipFill>
            <a:blip r:embed="rId3" cstate="screen">
              <a:extLst>
                <a:ext uri="{28A0092B-C50C-407E-A947-70E740481C1C}">
                  <a14:useLocalDpi xmlns:a14="http://schemas.microsoft.com/office/drawing/2010/main"/>
                </a:ext>
              </a:extLst>
            </a:blip>
            <a:stretch>
              <a:fillRect/>
            </a:stretch>
          </p:blipFill>
          <p:spPr>
            <a:xfrm>
              <a:off x="393877" y="6044488"/>
              <a:ext cx="1755648" cy="455790"/>
            </a:xfrm>
            <a:prstGeom prst="rect">
              <a:avLst/>
            </a:prstGeom>
          </p:spPr>
        </p:pic>
        <p:pic>
          <p:nvPicPr>
            <p:cNvPr id="5" name="object 5"/>
            <p:cNvPicPr/>
            <p:nvPr/>
          </p:nvPicPr>
          <p:blipFill>
            <a:blip r:embed="rId4" cstate="screen">
              <a:extLst>
                <a:ext uri="{28A0092B-C50C-407E-A947-70E740481C1C}">
                  <a14:useLocalDpi xmlns:a14="http://schemas.microsoft.com/office/drawing/2010/main"/>
                </a:ext>
              </a:extLst>
            </a:blip>
            <a:stretch>
              <a:fillRect/>
            </a:stretch>
          </p:blipFill>
          <p:spPr>
            <a:xfrm>
              <a:off x="0" y="83210"/>
              <a:ext cx="12191999" cy="5688710"/>
            </a:xfrm>
            <a:prstGeom prst="rect">
              <a:avLst/>
            </a:prstGeom>
          </p:spPr>
        </p:pic>
      </p:grpSp>
      <p:sp>
        <p:nvSpPr>
          <p:cNvPr id="6" name="object 6"/>
          <p:cNvSpPr txBox="1"/>
          <p:nvPr/>
        </p:nvSpPr>
        <p:spPr>
          <a:xfrm>
            <a:off x="7766114" y="5543169"/>
            <a:ext cx="1033939" cy="131350"/>
          </a:xfrm>
          <a:prstGeom prst="rect">
            <a:avLst/>
          </a:prstGeom>
        </p:spPr>
        <p:txBody>
          <a:bodyPr vert="horz" wrap="square" lIns="0" tIns="10001" rIns="0" bIns="0" rtlCol="0">
            <a:spAutoFit/>
          </a:bodyPr>
          <a:lstStyle/>
          <a:p>
            <a:pPr marL="9525">
              <a:spcBef>
                <a:spcPts val="79"/>
              </a:spcBef>
            </a:pPr>
            <a:r>
              <a:rPr sz="788" spc="-8" dirty="0">
                <a:solidFill>
                  <a:srgbClr val="7E7E7E"/>
                </a:solidFill>
                <a:latin typeface="Calibri"/>
                <a:cs typeface="Calibri"/>
              </a:rPr>
              <a:t>GetNatureConnect.org</a:t>
            </a:r>
            <a:endParaRPr sz="788">
              <a:latin typeface="Calibri"/>
              <a:cs typeface="Calibri"/>
            </a:endParaRPr>
          </a:p>
        </p:txBody>
      </p:sp>
      <p:sp>
        <p:nvSpPr>
          <p:cNvPr id="7" name="object 7"/>
          <p:cNvSpPr txBox="1"/>
          <p:nvPr/>
        </p:nvSpPr>
        <p:spPr>
          <a:xfrm>
            <a:off x="4168140" y="5168843"/>
            <a:ext cx="3204686" cy="563616"/>
          </a:xfrm>
          <a:prstGeom prst="rect">
            <a:avLst/>
          </a:prstGeom>
        </p:spPr>
        <p:txBody>
          <a:bodyPr vert="horz" wrap="square" lIns="0" tIns="9525" rIns="0" bIns="0" rtlCol="0">
            <a:spAutoFit/>
          </a:bodyPr>
          <a:lstStyle/>
          <a:p>
            <a:pPr marL="9525" marR="3810">
              <a:spcBef>
                <a:spcPts val="75"/>
              </a:spcBef>
            </a:pPr>
            <a:r>
              <a:rPr dirty="0">
                <a:highlight>
                  <a:srgbClr val="FFFF00"/>
                </a:highlight>
                <a:latin typeface="Calibri"/>
                <a:cs typeface="Calibri"/>
              </a:rPr>
              <a:t>This</a:t>
            </a:r>
            <a:r>
              <a:rPr spc="-30" dirty="0">
                <a:highlight>
                  <a:srgbClr val="FFFF00"/>
                </a:highlight>
                <a:latin typeface="Calibri"/>
                <a:cs typeface="Calibri"/>
              </a:rPr>
              <a:t> </a:t>
            </a:r>
            <a:r>
              <a:rPr dirty="0">
                <a:highlight>
                  <a:srgbClr val="FFFF00"/>
                </a:highlight>
                <a:latin typeface="Calibri"/>
                <a:cs typeface="Calibri"/>
              </a:rPr>
              <a:t>is</a:t>
            </a:r>
            <a:r>
              <a:rPr spc="-30" dirty="0">
                <a:highlight>
                  <a:srgbClr val="FFFF00"/>
                </a:highlight>
                <a:latin typeface="Calibri"/>
                <a:cs typeface="Calibri"/>
              </a:rPr>
              <a:t> </a:t>
            </a:r>
            <a:r>
              <a:rPr dirty="0">
                <a:highlight>
                  <a:srgbClr val="FFFF00"/>
                </a:highlight>
                <a:latin typeface="Calibri"/>
                <a:cs typeface="Calibri"/>
              </a:rPr>
              <a:t>what</a:t>
            </a:r>
            <a:r>
              <a:rPr spc="-34" dirty="0">
                <a:highlight>
                  <a:srgbClr val="FFFF00"/>
                </a:highlight>
                <a:latin typeface="Calibri"/>
                <a:cs typeface="Calibri"/>
              </a:rPr>
              <a:t> </a:t>
            </a:r>
            <a:r>
              <a:rPr dirty="0">
                <a:highlight>
                  <a:srgbClr val="FFFF00"/>
                </a:highlight>
                <a:latin typeface="Calibri"/>
                <a:cs typeface="Calibri"/>
              </a:rPr>
              <a:t>a</a:t>
            </a:r>
            <a:r>
              <a:rPr spc="-30" dirty="0">
                <a:highlight>
                  <a:srgbClr val="FFFF00"/>
                </a:highlight>
                <a:latin typeface="Calibri"/>
                <a:cs typeface="Calibri"/>
              </a:rPr>
              <a:t> </a:t>
            </a:r>
            <a:r>
              <a:rPr spc="-8" dirty="0">
                <a:highlight>
                  <a:srgbClr val="FFFF00"/>
                </a:highlight>
                <a:latin typeface="Calibri"/>
                <a:cs typeface="Calibri"/>
              </a:rPr>
              <a:t>dashboard</a:t>
            </a:r>
            <a:r>
              <a:rPr spc="-30" dirty="0">
                <a:highlight>
                  <a:srgbClr val="FFFF00"/>
                </a:highlight>
                <a:latin typeface="Calibri"/>
                <a:cs typeface="Calibri"/>
              </a:rPr>
              <a:t> </a:t>
            </a:r>
            <a:r>
              <a:rPr dirty="0">
                <a:highlight>
                  <a:srgbClr val="FFFF00"/>
                </a:highlight>
                <a:latin typeface="Calibri"/>
                <a:cs typeface="Calibri"/>
              </a:rPr>
              <a:t>looks</a:t>
            </a:r>
            <a:r>
              <a:rPr spc="-26" dirty="0">
                <a:highlight>
                  <a:srgbClr val="FFFF00"/>
                </a:highlight>
                <a:latin typeface="Calibri"/>
                <a:cs typeface="Calibri"/>
              </a:rPr>
              <a:t> </a:t>
            </a:r>
            <a:r>
              <a:rPr spc="-15" dirty="0">
                <a:highlight>
                  <a:srgbClr val="FFFF00"/>
                </a:highlight>
                <a:latin typeface="Calibri"/>
                <a:cs typeface="Calibri"/>
              </a:rPr>
              <a:t>like </a:t>
            </a:r>
            <a:r>
              <a:rPr dirty="0">
                <a:highlight>
                  <a:srgbClr val="FFFF00"/>
                </a:highlight>
                <a:latin typeface="Calibri"/>
                <a:cs typeface="Calibri"/>
              </a:rPr>
              <a:t>when</a:t>
            </a:r>
            <a:r>
              <a:rPr spc="-34" dirty="0">
                <a:highlight>
                  <a:srgbClr val="FFFF00"/>
                </a:highlight>
                <a:latin typeface="Calibri"/>
                <a:cs typeface="Calibri"/>
              </a:rPr>
              <a:t> </a:t>
            </a:r>
            <a:r>
              <a:rPr dirty="0">
                <a:highlight>
                  <a:srgbClr val="FFFF00"/>
                </a:highlight>
                <a:latin typeface="Calibri"/>
                <a:cs typeface="Calibri"/>
              </a:rPr>
              <a:t>you</a:t>
            </a:r>
            <a:r>
              <a:rPr spc="-41" dirty="0">
                <a:highlight>
                  <a:srgbClr val="FFFF00"/>
                </a:highlight>
                <a:latin typeface="Calibri"/>
                <a:cs typeface="Calibri"/>
              </a:rPr>
              <a:t> </a:t>
            </a:r>
            <a:r>
              <a:rPr dirty="0">
                <a:highlight>
                  <a:srgbClr val="FFFF00"/>
                </a:highlight>
                <a:latin typeface="Calibri"/>
                <a:cs typeface="Calibri"/>
              </a:rPr>
              <a:t>log</a:t>
            </a:r>
            <a:r>
              <a:rPr spc="-38" dirty="0">
                <a:highlight>
                  <a:srgbClr val="FFFF00"/>
                </a:highlight>
                <a:latin typeface="Calibri"/>
                <a:cs typeface="Calibri"/>
              </a:rPr>
              <a:t> </a:t>
            </a:r>
            <a:r>
              <a:rPr spc="-19" dirty="0">
                <a:highlight>
                  <a:srgbClr val="FFFF00"/>
                </a:highlight>
                <a:latin typeface="Calibri"/>
                <a:cs typeface="Calibri"/>
              </a:rPr>
              <a:t>in.</a:t>
            </a:r>
            <a:endParaRPr dirty="0">
              <a:highlight>
                <a:srgbClr val="FFFF00"/>
              </a:highlight>
              <a:latin typeface="Calibri"/>
              <a:cs typeface="Calibri"/>
            </a:endParaRPr>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screen">
            <a:extLst>
              <a:ext uri="{28A0092B-C50C-407E-A947-70E740481C1C}">
                <a14:useLocalDpi xmlns:a14="http://schemas.microsoft.com/office/drawing/2010/main"/>
              </a:ext>
            </a:extLst>
          </a:blip>
          <a:stretch>
            <a:fillRect/>
          </a:stretch>
        </p:blipFill>
        <p:spPr>
          <a:xfrm>
            <a:off x="5377814" y="857250"/>
            <a:ext cx="3766185" cy="5143500"/>
          </a:xfrm>
          <a:prstGeom prst="rect">
            <a:avLst/>
          </a:prstGeom>
        </p:spPr>
      </p:pic>
      <p:pic>
        <p:nvPicPr>
          <p:cNvPr id="3" name="object 3"/>
          <p:cNvPicPr/>
          <p:nvPr/>
        </p:nvPicPr>
        <p:blipFill>
          <a:blip r:embed="rId3" cstate="screen">
            <a:extLst>
              <a:ext uri="{28A0092B-C50C-407E-A947-70E740481C1C}">
                <a14:useLocalDpi xmlns:a14="http://schemas.microsoft.com/office/drawing/2010/main"/>
              </a:ext>
            </a:extLst>
          </a:blip>
          <a:stretch>
            <a:fillRect/>
          </a:stretch>
        </p:blipFill>
        <p:spPr>
          <a:xfrm>
            <a:off x="295408" y="5390616"/>
            <a:ext cx="1316736" cy="341843"/>
          </a:xfrm>
          <a:prstGeom prst="rect">
            <a:avLst/>
          </a:prstGeom>
        </p:spPr>
      </p:pic>
      <p:sp>
        <p:nvSpPr>
          <p:cNvPr id="4" name="object 4"/>
          <p:cNvSpPr txBox="1"/>
          <p:nvPr/>
        </p:nvSpPr>
        <p:spPr>
          <a:xfrm>
            <a:off x="7766114" y="5543169"/>
            <a:ext cx="1033939" cy="131350"/>
          </a:xfrm>
          <a:prstGeom prst="rect">
            <a:avLst/>
          </a:prstGeom>
        </p:spPr>
        <p:txBody>
          <a:bodyPr vert="horz" wrap="square" lIns="0" tIns="10001" rIns="0" bIns="0" rtlCol="0">
            <a:spAutoFit/>
          </a:bodyPr>
          <a:lstStyle/>
          <a:p>
            <a:pPr marL="9525">
              <a:spcBef>
                <a:spcPts val="79"/>
              </a:spcBef>
            </a:pPr>
            <a:r>
              <a:rPr sz="788" spc="-8" dirty="0">
                <a:latin typeface="Calibri"/>
                <a:cs typeface="Calibri"/>
              </a:rPr>
              <a:t>GetNatureConnect.org</a:t>
            </a:r>
            <a:endParaRPr sz="788">
              <a:latin typeface="Calibri"/>
              <a:cs typeface="Calibri"/>
            </a:endParaRPr>
          </a:p>
        </p:txBody>
      </p:sp>
      <p:sp>
        <p:nvSpPr>
          <p:cNvPr id="5" name="object 5"/>
          <p:cNvSpPr txBox="1"/>
          <p:nvPr/>
        </p:nvSpPr>
        <p:spPr>
          <a:xfrm>
            <a:off x="608304" y="1463326"/>
            <a:ext cx="3556635" cy="2282291"/>
          </a:xfrm>
          <a:prstGeom prst="rect">
            <a:avLst/>
          </a:prstGeom>
        </p:spPr>
        <p:txBody>
          <a:bodyPr vert="horz" wrap="square" lIns="0" tIns="0" rIns="0" bIns="0" rtlCol="0">
            <a:spAutoFit/>
          </a:bodyPr>
          <a:lstStyle/>
          <a:p>
            <a:pPr>
              <a:lnSpc>
                <a:spcPts val="2846"/>
              </a:lnSpc>
            </a:pPr>
            <a:r>
              <a:rPr sz="3000" dirty="0">
                <a:solidFill>
                  <a:srgbClr val="012312"/>
                </a:solidFill>
                <a:latin typeface="Calibri"/>
                <a:cs typeface="Calibri"/>
              </a:rPr>
              <a:t>Headline</a:t>
            </a:r>
            <a:r>
              <a:rPr sz="3000" spc="-15" dirty="0">
                <a:solidFill>
                  <a:srgbClr val="012312"/>
                </a:solidFill>
                <a:latin typeface="Calibri"/>
                <a:cs typeface="Calibri"/>
              </a:rPr>
              <a:t> Here</a:t>
            </a:r>
            <a:endParaRPr sz="3000">
              <a:latin typeface="Calibri"/>
              <a:cs typeface="Calibri"/>
            </a:endParaRPr>
          </a:p>
          <a:p>
            <a:pPr>
              <a:spcBef>
                <a:spcPts val="2220"/>
              </a:spcBef>
            </a:pPr>
            <a:endParaRPr sz="3000">
              <a:latin typeface="Calibri"/>
              <a:cs typeface="Calibri"/>
            </a:endParaRPr>
          </a:p>
          <a:p>
            <a:pPr>
              <a:lnSpc>
                <a:spcPct val="100000"/>
              </a:lnSpc>
            </a:pPr>
            <a:r>
              <a:rPr sz="1500" b="1" dirty="0">
                <a:latin typeface="Calibri"/>
                <a:cs typeface="Calibri"/>
              </a:rPr>
              <a:t>Header</a:t>
            </a:r>
            <a:r>
              <a:rPr sz="1500" b="1" spc="-56" dirty="0">
                <a:latin typeface="Calibri"/>
                <a:cs typeface="Calibri"/>
              </a:rPr>
              <a:t> </a:t>
            </a:r>
            <a:r>
              <a:rPr sz="1500" b="1" spc="-15" dirty="0">
                <a:latin typeface="Calibri"/>
                <a:cs typeface="Calibri"/>
              </a:rPr>
              <a:t>Here</a:t>
            </a:r>
            <a:endParaRPr sz="1500">
              <a:latin typeface="Calibri"/>
              <a:cs typeface="Calibri"/>
            </a:endParaRPr>
          </a:p>
          <a:p>
            <a:pPr>
              <a:lnSpc>
                <a:spcPct val="120000"/>
              </a:lnSpc>
              <a:spcBef>
                <a:spcPts val="641"/>
              </a:spcBef>
            </a:pPr>
            <a:r>
              <a:rPr sz="1200" dirty="0">
                <a:latin typeface="Calibri"/>
                <a:cs typeface="Calibri"/>
              </a:rPr>
              <a:t>Maecenas</a:t>
            </a:r>
            <a:r>
              <a:rPr sz="1200" spc="-30" dirty="0">
                <a:latin typeface="Calibri"/>
                <a:cs typeface="Calibri"/>
              </a:rPr>
              <a:t> </a:t>
            </a:r>
            <a:r>
              <a:rPr sz="1200" dirty="0">
                <a:latin typeface="Calibri"/>
                <a:cs typeface="Calibri"/>
              </a:rPr>
              <a:t>sed</a:t>
            </a:r>
            <a:r>
              <a:rPr sz="1200" spc="-23" dirty="0">
                <a:latin typeface="Calibri"/>
                <a:cs typeface="Calibri"/>
              </a:rPr>
              <a:t> </a:t>
            </a:r>
            <a:r>
              <a:rPr sz="1200" dirty="0">
                <a:latin typeface="Calibri"/>
                <a:cs typeface="Calibri"/>
              </a:rPr>
              <a:t>diam</a:t>
            </a:r>
            <a:r>
              <a:rPr sz="1200" spc="-30" dirty="0">
                <a:latin typeface="Calibri"/>
                <a:cs typeface="Calibri"/>
              </a:rPr>
              <a:t> </a:t>
            </a:r>
            <a:r>
              <a:rPr sz="1200" dirty="0">
                <a:latin typeface="Calibri"/>
                <a:cs typeface="Calibri"/>
              </a:rPr>
              <a:t>eget</a:t>
            </a:r>
            <a:r>
              <a:rPr sz="1200" spc="-15" dirty="0">
                <a:latin typeface="Calibri"/>
                <a:cs typeface="Calibri"/>
              </a:rPr>
              <a:t> </a:t>
            </a:r>
            <a:r>
              <a:rPr sz="1200" dirty="0">
                <a:latin typeface="Calibri"/>
                <a:cs typeface="Calibri"/>
              </a:rPr>
              <a:t>risus</a:t>
            </a:r>
            <a:r>
              <a:rPr sz="1200" spc="-26" dirty="0">
                <a:latin typeface="Calibri"/>
                <a:cs typeface="Calibri"/>
              </a:rPr>
              <a:t> </a:t>
            </a:r>
            <a:r>
              <a:rPr sz="1200" dirty="0">
                <a:latin typeface="Calibri"/>
                <a:cs typeface="Calibri"/>
              </a:rPr>
              <a:t>varius</a:t>
            </a:r>
            <a:r>
              <a:rPr sz="1200" spc="-26" dirty="0">
                <a:latin typeface="Calibri"/>
                <a:cs typeface="Calibri"/>
              </a:rPr>
              <a:t> </a:t>
            </a:r>
            <a:r>
              <a:rPr sz="1200" dirty="0">
                <a:latin typeface="Calibri"/>
                <a:cs typeface="Calibri"/>
              </a:rPr>
              <a:t>blandit</a:t>
            </a:r>
            <a:r>
              <a:rPr sz="1200" spc="-38" dirty="0">
                <a:latin typeface="Calibri"/>
                <a:cs typeface="Calibri"/>
              </a:rPr>
              <a:t> </a:t>
            </a:r>
            <a:r>
              <a:rPr sz="1200" dirty="0">
                <a:latin typeface="Calibri"/>
                <a:cs typeface="Calibri"/>
              </a:rPr>
              <a:t>sit</a:t>
            </a:r>
            <a:r>
              <a:rPr sz="1200" spc="-34" dirty="0">
                <a:latin typeface="Calibri"/>
                <a:cs typeface="Calibri"/>
              </a:rPr>
              <a:t> </a:t>
            </a:r>
            <a:r>
              <a:rPr sz="1200" dirty="0">
                <a:latin typeface="Calibri"/>
                <a:cs typeface="Calibri"/>
              </a:rPr>
              <a:t>amet</a:t>
            </a:r>
            <a:r>
              <a:rPr sz="1200" spc="-19" dirty="0">
                <a:latin typeface="Calibri"/>
                <a:cs typeface="Calibri"/>
              </a:rPr>
              <a:t> non </a:t>
            </a:r>
            <a:r>
              <a:rPr sz="1200" dirty="0">
                <a:latin typeface="Calibri"/>
                <a:cs typeface="Calibri"/>
              </a:rPr>
              <a:t>magna.</a:t>
            </a:r>
            <a:r>
              <a:rPr sz="1200" spc="-49" dirty="0">
                <a:latin typeface="Calibri"/>
                <a:cs typeface="Calibri"/>
              </a:rPr>
              <a:t> </a:t>
            </a:r>
            <a:r>
              <a:rPr sz="1200" spc="-8" dirty="0">
                <a:latin typeface="Calibri"/>
                <a:cs typeface="Calibri"/>
              </a:rPr>
              <a:t>Praesent</a:t>
            </a:r>
            <a:r>
              <a:rPr sz="1200" spc="-11" dirty="0">
                <a:latin typeface="Calibri"/>
                <a:cs typeface="Calibri"/>
              </a:rPr>
              <a:t> </a:t>
            </a:r>
            <a:r>
              <a:rPr sz="1200" dirty="0">
                <a:latin typeface="Calibri"/>
                <a:cs typeface="Calibri"/>
              </a:rPr>
              <a:t>commodo</a:t>
            </a:r>
            <a:r>
              <a:rPr sz="1200" spc="-19" dirty="0">
                <a:latin typeface="Calibri"/>
                <a:cs typeface="Calibri"/>
              </a:rPr>
              <a:t> </a:t>
            </a:r>
            <a:r>
              <a:rPr sz="1200" dirty="0">
                <a:latin typeface="Calibri"/>
                <a:cs typeface="Calibri"/>
              </a:rPr>
              <a:t>cursus</a:t>
            </a:r>
            <a:r>
              <a:rPr sz="1200" spc="-38" dirty="0">
                <a:latin typeface="Calibri"/>
                <a:cs typeface="Calibri"/>
              </a:rPr>
              <a:t> </a:t>
            </a:r>
            <a:r>
              <a:rPr sz="1200" dirty="0">
                <a:latin typeface="Calibri"/>
                <a:cs typeface="Calibri"/>
              </a:rPr>
              <a:t>magna,</a:t>
            </a:r>
            <a:r>
              <a:rPr sz="1200" spc="-41" dirty="0">
                <a:latin typeface="Calibri"/>
                <a:cs typeface="Calibri"/>
              </a:rPr>
              <a:t> </a:t>
            </a:r>
            <a:r>
              <a:rPr sz="1200" dirty="0">
                <a:latin typeface="Calibri"/>
                <a:cs typeface="Calibri"/>
              </a:rPr>
              <a:t>vel</a:t>
            </a:r>
            <a:r>
              <a:rPr sz="1200" spc="-34" dirty="0">
                <a:latin typeface="Calibri"/>
                <a:cs typeface="Calibri"/>
              </a:rPr>
              <a:t> </a:t>
            </a:r>
            <a:r>
              <a:rPr sz="1200" spc="-8" dirty="0">
                <a:latin typeface="Calibri"/>
                <a:cs typeface="Calibri"/>
              </a:rPr>
              <a:t>scelerisque </a:t>
            </a:r>
            <a:r>
              <a:rPr sz="1200" dirty="0">
                <a:latin typeface="Calibri"/>
                <a:cs typeface="Calibri"/>
              </a:rPr>
              <a:t>nisl</a:t>
            </a:r>
            <a:r>
              <a:rPr sz="1200" spc="-30" dirty="0">
                <a:latin typeface="Calibri"/>
                <a:cs typeface="Calibri"/>
              </a:rPr>
              <a:t> </a:t>
            </a:r>
            <a:r>
              <a:rPr sz="1200" spc="-8" dirty="0">
                <a:latin typeface="Calibri"/>
                <a:cs typeface="Calibri"/>
              </a:rPr>
              <a:t>consectetur</a:t>
            </a:r>
            <a:r>
              <a:rPr sz="1200" spc="15" dirty="0">
                <a:latin typeface="Calibri"/>
                <a:cs typeface="Calibri"/>
              </a:rPr>
              <a:t> </a:t>
            </a:r>
            <a:r>
              <a:rPr sz="1200" dirty="0">
                <a:latin typeface="Calibri"/>
                <a:cs typeface="Calibri"/>
              </a:rPr>
              <a:t>et.</a:t>
            </a:r>
            <a:r>
              <a:rPr sz="1200" spc="4" dirty="0">
                <a:latin typeface="Calibri"/>
                <a:cs typeface="Calibri"/>
              </a:rPr>
              <a:t> </a:t>
            </a:r>
            <a:r>
              <a:rPr sz="1200" dirty="0">
                <a:latin typeface="Calibri"/>
                <a:cs typeface="Calibri"/>
              </a:rPr>
              <a:t>Nullam</a:t>
            </a:r>
            <a:r>
              <a:rPr sz="1200" spc="-30" dirty="0">
                <a:latin typeface="Calibri"/>
                <a:cs typeface="Calibri"/>
              </a:rPr>
              <a:t> </a:t>
            </a:r>
            <a:r>
              <a:rPr sz="1200" dirty="0">
                <a:latin typeface="Calibri"/>
                <a:cs typeface="Calibri"/>
              </a:rPr>
              <a:t>id</a:t>
            </a:r>
            <a:r>
              <a:rPr sz="1200" spc="-19" dirty="0">
                <a:latin typeface="Calibri"/>
                <a:cs typeface="Calibri"/>
              </a:rPr>
              <a:t> </a:t>
            </a:r>
            <a:r>
              <a:rPr sz="1200" dirty="0">
                <a:latin typeface="Calibri"/>
                <a:cs typeface="Calibri"/>
              </a:rPr>
              <a:t>dolor id</a:t>
            </a:r>
            <a:r>
              <a:rPr sz="1200" spc="-15" dirty="0">
                <a:latin typeface="Calibri"/>
                <a:cs typeface="Calibri"/>
              </a:rPr>
              <a:t> </a:t>
            </a:r>
            <a:r>
              <a:rPr sz="1200" dirty="0">
                <a:latin typeface="Calibri"/>
                <a:cs typeface="Calibri"/>
              </a:rPr>
              <a:t>nibh</a:t>
            </a:r>
            <a:r>
              <a:rPr sz="1200" spc="-19" dirty="0">
                <a:latin typeface="Calibri"/>
                <a:cs typeface="Calibri"/>
              </a:rPr>
              <a:t> </a:t>
            </a:r>
            <a:r>
              <a:rPr sz="1200" spc="-8" dirty="0">
                <a:latin typeface="Calibri"/>
                <a:cs typeface="Calibri"/>
              </a:rPr>
              <a:t>ultricies </a:t>
            </a:r>
            <a:r>
              <a:rPr sz="1200" dirty="0">
                <a:latin typeface="Calibri"/>
                <a:cs typeface="Calibri"/>
              </a:rPr>
              <a:t>vehicula</a:t>
            </a:r>
            <a:r>
              <a:rPr sz="1200" spc="-19" dirty="0">
                <a:latin typeface="Calibri"/>
                <a:cs typeface="Calibri"/>
              </a:rPr>
              <a:t> </a:t>
            </a:r>
            <a:r>
              <a:rPr sz="1200" dirty="0">
                <a:latin typeface="Calibri"/>
                <a:cs typeface="Calibri"/>
              </a:rPr>
              <a:t>ut</a:t>
            </a:r>
            <a:r>
              <a:rPr sz="1200" spc="-8" dirty="0">
                <a:latin typeface="Calibri"/>
                <a:cs typeface="Calibri"/>
              </a:rPr>
              <a:t> </a:t>
            </a:r>
            <a:r>
              <a:rPr sz="1200" dirty="0">
                <a:latin typeface="Calibri"/>
                <a:cs typeface="Calibri"/>
              </a:rPr>
              <a:t>id</a:t>
            </a:r>
            <a:r>
              <a:rPr sz="1200" spc="-19" dirty="0">
                <a:latin typeface="Calibri"/>
                <a:cs typeface="Calibri"/>
              </a:rPr>
              <a:t> </a:t>
            </a:r>
            <a:r>
              <a:rPr sz="1200" spc="-15" dirty="0">
                <a:latin typeface="Calibri"/>
                <a:cs typeface="Calibri"/>
              </a:rPr>
              <a:t>elit.</a:t>
            </a:r>
            <a:endParaRPr sz="1200">
              <a:latin typeface="Calibri"/>
              <a:cs typeface="Calibri"/>
            </a:endParaRPr>
          </a:p>
        </p:txBody>
      </p:sp>
      <p:grpSp>
        <p:nvGrpSpPr>
          <p:cNvPr id="6" name="object 6"/>
          <p:cNvGrpSpPr/>
          <p:nvPr/>
        </p:nvGrpSpPr>
        <p:grpSpPr>
          <a:xfrm>
            <a:off x="0" y="918305"/>
            <a:ext cx="9144000" cy="4107180"/>
            <a:chOff x="0" y="81406"/>
            <a:chExt cx="12192000" cy="5476240"/>
          </a:xfrm>
        </p:grpSpPr>
        <p:pic>
          <p:nvPicPr>
            <p:cNvPr id="7" name="object 7"/>
            <p:cNvPicPr/>
            <p:nvPr/>
          </p:nvPicPr>
          <p:blipFill>
            <a:blip r:embed="rId4" cstate="screen">
              <a:extLst>
                <a:ext uri="{28A0092B-C50C-407E-A947-70E740481C1C}">
                  <a14:useLocalDpi xmlns:a14="http://schemas.microsoft.com/office/drawing/2010/main"/>
                </a:ext>
              </a:extLst>
            </a:blip>
            <a:stretch>
              <a:fillRect/>
            </a:stretch>
          </p:blipFill>
          <p:spPr>
            <a:xfrm>
              <a:off x="0" y="81406"/>
              <a:ext cx="12191999" cy="5475859"/>
            </a:xfrm>
            <a:prstGeom prst="rect">
              <a:avLst/>
            </a:prstGeom>
          </p:spPr>
        </p:pic>
        <p:sp>
          <p:nvSpPr>
            <p:cNvPr id="8" name="object 8"/>
            <p:cNvSpPr/>
            <p:nvPr/>
          </p:nvSpPr>
          <p:spPr>
            <a:xfrm>
              <a:off x="10946129" y="4102989"/>
              <a:ext cx="632460" cy="942975"/>
            </a:xfrm>
            <a:custGeom>
              <a:avLst/>
              <a:gdLst/>
              <a:ahLst/>
              <a:cxnLst/>
              <a:rect l="l" t="t" r="r" b="b"/>
              <a:pathLst>
                <a:path w="632459" h="942975">
                  <a:moveTo>
                    <a:pt x="221234" y="0"/>
                  </a:moveTo>
                  <a:lnTo>
                    <a:pt x="0" y="98806"/>
                  </a:lnTo>
                  <a:lnTo>
                    <a:pt x="300100" y="770890"/>
                  </a:lnTo>
                  <a:lnTo>
                    <a:pt x="189484" y="820293"/>
                  </a:lnTo>
                  <a:lnTo>
                    <a:pt x="509524" y="942848"/>
                  </a:lnTo>
                  <a:lnTo>
                    <a:pt x="631951" y="622808"/>
                  </a:lnTo>
                  <a:lnTo>
                    <a:pt x="521335" y="672211"/>
                  </a:lnTo>
                  <a:lnTo>
                    <a:pt x="221234" y="0"/>
                  </a:lnTo>
                  <a:close/>
                </a:path>
              </a:pathLst>
            </a:custGeom>
            <a:solidFill>
              <a:srgbClr val="2F4B3D"/>
            </a:solidFill>
          </p:spPr>
          <p:txBody>
            <a:bodyPr wrap="square" lIns="0" tIns="0" rIns="0" bIns="0" rtlCol="0"/>
            <a:lstStyle/>
            <a:p>
              <a:endParaRPr/>
            </a:p>
          </p:txBody>
        </p:sp>
        <p:sp>
          <p:nvSpPr>
            <p:cNvPr id="9" name="object 9"/>
            <p:cNvSpPr/>
            <p:nvPr/>
          </p:nvSpPr>
          <p:spPr>
            <a:xfrm>
              <a:off x="10946129" y="4102989"/>
              <a:ext cx="632460" cy="942975"/>
            </a:xfrm>
            <a:custGeom>
              <a:avLst/>
              <a:gdLst/>
              <a:ahLst/>
              <a:cxnLst/>
              <a:rect l="l" t="t" r="r" b="b"/>
              <a:pathLst>
                <a:path w="632459" h="942975">
                  <a:moveTo>
                    <a:pt x="189484" y="820293"/>
                  </a:moveTo>
                  <a:lnTo>
                    <a:pt x="300100" y="770890"/>
                  </a:lnTo>
                  <a:lnTo>
                    <a:pt x="0" y="98806"/>
                  </a:lnTo>
                  <a:lnTo>
                    <a:pt x="221234" y="0"/>
                  </a:lnTo>
                  <a:lnTo>
                    <a:pt x="521335" y="672211"/>
                  </a:lnTo>
                  <a:lnTo>
                    <a:pt x="631951" y="622808"/>
                  </a:lnTo>
                  <a:lnTo>
                    <a:pt x="509524" y="942848"/>
                  </a:lnTo>
                  <a:lnTo>
                    <a:pt x="189484" y="820293"/>
                  </a:lnTo>
                  <a:close/>
                </a:path>
              </a:pathLst>
            </a:custGeom>
            <a:ln w="12700">
              <a:solidFill>
                <a:srgbClr val="0D1B13"/>
              </a:solidFill>
            </a:ln>
          </p:spPr>
          <p:txBody>
            <a:bodyPr wrap="square" lIns="0" tIns="0" rIns="0" bIns="0" rtlCol="0"/>
            <a:lstStyle/>
            <a:p>
              <a:endParaRPr/>
            </a:p>
          </p:txBody>
        </p:sp>
      </p:grpSp>
      <p:sp>
        <p:nvSpPr>
          <p:cNvPr id="10" name="object 10"/>
          <p:cNvSpPr txBox="1"/>
          <p:nvPr/>
        </p:nvSpPr>
        <p:spPr>
          <a:xfrm>
            <a:off x="1770126" y="5141062"/>
            <a:ext cx="3322796" cy="632866"/>
          </a:xfrm>
          <a:prstGeom prst="rect">
            <a:avLst/>
          </a:prstGeom>
        </p:spPr>
        <p:txBody>
          <a:bodyPr vert="horz" wrap="square" lIns="0" tIns="9525" rIns="0" bIns="0" rtlCol="0">
            <a:spAutoFit/>
          </a:bodyPr>
          <a:lstStyle/>
          <a:p>
            <a:pPr marL="9525" marR="3810">
              <a:spcBef>
                <a:spcPts val="75"/>
              </a:spcBef>
            </a:pPr>
            <a:r>
              <a:rPr sz="1350" dirty="0">
                <a:highlight>
                  <a:srgbClr val="FFFF00"/>
                </a:highlight>
                <a:latin typeface="Calibri"/>
                <a:cs typeface="Calibri"/>
              </a:rPr>
              <a:t>Hoosier</a:t>
            </a:r>
            <a:r>
              <a:rPr sz="1350" spc="-23" dirty="0">
                <a:highlight>
                  <a:srgbClr val="FFFF00"/>
                </a:highlight>
                <a:latin typeface="Calibri"/>
                <a:cs typeface="Calibri"/>
              </a:rPr>
              <a:t> </a:t>
            </a:r>
            <a:r>
              <a:rPr sz="1350" spc="-8" dirty="0">
                <a:highlight>
                  <a:srgbClr val="FFFF00"/>
                </a:highlight>
                <a:latin typeface="Calibri"/>
                <a:cs typeface="Calibri"/>
              </a:rPr>
              <a:t>Riverwatch</a:t>
            </a:r>
            <a:r>
              <a:rPr sz="1350" spc="-23" dirty="0">
                <a:highlight>
                  <a:srgbClr val="FFFF00"/>
                </a:highlight>
                <a:latin typeface="Calibri"/>
                <a:cs typeface="Calibri"/>
              </a:rPr>
              <a:t> </a:t>
            </a:r>
            <a:r>
              <a:rPr sz="1350" dirty="0">
                <a:highlight>
                  <a:srgbClr val="FFFF00"/>
                </a:highlight>
                <a:latin typeface="Calibri"/>
                <a:cs typeface="Calibri"/>
              </a:rPr>
              <a:t>has</a:t>
            </a:r>
            <a:r>
              <a:rPr sz="1350" spc="-19" dirty="0">
                <a:highlight>
                  <a:srgbClr val="FFFF00"/>
                </a:highlight>
                <a:latin typeface="Calibri"/>
                <a:cs typeface="Calibri"/>
              </a:rPr>
              <a:t> </a:t>
            </a:r>
            <a:r>
              <a:rPr sz="1350" dirty="0">
                <a:highlight>
                  <a:srgbClr val="FFFF00"/>
                </a:highlight>
                <a:latin typeface="Calibri"/>
                <a:cs typeface="Calibri"/>
              </a:rPr>
              <a:t>a</a:t>
            </a:r>
            <a:r>
              <a:rPr sz="1350" spc="-30" dirty="0">
                <a:highlight>
                  <a:srgbClr val="FFFF00"/>
                </a:highlight>
                <a:latin typeface="Calibri"/>
                <a:cs typeface="Calibri"/>
              </a:rPr>
              <a:t> </a:t>
            </a:r>
            <a:r>
              <a:rPr sz="1350" dirty="0">
                <a:highlight>
                  <a:srgbClr val="FFFF00"/>
                </a:highlight>
                <a:latin typeface="Calibri"/>
                <a:cs typeface="Calibri"/>
              </a:rPr>
              <a:t>project</a:t>
            </a:r>
            <a:r>
              <a:rPr sz="1350" spc="-23" dirty="0">
                <a:highlight>
                  <a:srgbClr val="FFFF00"/>
                </a:highlight>
                <a:latin typeface="Calibri"/>
                <a:cs typeface="Calibri"/>
              </a:rPr>
              <a:t> </a:t>
            </a:r>
            <a:r>
              <a:rPr sz="1350" dirty="0">
                <a:highlight>
                  <a:srgbClr val="FFFF00"/>
                </a:highlight>
                <a:latin typeface="Calibri"/>
                <a:cs typeface="Calibri"/>
              </a:rPr>
              <a:t>for</a:t>
            </a:r>
            <a:r>
              <a:rPr sz="1350" spc="-26" dirty="0">
                <a:highlight>
                  <a:srgbClr val="FFFF00"/>
                </a:highlight>
                <a:latin typeface="Calibri"/>
                <a:cs typeface="Calibri"/>
              </a:rPr>
              <a:t> </a:t>
            </a:r>
            <a:r>
              <a:rPr sz="1350" dirty="0">
                <a:highlight>
                  <a:srgbClr val="FFFF00"/>
                </a:highlight>
                <a:latin typeface="Calibri"/>
                <a:cs typeface="Calibri"/>
              </a:rPr>
              <a:t>you</a:t>
            </a:r>
            <a:r>
              <a:rPr sz="1350" spc="-19" dirty="0">
                <a:highlight>
                  <a:srgbClr val="FFFF00"/>
                </a:highlight>
                <a:latin typeface="Calibri"/>
                <a:cs typeface="Calibri"/>
              </a:rPr>
              <a:t> </a:t>
            </a:r>
            <a:r>
              <a:rPr sz="1350" dirty="0">
                <a:highlight>
                  <a:srgbClr val="FFFF00"/>
                </a:highlight>
                <a:latin typeface="Calibri"/>
                <a:cs typeface="Calibri"/>
              </a:rPr>
              <a:t>to</a:t>
            </a:r>
            <a:r>
              <a:rPr sz="1350" spc="-30" dirty="0">
                <a:highlight>
                  <a:srgbClr val="FFFF00"/>
                </a:highlight>
                <a:latin typeface="Calibri"/>
                <a:cs typeface="Calibri"/>
              </a:rPr>
              <a:t> </a:t>
            </a:r>
            <a:r>
              <a:rPr sz="1350" spc="-15" dirty="0">
                <a:highlight>
                  <a:srgbClr val="FFFF00"/>
                </a:highlight>
                <a:latin typeface="Calibri"/>
                <a:cs typeface="Calibri"/>
              </a:rPr>
              <a:t>join </a:t>
            </a:r>
            <a:r>
              <a:rPr sz="1350" dirty="0">
                <a:highlight>
                  <a:srgbClr val="FFFF00"/>
                </a:highlight>
                <a:latin typeface="Calibri"/>
                <a:cs typeface="Calibri"/>
              </a:rPr>
              <a:t>to</a:t>
            </a:r>
            <a:r>
              <a:rPr sz="1350" spc="-34" dirty="0">
                <a:highlight>
                  <a:srgbClr val="FFFF00"/>
                </a:highlight>
                <a:latin typeface="Calibri"/>
                <a:cs typeface="Calibri"/>
              </a:rPr>
              <a:t> </a:t>
            </a:r>
            <a:r>
              <a:rPr sz="1350" dirty="0">
                <a:highlight>
                  <a:srgbClr val="FFFF00"/>
                </a:highlight>
                <a:latin typeface="Calibri"/>
                <a:cs typeface="Calibri"/>
              </a:rPr>
              <a:t>add</a:t>
            </a:r>
            <a:r>
              <a:rPr sz="1350" spc="-23" dirty="0">
                <a:highlight>
                  <a:srgbClr val="FFFF00"/>
                </a:highlight>
                <a:latin typeface="Calibri"/>
                <a:cs typeface="Calibri"/>
              </a:rPr>
              <a:t> </a:t>
            </a:r>
            <a:r>
              <a:rPr sz="1350" dirty="0">
                <a:highlight>
                  <a:srgbClr val="FFFF00"/>
                </a:highlight>
                <a:latin typeface="Calibri"/>
                <a:cs typeface="Calibri"/>
              </a:rPr>
              <a:t>hours.</a:t>
            </a:r>
            <a:r>
              <a:rPr sz="1350" spc="248" dirty="0">
                <a:highlight>
                  <a:srgbClr val="FFFF00"/>
                </a:highlight>
                <a:latin typeface="Calibri"/>
                <a:cs typeface="Calibri"/>
              </a:rPr>
              <a:t> </a:t>
            </a:r>
            <a:r>
              <a:rPr sz="1350" spc="-15" dirty="0">
                <a:highlight>
                  <a:srgbClr val="FFFF00"/>
                </a:highlight>
                <a:latin typeface="Calibri"/>
                <a:cs typeface="Calibri"/>
              </a:rPr>
              <a:t>You</a:t>
            </a:r>
            <a:r>
              <a:rPr sz="1350" spc="-23" dirty="0">
                <a:highlight>
                  <a:srgbClr val="FFFF00"/>
                </a:highlight>
                <a:latin typeface="Calibri"/>
                <a:cs typeface="Calibri"/>
              </a:rPr>
              <a:t> </a:t>
            </a:r>
            <a:r>
              <a:rPr sz="1350" dirty="0">
                <a:highlight>
                  <a:srgbClr val="FFFF00"/>
                </a:highlight>
                <a:latin typeface="Calibri"/>
                <a:cs typeface="Calibri"/>
              </a:rPr>
              <a:t>also</a:t>
            </a:r>
            <a:r>
              <a:rPr sz="1350" spc="-30" dirty="0">
                <a:highlight>
                  <a:srgbClr val="FFFF00"/>
                </a:highlight>
                <a:latin typeface="Calibri"/>
                <a:cs typeface="Calibri"/>
              </a:rPr>
              <a:t> </a:t>
            </a:r>
            <a:r>
              <a:rPr sz="1350" dirty="0">
                <a:highlight>
                  <a:srgbClr val="FFFF00"/>
                </a:highlight>
                <a:latin typeface="Calibri"/>
                <a:cs typeface="Calibri"/>
              </a:rPr>
              <a:t>can</a:t>
            </a:r>
            <a:r>
              <a:rPr sz="1350" spc="-26" dirty="0">
                <a:highlight>
                  <a:srgbClr val="FFFF00"/>
                </a:highlight>
                <a:latin typeface="Calibri"/>
                <a:cs typeface="Calibri"/>
              </a:rPr>
              <a:t> </a:t>
            </a:r>
            <a:r>
              <a:rPr sz="1350" dirty="0">
                <a:highlight>
                  <a:srgbClr val="FFFF00"/>
                </a:highlight>
                <a:latin typeface="Calibri"/>
                <a:cs typeface="Calibri"/>
              </a:rPr>
              <a:t>click</a:t>
            </a:r>
            <a:r>
              <a:rPr sz="1350" spc="-26" dirty="0">
                <a:highlight>
                  <a:srgbClr val="FFFF00"/>
                </a:highlight>
                <a:latin typeface="Calibri"/>
                <a:cs typeface="Calibri"/>
              </a:rPr>
              <a:t> </a:t>
            </a:r>
            <a:r>
              <a:rPr sz="1350" dirty="0">
                <a:highlight>
                  <a:srgbClr val="FFFF00"/>
                </a:highlight>
                <a:latin typeface="Calibri"/>
                <a:cs typeface="Calibri"/>
              </a:rPr>
              <a:t>the</a:t>
            </a:r>
            <a:r>
              <a:rPr sz="1350" spc="-23" dirty="0">
                <a:highlight>
                  <a:srgbClr val="FFFF00"/>
                </a:highlight>
                <a:latin typeface="Calibri"/>
                <a:cs typeface="Calibri"/>
              </a:rPr>
              <a:t> </a:t>
            </a:r>
            <a:r>
              <a:rPr sz="1350" dirty="0">
                <a:highlight>
                  <a:srgbClr val="FFFF00"/>
                </a:highlight>
                <a:latin typeface="Calibri"/>
                <a:cs typeface="Calibri"/>
              </a:rPr>
              <a:t>New</a:t>
            </a:r>
            <a:r>
              <a:rPr sz="1350" spc="-26" dirty="0">
                <a:highlight>
                  <a:srgbClr val="FFFF00"/>
                </a:highlight>
                <a:latin typeface="Calibri"/>
                <a:cs typeface="Calibri"/>
              </a:rPr>
              <a:t> </a:t>
            </a:r>
            <a:r>
              <a:rPr sz="1350" spc="-8" dirty="0">
                <a:highlight>
                  <a:srgbClr val="FFFF00"/>
                </a:highlight>
                <a:latin typeface="Calibri"/>
                <a:cs typeface="Calibri"/>
              </a:rPr>
              <a:t>Story </a:t>
            </a:r>
            <a:r>
              <a:rPr sz="1350" dirty="0">
                <a:highlight>
                  <a:srgbClr val="FFFF00"/>
                </a:highlight>
                <a:latin typeface="Calibri"/>
                <a:cs typeface="Calibri"/>
              </a:rPr>
              <a:t>button</a:t>
            </a:r>
            <a:r>
              <a:rPr sz="1350" spc="-38" dirty="0">
                <a:highlight>
                  <a:srgbClr val="FFFF00"/>
                </a:highlight>
                <a:latin typeface="Calibri"/>
                <a:cs typeface="Calibri"/>
              </a:rPr>
              <a:t> </a:t>
            </a:r>
            <a:r>
              <a:rPr sz="1350" dirty="0">
                <a:highlight>
                  <a:srgbClr val="FFFF00"/>
                </a:highlight>
                <a:latin typeface="Calibri"/>
                <a:cs typeface="Calibri"/>
              </a:rPr>
              <a:t>and</a:t>
            </a:r>
            <a:r>
              <a:rPr sz="1350" spc="-30" dirty="0">
                <a:highlight>
                  <a:srgbClr val="FFFF00"/>
                </a:highlight>
                <a:latin typeface="Calibri"/>
                <a:cs typeface="Calibri"/>
              </a:rPr>
              <a:t> </a:t>
            </a:r>
            <a:r>
              <a:rPr sz="1350" dirty="0">
                <a:highlight>
                  <a:srgbClr val="FFFF00"/>
                </a:highlight>
                <a:latin typeface="Calibri"/>
                <a:cs typeface="Calibri"/>
              </a:rPr>
              <a:t>add</a:t>
            </a:r>
            <a:r>
              <a:rPr sz="1350" spc="-23" dirty="0">
                <a:highlight>
                  <a:srgbClr val="FFFF00"/>
                </a:highlight>
                <a:latin typeface="Calibri"/>
                <a:cs typeface="Calibri"/>
              </a:rPr>
              <a:t> </a:t>
            </a:r>
            <a:r>
              <a:rPr sz="1350" dirty="0">
                <a:highlight>
                  <a:srgbClr val="FFFF00"/>
                </a:highlight>
                <a:latin typeface="Calibri"/>
                <a:cs typeface="Calibri"/>
              </a:rPr>
              <a:t>stories</a:t>
            </a:r>
            <a:r>
              <a:rPr sz="1350" spc="-41" dirty="0">
                <a:highlight>
                  <a:srgbClr val="FFFF00"/>
                </a:highlight>
                <a:latin typeface="Calibri"/>
                <a:cs typeface="Calibri"/>
              </a:rPr>
              <a:t> </a:t>
            </a:r>
            <a:r>
              <a:rPr sz="1350" dirty="0">
                <a:highlight>
                  <a:srgbClr val="FFFF00"/>
                </a:highlight>
                <a:latin typeface="Calibri"/>
                <a:cs typeface="Calibri"/>
              </a:rPr>
              <a:t>&amp;</a:t>
            </a:r>
            <a:r>
              <a:rPr sz="1350" spc="-30" dirty="0">
                <a:highlight>
                  <a:srgbClr val="FFFF00"/>
                </a:highlight>
                <a:latin typeface="Calibri"/>
                <a:cs typeface="Calibri"/>
              </a:rPr>
              <a:t> </a:t>
            </a:r>
            <a:r>
              <a:rPr sz="1350" spc="-8" dirty="0">
                <a:highlight>
                  <a:srgbClr val="FFFF00"/>
                </a:highlight>
                <a:latin typeface="Calibri"/>
                <a:cs typeface="Calibri"/>
              </a:rPr>
              <a:t>photographs.</a:t>
            </a:r>
            <a:endParaRPr sz="1350" dirty="0">
              <a:highlight>
                <a:srgbClr val="FFFF00"/>
              </a:highlight>
              <a:latin typeface="Calibri"/>
              <a:cs typeface="Calibri"/>
            </a:endParaRPr>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857250"/>
            <a:ext cx="8345329" cy="5143500"/>
            <a:chOff x="0" y="0"/>
            <a:chExt cx="11127105" cy="6858000"/>
          </a:xfrm>
        </p:grpSpPr>
        <p:sp>
          <p:nvSpPr>
            <p:cNvPr id="3" name="object 3"/>
            <p:cNvSpPr/>
            <p:nvPr/>
          </p:nvSpPr>
          <p:spPr>
            <a:xfrm>
              <a:off x="0" y="0"/>
              <a:ext cx="5028565" cy="6858000"/>
            </a:xfrm>
            <a:custGeom>
              <a:avLst/>
              <a:gdLst/>
              <a:ahLst/>
              <a:cxnLst/>
              <a:rect l="l" t="t" r="r" b="b"/>
              <a:pathLst>
                <a:path w="5028565" h="6858000">
                  <a:moveTo>
                    <a:pt x="4974971" y="0"/>
                  </a:moveTo>
                  <a:lnTo>
                    <a:pt x="0" y="0"/>
                  </a:lnTo>
                  <a:lnTo>
                    <a:pt x="0" y="6858000"/>
                  </a:lnTo>
                  <a:lnTo>
                    <a:pt x="5007609" y="6858000"/>
                  </a:lnTo>
                  <a:lnTo>
                    <a:pt x="5003085" y="6817573"/>
                  </a:lnTo>
                  <a:lnTo>
                    <a:pt x="4992655" y="6768246"/>
                  </a:lnTo>
                  <a:lnTo>
                    <a:pt x="4979892" y="6718612"/>
                  </a:lnTo>
                  <a:lnTo>
                    <a:pt x="4968367" y="6677266"/>
                  </a:lnTo>
                  <a:lnTo>
                    <a:pt x="4959410" y="6631495"/>
                  </a:lnTo>
                  <a:lnTo>
                    <a:pt x="4955263" y="6583823"/>
                  </a:lnTo>
                  <a:lnTo>
                    <a:pt x="4954904" y="6534894"/>
                  </a:lnTo>
                  <a:lnTo>
                    <a:pt x="4957310" y="6485352"/>
                  </a:lnTo>
                  <a:lnTo>
                    <a:pt x="4961461" y="6435845"/>
                  </a:lnTo>
                  <a:lnTo>
                    <a:pt x="4966334" y="6387015"/>
                  </a:lnTo>
                  <a:lnTo>
                    <a:pt x="4970907" y="6339509"/>
                  </a:lnTo>
                  <a:lnTo>
                    <a:pt x="4976028" y="6306200"/>
                  </a:lnTo>
                  <a:lnTo>
                    <a:pt x="4982257" y="6267192"/>
                  </a:lnTo>
                  <a:lnTo>
                    <a:pt x="4985891" y="6225341"/>
                  </a:lnTo>
                  <a:lnTo>
                    <a:pt x="4983226" y="6183503"/>
                  </a:lnTo>
                  <a:lnTo>
                    <a:pt x="4977036" y="6134313"/>
                  </a:lnTo>
                  <a:lnTo>
                    <a:pt x="4969390" y="6083763"/>
                  </a:lnTo>
                  <a:lnTo>
                    <a:pt x="4961306" y="6032298"/>
                  </a:lnTo>
                  <a:lnTo>
                    <a:pt x="4953803" y="5980361"/>
                  </a:lnTo>
                  <a:lnTo>
                    <a:pt x="4947897" y="5928397"/>
                  </a:lnTo>
                  <a:lnTo>
                    <a:pt x="4944608" y="5876851"/>
                  </a:lnTo>
                  <a:lnTo>
                    <a:pt x="4944953" y="5826167"/>
                  </a:lnTo>
                  <a:lnTo>
                    <a:pt x="4949951" y="5776788"/>
                  </a:lnTo>
                  <a:lnTo>
                    <a:pt x="4960620" y="5729160"/>
                  </a:lnTo>
                  <a:lnTo>
                    <a:pt x="4971324" y="5661929"/>
                  </a:lnTo>
                  <a:lnTo>
                    <a:pt x="4978893" y="5606831"/>
                  </a:lnTo>
                  <a:lnTo>
                    <a:pt x="4983561" y="5561586"/>
                  </a:lnTo>
                  <a:lnTo>
                    <a:pt x="4985563" y="5523916"/>
                  </a:lnTo>
                  <a:lnTo>
                    <a:pt x="4985135" y="5491541"/>
                  </a:lnTo>
                  <a:lnTo>
                    <a:pt x="4982511" y="5462182"/>
                  </a:lnTo>
                  <a:lnTo>
                    <a:pt x="4977927" y="5433560"/>
                  </a:lnTo>
                  <a:lnTo>
                    <a:pt x="4971617" y="5403396"/>
                  </a:lnTo>
                  <a:lnTo>
                    <a:pt x="4963816" y="5369410"/>
                  </a:lnTo>
                  <a:lnTo>
                    <a:pt x="4954760" y="5329323"/>
                  </a:lnTo>
                  <a:lnTo>
                    <a:pt x="4944684" y="5280857"/>
                  </a:lnTo>
                  <a:lnTo>
                    <a:pt x="4933823" y="5221732"/>
                  </a:lnTo>
                  <a:lnTo>
                    <a:pt x="4930463" y="5185431"/>
                  </a:lnTo>
                  <a:lnTo>
                    <a:pt x="4932283" y="5149167"/>
                  </a:lnTo>
                  <a:lnTo>
                    <a:pt x="4936841" y="5117022"/>
                  </a:lnTo>
                  <a:lnTo>
                    <a:pt x="4941697" y="5093081"/>
                  </a:lnTo>
                  <a:lnTo>
                    <a:pt x="4951408" y="5044483"/>
                  </a:lnTo>
                  <a:lnTo>
                    <a:pt x="4960078" y="4993009"/>
                  </a:lnTo>
                  <a:lnTo>
                    <a:pt x="4968095" y="4939772"/>
                  </a:lnTo>
                  <a:lnTo>
                    <a:pt x="4975850" y="4885890"/>
                  </a:lnTo>
                  <a:lnTo>
                    <a:pt x="4983734" y="4832477"/>
                  </a:lnTo>
                  <a:lnTo>
                    <a:pt x="4985461" y="4781329"/>
                  </a:lnTo>
                  <a:lnTo>
                    <a:pt x="4982639" y="4734102"/>
                  </a:lnTo>
                  <a:lnTo>
                    <a:pt x="4976274" y="4690005"/>
                  </a:lnTo>
                  <a:lnTo>
                    <a:pt x="4967369" y="4648252"/>
                  </a:lnTo>
                  <a:lnTo>
                    <a:pt x="4956932" y="4608054"/>
                  </a:lnTo>
                  <a:lnTo>
                    <a:pt x="4945967" y="4568623"/>
                  </a:lnTo>
                  <a:lnTo>
                    <a:pt x="4935480" y="4529171"/>
                  </a:lnTo>
                  <a:lnTo>
                    <a:pt x="4926477" y="4488911"/>
                  </a:lnTo>
                  <a:lnTo>
                    <a:pt x="4919962" y="4447053"/>
                  </a:lnTo>
                  <a:lnTo>
                    <a:pt x="4916942" y="4402811"/>
                  </a:lnTo>
                  <a:lnTo>
                    <a:pt x="4918422" y="4355396"/>
                  </a:lnTo>
                  <a:lnTo>
                    <a:pt x="4925407" y="4304020"/>
                  </a:lnTo>
                  <a:lnTo>
                    <a:pt x="4938903" y="4247896"/>
                  </a:lnTo>
                  <a:lnTo>
                    <a:pt x="4946471" y="4198535"/>
                  </a:lnTo>
                  <a:lnTo>
                    <a:pt x="4953346" y="4148168"/>
                  </a:lnTo>
                  <a:lnTo>
                    <a:pt x="4959504" y="4096968"/>
                  </a:lnTo>
                  <a:lnTo>
                    <a:pt x="4964919" y="4045109"/>
                  </a:lnTo>
                  <a:lnTo>
                    <a:pt x="4969564" y="3992766"/>
                  </a:lnTo>
                  <a:lnTo>
                    <a:pt x="4973415" y="3940111"/>
                  </a:lnTo>
                  <a:lnTo>
                    <a:pt x="4976445" y="3887319"/>
                  </a:lnTo>
                  <a:lnTo>
                    <a:pt x="4978630" y="3834562"/>
                  </a:lnTo>
                  <a:lnTo>
                    <a:pt x="4979943" y="3782016"/>
                  </a:lnTo>
                  <a:lnTo>
                    <a:pt x="4980360" y="3729853"/>
                  </a:lnTo>
                  <a:lnTo>
                    <a:pt x="4979854" y="3678248"/>
                  </a:lnTo>
                  <a:lnTo>
                    <a:pt x="4978400" y="3627374"/>
                  </a:lnTo>
                  <a:lnTo>
                    <a:pt x="4980349" y="3575056"/>
                  </a:lnTo>
                  <a:lnTo>
                    <a:pt x="4983433" y="3523393"/>
                  </a:lnTo>
                  <a:lnTo>
                    <a:pt x="4987411" y="3472203"/>
                  </a:lnTo>
                  <a:lnTo>
                    <a:pt x="4992040" y="3421304"/>
                  </a:lnTo>
                  <a:lnTo>
                    <a:pt x="4997081" y="3370515"/>
                  </a:lnTo>
                  <a:lnTo>
                    <a:pt x="5002291" y="3319653"/>
                  </a:lnTo>
                  <a:lnTo>
                    <a:pt x="5007430" y="3268536"/>
                  </a:lnTo>
                  <a:lnTo>
                    <a:pt x="5012257" y="3216985"/>
                  </a:lnTo>
                  <a:lnTo>
                    <a:pt x="5016529" y="3164816"/>
                  </a:lnTo>
                  <a:lnTo>
                    <a:pt x="5020007" y="3111848"/>
                  </a:lnTo>
                  <a:lnTo>
                    <a:pt x="5022448" y="3057899"/>
                  </a:lnTo>
                  <a:lnTo>
                    <a:pt x="5023612" y="3002788"/>
                  </a:lnTo>
                  <a:lnTo>
                    <a:pt x="5023328" y="2951338"/>
                  </a:lnTo>
                  <a:lnTo>
                    <a:pt x="5021792" y="2899863"/>
                  </a:lnTo>
                  <a:lnTo>
                    <a:pt x="5019195" y="2848365"/>
                  </a:lnTo>
                  <a:lnTo>
                    <a:pt x="5015726" y="2796849"/>
                  </a:lnTo>
                  <a:lnTo>
                    <a:pt x="5011573" y="2745318"/>
                  </a:lnTo>
                  <a:lnTo>
                    <a:pt x="5006926" y="2693776"/>
                  </a:lnTo>
                  <a:lnTo>
                    <a:pt x="5001976" y="2642226"/>
                  </a:lnTo>
                  <a:lnTo>
                    <a:pt x="4996910" y="2590673"/>
                  </a:lnTo>
                  <a:lnTo>
                    <a:pt x="4991918" y="2539119"/>
                  </a:lnTo>
                  <a:lnTo>
                    <a:pt x="4987191" y="2487569"/>
                  </a:lnTo>
                  <a:lnTo>
                    <a:pt x="4982916" y="2436027"/>
                  </a:lnTo>
                  <a:lnTo>
                    <a:pt x="4979285" y="2384496"/>
                  </a:lnTo>
                  <a:lnTo>
                    <a:pt x="4976485" y="2332980"/>
                  </a:lnTo>
                  <a:lnTo>
                    <a:pt x="4974706" y="2281482"/>
                  </a:lnTo>
                  <a:lnTo>
                    <a:pt x="4974138" y="2230007"/>
                  </a:lnTo>
                  <a:lnTo>
                    <a:pt x="4974971" y="2178558"/>
                  </a:lnTo>
                  <a:lnTo>
                    <a:pt x="4976930" y="2127137"/>
                  </a:lnTo>
                  <a:lnTo>
                    <a:pt x="4979591" y="2075742"/>
                  </a:lnTo>
                  <a:lnTo>
                    <a:pt x="4982844" y="2024370"/>
                  </a:lnTo>
                  <a:lnTo>
                    <a:pt x="4986577" y="1973016"/>
                  </a:lnTo>
                  <a:lnTo>
                    <a:pt x="4990680" y="1921677"/>
                  </a:lnTo>
                  <a:lnTo>
                    <a:pt x="4995042" y="1870349"/>
                  </a:lnTo>
                  <a:lnTo>
                    <a:pt x="4999553" y="1819029"/>
                  </a:lnTo>
                  <a:lnTo>
                    <a:pt x="5004101" y="1767712"/>
                  </a:lnTo>
                  <a:lnTo>
                    <a:pt x="5008577" y="1716396"/>
                  </a:lnTo>
                  <a:lnTo>
                    <a:pt x="5012868" y="1665076"/>
                  </a:lnTo>
                  <a:lnTo>
                    <a:pt x="5016866" y="1613748"/>
                  </a:lnTo>
                  <a:lnTo>
                    <a:pt x="5020458" y="1562409"/>
                  </a:lnTo>
                  <a:lnTo>
                    <a:pt x="5023535" y="1511055"/>
                  </a:lnTo>
                  <a:lnTo>
                    <a:pt x="5025986" y="1459683"/>
                  </a:lnTo>
                  <a:lnTo>
                    <a:pt x="5027699" y="1408288"/>
                  </a:lnTo>
                  <a:lnTo>
                    <a:pt x="5028565" y="1356867"/>
                  </a:lnTo>
                  <a:lnTo>
                    <a:pt x="5027350" y="1309101"/>
                  </a:lnTo>
                  <a:lnTo>
                    <a:pt x="5025713" y="1260797"/>
                  </a:lnTo>
                  <a:lnTo>
                    <a:pt x="5023695" y="1211997"/>
                  </a:lnTo>
                  <a:lnTo>
                    <a:pt x="5021342" y="1162742"/>
                  </a:lnTo>
                  <a:lnTo>
                    <a:pt x="5018696" y="1113075"/>
                  </a:lnTo>
                  <a:lnTo>
                    <a:pt x="5015801" y="1063036"/>
                  </a:lnTo>
                  <a:lnTo>
                    <a:pt x="5012701" y="1012668"/>
                  </a:lnTo>
                  <a:lnTo>
                    <a:pt x="5009440" y="962011"/>
                  </a:lnTo>
                  <a:lnTo>
                    <a:pt x="5006062" y="911107"/>
                  </a:lnTo>
                  <a:lnTo>
                    <a:pt x="4995658" y="757331"/>
                  </a:lnTo>
                  <a:lnTo>
                    <a:pt x="4992246" y="705855"/>
                  </a:lnTo>
                  <a:lnTo>
                    <a:pt x="4988936" y="654341"/>
                  </a:lnTo>
                  <a:lnTo>
                    <a:pt x="4985770" y="602829"/>
                  </a:lnTo>
                  <a:lnTo>
                    <a:pt x="4982792" y="551361"/>
                  </a:lnTo>
                  <a:lnTo>
                    <a:pt x="4980046" y="499979"/>
                  </a:lnTo>
                  <a:lnTo>
                    <a:pt x="4977576" y="448723"/>
                  </a:lnTo>
                  <a:lnTo>
                    <a:pt x="4975426" y="397637"/>
                  </a:lnTo>
                  <a:lnTo>
                    <a:pt x="4973639" y="346760"/>
                  </a:lnTo>
                  <a:lnTo>
                    <a:pt x="4972259" y="296136"/>
                  </a:lnTo>
                  <a:lnTo>
                    <a:pt x="4971329" y="245804"/>
                  </a:lnTo>
                  <a:lnTo>
                    <a:pt x="4970894" y="195807"/>
                  </a:lnTo>
                  <a:lnTo>
                    <a:pt x="4970997" y="146187"/>
                  </a:lnTo>
                  <a:lnTo>
                    <a:pt x="4971681" y="96985"/>
                  </a:lnTo>
                  <a:lnTo>
                    <a:pt x="4972991" y="48242"/>
                  </a:lnTo>
                  <a:lnTo>
                    <a:pt x="4974971" y="0"/>
                  </a:lnTo>
                  <a:close/>
                </a:path>
              </a:pathLst>
            </a:custGeom>
            <a:solidFill>
              <a:srgbClr val="2F4B3D"/>
            </a:solidFill>
          </p:spPr>
          <p:txBody>
            <a:bodyPr wrap="square" lIns="0" tIns="0" rIns="0" bIns="0" rtlCol="0"/>
            <a:lstStyle/>
            <a:p>
              <a:endParaRPr/>
            </a:p>
          </p:txBody>
        </p:sp>
        <p:pic>
          <p:nvPicPr>
            <p:cNvPr id="4" name="object 4"/>
            <p:cNvPicPr/>
            <p:nvPr/>
          </p:nvPicPr>
          <p:blipFill>
            <a:blip r:embed="rId2" cstate="screen">
              <a:extLst>
                <a:ext uri="{28A0092B-C50C-407E-A947-70E740481C1C}">
                  <a14:useLocalDpi xmlns:a14="http://schemas.microsoft.com/office/drawing/2010/main"/>
                </a:ext>
              </a:extLst>
            </a:blip>
            <a:stretch>
              <a:fillRect/>
            </a:stretch>
          </p:blipFill>
          <p:spPr>
            <a:xfrm>
              <a:off x="393877" y="6044488"/>
              <a:ext cx="1755648" cy="455790"/>
            </a:xfrm>
            <a:prstGeom prst="rect">
              <a:avLst/>
            </a:prstGeom>
          </p:spPr>
        </p:pic>
        <p:sp>
          <p:nvSpPr>
            <p:cNvPr id="5" name="object 5"/>
            <p:cNvSpPr/>
            <p:nvPr/>
          </p:nvSpPr>
          <p:spPr>
            <a:xfrm>
              <a:off x="6129401" y="3113023"/>
              <a:ext cx="4993005" cy="1865630"/>
            </a:xfrm>
            <a:custGeom>
              <a:avLst/>
              <a:gdLst/>
              <a:ahLst/>
              <a:cxnLst/>
              <a:rect l="l" t="t" r="r" b="b"/>
              <a:pathLst>
                <a:path w="4993005" h="1865629">
                  <a:moveTo>
                    <a:pt x="0" y="1865376"/>
                  </a:moveTo>
                  <a:lnTo>
                    <a:pt x="4992624" y="1865376"/>
                  </a:lnTo>
                  <a:lnTo>
                    <a:pt x="4992624" y="0"/>
                  </a:lnTo>
                  <a:lnTo>
                    <a:pt x="0" y="0"/>
                  </a:lnTo>
                  <a:lnTo>
                    <a:pt x="0" y="1865376"/>
                  </a:lnTo>
                  <a:close/>
                </a:path>
              </a:pathLst>
            </a:custGeom>
            <a:ln w="9525">
              <a:solidFill>
                <a:srgbClr val="012312"/>
              </a:solidFill>
            </a:ln>
          </p:spPr>
          <p:txBody>
            <a:bodyPr wrap="square" lIns="0" tIns="0" rIns="0" bIns="0" rtlCol="0"/>
            <a:lstStyle/>
            <a:p>
              <a:endParaRPr/>
            </a:p>
          </p:txBody>
        </p:sp>
      </p:grpSp>
      <p:sp>
        <p:nvSpPr>
          <p:cNvPr id="6" name="object 6"/>
          <p:cNvSpPr txBox="1"/>
          <p:nvPr/>
        </p:nvSpPr>
        <p:spPr>
          <a:xfrm>
            <a:off x="7766114" y="5543169"/>
            <a:ext cx="1033939" cy="131350"/>
          </a:xfrm>
          <a:prstGeom prst="rect">
            <a:avLst/>
          </a:prstGeom>
        </p:spPr>
        <p:txBody>
          <a:bodyPr vert="horz" wrap="square" lIns="0" tIns="10001" rIns="0" bIns="0" rtlCol="0">
            <a:spAutoFit/>
          </a:bodyPr>
          <a:lstStyle/>
          <a:p>
            <a:pPr marL="9525">
              <a:spcBef>
                <a:spcPts val="79"/>
              </a:spcBef>
            </a:pPr>
            <a:r>
              <a:rPr sz="788" spc="-8" dirty="0">
                <a:solidFill>
                  <a:srgbClr val="7E7E7E"/>
                </a:solidFill>
                <a:latin typeface="Calibri"/>
                <a:cs typeface="Calibri"/>
              </a:rPr>
              <a:t>GetNatureConnect.org</a:t>
            </a:r>
            <a:endParaRPr sz="788">
              <a:latin typeface="Calibri"/>
              <a:cs typeface="Calibri"/>
            </a:endParaRPr>
          </a:p>
        </p:txBody>
      </p:sp>
      <p:sp>
        <p:nvSpPr>
          <p:cNvPr id="7" name="object 7"/>
          <p:cNvSpPr txBox="1"/>
          <p:nvPr/>
        </p:nvSpPr>
        <p:spPr>
          <a:xfrm>
            <a:off x="619507" y="1465612"/>
            <a:ext cx="7525226" cy="3018134"/>
          </a:xfrm>
          <a:prstGeom prst="rect">
            <a:avLst/>
          </a:prstGeom>
        </p:spPr>
        <p:txBody>
          <a:bodyPr vert="horz" wrap="square" lIns="0" tIns="0" rIns="0" bIns="0" rtlCol="0">
            <a:spAutoFit/>
          </a:bodyPr>
          <a:lstStyle/>
          <a:p>
            <a:pPr>
              <a:lnSpc>
                <a:spcPts val="2254"/>
              </a:lnSpc>
              <a:tabLst>
                <a:tab pos="4046220" algn="l"/>
              </a:tabLst>
            </a:pPr>
            <a:r>
              <a:rPr sz="4500" spc="-11" baseline="-6250" dirty="0">
                <a:solidFill>
                  <a:srgbClr val="FFFFFF"/>
                </a:solidFill>
                <a:latin typeface="Calibri"/>
                <a:cs typeface="Calibri"/>
              </a:rPr>
              <a:t>Headline</a:t>
            </a:r>
            <a:r>
              <a:rPr sz="4500" baseline="-6250" dirty="0">
                <a:solidFill>
                  <a:srgbClr val="FFFFFF"/>
                </a:solidFill>
                <a:latin typeface="Calibri"/>
                <a:cs typeface="Calibri"/>
              </a:rPr>
              <a:t>	</a:t>
            </a:r>
            <a:r>
              <a:rPr sz="1350" dirty="0">
                <a:latin typeface="Calibri"/>
                <a:cs typeface="Calibri"/>
              </a:rPr>
              <a:t>Maecenas</a:t>
            </a:r>
            <a:r>
              <a:rPr sz="1350" spc="-30" dirty="0">
                <a:latin typeface="Calibri"/>
                <a:cs typeface="Calibri"/>
              </a:rPr>
              <a:t> </a:t>
            </a:r>
            <a:r>
              <a:rPr sz="1350" dirty="0">
                <a:latin typeface="Calibri"/>
                <a:cs typeface="Calibri"/>
              </a:rPr>
              <a:t>sed</a:t>
            </a:r>
            <a:r>
              <a:rPr sz="1350" spc="-34" dirty="0">
                <a:latin typeface="Calibri"/>
                <a:cs typeface="Calibri"/>
              </a:rPr>
              <a:t> </a:t>
            </a:r>
            <a:r>
              <a:rPr sz="1350" dirty="0">
                <a:latin typeface="Calibri"/>
                <a:cs typeface="Calibri"/>
              </a:rPr>
              <a:t>diam</a:t>
            </a:r>
            <a:r>
              <a:rPr sz="1350" spc="-15" dirty="0">
                <a:latin typeface="Calibri"/>
                <a:cs typeface="Calibri"/>
              </a:rPr>
              <a:t> </a:t>
            </a:r>
            <a:r>
              <a:rPr sz="1350" dirty="0">
                <a:latin typeface="Calibri"/>
                <a:cs typeface="Calibri"/>
              </a:rPr>
              <a:t>eget</a:t>
            </a:r>
            <a:r>
              <a:rPr sz="1350" spc="-34" dirty="0">
                <a:latin typeface="Calibri"/>
                <a:cs typeface="Calibri"/>
              </a:rPr>
              <a:t> </a:t>
            </a:r>
            <a:r>
              <a:rPr sz="1350" dirty="0">
                <a:latin typeface="Calibri"/>
                <a:cs typeface="Calibri"/>
              </a:rPr>
              <a:t>risus</a:t>
            </a:r>
            <a:r>
              <a:rPr sz="1350" spc="-26" dirty="0">
                <a:latin typeface="Calibri"/>
                <a:cs typeface="Calibri"/>
              </a:rPr>
              <a:t> </a:t>
            </a:r>
            <a:r>
              <a:rPr sz="1350" dirty="0">
                <a:latin typeface="Calibri"/>
                <a:cs typeface="Calibri"/>
              </a:rPr>
              <a:t>varius</a:t>
            </a:r>
            <a:r>
              <a:rPr sz="1350" spc="-34" dirty="0">
                <a:latin typeface="Calibri"/>
                <a:cs typeface="Calibri"/>
              </a:rPr>
              <a:t> </a:t>
            </a:r>
            <a:r>
              <a:rPr sz="1350" dirty="0">
                <a:latin typeface="Calibri"/>
                <a:cs typeface="Calibri"/>
              </a:rPr>
              <a:t>blandit</a:t>
            </a:r>
            <a:r>
              <a:rPr sz="1350" spc="-15" dirty="0">
                <a:latin typeface="Calibri"/>
                <a:cs typeface="Calibri"/>
              </a:rPr>
              <a:t> </a:t>
            </a:r>
            <a:r>
              <a:rPr sz="1350" spc="-19" dirty="0">
                <a:latin typeface="Calibri"/>
                <a:cs typeface="Calibri"/>
              </a:rPr>
              <a:t>sit</a:t>
            </a:r>
            <a:endParaRPr sz="1350">
              <a:latin typeface="Calibri"/>
              <a:cs typeface="Calibri"/>
            </a:endParaRPr>
          </a:p>
          <a:p>
            <a:pPr marL="4046220">
              <a:lnSpc>
                <a:spcPts val="469"/>
              </a:lnSpc>
            </a:pPr>
            <a:r>
              <a:rPr sz="1350" dirty="0">
                <a:latin typeface="Calibri"/>
                <a:cs typeface="Calibri"/>
              </a:rPr>
              <a:t>amet</a:t>
            </a:r>
            <a:r>
              <a:rPr sz="1350" spc="-53" dirty="0">
                <a:latin typeface="Calibri"/>
                <a:cs typeface="Calibri"/>
              </a:rPr>
              <a:t> </a:t>
            </a:r>
            <a:r>
              <a:rPr sz="1350" dirty="0">
                <a:latin typeface="Calibri"/>
                <a:cs typeface="Calibri"/>
              </a:rPr>
              <a:t>non</a:t>
            </a:r>
            <a:r>
              <a:rPr sz="1350" spc="-30" dirty="0">
                <a:latin typeface="Calibri"/>
                <a:cs typeface="Calibri"/>
              </a:rPr>
              <a:t> </a:t>
            </a:r>
            <a:r>
              <a:rPr sz="1350" dirty="0">
                <a:latin typeface="Calibri"/>
                <a:cs typeface="Calibri"/>
              </a:rPr>
              <a:t>magna.</a:t>
            </a:r>
            <a:r>
              <a:rPr sz="1350" spc="-41" dirty="0">
                <a:latin typeface="Calibri"/>
                <a:cs typeface="Calibri"/>
              </a:rPr>
              <a:t> </a:t>
            </a:r>
            <a:r>
              <a:rPr sz="1350" spc="-8" dirty="0">
                <a:latin typeface="Calibri"/>
                <a:cs typeface="Calibri"/>
              </a:rPr>
              <a:t>Praesent</a:t>
            </a:r>
            <a:r>
              <a:rPr sz="1350" spc="-49" dirty="0">
                <a:latin typeface="Calibri"/>
                <a:cs typeface="Calibri"/>
              </a:rPr>
              <a:t> </a:t>
            </a:r>
            <a:r>
              <a:rPr sz="1350" dirty="0">
                <a:latin typeface="Calibri"/>
                <a:cs typeface="Calibri"/>
              </a:rPr>
              <a:t>commodo</a:t>
            </a:r>
            <a:r>
              <a:rPr sz="1350" spc="-30" dirty="0">
                <a:latin typeface="Calibri"/>
                <a:cs typeface="Calibri"/>
              </a:rPr>
              <a:t> </a:t>
            </a:r>
            <a:r>
              <a:rPr sz="1350" spc="-8" dirty="0">
                <a:latin typeface="Calibri"/>
                <a:cs typeface="Calibri"/>
              </a:rPr>
              <a:t>cursus</a:t>
            </a:r>
            <a:endParaRPr sz="1350">
              <a:latin typeface="Calibri"/>
              <a:cs typeface="Calibri"/>
            </a:endParaRPr>
          </a:p>
          <a:p>
            <a:pPr marL="4046220" indent="-4046696">
              <a:lnSpc>
                <a:spcPct val="74800"/>
              </a:lnSpc>
              <a:tabLst>
                <a:tab pos="4046220" algn="l"/>
              </a:tabLst>
            </a:pPr>
            <a:r>
              <a:rPr sz="4500" spc="-23" baseline="-12500" dirty="0">
                <a:solidFill>
                  <a:srgbClr val="FFFFFF"/>
                </a:solidFill>
                <a:latin typeface="Calibri"/>
                <a:cs typeface="Calibri"/>
              </a:rPr>
              <a:t>Here</a:t>
            </a:r>
            <a:r>
              <a:rPr sz="4500" baseline="-12500" dirty="0">
                <a:solidFill>
                  <a:srgbClr val="FFFFFF"/>
                </a:solidFill>
                <a:latin typeface="Calibri"/>
                <a:cs typeface="Calibri"/>
              </a:rPr>
              <a:t>	</a:t>
            </a:r>
            <a:r>
              <a:rPr sz="1350" dirty="0">
                <a:latin typeface="Calibri"/>
                <a:cs typeface="Calibri"/>
              </a:rPr>
              <a:t>magna,</a:t>
            </a:r>
            <a:r>
              <a:rPr sz="1350" spc="-26" dirty="0">
                <a:latin typeface="Calibri"/>
                <a:cs typeface="Calibri"/>
              </a:rPr>
              <a:t> </a:t>
            </a:r>
            <a:r>
              <a:rPr sz="1350" dirty="0">
                <a:latin typeface="Calibri"/>
                <a:cs typeface="Calibri"/>
              </a:rPr>
              <a:t>vel</a:t>
            </a:r>
            <a:r>
              <a:rPr sz="1350" spc="-30" dirty="0">
                <a:latin typeface="Calibri"/>
                <a:cs typeface="Calibri"/>
              </a:rPr>
              <a:t> </a:t>
            </a:r>
            <a:r>
              <a:rPr sz="1350" dirty="0">
                <a:latin typeface="Calibri"/>
                <a:cs typeface="Calibri"/>
              </a:rPr>
              <a:t>scelerisque</a:t>
            </a:r>
            <a:r>
              <a:rPr sz="1350" spc="-15" dirty="0">
                <a:latin typeface="Calibri"/>
                <a:cs typeface="Calibri"/>
              </a:rPr>
              <a:t> </a:t>
            </a:r>
            <a:r>
              <a:rPr sz="1350" dirty="0">
                <a:latin typeface="Calibri"/>
                <a:cs typeface="Calibri"/>
              </a:rPr>
              <a:t>nisl</a:t>
            </a:r>
            <a:r>
              <a:rPr sz="1350" spc="-23" dirty="0">
                <a:latin typeface="Calibri"/>
                <a:cs typeface="Calibri"/>
              </a:rPr>
              <a:t> </a:t>
            </a:r>
            <a:r>
              <a:rPr sz="1350" spc="-8" dirty="0">
                <a:latin typeface="Calibri"/>
                <a:cs typeface="Calibri"/>
              </a:rPr>
              <a:t>consectetur </a:t>
            </a:r>
            <a:r>
              <a:rPr sz="1350" dirty="0">
                <a:latin typeface="Calibri"/>
                <a:cs typeface="Calibri"/>
              </a:rPr>
              <a:t>et.</a:t>
            </a:r>
            <a:r>
              <a:rPr sz="1350" spc="-26" dirty="0">
                <a:latin typeface="Calibri"/>
                <a:cs typeface="Calibri"/>
              </a:rPr>
              <a:t> </a:t>
            </a:r>
            <a:r>
              <a:rPr sz="1350" spc="-8" dirty="0">
                <a:latin typeface="Calibri"/>
                <a:cs typeface="Calibri"/>
              </a:rPr>
              <a:t>Nullam </a:t>
            </a:r>
            <a:r>
              <a:rPr sz="1350" dirty="0">
                <a:latin typeface="Calibri"/>
                <a:cs typeface="Calibri"/>
              </a:rPr>
              <a:t>id</a:t>
            </a:r>
            <a:r>
              <a:rPr sz="1350" spc="-23" dirty="0">
                <a:latin typeface="Calibri"/>
                <a:cs typeface="Calibri"/>
              </a:rPr>
              <a:t> </a:t>
            </a:r>
            <a:r>
              <a:rPr sz="1350" dirty="0">
                <a:latin typeface="Calibri"/>
                <a:cs typeface="Calibri"/>
              </a:rPr>
              <a:t>dolor</a:t>
            </a:r>
            <a:r>
              <a:rPr sz="1350" spc="-30" dirty="0">
                <a:latin typeface="Calibri"/>
                <a:cs typeface="Calibri"/>
              </a:rPr>
              <a:t> </a:t>
            </a:r>
            <a:r>
              <a:rPr sz="1350" dirty="0">
                <a:latin typeface="Calibri"/>
                <a:cs typeface="Calibri"/>
              </a:rPr>
              <a:t>id</a:t>
            </a:r>
            <a:r>
              <a:rPr sz="1350" spc="-15" dirty="0">
                <a:latin typeface="Calibri"/>
                <a:cs typeface="Calibri"/>
              </a:rPr>
              <a:t> </a:t>
            </a:r>
            <a:r>
              <a:rPr sz="1350" dirty="0">
                <a:latin typeface="Calibri"/>
                <a:cs typeface="Calibri"/>
              </a:rPr>
              <a:t>nibh</a:t>
            </a:r>
            <a:r>
              <a:rPr sz="1350" spc="-19" dirty="0">
                <a:latin typeface="Calibri"/>
                <a:cs typeface="Calibri"/>
              </a:rPr>
              <a:t> </a:t>
            </a:r>
            <a:r>
              <a:rPr sz="1350" dirty="0">
                <a:latin typeface="Calibri"/>
                <a:cs typeface="Calibri"/>
              </a:rPr>
              <a:t>ultricies</a:t>
            </a:r>
            <a:r>
              <a:rPr sz="1350" spc="-8" dirty="0">
                <a:latin typeface="Calibri"/>
                <a:cs typeface="Calibri"/>
              </a:rPr>
              <a:t> </a:t>
            </a:r>
            <a:r>
              <a:rPr sz="1350" dirty="0">
                <a:latin typeface="Calibri"/>
                <a:cs typeface="Calibri"/>
              </a:rPr>
              <a:t>vehicula</a:t>
            </a:r>
            <a:r>
              <a:rPr sz="1350" spc="-23" dirty="0">
                <a:latin typeface="Calibri"/>
                <a:cs typeface="Calibri"/>
              </a:rPr>
              <a:t> </a:t>
            </a:r>
            <a:r>
              <a:rPr sz="1350" dirty="0">
                <a:latin typeface="Calibri"/>
                <a:cs typeface="Calibri"/>
              </a:rPr>
              <a:t>ut</a:t>
            </a:r>
            <a:r>
              <a:rPr sz="1350" spc="-23" dirty="0">
                <a:latin typeface="Calibri"/>
                <a:cs typeface="Calibri"/>
              </a:rPr>
              <a:t> </a:t>
            </a:r>
            <a:r>
              <a:rPr sz="1350" dirty="0">
                <a:latin typeface="Calibri"/>
                <a:cs typeface="Calibri"/>
              </a:rPr>
              <a:t>id</a:t>
            </a:r>
            <a:r>
              <a:rPr sz="1350" spc="-19" dirty="0">
                <a:latin typeface="Calibri"/>
                <a:cs typeface="Calibri"/>
              </a:rPr>
              <a:t> </a:t>
            </a:r>
            <a:r>
              <a:rPr sz="1350" spc="-8" dirty="0">
                <a:latin typeface="Calibri"/>
                <a:cs typeface="Calibri"/>
              </a:rPr>
              <a:t>elit.</a:t>
            </a:r>
            <a:endParaRPr sz="1350">
              <a:latin typeface="Calibri"/>
              <a:cs typeface="Calibri"/>
            </a:endParaRPr>
          </a:p>
          <a:p>
            <a:pPr>
              <a:lnSpc>
                <a:spcPct val="100000"/>
              </a:lnSpc>
            </a:pPr>
            <a:endParaRPr sz="1350">
              <a:latin typeface="Calibri"/>
              <a:cs typeface="Calibri"/>
            </a:endParaRPr>
          </a:p>
          <a:p>
            <a:pPr>
              <a:lnSpc>
                <a:spcPct val="100000"/>
              </a:lnSpc>
            </a:pPr>
            <a:endParaRPr sz="1350">
              <a:latin typeface="Calibri"/>
              <a:cs typeface="Calibri"/>
            </a:endParaRPr>
          </a:p>
          <a:p>
            <a:pPr>
              <a:lnSpc>
                <a:spcPct val="100000"/>
              </a:lnSpc>
            </a:pPr>
            <a:endParaRPr sz="1350">
              <a:latin typeface="Calibri"/>
              <a:cs typeface="Calibri"/>
            </a:endParaRPr>
          </a:p>
          <a:p>
            <a:pPr>
              <a:spcBef>
                <a:spcPts val="1301"/>
              </a:spcBef>
            </a:pPr>
            <a:endParaRPr sz="1350">
              <a:latin typeface="Calibri"/>
              <a:cs typeface="Calibri"/>
            </a:endParaRPr>
          </a:p>
          <a:p>
            <a:pPr marL="4197191" marR="27623" indent="-82391">
              <a:lnSpc>
                <a:spcPct val="120000"/>
              </a:lnSpc>
            </a:pPr>
            <a:r>
              <a:rPr sz="1500" dirty="0">
                <a:solidFill>
                  <a:srgbClr val="012312"/>
                </a:solidFill>
                <a:latin typeface="Calibri"/>
                <a:cs typeface="Calibri"/>
              </a:rPr>
              <a:t>“What</a:t>
            </a:r>
            <a:r>
              <a:rPr sz="1500" spc="-38" dirty="0">
                <a:solidFill>
                  <a:srgbClr val="012312"/>
                </a:solidFill>
                <a:latin typeface="Calibri"/>
                <a:cs typeface="Calibri"/>
              </a:rPr>
              <a:t> </a:t>
            </a:r>
            <a:r>
              <a:rPr sz="1500" dirty="0">
                <a:solidFill>
                  <a:srgbClr val="012312"/>
                </a:solidFill>
                <a:latin typeface="Calibri"/>
                <a:cs typeface="Calibri"/>
              </a:rPr>
              <a:t>you</a:t>
            </a:r>
            <a:r>
              <a:rPr sz="1500" spc="-53" dirty="0">
                <a:solidFill>
                  <a:srgbClr val="012312"/>
                </a:solidFill>
                <a:latin typeface="Calibri"/>
                <a:cs typeface="Calibri"/>
              </a:rPr>
              <a:t> </a:t>
            </a:r>
            <a:r>
              <a:rPr sz="1500" dirty="0">
                <a:solidFill>
                  <a:srgbClr val="012312"/>
                </a:solidFill>
                <a:latin typeface="Calibri"/>
                <a:cs typeface="Calibri"/>
              </a:rPr>
              <a:t>do</a:t>
            </a:r>
            <a:r>
              <a:rPr sz="1500" spc="-26" dirty="0">
                <a:solidFill>
                  <a:srgbClr val="012312"/>
                </a:solidFill>
                <a:latin typeface="Calibri"/>
                <a:cs typeface="Calibri"/>
              </a:rPr>
              <a:t> </a:t>
            </a:r>
            <a:r>
              <a:rPr sz="1500" dirty="0">
                <a:solidFill>
                  <a:srgbClr val="012312"/>
                </a:solidFill>
                <a:latin typeface="Calibri"/>
                <a:cs typeface="Calibri"/>
              </a:rPr>
              <a:t>makes</a:t>
            </a:r>
            <a:r>
              <a:rPr sz="1500" spc="-26" dirty="0">
                <a:solidFill>
                  <a:srgbClr val="012312"/>
                </a:solidFill>
                <a:latin typeface="Calibri"/>
                <a:cs typeface="Calibri"/>
              </a:rPr>
              <a:t> </a:t>
            </a:r>
            <a:r>
              <a:rPr sz="1500" dirty="0">
                <a:solidFill>
                  <a:srgbClr val="012312"/>
                </a:solidFill>
                <a:latin typeface="Calibri"/>
                <a:cs typeface="Calibri"/>
              </a:rPr>
              <a:t>a</a:t>
            </a:r>
            <a:r>
              <a:rPr sz="1500" spc="-38" dirty="0">
                <a:solidFill>
                  <a:srgbClr val="012312"/>
                </a:solidFill>
                <a:latin typeface="Calibri"/>
                <a:cs typeface="Calibri"/>
              </a:rPr>
              <a:t> </a:t>
            </a:r>
            <a:r>
              <a:rPr sz="1500" spc="-8" dirty="0">
                <a:solidFill>
                  <a:srgbClr val="012312"/>
                </a:solidFill>
                <a:latin typeface="Calibri"/>
                <a:cs typeface="Calibri"/>
              </a:rPr>
              <a:t>difference,</a:t>
            </a:r>
            <a:r>
              <a:rPr sz="1500" spc="-26" dirty="0">
                <a:solidFill>
                  <a:srgbClr val="012312"/>
                </a:solidFill>
                <a:latin typeface="Calibri"/>
                <a:cs typeface="Calibri"/>
              </a:rPr>
              <a:t> </a:t>
            </a:r>
            <a:r>
              <a:rPr sz="1500" dirty="0">
                <a:solidFill>
                  <a:srgbClr val="012312"/>
                </a:solidFill>
                <a:latin typeface="Calibri"/>
                <a:cs typeface="Calibri"/>
              </a:rPr>
              <a:t>and</a:t>
            </a:r>
            <a:r>
              <a:rPr sz="1500" spc="-30" dirty="0">
                <a:solidFill>
                  <a:srgbClr val="012312"/>
                </a:solidFill>
                <a:latin typeface="Calibri"/>
                <a:cs typeface="Calibri"/>
              </a:rPr>
              <a:t> </a:t>
            </a:r>
            <a:r>
              <a:rPr sz="1500" spc="-19" dirty="0">
                <a:solidFill>
                  <a:srgbClr val="012312"/>
                </a:solidFill>
                <a:latin typeface="Calibri"/>
                <a:cs typeface="Calibri"/>
              </a:rPr>
              <a:t>you </a:t>
            </a:r>
            <a:r>
              <a:rPr sz="1500" dirty="0">
                <a:solidFill>
                  <a:srgbClr val="012312"/>
                </a:solidFill>
                <a:latin typeface="Calibri"/>
                <a:cs typeface="Calibri"/>
              </a:rPr>
              <a:t>have</a:t>
            </a:r>
            <a:r>
              <a:rPr sz="1500" spc="-34" dirty="0">
                <a:solidFill>
                  <a:srgbClr val="012312"/>
                </a:solidFill>
                <a:latin typeface="Calibri"/>
                <a:cs typeface="Calibri"/>
              </a:rPr>
              <a:t> </a:t>
            </a:r>
            <a:r>
              <a:rPr sz="1500" dirty="0">
                <a:solidFill>
                  <a:srgbClr val="012312"/>
                </a:solidFill>
                <a:latin typeface="Calibri"/>
                <a:cs typeface="Calibri"/>
              </a:rPr>
              <a:t>to</a:t>
            </a:r>
            <a:r>
              <a:rPr sz="1500" spc="-34" dirty="0">
                <a:solidFill>
                  <a:srgbClr val="012312"/>
                </a:solidFill>
                <a:latin typeface="Calibri"/>
                <a:cs typeface="Calibri"/>
              </a:rPr>
              <a:t> </a:t>
            </a:r>
            <a:r>
              <a:rPr sz="1500" dirty="0">
                <a:solidFill>
                  <a:srgbClr val="012312"/>
                </a:solidFill>
                <a:latin typeface="Calibri"/>
                <a:cs typeface="Calibri"/>
              </a:rPr>
              <a:t>decide</a:t>
            </a:r>
            <a:r>
              <a:rPr sz="1500" spc="-38" dirty="0">
                <a:solidFill>
                  <a:srgbClr val="012312"/>
                </a:solidFill>
                <a:latin typeface="Calibri"/>
                <a:cs typeface="Calibri"/>
              </a:rPr>
              <a:t> </a:t>
            </a:r>
            <a:r>
              <a:rPr sz="1500" dirty="0">
                <a:solidFill>
                  <a:srgbClr val="012312"/>
                </a:solidFill>
                <a:latin typeface="Calibri"/>
                <a:cs typeface="Calibri"/>
              </a:rPr>
              <a:t>what</a:t>
            </a:r>
            <a:r>
              <a:rPr sz="1500" spc="-34" dirty="0">
                <a:solidFill>
                  <a:srgbClr val="012312"/>
                </a:solidFill>
                <a:latin typeface="Calibri"/>
                <a:cs typeface="Calibri"/>
              </a:rPr>
              <a:t> </a:t>
            </a:r>
            <a:r>
              <a:rPr sz="1500" dirty="0">
                <a:solidFill>
                  <a:srgbClr val="012312"/>
                </a:solidFill>
                <a:latin typeface="Calibri"/>
                <a:cs typeface="Calibri"/>
              </a:rPr>
              <a:t>kind</a:t>
            </a:r>
            <a:r>
              <a:rPr sz="1500" spc="-34" dirty="0">
                <a:solidFill>
                  <a:srgbClr val="012312"/>
                </a:solidFill>
                <a:latin typeface="Calibri"/>
                <a:cs typeface="Calibri"/>
              </a:rPr>
              <a:t> </a:t>
            </a:r>
            <a:r>
              <a:rPr sz="1500" dirty="0">
                <a:solidFill>
                  <a:srgbClr val="012312"/>
                </a:solidFill>
                <a:latin typeface="Calibri"/>
                <a:cs typeface="Calibri"/>
              </a:rPr>
              <a:t>of</a:t>
            </a:r>
            <a:r>
              <a:rPr sz="1500" spc="-41" dirty="0">
                <a:solidFill>
                  <a:srgbClr val="012312"/>
                </a:solidFill>
                <a:latin typeface="Calibri"/>
                <a:cs typeface="Calibri"/>
              </a:rPr>
              <a:t> </a:t>
            </a:r>
            <a:r>
              <a:rPr sz="1500" spc="-8" dirty="0">
                <a:solidFill>
                  <a:srgbClr val="012312"/>
                </a:solidFill>
                <a:latin typeface="Calibri"/>
                <a:cs typeface="Calibri"/>
              </a:rPr>
              <a:t>difference</a:t>
            </a:r>
            <a:r>
              <a:rPr sz="1500" spc="-34" dirty="0">
                <a:solidFill>
                  <a:srgbClr val="012312"/>
                </a:solidFill>
                <a:latin typeface="Calibri"/>
                <a:cs typeface="Calibri"/>
              </a:rPr>
              <a:t> </a:t>
            </a:r>
            <a:r>
              <a:rPr sz="1500" spc="-19" dirty="0">
                <a:solidFill>
                  <a:srgbClr val="012312"/>
                </a:solidFill>
                <a:latin typeface="Calibri"/>
                <a:cs typeface="Calibri"/>
              </a:rPr>
              <a:t>you </a:t>
            </a:r>
            <a:r>
              <a:rPr sz="1500" dirty="0">
                <a:solidFill>
                  <a:srgbClr val="012312"/>
                </a:solidFill>
                <a:latin typeface="Calibri"/>
                <a:cs typeface="Calibri"/>
              </a:rPr>
              <a:t>want</a:t>
            </a:r>
            <a:r>
              <a:rPr sz="1500" spc="-38" dirty="0">
                <a:solidFill>
                  <a:srgbClr val="012312"/>
                </a:solidFill>
                <a:latin typeface="Calibri"/>
                <a:cs typeface="Calibri"/>
              </a:rPr>
              <a:t> </a:t>
            </a:r>
            <a:r>
              <a:rPr sz="1500" dirty="0">
                <a:solidFill>
                  <a:srgbClr val="012312"/>
                </a:solidFill>
                <a:latin typeface="Calibri"/>
                <a:cs typeface="Calibri"/>
              </a:rPr>
              <a:t>to</a:t>
            </a:r>
            <a:r>
              <a:rPr sz="1500" spc="-41" dirty="0">
                <a:solidFill>
                  <a:srgbClr val="012312"/>
                </a:solidFill>
                <a:latin typeface="Calibri"/>
                <a:cs typeface="Calibri"/>
              </a:rPr>
              <a:t> </a:t>
            </a:r>
            <a:r>
              <a:rPr sz="1500" spc="-8" dirty="0">
                <a:solidFill>
                  <a:srgbClr val="012312"/>
                </a:solidFill>
                <a:latin typeface="Calibri"/>
                <a:cs typeface="Calibri"/>
              </a:rPr>
              <a:t>make.”</a:t>
            </a:r>
            <a:endParaRPr sz="1500">
              <a:latin typeface="Calibri"/>
              <a:cs typeface="Calibri"/>
            </a:endParaRPr>
          </a:p>
          <a:p>
            <a:pPr marL="4196715">
              <a:spcBef>
                <a:spcPts val="1264"/>
              </a:spcBef>
            </a:pPr>
            <a:r>
              <a:rPr sz="1050" b="1" dirty="0">
                <a:solidFill>
                  <a:srgbClr val="2F4B3D"/>
                </a:solidFill>
                <a:latin typeface="Calibri"/>
                <a:cs typeface="Calibri"/>
              </a:rPr>
              <a:t>–</a:t>
            </a:r>
            <a:r>
              <a:rPr sz="1050" b="1" spc="-34" dirty="0">
                <a:solidFill>
                  <a:srgbClr val="2F4B3D"/>
                </a:solidFill>
                <a:latin typeface="Calibri"/>
                <a:cs typeface="Calibri"/>
              </a:rPr>
              <a:t> </a:t>
            </a:r>
            <a:r>
              <a:rPr sz="1050" b="1" dirty="0">
                <a:solidFill>
                  <a:srgbClr val="2F4B3D"/>
                </a:solidFill>
                <a:latin typeface="Calibri"/>
                <a:cs typeface="Calibri"/>
              </a:rPr>
              <a:t>JANE</a:t>
            </a:r>
            <a:r>
              <a:rPr sz="1050" b="1" spc="-23" dirty="0">
                <a:solidFill>
                  <a:srgbClr val="2F4B3D"/>
                </a:solidFill>
                <a:latin typeface="Calibri"/>
                <a:cs typeface="Calibri"/>
              </a:rPr>
              <a:t> </a:t>
            </a:r>
            <a:r>
              <a:rPr sz="1050" b="1" spc="-8" dirty="0">
                <a:solidFill>
                  <a:srgbClr val="2F4B3D"/>
                </a:solidFill>
                <a:latin typeface="Calibri"/>
                <a:cs typeface="Calibri"/>
              </a:rPr>
              <a:t>GOODALL</a:t>
            </a:r>
            <a:endParaRPr sz="1050">
              <a:latin typeface="Calibri"/>
              <a:cs typeface="Calibri"/>
            </a:endParaRPr>
          </a:p>
        </p:txBody>
      </p:sp>
      <p:pic>
        <p:nvPicPr>
          <p:cNvPr id="8" name="object 8"/>
          <p:cNvPicPr/>
          <p:nvPr/>
        </p:nvPicPr>
        <p:blipFill>
          <a:blip r:embed="rId3" cstate="screen">
            <a:extLst>
              <a:ext uri="{28A0092B-C50C-407E-A947-70E740481C1C}">
                <a14:useLocalDpi xmlns:a14="http://schemas.microsoft.com/office/drawing/2010/main"/>
              </a:ext>
            </a:extLst>
          </a:blip>
          <a:stretch>
            <a:fillRect/>
          </a:stretch>
        </p:blipFill>
        <p:spPr>
          <a:xfrm>
            <a:off x="1" y="1014536"/>
            <a:ext cx="9143999" cy="4355021"/>
          </a:xfrm>
          <a:prstGeom prst="rect">
            <a:avLst/>
          </a:prstGeom>
        </p:spPr>
      </p:pic>
      <p:sp>
        <p:nvSpPr>
          <p:cNvPr id="9" name="object 9"/>
          <p:cNvSpPr txBox="1"/>
          <p:nvPr/>
        </p:nvSpPr>
        <p:spPr>
          <a:xfrm>
            <a:off x="4137470" y="5468416"/>
            <a:ext cx="3316129" cy="425116"/>
          </a:xfrm>
          <a:prstGeom prst="rect">
            <a:avLst/>
          </a:prstGeom>
        </p:spPr>
        <p:txBody>
          <a:bodyPr vert="horz" wrap="square" lIns="0" tIns="9525" rIns="0" bIns="0" rtlCol="0">
            <a:spAutoFit/>
          </a:bodyPr>
          <a:lstStyle/>
          <a:p>
            <a:pPr marL="9525" marR="3810">
              <a:spcBef>
                <a:spcPts val="75"/>
              </a:spcBef>
            </a:pPr>
            <a:r>
              <a:rPr sz="1350" spc="-30" dirty="0">
                <a:highlight>
                  <a:srgbClr val="FFFF00"/>
                </a:highlight>
                <a:latin typeface="Calibri"/>
                <a:cs typeface="Calibri"/>
              </a:rPr>
              <a:t>You</a:t>
            </a:r>
            <a:r>
              <a:rPr sz="1350" spc="-41" dirty="0">
                <a:highlight>
                  <a:srgbClr val="FFFF00"/>
                </a:highlight>
                <a:latin typeface="Calibri"/>
                <a:cs typeface="Calibri"/>
              </a:rPr>
              <a:t> </a:t>
            </a:r>
            <a:r>
              <a:rPr sz="1350" dirty="0">
                <a:highlight>
                  <a:srgbClr val="FFFF00"/>
                </a:highlight>
                <a:latin typeface="Calibri"/>
                <a:cs typeface="Calibri"/>
              </a:rPr>
              <a:t>can</a:t>
            </a:r>
            <a:r>
              <a:rPr sz="1350" spc="-26" dirty="0">
                <a:highlight>
                  <a:srgbClr val="FFFF00"/>
                </a:highlight>
                <a:latin typeface="Calibri"/>
                <a:cs typeface="Calibri"/>
              </a:rPr>
              <a:t> </a:t>
            </a:r>
            <a:r>
              <a:rPr sz="1350" dirty="0">
                <a:highlight>
                  <a:srgbClr val="FFFF00"/>
                </a:highlight>
                <a:latin typeface="Calibri"/>
                <a:cs typeface="Calibri"/>
              </a:rPr>
              <a:t>explore</a:t>
            </a:r>
            <a:r>
              <a:rPr sz="1350" spc="-26" dirty="0">
                <a:highlight>
                  <a:srgbClr val="FFFF00"/>
                </a:highlight>
                <a:latin typeface="Calibri"/>
                <a:cs typeface="Calibri"/>
              </a:rPr>
              <a:t> </a:t>
            </a:r>
            <a:r>
              <a:rPr sz="1350" dirty="0">
                <a:highlight>
                  <a:srgbClr val="FFFF00"/>
                </a:highlight>
                <a:latin typeface="Calibri"/>
                <a:cs typeface="Calibri"/>
              </a:rPr>
              <a:t>other</a:t>
            </a:r>
            <a:r>
              <a:rPr sz="1350" spc="-34" dirty="0">
                <a:highlight>
                  <a:srgbClr val="FFFF00"/>
                </a:highlight>
                <a:latin typeface="Calibri"/>
                <a:cs typeface="Calibri"/>
              </a:rPr>
              <a:t> </a:t>
            </a:r>
            <a:r>
              <a:rPr sz="1350" dirty="0">
                <a:highlight>
                  <a:srgbClr val="FFFF00"/>
                </a:highlight>
                <a:latin typeface="Calibri"/>
                <a:cs typeface="Calibri"/>
              </a:rPr>
              <a:t>projects</a:t>
            </a:r>
            <a:r>
              <a:rPr sz="1350" spc="-38" dirty="0">
                <a:highlight>
                  <a:srgbClr val="FFFF00"/>
                </a:highlight>
                <a:latin typeface="Calibri"/>
                <a:cs typeface="Calibri"/>
              </a:rPr>
              <a:t> </a:t>
            </a:r>
            <a:r>
              <a:rPr sz="1350" dirty="0">
                <a:highlight>
                  <a:srgbClr val="FFFF00"/>
                </a:highlight>
                <a:latin typeface="Calibri"/>
                <a:cs typeface="Calibri"/>
              </a:rPr>
              <a:t>going</a:t>
            </a:r>
            <a:r>
              <a:rPr sz="1350" spc="-26" dirty="0">
                <a:highlight>
                  <a:srgbClr val="FFFF00"/>
                </a:highlight>
                <a:latin typeface="Calibri"/>
                <a:cs typeface="Calibri"/>
              </a:rPr>
              <a:t> </a:t>
            </a:r>
            <a:r>
              <a:rPr sz="1350" dirty="0">
                <a:highlight>
                  <a:srgbClr val="FFFF00"/>
                </a:highlight>
                <a:latin typeface="Calibri"/>
                <a:cs typeface="Calibri"/>
              </a:rPr>
              <a:t>on</a:t>
            </a:r>
            <a:r>
              <a:rPr sz="1350" spc="-30" dirty="0">
                <a:highlight>
                  <a:srgbClr val="FFFF00"/>
                </a:highlight>
                <a:latin typeface="Calibri"/>
                <a:cs typeface="Calibri"/>
              </a:rPr>
              <a:t> </a:t>
            </a:r>
            <a:r>
              <a:rPr sz="1350" spc="-8" dirty="0">
                <a:highlight>
                  <a:srgbClr val="FFFF00"/>
                </a:highlight>
                <a:latin typeface="Calibri"/>
                <a:cs typeface="Calibri"/>
              </a:rPr>
              <a:t>around </a:t>
            </a:r>
            <a:r>
              <a:rPr sz="1350" dirty="0">
                <a:highlight>
                  <a:srgbClr val="FFFF00"/>
                </a:highlight>
                <a:latin typeface="Calibri"/>
                <a:cs typeface="Calibri"/>
              </a:rPr>
              <a:t>you</a:t>
            </a:r>
            <a:r>
              <a:rPr sz="1350" spc="-19" dirty="0">
                <a:highlight>
                  <a:srgbClr val="FFFF00"/>
                </a:highlight>
                <a:latin typeface="Calibri"/>
                <a:cs typeface="Calibri"/>
              </a:rPr>
              <a:t> </a:t>
            </a:r>
            <a:r>
              <a:rPr sz="1350" dirty="0">
                <a:highlight>
                  <a:srgbClr val="FFFF00"/>
                </a:highlight>
                <a:latin typeface="Calibri"/>
                <a:cs typeface="Calibri"/>
              </a:rPr>
              <a:t>and</a:t>
            </a:r>
            <a:r>
              <a:rPr sz="1350" spc="-26" dirty="0">
                <a:highlight>
                  <a:srgbClr val="FFFF00"/>
                </a:highlight>
                <a:latin typeface="Calibri"/>
                <a:cs typeface="Calibri"/>
              </a:rPr>
              <a:t> </a:t>
            </a:r>
            <a:r>
              <a:rPr sz="1350" dirty="0">
                <a:highlight>
                  <a:srgbClr val="FFFF00"/>
                </a:highlight>
                <a:latin typeface="Calibri"/>
                <a:cs typeface="Calibri"/>
              </a:rPr>
              <a:t>join</a:t>
            </a:r>
            <a:r>
              <a:rPr sz="1350" spc="-19" dirty="0">
                <a:highlight>
                  <a:srgbClr val="FFFF00"/>
                </a:highlight>
                <a:latin typeface="Calibri"/>
                <a:cs typeface="Calibri"/>
              </a:rPr>
              <a:t> </a:t>
            </a:r>
            <a:r>
              <a:rPr sz="1350" dirty="0">
                <a:highlight>
                  <a:srgbClr val="FFFF00"/>
                </a:highlight>
                <a:latin typeface="Calibri"/>
                <a:cs typeface="Calibri"/>
              </a:rPr>
              <a:t>them</a:t>
            </a:r>
            <a:r>
              <a:rPr sz="1350" spc="-26" dirty="0">
                <a:highlight>
                  <a:srgbClr val="FFFF00"/>
                </a:highlight>
                <a:latin typeface="Calibri"/>
                <a:cs typeface="Calibri"/>
              </a:rPr>
              <a:t> </a:t>
            </a:r>
            <a:r>
              <a:rPr sz="1350" dirty="0">
                <a:highlight>
                  <a:srgbClr val="FFFF00"/>
                </a:highlight>
                <a:latin typeface="Calibri"/>
                <a:cs typeface="Calibri"/>
              </a:rPr>
              <a:t>if</a:t>
            </a:r>
            <a:r>
              <a:rPr sz="1350" spc="-23" dirty="0">
                <a:highlight>
                  <a:srgbClr val="FFFF00"/>
                </a:highlight>
                <a:latin typeface="Calibri"/>
                <a:cs typeface="Calibri"/>
              </a:rPr>
              <a:t> </a:t>
            </a:r>
            <a:r>
              <a:rPr sz="1350" dirty="0">
                <a:highlight>
                  <a:srgbClr val="FFFF00"/>
                </a:highlight>
                <a:latin typeface="Calibri"/>
                <a:cs typeface="Calibri"/>
              </a:rPr>
              <a:t>you</a:t>
            </a:r>
            <a:r>
              <a:rPr sz="1350" spc="-26" dirty="0">
                <a:highlight>
                  <a:srgbClr val="FFFF00"/>
                </a:highlight>
                <a:latin typeface="Calibri"/>
                <a:cs typeface="Calibri"/>
              </a:rPr>
              <a:t> </a:t>
            </a:r>
            <a:r>
              <a:rPr sz="1350" spc="-15" dirty="0">
                <a:highlight>
                  <a:srgbClr val="FFFF00"/>
                </a:highlight>
                <a:latin typeface="Calibri"/>
                <a:cs typeface="Calibri"/>
              </a:rPr>
              <a:t>want.</a:t>
            </a:r>
            <a:endParaRPr sz="1350" dirty="0">
              <a:highlight>
                <a:srgbClr val="FFFF00"/>
              </a:highlight>
              <a:latin typeface="Calibri"/>
              <a:cs typeface="Calibri"/>
            </a:endParaRPr>
          </a:p>
        </p:txBody>
      </p:sp>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A767C0D-9C7E-0019-8AA4-5BDE2E9316A9}"/>
              </a:ext>
            </a:extLst>
          </p:cNvPr>
          <p:cNvSpPr txBox="1"/>
          <p:nvPr/>
        </p:nvSpPr>
        <p:spPr>
          <a:xfrm>
            <a:off x="1524000" y="2428726"/>
            <a:ext cx="6096000" cy="1692771"/>
          </a:xfrm>
          <a:prstGeom prst="rect">
            <a:avLst/>
          </a:prstGeom>
          <a:noFill/>
        </p:spPr>
        <p:txBody>
          <a:bodyPr wrap="square" rtlCol="0">
            <a:spAutoFit/>
          </a:bodyPr>
          <a:lstStyle/>
          <a:p>
            <a:pPr algn="ctr"/>
            <a:r>
              <a:rPr lang="en-US" sz="3200" dirty="0">
                <a:latin typeface="+mn-lt"/>
                <a:cs typeface="Adobe Devanagari" panose="02040503050201020203" pitchFamily="18" charset="0"/>
              </a:rPr>
              <a:t>Questions?</a:t>
            </a:r>
          </a:p>
          <a:p>
            <a:pPr algn="ctr"/>
            <a:endParaRPr lang="en-US" sz="2000" dirty="0">
              <a:latin typeface="+mn-lt"/>
            </a:endParaRPr>
          </a:p>
          <a:p>
            <a:pPr algn="ctr"/>
            <a:r>
              <a:rPr lang="en-US" sz="2000" i="1" dirty="0">
                <a:latin typeface="+mn-lt"/>
              </a:rPr>
              <a:t>Contact Info</a:t>
            </a:r>
          </a:p>
          <a:p>
            <a:pPr algn="ctr"/>
            <a:endParaRPr lang="en-US" sz="3200" i="1" dirty="0">
              <a:latin typeface="+mn-lt"/>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gt;&lt;/object&gt;&lt;/database&gt;"/>
</p:tagLst>
</file>

<file path=ppt/theme/theme1.xml><?xml version="1.0" encoding="utf-8"?>
<a:theme xmlns:a="http://schemas.openxmlformats.org/drawingml/2006/main" name="idem_generic_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documentManagement>
    <TaxCatchAll xmlns="ddb5066c-6899-482b-9ea0-5145f9da9989" xsi:nil="true"/>
    <lcf76f155ced4ddcb4097134ff3c332f xmlns="3bb70602-3baa-4ac2-af3e-e7d5631fb16e">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AA4AE4FB227EC45BDA52D33D22E4F62" ma:contentTypeVersion="14" ma:contentTypeDescription="Create a new document." ma:contentTypeScope="" ma:versionID="b80bd3fda01355f58984146847673aee">
  <xsd:schema xmlns:xsd="http://www.w3.org/2001/XMLSchema" xmlns:xs="http://www.w3.org/2001/XMLSchema" xmlns:p="http://schemas.microsoft.com/office/2006/metadata/properties" xmlns:ns2="3bb70602-3baa-4ac2-af3e-e7d5631fb16e" xmlns:ns3="ddb5066c-6899-482b-9ea0-5145f9da9989" xmlns:ns4="602c3a99-edae-487f-a862-629997bf355c" targetNamespace="http://schemas.microsoft.com/office/2006/metadata/properties" ma:root="true" ma:fieldsID="236576bc3c84312cd9ada32ebd559cbf" ns2:_="" ns3:_="" ns4:_="">
    <xsd:import namespace="3bb70602-3baa-4ac2-af3e-e7d5631fb16e"/>
    <xsd:import namespace="ddb5066c-6899-482b-9ea0-5145f9da9989"/>
    <xsd:import namespace="602c3a99-edae-487f-a862-629997bf355c"/>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4:SharedWithUsers" minOccurs="0"/>
                <xsd:element ref="ns4:SharedWithDetail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bb70602-3baa-4ac2-af3e-e7d5631fb16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a2675d46-00a0-495e-b90c-e7abf5d36b7d" ma:termSetId="09814cd3-568e-fe90-9814-8d621ff8fb84" ma:anchorId="fba54fb3-c3e1-fe81-a776-ca4b69148c4d" ma:open="true" ma:isKeyword="false">
      <xsd:complexType>
        <xsd:sequence>
          <xsd:element ref="pc:Terms" minOccurs="0" maxOccurs="1"/>
        </xsd:sequence>
      </xsd:complexType>
    </xsd:element>
    <xsd:element name="MediaServiceOCR" ma:index="17" nillable="true" ma:displayName="Extracted Text" ma:internalName="MediaServiceOCR" ma:readOnly="true">
      <xsd:simpleType>
        <xsd:restriction base="dms:Note">
          <xsd:maxLength value="255"/>
        </xsd:restriction>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db5066c-6899-482b-9ea0-5145f9da9989" elementFormDefault="qualified">
    <xsd:import namespace="http://schemas.microsoft.com/office/2006/documentManagement/types"/>
    <xsd:import namespace="http://schemas.microsoft.com/office/infopath/2007/PartnerControls"/>
    <xsd:element name="TaxCatchAll" ma:index="16" nillable="true" ma:displayName="Taxonomy Catch All Column" ma:hidden="true" ma:list="{83ce5d58-1339-43e4-b0a3-fe2106c5db42}" ma:internalName="TaxCatchAll" ma:showField="CatchAllData" ma:web="abfa6110-b1b9-4c8e-bd17-dc48a535f73c">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602c3a99-edae-487f-a862-629997bf355c"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E5A5759-0824-41ED-A457-3ADB1079E5F9}">
  <ds:schemaRefs>
    <ds:schemaRef ds:uri="http://schemas.microsoft.com/sharepoint/v3/contenttype/forms"/>
  </ds:schemaRefs>
</ds:datastoreItem>
</file>

<file path=customXml/itemProps2.xml><?xml version="1.0" encoding="utf-8"?>
<ds:datastoreItem xmlns:ds="http://schemas.openxmlformats.org/officeDocument/2006/customXml" ds:itemID="{1B834E0C-968E-4F02-8359-DC3C761B2A87}">
  <ds:schemaRefs>
    <ds:schemaRef ds:uri="http://purl.org/dc/terms/"/>
    <ds:schemaRef ds:uri="602c3a99-edae-487f-a862-629997bf355c"/>
    <ds:schemaRef ds:uri="http://schemas.microsoft.com/office/2006/documentManagement/types"/>
    <ds:schemaRef ds:uri="http://www.w3.org/XML/1998/namespace"/>
    <ds:schemaRef ds:uri="http://schemas.microsoft.com/office/infopath/2007/PartnerControls"/>
    <ds:schemaRef ds:uri="http://schemas.openxmlformats.org/package/2006/metadata/core-properties"/>
    <ds:schemaRef ds:uri="ddb5066c-6899-482b-9ea0-5145f9da9989"/>
    <ds:schemaRef ds:uri="3bb70602-3baa-4ac2-af3e-e7d5631fb16e"/>
    <ds:schemaRef ds:uri="http://schemas.microsoft.com/office/2006/metadata/properties"/>
    <ds:schemaRef ds:uri="http://purl.org/dc/dcmitype/"/>
    <ds:schemaRef ds:uri="http://purl.org/dc/elements/1.1/"/>
  </ds:schemaRefs>
</ds:datastoreItem>
</file>

<file path=customXml/itemProps3.xml><?xml version="1.0" encoding="utf-8"?>
<ds:datastoreItem xmlns:ds="http://schemas.openxmlformats.org/officeDocument/2006/customXml" ds:itemID="{83AB81C1-74FF-422A-9AF7-98D01017E9A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bb70602-3baa-4ac2-af3e-e7d5631fb16e"/>
    <ds:schemaRef ds:uri="ddb5066c-6899-482b-9ea0-5145f9da9989"/>
    <ds:schemaRef ds:uri="602c3a99-edae-487f-a862-629997bf355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2199bfba-a409-4f13-b0c4-18b45933d88d}" enabled="0" method="" siteId="{2199bfba-a409-4f13-b0c4-18b45933d88d}" removed="1"/>
</clbl:labelList>
</file>

<file path=docProps/app.xml><?xml version="1.0" encoding="utf-8"?>
<Properties xmlns="http://schemas.openxmlformats.org/officeDocument/2006/extended-properties" xmlns:vt="http://schemas.openxmlformats.org/officeDocument/2006/docPropsVTypes">
  <Template/>
  <TotalTime>6303</TotalTime>
  <Words>5826</Words>
  <Application>Microsoft Office PowerPoint</Application>
  <PresentationFormat>On-screen Show (4:3)</PresentationFormat>
  <Paragraphs>737</Paragraphs>
  <Slides>103</Slides>
  <Notes>93</Notes>
  <HiddenSlides>0</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1</vt:i4>
      </vt:variant>
      <vt:variant>
        <vt:lpstr>Slide Titles</vt:lpstr>
      </vt:variant>
      <vt:variant>
        <vt:i4>103</vt:i4>
      </vt:variant>
    </vt:vector>
  </HeadingPairs>
  <TitlesOfParts>
    <vt:vector size="114" baseType="lpstr">
      <vt:lpstr>Aptos</vt:lpstr>
      <vt:lpstr>Arial</vt:lpstr>
      <vt:lpstr>Calibri</vt:lpstr>
      <vt:lpstr>Calibri Light</vt:lpstr>
      <vt:lpstr>Franklin Gothic Book</vt:lpstr>
      <vt:lpstr>Franklin Gothic Medium</vt:lpstr>
      <vt:lpstr>Microsoft Sans Serif</vt:lpstr>
      <vt:lpstr>Times New Roman</vt:lpstr>
      <vt:lpstr>Wingdings</vt:lpstr>
      <vt:lpstr>idem_generic_template</vt:lpstr>
      <vt:lpstr>Worksheet</vt:lpstr>
      <vt:lpstr>Hoosier Riverwatch</vt:lpstr>
      <vt:lpstr>Meet and Greet</vt:lpstr>
      <vt:lpstr>Clean Water Important to All</vt:lpstr>
      <vt:lpstr>We Still Have Work to Do</vt:lpstr>
      <vt:lpstr>What is Hoosier Riverwatch? </vt:lpstr>
      <vt:lpstr>Hoosier Riverwatch Mission</vt:lpstr>
      <vt:lpstr>Plan for the Day</vt:lpstr>
      <vt:lpstr>Chapter 1</vt:lpstr>
      <vt:lpstr>PowerPoint Presentation</vt:lpstr>
      <vt:lpstr>PowerPoint Presentation</vt:lpstr>
      <vt:lpstr>PowerPoint Presentation</vt:lpstr>
      <vt:lpstr>PowerPoint Presentation</vt:lpstr>
      <vt:lpstr>What is the most common cause of  pollution in streams, rivers, and oceans? </vt:lpstr>
      <vt:lpstr>Point Source Pollution</vt:lpstr>
      <vt:lpstr>Non-point Source Pollution</vt:lpstr>
      <vt:lpstr>Types of Pollution </vt:lpstr>
      <vt:lpstr>PowerPoint Presentation</vt:lpstr>
      <vt:lpstr>Why We Monitor</vt:lpstr>
      <vt:lpstr>What We Monitor</vt:lpstr>
      <vt:lpstr>Where to Monitor?</vt:lpstr>
      <vt:lpstr>When to Monitor</vt:lpstr>
      <vt:lpstr>Who Monitors (Other Data Sources)</vt:lpstr>
      <vt:lpstr>Quality Assurance/Quality Control</vt:lpstr>
      <vt:lpstr>Measuring Water Quality</vt:lpstr>
      <vt:lpstr>PowerPoint Presentation</vt:lpstr>
      <vt:lpstr>PowerPoint Presentation</vt:lpstr>
      <vt:lpstr>Citizens Qualitative Habitat Evaluation Index</vt:lpstr>
      <vt:lpstr>PowerPoint Presentation</vt:lpstr>
      <vt:lpstr>PowerPoint Presentation</vt:lpstr>
      <vt:lpstr>PowerPoint Presentation</vt:lpstr>
      <vt:lpstr>Stream Flow</vt:lpstr>
      <vt:lpstr>PowerPoint Presentation</vt:lpstr>
      <vt:lpstr>Chemical Assessment</vt:lpstr>
      <vt:lpstr>Hints for Chemical Testing</vt:lpstr>
      <vt:lpstr>Interrelationships</vt:lpstr>
      <vt:lpstr>PowerPoint Presentation</vt:lpstr>
      <vt:lpstr>DO:  Q-Value Graph &amp; Table</vt:lpstr>
      <vt:lpstr>PowerPoint Presentation</vt:lpstr>
      <vt:lpstr>Water Temperature</vt:lpstr>
      <vt:lpstr>Water Temperature</vt:lpstr>
      <vt:lpstr>Water Temperature Change</vt:lpstr>
      <vt:lpstr>PowerPoint Presentation</vt:lpstr>
      <vt:lpstr>Dissolved Oxygen (CHEMetrics®)</vt:lpstr>
      <vt:lpstr>Dissolved Oxygen (DO)</vt:lpstr>
      <vt:lpstr>Amount of DO (mg/L) your water sample would need  to be 100% Saturated at the given temperature.* </vt:lpstr>
      <vt:lpstr>Calculate % Saturation</vt:lpstr>
      <vt:lpstr>PowerPoint Presentation</vt:lpstr>
      <vt:lpstr>Biochemical Oxygen Demand 5</vt:lpstr>
      <vt:lpstr>pH (Hach)</vt:lpstr>
      <vt:lpstr>pH</vt:lpstr>
      <vt:lpstr>PowerPoint Presentation</vt:lpstr>
      <vt:lpstr>PowerPoint Presentation</vt:lpstr>
      <vt:lpstr>Orthophosphates (CHEMetrics®)</vt:lpstr>
      <vt:lpstr>Phosphates</vt:lpstr>
      <vt:lpstr>Nitrates (NO3)/Nitrites (NO2)</vt:lpstr>
      <vt:lpstr>Nitrates</vt:lpstr>
      <vt:lpstr>PowerPoint Presentation</vt:lpstr>
      <vt:lpstr>PowerPoint Presentation</vt:lpstr>
      <vt:lpstr>PowerPoint Presentation</vt:lpstr>
      <vt:lpstr>PowerPoint Presentation</vt:lpstr>
      <vt:lpstr>Turbidity</vt:lpstr>
      <vt:lpstr>PowerPoint Presentation</vt:lpstr>
      <vt:lpstr>E. coli</vt:lpstr>
      <vt:lpstr>PowerPoint Presentation</vt:lpstr>
      <vt:lpstr>Coliscan Easygel</vt:lpstr>
      <vt:lpstr>PowerPoint Presentation</vt:lpstr>
      <vt:lpstr>3M PetrifilmTM</vt:lpstr>
      <vt:lpstr>PowerPoint Presentation</vt:lpstr>
      <vt:lpstr>Units for E. coli</vt:lpstr>
      <vt:lpstr>PowerPoint Presentation</vt:lpstr>
      <vt:lpstr>PowerPoint Presentation</vt:lpstr>
      <vt:lpstr>PowerPoint Presentation</vt:lpstr>
      <vt:lpstr>PowerPoint Presentation</vt:lpstr>
      <vt:lpstr>Benthic Macroinvertebrates: Why do we monitor them?</vt:lpstr>
      <vt:lpstr>PowerPoint Presentation</vt:lpstr>
      <vt:lpstr>PowerPoint Presentation</vt:lpstr>
      <vt:lpstr>PowerPoint Presentation</vt:lpstr>
      <vt:lpstr>PowerPoint Presentation</vt:lpstr>
      <vt:lpstr>PowerPoint Presentation</vt:lpstr>
      <vt:lpstr>PowerPoint Presentation</vt:lpstr>
      <vt:lpstr>What if You Find Mussels?</vt:lpstr>
      <vt:lpstr>Chapter 6 Invasive Species</vt:lpstr>
      <vt:lpstr>www.hoosierriverwatch.com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Database Entry Tips</vt:lpstr>
      <vt:lpstr>Data Analysis</vt:lpstr>
      <vt:lpstr>PowerPoint Presentation</vt:lpstr>
      <vt:lpstr>PowerPoint Presentation</vt:lpstr>
      <vt:lpstr>PowerPoint Presentation</vt:lpstr>
      <vt:lpstr>PowerPoint Presentation</vt:lpstr>
      <vt:lpstr>Appendices</vt:lpstr>
      <vt:lpstr>Hoosier Riverwatch is partnering with NatureConnect</vt:lpstr>
      <vt:lpstr>PowerPoint Presentation</vt:lpstr>
      <vt:lpstr>PowerPoint Presentation</vt:lpstr>
      <vt:lpstr>PowerPoint Presentation</vt:lpstr>
      <vt:lpstr>PowerPoint Presentation</vt:lpstr>
    </vt:vector>
  </TitlesOfParts>
  <Company>State of Indiana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MFinkels</dc:creator>
  <cp:lastModifiedBy>Bump, Kevin</cp:lastModifiedBy>
  <cp:revision>161</cp:revision>
  <dcterms:created xsi:type="dcterms:W3CDTF">2012-07-24T19:15:04Z</dcterms:created>
  <dcterms:modified xsi:type="dcterms:W3CDTF">2026-08-27T23:01:13Z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0x0101003AA4AE4FB227EC45BDA52D33D22E4F62</vt:lpwstr>
  </property>
  <property fmtid="{D5CDD505-2E9C-101B-9397-08002B2CF9AE}" pid="3" name="Doc Type">
    <vt:lpwstr>Presentation</vt:lpwstr>
  </property>
  <property fmtid="{D5CDD505-2E9C-101B-9397-08002B2CF9AE}" pid="4" name="Order">
    <vt:r8>10400</vt:r8>
  </property>
</Properties>
</file>