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9"/>
  </p:notesMasterIdLst>
  <p:handoutMasterIdLst>
    <p:handoutMasterId r:id="rId30"/>
  </p:handoutMasterIdLst>
  <p:sldIdLst>
    <p:sldId id="337" r:id="rId2"/>
    <p:sldId id="309" r:id="rId3"/>
    <p:sldId id="302" r:id="rId4"/>
    <p:sldId id="310" r:id="rId5"/>
    <p:sldId id="316" r:id="rId6"/>
    <p:sldId id="319" r:id="rId7"/>
    <p:sldId id="324" r:id="rId8"/>
    <p:sldId id="325" r:id="rId9"/>
    <p:sldId id="330" r:id="rId10"/>
    <p:sldId id="320" r:id="rId11"/>
    <p:sldId id="303" r:id="rId12"/>
    <p:sldId id="326" r:id="rId13"/>
    <p:sldId id="331" r:id="rId14"/>
    <p:sldId id="321" r:id="rId15"/>
    <p:sldId id="338" r:id="rId16"/>
    <p:sldId id="329" r:id="rId17"/>
    <p:sldId id="332" r:id="rId18"/>
    <p:sldId id="322" r:id="rId19"/>
    <p:sldId id="327" r:id="rId20"/>
    <p:sldId id="336" r:id="rId21"/>
    <p:sldId id="333" r:id="rId22"/>
    <p:sldId id="323" r:id="rId23"/>
    <p:sldId id="328" r:id="rId24"/>
    <p:sldId id="334" r:id="rId25"/>
    <p:sldId id="335" r:id="rId26"/>
    <p:sldId id="305" r:id="rId27"/>
    <p:sldId id="314" r:id="rId28"/>
  </p:sldIdLst>
  <p:sldSz cx="9144000" cy="6858000" type="screen4x3"/>
  <p:notesSz cx="6858000" cy="9144000"/>
  <p:defaultTextStyle>
    <a:defPPr>
      <a:defRPr lang="en-US"/>
    </a:defPPr>
    <a:lvl1pPr algn="l" rtl="0" fontAlgn="base">
      <a:spcBef>
        <a:spcPct val="20000"/>
      </a:spcBef>
      <a:spcAft>
        <a:spcPct val="0"/>
      </a:spcAft>
      <a:buChar char="•"/>
      <a:defRPr sz="3600" kern="1200">
        <a:solidFill>
          <a:schemeClr val="tx1"/>
        </a:solidFill>
        <a:latin typeface="Arial" charset="0"/>
        <a:ea typeface="+mn-ea"/>
        <a:cs typeface="+mn-cs"/>
      </a:defRPr>
    </a:lvl1pPr>
    <a:lvl2pPr marL="457200" algn="l" rtl="0" fontAlgn="base">
      <a:spcBef>
        <a:spcPct val="20000"/>
      </a:spcBef>
      <a:spcAft>
        <a:spcPct val="0"/>
      </a:spcAft>
      <a:buChar char="•"/>
      <a:defRPr sz="3600" kern="1200">
        <a:solidFill>
          <a:schemeClr val="tx1"/>
        </a:solidFill>
        <a:latin typeface="Arial" charset="0"/>
        <a:ea typeface="+mn-ea"/>
        <a:cs typeface="+mn-cs"/>
      </a:defRPr>
    </a:lvl2pPr>
    <a:lvl3pPr marL="914400" algn="l" rtl="0" fontAlgn="base">
      <a:spcBef>
        <a:spcPct val="20000"/>
      </a:spcBef>
      <a:spcAft>
        <a:spcPct val="0"/>
      </a:spcAft>
      <a:buChar char="•"/>
      <a:defRPr sz="3600" kern="1200">
        <a:solidFill>
          <a:schemeClr val="tx1"/>
        </a:solidFill>
        <a:latin typeface="Arial" charset="0"/>
        <a:ea typeface="+mn-ea"/>
        <a:cs typeface="+mn-cs"/>
      </a:defRPr>
    </a:lvl3pPr>
    <a:lvl4pPr marL="1371600" algn="l" rtl="0" fontAlgn="base">
      <a:spcBef>
        <a:spcPct val="20000"/>
      </a:spcBef>
      <a:spcAft>
        <a:spcPct val="0"/>
      </a:spcAft>
      <a:buChar char="•"/>
      <a:defRPr sz="3600" kern="1200">
        <a:solidFill>
          <a:schemeClr val="tx1"/>
        </a:solidFill>
        <a:latin typeface="Arial" charset="0"/>
        <a:ea typeface="+mn-ea"/>
        <a:cs typeface="+mn-cs"/>
      </a:defRPr>
    </a:lvl4pPr>
    <a:lvl5pPr marL="1828800" algn="l" rtl="0" fontAlgn="base">
      <a:spcBef>
        <a:spcPct val="20000"/>
      </a:spcBef>
      <a:spcAft>
        <a:spcPct val="0"/>
      </a:spcAft>
      <a:buChar char="•"/>
      <a:defRPr sz="3600" kern="1200">
        <a:solidFill>
          <a:schemeClr val="tx1"/>
        </a:solidFill>
        <a:latin typeface="Arial" charset="0"/>
        <a:ea typeface="+mn-ea"/>
        <a:cs typeface="+mn-cs"/>
      </a:defRPr>
    </a:lvl5pPr>
    <a:lvl6pPr marL="2286000" algn="l" defTabSz="914400" rtl="0" eaLnBrk="1" latinLnBrk="0" hangingPunct="1">
      <a:defRPr sz="3600" kern="1200">
        <a:solidFill>
          <a:schemeClr val="tx1"/>
        </a:solidFill>
        <a:latin typeface="Arial" charset="0"/>
        <a:ea typeface="+mn-ea"/>
        <a:cs typeface="+mn-cs"/>
      </a:defRPr>
    </a:lvl6pPr>
    <a:lvl7pPr marL="2743200" algn="l" defTabSz="914400" rtl="0" eaLnBrk="1" latinLnBrk="0" hangingPunct="1">
      <a:defRPr sz="3600" kern="1200">
        <a:solidFill>
          <a:schemeClr val="tx1"/>
        </a:solidFill>
        <a:latin typeface="Arial" charset="0"/>
        <a:ea typeface="+mn-ea"/>
        <a:cs typeface="+mn-cs"/>
      </a:defRPr>
    </a:lvl7pPr>
    <a:lvl8pPr marL="3200400" algn="l" defTabSz="914400" rtl="0" eaLnBrk="1" latinLnBrk="0" hangingPunct="1">
      <a:defRPr sz="3600" kern="1200">
        <a:solidFill>
          <a:schemeClr val="tx1"/>
        </a:solidFill>
        <a:latin typeface="Arial" charset="0"/>
        <a:ea typeface="+mn-ea"/>
        <a:cs typeface="+mn-cs"/>
      </a:defRPr>
    </a:lvl8pPr>
    <a:lvl9pPr marL="3657600" algn="l" defTabSz="914400" rtl="0" eaLnBrk="1" latinLnBrk="0" hangingPunct="1">
      <a:defRPr sz="3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E915"/>
    <a:srgbClr val="FF99CC"/>
    <a:srgbClr val="000099"/>
    <a:srgbClr val="CCFF33"/>
    <a:srgbClr val="000000"/>
    <a:srgbClr val="006600"/>
    <a:srgbClr val="0000CC"/>
    <a:srgbClr val="FF0000"/>
    <a:srgbClr val="FF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373" autoAdjust="0"/>
    <p:restoredTop sz="98744" autoAdjust="0"/>
  </p:normalViewPr>
  <p:slideViewPr>
    <p:cSldViewPr>
      <p:cViewPr>
        <p:scale>
          <a:sx n="66" d="100"/>
          <a:sy n="66" d="100"/>
        </p:scale>
        <p:origin x="-2706"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92"/>
    </p:cViewPr>
  </p:sorterViewPr>
  <p:notesViewPr>
    <p:cSldViewPr>
      <p:cViewPr varScale="1">
        <p:scale>
          <a:sx n="40" d="100"/>
          <a:sy n="40" d="100"/>
        </p:scale>
        <p:origin x="-154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a:lvl1pPr>
          </a:lstStyle>
          <a:p>
            <a:endParaRPr lang="en-US"/>
          </a:p>
        </p:txBody>
      </p:sp>
      <p:sp>
        <p:nvSpPr>
          <p:cNvPr id="4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endParaRPr lang="en-US"/>
          </a:p>
        </p:txBody>
      </p:sp>
      <p:sp>
        <p:nvSpPr>
          <p:cNvPr id="4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a:lvl1pPr>
          </a:lstStyle>
          <a:p>
            <a:endParaRPr lang="en-US"/>
          </a:p>
        </p:txBody>
      </p:sp>
      <p:sp>
        <p:nvSpPr>
          <p:cNvPr id="4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fld id="{F6CC3CC7-665C-4B6A-8A66-EF4BA4F04951}"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fld id="{C38689FA-BCA0-4C29-AB89-F8E6AA73752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4213AF-26F6-41FA-8D85-E2C5388D6E58}" type="datetimeFigureOut">
              <a:rPr lang="en-US" smtClean="0"/>
              <a:pPr/>
              <a:t>2/18/2015</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a:t>‹#›</a:t>
            </a:fld>
            <a:endParaRPr kumimoji="0" lang="en-US" dirty="0">
              <a:solidFill>
                <a:srgbClr val="FFFFFF"/>
              </a:solidFill>
            </a:endParaRPr>
          </a:p>
        </p:txBody>
      </p:sp>
    </p:spTree>
  </p:cSld>
  <p:clrMapOvr>
    <a:masterClrMapping/>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transition>
    <p:rand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44213AF-26F6-41FA-8D85-E2C5388D6E58}" type="datetimeFigureOut">
              <a:rPr lang="en-US" smtClean="0"/>
              <a:pPr/>
              <a:t>2/18/2015</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transition>
    <p:rand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44213AF-26F6-41FA-8D85-E2C5388D6E58}" type="datetimeFigureOut">
              <a:rPr lang="en-US" smtClean="0"/>
              <a:pPr/>
              <a:t>2/18/2015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4213AF-26F6-41FA-8D85-E2C5388D6E58}" type="datetimeFigureOut">
              <a:rPr lang="en-US" smtClean="0"/>
              <a:pPr/>
              <a:t>2/18/2015</a:t>
            </a:fld>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4213AF-26F6-41FA-8D85-E2C5388D6E58}" type="datetimeFigureOut">
              <a:rPr lang="en-US" smtClean="0"/>
              <a:pPr/>
              <a:t>2/18/2015</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a:t>‹#›</a:t>
            </a:fld>
            <a:endParaRPr kumimoji="0" lang="en-US" sz="1000" b="0">
              <a:solidFill>
                <a:schemeClr val="tx1"/>
              </a:solidFill>
            </a:endParaRPr>
          </a:p>
        </p:txBody>
      </p:sp>
      <p:pic>
        <p:nvPicPr>
          <p:cNvPr id="11" name="Picture 7" descr="idcs"/>
          <p:cNvPicPr>
            <a:picLocks noChangeAspect="1" noChangeArrowheads="1"/>
          </p:cNvPicPr>
          <p:nvPr userDrawn="1"/>
        </p:nvPicPr>
        <p:blipFill>
          <a:blip r:embed="rId14" cstate="print"/>
          <a:srcRect b="12663"/>
          <a:stretch>
            <a:fillRect/>
          </a:stretch>
        </p:blipFill>
        <p:spPr bwMode="auto">
          <a:xfrm>
            <a:off x="228600" y="265113"/>
            <a:ext cx="1271588" cy="2332037"/>
          </a:xfrm>
          <a:prstGeom prst="rect">
            <a:avLst/>
          </a:prstGeom>
          <a:noFill/>
        </p:spPr>
      </p:pic>
      <p:sp>
        <p:nvSpPr>
          <p:cNvPr id="16" name="Text Box 11"/>
          <p:cNvSpPr txBox="1">
            <a:spLocks noChangeArrowheads="1"/>
          </p:cNvSpPr>
          <p:nvPr userDrawn="1"/>
        </p:nvSpPr>
        <p:spPr bwMode="auto">
          <a:xfrm>
            <a:off x="0" y="2667000"/>
            <a:ext cx="1524000" cy="366713"/>
          </a:xfrm>
          <a:prstGeom prst="rect">
            <a:avLst/>
          </a:prstGeom>
          <a:noFill/>
          <a:ln w="9525">
            <a:noFill/>
            <a:miter lim="800000"/>
            <a:headEnd/>
            <a:tailEnd/>
          </a:ln>
          <a:effectLst/>
        </p:spPr>
        <p:txBody>
          <a:bodyPr>
            <a:spAutoFit/>
          </a:bodyPr>
          <a:lstStyle/>
          <a:p>
            <a:pPr>
              <a:spcBef>
                <a:spcPct val="50000"/>
              </a:spcBef>
              <a:buFontTx/>
              <a:buNone/>
            </a:pPr>
            <a:endParaRPr lang="en-US" sz="180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random/>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3124200"/>
            <a:ext cx="7391400" cy="1143000"/>
          </a:xfrm>
        </p:spPr>
        <p:txBody>
          <a:bodyPr>
            <a:normAutofit fontScale="90000"/>
          </a:bodyPr>
          <a:lstStyle/>
          <a:p>
            <a:pPr algn="ctr"/>
            <a:r>
              <a:rPr lang="en-US" dirty="0" smtClean="0"/>
              <a:t>Request for Proposals</a:t>
            </a:r>
            <a:br>
              <a:rPr lang="en-US" dirty="0" smtClean="0"/>
            </a:br>
            <a:r>
              <a:rPr lang="en-US" dirty="0" smtClean="0"/>
              <a:t/>
            </a:r>
            <a:br>
              <a:rPr lang="en-US" dirty="0" smtClean="0"/>
            </a:br>
            <a:r>
              <a:rPr lang="en-US" dirty="0" smtClean="0"/>
              <a:t>Issued: 2/10/2015</a:t>
            </a:r>
            <a:br>
              <a:rPr lang="en-US" dirty="0" smtClean="0"/>
            </a:br>
            <a:r>
              <a:rPr lang="en-US" dirty="0" smtClean="0"/>
              <a:t/>
            </a:r>
            <a:br>
              <a:rPr lang="en-US" dirty="0" smtClean="0"/>
            </a:br>
            <a:r>
              <a:rPr lang="en-US" sz="2000" dirty="0" smtClean="0"/>
              <a:t>Department of Child Services, Services and Outcomes</a:t>
            </a:r>
            <a:br>
              <a:rPr lang="en-US" sz="2000" dirty="0" smtClean="0"/>
            </a:br>
            <a:r>
              <a:rPr lang="en-US" dirty="0" smtClean="0"/>
              <a:t/>
            </a:r>
            <a:br>
              <a:rPr lang="en-US" dirty="0" smtClean="0"/>
            </a:br>
            <a:endParaRPr lang="en-US" dirty="0"/>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a:bodyPr>
          <a:lstStyle/>
          <a:p>
            <a:endParaRPr lang="en-US" sz="3600" dirty="0" smtClean="0"/>
          </a:p>
          <a:p>
            <a:endParaRPr lang="en-US" dirty="0"/>
          </a:p>
        </p:txBody>
      </p:sp>
      <p:graphicFrame>
        <p:nvGraphicFramePr>
          <p:cNvPr id="4" name="Table 3"/>
          <p:cNvGraphicFramePr>
            <a:graphicFrameLocks noGrp="1"/>
          </p:cNvGraphicFramePr>
          <p:nvPr/>
        </p:nvGraphicFramePr>
        <p:xfrm>
          <a:off x="-2" y="0"/>
          <a:ext cx="9144001" cy="7087021"/>
        </p:xfrm>
        <a:graphic>
          <a:graphicData uri="http://schemas.openxmlformats.org/drawingml/2006/table">
            <a:tbl>
              <a:tblPr/>
              <a:tblGrid>
                <a:gridCol w="1106984"/>
                <a:gridCol w="1592239"/>
                <a:gridCol w="1592239"/>
                <a:gridCol w="1440598"/>
                <a:gridCol w="1440598"/>
                <a:gridCol w="1971343"/>
              </a:tblGrid>
              <a:tr h="869101">
                <a:tc>
                  <a:txBody>
                    <a:bodyPr/>
                    <a:lstStyle/>
                    <a:p>
                      <a:endParaRPr lang="en-US" sz="600" strike="noStrike" dirty="0">
                        <a:latin typeface="Times New Roman"/>
                      </a:endParaRP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Cross Systems Care Coordination (all inclusive)</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Children’s Mental Health Initiative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Post Adoption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Voluntary Residential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a:solidFill>
                            <a:srgbClr val="000000"/>
                          </a:solidFill>
                          <a:latin typeface="Times New Roman"/>
                          <a:ea typeface="Times New Roman"/>
                        </a:rPr>
                        <a:t>Specialized Services Pilot:</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Care Coordination/</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Behavior Intervention Services</a:t>
                      </a:r>
                      <a:endParaRPr lang="en-US" sz="1200" strike="noStrike">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695281">
                <a:tc>
                  <a:txBody>
                    <a:bodyPr/>
                    <a:lstStyle/>
                    <a:p>
                      <a:pPr marL="0" marR="0">
                        <a:spcBef>
                          <a:spcPts val="0"/>
                        </a:spcBef>
                        <a:spcAft>
                          <a:spcPts val="0"/>
                        </a:spcAft>
                      </a:pPr>
                      <a:r>
                        <a:rPr lang="en-US" sz="1200" strike="noStrike" dirty="0">
                          <a:solidFill>
                            <a:srgbClr val="000000"/>
                          </a:solidFill>
                          <a:latin typeface="Times New Roman"/>
                          <a:ea typeface="Times New Roman"/>
                        </a:rPr>
                        <a:t>DCS/PO case?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CHINS or Juvenile Probation</a:t>
                      </a:r>
                    </a:p>
                    <a:p>
                      <a:pPr marL="0" marR="0">
                        <a:spcBef>
                          <a:spcPts val="0"/>
                        </a:spcBef>
                        <a:spcAft>
                          <a:spcPts val="0"/>
                        </a:spcAft>
                      </a:pPr>
                      <a:r>
                        <a:rPr lang="en-US" sz="1200" strike="noStrike" dirty="0">
                          <a:solidFill>
                            <a:srgbClr val="000000"/>
                          </a:solidFill>
                          <a:latin typeface="Times New Roman"/>
                          <a:ea typeface="Times New Roman"/>
                        </a:rPr>
                        <a:t>Case Required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2346539">
                <a:tc>
                  <a:txBody>
                    <a:bodyPr/>
                    <a:lstStyle/>
                    <a:p>
                      <a:pPr marL="0" marR="0">
                        <a:spcBef>
                          <a:spcPts val="0"/>
                        </a:spcBef>
                        <a:spcAft>
                          <a:spcPts val="0"/>
                        </a:spcAft>
                      </a:pPr>
                      <a:r>
                        <a:rPr lang="en-US" sz="1200" strike="noStrike" dirty="0">
                          <a:solidFill>
                            <a:srgbClr val="000000"/>
                          </a:solidFill>
                          <a:latin typeface="Times New Roman"/>
                          <a:ea typeface="Times New Roman"/>
                        </a:rPr>
                        <a:t>Target Population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with complex needs who are not eligible for Children’s Mental Health Wraparound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CANS behavioral health 4, 5, or 6</a:t>
                      </a:r>
                    </a:p>
                    <a:p>
                      <a:pPr marL="0" marR="0">
                        <a:spcBef>
                          <a:spcPts val="0"/>
                        </a:spcBef>
                        <a:spcAft>
                          <a:spcPts val="0"/>
                        </a:spcAft>
                      </a:pPr>
                      <a:r>
                        <a:rPr lang="en-US" sz="1200" strike="noStrike" dirty="0">
                          <a:solidFill>
                            <a:srgbClr val="000000"/>
                          </a:solidFill>
                          <a:latin typeface="Times New Roman"/>
                          <a:ea typeface="Times New Roman"/>
                        </a:rPr>
                        <a:t>DCS/DMHA algorithm =1 </a:t>
                      </a:r>
                    </a:p>
                    <a:p>
                      <a:pPr marL="0" marR="0">
                        <a:spcBef>
                          <a:spcPts val="0"/>
                        </a:spcBef>
                        <a:spcAft>
                          <a:spcPts val="0"/>
                        </a:spcAft>
                      </a:pPr>
                      <a:r>
                        <a:rPr lang="en-US" sz="1200" strike="noStrike" dirty="0">
                          <a:solidFill>
                            <a:srgbClr val="000000"/>
                          </a:solidFill>
                          <a:latin typeface="Times New Roman"/>
                          <a:ea typeface="Times New Roman"/>
                        </a:rPr>
                        <a:t> 2+ diagnoses </a:t>
                      </a:r>
                    </a:p>
                    <a:p>
                      <a:pPr marL="0" marR="0">
                        <a:spcBef>
                          <a:spcPts val="0"/>
                        </a:spcBef>
                        <a:spcAft>
                          <a:spcPts val="0"/>
                        </a:spcAft>
                      </a:pPr>
                      <a:r>
                        <a:rPr lang="en-US" sz="1200" strike="noStrike" dirty="0">
                          <a:solidFill>
                            <a:srgbClr val="000000"/>
                          </a:solidFill>
                          <a:latin typeface="Times New Roman"/>
                          <a:ea typeface="Times New Roman"/>
                        </a:rPr>
                        <a:t>Children who are at very high risk of out of home placement because they are a danger to themselves or others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who have been adopted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involved in the Children’s Mental Health Initiative and/or Post Adoption Services, who are a danger to themselves or others and cannot be maintained safely in the community with the available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 Marion County or surrounding counties who are identified by the Multidisciplinary Team as being at very high risk of residential placement.  The child/youth must have developmental delays, autism, intellectual disabilities, or are dually diagnosed.</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r h="1912023">
                <a:tc>
                  <a:txBody>
                    <a:bodyPr/>
                    <a:lstStyle/>
                    <a:p>
                      <a:pPr marL="0" marR="0">
                        <a:spcBef>
                          <a:spcPts val="0"/>
                        </a:spcBef>
                        <a:spcAft>
                          <a:spcPts val="0"/>
                        </a:spcAft>
                      </a:pPr>
                      <a:r>
                        <a:rPr lang="en-US" sz="1200" strike="noStrike" dirty="0">
                          <a:solidFill>
                            <a:srgbClr val="000000"/>
                          </a:solidFill>
                          <a:latin typeface="Times New Roman"/>
                          <a:ea typeface="Times New Roman"/>
                        </a:rPr>
                        <a:t>Services included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Residential, group home or foster care Placements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Wraparound Facilitation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Habilitation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Training for Unpaid Caregivers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MRO equivalent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Voluntary Residential Services Oversight </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Services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Behavior Interventions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community based services</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948111">
                <a:tc>
                  <a:txBody>
                    <a:bodyPr/>
                    <a:lstStyle/>
                    <a:p>
                      <a:pPr marL="0" marR="0">
                        <a:spcBef>
                          <a:spcPts val="0"/>
                        </a:spcBef>
                        <a:spcAft>
                          <a:spcPts val="0"/>
                        </a:spcAft>
                      </a:pPr>
                      <a:r>
                        <a:rPr lang="en-US" sz="1200" strike="noStrike" dirty="0">
                          <a:solidFill>
                            <a:srgbClr val="000000"/>
                          </a:solidFill>
                          <a:latin typeface="Times New Roman"/>
                          <a:ea typeface="Times New Roman"/>
                        </a:rPr>
                        <a:t>Payment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Per Diem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Fee for service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a:t>
                      </a:r>
                    </a:p>
                    <a:p>
                      <a:pPr marL="0" marR="0">
                        <a:spcBef>
                          <a:spcPts val="0"/>
                        </a:spcBef>
                        <a:spcAft>
                          <a:spcPts val="0"/>
                        </a:spcAft>
                      </a:pPr>
                      <a:r>
                        <a:rPr lang="en-US" sz="1200" strike="noStrike">
                          <a:solidFill>
                            <a:srgbClr val="000000"/>
                          </a:solidFill>
                          <a:latin typeface="Times New Roman"/>
                          <a:ea typeface="Times New Roman"/>
                        </a:rPr>
                        <a:t>Per diem for placement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228600" marR="0">
                        <a:spcBef>
                          <a:spcPts val="0"/>
                        </a:spcBef>
                        <a:spcAft>
                          <a:spcPts val="0"/>
                        </a:spcAft>
                      </a:pPr>
                      <a:r>
                        <a:rPr lang="en-US" sz="1200" strike="noStrike" dirty="0">
                          <a:solidFill>
                            <a:srgbClr val="000000"/>
                          </a:solidFill>
                          <a:latin typeface="Times New Roman"/>
                          <a:ea typeface="Times New Roman"/>
                        </a:rPr>
                        <a:t>Actual Cost</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bl>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1066800"/>
            <a:ext cx="7086600" cy="4940491"/>
          </a:xfrm>
        </p:spPr>
        <p:txBody>
          <a:bodyPr>
            <a:normAutofit fontScale="85000" lnSpcReduction="20000"/>
          </a:bodyPr>
          <a:lstStyle/>
          <a:p>
            <a:pPr marL="365760" lvl="1" indent="-256032">
              <a:spcBef>
                <a:spcPts val="400"/>
              </a:spcBef>
              <a:buSzPct val="68000"/>
              <a:buFont typeface="Wingdings 3"/>
              <a:buChar char=""/>
            </a:pPr>
            <a:r>
              <a:rPr lang="en-US" dirty="0" smtClean="0"/>
              <a:t>The Children’s Mental Health Initiative (CMHI) is an initiative to provide services to children who do not have formal involvement with the child welfare system, but due to their behavioral health needs, require services to maintain safely in their home and community.</a:t>
            </a:r>
          </a:p>
          <a:p>
            <a:pPr>
              <a:buNone/>
            </a:pPr>
            <a:r>
              <a:rPr lang="en-US" dirty="0" smtClean="0"/>
              <a:t> </a:t>
            </a:r>
          </a:p>
          <a:p>
            <a:pPr lvl="1"/>
            <a:r>
              <a:rPr lang="en-US" dirty="0" smtClean="0"/>
              <a:t>Assessment for eligibility </a:t>
            </a:r>
          </a:p>
          <a:p>
            <a:pPr lvl="1"/>
            <a:r>
              <a:rPr lang="en-US" dirty="0" smtClean="0"/>
              <a:t>Wraparound Facilitation</a:t>
            </a:r>
          </a:p>
          <a:p>
            <a:pPr lvl="1"/>
            <a:r>
              <a:rPr lang="en-US" dirty="0" smtClean="0"/>
              <a:t>Habilitation</a:t>
            </a:r>
          </a:p>
          <a:p>
            <a:pPr lvl="1"/>
            <a:r>
              <a:rPr lang="en-US" dirty="0" smtClean="0"/>
              <a:t>Respite</a:t>
            </a:r>
          </a:p>
          <a:p>
            <a:pPr lvl="1"/>
            <a:r>
              <a:rPr lang="en-US" dirty="0" smtClean="0"/>
              <a:t>Family Support and Training for the Unpaid Caregiver</a:t>
            </a:r>
          </a:p>
          <a:p>
            <a:pPr lvl="1"/>
            <a:r>
              <a:rPr lang="en-US" dirty="0" smtClean="0"/>
              <a:t>Behavioral health services as defined under Medicaid Rehabilitation Option</a:t>
            </a:r>
          </a:p>
          <a:p>
            <a:pPr lvl="1"/>
            <a:r>
              <a:rPr lang="en-US" dirty="0" smtClean="0"/>
              <a:t>Behavioral health services as defined under Medicaid Clinic Option</a:t>
            </a:r>
          </a:p>
          <a:p>
            <a:pPr lvl="1"/>
            <a:r>
              <a:rPr lang="en-US" dirty="0" smtClean="0"/>
              <a:t>Other necessary client specific services </a:t>
            </a:r>
          </a:p>
        </p:txBody>
      </p:sp>
      <p:sp>
        <p:nvSpPr>
          <p:cNvPr id="2" name="Title 1"/>
          <p:cNvSpPr>
            <a:spLocks noGrp="1"/>
          </p:cNvSpPr>
          <p:nvPr>
            <p:ph type="title"/>
          </p:nvPr>
        </p:nvSpPr>
        <p:spPr>
          <a:xfrm>
            <a:off x="1752600" y="274638"/>
            <a:ext cx="7391400" cy="1143000"/>
          </a:xfrm>
        </p:spPr>
        <p:txBody>
          <a:bodyPr>
            <a:noAutofit/>
          </a:bodyPr>
          <a:lstStyle/>
          <a:p>
            <a:r>
              <a:rPr lang="en-US" sz="3600" dirty="0" smtClean="0"/>
              <a:t>CMHI</a:t>
            </a:r>
            <a:br>
              <a:rPr lang="en-US" sz="3600" dirty="0" smtClean="0"/>
            </a:br>
            <a:endParaRPr lang="en-US" sz="36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00200" y="1481328"/>
            <a:ext cx="7086600" cy="4690872"/>
          </a:xfrm>
        </p:spPr>
        <p:txBody>
          <a:bodyPr>
            <a:normAutofit fontScale="92500" lnSpcReduction="10000"/>
          </a:bodyPr>
          <a:lstStyle/>
          <a:p>
            <a:r>
              <a:rPr lang="en-US" dirty="0" smtClean="0"/>
              <a:t>Respondents who are unable to provide the full array of services outlined in the service standard, either directly or through subcontracts, must describe in their application the formal partnerships that exist with Community Mental Health Centers and other DCS contracted service providers to ensure access to the full array of services. Please include documentation of the formal agreements with the application. </a:t>
            </a:r>
          </a:p>
          <a:p>
            <a:r>
              <a:rPr lang="en-US" dirty="0" smtClean="0"/>
              <a:t>CMHC’s do not need to apply under this RFP, CMHI is included in the CMHC RFP.</a:t>
            </a:r>
          </a:p>
          <a:p>
            <a:endParaRPr lang="en-US" dirty="0"/>
          </a:p>
        </p:txBody>
      </p:sp>
      <p:sp>
        <p:nvSpPr>
          <p:cNvPr id="3" name="Title 2"/>
          <p:cNvSpPr>
            <a:spLocks noGrp="1"/>
          </p:cNvSpPr>
          <p:nvPr>
            <p:ph type="title"/>
          </p:nvPr>
        </p:nvSpPr>
        <p:spPr>
          <a:xfrm>
            <a:off x="1524000" y="274638"/>
            <a:ext cx="7162800" cy="1143000"/>
          </a:xfrm>
        </p:spPr>
        <p:txBody>
          <a:bodyPr/>
          <a:lstStyle/>
          <a:p>
            <a:r>
              <a:rPr lang="en-US" dirty="0" smtClean="0"/>
              <a:t>CMHI </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1481328"/>
            <a:ext cx="7239000" cy="4525963"/>
          </a:xfrm>
        </p:spPr>
        <p:txBody>
          <a:bodyPr/>
          <a:lstStyle/>
          <a:p>
            <a:r>
              <a:rPr lang="en-US" dirty="0" smtClean="0"/>
              <a:t>Service Narrative (1)</a:t>
            </a:r>
          </a:p>
          <a:p>
            <a:r>
              <a:rPr lang="en-US" dirty="0" smtClean="0"/>
              <a:t>Budget Template and Budget Narrative are not required, standard rates apply. </a:t>
            </a:r>
            <a:endParaRPr lang="en-US" dirty="0"/>
          </a:p>
        </p:txBody>
      </p:sp>
      <p:sp>
        <p:nvSpPr>
          <p:cNvPr id="3" name="Title 2"/>
          <p:cNvSpPr>
            <a:spLocks noGrp="1"/>
          </p:cNvSpPr>
          <p:nvPr>
            <p:ph type="title"/>
          </p:nvPr>
        </p:nvSpPr>
        <p:spPr>
          <a:xfrm>
            <a:off x="1447800" y="274638"/>
            <a:ext cx="7239000" cy="1143000"/>
          </a:xfrm>
        </p:spPr>
        <p:txBody>
          <a:bodyPr/>
          <a:lstStyle/>
          <a:p>
            <a:r>
              <a:rPr lang="en-US" dirty="0" smtClean="0"/>
              <a:t>CMHI</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a:bodyPr>
          <a:lstStyle/>
          <a:p>
            <a:endParaRPr lang="en-US" sz="3600" dirty="0" smtClean="0"/>
          </a:p>
          <a:p>
            <a:endParaRPr lang="en-US" dirty="0"/>
          </a:p>
        </p:txBody>
      </p:sp>
      <p:graphicFrame>
        <p:nvGraphicFramePr>
          <p:cNvPr id="4" name="Table 3"/>
          <p:cNvGraphicFramePr>
            <a:graphicFrameLocks noGrp="1"/>
          </p:cNvGraphicFramePr>
          <p:nvPr/>
        </p:nvGraphicFramePr>
        <p:xfrm>
          <a:off x="-2" y="0"/>
          <a:ext cx="9144001" cy="7087021"/>
        </p:xfrm>
        <a:graphic>
          <a:graphicData uri="http://schemas.openxmlformats.org/drawingml/2006/table">
            <a:tbl>
              <a:tblPr/>
              <a:tblGrid>
                <a:gridCol w="1106984"/>
                <a:gridCol w="1592239"/>
                <a:gridCol w="1592239"/>
                <a:gridCol w="1440598"/>
                <a:gridCol w="1440598"/>
                <a:gridCol w="1971343"/>
              </a:tblGrid>
              <a:tr h="869101">
                <a:tc>
                  <a:txBody>
                    <a:bodyPr/>
                    <a:lstStyle/>
                    <a:p>
                      <a:endParaRPr lang="en-US" sz="600" strike="noStrike" dirty="0">
                        <a:latin typeface="Times New Roman"/>
                      </a:endParaRP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Cross Systems Care Coordination (all inclusive)</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Children’s Mental Health Initiative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Post Adoption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Voluntary Residential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a:solidFill>
                            <a:srgbClr val="000000"/>
                          </a:solidFill>
                          <a:latin typeface="Times New Roman"/>
                          <a:ea typeface="Times New Roman"/>
                        </a:rPr>
                        <a:t>Specialized Services Pilot:</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Care Coordination/</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Behavior Intervention Services</a:t>
                      </a:r>
                      <a:endParaRPr lang="en-US" sz="1200" strike="noStrike">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695281">
                <a:tc>
                  <a:txBody>
                    <a:bodyPr/>
                    <a:lstStyle/>
                    <a:p>
                      <a:pPr marL="0" marR="0">
                        <a:spcBef>
                          <a:spcPts val="0"/>
                        </a:spcBef>
                        <a:spcAft>
                          <a:spcPts val="0"/>
                        </a:spcAft>
                      </a:pPr>
                      <a:r>
                        <a:rPr lang="en-US" sz="1200" strike="noStrike" dirty="0">
                          <a:solidFill>
                            <a:srgbClr val="000000"/>
                          </a:solidFill>
                          <a:latin typeface="Times New Roman"/>
                          <a:ea typeface="Times New Roman"/>
                        </a:rPr>
                        <a:t>DCS/PO case?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CHINS or Juvenile Probation</a:t>
                      </a:r>
                    </a:p>
                    <a:p>
                      <a:pPr marL="0" marR="0">
                        <a:spcBef>
                          <a:spcPts val="0"/>
                        </a:spcBef>
                        <a:spcAft>
                          <a:spcPts val="0"/>
                        </a:spcAft>
                      </a:pPr>
                      <a:r>
                        <a:rPr lang="en-US" sz="1200" strike="noStrike" dirty="0">
                          <a:solidFill>
                            <a:srgbClr val="000000"/>
                          </a:solidFill>
                          <a:latin typeface="Times New Roman"/>
                          <a:ea typeface="Times New Roman"/>
                        </a:rPr>
                        <a:t>Case Required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2346539">
                <a:tc>
                  <a:txBody>
                    <a:bodyPr/>
                    <a:lstStyle/>
                    <a:p>
                      <a:pPr marL="0" marR="0">
                        <a:spcBef>
                          <a:spcPts val="0"/>
                        </a:spcBef>
                        <a:spcAft>
                          <a:spcPts val="0"/>
                        </a:spcAft>
                      </a:pPr>
                      <a:r>
                        <a:rPr lang="en-US" sz="1200" strike="noStrike" dirty="0">
                          <a:solidFill>
                            <a:srgbClr val="000000"/>
                          </a:solidFill>
                          <a:latin typeface="Times New Roman"/>
                          <a:ea typeface="Times New Roman"/>
                        </a:rPr>
                        <a:t>Target Population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with complex needs who are not eligible for Children’s Mental Health Wraparound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CANS behavioral health 4, 5, or 6</a:t>
                      </a:r>
                    </a:p>
                    <a:p>
                      <a:pPr marL="0" marR="0">
                        <a:spcBef>
                          <a:spcPts val="0"/>
                        </a:spcBef>
                        <a:spcAft>
                          <a:spcPts val="0"/>
                        </a:spcAft>
                      </a:pPr>
                      <a:r>
                        <a:rPr lang="en-US" sz="1200" strike="noStrike" dirty="0">
                          <a:solidFill>
                            <a:srgbClr val="000000"/>
                          </a:solidFill>
                          <a:latin typeface="Times New Roman"/>
                          <a:ea typeface="Times New Roman"/>
                        </a:rPr>
                        <a:t>DCS/DMHA algorithm =1 </a:t>
                      </a:r>
                    </a:p>
                    <a:p>
                      <a:pPr marL="0" marR="0">
                        <a:spcBef>
                          <a:spcPts val="0"/>
                        </a:spcBef>
                        <a:spcAft>
                          <a:spcPts val="0"/>
                        </a:spcAft>
                      </a:pPr>
                      <a:r>
                        <a:rPr lang="en-US" sz="1200" strike="noStrike" dirty="0">
                          <a:solidFill>
                            <a:srgbClr val="000000"/>
                          </a:solidFill>
                          <a:latin typeface="Times New Roman"/>
                          <a:ea typeface="Times New Roman"/>
                        </a:rPr>
                        <a:t> 2+ diagnoses </a:t>
                      </a:r>
                    </a:p>
                    <a:p>
                      <a:pPr marL="0" marR="0">
                        <a:spcBef>
                          <a:spcPts val="0"/>
                        </a:spcBef>
                        <a:spcAft>
                          <a:spcPts val="0"/>
                        </a:spcAft>
                      </a:pPr>
                      <a:r>
                        <a:rPr lang="en-US" sz="1200" strike="noStrike" dirty="0">
                          <a:solidFill>
                            <a:srgbClr val="000000"/>
                          </a:solidFill>
                          <a:latin typeface="Times New Roman"/>
                          <a:ea typeface="Times New Roman"/>
                        </a:rPr>
                        <a:t>Children who are at very high risk of out of home placement because they are a danger to themselves or others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who have been adopted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involved in the Children’s Mental Health Initiative and/or Post Adoption Services, who are a danger to themselves or others and cannot be maintained safely in the community with the available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 Marion County or surrounding counties who are identified by the Multidisciplinary Team as being at very high risk of residential placement.  The child/youth must have developmental delays, autism, intellectual disabilities, or are dually diagnosed.</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r h="1912023">
                <a:tc>
                  <a:txBody>
                    <a:bodyPr/>
                    <a:lstStyle/>
                    <a:p>
                      <a:pPr marL="0" marR="0">
                        <a:spcBef>
                          <a:spcPts val="0"/>
                        </a:spcBef>
                        <a:spcAft>
                          <a:spcPts val="0"/>
                        </a:spcAft>
                      </a:pPr>
                      <a:r>
                        <a:rPr lang="en-US" sz="1200" strike="noStrike" dirty="0">
                          <a:solidFill>
                            <a:srgbClr val="000000"/>
                          </a:solidFill>
                          <a:latin typeface="Times New Roman"/>
                          <a:ea typeface="Times New Roman"/>
                        </a:rPr>
                        <a:t>Services included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group home or foster care Placements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Wraparound Facilitation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Habilitation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Training for Unpaid Caregivers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MRO equivalent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Voluntary Residential Services Oversight </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Services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Behavior Interventions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community based services</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948111">
                <a:tc>
                  <a:txBody>
                    <a:bodyPr/>
                    <a:lstStyle/>
                    <a:p>
                      <a:pPr marL="0" marR="0">
                        <a:spcBef>
                          <a:spcPts val="0"/>
                        </a:spcBef>
                        <a:spcAft>
                          <a:spcPts val="0"/>
                        </a:spcAft>
                      </a:pPr>
                      <a:r>
                        <a:rPr lang="en-US" sz="1200" strike="noStrike" dirty="0">
                          <a:solidFill>
                            <a:srgbClr val="000000"/>
                          </a:solidFill>
                          <a:latin typeface="Times New Roman"/>
                          <a:ea typeface="Times New Roman"/>
                        </a:rPr>
                        <a:t>Payment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Per Diem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Fee for service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Actual Cost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a:t>
                      </a:r>
                    </a:p>
                    <a:p>
                      <a:pPr marL="0" marR="0">
                        <a:spcBef>
                          <a:spcPts val="0"/>
                        </a:spcBef>
                        <a:spcAft>
                          <a:spcPts val="0"/>
                        </a:spcAft>
                      </a:pPr>
                      <a:r>
                        <a:rPr lang="en-US" sz="1200" strike="noStrike">
                          <a:solidFill>
                            <a:srgbClr val="000000"/>
                          </a:solidFill>
                          <a:latin typeface="Times New Roman"/>
                          <a:ea typeface="Times New Roman"/>
                        </a:rPr>
                        <a:t>Per diem for placement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228600" marR="0">
                        <a:spcBef>
                          <a:spcPts val="0"/>
                        </a:spcBef>
                        <a:spcAft>
                          <a:spcPts val="0"/>
                        </a:spcAft>
                      </a:pPr>
                      <a:r>
                        <a:rPr lang="en-US" sz="1200" strike="noStrike" dirty="0">
                          <a:solidFill>
                            <a:srgbClr val="000000"/>
                          </a:solidFill>
                          <a:latin typeface="Times New Roman"/>
                          <a:ea typeface="Times New Roman"/>
                        </a:rPr>
                        <a:t>Actual Cost</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bl>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0" y="1481328"/>
            <a:ext cx="7162800" cy="4843272"/>
          </a:xfrm>
        </p:spPr>
        <p:txBody>
          <a:bodyPr>
            <a:normAutofit fontScale="40000" lnSpcReduction="20000"/>
          </a:bodyPr>
          <a:lstStyle/>
          <a:p>
            <a:pPr>
              <a:buNone/>
            </a:pPr>
            <a:r>
              <a:rPr lang="en-US" sz="3700" dirty="0" smtClean="0"/>
              <a:t>The provision of services is for post-finalized adoptive families. Provider will engage the family in a comprehensive strength based assessment, which will result in system coordination and adoptive family centered care, connect them to appropriate services within their community, and assist the family in building their own self-sustainable team of support. </a:t>
            </a:r>
          </a:p>
          <a:p>
            <a:pPr lvl="3">
              <a:buNone/>
            </a:pPr>
            <a:endParaRPr lang="en-US" sz="2900" dirty="0" smtClean="0"/>
          </a:p>
          <a:p>
            <a:r>
              <a:rPr lang="en-US" sz="3700" dirty="0" smtClean="0"/>
              <a:t>The lead agency may provide services with documentation that appropriate services are unavailable within the local community.  </a:t>
            </a:r>
          </a:p>
          <a:p>
            <a:pPr>
              <a:buNone/>
            </a:pPr>
            <a:r>
              <a:rPr lang="en-US" sz="2900" dirty="0" smtClean="0"/>
              <a:t> </a:t>
            </a:r>
          </a:p>
          <a:p>
            <a:r>
              <a:rPr lang="en-US" sz="2900" dirty="0" smtClean="0"/>
              <a:t>Services in the system should be individualized, comprehensive, sustainable, and include a broad range of systems and supports.  </a:t>
            </a:r>
            <a:r>
              <a:rPr lang="en-US" sz="2900" b="1" dirty="0" smtClean="0"/>
              <a:t>These services should be adoption and culturally competent. </a:t>
            </a:r>
          </a:p>
          <a:p>
            <a:pPr>
              <a:buNone/>
            </a:pPr>
            <a:r>
              <a:rPr lang="en-US" sz="2900" dirty="0" smtClean="0"/>
              <a:t> </a:t>
            </a:r>
          </a:p>
          <a:p>
            <a:r>
              <a:rPr lang="en-US" sz="2900" dirty="0" smtClean="0"/>
              <a:t>The services may include but are not limited to: behavioral health care services, respite, parent/child support groups, and other services and/or necessary items approved by DCS.  </a:t>
            </a:r>
          </a:p>
          <a:p>
            <a:pPr>
              <a:buNone/>
            </a:pPr>
            <a:endParaRPr lang="en-US" sz="2900" dirty="0" smtClean="0"/>
          </a:p>
          <a:p>
            <a:r>
              <a:rPr lang="en-US" sz="2900" dirty="0" smtClean="0"/>
              <a:t>A new service added will be telephone outreach to new adoptive families at 6  months and 18 months following the finalization.  The goal will be to engage families in services early in order to ensure their service needs are being met.</a:t>
            </a:r>
          </a:p>
          <a:p>
            <a:pPr>
              <a:buNone/>
            </a:pPr>
            <a:r>
              <a:rPr lang="en-US" sz="2900" dirty="0" smtClean="0"/>
              <a:t> </a:t>
            </a:r>
          </a:p>
          <a:p>
            <a:r>
              <a:rPr lang="en-US" sz="2900" dirty="0" smtClean="0"/>
              <a:t>During this contract period, DCS may require providers to become certified in high fidelity wraparound services. </a:t>
            </a:r>
            <a:endParaRPr lang="en-US" sz="2900" dirty="0"/>
          </a:p>
        </p:txBody>
      </p:sp>
      <p:sp>
        <p:nvSpPr>
          <p:cNvPr id="3" name="Title 2"/>
          <p:cNvSpPr>
            <a:spLocks noGrp="1"/>
          </p:cNvSpPr>
          <p:nvPr>
            <p:ph type="title"/>
          </p:nvPr>
        </p:nvSpPr>
        <p:spPr/>
        <p:txBody>
          <a:bodyPr/>
          <a:lstStyle/>
          <a:p>
            <a:r>
              <a:rPr lang="en-US" dirty="0" smtClean="0"/>
              <a:t>	 Post Adoption Services</a:t>
            </a:r>
            <a:endParaRPr lang="en-US" dirty="0"/>
          </a:p>
        </p:txBody>
      </p:sp>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1600200"/>
            <a:ext cx="7467600" cy="4525963"/>
          </a:xfrm>
        </p:spPr>
        <p:txBody>
          <a:bodyPr/>
          <a:lstStyle/>
          <a:p>
            <a:r>
              <a:rPr lang="en-US" b="1" dirty="0" smtClean="0"/>
              <a:t>The estimated annual amount available  for each area is:</a:t>
            </a:r>
          </a:p>
          <a:p>
            <a:pPr>
              <a:buNone/>
            </a:pPr>
            <a:endParaRPr lang="en-US" dirty="0" smtClean="0"/>
          </a:p>
          <a:p>
            <a:pPr lvl="0"/>
            <a:r>
              <a:rPr lang="en-US" dirty="0" smtClean="0"/>
              <a:t>Northwest:  $313,315 </a:t>
            </a:r>
          </a:p>
          <a:p>
            <a:pPr lvl="0"/>
            <a:r>
              <a:rPr lang="en-US" dirty="0" smtClean="0"/>
              <a:t>Northeast:  $452,350</a:t>
            </a:r>
          </a:p>
          <a:p>
            <a:pPr lvl="0"/>
            <a:r>
              <a:rPr lang="en-US" dirty="0" smtClean="0"/>
              <a:t>Central:  $780,000</a:t>
            </a:r>
          </a:p>
          <a:p>
            <a:pPr lvl="0"/>
            <a:r>
              <a:rPr lang="en-US" dirty="0" smtClean="0"/>
              <a:t>South:  $470,000</a:t>
            </a:r>
          </a:p>
          <a:p>
            <a:endParaRPr lang="en-US" dirty="0"/>
          </a:p>
        </p:txBody>
      </p:sp>
      <p:sp>
        <p:nvSpPr>
          <p:cNvPr id="3" name="Title 2"/>
          <p:cNvSpPr>
            <a:spLocks noGrp="1"/>
          </p:cNvSpPr>
          <p:nvPr>
            <p:ph type="title"/>
          </p:nvPr>
        </p:nvSpPr>
        <p:spPr>
          <a:xfrm>
            <a:off x="1524000" y="274638"/>
            <a:ext cx="7162800" cy="1143000"/>
          </a:xfrm>
        </p:spPr>
        <p:txBody>
          <a:bodyPr/>
          <a:lstStyle/>
          <a:p>
            <a:r>
              <a:rPr lang="en-US" dirty="0" smtClean="0"/>
              <a:t>Post Adoption Services</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1481328"/>
            <a:ext cx="7010400" cy="4525963"/>
          </a:xfrm>
        </p:spPr>
        <p:txBody>
          <a:bodyPr/>
          <a:lstStyle/>
          <a:p>
            <a:r>
              <a:rPr lang="en-US" dirty="0" smtClean="0"/>
              <a:t>Service Narrative (one for each area proposed)</a:t>
            </a:r>
          </a:p>
          <a:p>
            <a:r>
              <a:rPr lang="en-US" dirty="0" smtClean="0"/>
              <a:t>Budget Template (one for each area proposed)</a:t>
            </a:r>
          </a:p>
          <a:p>
            <a:r>
              <a:rPr lang="en-US" dirty="0" smtClean="0"/>
              <a:t>Budget Narrative (one for each area proposed)</a:t>
            </a:r>
            <a:endParaRPr lang="en-US" dirty="0"/>
          </a:p>
        </p:txBody>
      </p:sp>
      <p:sp>
        <p:nvSpPr>
          <p:cNvPr id="3" name="Title 2"/>
          <p:cNvSpPr>
            <a:spLocks noGrp="1"/>
          </p:cNvSpPr>
          <p:nvPr>
            <p:ph type="title"/>
          </p:nvPr>
        </p:nvSpPr>
        <p:spPr>
          <a:xfrm>
            <a:off x="1524000" y="274638"/>
            <a:ext cx="7162800" cy="1143000"/>
          </a:xfrm>
        </p:spPr>
        <p:txBody>
          <a:bodyPr/>
          <a:lstStyle/>
          <a:p>
            <a:r>
              <a:rPr lang="en-US" dirty="0" smtClean="0"/>
              <a:t>Post Adoption Services</a:t>
            </a: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a:bodyPr>
          <a:lstStyle/>
          <a:p>
            <a:endParaRPr lang="en-US" sz="3600" dirty="0" smtClean="0"/>
          </a:p>
          <a:p>
            <a:endParaRPr lang="en-US" dirty="0"/>
          </a:p>
        </p:txBody>
      </p:sp>
      <p:graphicFrame>
        <p:nvGraphicFramePr>
          <p:cNvPr id="4" name="Table 3"/>
          <p:cNvGraphicFramePr>
            <a:graphicFrameLocks noGrp="1"/>
          </p:cNvGraphicFramePr>
          <p:nvPr/>
        </p:nvGraphicFramePr>
        <p:xfrm>
          <a:off x="-2" y="0"/>
          <a:ext cx="9144001" cy="7087021"/>
        </p:xfrm>
        <a:graphic>
          <a:graphicData uri="http://schemas.openxmlformats.org/drawingml/2006/table">
            <a:tbl>
              <a:tblPr/>
              <a:tblGrid>
                <a:gridCol w="1106984"/>
                <a:gridCol w="1592239"/>
                <a:gridCol w="1592239"/>
                <a:gridCol w="1440598"/>
                <a:gridCol w="1440598"/>
                <a:gridCol w="1971343"/>
              </a:tblGrid>
              <a:tr h="869101">
                <a:tc>
                  <a:txBody>
                    <a:bodyPr/>
                    <a:lstStyle/>
                    <a:p>
                      <a:endParaRPr lang="en-US" sz="600" strike="noStrike" dirty="0">
                        <a:latin typeface="Times New Roman"/>
                      </a:endParaRP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200" b="1" strike="noStrike" dirty="0">
                          <a:solidFill>
                            <a:srgbClr val="000000"/>
                          </a:solidFill>
                          <a:latin typeface="Times New Roman"/>
                          <a:ea typeface="Times New Roman"/>
                        </a:rPr>
                        <a:t>Cross Systems Care Coordination (all inclusive)</a:t>
                      </a:r>
                      <a:endParaRPr lang="en-US" sz="1200" strike="noStrike" dirty="0">
                        <a:solidFill>
                          <a:srgbClr val="000000"/>
                        </a:solidFill>
                        <a:latin typeface="Times New Roman"/>
                        <a:ea typeface="Times New Roman"/>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200" b="1" strike="noStrike" dirty="0">
                          <a:solidFill>
                            <a:srgbClr val="000000"/>
                          </a:solidFill>
                          <a:latin typeface="Times New Roman"/>
                          <a:ea typeface="Times New Roman"/>
                        </a:rPr>
                        <a:t>Children’s Mental Health Initiative </a:t>
                      </a:r>
                      <a:endParaRPr lang="en-US" sz="1200" strike="noStrike" dirty="0">
                        <a:solidFill>
                          <a:srgbClr val="000000"/>
                        </a:solidFill>
                        <a:latin typeface="Times New Roman"/>
                        <a:ea typeface="Times New Roman"/>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200" b="1" strike="noStrike" dirty="0">
                          <a:solidFill>
                            <a:srgbClr val="000000"/>
                          </a:solidFill>
                          <a:latin typeface="Times New Roman"/>
                          <a:ea typeface="Times New Roman"/>
                        </a:rPr>
                        <a:t>Post Adoption Services </a:t>
                      </a:r>
                      <a:endParaRPr lang="en-US" sz="1200" strike="noStrike" dirty="0">
                        <a:solidFill>
                          <a:srgbClr val="000000"/>
                        </a:solidFill>
                        <a:latin typeface="Times New Roman"/>
                        <a:ea typeface="Times New Roman"/>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200" b="1" strike="noStrike" dirty="0">
                          <a:solidFill>
                            <a:srgbClr val="000000"/>
                          </a:solidFill>
                          <a:latin typeface="Times New Roman"/>
                          <a:ea typeface="Times New Roman"/>
                        </a:rPr>
                        <a:t>Voluntary Residential Services </a:t>
                      </a:r>
                      <a:endParaRPr lang="en-US" sz="1200" strike="noStrike" dirty="0">
                        <a:solidFill>
                          <a:srgbClr val="000000"/>
                        </a:solidFill>
                        <a:latin typeface="Times New Roman"/>
                        <a:ea typeface="Times New Roman"/>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lgn="ctr">
                        <a:spcBef>
                          <a:spcPts val="0"/>
                        </a:spcBef>
                        <a:spcAft>
                          <a:spcPts val="0"/>
                        </a:spcAft>
                      </a:pPr>
                      <a:r>
                        <a:rPr lang="en-US" sz="1200" b="1" strike="noStrike" dirty="0">
                          <a:solidFill>
                            <a:srgbClr val="000000"/>
                          </a:solidFill>
                          <a:latin typeface="Times New Roman"/>
                          <a:ea typeface="Times New Roman"/>
                        </a:rPr>
                        <a:t>Specialized Services Pilot:</a:t>
                      </a:r>
                      <a:endParaRPr lang="en-US" sz="1200" strike="noStrike" dirty="0">
                        <a:solidFill>
                          <a:srgbClr val="000000"/>
                        </a:solidFill>
                        <a:latin typeface="Times New Roman"/>
                        <a:ea typeface="Times New Roman"/>
                      </a:endParaRPr>
                    </a:p>
                    <a:p>
                      <a:pPr marL="0" marR="0" algn="ctr">
                        <a:spcBef>
                          <a:spcPts val="0"/>
                        </a:spcBef>
                        <a:spcAft>
                          <a:spcPts val="0"/>
                        </a:spcAft>
                      </a:pPr>
                      <a:r>
                        <a:rPr lang="en-US" sz="1200" b="1" strike="noStrike" dirty="0">
                          <a:solidFill>
                            <a:srgbClr val="000000"/>
                          </a:solidFill>
                          <a:latin typeface="Times New Roman"/>
                          <a:ea typeface="Times New Roman"/>
                        </a:rPr>
                        <a:t>Care Coordination/</a:t>
                      </a:r>
                      <a:endParaRPr lang="en-US" sz="1200" strike="noStrike" dirty="0">
                        <a:solidFill>
                          <a:srgbClr val="000000"/>
                        </a:solidFill>
                        <a:latin typeface="Times New Roman"/>
                        <a:ea typeface="Times New Roman"/>
                      </a:endParaRPr>
                    </a:p>
                    <a:p>
                      <a:pPr marL="0" marR="0" algn="ctr">
                        <a:spcBef>
                          <a:spcPts val="0"/>
                        </a:spcBef>
                        <a:spcAft>
                          <a:spcPts val="0"/>
                        </a:spcAft>
                      </a:pPr>
                      <a:r>
                        <a:rPr lang="en-US" sz="1200" b="1" strike="noStrike" dirty="0">
                          <a:solidFill>
                            <a:srgbClr val="000000"/>
                          </a:solidFill>
                          <a:latin typeface="Times New Roman"/>
                          <a:ea typeface="Times New Roman"/>
                        </a:rPr>
                        <a:t>Behavior Intervention Services</a:t>
                      </a:r>
                      <a:endParaRPr lang="en-US" sz="1200" strike="noStrike" dirty="0">
                        <a:solidFill>
                          <a:srgbClr val="000000"/>
                        </a:solidFill>
                        <a:latin typeface="Times New Roman"/>
                        <a:ea typeface="Times New Roman"/>
                      </a:endParaRPr>
                    </a:p>
                  </a:txBody>
                  <a:tcPr anchor="ct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695281">
                <a:tc>
                  <a:txBody>
                    <a:bodyPr/>
                    <a:lstStyle/>
                    <a:p>
                      <a:pPr marL="0" marR="0">
                        <a:spcBef>
                          <a:spcPts val="0"/>
                        </a:spcBef>
                        <a:spcAft>
                          <a:spcPts val="0"/>
                        </a:spcAft>
                      </a:pPr>
                      <a:r>
                        <a:rPr lang="en-US" sz="1200" strike="noStrike" dirty="0">
                          <a:solidFill>
                            <a:srgbClr val="000000"/>
                          </a:solidFill>
                          <a:latin typeface="Times New Roman"/>
                          <a:ea typeface="Times New Roman"/>
                        </a:rPr>
                        <a:t>DCS/PO case?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CHINS or Juvenile Probation</a:t>
                      </a:r>
                    </a:p>
                    <a:p>
                      <a:pPr marL="0" marR="0">
                        <a:spcBef>
                          <a:spcPts val="0"/>
                        </a:spcBef>
                        <a:spcAft>
                          <a:spcPts val="0"/>
                        </a:spcAft>
                      </a:pPr>
                      <a:r>
                        <a:rPr lang="en-US" sz="1200" strike="noStrike" dirty="0">
                          <a:solidFill>
                            <a:srgbClr val="000000"/>
                          </a:solidFill>
                          <a:latin typeface="Times New Roman"/>
                          <a:ea typeface="Times New Roman"/>
                        </a:rPr>
                        <a:t>Case Required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2346539">
                <a:tc>
                  <a:txBody>
                    <a:bodyPr/>
                    <a:lstStyle/>
                    <a:p>
                      <a:pPr marL="0" marR="0">
                        <a:spcBef>
                          <a:spcPts val="0"/>
                        </a:spcBef>
                        <a:spcAft>
                          <a:spcPts val="0"/>
                        </a:spcAft>
                      </a:pPr>
                      <a:r>
                        <a:rPr lang="en-US" sz="1200" strike="noStrike" dirty="0">
                          <a:solidFill>
                            <a:srgbClr val="000000"/>
                          </a:solidFill>
                          <a:latin typeface="Times New Roman"/>
                          <a:ea typeface="Times New Roman"/>
                        </a:rPr>
                        <a:t>Target Population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with complex needs who are not eligible for Children’s Mental Health Wraparound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CANS behavioral health 4, 5, or 6</a:t>
                      </a:r>
                    </a:p>
                    <a:p>
                      <a:pPr marL="0" marR="0">
                        <a:spcBef>
                          <a:spcPts val="0"/>
                        </a:spcBef>
                        <a:spcAft>
                          <a:spcPts val="0"/>
                        </a:spcAft>
                      </a:pPr>
                      <a:r>
                        <a:rPr lang="en-US" sz="1200" strike="noStrike" dirty="0">
                          <a:solidFill>
                            <a:srgbClr val="000000"/>
                          </a:solidFill>
                          <a:latin typeface="Times New Roman"/>
                          <a:ea typeface="Times New Roman"/>
                        </a:rPr>
                        <a:t>DCS/DMHA algorithm =1 </a:t>
                      </a:r>
                    </a:p>
                    <a:p>
                      <a:pPr marL="0" marR="0">
                        <a:spcBef>
                          <a:spcPts val="0"/>
                        </a:spcBef>
                        <a:spcAft>
                          <a:spcPts val="0"/>
                        </a:spcAft>
                      </a:pPr>
                      <a:r>
                        <a:rPr lang="en-US" sz="1200" strike="noStrike" dirty="0">
                          <a:solidFill>
                            <a:srgbClr val="000000"/>
                          </a:solidFill>
                          <a:latin typeface="Times New Roman"/>
                          <a:ea typeface="Times New Roman"/>
                        </a:rPr>
                        <a:t> 2+ diagnoses </a:t>
                      </a:r>
                    </a:p>
                    <a:p>
                      <a:pPr marL="0" marR="0">
                        <a:spcBef>
                          <a:spcPts val="0"/>
                        </a:spcBef>
                        <a:spcAft>
                          <a:spcPts val="0"/>
                        </a:spcAft>
                      </a:pPr>
                      <a:r>
                        <a:rPr lang="en-US" sz="1200" strike="noStrike" dirty="0">
                          <a:solidFill>
                            <a:srgbClr val="000000"/>
                          </a:solidFill>
                          <a:latin typeface="Times New Roman"/>
                          <a:ea typeface="Times New Roman"/>
                        </a:rPr>
                        <a:t>Children who are at very high risk of out of home placement because they are a danger to themselves or others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who have been adopted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involved in the Children’s Mental Health Initiative and/or Post Adoption Services, who are a danger to themselves or others and cannot be maintained safely in the community with the available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 Marion County or surrounding counties who are identified by the Multidisciplinary Team as being at very high risk of residential placement.  The child/youth must have developmental delays, autism, intellectual disabilities, or are dually diagnosed.</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r h="1912023">
                <a:tc>
                  <a:txBody>
                    <a:bodyPr/>
                    <a:lstStyle/>
                    <a:p>
                      <a:pPr marL="0" marR="0">
                        <a:spcBef>
                          <a:spcPts val="0"/>
                        </a:spcBef>
                        <a:spcAft>
                          <a:spcPts val="0"/>
                        </a:spcAft>
                      </a:pPr>
                      <a:r>
                        <a:rPr lang="en-US" sz="1200" strike="noStrike" dirty="0">
                          <a:solidFill>
                            <a:srgbClr val="000000"/>
                          </a:solidFill>
                          <a:latin typeface="Times New Roman"/>
                          <a:ea typeface="Times New Roman"/>
                        </a:rPr>
                        <a:t>Services included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group home or foster care Placements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Wraparound Facilitation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Habilitation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Training for Unpaid Caregivers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MRO equivalent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Voluntary Residential Services Oversight </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Residential Services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Behavior Interventions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community based services</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948111">
                <a:tc>
                  <a:txBody>
                    <a:bodyPr/>
                    <a:lstStyle/>
                    <a:p>
                      <a:pPr marL="0" marR="0">
                        <a:spcBef>
                          <a:spcPts val="0"/>
                        </a:spcBef>
                        <a:spcAft>
                          <a:spcPts val="0"/>
                        </a:spcAft>
                      </a:pPr>
                      <a:r>
                        <a:rPr lang="en-US" sz="1200" strike="noStrike" dirty="0">
                          <a:solidFill>
                            <a:srgbClr val="000000"/>
                          </a:solidFill>
                          <a:latin typeface="Times New Roman"/>
                          <a:ea typeface="Times New Roman"/>
                        </a:rPr>
                        <a:t>Payment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Per Diem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Fee for service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Actual Cost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Actual Cost</a:t>
                      </a:r>
                    </a:p>
                    <a:p>
                      <a:pPr marL="0" marR="0">
                        <a:spcBef>
                          <a:spcPts val="0"/>
                        </a:spcBef>
                        <a:spcAft>
                          <a:spcPts val="0"/>
                        </a:spcAft>
                      </a:pPr>
                      <a:r>
                        <a:rPr lang="en-US" sz="1200" strike="noStrike" dirty="0">
                          <a:solidFill>
                            <a:srgbClr val="000000"/>
                          </a:solidFill>
                          <a:latin typeface="Times New Roman"/>
                          <a:ea typeface="Times New Roman"/>
                        </a:rPr>
                        <a:t>Per diem for placement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228600" marR="0">
                        <a:spcBef>
                          <a:spcPts val="0"/>
                        </a:spcBef>
                        <a:spcAft>
                          <a:spcPts val="0"/>
                        </a:spcAft>
                      </a:pPr>
                      <a:r>
                        <a:rPr lang="en-US" sz="1200" strike="noStrike" dirty="0">
                          <a:solidFill>
                            <a:srgbClr val="000000"/>
                          </a:solidFill>
                          <a:latin typeface="Times New Roman"/>
                          <a:ea typeface="Times New Roman"/>
                        </a:rPr>
                        <a:t>Actual Cost</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bl>
          </a:graphicData>
        </a:graphic>
      </p:graphicFrame>
      <p:cxnSp>
        <p:nvCxnSpPr>
          <p:cNvPr id="11" name="Straight Arrow Connector 10"/>
          <p:cNvCxnSpPr/>
          <p:nvPr/>
        </p:nvCxnSpPr>
        <p:spPr>
          <a:xfrm>
            <a:off x="5715000" y="457200"/>
            <a:ext cx="304800" cy="0"/>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2743200" y="159654"/>
            <a:ext cx="15240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p:cNvSpPr/>
          <p:nvPr/>
        </p:nvSpPr>
        <p:spPr>
          <a:xfrm>
            <a:off x="4343400" y="79830"/>
            <a:ext cx="1371600"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stCxn id="14" idx="5"/>
          </p:cNvCxnSpPr>
          <p:nvPr/>
        </p:nvCxnSpPr>
        <p:spPr>
          <a:xfrm>
            <a:off x="4044015" y="679980"/>
            <a:ext cx="1975785" cy="12556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5400" y="1524000"/>
            <a:ext cx="7620000" cy="4525963"/>
          </a:xfrm>
        </p:spPr>
        <p:txBody>
          <a:bodyPr>
            <a:normAutofit lnSpcReduction="10000"/>
          </a:bodyPr>
          <a:lstStyle/>
          <a:p>
            <a:pPr>
              <a:buNone/>
            </a:pPr>
            <a:r>
              <a:rPr lang="en-US" dirty="0" smtClean="0"/>
              <a:t>Voluntary Residential Services Oversight will be provided for children involved with the Children’s Mental Health Initiative and/or Post Adoption Services who are: </a:t>
            </a:r>
          </a:p>
          <a:p>
            <a:pPr lvl="2">
              <a:buNone/>
            </a:pPr>
            <a:r>
              <a:rPr lang="en-US" dirty="0" smtClean="0"/>
              <a:t>1)  at-risk of residential placement to determine if the child needs to be treated in a more restrictive setting, and if so, to locate a placement that can meet the child’s needs </a:t>
            </a:r>
          </a:p>
          <a:p>
            <a:pPr lvl="2">
              <a:buNone/>
            </a:pPr>
            <a:r>
              <a:rPr lang="en-US" dirty="0" smtClean="0"/>
              <a:t>2) currently in residential placement to assist DCS in determining if the needs of the child are being met by the current placement, and to assess and recommend alternative placement options that more suitably meet the child’s individual needs. </a:t>
            </a:r>
          </a:p>
          <a:p>
            <a:endParaRPr lang="en-US" dirty="0"/>
          </a:p>
        </p:txBody>
      </p:sp>
      <p:sp>
        <p:nvSpPr>
          <p:cNvPr id="3" name="Title 2"/>
          <p:cNvSpPr>
            <a:spLocks noGrp="1"/>
          </p:cNvSpPr>
          <p:nvPr>
            <p:ph type="title"/>
          </p:nvPr>
        </p:nvSpPr>
        <p:spPr>
          <a:xfrm>
            <a:off x="1524000" y="274638"/>
            <a:ext cx="7162800" cy="1143000"/>
          </a:xfrm>
        </p:spPr>
        <p:txBody>
          <a:bodyPr>
            <a:normAutofit fontScale="90000"/>
          </a:bodyPr>
          <a:lstStyle/>
          <a:p>
            <a:r>
              <a:rPr lang="en-US" dirty="0" smtClean="0"/>
              <a:t>Voluntary Residential Services Oversight</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2600" y="-457200"/>
            <a:ext cx="6934200" cy="2209800"/>
          </a:xfrm>
        </p:spPr>
        <p:txBody>
          <a:bodyPr/>
          <a:lstStyle/>
          <a:p>
            <a:r>
              <a:rPr lang="en-US" dirty="0" smtClean="0"/>
              <a:t>Purpose of Webinar </a:t>
            </a:r>
            <a:endParaRPr lang="en-US" dirty="0"/>
          </a:p>
        </p:txBody>
      </p:sp>
      <p:sp>
        <p:nvSpPr>
          <p:cNvPr id="4" name="Content Placeholder 3"/>
          <p:cNvSpPr>
            <a:spLocks noGrp="1"/>
          </p:cNvSpPr>
          <p:nvPr>
            <p:ph idx="1"/>
          </p:nvPr>
        </p:nvSpPr>
        <p:spPr>
          <a:xfrm>
            <a:off x="1752600" y="1481328"/>
            <a:ext cx="6934200" cy="4525963"/>
          </a:xfrm>
        </p:spPr>
        <p:txBody>
          <a:bodyPr/>
          <a:lstStyle/>
          <a:p>
            <a:r>
              <a:rPr lang="en-US" dirty="0" smtClean="0"/>
              <a:t>Describe the services included in the RFP</a:t>
            </a:r>
          </a:p>
          <a:p>
            <a:r>
              <a:rPr lang="en-US" dirty="0" smtClean="0"/>
              <a:t>Review milestones </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1600200"/>
            <a:ext cx="7315200" cy="4525963"/>
          </a:xfrm>
        </p:spPr>
        <p:txBody>
          <a:bodyPr>
            <a:normAutofit fontScale="77500" lnSpcReduction="20000"/>
          </a:bodyPr>
          <a:lstStyle/>
          <a:p>
            <a:pPr>
              <a:buNone/>
            </a:pPr>
            <a:endParaRPr lang="en-US" dirty="0" smtClean="0"/>
          </a:p>
          <a:p>
            <a:r>
              <a:rPr lang="en-US" dirty="0" smtClean="0"/>
              <a:t>3 fulltime clinicians (Applicants can propose 1-3 clinicians) </a:t>
            </a:r>
          </a:p>
          <a:p>
            <a:pPr>
              <a:buNone/>
            </a:pPr>
            <a:endParaRPr lang="en-US" dirty="0" smtClean="0"/>
          </a:p>
          <a:p>
            <a:r>
              <a:rPr lang="en-US" dirty="0" smtClean="0"/>
              <a:t>Caseload size of 15-20 children in residential plus children being evaluated for possible residential placement.  </a:t>
            </a:r>
          </a:p>
          <a:p>
            <a:endParaRPr lang="en-US" dirty="0" smtClean="0"/>
          </a:p>
          <a:p>
            <a:r>
              <a:rPr lang="en-US" dirty="0" smtClean="0"/>
              <a:t>DCS expects these clinicians to spend a significant amount of time in DCS central office, Indianapolis.  Also, there will be substantial travel as children are located in facilities throughout the state.  </a:t>
            </a:r>
          </a:p>
          <a:p>
            <a:endParaRPr lang="en-US" dirty="0" smtClean="0"/>
          </a:p>
          <a:p>
            <a:r>
              <a:rPr lang="en-US" dirty="0" smtClean="0"/>
              <a:t>Please include the resume(s) of the proposed clinician(s) as part of your response to this RFP.</a:t>
            </a:r>
          </a:p>
          <a:p>
            <a:pPr>
              <a:buNone/>
            </a:pPr>
            <a:endParaRPr lang="en-US" dirty="0"/>
          </a:p>
        </p:txBody>
      </p:sp>
      <p:sp>
        <p:nvSpPr>
          <p:cNvPr id="3" name="Title 2"/>
          <p:cNvSpPr>
            <a:spLocks noGrp="1"/>
          </p:cNvSpPr>
          <p:nvPr>
            <p:ph type="title"/>
          </p:nvPr>
        </p:nvSpPr>
        <p:spPr>
          <a:xfrm>
            <a:off x="1524000" y="274638"/>
            <a:ext cx="7162800" cy="1143000"/>
          </a:xfrm>
        </p:spPr>
        <p:txBody>
          <a:bodyPr>
            <a:normAutofit fontScale="90000"/>
          </a:bodyPr>
          <a:lstStyle/>
          <a:p>
            <a:r>
              <a:rPr lang="en-US" dirty="0" smtClean="0"/>
              <a:t>Voluntary Residential Services Oversight</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0" y="1481328"/>
            <a:ext cx="7162800" cy="4525963"/>
          </a:xfrm>
        </p:spPr>
        <p:txBody>
          <a:bodyPr/>
          <a:lstStyle/>
          <a:p>
            <a:r>
              <a:rPr lang="en-US" dirty="0" smtClean="0"/>
              <a:t>Service Narrative (1)</a:t>
            </a:r>
          </a:p>
          <a:p>
            <a:r>
              <a:rPr lang="en-US" dirty="0" smtClean="0"/>
              <a:t>Budget Template (1)</a:t>
            </a:r>
          </a:p>
          <a:p>
            <a:r>
              <a:rPr lang="en-US" dirty="0" smtClean="0"/>
              <a:t>Budget Narrative (1)</a:t>
            </a:r>
            <a:endParaRPr lang="en-US" dirty="0"/>
          </a:p>
        </p:txBody>
      </p:sp>
      <p:sp>
        <p:nvSpPr>
          <p:cNvPr id="3" name="Title 2"/>
          <p:cNvSpPr>
            <a:spLocks noGrp="1"/>
          </p:cNvSpPr>
          <p:nvPr>
            <p:ph type="title"/>
          </p:nvPr>
        </p:nvSpPr>
        <p:spPr>
          <a:xfrm>
            <a:off x="1447800" y="274638"/>
            <a:ext cx="7239000" cy="1143000"/>
          </a:xfrm>
        </p:spPr>
        <p:txBody>
          <a:bodyPr>
            <a:normAutofit fontScale="90000"/>
          </a:bodyPr>
          <a:lstStyle/>
          <a:p>
            <a:r>
              <a:rPr lang="en-US" dirty="0" smtClean="0"/>
              <a:t>Voluntary Residential Services Oversight</a:t>
            </a: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a:bodyPr>
          <a:lstStyle/>
          <a:p>
            <a:endParaRPr lang="en-US" sz="3600" dirty="0" smtClean="0"/>
          </a:p>
          <a:p>
            <a:endParaRPr lang="en-US" dirty="0"/>
          </a:p>
        </p:txBody>
      </p:sp>
      <p:graphicFrame>
        <p:nvGraphicFramePr>
          <p:cNvPr id="4" name="Table 3"/>
          <p:cNvGraphicFramePr>
            <a:graphicFrameLocks noGrp="1"/>
          </p:cNvGraphicFramePr>
          <p:nvPr/>
        </p:nvGraphicFramePr>
        <p:xfrm>
          <a:off x="-2" y="0"/>
          <a:ext cx="9144001" cy="7087021"/>
        </p:xfrm>
        <a:graphic>
          <a:graphicData uri="http://schemas.openxmlformats.org/drawingml/2006/table">
            <a:tbl>
              <a:tblPr/>
              <a:tblGrid>
                <a:gridCol w="1106984"/>
                <a:gridCol w="1592239"/>
                <a:gridCol w="1592239"/>
                <a:gridCol w="1440598"/>
                <a:gridCol w="1440598"/>
                <a:gridCol w="1971343"/>
              </a:tblGrid>
              <a:tr h="869101">
                <a:tc>
                  <a:txBody>
                    <a:bodyPr/>
                    <a:lstStyle/>
                    <a:p>
                      <a:endParaRPr lang="en-US" sz="600" strike="noStrike" dirty="0">
                        <a:latin typeface="Times New Roman"/>
                      </a:endParaRP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Cross Systems Care Coordination (all inclusive)</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Children’s Mental Health Initiative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Post Adoption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Voluntary Residential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Specialized Services Pilot:</a:t>
                      </a:r>
                      <a:endParaRPr lang="en-US" sz="1200" strike="noStrike" dirty="0">
                        <a:solidFill>
                          <a:srgbClr val="000000"/>
                        </a:solidFill>
                        <a:latin typeface="Times New Roman"/>
                        <a:ea typeface="Times New Roman"/>
                      </a:endParaRPr>
                    </a:p>
                    <a:p>
                      <a:pPr marL="0" marR="0">
                        <a:spcBef>
                          <a:spcPts val="0"/>
                        </a:spcBef>
                        <a:spcAft>
                          <a:spcPts val="0"/>
                        </a:spcAft>
                      </a:pPr>
                      <a:r>
                        <a:rPr lang="en-US" sz="1200" b="1" strike="noStrike" dirty="0">
                          <a:solidFill>
                            <a:srgbClr val="000000"/>
                          </a:solidFill>
                          <a:latin typeface="Times New Roman"/>
                          <a:ea typeface="Times New Roman"/>
                        </a:rPr>
                        <a:t>Care Coordination/</a:t>
                      </a:r>
                      <a:endParaRPr lang="en-US" sz="1200" strike="noStrike" dirty="0">
                        <a:solidFill>
                          <a:srgbClr val="000000"/>
                        </a:solidFill>
                        <a:latin typeface="Times New Roman"/>
                        <a:ea typeface="Times New Roman"/>
                      </a:endParaRPr>
                    </a:p>
                    <a:p>
                      <a:pPr marL="0" marR="0">
                        <a:spcBef>
                          <a:spcPts val="0"/>
                        </a:spcBef>
                        <a:spcAft>
                          <a:spcPts val="0"/>
                        </a:spcAft>
                      </a:pPr>
                      <a:r>
                        <a:rPr lang="en-US" sz="1200" b="1" strike="noStrike" dirty="0">
                          <a:solidFill>
                            <a:srgbClr val="000000"/>
                          </a:solidFill>
                          <a:latin typeface="Times New Roman"/>
                          <a:ea typeface="Times New Roman"/>
                        </a:rPr>
                        <a:t>Behavior Intervention Services</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r>
              <a:tr h="695281">
                <a:tc>
                  <a:txBody>
                    <a:bodyPr/>
                    <a:lstStyle/>
                    <a:p>
                      <a:pPr marL="0" marR="0">
                        <a:spcBef>
                          <a:spcPts val="0"/>
                        </a:spcBef>
                        <a:spcAft>
                          <a:spcPts val="0"/>
                        </a:spcAft>
                      </a:pPr>
                      <a:r>
                        <a:rPr lang="en-US" sz="1200" strike="noStrike" dirty="0">
                          <a:solidFill>
                            <a:srgbClr val="000000"/>
                          </a:solidFill>
                          <a:latin typeface="Times New Roman"/>
                          <a:ea typeface="Times New Roman"/>
                        </a:rPr>
                        <a:t>DCS/PO case?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CHINS or Juvenile Probation</a:t>
                      </a:r>
                    </a:p>
                    <a:p>
                      <a:pPr marL="0" marR="0">
                        <a:spcBef>
                          <a:spcPts val="0"/>
                        </a:spcBef>
                        <a:spcAft>
                          <a:spcPts val="0"/>
                        </a:spcAft>
                      </a:pPr>
                      <a:r>
                        <a:rPr lang="en-US" sz="1200" strike="noStrike" dirty="0">
                          <a:solidFill>
                            <a:srgbClr val="000000"/>
                          </a:solidFill>
                          <a:latin typeface="Times New Roman"/>
                          <a:ea typeface="Times New Roman"/>
                        </a:rPr>
                        <a:t>Case Required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r>
              <a:tr h="2346539">
                <a:tc>
                  <a:txBody>
                    <a:bodyPr/>
                    <a:lstStyle/>
                    <a:p>
                      <a:pPr marL="0" marR="0">
                        <a:spcBef>
                          <a:spcPts val="0"/>
                        </a:spcBef>
                        <a:spcAft>
                          <a:spcPts val="0"/>
                        </a:spcAft>
                      </a:pPr>
                      <a:r>
                        <a:rPr lang="en-US" sz="1200" strike="noStrike" dirty="0">
                          <a:solidFill>
                            <a:srgbClr val="000000"/>
                          </a:solidFill>
                          <a:latin typeface="Times New Roman"/>
                          <a:ea typeface="Times New Roman"/>
                        </a:rPr>
                        <a:t>Target Population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with complex needs who are not eligible for Children’s Mental Health Wraparound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CANS behavioral health 4, 5, or 6</a:t>
                      </a:r>
                    </a:p>
                    <a:p>
                      <a:pPr marL="0" marR="0">
                        <a:spcBef>
                          <a:spcPts val="0"/>
                        </a:spcBef>
                        <a:spcAft>
                          <a:spcPts val="0"/>
                        </a:spcAft>
                      </a:pPr>
                      <a:r>
                        <a:rPr lang="en-US" sz="1200" strike="noStrike" dirty="0">
                          <a:solidFill>
                            <a:srgbClr val="000000"/>
                          </a:solidFill>
                          <a:latin typeface="Times New Roman"/>
                          <a:ea typeface="Times New Roman"/>
                        </a:rPr>
                        <a:t>DCS/DMHA algorithm =1 </a:t>
                      </a:r>
                    </a:p>
                    <a:p>
                      <a:pPr marL="0" marR="0">
                        <a:spcBef>
                          <a:spcPts val="0"/>
                        </a:spcBef>
                        <a:spcAft>
                          <a:spcPts val="0"/>
                        </a:spcAft>
                      </a:pPr>
                      <a:r>
                        <a:rPr lang="en-US" sz="1200" strike="noStrike" dirty="0">
                          <a:solidFill>
                            <a:srgbClr val="000000"/>
                          </a:solidFill>
                          <a:latin typeface="Times New Roman"/>
                          <a:ea typeface="Times New Roman"/>
                        </a:rPr>
                        <a:t> 2+ diagnoses </a:t>
                      </a:r>
                    </a:p>
                    <a:p>
                      <a:pPr marL="0" marR="0">
                        <a:spcBef>
                          <a:spcPts val="0"/>
                        </a:spcBef>
                        <a:spcAft>
                          <a:spcPts val="0"/>
                        </a:spcAft>
                      </a:pPr>
                      <a:r>
                        <a:rPr lang="en-US" sz="1200" strike="noStrike" dirty="0">
                          <a:solidFill>
                            <a:srgbClr val="000000"/>
                          </a:solidFill>
                          <a:latin typeface="Times New Roman"/>
                          <a:ea typeface="Times New Roman"/>
                        </a:rPr>
                        <a:t>Children who are at very high risk of out of home placement because they are a danger to themselves or others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who have been adopted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involved in the Children’s Mental Health Initiative and/or Post Adoption Services, who are a danger to themselves or others and cannot be maintained safely in the community with the available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 Marion County or surrounding counties who are identified by the Multidisciplinary Team as being at very high risk of residential placement.  The child/youth must have developmental delays, autism, intellectual disabilities, or are dually diagnosed.</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r>
              <a:tr h="1912023">
                <a:tc>
                  <a:txBody>
                    <a:bodyPr/>
                    <a:lstStyle/>
                    <a:p>
                      <a:pPr marL="0" marR="0">
                        <a:spcBef>
                          <a:spcPts val="0"/>
                        </a:spcBef>
                        <a:spcAft>
                          <a:spcPts val="0"/>
                        </a:spcAft>
                      </a:pPr>
                      <a:r>
                        <a:rPr lang="en-US" sz="1200" strike="noStrike" dirty="0">
                          <a:solidFill>
                            <a:srgbClr val="000000"/>
                          </a:solidFill>
                          <a:latin typeface="Times New Roman"/>
                          <a:ea typeface="Times New Roman"/>
                        </a:rPr>
                        <a:t>Services included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group home or foster care Placements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Wraparound Facilitation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Habilitation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Training for Unpaid Caregivers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MRO equivalent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Voluntary Residential Services Oversight </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Residential Services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Behavior Interventions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community based services</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r>
              <a:tr h="948111">
                <a:tc>
                  <a:txBody>
                    <a:bodyPr/>
                    <a:lstStyle/>
                    <a:p>
                      <a:pPr marL="0" marR="0">
                        <a:spcBef>
                          <a:spcPts val="0"/>
                        </a:spcBef>
                        <a:spcAft>
                          <a:spcPts val="0"/>
                        </a:spcAft>
                      </a:pPr>
                      <a:r>
                        <a:rPr lang="en-US" sz="1200" strike="noStrike" dirty="0">
                          <a:solidFill>
                            <a:srgbClr val="000000"/>
                          </a:solidFill>
                          <a:latin typeface="Times New Roman"/>
                          <a:ea typeface="Times New Roman"/>
                        </a:rPr>
                        <a:t>Payment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Per Diem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Fee for service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Actual Cost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Actual Cost</a:t>
                      </a:r>
                    </a:p>
                    <a:p>
                      <a:pPr marL="0" marR="0">
                        <a:spcBef>
                          <a:spcPts val="0"/>
                        </a:spcBef>
                        <a:spcAft>
                          <a:spcPts val="0"/>
                        </a:spcAft>
                      </a:pPr>
                      <a:r>
                        <a:rPr lang="en-US" sz="1200" strike="noStrike" dirty="0">
                          <a:solidFill>
                            <a:srgbClr val="000000"/>
                          </a:solidFill>
                          <a:latin typeface="Times New Roman"/>
                          <a:ea typeface="Times New Roman"/>
                        </a:rPr>
                        <a:t>Per diem for placement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228600" marR="0">
                        <a:spcBef>
                          <a:spcPts val="0"/>
                        </a:spcBef>
                        <a:spcAft>
                          <a:spcPts val="0"/>
                        </a:spcAft>
                      </a:pPr>
                      <a:r>
                        <a:rPr lang="en-US" sz="1200" strike="noStrike" dirty="0">
                          <a:solidFill>
                            <a:srgbClr val="000000"/>
                          </a:solidFill>
                          <a:latin typeface="Times New Roman"/>
                          <a:ea typeface="Times New Roman"/>
                        </a:rPr>
                        <a:t>Actual Cost</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1219200"/>
            <a:ext cx="7391400" cy="5334000"/>
          </a:xfrm>
        </p:spPr>
        <p:txBody>
          <a:bodyPr>
            <a:normAutofit fontScale="62500" lnSpcReduction="20000"/>
          </a:bodyPr>
          <a:lstStyle/>
          <a:p>
            <a:r>
              <a:rPr lang="en-US" sz="3200" dirty="0" smtClean="0"/>
              <a:t>Care coordination/home based behavior intervention model for children who are developmentally delayed, autistic, intellectually disabled, or dually diagnosed and have been determined to be at  very high risk of residential placement. </a:t>
            </a:r>
          </a:p>
          <a:p>
            <a:r>
              <a:rPr lang="en-US" sz="3200" dirty="0" smtClean="0"/>
              <a:t>Marion County and surrounding counties</a:t>
            </a:r>
          </a:p>
          <a:p>
            <a:endParaRPr lang="en-US" sz="3200" dirty="0" smtClean="0"/>
          </a:p>
          <a:p>
            <a:r>
              <a:rPr lang="en-US" sz="3200" dirty="0" smtClean="0"/>
              <a:t>Intensive support and training to caregivers in the home and community to ensure consistency across settings.  </a:t>
            </a:r>
          </a:p>
          <a:p>
            <a:r>
              <a:rPr lang="en-US" sz="3200" dirty="0" smtClean="0"/>
              <a:t>Crisis services must be available 24/7 in order to support the family.  </a:t>
            </a:r>
          </a:p>
          <a:p>
            <a:r>
              <a:rPr lang="en-US" sz="3200" dirty="0" smtClean="0"/>
              <a:t>Children will be identified through the state's Multidisciplinary Team to participate in the pilot program.  </a:t>
            </a:r>
          </a:p>
          <a:p>
            <a:endParaRPr lang="en-US" sz="3200" dirty="0" smtClean="0"/>
          </a:p>
          <a:p>
            <a:r>
              <a:rPr lang="en-US" sz="3200" dirty="0" smtClean="0"/>
              <a:t>The estimated number of clients/slots should be 20 children/youth.</a:t>
            </a:r>
          </a:p>
          <a:p>
            <a:pPr>
              <a:buNone/>
            </a:pPr>
            <a:endParaRPr lang="en-US" dirty="0" smtClean="0"/>
          </a:p>
          <a:p>
            <a:endParaRPr lang="en-US" dirty="0"/>
          </a:p>
        </p:txBody>
      </p:sp>
      <p:sp>
        <p:nvSpPr>
          <p:cNvPr id="3" name="Title 2"/>
          <p:cNvSpPr>
            <a:spLocks noGrp="1"/>
          </p:cNvSpPr>
          <p:nvPr>
            <p:ph type="title"/>
          </p:nvPr>
        </p:nvSpPr>
        <p:spPr>
          <a:xfrm>
            <a:off x="1447800" y="274638"/>
            <a:ext cx="7239000" cy="1143000"/>
          </a:xfrm>
        </p:spPr>
        <p:txBody>
          <a:bodyPr/>
          <a:lstStyle/>
          <a:p>
            <a:r>
              <a:rPr lang="en-US" dirty="0" smtClean="0"/>
              <a:t>Specialized Services Pilot </a:t>
            </a:r>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76400" y="1481328"/>
            <a:ext cx="7010400" cy="4525963"/>
          </a:xfrm>
        </p:spPr>
        <p:txBody>
          <a:bodyPr/>
          <a:lstStyle/>
          <a:p>
            <a:r>
              <a:rPr lang="en-US" dirty="0" smtClean="0"/>
              <a:t>Service Narrative (1)</a:t>
            </a:r>
          </a:p>
          <a:p>
            <a:r>
              <a:rPr lang="en-US" dirty="0" smtClean="0"/>
              <a:t>Budget Template (1)</a:t>
            </a:r>
          </a:p>
          <a:p>
            <a:r>
              <a:rPr lang="en-US" dirty="0" smtClean="0"/>
              <a:t>Budget Narrative (1)</a:t>
            </a:r>
            <a:endParaRPr lang="en-US" dirty="0"/>
          </a:p>
        </p:txBody>
      </p:sp>
      <p:sp>
        <p:nvSpPr>
          <p:cNvPr id="3" name="Title 2"/>
          <p:cNvSpPr>
            <a:spLocks noGrp="1"/>
          </p:cNvSpPr>
          <p:nvPr>
            <p:ph type="title"/>
          </p:nvPr>
        </p:nvSpPr>
        <p:spPr>
          <a:xfrm>
            <a:off x="1447800" y="304800"/>
            <a:ext cx="8229600" cy="1143000"/>
          </a:xfrm>
        </p:spPr>
        <p:txBody>
          <a:bodyPr/>
          <a:lstStyle/>
          <a:p>
            <a:r>
              <a:rPr lang="en-US" dirty="0" smtClean="0"/>
              <a:t>Specialized Services Pilot</a:t>
            </a:r>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600200" y="1481328"/>
            <a:ext cx="7086600" cy="4525963"/>
          </a:xfrm>
        </p:spPr>
        <p:txBody>
          <a:bodyPr>
            <a:normAutofit lnSpcReduction="10000"/>
          </a:bodyPr>
          <a:lstStyle/>
          <a:p>
            <a:r>
              <a:rPr lang="en-US" dirty="0" smtClean="0"/>
              <a:t>The RFP submissions must include the following:</a:t>
            </a:r>
          </a:p>
          <a:p>
            <a:pPr>
              <a:buNone/>
            </a:pPr>
            <a:endParaRPr lang="en-US" dirty="0" smtClean="0"/>
          </a:p>
          <a:p>
            <a:pPr>
              <a:buNone/>
            </a:pPr>
            <a:r>
              <a:rPr lang="en-US" dirty="0" smtClean="0"/>
              <a:t>Submitted Electronically</a:t>
            </a:r>
          </a:p>
          <a:p>
            <a:r>
              <a:rPr lang="en-US" dirty="0" smtClean="0"/>
              <a:t>Upload Application </a:t>
            </a:r>
          </a:p>
          <a:p>
            <a:r>
              <a:rPr lang="en-US" dirty="0" smtClean="0"/>
              <a:t>Upload Service Narrative(s)</a:t>
            </a:r>
          </a:p>
          <a:p>
            <a:r>
              <a:rPr lang="en-US" dirty="0" smtClean="0"/>
              <a:t>Upload Budget(s) if applicable</a:t>
            </a:r>
          </a:p>
          <a:p>
            <a:r>
              <a:rPr lang="en-US" dirty="0" smtClean="0"/>
              <a:t>Resumes for Voluntary Residential Services Oversight </a:t>
            </a:r>
          </a:p>
          <a:p>
            <a:r>
              <a:rPr lang="en-US" dirty="0" smtClean="0"/>
              <a:t>Change proposal status to submitted</a:t>
            </a:r>
          </a:p>
          <a:p>
            <a:endParaRPr lang="en-US" dirty="0"/>
          </a:p>
        </p:txBody>
      </p:sp>
      <p:sp>
        <p:nvSpPr>
          <p:cNvPr id="4" name="Title 2"/>
          <p:cNvSpPr>
            <a:spLocks noGrp="1"/>
          </p:cNvSpPr>
          <p:nvPr>
            <p:ph type="title"/>
          </p:nvPr>
        </p:nvSpPr>
        <p:spPr>
          <a:xfrm>
            <a:off x="1447800" y="304800"/>
            <a:ext cx="8229600" cy="1143000"/>
          </a:xfrm>
        </p:spPr>
        <p:txBody>
          <a:bodyPr/>
          <a:lstStyle/>
          <a:p>
            <a:r>
              <a:rPr lang="en-US" dirty="0" smtClean="0"/>
              <a:t>Full Application</a:t>
            </a:r>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7772400" cy="5486400"/>
          </a:xfrm>
        </p:spPr>
        <p:txBody>
          <a:bodyPr>
            <a:normAutofit/>
          </a:bodyPr>
          <a:lstStyle/>
          <a:p>
            <a:pPr>
              <a:buNone/>
            </a:pPr>
            <a:r>
              <a:rPr lang="en-US" sz="2000" b="1" dirty="0" smtClean="0"/>
              <a:t>	Key RFP Dates</a:t>
            </a:r>
          </a:p>
          <a:p>
            <a:r>
              <a:rPr lang="en-US" sz="2000" dirty="0" smtClean="0"/>
              <a:t>Issue of RFP: February 10, 2015</a:t>
            </a:r>
          </a:p>
          <a:p>
            <a:r>
              <a:rPr lang="en-US" sz="2000" dirty="0" smtClean="0"/>
              <a:t>Questions due to DCS: February 24, 2015 10am EST</a:t>
            </a:r>
          </a:p>
          <a:p>
            <a:r>
              <a:rPr lang="en-US" sz="2000" dirty="0" smtClean="0"/>
              <a:t>Responses to questions posted to website: March 3, 2015</a:t>
            </a:r>
          </a:p>
          <a:p>
            <a:r>
              <a:rPr lang="en-US" sz="2000" dirty="0" smtClean="0"/>
              <a:t>Submission of Proposals: Electronic Submission by March 17, 2015 by 4pm EST</a:t>
            </a:r>
          </a:p>
          <a:p>
            <a:endParaRPr lang="en-US" sz="2000" dirty="0" smtClean="0"/>
          </a:p>
          <a:p>
            <a:pPr>
              <a:buNone/>
            </a:pPr>
            <a:r>
              <a:rPr lang="en-US" sz="2000" b="1" dirty="0" smtClean="0"/>
              <a:t>	The following timeline is only an illustration of the RFP process. The dates associated with each step are not to be considered binding. Due to the unpredictable nature of the evaluation period, these dates are commonly subject to change. </a:t>
            </a:r>
          </a:p>
          <a:p>
            <a:r>
              <a:rPr lang="en-US" sz="2000" dirty="0" smtClean="0"/>
              <a:t> Notification of Awards: May 1, 2015</a:t>
            </a:r>
          </a:p>
          <a:p>
            <a:r>
              <a:rPr lang="en-US" sz="2000" dirty="0" smtClean="0"/>
              <a:t> Contract Start Date: July 1, 2015</a:t>
            </a:r>
          </a:p>
          <a:p>
            <a:r>
              <a:rPr lang="en-US" sz="2000" dirty="0" smtClean="0"/>
              <a:t> Contract End Date: June 30, 2017</a:t>
            </a:r>
          </a:p>
          <a:p>
            <a:pPr>
              <a:buNone/>
            </a:pPr>
            <a:r>
              <a:rPr lang="en-US" sz="2000" dirty="0" smtClean="0"/>
              <a:t> </a:t>
            </a:r>
          </a:p>
          <a:p>
            <a:pPr>
              <a:buNone/>
            </a:pPr>
            <a:endParaRPr lang="en-US" sz="2000" dirty="0">
              <a:latin typeface="+mj-lt"/>
            </a:endParaRPr>
          </a:p>
        </p:txBody>
      </p:sp>
      <p:sp>
        <p:nvSpPr>
          <p:cNvPr id="2" name="Title 1"/>
          <p:cNvSpPr>
            <a:spLocks noGrp="1"/>
          </p:cNvSpPr>
          <p:nvPr>
            <p:ph type="title"/>
          </p:nvPr>
        </p:nvSpPr>
        <p:spPr>
          <a:xfrm>
            <a:off x="1676400" y="274638"/>
            <a:ext cx="7315200" cy="1020762"/>
          </a:xfrm>
        </p:spPr>
        <p:txBody>
          <a:bodyPr>
            <a:normAutofit fontScale="90000"/>
          </a:bodyPr>
          <a:lstStyle/>
          <a:p>
            <a:r>
              <a:rPr lang="en-US" sz="4400" dirty="0" smtClean="0"/>
              <a:t>RFP Milestones</a:t>
            </a:r>
            <a:r>
              <a:rPr lang="en-US" sz="3600" dirty="0" smtClean="0"/>
              <a:t/>
            </a:r>
            <a:br>
              <a:rPr lang="en-US" sz="3600" dirty="0" smtClean="0"/>
            </a:br>
            <a:endParaRPr lang="en-US" sz="3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71600" y="1481328"/>
            <a:ext cx="7315200" cy="4525963"/>
          </a:xfrm>
        </p:spPr>
        <p:txBody>
          <a:bodyPr/>
          <a:lstStyle/>
          <a:p>
            <a:r>
              <a:rPr lang="en-US" dirty="0" smtClean="0"/>
              <a:t>	</a:t>
            </a:r>
          </a:p>
          <a:p>
            <a:endParaRPr lang="en-US" b="1" dirty="0" smtClean="0"/>
          </a:p>
          <a:p>
            <a:pPr>
              <a:buNone/>
            </a:pPr>
            <a:r>
              <a:rPr lang="en-US" b="1" dirty="0" smtClean="0"/>
              <a:t>	</a:t>
            </a:r>
          </a:p>
          <a:p>
            <a:endParaRPr lang="en-US" dirty="0"/>
          </a:p>
        </p:txBody>
      </p:sp>
      <p:sp>
        <p:nvSpPr>
          <p:cNvPr id="3" name="Title 2"/>
          <p:cNvSpPr>
            <a:spLocks noGrp="1"/>
          </p:cNvSpPr>
          <p:nvPr>
            <p:ph type="title"/>
          </p:nvPr>
        </p:nvSpPr>
        <p:spPr>
          <a:xfrm>
            <a:off x="1828800" y="274638"/>
            <a:ext cx="6858000" cy="1143000"/>
          </a:xfrm>
        </p:spPr>
        <p:txBody>
          <a:bodyPr/>
          <a:lstStyle/>
          <a:p>
            <a:r>
              <a:rPr lang="en-US" dirty="0" smtClean="0"/>
              <a:t>Thank you! </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7086600" cy="838200"/>
          </a:xfrm>
        </p:spPr>
        <p:txBody>
          <a:bodyPr>
            <a:normAutofit/>
          </a:bodyPr>
          <a:lstStyle/>
          <a:p>
            <a:r>
              <a:rPr lang="en-US" sz="3600" dirty="0" smtClean="0"/>
              <a:t>RFP Documents </a:t>
            </a:r>
            <a:endParaRPr lang="en-US" sz="3600" dirty="0"/>
          </a:p>
        </p:txBody>
      </p:sp>
      <p:pic>
        <p:nvPicPr>
          <p:cNvPr id="1026" name="Picture 2"/>
          <p:cNvPicPr>
            <a:picLocks noChangeAspect="1" noChangeArrowheads="1"/>
          </p:cNvPicPr>
          <p:nvPr/>
        </p:nvPicPr>
        <p:blipFill>
          <a:blip r:embed="rId2" cstate="print"/>
          <a:srcRect l="29517" t="11250" r="30922" b="12500"/>
          <a:stretch>
            <a:fillRect/>
          </a:stretch>
        </p:blipFill>
        <p:spPr bwMode="auto">
          <a:xfrm>
            <a:off x="1905000" y="762000"/>
            <a:ext cx="5146865" cy="5577840"/>
          </a:xfrm>
          <a:prstGeom prst="rect">
            <a:avLst/>
          </a:prstGeom>
          <a:noFill/>
          <a:ln w="9525">
            <a:noFill/>
            <a:miter lim="800000"/>
            <a:headEnd/>
            <a:tailEnd/>
          </a:ln>
        </p:spPr>
      </p:pic>
      <p:sp>
        <p:nvSpPr>
          <p:cNvPr id="7" name="Rectangle 6"/>
          <p:cNvSpPr/>
          <p:nvPr/>
        </p:nvSpPr>
        <p:spPr>
          <a:xfrm>
            <a:off x="2133600" y="6211669"/>
            <a:ext cx="7010400" cy="646331"/>
          </a:xfrm>
          <a:prstGeom prst="rect">
            <a:avLst/>
          </a:prstGeom>
        </p:spPr>
        <p:txBody>
          <a:bodyPr wrap="square">
            <a:spAutoFit/>
          </a:bodyPr>
          <a:lstStyle/>
          <a:p>
            <a:r>
              <a:rPr lang="en-US" dirty="0" smtClean="0"/>
              <a:t>http://www.in.gov/dcs/3524.htm</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457200"/>
          </a:xfrm>
        </p:spPr>
        <p:txBody>
          <a:bodyPr>
            <a:noAutofit/>
          </a:bodyPr>
          <a:lstStyle/>
          <a:p>
            <a:r>
              <a:rPr lang="en-US" sz="3600" dirty="0" smtClean="0"/>
              <a:t/>
            </a:r>
            <a:br>
              <a:rPr lang="en-US" sz="3600" dirty="0" smtClean="0"/>
            </a:br>
            <a:r>
              <a:rPr lang="en-US" sz="3600" dirty="0" smtClean="0"/>
              <a:t>Services:</a:t>
            </a:r>
            <a:endParaRPr lang="en-US" sz="3600" dirty="0"/>
          </a:p>
        </p:txBody>
      </p:sp>
      <p:sp>
        <p:nvSpPr>
          <p:cNvPr id="2" name="Content Placeholder 1"/>
          <p:cNvSpPr>
            <a:spLocks noGrp="1"/>
          </p:cNvSpPr>
          <p:nvPr>
            <p:ph sz="quarter" idx="2"/>
          </p:nvPr>
        </p:nvSpPr>
        <p:spPr>
          <a:xfrm>
            <a:off x="457200" y="1524000"/>
            <a:ext cx="8001000" cy="3276600"/>
          </a:xfrm>
        </p:spPr>
        <p:style>
          <a:lnRef idx="2">
            <a:schemeClr val="accent1"/>
          </a:lnRef>
          <a:fillRef idx="1">
            <a:schemeClr val="lt1"/>
          </a:fillRef>
          <a:effectRef idx="0">
            <a:schemeClr val="accent1"/>
          </a:effectRef>
          <a:fontRef idx="minor">
            <a:schemeClr val="dk1"/>
          </a:fontRef>
        </p:style>
        <p:txBody>
          <a:bodyPr>
            <a:normAutofit/>
          </a:bodyPr>
          <a:lstStyle/>
          <a:p>
            <a:endParaRPr lang="en-US" sz="2200" dirty="0" smtClean="0"/>
          </a:p>
          <a:p>
            <a:r>
              <a:rPr lang="en-US" sz="2200" dirty="0" smtClean="0"/>
              <a:t>Cross System Care Coordination</a:t>
            </a:r>
          </a:p>
          <a:p>
            <a:r>
              <a:rPr lang="en-US" sz="2200" dirty="0" smtClean="0"/>
              <a:t>Children’s Mental Health Initiative</a:t>
            </a:r>
          </a:p>
          <a:p>
            <a:r>
              <a:rPr lang="en-US" sz="2200" dirty="0" smtClean="0"/>
              <a:t>Post Adoption Services</a:t>
            </a:r>
          </a:p>
          <a:p>
            <a:r>
              <a:rPr lang="en-US" sz="2200" dirty="0" smtClean="0"/>
              <a:t>Voluntary Residential Services Oversight</a:t>
            </a:r>
          </a:p>
          <a:p>
            <a:r>
              <a:rPr lang="en-US" sz="2200" dirty="0" smtClean="0"/>
              <a:t>Specialized Services Pilot: Care Coordination/Behavior Intervention Services</a:t>
            </a:r>
          </a:p>
          <a:p>
            <a:endParaRPr lang="en-US" sz="1800" dirty="0" smtClean="0"/>
          </a:p>
          <a:p>
            <a:endParaRPr lang="en-US" sz="1800" dirty="0"/>
          </a:p>
        </p:txBody>
      </p:sp>
      <p:sp>
        <p:nvSpPr>
          <p:cNvPr id="7" name="TextBox 6"/>
          <p:cNvSpPr txBox="1"/>
          <p:nvPr/>
        </p:nvSpPr>
        <p:spPr>
          <a:xfrm>
            <a:off x="0" y="762000"/>
            <a:ext cx="8686800" cy="759182"/>
          </a:xfrm>
          <a:prstGeom prst="rect">
            <a:avLst/>
          </a:prstGeom>
          <a:noFill/>
        </p:spPr>
        <p:txBody>
          <a:bodyPr wrap="square" rtlCol="0">
            <a:spAutoFit/>
          </a:bodyPr>
          <a:lstStyle/>
          <a:p>
            <a:pPr marL="365760" lvl="1" indent="-256032">
              <a:spcBef>
                <a:spcPts val="400"/>
              </a:spcBef>
              <a:buSzPct val="68000"/>
              <a:buNone/>
            </a:pPr>
            <a:r>
              <a:rPr lang="en-US" sz="1800" dirty="0" smtClean="0"/>
              <a:t>	</a:t>
            </a:r>
            <a:r>
              <a:rPr lang="en-US" sz="2000" dirty="0" smtClean="0"/>
              <a:t>The purpose of this RFP is to select providers for the following services:</a:t>
            </a:r>
          </a:p>
          <a:p>
            <a:pPr marL="365760" lvl="1" indent="-256032">
              <a:spcBef>
                <a:spcPts val="400"/>
              </a:spcBef>
              <a:buSzPct val="68000"/>
              <a:buNone/>
            </a:pPr>
            <a:r>
              <a:rPr lang="en-US" sz="2000" dirty="0" smtClean="0"/>
              <a:t>	</a:t>
            </a:r>
          </a:p>
        </p:txBody>
      </p:sp>
      <p:sp>
        <p:nvSpPr>
          <p:cNvPr id="9" name="Rectangle 8"/>
          <p:cNvSpPr/>
          <p:nvPr/>
        </p:nvSpPr>
        <p:spPr>
          <a:xfrm>
            <a:off x="457200" y="5181600"/>
            <a:ext cx="8382000" cy="646331"/>
          </a:xfrm>
          <a:prstGeom prst="rect">
            <a:avLst/>
          </a:prstGeom>
        </p:spPr>
        <p:txBody>
          <a:bodyPr wrap="square">
            <a:spAutoFit/>
          </a:bodyPr>
          <a:lstStyle/>
          <a:p>
            <a:pPr>
              <a:buNone/>
            </a:pPr>
            <a:r>
              <a:rPr lang="en-US" b="1" dirty="0" smtClean="0"/>
              <a:t>Contract period: </a:t>
            </a:r>
            <a:r>
              <a:rPr lang="en-US" dirty="0" smtClean="0"/>
              <a:t>7/1/15-6/30/17</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a:bodyPr>
          <a:lstStyle/>
          <a:p>
            <a:endParaRPr lang="en-US" sz="3600" dirty="0" smtClean="0"/>
          </a:p>
          <a:p>
            <a:endParaRPr lang="en-US" dirty="0"/>
          </a:p>
        </p:txBody>
      </p:sp>
      <p:graphicFrame>
        <p:nvGraphicFramePr>
          <p:cNvPr id="4" name="Table 3"/>
          <p:cNvGraphicFramePr>
            <a:graphicFrameLocks noGrp="1"/>
          </p:cNvGraphicFramePr>
          <p:nvPr/>
        </p:nvGraphicFramePr>
        <p:xfrm>
          <a:off x="-2" y="0"/>
          <a:ext cx="9144001" cy="7087021"/>
        </p:xfrm>
        <a:graphic>
          <a:graphicData uri="http://schemas.openxmlformats.org/drawingml/2006/table">
            <a:tbl>
              <a:tblPr/>
              <a:tblGrid>
                <a:gridCol w="1106984"/>
                <a:gridCol w="1592239"/>
                <a:gridCol w="1592239"/>
                <a:gridCol w="1440598"/>
                <a:gridCol w="1440598"/>
                <a:gridCol w="1971343"/>
              </a:tblGrid>
              <a:tr h="869101">
                <a:tc>
                  <a:txBody>
                    <a:bodyPr/>
                    <a:lstStyle/>
                    <a:p>
                      <a:endParaRPr lang="en-US" sz="600" strike="noStrike" dirty="0">
                        <a:latin typeface="Times New Roman"/>
                      </a:endParaRP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Cross Systems Care Coordination (all inclusive)</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Children’s Mental Health Initiative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Post Adoption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Voluntary Residential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a:solidFill>
                            <a:srgbClr val="000000"/>
                          </a:solidFill>
                          <a:latin typeface="Times New Roman"/>
                          <a:ea typeface="Times New Roman"/>
                        </a:rPr>
                        <a:t>Specialized Services Pilot:</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Care Coordination/</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Behavior Intervention Services</a:t>
                      </a:r>
                      <a:endParaRPr lang="en-US" sz="1200" strike="noStrike">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r>
              <a:tr h="695281">
                <a:tc>
                  <a:txBody>
                    <a:bodyPr/>
                    <a:lstStyle/>
                    <a:p>
                      <a:pPr marL="0" marR="0">
                        <a:spcBef>
                          <a:spcPts val="0"/>
                        </a:spcBef>
                        <a:spcAft>
                          <a:spcPts val="0"/>
                        </a:spcAft>
                      </a:pPr>
                      <a:r>
                        <a:rPr lang="en-US" sz="1200" strike="noStrike" dirty="0">
                          <a:solidFill>
                            <a:srgbClr val="000000"/>
                          </a:solidFill>
                          <a:latin typeface="Times New Roman"/>
                          <a:ea typeface="Times New Roman"/>
                        </a:rPr>
                        <a:t>DCS/PO case?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CHINS or Juvenile Probation</a:t>
                      </a:r>
                    </a:p>
                    <a:p>
                      <a:pPr marL="0" marR="0">
                        <a:spcBef>
                          <a:spcPts val="0"/>
                        </a:spcBef>
                        <a:spcAft>
                          <a:spcPts val="0"/>
                        </a:spcAft>
                      </a:pPr>
                      <a:r>
                        <a:rPr lang="en-US" sz="1200" strike="noStrike" dirty="0">
                          <a:solidFill>
                            <a:srgbClr val="000000"/>
                          </a:solidFill>
                          <a:latin typeface="Times New Roman"/>
                          <a:ea typeface="Times New Roman"/>
                        </a:rPr>
                        <a:t>Case Required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r>
              <a:tr h="2346539">
                <a:tc>
                  <a:txBody>
                    <a:bodyPr/>
                    <a:lstStyle/>
                    <a:p>
                      <a:pPr marL="0" marR="0">
                        <a:spcBef>
                          <a:spcPts val="0"/>
                        </a:spcBef>
                        <a:spcAft>
                          <a:spcPts val="0"/>
                        </a:spcAft>
                      </a:pPr>
                      <a:r>
                        <a:rPr lang="en-US" sz="1200" strike="noStrike" dirty="0">
                          <a:solidFill>
                            <a:srgbClr val="000000"/>
                          </a:solidFill>
                          <a:latin typeface="Times New Roman"/>
                          <a:ea typeface="Times New Roman"/>
                        </a:rPr>
                        <a:t>Target Population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with complex needs who are not eligible for Children’s Mental Health Wraparound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CANS behavioral health 4, 5, or 6</a:t>
                      </a:r>
                    </a:p>
                    <a:p>
                      <a:pPr marL="0" marR="0">
                        <a:spcBef>
                          <a:spcPts val="0"/>
                        </a:spcBef>
                        <a:spcAft>
                          <a:spcPts val="0"/>
                        </a:spcAft>
                      </a:pPr>
                      <a:r>
                        <a:rPr lang="en-US" sz="1200" strike="noStrike" dirty="0">
                          <a:solidFill>
                            <a:srgbClr val="000000"/>
                          </a:solidFill>
                          <a:latin typeface="Times New Roman"/>
                          <a:ea typeface="Times New Roman"/>
                        </a:rPr>
                        <a:t>DCS/DMHA algorithm =1 </a:t>
                      </a:r>
                    </a:p>
                    <a:p>
                      <a:pPr marL="0" marR="0">
                        <a:spcBef>
                          <a:spcPts val="0"/>
                        </a:spcBef>
                        <a:spcAft>
                          <a:spcPts val="0"/>
                        </a:spcAft>
                      </a:pPr>
                      <a:r>
                        <a:rPr lang="en-US" sz="1200" strike="noStrike" dirty="0">
                          <a:solidFill>
                            <a:srgbClr val="000000"/>
                          </a:solidFill>
                          <a:latin typeface="Times New Roman"/>
                          <a:ea typeface="Times New Roman"/>
                        </a:rPr>
                        <a:t> 2+ diagnoses </a:t>
                      </a:r>
                    </a:p>
                    <a:p>
                      <a:pPr marL="0" marR="0">
                        <a:spcBef>
                          <a:spcPts val="0"/>
                        </a:spcBef>
                        <a:spcAft>
                          <a:spcPts val="0"/>
                        </a:spcAft>
                      </a:pPr>
                      <a:r>
                        <a:rPr lang="en-US" sz="1200" strike="noStrike" dirty="0">
                          <a:solidFill>
                            <a:srgbClr val="000000"/>
                          </a:solidFill>
                          <a:latin typeface="Times New Roman"/>
                          <a:ea typeface="Times New Roman"/>
                        </a:rPr>
                        <a:t>Children who are at very high risk of out of home placement because they are a danger to themselves or others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who have been adopted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involved in the Children’s Mental Health Initiative and/or Post Adoption Services, who are a danger to themselves or others and cannot be maintained safely in the community with the available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 Marion County or surrounding counties who are identified by the Multidisciplinary Team as being at very high risk of residential placement.  The child/youth must have developmental delays, autism, intellectual disabilities, or are dually diagnosed.</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912023">
                <a:tc>
                  <a:txBody>
                    <a:bodyPr/>
                    <a:lstStyle/>
                    <a:p>
                      <a:pPr marL="0" marR="0">
                        <a:spcBef>
                          <a:spcPts val="0"/>
                        </a:spcBef>
                        <a:spcAft>
                          <a:spcPts val="0"/>
                        </a:spcAft>
                      </a:pPr>
                      <a:r>
                        <a:rPr lang="en-US" sz="1200" strike="noStrike" dirty="0">
                          <a:solidFill>
                            <a:srgbClr val="000000"/>
                          </a:solidFill>
                          <a:latin typeface="Times New Roman"/>
                          <a:ea typeface="Times New Roman"/>
                        </a:rPr>
                        <a:t>Services included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group home or foster care Placements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Wraparound Facilitation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Habilitation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Training for Unpaid Caregivers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MRO equivalent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Voluntary Residential Services Oversight </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Residential Services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Behavior Interventions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community based services</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r>
              <a:tr h="948111">
                <a:tc>
                  <a:txBody>
                    <a:bodyPr/>
                    <a:lstStyle/>
                    <a:p>
                      <a:pPr marL="0" marR="0">
                        <a:spcBef>
                          <a:spcPts val="0"/>
                        </a:spcBef>
                        <a:spcAft>
                          <a:spcPts val="0"/>
                        </a:spcAft>
                      </a:pPr>
                      <a:r>
                        <a:rPr lang="en-US" sz="1200" strike="noStrike" dirty="0">
                          <a:solidFill>
                            <a:srgbClr val="000000"/>
                          </a:solidFill>
                          <a:latin typeface="Times New Roman"/>
                          <a:ea typeface="Times New Roman"/>
                        </a:rPr>
                        <a:t>Payment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Per Diem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Fee for service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a:t>
                      </a:r>
                    </a:p>
                    <a:p>
                      <a:pPr marL="0" marR="0">
                        <a:spcBef>
                          <a:spcPts val="0"/>
                        </a:spcBef>
                        <a:spcAft>
                          <a:spcPts val="0"/>
                        </a:spcAft>
                      </a:pPr>
                      <a:r>
                        <a:rPr lang="en-US" sz="1200" strike="noStrike">
                          <a:solidFill>
                            <a:srgbClr val="000000"/>
                          </a:solidFill>
                          <a:latin typeface="Times New Roman"/>
                          <a:ea typeface="Times New Roman"/>
                        </a:rPr>
                        <a:t>Per diem for placement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228600" marR="0">
                        <a:spcBef>
                          <a:spcPts val="0"/>
                        </a:spcBef>
                        <a:spcAft>
                          <a:spcPts val="0"/>
                        </a:spcAft>
                      </a:pPr>
                      <a:r>
                        <a:rPr lang="en-US" sz="1200" strike="noStrike" dirty="0">
                          <a:solidFill>
                            <a:srgbClr val="000000"/>
                          </a:solidFill>
                          <a:latin typeface="Times New Roman"/>
                          <a:ea typeface="Times New Roman"/>
                        </a:rPr>
                        <a:t>Actual Cost</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a:bodyPr>
          <a:lstStyle/>
          <a:p>
            <a:endParaRPr lang="en-US" sz="3600" dirty="0" smtClean="0"/>
          </a:p>
          <a:p>
            <a:endParaRPr lang="en-US" dirty="0"/>
          </a:p>
        </p:txBody>
      </p:sp>
      <p:graphicFrame>
        <p:nvGraphicFramePr>
          <p:cNvPr id="4" name="Table 3"/>
          <p:cNvGraphicFramePr>
            <a:graphicFrameLocks noGrp="1"/>
          </p:cNvGraphicFramePr>
          <p:nvPr/>
        </p:nvGraphicFramePr>
        <p:xfrm>
          <a:off x="-2" y="0"/>
          <a:ext cx="9144001" cy="7087021"/>
        </p:xfrm>
        <a:graphic>
          <a:graphicData uri="http://schemas.openxmlformats.org/drawingml/2006/table">
            <a:tbl>
              <a:tblPr/>
              <a:tblGrid>
                <a:gridCol w="1106984"/>
                <a:gridCol w="1592239"/>
                <a:gridCol w="1592239"/>
                <a:gridCol w="1440598"/>
                <a:gridCol w="1440598"/>
                <a:gridCol w="1971343"/>
              </a:tblGrid>
              <a:tr h="869101">
                <a:tc>
                  <a:txBody>
                    <a:bodyPr/>
                    <a:lstStyle/>
                    <a:p>
                      <a:endParaRPr lang="en-US" sz="600" strike="noStrike" dirty="0">
                        <a:latin typeface="Times New Roman"/>
                      </a:endParaRP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Cross Systems Care Coordination (all inclusive)</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Children’s Mental Health Initiative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Post Adoption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dirty="0">
                          <a:solidFill>
                            <a:srgbClr val="000000"/>
                          </a:solidFill>
                          <a:latin typeface="Times New Roman"/>
                          <a:ea typeface="Times New Roman"/>
                        </a:rPr>
                        <a:t>Voluntary Residential Services </a:t>
                      </a:r>
                      <a:endParaRPr lang="en-US" sz="1200" strike="noStrike" dirty="0">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b="1" strike="noStrike">
                          <a:solidFill>
                            <a:srgbClr val="000000"/>
                          </a:solidFill>
                          <a:latin typeface="Times New Roman"/>
                          <a:ea typeface="Times New Roman"/>
                        </a:rPr>
                        <a:t>Specialized Services Pilot:</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Care Coordination/</a:t>
                      </a:r>
                      <a:endParaRPr lang="en-US" sz="1200" strike="noStrike">
                        <a:solidFill>
                          <a:srgbClr val="000000"/>
                        </a:solidFill>
                        <a:latin typeface="Times New Roman"/>
                        <a:ea typeface="Times New Roman"/>
                      </a:endParaRPr>
                    </a:p>
                    <a:p>
                      <a:pPr marL="0" marR="0">
                        <a:spcBef>
                          <a:spcPts val="0"/>
                        </a:spcBef>
                        <a:spcAft>
                          <a:spcPts val="0"/>
                        </a:spcAft>
                      </a:pPr>
                      <a:r>
                        <a:rPr lang="en-US" sz="1200" b="1" strike="noStrike">
                          <a:solidFill>
                            <a:srgbClr val="000000"/>
                          </a:solidFill>
                          <a:latin typeface="Times New Roman"/>
                          <a:ea typeface="Times New Roman"/>
                        </a:rPr>
                        <a:t>Behavior Intervention Services</a:t>
                      </a:r>
                      <a:endParaRPr lang="en-US" sz="1200" strike="noStrike">
                        <a:solidFill>
                          <a:srgbClr val="000000"/>
                        </a:solidFill>
                        <a:latin typeface="Times New Roman"/>
                        <a:ea typeface="Times New Roman"/>
                      </a:endParaRP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695281">
                <a:tc>
                  <a:txBody>
                    <a:bodyPr/>
                    <a:lstStyle/>
                    <a:p>
                      <a:pPr marL="0" marR="0">
                        <a:spcBef>
                          <a:spcPts val="0"/>
                        </a:spcBef>
                        <a:spcAft>
                          <a:spcPts val="0"/>
                        </a:spcAft>
                      </a:pPr>
                      <a:r>
                        <a:rPr lang="en-US" sz="1200" strike="noStrike" dirty="0">
                          <a:solidFill>
                            <a:srgbClr val="000000"/>
                          </a:solidFill>
                          <a:latin typeface="Times New Roman"/>
                          <a:ea typeface="Times New Roman"/>
                        </a:rPr>
                        <a:t>DCS/PO case?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CHINS or Juvenile Probation</a:t>
                      </a:r>
                    </a:p>
                    <a:p>
                      <a:pPr marL="0" marR="0">
                        <a:spcBef>
                          <a:spcPts val="0"/>
                        </a:spcBef>
                        <a:spcAft>
                          <a:spcPts val="0"/>
                        </a:spcAft>
                      </a:pPr>
                      <a:r>
                        <a:rPr lang="en-US" sz="1200" strike="noStrike" dirty="0">
                          <a:solidFill>
                            <a:srgbClr val="000000"/>
                          </a:solidFill>
                          <a:latin typeface="Times New Roman"/>
                          <a:ea typeface="Times New Roman"/>
                        </a:rPr>
                        <a:t>Case Required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Cannot have an open case with DCS or Juvenile Probation</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2346539">
                <a:tc>
                  <a:txBody>
                    <a:bodyPr/>
                    <a:lstStyle/>
                    <a:p>
                      <a:pPr marL="0" marR="0">
                        <a:spcBef>
                          <a:spcPts val="0"/>
                        </a:spcBef>
                        <a:spcAft>
                          <a:spcPts val="0"/>
                        </a:spcAft>
                      </a:pPr>
                      <a:r>
                        <a:rPr lang="en-US" sz="1200" strike="noStrike" dirty="0">
                          <a:solidFill>
                            <a:srgbClr val="000000"/>
                          </a:solidFill>
                          <a:latin typeface="Times New Roman"/>
                          <a:ea typeface="Times New Roman"/>
                        </a:rPr>
                        <a:t>Target Population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with complex needs who are not eligible for Children’s Mental Health Wraparound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CANS behavioral health 4, 5, or 6</a:t>
                      </a:r>
                    </a:p>
                    <a:p>
                      <a:pPr marL="0" marR="0">
                        <a:spcBef>
                          <a:spcPts val="0"/>
                        </a:spcBef>
                        <a:spcAft>
                          <a:spcPts val="0"/>
                        </a:spcAft>
                      </a:pPr>
                      <a:r>
                        <a:rPr lang="en-US" sz="1200" strike="noStrike" dirty="0">
                          <a:solidFill>
                            <a:srgbClr val="000000"/>
                          </a:solidFill>
                          <a:latin typeface="Times New Roman"/>
                          <a:ea typeface="Times New Roman"/>
                        </a:rPr>
                        <a:t>DCS/DMHA algorithm =1 </a:t>
                      </a:r>
                    </a:p>
                    <a:p>
                      <a:pPr marL="0" marR="0">
                        <a:spcBef>
                          <a:spcPts val="0"/>
                        </a:spcBef>
                        <a:spcAft>
                          <a:spcPts val="0"/>
                        </a:spcAft>
                      </a:pPr>
                      <a:r>
                        <a:rPr lang="en-US" sz="1200" strike="noStrike" dirty="0">
                          <a:solidFill>
                            <a:srgbClr val="000000"/>
                          </a:solidFill>
                          <a:latin typeface="Times New Roman"/>
                          <a:ea typeface="Times New Roman"/>
                        </a:rPr>
                        <a:t> 2+ diagnoses </a:t>
                      </a:r>
                    </a:p>
                    <a:p>
                      <a:pPr marL="0" marR="0">
                        <a:spcBef>
                          <a:spcPts val="0"/>
                        </a:spcBef>
                        <a:spcAft>
                          <a:spcPts val="0"/>
                        </a:spcAft>
                      </a:pPr>
                      <a:r>
                        <a:rPr lang="en-US" sz="1200" strike="noStrike" dirty="0">
                          <a:solidFill>
                            <a:srgbClr val="000000"/>
                          </a:solidFill>
                          <a:latin typeface="Times New Roman"/>
                          <a:ea typeface="Times New Roman"/>
                        </a:rPr>
                        <a:t>Children who are at very high risk of out of home placement because they are a danger to themselves or others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who have been adopted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involved in the Children’s Mental Health Initiative and/or Post Adoption Services, who are a danger to themselves or others and cannot be maintained safely in the community with the available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Children in Marion County or surrounding counties who are identified by the Multidisciplinary Team as being at very high risk of residential placement.  The child/youth must have developmental delays, autism, intellectual disabilities, or are dually diagnosed.</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r h="1912023">
                <a:tc>
                  <a:txBody>
                    <a:bodyPr/>
                    <a:lstStyle/>
                    <a:p>
                      <a:pPr marL="0" marR="0">
                        <a:spcBef>
                          <a:spcPts val="0"/>
                        </a:spcBef>
                        <a:spcAft>
                          <a:spcPts val="0"/>
                        </a:spcAft>
                      </a:pPr>
                      <a:r>
                        <a:rPr lang="en-US" sz="1200" strike="noStrike" dirty="0">
                          <a:solidFill>
                            <a:srgbClr val="000000"/>
                          </a:solidFill>
                          <a:latin typeface="Times New Roman"/>
                          <a:ea typeface="Times New Roman"/>
                        </a:rPr>
                        <a:t>Services included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D0D8E8"/>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Residential, group home or foster care Placements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FFFF99"/>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Wraparound Facilitation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Habilitation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Training for Unpaid Caregivers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MRO equivalent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Therapy</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Other Services</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Respite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Voluntary Residential Services Oversight </a:t>
                      </a:r>
                    </a:p>
                    <a:p>
                      <a:pPr marL="342900" marR="0" lvl="0" indent="-342900">
                        <a:spcBef>
                          <a:spcPts val="0"/>
                        </a:spcBef>
                        <a:spcAft>
                          <a:spcPts val="0"/>
                        </a:spcAft>
                        <a:buFont typeface="Symbol"/>
                        <a:buChar char=""/>
                      </a:pPr>
                      <a:r>
                        <a:rPr lang="en-US" sz="1200" strike="noStrike">
                          <a:solidFill>
                            <a:srgbClr val="000000"/>
                          </a:solidFill>
                          <a:latin typeface="Times New Roman"/>
                          <a:ea typeface="Times New Roman"/>
                        </a:rPr>
                        <a:t>Residential Services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Care Coordination</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Behavior Interventions</a:t>
                      </a:r>
                    </a:p>
                    <a:p>
                      <a:pPr marL="342900" marR="0" lvl="0" indent="-342900">
                        <a:spcBef>
                          <a:spcPts val="0"/>
                        </a:spcBef>
                        <a:spcAft>
                          <a:spcPts val="0"/>
                        </a:spcAft>
                        <a:buFont typeface="Symbol"/>
                        <a:buChar char=""/>
                      </a:pPr>
                      <a:r>
                        <a:rPr lang="en-US" sz="1200" strike="noStrike" dirty="0">
                          <a:solidFill>
                            <a:srgbClr val="000000"/>
                          </a:solidFill>
                          <a:latin typeface="Times New Roman"/>
                          <a:ea typeface="Times New Roman"/>
                        </a:rPr>
                        <a:t>Other community based services</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r>
              <a:tr h="948111">
                <a:tc>
                  <a:txBody>
                    <a:bodyPr/>
                    <a:lstStyle/>
                    <a:p>
                      <a:pPr marL="0" marR="0">
                        <a:spcBef>
                          <a:spcPts val="0"/>
                        </a:spcBef>
                        <a:spcAft>
                          <a:spcPts val="0"/>
                        </a:spcAft>
                      </a:pPr>
                      <a:r>
                        <a:rPr lang="en-US" sz="1200" strike="noStrike" dirty="0">
                          <a:solidFill>
                            <a:srgbClr val="000000"/>
                          </a:solidFill>
                          <a:latin typeface="Times New Roman"/>
                          <a:ea typeface="Times New Roman"/>
                        </a:rPr>
                        <a:t>Payment </a:t>
                      </a:r>
                    </a:p>
                  </a:txBody>
                  <a:tcPr>
                    <a:lnL w="127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spcBef>
                          <a:spcPts val="0"/>
                        </a:spcBef>
                        <a:spcAft>
                          <a:spcPts val="0"/>
                        </a:spcAft>
                      </a:pPr>
                      <a:r>
                        <a:rPr lang="en-US" sz="1200" strike="noStrike" dirty="0">
                          <a:solidFill>
                            <a:srgbClr val="000000"/>
                          </a:solidFill>
                          <a:latin typeface="Times New Roman"/>
                          <a:ea typeface="Times New Roman"/>
                        </a:rPr>
                        <a:t>Per Diem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99"/>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Fee for service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 </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0" marR="0">
                        <a:spcBef>
                          <a:spcPts val="0"/>
                        </a:spcBef>
                        <a:spcAft>
                          <a:spcPts val="0"/>
                        </a:spcAft>
                      </a:pPr>
                      <a:r>
                        <a:rPr lang="en-US" sz="1200" strike="noStrike">
                          <a:solidFill>
                            <a:srgbClr val="000000"/>
                          </a:solidFill>
                          <a:latin typeface="Times New Roman"/>
                          <a:ea typeface="Times New Roman"/>
                        </a:rPr>
                        <a:t>Actual Cost</a:t>
                      </a:r>
                    </a:p>
                    <a:p>
                      <a:pPr marL="0" marR="0">
                        <a:spcBef>
                          <a:spcPts val="0"/>
                        </a:spcBef>
                        <a:spcAft>
                          <a:spcPts val="0"/>
                        </a:spcAft>
                      </a:pPr>
                      <a:r>
                        <a:rPr lang="en-US" sz="1200" strike="noStrike">
                          <a:solidFill>
                            <a:srgbClr val="000000"/>
                          </a:solidFill>
                          <a:latin typeface="Times New Roman"/>
                          <a:ea typeface="Times New Roman"/>
                        </a:rPr>
                        <a:t>Per diem for placement (not included in this RFP)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c>
                  <a:txBody>
                    <a:bodyPr/>
                    <a:lstStyle/>
                    <a:p>
                      <a:pPr marL="228600" marR="0">
                        <a:spcBef>
                          <a:spcPts val="0"/>
                        </a:spcBef>
                        <a:spcAft>
                          <a:spcPts val="0"/>
                        </a:spcAft>
                      </a:pPr>
                      <a:r>
                        <a:rPr lang="en-US" sz="1200" strike="noStrike" dirty="0">
                          <a:solidFill>
                            <a:srgbClr val="000000"/>
                          </a:solidFill>
                          <a:latin typeface="Times New Roman"/>
                          <a:ea typeface="Times New Roman"/>
                        </a:rPr>
                        <a:t>Actual Cost</a:t>
                      </a:r>
                    </a:p>
                  </a:txBody>
                  <a:tcPr>
                    <a:lnL w="28575"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75000"/>
                      </a:schemeClr>
                    </a:solidFill>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71600" y="1524000"/>
            <a:ext cx="7772400" cy="4953000"/>
          </a:xfrm>
        </p:spPr>
        <p:txBody>
          <a:bodyPr>
            <a:normAutofit fontScale="62500" lnSpcReduction="20000"/>
          </a:bodyPr>
          <a:lstStyle/>
          <a:p>
            <a:pPr>
              <a:buNone/>
            </a:pPr>
            <a:r>
              <a:rPr lang="en-US" dirty="0" smtClean="0"/>
              <a:t>Enhanced case management for cases in which the child/youth has significant needs which require an additional layer of support.  </a:t>
            </a:r>
          </a:p>
          <a:p>
            <a:pPr>
              <a:buNone/>
            </a:pPr>
            <a:endParaRPr lang="en-US" dirty="0" smtClean="0"/>
          </a:p>
          <a:p>
            <a:pPr>
              <a:buNone/>
            </a:pPr>
            <a:r>
              <a:rPr lang="en-US" dirty="0" smtClean="0"/>
              <a:t>Inclusive of all community based and placement services for the child—including services to family members to meet the needs of the child.  Review the service standard closely for included services.</a:t>
            </a:r>
          </a:p>
          <a:p>
            <a:pPr>
              <a:buNone/>
            </a:pPr>
            <a:endParaRPr lang="en-US" dirty="0" smtClean="0"/>
          </a:p>
          <a:p>
            <a:pPr>
              <a:buNone/>
            </a:pPr>
            <a:r>
              <a:rPr lang="en-US" dirty="0" smtClean="0"/>
              <a:t>Target Population includes children with:</a:t>
            </a:r>
          </a:p>
          <a:p>
            <a:pPr>
              <a:buNone/>
            </a:pPr>
            <a:r>
              <a:rPr lang="en-US" dirty="0" smtClean="0"/>
              <a:t> </a:t>
            </a:r>
          </a:p>
          <a:p>
            <a:pPr lvl="1"/>
            <a:r>
              <a:rPr lang="en-US" dirty="0" smtClean="0"/>
              <a:t>mental health issues and/or developmental delays/intellectual disabilities/autism and are  in residential placements or at risk of residential placements (but do not qualify for the Medicaid funded services, Medicaid Rehabilitation Option and/or Children’s Mental Health Wraparound Services)</a:t>
            </a:r>
          </a:p>
          <a:p>
            <a:pPr lvl="1"/>
            <a:r>
              <a:rPr lang="en-US" dirty="0" smtClean="0"/>
              <a:t>significant substance abuse issues in conjunction with mental health issues</a:t>
            </a:r>
          </a:p>
          <a:p>
            <a:pPr lvl="1"/>
            <a:r>
              <a:rPr lang="en-US" dirty="0" smtClean="0"/>
              <a:t>sexually maladaptive behaviors </a:t>
            </a:r>
          </a:p>
          <a:p>
            <a:pPr lvl="1"/>
            <a:r>
              <a:rPr lang="en-US" dirty="0" smtClean="0"/>
              <a:t>significant medical issues </a:t>
            </a:r>
          </a:p>
          <a:p>
            <a:pPr lvl="1"/>
            <a:r>
              <a:rPr lang="en-US" dirty="0" smtClean="0"/>
              <a:t>legal issues within the delinquency system in addition to child welfare system involvement</a:t>
            </a:r>
          </a:p>
          <a:p>
            <a:pPr lvl="1"/>
            <a:r>
              <a:rPr lang="en-US" dirty="0" smtClean="0"/>
              <a:t>significant </a:t>
            </a:r>
            <a:r>
              <a:rPr lang="en-US" dirty="0" err="1" smtClean="0"/>
              <a:t>criminogenic</a:t>
            </a:r>
            <a:r>
              <a:rPr lang="en-US" dirty="0" smtClean="0"/>
              <a:t> risk and needs</a:t>
            </a:r>
          </a:p>
        </p:txBody>
      </p:sp>
      <p:sp>
        <p:nvSpPr>
          <p:cNvPr id="3" name="Title 2"/>
          <p:cNvSpPr>
            <a:spLocks noGrp="1"/>
          </p:cNvSpPr>
          <p:nvPr>
            <p:ph type="title"/>
          </p:nvPr>
        </p:nvSpPr>
        <p:spPr>
          <a:xfrm>
            <a:off x="1371600" y="228600"/>
            <a:ext cx="8229600" cy="1143000"/>
          </a:xfrm>
        </p:spPr>
        <p:txBody>
          <a:bodyPr>
            <a:normAutofit/>
          </a:bodyPr>
          <a:lstStyle/>
          <a:p>
            <a:r>
              <a:rPr lang="en-US" sz="3600" dirty="0" smtClean="0"/>
              <a:t>Cross Systems Care Coordination</a:t>
            </a:r>
            <a:endParaRPr lang="en-US" sz="3600"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71600" y="1371600"/>
            <a:ext cx="7391400" cy="4525963"/>
          </a:xfrm>
        </p:spPr>
        <p:txBody>
          <a:bodyPr>
            <a:normAutofit fontScale="70000" lnSpcReduction="20000"/>
          </a:bodyPr>
          <a:lstStyle/>
          <a:p>
            <a:endParaRPr lang="en-US" dirty="0" smtClean="0"/>
          </a:p>
          <a:p>
            <a:pPr>
              <a:buNone/>
            </a:pPr>
            <a:r>
              <a:rPr lang="en-US" dirty="0" smtClean="0"/>
              <a:t>Applicants should propose a per diem rate for </a:t>
            </a:r>
            <a:r>
              <a:rPr lang="en-US" u="sng" dirty="0" smtClean="0"/>
              <a:t>each </a:t>
            </a:r>
            <a:r>
              <a:rPr lang="en-US" dirty="0" smtClean="0"/>
              <a:t>of the following:</a:t>
            </a:r>
          </a:p>
          <a:p>
            <a:pPr>
              <a:buNone/>
            </a:pPr>
            <a:endParaRPr lang="en-US" dirty="0" smtClean="0"/>
          </a:p>
          <a:p>
            <a:pPr lvl="1"/>
            <a:r>
              <a:rPr lang="en-US" sz="2400" dirty="0" smtClean="0"/>
              <a:t>Intensive – Youth in Residential Treatment, Day Treatment or Group Home placements</a:t>
            </a:r>
            <a:endParaRPr lang="en-US" sz="2000" dirty="0" smtClean="0"/>
          </a:p>
          <a:p>
            <a:pPr lvl="1"/>
            <a:r>
              <a:rPr lang="en-US" sz="2400" dirty="0" smtClean="0"/>
              <a:t>Intervention – Youth at risk for Residential Treatment placements</a:t>
            </a:r>
            <a:endParaRPr lang="en-US" sz="2000" dirty="0" smtClean="0"/>
          </a:p>
          <a:p>
            <a:pPr lvl="1"/>
            <a:r>
              <a:rPr lang="en-US" sz="2400" dirty="0" smtClean="0"/>
              <a:t>Early Intervention – Youth with functional impairments across multiple life domains but who are currently functioning appropriately in the community</a:t>
            </a:r>
            <a:endParaRPr lang="en-US" sz="2000" dirty="0" smtClean="0"/>
          </a:p>
          <a:p>
            <a:pPr lvl="1"/>
            <a:r>
              <a:rPr lang="en-US" sz="2400" dirty="0" err="1" smtClean="0"/>
              <a:t>Noneligible</a:t>
            </a:r>
            <a:r>
              <a:rPr lang="en-US" sz="2400" dirty="0" smtClean="0"/>
              <a:t> sibling</a:t>
            </a:r>
            <a:endParaRPr lang="en-US" sz="2000" dirty="0" smtClean="0"/>
          </a:p>
          <a:p>
            <a:pPr>
              <a:buNone/>
            </a:pPr>
            <a:endParaRPr lang="en-US" dirty="0" smtClean="0"/>
          </a:p>
          <a:p>
            <a:pPr>
              <a:buNone/>
            </a:pPr>
            <a:r>
              <a:rPr lang="en-US" dirty="0" smtClean="0"/>
              <a:t>The per diem will start the day of the first face to face contact after recommendation for acceptance into this program is approved by DCS.  Referrals will be made for 6 month time periods and the tier of service will remain unchanged for that time period. </a:t>
            </a:r>
            <a:endParaRPr lang="en-US" dirty="0"/>
          </a:p>
        </p:txBody>
      </p:sp>
      <p:sp>
        <p:nvSpPr>
          <p:cNvPr id="3" name="Title 2"/>
          <p:cNvSpPr>
            <a:spLocks noGrp="1"/>
          </p:cNvSpPr>
          <p:nvPr>
            <p:ph type="title"/>
          </p:nvPr>
        </p:nvSpPr>
        <p:spPr>
          <a:xfrm>
            <a:off x="1447800" y="228600"/>
            <a:ext cx="8229600" cy="1143000"/>
          </a:xfrm>
        </p:spPr>
        <p:txBody>
          <a:bodyPr>
            <a:normAutofit fontScale="90000"/>
          </a:bodyPr>
          <a:lstStyle/>
          <a:p>
            <a:r>
              <a:rPr lang="en-US" dirty="0" smtClean="0"/>
              <a:t>Rates for Cross Systems Care Coordination</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28800" y="1481328"/>
            <a:ext cx="6858000" cy="4525963"/>
          </a:xfrm>
        </p:spPr>
        <p:txBody>
          <a:bodyPr/>
          <a:lstStyle/>
          <a:p>
            <a:r>
              <a:rPr lang="en-US" dirty="0" smtClean="0"/>
              <a:t>Service Narrative (1)</a:t>
            </a:r>
          </a:p>
          <a:p>
            <a:r>
              <a:rPr lang="en-US" dirty="0" smtClean="0"/>
              <a:t>Budget Template (1)</a:t>
            </a:r>
          </a:p>
          <a:p>
            <a:r>
              <a:rPr lang="en-US" dirty="0" smtClean="0"/>
              <a:t>Budget Narrative (1)</a:t>
            </a:r>
          </a:p>
          <a:p>
            <a:endParaRPr lang="en-US" dirty="0" smtClean="0"/>
          </a:p>
          <a:p>
            <a:pPr>
              <a:buNone/>
            </a:pPr>
            <a:endParaRPr lang="en-US" dirty="0" smtClean="0"/>
          </a:p>
          <a:p>
            <a:endParaRPr lang="en-US" dirty="0"/>
          </a:p>
        </p:txBody>
      </p:sp>
      <p:sp>
        <p:nvSpPr>
          <p:cNvPr id="3" name="Title 2"/>
          <p:cNvSpPr>
            <a:spLocks noGrp="1"/>
          </p:cNvSpPr>
          <p:nvPr>
            <p:ph type="title"/>
          </p:nvPr>
        </p:nvSpPr>
        <p:spPr>
          <a:xfrm>
            <a:off x="1600200" y="274638"/>
            <a:ext cx="7086600" cy="1143000"/>
          </a:xfrm>
        </p:spPr>
        <p:txBody>
          <a:bodyPr/>
          <a:lstStyle/>
          <a:p>
            <a:r>
              <a:rPr lang="en-US" dirty="0" smtClean="0"/>
              <a:t>CSCC</a:t>
            </a:r>
            <a:endParaRPr lang="en-US"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9802</TotalTime>
  <Words>2483</Words>
  <Application>Microsoft Office PowerPoint</Application>
  <PresentationFormat>On-screen Show (4:3)</PresentationFormat>
  <Paragraphs>445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Request for Proposals  Issued: 2/10/2015  Department of Child Services, Services and Outcomes  </vt:lpstr>
      <vt:lpstr>Purpose of Webinar </vt:lpstr>
      <vt:lpstr>RFP Documents </vt:lpstr>
      <vt:lpstr> Services:</vt:lpstr>
      <vt:lpstr>Slide 5</vt:lpstr>
      <vt:lpstr>Slide 6</vt:lpstr>
      <vt:lpstr>Cross Systems Care Coordination</vt:lpstr>
      <vt:lpstr>Rates for Cross Systems Care Coordination</vt:lpstr>
      <vt:lpstr>CSCC</vt:lpstr>
      <vt:lpstr>Slide 10</vt:lpstr>
      <vt:lpstr>CMHI </vt:lpstr>
      <vt:lpstr>CMHI </vt:lpstr>
      <vt:lpstr>CMHI</vt:lpstr>
      <vt:lpstr>Slide 14</vt:lpstr>
      <vt:lpstr>  Post Adoption Services</vt:lpstr>
      <vt:lpstr>Post Adoption Services</vt:lpstr>
      <vt:lpstr>Post Adoption Services</vt:lpstr>
      <vt:lpstr>Slide 18</vt:lpstr>
      <vt:lpstr>Voluntary Residential Services Oversight</vt:lpstr>
      <vt:lpstr>Voluntary Residential Services Oversight</vt:lpstr>
      <vt:lpstr>Voluntary Residential Services Oversight</vt:lpstr>
      <vt:lpstr>Slide 22</vt:lpstr>
      <vt:lpstr>Specialized Services Pilot </vt:lpstr>
      <vt:lpstr>Specialized Services Pilot</vt:lpstr>
      <vt:lpstr>Full Application</vt:lpstr>
      <vt:lpstr>RFP Milestones </vt:lpstr>
      <vt:lpstr>Thank you! </vt:lpstr>
    </vt:vector>
  </TitlesOfParts>
  <Company>FSSA - State of Indiana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Christine Freiman</dc:creator>
  <cp:lastModifiedBy>mlammert</cp:lastModifiedBy>
  <cp:revision>707</cp:revision>
  <dcterms:created xsi:type="dcterms:W3CDTF">2005-05-18T20:13:33Z</dcterms:created>
  <dcterms:modified xsi:type="dcterms:W3CDTF">2015-02-18T17:29:01Z</dcterms:modified>
</cp:coreProperties>
</file>