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2.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theme/themeOverride3.xml" ContentType="application/vnd.openxmlformats-officedocument.themeOverride+xml"/>
  <Override PartName="/ppt/drawings/drawing3.xml" ContentType="application/vnd.openxmlformats-officedocument.drawingml.chartshapes+xml"/>
  <Override PartName="/ppt/charts/chart4.xml" ContentType="application/vnd.openxmlformats-officedocument.drawingml.chart+xml"/>
  <Override PartName="/ppt/theme/themeOverride4.xml" ContentType="application/vnd.openxmlformats-officedocument.themeOverride+xml"/>
  <Override PartName="/ppt/drawings/drawing4.xml" ContentType="application/vnd.openxmlformats-officedocument.drawingml.chartshapes+xml"/>
  <Override PartName="/ppt/charts/chart5.xml" ContentType="application/vnd.openxmlformats-officedocument.drawingml.chart+xml"/>
  <Override PartName="/ppt/theme/themeOverride5.xml" ContentType="application/vnd.openxmlformats-officedocument.themeOverride+xml"/>
  <Override PartName="/ppt/drawings/drawing5.xml" ContentType="application/vnd.openxmlformats-officedocument.drawingml.chartshapes+xml"/>
  <Override PartName="/ppt/charts/chart6.xml" ContentType="application/vnd.openxmlformats-officedocument.drawingml.chart+xml"/>
  <Override PartName="/ppt/theme/themeOverride6.xml" ContentType="application/vnd.openxmlformats-officedocument.themeOverride+xml"/>
  <Override PartName="/ppt/drawings/drawing6.xml" ContentType="application/vnd.openxmlformats-officedocument.drawingml.chartshapes+xml"/>
  <Override PartName="/ppt/charts/chart7.xml" ContentType="application/vnd.openxmlformats-officedocument.drawingml.chart+xml"/>
  <Override PartName="/ppt/theme/themeOverride7.xml" ContentType="application/vnd.openxmlformats-officedocument.themeOverride+xml"/>
  <Override PartName="/ppt/drawings/drawing7.xml" ContentType="application/vnd.openxmlformats-officedocument.drawingml.chartshapes+xml"/>
  <Override PartName="/ppt/charts/chart8.xml" ContentType="application/vnd.openxmlformats-officedocument.drawingml.chart+xml"/>
  <Override PartName="/ppt/theme/themeOverride8.xml" ContentType="application/vnd.openxmlformats-officedocument.themeOverride+xml"/>
  <Override PartName="/ppt/drawings/drawing8.xml" ContentType="application/vnd.openxmlformats-officedocument.drawingml.chartshapes+xml"/>
  <Override PartName="/ppt/charts/chart9.xml" ContentType="application/vnd.openxmlformats-officedocument.drawingml.chart+xml"/>
  <Override PartName="/ppt/theme/themeOverride9.xml" ContentType="application/vnd.openxmlformats-officedocument.themeOverride+xml"/>
  <Override PartName="/ppt/drawings/drawing9.xml" ContentType="application/vnd.openxmlformats-officedocument.drawingml.chartshapes+xml"/>
  <Override PartName="/ppt/charts/chart10.xml" ContentType="application/vnd.openxmlformats-officedocument.drawingml.chart+xml"/>
  <Override PartName="/ppt/theme/themeOverride10.xml" ContentType="application/vnd.openxmlformats-officedocument.themeOverride+xml"/>
  <Override PartName="/ppt/drawings/drawing10.xml" ContentType="application/vnd.openxmlformats-officedocument.drawingml.chartshapes+xml"/>
  <Override PartName="/ppt/charts/chart11.xml" ContentType="application/vnd.openxmlformats-officedocument.drawingml.chart+xml"/>
  <Override PartName="/ppt/theme/themeOverride11.xml" ContentType="application/vnd.openxmlformats-officedocument.themeOverride+xml"/>
  <Override PartName="/ppt/drawings/drawing11.xml" ContentType="application/vnd.openxmlformats-officedocument.drawingml.chartshapes+xml"/>
  <Override PartName="/ppt/charts/chart12.xml" ContentType="application/vnd.openxmlformats-officedocument.drawingml.chart+xml"/>
  <Override PartName="/ppt/theme/themeOverride12.xml" ContentType="application/vnd.openxmlformats-officedocument.themeOverride+xml"/>
  <Override PartName="/ppt/drawings/drawing12.xml" ContentType="application/vnd.openxmlformats-officedocument.drawingml.chartshapes+xml"/>
  <Override PartName="/ppt/charts/chart13.xml" ContentType="application/vnd.openxmlformats-officedocument.drawingml.chart+xml"/>
  <Override PartName="/ppt/theme/themeOverride13.xml" ContentType="application/vnd.openxmlformats-officedocument.themeOverride+xml"/>
  <Override PartName="/ppt/drawings/drawing13.xml" ContentType="application/vnd.openxmlformats-officedocument.drawingml.chartshapes+xml"/>
  <Override PartName="/ppt/charts/chart14.xml" ContentType="application/vnd.openxmlformats-officedocument.drawingml.chart+xml"/>
  <Override PartName="/ppt/theme/themeOverride14.xml" ContentType="application/vnd.openxmlformats-officedocument.themeOverride+xml"/>
  <Override PartName="/ppt/drawings/drawing14.xml" ContentType="application/vnd.openxmlformats-officedocument.drawingml.chartshapes+xml"/>
  <Override PartName="/ppt/charts/chart15.xml" ContentType="application/vnd.openxmlformats-officedocument.drawingml.chart+xml"/>
  <Override PartName="/ppt/theme/themeOverride15.xml" ContentType="application/vnd.openxmlformats-officedocument.themeOverride+xml"/>
  <Override PartName="/ppt/drawings/drawing15.xml" ContentType="application/vnd.openxmlformats-officedocument.drawingml.chartshapes+xml"/>
  <Override PartName="/ppt/charts/chart16.xml" ContentType="application/vnd.openxmlformats-officedocument.drawingml.chart+xml"/>
  <Override PartName="/ppt/theme/themeOverride16.xml" ContentType="application/vnd.openxmlformats-officedocument.themeOverride+xml"/>
  <Override PartName="/ppt/drawings/drawing16.xml" ContentType="application/vnd.openxmlformats-officedocument.drawingml.chartshapes+xml"/>
  <Override PartName="/ppt/charts/chart17.xml" ContentType="application/vnd.openxmlformats-officedocument.drawingml.chart+xml"/>
  <Override PartName="/ppt/theme/themeOverride17.xml" ContentType="application/vnd.openxmlformats-officedocument.themeOverride+xml"/>
  <Override PartName="/ppt/drawings/drawing17.xml" ContentType="application/vnd.openxmlformats-officedocument.drawingml.chartshapes+xml"/>
  <Override PartName="/ppt/charts/chart18.xml" ContentType="application/vnd.openxmlformats-officedocument.drawingml.chart+xml"/>
  <Override PartName="/ppt/theme/themeOverride18.xml" ContentType="application/vnd.openxmlformats-officedocument.themeOverride+xml"/>
  <Override PartName="/ppt/drawings/drawing18.xml" ContentType="application/vnd.openxmlformats-officedocument.drawingml.chartshapes+xml"/>
  <Override PartName="/ppt/charts/chart19.xml" ContentType="application/vnd.openxmlformats-officedocument.drawingml.chart+xml"/>
  <Override PartName="/ppt/theme/themeOverride19.xml" ContentType="application/vnd.openxmlformats-officedocument.themeOverride+xml"/>
  <Override PartName="/ppt/drawings/drawing19.xml" ContentType="application/vnd.openxmlformats-officedocument.drawingml.chartshapes+xml"/>
  <Override PartName="/ppt/charts/chart20.xml" ContentType="application/vnd.openxmlformats-officedocument.drawingml.chart+xml"/>
  <Override PartName="/ppt/theme/themeOverride20.xml" ContentType="application/vnd.openxmlformats-officedocument.themeOverride+xml"/>
  <Override PartName="/ppt/drawings/drawing20.xml" ContentType="application/vnd.openxmlformats-officedocument.drawingml.chartshapes+xml"/>
  <Override PartName="/ppt/charts/chart21.xml" ContentType="application/vnd.openxmlformats-officedocument.drawingml.chart+xml"/>
  <Override PartName="/ppt/theme/themeOverride21.xml" ContentType="application/vnd.openxmlformats-officedocument.themeOverride+xml"/>
  <Override PartName="/ppt/drawings/drawing21.xml" ContentType="application/vnd.openxmlformats-officedocument.drawingml.chartshapes+xml"/>
  <Override PartName="/ppt/charts/chart22.xml" ContentType="application/vnd.openxmlformats-officedocument.drawingml.chart+xml"/>
  <Override PartName="/ppt/theme/themeOverride22.xml" ContentType="application/vnd.openxmlformats-officedocument.themeOverride+xml"/>
  <Override PartName="/ppt/drawings/drawing22.xml" ContentType="application/vnd.openxmlformats-officedocument.drawingml.chartshapes+xml"/>
  <Override PartName="/ppt/charts/chart23.xml" ContentType="application/vnd.openxmlformats-officedocument.drawingml.chart+xml"/>
  <Override PartName="/ppt/theme/themeOverride23.xml" ContentType="application/vnd.openxmlformats-officedocument.themeOverride+xml"/>
  <Override PartName="/ppt/drawings/drawing23.xml" ContentType="application/vnd.openxmlformats-officedocument.drawingml.chartshapes+xml"/>
  <Override PartName="/ppt/charts/chart24.xml" ContentType="application/vnd.openxmlformats-officedocument.drawingml.chart+xml"/>
  <Override PartName="/ppt/theme/themeOverride24.xml" ContentType="application/vnd.openxmlformats-officedocument.themeOverride+xml"/>
  <Override PartName="/ppt/drawings/drawing24.xml" ContentType="application/vnd.openxmlformats-officedocument.drawingml.chartshapes+xml"/>
  <Override PartName="/ppt/charts/chart25.xml" ContentType="application/vnd.openxmlformats-officedocument.drawingml.chart+xml"/>
  <Override PartName="/ppt/theme/themeOverride25.xml" ContentType="application/vnd.openxmlformats-officedocument.themeOverride+xml"/>
  <Override PartName="/ppt/drawings/drawing25.xml" ContentType="application/vnd.openxmlformats-officedocument.drawingml.chartshapes+xml"/>
  <Override PartName="/ppt/charts/chart26.xml" ContentType="application/vnd.openxmlformats-officedocument.drawingml.chart+xml"/>
  <Override PartName="/ppt/theme/themeOverride26.xml" ContentType="application/vnd.openxmlformats-officedocument.themeOverride+xml"/>
  <Override PartName="/ppt/drawings/drawing26.xml" ContentType="application/vnd.openxmlformats-officedocument.drawingml.chartshapes+xml"/>
  <Override PartName="/ppt/charts/chart27.xml" ContentType="application/vnd.openxmlformats-officedocument.drawingml.chart+xml"/>
  <Override PartName="/ppt/theme/themeOverride27.xml" ContentType="application/vnd.openxmlformats-officedocument.themeOverride+xml"/>
  <Override PartName="/ppt/drawings/drawing27.xml" ContentType="application/vnd.openxmlformats-officedocument.drawingml.chartshapes+xml"/>
  <Override PartName="/ppt/charts/chart28.xml" ContentType="application/vnd.openxmlformats-officedocument.drawingml.chart+xml"/>
  <Override PartName="/ppt/theme/themeOverride28.xml" ContentType="application/vnd.openxmlformats-officedocument.themeOverride+xml"/>
  <Override PartName="/ppt/drawings/drawing28.xml" ContentType="application/vnd.openxmlformats-officedocument.drawingml.chartshapes+xml"/>
  <Override PartName="/ppt/charts/chart29.xml" ContentType="application/vnd.openxmlformats-officedocument.drawingml.chart+xml"/>
  <Override PartName="/ppt/theme/themeOverride29.xml" ContentType="application/vnd.openxmlformats-officedocument.themeOverride+xml"/>
  <Override PartName="/ppt/drawings/drawing29.xml" ContentType="application/vnd.openxmlformats-officedocument.drawingml.chartshapes+xml"/>
  <Override PartName="/ppt/charts/chart30.xml" ContentType="application/vnd.openxmlformats-officedocument.drawingml.chart+xml"/>
  <Override PartName="/ppt/theme/themeOverride30.xml" ContentType="application/vnd.openxmlformats-officedocument.themeOverride+xml"/>
  <Override PartName="/ppt/drawings/drawing30.xml" ContentType="application/vnd.openxmlformats-officedocument.drawingml.chartshapes+xml"/>
  <Override PartName="/ppt/charts/chart31.xml" ContentType="application/vnd.openxmlformats-officedocument.drawingml.chart+xml"/>
  <Override PartName="/ppt/theme/themeOverride31.xml" ContentType="application/vnd.openxmlformats-officedocument.themeOverride+xml"/>
  <Override PartName="/ppt/drawings/drawing31.xml" ContentType="application/vnd.openxmlformats-officedocument.drawingml.chartshapes+xml"/>
  <Override PartName="/ppt/charts/chart32.xml" ContentType="application/vnd.openxmlformats-officedocument.drawingml.chart+xml"/>
  <Override PartName="/ppt/theme/themeOverride32.xml" ContentType="application/vnd.openxmlformats-officedocument.themeOverride+xml"/>
  <Override PartName="/ppt/drawings/drawing32.xml" ContentType="application/vnd.openxmlformats-officedocument.drawingml.chartshapes+xml"/>
  <Override PartName="/ppt/charts/chart33.xml" ContentType="application/vnd.openxmlformats-officedocument.drawingml.chart+xml"/>
  <Override PartName="/ppt/theme/themeOverride33.xml" ContentType="application/vnd.openxmlformats-officedocument.themeOverride+xml"/>
  <Override PartName="/ppt/drawings/drawing33.xml" ContentType="application/vnd.openxmlformats-officedocument.drawingml.chartshapes+xml"/>
  <Override PartName="/ppt/charts/chart34.xml" ContentType="application/vnd.openxmlformats-officedocument.drawingml.chart+xml"/>
  <Override PartName="/ppt/theme/themeOverride34.xml" ContentType="application/vnd.openxmlformats-officedocument.themeOverride+xml"/>
  <Override PartName="/ppt/drawings/drawing34.xml" ContentType="application/vnd.openxmlformats-officedocument.drawingml.chartshapes+xml"/>
  <Override PartName="/ppt/charts/chart35.xml" ContentType="application/vnd.openxmlformats-officedocument.drawingml.chart+xml"/>
  <Override PartName="/ppt/theme/themeOverride35.xml" ContentType="application/vnd.openxmlformats-officedocument.themeOverride+xml"/>
  <Override PartName="/ppt/drawings/drawing35.xml" ContentType="application/vnd.openxmlformats-officedocument.drawingml.chartshapes+xml"/>
  <Override PartName="/ppt/charts/chart36.xml" ContentType="application/vnd.openxmlformats-officedocument.drawingml.chart+xml"/>
  <Override PartName="/ppt/theme/themeOverride36.xml" ContentType="application/vnd.openxmlformats-officedocument.themeOverride+xml"/>
  <Override PartName="/ppt/drawings/drawing36.xml" ContentType="application/vnd.openxmlformats-officedocument.drawingml.chartshapes+xml"/>
  <Override PartName="/ppt/charts/chart37.xml" ContentType="application/vnd.openxmlformats-officedocument.drawingml.chart+xml"/>
  <Override PartName="/ppt/theme/themeOverride37.xml" ContentType="application/vnd.openxmlformats-officedocument.themeOverride+xml"/>
  <Override PartName="/ppt/drawings/drawing37.xml" ContentType="application/vnd.openxmlformats-officedocument.drawingml.chartshapes+xml"/>
  <Override PartName="/ppt/charts/chart38.xml" ContentType="application/vnd.openxmlformats-officedocument.drawingml.chart+xml"/>
  <Override PartName="/ppt/theme/themeOverride38.xml" ContentType="application/vnd.openxmlformats-officedocument.themeOverride+xml"/>
  <Override PartName="/ppt/drawings/drawing38.xml" ContentType="application/vnd.openxmlformats-officedocument.drawingml.chartshapes+xml"/>
  <Override PartName="/ppt/charts/chart39.xml" ContentType="application/vnd.openxmlformats-officedocument.drawingml.chart+xml"/>
  <Override PartName="/ppt/theme/themeOverride39.xml" ContentType="application/vnd.openxmlformats-officedocument.themeOverride+xml"/>
  <Override PartName="/ppt/drawings/drawing39.xml" ContentType="application/vnd.openxmlformats-officedocument.drawingml.chartshapes+xml"/>
  <Override PartName="/ppt/charts/chart40.xml" ContentType="application/vnd.openxmlformats-officedocument.drawingml.chart+xml"/>
  <Override PartName="/ppt/theme/themeOverride40.xml" ContentType="application/vnd.openxmlformats-officedocument.themeOverride+xml"/>
  <Override PartName="/ppt/drawings/drawing40.xml" ContentType="application/vnd.openxmlformats-officedocument.drawingml.chartshapes+xml"/>
  <Override PartName="/ppt/charts/chart41.xml" ContentType="application/vnd.openxmlformats-officedocument.drawingml.chart+xml"/>
  <Override PartName="/ppt/theme/themeOverride41.xml" ContentType="application/vnd.openxmlformats-officedocument.themeOverride+xml"/>
  <Override PartName="/ppt/drawings/drawing41.xml" ContentType="application/vnd.openxmlformats-officedocument.drawingml.chartshapes+xml"/>
  <Override PartName="/ppt/charts/chart42.xml" ContentType="application/vnd.openxmlformats-officedocument.drawingml.chart+xml"/>
  <Override PartName="/ppt/theme/themeOverride42.xml" ContentType="application/vnd.openxmlformats-officedocument.themeOverride+xml"/>
  <Override PartName="/ppt/drawings/drawing42.xml" ContentType="application/vnd.openxmlformats-officedocument.drawingml.chartshapes+xml"/>
  <Override PartName="/ppt/charts/chart43.xml" ContentType="application/vnd.openxmlformats-officedocument.drawingml.chart+xml"/>
  <Override PartName="/ppt/theme/themeOverride43.xml" ContentType="application/vnd.openxmlformats-officedocument.themeOverride+xml"/>
  <Override PartName="/ppt/drawings/drawing43.xml" ContentType="application/vnd.openxmlformats-officedocument.drawingml.chartshapes+xml"/>
  <Override PartName="/ppt/charts/chart44.xml" ContentType="application/vnd.openxmlformats-officedocument.drawingml.chart+xml"/>
  <Override PartName="/ppt/theme/themeOverride44.xml" ContentType="application/vnd.openxmlformats-officedocument.themeOverride+xml"/>
  <Override PartName="/ppt/drawings/drawing44.xml" ContentType="application/vnd.openxmlformats-officedocument.drawingml.chartshapes+xml"/>
  <Override PartName="/ppt/charts/chart45.xml" ContentType="application/vnd.openxmlformats-officedocument.drawingml.chart+xml"/>
  <Override PartName="/ppt/theme/themeOverride45.xml" ContentType="application/vnd.openxmlformats-officedocument.themeOverride+xml"/>
  <Override PartName="/ppt/drawings/drawing45.xml" ContentType="application/vnd.openxmlformats-officedocument.drawingml.chartshapes+xml"/>
  <Override PartName="/ppt/charts/chart46.xml" ContentType="application/vnd.openxmlformats-officedocument.drawingml.chart+xml"/>
  <Override PartName="/ppt/theme/themeOverride46.xml" ContentType="application/vnd.openxmlformats-officedocument.themeOverride+xml"/>
  <Override PartName="/ppt/drawings/drawing46.xml" ContentType="application/vnd.openxmlformats-officedocument.drawingml.chartshapes+xml"/>
  <Override PartName="/ppt/charts/chart47.xml" ContentType="application/vnd.openxmlformats-officedocument.drawingml.chart+xml"/>
  <Override PartName="/ppt/theme/themeOverride47.xml" ContentType="application/vnd.openxmlformats-officedocument.themeOverride+xml"/>
  <Override PartName="/ppt/drawings/drawing47.xml" ContentType="application/vnd.openxmlformats-officedocument.drawingml.chartshapes+xml"/>
  <Override PartName="/ppt/charts/chart48.xml" ContentType="application/vnd.openxmlformats-officedocument.drawingml.chart+xml"/>
  <Override PartName="/ppt/theme/themeOverride48.xml" ContentType="application/vnd.openxmlformats-officedocument.themeOverride+xml"/>
  <Override PartName="/ppt/drawings/drawing48.xml" ContentType="application/vnd.openxmlformats-officedocument.drawingml.chartshapes+xml"/>
  <Override PartName="/ppt/charts/chart49.xml" ContentType="application/vnd.openxmlformats-officedocument.drawingml.chart+xml"/>
  <Override PartName="/ppt/theme/themeOverride49.xml" ContentType="application/vnd.openxmlformats-officedocument.themeOverride+xml"/>
  <Override PartName="/ppt/drawings/drawing49.xml" ContentType="application/vnd.openxmlformats-officedocument.drawingml.chartshapes+xml"/>
  <Override PartName="/ppt/charts/chart50.xml" ContentType="application/vnd.openxmlformats-officedocument.drawingml.chart+xml"/>
  <Override PartName="/ppt/theme/themeOverride50.xml" ContentType="application/vnd.openxmlformats-officedocument.themeOverride+xml"/>
  <Override PartName="/ppt/drawings/drawing50.xml" ContentType="application/vnd.openxmlformats-officedocument.drawingml.chartshapes+xml"/>
  <Override PartName="/ppt/charts/chart51.xml" ContentType="application/vnd.openxmlformats-officedocument.drawingml.chart+xml"/>
  <Override PartName="/ppt/theme/themeOverride51.xml" ContentType="application/vnd.openxmlformats-officedocument.themeOverride+xml"/>
  <Override PartName="/ppt/drawings/drawing51.xml" ContentType="application/vnd.openxmlformats-officedocument.drawingml.chartshapes+xml"/>
  <Override PartName="/ppt/charts/chart52.xml" ContentType="application/vnd.openxmlformats-officedocument.drawingml.chart+xml"/>
  <Override PartName="/ppt/theme/themeOverride52.xml" ContentType="application/vnd.openxmlformats-officedocument.themeOverride+xml"/>
  <Override PartName="/ppt/drawings/drawing52.xml" ContentType="application/vnd.openxmlformats-officedocument.drawingml.chartshapes+xml"/>
  <Override PartName="/ppt/charts/chart53.xml" ContentType="application/vnd.openxmlformats-officedocument.drawingml.chart+xml"/>
  <Override PartName="/ppt/theme/themeOverride53.xml" ContentType="application/vnd.openxmlformats-officedocument.themeOverride+xml"/>
  <Override PartName="/ppt/drawings/drawing53.xml" ContentType="application/vnd.openxmlformats-officedocument.drawingml.chartshapes+xml"/>
  <Override PartName="/ppt/charts/chart54.xml" ContentType="application/vnd.openxmlformats-officedocument.drawingml.chart+xml"/>
  <Override PartName="/ppt/theme/themeOverride54.xml" ContentType="application/vnd.openxmlformats-officedocument.themeOverride+xml"/>
  <Override PartName="/ppt/drawings/drawing54.xml" ContentType="application/vnd.openxmlformats-officedocument.drawingml.chartshapes+xml"/>
  <Override PartName="/ppt/charts/chart55.xml" ContentType="application/vnd.openxmlformats-officedocument.drawingml.chart+xml"/>
  <Override PartName="/ppt/theme/themeOverride55.xml" ContentType="application/vnd.openxmlformats-officedocument.themeOverride+xml"/>
  <Override PartName="/ppt/drawings/drawing55.xml" ContentType="application/vnd.openxmlformats-officedocument.drawingml.chartshapes+xml"/>
  <Override PartName="/ppt/charts/chart56.xml" ContentType="application/vnd.openxmlformats-officedocument.drawingml.chart+xml"/>
  <Override PartName="/ppt/theme/themeOverride56.xml" ContentType="application/vnd.openxmlformats-officedocument.themeOverride+xml"/>
  <Override PartName="/ppt/drawings/drawing56.xml" ContentType="application/vnd.openxmlformats-officedocument.drawingml.chartshapes+xml"/>
  <Override PartName="/ppt/charts/chart57.xml" ContentType="application/vnd.openxmlformats-officedocument.drawingml.chart+xml"/>
  <Override PartName="/ppt/theme/themeOverride57.xml" ContentType="application/vnd.openxmlformats-officedocument.themeOverride+xml"/>
  <Override PartName="/ppt/drawings/drawing57.xml" ContentType="application/vnd.openxmlformats-officedocument.drawingml.chartshapes+xml"/>
  <Override PartName="/ppt/charts/chart58.xml" ContentType="application/vnd.openxmlformats-officedocument.drawingml.chart+xml"/>
  <Override PartName="/ppt/theme/themeOverride58.xml" ContentType="application/vnd.openxmlformats-officedocument.themeOverride+xml"/>
  <Override PartName="/ppt/drawings/drawing58.xml" ContentType="application/vnd.openxmlformats-officedocument.drawingml.chartshapes+xml"/>
  <Override PartName="/ppt/charts/chart59.xml" ContentType="application/vnd.openxmlformats-officedocument.drawingml.chart+xml"/>
  <Override PartName="/ppt/theme/themeOverride59.xml" ContentType="application/vnd.openxmlformats-officedocument.themeOverride+xml"/>
  <Override PartName="/ppt/drawings/drawing59.xml" ContentType="application/vnd.openxmlformats-officedocument.drawingml.chartshapes+xml"/>
  <Override PartName="/ppt/charts/chart60.xml" ContentType="application/vnd.openxmlformats-officedocument.drawingml.chart+xml"/>
  <Override PartName="/ppt/theme/themeOverride60.xml" ContentType="application/vnd.openxmlformats-officedocument.themeOverride+xml"/>
  <Override PartName="/ppt/drawings/drawing60.xml" ContentType="application/vnd.openxmlformats-officedocument.drawingml.chartshapes+xml"/>
  <Override PartName="/ppt/charts/chart61.xml" ContentType="application/vnd.openxmlformats-officedocument.drawingml.chart+xml"/>
  <Override PartName="/ppt/theme/themeOverride61.xml" ContentType="application/vnd.openxmlformats-officedocument.themeOverride+xml"/>
  <Override PartName="/ppt/drawings/drawing61.xml" ContentType="application/vnd.openxmlformats-officedocument.drawingml.chartshapes+xml"/>
  <Override PartName="/ppt/charts/chart62.xml" ContentType="application/vnd.openxmlformats-officedocument.drawingml.chart+xml"/>
  <Override PartName="/ppt/theme/themeOverride62.xml" ContentType="application/vnd.openxmlformats-officedocument.themeOverride+xml"/>
  <Override PartName="/ppt/drawings/drawing62.xml" ContentType="application/vnd.openxmlformats-officedocument.drawingml.chartshapes+xml"/>
  <Override PartName="/ppt/charts/chart63.xml" ContentType="application/vnd.openxmlformats-officedocument.drawingml.chart+xml"/>
  <Override PartName="/ppt/theme/themeOverride63.xml" ContentType="application/vnd.openxmlformats-officedocument.themeOverride+xml"/>
  <Override PartName="/ppt/drawings/drawing63.xml" ContentType="application/vnd.openxmlformats-officedocument.drawingml.chartshapes+xml"/>
  <Override PartName="/ppt/charts/chart64.xml" ContentType="application/vnd.openxmlformats-officedocument.drawingml.chart+xml"/>
  <Override PartName="/ppt/theme/themeOverride64.xml" ContentType="application/vnd.openxmlformats-officedocument.themeOverride+xml"/>
  <Override PartName="/ppt/drawings/drawing64.xml" ContentType="application/vnd.openxmlformats-officedocument.drawingml.chartshapes+xml"/>
  <Override PartName="/ppt/charts/chart65.xml" ContentType="application/vnd.openxmlformats-officedocument.drawingml.chart+xml"/>
  <Override PartName="/ppt/theme/themeOverride65.xml" ContentType="application/vnd.openxmlformats-officedocument.themeOverride+xml"/>
  <Override PartName="/ppt/drawings/drawing65.xml" ContentType="application/vnd.openxmlformats-officedocument.drawingml.chartshapes+xml"/>
  <Override PartName="/ppt/charts/chart66.xml" ContentType="application/vnd.openxmlformats-officedocument.drawingml.chart+xml"/>
  <Override PartName="/ppt/theme/themeOverride66.xml" ContentType="application/vnd.openxmlformats-officedocument.themeOverride+xml"/>
  <Override PartName="/ppt/drawings/drawing66.xml" ContentType="application/vnd.openxmlformats-officedocument.drawingml.chartshapes+xml"/>
  <Override PartName="/ppt/charts/chart67.xml" ContentType="application/vnd.openxmlformats-officedocument.drawingml.chart+xml"/>
  <Override PartName="/ppt/theme/themeOverride67.xml" ContentType="application/vnd.openxmlformats-officedocument.themeOverride+xml"/>
  <Override PartName="/ppt/drawings/drawing67.xml" ContentType="application/vnd.openxmlformats-officedocument.drawingml.chartshapes+xml"/>
  <Override PartName="/ppt/charts/chart68.xml" ContentType="application/vnd.openxmlformats-officedocument.drawingml.chart+xml"/>
  <Override PartName="/ppt/theme/themeOverride68.xml" ContentType="application/vnd.openxmlformats-officedocument.themeOverride+xml"/>
  <Override PartName="/ppt/drawings/drawing68.xml" ContentType="application/vnd.openxmlformats-officedocument.drawingml.chartshapes+xml"/>
  <Override PartName="/ppt/charts/chart69.xml" ContentType="application/vnd.openxmlformats-officedocument.drawingml.chart+xml"/>
  <Override PartName="/ppt/theme/themeOverride69.xml" ContentType="application/vnd.openxmlformats-officedocument.themeOverride+xml"/>
  <Override PartName="/ppt/drawings/drawing69.xml" ContentType="application/vnd.openxmlformats-officedocument.drawingml.chartshapes+xml"/>
  <Override PartName="/ppt/charts/chart70.xml" ContentType="application/vnd.openxmlformats-officedocument.drawingml.chart+xml"/>
  <Override PartName="/ppt/theme/themeOverride70.xml" ContentType="application/vnd.openxmlformats-officedocument.themeOverride+xml"/>
  <Override PartName="/ppt/drawings/drawing70.xml" ContentType="application/vnd.openxmlformats-officedocument.drawingml.chartshapes+xml"/>
  <Override PartName="/ppt/charts/chart71.xml" ContentType="application/vnd.openxmlformats-officedocument.drawingml.chart+xml"/>
  <Override PartName="/ppt/theme/themeOverride71.xml" ContentType="application/vnd.openxmlformats-officedocument.themeOverride+xml"/>
  <Override PartName="/ppt/drawings/drawing71.xml" ContentType="application/vnd.openxmlformats-officedocument.drawingml.chartshapes+xml"/>
  <Override PartName="/ppt/charts/chart72.xml" ContentType="application/vnd.openxmlformats-officedocument.drawingml.chart+xml"/>
  <Override PartName="/ppt/theme/themeOverride72.xml" ContentType="application/vnd.openxmlformats-officedocument.themeOverride+xml"/>
  <Override PartName="/ppt/drawings/drawing72.xml" ContentType="application/vnd.openxmlformats-officedocument.drawingml.chartshapes+xml"/>
  <Override PartName="/ppt/charts/chart73.xml" ContentType="application/vnd.openxmlformats-officedocument.drawingml.chart+xml"/>
  <Override PartName="/ppt/theme/themeOverride73.xml" ContentType="application/vnd.openxmlformats-officedocument.themeOverride+xml"/>
  <Override PartName="/ppt/drawings/drawing73.xml" ContentType="application/vnd.openxmlformats-officedocument.drawingml.chartshapes+xml"/>
  <Override PartName="/ppt/charts/chart74.xml" ContentType="application/vnd.openxmlformats-officedocument.drawingml.chart+xml"/>
  <Override PartName="/ppt/theme/themeOverride74.xml" ContentType="application/vnd.openxmlformats-officedocument.themeOverride+xml"/>
  <Override PartName="/ppt/drawings/drawing74.xml" ContentType="application/vnd.openxmlformats-officedocument.drawingml.chartshapes+xml"/>
  <Override PartName="/ppt/charts/chart75.xml" ContentType="application/vnd.openxmlformats-officedocument.drawingml.chart+xml"/>
  <Override PartName="/ppt/theme/themeOverride75.xml" ContentType="application/vnd.openxmlformats-officedocument.themeOverride+xml"/>
  <Override PartName="/ppt/drawings/drawing75.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9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3" Type="http://schemas.openxmlformats.org/officeDocument/2006/relationships/chartUserShapes" Target="../drawings/drawing10.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10.xml"/></Relationships>
</file>

<file path=ppt/charts/_rels/chart11.xml.rels><?xml version="1.0" encoding="UTF-8" standalone="yes"?>
<Relationships xmlns="http://schemas.openxmlformats.org/package/2006/relationships"><Relationship Id="rId3" Type="http://schemas.openxmlformats.org/officeDocument/2006/relationships/chartUserShapes" Target="../drawings/drawing11.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11.xml"/></Relationships>
</file>

<file path=ppt/charts/_rels/chart12.xml.rels><?xml version="1.0" encoding="UTF-8" standalone="yes"?>
<Relationships xmlns="http://schemas.openxmlformats.org/package/2006/relationships"><Relationship Id="rId3" Type="http://schemas.openxmlformats.org/officeDocument/2006/relationships/chartUserShapes" Target="../drawings/drawing12.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12.xml"/></Relationships>
</file>

<file path=ppt/charts/_rels/chart13.xml.rels><?xml version="1.0" encoding="UTF-8" standalone="yes"?>
<Relationships xmlns="http://schemas.openxmlformats.org/package/2006/relationships"><Relationship Id="rId3" Type="http://schemas.openxmlformats.org/officeDocument/2006/relationships/chartUserShapes" Target="../drawings/drawing13.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13.xml"/></Relationships>
</file>

<file path=ppt/charts/_rels/chart14.xml.rels><?xml version="1.0" encoding="UTF-8" standalone="yes"?>
<Relationships xmlns="http://schemas.openxmlformats.org/package/2006/relationships"><Relationship Id="rId3" Type="http://schemas.openxmlformats.org/officeDocument/2006/relationships/chartUserShapes" Target="../drawings/drawing14.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14.xml"/></Relationships>
</file>

<file path=ppt/charts/_rels/chart15.xml.rels><?xml version="1.0" encoding="UTF-8" standalone="yes"?>
<Relationships xmlns="http://schemas.openxmlformats.org/package/2006/relationships"><Relationship Id="rId3" Type="http://schemas.openxmlformats.org/officeDocument/2006/relationships/chartUserShapes" Target="../drawings/drawing15.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15.xml"/></Relationships>
</file>

<file path=ppt/charts/_rels/chart16.xml.rels><?xml version="1.0" encoding="UTF-8" standalone="yes"?>
<Relationships xmlns="http://schemas.openxmlformats.org/package/2006/relationships"><Relationship Id="rId3" Type="http://schemas.openxmlformats.org/officeDocument/2006/relationships/chartUserShapes" Target="../drawings/drawing16.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16.xml"/></Relationships>
</file>

<file path=ppt/charts/_rels/chart17.xml.rels><?xml version="1.0" encoding="UTF-8" standalone="yes"?>
<Relationships xmlns="http://schemas.openxmlformats.org/package/2006/relationships"><Relationship Id="rId3" Type="http://schemas.openxmlformats.org/officeDocument/2006/relationships/chartUserShapes" Target="../drawings/drawing17.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17.xml"/></Relationships>
</file>

<file path=ppt/charts/_rels/chart18.xml.rels><?xml version="1.0" encoding="UTF-8" standalone="yes"?>
<Relationships xmlns="http://schemas.openxmlformats.org/package/2006/relationships"><Relationship Id="rId3" Type="http://schemas.openxmlformats.org/officeDocument/2006/relationships/chartUserShapes" Target="../drawings/drawing18.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18.xml"/></Relationships>
</file>

<file path=ppt/charts/_rels/chart19.xml.rels><?xml version="1.0" encoding="UTF-8" standalone="yes"?>
<Relationships xmlns="http://schemas.openxmlformats.org/package/2006/relationships"><Relationship Id="rId3" Type="http://schemas.openxmlformats.org/officeDocument/2006/relationships/chartUserShapes" Target="../drawings/drawing19.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19.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2.xml"/></Relationships>
</file>

<file path=ppt/charts/_rels/chart20.xml.rels><?xml version="1.0" encoding="UTF-8" standalone="yes"?>
<Relationships xmlns="http://schemas.openxmlformats.org/package/2006/relationships"><Relationship Id="rId3" Type="http://schemas.openxmlformats.org/officeDocument/2006/relationships/chartUserShapes" Target="../drawings/drawing20.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20.xml"/></Relationships>
</file>

<file path=ppt/charts/_rels/chart21.xml.rels><?xml version="1.0" encoding="UTF-8" standalone="yes"?>
<Relationships xmlns="http://schemas.openxmlformats.org/package/2006/relationships"><Relationship Id="rId3" Type="http://schemas.openxmlformats.org/officeDocument/2006/relationships/chartUserShapes" Target="../drawings/drawing21.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21.xml"/></Relationships>
</file>

<file path=ppt/charts/_rels/chart22.xml.rels><?xml version="1.0" encoding="UTF-8" standalone="yes"?>
<Relationships xmlns="http://schemas.openxmlformats.org/package/2006/relationships"><Relationship Id="rId3" Type="http://schemas.openxmlformats.org/officeDocument/2006/relationships/chartUserShapes" Target="../drawings/drawing22.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22.xml"/></Relationships>
</file>

<file path=ppt/charts/_rels/chart23.xml.rels><?xml version="1.0" encoding="UTF-8" standalone="yes"?>
<Relationships xmlns="http://schemas.openxmlformats.org/package/2006/relationships"><Relationship Id="rId3" Type="http://schemas.openxmlformats.org/officeDocument/2006/relationships/chartUserShapes" Target="../drawings/drawing23.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23.xml"/></Relationships>
</file>

<file path=ppt/charts/_rels/chart24.xml.rels><?xml version="1.0" encoding="UTF-8" standalone="yes"?>
<Relationships xmlns="http://schemas.openxmlformats.org/package/2006/relationships"><Relationship Id="rId3" Type="http://schemas.openxmlformats.org/officeDocument/2006/relationships/chartUserShapes" Target="../drawings/drawing24.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24.xml"/></Relationships>
</file>

<file path=ppt/charts/_rels/chart25.xml.rels><?xml version="1.0" encoding="UTF-8" standalone="yes"?>
<Relationships xmlns="http://schemas.openxmlformats.org/package/2006/relationships"><Relationship Id="rId3" Type="http://schemas.openxmlformats.org/officeDocument/2006/relationships/chartUserShapes" Target="../drawings/drawing25.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25.xml"/></Relationships>
</file>

<file path=ppt/charts/_rels/chart26.xml.rels><?xml version="1.0" encoding="UTF-8" standalone="yes"?>
<Relationships xmlns="http://schemas.openxmlformats.org/package/2006/relationships"><Relationship Id="rId3" Type="http://schemas.openxmlformats.org/officeDocument/2006/relationships/chartUserShapes" Target="../drawings/drawing26.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26.xml"/></Relationships>
</file>

<file path=ppt/charts/_rels/chart27.xml.rels><?xml version="1.0" encoding="UTF-8" standalone="yes"?>
<Relationships xmlns="http://schemas.openxmlformats.org/package/2006/relationships"><Relationship Id="rId3" Type="http://schemas.openxmlformats.org/officeDocument/2006/relationships/chartUserShapes" Target="../drawings/drawing27.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27.xml"/></Relationships>
</file>

<file path=ppt/charts/_rels/chart28.xml.rels><?xml version="1.0" encoding="UTF-8" standalone="yes"?>
<Relationships xmlns="http://schemas.openxmlformats.org/package/2006/relationships"><Relationship Id="rId3" Type="http://schemas.openxmlformats.org/officeDocument/2006/relationships/chartUserShapes" Target="../drawings/drawing28.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28.xml"/></Relationships>
</file>

<file path=ppt/charts/_rels/chart29.xml.rels><?xml version="1.0" encoding="UTF-8" standalone="yes"?>
<Relationships xmlns="http://schemas.openxmlformats.org/package/2006/relationships"><Relationship Id="rId3" Type="http://schemas.openxmlformats.org/officeDocument/2006/relationships/chartUserShapes" Target="../drawings/drawing29.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29.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3.xml"/></Relationships>
</file>

<file path=ppt/charts/_rels/chart30.xml.rels><?xml version="1.0" encoding="UTF-8" standalone="yes"?>
<Relationships xmlns="http://schemas.openxmlformats.org/package/2006/relationships"><Relationship Id="rId3" Type="http://schemas.openxmlformats.org/officeDocument/2006/relationships/chartUserShapes" Target="../drawings/drawing30.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30.xml"/></Relationships>
</file>

<file path=ppt/charts/_rels/chart31.xml.rels><?xml version="1.0" encoding="UTF-8" standalone="yes"?>
<Relationships xmlns="http://schemas.openxmlformats.org/package/2006/relationships"><Relationship Id="rId3" Type="http://schemas.openxmlformats.org/officeDocument/2006/relationships/chartUserShapes" Target="../drawings/drawing31.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31.xml"/></Relationships>
</file>

<file path=ppt/charts/_rels/chart32.xml.rels><?xml version="1.0" encoding="UTF-8" standalone="yes"?>
<Relationships xmlns="http://schemas.openxmlformats.org/package/2006/relationships"><Relationship Id="rId3" Type="http://schemas.openxmlformats.org/officeDocument/2006/relationships/chartUserShapes" Target="../drawings/drawing32.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32.xml"/></Relationships>
</file>

<file path=ppt/charts/_rels/chart33.xml.rels><?xml version="1.0" encoding="UTF-8" standalone="yes"?>
<Relationships xmlns="http://schemas.openxmlformats.org/package/2006/relationships"><Relationship Id="rId3" Type="http://schemas.openxmlformats.org/officeDocument/2006/relationships/chartUserShapes" Target="../drawings/drawing33.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33.xml"/></Relationships>
</file>

<file path=ppt/charts/_rels/chart34.xml.rels><?xml version="1.0" encoding="UTF-8" standalone="yes"?>
<Relationships xmlns="http://schemas.openxmlformats.org/package/2006/relationships"><Relationship Id="rId3" Type="http://schemas.openxmlformats.org/officeDocument/2006/relationships/chartUserShapes" Target="../drawings/drawing34.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34.xml"/></Relationships>
</file>

<file path=ppt/charts/_rels/chart35.xml.rels><?xml version="1.0" encoding="UTF-8" standalone="yes"?>
<Relationships xmlns="http://schemas.openxmlformats.org/package/2006/relationships"><Relationship Id="rId3" Type="http://schemas.openxmlformats.org/officeDocument/2006/relationships/chartUserShapes" Target="../drawings/drawing35.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35.xml"/></Relationships>
</file>

<file path=ppt/charts/_rels/chart36.xml.rels><?xml version="1.0" encoding="UTF-8" standalone="yes"?>
<Relationships xmlns="http://schemas.openxmlformats.org/package/2006/relationships"><Relationship Id="rId3" Type="http://schemas.openxmlformats.org/officeDocument/2006/relationships/chartUserShapes" Target="../drawings/drawing36.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36.xml"/></Relationships>
</file>

<file path=ppt/charts/_rels/chart37.xml.rels><?xml version="1.0" encoding="UTF-8" standalone="yes"?>
<Relationships xmlns="http://schemas.openxmlformats.org/package/2006/relationships"><Relationship Id="rId3" Type="http://schemas.openxmlformats.org/officeDocument/2006/relationships/chartUserShapes" Target="../drawings/drawing37.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37.xml"/></Relationships>
</file>

<file path=ppt/charts/_rels/chart38.xml.rels><?xml version="1.0" encoding="UTF-8" standalone="yes"?>
<Relationships xmlns="http://schemas.openxmlformats.org/package/2006/relationships"><Relationship Id="rId3" Type="http://schemas.openxmlformats.org/officeDocument/2006/relationships/chartUserShapes" Target="../drawings/drawing38.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38.xml"/></Relationships>
</file>

<file path=ppt/charts/_rels/chart39.xml.rels><?xml version="1.0" encoding="UTF-8" standalone="yes"?>
<Relationships xmlns="http://schemas.openxmlformats.org/package/2006/relationships"><Relationship Id="rId3" Type="http://schemas.openxmlformats.org/officeDocument/2006/relationships/chartUserShapes" Target="../drawings/drawing39.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39.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4.xml"/></Relationships>
</file>

<file path=ppt/charts/_rels/chart40.xml.rels><?xml version="1.0" encoding="UTF-8" standalone="yes"?>
<Relationships xmlns="http://schemas.openxmlformats.org/package/2006/relationships"><Relationship Id="rId3" Type="http://schemas.openxmlformats.org/officeDocument/2006/relationships/chartUserShapes" Target="../drawings/drawing40.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40.xml"/></Relationships>
</file>

<file path=ppt/charts/_rels/chart41.xml.rels><?xml version="1.0" encoding="UTF-8" standalone="yes"?>
<Relationships xmlns="http://schemas.openxmlformats.org/package/2006/relationships"><Relationship Id="rId3" Type="http://schemas.openxmlformats.org/officeDocument/2006/relationships/chartUserShapes" Target="../drawings/drawing41.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41.xml"/></Relationships>
</file>

<file path=ppt/charts/_rels/chart42.xml.rels><?xml version="1.0" encoding="UTF-8" standalone="yes"?>
<Relationships xmlns="http://schemas.openxmlformats.org/package/2006/relationships"><Relationship Id="rId3" Type="http://schemas.openxmlformats.org/officeDocument/2006/relationships/chartUserShapes" Target="../drawings/drawing42.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42.xml"/></Relationships>
</file>

<file path=ppt/charts/_rels/chart43.xml.rels><?xml version="1.0" encoding="UTF-8" standalone="yes"?>
<Relationships xmlns="http://schemas.openxmlformats.org/package/2006/relationships"><Relationship Id="rId3" Type="http://schemas.openxmlformats.org/officeDocument/2006/relationships/chartUserShapes" Target="../drawings/drawing43.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43.xml"/></Relationships>
</file>

<file path=ppt/charts/_rels/chart44.xml.rels><?xml version="1.0" encoding="UTF-8" standalone="yes"?>
<Relationships xmlns="http://schemas.openxmlformats.org/package/2006/relationships"><Relationship Id="rId3" Type="http://schemas.openxmlformats.org/officeDocument/2006/relationships/chartUserShapes" Target="../drawings/drawing44.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44.xml"/></Relationships>
</file>

<file path=ppt/charts/_rels/chart45.xml.rels><?xml version="1.0" encoding="UTF-8" standalone="yes"?>
<Relationships xmlns="http://schemas.openxmlformats.org/package/2006/relationships"><Relationship Id="rId3" Type="http://schemas.openxmlformats.org/officeDocument/2006/relationships/chartUserShapes" Target="../drawings/drawing45.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45.xml"/></Relationships>
</file>

<file path=ppt/charts/_rels/chart46.xml.rels><?xml version="1.0" encoding="UTF-8" standalone="yes"?>
<Relationships xmlns="http://schemas.openxmlformats.org/package/2006/relationships"><Relationship Id="rId3" Type="http://schemas.openxmlformats.org/officeDocument/2006/relationships/chartUserShapes" Target="../drawings/drawing46.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46.xml"/></Relationships>
</file>

<file path=ppt/charts/_rels/chart47.xml.rels><?xml version="1.0" encoding="UTF-8" standalone="yes"?>
<Relationships xmlns="http://schemas.openxmlformats.org/package/2006/relationships"><Relationship Id="rId3" Type="http://schemas.openxmlformats.org/officeDocument/2006/relationships/chartUserShapes" Target="../drawings/drawing47.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47.xml"/></Relationships>
</file>

<file path=ppt/charts/_rels/chart48.xml.rels><?xml version="1.0" encoding="UTF-8" standalone="yes"?>
<Relationships xmlns="http://schemas.openxmlformats.org/package/2006/relationships"><Relationship Id="rId3" Type="http://schemas.openxmlformats.org/officeDocument/2006/relationships/chartUserShapes" Target="../drawings/drawing48.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48.xml"/></Relationships>
</file>

<file path=ppt/charts/_rels/chart49.xml.rels><?xml version="1.0" encoding="UTF-8" standalone="yes"?>
<Relationships xmlns="http://schemas.openxmlformats.org/package/2006/relationships"><Relationship Id="rId3" Type="http://schemas.openxmlformats.org/officeDocument/2006/relationships/chartUserShapes" Target="../drawings/drawing49.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49.xm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5.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5.xml"/></Relationships>
</file>

<file path=ppt/charts/_rels/chart50.xml.rels><?xml version="1.0" encoding="UTF-8" standalone="yes"?>
<Relationships xmlns="http://schemas.openxmlformats.org/package/2006/relationships"><Relationship Id="rId3" Type="http://schemas.openxmlformats.org/officeDocument/2006/relationships/chartUserShapes" Target="../drawings/drawing50.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50.xml"/></Relationships>
</file>

<file path=ppt/charts/_rels/chart51.xml.rels><?xml version="1.0" encoding="UTF-8" standalone="yes"?>
<Relationships xmlns="http://schemas.openxmlformats.org/package/2006/relationships"><Relationship Id="rId3" Type="http://schemas.openxmlformats.org/officeDocument/2006/relationships/chartUserShapes" Target="../drawings/drawing51.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51.xml"/></Relationships>
</file>

<file path=ppt/charts/_rels/chart52.xml.rels><?xml version="1.0" encoding="UTF-8" standalone="yes"?>
<Relationships xmlns="http://schemas.openxmlformats.org/package/2006/relationships"><Relationship Id="rId3" Type="http://schemas.openxmlformats.org/officeDocument/2006/relationships/chartUserShapes" Target="../drawings/drawing52.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52.xml"/></Relationships>
</file>

<file path=ppt/charts/_rels/chart53.xml.rels><?xml version="1.0" encoding="UTF-8" standalone="yes"?>
<Relationships xmlns="http://schemas.openxmlformats.org/package/2006/relationships"><Relationship Id="rId3" Type="http://schemas.openxmlformats.org/officeDocument/2006/relationships/chartUserShapes" Target="../drawings/drawing53.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53.xml"/></Relationships>
</file>

<file path=ppt/charts/_rels/chart54.xml.rels><?xml version="1.0" encoding="UTF-8" standalone="yes"?>
<Relationships xmlns="http://schemas.openxmlformats.org/package/2006/relationships"><Relationship Id="rId3" Type="http://schemas.openxmlformats.org/officeDocument/2006/relationships/chartUserShapes" Target="../drawings/drawing54.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54.xml"/></Relationships>
</file>

<file path=ppt/charts/_rels/chart55.xml.rels><?xml version="1.0" encoding="UTF-8" standalone="yes"?>
<Relationships xmlns="http://schemas.openxmlformats.org/package/2006/relationships"><Relationship Id="rId3" Type="http://schemas.openxmlformats.org/officeDocument/2006/relationships/chartUserShapes" Target="../drawings/drawing55.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55.xml"/></Relationships>
</file>

<file path=ppt/charts/_rels/chart56.xml.rels><?xml version="1.0" encoding="UTF-8" standalone="yes"?>
<Relationships xmlns="http://schemas.openxmlformats.org/package/2006/relationships"><Relationship Id="rId3" Type="http://schemas.openxmlformats.org/officeDocument/2006/relationships/chartUserShapes" Target="../drawings/drawing56.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56.xml"/></Relationships>
</file>

<file path=ppt/charts/_rels/chart57.xml.rels><?xml version="1.0" encoding="UTF-8" standalone="yes"?>
<Relationships xmlns="http://schemas.openxmlformats.org/package/2006/relationships"><Relationship Id="rId3" Type="http://schemas.openxmlformats.org/officeDocument/2006/relationships/chartUserShapes" Target="../drawings/drawing57.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57.xml"/></Relationships>
</file>

<file path=ppt/charts/_rels/chart58.xml.rels><?xml version="1.0" encoding="UTF-8" standalone="yes"?>
<Relationships xmlns="http://schemas.openxmlformats.org/package/2006/relationships"><Relationship Id="rId3" Type="http://schemas.openxmlformats.org/officeDocument/2006/relationships/chartUserShapes" Target="../drawings/drawing58.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58.xml"/></Relationships>
</file>

<file path=ppt/charts/_rels/chart59.xml.rels><?xml version="1.0" encoding="UTF-8" standalone="yes"?>
<Relationships xmlns="http://schemas.openxmlformats.org/package/2006/relationships"><Relationship Id="rId3" Type="http://schemas.openxmlformats.org/officeDocument/2006/relationships/chartUserShapes" Target="../drawings/drawing59.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59.xml"/></Relationships>
</file>

<file path=ppt/charts/_rels/chart6.xml.rels><?xml version="1.0" encoding="UTF-8" standalone="yes"?>
<Relationships xmlns="http://schemas.openxmlformats.org/package/2006/relationships"><Relationship Id="rId3" Type="http://schemas.openxmlformats.org/officeDocument/2006/relationships/chartUserShapes" Target="../drawings/drawing6.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6.xml"/></Relationships>
</file>

<file path=ppt/charts/_rels/chart60.xml.rels><?xml version="1.0" encoding="UTF-8" standalone="yes"?>
<Relationships xmlns="http://schemas.openxmlformats.org/package/2006/relationships"><Relationship Id="rId3" Type="http://schemas.openxmlformats.org/officeDocument/2006/relationships/chartUserShapes" Target="../drawings/drawing60.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60.xml"/></Relationships>
</file>

<file path=ppt/charts/_rels/chart61.xml.rels><?xml version="1.0" encoding="UTF-8" standalone="yes"?>
<Relationships xmlns="http://schemas.openxmlformats.org/package/2006/relationships"><Relationship Id="rId3" Type="http://schemas.openxmlformats.org/officeDocument/2006/relationships/chartUserShapes" Target="../drawings/drawing61.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61.xml"/></Relationships>
</file>

<file path=ppt/charts/_rels/chart62.xml.rels><?xml version="1.0" encoding="UTF-8" standalone="yes"?>
<Relationships xmlns="http://schemas.openxmlformats.org/package/2006/relationships"><Relationship Id="rId3" Type="http://schemas.openxmlformats.org/officeDocument/2006/relationships/chartUserShapes" Target="../drawings/drawing62.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62.xml"/></Relationships>
</file>

<file path=ppt/charts/_rels/chart63.xml.rels><?xml version="1.0" encoding="UTF-8" standalone="yes"?>
<Relationships xmlns="http://schemas.openxmlformats.org/package/2006/relationships"><Relationship Id="rId3" Type="http://schemas.openxmlformats.org/officeDocument/2006/relationships/chartUserShapes" Target="../drawings/drawing63.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63.xml"/></Relationships>
</file>

<file path=ppt/charts/_rels/chart64.xml.rels><?xml version="1.0" encoding="UTF-8" standalone="yes"?>
<Relationships xmlns="http://schemas.openxmlformats.org/package/2006/relationships"><Relationship Id="rId3" Type="http://schemas.openxmlformats.org/officeDocument/2006/relationships/chartUserShapes" Target="../drawings/drawing64.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64.xml"/></Relationships>
</file>

<file path=ppt/charts/_rels/chart65.xml.rels><?xml version="1.0" encoding="UTF-8" standalone="yes"?>
<Relationships xmlns="http://schemas.openxmlformats.org/package/2006/relationships"><Relationship Id="rId3" Type="http://schemas.openxmlformats.org/officeDocument/2006/relationships/chartUserShapes" Target="../drawings/drawing65.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65.xml"/></Relationships>
</file>

<file path=ppt/charts/_rels/chart66.xml.rels><?xml version="1.0" encoding="UTF-8" standalone="yes"?>
<Relationships xmlns="http://schemas.openxmlformats.org/package/2006/relationships"><Relationship Id="rId3" Type="http://schemas.openxmlformats.org/officeDocument/2006/relationships/chartUserShapes" Target="../drawings/drawing66.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66.xml"/></Relationships>
</file>

<file path=ppt/charts/_rels/chart67.xml.rels><?xml version="1.0" encoding="UTF-8" standalone="yes"?>
<Relationships xmlns="http://schemas.openxmlformats.org/package/2006/relationships"><Relationship Id="rId3" Type="http://schemas.openxmlformats.org/officeDocument/2006/relationships/chartUserShapes" Target="../drawings/drawing67.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67.xml"/></Relationships>
</file>

<file path=ppt/charts/_rels/chart68.xml.rels><?xml version="1.0" encoding="UTF-8" standalone="yes"?>
<Relationships xmlns="http://schemas.openxmlformats.org/package/2006/relationships"><Relationship Id="rId3" Type="http://schemas.openxmlformats.org/officeDocument/2006/relationships/chartUserShapes" Target="../drawings/drawing68.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68.xml"/></Relationships>
</file>

<file path=ppt/charts/_rels/chart69.xml.rels><?xml version="1.0" encoding="UTF-8" standalone="yes"?>
<Relationships xmlns="http://schemas.openxmlformats.org/package/2006/relationships"><Relationship Id="rId3" Type="http://schemas.openxmlformats.org/officeDocument/2006/relationships/chartUserShapes" Target="../drawings/drawing69.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69.xml"/></Relationships>
</file>

<file path=ppt/charts/_rels/chart7.xml.rels><?xml version="1.0" encoding="UTF-8" standalone="yes"?>
<Relationships xmlns="http://schemas.openxmlformats.org/package/2006/relationships"><Relationship Id="rId3" Type="http://schemas.openxmlformats.org/officeDocument/2006/relationships/chartUserShapes" Target="../drawings/drawing7.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7.xml"/></Relationships>
</file>

<file path=ppt/charts/_rels/chart70.xml.rels><?xml version="1.0" encoding="UTF-8" standalone="yes"?>
<Relationships xmlns="http://schemas.openxmlformats.org/package/2006/relationships"><Relationship Id="rId3" Type="http://schemas.openxmlformats.org/officeDocument/2006/relationships/chartUserShapes" Target="../drawings/drawing70.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70.xml"/></Relationships>
</file>

<file path=ppt/charts/_rels/chart71.xml.rels><?xml version="1.0" encoding="UTF-8" standalone="yes"?>
<Relationships xmlns="http://schemas.openxmlformats.org/package/2006/relationships"><Relationship Id="rId3" Type="http://schemas.openxmlformats.org/officeDocument/2006/relationships/chartUserShapes" Target="../drawings/drawing71.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71.xml"/></Relationships>
</file>

<file path=ppt/charts/_rels/chart72.xml.rels><?xml version="1.0" encoding="UTF-8" standalone="yes"?>
<Relationships xmlns="http://schemas.openxmlformats.org/package/2006/relationships"><Relationship Id="rId3" Type="http://schemas.openxmlformats.org/officeDocument/2006/relationships/chartUserShapes" Target="../drawings/drawing72.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72.xml"/></Relationships>
</file>

<file path=ppt/charts/_rels/chart73.xml.rels><?xml version="1.0" encoding="UTF-8" standalone="yes"?>
<Relationships xmlns="http://schemas.openxmlformats.org/package/2006/relationships"><Relationship Id="rId3" Type="http://schemas.openxmlformats.org/officeDocument/2006/relationships/chartUserShapes" Target="../drawings/drawing73.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73.xml"/></Relationships>
</file>

<file path=ppt/charts/_rels/chart74.xml.rels><?xml version="1.0" encoding="UTF-8" standalone="yes"?>
<Relationships xmlns="http://schemas.openxmlformats.org/package/2006/relationships"><Relationship Id="rId3" Type="http://schemas.openxmlformats.org/officeDocument/2006/relationships/chartUserShapes" Target="../drawings/drawing74.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74.xml"/></Relationships>
</file>

<file path=ppt/charts/_rels/chart75.xml.rels><?xml version="1.0" encoding="UTF-8" standalone="yes"?>
<Relationships xmlns="http://schemas.openxmlformats.org/package/2006/relationships"><Relationship Id="rId3" Type="http://schemas.openxmlformats.org/officeDocument/2006/relationships/chartUserShapes" Target="../drawings/drawing75.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75.xml"/></Relationships>
</file>

<file path=ppt/charts/_rels/chart8.xml.rels><?xml version="1.0" encoding="UTF-8" standalone="yes"?>
<Relationships xmlns="http://schemas.openxmlformats.org/package/2006/relationships"><Relationship Id="rId3" Type="http://schemas.openxmlformats.org/officeDocument/2006/relationships/chartUserShapes" Target="../drawings/drawing8.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3" Type="http://schemas.openxmlformats.org/officeDocument/2006/relationships/chartUserShapes" Target="../drawings/drawing9.xml"/><Relationship Id="rId2" Type="http://schemas.openxmlformats.org/officeDocument/2006/relationships/oleObject" Target="file:///\\westat.com\DFS\SURVEYTA\general\2014%20Profiles\Chart\Macro_2014P_charts.xlsm" TargetMode="External"/><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DQ01_1!$D$1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DQ01_1!$B$2:$C$4</c:f>
              <c:multiLvlStrCache>
                <c:ptCount val="3"/>
                <c:lvl>
                  <c:pt idx="0">
                    <c:v>Tobacco-use prevention</c:v>
                  </c:pt>
                  <c:pt idx="1">
                    <c:v>Nutrition</c:v>
                  </c:pt>
                  <c:pt idx="2">
                    <c:v>Physical activity</c:v>
                  </c:pt>
                </c:lvl>
                <c:lvl>
                  <c:pt idx="0">
                    <c:v>c.</c:v>
                  </c:pt>
                  <c:pt idx="1">
                    <c:v>b.</c:v>
                  </c:pt>
                  <c:pt idx="2">
                    <c:v>a.</c:v>
                  </c:pt>
                </c:lvl>
              </c:multiLvlStrCache>
            </c:multiLvlStrRef>
          </c:cat>
          <c:val>
            <c:numRef>
              <c:f>DQ01_1!$D$2:$D$4</c:f>
              <c:numCache>
                <c:formatCode>General</c:formatCode>
                <c:ptCount val="3"/>
                <c:pt idx="0">
                  <c:v>47</c:v>
                </c:pt>
                <c:pt idx="1">
                  <c:v>41.1</c:v>
                </c:pt>
                <c:pt idx="2">
                  <c:v>40.1</c:v>
                </c:pt>
              </c:numCache>
            </c:numRef>
          </c:val>
        </c:ser>
        <c:ser>
          <c:idx val="1"/>
          <c:order val="1"/>
          <c:tx>
            <c:strRef>
              <c:f>DQ01_1!$E$1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DQ01_1!$B$2:$C$4</c:f>
              <c:multiLvlStrCache>
                <c:ptCount val="3"/>
                <c:lvl>
                  <c:pt idx="0">
                    <c:v>Tobacco-use prevention</c:v>
                  </c:pt>
                  <c:pt idx="1">
                    <c:v>Nutrition</c:v>
                  </c:pt>
                  <c:pt idx="2">
                    <c:v>Physical activity</c:v>
                  </c:pt>
                </c:lvl>
                <c:lvl>
                  <c:pt idx="0">
                    <c:v>c.</c:v>
                  </c:pt>
                  <c:pt idx="1">
                    <c:v>b.</c:v>
                  </c:pt>
                  <c:pt idx="2">
                    <c:v>a.</c:v>
                  </c:pt>
                </c:lvl>
              </c:multiLvlStrCache>
            </c:multiLvlStrRef>
          </c:cat>
          <c:val>
            <c:numRef>
              <c:f>DQ01_1!$E$2:$E$4</c:f>
              <c:numCache>
                <c:formatCode>General</c:formatCode>
                <c:ptCount val="3"/>
                <c:pt idx="0">
                  <c:v>57.4</c:v>
                </c:pt>
                <c:pt idx="1">
                  <c:v>40.799999999999997</c:v>
                </c:pt>
                <c:pt idx="2">
                  <c:v>40.799999999999997</c:v>
                </c:pt>
              </c:numCache>
            </c:numRef>
          </c:val>
        </c:ser>
        <c:ser>
          <c:idx val="2"/>
          <c:order val="2"/>
          <c:tx>
            <c:strRef>
              <c:f>DQ01_1!$F$1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DQ01_1!$B$2:$C$4</c:f>
              <c:multiLvlStrCache>
                <c:ptCount val="3"/>
                <c:lvl>
                  <c:pt idx="0">
                    <c:v>Tobacco-use prevention</c:v>
                  </c:pt>
                  <c:pt idx="1">
                    <c:v>Nutrition</c:v>
                  </c:pt>
                  <c:pt idx="2">
                    <c:v>Physical activity</c:v>
                  </c:pt>
                </c:lvl>
                <c:lvl>
                  <c:pt idx="0">
                    <c:v>c.</c:v>
                  </c:pt>
                  <c:pt idx="1">
                    <c:v>b.</c:v>
                  </c:pt>
                  <c:pt idx="2">
                    <c:v>a.</c:v>
                  </c:pt>
                </c:lvl>
              </c:multiLvlStrCache>
            </c:multiLvlStrRef>
          </c:cat>
          <c:val>
            <c:numRef>
              <c:f>DQ01_1!$F$2:$F$4</c:f>
              <c:numCache>
                <c:formatCode>General</c:formatCode>
                <c:ptCount val="3"/>
                <c:pt idx="0">
                  <c:v>44.1</c:v>
                </c:pt>
                <c:pt idx="1">
                  <c:v>41</c:v>
                </c:pt>
                <c:pt idx="2">
                  <c:v>42.1</c:v>
                </c:pt>
              </c:numCache>
            </c:numRef>
          </c:val>
        </c:ser>
        <c:ser>
          <c:idx val="3"/>
          <c:order val="3"/>
          <c:tx>
            <c:strRef>
              <c:f>DQ01_1!$G$1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DQ01_1!$B$2:$C$4</c:f>
              <c:multiLvlStrCache>
                <c:ptCount val="3"/>
                <c:lvl>
                  <c:pt idx="0">
                    <c:v>Tobacco-use prevention</c:v>
                  </c:pt>
                  <c:pt idx="1">
                    <c:v>Nutrition</c:v>
                  </c:pt>
                  <c:pt idx="2">
                    <c:v>Physical activity</c:v>
                  </c:pt>
                </c:lvl>
                <c:lvl>
                  <c:pt idx="0">
                    <c:v>c.</c:v>
                  </c:pt>
                  <c:pt idx="1">
                    <c:v>b.</c:v>
                  </c:pt>
                  <c:pt idx="2">
                    <c:v>a.</c:v>
                  </c:pt>
                </c:lvl>
              </c:multiLvlStrCache>
            </c:multiLvlStrRef>
          </c:cat>
          <c:val>
            <c:numRef>
              <c:f>DQ01_1!$G$2:$G$4</c:f>
              <c:numCache>
                <c:formatCode>General</c:formatCode>
                <c:ptCount val="3"/>
                <c:pt idx="0">
                  <c:v>46.6</c:v>
                </c:pt>
                <c:pt idx="1">
                  <c:v>41.4</c:v>
                </c:pt>
                <c:pt idx="2">
                  <c:v>37.1</c:v>
                </c:pt>
              </c:numCache>
            </c:numRef>
          </c:val>
        </c:ser>
        <c:dLbls>
          <c:showLegendKey val="0"/>
          <c:showVal val="1"/>
          <c:showCatName val="0"/>
          <c:showSerName val="0"/>
          <c:showPercent val="0"/>
          <c:showBubbleSize val="0"/>
        </c:dLbls>
        <c:gapWidth val="300"/>
        <c:overlap val="-4"/>
        <c:axId val="72403200"/>
        <c:axId val="35913728"/>
      </c:barChart>
      <c:catAx>
        <c:axId val="72403200"/>
        <c:scaling>
          <c:orientation val="minMax"/>
        </c:scaling>
        <c:delete val="0"/>
        <c:axPos val="l"/>
        <c:majorTickMark val="none"/>
        <c:minorTickMark val="none"/>
        <c:tickLblPos val="none"/>
        <c:spPr>
          <a:ln w="12700">
            <a:solidFill>
              <a:srgbClr val="000000"/>
            </a:solidFill>
            <a:prstDash val="solid"/>
          </a:ln>
        </c:spPr>
        <c:crossAx val="35913728"/>
        <c:crosses val="autoZero"/>
        <c:auto val="1"/>
        <c:lblAlgn val="ctr"/>
        <c:lblOffset val="100"/>
        <c:tickLblSkip val="1"/>
        <c:noMultiLvlLbl val="1"/>
      </c:catAx>
      <c:valAx>
        <c:axId val="3591372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72403200"/>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DQ06_3!$D$1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DQ06_3!$B$2:$C$6</c:f>
              <c:multiLvlStrCache>
                <c:ptCount val="5"/>
                <c:lvl>
                  <c:pt idx="0">
                    <c:v>Faith-based organizations</c:v>
                  </c:pt>
                  <c:pt idx="1">
                    <c:v>Local health departments, agencies, or organizations</c:v>
                  </c:pt>
                  <c:pt idx="2">
                    <c:v>Community members</c:v>
                  </c:pt>
                  <c:pt idx="3">
                    <c:v>Parents or families of students</c:v>
                  </c:pt>
                  <c:pt idx="4">
                    <c:v>Student body</c:v>
                  </c:pt>
                </c:lvl>
                <c:lvl>
                  <c:pt idx="0">
                    <c:v>o.</c:v>
                  </c:pt>
                  <c:pt idx="1">
                    <c:v>n.</c:v>
                  </c:pt>
                  <c:pt idx="2">
                    <c:v>m.</c:v>
                  </c:pt>
                  <c:pt idx="3">
                    <c:v>l.</c:v>
                  </c:pt>
                  <c:pt idx="4">
                    <c:v>k.</c:v>
                  </c:pt>
                </c:lvl>
              </c:multiLvlStrCache>
            </c:multiLvlStrRef>
          </c:cat>
          <c:val>
            <c:numRef>
              <c:f>DQ06_3!$D$2:$D$6</c:f>
              <c:numCache>
                <c:formatCode>General</c:formatCode>
                <c:ptCount val="5"/>
                <c:pt idx="0">
                  <c:v>19</c:v>
                </c:pt>
                <c:pt idx="1">
                  <c:v>51.4</c:v>
                </c:pt>
                <c:pt idx="2">
                  <c:v>59.3</c:v>
                </c:pt>
                <c:pt idx="3">
                  <c:v>65.5</c:v>
                </c:pt>
                <c:pt idx="4">
                  <c:v>50.1</c:v>
                </c:pt>
              </c:numCache>
            </c:numRef>
          </c:val>
        </c:ser>
        <c:ser>
          <c:idx val="1"/>
          <c:order val="1"/>
          <c:tx>
            <c:strRef>
              <c:f>DQ06_3!$E$1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DQ06_3!$B$2:$C$6</c:f>
              <c:multiLvlStrCache>
                <c:ptCount val="5"/>
                <c:lvl>
                  <c:pt idx="0">
                    <c:v>Faith-based organizations</c:v>
                  </c:pt>
                  <c:pt idx="1">
                    <c:v>Local health departments, agencies, or organizations</c:v>
                  </c:pt>
                  <c:pt idx="2">
                    <c:v>Community members</c:v>
                  </c:pt>
                  <c:pt idx="3">
                    <c:v>Parents or families of students</c:v>
                  </c:pt>
                  <c:pt idx="4">
                    <c:v>Student body</c:v>
                  </c:pt>
                </c:lvl>
                <c:lvl>
                  <c:pt idx="0">
                    <c:v>o.</c:v>
                  </c:pt>
                  <c:pt idx="1">
                    <c:v>n.</c:v>
                  </c:pt>
                  <c:pt idx="2">
                    <c:v>m.</c:v>
                  </c:pt>
                  <c:pt idx="3">
                    <c:v>l.</c:v>
                  </c:pt>
                  <c:pt idx="4">
                    <c:v>k.</c:v>
                  </c:pt>
                </c:lvl>
              </c:multiLvlStrCache>
            </c:multiLvlStrRef>
          </c:cat>
          <c:val>
            <c:numRef>
              <c:f>DQ06_3!$E$2:$E$6</c:f>
              <c:numCache>
                <c:formatCode>General</c:formatCode>
                <c:ptCount val="5"/>
                <c:pt idx="0">
                  <c:v>22.9</c:v>
                </c:pt>
                <c:pt idx="1">
                  <c:v>46.3</c:v>
                </c:pt>
                <c:pt idx="2">
                  <c:v>70.900000000000006</c:v>
                </c:pt>
                <c:pt idx="3">
                  <c:v>70.900000000000006</c:v>
                </c:pt>
                <c:pt idx="4">
                  <c:v>50.8</c:v>
                </c:pt>
              </c:numCache>
            </c:numRef>
          </c:val>
        </c:ser>
        <c:ser>
          <c:idx val="2"/>
          <c:order val="2"/>
          <c:tx>
            <c:strRef>
              <c:f>DQ06_3!$F$1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DQ06_3!$B$2:$C$6</c:f>
              <c:multiLvlStrCache>
                <c:ptCount val="5"/>
                <c:lvl>
                  <c:pt idx="0">
                    <c:v>Faith-based organizations</c:v>
                  </c:pt>
                  <c:pt idx="1">
                    <c:v>Local health departments, agencies, or organizations</c:v>
                  </c:pt>
                  <c:pt idx="2">
                    <c:v>Community members</c:v>
                  </c:pt>
                  <c:pt idx="3">
                    <c:v>Parents or families of students</c:v>
                  </c:pt>
                  <c:pt idx="4">
                    <c:v>Student body</c:v>
                  </c:pt>
                </c:lvl>
                <c:lvl>
                  <c:pt idx="0">
                    <c:v>o.</c:v>
                  </c:pt>
                  <c:pt idx="1">
                    <c:v>n.</c:v>
                  </c:pt>
                  <c:pt idx="2">
                    <c:v>m.</c:v>
                  </c:pt>
                  <c:pt idx="3">
                    <c:v>l.</c:v>
                  </c:pt>
                  <c:pt idx="4">
                    <c:v>k.</c:v>
                  </c:pt>
                </c:lvl>
              </c:multiLvlStrCache>
            </c:multiLvlStrRef>
          </c:cat>
          <c:val>
            <c:numRef>
              <c:f>DQ06_3!$F$2:$F$6</c:f>
              <c:numCache>
                <c:formatCode>General</c:formatCode>
                <c:ptCount val="5"/>
                <c:pt idx="0">
                  <c:v>19</c:v>
                </c:pt>
                <c:pt idx="1">
                  <c:v>48.5</c:v>
                </c:pt>
                <c:pt idx="2">
                  <c:v>55.8</c:v>
                </c:pt>
                <c:pt idx="3">
                  <c:v>61.7</c:v>
                </c:pt>
                <c:pt idx="4">
                  <c:v>47.1</c:v>
                </c:pt>
              </c:numCache>
            </c:numRef>
          </c:val>
        </c:ser>
        <c:ser>
          <c:idx val="3"/>
          <c:order val="3"/>
          <c:tx>
            <c:strRef>
              <c:f>DQ06_3!$G$1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DQ06_3!$B$2:$C$6</c:f>
              <c:multiLvlStrCache>
                <c:ptCount val="5"/>
                <c:lvl>
                  <c:pt idx="0">
                    <c:v>Faith-based organizations</c:v>
                  </c:pt>
                  <c:pt idx="1">
                    <c:v>Local health departments, agencies, or organizations</c:v>
                  </c:pt>
                  <c:pt idx="2">
                    <c:v>Community members</c:v>
                  </c:pt>
                  <c:pt idx="3">
                    <c:v>Parents or families of students</c:v>
                  </c:pt>
                  <c:pt idx="4">
                    <c:v>Student body</c:v>
                  </c:pt>
                </c:lvl>
                <c:lvl>
                  <c:pt idx="0">
                    <c:v>o.</c:v>
                  </c:pt>
                  <c:pt idx="1">
                    <c:v>n.</c:v>
                  </c:pt>
                  <c:pt idx="2">
                    <c:v>m.</c:v>
                  </c:pt>
                  <c:pt idx="3">
                    <c:v>l.</c:v>
                  </c:pt>
                  <c:pt idx="4">
                    <c:v>k.</c:v>
                  </c:pt>
                </c:lvl>
              </c:multiLvlStrCache>
            </c:multiLvlStrRef>
          </c:cat>
          <c:val>
            <c:numRef>
              <c:f>DQ06_3!$G$2:$G$6</c:f>
              <c:numCache>
                <c:formatCode>General</c:formatCode>
                <c:ptCount val="5"/>
                <c:pt idx="0">
                  <c:v>17.5</c:v>
                </c:pt>
                <c:pt idx="1">
                  <c:v>56.8</c:v>
                </c:pt>
                <c:pt idx="2">
                  <c:v>59</c:v>
                </c:pt>
                <c:pt idx="3">
                  <c:v>67.8</c:v>
                </c:pt>
                <c:pt idx="4">
                  <c:v>53.1</c:v>
                </c:pt>
              </c:numCache>
            </c:numRef>
          </c:val>
        </c:ser>
        <c:dLbls>
          <c:showLegendKey val="0"/>
          <c:showVal val="1"/>
          <c:showCatName val="0"/>
          <c:showSerName val="0"/>
          <c:showPercent val="0"/>
          <c:showBubbleSize val="0"/>
        </c:dLbls>
        <c:gapWidth val="300"/>
        <c:overlap val="-4"/>
        <c:axId val="97274880"/>
        <c:axId val="97285632"/>
      </c:barChart>
      <c:catAx>
        <c:axId val="97274880"/>
        <c:scaling>
          <c:orientation val="minMax"/>
        </c:scaling>
        <c:delete val="0"/>
        <c:axPos val="l"/>
        <c:majorTickMark val="none"/>
        <c:minorTickMark val="none"/>
        <c:tickLblPos val="none"/>
        <c:spPr>
          <a:ln w="12700">
            <a:solidFill>
              <a:srgbClr val="000000"/>
            </a:solidFill>
            <a:prstDash val="solid"/>
          </a:ln>
        </c:spPr>
        <c:crossAx val="97285632"/>
        <c:crosses val="autoZero"/>
        <c:auto val="1"/>
        <c:lblAlgn val="ctr"/>
        <c:lblOffset val="100"/>
        <c:tickLblSkip val="1"/>
        <c:noMultiLvlLbl val="1"/>
      </c:catAx>
      <c:valAx>
        <c:axId val="9728563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97274880"/>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DQ06_4!$D$1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DQ06_4!$B$2:$C$3</c:f>
              <c:multiLvlStrCache>
                <c:ptCount val="2"/>
                <c:lvl>
                  <c:pt idx="0">
                    <c:v>Local government agencies</c:v>
                  </c:pt>
                  <c:pt idx="1">
                    <c:v>Businesses</c:v>
                  </c:pt>
                </c:lvl>
                <c:lvl>
                  <c:pt idx="0">
                    <c:v>q.</c:v>
                  </c:pt>
                  <c:pt idx="1">
                    <c:v>p.</c:v>
                  </c:pt>
                </c:lvl>
              </c:multiLvlStrCache>
            </c:multiLvlStrRef>
          </c:cat>
          <c:val>
            <c:numRef>
              <c:f>DQ06_4!$D$2:$D$3</c:f>
              <c:numCache>
                <c:formatCode>General</c:formatCode>
                <c:ptCount val="2"/>
                <c:pt idx="0">
                  <c:v>28.7</c:v>
                </c:pt>
                <c:pt idx="1">
                  <c:v>24.8</c:v>
                </c:pt>
              </c:numCache>
            </c:numRef>
          </c:val>
        </c:ser>
        <c:ser>
          <c:idx val="1"/>
          <c:order val="1"/>
          <c:tx>
            <c:strRef>
              <c:f>DQ06_4!$E$1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DQ06_4!$B$2:$C$3</c:f>
              <c:multiLvlStrCache>
                <c:ptCount val="2"/>
                <c:lvl>
                  <c:pt idx="0">
                    <c:v>Local government agencies</c:v>
                  </c:pt>
                  <c:pt idx="1">
                    <c:v>Businesses</c:v>
                  </c:pt>
                </c:lvl>
                <c:lvl>
                  <c:pt idx="0">
                    <c:v>q.</c:v>
                  </c:pt>
                  <c:pt idx="1">
                    <c:v>p.</c:v>
                  </c:pt>
                </c:lvl>
              </c:multiLvlStrCache>
            </c:multiLvlStrRef>
          </c:cat>
          <c:val>
            <c:numRef>
              <c:f>DQ06_4!$E$2:$E$3</c:f>
              <c:numCache>
                <c:formatCode>General</c:formatCode>
                <c:ptCount val="2"/>
                <c:pt idx="0">
                  <c:v>16</c:v>
                </c:pt>
                <c:pt idx="1">
                  <c:v>26.6</c:v>
                </c:pt>
              </c:numCache>
            </c:numRef>
          </c:val>
        </c:ser>
        <c:ser>
          <c:idx val="2"/>
          <c:order val="2"/>
          <c:tx>
            <c:strRef>
              <c:f>DQ06_4!$F$1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DQ06_4!$B$2:$C$3</c:f>
              <c:multiLvlStrCache>
                <c:ptCount val="2"/>
                <c:lvl>
                  <c:pt idx="0">
                    <c:v>Local government agencies</c:v>
                  </c:pt>
                  <c:pt idx="1">
                    <c:v>Businesses</c:v>
                  </c:pt>
                </c:lvl>
                <c:lvl>
                  <c:pt idx="0">
                    <c:v>q.</c:v>
                  </c:pt>
                  <c:pt idx="1">
                    <c:v>p.</c:v>
                  </c:pt>
                </c:lvl>
              </c:multiLvlStrCache>
            </c:multiLvlStrRef>
          </c:cat>
          <c:val>
            <c:numRef>
              <c:f>DQ06_4!$F$2:$F$3</c:f>
              <c:numCache>
                <c:formatCode>General</c:formatCode>
                <c:ptCount val="2"/>
                <c:pt idx="0">
                  <c:v>28.9</c:v>
                </c:pt>
                <c:pt idx="1">
                  <c:v>30.7</c:v>
                </c:pt>
              </c:numCache>
            </c:numRef>
          </c:val>
        </c:ser>
        <c:ser>
          <c:idx val="3"/>
          <c:order val="3"/>
          <c:tx>
            <c:strRef>
              <c:f>DQ06_4!$G$1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DQ06_4!$B$2:$C$3</c:f>
              <c:multiLvlStrCache>
                <c:ptCount val="2"/>
                <c:lvl>
                  <c:pt idx="0">
                    <c:v>Local government agencies</c:v>
                  </c:pt>
                  <c:pt idx="1">
                    <c:v>Businesses</c:v>
                  </c:pt>
                </c:lvl>
                <c:lvl>
                  <c:pt idx="0">
                    <c:v>q.</c:v>
                  </c:pt>
                  <c:pt idx="1">
                    <c:v>p.</c:v>
                  </c:pt>
                </c:lvl>
              </c:multiLvlStrCache>
            </c:multiLvlStrRef>
          </c:cat>
          <c:val>
            <c:numRef>
              <c:f>DQ06_4!$G$2:$G$3</c:f>
              <c:numCache>
                <c:formatCode>General</c:formatCode>
                <c:ptCount val="2"/>
                <c:pt idx="0">
                  <c:v>33.4</c:v>
                </c:pt>
                <c:pt idx="1">
                  <c:v>17.3</c:v>
                </c:pt>
              </c:numCache>
            </c:numRef>
          </c:val>
        </c:ser>
        <c:dLbls>
          <c:showLegendKey val="0"/>
          <c:showVal val="1"/>
          <c:showCatName val="0"/>
          <c:showSerName val="0"/>
          <c:showPercent val="0"/>
          <c:showBubbleSize val="0"/>
        </c:dLbls>
        <c:gapWidth val="300"/>
        <c:overlap val="-4"/>
        <c:axId val="96479872"/>
        <c:axId val="97335552"/>
      </c:barChart>
      <c:catAx>
        <c:axId val="96479872"/>
        <c:scaling>
          <c:orientation val="minMax"/>
        </c:scaling>
        <c:delete val="0"/>
        <c:axPos val="l"/>
        <c:majorTickMark val="none"/>
        <c:minorTickMark val="none"/>
        <c:tickLblPos val="none"/>
        <c:spPr>
          <a:ln w="12700">
            <a:solidFill>
              <a:srgbClr val="000000"/>
            </a:solidFill>
            <a:prstDash val="solid"/>
          </a:ln>
        </c:spPr>
        <c:crossAx val="97335552"/>
        <c:crosses val="autoZero"/>
        <c:auto val="1"/>
        <c:lblAlgn val="ctr"/>
        <c:lblOffset val="100"/>
        <c:tickLblSkip val="1"/>
        <c:noMultiLvlLbl val="1"/>
      </c:catAx>
      <c:valAx>
        <c:axId val="9733555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96479872"/>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DQ07_1!$D$1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DQ07_1!$B$2:$C$4</c:f>
              <c:multiLvlStrCache>
                <c:ptCount val="3"/>
                <c:lvl>
                  <c:pt idx="0">
                    <c:v>Sought funding or leveraged resources to support health and safety priorities for students and staff</c:v>
                  </c:pt>
                  <c:pt idx="1">
                    <c:v>Recommended new or revised health and safety policies and activities to school administrators or the school improvement team</c:v>
                  </c:pt>
                  <c:pt idx="2">
                    <c:v>Identified student health needs based on a review of relevant data</c:v>
                  </c:pt>
                </c:lvl>
                <c:lvl>
                  <c:pt idx="0">
                    <c:v>c.</c:v>
                  </c:pt>
                  <c:pt idx="1">
                    <c:v>b.</c:v>
                  </c:pt>
                  <c:pt idx="2">
                    <c:v>a.</c:v>
                  </c:pt>
                </c:lvl>
              </c:multiLvlStrCache>
            </c:multiLvlStrRef>
          </c:cat>
          <c:val>
            <c:numRef>
              <c:f>DQ07_1!$D$2:$D$4</c:f>
              <c:numCache>
                <c:formatCode>General</c:formatCode>
                <c:ptCount val="3"/>
                <c:pt idx="0">
                  <c:v>57.3</c:v>
                </c:pt>
                <c:pt idx="1">
                  <c:v>75.2</c:v>
                </c:pt>
                <c:pt idx="2">
                  <c:v>58.5</c:v>
                </c:pt>
              </c:numCache>
            </c:numRef>
          </c:val>
        </c:ser>
        <c:ser>
          <c:idx val="1"/>
          <c:order val="1"/>
          <c:tx>
            <c:strRef>
              <c:f>DQ07_1!$E$1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DQ07_1!$B$2:$C$4</c:f>
              <c:multiLvlStrCache>
                <c:ptCount val="3"/>
                <c:lvl>
                  <c:pt idx="0">
                    <c:v>Sought funding or leveraged resources to support health and safety priorities for students and staff</c:v>
                  </c:pt>
                  <c:pt idx="1">
                    <c:v>Recommended new or revised health and safety policies and activities to school administrators or the school improvement team</c:v>
                  </c:pt>
                  <c:pt idx="2">
                    <c:v>Identified student health needs based on a review of relevant data</c:v>
                  </c:pt>
                </c:lvl>
                <c:lvl>
                  <c:pt idx="0">
                    <c:v>c.</c:v>
                  </c:pt>
                  <c:pt idx="1">
                    <c:v>b.</c:v>
                  </c:pt>
                  <c:pt idx="2">
                    <c:v>a.</c:v>
                  </c:pt>
                </c:lvl>
              </c:multiLvlStrCache>
            </c:multiLvlStrRef>
          </c:cat>
          <c:val>
            <c:numRef>
              <c:f>DQ07_1!$E$2:$E$4</c:f>
              <c:numCache>
                <c:formatCode>General</c:formatCode>
                <c:ptCount val="3"/>
                <c:pt idx="0">
                  <c:v>54.5</c:v>
                </c:pt>
                <c:pt idx="1">
                  <c:v>72.599999999999994</c:v>
                </c:pt>
                <c:pt idx="2">
                  <c:v>43.8</c:v>
                </c:pt>
              </c:numCache>
            </c:numRef>
          </c:val>
        </c:ser>
        <c:ser>
          <c:idx val="2"/>
          <c:order val="2"/>
          <c:tx>
            <c:strRef>
              <c:f>DQ07_1!$F$1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DQ07_1!$B$2:$C$4</c:f>
              <c:multiLvlStrCache>
                <c:ptCount val="3"/>
                <c:lvl>
                  <c:pt idx="0">
                    <c:v>Sought funding or leveraged resources to support health and safety priorities for students and staff</c:v>
                  </c:pt>
                  <c:pt idx="1">
                    <c:v>Recommended new or revised health and safety policies and activities to school administrators or the school improvement team</c:v>
                  </c:pt>
                  <c:pt idx="2">
                    <c:v>Identified student health needs based on a review of relevant data</c:v>
                  </c:pt>
                </c:lvl>
                <c:lvl>
                  <c:pt idx="0">
                    <c:v>c.</c:v>
                  </c:pt>
                  <c:pt idx="1">
                    <c:v>b.</c:v>
                  </c:pt>
                  <c:pt idx="2">
                    <c:v>a.</c:v>
                  </c:pt>
                </c:lvl>
              </c:multiLvlStrCache>
            </c:multiLvlStrRef>
          </c:cat>
          <c:val>
            <c:numRef>
              <c:f>DQ07_1!$F$2:$F$4</c:f>
              <c:numCache>
                <c:formatCode>General</c:formatCode>
                <c:ptCount val="3"/>
                <c:pt idx="0">
                  <c:v>56</c:v>
                </c:pt>
                <c:pt idx="1">
                  <c:v>72.7</c:v>
                </c:pt>
                <c:pt idx="2">
                  <c:v>63.5</c:v>
                </c:pt>
              </c:numCache>
            </c:numRef>
          </c:val>
        </c:ser>
        <c:ser>
          <c:idx val="3"/>
          <c:order val="3"/>
          <c:tx>
            <c:strRef>
              <c:f>DQ07_1!$G$1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DQ07_1!$B$2:$C$4</c:f>
              <c:multiLvlStrCache>
                <c:ptCount val="3"/>
                <c:lvl>
                  <c:pt idx="0">
                    <c:v>Sought funding or leveraged resources to support health and safety priorities for students and staff</c:v>
                  </c:pt>
                  <c:pt idx="1">
                    <c:v>Recommended new or revised health and safety policies and activities to school administrators or the school improvement team</c:v>
                  </c:pt>
                  <c:pt idx="2">
                    <c:v>Identified student health needs based on a review of relevant data</c:v>
                  </c:pt>
                </c:lvl>
                <c:lvl>
                  <c:pt idx="0">
                    <c:v>c.</c:v>
                  </c:pt>
                  <c:pt idx="1">
                    <c:v>b.</c:v>
                  </c:pt>
                  <c:pt idx="2">
                    <c:v>a.</c:v>
                  </c:pt>
                </c:lvl>
              </c:multiLvlStrCache>
            </c:multiLvlStrRef>
          </c:cat>
          <c:val>
            <c:numRef>
              <c:f>DQ07_1!$G$2:$G$4</c:f>
              <c:numCache>
                <c:formatCode>General</c:formatCode>
                <c:ptCount val="3"/>
                <c:pt idx="0">
                  <c:v>59.9</c:v>
                </c:pt>
                <c:pt idx="1">
                  <c:v>78.900000000000006</c:v>
                </c:pt>
                <c:pt idx="2">
                  <c:v>58.3</c:v>
                </c:pt>
              </c:numCache>
            </c:numRef>
          </c:val>
        </c:ser>
        <c:dLbls>
          <c:showLegendKey val="0"/>
          <c:showVal val="1"/>
          <c:showCatName val="0"/>
          <c:showSerName val="0"/>
          <c:showPercent val="0"/>
          <c:showBubbleSize val="0"/>
        </c:dLbls>
        <c:gapWidth val="300"/>
        <c:overlap val="-4"/>
        <c:axId val="83057664"/>
        <c:axId val="83084032"/>
      </c:barChart>
      <c:catAx>
        <c:axId val="83057664"/>
        <c:scaling>
          <c:orientation val="minMax"/>
        </c:scaling>
        <c:delete val="0"/>
        <c:axPos val="l"/>
        <c:majorTickMark val="none"/>
        <c:minorTickMark val="none"/>
        <c:tickLblPos val="none"/>
        <c:spPr>
          <a:ln w="12700">
            <a:solidFill>
              <a:srgbClr val="000000"/>
            </a:solidFill>
            <a:prstDash val="solid"/>
          </a:ln>
        </c:spPr>
        <c:crossAx val="83084032"/>
        <c:crosses val="autoZero"/>
        <c:auto val="1"/>
        <c:lblAlgn val="ctr"/>
        <c:lblOffset val="100"/>
        <c:tickLblSkip val="1"/>
        <c:noMultiLvlLbl val="1"/>
      </c:catAx>
      <c:valAx>
        <c:axId val="8308403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83057664"/>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DQ07_2!$D$1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DQ07_2!$B$2:$C$4</c:f>
              <c:multiLvlStrCache>
                <c:ptCount val="3"/>
                <c:lvl>
                  <c:pt idx="0">
                    <c:v>Assessed the availability of physical activity opportunities for students</c:v>
                  </c:pt>
                  <c:pt idx="1">
                    <c:v>Reviewed health-related curricula or instructional materials</c:v>
                  </c:pt>
                  <c:pt idx="2">
                    <c:v>Communicated the importance of health and safety policies and activities to district administrators, school administrators, parent-teacher groups, or community members</c:v>
                  </c:pt>
                </c:lvl>
                <c:lvl>
                  <c:pt idx="0">
                    <c:v>f.</c:v>
                  </c:pt>
                  <c:pt idx="1">
                    <c:v>e.</c:v>
                  </c:pt>
                  <c:pt idx="2">
                    <c:v>d.</c:v>
                  </c:pt>
                </c:lvl>
              </c:multiLvlStrCache>
            </c:multiLvlStrRef>
          </c:cat>
          <c:val>
            <c:numRef>
              <c:f>DQ07_2!$D$2:$D$4</c:f>
              <c:numCache>
                <c:formatCode>General</c:formatCode>
                <c:ptCount val="3"/>
                <c:pt idx="0">
                  <c:v>74.2</c:v>
                </c:pt>
                <c:pt idx="1">
                  <c:v>72.7</c:v>
                </c:pt>
                <c:pt idx="2">
                  <c:v>81.5</c:v>
                </c:pt>
              </c:numCache>
            </c:numRef>
          </c:val>
        </c:ser>
        <c:ser>
          <c:idx val="1"/>
          <c:order val="1"/>
          <c:tx>
            <c:strRef>
              <c:f>DQ07_2!$E$1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DQ07_2!$B$2:$C$4</c:f>
              <c:multiLvlStrCache>
                <c:ptCount val="3"/>
                <c:lvl>
                  <c:pt idx="0">
                    <c:v>Assessed the availability of physical activity opportunities for students</c:v>
                  </c:pt>
                  <c:pt idx="1">
                    <c:v>Reviewed health-related curricula or instructional materials</c:v>
                  </c:pt>
                  <c:pt idx="2">
                    <c:v>Communicated the importance of health and safety policies and activities to district administrators, school administrators, parent-teacher groups, or community members</c:v>
                  </c:pt>
                </c:lvl>
                <c:lvl>
                  <c:pt idx="0">
                    <c:v>f.</c:v>
                  </c:pt>
                  <c:pt idx="1">
                    <c:v>e.</c:v>
                  </c:pt>
                  <c:pt idx="2">
                    <c:v>d.</c:v>
                  </c:pt>
                </c:lvl>
              </c:multiLvlStrCache>
            </c:multiLvlStrRef>
          </c:cat>
          <c:val>
            <c:numRef>
              <c:f>DQ07_2!$E$2:$E$4</c:f>
              <c:numCache>
                <c:formatCode>General</c:formatCode>
                <c:ptCount val="3"/>
                <c:pt idx="0">
                  <c:v>75.400000000000006</c:v>
                </c:pt>
                <c:pt idx="1">
                  <c:v>68.099999999999994</c:v>
                </c:pt>
                <c:pt idx="2">
                  <c:v>75.400000000000006</c:v>
                </c:pt>
              </c:numCache>
            </c:numRef>
          </c:val>
        </c:ser>
        <c:ser>
          <c:idx val="2"/>
          <c:order val="2"/>
          <c:tx>
            <c:strRef>
              <c:f>DQ07_2!$F$1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DQ07_2!$B$2:$C$4</c:f>
              <c:multiLvlStrCache>
                <c:ptCount val="3"/>
                <c:lvl>
                  <c:pt idx="0">
                    <c:v>Assessed the availability of physical activity opportunities for students</c:v>
                  </c:pt>
                  <c:pt idx="1">
                    <c:v>Reviewed health-related curricula or instructional materials</c:v>
                  </c:pt>
                  <c:pt idx="2">
                    <c:v>Communicated the importance of health and safety policies and activities to district administrators, school administrators, parent-teacher groups, or community members</c:v>
                  </c:pt>
                </c:lvl>
                <c:lvl>
                  <c:pt idx="0">
                    <c:v>f.</c:v>
                  </c:pt>
                  <c:pt idx="1">
                    <c:v>e.</c:v>
                  </c:pt>
                  <c:pt idx="2">
                    <c:v>d.</c:v>
                  </c:pt>
                </c:lvl>
              </c:multiLvlStrCache>
            </c:multiLvlStrRef>
          </c:cat>
          <c:val>
            <c:numRef>
              <c:f>DQ07_2!$F$2:$F$4</c:f>
              <c:numCache>
                <c:formatCode>General</c:formatCode>
                <c:ptCount val="3"/>
                <c:pt idx="0">
                  <c:v>73.8</c:v>
                </c:pt>
                <c:pt idx="1">
                  <c:v>71.5</c:v>
                </c:pt>
                <c:pt idx="2">
                  <c:v>79.3</c:v>
                </c:pt>
              </c:numCache>
            </c:numRef>
          </c:val>
        </c:ser>
        <c:ser>
          <c:idx val="3"/>
          <c:order val="3"/>
          <c:tx>
            <c:strRef>
              <c:f>DQ07_2!$G$1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DQ07_2!$B$2:$C$4</c:f>
              <c:multiLvlStrCache>
                <c:ptCount val="3"/>
                <c:lvl>
                  <c:pt idx="0">
                    <c:v>Assessed the availability of physical activity opportunities for students</c:v>
                  </c:pt>
                  <c:pt idx="1">
                    <c:v>Reviewed health-related curricula or instructional materials</c:v>
                  </c:pt>
                  <c:pt idx="2">
                    <c:v>Communicated the importance of health and safety policies and activities to district administrators, school administrators, parent-teacher groups, or community members</c:v>
                  </c:pt>
                </c:lvl>
                <c:lvl>
                  <c:pt idx="0">
                    <c:v>f.</c:v>
                  </c:pt>
                  <c:pt idx="1">
                    <c:v>e.</c:v>
                  </c:pt>
                  <c:pt idx="2">
                    <c:v>d.</c:v>
                  </c:pt>
                </c:lvl>
              </c:multiLvlStrCache>
            </c:multiLvlStrRef>
          </c:cat>
          <c:val>
            <c:numRef>
              <c:f>DQ07_2!$G$2:$G$4</c:f>
              <c:numCache>
                <c:formatCode>General</c:formatCode>
                <c:ptCount val="3"/>
                <c:pt idx="0">
                  <c:v>74.3</c:v>
                </c:pt>
                <c:pt idx="1">
                  <c:v>75.7</c:v>
                </c:pt>
                <c:pt idx="2">
                  <c:v>86.2</c:v>
                </c:pt>
              </c:numCache>
            </c:numRef>
          </c:val>
        </c:ser>
        <c:dLbls>
          <c:showLegendKey val="0"/>
          <c:showVal val="1"/>
          <c:showCatName val="0"/>
          <c:showSerName val="0"/>
          <c:showPercent val="0"/>
          <c:showBubbleSize val="0"/>
        </c:dLbls>
        <c:gapWidth val="300"/>
        <c:overlap val="-4"/>
        <c:axId val="97038720"/>
        <c:axId val="97040256"/>
      </c:barChart>
      <c:catAx>
        <c:axId val="97038720"/>
        <c:scaling>
          <c:orientation val="minMax"/>
        </c:scaling>
        <c:delete val="0"/>
        <c:axPos val="l"/>
        <c:majorTickMark val="none"/>
        <c:minorTickMark val="none"/>
        <c:tickLblPos val="none"/>
        <c:spPr>
          <a:ln w="12700">
            <a:solidFill>
              <a:srgbClr val="000000"/>
            </a:solidFill>
            <a:prstDash val="solid"/>
          </a:ln>
        </c:spPr>
        <c:crossAx val="97040256"/>
        <c:crosses val="autoZero"/>
        <c:auto val="1"/>
        <c:lblAlgn val="ctr"/>
        <c:lblOffset val="100"/>
        <c:tickLblSkip val="1"/>
        <c:noMultiLvlLbl val="1"/>
      </c:catAx>
      <c:valAx>
        <c:axId val="9704025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97038720"/>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DQ08_1!$D$2</c:f>
              <c:numCache>
                <c:formatCode>General</c:formatCode>
                <c:ptCount val="1"/>
                <c:pt idx="0">
                  <c:v>67.5</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DQ08_1!$E$2</c:f>
              <c:numCache>
                <c:formatCode>General</c:formatCode>
                <c:ptCount val="1"/>
                <c:pt idx="0">
                  <c:v>57.2</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DQ08_1!$F$2</c:f>
              <c:numCache>
                <c:formatCode>General</c:formatCode>
                <c:ptCount val="1"/>
                <c:pt idx="0">
                  <c:v>55.5</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DQ08_1!$G$2</c:f>
              <c:numCache>
                <c:formatCode>General</c:formatCode>
                <c:ptCount val="1"/>
                <c:pt idx="0">
                  <c:v>86.5</c:v>
                </c:pt>
              </c:numCache>
            </c:numRef>
          </c:val>
        </c:ser>
        <c:dLbls>
          <c:showLegendKey val="0"/>
          <c:showVal val="1"/>
          <c:showCatName val="0"/>
          <c:showSerName val="0"/>
          <c:showPercent val="0"/>
          <c:showBubbleSize val="0"/>
        </c:dLbls>
        <c:gapWidth val="300"/>
        <c:overlap val="-4"/>
        <c:axId val="97370112"/>
        <c:axId val="97371648"/>
      </c:barChart>
      <c:catAx>
        <c:axId val="97370112"/>
        <c:scaling>
          <c:orientation val="minMax"/>
        </c:scaling>
        <c:delete val="0"/>
        <c:axPos val="l"/>
        <c:majorTickMark val="none"/>
        <c:minorTickMark val="none"/>
        <c:tickLblPos val="none"/>
        <c:spPr>
          <a:ln w="12700">
            <a:solidFill>
              <a:srgbClr val="000000"/>
            </a:solidFill>
            <a:prstDash val="solid"/>
          </a:ln>
        </c:spPr>
        <c:crossAx val="97371648"/>
        <c:crosses val="autoZero"/>
        <c:auto val="1"/>
        <c:lblAlgn val="ctr"/>
        <c:lblOffset val="100"/>
        <c:tickLblSkip val="1"/>
        <c:noMultiLvlLbl val="1"/>
      </c:catAx>
      <c:valAx>
        <c:axId val="9737164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97370112"/>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DQ09_1!$D$1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DQ09_1!$B$2:$C$3</c:f>
              <c:multiLvlStrCache>
                <c:ptCount val="2"/>
                <c:lvl>
                  <c:pt idx="0">
                    <c:v>Special events sponsored by the school or community organizations (e.g., multicultural week, family night)</c:v>
                  </c:pt>
                  <c:pt idx="1">
                    <c:v>Lessons in class</c:v>
                  </c:pt>
                </c:lvl>
                <c:lvl>
                  <c:pt idx="0">
                    <c:v>b.</c:v>
                  </c:pt>
                  <c:pt idx="1">
                    <c:v>a.</c:v>
                  </c:pt>
                </c:lvl>
              </c:multiLvlStrCache>
            </c:multiLvlStrRef>
          </c:cat>
          <c:val>
            <c:numRef>
              <c:f>DQ09_1!$D$2:$D$3</c:f>
              <c:numCache>
                <c:formatCode>General</c:formatCode>
                <c:ptCount val="2"/>
                <c:pt idx="0">
                  <c:v>65.099999999999994</c:v>
                </c:pt>
                <c:pt idx="1">
                  <c:v>90.5</c:v>
                </c:pt>
              </c:numCache>
            </c:numRef>
          </c:val>
        </c:ser>
        <c:ser>
          <c:idx val="1"/>
          <c:order val="1"/>
          <c:tx>
            <c:strRef>
              <c:f>DQ09_1!$E$1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DQ09_1!$B$2:$C$3</c:f>
              <c:multiLvlStrCache>
                <c:ptCount val="2"/>
                <c:lvl>
                  <c:pt idx="0">
                    <c:v>Special events sponsored by the school or community organizations (e.g., multicultural week, family night)</c:v>
                  </c:pt>
                  <c:pt idx="1">
                    <c:v>Lessons in class</c:v>
                  </c:pt>
                </c:lvl>
                <c:lvl>
                  <c:pt idx="0">
                    <c:v>b.</c:v>
                  </c:pt>
                  <c:pt idx="1">
                    <c:v>a.</c:v>
                  </c:pt>
                </c:lvl>
              </c:multiLvlStrCache>
            </c:multiLvlStrRef>
          </c:cat>
          <c:val>
            <c:numRef>
              <c:f>DQ09_1!$E$2:$E$3</c:f>
              <c:numCache>
                <c:formatCode>General</c:formatCode>
                <c:ptCount val="2"/>
                <c:pt idx="0">
                  <c:v>50.2</c:v>
                </c:pt>
                <c:pt idx="1">
                  <c:v>90.6</c:v>
                </c:pt>
              </c:numCache>
            </c:numRef>
          </c:val>
        </c:ser>
        <c:ser>
          <c:idx val="2"/>
          <c:order val="2"/>
          <c:tx>
            <c:strRef>
              <c:f>DQ09_1!$F$1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DQ09_1!$B$2:$C$3</c:f>
              <c:multiLvlStrCache>
                <c:ptCount val="2"/>
                <c:lvl>
                  <c:pt idx="0">
                    <c:v>Special events sponsored by the school or community organizations (e.g., multicultural week, family night)</c:v>
                  </c:pt>
                  <c:pt idx="1">
                    <c:v>Lessons in class</c:v>
                  </c:pt>
                </c:lvl>
                <c:lvl>
                  <c:pt idx="0">
                    <c:v>b.</c:v>
                  </c:pt>
                  <c:pt idx="1">
                    <c:v>a.</c:v>
                  </c:pt>
                </c:lvl>
              </c:multiLvlStrCache>
            </c:multiLvlStrRef>
          </c:cat>
          <c:val>
            <c:numRef>
              <c:f>DQ09_1!$F$2:$F$3</c:f>
              <c:numCache>
                <c:formatCode>General</c:formatCode>
                <c:ptCount val="2"/>
                <c:pt idx="0">
                  <c:v>58.7</c:v>
                </c:pt>
                <c:pt idx="1">
                  <c:v>89.4</c:v>
                </c:pt>
              </c:numCache>
            </c:numRef>
          </c:val>
        </c:ser>
        <c:ser>
          <c:idx val="3"/>
          <c:order val="3"/>
          <c:tx>
            <c:strRef>
              <c:f>DQ09_1!$G$1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DQ09_1!$B$2:$C$3</c:f>
              <c:multiLvlStrCache>
                <c:ptCount val="2"/>
                <c:lvl>
                  <c:pt idx="0">
                    <c:v>Special events sponsored by the school or community organizations (e.g., multicultural week, family night)</c:v>
                  </c:pt>
                  <c:pt idx="1">
                    <c:v>Lessons in class</c:v>
                  </c:pt>
                </c:lvl>
                <c:lvl>
                  <c:pt idx="0">
                    <c:v>b.</c:v>
                  </c:pt>
                  <c:pt idx="1">
                    <c:v>a.</c:v>
                  </c:pt>
                </c:lvl>
              </c:multiLvlStrCache>
            </c:multiLvlStrRef>
          </c:cat>
          <c:val>
            <c:numRef>
              <c:f>DQ09_1!$G$2:$G$3</c:f>
              <c:numCache>
                <c:formatCode>General</c:formatCode>
                <c:ptCount val="2"/>
                <c:pt idx="0">
                  <c:v>78.900000000000006</c:v>
                </c:pt>
                <c:pt idx="1">
                  <c:v>91.9</c:v>
                </c:pt>
              </c:numCache>
            </c:numRef>
          </c:val>
        </c:ser>
        <c:dLbls>
          <c:showLegendKey val="0"/>
          <c:showVal val="1"/>
          <c:showCatName val="0"/>
          <c:showSerName val="0"/>
          <c:showPercent val="0"/>
          <c:showBubbleSize val="0"/>
        </c:dLbls>
        <c:gapWidth val="300"/>
        <c:overlap val="-4"/>
        <c:axId val="97440512"/>
        <c:axId val="97442048"/>
      </c:barChart>
      <c:catAx>
        <c:axId val="97440512"/>
        <c:scaling>
          <c:orientation val="minMax"/>
        </c:scaling>
        <c:delete val="0"/>
        <c:axPos val="l"/>
        <c:majorTickMark val="none"/>
        <c:minorTickMark val="none"/>
        <c:tickLblPos val="none"/>
        <c:spPr>
          <a:ln w="12700">
            <a:solidFill>
              <a:srgbClr val="000000"/>
            </a:solidFill>
            <a:prstDash val="solid"/>
          </a:ln>
        </c:spPr>
        <c:crossAx val="97442048"/>
        <c:crosses val="autoZero"/>
        <c:auto val="1"/>
        <c:lblAlgn val="ctr"/>
        <c:lblOffset val="100"/>
        <c:tickLblSkip val="1"/>
        <c:noMultiLvlLbl val="1"/>
      </c:catAx>
      <c:valAx>
        <c:axId val="9744204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97440512"/>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DQ10_1!$D$1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DQ10_1!$B$2:$C$4</c:f>
              <c:multiLvlStrCache>
                <c:ptCount val="3"/>
                <c:lvl>
                  <c:pt idx="0">
                    <c:v>Maintaining confidentiality of HIV-infected students and staff</c:v>
                  </c:pt>
                  <c:pt idx="1">
                    <c:v>Procedures to protect HIV-infected students and staff from discrimination</c:v>
                  </c:pt>
                  <c:pt idx="2">
                    <c:v>Attendance of students with HIV infection</c:v>
                  </c:pt>
                </c:lvl>
                <c:lvl>
                  <c:pt idx="0">
                    <c:v>c.</c:v>
                  </c:pt>
                  <c:pt idx="1">
                    <c:v>b.</c:v>
                  </c:pt>
                  <c:pt idx="2">
                    <c:v>a.</c:v>
                  </c:pt>
                </c:lvl>
              </c:multiLvlStrCache>
            </c:multiLvlStrRef>
          </c:cat>
          <c:val>
            <c:numRef>
              <c:f>DQ10_1!$D$2:$D$4</c:f>
              <c:numCache>
                <c:formatCode>General</c:formatCode>
                <c:ptCount val="3"/>
                <c:pt idx="0">
                  <c:v>77.900000000000006</c:v>
                </c:pt>
                <c:pt idx="1">
                  <c:v>70.599999999999994</c:v>
                </c:pt>
                <c:pt idx="2">
                  <c:v>60.6</c:v>
                </c:pt>
              </c:numCache>
            </c:numRef>
          </c:val>
        </c:ser>
        <c:ser>
          <c:idx val="1"/>
          <c:order val="1"/>
          <c:tx>
            <c:strRef>
              <c:f>DQ10_1!$E$1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DQ10_1!$B$2:$C$4</c:f>
              <c:multiLvlStrCache>
                <c:ptCount val="3"/>
                <c:lvl>
                  <c:pt idx="0">
                    <c:v>Maintaining confidentiality of HIV-infected students and staff</c:v>
                  </c:pt>
                  <c:pt idx="1">
                    <c:v>Procedures to protect HIV-infected students and staff from discrimination</c:v>
                  </c:pt>
                  <c:pt idx="2">
                    <c:v>Attendance of students with HIV infection</c:v>
                  </c:pt>
                </c:lvl>
                <c:lvl>
                  <c:pt idx="0">
                    <c:v>c.</c:v>
                  </c:pt>
                  <c:pt idx="1">
                    <c:v>b.</c:v>
                  </c:pt>
                  <c:pt idx="2">
                    <c:v>a.</c:v>
                  </c:pt>
                </c:lvl>
              </c:multiLvlStrCache>
            </c:multiLvlStrRef>
          </c:cat>
          <c:val>
            <c:numRef>
              <c:f>DQ10_1!$E$2:$E$4</c:f>
              <c:numCache>
                <c:formatCode>General</c:formatCode>
                <c:ptCount val="3"/>
                <c:pt idx="0">
                  <c:v>76.599999999999994</c:v>
                </c:pt>
                <c:pt idx="1">
                  <c:v>68.8</c:v>
                </c:pt>
                <c:pt idx="2">
                  <c:v>51.9</c:v>
                </c:pt>
              </c:numCache>
            </c:numRef>
          </c:val>
        </c:ser>
        <c:ser>
          <c:idx val="2"/>
          <c:order val="2"/>
          <c:tx>
            <c:strRef>
              <c:f>DQ10_1!$F$1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DQ10_1!$B$2:$C$4</c:f>
              <c:multiLvlStrCache>
                <c:ptCount val="3"/>
                <c:lvl>
                  <c:pt idx="0">
                    <c:v>Maintaining confidentiality of HIV-infected students and staff</c:v>
                  </c:pt>
                  <c:pt idx="1">
                    <c:v>Procedures to protect HIV-infected students and staff from discrimination</c:v>
                  </c:pt>
                  <c:pt idx="2">
                    <c:v>Attendance of students with HIV infection</c:v>
                  </c:pt>
                </c:lvl>
                <c:lvl>
                  <c:pt idx="0">
                    <c:v>c.</c:v>
                  </c:pt>
                  <c:pt idx="1">
                    <c:v>b.</c:v>
                  </c:pt>
                  <c:pt idx="2">
                    <c:v>a.</c:v>
                  </c:pt>
                </c:lvl>
              </c:multiLvlStrCache>
            </c:multiLvlStrRef>
          </c:cat>
          <c:val>
            <c:numRef>
              <c:f>DQ10_1!$F$2:$F$4</c:f>
              <c:numCache>
                <c:formatCode>General</c:formatCode>
                <c:ptCount val="3"/>
                <c:pt idx="0">
                  <c:v>75.900000000000006</c:v>
                </c:pt>
                <c:pt idx="1">
                  <c:v>68.099999999999994</c:v>
                </c:pt>
                <c:pt idx="2">
                  <c:v>58.5</c:v>
                </c:pt>
              </c:numCache>
            </c:numRef>
          </c:val>
        </c:ser>
        <c:ser>
          <c:idx val="3"/>
          <c:order val="3"/>
          <c:tx>
            <c:strRef>
              <c:f>DQ10_1!$G$1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DQ10_1!$B$2:$C$4</c:f>
              <c:multiLvlStrCache>
                <c:ptCount val="3"/>
                <c:lvl>
                  <c:pt idx="0">
                    <c:v>Maintaining confidentiality of HIV-infected students and staff</c:v>
                  </c:pt>
                  <c:pt idx="1">
                    <c:v>Procedures to protect HIV-infected students and staff from discrimination</c:v>
                  </c:pt>
                  <c:pt idx="2">
                    <c:v>Attendance of students with HIV infection</c:v>
                  </c:pt>
                </c:lvl>
                <c:lvl>
                  <c:pt idx="0">
                    <c:v>c.</c:v>
                  </c:pt>
                  <c:pt idx="1">
                    <c:v>b.</c:v>
                  </c:pt>
                  <c:pt idx="2">
                    <c:v>a.</c:v>
                  </c:pt>
                </c:lvl>
              </c:multiLvlStrCache>
            </c:multiLvlStrRef>
          </c:cat>
          <c:val>
            <c:numRef>
              <c:f>DQ10_1!$G$2:$G$4</c:f>
              <c:numCache>
                <c:formatCode>General</c:formatCode>
                <c:ptCount val="3"/>
                <c:pt idx="0">
                  <c:v>81.099999999999994</c:v>
                </c:pt>
                <c:pt idx="1">
                  <c:v>74.7</c:v>
                </c:pt>
                <c:pt idx="2">
                  <c:v>66.7</c:v>
                </c:pt>
              </c:numCache>
            </c:numRef>
          </c:val>
        </c:ser>
        <c:dLbls>
          <c:showLegendKey val="0"/>
          <c:showVal val="1"/>
          <c:showCatName val="0"/>
          <c:showSerName val="0"/>
          <c:showPercent val="0"/>
          <c:showBubbleSize val="0"/>
        </c:dLbls>
        <c:gapWidth val="300"/>
        <c:overlap val="-4"/>
        <c:axId val="103634816"/>
        <c:axId val="103636352"/>
      </c:barChart>
      <c:catAx>
        <c:axId val="103634816"/>
        <c:scaling>
          <c:orientation val="minMax"/>
        </c:scaling>
        <c:delete val="0"/>
        <c:axPos val="l"/>
        <c:majorTickMark val="none"/>
        <c:minorTickMark val="none"/>
        <c:tickLblPos val="none"/>
        <c:spPr>
          <a:ln w="12700">
            <a:solidFill>
              <a:srgbClr val="000000"/>
            </a:solidFill>
            <a:prstDash val="solid"/>
          </a:ln>
        </c:spPr>
        <c:crossAx val="103636352"/>
        <c:crosses val="autoZero"/>
        <c:auto val="1"/>
        <c:lblAlgn val="ctr"/>
        <c:lblOffset val="100"/>
        <c:tickLblSkip val="1"/>
        <c:noMultiLvlLbl val="1"/>
      </c:catAx>
      <c:valAx>
        <c:axId val="10363635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03634816"/>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DQ11_1!$D$2</c:f>
              <c:numCache>
                <c:formatCode>General</c:formatCode>
                <c:ptCount val="1"/>
                <c:pt idx="0">
                  <c:v>28.8</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DQ11_1!$E$2</c:f>
              <c:numCache>
                <c:formatCode>General</c:formatCode>
                <c:ptCount val="1"/>
                <c:pt idx="0">
                  <c:v>14</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DQ11_1!$F$2</c:f>
              <c:numCache>
                <c:formatCode>General</c:formatCode>
                <c:ptCount val="1"/>
                <c:pt idx="0">
                  <c:v>13.6</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DQ11_1!$G$2</c:f>
              <c:numCache>
                <c:formatCode>General</c:formatCode>
                <c:ptCount val="1"/>
                <c:pt idx="0">
                  <c:v>53.5</c:v>
                </c:pt>
              </c:numCache>
            </c:numRef>
          </c:val>
        </c:ser>
        <c:dLbls>
          <c:showLegendKey val="0"/>
          <c:showVal val="1"/>
          <c:showCatName val="0"/>
          <c:showSerName val="0"/>
          <c:showPercent val="0"/>
          <c:showBubbleSize val="0"/>
        </c:dLbls>
        <c:gapWidth val="300"/>
        <c:overlap val="-4"/>
        <c:axId val="103915904"/>
        <c:axId val="103917440"/>
      </c:barChart>
      <c:catAx>
        <c:axId val="103915904"/>
        <c:scaling>
          <c:orientation val="minMax"/>
        </c:scaling>
        <c:delete val="0"/>
        <c:axPos val="l"/>
        <c:majorTickMark val="none"/>
        <c:minorTickMark val="none"/>
        <c:tickLblPos val="none"/>
        <c:spPr>
          <a:ln w="12700">
            <a:solidFill>
              <a:srgbClr val="000000"/>
            </a:solidFill>
            <a:prstDash val="solid"/>
          </a:ln>
        </c:spPr>
        <c:crossAx val="103917440"/>
        <c:crosses val="autoZero"/>
        <c:auto val="1"/>
        <c:lblAlgn val="ctr"/>
        <c:lblOffset val="100"/>
        <c:tickLblSkip val="1"/>
        <c:noMultiLvlLbl val="1"/>
      </c:catAx>
      <c:valAx>
        <c:axId val="10391744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03915904"/>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DQ12_1!$D$1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DQ12_1!$B$2:$C$6</c:f>
              <c:multiLvlStrCache>
                <c:ptCount val="5"/>
                <c:lvl>
                  <c:pt idx="0">
                    <c:v>Facilitate access to providers not on school property who have experience in providing social and psychological services to LGBTQ youth</c:v>
                  </c:pt>
                  <c:pt idx="1">
                    <c:v>Facilitate access to providers not on school property who have experience in providing health services, including HIV/STD testing and counseling, to LGBTQ youth</c:v>
                  </c:pt>
                  <c:pt idx="2">
                    <c:v>Encourage staff to attend professional development on safe and supportive school environments for all students, regardless of sexual orientation or gender identity</c:v>
                  </c:pt>
                  <c:pt idx="3">
                    <c:v>Prohibit harassment based on a student's perceived or actual sexual orientation or gender identity</c:v>
                  </c:pt>
                  <c:pt idx="4">
                    <c:v>Identify "safe spaces" (e.g., a counselor’s office, designated classroom, or student organization) where LGBTQ youth can receive support from administrators, teachers, or other school staff</c:v>
                  </c:pt>
                </c:lvl>
                <c:lvl>
                  <c:pt idx="0">
                    <c:v>e.</c:v>
                  </c:pt>
                  <c:pt idx="1">
                    <c:v>d.</c:v>
                  </c:pt>
                  <c:pt idx="2">
                    <c:v>c.</c:v>
                  </c:pt>
                  <c:pt idx="3">
                    <c:v>b.</c:v>
                  </c:pt>
                  <c:pt idx="4">
                    <c:v>a.</c:v>
                  </c:pt>
                </c:lvl>
              </c:multiLvlStrCache>
            </c:multiLvlStrRef>
          </c:cat>
          <c:val>
            <c:numRef>
              <c:f>DQ12_1!$D$2:$D$6</c:f>
              <c:numCache>
                <c:formatCode>General</c:formatCode>
                <c:ptCount val="5"/>
                <c:pt idx="0">
                  <c:v>46.4</c:v>
                </c:pt>
                <c:pt idx="1">
                  <c:v>44.8</c:v>
                </c:pt>
                <c:pt idx="2">
                  <c:v>51</c:v>
                </c:pt>
                <c:pt idx="3">
                  <c:v>93.6</c:v>
                </c:pt>
                <c:pt idx="4">
                  <c:v>68.599999999999994</c:v>
                </c:pt>
              </c:numCache>
            </c:numRef>
          </c:val>
        </c:ser>
        <c:ser>
          <c:idx val="1"/>
          <c:order val="1"/>
          <c:tx>
            <c:strRef>
              <c:f>DQ12_1!$E$1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DQ12_1!$B$2:$C$6</c:f>
              <c:multiLvlStrCache>
                <c:ptCount val="5"/>
                <c:lvl>
                  <c:pt idx="0">
                    <c:v>Facilitate access to providers not on school property who have experience in providing social and psychological services to LGBTQ youth</c:v>
                  </c:pt>
                  <c:pt idx="1">
                    <c:v>Facilitate access to providers not on school property who have experience in providing health services, including HIV/STD testing and counseling, to LGBTQ youth</c:v>
                  </c:pt>
                  <c:pt idx="2">
                    <c:v>Encourage staff to attend professional development on safe and supportive school environments for all students, regardless of sexual orientation or gender identity</c:v>
                  </c:pt>
                  <c:pt idx="3">
                    <c:v>Prohibit harassment based on a student's perceived or actual sexual orientation or gender identity</c:v>
                  </c:pt>
                  <c:pt idx="4">
                    <c:v>Identify "safe spaces" (e.g., a counselor’s office, designated classroom, or student organization) where LGBTQ youth can receive support from administrators, teachers, or other school staff</c:v>
                  </c:pt>
                </c:lvl>
                <c:lvl>
                  <c:pt idx="0">
                    <c:v>e.</c:v>
                  </c:pt>
                  <c:pt idx="1">
                    <c:v>d.</c:v>
                  </c:pt>
                  <c:pt idx="2">
                    <c:v>c.</c:v>
                  </c:pt>
                  <c:pt idx="3">
                    <c:v>b.</c:v>
                  </c:pt>
                  <c:pt idx="4">
                    <c:v>a.</c:v>
                  </c:pt>
                </c:lvl>
              </c:multiLvlStrCache>
            </c:multiLvlStrRef>
          </c:cat>
          <c:val>
            <c:numRef>
              <c:f>DQ12_1!$E$2:$E$6</c:f>
              <c:numCache>
                <c:formatCode>General</c:formatCode>
                <c:ptCount val="5"/>
                <c:pt idx="0">
                  <c:v>41.3</c:v>
                </c:pt>
                <c:pt idx="1">
                  <c:v>38.799999999999997</c:v>
                </c:pt>
                <c:pt idx="2">
                  <c:v>41.1</c:v>
                </c:pt>
                <c:pt idx="3">
                  <c:v>86.3</c:v>
                </c:pt>
                <c:pt idx="4">
                  <c:v>57.5</c:v>
                </c:pt>
              </c:numCache>
            </c:numRef>
          </c:val>
        </c:ser>
        <c:ser>
          <c:idx val="2"/>
          <c:order val="2"/>
          <c:tx>
            <c:strRef>
              <c:f>DQ12_1!$F$1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DQ12_1!$B$2:$C$6</c:f>
              <c:multiLvlStrCache>
                <c:ptCount val="5"/>
                <c:lvl>
                  <c:pt idx="0">
                    <c:v>Facilitate access to providers not on school property who have experience in providing social and psychological services to LGBTQ youth</c:v>
                  </c:pt>
                  <c:pt idx="1">
                    <c:v>Facilitate access to providers not on school property who have experience in providing health services, including HIV/STD testing and counseling, to LGBTQ youth</c:v>
                  </c:pt>
                  <c:pt idx="2">
                    <c:v>Encourage staff to attend professional development on safe and supportive school environments for all students, regardless of sexual orientation or gender identity</c:v>
                  </c:pt>
                  <c:pt idx="3">
                    <c:v>Prohibit harassment based on a student's perceived or actual sexual orientation or gender identity</c:v>
                  </c:pt>
                  <c:pt idx="4">
                    <c:v>Identify "safe spaces" (e.g., a counselor’s office, designated classroom, or student organization) where LGBTQ youth can receive support from administrators, teachers, or other school staff</c:v>
                  </c:pt>
                </c:lvl>
                <c:lvl>
                  <c:pt idx="0">
                    <c:v>e.</c:v>
                  </c:pt>
                  <c:pt idx="1">
                    <c:v>d.</c:v>
                  </c:pt>
                  <c:pt idx="2">
                    <c:v>c.</c:v>
                  </c:pt>
                  <c:pt idx="3">
                    <c:v>b.</c:v>
                  </c:pt>
                  <c:pt idx="4">
                    <c:v>a.</c:v>
                  </c:pt>
                </c:lvl>
              </c:multiLvlStrCache>
            </c:multiLvlStrRef>
          </c:cat>
          <c:val>
            <c:numRef>
              <c:f>DQ12_1!$F$2:$F$6</c:f>
              <c:numCache>
                <c:formatCode>General</c:formatCode>
                <c:ptCount val="5"/>
                <c:pt idx="0">
                  <c:v>38</c:v>
                </c:pt>
                <c:pt idx="1">
                  <c:v>35.799999999999997</c:v>
                </c:pt>
                <c:pt idx="2">
                  <c:v>50.9</c:v>
                </c:pt>
                <c:pt idx="3">
                  <c:v>93</c:v>
                </c:pt>
                <c:pt idx="4">
                  <c:v>63.5</c:v>
                </c:pt>
              </c:numCache>
            </c:numRef>
          </c:val>
        </c:ser>
        <c:ser>
          <c:idx val="3"/>
          <c:order val="3"/>
          <c:tx>
            <c:strRef>
              <c:f>DQ12_1!$G$1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DQ12_1!$B$2:$C$6</c:f>
              <c:multiLvlStrCache>
                <c:ptCount val="5"/>
                <c:lvl>
                  <c:pt idx="0">
                    <c:v>Facilitate access to providers not on school property who have experience in providing social and psychological services to LGBTQ youth</c:v>
                  </c:pt>
                  <c:pt idx="1">
                    <c:v>Facilitate access to providers not on school property who have experience in providing health services, including HIV/STD testing and counseling, to LGBTQ youth</c:v>
                  </c:pt>
                  <c:pt idx="2">
                    <c:v>Encourage staff to attend professional development on safe and supportive school environments for all students, regardless of sexual orientation or gender identity</c:v>
                  </c:pt>
                  <c:pt idx="3">
                    <c:v>Prohibit harassment based on a student's perceived or actual sexual orientation or gender identity</c:v>
                  </c:pt>
                  <c:pt idx="4">
                    <c:v>Identify "safe spaces" (e.g., a counselor’s office, designated classroom, or student organization) where LGBTQ youth can receive support from administrators, teachers, or other school staff</c:v>
                  </c:pt>
                </c:lvl>
                <c:lvl>
                  <c:pt idx="0">
                    <c:v>e.</c:v>
                  </c:pt>
                  <c:pt idx="1">
                    <c:v>d.</c:v>
                  </c:pt>
                  <c:pt idx="2">
                    <c:v>c.</c:v>
                  </c:pt>
                  <c:pt idx="3">
                    <c:v>b.</c:v>
                  </c:pt>
                  <c:pt idx="4">
                    <c:v>a.</c:v>
                  </c:pt>
                </c:lvl>
              </c:multiLvlStrCache>
            </c:multiLvlStrRef>
          </c:cat>
          <c:val>
            <c:numRef>
              <c:f>DQ12_1!$G$2:$G$6</c:f>
              <c:numCache>
                <c:formatCode>General</c:formatCode>
                <c:ptCount val="5"/>
                <c:pt idx="0">
                  <c:v>59.6</c:v>
                </c:pt>
                <c:pt idx="1">
                  <c:v>59.1</c:v>
                </c:pt>
                <c:pt idx="2">
                  <c:v>55.1</c:v>
                </c:pt>
                <c:pt idx="3">
                  <c:v>97.4</c:v>
                </c:pt>
                <c:pt idx="4">
                  <c:v>79.5</c:v>
                </c:pt>
              </c:numCache>
            </c:numRef>
          </c:val>
        </c:ser>
        <c:dLbls>
          <c:showLegendKey val="0"/>
          <c:showVal val="1"/>
          <c:showCatName val="0"/>
          <c:showSerName val="0"/>
          <c:showPercent val="0"/>
          <c:showBubbleSize val="0"/>
        </c:dLbls>
        <c:gapWidth val="300"/>
        <c:overlap val="-4"/>
        <c:axId val="103534592"/>
        <c:axId val="103536128"/>
      </c:barChart>
      <c:catAx>
        <c:axId val="103534592"/>
        <c:scaling>
          <c:orientation val="minMax"/>
        </c:scaling>
        <c:delete val="0"/>
        <c:axPos val="l"/>
        <c:majorTickMark val="none"/>
        <c:minorTickMark val="none"/>
        <c:tickLblPos val="none"/>
        <c:spPr>
          <a:ln w="12700">
            <a:solidFill>
              <a:srgbClr val="000000"/>
            </a:solidFill>
            <a:prstDash val="solid"/>
          </a:ln>
        </c:spPr>
        <c:crossAx val="103536128"/>
        <c:crosses val="autoZero"/>
        <c:auto val="1"/>
        <c:lblAlgn val="ctr"/>
        <c:lblOffset val="100"/>
        <c:tickLblSkip val="1"/>
        <c:noMultiLvlLbl val="1"/>
      </c:catAx>
      <c:valAx>
        <c:axId val="10353612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03534592"/>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DQ13_1!$D$2</c:f>
              <c:numCache>
                <c:formatCode>General</c:formatCode>
                <c:ptCount val="1"/>
                <c:pt idx="0">
                  <c:v>93.9</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DQ13_1!$E$2</c:f>
              <c:numCache>
                <c:formatCode>General</c:formatCode>
                <c:ptCount val="1"/>
                <c:pt idx="0">
                  <c:v>100</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DQ13_1!$F$2</c:f>
              <c:numCache>
                <c:formatCode>General</c:formatCode>
                <c:ptCount val="1"/>
                <c:pt idx="0">
                  <c:v>92.1</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DQ13_1!$G$2</c:f>
              <c:numCache>
                <c:formatCode>General</c:formatCode>
                <c:ptCount val="1"/>
                <c:pt idx="0">
                  <c:v>93.9</c:v>
                </c:pt>
              </c:numCache>
            </c:numRef>
          </c:val>
        </c:ser>
        <c:dLbls>
          <c:showLegendKey val="0"/>
          <c:showVal val="1"/>
          <c:showCatName val="0"/>
          <c:showSerName val="0"/>
          <c:showPercent val="0"/>
          <c:showBubbleSize val="0"/>
        </c:dLbls>
        <c:gapWidth val="300"/>
        <c:overlap val="-4"/>
        <c:axId val="104083840"/>
        <c:axId val="104085376"/>
      </c:barChart>
      <c:catAx>
        <c:axId val="104083840"/>
        <c:scaling>
          <c:orientation val="minMax"/>
        </c:scaling>
        <c:delete val="0"/>
        <c:axPos val="l"/>
        <c:majorTickMark val="none"/>
        <c:minorTickMark val="none"/>
        <c:tickLblPos val="none"/>
        <c:spPr>
          <a:ln w="12700">
            <a:solidFill>
              <a:srgbClr val="000000"/>
            </a:solidFill>
            <a:prstDash val="solid"/>
          </a:ln>
        </c:spPr>
        <c:crossAx val="104085376"/>
        <c:crosses val="autoZero"/>
        <c:auto val="1"/>
        <c:lblAlgn val="ctr"/>
        <c:lblOffset val="100"/>
        <c:tickLblSkip val="1"/>
        <c:noMultiLvlLbl val="1"/>
      </c:catAx>
      <c:valAx>
        <c:axId val="10408537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04083840"/>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DQ01_2!$D$1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DQ01_2!$B$2:$C$4</c:f>
              <c:multiLvlStrCache>
                <c:ptCount val="3"/>
                <c:lvl>
                  <c:pt idx="0">
                    <c:v>HIV, STD, and teen pregnancy prevention</c:v>
                  </c:pt>
                  <c:pt idx="1">
                    <c:v>Injury and violence prevention</c:v>
                  </c:pt>
                  <c:pt idx="2">
                    <c:v>Asthma</c:v>
                  </c:pt>
                </c:lvl>
                <c:lvl>
                  <c:pt idx="0">
                    <c:v>f.</c:v>
                  </c:pt>
                  <c:pt idx="1">
                    <c:v>e.</c:v>
                  </c:pt>
                  <c:pt idx="2">
                    <c:v>d.</c:v>
                  </c:pt>
                </c:lvl>
              </c:multiLvlStrCache>
            </c:multiLvlStrRef>
          </c:cat>
          <c:val>
            <c:numRef>
              <c:f>DQ01_2!$D$2:$D$4</c:f>
              <c:numCache>
                <c:formatCode>General</c:formatCode>
                <c:ptCount val="3"/>
                <c:pt idx="0">
                  <c:v>33.299999999999997</c:v>
                </c:pt>
                <c:pt idx="1">
                  <c:v>31.5</c:v>
                </c:pt>
                <c:pt idx="2">
                  <c:v>18.899999999999999</c:v>
                </c:pt>
              </c:numCache>
            </c:numRef>
          </c:val>
        </c:ser>
        <c:ser>
          <c:idx val="1"/>
          <c:order val="1"/>
          <c:tx>
            <c:strRef>
              <c:f>DQ01_2!$E$1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DQ01_2!$B$2:$C$4</c:f>
              <c:multiLvlStrCache>
                <c:ptCount val="3"/>
                <c:lvl>
                  <c:pt idx="0">
                    <c:v>HIV, STD, and teen pregnancy prevention</c:v>
                  </c:pt>
                  <c:pt idx="1">
                    <c:v>Injury and violence prevention</c:v>
                  </c:pt>
                  <c:pt idx="2">
                    <c:v>Asthma</c:v>
                  </c:pt>
                </c:lvl>
                <c:lvl>
                  <c:pt idx="0">
                    <c:v>f.</c:v>
                  </c:pt>
                  <c:pt idx="1">
                    <c:v>e.</c:v>
                  </c:pt>
                  <c:pt idx="2">
                    <c:v>d.</c:v>
                  </c:pt>
                </c:lvl>
              </c:multiLvlStrCache>
            </c:multiLvlStrRef>
          </c:cat>
          <c:val>
            <c:numRef>
              <c:f>DQ01_2!$E$2:$E$4</c:f>
              <c:numCache>
                <c:formatCode>General</c:formatCode>
                <c:ptCount val="3"/>
                <c:pt idx="0">
                  <c:v>43.6</c:v>
                </c:pt>
                <c:pt idx="1">
                  <c:v>34.200000000000003</c:v>
                </c:pt>
                <c:pt idx="2">
                  <c:v>25.5</c:v>
                </c:pt>
              </c:numCache>
            </c:numRef>
          </c:val>
        </c:ser>
        <c:ser>
          <c:idx val="2"/>
          <c:order val="2"/>
          <c:tx>
            <c:strRef>
              <c:f>DQ01_2!$F$1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DQ01_2!$B$2:$C$4</c:f>
              <c:multiLvlStrCache>
                <c:ptCount val="3"/>
                <c:lvl>
                  <c:pt idx="0">
                    <c:v>HIV, STD, and teen pregnancy prevention</c:v>
                  </c:pt>
                  <c:pt idx="1">
                    <c:v>Injury and violence prevention</c:v>
                  </c:pt>
                  <c:pt idx="2">
                    <c:v>Asthma</c:v>
                  </c:pt>
                </c:lvl>
                <c:lvl>
                  <c:pt idx="0">
                    <c:v>f.</c:v>
                  </c:pt>
                  <c:pt idx="1">
                    <c:v>e.</c:v>
                  </c:pt>
                  <c:pt idx="2">
                    <c:v>d.</c:v>
                  </c:pt>
                </c:lvl>
              </c:multiLvlStrCache>
            </c:multiLvlStrRef>
          </c:cat>
          <c:val>
            <c:numRef>
              <c:f>DQ01_2!$F$2:$F$4</c:f>
              <c:numCache>
                <c:formatCode>General</c:formatCode>
                <c:ptCount val="3"/>
                <c:pt idx="0">
                  <c:v>27.2</c:v>
                </c:pt>
                <c:pt idx="1">
                  <c:v>26.5</c:v>
                </c:pt>
                <c:pt idx="2">
                  <c:v>14.6</c:v>
                </c:pt>
              </c:numCache>
            </c:numRef>
          </c:val>
        </c:ser>
        <c:ser>
          <c:idx val="3"/>
          <c:order val="3"/>
          <c:tx>
            <c:strRef>
              <c:f>DQ01_2!$G$1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DQ01_2!$B$2:$C$4</c:f>
              <c:multiLvlStrCache>
                <c:ptCount val="3"/>
                <c:lvl>
                  <c:pt idx="0">
                    <c:v>HIV, STD, and teen pregnancy prevention</c:v>
                  </c:pt>
                  <c:pt idx="1">
                    <c:v>Injury and violence prevention</c:v>
                  </c:pt>
                  <c:pt idx="2">
                    <c:v>Asthma</c:v>
                  </c:pt>
                </c:lvl>
                <c:lvl>
                  <c:pt idx="0">
                    <c:v>f.</c:v>
                  </c:pt>
                  <c:pt idx="1">
                    <c:v>e.</c:v>
                  </c:pt>
                  <c:pt idx="2">
                    <c:v>d.</c:v>
                  </c:pt>
                </c:lvl>
              </c:multiLvlStrCache>
            </c:multiLvlStrRef>
          </c:cat>
          <c:val>
            <c:numRef>
              <c:f>DQ01_2!$G$2:$G$4</c:f>
              <c:numCache>
                <c:formatCode>General</c:formatCode>
                <c:ptCount val="3"/>
                <c:pt idx="0">
                  <c:v>37.1</c:v>
                </c:pt>
                <c:pt idx="1">
                  <c:v>36.799999999999997</c:v>
                </c:pt>
                <c:pt idx="2">
                  <c:v>21.8</c:v>
                </c:pt>
              </c:numCache>
            </c:numRef>
          </c:val>
        </c:ser>
        <c:dLbls>
          <c:showLegendKey val="0"/>
          <c:showVal val="1"/>
          <c:showCatName val="0"/>
          <c:showSerName val="0"/>
          <c:showPercent val="0"/>
          <c:showBubbleSize val="0"/>
        </c:dLbls>
        <c:gapWidth val="300"/>
        <c:overlap val="-4"/>
        <c:axId val="92768512"/>
        <c:axId val="92069888"/>
      </c:barChart>
      <c:catAx>
        <c:axId val="92768512"/>
        <c:scaling>
          <c:orientation val="minMax"/>
        </c:scaling>
        <c:delete val="0"/>
        <c:axPos val="l"/>
        <c:majorTickMark val="none"/>
        <c:minorTickMark val="none"/>
        <c:tickLblPos val="none"/>
        <c:spPr>
          <a:ln w="12700">
            <a:solidFill>
              <a:srgbClr val="000000"/>
            </a:solidFill>
            <a:prstDash val="solid"/>
          </a:ln>
        </c:spPr>
        <c:crossAx val="92069888"/>
        <c:crosses val="autoZero"/>
        <c:auto val="1"/>
        <c:lblAlgn val="ctr"/>
        <c:lblOffset val="100"/>
        <c:tickLblSkip val="1"/>
        <c:noMultiLvlLbl val="1"/>
      </c:catAx>
      <c:valAx>
        <c:axId val="9206988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92768512"/>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DQ14_1!$D$2</c:f>
              <c:numCache>
                <c:formatCode>General</c:formatCode>
                <c:ptCount val="1"/>
                <c:pt idx="0">
                  <c:v>96.1</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DQ14_1!$E$2</c:f>
              <c:numCache>
                <c:formatCode>General</c:formatCode>
                <c:ptCount val="1"/>
                <c:pt idx="0">
                  <c:v>93.3</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DQ14_1!$F$2</c:f>
              <c:numCache>
                <c:formatCode>General</c:formatCode>
                <c:ptCount val="1"/>
                <c:pt idx="0">
                  <c:v>98.5</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DQ14_1!$G$2</c:f>
              <c:numCache>
                <c:formatCode>General</c:formatCode>
                <c:ptCount val="1"/>
                <c:pt idx="0">
                  <c:v>93.9</c:v>
                </c:pt>
              </c:numCache>
            </c:numRef>
          </c:val>
        </c:ser>
        <c:dLbls>
          <c:showLegendKey val="0"/>
          <c:showVal val="1"/>
          <c:showCatName val="0"/>
          <c:showSerName val="0"/>
          <c:showPercent val="0"/>
          <c:showBubbleSize val="0"/>
        </c:dLbls>
        <c:gapWidth val="300"/>
        <c:overlap val="-4"/>
        <c:axId val="103966976"/>
        <c:axId val="103686144"/>
      </c:barChart>
      <c:catAx>
        <c:axId val="103966976"/>
        <c:scaling>
          <c:orientation val="minMax"/>
        </c:scaling>
        <c:delete val="0"/>
        <c:axPos val="l"/>
        <c:majorTickMark val="none"/>
        <c:minorTickMark val="none"/>
        <c:tickLblPos val="none"/>
        <c:spPr>
          <a:ln w="12700">
            <a:solidFill>
              <a:srgbClr val="000000"/>
            </a:solidFill>
            <a:prstDash val="solid"/>
          </a:ln>
        </c:spPr>
        <c:crossAx val="103686144"/>
        <c:crosses val="autoZero"/>
        <c:auto val="1"/>
        <c:lblAlgn val="ctr"/>
        <c:lblOffset val="100"/>
        <c:tickLblSkip val="1"/>
        <c:noMultiLvlLbl val="1"/>
      </c:catAx>
      <c:valAx>
        <c:axId val="103686144"/>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03966976"/>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DQ15_1!$D$2</c:f>
              <c:numCache>
                <c:formatCode>General</c:formatCode>
                <c:ptCount val="1"/>
                <c:pt idx="0">
                  <c:v>94.7</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DQ15_1!$E$2</c:f>
              <c:numCache>
                <c:formatCode>General</c:formatCode>
                <c:ptCount val="1"/>
                <c:pt idx="0">
                  <c:v>84.6</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DQ15_1!$F$2</c:f>
              <c:numCache>
                <c:formatCode>General</c:formatCode>
                <c:ptCount val="1"/>
                <c:pt idx="0">
                  <c:v>96.4</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DQ15_1!$G$2</c:f>
              <c:numCache>
                <c:formatCode>General</c:formatCode>
                <c:ptCount val="1"/>
                <c:pt idx="0">
                  <c:v>96.5</c:v>
                </c:pt>
              </c:numCache>
            </c:numRef>
          </c:val>
        </c:ser>
        <c:dLbls>
          <c:showLegendKey val="0"/>
          <c:showVal val="1"/>
          <c:showCatName val="0"/>
          <c:showSerName val="0"/>
          <c:showPercent val="0"/>
          <c:showBubbleSize val="0"/>
        </c:dLbls>
        <c:gapWidth val="300"/>
        <c:overlap val="-4"/>
        <c:axId val="103882112"/>
        <c:axId val="103892096"/>
      </c:barChart>
      <c:catAx>
        <c:axId val="103882112"/>
        <c:scaling>
          <c:orientation val="minMax"/>
        </c:scaling>
        <c:delete val="0"/>
        <c:axPos val="l"/>
        <c:majorTickMark val="none"/>
        <c:minorTickMark val="none"/>
        <c:tickLblPos val="none"/>
        <c:spPr>
          <a:ln w="12700">
            <a:solidFill>
              <a:srgbClr val="000000"/>
            </a:solidFill>
            <a:prstDash val="solid"/>
          </a:ln>
        </c:spPr>
        <c:crossAx val="103892096"/>
        <c:crosses val="autoZero"/>
        <c:auto val="1"/>
        <c:lblAlgn val="ctr"/>
        <c:lblOffset val="100"/>
        <c:tickLblSkip val="1"/>
        <c:noMultiLvlLbl val="1"/>
      </c:catAx>
      <c:valAx>
        <c:axId val="10389209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03882112"/>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DQ16_1!$D$1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DQ16_1!$B$2:$C$4</c:f>
              <c:multiLvlStrCache>
                <c:ptCount val="3"/>
                <c:lvl>
                  <c:pt idx="0">
                    <c:v>Eighth grade</c:v>
                  </c:pt>
                  <c:pt idx="1">
                    <c:v>Seventh grade</c:v>
                  </c:pt>
                  <c:pt idx="2">
                    <c:v>Sixth grade</c:v>
                  </c:pt>
                </c:lvl>
                <c:lvl>
                  <c:pt idx="0">
                    <c:v>c.</c:v>
                  </c:pt>
                  <c:pt idx="1">
                    <c:v>b.</c:v>
                  </c:pt>
                  <c:pt idx="2">
                    <c:v>a.</c:v>
                  </c:pt>
                </c:lvl>
              </c:multiLvlStrCache>
            </c:multiLvlStrRef>
          </c:cat>
          <c:val>
            <c:numRef>
              <c:f>DQ16_1!$D$2:$D$4</c:f>
              <c:numCache>
                <c:formatCode>General</c:formatCode>
                <c:ptCount val="3"/>
                <c:pt idx="0">
                  <c:v>91.1</c:v>
                </c:pt>
                <c:pt idx="1">
                  <c:v>91.7</c:v>
                </c:pt>
                <c:pt idx="2">
                  <c:v>92</c:v>
                </c:pt>
              </c:numCache>
            </c:numRef>
          </c:val>
        </c:ser>
        <c:ser>
          <c:idx val="1"/>
          <c:order val="1"/>
          <c:tx>
            <c:strRef>
              <c:f>DQ16_1!$E$1</c:f>
              <c:strCache>
                <c:ptCount val="1"/>
                <c:pt idx="0">
                  <c:v>Junior/Senior High Schools</c:v>
                </c:pt>
              </c:strCache>
            </c:strRef>
          </c:tx>
          <c:spPr>
            <a:solidFill>
              <a:srgbClr val="2B7F81"/>
            </a:solidFill>
            <a:ln w="12700">
              <a:solidFill>
                <a:srgbClr val="000000"/>
              </a:solidFill>
              <a:prstDash val="solid"/>
            </a:ln>
          </c:spPr>
          <c:invertIfNegative val="0"/>
          <c:dLbls>
            <c:dLbl>
              <c:idx val="2"/>
              <c:tx>
                <c:rich>
                  <a:bodyPr/>
                  <a:lstStyle/>
                  <a:p>
                    <a:r>
                      <a:rPr lang="en-US"/>
                      <a:t>NA</a:t>
                    </a:r>
                  </a:p>
                </c:rich>
              </c:tx>
              <c:showLegendKey val="0"/>
              <c:showVal val="1"/>
              <c:showCatName val="0"/>
              <c:showSerName val="0"/>
              <c:showPercent val="0"/>
              <c:showBubbleSize val="0"/>
            </c:dLbl>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DQ16_1!$B$2:$C$4</c:f>
              <c:multiLvlStrCache>
                <c:ptCount val="3"/>
                <c:lvl>
                  <c:pt idx="0">
                    <c:v>Eighth grade</c:v>
                  </c:pt>
                  <c:pt idx="1">
                    <c:v>Seventh grade</c:v>
                  </c:pt>
                  <c:pt idx="2">
                    <c:v>Sixth grade</c:v>
                  </c:pt>
                </c:lvl>
                <c:lvl>
                  <c:pt idx="0">
                    <c:v>c.</c:v>
                  </c:pt>
                  <c:pt idx="1">
                    <c:v>b.</c:v>
                  </c:pt>
                  <c:pt idx="2">
                    <c:v>a.</c:v>
                  </c:pt>
                </c:lvl>
              </c:multiLvlStrCache>
            </c:multiLvlStrRef>
          </c:cat>
          <c:val>
            <c:numRef>
              <c:f>DQ16_1!$E$2:$E$4</c:f>
              <c:numCache>
                <c:formatCode>General</c:formatCode>
                <c:ptCount val="3"/>
                <c:pt idx="0">
                  <c:v>90.6</c:v>
                </c:pt>
                <c:pt idx="1">
                  <c:v>90.6</c:v>
                </c:pt>
                <c:pt idx="2">
                  <c:v>8.9999999999999998E-4</c:v>
                </c:pt>
              </c:numCache>
            </c:numRef>
          </c:val>
        </c:ser>
        <c:ser>
          <c:idx val="2"/>
          <c:order val="2"/>
          <c:tx>
            <c:strRef>
              <c:f>DQ16_1!$F$1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DQ16_1!$B$2:$C$4</c:f>
              <c:multiLvlStrCache>
                <c:ptCount val="3"/>
                <c:lvl>
                  <c:pt idx="0">
                    <c:v>Eighth grade</c:v>
                  </c:pt>
                  <c:pt idx="1">
                    <c:v>Seventh grade</c:v>
                  </c:pt>
                  <c:pt idx="2">
                    <c:v>Sixth grade</c:v>
                  </c:pt>
                </c:lvl>
                <c:lvl>
                  <c:pt idx="0">
                    <c:v>c.</c:v>
                  </c:pt>
                  <c:pt idx="1">
                    <c:v>b.</c:v>
                  </c:pt>
                  <c:pt idx="2">
                    <c:v>a.</c:v>
                  </c:pt>
                </c:lvl>
              </c:multiLvlStrCache>
            </c:multiLvlStrRef>
          </c:cat>
          <c:val>
            <c:numRef>
              <c:f>DQ16_1!$F$2:$F$4</c:f>
              <c:numCache>
                <c:formatCode>General</c:formatCode>
                <c:ptCount val="3"/>
                <c:pt idx="0">
                  <c:v>91.3</c:v>
                </c:pt>
                <c:pt idx="1">
                  <c:v>92</c:v>
                </c:pt>
                <c:pt idx="2">
                  <c:v>91.2</c:v>
                </c:pt>
              </c:numCache>
            </c:numRef>
          </c:val>
        </c:ser>
        <c:ser>
          <c:idx val="3"/>
          <c:order val="3"/>
          <c:tx>
            <c:strRef>
              <c:f>DQ16_1!$G$1</c:f>
              <c:strCache>
                <c:ptCount val="1"/>
                <c:pt idx="0">
                  <c:v>High Schools</c:v>
                </c:pt>
              </c:strCache>
            </c:strRef>
          </c:tx>
          <c:spPr>
            <a:solidFill>
              <a:srgbClr val="7030A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dLbl>
            <c:dLbl>
              <c:idx val="1"/>
              <c:tx>
                <c:rich>
                  <a:bodyPr/>
                  <a:lstStyle/>
                  <a:p>
                    <a:r>
                      <a:rPr lang="en-US"/>
                      <a:t>NA</a:t>
                    </a:r>
                  </a:p>
                </c:rich>
              </c:tx>
              <c:showLegendKey val="0"/>
              <c:showVal val="1"/>
              <c:showCatName val="0"/>
              <c:showSerName val="0"/>
              <c:showPercent val="0"/>
              <c:showBubbleSize val="0"/>
            </c:dLbl>
            <c:dLbl>
              <c:idx val="2"/>
              <c:tx>
                <c:rich>
                  <a:bodyPr/>
                  <a:lstStyle/>
                  <a:p>
                    <a:r>
                      <a:rPr lang="en-US"/>
                      <a:t>NA</a:t>
                    </a:r>
                  </a:p>
                </c:rich>
              </c:tx>
              <c:showLegendKey val="0"/>
              <c:showVal val="1"/>
              <c:showCatName val="0"/>
              <c:showSerName val="0"/>
              <c:showPercent val="0"/>
              <c:showBubbleSize val="0"/>
            </c:dLbl>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DQ16_1!$B$2:$C$4</c:f>
              <c:multiLvlStrCache>
                <c:ptCount val="3"/>
                <c:lvl>
                  <c:pt idx="0">
                    <c:v>Eighth grade</c:v>
                  </c:pt>
                  <c:pt idx="1">
                    <c:v>Seventh grade</c:v>
                  </c:pt>
                  <c:pt idx="2">
                    <c:v>Sixth grade</c:v>
                  </c:pt>
                </c:lvl>
                <c:lvl>
                  <c:pt idx="0">
                    <c:v>c.</c:v>
                  </c:pt>
                  <c:pt idx="1">
                    <c:v>b.</c:v>
                  </c:pt>
                  <c:pt idx="2">
                    <c:v>a.</c:v>
                  </c:pt>
                </c:lvl>
              </c:multiLvlStrCache>
            </c:multiLvlStrRef>
          </c:cat>
          <c:val>
            <c:numRef>
              <c:f>DQ16_1!$G$2:$G$4</c:f>
              <c:numCache>
                <c:formatCode>General</c:formatCode>
                <c:ptCount val="3"/>
                <c:pt idx="0">
                  <c:v>8.9999999999999998E-4</c:v>
                </c:pt>
                <c:pt idx="1">
                  <c:v>8.9999999999999998E-4</c:v>
                </c:pt>
                <c:pt idx="2">
                  <c:v>8.9999999999999998E-4</c:v>
                </c:pt>
              </c:numCache>
            </c:numRef>
          </c:val>
        </c:ser>
        <c:dLbls>
          <c:showLegendKey val="0"/>
          <c:showVal val="1"/>
          <c:showCatName val="0"/>
          <c:showSerName val="0"/>
          <c:showPercent val="0"/>
          <c:showBubbleSize val="0"/>
        </c:dLbls>
        <c:gapWidth val="300"/>
        <c:overlap val="-4"/>
        <c:axId val="104384000"/>
        <c:axId val="104385536"/>
      </c:barChart>
      <c:catAx>
        <c:axId val="104384000"/>
        <c:scaling>
          <c:orientation val="minMax"/>
        </c:scaling>
        <c:delete val="0"/>
        <c:axPos val="l"/>
        <c:majorTickMark val="none"/>
        <c:minorTickMark val="none"/>
        <c:tickLblPos val="none"/>
        <c:spPr>
          <a:ln w="12700">
            <a:solidFill>
              <a:srgbClr val="000000"/>
            </a:solidFill>
            <a:prstDash val="solid"/>
          </a:ln>
        </c:spPr>
        <c:crossAx val="104385536"/>
        <c:crosses val="autoZero"/>
        <c:auto val="1"/>
        <c:lblAlgn val="ctr"/>
        <c:lblOffset val="100"/>
        <c:tickLblSkip val="1"/>
        <c:noMultiLvlLbl val="1"/>
      </c:catAx>
      <c:valAx>
        <c:axId val="10438553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04384000"/>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DQ16_2!$D$1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DQ16_2!$B$2:$C$5</c:f>
              <c:multiLvlStrCache>
                <c:ptCount val="4"/>
                <c:lvl>
                  <c:pt idx="0">
                    <c:v>Twelfth grade</c:v>
                  </c:pt>
                  <c:pt idx="1">
                    <c:v>Eleventh grade</c:v>
                  </c:pt>
                  <c:pt idx="2">
                    <c:v>Tenth grade</c:v>
                  </c:pt>
                  <c:pt idx="3">
                    <c:v>Ninth grade</c:v>
                  </c:pt>
                </c:lvl>
                <c:lvl>
                  <c:pt idx="0">
                    <c:v>g.</c:v>
                  </c:pt>
                  <c:pt idx="1">
                    <c:v>f.</c:v>
                  </c:pt>
                  <c:pt idx="2">
                    <c:v>e.</c:v>
                  </c:pt>
                  <c:pt idx="3">
                    <c:v>d.</c:v>
                  </c:pt>
                </c:lvl>
              </c:multiLvlStrCache>
            </c:multiLvlStrRef>
          </c:cat>
          <c:val>
            <c:numRef>
              <c:f>DQ16_2!$D$2:$D$5</c:f>
              <c:numCache>
                <c:formatCode>General</c:formatCode>
                <c:ptCount val="4"/>
                <c:pt idx="0">
                  <c:v>25</c:v>
                </c:pt>
                <c:pt idx="1">
                  <c:v>25</c:v>
                </c:pt>
                <c:pt idx="2">
                  <c:v>50.6</c:v>
                </c:pt>
                <c:pt idx="3">
                  <c:v>95.6</c:v>
                </c:pt>
              </c:numCache>
            </c:numRef>
          </c:val>
        </c:ser>
        <c:ser>
          <c:idx val="1"/>
          <c:order val="1"/>
          <c:tx>
            <c:strRef>
              <c:f>DQ16_2!$E$1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DQ16_2!$B$2:$C$5</c:f>
              <c:multiLvlStrCache>
                <c:ptCount val="4"/>
                <c:lvl>
                  <c:pt idx="0">
                    <c:v>Twelfth grade</c:v>
                  </c:pt>
                  <c:pt idx="1">
                    <c:v>Eleventh grade</c:v>
                  </c:pt>
                  <c:pt idx="2">
                    <c:v>Tenth grade</c:v>
                  </c:pt>
                  <c:pt idx="3">
                    <c:v>Ninth grade</c:v>
                  </c:pt>
                </c:lvl>
                <c:lvl>
                  <c:pt idx="0">
                    <c:v>g.</c:v>
                  </c:pt>
                  <c:pt idx="1">
                    <c:v>f.</c:v>
                  </c:pt>
                  <c:pt idx="2">
                    <c:v>e.</c:v>
                  </c:pt>
                  <c:pt idx="3">
                    <c:v>d.</c:v>
                  </c:pt>
                </c:lvl>
              </c:multiLvlStrCache>
            </c:multiLvlStrRef>
          </c:cat>
          <c:val>
            <c:numRef>
              <c:f>DQ16_2!$E$2:$E$5</c:f>
              <c:numCache>
                <c:formatCode>General</c:formatCode>
                <c:ptCount val="4"/>
                <c:pt idx="0">
                  <c:v>17.100000000000001</c:v>
                </c:pt>
                <c:pt idx="1">
                  <c:v>17.100000000000001</c:v>
                </c:pt>
                <c:pt idx="2">
                  <c:v>43.9</c:v>
                </c:pt>
                <c:pt idx="3">
                  <c:v>95.5</c:v>
                </c:pt>
              </c:numCache>
            </c:numRef>
          </c:val>
        </c:ser>
        <c:ser>
          <c:idx val="2"/>
          <c:order val="2"/>
          <c:tx>
            <c:strRef>
              <c:f>DQ16_2!$F$1</c:f>
              <c:strCache>
                <c:ptCount val="1"/>
                <c:pt idx="0">
                  <c:v>Middle Schools</c:v>
                </c:pt>
              </c:strCache>
            </c:strRef>
          </c:tx>
          <c:spPr>
            <a:solidFill>
              <a:srgbClr val="CEBB46"/>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dLbl>
            <c:dLbl>
              <c:idx val="1"/>
              <c:tx>
                <c:rich>
                  <a:bodyPr/>
                  <a:lstStyle/>
                  <a:p>
                    <a:r>
                      <a:rPr lang="en-US"/>
                      <a:t>NA</a:t>
                    </a:r>
                  </a:p>
                </c:rich>
              </c:tx>
              <c:showLegendKey val="0"/>
              <c:showVal val="1"/>
              <c:showCatName val="0"/>
              <c:showSerName val="0"/>
              <c:showPercent val="0"/>
              <c:showBubbleSize val="0"/>
            </c:dLbl>
            <c:dLbl>
              <c:idx val="2"/>
              <c:tx>
                <c:rich>
                  <a:bodyPr/>
                  <a:lstStyle/>
                  <a:p>
                    <a:r>
                      <a:rPr lang="en-US"/>
                      <a:t>NA</a:t>
                    </a:r>
                  </a:p>
                </c:rich>
              </c:tx>
              <c:showLegendKey val="0"/>
              <c:showVal val="1"/>
              <c:showCatName val="0"/>
              <c:showSerName val="0"/>
              <c:showPercent val="0"/>
              <c:showBubbleSize val="0"/>
            </c:dLbl>
            <c:dLbl>
              <c:idx val="3"/>
              <c:tx>
                <c:rich>
                  <a:bodyPr/>
                  <a:lstStyle/>
                  <a:p>
                    <a:r>
                      <a:rPr lang="en-US"/>
                      <a:t>NA</a:t>
                    </a:r>
                  </a:p>
                </c:rich>
              </c:tx>
              <c:showLegendKey val="0"/>
              <c:showVal val="1"/>
              <c:showCatName val="0"/>
              <c:showSerName val="0"/>
              <c:showPercent val="0"/>
              <c:showBubbleSize val="0"/>
            </c:dLbl>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DQ16_2!$B$2:$C$5</c:f>
              <c:multiLvlStrCache>
                <c:ptCount val="4"/>
                <c:lvl>
                  <c:pt idx="0">
                    <c:v>Twelfth grade</c:v>
                  </c:pt>
                  <c:pt idx="1">
                    <c:v>Eleventh grade</c:v>
                  </c:pt>
                  <c:pt idx="2">
                    <c:v>Tenth grade</c:v>
                  </c:pt>
                  <c:pt idx="3">
                    <c:v>Ninth grade</c:v>
                  </c:pt>
                </c:lvl>
                <c:lvl>
                  <c:pt idx="0">
                    <c:v>g.</c:v>
                  </c:pt>
                  <c:pt idx="1">
                    <c:v>f.</c:v>
                  </c:pt>
                  <c:pt idx="2">
                    <c:v>e.</c:v>
                  </c:pt>
                  <c:pt idx="3">
                    <c:v>d.</c:v>
                  </c:pt>
                </c:lvl>
              </c:multiLvlStrCache>
            </c:multiLvlStrRef>
          </c:cat>
          <c:val>
            <c:numRef>
              <c:f>DQ16_2!$F$2:$F$5</c:f>
              <c:numCache>
                <c:formatCode>General</c:formatCode>
                <c:ptCount val="4"/>
                <c:pt idx="0">
                  <c:v>8.9999999999999998E-4</c:v>
                </c:pt>
                <c:pt idx="1">
                  <c:v>8.9999999999999998E-4</c:v>
                </c:pt>
                <c:pt idx="2">
                  <c:v>8.9999999999999998E-4</c:v>
                </c:pt>
                <c:pt idx="3">
                  <c:v>8.9999999999999998E-4</c:v>
                </c:pt>
              </c:numCache>
            </c:numRef>
          </c:val>
        </c:ser>
        <c:ser>
          <c:idx val="3"/>
          <c:order val="3"/>
          <c:tx>
            <c:strRef>
              <c:f>DQ16_2!$G$1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DQ16_2!$B$2:$C$5</c:f>
              <c:multiLvlStrCache>
                <c:ptCount val="4"/>
                <c:lvl>
                  <c:pt idx="0">
                    <c:v>Twelfth grade</c:v>
                  </c:pt>
                  <c:pt idx="1">
                    <c:v>Eleventh grade</c:v>
                  </c:pt>
                  <c:pt idx="2">
                    <c:v>Tenth grade</c:v>
                  </c:pt>
                  <c:pt idx="3">
                    <c:v>Ninth grade</c:v>
                  </c:pt>
                </c:lvl>
                <c:lvl>
                  <c:pt idx="0">
                    <c:v>g.</c:v>
                  </c:pt>
                  <c:pt idx="1">
                    <c:v>f.</c:v>
                  </c:pt>
                  <c:pt idx="2">
                    <c:v>e.</c:v>
                  </c:pt>
                  <c:pt idx="3">
                    <c:v>d.</c:v>
                  </c:pt>
                </c:lvl>
              </c:multiLvlStrCache>
            </c:multiLvlStrRef>
          </c:cat>
          <c:val>
            <c:numRef>
              <c:f>DQ16_2!$G$2:$G$5</c:f>
              <c:numCache>
                <c:formatCode>General</c:formatCode>
                <c:ptCount val="4"/>
                <c:pt idx="0">
                  <c:v>28.3</c:v>
                </c:pt>
                <c:pt idx="1">
                  <c:v>28.3</c:v>
                </c:pt>
                <c:pt idx="2">
                  <c:v>53.3</c:v>
                </c:pt>
                <c:pt idx="3">
                  <c:v>95.6</c:v>
                </c:pt>
              </c:numCache>
            </c:numRef>
          </c:val>
        </c:ser>
        <c:dLbls>
          <c:showLegendKey val="0"/>
          <c:showVal val="1"/>
          <c:showCatName val="0"/>
          <c:showSerName val="0"/>
          <c:showPercent val="0"/>
          <c:showBubbleSize val="0"/>
        </c:dLbls>
        <c:gapWidth val="300"/>
        <c:overlap val="-4"/>
        <c:axId val="104120320"/>
        <c:axId val="104121856"/>
      </c:barChart>
      <c:catAx>
        <c:axId val="104120320"/>
        <c:scaling>
          <c:orientation val="minMax"/>
        </c:scaling>
        <c:delete val="0"/>
        <c:axPos val="l"/>
        <c:majorTickMark val="none"/>
        <c:minorTickMark val="none"/>
        <c:tickLblPos val="none"/>
        <c:spPr>
          <a:ln w="12700">
            <a:solidFill>
              <a:srgbClr val="000000"/>
            </a:solidFill>
            <a:prstDash val="solid"/>
          </a:ln>
        </c:spPr>
        <c:crossAx val="104121856"/>
        <c:crosses val="autoZero"/>
        <c:auto val="1"/>
        <c:lblAlgn val="ctr"/>
        <c:lblOffset val="100"/>
        <c:tickLblSkip val="1"/>
        <c:noMultiLvlLbl val="1"/>
      </c:catAx>
      <c:valAx>
        <c:axId val="10412185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04120320"/>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DQ17_1!$D$2</c:f>
              <c:numCache>
                <c:formatCode>General</c:formatCode>
                <c:ptCount val="1"/>
                <c:pt idx="0">
                  <c:v>71.7</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DQ17_1!$E$2</c:f>
              <c:numCache>
                <c:formatCode>General</c:formatCode>
                <c:ptCount val="1"/>
                <c:pt idx="0">
                  <c:v>63.7</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DQ17_1!$F$2</c:f>
              <c:numCache>
                <c:formatCode>General</c:formatCode>
                <c:ptCount val="1"/>
                <c:pt idx="0">
                  <c:v>62.8</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DQ17_1!$G$2</c:f>
              <c:numCache>
                <c:formatCode>General</c:formatCode>
                <c:ptCount val="1"/>
                <c:pt idx="0">
                  <c:v>86.5</c:v>
                </c:pt>
              </c:numCache>
            </c:numRef>
          </c:val>
        </c:ser>
        <c:dLbls>
          <c:showLegendKey val="0"/>
          <c:showVal val="1"/>
          <c:showCatName val="0"/>
          <c:showSerName val="0"/>
          <c:showPercent val="0"/>
          <c:showBubbleSize val="0"/>
        </c:dLbls>
        <c:gapWidth val="300"/>
        <c:overlap val="-4"/>
        <c:axId val="106754432"/>
        <c:axId val="106755968"/>
      </c:barChart>
      <c:catAx>
        <c:axId val="106754432"/>
        <c:scaling>
          <c:orientation val="minMax"/>
        </c:scaling>
        <c:delete val="0"/>
        <c:axPos val="l"/>
        <c:majorTickMark val="none"/>
        <c:minorTickMark val="none"/>
        <c:tickLblPos val="none"/>
        <c:spPr>
          <a:ln w="12700">
            <a:solidFill>
              <a:srgbClr val="000000"/>
            </a:solidFill>
            <a:prstDash val="solid"/>
          </a:ln>
        </c:spPr>
        <c:crossAx val="106755968"/>
        <c:crosses val="autoZero"/>
        <c:auto val="1"/>
        <c:lblAlgn val="ctr"/>
        <c:lblOffset val="100"/>
        <c:tickLblSkip val="1"/>
        <c:noMultiLvlLbl val="1"/>
      </c:catAx>
      <c:valAx>
        <c:axId val="1067559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06754432"/>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DQ18_1!$D$1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DQ18_1!$B$2:$C$4</c:f>
              <c:multiLvlStrCache>
                <c:ptCount val="3"/>
                <c:lvl>
                  <c:pt idx="0">
                    <c:v>Plans for how to assess student performance in physical education</c:v>
                  </c:pt>
                  <c:pt idx="1">
                    <c:v>A chart describing the annual scope and sequence of instruction for physical education</c:v>
                  </c:pt>
                  <c:pt idx="2">
                    <c:v>Goals, objectives, and expected outcomes for physical education</c:v>
                  </c:pt>
                </c:lvl>
                <c:lvl>
                  <c:pt idx="0">
                    <c:v>c.</c:v>
                  </c:pt>
                  <c:pt idx="1">
                    <c:v>b.</c:v>
                  </c:pt>
                  <c:pt idx="2">
                    <c:v>a.</c:v>
                  </c:pt>
                </c:lvl>
              </c:multiLvlStrCache>
            </c:multiLvlStrRef>
          </c:cat>
          <c:val>
            <c:numRef>
              <c:f>DQ18_1!$D$2:$D$4</c:f>
              <c:numCache>
                <c:formatCode>General</c:formatCode>
                <c:ptCount val="3"/>
                <c:pt idx="0">
                  <c:v>78.900000000000006</c:v>
                </c:pt>
                <c:pt idx="1">
                  <c:v>72</c:v>
                </c:pt>
                <c:pt idx="2">
                  <c:v>93.3</c:v>
                </c:pt>
              </c:numCache>
            </c:numRef>
          </c:val>
        </c:ser>
        <c:ser>
          <c:idx val="1"/>
          <c:order val="1"/>
          <c:tx>
            <c:strRef>
              <c:f>DQ18_1!$E$1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DQ18_1!$B$2:$C$4</c:f>
              <c:multiLvlStrCache>
                <c:ptCount val="3"/>
                <c:lvl>
                  <c:pt idx="0">
                    <c:v>Plans for how to assess student performance in physical education</c:v>
                  </c:pt>
                  <c:pt idx="1">
                    <c:v>A chart describing the annual scope and sequence of instruction for physical education</c:v>
                  </c:pt>
                  <c:pt idx="2">
                    <c:v>Goals, objectives, and expected outcomes for physical education</c:v>
                  </c:pt>
                </c:lvl>
                <c:lvl>
                  <c:pt idx="0">
                    <c:v>c.</c:v>
                  </c:pt>
                  <c:pt idx="1">
                    <c:v>b.</c:v>
                  </c:pt>
                  <c:pt idx="2">
                    <c:v>a.</c:v>
                  </c:pt>
                </c:lvl>
              </c:multiLvlStrCache>
            </c:multiLvlStrRef>
          </c:cat>
          <c:val>
            <c:numRef>
              <c:f>DQ18_1!$E$2:$E$4</c:f>
              <c:numCache>
                <c:formatCode>General</c:formatCode>
                <c:ptCount val="3"/>
                <c:pt idx="0">
                  <c:v>71.400000000000006</c:v>
                </c:pt>
                <c:pt idx="1">
                  <c:v>66.400000000000006</c:v>
                </c:pt>
                <c:pt idx="2">
                  <c:v>91.3</c:v>
                </c:pt>
              </c:numCache>
            </c:numRef>
          </c:val>
        </c:ser>
        <c:ser>
          <c:idx val="2"/>
          <c:order val="2"/>
          <c:tx>
            <c:strRef>
              <c:f>DQ18_1!$F$1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DQ18_1!$B$2:$C$4</c:f>
              <c:multiLvlStrCache>
                <c:ptCount val="3"/>
                <c:lvl>
                  <c:pt idx="0">
                    <c:v>Plans for how to assess student performance in physical education</c:v>
                  </c:pt>
                  <c:pt idx="1">
                    <c:v>A chart describing the annual scope and sequence of instruction for physical education</c:v>
                  </c:pt>
                  <c:pt idx="2">
                    <c:v>Goals, objectives, and expected outcomes for physical education</c:v>
                  </c:pt>
                </c:lvl>
                <c:lvl>
                  <c:pt idx="0">
                    <c:v>c.</c:v>
                  </c:pt>
                  <c:pt idx="1">
                    <c:v>b.</c:v>
                  </c:pt>
                  <c:pt idx="2">
                    <c:v>a.</c:v>
                  </c:pt>
                </c:lvl>
              </c:multiLvlStrCache>
            </c:multiLvlStrRef>
          </c:cat>
          <c:val>
            <c:numRef>
              <c:f>DQ18_1!$F$2:$F$4</c:f>
              <c:numCache>
                <c:formatCode>General</c:formatCode>
                <c:ptCount val="3"/>
                <c:pt idx="0">
                  <c:v>74.900000000000006</c:v>
                </c:pt>
                <c:pt idx="1">
                  <c:v>66.900000000000006</c:v>
                </c:pt>
                <c:pt idx="2">
                  <c:v>90</c:v>
                </c:pt>
              </c:numCache>
            </c:numRef>
          </c:val>
        </c:ser>
        <c:ser>
          <c:idx val="3"/>
          <c:order val="3"/>
          <c:tx>
            <c:strRef>
              <c:f>DQ18_1!$G$1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DQ18_1!$B$2:$C$4</c:f>
              <c:multiLvlStrCache>
                <c:ptCount val="3"/>
                <c:lvl>
                  <c:pt idx="0">
                    <c:v>Plans for how to assess student performance in physical education</c:v>
                  </c:pt>
                  <c:pt idx="1">
                    <c:v>A chart describing the annual scope and sequence of instruction for physical education</c:v>
                  </c:pt>
                  <c:pt idx="2">
                    <c:v>Goals, objectives, and expected outcomes for physical education</c:v>
                  </c:pt>
                </c:lvl>
                <c:lvl>
                  <c:pt idx="0">
                    <c:v>c.</c:v>
                  </c:pt>
                  <c:pt idx="1">
                    <c:v>b.</c:v>
                  </c:pt>
                  <c:pt idx="2">
                    <c:v>a.</c:v>
                  </c:pt>
                </c:lvl>
              </c:multiLvlStrCache>
            </c:multiLvlStrRef>
          </c:cat>
          <c:val>
            <c:numRef>
              <c:f>DQ18_1!$G$2:$G$4</c:f>
              <c:numCache>
                <c:formatCode>General</c:formatCode>
                <c:ptCount val="3"/>
                <c:pt idx="0">
                  <c:v>87</c:v>
                </c:pt>
                <c:pt idx="1">
                  <c:v>80.7</c:v>
                </c:pt>
                <c:pt idx="2">
                  <c:v>98.3</c:v>
                </c:pt>
              </c:numCache>
            </c:numRef>
          </c:val>
        </c:ser>
        <c:dLbls>
          <c:showLegendKey val="0"/>
          <c:showVal val="1"/>
          <c:showCatName val="0"/>
          <c:showSerName val="0"/>
          <c:showPercent val="0"/>
          <c:showBubbleSize val="0"/>
        </c:dLbls>
        <c:gapWidth val="300"/>
        <c:overlap val="-4"/>
        <c:axId val="107165184"/>
        <c:axId val="107166720"/>
      </c:barChart>
      <c:catAx>
        <c:axId val="107165184"/>
        <c:scaling>
          <c:orientation val="minMax"/>
        </c:scaling>
        <c:delete val="0"/>
        <c:axPos val="l"/>
        <c:majorTickMark val="none"/>
        <c:minorTickMark val="none"/>
        <c:tickLblPos val="none"/>
        <c:spPr>
          <a:ln w="12700">
            <a:solidFill>
              <a:srgbClr val="000000"/>
            </a:solidFill>
            <a:prstDash val="solid"/>
          </a:ln>
        </c:spPr>
        <c:crossAx val="107166720"/>
        <c:crosses val="autoZero"/>
        <c:auto val="1"/>
        <c:lblAlgn val="ctr"/>
        <c:lblOffset val="100"/>
        <c:tickLblSkip val="1"/>
        <c:noMultiLvlLbl val="1"/>
      </c:catAx>
      <c:valAx>
        <c:axId val="10716672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07165184"/>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DQ18_2!$D$1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DQ18_2!$B$2:$C$4</c:f>
              <c:multiLvlStrCache>
                <c:ptCount val="3"/>
                <c:lvl>
                  <c:pt idx="0">
                    <c:v>Physical activity monitoring devices, such as pedometers or heart rate monitors, for physical education</c:v>
                  </c:pt>
                  <c:pt idx="1">
                    <c:v>Resources for fitness testing</c:v>
                  </c:pt>
                  <c:pt idx="2">
                    <c:v>A written physical education curriculum</c:v>
                  </c:pt>
                </c:lvl>
                <c:lvl>
                  <c:pt idx="0">
                    <c:v>f.</c:v>
                  </c:pt>
                  <c:pt idx="1">
                    <c:v>e.</c:v>
                  </c:pt>
                  <c:pt idx="2">
                    <c:v>d.</c:v>
                  </c:pt>
                </c:lvl>
              </c:multiLvlStrCache>
            </c:multiLvlStrRef>
          </c:cat>
          <c:val>
            <c:numRef>
              <c:f>DQ18_2!$D$2:$D$4</c:f>
              <c:numCache>
                <c:formatCode>General</c:formatCode>
                <c:ptCount val="3"/>
                <c:pt idx="0">
                  <c:v>69.2</c:v>
                </c:pt>
                <c:pt idx="1">
                  <c:v>89.9</c:v>
                </c:pt>
                <c:pt idx="2">
                  <c:v>85.2</c:v>
                </c:pt>
              </c:numCache>
            </c:numRef>
          </c:val>
        </c:ser>
        <c:ser>
          <c:idx val="1"/>
          <c:order val="1"/>
          <c:tx>
            <c:strRef>
              <c:f>DQ18_2!$E$1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DQ18_2!$B$2:$C$4</c:f>
              <c:multiLvlStrCache>
                <c:ptCount val="3"/>
                <c:lvl>
                  <c:pt idx="0">
                    <c:v>Physical activity monitoring devices, such as pedometers or heart rate monitors, for physical education</c:v>
                  </c:pt>
                  <c:pt idx="1">
                    <c:v>Resources for fitness testing</c:v>
                  </c:pt>
                  <c:pt idx="2">
                    <c:v>A written physical education curriculum</c:v>
                  </c:pt>
                </c:lvl>
                <c:lvl>
                  <c:pt idx="0">
                    <c:v>f.</c:v>
                  </c:pt>
                  <c:pt idx="1">
                    <c:v>e.</c:v>
                  </c:pt>
                  <c:pt idx="2">
                    <c:v>d.</c:v>
                  </c:pt>
                </c:lvl>
              </c:multiLvlStrCache>
            </c:multiLvlStrRef>
          </c:cat>
          <c:val>
            <c:numRef>
              <c:f>DQ18_2!$E$2:$E$4</c:f>
              <c:numCache>
                <c:formatCode>General</c:formatCode>
                <c:ptCount val="3"/>
                <c:pt idx="0">
                  <c:v>59.9</c:v>
                </c:pt>
                <c:pt idx="1">
                  <c:v>83.8</c:v>
                </c:pt>
                <c:pt idx="2">
                  <c:v>77.400000000000006</c:v>
                </c:pt>
              </c:numCache>
            </c:numRef>
          </c:val>
        </c:ser>
        <c:ser>
          <c:idx val="2"/>
          <c:order val="2"/>
          <c:tx>
            <c:strRef>
              <c:f>DQ18_2!$F$1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DQ18_2!$B$2:$C$4</c:f>
              <c:multiLvlStrCache>
                <c:ptCount val="3"/>
                <c:lvl>
                  <c:pt idx="0">
                    <c:v>Physical activity monitoring devices, such as pedometers or heart rate monitors, for physical education</c:v>
                  </c:pt>
                  <c:pt idx="1">
                    <c:v>Resources for fitness testing</c:v>
                  </c:pt>
                  <c:pt idx="2">
                    <c:v>A written physical education curriculum</c:v>
                  </c:pt>
                </c:lvl>
                <c:lvl>
                  <c:pt idx="0">
                    <c:v>f.</c:v>
                  </c:pt>
                  <c:pt idx="1">
                    <c:v>e.</c:v>
                  </c:pt>
                  <c:pt idx="2">
                    <c:v>d.</c:v>
                  </c:pt>
                </c:lvl>
              </c:multiLvlStrCache>
            </c:multiLvlStrRef>
          </c:cat>
          <c:val>
            <c:numRef>
              <c:f>DQ18_2!$F$2:$F$4</c:f>
              <c:numCache>
                <c:formatCode>General</c:formatCode>
                <c:ptCount val="3"/>
                <c:pt idx="0">
                  <c:v>68.400000000000006</c:v>
                </c:pt>
                <c:pt idx="1">
                  <c:v>88.6</c:v>
                </c:pt>
                <c:pt idx="2">
                  <c:v>84.3</c:v>
                </c:pt>
              </c:numCache>
            </c:numRef>
          </c:val>
        </c:ser>
        <c:ser>
          <c:idx val="3"/>
          <c:order val="3"/>
          <c:tx>
            <c:strRef>
              <c:f>DQ18_2!$G$1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DQ18_2!$B$2:$C$4</c:f>
              <c:multiLvlStrCache>
                <c:ptCount val="3"/>
                <c:lvl>
                  <c:pt idx="0">
                    <c:v>Physical activity monitoring devices, such as pedometers or heart rate monitors, for physical education</c:v>
                  </c:pt>
                  <c:pt idx="1">
                    <c:v>Resources for fitness testing</c:v>
                  </c:pt>
                  <c:pt idx="2">
                    <c:v>A written physical education curriculum</c:v>
                  </c:pt>
                </c:lvl>
                <c:lvl>
                  <c:pt idx="0">
                    <c:v>f.</c:v>
                  </c:pt>
                  <c:pt idx="1">
                    <c:v>e.</c:v>
                  </c:pt>
                  <c:pt idx="2">
                    <c:v>d.</c:v>
                  </c:pt>
                </c:lvl>
              </c:multiLvlStrCache>
            </c:multiLvlStrRef>
          </c:cat>
          <c:val>
            <c:numRef>
              <c:f>DQ18_2!$G$2:$G$4</c:f>
              <c:numCache>
                <c:formatCode>General</c:formatCode>
                <c:ptCount val="3"/>
                <c:pt idx="0">
                  <c:v>73.900000000000006</c:v>
                </c:pt>
                <c:pt idx="1">
                  <c:v>93.9</c:v>
                </c:pt>
                <c:pt idx="2">
                  <c:v>89.4</c:v>
                </c:pt>
              </c:numCache>
            </c:numRef>
          </c:val>
        </c:ser>
        <c:dLbls>
          <c:showLegendKey val="0"/>
          <c:showVal val="1"/>
          <c:showCatName val="0"/>
          <c:showSerName val="0"/>
          <c:showPercent val="0"/>
          <c:showBubbleSize val="0"/>
        </c:dLbls>
        <c:gapWidth val="300"/>
        <c:overlap val="-4"/>
        <c:axId val="106791680"/>
        <c:axId val="106793216"/>
      </c:barChart>
      <c:catAx>
        <c:axId val="106791680"/>
        <c:scaling>
          <c:orientation val="minMax"/>
        </c:scaling>
        <c:delete val="0"/>
        <c:axPos val="l"/>
        <c:majorTickMark val="none"/>
        <c:minorTickMark val="none"/>
        <c:tickLblPos val="none"/>
        <c:spPr>
          <a:ln w="12700">
            <a:solidFill>
              <a:srgbClr val="000000"/>
            </a:solidFill>
            <a:prstDash val="solid"/>
          </a:ln>
        </c:spPr>
        <c:crossAx val="106793216"/>
        <c:crosses val="autoZero"/>
        <c:auto val="1"/>
        <c:lblAlgn val="ctr"/>
        <c:lblOffset val="100"/>
        <c:tickLblSkip val="1"/>
        <c:noMultiLvlLbl val="1"/>
      </c:catAx>
      <c:valAx>
        <c:axId val="10679321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06791680"/>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DQ19_1!$D$2</c:f>
              <c:numCache>
                <c:formatCode>General</c:formatCode>
                <c:ptCount val="1"/>
                <c:pt idx="0">
                  <c:v>26.1</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DQ19_1!$E$2</c:f>
              <c:numCache>
                <c:formatCode>General</c:formatCode>
                <c:ptCount val="1"/>
                <c:pt idx="0">
                  <c:v>31.2</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DQ19_1!$F$2</c:f>
              <c:numCache>
                <c:formatCode>General</c:formatCode>
                <c:ptCount val="1"/>
                <c:pt idx="0">
                  <c:v>32.1</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DQ19_1!$G$2</c:f>
              <c:numCache>
                <c:formatCode>General</c:formatCode>
                <c:ptCount val="1"/>
                <c:pt idx="0">
                  <c:v>16.399999999999999</c:v>
                </c:pt>
              </c:numCache>
            </c:numRef>
          </c:val>
        </c:ser>
        <c:dLbls>
          <c:showLegendKey val="0"/>
          <c:showVal val="1"/>
          <c:showCatName val="0"/>
          <c:showSerName val="0"/>
          <c:showPercent val="0"/>
          <c:showBubbleSize val="0"/>
        </c:dLbls>
        <c:gapWidth val="300"/>
        <c:overlap val="-4"/>
        <c:axId val="107110400"/>
        <c:axId val="107111936"/>
      </c:barChart>
      <c:catAx>
        <c:axId val="107110400"/>
        <c:scaling>
          <c:orientation val="minMax"/>
        </c:scaling>
        <c:delete val="0"/>
        <c:axPos val="l"/>
        <c:majorTickMark val="none"/>
        <c:minorTickMark val="none"/>
        <c:tickLblPos val="none"/>
        <c:spPr>
          <a:ln w="12700">
            <a:solidFill>
              <a:srgbClr val="000000"/>
            </a:solidFill>
            <a:prstDash val="solid"/>
          </a:ln>
        </c:spPr>
        <c:crossAx val="107111936"/>
        <c:crosses val="autoZero"/>
        <c:auto val="1"/>
        <c:lblAlgn val="ctr"/>
        <c:lblOffset val="100"/>
        <c:tickLblSkip val="1"/>
        <c:noMultiLvlLbl val="1"/>
      </c:catAx>
      <c:valAx>
        <c:axId val="10711193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07110400"/>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DQ20_1!$D$2</c:f>
              <c:numCache>
                <c:formatCode>General</c:formatCode>
                <c:ptCount val="1"/>
                <c:pt idx="0">
                  <c:v>57.9</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DQ20_1!$E$2</c:f>
              <c:numCache>
                <c:formatCode>General</c:formatCode>
                <c:ptCount val="1"/>
                <c:pt idx="0">
                  <c:v>31.1</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DQ20_1!$F$2</c:f>
              <c:numCache>
                <c:formatCode>General</c:formatCode>
                <c:ptCount val="1"/>
                <c:pt idx="0">
                  <c:v>63.8</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DQ20_1!$G$2</c:f>
              <c:numCache>
                <c:formatCode>General</c:formatCode>
                <c:ptCount val="1"/>
                <c:pt idx="0">
                  <c:v>60.6</c:v>
                </c:pt>
              </c:numCache>
            </c:numRef>
          </c:val>
        </c:ser>
        <c:dLbls>
          <c:showLegendKey val="0"/>
          <c:showVal val="1"/>
          <c:showCatName val="0"/>
          <c:showSerName val="0"/>
          <c:showPercent val="0"/>
          <c:showBubbleSize val="0"/>
        </c:dLbls>
        <c:gapWidth val="300"/>
        <c:overlap val="-4"/>
        <c:axId val="107404672"/>
        <c:axId val="107562496"/>
      </c:barChart>
      <c:catAx>
        <c:axId val="107404672"/>
        <c:scaling>
          <c:orientation val="minMax"/>
        </c:scaling>
        <c:delete val="0"/>
        <c:axPos val="l"/>
        <c:majorTickMark val="none"/>
        <c:minorTickMark val="none"/>
        <c:tickLblPos val="none"/>
        <c:spPr>
          <a:ln w="12700">
            <a:solidFill>
              <a:srgbClr val="000000"/>
            </a:solidFill>
            <a:prstDash val="solid"/>
          </a:ln>
        </c:spPr>
        <c:crossAx val="107562496"/>
        <c:crosses val="autoZero"/>
        <c:auto val="1"/>
        <c:lblAlgn val="ctr"/>
        <c:lblOffset val="100"/>
        <c:tickLblSkip val="1"/>
        <c:noMultiLvlLbl val="1"/>
      </c:catAx>
      <c:valAx>
        <c:axId val="10756249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07404672"/>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DQ21_1!$D$2</c:f>
              <c:numCache>
                <c:formatCode>General</c:formatCode>
                <c:ptCount val="1"/>
                <c:pt idx="0">
                  <c:v>91</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DQ21_1!$E$2</c:f>
              <c:numCache>
                <c:formatCode>General</c:formatCode>
                <c:ptCount val="1"/>
                <c:pt idx="0">
                  <c:v>93.5</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DQ21_1!$F$2</c:f>
              <c:numCache>
                <c:formatCode>General</c:formatCode>
                <c:ptCount val="1"/>
                <c:pt idx="0">
                  <c:v>91.4</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DQ21_1!$G$2</c:f>
              <c:numCache>
                <c:formatCode>General</c:formatCode>
                <c:ptCount val="1"/>
                <c:pt idx="0">
                  <c:v>89.6</c:v>
                </c:pt>
              </c:numCache>
            </c:numRef>
          </c:val>
        </c:ser>
        <c:dLbls>
          <c:showLegendKey val="0"/>
          <c:showVal val="1"/>
          <c:showCatName val="0"/>
          <c:showSerName val="0"/>
          <c:showPercent val="0"/>
          <c:showBubbleSize val="0"/>
        </c:dLbls>
        <c:gapWidth val="300"/>
        <c:overlap val="-4"/>
        <c:axId val="107600896"/>
        <c:axId val="107132032"/>
      </c:barChart>
      <c:catAx>
        <c:axId val="107600896"/>
        <c:scaling>
          <c:orientation val="minMax"/>
        </c:scaling>
        <c:delete val="0"/>
        <c:axPos val="l"/>
        <c:majorTickMark val="none"/>
        <c:minorTickMark val="none"/>
        <c:tickLblPos val="none"/>
        <c:spPr>
          <a:ln w="12700">
            <a:solidFill>
              <a:srgbClr val="000000"/>
            </a:solidFill>
            <a:prstDash val="solid"/>
          </a:ln>
        </c:spPr>
        <c:crossAx val="107132032"/>
        <c:crosses val="autoZero"/>
        <c:auto val="1"/>
        <c:lblAlgn val="ctr"/>
        <c:lblOffset val="100"/>
        <c:tickLblSkip val="1"/>
        <c:noMultiLvlLbl val="1"/>
      </c:catAx>
      <c:valAx>
        <c:axId val="10713203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07600896"/>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DQ02_1!$D$1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DQ02_1!$B$2:$C$6</c:f>
              <c:multiLvlStrCache>
                <c:ptCount val="5"/>
                <c:lvl>
                  <c:pt idx="0">
                    <c:v>Foods and beverages available at school outside the school meal programs</c:v>
                  </c:pt>
                  <c:pt idx="1">
                    <c:v>School meal programs</c:v>
                  </c:pt>
                  <c:pt idx="2">
                    <c:v>Physical activity</c:v>
                  </c:pt>
                  <c:pt idx="3">
                    <c:v>Physical education</c:v>
                  </c:pt>
                  <c:pt idx="4">
                    <c:v>Health education</c:v>
                  </c:pt>
                </c:lvl>
                <c:lvl>
                  <c:pt idx="0">
                    <c:v>e.</c:v>
                  </c:pt>
                  <c:pt idx="1">
                    <c:v>d.</c:v>
                  </c:pt>
                  <c:pt idx="2">
                    <c:v>c.</c:v>
                  </c:pt>
                  <c:pt idx="3">
                    <c:v>b.</c:v>
                  </c:pt>
                  <c:pt idx="4">
                    <c:v>a.</c:v>
                  </c:pt>
                </c:lvl>
              </c:multiLvlStrCache>
            </c:multiLvlStrRef>
          </c:cat>
          <c:val>
            <c:numRef>
              <c:f>DQ02_1!$D$2:$D$6</c:f>
              <c:numCache>
                <c:formatCode>General</c:formatCode>
                <c:ptCount val="5"/>
                <c:pt idx="0">
                  <c:v>15</c:v>
                </c:pt>
                <c:pt idx="1">
                  <c:v>19.600000000000001</c:v>
                </c:pt>
                <c:pt idx="2">
                  <c:v>18.3</c:v>
                </c:pt>
                <c:pt idx="3">
                  <c:v>25.7</c:v>
                </c:pt>
                <c:pt idx="4">
                  <c:v>23.5</c:v>
                </c:pt>
              </c:numCache>
            </c:numRef>
          </c:val>
        </c:ser>
        <c:ser>
          <c:idx val="1"/>
          <c:order val="1"/>
          <c:tx>
            <c:strRef>
              <c:f>DQ02_1!$E$1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DQ02_1!$B$2:$C$6</c:f>
              <c:multiLvlStrCache>
                <c:ptCount val="5"/>
                <c:lvl>
                  <c:pt idx="0">
                    <c:v>Foods and beverages available at school outside the school meal programs</c:v>
                  </c:pt>
                  <c:pt idx="1">
                    <c:v>School meal programs</c:v>
                  </c:pt>
                  <c:pt idx="2">
                    <c:v>Physical activity</c:v>
                  </c:pt>
                  <c:pt idx="3">
                    <c:v>Physical education</c:v>
                  </c:pt>
                  <c:pt idx="4">
                    <c:v>Health education</c:v>
                  </c:pt>
                </c:lvl>
                <c:lvl>
                  <c:pt idx="0">
                    <c:v>e.</c:v>
                  </c:pt>
                  <c:pt idx="1">
                    <c:v>d.</c:v>
                  </c:pt>
                  <c:pt idx="2">
                    <c:v>c.</c:v>
                  </c:pt>
                  <c:pt idx="3">
                    <c:v>b.</c:v>
                  </c:pt>
                  <c:pt idx="4">
                    <c:v>a.</c:v>
                  </c:pt>
                </c:lvl>
              </c:multiLvlStrCache>
            </c:multiLvlStrRef>
          </c:cat>
          <c:val>
            <c:numRef>
              <c:f>DQ02_1!$E$2:$E$6</c:f>
              <c:numCache>
                <c:formatCode>General</c:formatCode>
                <c:ptCount val="5"/>
                <c:pt idx="0">
                  <c:v>19.7</c:v>
                </c:pt>
                <c:pt idx="1">
                  <c:v>19.7</c:v>
                </c:pt>
                <c:pt idx="2">
                  <c:v>16.8</c:v>
                </c:pt>
                <c:pt idx="3">
                  <c:v>20.2</c:v>
                </c:pt>
                <c:pt idx="4">
                  <c:v>20.2</c:v>
                </c:pt>
              </c:numCache>
            </c:numRef>
          </c:val>
        </c:ser>
        <c:ser>
          <c:idx val="2"/>
          <c:order val="2"/>
          <c:tx>
            <c:strRef>
              <c:f>DQ02_1!$F$1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DQ02_1!$B$2:$C$6</c:f>
              <c:multiLvlStrCache>
                <c:ptCount val="5"/>
                <c:lvl>
                  <c:pt idx="0">
                    <c:v>Foods and beverages available at school outside the school meal programs</c:v>
                  </c:pt>
                  <c:pt idx="1">
                    <c:v>School meal programs</c:v>
                  </c:pt>
                  <c:pt idx="2">
                    <c:v>Physical activity</c:v>
                  </c:pt>
                  <c:pt idx="3">
                    <c:v>Physical education</c:v>
                  </c:pt>
                  <c:pt idx="4">
                    <c:v>Health education</c:v>
                  </c:pt>
                </c:lvl>
                <c:lvl>
                  <c:pt idx="0">
                    <c:v>e.</c:v>
                  </c:pt>
                  <c:pt idx="1">
                    <c:v>d.</c:v>
                  </c:pt>
                  <c:pt idx="2">
                    <c:v>c.</c:v>
                  </c:pt>
                  <c:pt idx="3">
                    <c:v>b.</c:v>
                  </c:pt>
                  <c:pt idx="4">
                    <c:v>a.</c:v>
                  </c:pt>
                </c:lvl>
              </c:multiLvlStrCache>
            </c:multiLvlStrRef>
          </c:cat>
          <c:val>
            <c:numRef>
              <c:f>DQ02_1!$F$2:$F$6</c:f>
              <c:numCache>
                <c:formatCode>General</c:formatCode>
                <c:ptCount val="5"/>
                <c:pt idx="0">
                  <c:v>14.9</c:v>
                </c:pt>
                <c:pt idx="1">
                  <c:v>20.2</c:v>
                </c:pt>
                <c:pt idx="2">
                  <c:v>20.2</c:v>
                </c:pt>
                <c:pt idx="3">
                  <c:v>26.8</c:v>
                </c:pt>
                <c:pt idx="4">
                  <c:v>23</c:v>
                </c:pt>
              </c:numCache>
            </c:numRef>
          </c:val>
        </c:ser>
        <c:ser>
          <c:idx val="3"/>
          <c:order val="3"/>
          <c:tx>
            <c:strRef>
              <c:f>DQ02_1!$G$1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DQ02_1!$B$2:$C$6</c:f>
              <c:multiLvlStrCache>
                <c:ptCount val="5"/>
                <c:lvl>
                  <c:pt idx="0">
                    <c:v>Foods and beverages available at school outside the school meal programs</c:v>
                  </c:pt>
                  <c:pt idx="1">
                    <c:v>School meal programs</c:v>
                  </c:pt>
                  <c:pt idx="2">
                    <c:v>Physical activity</c:v>
                  </c:pt>
                  <c:pt idx="3">
                    <c:v>Physical education</c:v>
                  </c:pt>
                  <c:pt idx="4">
                    <c:v>Health education</c:v>
                  </c:pt>
                </c:lvl>
                <c:lvl>
                  <c:pt idx="0">
                    <c:v>e.</c:v>
                  </c:pt>
                  <c:pt idx="1">
                    <c:v>d.</c:v>
                  </c:pt>
                  <c:pt idx="2">
                    <c:v>c.</c:v>
                  </c:pt>
                  <c:pt idx="3">
                    <c:v>b.</c:v>
                  </c:pt>
                  <c:pt idx="4">
                    <c:v>a.</c:v>
                  </c:pt>
                </c:lvl>
              </c:multiLvlStrCache>
            </c:multiLvlStrRef>
          </c:cat>
          <c:val>
            <c:numRef>
              <c:f>DQ02_1!$G$2:$G$6</c:f>
              <c:numCache>
                <c:formatCode>General</c:formatCode>
                <c:ptCount val="5"/>
                <c:pt idx="0">
                  <c:v>13.6</c:v>
                </c:pt>
                <c:pt idx="1">
                  <c:v>18.899999999999999</c:v>
                </c:pt>
                <c:pt idx="2">
                  <c:v>16.399999999999999</c:v>
                </c:pt>
                <c:pt idx="3">
                  <c:v>26.1</c:v>
                </c:pt>
                <c:pt idx="4">
                  <c:v>25.2</c:v>
                </c:pt>
              </c:numCache>
            </c:numRef>
          </c:val>
        </c:ser>
        <c:dLbls>
          <c:showLegendKey val="0"/>
          <c:showVal val="1"/>
          <c:showCatName val="0"/>
          <c:showSerName val="0"/>
          <c:showPercent val="0"/>
          <c:showBubbleSize val="0"/>
        </c:dLbls>
        <c:gapWidth val="300"/>
        <c:overlap val="-4"/>
        <c:axId val="93100672"/>
        <c:axId val="95765248"/>
      </c:barChart>
      <c:catAx>
        <c:axId val="93100672"/>
        <c:scaling>
          <c:orientation val="minMax"/>
        </c:scaling>
        <c:delete val="0"/>
        <c:axPos val="l"/>
        <c:majorTickMark val="none"/>
        <c:minorTickMark val="none"/>
        <c:tickLblPos val="none"/>
        <c:spPr>
          <a:ln w="12700">
            <a:solidFill>
              <a:srgbClr val="000000"/>
            </a:solidFill>
            <a:prstDash val="solid"/>
          </a:ln>
        </c:spPr>
        <c:crossAx val="95765248"/>
        <c:crosses val="autoZero"/>
        <c:auto val="1"/>
        <c:lblAlgn val="ctr"/>
        <c:lblOffset val="100"/>
        <c:tickLblSkip val="1"/>
        <c:noMultiLvlLbl val="1"/>
      </c:catAx>
      <c:valAx>
        <c:axId val="9576524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93100672"/>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DQ22_1!$D$2</c:f>
              <c:numCache>
                <c:formatCode>General</c:formatCode>
                <c:ptCount val="1"/>
                <c:pt idx="0">
                  <c:v>36.4</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DQ22_1!$E$2</c:f>
              <c:numCache>
                <c:formatCode>General</c:formatCode>
                <c:ptCount val="1"/>
                <c:pt idx="0">
                  <c:v>42.1</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DQ22_1!$F$2</c:f>
              <c:numCache>
                <c:formatCode>General</c:formatCode>
                <c:ptCount val="1"/>
                <c:pt idx="0">
                  <c:v>23.6</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DQ22_1!$G$2</c:f>
              <c:numCache>
                <c:formatCode>General</c:formatCode>
                <c:ptCount val="1"/>
                <c:pt idx="0">
                  <c:v>50.6</c:v>
                </c:pt>
              </c:numCache>
            </c:numRef>
          </c:val>
        </c:ser>
        <c:dLbls>
          <c:showLegendKey val="0"/>
          <c:showVal val="1"/>
          <c:showCatName val="0"/>
          <c:showSerName val="0"/>
          <c:showPercent val="0"/>
          <c:showBubbleSize val="0"/>
        </c:dLbls>
        <c:gapWidth val="300"/>
        <c:overlap val="-4"/>
        <c:axId val="107291392"/>
        <c:axId val="107292928"/>
      </c:barChart>
      <c:catAx>
        <c:axId val="107291392"/>
        <c:scaling>
          <c:orientation val="minMax"/>
        </c:scaling>
        <c:delete val="0"/>
        <c:axPos val="l"/>
        <c:majorTickMark val="none"/>
        <c:minorTickMark val="none"/>
        <c:tickLblPos val="none"/>
        <c:spPr>
          <a:ln w="12700">
            <a:solidFill>
              <a:srgbClr val="000000"/>
            </a:solidFill>
            <a:prstDash val="solid"/>
          </a:ln>
        </c:spPr>
        <c:crossAx val="107292928"/>
        <c:crosses val="autoZero"/>
        <c:auto val="1"/>
        <c:lblAlgn val="ctr"/>
        <c:lblOffset val="100"/>
        <c:tickLblSkip val="1"/>
        <c:noMultiLvlLbl val="1"/>
      </c:catAx>
      <c:valAx>
        <c:axId val="10729292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07291392"/>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DQ23_1!$D$2</c:f>
              <c:numCache>
                <c:formatCode>General</c:formatCode>
                <c:ptCount val="1"/>
                <c:pt idx="0">
                  <c:v>59.4</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DQ23_1!$E$2</c:f>
              <c:numCache>
                <c:formatCode>General</c:formatCode>
                <c:ptCount val="1"/>
                <c:pt idx="0">
                  <c:v>51</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DQ23_1!$F$2</c:f>
              <c:numCache>
                <c:formatCode>General</c:formatCode>
                <c:ptCount val="1"/>
                <c:pt idx="0">
                  <c:v>62.6</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DQ23_1!$G$2</c:f>
              <c:numCache>
                <c:formatCode>General</c:formatCode>
                <c:ptCount val="1"/>
                <c:pt idx="0">
                  <c:v>58.5</c:v>
                </c:pt>
              </c:numCache>
            </c:numRef>
          </c:val>
        </c:ser>
        <c:dLbls>
          <c:showLegendKey val="0"/>
          <c:showVal val="1"/>
          <c:showCatName val="0"/>
          <c:showSerName val="0"/>
          <c:showPercent val="0"/>
          <c:showBubbleSize val="0"/>
        </c:dLbls>
        <c:gapWidth val="300"/>
        <c:overlap val="-4"/>
        <c:axId val="107433984"/>
        <c:axId val="107437056"/>
      </c:barChart>
      <c:catAx>
        <c:axId val="107433984"/>
        <c:scaling>
          <c:orientation val="minMax"/>
        </c:scaling>
        <c:delete val="0"/>
        <c:axPos val="l"/>
        <c:majorTickMark val="none"/>
        <c:minorTickMark val="none"/>
        <c:tickLblPos val="none"/>
        <c:spPr>
          <a:ln w="12700">
            <a:solidFill>
              <a:srgbClr val="000000"/>
            </a:solidFill>
            <a:prstDash val="solid"/>
          </a:ln>
        </c:spPr>
        <c:crossAx val="107437056"/>
        <c:crosses val="autoZero"/>
        <c:auto val="1"/>
        <c:lblAlgn val="ctr"/>
        <c:lblOffset val="100"/>
        <c:tickLblSkip val="1"/>
        <c:noMultiLvlLbl val="1"/>
      </c:catAx>
      <c:valAx>
        <c:axId val="10743705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07433984"/>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DQ24_1!$D$2</c:f>
              <c:numCache>
                <c:formatCode>General</c:formatCode>
                <c:ptCount val="1"/>
                <c:pt idx="0">
                  <c:v>55.5</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DQ24_1!$E$2</c:f>
              <c:numCache>
                <c:formatCode>General</c:formatCode>
                <c:ptCount val="1"/>
                <c:pt idx="0">
                  <c:v>41.1</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DQ24_1!$F$2</c:f>
              <c:numCache>
                <c:formatCode>General</c:formatCode>
                <c:ptCount val="1"/>
                <c:pt idx="0">
                  <c:v>54.1</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DQ24_1!$G$2</c:f>
              <c:numCache>
                <c:formatCode>General</c:formatCode>
                <c:ptCount val="1"/>
                <c:pt idx="0">
                  <c:v>62.6</c:v>
                </c:pt>
              </c:numCache>
            </c:numRef>
          </c:val>
        </c:ser>
        <c:dLbls>
          <c:showLegendKey val="0"/>
          <c:showVal val="1"/>
          <c:showCatName val="0"/>
          <c:showSerName val="0"/>
          <c:showPercent val="0"/>
          <c:showBubbleSize val="0"/>
        </c:dLbls>
        <c:gapWidth val="300"/>
        <c:overlap val="-4"/>
        <c:axId val="110285184"/>
        <c:axId val="110286720"/>
      </c:barChart>
      <c:catAx>
        <c:axId val="110285184"/>
        <c:scaling>
          <c:orientation val="minMax"/>
        </c:scaling>
        <c:delete val="0"/>
        <c:axPos val="l"/>
        <c:majorTickMark val="none"/>
        <c:minorTickMark val="none"/>
        <c:tickLblPos val="none"/>
        <c:spPr>
          <a:ln w="12700">
            <a:solidFill>
              <a:srgbClr val="000000"/>
            </a:solidFill>
            <a:prstDash val="solid"/>
          </a:ln>
        </c:spPr>
        <c:crossAx val="110286720"/>
        <c:crosses val="autoZero"/>
        <c:auto val="1"/>
        <c:lblAlgn val="ctr"/>
        <c:lblOffset val="100"/>
        <c:tickLblSkip val="1"/>
        <c:noMultiLvlLbl val="1"/>
      </c:catAx>
      <c:valAx>
        <c:axId val="11028672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10285184"/>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DQ25_1!$D$2</c:f>
              <c:numCache>
                <c:formatCode>General</c:formatCode>
                <c:ptCount val="1"/>
                <c:pt idx="0">
                  <c:v>99</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DQ25_1!$E$2</c:f>
              <c:numCache>
                <c:formatCode>General</c:formatCode>
                <c:ptCount val="1"/>
                <c:pt idx="0">
                  <c:v>97.5</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DQ25_1!$F$2</c:f>
              <c:numCache>
                <c:formatCode>General</c:formatCode>
                <c:ptCount val="1"/>
                <c:pt idx="0">
                  <c:v>98.6</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DQ25_1!$G$2</c:f>
              <c:numCache>
                <c:formatCode>General</c:formatCode>
                <c:ptCount val="1"/>
                <c:pt idx="0">
                  <c:v>100</c:v>
                </c:pt>
              </c:numCache>
            </c:numRef>
          </c:val>
        </c:ser>
        <c:dLbls>
          <c:showLegendKey val="0"/>
          <c:showVal val="1"/>
          <c:showCatName val="0"/>
          <c:showSerName val="0"/>
          <c:showPercent val="0"/>
          <c:showBubbleSize val="0"/>
        </c:dLbls>
        <c:gapWidth val="300"/>
        <c:overlap val="-4"/>
        <c:axId val="110819584"/>
        <c:axId val="110886912"/>
      </c:barChart>
      <c:catAx>
        <c:axId val="110819584"/>
        <c:scaling>
          <c:orientation val="minMax"/>
        </c:scaling>
        <c:delete val="0"/>
        <c:axPos val="l"/>
        <c:majorTickMark val="none"/>
        <c:minorTickMark val="none"/>
        <c:tickLblPos val="none"/>
        <c:spPr>
          <a:ln w="12700">
            <a:solidFill>
              <a:srgbClr val="000000"/>
            </a:solidFill>
            <a:prstDash val="solid"/>
          </a:ln>
        </c:spPr>
        <c:crossAx val="110886912"/>
        <c:crosses val="autoZero"/>
        <c:auto val="1"/>
        <c:lblAlgn val="ctr"/>
        <c:lblOffset val="100"/>
        <c:tickLblSkip val="1"/>
        <c:noMultiLvlLbl val="1"/>
      </c:catAx>
      <c:valAx>
        <c:axId val="11088691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10819584"/>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DQ26A_1!$D$1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DQ26A_1!$B$2:$C$5</c:f>
              <c:multiLvlStrCache>
                <c:ptCount val="4"/>
                <c:lvl>
                  <c:pt idx="0">
                    <c:v>Pipes</c:v>
                  </c:pt>
                  <c:pt idx="1">
                    <c:v>Cigars</c:v>
                  </c:pt>
                  <c:pt idx="2">
                    <c:v>Smokeless tobacco (i.e., chewing tobacco, snuff, or dip)</c:v>
                  </c:pt>
                  <c:pt idx="3">
                    <c:v>Cigarettes</c:v>
                  </c:pt>
                </c:lvl>
                <c:lvl>
                  <c:pt idx="0">
                    <c:v>d.</c:v>
                  </c:pt>
                  <c:pt idx="1">
                    <c:v>c.</c:v>
                  </c:pt>
                  <c:pt idx="2">
                    <c:v>b.</c:v>
                  </c:pt>
                  <c:pt idx="3">
                    <c:v>a.</c:v>
                  </c:pt>
                </c:lvl>
              </c:multiLvlStrCache>
            </c:multiLvlStrRef>
          </c:cat>
          <c:val>
            <c:numRef>
              <c:f>DQ26A_1!$D$2:$D$5</c:f>
              <c:numCache>
                <c:formatCode>General</c:formatCode>
                <c:ptCount val="4"/>
                <c:pt idx="0">
                  <c:v>97.9</c:v>
                </c:pt>
                <c:pt idx="1">
                  <c:v>97.9</c:v>
                </c:pt>
                <c:pt idx="2">
                  <c:v>98</c:v>
                </c:pt>
                <c:pt idx="3">
                  <c:v>98.3</c:v>
                </c:pt>
              </c:numCache>
            </c:numRef>
          </c:val>
        </c:ser>
        <c:ser>
          <c:idx val="1"/>
          <c:order val="1"/>
          <c:tx>
            <c:strRef>
              <c:f>DQ26A_1!$E$1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DQ26A_1!$B$2:$C$5</c:f>
              <c:multiLvlStrCache>
                <c:ptCount val="4"/>
                <c:lvl>
                  <c:pt idx="0">
                    <c:v>Pipes</c:v>
                  </c:pt>
                  <c:pt idx="1">
                    <c:v>Cigars</c:v>
                  </c:pt>
                  <c:pt idx="2">
                    <c:v>Smokeless tobacco (i.e., chewing tobacco, snuff, or dip)</c:v>
                  </c:pt>
                  <c:pt idx="3">
                    <c:v>Cigarettes</c:v>
                  </c:pt>
                </c:lvl>
                <c:lvl>
                  <c:pt idx="0">
                    <c:v>d.</c:v>
                  </c:pt>
                  <c:pt idx="1">
                    <c:v>c.</c:v>
                  </c:pt>
                  <c:pt idx="2">
                    <c:v>b.</c:v>
                  </c:pt>
                  <c:pt idx="3">
                    <c:v>a.</c:v>
                  </c:pt>
                </c:lvl>
              </c:multiLvlStrCache>
            </c:multiLvlStrRef>
          </c:cat>
          <c:val>
            <c:numRef>
              <c:f>DQ26A_1!$E$2:$E$5</c:f>
              <c:numCache>
                <c:formatCode>General</c:formatCode>
                <c:ptCount val="4"/>
                <c:pt idx="0">
                  <c:v>95.5</c:v>
                </c:pt>
                <c:pt idx="1">
                  <c:v>95.5</c:v>
                </c:pt>
                <c:pt idx="2">
                  <c:v>95.5</c:v>
                </c:pt>
                <c:pt idx="3">
                  <c:v>95.5</c:v>
                </c:pt>
              </c:numCache>
            </c:numRef>
          </c:val>
        </c:ser>
        <c:ser>
          <c:idx val="2"/>
          <c:order val="2"/>
          <c:tx>
            <c:strRef>
              <c:f>DQ26A_1!$F$1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DQ26A_1!$B$2:$C$5</c:f>
              <c:multiLvlStrCache>
                <c:ptCount val="4"/>
                <c:lvl>
                  <c:pt idx="0">
                    <c:v>Pipes</c:v>
                  </c:pt>
                  <c:pt idx="1">
                    <c:v>Cigars</c:v>
                  </c:pt>
                  <c:pt idx="2">
                    <c:v>Smokeless tobacco (i.e., chewing tobacco, snuff, or dip)</c:v>
                  </c:pt>
                  <c:pt idx="3">
                    <c:v>Cigarettes</c:v>
                  </c:pt>
                </c:lvl>
                <c:lvl>
                  <c:pt idx="0">
                    <c:v>d.</c:v>
                  </c:pt>
                  <c:pt idx="1">
                    <c:v>c.</c:v>
                  </c:pt>
                  <c:pt idx="2">
                    <c:v>b.</c:v>
                  </c:pt>
                  <c:pt idx="3">
                    <c:v>a.</c:v>
                  </c:pt>
                </c:lvl>
              </c:multiLvlStrCache>
            </c:multiLvlStrRef>
          </c:cat>
          <c:val>
            <c:numRef>
              <c:f>DQ26A_1!$F$2:$F$5</c:f>
              <c:numCache>
                <c:formatCode>General</c:formatCode>
                <c:ptCount val="4"/>
                <c:pt idx="0">
                  <c:v>97.1</c:v>
                </c:pt>
                <c:pt idx="1">
                  <c:v>97.1</c:v>
                </c:pt>
                <c:pt idx="2">
                  <c:v>97.9</c:v>
                </c:pt>
                <c:pt idx="3">
                  <c:v>97.9</c:v>
                </c:pt>
              </c:numCache>
            </c:numRef>
          </c:val>
        </c:ser>
        <c:ser>
          <c:idx val="3"/>
          <c:order val="3"/>
          <c:tx>
            <c:strRef>
              <c:f>DQ26A_1!$G$1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DQ26A_1!$B$2:$C$5</c:f>
              <c:multiLvlStrCache>
                <c:ptCount val="4"/>
                <c:lvl>
                  <c:pt idx="0">
                    <c:v>Pipes</c:v>
                  </c:pt>
                  <c:pt idx="1">
                    <c:v>Cigars</c:v>
                  </c:pt>
                  <c:pt idx="2">
                    <c:v>Smokeless tobacco (i.e., chewing tobacco, snuff, or dip)</c:v>
                  </c:pt>
                  <c:pt idx="3">
                    <c:v>Cigarettes</c:v>
                  </c:pt>
                </c:lvl>
                <c:lvl>
                  <c:pt idx="0">
                    <c:v>d.</c:v>
                  </c:pt>
                  <c:pt idx="1">
                    <c:v>c.</c:v>
                  </c:pt>
                  <c:pt idx="2">
                    <c:v>b.</c:v>
                  </c:pt>
                  <c:pt idx="3">
                    <c:v>a.</c:v>
                  </c:pt>
                </c:lvl>
              </c:multiLvlStrCache>
            </c:multiLvlStrRef>
          </c:cat>
          <c:val>
            <c:numRef>
              <c:f>DQ26A_1!$G$2:$G$5</c:f>
              <c:numCache>
                <c:formatCode>General</c:formatCode>
                <c:ptCount val="4"/>
                <c:pt idx="0">
                  <c:v>100</c:v>
                </c:pt>
                <c:pt idx="1">
                  <c:v>100</c:v>
                </c:pt>
                <c:pt idx="2">
                  <c:v>99.1</c:v>
                </c:pt>
                <c:pt idx="3">
                  <c:v>100</c:v>
                </c:pt>
              </c:numCache>
            </c:numRef>
          </c:val>
        </c:ser>
        <c:dLbls>
          <c:showLegendKey val="0"/>
          <c:showVal val="1"/>
          <c:showCatName val="0"/>
          <c:showSerName val="0"/>
          <c:showPercent val="0"/>
          <c:showBubbleSize val="0"/>
        </c:dLbls>
        <c:gapWidth val="300"/>
        <c:overlap val="-4"/>
        <c:axId val="111136768"/>
        <c:axId val="111138304"/>
      </c:barChart>
      <c:catAx>
        <c:axId val="111136768"/>
        <c:scaling>
          <c:orientation val="minMax"/>
        </c:scaling>
        <c:delete val="0"/>
        <c:axPos val="l"/>
        <c:majorTickMark val="none"/>
        <c:minorTickMark val="none"/>
        <c:tickLblPos val="none"/>
        <c:spPr>
          <a:ln w="12700">
            <a:solidFill>
              <a:srgbClr val="000000"/>
            </a:solidFill>
            <a:prstDash val="solid"/>
          </a:ln>
        </c:spPr>
        <c:crossAx val="111138304"/>
        <c:crosses val="autoZero"/>
        <c:auto val="1"/>
        <c:lblAlgn val="ctr"/>
        <c:lblOffset val="100"/>
        <c:tickLblSkip val="1"/>
        <c:noMultiLvlLbl val="1"/>
      </c:catAx>
      <c:valAx>
        <c:axId val="111138304"/>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11136768"/>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DQ26B_1!$D$1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DQ26B_1!$B$2:$C$5</c:f>
              <c:multiLvlStrCache>
                <c:ptCount val="4"/>
                <c:lvl>
                  <c:pt idx="0">
                    <c:v>Pipes</c:v>
                  </c:pt>
                  <c:pt idx="1">
                    <c:v>Cigars</c:v>
                  </c:pt>
                  <c:pt idx="2">
                    <c:v>Smokeless tobacco (i.e., chewing tobacco, snuff, or dip)</c:v>
                  </c:pt>
                  <c:pt idx="3">
                    <c:v>Cigarettes</c:v>
                  </c:pt>
                </c:lvl>
                <c:lvl>
                  <c:pt idx="0">
                    <c:v>d.</c:v>
                  </c:pt>
                  <c:pt idx="1">
                    <c:v>c.</c:v>
                  </c:pt>
                  <c:pt idx="2">
                    <c:v>b.</c:v>
                  </c:pt>
                  <c:pt idx="3">
                    <c:v>a.</c:v>
                  </c:pt>
                </c:lvl>
              </c:multiLvlStrCache>
            </c:multiLvlStrRef>
          </c:cat>
          <c:val>
            <c:numRef>
              <c:f>DQ26B_1!$D$2:$D$5</c:f>
              <c:numCache>
                <c:formatCode>General</c:formatCode>
                <c:ptCount val="4"/>
                <c:pt idx="0">
                  <c:v>97.6</c:v>
                </c:pt>
                <c:pt idx="1">
                  <c:v>97.6</c:v>
                </c:pt>
                <c:pt idx="2">
                  <c:v>96.6</c:v>
                </c:pt>
                <c:pt idx="3">
                  <c:v>97.7</c:v>
                </c:pt>
              </c:numCache>
            </c:numRef>
          </c:val>
        </c:ser>
        <c:ser>
          <c:idx val="1"/>
          <c:order val="1"/>
          <c:tx>
            <c:strRef>
              <c:f>DQ26B_1!$E$1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DQ26B_1!$B$2:$C$5</c:f>
              <c:multiLvlStrCache>
                <c:ptCount val="4"/>
                <c:lvl>
                  <c:pt idx="0">
                    <c:v>Pipes</c:v>
                  </c:pt>
                  <c:pt idx="1">
                    <c:v>Cigars</c:v>
                  </c:pt>
                  <c:pt idx="2">
                    <c:v>Smokeless tobacco (i.e., chewing tobacco, snuff, or dip)</c:v>
                  </c:pt>
                  <c:pt idx="3">
                    <c:v>Cigarettes</c:v>
                  </c:pt>
                </c:lvl>
                <c:lvl>
                  <c:pt idx="0">
                    <c:v>d.</c:v>
                  </c:pt>
                  <c:pt idx="1">
                    <c:v>c.</c:v>
                  </c:pt>
                  <c:pt idx="2">
                    <c:v>b.</c:v>
                  </c:pt>
                  <c:pt idx="3">
                    <c:v>a.</c:v>
                  </c:pt>
                </c:lvl>
              </c:multiLvlStrCache>
            </c:multiLvlStrRef>
          </c:cat>
          <c:val>
            <c:numRef>
              <c:f>DQ26B_1!$E$2:$E$5</c:f>
              <c:numCache>
                <c:formatCode>General</c:formatCode>
                <c:ptCount val="4"/>
                <c:pt idx="0">
                  <c:v>95.5</c:v>
                </c:pt>
                <c:pt idx="1">
                  <c:v>95.5</c:v>
                </c:pt>
                <c:pt idx="2">
                  <c:v>95.5</c:v>
                </c:pt>
                <c:pt idx="3">
                  <c:v>93.5</c:v>
                </c:pt>
              </c:numCache>
            </c:numRef>
          </c:val>
        </c:ser>
        <c:ser>
          <c:idx val="2"/>
          <c:order val="2"/>
          <c:tx>
            <c:strRef>
              <c:f>DQ26B_1!$F$1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DQ26B_1!$B$2:$C$5</c:f>
              <c:multiLvlStrCache>
                <c:ptCount val="4"/>
                <c:lvl>
                  <c:pt idx="0">
                    <c:v>Pipes</c:v>
                  </c:pt>
                  <c:pt idx="1">
                    <c:v>Cigars</c:v>
                  </c:pt>
                  <c:pt idx="2">
                    <c:v>Smokeless tobacco (i.e., chewing tobacco, snuff, or dip)</c:v>
                  </c:pt>
                  <c:pt idx="3">
                    <c:v>Cigarettes</c:v>
                  </c:pt>
                </c:lvl>
                <c:lvl>
                  <c:pt idx="0">
                    <c:v>d.</c:v>
                  </c:pt>
                  <c:pt idx="1">
                    <c:v>c.</c:v>
                  </c:pt>
                  <c:pt idx="2">
                    <c:v>b.</c:v>
                  </c:pt>
                  <c:pt idx="3">
                    <c:v>a.</c:v>
                  </c:pt>
                </c:lvl>
              </c:multiLvlStrCache>
            </c:multiLvlStrRef>
          </c:cat>
          <c:val>
            <c:numRef>
              <c:f>DQ26B_1!$F$2:$F$5</c:f>
              <c:numCache>
                <c:formatCode>General</c:formatCode>
                <c:ptCount val="4"/>
                <c:pt idx="0">
                  <c:v>96.4</c:v>
                </c:pt>
                <c:pt idx="1">
                  <c:v>96.4</c:v>
                </c:pt>
                <c:pt idx="2">
                  <c:v>95.7</c:v>
                </c:pt>
                <c:pt idx="3">
                  <c:v>97.1</c:v>
                </c:pt>
              </c:numCache>
            </c:numRef>
          </c:val>
        </c:ser>
        <c:ser>
          <c:idx val="3"/>
          <c:order val="3"/>
          <c:tx>
            <c:strRef>
              <c:f>DQ26B_1!$G$1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DQ26B_1!$B$2:$C$5</c:f>
              <c:multiLvlStrCache>
                <c:ptCount val="4"/>
                <c:lvl>
                  <c:pt idx="0">
                    <c:v>Pipes</c:v>
                  </c:pt>
                  <c:pt idx="1">
                    <c:v>Cigars</c:v>
                  </c:pt>
                  <c:pt idx="2">
                    <c:v>Smokeless tobacco (i.e., chewing tobacco, snuff, or dip)</c:v>
                  </c:pt>
                  <c:pt idx="3">
                    <c:v>Cigarettes</c:v>
                  </c:pt>
                </c:lvl>
                <c:lvl>
                  <c:pt idx="0">
                    <c:v>d.</c:v>
                  </c:pt>
                  <c:pt idx="1">
                    <c:v>c.</c:v>
                  </c:pt>
                  <c:pt idx="2">
                    <c:v>b.</c:v>
                  </c:pt>
                  <c:pt idx="3">
                    <c:v>a.</c:v>
                  </c:pt>
                </c:lvl>
              </c:multiLvlStrCache>
            </c:multiLvlStrRef>
          </c:cat>
          <c:val>
            <c:numRef>
              <c:f>DQ26B_1!$G$2:$G$5</c:f>
              <c:numCache>
                <c:formatCode>General</c:formatCode>
                <c:ptCount val="4"/>
                <c:pt idx="0">
                  <c:v>100</c:v>
                </c:pt>
                <c:pt idx="1">
                  <c:v>100</c:v>
                </c:pt>
                <c:pt idx="2">
                  <c:v>98.1</c:v>
                </c:pt>
                <c:pt idx="3">
                  <c:v>100</c:v>
                </c:pt>
              </c:numCache>
            </c:numRef>
          </c:val>
        </c:ser>
        <c:dLbls>
          <c:showLegendKey val="0"/>
          <c:showVal val="1"/>
          <c:showCatName val="0"/>
          <c:showSerName val="0"/>
          <c:showPercent val="0"/>
          <c:showBubbleSize val="0"/>
        </c:dLbls>
        <c:gapWidth val="300"/>
        <c:overlap val="-4"/>
        <c:axId val="111485312"/>
        <c:axId val="111486848"/>
      </c:barChart>
      <c:catAx>
        <c:axId val="111485312"/>
        <c:scaling>
          <c:orientation val="minMax"/>
        </c:scaling>
        <c:delete val="0"/>
        <c:axPos val="l"/>
        <c:majorTickMark val="none"/>
        <c:minorTickMark val="none"/>
        <c:tickLblPos val="none"/>
        <c:spPr>
          <a:ln w="12700">
            <a:solidFill>
              <a:srgbClr val="000000"/>
            </a:solidFill>
            <a:prstDash val="solid"/>
          </a:ln>
        </c:spPr>
        <c:crossAx val="111486848"/>
        <c:crosses val="autoZero"/>
        <c:auto val="1"/>
        <c:lblAlgn val="ctr"/>
        <c:lblOffset val="100"/>
        <c:tickLblSkip val="1"/>
        <c:noMultiLvlLbl val="1"/>
      </c:catAx>
      <c:valAx>
        <c:axId val="11148684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11485312"/>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DQ26C_1!$D$1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DQ26C_1!$B$2:$C$5</c:f>
              <c:multiLvlStrCache>
                <c:ptCount val="4"/>
                <c:lvl>
                  <c:pt idx="0">
                    <c:v>Pipes</c:v>
                  </c:pt>
                  <c:pt idx="1">
                    <c:v>Cigars</c:v>
                  </c:pt>
                  <c:pt idx="2">
                    <c:v>Smokeless tobacco (i.e., chewing tobacco, snuff, or dip)</c:v>
                  </c:pt>
                  <c:pt idx="3">
                    <c:v>Cigarettes</c:v>
                  </c:pt>
                </c:lvl>
                <c:lvl>
                  <c:pt idx="0">
                    <c:v>d.</c:v>
                  </c:pt>
                  <c:pt idx="1">
                    <c:v>c.</c:v>
                  </c:pt>
                  <c:pt idx="2">
                    <c:v>b.</c:v>
                  </c:pt>
                  <c:pt idx="3">
                    <c:v>a.</c:v>
                  </c:pt>
                </c:lvl>
              </c:multiLvlStrCache>
            </c:multiLvlStrRef>
          </c:cat>
          <c:val>
            <c:numRef>
              <c:f>DQ26C_1!$D$2:$D$5</c:f>
              <c:numCache>
                <c:formatCode>General</c:formatCode>
                <c:ptCount val="4"/>
                <c:pt idx="0">
                  <c:v>96.6</c:v>
                </c:pt>
                <c:pt idx="1">
                  <c:v>96.6</c:v>
                </c:pt>
                <c:pt idx="2">
                  <c:v>93.3</c:v>
                </c:pt>
                <c:pt idx="3">
                  <c:v>97.4</c:v>
                </c:pt>
              </c:numCache>
            </c:numRef>
          </c:val>
        </c:ser>
        <c:ser>
          <c:idx val="1"/>
          <c:order val="1"/>
          <c:tx>
            <c:strRef>
              <c:f>DQ26C_1!$E$1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DQ26C_1!$B$2:$C$5</c:f>
              <c:multiLvlStrCache>
                <c:ptCount val="4"/>
                <c:lvl>
                  <c:pt idx="0">
                    <c:v>Pipes</c:v>
                  </c:pt>
                  <c:pt idx="1">
                    <c:v>Cigars</c:v>
                  </c:pt>
                  <c:pt idx="2">
                    <c:v>Smokeless tobacco (i.e., chewing tobacco, snuff, or dip)</c:v>
                  </c:pt>
                  <c:pt idx="3">
                    <c:v>Cigarettes</c:v>
                  </c:pt>
                </c:lvl>
                <c:lvl>
                  <c:pt idx="0">
                    <c:v>d.</c:v>
                  </c:pt>
                  <c:pt idx="1">
                    <c:v>c.</c:v>
                  </c:pt>
                  <c:pt idx="2">
                    <c:v>b.</c:v>
                  </c:pt>
                  <c:pt idx="3">
                    <c:v>a.</c:v>
                  </c:pt>
                </c:lvl>
              </c:multiLvlStrCache>
            </c:multiLvlStrRef>
          </c:cat>
          <c:val>
            <c:numRef>
              <c:f>DQ26C_1!$E$2:$E$5</c:f>
              <c:numCache>
                <c:formatCode>General</c:formatCode>
                <c:ptCount val="4"/>
                <c:pt idx="0">
                  <c:v>95.5</c:v>
                </c:pt>
                <c:pt idx="1">
                  <c:v>95.5</c:v>
                </c:pt>
                <c:pt idx="2">
                  <c:v>91.4</c:v>
                </c:pt>
                <c:pt idx="3">
                  <c:v>95.5</c:v>
                </c:pt>
              </c:numCache>
            </c:numRef>
          </c:val>
        </c:ser>
        <c:ser>
          <c:idx val="2"/>
          <c:order val="2"/>
          <c:tx>
            <c:strRef>
              <c:f>DQ26C_1!$F$1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DQ26C_1!$B$2:$C$5</c:f>
              <c:multiLvlStrCache>
                <c:ptCount val="4"/>
                <c:lvl>
                  <c:pt idx="0">
                    <c:v>Pipes</c:v>
                  </c:pt>
                  <c:pt idx="1">
                    <c:v>Cigars</c:v>
                  </c:pt>
                  <c:pt idx="2">
                    <c:v>Smokeless tobacco (i.e., chewing tobacco, snuff, or dip)</c:v>
                  </c:pt>
                  <c:pt idx="3">
                    <c:v>Cigarettes</c:v>
                  </c:pt>
                </c:lvl>
                <c:lvl>
                  <c:pt idx="0">
                    <c:v>d.</c:v>
                  </c:pt>
                  <c:pt idx="1">
                    <c:v>c.</c:v>
                  </c:pt>
                  <c:pt idx="2">
                    <c:v>b.</c:v>
                  </c:pt>
                  <c:pt idx="3">
                    <c:v>a.</c:v>
                  </c:pt>
                </c:lvl>
              </c:multiLvlStrCache>
            </c:multiLvlStrRef>
          </c:cat>
          <c:val>
            <c:numRef>
              <c:f>DQ26C_1!$F$2:$F$5</c:f>
              <c:numCache>
                <c:formatCode>General</c:formatCode>
                <c:ptCount val="4"/>
                <c:pt idx="0">
                  <c:v>95.7</c:v>
                </c:pt>
                <c:pt idx="1">
                  <c:v>95.7</c:v>
                </c:pt>
                <c:pt idx="2">
                  <c:v>93.6</c:v>
                </c:pt>
                <c:pt idx="3">
                  <c:v>97.2</c:v>
                </c:pt>
              </c:numCache>
            </c:numRef>
          </c:val>
        </c:ser>
        <c:ser>
          <c:idx val="3"/>
          <c:order val="3"/>
          <c:tx>
            <c:strRef>
              <c:f>DQ26C_1!$G$1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DQ26C_1!$B$2:$C$5</c:f>
              <c:multiLvlStrCache>
                <c:ptCount val="4"/>
                <c:lvl>
                  <c:pt idx="0">
                    <c:v>Pipes</c:v>
                  </c:pt>
                  <c:pt idx="1">
                    <c:v>Cigars</c:v>
                  </c:pt>
                  <c:pt idx="2">
                    <c:v>Smokeless tobacco (i.e., chewing tobacco, snuff, or dip)</c:v>
                  </c:pt>
                  <c:pt idx="3">
                    <c:v>Cigarettes</c:v>
                  </c:pt>
                </c:lvl>
                <c:lvl>
                  <c:pt idx="0">
                    <c:v>d.</c:v>
                  </c:pt>
                  <c:pt idx="1">
                    <c:v>c.</c:v>
                  </c:pt>
                  <c:pt idx="2">
                    <c:v>b.</c:v>
                  </c:pt>
                  <c:pt idx="3">
                    <c:v>a.</c:v>
                  </c:pt>
                </c:lvl>
              </c:multiLvlStrCache>
            </c:multiLvlStrRef>
          </c:cat>
          <c:val>
            <c:numRef>
              <c:f>DQ26C_1!$G$2:$G$5</c:f>
              <c:numCache>
                <c:formatCode>General</c:formatCode>
                <c:ptCount val="4"/>
                <c:pt idx="0">
                  <c:v>98.3</c:v>
                </c:pt>
                <c:pt idx="1">
                  <c:v>98.3</c:v>
                </c:pt>
                <c:pt idx="2">
                  <c:v>93.8</c:v>
                </c:pt>
                <c:pt idx="3">
                  <c:v>98.3</c:v>
                </c:pt>
              </c:numCache>
            </c:numRef>
          </c:val>
        </c:ser>
        <c:dLbls>
          <c:showLegendKey val="0"/>
          <c:showVal val="1"/>
          <c:showCatName val="0"/>
          <c:showSerName val="0"/>
          <c:showPercent val="0"/>
          <c:showBubbleSize val="0"/>
        </c:dLbls>
        <c:gapWidth val="300"/>
        <c:overlap val="-4"/>
        <c:axId val="111375488"/>
        <c:axId val="111636864"/>
      </c:barChart>
      <c:catAx>
        <c:axId val="111375488"/>
        <c:scaling>
          <c:orientation val="minMax"/>
        </c:scaling>
        <c:delete val="0"/>
        <c:axPos val="l"/>
        <c:majorTickMark val="none"/>
        <c:minorTickMark val="none"/>
        <c:tickLblPos val="none"/>
        <c:spPr>
          <a:ln w="12700">
            <a:solidFill>
              <a:srgbClr val="000000"/>
            </a:solidFill>
            <a:prstDash val="solid"/>
          </a:ln>
        </c:spPr>
        <c:crossAx val="111636864"/>
        <c:crosses val="autoZero"/>
        <c:auto val="1"/>
        <c:lblAlgn val="ctr"/>
        <c:lblOffset val="100"/>
        <c:tickLblSkip val="1"/>
        <c:noMultiLvlLbl val="1"/>
      </c:catAx>
      <c:valAx>
        <c:axId val="111636864"/>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11375488"/>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DQ27A_1!$D$1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DQ27A_1!$B$2:$C$3</c:f>
              <c:multiLvlStrCache>
                <c:ptCount val="2"/>
                <c:lvl>
                  <c:pt idx="0">
                    <c:v>During non-school hours</c:v>
                  </c:pt>
                  <c:pt idx="1">
                    <c:v>During school hours</c:v>
                  </c:pt>
                </c:lvl>
                <c:lvl>
                  <c:pt idx="0">
                    <c:v>b.</c:v>
                  </c:pt>
                  <c:pt idx="1">
                    <c:v>a.</c:v>
                  </c:pt>
                </c:lvl>
              </c:multiLvlStrCache>
            </c:multiLvlStrRef>
          </c:cat>
          <c:val>
            <c:numRef>
              <c:f>DQ27A_1!$D$2:$D$3</c:f>
              <c:numCache>
                <c:formatCode>General</c:formatCode>
                <c:ptCount val="2"/>
                <c:pt idx="0">
                  <c:v>92.7</c:v>
                </c:pt>
                <c:pt idx="1">
                  <c:v>98.6</c:v>
                </c:pt>
              </c:numCache>
            </c:numRef>
          </c:val>
        </c:ser>
        <c:ser>
          <c:idx val="1"/>
          <c:order val="1"/>
          <c:tx>
            <c:strRef>
              <c:f>DQ27A_1!$E$1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DQ27A_1!$B$2:$C$3</c:f>
              <c:multiLvlStrCache>
                <c:ptCount val="2"/>
                <c:lvl>
                  <c:pt idx="0">
                    <c:v>During non-school hours</c:v>
                  </c:pt>
                  <c:pt idx="1">
                    <c:v>During school hours</c:v>
                  </c:pt>
                </c:lvl>
                <c:lvl>
                  <c:pt idx="0">
                    <c:v>b.</c:v>
                  </c:pt>
                  <c:pt idx="1">
                    <c:v>a.</c:v>
                  </c:pt>
                </c:lvl>
              </c:multiLvlStrCache>
            </c:multiLvlStrRef>
          </c:cat>
          <c:val>
            <c:numRef>
              <c:f>DQ27A_1!$E$2:$E$3</c:f>
              <c:numCache>
                <c:formatCode>General</c:formatCode>
                <c:ptCount val="2"/>
                <c:pt idx="0">
                  <c:v>91.1</c:v>
                </c:pt>
                <c:pt idx="1">
                  <c:v>97.5</c:v>
                </c:pt>
              </c:numCache>
            </c:numRef>
          </c:val>
        </c:ser>
        <c:ser>
          <c:idx val="2"/>
          <c:order val="2"/>
          <c:tx>
            <c:strRef>
              <c:f>DQ27A_1!$F$1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DQ27A_1!$B$2:$C$3</c:f>
              <c:multiLvlStrCache>
                <c:ptCount val="2"/>
                <c:lvl>
                  <c:pt idx="0">
                    <c:v>During non-school hours</c:v>
                  </c:pt>
                  <c:pt idx="1">
                    <c:v>During school hours</c:v>
                  </c:pt>
                </c:lvl>
                <c:lvl>
                  <c:pt idx="0">
                    <c:v>b.</c:v>
                  </c:pt>
                  <c:pt idx="1">
                    <c:v>a.</c:v>
                  </c:pt>
                </c:lvl>
              </c:multiLvlStrCache>
            </c:multiLvlStrRef>
          </c:cat>
          <c:val>
            <c:numRef>
              <c:f>DQ27A_1!$F$2:$F$3</c:f>
              <c:numCache>
                <c:formatCode>General</c:formatCode>
                <c:ptCount val="2"/>
                <c:pt idx="0">
                  <c:v>89</c:v>
                </c:pt>
                <c:pt idx="1">
                  <c:v>97.9</c:v>
                </c:pt>
              </c:numCache>
            </c:numRef>
          </c:val>
        </c:ser>
        <c:ser>
          <c:idx val="3"/>
          <c:order val="3"/>
          <c:tx>
            <c:strRef>
              <c:f>DQ27A_1!$G$1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DQ27A_1!$B$2:$C$3</c:f>
              <c:multiLvlStrCache>
                <c:ptCount val="2"/>
                <c:lvl>
                  <c:pt idx="0">
                    <c:v>During non-school hours</c:v>
                  </c:pt>
                  <c:pt idx="1">
                    <c:v>During school hours</c:v>
                  </c:pt>
                </c:lvl>
                <c:lvl>
                  <c:pt idx="0">
                    <c:v>b.</c:v>
                  </c:pt>
                  <c:pt idx="1">
                    <c:v>a.</c:v>
                  </c:pt>
                </c:lvl>
              </c:multiLvlStrCache>
            </c:multiLvlStrRef>
          </c:cat>
          <c:val>
            <c:numRef>
              <c:f>DQ27A_1!$G$2:$G$3</c:f>
              <c:numCache>
                <c:formatCode>General</c:formatCode>
                <c:ptCount val="2"/>
                <c:pt idx="0">
                  <c:v>98.2</c:v>
                </c:pt>
                <c:pt idx="1">
                  <c:v>100</c:v>
                </c:pt>
              </c:numCache>
            </c:numRef>
          </c:val>
        </c:ser>
        <c:dLbls>
          <c:showLegendKey val="0"/>
          <c:showVal val="1"/>
          <c:showCatName val="0"/>
          <c:showSerName val="0"/>
          <c:showPercent val="0"/>
          <c:showBubbleSize val="0"/>
        </c:dLbls>
        <c:gapWidth val="300"/>
        <c:overlap val="-4"/>
        <c:axId val="111261184"/>
        <c:axId val="111262720"/>
      </c:barChart>
      <c:catAx>
        <c:axId val="111261184"/>
        <c:scaling>
          <c:orientation val="minMax"/>
        </c:scaling>
        <c:delete val="0"/>
        <c:axPos val="l"/>
        <c:majorTickMark val="none"/>
        <c:minorTickMark val="none"/>
        <c:tickLblPos val="none"/>
        <c:spPr>
          <a:ln w="12700">
            <a:solidFill>
              <a:srgbClr val="000000"/>
            </a:solidFill>
            <a:prstDash val="solid"/>
          </a:ln>
        </c:spPr>
        <c:crossAx val="111262720"/>
        <c:crosses val="autoZero"/>
        <c:auto val="1"/>
        <c:lblAlgn val="ctr"/>
        <c:lblOffset val="100"/>
        <c:tickLblSkip val="1"/>
        <c:noMultiLvlLbl val="1"/>
      </c:catAx>
      <c:valAx>
        <c:axId val="11126272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11261184"/>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DQ27B_1!$D$1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DQ27B_1!$B$2:$C$3</c:f>
              <c:multiLvlStrCache>
                <c:ptCount val="2"/>
                <c:lvl>
                  <c:pt idx="0">
                    <c:v>During non-school hours</c:v>
                  </c:pt>
                  <c:pt idx="1">
                    <c:v>During school hours</c:v>
                  </c:pt>
                </c:lvl>
                <c:lvl>
                  <c:pt idx="0">
                    <c:v>b.</c:v>
                  </c:pt>
                  <c:pt idx="1">
                    <c:v>a.</c:v>
                  </c:pt>
                </c:lvl>
              </c:multiLvlStrCache>
            </c:multiLvlStrRef>
          </c:cat>
          <c:val>
            <c:numRef>
              <c:f>DQ27B_1!$D$2:$D$3</c:f>
              <c:numCache>
                <c:formatCode>General</c:formatCode>
                <c:ptCount val="2"/>
                <c:pt idx="0">
                  <c:v>85.8</c:v>
                </c:pt>
                <c:pt idx="1">
                  <c:v>98</c:v>
                </c:pt>
              </c:numCache>
            </c:numRef>
          </c:val>
        </c:ser>
        <c:ser>
          <c:idx val="1"/>
          <c:order val="1"/>
          <c:tx>
            <c:strRef>
              <c:f>DQ27B_1!$E$1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DQ27B_1!$B$2:$C$3</c:f>
              <c:multiLvlStrCache>
                <c:ptCount val="2"/>
                <c:lvl>
                  <c:pt idx="0">
                    <c:v>During non-school hours</c:v>
                  </c:pt>
                  <c:pt idx="1">
                    <c:v>During school hours</c:v>
                  </c:pt>
                </c:lvl>
                <c:lvl>
                  <c:pt idx="0">
                    <c:v>b.</c:v>
                  </c:pt>
                  <c:pt idx="1">
                    <c:v>a.</c:v>
                  </c:pt>
                </c:lvl>
              </c:multiLvlStrCache>
            </c:multiLvlStrRef>
          </c:cat>
          <c:val>
            <c:numRef>
              <c:f>DQ27B_1!$E$2:$E$3</c:f>
              <c:numCache>
                <c:formatCode>General</c:formatCode>
                <c:ptCount val="2"/>
                <c:pt idx="0">
                  <c:v>84.1</c:v>
                </c:pt>
                <c:pt idx="1">
                  <c:v>95.5</c:v>
                </c:pt>
              </c:numCache>
            </c:numRef>
          </c:val>
        </c:ser>
        <c:ser>
          <c:idx val="2"/>
          <c:order val="2"/>
          <c:tx>
            <c:strRef>
              <c:f>DQ27B_1!$F$1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DQ27B_1!$B$2:$C$3</c:f>
              <c:multiLvlStrCache>
                <c:ptCount val="2"/>
                <c:lvl>
                  <c:pt idx="0">
                    <c:v>During non-school hours</c:v>
                  </c:pt>
                  <c:pt idx="1">
                    <c:v>During school hours</c:v>
                  </c:pt>
                </c:lvl>
                <c:lvl>
                  <c:pt idx="0">
                    <c:v>b.</c:v>
                  </c:pt>
                  <c:pt idx="1">
                    <c:v>a.</c:v>
                  </c:pt>
                </c:lvl>
              </c:multiLvlStrCache>
            </c:multiLvlStrRef>
          </c:cat>
          <c:val>
            <c:numRef>
              <c:f>DQ27B_1!$F$2:$F$3</c:f>
              <c:numCache>
                <c:formatCode>General</c:formatCode>
                <c:ptCount val="2"/>
                <c:pt idx="0">
                  <c:v>80.2</c:v>
                </c:pt>
                <c:pt idx="1">
                  <c:v>97.1</c:v>
                </c:pt>
              </c:numCache>
            </c:numRef>
          </c:val>
        </c:ser>
        <c:ser>
          <c:idx val="3"/>
          <c:order val="3"/>
          <c:tx>
            <c:strRef>
              <c:f>DQ27B_1!$G$1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DQ27B_1!$B$2:$C$3</c:f>
              <c:multiLvlStrCache>
                <c:ptCount val="2"/>
                <c:lvl>
                  <c:pt idx="0">
                    <c:v>During non-school hours</c:v>
                  </c:pt>
                  <c:pt idx="1">
                    <c:v>During school hours</c:v>
                  </c:pt>
                </c:lvl>
                <c:lvl>
                  <c:pt idx="0">
                    <c:v>b.</c:v>
                  </c:pt>
                  <c:pt idx="1">
                    <c:v>a.</c:v>
                  </c:pt>
                </c:lvl>
              </c:multiLvlStrCache>
            </c:multiLvlStrRef>
          </c:cat>
          <c:val>
            <c:numRef>
              <c:f>DQ27B_1!$G$2:$G$3</c:f>
              <c:numCache>
                <c:formatCode>General</c:formatCode>
                <c:ptCount val="2"/>
                <c:pt idx="0">
                  <c:v>93.7</c:v>
                </c:pt>
                <c:pt idx="1">
                  <c:v>100</c:v>
                </c:pt>
              </c:numCache>
            </c:numRef>
          </c:val>
        </c:ser>
        <c:dLbls>
          <c:showLegendKey val="0"/>
          <c:showVal val="1"/>
          <c:showCatName val="0"/>
          <c:showSerName val="0"/>
          <c:showPercent val="0"/>
          <c:showBubbleSize val="0"/>
        </c:dLbls>
        <c:gapWidth val="300"/>
        <c:overlap val="-4"/>
        <c:axId val="111513984"/>
        <c:axId val="111515520"/>
      </c:barChart>
      <c:catAx>
        <c:axId val="111513984"/>
        <c:scaling>
          <c:orientation val="minMax"/>
        </c:scaling>
        <c:delete val="0"/>
        <c:axPos val="l"/>
        <c:majorTickMark val="none"/>
        <c:minorTickMark val="none"/>
        <c:tickLblPos val="none"/>
        <c:spPr>
          <a:ln w="12700">
            <a:solidFill>
              <a:srgbClr val="000000"/>
            </a:solidFill>
            <a:prstDash val="solid"/>
          </a:ln>
        </c:spPr>
        <c:crossAx val="111515520"/>
        <c:crosses val="autoZero"/>
        <c:auto val="1"/>
        <c:lblAlgn val="ctr"/>
        <c:lblOffset val="100"/>
        <c:tickLblSkip val="1"/>
        <c:noMultiLvlLbl val="1"/>
      </c:catAx>
      <c:valAx>
        <c:axId val="11151552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11513984"/>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DQ27C_1!$D$1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DQ27C_1!$B$2:$C$3</c:f>
              <c:multiLvlStrCache>
                <c:ptCount val="2"/>
                <c:lvl>
                  <c:pt idx="0">
                    <c:v>During non-school hours</c:v>
                  </c:pt>
                  <c:pt idx="1">
                    <c:v>During school hours</c:v>
                  </c:pt>
                </c:lvl>
                <c:lvl>
                  <c:pt idx="0">
                    <c:v>b.</c:v>
                  </c:pt>
                  <c:pt idx="1">
                    <c:v>a.</c:v>
                  </c:pt>
                </c:lvl>
              </c:multiLvlStrCache>
            </c:multiLvlStrRef>
          </c:cat>
          <c:val>
            <c:numRef>
              <c:f>DQ27C_1!$D$2:$D$3</c:f>
              <c:numCache>
                <c:formatCode>General</c:formatCode>
                <c:ptCount val="2"/>
                <c:pt idx="0">
                  <c:v>85.2</c:v>
                </c:pt>
                <c:pt idx="1">
                  <c:v>97.9</c:v>
                </c:pt>
              </c:numCache>
            </c:numRef>
          </c:val>
        </c:ser>
        <c:ser>
          <c:idx val="1"/>
          <c:order val="1"/>
          <c:tx>
            <c:strRef>
              <c:f>DQ27C_1!$E$1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DQ27C_1!$B$2:$C$3</c:f>
              <c:multiLvlStrCache>
                <c:ptCount val="2"/>
                <c:lvl>
                  <c:pt idx="0">
                    <c:v>During non-school hours</c:v>
                  </c:pt>
                  <c:pt idx="1">
                    <c:v>During school hours</c:v>
                  </c:pt>
                </c:lvl>
                <c:lvl>
                  <c:pt idx="0">
                    <c:v>b.</c:v>
                  </c:pt>
                  <c:pt idx="1">
                    <c:v>a.</c:v>
                  </c:pt>
                </c:lvl>
              </c:multiLvlStrCache>
            </c:multiLvlStrRef>
          </c:cat>
          <c:val>
            <c:numRef>
              <c:f>DQ27C_1!$E$2:$E$3</c:f>
              <c:numCache>
                <c:formatCode>General</c:formatCode>
                <c:ptCount val="2"/>
                <c:pt idx="0">
                  <c:v>84.1</c:v>
                </c:pt>
                <c:pt idx="1">
                  <c:v>97.5</c:v>
                </c:pt>
              </c:numCache>
            </c:numRef>
          </c:val>
        </c:ser>
        <c:ser>
          <c:idx val="2"/>
          <c:order val="2"/>
          <c:tx>
            <c:strRef>
              <c:f>DQ27C_1!$F$1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DQ27C_1!$B$2:$C$3</c:f>
              <c:multiLvlStrCache>
                <c:ptCount val="2"/>
                <c:lvl>
                  <c:pt idx="0">
                    <c:v>During non-school hours</c:v>
                  </c:pt>
                  <c:pt idx="1">
                    <c:v>During school hours</c:v>
                  </c:pt>
                </c:lvl>
                <c:lvl>
                  <c:pt idx="0">
                    <c:v>b.</c:v>
                  </c:pt>
                  <c:pt idx="1">
                    <c:v>a.</c:v>
                  </c:pt>
                </c:lvl>
              </c:multiLvlStrCache>
            </c:multiLvlStrRef>
          </c:cat>
          <c:val>
            <c:numRef>
              <c:f>DQ27C_1!$F$2:$F$3</c:f>
              <c:numCache>
                <c:formatCode>General</c:formatCode>
                <c:ptCount val="2"/>
                <c:pt idx="0">
                  <c:v>79.5</c:v>
                </c:pt>
                <c:pt idx="1">
                  <c:v>97.1</c:v>
                </c:pt>
              </c:numCache>
            </c:numRef>
          </c:val>
        </c:ser>
        <c:ser>
          <c:idx val="3"/>
          <c:order val="3"/>
          <c:tx>
            <c:strRef>
              <c:f>DQ27C_1!$G$1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DQ27C_1!$B$2:$C$3</c:f>
              <c:multiLvlStrCache>
                <c:ptCount val="2"/>
                <c:lvl>
                  <c:pt idx="0">
                    <c:v>During non-school hours</c:v>
                  </c:pt>
                  <c:pt idx="1">
                    <c:v>During school hours</c:v>
                  </c:pt>
                </c:lvl>
                <c:lvl>
                  <c:pt idx="0">
                    <c:v>b.</c:v>
                  </c:pt>
                  <c:pt idx="1">
                    <c:v>a.</c:v>
                  </c:pt>
                </c:lvl>
              </c:multiLvlStrCache>
            </c:multiLvlStrRef>
          </c:cat>
          <c:val>
            <c:numRef>
              <c:f>DQ27C_1!$G$2:$G$3</c:f>
              <c:numCache>
                <c:formatCode>General</c:formatCode>
                <c:ptCount val="2"/>
                <c:pt idx="0">
                  <c:v>92.8</c:v>
                </c:pt>
                <c:pt idx="1">
                  <c:v>99</c:v>
                </c:pt>
              </c:numCache>
            </c:numRef>
          </c:val>
        </c:ser>
        <c:dLbls>
          <c:showLegendKey val="0"/>
          <c:showVal val="1"/>
          <c:showCatName val="0"/>
          <c:showSerName val="0"/>
          <c:showPercent val="0"/>
          <c:showBubbleSize val="0"/>
        </c:dLbls>
        <c:gapWidth val="300"/>
        <c:overlap val="-4"/>
        <c:axId val="118299264"/>
        <c:axId val="118318976"/>
      </c:barChart>
      <c:catAx>
        <c:axId val="118299264"/>
        <c:scaling>
          <c:orientation val="minMax"/>
        </c:scaling>
        <c:delete val="0"/>
        <c:axPos val="l"/>
        <c:majorTickMark val="none"/>
        <c:minorTickMark val="none"/>
        <c:tickLblPos val="none"/>
        <c:spPr>
          <a:ln w="12700">
            <a:solidFill>
              <a:srgbClr val="000000"/>
            </a:solidFill>
            <a:prstDash val="solid"/>
          </a:ln>
        </c:spPr>
        <c:crossAx val="118318976"/>
        <c:crosses val="autoZero"/>
        <c:auto val="1"/>
        <c:lblAlgn val="ctr"/>
        <c:lblOffset val="100"/>
        <c:tickLblSkip val="1"/>
        <c:noMultiLvlLbl val="1"/>
      </c:catAx>
      <c:valAx>
        <c:axId val="11831897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18299264"/>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DQ02_2!$D$1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DQ02_2!$B$2:$C$6</c:f>
              <c:multiLvlStrCache>
                <c:ptCount val="5"/>
                <c:lvl>
                  <c:pt idx="0">
                    <c:v>Faculty and staff health promotion</c:v>
                  </c:pt>
                  <c:pt idx="1">
                    <c:v>Family and community involvement</c:v>
                  </c:pt>
                  <c:pt idx="2">
                    <c:v>Healthy and safe school environment</c:v>
                  </c:pt>
                  <c:pt idx="3">
                    <c:v>Mental health and social services</c:v>
                  </c:pt>
                  <c:pt idx="4">
                    <c:v>Health services</c:v>
                  </c:pt>
                </c:lvl>
                <c:lvl>
                  <c:pt idx="0">
                    <c:v>j.</c:v>
                  </c:pt>
                  <c:pt idx="1">
                    <c:v>i.</c:v>
                  </c:pt>
                  <c:pt idx="2">
                    <c:v>h.</c:v>
                  </c:pt>
                  <c:pt idx="3">
                    <c:v>g.</c:v>
                  </c:pt>
                  <c:pt idx="4">
                    <c:v>f.</c:v>
                  </c:pt>
                </c:lvl>
              </c:multiLvlStrCache>
            </c:multiLvlStrRef>
          </c:cat>
          <c:val>
            <c:numRef>
              <c:f>DQ02_2!$D$2:$D$6</c:f>
              <c:numCache>
                <c:formatCode>General</c:formatCode>
                <c:ptCount val="5"/>
                <c:pt idx="0">
                  <c:v>16.5</c:v>
                </c:pt>
                <c:pt idx="1">
                  <c:v>64.400000000000006</c:v>
                </c:pt>
                <c:pt idx="2">
                  <c:v>61.2</c:v>
                </c:pt>
                <c:pt idx="3">
                  <c:v>31</c:v>
                </c:pt>
                <c:pt idx="4">
                  <c:v>22.6</c:v>
                </c:pt>
              </c:numCache>
            </c:numRef>
          </c:val>
        </c:ser>
        <c:ser>
          <c:idx val="1"/>
          <c:order val="1"/>
          <c:tx>
            <c:strRef>
              <c:f>DQ02_2!$E$1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DQ02_2!$B$2:$C$6</c:f>
              <c:multiLvlStrCache>
                <c:ptCount val="5"/>
                <c:lvl>
                  <c:pt idx="0">
                    <c:v>Faculty and staff health promotion</c:v>
                  </c:pt>
                  <c:pt idx="1">
                    <c:v>Family and community involvement</c:v>
                  </c:pt>
                  <c:pt idx="2">
                    <c:v>Healthy and safe school environment</c:v>
                  </c:pt>
                  <c:pt idx="3">
                    <c:v>Mental health and social services</c:v>
                  </c:pt>
                  <c:pt idx="4">
                    <c:v>Health services</c:v>
                  </c:pt>
                </c:lvl>
                <c:lvl>
                  <c:pt idx="0">
                    <c:v>j.</c:v>
                  </c:pt>
                  <c:pt idx="1">
                    <c:v>i.</c:v>
                  </c:pt>
                  <c:pt idx="2">
                    <c:v>h.</c:v>
                  </c:pt>
                  <c:pt idx="3">
                    <c:v>g.</c:v>
                  </c:pt>
                  <c:pt idx="4">
                    <c:v>f.</c:v>
                  </c:pt>
                </c:lvl>
              </c:multiLvlStrCache>
            </c:multiLvlStrRef>
          </c:cat>
          <c:val>
            <c:numRef>
              <c:f>DQ02_2!$E$2:$E$6</c:f>
              <c:numCache>
                <c:formatCode>General</c:formatCode>
                <c:ptCount val="5"/>
                <c:pt idx="0">
                  <c:v>19.100000000000001</c:v>
                </c:pt>
                <c:pt idx="1">
                  <c:v>56.8</c:v>
                </c:pt>
                <c:pt idx="2">
                  <c:v>61.3</c:v>
                </c:pt>
                <c:pt idx="3">
                  <c:v>23.7</c:v>
                </c:pt>
                <c:pt idx="4">
                  <c:v>14.8</c:v>
                </c:pt>
              </c:numCache>
            </c:numRef>
          </c:val>
        </c:ser>
        <c:ser>
          <c:idx val="2"/>
          <c:order val="2"/>
          <c:tx>
            <c:strRef>
              <c:f>DQ02_2!$F$1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DQ02_2!$B$2:$C$6</c:f>
              <c:multiLvlStrCache>
                <c:ptCount val="5"/>
                <c:lvl>
                  <c:pt idx="0">
                    <c:v>Faculty and staff health promotion</c:v>
                  </c:pt>
                  <c:pt idx="1">
                    <c:v>Family and community involvement</c:v>
                  </c:pt>
                  <c:pt idx="2">
                    <c:v>Healthy and safe school environment</c:v>
                  </c:pt>
                  <c:pt idx="3">
                    <c:v>Mental health and social services</c:v>
                  </c:pt>
                  <c:pt idx="4">
                    <c:v>Health services</c:v>
                  </c:pt>
                </c:lvl>
                <c:lvl>
                  <c:pt idx="0">
                    <c:v>j.</c:v>
                  </c:pt>
                  <c:pt idx="1">
                    <c:v>i.</c:v>
                  </c:pt>
                  <c:pt idx="2">
                    <c:v>h.</c:v>
                  </c:pt>
                  <c:pt idx="3">
                    <c:v>g.</c:v>
                  </c:pt>
                  <c:pt idx="4">
                    <c:v>f.</c:v>
                  </c:pt>
                </c:lvl>
              </c:multiLvlStrCache>
            </c:multiLvlStrRef>
          </c:cat>
          <c:val>
            <c:numRef>
              <c:f>DQ02_2!$F$2:$F$6</c:f>
              <c:numCache>
                <c:formatCode>General</c:formatCode>
                <c:ptCount val="5"/>
                <c:pt idx="0">
                  <c:v>16.399999999999999</c:v>
                </c:pt>
                <c:pt idx="1">
                  <c:v>67.2</c:v>
                </c:pt>
                <c:pt idx="2">
                  <c:v>62.1</c:v>
                </c:pt>
                <c:pt idx="3">
                  <c:v>27.4</c:v>
                </c:pt>
                <c:pt idx="4">
                  <c:v>22.3</c:v>
                </c:pt>
              </c:numCache>
            </c:numRef>
          </c:val>
        </c:ser>
        <c:ser>
          <c:idx val="3"/>
          <c:order val="3"/>
          <c:tx>
            <c:strRef>
              <c:f>DQ02_2!$G$1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DQ02_2!$B$2:$C$6</c:f>
              <c:multiLvlStrCache>
                <c:ptCount val="5"/>
                <c:lvl>
                  <c:pt idx="0">
                    <c:v>Faculty and staff health promotion</c:v>
                  </c:pt>
                  <c:pt idx="1">
                    <c:v>Family and community involvement</c:v>
                  </c:pt>
                  <c:pt idx="2">
                    <c:v>Healthy and safe school environment</c:v>
                  </c:pt>
                  <c:pt idx="3">
                    <c:v>Mental health and social services</c:v>
                  </c:pt>
                  <c:pt idx="4">
                    <c:v>Health services</c:v>
                  </c:pt>
                </c:lvl>
                <c:lvl>
                  <c:pt idx="0">
                    <c:v>j.</c:v>
                  </c:pt>
                  <c:pt idx="1">
                    <c:v>i.</c:v>
                  </c:pt>
                  <c:pt idx="2">
                    <c:v>h.</c:v>
                  </c:pt>
                  <c:pt idx="3">
                    <c:v>g.</c:v>
                  </c:pt>
                  <c:pt idx="4">
                    <c:v>f.</c:v>
                  </c:pt>
                </c:lvl>
              </c:multiLvlStrCache>
            </c:multiLvlStrRef>
          </c:cat>
          <c:val>
            <c:numRef>
              <c:f>DQ02_2!$G$2:$G$6</c:f>
              <c:numCache>
                <c:formatCode>General</c:formatCode>
                <c:ptCount val="5"/>
                <c:pt idx="0">
                  <c:v>15.5</c:v>
                </c:pt>
                <c:pt idx="1">
                  <c:v>63.5</c:v>
                </c:pt>
                <c:pt idx="2">
                  <c:v>60</c:v>
                </c:pt>
                <c:pt idx="3">
                  <c:v>38.299999999999997</c:v>
                </c:pt>
                <c:pt idx="4">
                  <c:v>25.6</c:v>
                </c:pt>
              </c:numCache>
            </c:numRef>
          </c:val>
        </c:ser>
        <c:dLbls>
          <c:showLegendKey val="0"/>
          <c:showVal val="1"/>
          <c:showCatName val="0"/>
          <c:showSerName val="0"/>
          <c:showPercent val="0"/>
          <c:showBubbleSize val="0"/>
        </c:dLbls>
        <c:gapWidth val="300"/>
        <c:overlap val="-4"/>
        <c:axId val="92834816"/>
        <c:axId val="92852992"/>
      </c:barChart>
      <c:catAx>
        <c:axId val="92834816"/>
        <c:scaling>
          <c:orientation val="minMax"/>
        </c:scaling>
        <c:delete val="0"/>
        <c:axPos val="l"/>
        <c:majorTickMark val="none"/>
        <c:minorTickMark val="none"/>
        <c:tickLblPos val="none"/>
        <c:spPr>
          <a:ln w="12700">
            <a:solidFill>
              <a:srgbClr val="000000"/>
            </a:solidFill>
            <a:prstDash val="solid"/>
          </a:ln>
        </c:spPr>
        <c:crossAx val="92852992"/>
        <c:crosses val="autoZero"/>
        <c:auto val="1"/>
        <c:lblAlgn val="ctr"/>
        <c:lblOffset val="100"/>
        <c:tickLblSkip val="1"/>
        <c:noMultiLvlLbl val="1"/>
      </c:catAx>
      <c:valAx>
        <c:axId val="9285299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92834816"/>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DQ28A_1!$D$1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DQ28A_1!$B$2:$C$5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DQ28A_1!$D$2:$D$5</c:f>
              <c:numCache>
                <c:formatCode>General</c:formatCode>
                <c:ptCount val="4"/>
                <c:pt idx="0">
                  <c:v>96.5</c:v>
                </c:pt>
                <c:pt idx="1">
                  <c:v>98.6</c:v>
                </c:pt>
                <c:pt idx="2">
                  <c:v>98.6</c:v>
                </c:pt>
                <c:pt idx="3">
                  <c:v>98.6</c:v>
                </c:pt>
              </c:numCache>
            </c:numRef>
          </c:val>
        </c:ser>
        <c:ser>
          <c:idx val="1"/>
          <c:order val="1"/>
          <c:tx>
            <c:strRef>
              <c:f>DQ28A_1!$E$1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DQ28A_1!$B$2:$C$5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DQ28A_1!$E$2:$E$5</c:f>
              <c:numCache>
                <c:formatCode>General</c:formatCode>
                <c:ptCount val="4"/>
                <c:pt idx="0">
                  <c:v>94.9</c:v>
                </c:pt>
                <c:pt idx="1">
                  <c:v>97.5</c:v>
                </c:pt>
                <c:pt idx="2">
                  <c:v>97.5</c:v>
                </c:pt>
                <c:pt idx="3">
                  <c:v>97.5</c:v>
                </c:pt>
              </c:numCache>
            </c:numRef>
          </c:val>
        </c:ser>
        <c:ser>
          <c:idx val="2"/>
          <c:order val="2"/>
          <c:tx>
            <c:strRef>
              <c:f>DQ28A_1!$F$1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DQ28A_1!$B$2:$C$5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DQ28A_1!$F$2:$F$5</c:f>
              <c:numCache>
                <c:formatCode>General</c:formatCode>
                <c:ptCount val="4"/>
                <c:pt idx="0">
                  <c:v>94.2</c:v>
                </c:pt>
                <c:pt idx="1">
                  <c:v>97.9</c:v>
                </c:pt>
                <c:pt idx="2">
                  <c:v>97.9</c:v>
                </c:pt>
                <c:pt idx="3">
                  <c:v>97.9</c:v>
                </c:pt>
              </c:numCache>
            </c:numRef>
          </c:val>
        </c:ser>
        <c:ser>
          <c:idx val="3"/>
          <c:order val="3"/>
          <c:tx>
            <c:strRef>
              <c:f>DQ28A_1!$G$1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DQ28A_1!$B$2:$C$5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DQ28A_1!$G$2:$G$5</c:f>
              <c:numCache>
                <c:formatCode>General</c:formatCode>
                <c:ptCount val="4"/>
                <c:pt idx="0">
                  <c:v>100</c:v>
                </c:pt>
                <c:pt idx="1">
                  <c:v>100</c:v>
                </c:pt>
                <c:pt idx="2">
                  <c:v>100</c:v>
                </c:pt>
                <c:pt idx="3">
                  <c:v>100</c:v>
                </c:pt>
              </c:numCache>
            </c:numRef>
          </c:val>
        </c:ser>
        <c:dLbls>
          <c:showLegendKey val="0"/>
          <c:showVal val="1"/>
          <c:showCatName val="0"/>
          <c:showSerName val="0"/>
          <c:showPercent val="0"/>
          <c:showBubbleSize val="0"/>
        </c:dLbls>
        <c:gapWidth val="300"/>
        <c:overlap val="-4"/>
        <c:axId val="118416512"/>
        <c:axId val="118456320"/>
      </c:barChart>
      <c:catAx>
        <c:axId val="118416512"/>
        <c:scaling>
          <c:orientation val="minMax"/>
        </c:scaling>
        <c:delete val="0"/>
        <c:axPos val="l"/>
        <c:majorTickMark val="none"/>
        <c:minorTickMark val="none"/>
        <c:tickLblPos val="none"/>
        <c:spPr>
          <a:ln w="12700">
            <a:solidFill>
              <a:srgbClr val="000000"/>
            </a:solidFill>
            <a:prstDash val="solid"/>
          </a:ln>
        </c:spPr>
        <c:crossAx val="118456320"/>
        <c:crosses val="autoZero"/>
        <c:auto val="1"/>
        <c:lblAlgn val="ctr"/>
        <c:lblOffset val="100"/>
        <c:tickLblSkip val="1"/>
        <c:noMultiLvlLbl val="1"/>
      </c:catAx>
      <c:valAx>
        <c:axId val="11845632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18416512"/>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DQ28B_1!$D$1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DQ28B_1!$B$2:$C$5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DQ28B_1!$D$2:$D$5</c:f>
              <c:numCache>
                <c:formatCode>General</c:formatCode>
                <c:ptCount val="4"/>
                <c:pt idx="0">
                  <c:v>83.8</c:v>
                </c:pt>
                <c:pt idx="1">
                  <c:v>97.9</c:v>
                </c:pt>
                <c:pt idx="2">
                  <c:v>97.5</c:v>
                </c:pt>
                <c:pt idx="3">
                  <c:v>98.2</c:v>
                </c:pt>
              </c:numCache>
            </c:numRef>
          </c:val>
        </c:ser>
        <c:ser>
          <c:idx val="1"/>
          <c:order val="1"/>
          <c:tx>
            <c:strRef>
              <c:f>DQ28B_1!$E$1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DQ28B_1!$B$2:$C$5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DQ28B_1!$E$2:$E$5</c:f>
              <c:numCache>
                <c:formatCode>General</c:formatCode>
                <c:ptCount val="4"/>
                <c:pt idx="0">
                  <c:v>79.7</c:v>
                </c:pt>
                <c:pt idx="1">
                  <c:v>95.1</c:v>
                </c:pt>
                <c:pt idx="2">
                  <c:v>92.4</c:v>
                </c:pt>
                <c:pt idx="3">
                  <c:v>95.1</c:v>
                </c:pt>
              </c:numCache>
            </c:numRef>
          </c:val>
        </c:ser>
        <c:ser>
          <c:idx val="2"/>
          <c:order val="2"/>
          <c:tx>
            <c:strRef>
              <c:f>DQ28B_1!$F$1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DQ28B_1!$B$2:$C$5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DQ28B_1!$F$2:$F$5</c:f>
              <c:numCache>
                <c:formatCode>General</c:formatCode>
                <c:ptCount val="4"/>
                <c:pt idx="0">
                  <c:v>82.8</c:v>
                </c:pt>
                <c:pt idx="1">
                  <c:v>97.9</c:v>
                </c:pt>
                <c:pt idx="2">
                  <c:v>97.2</c:v>
                </c:pt>
                <c:pt idx="3">
                  <c:v>97.9</c:v>
                </c:pt>
              </c:numCache>
            </c:numRef>
          </c:val>
        </c:ser>
        <c:ser>
          <c:idx val="3"/>
          <c:order val="3"/>
          <c:tx>
            <c:strRef>
              <c:f>DQ28B_1!$G$1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DQ28B_1!$B$2:$C$5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DQ28B_1!$G$2:$G$5</c:f>
              <c:numCache>
                <c:formatCode>General</c:formatCode>
                <c:ptCount val="4"/>
                <c:pt idx="0">
                  <c:v>86.7</c:v>
                </c:pt>
                <c:pt idx="1">
                  <c:v>99.1</c:v>
                </c:pt>
                <c:pt idx="2">
                  <c:v>100</c:v>
                </c:pt>
                <c:pt idx="3">
                  <c:v>100</c:v>
                </c:pt>
              </c:numCache>
            </c:numRef>
          </c:val>
        </c:ser>
        <c:dLbls>
          <c:showLegendKey val="0"/>
          <c:showVal val="1"/>
          <c:showCatName val="0"/>
          <c:showSerName val="0"/>
          <c:showPercent val="0"/>
          <c:showBubbleSize val="0"/>
        </c:dLbls>
        <c:gapWidth val="300"/>
        <c:overlap val="-4"/>
        <c:axId val="111893120"/>
        <c:axId val="118362112"/>
      </c:barChart>
      <c:catAx>
        <c:axId val="111893120"/>
        <c:scaling>
          <c:orientation val="minMax"/>
        </c:scaling>
        <c:delete val="0"/>
        <c:axPos val="l"/>
        <c:majorTickMark val="none"/>
        <c:minorTickMark val="none"/>
        <c:tickLblPos val="none"/>
        <c:spPr>
          <a:ln w="12700">
            <a:solidFill>
              <a:srgbClr val="000000"/>
            </a:solidFill>
            <a:prstDash val="solid"/>
          </a:ln>
        </c:spPr>
        <c:crossAx val="118362112"/>
        <c:crosses val="autoZero"/>
        <c:auto val="1"/>
        <c:lblAlgn val="ctr"/>
        <c:lblOffset val="100"/>
        <c:tickLblSkip val="1"/>
        <c:noMultiLvlLbl val="1"/>
      </c:catAx>
      <c:valAx>
        <c:axId val="11836211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11893120"/>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DQ28C_1!$D$1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DQ28C_1!$B$2:$C$5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DQ28C_1!$D$2:$D$5</c:f>
              <c:numCache>
                <c:formatCode>General</c:formatCode>
                <c:ptCount val="4"/>
                <c:pt idx="0">
                  <c:v>66.5</c:v>
                </c:pt>
                <c:pt idx="1">
                  <c:v>97.2</c:v>
                </c:pt>
                <c:pt idx="2">
                  <c:v>96.5</c:v>
                </c:pt>
                <c:pt idx="3">
                  <c:v>98.6</c:v>
                </c:pt>
              </c:numCache>
            </c:numRef>
          </c:val>
        </c:ser>
        <c:ser>
          <c:idx val="1"/>
          <c:order val="1"/>
          <c:tx>
            <c:strRef>
              <c:f>DQ28C_1!$E$1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DQ28C_1!$B$2:$C$5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DQ28C_1!$E$2:$E$5</c:f>
              <c:numCache>
                <c:formatCode>General</c:formatCode>
                <c:ptCount val="4"/>
                <c:pt idx="0">
                  <c:v>57.2</c:v>
                </c:pt>
                <c:pt idx="1">
                  <c:v>95.1</c:v>
                </c:pt>
                <c:pt idx="2">
                  <c:v>92.4</c:v>
                </c:pt>
                <c:pt idx="3">
                  <c:v>95.1</c:v>
                </c:pt>
              </c:numCache>
            </c:numRef>
          </c:val>
        </c:ser>
        <c:ser>
          <c:idx val="2"/>
          <c:order val="2"/>
          <c:tx>
            <c:strRef>
              <c:f>DQ28C_1!$F$1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DQ28C_1!$B$2:$C$5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DQ28C_1!$F$2:$F$5</c:f>
              <c:numCache>
                <c:formatCode>General</c:formatCode>
                <c:ptCount val="4"/>
                <c:pt idx="0">
                  <c:v>66.3</c:v>
                </c:pt>
                <c:pt idx="1">
                  <c:v>97.1</c:v>
                </c:pt>
                <c:pt idx="2">
                  <c:v>95.7</c:v>
                </c:pt>
                <c:pt idx="3">
                  <c:v>98.6</c:v>
                </c:pt>
              </c:numCache>
            </c:numRef>
          </c:val>
        </c:ser>
        <c:ser>
          <c:idx val="3"/>
          <c:order val="3"/>
          <c:tx>
            <c:strRef>
              <c:f>DQ28C_1!$G$1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DQ28C_1!$B$2:$C$5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DQ28C_1!$G$2:$G$5</c:f>
              <c:numCache>
                <c:formatCode>General</c:formatCode>
                <c:ptCount val="4"/>
                <c:pt idx="0">
                  <c:v>70.400000000000006</c:v>
                </c:pt>
                <c:pt idx="1">
                  <c:v>98.1</c:v>
                </c:pt>
                <c:pt idx="2">
                  <c:v>99.1</c:v>
                </c:pt>
                <c:pt idx="3">
                  <c:v>100</c:v>
                </c:pt>
              </c:numCache>
            </c:numRef>
          </c:val>
        </c:ser>
        <c:dLbls>
          <c:showLegendKey val="0"/>
          <c:showVal val="1"/>
          <c:showCatName val="0"/>
          <c:showSerName val="0"/>
          <c:showPercent val="0"/>
          <c:showBubbleSize val="0"/>
        </c:dLbls>
        <c:gapWidth val="300"/>
        <c:overlap val="-4"/>
        <c:axId val="118659712"/>
        <c:axId val="118509952"/>
      </c:barChart>
      <c:catAx>
        <c:axId val="118659712"/>
        <c:scaling>
          <c:orientation val="minMax"/>
        </c:scaling>
        <c:delete val="0"/>
        <c:axPos val="l"/>
        <c:majorTickMark val="none"/>
        <c:minorTickMark val="none"/>
        <c:tickLblPos val="none"/>
        <c:spPr>
          <a:ln w="12700">
            <a:solidFill>
              <a:srgbClr val="000000"/>
            </a:solidFill>
            <a:prstDash val="solid"/>
          </a:ln>
        </c:spPr>
        <c:crossAx val="118509952"/>
        <c:crosses val="autoZero"/>
        <c:auto val="1"/>
        <c:lblAlgn val="ctr"/>
        <c:lblOffset val="100"/>
        <c:tickLblSkip val="1"/>
        <c:noMultiLvlLbl val="1"/>
      </c:catAx>
      <c:valAx>
        <c:axId val="11850995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18659712"/>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DQ28N_1!$D$2</c:f>
              <c:numCache>
                <c:formatCode>General</c:formatCode>
                <c:ptCount val="1"/>
                <c:pt idx="0">
                  <c:v>57</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DQ28N_1!$E$2</c:f>
              <c:numCache>
                <c:formatCode>General</c:formatCode>
                <c:ptCount val="1"/>
                <c:pt idx="0">
                  <c:v>50.3</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DQ28N_1!$F$2</c:f>
              <c:numCache>
                <c:formatCode>General</c:formatCode>
                <c:ptCount val="1"/>
                <c:pt idx="0">
                  <c:v>53.8</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DQ28N_1!$G$2</c:f>
              <c:numCache>
                <c:formatCode>General</c:formatCode>
                <c:ptCount val="1"/>
                <c:pt idx="0">
                  <c:v>63.7</c:v>
                </c:pt>
              </c:numCache>
            </c:numRef>
          </c:val>
        </c:ser>
        <c:dLbls>
          <c:showLegendKey val="0"/>
          <c:showVal val="1"/>
          <c:showCatName val="0"/>
          <c:showSerName val="0"/>
          <c:showPercent val="0"/>
          <c:showBubbleSize val="0"/>
        </c:dLbls>
        <c:gapWidth val="300"/>
        <c:overlap val="-4"/>
        <c:axId val="118839936"/>
        <c:axId val="118855552"/>
      </c:barChart>
      <c:catAx>
        <c:axId val="118839936"/>
        <c:scaling>
          <c:orientation val="minMax"/>
        </c:scaling>
        <c:delete val="0"/>
        <c:axPos val="l"/>
        <c:majorTickMark val="none"/>
        <c:minorTickMark val="none"/>
        <c:tickLblPos val="none"/>
        <c:spPr>
          <a:ln w="12700">
            <a:solidFill>
              <a:srgbClr val="000000"/>
            </a:solidFill>
            <a:prstDash val="solid"/>
          </a:ln>
        </c:spPr>
        <c:crossAx val="118855552"/>
        <c:crosses val="autoZero"/>
        <c:auto val="1"/>
        <c:lblAlgn val="ctr"/>
        <c:lblOffset val="100"/>
        <c:tickLblSkip val="1"/>
        <c:noMultiLvlLbl val="1"/>
      </c:catAx>
      <c:valAx>
        <c:axId val="11885555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18839936"/>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DQ29_1!$D$2</c:f>
              <c:numCache>
                <c:formatCode>General</c:formatCode>
                <c:ptCount val="1"/>
                <c:pt idx="0">
                  <c:v>86.4</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DQ29_1!$E$2</c:f>
              <c:numCache>
                <c:formatCode>General</c:formatCode>
                <c:ptCount val="1"/>
                <c:pt idx="0">
                  <c:v>88.5</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DQ29_1!$F$2</c:f>
              <c:numCache>
                <c:formatCode>General</c:formatCode>
                <c:ptCount val="1"/>
                <c:pt idx="0">
                  <c:v>86.7</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DQ29_1!$G$2</c:f>
              <c:numCache>
                <c:formatCode>General</c:formatCode>
                <c:ptCount val="1"/>
                <c:pt idx="0">
                  <c:v>85.1</c:v>
                </c:pt>
              </c:numCache>
            </c:numRef>
          </c:val>
        </c:ser>
        <c:dLbls>
          <c:showLegendKey val="0"/>
          <c:showVal val="1"/>
          <c:showCatName val="0"/>
          <c:showSerName val="0"/>
          <c:showPercent val="0"/>
          <c:showBubbleSize val="0"/>
        </c:dLbls>
        <c:gapWidth val="300"/>
        <c:overlap val="-4"/>
        <c:axId val="118579200"/>
        <c:axId val="118580736"/>
      </c:barChart>
      <c:catAx>
        <c:axId val="118579200"/>
        <c:scaling>
          <c:orientation val="minMax"/>
        </c:scaling>
        <c:delete val="0"/>
        <c:axPos val="l"/>
        <c:majorTickMark val="none"/>
        <c:minorTickMark val="none"/>
        <c:tickLblPos val="none"/>
        <c:spPr>
          <a:ln w="12700">
            <a:solidFill>
              <a:srgbClr val="000000"/>
            </a:solidFill>
            <a:prstDash val="solid"/>
          </a:ln>
        </c:spPr>
        <c:crossAx val="118580736"/>
        <c:crosses val="autoZero"/>
        <c:auto val="1"/>
        <c:lblAlgn val="ctr"/>
        <c:lblOffset val="100"/>
        <c:tickLblSkip val="1"/>
        <c:noMultiLvlLbl val="1"/>
      </c:catAx>
      <c:valAx>
        <c:axId val="11858073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18579200"/>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DQ30_1!$D$1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DQ30_1!$B$2:$C$3</c:f>
              <c:multiLvlStrCache>
                <c:ptCount val="2"/>
                <c:lvl>
                  <c:pt idx="0">
                    <c:v>Students</c:v>
                  </c:pt>
                  <c:pt idx="1">
                    <c:v>Faculty and staff</c:v>
                  </c:pt>
                </c:lvl>
                <c:lvl>
                  <c:pt idx="0">
                    <c:v>b.</c:v>
                  </c:pt>
                  <c:pt idx="1">
                    <c:v>a.</c:v>
                  </c:pt>
                </c:lvl>
              </c:multiLvlStrCache>
            </c:multiLvlStrRef>
          </c:cat>
          <c:val>
            <c:numRef>
              <c:f>DQ30_1!$D$2:$D$3</c:f>
              <c:numCache>
                <c:formatCode>General</c:formatCode>
                <c:ptCount val="2"/>
                <c:pt idx="0">
                  <c:v>24</c:v>
                </c:pt>
                <c:pt idx="1">
                  <c:v>18</c:v>
                </c:pt>
              </c:numCache>
            </c:numRef>
          </c:val>
        </c:ser>
        <c:ser>
          <c:idx val="1"/>
          <c:order val="1"/>
          <c:tx>
            <c:strRef>
              <c:f>DQ30_1!$E$1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DQ30_1!$B$2:$C$3</c:f>
              <c:multiLvlStrCache>
                <c:ptCount val="2"/>
                <c:lvl>
                  <c:pt idx="0">
                    <c:v>Students</c:v>
                  </c:pt>
                  <c:pt idx="1">
                    <c:v>Faculty and staff</c:v>
                  </c:pt>
                </c:lvl>
                <c:lvl>
                  <c:pt idx="0">
                    <c:v>b.</c:v>
                  </c:pt>
                  <c:pt idx="1">
                    <c:v>a.</c:v>
                  </c:pt>
                </c:lvl>
              </c:multiLvlStrCache>
            </c:multiLvlStrRef>
          </c:cat>
          <c:val>
            <c:numRef>
              <c:f>DQ30_1!$E$2:$E$3</c:f>
              <c:numCache>
                <c:formatCode>General</c:formatCode>
                <c:ptCount val="2"/>
                <c:pt idx="0">
                  <c:v>39.1</c:v>
                </c:pt>
                <c:pt idx="1">
                  <c:v>15.2</c:v>
                </c:pt>
              </c:numCache>
            </c:numRef>
          </c:val>
        </c:ser>
        <c:ser>
          <c:idx val="2"/>
          <c:order val="2"/>
          <c:tx>
            <c:strRef>
              <c:f>DQ30_1!$F$1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DQ30_1!$B$2:$C$3</c:f>
              <c:multiLvlStrCache>
                <c:ptCount val="2"/>
                <c:lvl>
                  <c:pt idx="0">
                    <c:v>Students</c:v>
                  </c:pt>
                  <c:pt idx="1">
                    <c:v>Faculty and staff</c:v>
                  </c:pt>
                </c:lvl>
                <c:lvl>
                  <c:pt idx="0">
                    <c:v>b.</c:v>
                  </c:pt>
                  <c:pt idx="1">
                    <c:v>a.</c:v>
                  </c:pt>
                </c:lvl>
              </c:multiLvlStrCache>
            </c:multiLvlStrRef>
          </c:cat>
          <c:val>
            <c:numRef>
              <c:f>DQ30_1!$F$2:$F$3</c:f>
              <c:numCache>
                <c:formatCode>General</c:formatCode>
                <c:ptCount val="2"/>
                <c:pt idx="0">
                  <c:v>16.7</c:v>
                </c:pt>
                <c:pt idx="1">
                  <c:v>16.100000000000001</c:v>
                </c:pt>
              </c:numCache>
            </c:numRef>
          </c:val>
        </c:ser>
        <c:ser>
          <c:idx val="3"/>
          <c:order val="3"/>
          <c:tx>
            <c:strRef>
              <c:f>DQ30_1!$G$1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DQ30_1!$B$2:$C$3</c:f>
              <c:multiLvlStrCache>
                <c:ptCount val="2"/>
                <c:lvl>
                  <c:pt idx="0">
                    <c:v>Students</c:v>
                  </c:pt>
                  <c:pt idx="1">
                    <c:v>Faculty and staff</c:v>
                  </c:pt>
                </c:lvl>
                <c:lvl>
                  <c:pt idx="0">
                    <c:v>b.</c:v>
                  </c:pt>
                  <c:pt idx="1">
                    <c:v>a.</c:v>
                  </c:pt>
                </c:lvl>
              </c:multiLvlStrCache>
            </c:multiLvlStrRef>
          </c:cat>
          <c:val>
            <c:numRef>
              <c:f>DQ30_1!$G$2:$G$3</c:f>
              <c:numCache>
                <c:formatCode>General</c:formatCode>
                <c:ptCount val="2"/>
                <c:pt idx="0">
                  <c:v>27.5</c:v>
                </c:pt>
                <c:pt idx="1">
                  <c:v>21.5</c:v>
                </c:pt>
              </c:numCache>
            </c:numRef>
          </c:val>
        </c:ser>
        <c:dLbls>
          <c:showLegendKey val="0"/>
          <c:showVal val="1"/>
          <c:showCatName val="0"/>
          <c:showSerName val="0"/>
          <c:showPercent val="0"/>
          <c:showBubbleSize val="0"/>
        </c:dLbls>
        <c:gapWidth val="300"/>
        <c:overlap val="-4"/>
        <c:axId val="118629504"/>
        <c:axId val="118631040"/>
      </c:barChart>
      <c:catAx>
        <c:axId val="118629504"/>
        <c:scaling>
          <c:orientation val="minMax"/>
        </c:scaling>
        <c:delete val="0"/>
        <c:axPos val="l"/>
        <c:majorTickMark val="none"/>
        <c:minorTickMark val="none"/>
        <c:tickLblPos val="none"/>
        <c:spPr>
          <a:ln w="12700">
            <a:solidFill>
              <a:srgbClr val="000000"/>
            </a:solidFill>
            <a:prstDash val="solid"/>
          </a:ln>
        </c:spPr>
        <c:crossAx val="118631040"/>
        <c:crosses val="autoZero"/>
        <c:auto val="1"/>
        <c:lblAlgn val="ctr"/>
        <c:lblOffset val="100"/>
        <c:tickLblSkip val="1"/>
        <c:noMultiLvlLbl val="1"/>
      </c:catAx>
      <c:valAx>
        <c:axId val="11863104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18629504"/>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DQ31_1!$D$1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DQ31_1!$B$2:$C$3</c:f>
              <c:multiLvlStrCache>
                <c:ptCount val="2"/>
                <c:lvl>
                  <c:pt idx="0">
                    <c:v>Students</c:v>
                  </c:pt>
                  <c:pt idx="1">
                    <c:v>Faculty and staff</c:v>
                  </c:pt>
                </c:lvl>
                <c:lvl>
                  <c:pt idx="0">
                    <c:v>b.</c:v>
                  </c:pt>
                  <c:pt idx="1">
                    <c:v>a.</c:v>
                  </c:pt>
                </c:lvl>
              </c:multiLvlStrCache>
            </c:multiLvlStrRef>
          </c:cat>
          <c:val>
            <c:numRef>
              <c:f>DQ31_1!$D$2:$D$3</c:f>
              <c:numCache>
                <c:formatCode>General</c:formatCode>
                <c:ptCount val="2"/>
                <c:pt idx="0">
                  <c:v>36.700000000000003</c:v>
                </c:pt>
                <c:pt idx="1">
                  <c:v>35.200000000000003</c:v>
                </c:pt>
              </c:numCache>
            </c:numRef>
          </c:val>
        </c:ser>
        <c:ser>
          <c:idx val="1"/>
          <c:order val="1"/>
          <c:tx>
            <c:strRef>
              <c:f>DQ31_1!$E$1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DQ31_1!$B$2:$C$3</c:f>
              <c:multiLvlStrCache>
                <c:ptCount val="2"/>
                <c:lvl>
                  <c:pt idx="0">
                    <c:v>Students</c:v>
                  </c:pt>
                  <c:pt idx="1">
                    <c:v>Faculty and staff</c:v>
                  </c:pt>
                </c:lvl>
                <c:lvl>
                  <c:pt idx="0">
                    <c:v>b.</c:v>
                  </c:pt>
                  <c:pt idx="1">
                    <c:v>a.</c:v>
                  </c:pt>
                </c:lvl>
              </c:multiLvlStrCache>
            </c:multiLvlStrRef>
          </c:cat>
          <c:val>
            <c:numRef>
              <c:f>DQ31_1!$E$2:$E$3</c:f>
              <c:numCache>
                <c:formatCode>General</c:formatCode>
                <c:ptCount val="2"/>
                <c:pt idx="0">
                  <c:v>32.4</c:v>
                </c:pt>
                <c:pt idx="1">
                  <c:v>24.4</c:v>
                </c:pt>
              </c:numCache>
            </c:numRef>
          </c:val>
        </c:ser>
        <c:ser>
          <c:idx val="2"/>
          <c:order val="2"/>
          <c:tx>
            <c:strRef>
              <c:f>DQ31_1!$F$1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DQ31_1!$B$2:$C$3</c:f>
              <c:multiLvlStrCache>
                <c:ptCount val="2"/>
                <c:lvl>
                  <c:pt idx="0">
                    <c:v>Students</c:v>
                  </c:pt>
                  <c:pt idx="1">
                    <c:v>Faculty and staff</c:v>
                  </c:pt>
                </c:lvl>
                <c:lvl>
                  <c:pt idx="0">
                    <c:v>b.</c:v>
                  </c:pt>
                  <c:pt idx="1">
                    <c:v>a.</c:v>
                  </c:pt>
                </c:lvl>
              </c:multiLvlStrCache>
            </c:multiLvlStrRef>
          </c:cat>
          <c:val>
            <c:numRef>
              <c:f>DQ31_1!$F$2:$F$3</c:f>
              <c:numCache>
                <c:formatCode>General</c:formatCode>
                <c:ptCount val="2"/>
                <c:pt idx="0">
                  <c:v>33.4</c:v>
                </c:pt>
                <c:pt idx="1">
                  <c:v>40.9</c:v>
                </c:pt>
              </c:numCache>
            </c:numRef>
          </c:val>
        </c:ser>
        <c:ser>
          <c:idx val="3"/>
          <c:order val="3"/>
          <c:tx>
            <c:strRef>
              <c:f>DQ31_1!$G$1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DQ31_1!$B$2:$C$3</c:f>
              <c:multiLvlStrCache>
                <c:ptCount val="2"/>
                <c:lvl>
                  <c:pt idx="0">
                    <c:v>Students</c:v>
                  </c:pt>
                  <c:pt idx="1">
                    <c:v>Faculty and staff</c:v>
                  </c:pt>
                </c:lvl>
                <c:lvl>
                  <c:pt idx="0">
                    <c:v>b.</c:v>
                  </c:pt>
                  <c:pt idx="1">
                    <c:v>a.</c:v>
                  </c:pt>
                </c:lvl>
              </c:multiLvlStrCache>
            </c:multiLvlStrRef>
          </c:cat>
          <c:val>
            <c:numRef>
              <c:f>DQ31_1!$G$2:$G$3</c:f>
              <c:numCache>
                <c:formatCode>General</c:formatCode>
                <c:ptCount val="2"/>
                <c:pt idx="0">
                  <c:v>42.6</c:v>
                </c:pt>
                <c:pt idx="1">
                  <c:v>32.200000000000003</c:v>
                </c:pt>
              </c:numCache>
            </c:numRef>
          </c:val>
        </c:ser>
        <c:dLbls>
          <c:showLegendKey val="0"/>
          <c:showVal val="1"/>
          <c:showCatName val="0"/>
          <c:showSerName val="0"/>
          <c:showPercent val="0"/>
          <c:showBubbleSize val="0"/>
        </c:dLbls>
        <c:gapWidth val="300"/>
        <c:overlap val="-4"/>
        <c:axId val="118939008"/>
        <c:axId val="118953088"/>
      </c:barChart>
      <c:catAx>
        <c:axId val="118939008"/>
        <c:scaling>
          <c:orientation val="minMax"/>
        </c:scaling>
        <c:delete val="0"/>
        <c:axPos val="l"/>
        <c:majorTickMark val="none"/>
        <c:minorTickMark val="none"/>
        <c:tickLblPos val="none"/>
        <c:spPr>
          <a:ln w="12700">
            <a:solidFill>
              <a:srgbClr val="000000"/>
            </a:solidFill>
            <a:prstDash val="solid"/>
          </a:ln>
        </c:spPr>
        <c:crossAx val="118953088"/>
        <c:crosses val="autoZero"/>
        <c:auto val="1"/>
        <c:lblAlgn val="ctr"/>
        <c:lblOffset val="100"/>
        <c:tickLblSkip val="1"/>
        <c:noMultiLvlLbl val="1"/>
      </c:catAx>
      <c:valAx>
        <c:axId val="11895308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18939008"/>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DQ32_1!$D$1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DQ32_1!$B$2:$C$6</c:f>
              <c:multiLvlStrCache>
                <c:ptCount val="5"/>
                <c:lvl>
                  <c:pt idx="0">
                    <c:v>Always or almost always</c:v>
                  </c:pt>
                  <c:pt idx="1">
                    <c:v>Sometimes</c:v>
                  </c:pt>
                  <c:pt idx="2">
                    <c:v>Rarely</c:v>
                  </c:pt>
                  <c:pt idx="3">
                    <c:v>Never</c:v>
                  </c:pt>
                  <c:pt idx="4">
                    <c:v>Foods or beverages are not offered at school celebrations</c:v>
                  </c:pt>
                </c:lvl>
                <c:lvl>
                  <c:pt idx="0">
                    <c:v>e.</c:v>
                  </c:pt>
                  <c:pt idx="1">
                    <c:v>d.</c:v>
                  </c:pt>
                  <c:pt idx="2">
                    <c:v>c.</c:v>
                  </c:pt>
                  <c:pt idx="3">
                    <c:v>b.</c:v>
                  </c:pt>
                  <c:pt idx="4">
                    <c:v>a.</c:v>
                  </c:pt>
                </c:lvl>
              </c:multiLvlStrCache>
            </c:multiLvlStrRef>
          </c:cat>
          <c:val>
            <c:numRef>
              <c:f>DQ32_1!$D$2:$D$6</c:f>
              <c:numCache>
                <c:formatCode>General</c:formatCode>
                <c:ptCount val="5"/>
                <c:pt idx="0">
                  <c:v>24.4</c:v>
                </c:pt>
                <c:pt idx="1">
                  <c:v>50</c:v>
                </c:pt>
                <c:pt idx="2">
                  <c:v>17.899999999999999</c:v>
                </c:pt>
                <c:pt idx="3">
                  <c:v>4.0999999999999996</c:v>
                </c:pt>
                <c:pt idx="4">
                  <c:v>3.7</c:v>
                </c:pt>
              </c:numCache>
            </c:numRef>
          </c:val>
        </c:ser>
        <c:ser>
          <c:idx val="1"/>
          <c:order val="1"/>
          <c:tx>
            <c:strRef>
              <c:f>DQ32_1!$E$1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DQ32_1!$B$2:$C$6</c:f>
              <c:multiLvlStrCache>
                <c:ptCount val="5"/>
                <c:lvl>
                  <c:pt idx="0">
                    <c:v>Always or almost always</c:v>
                  </c:pt>
                  <c:pt idx="1">
                    <c:v>Sometimes</c:v>
                  </c:pt>
                  <c:pt idx="2">
                    <c:v>Rarely</c:v>
                  </c:pt>
                  <c:pt idx="3">
                    <c:v>Never</c:v>
                  </c:pt>
                  <c:pt idx="4">
                    <c:v>Foods or beverages are not offered at school celebrations</c:v>
                  </c:pt>
                </c:lvl>
                <c:lvl>
                  <c:pt idx="0">
                    <c:v>e.</c:v>
                  </c:pt>
                  <c:pt idx="1">
                    <c:v>d.</c:v>
                  </c:pt>
                  <c:pt idx="2">
                    <c:v>c.</c:v>
                  </c:pt>
                  <c:pt idx="3">
                    <c:v>b.</c:v>
                  </c:pt>
                  <c:pt idx="4">
                    <c:v>a.</c:v>
                  </c:pt>
                </c:lvl>
              </c:multiLvlStrCache>
            </c:multiLvlStrRef>
          </c:cat>
          <c:val>
            <c:numRef>
              <c:f>DQ32_1!$E$2:$E$6</c:f>
              <c:numCache>
                <c:formatCode>General</c:formatCode>
                <c:ptCount val="5"/>
                <c:pt idx="0">
                  <c:v>13.4</c:v>
                </c:pt>
                <c:pt idx="1">
                  <c:v>57</c:v>
                </c:pt>
                <c:pt idx="2">
                  <c:v>17.899999999999999</c:v>
                </c:pt>
                <c:pt idx="3">
                  <c:v>6.7</c:v>
                </c:pt>
                <c:pt idx="4">
                  <c:v>4.9000000000000004</c:v>
                </c:pt>
              </c:numCache>
            </c:numRef>
          </c:val>
        </c:ser>
        <c:ser>
          <c:idx val="2"/>
          <c:order val="2"/>
          <c:tx>
            <c:strRef>
              <c:f>DQ32_1!$F$1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DQ32_1!$B$2:$C$6</c:f>
              <c:multiLvlStrCache>
                <c:ptCount val="5"/>
                <c:lvl>
                  <c:pt idx="0">
                    <c:v>Always or almost always</c:v>
                  </c:pt>
                  <c:pt idx="1">
                    <c:v>Sometimes</c:v>
                  </c:pt>
                  <c:pt idx="2">
                    <c:v>Rarely</c:v>
                  </c:pt>
                  <c:pt idx="3">
                    <c:v>Never</c:v>
                  </c:pt>
                  <c:pt idx="4">
                    <c:v>Foods or beverages are not offered at school celebrations</c:v>
                  </c:pt>
                </c:lvl>
                <c:lvl>
                  <c:pt idx="0">
                    <c:v>e.</c:v>
                  </c:pt>
                  <c:pt idx="1">
                    <c:v>d.</c:v>
                  </c:pt>
                  <c:pt idx="2">
                    <c:v>c.</c:v>
                  </c:pt>
                  <c:pt idx="3">
                    <c:v>b.</c:v>
                  </c:pt>
                  <c:pt idx="4">
                    <c:v>a.</c:v>
                  </c:pt>
                </c:lvl>
              </c:multiLvlStrCache>
            </c:multiLvlStrRef>
          </c:cat>
          <c:val>
            <c:numRef>
              <c:f>DQ32_1!$F$2:$F$6</c:f>
              <c:numCache>
                <c:formatCode>General</c:formatCode>
                <c:ptCount val="5"/>
                <c:pt idx="0">
                  <c:v>22.3</c:v>
                </c:pt>
                <c:pt idx="1">
                  <c:v>50.2</c:v>
                </c:pt>
                <c:pt idx="2">
                  <c:v>21.8</c:v>
                </c:pt>
                <c:pt idx="3">
                  <c:v>4.4000000000000004</c:v>
                </c:pt>
                <c:pt idx="4">
                  <c:v>1.4</c:v>
                </c:pt>
              </c:numCache>
            </c:numRef>
          </c:val>
        </c:ser>
        <c:ser>
          <c:idx val="3"/>
          <c:order val="3"/>
          <c:tx>
            <c:strRef>
              <c:f>DQ32_1!$G$1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DQ32_1!$B$2:$C$6</c:f>
              <c:multiLvlStrCache>
                <c:ptCount val="5"/>
                <c:lvl>
                  <c:pt idx="0">
                    <c:v>Always or almost always</c:v>
                  </c:pt>
                  <c:pt idx="1">
                    <c:v>Sometimes</c:v>
                  </c:pt>
                  <c:pt idx="2">
                    <c:v>Rarely</c:v>
                  </c:pt>
                  <c:pt idx="3">
                    <c:v>Never</c:v>
                  </c:pt>
                  <c:pt idx="4">
                    <c:v>Foods or beverages are not offered at school celebrations</c:v>
                  </c:pt>
                </c:lvl>
                <c:lvl>
                  <c:pt idx="0">
                    <c:v>e.</c:v>
                  </c:pt>
                  <c:pt idx="1">
                    <c:v>d.</c:v>
                  </c:pt>
                  <c:pt idx="2">
                    <c:v>c.</c:v>
                  </c:pt>
                  <c:pt idx="3">
                    <c:v>b.</c:v>
                  </c:pt>
                  <c:pt idx="4">
                    <c:v>a.</c:v>
                  </c:pt>
                </c:lvl>
              </c:multiLvlStrCache>
            </c:multiLvlStrRef>
          </c:cat>
          <c:val>
            <c:numRef>
              <c:f>DQ32_1!$G$2:$G$6</c:f>
              <c:numCache>
                <c:formatCode>General</c:formatCode>
                <c:ptCount val="5"/>
                <c:pt idx="0">
                  <c:v>31.3</c:v>
                </c:pt>
                <c:pt idx="1">
                  <c:v>47.1</c:v>
                </c:pt>
                <c:pt idx="2">
                  <c:v>12.9</c:v>
                </c:pt>
                <c:pt idx="3">
                  <c:v>2.6</c:v>
                </c:pt>
                <c:pt idx="4">
                  <c:v>6.1</c:v>
                </c:pt>
              </c:numCache>
            </c:numRef>
          </c:val>
        </c:ser>
        <c:dLbls>
          <c:showLegendKey val="0"/>
          <c:showVal val="1"/>
          <c:showCatName val="0"/>
          <c:showSerName val="0"/>
          <c:showPercent val="0"/>
          <c:showBubbleSize val="0"/>
        </c:dLbls>
        <c:gapWidth val="300"/>
        <c:overlap val="-4"/>
        <c:axId val="111605632"/>
        <c:axId val="111607168"/>
      </c:barChart>
      <c:catAx>
        <c:axId val="111605632"/>
        <c:scaling>
          <c:orientation val="minMax"/>
        </c:scaling>
        <c:delete val="0"/>
        <c:axPos val="l"/>
        <c:majorTickMark val="none"/>
        <c:minorTickMark val="none"/>
        <c:tickLblPos val="none"/>
        <c:spPr>
          <a:ln w="12700">
            <a:solidFill>
              <a:srgbClr val="000000"/>
            </a:solidFill>
            <a:prstDash val="solid"/>
          </a:ln>
        </c:spPr>
        <c:crossAx val="111607168"/>
        <c:crosses val="autoZero"/>
        <c:auto val="1"/>
        <c:lblAlgn val="ctr"/>
        <c:lblOffset val="100"/>
        <c:tickLblSkip val="1"/>
        <c:noMultiLvlLbl val="1"/>
      </c:catAx>
      <c:valAx>
        <c:axId val="1116071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11605632"/>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DQ33_1!$D$2</c:f>
              <c:numCache>
                <c:formatCode>General</c:formatCode>
                <c:ptCount val="1"/>
                <c:pt idx="0">
                  <c:v>71.099999999999994</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DQ33_1!$E$2</c:f>
              <c:numCache>
                <c:formatCode>General</c:formatCode>
                <c:ptCount val="1"/>
                <c:pt idx="0">
                  <c:v>83.6</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DQ33_1!$F$2</c:f>
              <c:numCache>
                <c:formatCode>General</c:formatCode>
                <c:ptCount val="1"/>
                <c:pt idx="0">
                  <c:v>57.3</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DQ33_1!$G$2</c:f>
              <c:numCache>
                <c:formatCode>General</c:formatCode>
                <c:ptCount val="1"/>
                <c:pt idx="0">
                  <c:v>84</c:v>
                </c:pt>
              </c:numCache>
            </c:numRef>
          </c:val>
        </c:ser>
        <c:dLbls>
          <c:showLegendKey val="0"/>
          <c:showVal val="1"/>
          <c:showCatName val="0"/>
          <c:showSerName val="0"/>
          <c:showPercent val="0"/>
          <c:showBubbleSize val="0"/>
        </c:dLbls>
        <c:gapWidth val="300"/>
        <c:overlap val="-4"/>
        <c:axId val="119192192"/>
        <c:axId val="119193984"/>
      </c:barChart>
      <c:catAx>
        <c:axId val="119192192"/>
        <c:scaling>
          <c:orientation val="minMax"/>
        </c:scaling>
        <c:delete val="0"/>
        <c:axPos val="l"/>
        <c:majorTickMark val="none"/>
        <c:minorTickMark val="none"/>
        <c:tickLblPos val="none"/>
        <c:spPr>
          <a:ln w="12700">
            <a:solidFill>
              <a:srgbClr val="000000"/>
            </a:solidFill>
            <a:prstDash val="solid"/>
          </a:ln>
        </c:spPr>
        <c:crossAx val="119193984"/>
        <c:crosses val="autoZero"/>
        <c:auto val="1"/>
        <c:lblAlgn val="ctr"/>
        <c:lblOffset val="100"/>
        <c:tickLblSkip val="1"/>
        <c:noMultiLvlLbl val="1"/>
      </c:catAx>
      <c:valAx>
        <c:axId val="119193984"/>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19192192"/>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DQ34_1!$D$1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DQ34_1!$B$2:$C$6</c:f>
              <c:multiLvlStrCache>
                <c:ptCount val="5"/>
                <c:lvl>
                  <c:pt idx="0">
                    <c:v>Cookies, crackers, cakes, pastries, or other baked goods that are not low in fat</c:v>
                  </c:pt>
                  <c:pt idx="1">
                    <c:v>Low sodium or “no added salt” pretzels, crackers, or chips</c:v>
                  </c:pt>
                  <c:pt idx="2">
                    <c:v>Salty snacks that are not low in fat (e.g., regular potato chips)</c:v>
                  </c:pt>
                  <c:pt idx="3">
                    <c:v>Other kinds of candy</c:v>
                  </c:pt>
                  <c:pt idx="4">
                    <c:v>Chocolate candy</c:v>
                  </c:pt>
                </c:lvl>
                <c:lvl>
                  <c:pt idx="0">
                    <c:v>e.</c:v>
                  </c:pt>
                  <c:pt idx="1">
                    <c:v>d.</c:v>
                  </c:pt>
                  <c:pt idx="2">
                    <c:v>c.</c:v>
                  </c:pt>
                  <c:pt idx="3">
                    <c:v>b.</c:v>
                  </c:pt>
                  <c:pt idx="4">
                    <c:v>a.</c:v>
                  </c:pt>
                </c:lvl>
              </c:multiLvlStrCache>
            </c:multiLvlStrRef>
          </c:cat>
          <c:val>
            <c:numRef>
              <c:f>DQ34_1!$D$2:$D$6</c:f>
              <c:numCache>
                <c:formatCode>General</c:formatCode>
                <c:ptCount val="5"/>
                <c:pt idx="0">
                  <c:v>42.2</c:v>
                </c:pt>
                <c:pt idx="1">
                  <c:v>50.5</c:v>
                </c:pt>
                <c:pt idx="2">
                  <c:v>41.2</c:v>
                </c:pt>
                <c:pt idx="3">
                  <c:v>41.4</c:v>
                </c:pt>
                <c:pt idx="4">
                  <c:v>37.5</c:v>
                </c:pt>
              </c:numCache>
            </c:numRef>
          </c:val>
        </c:ser>
        <c:ser>
          <c:idx val="1"/>
          <c:order val="1"/>
          <c:tx>
            <c:strRef>
              <c:f>DQ34_1!$E$1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DQ34_1!$B$2:$C$6</c:f>
              <c:multiLvlStrCache>
                <c:ptCount val="5"/>
                <c:lvl>
                  <c:pt idx="0">
                    <c:v>Cookies, crackers, cakes, pastries, or other baked goods that are not low in fat</c:v>
                  </c:pt>
                  <c:pt idx="1">
                    <c:v>Low sodium or “no added salt” pretzels, crackers, or chips</c:v>
                  </c:pt>
                  <c:pt idx="2">
                    <c:v>Salty snacks that are not low in fat (e.g., regular potato chips)</c:v>
                  </c:pt>
                  <c:pt idx="3">
                    <c:v>Other kinds of candy</c:v>
                  </c:pt>
                  <c:pt idx="4">
                    <c:v>Chocolate candy</c:v>
                  </c:pt>
                </c:lvl>
                <c:lvl>
                  <c:pt idx="0">
                    <c:v>e.</c:v>
                  </c:pt>
                  <c:pt idx="1">
                    <c:v>d.</c:v>
                  </c:pt>
                  <c:pt idx="2">
                    <c:v>c.</c:v>
                  </c:pt>
                  <c:pt idx="3">
                    <c:v>b.</c:v>
                  </c:pt>
                  <c:pt idx="4">
                    <c:v>a.</c:v>
                  </c:pt>
                </c:lvl>
              </c:multiLvlStrCache>
            </c:multiLvlStrRef>
          </c:cat>
          <c:val>
            <c:numRef>
              <c:f>DQ34_1!$E$2:$E$6</c:f>
              <c:numCache>
                <c:formatCode>General</c:formatCode>
                <c:ptCount val="5"/>
                <c:pt idx="0">
                  <c:v>59.5</c:v>
                </c:pt>
                <c:pt idx="1">
                  <c:v>61</c:v>
                </c:pt>
                <c:pt idx="2">
                  <c:v>54.8</c:v>
                </c:pt>
                <c:pt idx="3">
                  <c:v>58.2</c:v>
                </c:pt>
                <c:pt idx="4">
                  <c:v>45.2</c:v>
                </c:pt>
              </c:numCache>
            </c:numRef>
          </c:val>
        </c:ser>
        <c:ser>
          <c:idx val="2"/>
          <c:order val="2"/>
          <c:tx>
            <c:strRef>
              <c:f>DQ34_1!$F$1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DQ34_1!$B$2:$C$6</c:f>
              <c:multiLvlStrCache>
                <c:ptCount val="5"/>
                <c:lvl>
                  <c:pt idx="0">
                    <c:v>Cookies, crackers, cakes, pastries, or other baked goods that are not low in fat</c:v>
                  </c:pt>
                  <c:pt idx="1">
                    <c:v>Low sodium or “no added salt” pretzels, crackers, or chips</c:v>
                  </c:pt>
                  <c:pt idx="2">
                    <c:v>Salty snacks that are not low in fat (e.g., regular potato chips)</c:v>
                  </c:pt>
                  <c:pt idx="3">
                    <c:v>Other kinds of candy</c:v>
                  </c:pt>
                  <c:pt idx="4">
                    <c:v>Chocolate candy</c:v>
                  </c:pt>
                </c:lvl>
                <c:lvl>
                  <c:pt idx="0">
                    <c:v>e.</c:v>
                  </c:pt>
                  <c:pt idx="1">
                    <c:v>d.</c:v>
                  </c:pt>
                  <c:pt idx="2">
                    <c:v>c.</c:v>
                  </c:pt>
                  <c:pt idx="3">
                    <c:v>b.</c:v>
                  </c:pt>
                  <c:pt idx="4">
                    <c:v>a.</c:v>
                  </c:pt>
                </c:lvl>
              </c:multiLvlStrCache>
            </c:multiLvlStrRef>
          </c:cat>
          <c:val>
            <c:numRef>
              <c:f>DQ34_1!$F$2:$F$6</c:f>
              <c:numCache>
                <c:formatCode>General</c:formatCode>
                <c:ptCount val="5"/>
                <c:pt idx="0">
                  <c:v>32</c:v>
                </c:pt>
                <c:pt idx="1">
                  <c:v>34.5</c:v>
                </c:pt>
                <c:pt idx="2">
                  <c:v>30.5</c:v>
                </c:pt>
                <c:pt idx="3">
                  <c:v>27.7</c:v>
                </c:pt>
                <c:pt idx="4">
                  <c:v>26.2</c:v>
                </c:pt>
              </c:numCache>
            </c:numRef>
          </c:val>
        </c:ser>
        <c:ser>
          <c:idx val="3"/>
          <c:order val="3"/>
          <c:tx>
            <c:strRef>
              <c:f>DQ34_1!$G$1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DQ34_1!$B$2:$C$6</c:f>
              <c:multiLvlStrCache>
                <c:ptCount val="5"/>
                <c:lvl>
                  <c:pt idx="0">
                    <c:v>Cookies, crackers, cakes, pastries, or other baked goods that are not low in fat</c:v>
                  </c:pt>
                  <c:pt idx="1">
                    <c:v>Low sodium or “no added salt” pretzels, crackers, or chips</c:v>
                  </c:pt>
                  <c:pt idx="2">
                    <c:v>Salty snacks that are not low in fat (e.g., regular potato chips)</c:v>
                  </c:pt>
                  <c:pt idx="3">
                    <c:v>Other kinds of candy</c:v>
                  </c:pt>
                  <c:pt idx="4">
                    <c:v>Chocolate candy</c:v>
                  </c:pt>
                </c:lvl>
                <c:lvl>
                  <c:pt idx="0">
                    <c:v>e.</c:v>
                  </c:pt>
                  <c:pt idx="1">
                    <c:v>d.</c:v>
                  </c:pt>
                  <c:pt idx="2">
                    <c:v>c.</c:v>
                  </c:pt>
                  <c:pt idx="3">
                    <c:v>b.</c:v>
                  </c:pt>
                  <c:pt idx="4">
                    <c:v>a.</c:v>
                  </c:pt>
                </c:lvl>
              </c:multiLvlStrCache>
            </c:multiLvlStrRef>
          </c:cat>
          <c:val>
            <c:numRef>
              <c:f>DQ34_1!$G$2:$G$6</c:f>
              <c:numCache>
                <c:formatCode>General</c:formatCode>
                <c:ptCount val="5"/>
                <c:pt idx="0">
                  <c:v>48.4</c:v>
                </c:pt>
                <c:pt idx="1">
                  <c:v>66.7</c:v>
                </c:pt>
                <c:pt idx="2">
                  <c:v>49.4</c:v>
                </c:pt>
                <c:pt idx="3">
                  <c:v>52.4</c:v>
                </c:pt>
                <c:pt idx="4">
                  <c:v>48.8</c:v>
                </c:pt>
              </c:numCache>
            </c:numRef>
          </c:val>
        </c:ser>
        <c:dLbls>
          <c:showLegendKey val="0"/>
          <c:showVal val="1"/>
          <c:showCatName val="0"/>
          <c:showSerName val="0"/>
          <c:showPercent val="0"/>
          <c:showBubbleSize val="0"/>
        </c:dLbls>
        <c:gapWidth val="300"/>
        <c:overlap val="-4"/>
        <c:axId val="119398784"/>
        <c:axId val="119400320"/>
      </c:barChart>
      <c:catAx>
        <c:axId val="119398784"/>
        <c:scaling>
          <c:orientation val="minMax"/>
        </c:scaling>
        <c:delete val="0"/>
        <c:axPos val="l"/>
        <c:majorTickMark val="none"/>
        <c:minorTickMark val="none"/>
        <c:tickLblPos val="none"/>
        <c:spPr>
          <a:ln w="12700">
            <a:solidFill>
              <a:srgbClr val="000000"/>
            </a:solidFill>
            <a:prstDash val="solid"/>
          </a:ln>
        </c:spPr>
        <c:crossAx val="119400320"/>
        <c:crosses val="autoZero"/>
        <c:auto val="1"/>
        <c:lblAlgn val="ctr"/>
        <c:lblOffset val="100"/>
        <c:tickLblSkip val="1"/>
        <c:noMultiLvlLbl val="1"/>
      </c:catAx>
      <c:valAx>
        <c:axId val="11940032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19398784"/>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DQ03_1!$D$2</c:f>
              <c:numCache>
                <c:formatCode>General</c:formatCode>
                <c:ptCount val="1"/>
                <c:pt idx="0">
                  <c:v>35.200000000000003</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DQ03_1!$E$2</c:f>
              <c:numCache>
                <c:formatCode>General</c:formatCode>
                <c:ptCount val="1"/>
                <c:pt idx="0">
                  <c:v>16.100000000000001</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DQ03_1!$F$2</c:f>
              <c:numCache>
                <c:formatCode>General</c:formatCode>
                <c:ptCount val="1"/>
                <c:pt idx="0">
                  <c:v>32.700000000000003</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DQ03_1!$G$2</c:f>
              <c:numCache>
                <c:formatCode>General</c:formatCode>
                <c:ptCount val="1"/>
                <c:pt idx="0">
                  <c:v>45.2</c:v>
                </c:pt>
              </c:numCache>
            </c:numRef>
          </c:val>
        </c:ser>
        <c:dLbls>
          <c:showLegendKey val="0"/>
          <c:showVal val="1"/>
          <c:showCatName val="0"/>
          <c:showSerName val="0"/>
          <c:showPercent val="0"/>
          <c:showBubbleSize val="0"/>
        </c:dLbls>
        <c:gapWidth val="300"/>
        <c:overlap val="-4"/>
        <c:axId val="93044736"/>
        <c:axId val="93046272"/>
      </c:barChart>
      <c:catAx>
        <c:axId val="93044736"/>
        <c:scaling>
          <c:orientation val="minMax"/>
        </c:scaling>
        <c:delete val="0"/>
        <c:axPos val="l"/>
        <c:majorTickMark val="none"/>
        <c:minorTickMark val="none"/>
        <c:tickLblPos val="none"/>
        <c:spPr>
          <a:ln w="12700">
            <a:solidFill>
              <a:srgbClr val="000000"/>
            </a:solidFill>
            <a:prstDash val="solid"/>
          </a:ln>
        </c:spPr>
        <c:crossAx val="93046272"/>
        <c:crosses val="autoZero"/>
        <c:auto val="1"/>
        <c:lblAlgn val="ctr"/>
        <c:lblOffset val="100"/>
        <c:tickLblSkip val="1"/>
        <c:noMultiLvlLbl val="1"/>
      </c:catAx>
      <c:valAx>
        <c:axId val="9304627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93044736"/>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DQ34_2!$D$1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DQ34_2!$B$2:$C$6</c:f>
              <c:multiLvlStrCache>
                <c:ptCount val="5"/>
                <c:lvl>
                  <c:pt idx="0">
                    <c:v>Soda pop or fruit drinks that are not 100% juice</c:v>
                  </c:pt>
                  <c:pt idx="1">
                    <c:v>Water ices or frozen slushes that do not contain juice</c:v>
                  </c:pt>
                  <c:pt idx="2">
                    <c:v>Nonfat or 1% (low-fat) milk (plain)</c:v>
                  </c:pt>
                  <c:pt idx="3">
                    <c:v>2% or whole milk (plain or flavored)</c:v>
                  </c:pt>
                  <c:pt idx="4">
                    <c:v>Ice cream or frozen yogurt that is not low in fat</c:v>
                  </c:pt>
                </c:lvl>
                <c:lvl>
                  <c:pt idx="0">
                    <c:v>j.</c:v>
                  </c:pt>
                  <c:pt idx="1">
                    <c:v>i.</c:v>
                  </c:pt>
                  <c:pt idx="2">
                    <c:v>h.</c:v>
                  </c:pt>
                  <c:pt idx="3">
                    <c:v>g.</c:v>
                  </c:pt>
                  <c:pt idx="4">
                    <c:v>f.</c:v>
                  </c:pt>
                </c:lvl>
              </c:multiLvlStrCache>
            </c:multiLvlStrRef>
          </c:cat>
          <c:val>
            <c:numRef>
              <c:f>DQ34_2!$D$2:$D$6</c:f>
              <c:numCache>
                <c:formatCode>General</c:formatCode>
                <c:ptCount val="5"/>
                <c:pt idx="0">
                  <c:v>45.2</c:v>
                </c:pt>
                <c:pt idx="1">
                  <c:v>15.4</c:v>
                </c:pt>
                <c:pt idx="2">
                  <c:v>36</c:v>
                </c:pt>
                <c:pt idx="3">
                  <c:v>26.9</c:v>
                </c:pt>
                <c:pt idx="4">
                  <c:v>18.399999999999999</c:v>
                </c:pt>
              </c:numCache>
            </c:numRef>
          </c:val>
        </c:ser>
        <c:ser>
          <c:idx val="1"/>
          <c:order val="1"/>
          <c:tx>
            <c:strRef>
              <c:f>DQ34_2!$E$1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DQ34_2!$B$2:$C$6</c:f>
              <c:multiLvlStrCache>
                <c:ptCount val="5"/>
                <c:lvl>
                  <c:pt idx="0">
                    <c:v>Soda pop or fruit drinks that are not 100% juice</c:v>
                  </c:pt>
                  <c:pt idx="1">
                    <c:v>Water ices or frozen slushes that do not contain juice</c:v>
                  </c:pt>
                  <c:pt idx="2">
                    <c:v>Nonfat or 1% (low-fat) milk (plain)</c:v>
                  </c:pt>
                  <c:pt idx="3">
                    <c:v>2% or whole milk (plain or flavored)</c:v>
                  </c:pt>
                  <c:pt idx="4">
                    <c:v>Ice cream or frozen yogurt that is not low in fat</c:v>
                  </c:pt>
                </c:lvl>
                <c:lvl>
                  <c:pt idx="0">
                    <c:v>j.</c:v>
                  </c:pt>
                  <c:pt idx="1">
                    <c:v>i.</c:v>
                  </c:pt>
                  <c:pt idx="2">
                    <c:v>h.</c:v>
                  </c:pt>
                  <c:pt idx="3">
                    <c:v>g.</c:v>
                  </c:pt>
                  <c:pt idx="4">
                    <c:v>f.</c:v>
                  </c:pt>
                </c:lvl>
              </c:multiLvlStrCache>
            </c:multiLvlStrRef>
          </c:cat>
          <c:val>
            <c:numRef>
              <c:f>DQ34_2!$E$2:$E$6</c:f>
              <c:numCache>
                <c:formatCode>General</c:formatCode>
                <c:ptCount val="5"/>
                <c:pt idx="0">
                  <c:v>63.2</c:v>
                </c:pt>
                <c:pt idx="1">
                  <c:v>24.6</c:v>
                </c:pt>
                <c:pt idx="2">
                  <c:v>42.6</c:v>
                </c:pt>
                <c:pt idx="3">
                  <c:v>29.7</c:v>
                </c:pt>
                <c:pt idx="4">
                  <c:v>21.2</c:v>
                </c:pt>
              </c:numCache>
            </c:numRef>
          </c:val>
        </c:ser>
        <c:ser>
          <c:idx val="2"/>
          <c:order val="2"/>
          <c:tx>
            <c:strRef>
              <c:f>DQ34_2!$F$1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DQ34_2!$B$2:$C$6</c:f>
              <c:multiLvlStrCache>
                <c:ptCount val="5"/>
                <c:lvl>
                  <c:pt idx="0">
                    <c:v>Soda pop or fruit drinks that are not 100% juice</c:v>
                  </c:pt>
                  <c:pt idx="1">
                    <c:v>Water ices or frozen slushes that do not contain juice</c:v>
                  </c:pt>
                  <c:pt idx="2">
                    <c:v>Nonfat or 1% (low-fat) milk (plain)</c:v>
                  </c:pt>
                  <c:pt idx="3">
                    <c:v>2% or whole milk (plain or flavored)</c:v>
                  </c:pt>
                  <c:pt idx="4">
                    <c:v>Ice cream or frozen yogurt that is not low in fat</c:v>
                  </c:pt>
                </c:lvl>
                <c:lvl>
                  <c:pt idx="0">
                    <c:v>j.</c:v>
                  </c:pt>
                  <c:pt idx="1">
                    <c:v>i.</c:v>
                  </c:pt>
                  <c:pt idx="2">
                    <c:v>h.</c:v>
                  </c:pt>
                  <c:pt idx="3">
                    <c:v>g.</c:v>
                  </c:pt>
                  <c:pt idx="4">
                    <c:v>f.</c:v>
                  </c:pt>
                </c:lvl>
              </c:multiLvlStrCache>
            </c:multiLvlStrRef>
          </c:cat>
          <c:val>
            <c:numRef>
              <c:f>DQ34_2!$F$2:$F$6</c:f>
              <c:numCache>
                <c:formatCode>General</c:formatCode>
                <c:ptCount val="5"/>
                <c:pt idx="0">
                  <c:v>29.7</c:v>
                </c:pt>
                <c:pt idx="1">
                  <c:v>11</c:v>
                </c:pt>
                <c:pt idx="2">
                  <c:v>23.9</c:v>
                </c:pt>
                <c:pt idx="3">
                  <c:v>21</c:v>
                </c:pt>
                <c:pt idx="4">
                  <c:v>16.8</c:v>
                </c:pt>
              </c:numCache>
            </c:numRef>
          </c:val>
        </c:ser>
        <c:ser>
          <c:idx val="3"/>
          <c:order val="3"/>
          <c:tx>
            <c:strRef>
              <c:f>DQ34_2!$G$1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DQ34_2!$B$2:$C$6</c:f>
              <c:multiLvlStrCache>
                <c:ptCount val="5"/>
                <c:lvl>
                  <c:pt idx="0">
                    <c:v>Soda pop or fruit drinks that are not 100% juice</c:v>
                  </c:pt>
                  <c:pt idx="1">
                    <c:v>Water ices or frozen slushes that do not contain juice</c:v>
                  </c:pt>
                  <c:pt idx="2">
                    <c:v>Nonfat or 1% (low-fat) milk (plain)</c:v>
                  </c:pt>
                  <c:pt idx="3">
                    <c:v>2% or whole milk (plain or flavored)</c:v>
                  </c:pt>
                  <c:pt idx="4">
                    <c:v>Ice cream or frozen yogurt that is not low in fat</c:v>
                  </c:pt>
                </c:lvl>
                <c:lvl>
                  <c:pt idx="0">
                    <c:v>j.</c:v>
                  </c:pt>
                  <c:pt idx="1">
                    <c:v>i.</c:v>
                  </c:pt>
                  <c:pt idx="2">
                    <c:v>h.</c:v>
                  </c:pt>
                  <c:pt idx="3">
                    <c:v>g.</c:v>
                  </c:pt>
                  <c:pt idx="4">
                    <c:v>f.</c:v>
                  </c:pt>
                </c:lvl>
              </c:multiLvlStrCache>
            </c:multiLvlStrRef>
          </c:cat>
          <c:val>
            <c:numRef>
              <c:f>DQ34_2!$G$2:$G$6</c:f>
              <c:numCache>
                <c:formatCode>General</c:formatCode>
                <c:ptCount val="5"/>
                <c:pt idx="0">
                  <c:v>58</c:v>
                </c:pt>
                <c:pt idx="1">
                  <c:v>17.5</c:v>
                </c:pt>
                <c:pt idx="2">
                  <c:v>48.9</c:v>
                </c:pt>
                <c:pt idx="3">
                  <c:v>33.299999999999997</c:v>
                </c:pt>
                <c:pt idx="4">
                  <c:v>19.3</c:v>
                </c:pt>
              </c:numCache>
            </c:numRef>
          </c:val>
        </c:ser>
        <c:dLbls>
          <c:showLegendKey val="0"/>
          <c:showVal val="1"/>
          <c:showCatName val="0"/>
          <c:showSerName val="0"/>
          <c:showPercent val="0"/>
          <c:showBubbleSize val="0"/>
        </c:dLbls>
        <c:gapWidth val="300"/>
        <c:overlap val="-4"/>
        <c:axId val="125416960"/>
        <c:axId val="125418496"/>
      </c:barChart>
      <c:catAx>
        <c:axId val="125416960"/>
        <c:scaling>
          <c:orientation val="minMax"/>
        </c:scaling>
        <c:delete val="0"/>
        <c:axPos val="l"/>
        <c:majorTickMark val="none"/>
        <c:minorTickMark val="none"/>
        <c:tickLblPos val="none"/>
        <c:spPr>
          <a:ln w="12700">
            <a:solidFill>
              <a:srgbClr val="000000"/>
            </a:solidFill>
            <a:prstDash val="solid"/>
          </a:ln>
        </c:spPr>
        <c:crossAx val="125418496"/>
        <c:crosses val="autoZero"/>
        <c:auto val="1"/>
        <c:lblAlgn val="ctr"/>
        <c:lblOffset val="100"/>
        <c:tickLblSkip val="1"/>
        <c:noMultiLvlLbl val="1"/>
      </c:catAx>
      <c:valAx>
        <c:axId val="12541849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5416960"/>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DQ34_3!$D$1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DQ34_3!$B$2:$C$6</c:f>
              <c:multiLvlStrCache>
                <c:ptCount val="5"/>
                <c:lvl>
                  <c:pt idx="0">
                    <c:v>Foods or beverages containing caffeine</c:v>
                  </c:pt>
                  <c:pt idx="1">
                    <c:v>100% fruit or vegetable juice</c:v>
                  </c:pt>
                  <c:pt idx="2">
                    <c:v>Bottled water</c:v>
                  </c:pt>
                  <c:pt idx="3">
                    <c:v>Energy drinks (e.g., Red Bull, Monster)</c:v>
                  </c:pt>
                  <c:pt idx="4">
                    <c:v>Sports drinks (e.g., Gatorade)</c:v>
                  </c:pt>
                </c:lvl>
                <c:lvl>
                  <c:pt idx="0">
                    <c:v>o.</c:v>
                  </c:pt>
                  <c:pt idx="1">
                    <c:v>n.</c:v>
                  </c:pt>
                  <c:pt idx="2">
                    <c:v>m.</c:v>
                  </c:pt>
                  <c:pt idx="3">
                    <c:v>l.</c:v>
                  </c:pt>
                  <c:pt idx="4">
                    <c:v>k.</c:v>
                  </c:pt>
                </c:lvl>
              </c:multiLvlStrCache>
            </c:multiLvlStrRef>
          </c:cat>
          <c:val>
            <c:numRef>
              <c:f>DQ34_3!$D$2:$D$6</c:f>
              <c:numCache>
                <c:formatCode>General</c:formatCode>
                <c:ptCount val="5"/>
                <c:pt idx="0">
                  <c:v>39.200000000000003</c:v>
                </c:pt>
                <c:pt idx="1">
                  <c:v>50.9</c:v>
                </c:pt>
                <c:pt idx="2">
                  <c:v>70.599999999999994</c:v>
                </c:pt>
                <c:pt idx="3">
                  <c:v>3.1</c:v>
                </c:pt>
                <c:pt idx="4">
                  <c:v>55.6</c:v>
                </c:pt>
              </c:numCache>
            </c:numRef>
          </c:val>
        </c:ser>
        <c:ser>
          <c:idx val="1"/>
          <c:order val="1"/>
          <c:tx>
            <c:strRef>
              <c:f>DQ34_3!$E$1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DQ34_3!$B$2:$C$6</c:f>
              <c:multiLvlStrCache>
                <c:ptCount val="5"/>
                <c:lvl>
                  <c:pt idx="0">
                    <c:v>Foods or beverages containing caffeine</c:v>
                  </c:pt>
                  <c:pt idx="1">
                    <c:v>100% fruit or vegetable juice</c:v>
                  </c:pt>
                  <c:pt idx="2">
                    <c:v>Bottled water</c:v>
                  </c:pt>
                  <c:pt idx="3">
                    <c:v>Energy drinks (e.g., Red Bull, Monster)</c:v>
                  </c:pt>
                  <c:pt idx="4">
                    <c:v>Sports drinks (e.g., Gatorade)</c:v>
                  </c:pt>
                </c:lvl>
                <c:lvl>
                  <c:pt idx="0">
                    <c:v>o.</c:v>
                  </c:pt>
                  <c:pt idx="1">
                    <c:v>n.</c:v>
                  </c:pt>
                  <c:pt idx="2">
                    <c:v>m.</c:v>
                  </c:pt>
                  <c:pt idx="3">
                    <c:v>l.</c:v>
                  </c:pt>
                  <c:pt idx="4">
                    <c:v>k.</c:v>
                  </c:pt>
                </c:lvl>
              </c:multiLvlStrCache>
            </c:multiLvlStrRef>
          </c:cat>
          <c:val>
            <c:numRef>
              <c:f>DQ34_3!$E$2:$E$6</c:f>
              <c:numCache>
                <c:formatCode>General</c:formatCode>
                <c:ptCount val="5"/>
                <c:pt idx="0">
                  <c:v>57</c:v>
                </c:pt>
                <c:pt idx="1">
                  <c:v>67.7</c:v>
                </c:pt>
                <c:pt idx="2">
                  <c:v>83.6</c:v>
                </c:pt>
                <c:pt idx="3">
                  <c:v>4.5</c:v>
                </c:pt>
                <c:pt idx="4">
                  <c:v>75.2</c:v>
                </c:pt>
              </c:numCache>
            </c:numRef>
          </c:val>
        </c:ser>
        <c:ser>
          <c:idx val="2"/>
          <c:order val="2"/>
          <c:tx>
            <c:strRef>
              <c:f>DQ34_3!$F$1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DQ34_3!$B$2:$C$6</c:f>
              <c:multiLvlStrCache>
                <c:ptCount val="5"/>
                <c:lvl>
                  <c:pt idx="0">
                    <c:v>Foods or beverages containing caffeine</c:v>
                  </c:pt>
                  <c:pt idx="1">
                    <c:v>100% fruit or vegetable juice</c:v>
                  </c:pt>
                  <c:pt idx="2">
                    <c:v>Bottled water</c:v>
                  </c:pt>
                  <c:pt idx="3">
                    <c:v>Energy drinks (e.g., Red Bull, Monster)</c:v>
                  </c:pt>
                  <c:pt idx="4">
                    <c:v>Sports drinks (e.g., Gatorade)</c:v>
                  </c:pt>
                </c:lvl>
                <c:lvl>
                  <c:pt idx="0">
                    <c:v>o.</c:v>
                  </c:pt>
                  <c:pt idx="1">
                    <c:v>n.</c:v>
                  </c:pt>
                  <c:pt idx="2">
                    <c:v>m.</c:v>
                  </c:pt>
                  <c:pt idx="3">
                    <c:v>l.</c:v>
                  </c:pt>
                  <c:pt idx="4">
                    <c:v>k.</c:v>
                  </c:pt>
                </c:lvl>
              </c:multiLvlStrCache>
            </c:multiLvlStrRef>
          </c:cat>
          <c:val>
            <c:numRef>
              <c:f>DQ34_3!$F$2:$F$6</c:f>
              <c:numCache>
                <c:formatCode>General</c:formatCode>
                <c:ptCount val="5"/>
                <c:pt idx="0">
                  <c:v>22.6</c:v>
                </c:pt>
                <c:pt idx="1">
                  <c:v>37.1</c:v>
                </c:pt>
                <c:pt idx="2">
                  <c:v>56</c:v>
                </c:pt>
                <c:pt idx="3">
                  <c:v>2.2000000000000002</c:v>
                </c:pt>
                <c:pt idx="4">
                  <c:v>35.5</c:v>
                </c:pt>
              </c:numCache>
            </c:numRef>
          </c:val>
        </c:ser>
        <c:ser>
          <c:idx val="3"/>
          <c:order val="3"/>
          <c:tx>
            <c:strRef>
              <c:f>DQ34_3!$G$1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DQ34_3!$B$2:$C$6</c:f>
              <c:multiLvlStrCache>
                <c:ptCount val="5"/>
                <c:lvl>
                  <c:pt idx="0">
                    <c:v>Foods or beverages containing caffeine</c:v>
                  </c:pt>
                  <c:pt idx="1">
                    <c:v>100% fruit or vegetable juice</c:v>
                  </c:pt>
                  <c:pt idx="2">
                    <c:v>Bottled water</c:v>
                  </c:pt>
                  <c:pt idx="3">
                    <c:v>Energy drinks (e.g., Red Bull, Monster)</c:v>
                  </c:pt>
                  <c:pt idx="4">
                    <c:v>Sports drinks (e.g., Gatorade)</c:v>
                  </c:pt>
                </c:lvl>
                <c:lvl>
                  <c:pt idx="0">
                    <c:v>o.</c:v>
                  </c:pt>
                  <c:pt idx="1">
                    <c:v>n.</c:v>
                  </c:pt>
                  <c:pt idx="2">
                    <c:v>m.</c:v>
                  </c:pt>
                  <c:pt idx="3">
                    <c:v>l.</c:v>
                  </c:pt>
                  <c:pt idx="4">
                    <c:v>k.</c:v>
                  </c:pt>
                </c:lvl>
              </c:multiLvlStrCache>
            </c:multiLvlStrRef>
          </c:cat>
          <c:val>
            <c:numRef>
              <c:f>DQ34_3!$G$2:$G$6</c:f>
              <c:numCache>
                <c:formatCode>General</c:formatCode>
                <c:ptCount val="5"/>
                <c:pt idx="0">
                  <c:v>53.4</c:v>
                </c:pt>
                <c:pt idx="1">
                  <c:v>62</c:v>
                </c:pt>
                <c:pt idx="2">
                  <c:v>84</c:v>
                </c:pt>
                <c:pt idx="3">
                  <c:v>3.5</c:v>
                </c:pt>
                <c:pt idx="4">
                  <c:v>73.5</c:v>
                </c:pt>
              </c:numCache>
            </c:numRef>
          </c:val>
        </c:ser>
        <c:dLbls>
          <c:showLegendKey val="0"/>
          <c:showVal val="1"/>
          <c:showCatName val="0"/>
          <c:showSerName val="0"/>
          <c:showPercent val="0"/>
          <c:showBubbleSize val="0"/>
        </c:dLbls>
        <c:gapWidth val="300"/>
        <c:overlap val="-4"/>
        <c:axId val="125667968"/>
        <c:axId val="125677952"/>
      </c:barChart>
      <c:catAx>
        <c:axId val="125667968"/>
        <c:scaling>
          <c:orientation val="minMax"/>
        </c:scaling>
        <c:delete val="0"/>
        <c:axPos val="l"/>
        <c:majorTickMark val="none"/>
        <c:minorTickMark val="none"/>
        <c:tickLblPos val="none"/>
        <c:spPr>
          <a:ln w="12700">
            <a:solidFill>
              <a:srgbClr val="000000"/>
            </a:solidFill>
            <a:prstDash val="solid"/>
          </a:ln>
        </c:spPr>
        <c:crossAx val="125677952"/>
        <c:crosses val="autoZero"/>
        <c:auto val="1"/>
        <c:lblAlgn val="ctr"/>
        <c:lblOffset val="100"/>
        <c:tickLblSkip val="1"/>
        <c:noMultiLvlLbl val="1"/>
      </c:catAx>
      <c:valAx>
        <c:axId val="12567795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5667968"/>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DQ34_4!$D$1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DQ34_4!$B$2:$C$3</c:f>
              <c:multiLvlStrCache>
                <c:ptCount val="2"/>
                <c:lvl>
                  <c:pt idx="0">
                    <c:v>Non-fried vegetables (not vegetable juice)</c:v>
                  </c:pt>
                  <c:pt idx="1">
                    <c:v>Fruits (not fruit juice)</c:v>
                  </c:pt>
                </c:lvl>
                <c:lvl>
                  <c:pt idx="0">
                    <c:v>q.</c:v>
                  </c:pt>
                  <c:pt idx="1">
                    <c:v>p.</c:v>
                  </c:pt>
                </c:lvl>
              </c:multiLvlStrCache>
            </c:multiLvlStrRef>
          </c:cat>
          <c:val>
            <c:numRef>
              <c:f>DQ34_4!$D$2:$D$3</c:f>
              <c:numCache>
                <c:formatCode>General</c:formatCode>
                <c:ptCount val="2"/>
                <c:pt idx="0">
                  <c:v>19.100000000000001</c:v>
                </c:pt>
                <c:pt idx="1">
                  <c:v>27.1</c:v>
                </c:pt>
              </c:numCache>
            </c:numRef>
          </c:val>
        </c:ser>
        <c:ser>
          <c:idx val="1"/>
          <c:order val="1"/>
          <c:tx>
            <c:strRef>
              <c:f>DQ34_4!$E$1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DQ34_4!$B$2:$C$3</c:f>
              <c:multiLvlStrCache>
                <c:ptCount val="2"/>
                <c:lvl>
                  <c:pt idx="0">
                    <c:v>Non-fried vegetables (not vegetable juice)</c:v>
                  </c:pt>
                  <c:pt idx="1">
                    <c:v>Fruits (not fruit juice)</c:v>
                  </c:pt>
                </c:lvl>
                <c:lvl>
                  <c:pt idx="0">
                    <c:v>q.</c:v>
                  </c:pt>
                  <c:pt idx="1">
                    <c:v>p.</c:v>
                  </c:pt>
                </c:lvl>
              </c:multiLvlStrCache>
            </c:multiLvlStrRef>
          </c:cat>
          <c:val>
            <c:numRef>
              <c:f>DQ34_4!$E$2:$E$3</c:f>
              <c:numCache>
                <c:formatCode>General</c:formatCode>
                <c:ptCount val="2"/>
                <c:pt idx="0">
                  <c:v>23.9</c:v>
                </c:pt>
                <c:pt idx="1">
                  <c:v>35.1</c:v>
                </c:pt>
              </c:numCache>
            </c:numRef>
          </c:val>
        </c:ser>
        <c:ser>
          <c:idx val="2"/>
          <c:order val="2"/>
          <c:tx>
            <c:strRef>
              <c:f>DQ34_4!$F$1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DQ34_4!$B$2:$C$3</c:f>
              <c:multiLvlStrCache>
                <c:ptCount val="2"/>
                <c:lvl>
                  <c:pt idx="0">
                    <c:v>Non-fried vegetables (not vegetable juice)</c:v>
                  </c:pt>
                  <c:pt idx="1">
                    <c:v>Fruits (not fruit juice)</c:v>
                  </c:pt>
                </c:lvl>
                <c:lvl>
                  <c:pt idx="0">
                    <c:v>q.</c:v>
                  </c:pt>
                  <c:pt idx="1">
                    <c:v>p.</c:v>
                  </c:pt>
                </c:lvl>
              </c:multiLvlStrCache>
            </c:multiLvlStrRef>
          </c:cat>
          <c:val>
            <c:numRef>
              <c:f>DQ34_4!$F$2:$F$3</c:f>
              <c:numCache>
                <c:formatCode>General</c:formatCode>
                <c:ptCount val="2"/>
                <c:pt idx="0">
                  <c:v>15.3</c:v>
                </c:pt>
                <c:pt idx="1">
                  <c:v>19.7</c:v>
                </c:pt>
              </c:numCache>
            </c:numRef>
          </c:val>
        </c:ser>
        <c:ser>
          <c:idx val="3"/>
          <c:order val="3"/>
          <c:tx>
            <c:strRef>
              <c:f>DQ34_4!$G$1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DQ34_4!$B$2:$C$3</c:f>
              <c:multiLvlStrCache>
                <c:ptCount val="2"/>
                <c:lvl>
                  <c:pt idx="0">
                    <c:v>Non-fried vegetables (not vegetable juice)</c:v>
                  </c:pt>
                  <c:pt idx="1">
                    <c:v>Fruits (not fruit juice)</c:v>
                  </c:pt>
                </c:lvl>
                <c:lvl>
                  <c:pt idx="0">
                    <c:v>q.</c:v>
                  </c:pt>
                  <c:pt idx="1">
                    <c:v>p.</c:v>
                  </c:pt>
                </c:lvl>
              </c:multiLvlStrCache>
            </c:multiLvlStrRef>
          </c:cat>
          <c:val>
            <c:numRef>
              <c:f>DQ34_4!$G$2:$G$3</c:f>
              <c:numCache>
                <c:formatCode>General</c:formatCode>
                <c:ptCount val="2"/>
                <c:pt idx="0">
                  <c:v>22.1</c:v>
                </c:pt>
                <c:pt idx="1">
                  <c:v>33.6</c:v>
                </c:pt>
              </c:numCache>
            </c:numRef>
          </c:val>
        </c:ser>
        <c:dLbls>
          <c:showLegendKey val="0"/>
          <c:showVal val="1"/>
          <c:showCatName val="0"/>
          <c:showSerName val="0"/>
          <c:showPercent val="0"/>
          <c:showBubbleSize val="0"/>
        </c:dLbls>
        <c:gapWidth val="300"/>
        <c:overlap val="-4"/>
        <c:axId val="125857792"/>
        <c:axId val="125859328"/>
      </c:barChart>
      <c:catAx>
        <c:axId val="125857792"/>
        <c:scaling>
          <c:orientation val="minMax"/>
        </c:scaling>
        <c:delete val="0"/>
        <c:axPos val="l"/>
        <c:majorTickMark val="none"/>
        <c:minorTickMark val="none"/>
        <c:tickLblPos val="none"/>
        <c:spPr>
          <a:ln w="12700">
            <a:solidFill>
              <a:srgbClr val="000000"/>
            </a:solidFill>
            <a:prstDash val="solid"/>
          </a:ln>
        </c:spPr>
        <c:crossAx val="125859328"/>
        <c:crosses val="autoZero"/>
        <c:auto val="1"/>
        <c:lblAlgn val="ctr"/>
        <c:lblOffset val="100"/>
        <c:tickLblSkip val="1"/>
        <c:noMultiLvlLbl val="1"/>
      </c:catAx>
      <c:valAx>
        <c:axId val="12585932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5857792"/>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DQ35_1!$D$1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DQ35_1!$B$2:$C$6</c:f>
              <c:multiLvlStrCache>
                <c:ptCount val="5"/>
                <c:lvl>
                  <c:pt idx="0">
                    <c:v>Provided opportunities for students to visit the cafeteria to learn about food safety, food preparation, or other nutrition-related topics</c:v>
                  </c:pt>
                  <c:pt idx="1">
                    <c:v>Conducted taste tests to determine food preferences for nutritious items</c:v>
                  </c:pt>
                  <c:pt idx="2">
                    <c:v>Provided information to students or families on the nutrition and caloric content of foods available</c:v>
                  </c:pt>
                  <c:pt idx="3">
                    <c:v>Collected suggestions from students, families, and school staff on nutritious food preferences and strategies to promote healthy eating</c:v>
                  </c:pt>
                  <c:pt idx="4">
                    <c:v>Priced nutritious foods and beverages at a lower cost while increasing the price of less nutritious foods and beverages</c:v>
                  </c:pt>
                </c:lvl>
                <c:lvl>
                  <c:pt idx="0">
                    <c:v>e.</c:v>
                  </c:pt>
                  <c:pt idx="1">
                    <c:v>d.</c:v>
                  </c:pt>
                  <c:pt idx="2">
                    <c:v>c.</c:v>
                  </c:pt>
                  <c:pt idx="3">
                    <c:v>b.</c:v>
                  </c:pt>
                  <c:pt idx="4">
                    <c:v>a.</c:v>
                  </c:pt>
                </c:lvl>
              </c:multiLvlStrCache>
            </c:multiLvlStrRef>
          </c:cat>
          <c:val>
            <c:numRef>
              <c:f>DQ35_1!$D$2:$D$6</c:f>
              <c:numCache>
                <c:formatCode>General</c:formatCode>
                <c:ptCount val="5"/>
                <c:pt idx="0">
                  <c:v>20.399999999999999</c:v>
                </c:pt>
                <c:pt idx="1">
                  <c:v>35</c:v>
                </c:pt>
                <c:pt idx="2">
                  <c:v>51.3</c:v>
                </c:pt>
                <c:pt idx="3">
                  <c:v>41.2</c:v>
                </c:pt>
                <c:pt idx="4">
                  <c:v>13.5</c:v>
                </c:pt>
              </c:numCache>
            </c:numRef>
          </c:val>
        </c:ser>
        <c:ser>
          <c:idx val="1"/>
          <c:order val="1"/>
          <c:tx>
            <c:strRef>
              <c:f>DQ35_1!$E$1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DQ35_1!$B$2:$C$6</c:f>
              <c:multiLvlStrCache>
                <c:ptCount val="5"/>
                <c:lvl>
                  <c:pt idx="0">
                    <c:v>Provided opportunities for students to visit the cafeteria to learn about food safety, food preparation, or other nutrition-related topics</c:v>
                  </c:pt>
                  <c:pt idx="1">
                    <c:v>Conducted taste tests to determine food preferences for nutritious items</c:v>
                  </c:pt>
                  <c:pt idx="2">
                    <c:v>Provided information to students or families on the nutrition and caloric content of foods available</c:v>
                  </c:pt>
                  <c:pt idx="3">
                    <c:v>Collected suggestions from students, families, and school staff on nutritious food preferences and strategies to promote healthy eating</c:v>
                  </c:pt>
                  <c:pt idx="4">
                    <c:v>Priced nutritious foods and beverages at a lower cost while increasing the price of less nutritious foods and beverages</c:v>
                  </c:pt>
                </c:lvl>
                <c:lvl>
                  <c:pt idx="0">
                    <c:v>e.</c:v>
                  </c:pt>
                  <c:pt idx="1">
                    <c:v>d.</c:v>
                  </c:pt>
                  <c:pt idx="2">
                    <c:v>c.</c:v>
                  </c:pt>
                  <c:pt idx="3">
                    <c:v>b.</c:v>
                  </c:pt>
                  <c:pt idx="4">
                    <c:v>a.</c:v>
                  </c:pt>
                </c:lvl>
              </c:multiLvlStrCache>
            </c:multiLvlStrRef>
          </c:cat>
          <c:val>
            <c:numRef>
              <c:f>DQ35_1!$E$2:$E$6</c:f>
              <c:numCache>
                <c:formatCode>General</c:formatCode>
                <c:ptCount val="5"/>
                <c:pt idx="0">
                  <c:v>13.4</c:v>
                </c:pt>
                <c:pt idx="1">
                  <c:v>35.799999999999997</c:v>
                </c:pt>
                <c:pt idx="2">
                  <c:v>46.8</c:v>
                </c:pt>
                <c:pt idx="3">
                  <c:v>35.5</c:v>
                </c:pt>
                <c:pt idx="4">
                  <c:v>10.5</c:v>
                </c:pt>
              </c:numCache>
            </c:numRef>
          </c:val>
        </c:ser>
        <c:ser>
          <c:idx val="2"/>
          <c:order val="2"/>
          <c:tx>
            <c:strRef>
              <c:f>DQ35_1!$F$1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DQ35_1!$B$2:$C$6</c:f>
              <c:multiLvlStrCache>
                <c:ptCount val="5"/>
                <c:lvl>
                  <c:pt idx="0">
                    <c:v>Provided opportunities for students to visit the cafeteria to learn about food safety, food preparation, or other nutrition-related topics</c:v>
                  </c:pt>
                  <c:pt idx="1">
                    <c:v>Conducted taste tests to determine food preferences for nutritious items</c:v>
                  </c:pt>
                  <c:pt idx="2">
                    <c:v>Provided information to students or families on the nutrition and caloric content of foods available</c:v>
                  </c:pt>
                  <c:pt idx="3">
                    <c:v>Collected suggestions from students, families, and school staff on nutritious food preferences and strategies to promote healthy eating</c:v>
                  </c:pt>
                  <c:pt idx="4">
                    <c:v>Priced nutritious foods and beverages at a lower cost while increasing the price of less nutritious foods and beverages</c:v>
                  </c:pt>
                </c:lvl>
                <c:lvl>
                  <c:pt idx="0">
                    <c:v>e.</c:v>
                  </c:pt>
                  <c:pt idx="1">
                    <c:v>d.</c:v>
                  </c:pt>
                  <c:pt idx="2">
                    <c:v>c.</c:v>
                  </c:pt>
                  <c:pt idx="3">
                    <c:v>b.</c:v>
                  </c:pt>
                  <c:pt idx="4">
                    <c:v>a.</c:v>
                  </c:pt>
                </c:lvl>
              </c:multiLvlStrCache>
            </c:multiLvlStrRef>
          </c:cat>
          <c:val>
            <c:numRef>
              <c:f>DQ35_1!$F$2:$F$6</c:f>
              <c:numCache>
                <c:formatCode>General</c:formatCode>
                <c:ptCount val="5"/>
                <c:pt idx="0">
                  <c:v>14.2</c:v>
                </c:pt>
                <c:pt idx="1">
                  <c:v>29.8</c:v>
                </c:pt>
                <c:pt idx="2">
                  <c:v>47.9</c:v>
                </c:pt>
                <c:pt idx="3">
                  <c:v>32.200000000000003</c:v>
                </c:pt>
                <c:pt idx="4">
                  <c:v>9.6999999999999993</c:v>
                </c:pt>
              </c:numCache>
            </c:numRef>
          </c:val>
        </c:ser>
        <c:ser>
          <c:idx val="3"/>
          <c:order val="3"/>
          <c:tx>
            <c:strRef>
              <c:f>DQ35_1!$G$1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DQ35_1!$B$2:$C$6</c:f>
              <c:multiLvlStrCache>
                <c:ptCount val="5"/>
                <c:lvl>
                  <c:pt idx="0">
                    <c:v>Provided opportunities for students to visit the cafeteria to learn about food safety, food preparation, or other nutrition-related topics</c:v>
                  </c:pt>
                  <c:pt idx="1">
                    <c:v>Conducted taste tests to determine food preferences for nutritious items</c:v>
                  </c:pt>
                  <c:pt idx="2">
                    <c:v>Provided information to students or families on the nutrition and caloric content of foods available</c:v>
                  </c:pt>
                  <c:pt idx="3">
                    <c:v>Collected suggestions from students, families, and school staff on nutritious food preferences and strategies to promote healthy eating</c:v>
                  </c:pt>
                  <c:pt idx="4">
                    <c:v>Priced nutritious foods and beverages at a lower cost while increasing the price of less nutritious foods and beverages</c:v>
                  </c:pt>
                </c:lvl>
                <c:lvl>
                  <c:pt idx="0">
                    <c:v>e.</c:v>
                  </c:pt>
                  <c:pt idx="1">
                    <c:v>d.</c:v>
                  </c:pt>
                  <c:pt idx="2">
                    <c:v>c.</c:v>
                  </c:pt>
                  <c:pt idx="3">
                    <c:v>b.</c:v>
                  </c:pt>
                  <c:pt idx="4">
                    <c:v>a.</c:v>
                  </c:pt>
                </c:lvl>
              </c:multiLvlStrCache>
            </c:multiLvlStrRef>
          </c:cat>
          <c:val>
            <c:numRef>
              <c:f>DQ35_1!$G$2:$G$6</c:f>
              <c:numCache>
                <c:formatCode>General</c:formatCode>
                <c:ptCount val="5"/>
                <c:pt idx="0">
                  <c:v>30.7</c:v>
                </c:pt>
                <c:pt idx="1">
                  <c:v>41.1</c:v>
                </c:pt>
                <c:pt idx="2">
                  <c:v>57.2</c:v>
                </c:pt>
                <c:pt idx="3">
                  <c:v>54.6</c:v>
                </c:pt>
                <c:pt idx="4">
                  <c:v>19.5</c:v>
                </c:pt>
              </c:numCache>
            </c:numRef>
          </c:val>
        </c:ser>
        <c:dLbls>
          <c:showLegendKey val="0"/>
          <c:showVal val="1"/>
          <c:showCatName val="0"/>
          <c:showSerName val="0"/>
          <c:showPercent val="0"/>
          <c:showBubbleSize val="0"/>
        </c:dLbls>
        <c:gapWidth val="300"/>
        <c:overlap val="-4"/>
        <c:axId val="125979264"/>
        <c:axId val="125985152"/>
      </c:barChart>
      <c:catAx>
        <c:axId val="125979264"/>
        <c:scaling>
          <c:orientation val="minMax"/>
        </c:scaling>
        <c:delete val="0"/>
        <c:axPos val="l"/>
        <c:majorTickMark val="none"/>
        <c:minorTickMark val="none"/>
        <c:tickLblPos val="none"/>
        <c:spPr>
          <a:ln w="12700">
            <a:solidFill>
              <a:srgbClr val="000000"/>
            </a:solidFill>
            <a:prstDash val="solid"/>
          </a:ln>
        </c:spPr>
        <c:crossAx val="125985152"/>
        <c:crosses val="autoZero"/>
        <c:auto val="1"/>
        <c:lblAlgn val="ctr"/>
        <c:lblOffset val="100"/>
        <c:tickLblSkip val="1"/>
        <c:noMultiLvlLbl val="1"/>
      </c:catAx>
      <c:valAx>
        <c:axId val="12598515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5979264"/>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DQ35_2!$D$1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DQ35_2!$B$2:$C$6</c:f>
              <c:multiLvlStrCache>
                <c:ptCount val="5"/>
                <c:lvl>
                  <c:pt idx="0">
                    <c:v>Offered a self-serve salad bar to students</c:v>
                  </c:pt>
                  <c:pt idx="1">
                    <c:v>Used attractive displays for fruits and vegetables in the cafeteria</c:v>
                  </c:pt>
                  <c:pt idx="2">
                    <c:v>Placed fruits and vegetables near the cafeteria cashier, where they are easy to access</c:v>
                  </c:pt>
                  <c:pt idx="3">
                    <c:v>Planted a school food or vegetable garden</c:v>
                  </c:pt>
                  <c:pt idx="4">
                    <c:v>Served locally or regionally grown foods in the cafeteria or classrooms</c:v>
                  </c:pt>
                </c:lvl>
                <c:lvl>
                  <c:pt idx="0">
                    <c:v>j.</c:v>
                  </c:pt>
                  <c:pt idx="1">
                    <c:v>i.</c:v>
                  </c:pt>
                  <c:pt idx="2">
                    <c:v>h.</c:v>
                  </c:pt>
                  <c:pt idx="3">
                    <c:v>g.</c:v>
                  </c:pt>
                  <c:pt idx="4">
                    <c:v>f.</c:v>
                  </c:pt>
                </c:lvl>
              </c:multiLvlStrCache>
            </c:multiLvlStrRef>
          </c:cat>
          <c:val>
            <c:numRef>
              <c:f>DQ35_2!$D$2:$D$6</c:f>
              <c:numCache>
                <c:formatCode>General</c:formatCode>
                <c:ptCount val="5"/>
                <c:pt idx="0">
                  <c:v>45</c:v>
                </c:pt>
                <c:pt idx="1">
                  <c:v>73</c:v>
                </c:pt>
                <c:pt idx="2">
                  <c:v>83.7</c:v>
                </c:pt>
                <c:pt idx="3">
                  <c:v>12.1</c:v>
                </c:pt>
                <c:pt idx="4">
                  <c:v>25.3</c:v>
                </c:pt>
              </c:numCache>
            </c:numRef>
          </c:val>
        </c:ser>
        <c:ser>
          <c:idx val="1"/>
          <c:order val="1"/>
          <c:tx>
            <c:strRef>
              <c:f>DQ35_2!$E$1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DQ35_2!$B$2:$C$6</c:f>
              <c:multiLvlStrCache>
                <c:ptCount val="5"/>
                <c:lvl>
                  <c:pt idx="0">
                    <c:v>Offered a self-serve salad bar to students</c:v>
                  </c:pt>
                  <c:pt idx="1">
                    <c:v>Used attractive displays for fruits and vegetables in the cafeteria</c:v>
                  </c:pt>
                  <c:pt idx="2">
                    <c:v>Placed fruits and vegetables near the cafeteria cashier, where they are easy to access</c:v>
                  </c:pt>
                  <c:pt idx="3">
                    <c:v>Planted a school food or vegetable garden</c:v>
                  </c:pt>
                  <c:pt idx="4">
                    <c:v>Served locally or regionally grown foods in the cafeteria or classrooms</c:v>
                  </c:pt>
                </c:lvl>
                <c:lvl>
                  <c:pt idx="0">
                    <c:v>j.</c:v>
                  </c:pt>
                  <c:pt idx="1">
                    <c:v>i.</c:v>
                  </c:pt>
                  <c:pt idx="2">
                    <c:v>h.</c:v>
                  </c:pt>
                  <c:pt idx="3">
                    <c:v>g.</c:v>
                  </c:pt>
                  <c:pt idx="4">
                    <c:v>f.</c:v>
                  </c:pt>
                </c:lvl>
              </c:multiLvlStrCache>
            </c:multiLvlStrRef>
          </c:cat>
          <c:val>
            <c:numRef>
              <c:f>DQ35_2!$E$2:$E$6</c:f>
              <c:numCache>
                <c:formatCode>General</c:formatCode>
                <c:ptCount val="5"/>
                <c:pt idx="0">
                  <c:v>48.5</c:v>
                </c:pt>
                <c:pt idx="1">
                  <c:v>73.599999999999994</c:v>
                </c:pt>
                <c:pt idx="2">
                  <c:v>86.1</c:v>
                </c:pt>
                <c:pt idx="3">
                  <c:v>12.5</c:v>
                </c:pt>
                <c:pt idx="4">
                  <c:v>35.6</c:v>
                </c:pt>
              </c:numCache>
            </c:numRef>
          </c:val>
        </c:ser>
        <c:ser>
          <c:idx val="2"/>
          <c:order val="2"/>
          <c:tx>
            <c:strRef>
              <c:f>DQ35_2!$F$1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DQ35_2!$B$2:$C$6</c:f>
              <c:multiLvlStrCache>
                <c:ptCount val="5"/>
                <c:lvl>
                  <c:pt idx="0">
                    <c:v>Offered a self-serve salad bar to students</c:v>
                  </c:pt>
                  <c:pt idx="1">
                    <c:v>Used attractive displays for fruits and vegetables in the cafeteria</c:v>
                  </c:pt>
                  <c:pt idx="2">
                    <c:v>Placed fruits and vegetables near the cafeteria cashier, where they are easy to access</c:v>
                  </c:pt>
                  <c:pt idx="3">
                    <c:v>Planted a school food or vegetable garden</c:v>
                  </c:pt>
                  <c:pt idx="4">
                    <c:v>Served locally or regionally grown foods in the cafeteria or classrooms</c:v>
                  </c:pt>
                </c:lvl>
                <c:lvl>
                  <c:pt idx="0">
                    <c:v>j.</c:v>
                  </c:pt>
                  <c:pt idx="1">
                    <c:v>i.</c:v>
                  </c:pt>
                  <c:pt idx="2">
                    <c:v>h.</c:v>
                  </c:pt>
                  <c:pt idx="3">
                    <c:v>g.</c:v>
                  </c:pt>
                  <c:pt idx="4">
                    <c:v>f.</c:v>
                  </c:pt>
                </c:lvl>
              </c:multiLvlStrCache>
            </c:multiLvlStrRef>
          </c:cat>
          <c:val>
            <c:numRef>
              <c:f>DQ35_2!$F$2:$F$6</c:f>
              <c:numCache>
                <c:formatCode>General</c:formatCode>
                <c:ptCount val="5"/>
                <c:pt idx="0">
                  <c:v>37.299999999999997</c:v>
                </c:pt>
                <c:pt idx="1">
                  <c:v>72.7</c:v>
                </c:pt>
                <c:pt idx="2">
                  <c:v>79.400000000000006</c:v>
                </c:pt>
                <c:pt idx="3">
                  <c:v>11.3</c:v>
                </c:pt>
                <c:pt idx="4">
                  <c:v>22.6</c:v>
                </c:pt>
              </c:numCache>
            </c:numRef>
          </c:val>
        </c:ser>
        <c:ser>
          <c:idx val="3"/>
          <c:order val="3"/>
          <c:tx>
            <c:strRef>
              <c:f>DQ35_2!$G$1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DQ35_2!$B$2:$C$6</c:f>
              <c:multiLvlStrCache>
                <c:ptCount val="5"/>
                <c:lvl>
                  <c:pt idx="0">
                    <c:v>Offered a self-serve salad bar to students</c:v>
                  </c:pt>
                  <c:pt idx="1">
                    <c:v>Used attractive displays for fruits and vegetables in the cafeteria</c:v>
                  </c:pt>
                  <c:pt idx="2">
                    <c:v>Placed fruits and vegetables near the cafeteria cashier, where they are easy to access</c:v>
                  </c:pt>
                  <c:pt idx="3">
                    <c:v>Planted a school food or vegetable garden</c:v>
                  </c:pt>
                  <c:pt idx="4">
                    <c:v>Served locally or regionally grown foods in the cafeteria or classrooms</c:v>
                  </c:pt>
                </c:lvl>
                <c:lvl>
                  <c:pt idx="0">
                    <c:v>j.</c:v>
                  </c:pt>
                  <c:pt idx="1">
                    <c:v>i.</c:v>
                  </c:pt>
                  <c:pt idx="2">
                    <c:v>h.</c:v>
                  </c:pt>
                  <c:pt idx="3">
                    <c:v>g.</c:v>
                  </c:pt>
                  <c:pt idx="4">
                    <c:v>f.</c:v>
                  </c:pt>
                </c:lvl>
              </c:multiLvlStrCache>
            </c:multiLvlStrRef>
          </c:cat>
          <c:val>
            <c:numRef>
              <c:f>DQ35_2!$G$2:$G$6</c:f>
              <c:numCache>
                <c:formatCode>General</c:formatCode>
                <c:ptCount val="5"/>
                <c:pt idx="0">
                  <c:v>53.1</c:v>
                </c:pt>
                <c:pt idx="1">
                  <c:v>73.2</c:v>
                </c:pt>
                <c:pt idx="2">
                  <c:v>88</c:v>
                </c:pt>
                <c:pt idx="3">
                  <c:v>13</c:v>
                </c:pt>
                <c:pt idx="4">
                  <c:v>24.7</c:v>
                </c:pt>
              </c:numCache>
            </c:numRef>
          </c:val>
        </c:ser>
        <c:dLbls>
          <c:showLegendKey val="0"/>
          <c:showVal val="1"/>
          <c:showCatName val="0"/>
          <c:showSerName val="0"/>
          <c:showPercent val="0"/>
          <c:showBubbleSize val="0"/>
        </c:dLbls>
        <c:gapWidth val="300"/>
        <c:overlap val="-4"/>
        <c:axId val="126201856"/>
        <c:axId val="126204928"/>
      </c:barChart>
      <c:catAx>
        <c:axId val="126201856"/>
        <c:scaling>
          <c:orientation val="minMax"/>
        </c:scaling>
        <c:delete val="0"/>
        <c:axPos val="l"/>
        <c:majorTickMark val="none"/>
        <c:minorTickMark val="none"/>
        <c:tickLblPos val="none"/>
        <c:spPr>
          <a:ln w="12700">
            <a:solidFill>
              <a:srgbClr val="000000"/>
            </a:solidFill>
            <a:prstDash val="solid"/>
          </a:ln>
        </c:spPr>
        <c:crossAx val="126204928"/>
        <c:crosses val="autoZero"/>
        <c:auto val="1"/>
        <c:lblAlgn val="ctr"/>
        <c:lblOffset val="100"/>
        <c:tickLblSkip val="1"/>
        <c:noMultiLvlLbl val="1"/>
      </c:catAx>
      <c:valAx>
        <c:axId val="12620492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6201856"/>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DQ35_3!$D$1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DQ35_3!$B$2:$C$5</c:f>
              <c:multiLvlStrCache>
                <c:ptCount val="4"/>
                <c:lvl>
                  <c:pt idx="0">
                    <c:v>Prohibited less nutritious foods and beverages (e.g., candy, baked goods) from being sold for fundraising purposes</c:v>
                  </c:pt>
                  <c:pt idx="1">
                    <c:v>Prohibited school staff from giving students food or food coupons as a reward for good behavior or good academic performance</c:v>
                  </c:pt>
                  <c:pt idx="2">
                    <c:v>Encouraged students to drink plain water</c:v>
                  </c:pt>
                  <c:pt idx="3">
                    <c:v>Labeled healthful foods with appealing names (e.g., crunchy carrots)</c:v>
                  </c:pt>
                </c:lvl>
                <c:lvl>
                  <c:pt idx="0">
                    <c:v>n.</c:v>
                  </c:pt>
                  <c:pt idx="1">
                    <c:v>m.</c:v>
                  </c:pt>
                  <c:pt idx="2">
                    <c:v>l.</c:v>
                  </c:pt>
                  <c:pt idx="3">
                    <c:v>k.</c:v>
                  </c:pt>
                </c:lvl>
              </c:multiLvlStrCache>
            </c:multiLvlStrRef>
          </c:cat>
          <c:val>
            <c:numRef>
              <c:f>DQ35_3!$D$2:$D$5</c:f>
              <c:numCache>
                <c:formatCode>General</c:formatCode>
                <c:ptCount val="4"/>
                <c:pt idx="0">
                  <c:v>21.4</c:v>
                </c:pt>
                <c:pt idx="1">
                  <c:v>15.1</c:v>
                </c:pt>
                <c:pt idx="2">
                  <c:v>76.2</c:v>
                </c:pt>
                <c:pt idx="3">
                  <c:v>41.5</c:v>
                </c:pt>
              </c:numCache>
            </c:numRef>
          </c:val>
        </c:ser>
        <c:ser>
          <c:idx val="1"/>
          <c:order val="1"/>
          <c:tx>
            <c:strRef>
              <c:f>DQ35_3!$E$1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DQ35_3!$B$2:$C$5</c:f>
              <c:multiLvlStrCache>
                <c:ptCount val="4"/>
                <c:lvl>
                  <c:pt idx="0">
                    <c:v>Prohibited less nutritious foods and beverages (e.g., candy, baked goods) from being sold for fundraising purposes</c:v>
                  </c:pt>
                  <c:pt idx="1">
                    <c:v>Prohibited school staff from giving students food or food coupons as a reward for good behavior or good academic performance</c:v>
                  </c:pt>
                  <c:pt idx="2">
                    <c:v>Encouraged students to drink plain water</c:v>
                  </c:pt>
                  <c:pt idx="3">
                    <c:v>Labeled healthful foods with appealing names (e.g., crunchy carrots)</c:v>
                  </c:pt>
                </c:lvl>
                <c:lvl>
                  <c:pt idx="0">
                    <c:v>n.</c:v>
                  </c:pt>
                  <c:pt idx="1">
                    <c:v>m.</c:v>
                  </c:pt>
                  <c:pt idx="2">
                    <c:v>l.</c:v>
                  </c:pt>
                  <c:pt idx="3">
                    <c:v>k.</c:v>
                  </c:pt>
                </c:lvl>
              </c:multiLvlStrCache>
            </c:multiLvlStrRef>
          </c:cat>
          <c:val>
            <c:numRef>
              <c:f>DQ35_3!$E$2:$E$5</c:f>
              <c:numCache>
                <c:formatCode>General</c:formatCode>
                <c:ptCount val="4"/>
                <c:pt idx="0">
                  <c:v>10.7</c:v>
                </c:pt>
                <c:pt idx="1">
                  <c:v>14.9</c:v>
                </c:pt>
                <c:pt idx="2">
                  <c:v>70.400000000000006</c:v>
                </c:pt>
                <c:pt idx="3">
                  <c:v>27.9</c:v>
                </c:pt>
              </c:numCache>
            </c:numRef>
          </c:val>
        </c:ser>
        <c:ser>
          <c:idx val="2"/>
          <c:order val="2"/>
          <c:tx>
            <c:strRef>
              <c:f>DQ35_3!$F$1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DQ35_3!$B$2:$C$5</c:f>
              <c:multiLvlStrCache>
                <c:ptCount val="4"/>
                <c:lvl>
                  <c:pt idx="0">
                    <c:v>Prohibited less nutritious foods and beverages (e.g., candy, baked goods) from being sold for fundraising purposes</c:v>
                  </c:pt>
                  <c:pt idx="1">
                    <c:v>Prohibited school staff from giving students food or food coupons as a reward for good behavior or good academic performance</c:v>
                  </c:pt>
                  <c:pt idx="2">
                    <c:v>Encouraged students to drink plain water</c:v>
                  </c:pt>
                  <c:pt idx="3">
                    <c:v>Labeled healthful foods with appealing names (e.g., crunchy carrots)</c:v>
                  </c:pt>
                </c:lvl>
                <c:lvl>
                  <c:pt idx="0">
                    <c:v>n.</c:v>
                  </c:pt>
                  <c:pt idx="1">
                    <c:v>m.</c:v>
                  </c:pt>
                  <c:pt idx="2">
                    <c:v>l.</c:v>
                  </c:pt>
                  <c:pt idx="3">
                    <c:v>k.</c:v>
                  </c:pt>
                </c:lvl>
              </c:multiLvlStrCache>
            </c:multiLvlStrRef>
          </c:cat>
          <c:val>
            <c:numRef>
              <c:f>DQ35_3!$F$2:$F$5</c:f>
              <c:numCache>
                <c:formatCode>General</c:formatCode>
                <c:ptCount val="4"/>
                <c:pt idx="0">
                  <c:v>21.7</c:v>
                </c:pt>
                <c:pt idx="1">
                  <c:v>14.7</c:v>
                </c:pt>
                <c:pt idx="2">
                  <c:v>74.5</c:v>
                </c:pt>
                <c:pt idx="3">
                  <c:v>43.3</c:v>
                </c:pt>
              </c:numCache>
            </c:numRef>
          </c:val>
        </c:ser>
        <c:ser>
          <c:idx val="3"/>
          <c:order val="3"/>
          <c:tx>
            <c:strRef>
              <c:f>DQ35_3!$G$1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DQ35_3!$B$2:$C$5</c:f>
              <c:multiLvlStrCache>
                <c:ptCount val="4"/>
                <c:lvl>
                  <c:pt idx="0">
                    <c:v>Prohibited less nutritious foods and beverages (e.g., candy, baked goods) from being sold for fundraising purposes</c:v>
                  </c:pt>
                  <c:pt idx="1">
                    <c:v>Prohibited school staff from giving students food or food coupons as a reward for good behavior or good academic performance</c:v>
                  </c:pt>
                  <c:pt idx="2">
                    <c:v>Encouraged students to drink plain water</c:v>
                  </c:pt>
                  <c:pt idx="3">
                    <c:v>Labeled healthful foods with appealing names (e.g., crunchy carrots)</c:v>
                  </c:pt>
                </c:lvl>
                <c:lvl>
                  <c:pt idx="0">
                    <c:v>n.</c:v>
                  </c:pt>
                  <c:pt idx="1">
                    <c:v>m.</c:v>
                  </c:pt>
                  <c:pt idx="2">
                    <c:v>l.</c:v>
                  </c:pt>
                  <c:pt idx="3">
                    <c:v>k.</c:v>
                  </c:pt>
                </c:lvl>
              </c:multiLvlStrCache>
            </c:multiLvlStrRef>
          </c:cat>
          <c:val>
            <c:numRef>
              <c:f>DQ35_3!$G$2:$G$5</c:f>
              <c:numCache>
                <c:formatCode>General</c:formatCode>
                <c:ptCount val="4"/>
                <c:pt idx="0">
                  <c:v>25.1</c:v>
                </c:pt>
                <c:pt idx="1">
                  <c:v>15.6</c:v>
                </c:pt>
                <c:pt idx="2">
                  <c:v>80.5</c:v>
                </c:pt>
                <c:pt idx="3">
                  <c:v>44.4</c:v>
                </c:pt>
              </c:numCache>
            </c:numRef>
          </c:val>
        </c:ser>
        <c:dLbls>
          <c:showLegendKey val="0"/>
          <c:showVal val="1"/>
          <c:showCatName val="0"/>
          <c:showSerName val="0"/>
          <c:showPercent val="0"/>
          <c:showBubbleSize val="0"/>
        </c:dLbls>
        <c:gapWidth val="300"/>
        <c:overlap val="-4"/>
        <c:axId val="126470400"/>
        <c:axId val="125816832"/>
      </c:barChart>
      <c:catAx>
        <c:axId val="126470400"/>
        <c:scaling>
          <c:orientation val="minMax"/>
        </c:scaling>
        <c:delete val="0"/>
        <c:axPos val="l"/>
        <c:majorTickMark val="none"/>
        <c:minorTickMark val="none"/>
        <c:tickLblPos val="none"/>
        <c:spPr>
          <a:ln w="12700">
            <a:solidFill>
              <a:srgbClr val="000000"/>
            </a:solidFill>
            <a:prstDash val="solid"/>
          </a:ln>
        </c:spPr>
        <c:crossAx val="125816832"/>
        <c:crosses val="autoZero"/>
        <c:auto val="1"/>
        <c:lblAlgn val="ctr"/>
        <c:lblOffset val="100"/>
        <c:tickLblSkip val="1"/>
        <c:noMultiLvlLbl val="1"/>
      </c:catAx>
      <c:valAx>
        <c:axId val="12581683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6470400"/>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DQ36_1!$D$1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DQ36_1!$B$2:$C$6</c:f>
              <c:multiLvlStrCache>
                <c:ptCount val="5"/>
                <c:lvl>
                  <c:pt idx="0">
                    <c:v>In curricula or other educational materials (including assignment books, school supplies, book covers, and electronic media)</c:v>
                  </c:pt>
                  <c:pt idx="1">
                    <c:v>In school publications (e.g., newsletters, newspapers, web sites, or other school publications)</c:v>
                  </c:pt>
                  <c:pt idx="2">
                    <c:v>On school buses or other vehicles used to transport students</c:v>
                  </c:pt>
                  <c:pt idx="3">
                    <c:v>On school grounds including on the outside of the school building, on playing fields, or other areas of the campus</c:v>
                  </c:pt>
                  <c:pt idx="4">
                    <c:v>In the school building</c:v>
                  </c:pt>
                </c:lvl>
                <c:lvl>
                  <c:pt idx="0">
                    <c:v>e.</c:v>
                  </c:pt>
                  <c:pt idx="1">
                    <c:v>d.</c:v>
                  </c:pt>
                  <c:pt idx="2">
                    <c:v>c.</c:v>
                  </c:pt>
                  <c:pt idx="3">
                    <c:v>b.</c:v>
                  </c:pt>
                  <c:pt idx="4">
                    <c:v>a.</c:v>
                  </c:pt>
                </c:lvl>
              </c:multiLvlStrCache>
            </c:multiLvlStrRef>
          </c:cat>
          <c:val>
            <c:numRef>
              <c:f>DQ36_1!$D$2:$D$6</c:f>
              <c:numCache>
                <c:formatCode>General</c:formatCode>
                <c:ptCount val="5"/>
                <c:pt idx="0">
                  <c:v>64.099999999999994</c:v>
                </c:pt>
                <c:pt idx="1">
                  <c:v>49</c:v>
                </c:pt>
                <c:pt idx="2">
                  <c:v>72.3</c:v>
                </c:pt>
                <c:pt idx="3">
                  <c:v>45.2</c:v>
                </c:pt>
                <c:pt idx="4">
                  <c:v>59.1</c:v>
                </c:pt>
              </c:numCache>
            </c:numRef>
          </c:val>
        </c:ser>
        <c:ser>
          <c:idx val="1"/>
          <c:order val="1"/>
          <c:tx>
            <c:strRef>
              <c:f>DQ36_1!$E$1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DQ36_1!$B$2:$C$6</c:f>
              <c:multiLvlStrCache>
                <c:ptCount val="5"/>
                <c:lvl>
                  <c:pt idx="0">
                    <c:v>In curricula or other educational materials (including assignment books, school supplies, book covers, and electronic media)</c:v>
                  </c:pt>
                  <c:pt idx="1">
                    <c:v>In school publications (e.g., newsletters, newspapers, web sites, or other school publications)</c:v>
                  </c:pt>
                  <c:pt idx="2">
                    <c:v>On school buses or other vehicles used to transport students</c:v>
                  </c:pt>
                  <c:pt idx="3">
                    <c:v>On school grounds including on the outside of the school building, on playing fields, or other areas of the campus</c:v>
                  </c:pt>
                  <c:pt idx="4">
                    <c:v>In the school building</c:v>
                  </c:pt>
                </c:lvl>
                <c:lvl>
                  <c:pt idx="0">
                    <c:v>e.</c:v>
                  </c:pt>
                  <c:pt idx="1">
                    <c:v>d.</c:v>
                  </c:pt>
                  <c:pt idx="2">
                    <c:v>c.</c:v>
                  </c:pt>
                  <c:pt idx="3">
                    <c:v>b.</c:v>
                  </c:pt>
                  <c:pt idx="4">
                    <c:v>a.</c:v>
                  </c:pt>
                </c:lvl>
              </c:multiLvlStrCache>
            </c:multiLvlStrRef>
          </c:cat>
          <c:val>
            <c:numRef>
              <c:f>DQ36_1!$E$2:$E$6</c:f>
              <c:numCache>
                <c:formatCode>General</c:formatCode>
                <c:ptCount val="5"/>
                <c:pt idx="0">
                  <c:v>46.3</c:v>
                </c:pt>
                <c:pt idx="1">
                  <c:v>39.299999999999997</c:v>
                </c:pt>
                <c:pt idx="2">
                  <c:v>61.9</c:v>
                </c:pt>
                <c:pt idx="3">
                  <c:v>33.1</c:v>
                </c:pt>
                <c:pt idx="4">
                  <c:v>35.6</c:v>
                </c:pt>
              </c:numCache>
            </c:numRef>
          </c:val>
        </c:ser>
        <c:ser>
          <c:idx val="2"/>
          <c:order val="2"/>
          <c:tx>
            <c:strRef>
              <c:f>DQ36_1!$F$1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DQ36_1!$B$2:$C$6</c:f>
              <c:multiLvlStrCache>
                <c:ptCount val="5"/>
                <c:lvl>
                  <c:pt idx="0">
                    <c:v>In curricula or other educational materials (including assignment books, school supplies, book covers, and electronic media)</c:v>
                  </c:pt>
                  <c:pt idx="1">
                    <c:v>In school publications (e.g., newsletters, newspapers, web sites, or other school publications)</c:v>
                  </c:pt>
                  <c:pt idx="2">
                    <c:v>On school buses or other vehicles used to transport students</c:v>
                  </c:pt>
                  <c:pt idx="3">
                    <c:v>On school grounds including on the outside of the school building, on playing fields, or other areas of the campus</c:v>
                  </c:pt>
                  <c:pt idx="4">
                    <c:v>In the school building</c:v>
                  </c:pt>
                </c:lvl>
                <c:lvl>
                  <c:pt idx="0">
                    <c:v>e.</c:v>
                  </c:pt>
                  <c:pt idx="1">
                    <c:v>d.</c:v>
                  </c:pt>
                  <c:pt idx="2">
                    <c:v>c.</c:v>
                  </c:pt>
                  <c:pt idx="3">
                    <c:v>b.</c:v>
                  </c:pt>
                  <c:pt idx="4">
                    <c:v>a.</c:v>
                  </c:pt>
                </c:lvl>
              </c:multiLvlStrCache>
            </c:multiLvlStrRef>
          </c:cat>
          <c:val>
            <c:numRef>
              <c:f>DQ36_1!$F$2:$F$6</c:f>
              <c:numCache>
                <c:formatCode>General</c:formatCode>
                <c:ptCount val="5"/>
                <c:pt idx="0">
                  <c:v>68.3</c:v>
                </c:pt>
                <c:pt idx="1">
                  <c:v>55</c:v>
                </c:pt>
                <c:pt idx="2">
                  <c:v>71</c:v>
                </c:pt>
                <c:pt idx="3">
                  <c:v>54.4</c:v>
                </c:pt>
                <c:pt idx="4">
                  <c:v>63.4</c:v>
                </c:pt>
              </c:numCache>
            </c:numRef>
          </c:val>
        </c:ser>
        <c:ser>
          <c:idx val="3"/>
          <c:order val="3"/>
          <c:tx>
            <c:strRef>
              <c:f>DQ36_1!$G$1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DQ36_1!$B$2:$C$6</c:f>
              <c:multiLvlStrCache>
                <c:ptCount val="5"/>
                <c:lvl>
                  <c:pt idx="0">
                    <c:v>In curricula or other educational materials (including assignment books, school supplies, book covers, and electronic media)</c:v>
                  </c:pt>
                  <c:pt idx="1">
                    <c:v>In school publications (e.g., newsletters, newspapers, web sites, or other school publications)</c:v>
                  </c:pt>
                  <c:pt idx="2">
                    <c:v>On school buses or other vehicles used to transport students</c:v>
                  </c:pt>
                  <c:pt idx="3">
                    <c:v>On school grounds including on the outside of the school building, on playing fields, or other areas of the campus</c:v>
                  </c:pt>
                  <c:pt idx="4">
                    <c:v>In the school building</c:v>
                  </c:pt>
                </c:lvl>
                <c:lvl>
                  <c:pt idx="0">
                    <c:v>e.</c:v>
                  </c:pt>
                  <c:pt idx="1">
                    <c:v>d.</c:v>
                  </c:pt>
                  <c:pt idx="2">
                    <c:v>c.</c:v>
                  </c:pt>
                  <c:pt idx="3">
                    <c:v>b.</c:v>
                  </c:pt>
                  <c:pt idx="4">
                    <c:v>a.</c:v>
                  </c:pt>
                </c:lvl>
              </c:multiLvlStrCache>
            </c:multiLvlStrRef>
          </c:cat>
          <c:val>
            <c:numRef>
              <c:f>DQ36_1!$G$2:$G$6</c:f>
              <c:numCache>
                <c:formatCode>General</c:formatCode>
                <c:ptCount val="5"/>
                <c:pt idx="0">
                  <c:v>65.599999999999994</c:v>
                </c:pt>
                <c:pt idx="1">
                  <c:v>45.1</c:v>
                </c:pt>
                <c:pt idx="2">
                  <c:v>77.900000000000006</c:v>
                </c:pt>
                <c:pt idx="3">
                  <c:v>38</c:v>
                </c:pt>
                <c:pt idx="4">
                  <c:v>62.8</c:v>
                </c:pt>
              </c:numCache>
            </c:numRef>
          </c:val>
        </c:ser>
        <c:dLbls>
          <c:showLegendKey val="0"/>
          <c:showVal val="1"/>
          <c:showCatName val="0"/>
          <c:showSerName val="0"/>
          <c:showPercent val="0"/>
          <c:showBubbleSize val="0"/>
        </c:dLbls>
        <c:gapWidth val="300"/>
        <c:overlap val="-4"/>
        <c:axId val="126682240"/>
        <c:axId val="126683776"/>
      </c:barChart>
      <c:catAx>
        <c:axId val="126682240"/>
        <c:scaling>
          <c:orientation val="minMax"/>
        </c:scaling>
        <c:delete val="0"/>
        <c:axPos val="l"/>
        <c:majorTickMark val="none"/>
        <c:minorTickMark val="none"/>
        <c:tickLblPos val="none"/>
        <c:spPr>
          <a:ln w="12700">
            <a:solidFill>
              <a:srgbClr val="000000"/>
            </a:solidFill>
            <a:prstDash val="solid"/>
          </a:ln>
        </c:spPr>
        <c:crossAx val="126683776"/>
        <c:crosses val="autoZero"/>
        <c:auto val="1"/>
        <c:lblAlgn val="ctr"/>
        <c:lblOffset val="100"/>
        <c:tickLblSkip val="1"/>
        <c:noMultiLvlLbl val="1"/>
      </c:catAx>
      <c:valAx>
        <c:axId val="12668377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6682240"/>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DQ37_1!$D$1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DQ37_1!$B$2:$C$4</c:f>
              <c:multiLvlStrCache>
                <c:ptCount val="3"/>
                <c:lvl>
                  <c:pt idx="0">
                    <c:v>No</c:v>
                  </c:pt>
                  <c:pt idx="1">
                    <c:v>Yes, in certain locations</c:v>
                  </c:pt>
                  <c:pt idx="2">
                    <c:v>Yes, in all locations</c:v>
                  </c:pt>
                </c:lvl>
                <c:lvl>
                  <c:pt idx="0">
                    <c:v>c.</c:v>
                  </c:pt>
                  <c:pt idx="1">
                    <c:v>b.</c:v>
                  </c:pt>
                  <c:pt idx="2">
                    <c:v>a.</c:v>
                  </c:pt>
                </c:lvl>
              </c:multiLvlStrCache>
            </c:multiLvlStrRef>
          </c:cat>
          <c:val>
            <c:numRef>
              <c:f>DQ37_1!$D$2:$D$4</c:f>
              <c:numCache>
                <c:formatCode>General</c:formatCode>
                <c:ptCount val="3"/>
                <c:pt idx="0">
                  <c:v>19.3</c:v>
                </c:pt>
                <c:pt idx="1">
                  <c:v>40.799999999999997</c:v>
                </c:pt>
                <c:pt idx="2">
                  <c:v>39.9</c:v>
                </c:pt>
              </c:numCache>
            </c:numRef>
          </c:val>
        </c:ser>
        <c:ser>
          <c:idx val="1"/>
          <c:order val="1"/>
          <c:tx>
            <c:strRef>
              <c:f>DQ37_1!$E$1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DQ37_1!$B$2:$C$4</c:f>
              <c:multiLvlStrCache>
                <c:ptCount val="3"/>
                <c:lvl>
                  <c:pt idx="0">
                    <c:v>No</c:v>
                  </c:pt>
                  <c:pt idx="1">
                    <c:v>Yes, in certain locations</c:v>
                  </c:pt>
                  <c:pt idx="2">
                    <c:v>Yes, in all locations</c:v>
                  </c:pt>
                </c:lvl>
                <c:lvl>
                  <c:pt idx="0">
                    <c:v>c.</c:v>
                  </c:pt>
                  <c:pt idx="1">
                    <c:v>b.</c:v>
                  </c:pt>
                  <c:pt idx="2">
                    <c:v>a.</c:v>
                  </c:pt>
                </c:lvl>
              </c:multiLvlStrCache>
            </c:multiLvlStrRef>
          </c:cat>
          <c:val>
            <c:numRef>
              <c:f>DQ37_1!$E$2:$E$4</c:f>
              <c:numCache>
                <c:formatCode>General</c:formatCode>
                <c:ptCount val="3"/>
                <c:pt idx="0">
                  <c:v>2.6</c:v>
                </c:pt>
                <c:pt idx="1">
                  <c:v>40.299999999999997</c:v>
                </c:pt>
                <c:pt idx="2">
                  <c:v>57.1</c:v>
                </c:pt>
              </c:numCache>
            </c:numRef>
          </c:val>
        </c:ser>
        <c:ser>
          <c:idx val="2"/>
          <c:order val="2"/>
          <c:tx>
            <c:strRef>
              <c:f>DQ37_1!$F$1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DQ37_1!$B$2:$C$4</c:f>
              <c:multiLvlStrCache>
                <c:ptCount val="3"/>
                <c:lvl>
                  <c:pt idx="0">
                    <c:v>No</c:v>
                  </c:pt>
                  <c:pt idx="1">
                    <c:v>Yes, in certain locations</c:v>
                  </c:pt>
                  <c:pt idx="2">
                    <c:v>Yes, in all locations</c:v>
                  </c:pt>
                </c:lvl>
                <c:lvl>
                  <c:pt idx="0">
                    <c:v>c.</c:v>
                  </c:pt>
                  <c:pt idx="1">
                    <c:v>b.</c:v>
                  </c:pt>
                  <c:pt idx="2">
                    <c:v>a.</c:v>
                  </c:pt>
                </c:lvl>
              </c:multiLvlStrCache>
            </c:multiLvlStrRef>
          </c:cat>
          <c:val>
            <c:numRef>
              <c:f>DQ37_1!$F$2:$F$4</c:f>
              <c:numCache>
                <c:formatCode>General</c:formatCode>
                <c:ptCount val="3"/>
                <c:pt idx="0">
                  <c:v>32.5</c:v>
                </c:pt>
                <c:pt idx="1">
                  <c:v>45.1</c:v>
                </c:pt>
                <c:pt idx="2">
                  <c:v>22.3</c:v>
                </c:pt>
              </c:numCache>
            </c:numRef>
          </c:val>
        </c:ser>
        <c:ser>
          <c:idx val="3"/>
          <c:order val="3"/>
          <c:tx>
            <c:strRef>
              <c:f>DQ37_1!$G$1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DQ37_1!$B$2:$C$4</c:f>
              <c:multiLvlStrCache>
                <c:ptCount val="3"/>
                <c:lvl>
                  <c:pt idx="0">
                    <c:v>No</c:v>
                  </c:pt>
                  <c:pt idx="1">
                    <c:v>Yes, in certain locations</c:v>
                  </c:pt>
                  <c:pt idx="2">
                    <c:v>Yes, in all locations</c:v>
                  </c:pt>
                </c:lvl>
                <c:lvl>
                  <c:pt idx="0">
                    <c:v>c.</c:v>
                  </c:pt>
                  <c:pt idx="1">
                    <c:v>b.</c:v>
                  </c:pt>
                  <c:pt idx="2">
                    <c:v>a.</c:v>
                  </c:pt>
                </c:lvl>
              </c:multiLvlStrCache>
            </c:multiLvlStrRef>
          </c:cat>
          <c:val>
            <c:numRef>
              <c:f>DQ37_1!$G$2:$G$4</c:f>
              <c:numCache>
                <c:formatCode>General</c:formatCode>
                <c:ptCount val="3"/>
                <c:pt idx="0">
                  <c:v>8.1</c:v>
                </c:pt>
                <c:pt idx="1">
                  <c:v>35.299999999999997</c:v>
                </c:pt>
                <c:pt idx="2">
                  <c:v>56.5</c:v>
                </c:pt>
              </c:numCache>
            </c:numRef>
          </c:val>
        </c:ser>
        <c:dLbls>
          <c:showLegendKey val="0"/>
          <c:showVal val="1"/>
          <c:showCatName val="0"/>
          <c:showSerName val="0"/>
          <c:showPercent val="0"/>
          <c:showBubbleSize val="0"/>
        </c:dLbls>
        <c:gapWidth val="300"/>
        <c:overlap val="-4"/>
        <c:axId val="126216448"/>
        <c:axId val="126222720"/>
      </c:barChart>
      <c:catAx>
        <c:axId val="126216448"/>
        <c:scaling>
          <c:orientation val="minMax"/>
        </c:scaling>
        <c:delete val="0"/>
        <c:axPos val="l"/>
        <c:majorTickMark val="none"/>
        <c:minorTickMark val="none"/>
        <c:tickLblPos val="none"/>
        <c:spPr>
          <a:ln w="12700">
            <a:solidFill>
              <a:srgbClr val="000000"/>
            </a:solidFill>
            <a:prstDash val="solid"/>
          </a:ln>
        </c:spPr>
        <c:crossAx val="126222720"/>
        <c:crosses val="autoZero"/>
        <c:auto val="1"/>
        <c:lblAlgn val="ctr"/>
        <c:lblOffset val="100"/>
        <c:tickLblSkip val="1"/>
        <c:noMultiLvlLbl val="1"/>
      </c:catAx>
      <c:valAx>
        <c:axId val="12622272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6216448"/>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DQ37N_1!$D$2</c:f>
              <c:numCache>
                <c:formatCode>General</c:formatCode>
                <c:ptCount val="1"/>
                <c:pt idx="0">
                  <c:v>80.7</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DQ37N_1!$E$2</c:f>
              <c:numCache>
                <c:formatCode>General</c:formatCode>
                <c:ptCount val="1"/>
                <c:pt idx="0">
                  <c:v>97.4</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DQ37N_1!$F$2</c:f>
              <c:numCache>
                <c:formatCode>General</c:formatCode>
                <c:ptCount val="1"/>
                <c:pt idx="0">
                  <c:v>67.5</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DQ37N_1!$G$2</c:f>
              <c:numCache>
                <c:formatCode>General</c:formatCode>
                <c:ptCount val="1"/>
                <c:pt idx="0">
                  <c:v>91.9</c:v>
                </c:pt>
              </c:numCache>
            </c:numRef>
          </c:val>
        </c:ser>
        <c:dLbls>
          <c:showLegendKey val="0"/>
          <c:showVal val="1"/>
          <c:showCatName val="0"/>
          <c:showSerName val="0"/>
          <c:showPercent val="0"/>
          <c:showBubbleSize val="0"/>
        </c:dLbls>
        <c:gapWidth val="300"/>
        <c:overlap val="-4"/>
        <c:axId val="126736640"/>
        <c:axId val="126742528"/>
      </c:barChart>
      <c:catAx>
        <c:axId val="126736640"/>
        <c:scaling>
          <c:orientation val="minMax"/>
        </c:scaling>
        <c:delete val="0"/>
        <c:axPos val="l"/>
        <c:majorTickMark val="none"/>
        <c:minorTickMark val="none"/>
        <c:tickLblPos val="none"/>
        <c:spPr>
          <a:ln w="12700">
            <a:solidFill>
              <a:srgbClr val="000000"/>
            </a:solidFill>
            <a:prstDash val="solid"/>
          </a:ln>
        </c:spPr>
        <c:crossAx val="126742528"/>
        <c:crosses val="autoZero"/>
        <c:auto val="1"/>
        <c:lblAlgn val="ctr"/>
        <c:lblOffset val="100"/>
        <c:tickLblSkip val="1"/>
        <c:noMultiLvlLbl val="1"/>
      </c:catAx>
      <c:valAx>
        <c:axId val="12674252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6736640"/>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DQ38_1!$D$1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DQ38_1!$B$2:$C$6</c:f>
              <c:multiLvlStrCache>
                <c:ptCount val="5"/>
                <c:lvl>
                  <c:pt idx="0">
                    <c:v>Hallways throughout the school</c:v>
                  </c:pt>
                  <c:pt idx="1">
                    <c:v>Outdoor physical activity facilities and sports fields</c:v>
                  </c:pt>
                  <c:pt idx="2">
                    <c:v>Gymnasium or other indoor physical activity facilities</c:v>
                  </c:pt>
                  <c:pt idx="3">
                    <c:v>Cafeteria during lunch</c:v>
                  </c:pt>
                  <c:pt idx="4">
                    <c:v>Cafeteria during breakfast</c:v>
                  </c:pt>
                </c:lvl>
                <c:lvl>
                  <c:pt idx="0">
                    <c:v>e.</c:v>
                  </c:pt>
                  <c:pt idx="1">
                    <c:v>d.</c:v>
                  </c:pt>
                  <c:pt idx="2">
                    <c:v>c.</c:v>
                  </c:pt>
                  <c:pt idx="3">
                    <c:v>b.</c:v>
                  </c:pt>
                  <c:pt idx="4">
                    <c:v>a.</c:v>
                  </c:pt>
                </c:lvl>
              </c:multiLvlStrCache>
            </c:multiLvlStrRef>
          </c:cat>
          <c:val>
            <c:numRef>
              <c:f>DQ38_1!$D$2:$D$6</c:f>
              <c:numCache>
                <c:formatCode>General</c:formatCode>
                <c:ptCount val="5"/>
                <c:pt idx="0">
                  <c:v>98.6</c:v>
                </c:pt>
                <c:pt idx="1">
                  <c:v>80.8</c:v>
                </c:pt>
                <c:pt idx="2">
                  <c:v>94.9</c:v>
                </c:pt>
                <c:pt idx="3">
                  <c:v>94.8</c:v>
                </c:pt>
                <c:pt idx="4">
                  <c:v>92</c:v>
                </c:pt>
              </c:numCache>
            </c:numRef>
          </c:val>
        </c:ser>
        <c:ser>
          <c:idx val="1"/>
          <c:order val="1"/>
          <c:tx>
            <c:strRef>
              <c:f>DQ38_1!$E$1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DQ38_1!$B$2:$C$6</c:f>
              <c:multiLvlStrCache>
                <c:ptCount val="5"/>
                <c:lvl>
                  <c:pt idx="0">
                    <c:v>Hallways throughout the school</c:v>
                  </c:pt>
                  <c:pt idx="1">
                    <c:v>Outdoor physical activity facilities and sports fields</c:v>
                  </c:pt>
                  <c:pt idx="2">
                    <c:v>Gymnasium or other indoor physical activity facilities</c:v>
                  </c:pt>
                  <c:pt idx="3">
                    <c:v>Cafeteria during lunch</c:v>
                  </c:pt>
                  <c:pt idx="4">
                    <c:v>Cafeteria during breakfast</c:v>
                  </c:pt>
                </c:lvl>
                <c:lvl>
                  <c:pt idx="0">
                    <c:v>e.</c:v>
                  </c:pt>
                  <c:pt idx="1">
                    <c:v>d.</c:v>
                  </c:pt>
                  <c:pt idx="2">
                    <c:v>c.</c:v>
                  </c:pt>
                  <c:pt idx="3">
                    <c:v>b.</c:v>
                  </c:pt>
                  <c:pt idx="4">
                    <c:v>a.</c:v>
                  </c:pt>
                </c:lvl>
              </c:multiLvlStrCache>
            </c:multiLvlStrRef>
          </c:cat>
          <c:val>
            <c:numRef>
              <c:f>DQ38_1!$E$2:$E$6</c:f>
              <c:numCache>
                <c:formatCode>General</c:formatCode>
                <c:ptCount val="5"/>
                <c:pt idx="0">
                  <c:v>100</c:v>
                </c:pt>
                <c:pt idx="1">
                  <c:v>92.8</c:v>
                </c:pt>
                <c:pt idx="2">
                  <c:v>91.4</c:v>
                </c:pt>
                <c:pt idx="3">
                  <c:v>89</c:v>
                </c:pt>
                <c:pt idx="4">
                  <c:v>84.1</c:v>
                </c:pt>
              </c:numCache>
            </c:numRef>
          </c:val>
        </c:ser>
        <c:ser>
          <c:idx val="2"/>
          <c:order val="2"/>
          <c:tx>
            <c:strRef>
              <c:f>DQ38_1!$F$1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DQ38_1!$B$2:$C$6</c:f>
              <c:multiLvlStrCache>
                <c:ptCount val="5"/>
                <c:lvl>
                  <c:pt idx="0">
                    <c:v>Hallways throughout the school</c:v>
                  </c:pt>
                  <c:pt idx="1">
                    <c:v>Outdoor physical activity facilities and sports fields</c:v>
                  </c:pt>
                  <c:pt idx="2">
                    <c:v>Gymnasium or other indoor physical activity facilities</c:v>
                  </c:pt>
                  <c:pt idx="3">
                    <c:v>Cafeteria during lunch</c:v>
                  </c:pt>
                  <c:pt idx="4">
                    <c:v>Cafeteria during breakfast</c:v>
                  </c:pt>
                </c:lvl>
                <c:lvl>
                  <c:pt idx="0">
                    <c:v>e.</c:v>
                  </c:pt>
                  <c:pt idx="1">
                    <c:v>d.</c:v>
                  </c:pt>
                  <c:pt idx="2">
                    <c:v>c.</c:v>
                  </c:pt>
                  <c:pt idx="3">
                    <c:v>b.</c:v>
                  </c:pt>
                  <c:pt idx="4">
                    <c:v>a.</c:v>
                  </c:pt>
                </c:lvl>
              </c:multiLvlStrCache>
            </c:multiLvlStrRef>
          </c:cat>
          <c:val>
            <c:numRef>
              <c:f>DQ38_1!$F$2:$F$6</c:f>
              <c:numCache>
                <c:formatCode>General</c:formatCode>
                <c:ptCount val="5"/>
                <c:pt idx="0">
                  <c:v>97.9</c:v>
                </c:pt>
                <c:pt idx="1">
                  <c:v>71.099999999999994</c:v>
                </c:pt>
                <c:pt idx="2">
                  <c:v>94.1</c:v>
                </c:pt>
                <c:pt idx="3">
                  <c:v>94.4</c:v>
                </c:pt>
                <c:pt idx="4">
                  <c:v>90.2</c:v>
                </c:pt>
              </c:numCache>
            </c:numRef>
          </c:val>
        </c:ser>
        <c:ser>
          <c:idx val="3"/>
          <c:order val="3"/>
          <c:tx>
            <c:strRef>
              <c:f>DQ38_1!$G$1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DQ38_1!$B$2:$C$6</c:f>
              <c:multiLvlStrCache>
                <c:ptCount val="5"/>
                <c:lvl>
                  <c:pt idx="0">
                    <c:v>Hallways throughout the school</c:v>
                  </c:pt>
                  <c:pt idx="1">
                    <c:v>Outdoor physical activity facilities and sports fields</c:v>
                  </c:pt>
                  <c:pt idx="2">
                    <c:v>Gymnasium or other indoor physical activity facilities</c:v>
                  </c:pt>
                  <c:pt idx="3">
                    <c:v>Cafeteria during lunch</c:v>
                  </c:pt>
                  <c:pt idx="4">
                    <c:v>Cafeteria during breakfast</c:v>
                  </c:pt>
                </c:lvl>
                <c:lvl>
                  <c:pt idx="0">
                    <c:v>e.</c:v>
                  </c:pt>
                  <c:pt idx="1">
                    <c:v>d.</c:v>
                  </c:pt>
                  <c:pt idx="2">
                    <c:v>c.</c:v>
                  </c:pt>
                  <c:pt idx="3">
                    <c:v>b.</c:v>
                  </c:pt>
                  <c:pt idx="4">
                    <c:v>a.</c:v>
                  </c:pt>
                </c:lvl>
              </c:multiLvlStrCache>
            </c:multiLvlStrRef>
          </c:cat>
          <c:val>
            <c:numRef>
              <c:f>DQ38_1!$G$2:$G$6</c:f>
              <c:numCache>
                <c:formatCode>General</c:formatCode>
                <c:ptCount val="5"/>
                <c:pt idx="0">
                  <c:v>99.1</c:v>
                </c:pt>
                <c:pt idx="1">
                  <c:v>88.5</c:v>
                </c:pt>
                <c:pt idx="2">
                  <c:v>97.4</c:v>
                </c:pt>
                <c:pt idx="3">
                  <c:v>97.4</c:v>
                </c:pt>
                <c:pt idx="4">
                  <c:v>97.4</c:v>
                </c:pt>
              </c:numCache>
            </c:numRef>
          </c:val>
        </c:ser>
        <c:dLbls>
          <c:showLegendKey val="0"/>
          <c:showVal val="1"/>
          <c:showCatName val="0"/>
          <c:showSerName val="0"/>
          <c:showPercent val="0"/>
          <c:showBubbleSize val="0"/>
        </c:dLbls>
        <c:gapWidth val="300"/>
        <c:overlap val="-4"/>
        <c:axId val="127180160"/>
        <c:axId val="126715008"/>
      </c:barChart>
      <c:catAx>
        <c:axId val="127180160"/>
        <c:scaling>
          <c:orientation val="minMax"/>
        </c:scaling>
        <c:delete val="0"/>
        <c:axPos val="l"/>
        <c:majorTickMark val="none"/>
        <c:minorTickMark val="none"/>
        <c:tickLblPos val="none"/>
        <c:spPr>
          <a:ln w="12700">
            <a:solidFill>
              <a:srgbClr val="000000"/>
            </a:solidFill>
            <a:prstDash val="solid"/>
          </a:ln>
        </c:spPr>
        <c:crossAx val="126715008"/>
        <c:crosses val="autoZero"/>
        <c:auto val="1"/>
        <c:lblAlgn val="ctr"/>
        <c:lblOffset val="100"/>
        <c:tickLblSkip val="1"/>
        <c:noMultiLvlLbl val="1"/>
      </c:catAx>
      <c:valAx>
        <c:axId val="12671500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7180160"/>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DQ04_1!$D$2</c:f>
              <c:numCache>
                <c:formatCode>General</c:formatCode>
                <c:ptCount val="1"/>
                <c:pt idx="0">
                  <c:v>86.8</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DQ04_1!$E$2</c:f>
              <c:numCache>
                <c:formatCode>General</c:formatCode>
                <c:ptCount val="1"/>
                <c:pt idx="0">
                  <c:v>78.400000000000006</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DQ04_1!$F$2</c:f>
              <c:numCache>
                <c:formatCode>General</c:formatCode>
                <c:ptCount val="1"/>
                <c:pt idx="0">
                  <c:v>87.1</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DQ04_1!$G$2</c:f>
              <c:numCache>
                <c:formatCode>General</c:formatCode>
                <c:ptCount val="1"/>
                <c:pt idx="0">
                  <c:v>89.5</c:v>
                </c:pt>
              </c:numCache>
            </c:numRef>
          </c:val>
        </c:ser>
        <c:dLbls>
          <c:showLegendKey val="0"/>
          <c:showVal val="1"/>
          <c:showCatName val="0"/>
          <c:showSerName val="0"/>
          <c:showPercent val="0"/>
          <c:showBubbleSize val="0"/>
        </c:dLbls>
        <c:gapWidth val="300"/>
        <c:overlap val="-4"/>
        <c:axId val="95372032"/>
        <c:axId val="95373568"/>
      </c:barChart>
      <c:catAx>
        <c:axId val="95372032"/>
        <c:scaling>
          <c:orientation val="minMax"/>
        </c:scaling>
        <c:delete val="0"/>
        <c:axPos val="l"/>
        <c:majorTickMark val="none"/>
        <c:minorTickMark val="none"/>
        <c:tickLblPos val="none"/>
        <c:spPr>
          <a:ln w="12700">
            <a:solidFill>
              <a:srgbClr val="000000"/>
            </a:solidFill>
            <a:prstDash val="solid"/>
          </a:ln>
        </c:spPr>
        <c:crossAx val="95373568"/>
        <c:crosses val="autoZero"/>
        <c:auto val="1"/>
        <c:lblAlgn val="ctr"/>
        <c:lblOffset val="100"/>
        <c:tickLblSkip val="1"/>
        <c:noMultiLvlLbl val="1"/>
      </c:catAx>
      <c:valAx>
        <c:axId val="953735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95372032"/>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DQ39_1!$D$2</c:f>
              <c:numCache>
                <c:formatCode>General</c:formatCode>
                <c:ptCount val="1"/>
                <c:pt idx="0">
                  <c:v>65.900000000000006</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DQ39_1!$E$2</c:f>
              <c:numCache>
                <c:formatCode>General</c:formatCode>
                <c:ptCount val="1"/>
                <c:pt idx="0">
                  <c:v>70.2</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DQ39_1!$F$2</c:f>
              <c:numCache>
                <c:formatCode>General</c:formatCode>
                <c:ptCount val="1"/>
                <c:pt idx="0">
                  <c:v>62.4</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DQ39_1!$G$2</c:f>
              <c:numCache>
                <c:formatCode>General</c:formatCode>
                <c:ptCount val="1"/>
                <c:pt idx="0">
                  <c:v>68.8</c:v>
                </c:pt>
              </c:numCache>
            </c:numRef>
          </c:val>
        </c:ser>
        <c:dLbls>
          <c:showLegendKey val="0"/>
          <c:showVal val="1"/>
          <c:showCatName val="0"/>
          <c:showSerName val="0"/>
          <c:showPercent val="0"/>
          <c:showBubbleSize val="0"/>
        </c:dLbls>
        <c:gapWidth val="300"/>
        <c:overlap val="-4"/>
        <c:axId val="126984576"/>
        <c:axId val="126986112"/>
      </c:barChart>
      <c:catAx>
        <c:axId val="126984576"/>
        <c:scaling>
          <c:orientation val="minMax"/>
        </c:scaling>
        <c:delete val="0"/>
        <c:axPos val="l"/>
        <c:majorTickMark val="none"/>
        <c:minorTickMark val="none"/>
        <c:tickLblPos val="none"/>
        <c:spPr>
          <a:ln w="12700">
            <a:solidFill>
              <a:srgbClr val="000000"/>
            </a:solidFill>
            <a:prstDash val="solid"/>
          </a:ln>
        </c:spPr>
        <c:crossAx val="126986112"/>
        <c:crosses val="autoZero"/>
        <c:auto val="1"/>
        <c:lblAlgn val="ctr"/>
        <c:lblOffset val="100"/>
        <c:tickLblSkip val="1"/>
        <c:noMultiLvlLbl val="1"/>
      </c:catAx>
      <c:valAx>
        <c:axId val="12698611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6984576"/>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DQ40_1!$D$1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DQ40_1!$B$2:$C$6</c:f>
              <c:multiLvlStrCache>
                <c:ptCount val="5"/>
                <c:lvl>
                  <c:pt idx="0">
                    <c:v>Pregnancy testing</c:v>
                  </c:pt>
                  <c:pt idx="1">
                    <c:v>STD treatment</c:v>
                  </c:pt>
                  <c:pt idx="2">
                    <c:v>STD testing</c:v>
                  </c:pt>
                  <c:pt idx="3">
                    <c:v>HIV treatment</c:v>
                  </c:pt>
                  <c:pt idx="4">
                    <c:v>HIV testing</c:v>
                  </c:pt>
                </c:lvl>
                <c:lvl>
                  <c:pt idx="0">
                    <c:v>e.</c:v>
                  </c:pt>
                  <c:pt idx="1">
                    <c:v>d.</c:v>
                  </c:pt>
                  <c:pt idx="2">
                    <c:v>c.</c:v>
                  </c:pt>
                  <c:pt idx="3">
                    <c:v>b.</c:v>
                  </c:pt>
                  <c:pt idx="4">
                    <c:v>a.</c:v>
                  </c:pt>
                </c:lvl>
              </c:multiLvlStrCache>
            </c:multiLvlStrRef>
          </c:cat>
          <c:val>
            <c:numRef>
              <c:f>DQ40_1!$D$2:$D$6</c:f>
              <c:numCache>
                <c:formatCode>General</c:formatCode>
                <c:ptCount val="5"/>
                <c:pt idx="0">
                  <c:v>3.2</c:v>
                </c:pt>
                <c:pt idx="1">
                  <c:v>2.2000000000000002</c:v>
                </c:pt>
                <c:pt idx="2">
                  <c:v>1.6</c:v>
                </c:pt>
                <c:pt idx="3">
                  <c:v>1.9</c:v>
                </c:pt>
                <c:pt idx="4">
                  <c:v>1.6</c:v>
                </c:pt>
              </c:numCache>
            </c:numRef>
          </c:val>
        </c:ser>
        <c:ser>
          <c:idx val="1"/>
          <c:order val="1"/>
          <c:tx>
            <c:strRef>
              <c:f>DQ40_1!$E$1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DQ40_1!$B$2:$C$6</c:f>
              <c:multiLvlStrCache>
                <c:ptCount val="5"/>
                <c:lvl>
                  <c:pt idx="0">
                    <c:v>Pregnancy testing</c:v>
                  </c:pt>
                  <c:pt idx="1">
                    <c:v>STD treatment</c:v>
                  </c:pt>
                  <c:pt idx="2">
                    <c:v>STD testing</c:v>
                  </c:pt>
                  <c:pt idx="3">
                    <c:v>HIV treatment</c:v>
                  </c:pt>
                  <c:pt idx="4">
                    <c:v>HIV testing</c:v>
                  </c:pt>
                </c:lvl>
                <c:lvl>
                  <c:pt idx="0">
                    <c:v>e.</c:v>
                  </c:pt>
                  <c:pt idx="1">
                    <c:v>d.</c:v>
                  </c:pt>
                  <c:pt idx="2">
                    <c:v>c.</c:v>
                  </c:pt>
                  <c:pt idx="3">
                    <c:v>b.</c:v>
                  </c:pt>
                  <c:pt idx="4">
                    <c:v>a.</c:v>
                  </c:pt>
                </c:lvl>
              </c:multiLvlStrCache>
            </c:multiLvlStrRef>
          </c:cat>
          <c:val>
            <c:numRef>
              <c:f>DQ40_1!$E$2:$E$6</c:f>
              <c:numCache>
                <c:formatCode>General</c:formatCode>
                <c:ptCount val="5"/>
                <c:pt idx="0">
                  <c:v>4</c:v>
                </c:pt>
                <c:pt idx="1">
                  <c:v>6</c:v>
                </c:pt>
                <c:pt idx="2">
                  <c:v>2</c:v>
                </c:pt>
                <c:pt idx="3">
                  <c:v>4</c:v>
                </c:pt>
                <c:pt idx="4">
                  <c:v>2</c:v>
                </c:pt>
              </c:numCache>
            </c:numRef>
          </c:val>
        </c:ser>
        <c:ser>
          <c:idx val="2"/>
          <c:order val="2"/>
          <c:tx>
            <c:strRef>
              <c:f>DQ40_1!$F$1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DQ40_1!$B$2:$C$6</c:f>
              <c:multiLvlStrCache>
                <c:ptCount val="5"/>
                <c:lvl>
                  <c:pt idx="0">
                    <c:v>Pregnancy testing</c:v>
                  </c:pt>
                  <c:pt idx="1">
                    <c:v>STD treatment</c:v>
                  </c:pt>
                  <c:pt idx="2">
                    <c:v>STD testing</c:v>
                  </c:pt>
                  <c:pt idx="3">
                    <c:v>HIV treatment</c:v>
                  </c:pt>
                  <c:pt idx="4">
                    <c:v>HIV testing</c:v>
                  </c:pt>
                </c:lvl>
                <c:lvl>
                  <c:pt idx="0">
                    <c:v>e.</c:v>
                  </c:pt>
                  <c:pt idx="1">
                    <c:v>d.</c:v>
                  </c:pt>
                  <c:pt idx="2">
                    <c:v>c.</c:v>
                  </c:pt>
                  <c:pt idx="3">
                    <c:v>b.</c:v>
                  </c:pt>
                  <c:pt idx="4">
                    <c:v>a.</c:v>
                  </c:pt>
                </c:lvl>
              </c:multiLvlStrCache>
            </c:multiLvlStrRef>
          </c:cat>
          <c:val>
            <c:numRef>
              <c:f>DQ40_1!$F$2:$F$6</c:f>
              <c:numCache>
                <c:formatCode>General</c:formatCode>
                <c:ptCount val="5"/>
                <c:pt idx="0">
                  <c:v>1.5</c:v>
                </c:pt>
                <c:pt idx="1">
                  <c:v>0.7</c:v>
                </c:pt>
                <c:pt idx="2">
                  <c:v>0.7</c:v>
                </c:pt>
                <c:pt idx="3">
                  <c:v>0.7</c:v>
                </c:pt>
                <c:pt idx="4">
                  <c:v>0.7</c:v>
                </c:pt>
              </c:numCache>
            </c:numRef>
          </c:val>
        </c:ser>
        <c:ser>
          <c:idx val="3"/>
          <c:order val="3"/>
          <c:tx>
            <c:strRef>
              <c:f>DQ40_1!$G$1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DQ40_1!$B$2:$C$6</c:f>
              <c:multiLvlStrCache>
                <c:ptCount val="5"/>
                <c:lvl>
                  <c:pt idx="0">
                    <c:v>Pregnancy testing</c:v>
                  </c:pt>
                  <c:pt idx="1">
                    <c:v>STD treatment</c:v>
                  </c:pt>
                  <c:pt idx="2">
                    <c:v>STD testing</c:v>
                  </c:pt>
                  <c:pt idx="3">
                    <c:v>HIV treatment</c:v>
                  </c:pt>
                  <c:pt idx="4">
                    <c:v>HIV testing</c:v>
                  </c:pt>
                </c:lvl>
                <c:lvl>
                  <c:pt idx="0">
                    <c:v>e.</c:v>
                  </c:pt>
                  <c:pt idx="1">
                    <c:v>d.</c:v>
                  </c:pt>
                  <c:pt idx="2">
                    <c:v>c.</c:v>
                  </c:pt>
                  <c:pt idx="3">
                    <c:v>b.</c:v>
                  </c:pt>
                  <c:pt idx="4">
                    <c:v>a.</c:v>
                  </c:pt>
                </c:lvl>
              </c:multiLvlStrCache>
            </c:multiLvlStrRef>
          </c:cat>
          <c:val>
            <c:numRef>
              <c:f>DQ40_1!$G$2:$G$6</c:f>
              <c:numCache>
                <c:formatCode>General</c:formatCode>
                <c:ptCount val="5"/>
                <c:pt idx="0">
                  <c:v>5.0999999999999996</c:v>
                </c:pt>
                <c:pt idx="1">
                  <c:v>2.6</c:v>
                </c:pt>
                <c:pt idx="2">
                  <c:v>2.6</c:v>
                </c:pt>
                <c:pt idx="3">
                  <c:v>2.6</c:v>
                </c:pt>
                <c:pt idx="4">
                  <c:v>2.6</c:v>
                </c:pt>
              </c:numCache>
            </c:numRef>
          </c:val>
        </c:ser>
        <c:dLbls>
          <c:showLegendKey val="0"/>
          <c:showVal val="1"/>
          <c:showCatName val="0"/>
          <c:showSerName val="0"/>
          <c:showPercent val="0"/>
          <c:showBubbleSize val="0"/>
        </c:dLbls>
        <c:gapWidth val="300"/>
        <c:overlap val="-4"/>
        <c:axId val="127173760"/>
        <c:axId val="127175296"/>
      </c:barChart>
      <c:catAx>
        <c:axId val="127173760"/>
        <c:scaling>
          <c:orientation val="minMax"/>
        </c:scaling>
        <c:delete val="0"/>
        <c:axPos val="l"/>
        <c:majorTickMark val="none"/>
        <c:minorTickMark val="none"/>
        <c:tickLblPos val="none"/>
        <c:spPr>
          <a:ln w="12700">
            <a:solidFill>
              <a:srgbClr val="000000"/>
            </a:solidFill>
            <a:prstDash val="solid"/>
          </a:ln>
        </c:spPr>
        <c:crossAx val="127175296"/>
        <c:crosses val="autoZero"/>
        <c:auto val="1"/>
        <c:lblAlgn val="ctr"/>
        <c:lblOffset val="100"/>
        <c:tickLblSkip val="1"/>
        <c:noMultiLvlLbl val="1"/>
      </c:catAx>
      <c:valAx>
        <c:axId val="12717529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7173760"/>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DQ40_2!$D$1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DQ40_2!$B$2:$C$6</c:f>
              <c:multiLvlStrCache>
                <c:ptCount val="5"/>
                <c:lvl>
                  <c:pt idx="0">
                    <c:v>Human papillomavirus (HPV) vaccine administration</c:v>
                  </c:pt>
                  <c:pt idx="1">
                    <c:v>Prenatal care</c:v>
                  </c:pt>
                  <c:pt idx="2">
                    <c:v>Provision of contraceptives other than condoms (e.g., birth control pill, birth control shot, intrauterine device [IUD])</c:v>
                  </c:pt>
                  <c:pt idx="3">
                    <c:v>Provision of condom-compatible lubricants (i.e., water- or silicone-based)</c:v>
                  </c:pt>
                  <c:pt idx="4">
                    <c:v>Provision of condoms</c:v>
                  </c:pt>
                </c:lvl>
                <c:lvl>
                  <c:pt idx="0">
                    <c:v>j.</c:v>
                  </c:pt>
                  <c:pt idx="1">
                    <c:v>i.</c:v>
                  </c:pt>
                  <c:pt idx="2">
                    <c:v>h.</c:v>
                  </c:pt>
                  <c:pt idx="3">
                    <c:v>g.</c:v>
                  </c:pt>
                  <c:pt idx="4">
                    <c:v>f.</c:v>
                  </c:pt>
                </c:lvl>
              </c:multiLvlStrCache>
            </c:multiLvlStrRef>
          </c:cat>
          <c:val>
            <c:numRef>
              <c:f>DQ40_2!$D$2:$D$6</c:f>
              <c:numCache>
                <c:formatCode>General</c:formatCode>
                <c:ptCount val="5"/>
                <c:pt idx="0">
                  <c:v>0.7</c:v>
                </c:pt>
                <c:pt idx="1">
                  <c:v>8.1999999999999993</c:v>
                </c:pt>
                <c:pt idx="2">
                  <c:v>0.3</c:v>
                </c:pt>
                <c:pt idx="3">
                  <c:v>0.3</c:v>
                </c:pt>
                <c:pt idx="4">
                  <c:v>1</c:v>
                </c:pt>
              </c:numCache>
            </c:numRef>
          </c:val>
        </c:ser>
        <c:ser>
          <c:idx val="1"/>
          <c:order val="1"/>
          <c:tx>
            <c:strRef>
              <c:f>DQ40_2!$E$1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DQ40_2!$B$2:$C$6</c:f>
              <c:multiLvlStrCache>
                <c:ptCount val="5"/>
                <c:lvl>
                  <c:pt idx="0">
                    <c:v>Human papillomavirus (HPV) vaccine administration</c:v>
                  </c:pt>
                  <c:pt idx="1">
                    <c:v>Prenatal care</c:v>
                  </c:pt>
                  <c:pt idx="2">
                    <c:v>Provision of contraceptives other than condoms (e.g., birth control pill, birth control shot, intrauterine device [IUD])</c:v>
                  </c:pt>
                  <c:pt idx="3">
                    <c:v>Provision of condom-compatible lubricants (i.e., water- or silicone-based)</c:v>
                  </c:pt>
                  <c:pt idx="4">
                    <c:v>Provision of condoms</c:v>
                  </c:pt>
                </c:lvl>
                <c:lvl>
                  <c:pt idx="0">
                    <c:v>j.</c:v>
                  </c:pt>
                  <c:pt idx="1">
                    <c:v>i.</c:v>
                  </c:pt>
                  <c:pt idx="2">
                    <c:v>h.</c:v>
                  </c:pt>
                  <c:pt idx="3">
                    <c:v>g.</c:v>
                  </c:pt>
                  <c:pt idx="4">
                    <c:v>f.</c:v>
                  </c:pt>
                </c:lvl>
              </c:multiLvlStrCache>
            </c:multiLvlStrRef>
          </c:cat>
          <c:val>
            <c:numRef>
              <c:f>DQ40_2!$E$2:$E$6</c:f>
              <c:numCache>
                <c:formatCode>General</c:formatCode>
                <c:ptCount val="5"/>
                <c:pt idx="0">
                  <c:v>8.0000000000000004E-4</c:v>
                </c:pt>
                <c:pt idx="1">
                  <c:v>12.9</c:v>
                </c:pt>
                <c:pt idx="2">
                  <c:v>8.0000000000000004E-4</c:v>
                </c:pt>
                <c:pt idx="3">
                  <c:v>8.0000000000000004E-4</c:v>
                </c:pt>
                <c:pt idx="4">
                  <c:v>2.5</c:v>
                </c:pt>
              </c:numCache>
            </c:numRef>
          </c:val>
        </c:ser>
        <c:ser>
          <c:idx val="2"/>
          <c:order val="2"/>
          <c:tx>
            <c:strRef>
              <c:f>DQ40_2!$F$1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DQ40_2!$B$2:$C$6</c:f>
              <c:multiLvlStrCache>
                <c:ptCount val="5"/>
                <c:lvl>
                  <c:pt idx="0">
                    <c:v>Human papillomavirus (HPV) vaccine administration</c:v>
                  </c:pt>
                  <c:pt idx="1">
                    <c:v>Prenatal care</c:v>
                  </c:pt>
                  <c:pt idx="2">
                    <c:v>Provision of contraceptives other than condoms (e.g., birth control pill, birth control shot, intrauterine device [IUD])</c:v>
                  </c:pt>
                  <c:pt idx="3">
                    <c:v>Provision of condom-compatible lubricants (i.e., water- or silicone-based)</c:v>
                  </c:pt>
                  <c:pt idx="4">
                    <c:v>Provision of condoms</c:v>
                  </c:pt>
                </c:lvl>
                <c:lvl>
                  <c:pt idx="0">
                    <c:v>j.</c:v>
                  </c:pt>
                  <c:pt idx="1">
                    <c:v>i.</c:v>
                  </c:pt>
                  <c:pt idx="2">
                    <c:v>h.</c:v>
                  </c:pt>
                  <c:pt idx="3">
                    <c:v>g.</c:v>
                  </c:pt>
                  <c:pt idx="4">
                    <c:v>f.</c:v>
                  </c:pt>
                </c:lvl>
              </c:multiLvlStrCache>
            </c:multiLvlStrRef>
          </c:cat>
          <c:val>
            <c:numRef>
              <c:f>DQ40_2!$F$2:$F$6</c:f>
              <c:numCache>
                <c:formatCode>General</c:formatCode>
                <c:ptCount val="5"/>
                <c:pt idx="0">
                  <c:v>0.7</c:v>
                </c:pt>
                <c:pt idx="1">
                  <c:v>0.7</c:v>
                </c:pt>
                <c:pt idx="2">
                  <c:v>0.7</c:v>
                </c:pt>
                <c:pt idx="3">
                  <c:v>0.7</c:v>
                </c:pt>
                <c:pt idx="4">
                  <c:v>0.7</c:v>
                </c:pt>
              </c:numCache>
            </c:numRef>
          </c:val>
        </c:ser>
        <c:ser>
          <c:idx val="3"/>
          <c:order val="3"/>
          <c:tx>
            <c:strRef>
              <c:f>DQ40_2!$G$1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DQ40_2!$B$2:$C$6</c:f>
              <c:multiLvlStrCache>
                <c:ptCount val="5"/>
                <c:lvl>
                  <c:pt idx="0">
                    <c:v>Human papillomavirus (HPV) vaccine administration</c:v>
                  </c:pt>
                  <c:pt idx="1">
                    <c:v>Prenatal care</c:v>
                  </c:pt>
                  <c:pt idx="2">
                    <c:v>Provision of contraceptives other than condoms (e.g., birth control pill, birth control shot, intrauterine device [IUD])</c:v>
                  </c:pt>
                  <c:pt idx="3">
                    <c:v>Provision of condom-compatible lubricants (i.e., water- or silicone-based)</c:v>
                  </c:pt>
                  <c:pt idx="4">
                    <c:v>Provision of condoms</c:v>
                  </c:pt>
                </c:lvl>
                <c:lvl>
                  <c:pt idx="0">
                    <c:v>j.</c:v>
                  </c:pt>
                  <c:pt idx="1">
                    <c:v>i.</c:v>
                  </c:pt>
                  <c:pt idx="2">
                    <c:v>h.</c:v>
                  </c:pt>
                  <c:pt idx="3">
                    <c:v>g.</c:v>
                  </c:pt>
                  <c:pt idx="4">
                    <c:v>f.</c:v>
                  </c:pt>
                </c:lvl>
              </c:multiLvlStrCache>
            </c:multiLvlStrRef>
          </c:cat>
          <c:val>
            <c:numRef>
              <c:f>DQ40_2!$G$2:$G$6</c:f>
              <c:numCache>
                <c:formatCode>General</c:formatCode>
                <c:ptCount val="5"/>
                <c:pt idx="0">
                  <c:v>0.9</c:v>
                </c:pt>
                <c:pt idx="1">
                  <c:v>15.7</c:v>
                </c:pt>
                <c:pt idx="2">
                  <c:v>8.0000000000000004E-4</c:v>
                </c:pt>
                <c:pt idx="3">
                  <c:v>8.0000000000000004E-4</c:v>
                </c:pt>
                <c:pt idx="4">
                  <c:v>0.8</c:v>
                </c:pt>
              </c:numCache>
            </c:numRef>
          </c:val>
        </c:ser>
        <c:dLbls>
          <c:showLegendKey val="0"/>
          <c:showVal val="1"/>
          <c:showCatName val="0"/>
          <c:showSerName val="0"/>
          <c:showPercent val="0"/>
          <c:showBubbleSize val="0"/>
        </c:dLbls>
        <c:gapWidth val="300"/>
        <c:overlap val="-4"/>
        <c:axId val="1831680"/>
        <c:axId val="126918016"/>
      </c:barChart>
      <c:catAx>
        <c:axId val="1831680"/>
        <c:scaling>
          <c:orientation val="minMax"/>
        </c:scaling>
        <c:delete val="0"/>
        <c:axPos val="l"/>
        <c:majorTickMark val="none"/>
        <c:minorTickMark val="none"/>
        <c:tickLblPos val="none"/>
        <c:spPr>
          <a:ln w="12700">
            <a:solidFill>
              <a:srgbClr val="000000"/>
            </a:solidFill>
            <a:prstDash val="solid"/>
          </a:ln>
        </c:spPr>
        <c:crossAx val="126918016"/>
        <c:crosses val="autoZero"/>
        <c:auto val="1"/>
        <c:lblAlgn val="ctr"/>
        <c:lblOffset val="100"/>
        <c:tickLblSkip val="1"/>
        <c:noMultiLvlLbl val="1"/>
      </c:catAx>
      <c:valAx>
        <c:axId val="12691801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831680"/>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DQ41_1!$D$1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DQ41_1!$B$2:$C$6</c:f>
              <c:multiLvlStrCache>
                <c:ptCount val="5"/>
                <c:lvl>
                  <c:pt idx="0">
                    <c:v>Pregnancy testing</c:v>
                  </c:pt>
                  <c:pt idx="1">
                    <c:v>STD treatment</c:v>
                  </c:pt>
                  <c:pt idx="2">
                    <c:v>STD testing</c:v>
                  </c:pt>
                  <c:pt idx="3">
                    <c:v>HIV treatment</c:v>
                  </c:pt>
                  <c:pt idx="4">
                    <c:v>HIV testing</c:v>
                  </c:pt>
                </c:lvl>
                <c:lvl>
                  <c:pt idx="0">
                    <c:v>e.</c:v>
                  </c:pt>
                  <c:pt idx="1">
                    <c:v>d.</c:v>
                  </c:pt>
                  <c:pt idx="2">
                    <c:v>c.</c:v>
                  </c:pt>
                  <c:pt idx="3">
                    <c:v>b.</c:v>
                  </c:pt>
                  <c:pt idx="4">
                    <c:v>a.</c:v>
                  </c:pt>
                </c:lvl>
              </c:multiLvlStrCache>
            </c:multiLvlStrRef>
          </c:cat>
          <c:val>
            <c:numRef>
              <c:f>DQ41_1!$D$2:$D$6</c:f>
              <c:numCache>
                <c:formatCode>General</c:formatCode>
                <c:ptCount val="5"/>
                <c:pt idx="0">
                  <c:v>55.7</c:v>
                </c:pt>
                <c:pt idx="1">
                  <c:v>49.9</c:v>
                </c:pt>
                <c:pt idx="2">
                  <c:v>51.3</c:v>
                </c:pt>
                <c:pt idx="3">
                  <c:v>48.9</c:v>
                </c:pt>
                <c:pt idx="4">
                  <c:v>50.2</c:v>
                </c:pt>
              </c:numCache>
            </c:numRef>
          </c:val>
        </c:ser>
        <c:ser>
          <c:idx val="1"/>
          <c:order val="1"/>
          <c:tx>
            <c:strRef>
              <c:f>DQ41_1!$E$1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DQ41_1!$B$2:$C$6</c:f>
              <c:multiLvlStrCache>
                <c:ptCount val="5"/>
                <c:lvl>
                  <c:pt idx="0">
                    <c:v>Pregnancy testing</c:v>
                  </c:pt>
                  <c:pt idx="1">
                    <c:v>STD treatment</c:v>
                  </c:pt>
                  <c:pt idx="2">
                    <c:v>STD testing</c:v>
                  </c:pt>
                  <c:pt idx="3">
                    <c:v>HIV treatment</c:v>
                  </c:pt>
                  <c:pt idx="4">
                    <c:v>HIV testing</c:v>
                  </c:pt>
                </c:lvl>
                <c:lvl>
                  <c:pt idx="0">
                    <c:v>e.</c:v>
                  </c:pt>
                  <c:pt idx="1">
                    <c:v>d.</c:v>
                  </c:pt>
                  <c:pt idx="2">
                    <c:v>c.</c:v>
                  </c:pt>
                  <c:pt idx="3">
                    <c:v>b.</c:v>
                  </c:pt>
                  <c:pt idx="4">
                    <c:v>a.</c:v>
                  </c:pt>
                </c:lvl>
              </c:multiLvlStrCache>
            </c:multiLvlStrRef>
          </c:cat>
          <c:val>
            <c:numRef>
              <c:f>DQ41_1!$E$2:$E$6</c:f>
              <c:numCache>
                <c:formatCode>General</c:formatCode>
                <c:ptCount val="5"/>
                <c:pt idx="0">
                  <c:v>66.599999999999994</c:v>
                </c:pt>
                <c:pt idx="1">
                  <c:v>66.2</c:v>
                </c:pt>
                <c:pt idx="2">
                  <c:v>66.2</c:v>
                </c:pt>
                <c:pt idx="3">
                  <c:v>63.7</c:v>
                </c:pt>
                <c:pt idx="4">
                  <c:v>66.2</c:v>
                </c:pt>
              </c:numCache>
            </c:numRef>
          </c:val>
        </c:ser>
        <c:ser>
          <c:idx val="2"/>
          <c:order val="2"/>
          <c:tx>
            <c:strRef>
              <c:f>DQ41_1!$F$1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DQ41_1!$B$2:$C$6</c:f>
              <c:multiLvlStrCache>
                <c:ptCount val="5"/>
                <c:lvl>
                  <c:pt idx="0">
                    <c:v>Pregnancy testing</c:v>
                  </c:pt>
                  <c:pt idx="1">
                    <c:v>STD treatment</c:v>
                  </c:pt>
                  <c:pt idx="2">
                    <c:v>STD testing</c:v>
                  </c:pt>
                  <c:pt idx="3">
                    <c:v>HIV treatment</c:v>
                  </c:pt>
                  <c:pt idx="4">
                    <c:v>HIV testing</c:v>
                  </c:pt>
                </c:lvl>
                <c:lvl>
                  <c:pt idx="0">
                    <c:v>e.</c:v>
                  </c:pt>
                  <c:pt idx="1">
                    <c:v>d.</c:v>
                  </c:pt>
                  <c:pt idx="2">
                    <c:v>c.</c:v>
                  </c:pt>
                  <c:pt idx="3">
                    <c:v>b.</c:v>
                  </c:pt>
                  <c:pt idx="4">
                    <c:v>a.</c:v>
                  </c:pt>
                </c:lvl>
              </c:multiLvlStrCache>
            </c:multiLvlStrRef>
          </c:cat>
          <c:val>
            <c:numRef>
              <c:f>DQ41_1!$F$2:$F$6</c:f>
              <c:numCache>
                <c:formatCode>General</c:formatCode>
                <c:ptCount val="5"/>
                <c:pt idx="0">
                  <c:v>45.9</c:v>
                </c:pt>
                <c:pt idx="1">
                  <c:v>40.799999999999997</c:v>
                </c:pt>
                <c:pt idx="2">
                  <c:v>43</c:v>
                </c:pt>
                <c:pt idx="3">
                  <c:v>39.4</c:v>
                </c:pt>
                <c:pt idx="4">
                  <c:v>40.9</c:v>
                </c:pt>
              </c:numCache>
            </c:numRef>
          </c:val>
        </c:ser>
        <c:ser>
          <c:idx val="3"/>
          <c:order val="3"/>
          <c:tx>
            <c:strRef>
              <c:f>DQ41_1!$G$1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DQ41_1!$B$2:$C$6</c:f>
              <c:multiLvlStrCache>
                <c:ptCount val="5"/>
                <c:lvl>
                  <c:pt idx="0">
                    <c:v>Pregnancy testing</c:v>
                  </c:pt>
                  <c:pt idx="1">
                    <c:v>STD treatment</c:v>
                  </c:pt>
                  <c:pt idx="2">
                    <c:v>STD testing</c:v>
                  </c:pt>
                  <c:pt idx="3">
                    <c:v>HIV treatment</c:v>
                  </c:pt>
                  <c:pt idx="4">
                    <c:v>HIV testing</c:v>
                  </c:pt>
                </c:lvl>
                <c:lvl>
                  <c:pt idx="0">
                    <c:v>e.</c:v>
                  </c:pt>
                  <c:pt idx="1">
                    <c:v>d.</c:v>
                  </c:pt>
                  <c:pt idx="2">
                    <c:v>c.</c:v>
                  </c:pt>
                  <c:pt idx="3">
                    <c:v>b.</c:v>
                  </c:pt>
                  <c:pt idx="4">
                    <c:v>a.</c:v>
                  </c:pt>
                </c:lvl>
              </c:multiLvlStrCache>
            </c:multiLvlStrRef>
          </c:cat>
          <c:val>
            <c:numRef>
              <c:f>DQ41_1!$G$2:$G$6</c:f>
              <c:numCache>
                <c:formatCode>General</c:formatCode>
                <c:ptCount val="5"/>
                <c:pt idx="0">
                  <c:v>64.099999999999994</c:v>
                </c:pt>
                <c:pt idx="1">
                  <c:v>55.2</c:v>
                </c:pt>
                <c:pt idx="2">
                  <c:v>56</c:v>
                </c:pt>
                <c:pt idx="3">
                  <c:v>55.2</c:v>
                </c:pt>
                <c:pt idx="4">
                  <c:v>56</c:v>
                </c:pt>
              </c:numCache>
            </c:numRef>
          </c:val>
        </c:ser>
        <c:dLbls>
          <c:showLegendKey val="0"/>
          <c:showVal val="1"/>
          <c:showCatName val="0"/>
          <c:showSerName val="0"/>
          <c:showPercent val="0"/>
          <c:showBubbleSize val="0"/>
        </c:dLbls>
        <c:gapWidth val="300"/>
        <c:overlap val="-4"/>
        <c:axId val="127383040"/>
        <c:axId val="127398656"/>
      </c:barChart>
      <c:catAx>
        <c:axId val="127383040"/>
        <c:scaling>
          <c:orientation val="minMax"/>
        </c:scaling>
        <c:delete val="0"/>
        <c:axPos val="l"/>
        <c:majorTickMark val="none"/>
        <c:minorTickMark val="none"/>
        <c:tickLblPos val="none"/>
        <c:spPr>
          <a:ln w="12700">
            <a:solidFill>
              <a:srgbClr val="000000"/>
            </a:solidFill>
            <a:prstDash val="solid"/>
          </a:ln>
        </c:spPr>
        <c:crossAx val="127398656"/>
        <c:crosses val="autoZero"/>
        <c:auto val="1"/>
        <c:lblAlgn val="ctr"/>
        <c:lblOffset val="100"/>
        <c:tickLblSkip val="1"/>
        <c:noMultiLvlLbl val="1"/>
      </c:catAx>
      <c:valAx>
        <c:axId val="12739865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7383040"/>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DQ41_2!$D$1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DQ41_2!$B$2:$C$6</c:f>
              <c:multiLvlStrCache>
                <c:ptCount val="5"/>
                <c:lvl>
                  <c:pt idx="0">
                    <c:v>Human papillomavirus (HPV) vaccine administration</c:v>
                  </c:pt>
                  <c:pt idx="1">
                    <c:v>Prenatal care</c:v>
                  </c:pt>
                  <c:pt idx="2">
                    <c:v>Provision of contraceptives other than condoms (e.g., birth control pill, birth control shot, intrauterine device [IUD])</c:v>
                  </c:pt>
                  <c:pt idx="3">
                    <c:v>Provision of condom-compatible lubricants (i.e., water- or silicone-based)</c:v>
                  </c:pt>
                  <c:pt idx="4">
                    <c:v>Provision of condoms</c:v>
                  </c:pt>
                </c:lvl>
                <c:lvl>
                  <c:pt idx="0">
                    <c:v>j.</c:v>
                  </c:pt>
                  <c:pt idx="1">
                    <c:v>i.</c:v>
                  </c:pt>
                  <c:pt idx="2">
                    <c:v>h.</c:v>
                  </c:pt>
                  <c:pt idx="3">
                    <c:v>g.</c:v>
                  </c:pt>
                  <c:pt idx="4">
                    <c:v>f.</c:v>
                  </c:pt>
                </c:lvl>
              </c:multiLvlStrCache>
            </c:multiLvlStrRef>
          </c:cat>
          <c:val>
            <c:numRef>
              <c:f>DQ41_2!$D$2:$D$6</c:f>
              <c:numCache>
                <c:formatCode>General</c:formatCode>
                <c:ptCount val="5"/>
                <c:pt idx="0">
                  <c:v>47.8</c:v>
                </c:pt>
                <c:pt idx="1">
                  <c:v>54.2</c:v>
                </c:pt>
                <c:pt idx="2">
                  <c:v>34</c:v>
                </c:pt>
                <c:pt idx="3">
                  <c:v>30.9</c:v>
                </c:pt>
                <c:pt idx="4">
                  <c:v>32.200000000000003</c:v>
                </c:pt>
              </c:numCache>
            </c:numRef>
          </c:val>
        </c:ser>
        <c:ser>
          <c:idx val="1"/>
          <c:order val="1"/>
          <c:tx>
            <c:strRef>
              <c:f>DQ41_2!$E$1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DQ41_2!$B$2:$C$6</c:f>
              <c:multiLvlStrCache>
                <c:ptCount val="5"/>
                <c:lvl>
                  <c:pt idx="0">
                    <c:v>Human papillomavirus (HPV) vaccine administration</c:v>
                  </c:pt>
                  <c:pt idx="1">
                    <c:v>Prenatal care</c:v>
                  </c:pt>
                  <c:pt idx="2">
                    <c:v>Provision of contraceptives other than condoms (e.g., birth control pill, birth control shot, intrauterine device [IUD])</c:v>
                  </c:pt>
                  <c:pt idx="3">
                    <c:v>Provision of condom-compatible lubricants (i.e., water- or silicone-based)</c:v>
                  </c:pt>
                  <c:pt idx="4">
                    <c:v>Provision of condoms</c:v>
                  </c:pt>
                </c:lvl>
                <c:lvl>
                  <c:pt idx="0">
                    <c:v>j.</c:v>
                  </c:pt>
                  <c:pt idx="1">
                    <c:v>i.</c:v>
                  </c:pt>
                  <c:pt idx="2">
                    <c:v>h.</c:v>
                  </c:pt>
                  <c:pt idx="3">
                    <c:v>g.</c:v>
                  </c:pt>
                  <c:pt idx="4">
                    <c:v>f.</c:v>
                  </c:pt>
                </c:lvl>
              </c:multiLvlStrCache>
            </c:multiLvlStrRef>
          </c:cat>
          <c:val>
            <c:numRef>
              <c:f>DQ41_2!$E$2:$E$6</c:f>
              <c:numCache>
                <c:formatCode>General</c:formatCode>
                <c:ptCount val="5"/>
                <c:pt idx="0">
                  <c:v>66.2</c:v>
                </c:pt>
                <c:pt idx="1">
                  <c:v>68.599999999999994</c:v>
                </c:pt>
                <c:pt idx="2">
                  <c:v>50.2</c:v>
                </c:pt>
                <c:pt idx="3">
                  <c:v>49.2</c:v>
                </c:pt>
                <c:pt idx="4">
                  <c:v>49.2</c:v>
                </c:pt>
              </c:numCache>
            </c:numRef>
          </c:val>
        </c:ser>
        <c:ser>
          <c:idx val="2"/>
          <c:order val="2"/>
          <c:tx>
            <c:strRef>
              <c:f>DQ41_2!$F$1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DQ41_2!$B$2:$C$6</c:f>
              <c:multiLvlStrCache>
                <c:ptCount val="5"/>
                <c:lvl>
                  <c:pt idx="0">
                    <c:v>Human papillomavirus (HPV) vaccine administration</c:v>
                  </c:pt>
                  <c:pt idx="1">
                    <c:v>Prenatal care</c:v>
                  </c:pt>
                  <c:pt idx="2">
                    <c:v>Provision of contraceptives other than condoms (e.g., birth control pill, birth control shot, intrauterine device [IUD])</c:v>
                  </c:pt>
                  <c:pt idx="3">
                    <c:v>Provision of condom-compatible lubricants (i.e., water- or silicone-based)</c:v>
                  </c:pt>
                  <c:pt idx="4">
                    <c:v>Provision of condoms</c:v>
                  </c:pt>
                </c:lvl>
                <c:lvl>
                  <c:pt idx="0">
                    <c:v>j.</c:v>
                  </c:pt>
                  <c:pt idx="1">
                    <c:v>i.</c:v>
                  </c:pt>
                  <c:pt idx="2">
                    <c:v>h.</c:v>
                  </c:pt>
                  <c:pt idx="3">
                    <c:v>g.</c:v>
                  </c:pt>
                  <c:pt idx="4">
                    <c:v>f.</c:v>
                  </c:pt>
                </c:lvl>
              </c:multiLvlStrCache>
            </c:multiLvlStrRef>
          </c:cat>
          <c:val>
            <c:numRef>
              <c:f>DQ41_2!$F$2:$F$6</c:f>
              <c:numCache>
                <c:formatCode>General</c:formatCode>
                <c:ptCount val="5"/>
                <c:pt idx="0">
                  <c:v>38.700000000000003</c:v>
                </c:pt>
                <c:pt idx="1">
                  <c:v>41.4</c:v>
                </c:pt>
                <c:pt idx="2">
                  <c:v>22.6</c:v>
                </c:pt>
                <c:pt idx="3">
                  <c:v>21.1</c:v>
                </c:pt>
                <c:pt idx="4">
                  <c:v>21.8</c:v>
                </c:pt>
              </c:numCache>
            </c:numRef>
          </c:val>
        </c:ser>
        <c:ser>
          <c:idx val="3"/>
          <c:order val="3"/>
          <c:tx>
            <c:strRef>
              <c:f>DQ41_2!$G$1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DQ41_2!$B$2:$C$6</c:f>
              <c:multiLvlStrCache>
                <c:ptCount val="5"/>
                <c:lvl>
                  <c:pt idx="0">
                    <c:v>Human papillomavirus (HPV) vaccine administration</c:v>
                  </c:pt>
                  <c:pt idx="1">
                    <c:v>Prenatal care</c:v>
                  </c:pt>
                  <c:pt idx="2">
                    <c:v>Provision of contraceptives other than condoms (e.g., birth control pill, birth control shot, intrauterine device [IUD])</c:v>
                  </c:pt>
                  <c:pt idx="3">
                    <c:v>Provision of condom-compatible lubricants (i.e., water- or silicone-based)</c:v>
                  </c:pt>
                  <c:pt idx="4">
                    <c:v>Provision of condoms</c:v>
                  </c:pt>
                </c:lvl>
                <c:lvl>
                  <c:pt idx="0">
                    <c:v>j.</c:v>
                  </c:pt>
                  <c:pt idx="1">
                    <c:v>i.</c:v>
                  </c:pt>
                  <c:pt idx="2">
                    <c:v>h.</c:v>
                  </c:pt>
                  <c:pt idx="3">
                    <c:v>g.</c:v>
                  </c:pt>
                  <c:pt idx="4">
                    <c:v>f.</c:v>
                  </c:pt>
                </c:lvl>
              </c:multiLvlStrCache>
            </c:multiLvlStrRef>
          </c:cat>
          <c:val>
            <c:numRef>
              <c:f>DQ41_2!$G$2:$G$6</c:f>
              <c:numCache>
                <c:formatCode>General</c:formatCode>
                <c:ptCount val="5"/>
                <c:pt idx="0">
                  <c:v>52.2</c:v>
                </c:pt>
                <c:pt idx="1">
                  <c:v>64.900000000000006</c:v>
                </c:pt>
                <c:pt idx="2">
                  <c:v>42.5</c:v>
                </c:pt>
                <c:pt idx="3">
                  <c:v>36.299999999999997</c:v>
                </c:pt>
                <c:pt idx="4">
                  <c:v>38.9</c:v>
                </c:pt>
              </c:numCache>
            </c:numRef>
          </c:val>
        </c:ser>
        <c:dLbls>
          <c:showLegendKey val="0"/>
          <c:showVal val="1"/>
          <c:showCatName val="0"/>
          <c:showSerName val="0"/>
          <c:showPercent val="0"/>
          <c:showBubbleSize val="0"/>
        </c:dLbls>
        <c:gapWidth val="300"/>
        <c:overlap val="-4"/>
        <c:axId val="127936000"/>
        <c:axId val="127937920"/>
      </c:barChart>
      <c:catAx>
        <c:axId val="127936000"/>
        <c:scaling>
          <c:orientation val="minMax"/>
        </c:scaling>
        <c:delete val="0"/>
        <c:axPos val="l"/>
        <c:majorTickMark val="none"/>
        <c:minorTickMark val="none"/>
        <c:tickLblPos val="none"/>
        <c:spPr>
          <a:ln w="12700">
            <a:solidFill>
              <a:srgbClr val="000000"/>
            </a:solidFill>
            <a:prstDash val="solid"/>
          </a:ln>
        </c:spPr>
        <c:crossAx val="127937920"/>
        <c:crosses val="autoZero"/>
        <c:auto val="1"/>
        <c:lblAlgn val="ctr"/>
        <c:lblOffset val="100"/>
        <c:tickLblSkip val="1"/>
        <c:noMultiLvlLbl val="1"/>
      </c:catAx>
      <c:valAx>
        <c:axId val="12793792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7936000"/>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DQ42_1!$D$2</c:f>
              <c:numCache>
                <c:formatCode>General</c:formatCode>
                <c:ptCount val="1"/>
                <c:pt idx="0">
                  <c:v>58.6</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DQ42_1!$E$2</c:f>
              <c:numCache>
                <c:formatCode>General</c:formatCode>
                <c:ptCount val="1"/>
                <c:pt idx="0">
                  <c:v>54.5</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DQ42_1!$F$2</c:f>
              <c:numCache>
                <c:formatCode>General</c:formatCode>
                <c:ptCount val="1"/>
                <c:pt idx="0">
                  <c:v>55.2</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DQ42_1!$G$2</c:f>
              <c:numCache>
                <c:formatCode>General</c:formatCode>
                <c:ptCount val="1"/>
                <c:pt idx="0">
                  <c:v>64.7</c:v>
                </c:pt>
              </c:numCache>
            </c:numRef>
          </c:val>
        </c:ser>
        <c:dLbls>
          <c:showLegendKey val="0"/>
          <c:showVal val="1"/>
          <c:showCatName val="0"/>
          <c:showSerName val="0"/>
          <c:showPercent val="0"/>
          <c:showBubbleSize val="0"/>
        </c:dLbls>
        <c:gapWidth val="300"/>
        <c:overlap val="-4"/>
        <c:axId val="128023552"/>
        <c:axId val="127836928"/>
      </c:barChart>
      <c:catAx>
        <c:axId val="128023552"/>
        <c:scaling>
          <c:orientation val="minMax"/>
        </c:scaling>
        <c:delete val="0"/>
        <c:axPos val="l"/>
        <c:majorTickMark val="none"/>
        <c:minorTickMark val="none"/>
        <c:tickLblPos val="none"/>
        <c:spPr>
          <a:ln w="12700">
            <a:solidFill>
              <a:srgbClr val="000000"/>
            </a:solidFill>
            <a:prstDash val="solid"/>
          </a:ln>
        </c:spPr>
        <c:crossAx val="127836928"/>
        <c:crosses val="autoZero"/>
        <c:auto val="1"/>
        <c:lblAlgn val="ctr"/>
        <c:lblOffset val="100"/>
        <c:tickLblSkip val="1"/>
        <c:noMultiLvlLbl val="1"/>
      </c:catAx>
      <c:valAx>
        <c:axId val="12783692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8023552"/>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DQ43_1!$D$1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DQ43_1!$B$2:$C$4</c:f>
              <c:multiLvlStrCache>
                <c:ptCount val="3"/>
                <c:lvl>
                  <c:pt idx="0">
                    <c:v>Diabetes</c:v>
                  </c:pt>
                  <c:pt idx="1">
                    <c:v>Food allergies</c:v>
                  </c:pt>
                  <c:pt idx="2">
                    <c:v>Asthma</c:v>
                  </c:pt>
                </c:lvl>
                <c:lvl>
                  <c:pt idx="0">
                    <c:v>c.</c:v>
                  </c:pt>
                  <c:pt idx="1">
                    <c:v>b.</c:v>
                  </c:pt>
                  <c:pt idx="2">
                    <c:v>a.</c:v>
                  </c:pt>
                </c:lvl>
              </c:multiLvlStrCache>
            </c:multiLvlStrRef>
          </c:cat>
          <c:val>
            <c:numRef>
              <c:f>DQ43_1!$D$2:$D$4</c:f>
              <c:numCache>
                <c:formatCode>General</c:formatCode>
                <c:ptCount val="3"/>
                <c:pt idx="0">
                  <c:v>97.8</c:v>
                </c:pt>
                <c:pt idx="1">
                  <c:v>97.4</c:v>
                </c:pt>
                <c:pt idx="2">
                  <c:v>97.4</c:v>
                </c:pt>
              </c:numCache>
            </c:numRef>
          </c:val>
        </c:ser>
        <c:ser>
          <c:idx val="1"/>
          <c:order val="1"/>
          <c:tx>
            <c:strRef>
              <c:f>DQ43_1!$E$1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DQ43_1!$B$2:$C$4</c:f>
              <c:multiLvlStrCache>
                <c:ptCount val="3"/>
                <c:lvl>
                  <c:pt idx="0">
                    <c:v>Diabetes</c:v>
                  </c:pt>
                  <c:pt idx="1">
                    <c:v>Food allergies</c:v>
                  </c:pt>
                  <c:pt idx="2">
                    <c:v>Asthma</c:v>
                  </c:pt>
                </c:lvl>
                <c:lvl>
                  <c:pt idx="0">
                    <c:v>c.</c:v>
                  </c:pt>
                  <c:pt idx="1">
                    <c:v>b.</c:v>
                  </c:pt>
                  <c:pt idx="2">
                    <c:v>a.</c:v>
                  </c:pt>
                </c:lvl>
              </c:multiLvlStrCache>
            </c:multiLvlStrRef>
          </c:cat>
          <c:val>
            <c:numRef>
              <c:f>DQ43_1!$E$2:$E$4</c:f>
              <c:numCache>
                <c:formatCode>General</c:formatCode>
                <c:ptCount val="3"/>
                <c:pt idx="0">
                  <c:v>96</c:v>
                </c:pt>
                <c:pt idx="1">
                  <c:v>96</c:v>
                </c:pt>
                <c:pt idx="2">
                  <c:v>96</c:v>
                </c:pt>
              </c:numCache>
            </c:numRef>
          </c:val>
        </c:ser>
        <c:ser>
          <c:idx val="2"/>
          <c:order val="2"/>
          <c:tx>
            <c:strRef>
              <c:f>DQ43_1!$F$1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DQ43_1!$B$2:$C$4</c:f>
              <c:multiLvlStrCache>
                <c:ptCount val="3"/>
                <c:lvl>
                  <c:pt idx="0">
                    <c:v>Diabetes</c:v>
                  </c:pt>
                  <c:pt idx="1">
                    <c:v>Food allergies</c:v>
                  </c:pt>
                  <c:pt idx="2">
                    <c:v>Asthma</c:v>
                  </c:pt>
                </c:lvl>
                <c:lvl>
                  <c:pt idx="0">
                    <c:v>c.</c:v>
                  </c:pt>
                  <c:pt idx="1">
                    <c:v>b.</c:v>
                  </c:pt>
                  <c:pt idx="2">
                    <c:v>a.</c:v>
                  </c:pt>
                </c:lvl>
              </c:multiLvlStrCache>
            </c:multiLvlStrRef>
          </c:cat>
          <c:val>
            <c:numRef>
              <c:f>DQ43_1!$F$2:$F$4</c:f>
              <c:numCache>
                <c:formatCode>General</c:formatCode>
                <c:ptCount val="3"/>
                <c:pt idx="0">
                  <c:v>97.9</c:v>
                </c:pt>
                <c:pt idx="1">
                  <c:v>97.1</c:v>
                </c:pt>
                <c:pt idx="2">
                  <c:v>97.1</c:v>
                </c:pt>
              </c:numCache>
            </c:numRef>
          </c:val>
        </c:ser>
        <c:ser>
          <c:idx val="3"/>
          <c:order val="3"/>
          <c:tx>
            <c:strRef>
              <c:f>DQ43_1!$G$1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DQ43_1!$B$2:$C$4</c:f>
              <c:multiLvlStrCache>
                <c:ptCount val="3"/>
                <c:lvl>
                  <c:pt idx="0">
                    <c:v>Diabetes</c:v>
                  </c:pt>
                  <c:pt idx="1">
                    <c:v>Food allergies</c:v>
                  </c:pt>
                  <c:pt idx="2">
                    <c:v>Asthma</c:v>
                  </c:pt>
                </c:lvl>
                <c:lvl>
                  <c:pt idx="0">
                    <c:v>c.</c:v>
                  </c:pt>
                  <c:pt idx="1">
                    <c:v>b.</c:v>
                  </c:pt>
                  <c:pt idx="2">
                    <c:v>a.</c:v>
                  </c:pt>
                </c:lvl>
              </c:multiLvlStrCache>
            </c:multiLvlStrRef>
          </c:cat>
          <c:val>
            <c:numRef>
              <c:f>DQ43_1!$G$2:$G$4</c:f>
              <c:numCache>
                <c:formatCode>General</c:formatCode>
                <c:ptCount val="3"/>
                <c:pt idx="0">
                  <c:v>98.3</c:v>
                </c:pt>
                <c:pt idx="1">
                  <c:v>98.3</c:v>
                </c:pt>
                <c:pt idx="2">
                  <c:v>98.3</c:v>
                </c:pt>
              </c:numCache>
            </c:numRef>
          </c:val>
        </c:ser>
        <c:dLbls>
          <c:showLegendKey val="0"/>
          <c:showVal val="1"/>
          <c:showCatName val="0"/>
          <c:showSerName val="0"/>
          <c:showPercent val="0"/>
          <c:showBubbleSize val="0"/>
        </c:dLbls>
        <c:gapWidth val="300"/>
        <c:overlap val="-4"/>
        <c:axId val="127983616"/>
        <c:axId val="127985152"/>
      </c:barChart>
      <c:catAx>
        <c:axId val="127983616"/>
        <c:scaling>
          <c:orientation val="minMax"/>
        </c:scaling>
        <c:delete val="0"/>
        <c:axPos val="l"/>
        <c:majorTickMark val="none"/>
        <c:minorTickMark val="none"/>
        <c:tickLblPos val="none"/>
        <c:spPr>
          <a:ln w="12700">
            <a:solidFill>
              <a:srgbClr val="000000"/>
            </a:solidFill>
            <a:prstDash val="solid"/>
          </a:ln>
        </c:spPr>
        <c:crossAx val="127985152"/>
        <c:crosses val="autoZero"/>
        <c:auto val="1"/>
        <c:lblAlgn val="ctr"/>
        <c:lblOffset val="100"/>
        <c:tickLblSkip val="1"/>
        <c:noMultiLvlLbl val="1"/>
      </c:catAx>
      <c:valAx>
        <c:axId val="12798515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7983616"/>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DQ43_2!$D$1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DQ43_2!$B$2:$C$4</c:f>
              <c:multiLvlStrCache>
                <c:ptCount val="3"/>
                <c:lvl>
                  <c:pt idx="0">
                    <c:v>Hypertension/high blood pressure</c:v>
                  </c:pt>
                  <c:pt idx="1">
                    <c:v>Obesity</c:v>
                  </c:pt>
                  <c:pt idx="2">
                    <c:v>Epilepsy or seizure disorder</c:v>
                  </c:pt>
                </c:lvl>
                <c:lvl>
                  <c:pt idx="0">
                    <c:v>f.</c:v>
                  </c:pt>
                  <c:pt idx="1">
                    <c:v>e.</c:v>
                  </c:pt>
                  <c:pt idx="2">
                    <c:v>d.</c:v>
                  </c:pt>
                </c:lvl>
              </c:multiLvlStrCache>
            </c:multiLvlStrRef>
          </c:cat>
          <c:val>
            <c:numRef>
              <c:f>DQ43_2!$D$2:$D$4</c:f>
              <c:numCache>
                <c:formatCode>General</c:formatCode>
                <c:ptCount val="3"/>
                <c:pt idx="0">
                  <c:v>76.400000000000006</c:v>
                </c:pt>
                <c:pt idx="1">
                  <c:v>40.200000000000003</c:v>
                </c:pt>
                <c:pt idx="2">
                  <c:v>96.7</c:v>
                </c:pt>
              </c:numCache>
            </c:numRef>
          </c:val>
        </c:ser>
        <c:ser>
          <c:idx val="1"/>
          <c:order val="1"/>
          <c:tx>
            <c:strRef>
              <c:f>DQ43_2!$E$1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DQ43_2!$B$2:$C$4</c:f>
              <c:multiLvlStrCache>
                <c:ptCount val="3"/>
                <c:lvl>
                  <c:pt idx="0">
                    <c:v>Hypertension/high blood pressure</c:v>
                  </c:pt>
                  <c:pt idx="1">
                    <c:v>Obesity</c:v>
                  </c:pt>
                  <c:pt idx="2">
                    <c:v>Epilepsy or seizure disorder</c:v>
                  </c:pt>
                </c:lvl>
                <c:lvl>
                  <c:pt idx="0">
                    <c:v>f.</c:v>
                  </c:pt>
                  <c:pt idx="1">
                    <c:v>e.</c:v>
                  </c:pt>
                  <c:pt idx="2">
                    <c:v>d.</c:v>
                  </c:pt>
                </c:lvl>
              </c:multiLvlStrCache>
            </c:multiLvlStrRef>
          </c:cat>
          <c:val>
            <c:numRef>
              <c:f>DQ43_2!$E$2:$E$4</c:f>
              <c:numCache>
                <c:formatCode>General</c:formatCode>
                <c:ptCount val="3"/>
                <c:pt idx="0">
                  <c:v>80.3</c:v>
                </c:pt>
                <c:pt idx="1">
                  <c:v>45.8</c:v>
                </c:pt>
                <c:pt idx="2">
                  <c:v>96</c:v>
                </c:pt>
              </c:numCache>
            </c:numRef>
          </c:val>
        </c:ser>
        <c:ser>
          <c:idx val="2"/>
          <c:order val="2"/>
          <c:tx>
            <c:strRef>
              <c:f>DQ43_2!$F$1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DQ43_2!$B$2:$C$4</c:f>
              <c:multiLvlStrCache>
                <c:ptCount val="3"/>
                <c:lvl>
                  <c:pt idx="0">
                    <c:v>Hypertension/high blood pressure</c:v>
                  </c:pt>
                  <c:pt idx="1">
                    <c:v>Obesity</c:v>
                  </c:pt>
                  <c:pt idx="2">
                    <c:v>Epilepsy or seizure disorder</c:v>
                  </c:pt>
                </c:lvl>
                <c:lvl>
                  <c:pt idx="0">
                    <c:v>f.</c:v>
                  </c:pt>
                  <c:pt idx="1">
                    <c:v>e.</c:v>
                  </c:pt>
                  <c:pt idx="2">
                    <c:v>d.</c:v>
                  </c:pt>
                </c:lvl>
              </c:multiLvlStrCache>
            </c:multiLvlStrRef>
          </c:cat>
          <c:val>
            <c:numRef>
              <c:f>DQ43_2!$F$2:$F$4</c:f>
              <c:numCache>
                <c:formatCode>General</c:formatCode>
                <c:ptCount val="3"/>
                <c:pt idx="0">
                  <c:v>71.8</c:v>
                </c:pt>
                <c:pt idx="1">
                  <c:v>37.299999999999997</c:v>
                </c:pt>
                <c:pt idx="2">
                  <c:v>96.4</c:v>
                </c:pt>
              </c:numCache>
            </c:numRef>
          </c:val>
        </c:ser>
        <c:ser>
          <c:idx val="3"/>
          <c:order val="3"/>
          <c:tx>
            <c:strRef>
              <c:f>DQ43_2!$G$1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DQ43_2!$B$2:$C$4</c:f>
              <c:multiLvlStrCache>
                <c:ptCount val="3"/>
                <c:lvl>
                  <c:pt idx="0">
                    <c:v>Hypertension/high blood pressure</c:v>
                  </c:pt>
                  <c:pt idx="1">
                    <c:v>Obesity</c:v>
                  </c:pt>
                  <c:pt idx="2">
                    <c:v>Epilepsy or seizure disorder</c:v>
                  </c:pt>
                </c:lvl>
                <c:lvl>
                  <c:pt idx="0">
                    <c:v>f.</c:v>
                  </c:pt>
                  <c:pt idx="1">
                    <c:v>e.</c:v>
                  </c:pt>
                  <c:pt idx="2">
                    <c:v>d.</c:v>
                  </c:pt>
                </c:lvl>
              </c:multiLvlStrCache>
            </c:multiLvlStrRef>
          </c:cat>
          <c:val>
            <c:numRef>
              <c:f>DQ43_2!$G$2:$G$4</c:f>
              <c:numCache>
                <c:formatCode>General</c:formatCode>
                <c:ptCount val="3"/>
                <c:pt idx="0">
                  <c:v>80.8</c:v>
                </c:pt>
                <c:pt idx="1">
                  <c:v>41.9</c:v>
                </c:pt>
                <c:pt idx="2">
                  <c:v>97.4</c:v>
                </c:pt>
              </c:numCache>
            </c:numRef>
          </c:val>
        </c:ser>
        <c:dLbls>
          <c:showLegendKey val="0"/>
          <c:showVal val="1"/>
          <c:showCatName val="0"/>
          <c:showSerName val="0"/>
          <c:showPercent val="0"/>
          <c:showBubbleSize val="0"/>
        </c:dLbls>
        <c:gapWidth val="300"/>
        <c:overlap val="-4"/>
        <c:axId val="128201088"/>
        <c:axId val="128213760"/>
      </c:barChart>
      <c:catAx>
        <c:axId val="128201088"/>
        <c:scaling>
          <c:orientation val="minMax"/>
        </c:scaling>
        <c:delete val="0"/>
        <c:axPos val="l"/>
        <c:majorTickMark val="none"/>
        <c:minorTickMark val="none"/>
        <c:tickLblPos val="none"/>
        <c:spPr>
          <a:ln w="12700">
            <a:solidFill>
              <a:srgbClr val="000000"/>
            </a:solidFill>
            <a:prstDash val="solid"/>
          </a:ln>
        </c:spPr>
        <c:crossAx val="128213760"/>
        <c:crosses val="autoZero"/>
        <c:auto val="1"/>
        <c:lblAlgn val="ctr"/>
        <c:lblOffset val="100"/>
        <c:tickLblSkip val="1"/>
        <c:noMultiLvlLbl val="1"/>
      </c:catAx>
      <c:valAx>
        <c:axId val="12821376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8201088"/>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DQ44_1!$D$1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DQ44_1!$B$2:$C$4</c:f>
              <c:multiLvlStrCache>
                <c:ptCount val="3"/>
                <c:lvl>
                  <c:pt idx="0">
                    <c:v>Diabetes</c:v>
                  </c:pt>
                  <c:pt idx="1">
                    <c:v>Food allergies</c:v>
                  </c:pt>
                  <c:pt idx="2">
                    <c:v>Asthma</c:v>
                  </c:pt>
                </c:lvl>
                <c:lvl>
                  <c:pt idx="0">
                    <c:v>c.</c:v>
                  </c:pt>
                  <c:pt idx="1">
                    <c:v>b.</c:v>
                  </c:pt>
                  <c:pt idx="2">
                    <c:v>a.</c:v>
                  </c:pt>
                </c:lvl>
              </c:multiLvlStrCache>
            </c:multiLvlStrRef>
          </c:cat>
          <c:val>
            <c:numRef>
              <c:f>DQ44_1!$D$2:$D$4</c:f>
              <c:numCache>
                <c:formatCode>General</c:formatCode>
                <c:ptCount val="3"/>
                <c:pt idx="0">
                  <c:v>55</c:v>
                </c:pt>
                <c:pt idx="1">
                  <c:v>53</c:v>
                </c:pt>
                <c:pt idx="2">
                  <c:v>54.3</c:v>
                </c:pt>
              </c:numCache>
            </c:numRef>
          </c:val>
        </c:ser>
        <c:ser>
          <c:idx val="1"/>
          <c:order val="1"/>
          <c:tx>
            <c:strRef>
              <c:f>DQ44_1!$E$1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DQ44_1!$B$2:$C$4</c:f>
              <c:multiLvlStrCache>
                <c:ptCount val="3"/>
                <c:lvl>
                  <c:pt idx="0">
                    <c:v>Diabetes</c:v>
                  </c:pt>
                  <c:pt idx="1">
                    <c:v>Food allergies</c:v>
                  </c:pt>
                  <c:pt idx="2">
                    <c:v>Asthma</c:v>
                  </c:pt>
                </c:lvl>
                <c:lvl>
                  <c:pt idx="0">
                    <c:v>c.</c:v>
                  </c:pt>
                  <c:pt idx="1">
                    <c:v>b.</c:v>
                  </c:pt>
                  <c:pt idx="2">
                    <c:v>a.</c:v>
                  </c:pt>
                </c:lvl>
              </c:multiLvlStrCache>
            </c:multiLvlStrRef>
          </c:cat>
          <c:val>
            <c:numRef>
              <c:f>DQ44_1!$E$2:$E$4</c:f>
              <c:numCache>
                <c:formatCode>General</c:formatCode>
                <c:ptCount val="3"/>
                <c:pt idx="0">
                  <c:v>61.7</c:v>
                </c:pt>
                <c:pt idx="1">
                  <c:v>56.7</c:v>
                </c:pt>
                <c:pt idx="2">
                  <c:v>61.7</c:v>
                </c:pt>
              </c:numCache>
            </c:numRef>
          </c:val>
        </c:ser>
        <c:ser>
          <c:idx val="2"/>
          <c:order val="2"/>
          <c:tx>
            <c:strRef>
              <c:f>DQ44_1!$F$1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DQ44_1!$B$2:$C$4</c:f>
              <c:multiLvlStrCache>
                <c:ptCount val="3"/>
                <c:lvl>
                  <c:pt idx="0">
                    <c:v>Diabetes</c:v>
                  </c:pt>
                  <c:pt idx="1">
                    <c:v>Food allergies</c:v>
                  </c:pt>
                  <c:pt idx="2">
                    <c:v>Asthma</c:v>
                  </c:pt>
                </c:lvl>
                <c:lvl>
                  <c:pt idx="0">
                    <c:v>c.</c:v>
                  </c:pt>
                  <c:pt idx="1">
                    <c:v>b.</c:v>
                  </c:pt>
                  <c:pt idx="2">
                    <c:v>a.</c:v>
                  </c:pt>
                </c:lvl>
              </c:multiLvlStrCache>
            </c:multiLvlStrRef>
          </c:cat>
          <c:val>
            <c:numRef>
              <c:f>DQ44_1!$F$2:$F$4</c:f>
              <c:numCache>
                <c:formatCode>General</c:formatCode>
                <c:ptCount val="3"/>
                <c:pt idx="0">
                  <c:v>52.5</c:v>
                </c:pt>
                <c:pt idx="1">
                  <c:v>51</c:v>
                </c:pt>
                <c:pt idx="2">
                  <c:v>51</c:v>
                </c:pt>
              </c:numCache>
            </c:numRef>
          </c:val>
        </c:ser>
        <c:ser>
          <c:idx val="3"/>
          <c:order val="3"/>
          <c:tx>
            <c:strRef>
              <c:f>DQ44_1!$G$1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DQ44_1!$B$2:$C$4</c:f>
              <c:multiLvlStrCache>
                <c:ptCount val="3"/>
                <c:lvl>
                  <c:pt idx="0">
                    <c:v>Diabetes</c:v>
                  </c:pt>
                  <c:pt idx="1">
                    <c:v>Food allergies</c:v>
                  </c:pt>
                  <c:pt idx="2">
                    <c:v>Asthma</c:v>
                  </c:pt>
                </c:lvl>
                <c:lvl>
                  <c:pt idx="0">
                    <c:v>c.</c:v>
                  </c:pt>
                  <c:pt idx="1">
                    <c:v>b.</c:v>
                  </c:pt>
                  <c:pt idx="2">
                    <c:v>a.</c:v>
                  </c:pt>
                </c:lvl>
              </c:multiLvlStrCache>
            </c:multiLvlStrRef>
          </c:cat>
          <c:val>
            <c:numRef>
              <c:f>DQ44_1!$G$2:$G$4</c:f>
              <c:numCache>
                <c:formatCode>General</c:formatCode>
                <c:ptCount val="3"/>
                <c:pt idx="0">
                  <c:v>55.6</c:v>
                </c:pt>
                <c:pt idx="1">
                  <c:v>53.9</c:v>
                </c:pt>
                <c:pt idx="2">
                  <c:v>55.7</c:v>
                </c:pt>
              </c:numCache>
            </c:numRef>
          </c:val>
        </c:ser>
        <c:dLbls>
          <c:showLegendKey val="0"/>
          <c:showVal val="1"/>
          <c:showCatName val="0"/>
          <c:showSerName val="0"/>
          <c:showPercent val="0"/>
          <c:showBubbleSize val="0"/>
        </c:dLbls>
        <c:gapWidth val="300"/>
        <c:overlap val="-4"/>
        <c:axId val="128493824"/>
        <c:axId val="128188416"/>
      </c:barChart>
      <c:catAx>
        <c:axId val="128493824"/>
        <c:scaling>
          <c:orientation val="minMax"/>
        </c:scaling>
        <c:delete val="0"/>
        <c:axPos val="l"/>
        <c:majorTickMark val="none"/>
        <c:minorTickMark val="none"/>
        <c:tickLblPos val="none"/>
        <c:spPr>
          <a:ln w="12700">
            <a:solidFill>
              <a:srgbClr val="000000"/>
            </a:solidFill>
            <a:prstDash val="solid"/>
          </a:ln>
        </c:spPr>
        <c:crossAx val="128188416"/>
        <c:crosses val="autoZero"/>
        <c:auto val="1"/>
        <c:lblAlgn val="ctr"/>
        <c:lblOffset val="100"/>
        <c:tickLblSkip val="1"/>
        <c:noMultiLvlLbl val="1"/>
      </c:catAx>
      <c:valAx>
        <c:axId val="12818841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8493824"/>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DQ44_2!$D$1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DQ44_2!$B$2:$C$4</c:f>
              <c:multiLvlStrCache>
                <c:ptCount val="3"/>
                <c:lvl>
                  <c:pt idx="0">
                    <c:v>Hypertension/high blood pressure</c:v>
                  </c:pt>
                  <c:pt idx="1">
                    <c:v>Obesity</c:v>
                  </c:pt>
                  <c:pt idx="2">
                    <c:v>Epilepsy or seizure disorder</c:v>
                  </c:pt>
                </c:lvl>
                <c:lvl>
                  <c:pt idx="0">
                    <c:v>f.</c:v>
                  </c:pt>
                  <c:pt idx="1">
                    <c:v>e.</c:v>
                  </c:pt>
                  <c:pt idx="2">
                    <c:v>d.</c:v>
                  </c:pt>
                </c:lvl>
              </c:multiLvlStrCache>
            </c:multiLvlStrRef>
          </c:cat>
          <c:val>
            <c:numRef>
              <c:f>DQ44_2!$D$2:$D$4</c:f>
              <c:numCache>
                <c:formatCode>General</c:formatCode>
                <c:ptCount val="3"/>
                <c:pt idx="0">
                  <c:v>49.9</c:v>
                </c:pt>
                <c:pt idx="1">
                  <c:v>40.799999999999997</c:v>
                </c:pt>
                <c:pt idx="2">
                  <c:v>53.4</c:v>
                </c:pt>
              </c:numCache>
            </c:numRef>
          </c:val>
        </c:ser>
        <c:ser>
          <c:idx val="1"/>
          <c:order val="1"/>
          <c:tx>
            <c:strRef>
              <c:f>DQ44_2!$E$1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DQ44_2!$B$2:$C$4</c:f>
              <c:multiLvlStrCache>
                <c:ptCount val="3"/>
                <c:lvl>
                  <c:pt idx="0">
                    <c:v>Hypertension/high blood pressure</c:v>
                  </c:pt>
                  <c:pt idx="1">
                    <c:v>Obesity</c:v>
                  </c:pt>
                  <c:pt idx="2">
                    <c:v>Epilepsy or seizure disorder</c:v>
                  </c:pt>
                </c:lvl>
                <c:lvl>
                  <c:pt idx="0">
                    <c:v>f.</c:v>
                  </c:pt>
                  <c:pt idx="1">
                    <c:v>e.</c:v>
                  </c:pt>
                  <c:pt idx="2">
                    <c:v>d.</c:v>
                  </c:pt>
                </c:lvl>
              </c:multiLvlStrCache>
            </c:multiLvlStrRef>
          </c:cat>
          <c:val>
            <c:numRef>
              <c:f>DQ44_2!$E$2:$E$4</c:f>
              <c:numCache>
                <c:formatCode>General</c:formatCode>
                <c:ptCount val="3"/>
                <c:pt idx="0">
                  <c:v>59.2</c:v>
                </c:pt>
                <c:pt idx="1">
                  <c:v>48.3</c:v>
                </c:pt>
                <c:pt idx="2">
                  <c:v>61.7</c:v>
                </c:pt>
              </c:numCache>
            </c:numRef>
          </c:val>
        </c:ser>
        <c:ser>
          <c:idx val="2"/>
          <c:order val="2"/>
          <c:tx>
            <c:strRef>
              <c:f>DQ44_2!$F$1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DQ44_2!$B$2:$C$4</c:f>
              <c:multiLvlStrCache>
                <c:ptCount val="3"/>
                <c:lvl>
                  <c:pt idx="0">
                    <c:v>Hypertension/high blood pressure</c:v>
                  </c:pt>
                  <c:pt idx="1">
                    <c:v>Obesity</c:v>
                  </c:pt>
                  <c:pt idx="2">
                    <c:v>Epilepsy or seizure disorder</c:v>
                  </c:pt>
                </c:lvl>
                <c:lvl>
                  <c:pt idx="0">
                    <c:v>f.</c:v>
                  </c:pt>
                  <c:pt idx="1">
                    <c:v>e.</c:v>
                  </c:pt>
                  <c:pt idx="2">
                    <c:v>d.</c:v>
                  </c:pt>
                </c:lvl>
              </c:multiLvlStrCache>
            </c:multiLvlStrRef>
          </c:cat>
          <c:val>
            <c:numRef>
              <c:f>DQ44_2!$F$2:$F$4</c:f>
              <c:numCache>
                <c:formatCode>General</c:formatCode>
                <c:ptCount val="3"/>
                <c:pt idx="0">
                  <c:v>44.6</c:v>
                </c:pt>
                <c:pt idx="1">
                  <c:v>37.299999999999997</c:v>
                </c:pt>
                <c:pt idx="2">
                  <c:v>50.4</c:v>
                </c:pt>
              </c:numCache>
            </c:numRef>
          </c:val>
        </c:ser>
        <c:ser>
          <c:idx val="3"/>
          <c:order val="3"/>
          <c:tx>
            <c:strRef>
              <c:f>DQ44_2!$G$1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DQ44_2!$B$2:$C$4</c:f>
              <c:multiLvlStrCache>
                <c:ptCount val="3"/>
                <c:lvl>
                  <c:pt idx="0">
                    <c:v>Hypertension/high blood pressure</c:v>
                  </c:pt>
                  <c:pt idx="1">
                    <c:v>Obesity</c:v>
                  </c:pt>
                  <c:pt idx="2">
                    <c:v>Epilepsy or seizure disorder</c:v>
                  </c:pt>
                </c:lvl>
                <c:lvl>
                  <c:pt idx="0">
                    <c:v>f.</c:v>
                  </c:pt>
                  <c:pt idx="1">
                    <c:v>e.</c:v>
                  </c:pt>
                  <c:pt idx="2">
                    <c:v>d.</c:v>
                  </c:pt>
                </c:lvl>
              </c:multiLvlStrCache>
            </c:multiLvlStrRef>
          </c:cat>
          <c:val>
            <c:numRef>
              <c:f>DQ44_2!$G$2:$G$4</c:f>
              <c:numCache>
                <c:formatCode>General</c:formatCode>
                <c:ptCount val="3"/>
                <c:pt idx="0">
                  <c:v>53</c:v>
                </c:pt>
                <c:pt idx="1">
                  <c:v>42.2</c:v>
                </c:pt>
                <c:pt idx="2">
                  <c:v>53.9</c:v>
                </c:pt>
              </c:numCache>
            </c:numRef>
          </c:val>
        </c:ser>
        <c:dLbls>
          <c:showLegendKey val="0"/>
          <c:showVal val="1"/>
          <c:showCatName val="0"/>
          <c:showSerName val="0"/>
          <c:showPercent val="0"/>
          <c:showBubbleSize val="0"/>
        </c:dLbls>
        <c:gapWidth val="300"/>
        <c:overlap val="-4"/>
        <c:axId val="128253312"/>
        <c:axId val="128283776"/>
      </c:barChart>
      <c:catAx>
        <c:axId val="128253312"/>
        <c:scaling>
          <c:orientation val="minMax"/>
        </c:scaling>
        <c:delete val="0"/>
        <c:axPos val="l"/>
        <c:majorTickMark val="none"/>
        <c:minorTickMark val="none"/>
        <c:tickLblPos val="none"/>
        <c:spPr>
          <a:ln w="12700">
            <a:solidFill>
              <a:srgbClr val="000000"/>
            </a:solidFill>
            <a:prstDash val="solid"/>
          </a:ln>
        </c:spPr>
        <c:crossAx val="128283776"/>
        <c:crosses val="autoZero"/>
        <c:auto val="1"/>
        <c:lblAlgn val="ctr"/>
        <c:lblOffset val="100"/>
        <c:tickLblSkip val="1"/>
        <c:noMultiLvlLbl val="1"/>
      </c:catAx>
      <c:valAx>
        <c:axId val="12828377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8253312"/>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DQ05_1!$D$2</c:f>
              <c:numCache>
                <c:formatCode>General</c:formatCode>
                <c:ptCount val="1"/>
                <c:pt idx="0">
                  <c:v>54.8</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DQ05_1!$E$2</c:f>
              <c:numCache>
                <c:formatCode>General</c:formatCode>
                <c:ptCount val="1"/>
                <c:pt idx="0">
                  <c:v>55.9</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DQ05_1!$F$2</c:f>
              <c:numCache>
                <c:formatCode>General</c:formatCode>
                <c:ptCount val="1"/>
                <c:pt idx="0">
                  <c:v>52</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DQ05_1!$G$2</c:f>
              <c:numCache>
                <c:formatCode>General</c:formatCode>
                <c:ptCount val="1"/>
                <c:pt idx="0">
                  <c:v>57.9</c:v>
                </c:pt>
              </c:numCache>
            </c:numRef>
          </c:val>
        </c:ser>
        <c:dLbls>
          <c:showLegendKey val="0"/>
          <c:showVal val="1"/>
          <c:showCatName val="0"/>
          <c:showSerName val="0"/>
          <c:showPercent val="0"/>
          <c:showBubbleSize val="0"/>
        </c:dLbls>
        <c:gapWidth val="300"/>
        <c:overlap val="-4"/>
        <c:axId val="95401472"/>
        <c:axId val="95403008"/>
      </c:barChart>
      <c:catAx>
        <c:axId val="95401472"/>
        <c:scaling>
          <c:orientation val="minMax"/>
        </c:scaling>
        <c:delete val="0"/>
        <c:axPos val="l"/>
        <c:majorTickMark val="none"/>
        <c:minorTickMark val="none"/>
        <c:tickLblPos val="none"/>
        <c:spPr>
          <a:ln w="12700">
            <a:solidFill>
              <a:srgbClr val="000000"/>
            </a:solidFill>
            <a:prstDash val="solid"/>
          </a:ln>
        </c:spPr>
        <c:crossAx val="95403008"/>
        <c:crosses val="autoZero"/>
        <c:auto val="1"/>
        <c:lblAlgn val="ctr"/>
        <c:lblOffset val="100"/>
        <c:tickLblSkip val="1"/>
        <c:noMultiLvlLbl val="1"/>
      </c:catAx>
      <c:valAx>
        <c:axId val="9540300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95401472"/>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DQ45_1!$D$1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DQ45_1!$B$2:$C$5</c:f>
              <c:multiLvlStrCache>
                <c:ptCount val="4"/>
                <c:lvl>
                  <c:pt idx="0">
                    <c:v>Linked parents and families to health services and programs in the community</c:v>
                  </c:pt>
                  <c:pt idx="1">
                    <c:v>Involved parents as school volunteers in the delivery of health education activities and services</c:v>
                  </c:pt>
                  <c:pt idx="2">
                    <c:v>Provided parents with information about how to monitor their child (e.g., setting parental expectations, keeping track of their child, responding when their child breaks the rules)</c:v>
                  </c:pt>
                  <c:pt idx="3">
                    <c:v>Provided parents and families with information about how to communicate with their child about sex</c:v>
                  </c:pt>
                </c:lvl>
                <c:lvl>
                  <c:pt idx="0">
                    <c:v>d.</c:v>
                  </c:pt>
                  <c:pt idx="1">
                    <c:v>c.</c:v>
                  </c:pt>
                  <c:pt idx="2">
                    <c:v>b.</c:v>
                  </c:pt>
                  <c:pt idx="3">
                    <c:v>a.</c:v>
                  </c:pt>
                </c:lvl>
              </c:multiLvlStrCache>
            </c:multiLvlStrRef>
          </c:cat>
          <c:val>
            <c:numRef>
              <c:f>DQ45_1!$D$2:$D$5</c:f>
              <c:numCache>
                <c:formatCode>General</c:formatCode>
                <c:ptCount val="4"/>
                <c:pt idx="0">
                  <c:v>77.5</c:v>
                </c:pt>
                <c:pt idx="1">
                  <c:v>27.1</c:v>
                </c:pt>
                <c:pt idx="2">
                  <c:v>56.7</c:v>
                </c:pt>
                <c:pt idx="3">
                  <c:v>27.5</c:v>
                </c:pt>
              </c:numCache>
            </c:numRef>
          </c:val>
        </c:ser>
        <c:ser>
          <c:idx val="1"/>
          <c:order val="1"/>
          <c:tx>
            <c:strRef>
              <c:f>DQ45_1!$E$1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DQ45_1!$B$2:$C$5</c:f>
              <c:multiLvlStrCache>
                <c:ptCount val="4"/>
                <c:lvl>
                  <c:pt idx="0">
                    <c:v>Linked parents and families to health services and programs in the community</c:v>
                  </c:pt>
                  <c:pt idx="1">
                    <c:v>Involved parents as school volunteers in the delivery of health education activities and services</c:v>
                  </c:pt>
                  <c:pt idx="2">
                    <c:v>Provided parents with information about how to monitor their child (e.g., setting parental expectations, keeping track of their child, responding when their child breaks the rules)</c:v>
                  </c:pt>
                  <c:pt idx="3">
                    <c:v>Provided parents and families with information about how to communicate with their child about sex</c:v>
                  </c:pt>
                </c:lvl>
                <c:lvl>
                  <c:pt idx="0">
                    <c:v>d.</c:v>
                  </c:pt>
                  <c:pt idx="1">
                    <c:v>c.</c:v>
                  </c:pt>
                  <c:pt idx="2">
                    <c:v>b.</c:v>
                  </c:pt>
                  <c:pt idx="3">
                    <c:v>a.</c:v>
                  </c:pt>
                </c:lvl>
              </c:multiLvlStrCache>
            </c:multiLvlStrRef>
          </c:cat>
          <c:val>
            <c:numRef>
              <c:f>DQ45_1!$E$2:$E$5</c:f>
              <c:numCache>
                <c:formatCode>General</c:formatCode>
                <c:ptCount val="4"/>
                <c:pt idx="0">
                  <c:v>74.900000000000006</c:v>
                </c:pt>
                <c:pt idx="1">
                  <c:v>32.200000000000003</c:v>
                </c:pt>
                <c:pt idx="2">
                  <c:v>47.1</c:v>
                </c:pt>
                <c:pt idx="3">
                  <c:v>14.5</c:v>
                </c:pt>
              </c:numCache>
            </c:numRef>
          </c:val>
        </c:ser>
        <c:ser>
          <c:idx val="2"/>
          <c:order val="2"/>
          <c:tx>
            <c:strRef>
              <c:f>DQ45_1!$F$1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DQ45_1!$B$2:$C$5</c:f>
              <c:multiLvlStrCache>
                <c:ptCount val="4"/>
                <c:lvl>
                  <c:pt idx="0">
                    <c:v>Linked parents and families to health services and programs in the community</c:v>
                  </c:pt>
                  <c:pt idx="1">
                    <c:v>Involved parents as school volunteers in the delivery of health education activities and services</c:v>
                  </c:pt>
                  <c:pt idx="2">
                    <c:v>Provided parents with information about how to monitor their child (e.g., setting parental expectations, keeping track of their child, responding when their child breaks the rules)</c:v>
                  </c:pt>
                  <c:pt idx="3">
                    <c:v>Provided parents and families with information about how to communicate with their child about sex</c:v>
                  </c:pt>
                </c:lvl>
                <c:lvl>
                  <c:pt idx="0">
                    <c:v>d.</c:v>
                  </c:pt>
                  <c:pt idx="1">
                    <c:v>c.</c:v>
                  </c:pt>
                  <c:pt idx="2">
                    <c:v>b.</c:v>
                  </c:pt>
                  <c:pt idx="3">
                    <c:v>a.</c:v>
                  </c:pt>
                </c:lvl>
              </c:multiLvlStrCache>
            </c:multiLvlStrRef>
          </c:cat>
          <c:val>
            <c:numRef>
              <c:f>DQ45_1!$F$2:$F$5</c:f>
              <c:numCache>
                <c:formatCode>General</c:formatCode>
                <c:ptCount val="4"/>
                <c:pt idx="0">
                  <c:v>80.5</c:v>
                </c:pt>
                <c:pt idx="1">
                  <c:v>27.2</c:v>
                </c:pt>
                <c:pt idx="2">
                  <c:v>62.4</c:v>
                </c:pt>
                <c:pt idx="3">
                  <c:v>36.200000000000003</c:v>
                </c:pt>
              </c:numCache>
            </c:numRef>
          </c:val>
        </c:ser>
        <c:ser>
          <c:idx val="3"/>
          <c:order val="3"/>
          <c:tx>
            <c:strRef>
              <c:f>DQ45_1!$G$1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DQ45_1!$B$2:$C$5</c:f>
              <c:multiLvlStrCache>
                <c:ptCount val="4"/>
                <c:lvl>
                  <c:pt idx="0">
                    <c:v>Linked parents and families to health services and programs in the community</c:v>
                  </c:pt>
                  <c:pt idx="1">
                    <c:v>Involved parents as school volunteers in the delivery of health education activities and services</c:v>
                  </c:pt>
                  <c:pt idx="2">
                    <c:v>Provided parents with information about how to monitor their child (e.g., setting parental expectations, keeping track of their child, responding when their child breaks the rules)</c:v>
                  </c:pt>
                  <c:pt idx="3">
                    <c:v>Provided parents and families with information about how to communicate with their child about sex</c:v>
                  </c:pt>
                </c:lvl>
                <c:lvl>
                  <c:pt idx="0">
                    <c:v>d.</c:v>
                  </c:pt>
                  <c:pt idx="1">
                    <c:v>c.</c:v>
                  </c:pt>
                  <c:pt idx="2">
                    <c:v>b.</c:v>
                  </c:pt>
                  <c:pt idx="3">
                    <c:v>a.</c:v>
                  </c:pt>
                </c:lvl>
              </c:multiLvlStrCache>
            </c:multiLvlStrRef>
          </c:cat>
          <c:val>
            <c:numRef>
              <c:f>DQ45_1!$G$2:$G$5</c:f>
              <c:numCache>
                <c:formatCode>General</c:formatCode>
                <c:ptCount val="4"/>
                <c:pt idx="0">
                  <c:v>74.599999999999994</c:v>
                </c:pt>
                <c:pt idx="1">
                  <c:v>24.9</c:v>
                </c:pt>
                <c:pt idx="2">
                  <c:v>53</c:v>
                </c:pt>
                <c:pt idx="3">
                  <c:v>21.2</c:v>
                </c:pt>
              </c:numCache>
            </c:numRef>
          </c:val>
        </c:ser>
        <c:dLbls>
          <c:showLegendKey val="0"/>
          <c:showVal val="1"/>
          <c:showCatName val="0"/>
          <c:showSerName val="0"/>
          <c:showPercent val="0"/>
          <c:showBubbleSize val="0"/>
        </c:dLbls>
        <c:gapWidth val="300"/>
        <c:overlap val="-4"/>
        <c:axId val="128930944"/>
        <c:axId val="128932480"/>
      </c:barChart>
      <c:catAx>
        <c:axId val="128930944"/>
        <c:scaling>
          <c:orientation val="minMax"/>
        </c:scaling>
        <c:delete val="0"/>
        <c:axPos val="l"/>
        <c:majorTickMark val="none"/>
        <c:minorTickMark val="none"/>
        <c:tickLblPos val="none"/>
        <c:spPr>
          <a:ln w="12700">
            <a:solidFill>
              <a:srgbClr val="000000"/>
            </a:solidFill>
            <a:prstDash val="solid"/>
          </a:ln>
        </c:spPr>
        <c:crossAx val="128932480"/>
        <c:crosses val="autoZero"/>
        <c:auto val="1"/>
        <c:lblAlgn val="ctr"/>
        <c:lblOffset val="100"/>
        <c:tickLblSkip val="1"/>
        <c:noMultiLvlLbl val="1"/>
      </c:catAx>
      <c:valAx>
        <c:axId val="12893248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8930944"/>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DQ46_1!$D$2</c:f>
              <c:numCache>
                <c:formatCode>General</c:formatCode>
                <c:ptCount val="1"/>
                <c:pt idx="0">
                  <c:v>86.5</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DQ46_1!$E$2</c:f>
              <c:numCache>
                <c:formatCode>General</c:formatCode>
                <c:ptCount val="1"/>
                <c:pt idx="0">
                  <c:v>79.400000000000006</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DQ46_1!$F$2</c:f>
              <c:numCache>
                <c:formatCode>General</c:formatCode>
                <c:ptCount val="1"/>
                <c:pt idx="0">
                  <c:v>86.2</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DQ46_1!$G$2</c:f>
              <c:numCache>
                <c:formatCode>General</c:formatCode>
                <c:ptCount val="1"/>
                <c:pt idx="0">
                  <c:v>89.6</c:v>
                </c:pt>
              </c:numCache>
            </c:numRef>
          </c:val>
        </c:ser>
        <c:dLbls>
          <c:showLegendKey val="0"/>
          <c:showVal val="1"/>
          <c:showCatName val="0"/>
          <c:showSerName val="0"/>
          <c:showPercent val="0"/>
          <c:showBubbleSize val="0"/>
        </c:dLbls>
        <c:gapWidth val="300"/>
        <c:overlap val="-4"/>
        <c:axId val="128680704"/>
        <c:axId val="128682624"/>
      </c:barChart>
      <c:catAx>
        <c:axId val="128680704"/>
        <c:scaling>
          <c:orientation val="minMax"/>
        </c:scaling>
        <c:delete val="0"/>
        <c:axPos val="l"/>
        <c:majorTickMark val="none"/>
        <c:minorTickMark val="none"/>
        <c:tickLblPos val="none"/>
        <c:spPr>
          <a:ln w="12700">
            <a:solidFill>
              <a:srgbClr val="000000"/>
            </a:solidFill>
            <a:prstDash val="solid"/>
          </a:ln>
        </c:spPr>
        <c:crossAx val="128682624"/>
        <c:crosses val="autoZero"/>
        <c:auto val="1"/>
        <c:lblAlgn val="ctr"/>
        <c:lblOffset val="100"/>
        <c:tickLblSkip val="1"/>
        <c:noMultiLvlLbl val="1"/>
      </c:catAx>
      <c:valAx>
        <c:axId val="128682624"/>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8680704"/>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DQ47_1!$D$2</c:f>
              <c:numCache>
                <c:formatCode>General</c:formatCode>
                <c:ptCount val="1"/>
                <c:pt idx="0">
                  <c:v>43.7</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DQ47_1!$E$2</c:f>
              <c:numCache>
                <c:formatCode>General</c:formatCode>
                <c:ptCount val="1"/>
                <c:pt idx="0">
                  <c:v>28.6</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DQ47_1!$F$2</c:f>
              <c:numCache>
                <c:formatCode>General</c:formatCode>
                <c:ptCount val="1"/>
                <c:pt idx="0">
                  <c:v>46.2</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DQ47_1!$G$2</c:f>
              <c:numCache>
                <c:formatCode>General</c:formatCode>
                <c:ptCount val="1"/>
                <c:pt idx="0">
                  <c:v>46.4</c:v>
                </c:pt>
              </c:numCache>
            </c:numRef>
          </c:val>
        </c:ser>
        <c:dLbls>
          <c:showLegendKey val="0"/>
          <c:showVal val="1"/>
          <c:showCatName val="0"/>
          <c:showSerName val="0"/>
          <c:showPercent val="0"/>
          <c:showBubbleSize val="0"/>
        </c:dLbls>
        <c:gapWidth val="300"/>
        <c:overlap val="-4"/>
        <c:axId val="129055360"/>
        <c:axId val="129069440"/>
      </c:barChart>
      <c:catAx>
        <c:axId val="129055360"/>
        <c:scaling>
          <c:orientation val="minMax"/>
        </c:scaling>
        <c:delete val="0"/>
        <c:axPos val="l"/>
        <c:majorTickMark val="none"/>
        <c:minorTickMark val="none"/>
        <c:tickLblPos val="none"/>
        <c:spPr>
          <a:ln w="12700">
            <a:solidFill>
              <a:srgbClr val="000000"/>
            </a:solidFill>
            <a:prstDash val="solid"/>
          </a:ln>
        </c:spPr>
        <c:crossAx val="129069440"/>
        <c:crosses val="autoZero"/>
        <c:auto val="1"/>
        <c:lblAlgn val="ctr"/>
        <c:lblOffset val="100"/>
        <c:tickLblSkip val="1"/>
        <c:noMultiLvlLbl val="1"/>
      </c:catAx>
      <c:valAx>
        <c:axId val="12906944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9055360"/>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DQ48_1!$D$2</c:f>
              <c:numCache>
                <c:formatCode>General</c:formatCode>
                <c:ptCount val="1"/>
                <c:pt idx="0">
                  <c:v>71.900000000000006</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DQ48_1!$E$2</c:f>
              <c:numCache>
                <c:formatCode>General</c:formatCode>
                <c:ptCount val="1"/>
                <c:pt idx="0">
                  <c:v>63.9</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DQ48_1!$F$2</c:f>
              <c:numCache>
                <c:formatCode>General</c:formatCode>
                <c:ptCount val="1"/>
                <c:pt idx="0">
                  <c:v>64.900000000000006</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DQ48_1!$G$2</c:f>
              <c:numCache>
                <c:formatCode>General</c:formatCode>
                <c:ptCount val="1"/>
                <c:pt idx="0">
                  <c:v>84.1</c:v>
                </c:pt>
              </c:numCache>
            </c:numRef>
          </c:val>
        </c:ser>
        <c:dLbls>
          <c:showLegendKey val="0"/>
          <c:showVal val="1"/>
          <c:showCatName val="0"/>
          <c:showSerName val="0"/>
          <c:showPercent val="0"/>
          <c:showBubbleSize val="0"/>
        </c:dLbls>
        <c:gapWidth val="300"/>
        <c:overlap val="-4"/>
        <c:axId val="128666240"/>
        <c:axId val="128684416"/>
      </c:barChart>
      <c:catAx>
        <c:axId val="128666240"/>
        <c:scaling>
          <c:orientation val="minMax"/>
        </c:scaling>
        <c:delete val="0"/>
        <c:axPos val="l"/>
        <c:majorTickMark val="none"/>
        <c:minorTickMark val="none"/>
        <c:tickLblPos val="none"/>
        <c:spPr>
          <a:ln w="12700">
            <a:solidFill>
              <a:srgbClr val="000000"/>
            </a:solidFill>
            <a:prstDash val="solid"/>
          </a:ln>
        </c:spPr>
        <c:crossAx val="128684416"/>
        <c:crosses val="autoZero"/>
        <c:auto val="1"/>
        <c:lblAlgn val="ctr"/>
        <c:lblOffset val="100"/>
        <c:tickLblSkip val="1"/>
        <c:noMultiLvlLbl val="1"/>
      </c:catAx>
      <c:valAx>
        <c:axId val="12868441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8666240"/>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DQ49_1!$D$2</c:f>
              <c:numCache>
                <c:formatCode>General</c:formatCode>
                <c:ptCount val="1"/>
                <c:pt idx="0">
                  <c:v>86.1</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DQ49_1!$E$2</c:f>
              <c:numCache>
                <c:formatCode>General</c:formatCode>
                <c:ptCount val="1"/>
                <c:pt idx="0">
                  <c:v>84.6</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DQ49_1!$F$2</c:f>
              <c:numCache>
                <c:formatCode>General</c:formatCode>
                <c:ptCount val="1"/>
                <c:pt idx="0">
                  <c:v>79.8</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DQ49_1!$G$2</c:f>
              <c:numCache>
                <c:formatCode>General</c:formatCode>
                <c:ptCount val="1"/>
                <c:pt idx="0">
                  <c:v>94.7</c:v>
                </c:pt>
              </c:numCache>
            </c:numRef>
          </c:val>
        </c:ser>
        <c:dLbls>
          <c:showLegendKey val="0"/>
          <c:showVal val="1"/>
          <c:showCatName val="0"/>
          <c:showSerName val="0"/>
          <c:showPercent val="0"/>
          <c:showBubbleSize val="0"/>
        </c:dLbls>
        <c:gapWidth val="300"/>
        <c:overlap val="-4"/>
        <c:axId val="129245184"/>
        <c:axId val="129246720"/>
      </c:barChart>
      <c:catAx>
        <c:axId val="129245184"/>
        <c:scaling>
          <c:orientation val="minMax"/>
        </c:scaling>
        <c:delete val="0"/>
        <c:axPos val="l"/>
        <c:majorTickMark val="none"/>
        <c:minorTickMark val="none"/>
        <c:tickLblPos val="none"/>
        <c:spPr>
          <a:ln w="12700">
            <a:solidFill>
              <a:srgbClr val="000000"/>
            </a:solidFill>
            <a:prstDash val="solid"/>
          </a:ln>
        </c:spPr>
        <c:crossAx val="129246720"/>
        <c:crosses val="autoZero"/>
        <c:auto val="1"/>
        <c:lblAlgn val="ctr"/>
        <c:lblOffset val="100"/>
        <c:tickLblSkip val="1"/>
        <c:noMultiLvlLbl val="1"/>
      </c:catAx>
      <c:valAx>
        <c:axId val="12924672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9245184"/>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v>All Schools</c:v>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DQ50_1!$D$2</c:f>
              <c:numCache>
                <c:formatCode>General</c:formatCode>
                <c:ptCount val="1"/>
                <c:pt idx="0">
                  <c:v>35.799999999999997</c:v>
                </c:pt>
              </c:numCache>
            </c:numRef>
          </c:val>
        </c:ser>
        <c:ser>
          <c:idx val="1"/>
          <c:order val="1"/>
          <c:tx>
            <c:v>Junior/Senior High Schools</c:v>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DQ50_1!$E$2</c:f>
              <c:numCache>
                <c:formatCode>General</c:formatCode>
                <c:ptCount val="1"/>
                <c:pt idx="0">
                  <c:v>26.3</c:v>
                </c:pt>
              </c:numCache>
            </c:numRef>
          </c:val>
        </c:ser>
        <c:ser>
          <c:idx val="2"/>
          <c:order val="2"/>
          <c:tx>
            <c:v>Middle Schools</c:v>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DQ50_1!$F$2</c:f>
              <c:numCache>
                <c:formatCode>General</c:formatCode>
                <c:ptCount val="1"/>
                <c:pt idx="0">
                  <c:v>31.6</c:v>
                </c:pt>
              </c:numCache>
            </c:numRef>
          </c:val>
        </c:ser>
        <c:ser>
          <c:idx val="3"/>
          <c:order val="3"/>
          <c:tx>
            <c:v>High Schools</c:v>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val>
            <c:numRef>
              <c:f>DQ50_1!$G$2</c:f>
              <c:numCache>
                <c:formatCode>General</c:formatCode>
                <c:ptCount val="1"/>
                <c:pt idx="0">
                  <c:v>44.8</c:v>
                </c:pt>
              </c:numCache>
            </c:numRef>
          </c:val>
        </c:ser>
        <c:dLbls>
          <c:showLegendKey val="0"/>
          <c:showVal val="1"/>
          <c:showCatName val="0"/>
          <c:showSerName val="0"/>
          <c:showPercent val="0"/>
          <c:showBubbleSize val="0"/>
        </c:dLbls>
        <c:gapWidth val="300"/>
        <c:overlap val="-4"/>
        <c:axId val="129528576"/>
        <c:axId val="129530112"/>
      </c:barChart>
      <c:catAx>
        <c:axId val="129528576"/>
        <c:scaling>
          <c:orientation val="minMax"/>
        </c:scaling>
        <c:delete val="0"/>
        <c:axPos val="l"/>
        <c:majorTickMark val="none"/>
        <c:minorTickMark val="none"/>
        <c:tickLblPos val="none"/>
        <c:spPr>
          <a:ln w="12700">
            <a:solidFill>
              <a:srgbClr val="000000"/>
            </a:solidFill>
            <a:prstDash val="solid"/>
          </a:ln>
        </c:spPr>
        <c:crossAx val="129530112"/>
        <c:crosses val="autoZero"/>
        <c:auto val="1"/>
        <c:lblAlgn val="ctr"/>
        <c:lblOffset val="100"/>
        <c:tickLblSkip val="1"/>
        <c:noMultiLvlLbl val="1"/>
      </c:catAx>
      <c:valAx>
        <c:axId val="12953011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29528576"/>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DQ06_1!$D$1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DQ06_1!$B$2:$C$6</c:f>
              <c:multiLvlStrCache>
                <c:ptCount val="5"/>
                <c:lvl>
                  <c:pt idx="0">
                    <c:v>Mental health or social services staff (e.g., school counselors)</c:v>
                  </c:pt>
                  <c:pt idx="1">
                    <c:v>Other classroom teachers</c:v>
                  </c:pt>
                  <c:pt idx="2">
                    <c:v>Physical education teachers</c:v>
                  </c:pt>
                  <c:pt idx="3">
                    <c:v>Health education teachers</c:v>
                  </c:pt>
                  <c:pt idx="4">
                    <c:v>School administrators</c:v>
                  </c:pt>
                </c:lvl>
                <c:lvl>
                  <c:pt idx="0">
                    <c:v>e.</c:v>
                  </c:pt>
                  <c:pt idx="1">
                    <c:v>d.</c:v>
                  </c:pt>
                  <c:pt idx="2">
                    <c:v>c.</c:v>
                  </c:pt>
                  <c:pt idx="3">
                    <c:v>b.</c:v>
                  </c:pt>
                  <c:pt idx="4">
                    <c:v>a.</c:v>
                  </c:pt>
                </c:lvl>
              </c:multiLvlStrCache>
            </c:multiLvlStrRef>
          </c:cat>
          <c:val>
            <c:numRef>
              <c:f>DQ06_1!$D$2:$D$6</c:f>
              <c:numCache>
                <c:formatCode>General</c:formatCode>
                <c:ptCount val="5"/>
                <c:pt idx="0">
                  <c:v>75.8</c:v>
                </c:pt>
                <c:pt idx="1">
                  <c:v>71.099999999999994</c:v>
                </c:pt>
                <c:pt idx="2">
                  <c:v>88.1</c:v>
                </c:pt>
                <c:pt idx="3">
                  <c:v>84.3</c:v>
                </c:pt>
                <c:pt idx="4">
                  <c:v>91.5</c:v>
                </c:pt>
              </c:numCache>
            </c:numRef>
          </c:val>
        </c:ser>
        <c:ser>
          <c:idx val="1"/>
          <c:order val="1"/>
          <c:tx>
            <c:strRef>
              <c:f>DQ06_1!$E$1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DQ06_1!$B$2:$C$6</c:f>
              <c:multiLvlStrCache>
                <c:ptCount val="5"/>
                <c:lvl>
                  <c:pt idx="0">
                    <c:v>Mental health or social services staff (e.g., school counselors)</c:v>
                  </c:pt>
                  <c:pt idx="1">
                    <c:v>Other classroom teachers</c:v>
                  </c:pt>
                  <c:pt idx="2">
                    <c:v>Physical education teachers</c:v>
                  </c:pt>
                  <c:pt idx="3">
                    <c:v>Health education teachers</c:v>
                  </c:pt>
                  <c:pt idx="4">
                    <c:v>School administrators</c:v>
                  </c:pt>
                </c:lvl>
                <c:lvl>
                  <c:pt idx="0">
                    <c:v>e.</c:v>
                  </c:pt>
                  <c:pt idx="1">
                    <c:v>d.</c:v>
                  </c:pt>
                  <c:pt idx="2">
                    <c:v>c.</c:v>
                  </c:pt>
                  <c:pt idx="3">
                    <c:v>b.</c:v>
                  </c:pt>
                  <c:pt idx="4">
                    <c:v>a.</c:v>
                  </c:pt>
                </c:lvl>
              </c:multiLvlStrCache>
            </c:multiLvlStrRef>
          </c:cat>
          <c:val>
            <c:numRef>
              <c:f>DQ06_1!$E$2:$E$6</c:f>
              <c:numCache>
                <c:formatCode>General</c:formatCode>
                <c:ptCount val="5"/>
                <c:pt idx="0">
                  <c:v>67.2</c:v>
                </c:pt>
                <c:pt idx="1">
                  <c:v>83.1</c:v>
                </c:pt>
                <c:pt idx="2">
                  <c:v>96.3</c:v>
                </c:pt>
                <c:pt idx="3">
                  <c:v>96.3</c:v>
                </c:pt>
                <c:pt idx="4">
                  <c:v>84.5</c:v>
                </c:pt>
              </c:numCache>
            </c:numRef>
          </c:val>
        </c:ser>
        <c:ser>
          <c:idx val="2"/>
          <c:order val="2"/>
          <c:tx>
            <c:strRef>
              <c:f>DQ06_1!$F$1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DQ06_1!$B$2:$C$6</c:f>
              <c:multiLvlStrCache>
                <c:ptCount val="5"/>
                <c:lvl>
                  <c:pt idx="0">
                    <c:v>Mental health or social services staff (e.g., school counselors)</c:v>
                  </c:pt>
                  <c:pt idx="1">
                    <c:v>Other classroom teachers</c:v>
                  </c:pt>
                  <c:pt idx="2">
                    <c:v>Physical education teachers</c:v>
                  </c:pt>
                  <c:pt idx="3">
                    <c:v>Health education teachers</c:v>
                  </c:pt>
                  <c:pt idx="4">
                    <c:v>School administrators</c:v>
                  </c:pt>
                </c:lvl>
                <c:lvl>
                  <c:pt idx="0">
                    <c:v>e.</c:v>
                  </c:pt>
                  <c:pt idx="1">
                    <c:v>d.</c:v>
                  </c:pt>
                  <c:pt idx="2">
                    <c:v>c.</c:v>
                  </c:pt>
                  <c:pt idx="3">
                    <c:v>b.</c:v>
                  </c:pt>
                  <c:pt idx="4">
                    <c:v>a.</c:v>
                  </c:pt>
                </c:lvl>
              </c:multiLvlStrCache>
            </c:multiLvlStrRef>
          </c:cat>
          <c:val>
            <c:numRef>
              <c:f>DQ06_1!$F$2:$F$6</c:f>
              <c:numCache>
                <c:formatCode>General</c:formatCode>
                <c:ptCount val="5"/>
                <c:pt idx="0">
                  <c:v>75.900000000000006</c:v>
                </c:pt>
                <c:pt idx="1">
                  <c:v>81.5</c:v>
                </c:pt>
                <c:pt idx="2">
                  <c:v>93</c:v>
                </c:pt>
                <c:pt idx="3">
                  <c:v>85.8</c:v>
                </c:pt>
                <c:pt idx="4">
                  <c:v>93.1</c:v>
                </c:pt>
              </c:numCache>
            </c:numRef>
          </c:val>
        </c:ser>
        <c:ser>
          <c:idx val="3"/>
          <c:order val="3"/>
          <c:tx>
            <c:strRef>
              <c:f>DQ06_1!$G$1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DQ06_1!$B$2:$C$6</c:f>
              <c:multiLvlStrCache>
                <c:ptCount val="5"/>
                <c:lvl>
                  <c:pt idx="0">
                    <c:v>Mental health or social services staff (e.g., school counselors)</c:v>
                  </c:pt>
                  <c:pt idx="1">
                    <c:v>Other classroom teachers</c:v>
                  </c:pt>
                  <c:pt idx="2">
                    <c:v>Physical education teachers</c:v>
                  </c:pt>
                  <c:pt idx="3">
                    <c:v>Health education teachers</c:v>
                  </c:pt>
                  <c:pt idx="4">
                    <c:v>School administrators</c:v>
                  </c:pt>
                </c:lvl>
                <c:lvl>
                  <c:pt idx="0">
                    <c:v>e.</c:v>
                  </c:pt>
                  <c:pt idx="1">
                    <c:v>d.</c:v>
                  </c:pt>
                  <c:pt idx="2">
                    <c:v>c.</c:v>
                  </c:pt>
                  <c:pt idx="3">
                    <c:v>b.</c:v>
                  </c:pt>
                  <c:pt idx="4">
                    <c:v>a.</c:v>
                  </c:pt>
                </c:lvl>
              </c:multiLvlStrCache>
            </c:multiLvlStrRef>
          </c:cat>
          <c:val>
            <c:numRef>
              <c:f>DQ06_1!$G$2:$G$6</c:f>
              <c:numCache>
                <c:formatCode>General</c:formatCode>
                <c:ptCount val="5"/>
                <c:pt idx="0">
                  <c:v>78.7</c:v>
                </c:pt>
                <c:pt idx="1">
                  <c:v>54.8</c:v>
                </c:pt>
                <c:pt idx="2">
                  <c:v>79.3</c:v>
                </c:pt>
                <c:pt idx="3">
                  <c:v>78.099999999999994</c:v>
                </c:pt>
                <c:pt idx="4">
                  <c:v>92.4</c:v>
                </c:pt>
              </c:numCache>
            </c:numRef>
          </c:val>
        </c:ser>
        <c:dLbls>
          <c:showLegendKey val="0"/>
          <c:showVal val="1"/>
          <c:showCatName val="0"/>
          <c:showSerName val="0"/>
          <c:showPercent val="0"/>
          <c:showBubbleSize val="0"/>
        </c:dLbls>
        <c:gapWidth val="300"/>
        <c:overlap val="-4"/>
        <c:axId val="95918336"/>
        <c:axId val="95936512"/>
      </c:barChart>
      <c:catAx>
        <c:axId val="95918336"/>
        <c:scaling>
          <c:orientation val="minMax"/>
        </c:scaling>
        <c:delete val="0"/>
        <c:axPos val="l"/>
        <c:majorTickMark val="none"/>
        <c:minorTickMark val="none"/>
        <c:tickLblPos val="none"/>
        <c:spPr>
          <a:ln w="12700">
            <a:solidFill>
              <a:srgbClr val="000000"/>
            </a:solidFill>
            <a:prstDash val="solid"/>
          </a:ln>
        </c:spPr>
        <c:crossAx val="95936512"/>
        <c:crosses val="autoZero"/>
        <c:auto val="1"/>
        <c:lblAlgn val="ctr"/>
        <c:lblOffset val="100"/>
        <c:tickLblSkip val="1"/>
        <c:noMultiLvlLbl val="1"/>
      </c:catAx>
      <c:valAx>
        <c:axId val="9593651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95918336"/>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8833509266526"/>
          <c:y val="0.14945486663403404"/>
          <c:w val="0.65953309211617339"/>
          <c:h val="0.70688112597178265"/>
        </c:manualLayout>
      </c:layout>
      <c:barChart>
        <c:barDir val="bar"/>
        <c:grouping val="clustered"/>
        <c:varyColors val="0"/>
        <c:ser>
          <c:idx val="0"/>
          <c:order val="0"/>
          <c:tx>
            <c:strRef>
              <c:f>DQ06_2!$D$1</c:f>
              <c:strCache>
                <c:ptCount val="1"/>
                <c:pt idx="0">
                  <c:v>All Schools</c:v>
                </c:pt>
              </c:strCache>
            </c:strRef>
          </c:tx>
          <c:spPr>
            <a:solidFill>
              <a:srgbClr val="2CD2A7"/>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DQ06_2!$B$2:$C$6</c:f>
              <c:multiLvlStrCache>
                <c:ptCount val="5"/>
                <c:lvl>
                  <c:pt idx="0">
                    <c:v>Library/media center staff</c:v>
                  </c:pt>
                  <c:pt idx="1">
                    <c:v>Technology staff</c:v>
                  </c:pt>
                  <c:pt idx="2">
                    <c:v>Maintenance and transportation staff</c:v>
                  </c:pt>
                  <c:pt idx="3">
                    <c:v>Health services staff (e.g., school nurse)</c:v>
                  </c:pt>
                  <c:pt idx="4">
                    <c:v>Nutrition or food service staff</c:v>
                  </c:pt>
                </c:lvl>
                <c:lvl>
                  <c:pt idx="0">
                    <c:v>j.</c:v>
                  </c:pt>
                  <c:pt idx="1">
                    <c:v>i.</c:v>
                  </c:pt>
                  <c:pt idx="2">
                    <c:v>h.</c:v>
                  </c:pt>
                  <c:pt idx="3">
                    <c:v>g.</c:v>
                  </c:pt>
                  <c:pt idx="4">
                    <c:v>f.</c:v>
                  </c:pt>
                </c:lvl>
              </c:multiLvlStrCache>
            </c:multiLvlStrRef>
          </c:cat>
          <c:val>
            <c:numRef>
              <c:f>DQ06_2!$D$2:$D$6</c:f>
              <c:numCache>
                <c:formatCode>General</c:formatCode>
                <c:ptCount val="5"/>
                <c:pt idx="0">
                  <c:v>13.6</c:v>
                </c:pt>
                <c:pt idx="1">
                  <c:v>18.8</c:v>
                </c:pt>
                <c:pt idx="2">
                  <c:v>23.1</c:v>
                </c:pt>
                <c:pt idx="3">
                  <c:v>85</c:v>
                </c:pt>
                <c:pt idx="4">
                  <c:v>69.599999999999994</c:v>
                </c:pt>
              </c:numCache>
            </c:numRef>
          </c:val>
        </c:ser>
        <c:ser>
          <c:idx val="1"/>
          <c:order val="1"/>
          <c:tx>
            <c:strRef>
              <c:f>DQ06_2!$E$1</c:f>
              <c:strCache>
                <c:ptCount val="1"/>
                <c:pt idx="0">
                  <c:v>Junior/Senior High Schools</c:v>
                </c:pt>
              </c:strCache>
            </c:strRef>
          </c:tx>
          <c:spPr>
            <a:solidFill>
              <a:srgbClr val="2B7F81"/>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DQ06_2!$B$2:$C$6</c:f>
              <c:multiLvlStrCache>
                <c:ptCount val="5"/>
                <c:lvl>
                  <c:pt idx="0">
                    <c:v>Library/media center staff</c:v>
                  </c:pt>
                  <c:pt idx="1">
                    <c:v>Technology staff</c:v>
                  </c:pt>
                  <c:pt idx="2">
                    <c:v>Maintenance and transportation staff</c:v>
                  </c:pt>
                  <c:pt idx="3">
                    <c:v>Health services staff (e.g., school nurse)</c:v>
                  </c:pt>
                  <c:pt idx="4">
                    <c:v>Nutrition or food service staff</c:v>
                  </c:pt>
                </c:lvl>
                <c:lvl>
                  <c:pt idx="0">
                    <c:v>j.</c:v>
                  </c:pt>
                  <c:pt idx="1">
                    <c:v>i.</c:v>
                  </c:pt>
                  <c:pt idx="2">
                    <c:v>h.</c:v>
                  </c:pt>
                  <c:pt idx="3">
                    <c:v>g.</c:v>
                  </c:pt>
                  <c:pt idx="4">
                    <c:v>f.</c:v>
                  </c:pt>
                </c:lvl>
              </c:multiLvlStrCache>
            </c:multiLvlStrRef>
          </c:cat>
          <c:val>
            <c:numRef>
              <c:f>DQ06_2!$E$2:$E$6</c:f>
              <c:numCache>
                <c:formatCode>General</c:formatCode>
                <c:ptCount val="5"/>
                <c:pt idx="0">
                  <c:v>3.7</c:v>
                </c:pt>
                <c:pt idx="1">
                  <c:v>8.1999999999999993</c:v>
                </c:pt>
                <c:pt idx="2">
                  <c:v>16.3</c:v>
                </c:pt>
                <c:pt idx="3">
                  <c:v>88.1</c:v>
                </c:pt>
                <c:pt idx="4">
                  <c:v>83.6</c:v>
                </c:pt>
              </c:numCache>
            </c:numRef>
          </c:val>
        </c:ser>
        <c:ser>
          <c:idx val="2"/>
          <c:order val="2"/>
          <c:tx>
            <c:strRef>
              <c:f>DQ06_2!$F$1</c:f>
              <c:strCache>
                <c:ptCount val="1"/>
                <c:pt idx="0">
                  <c:v>Middle Schools</c:v>
                </c:pt>
              </c:strCache>
            </c:strRef>
          </c:tx>
          <c:spPr>
            <a:solidFill>
              <a:srgbClr val="CEBB46"/>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DQ06_2!$B$2:$C$6</c:f>
              <c:multiLvlStrCache>
                <c:ptCount val="5"/>
                <c:lvl>
                  <c:pt idx="0">
                    <c:v>Library/media center staff</c:v>
                  </c:pt>
                  <c:pt idx="1">
                    <c:v>Technology staff</c:v>
                  </c:pt>
                  <c:pt idx="2">
                    <c:v>Maintenance and transportation staff</c:v>
                  </c:pt>
                  <c:pt idx="3">
                    <c:v>Health services staff (e.g., school nurse)</c:v>
                  </c:pt>
                  <c:pt idx="4">
                    <c:v>Nutrition or food service staff</c:v>
                  </c:pt>
                </c:lvl>
                <c:lvl>
                  <c:pt idx="0">
                    <c:v>j.</c:v>
                  </c:pt>
                  <c:pt idx="1">
                    <c:v>i.</c:v>
                  </c:pt>
                  <c:pt idx="2">
                    <c:v>h.</c:v>
                  </c:pt>
                  <c:pt idx="3">
                    <c:v>g.</c:v>
                  </c:pt>
                  <c:pt idx="4">
                    <c:v>f.</c:v>
                  </c:pt>
                </c:lvl>
              </c:multiLvlStrCache>
            </c:multiLvlStrRef>
          </c:cat>
          <c:val>
            <c:numRef>
              <c:f>DQ06_2!$F$2:$F$6</c:f>
              <c:numCache>
                <c:formatCode>General</c:formatCode>
                <c:ptCount val="5"/>
                <c:pt idx="0">
                  <c:v>17.7</c:v>
                </c:pt>
                <c:pt idx="1">
                  <c:v>20.399999999999999</c:v>
                </c:pt>
                <c:pt idx="2">
                  <c:v>21.9</c:v>
                </c:pt>
                <c:pt idx="3">
                  <c:v>82.5</c:v>
                </c:pt>
                <c:pt idx="4">
                  <c:v>64.7</c:v>
                </c:pt>
              </c:numCache>
            </c:numRef>
          </c:val>
        </c:ser>
        <c:ser>
          <c:idx val="3"/>
          <c:order val="3"/>
          <c:tx>
            <c:strRef>
              <c:f>DQ06_2!$G$1</c:f>
              <c:strCache>
                <c:ptCount val="1"/>
                <c:pt idx="0">
                  <c:v>High Schools</c:v>
                </c:pt>
              </c:strCache>
            </c:strRef>
          </c:tx>
          <c:spPr>
            <a:solidFill>
              <a:srgbClr val="7030A0"/>
            </a:solidFill>
            <a:ln w="12700">
              <a:solidFill>
                <a:srgbClr val="000000"/>
              </a:solidFill>
              <a:prstDash val="solid"/>
            </a:ln>
          </c:spPr>
          <c:invertIfNegative val="0"/>
          <c:dLbls>
            <c:numFmt formatCode="0.0" sourceLinked="0"/>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dLbls>
          <c:cat>
            <c:multiLvlStrRef>
              <c:f>DQ06_2!$B$2:$C$6</c:f>
              <c:multiLvlStrCache>
                <c:ptCount val="5"/>
                <c:lvl>
                  <c:pt idx="0">
                    <c:v>Library/media center staff</c:v>
                  </c:pt>
                  <c:pt idx="1">
                    <c:v>Technology staff</c:v>
                  </c:pt>
                  <c:pt idx="2">
                    <c:v>Maintenance and transportation staff</c:v>
                  </c:pt>
                  <c:pt idx="3">
                    <c:v>Health services staff (e.g., school nurse)</c:v>
                  </c:pt>
                  <c:pt idx="4">
                    <c:v>Nutrition or food service staff</c:v>
                  </c:pt>
                </c:lvl>
                <c:lvl>
                  <c:pt idx="0">
                    <c:v>j.</c:v>
                  </c:pt>
                  <c:pt idx="1">
                    <c:v>i.</c:v>
                  </c:pt>
                  <c:pt idx="2">
                    <c:v>h.</c:v>
                  </c:pt>
                  <c:pt idx="3">
                    <c:v>g.</c:v>
                  </c:pt>
                  <c:pt idx="4">
                    <c:v>f.</c:v>
                  </c:pt>
                </c:lvl>
              </c:multiLvlStrCache>
            </c:multiLvlStrRef>
          </c:cat>
          <c:val>
            <c:numRef>
              <c:f>DQ06_2!$G$2:$G$6</c:f>
              <c:numCache>
                <c:formatCode>General</c:formatCode>
                <c:ptCount val="5"/>
                <c:pt idx="0">
                  <c:v>12.7</c:v>
                </c:pt>
                <c:pt idx="1">
                  <c:v>20.9</c:v>
                </c:pt>
                <c:pt idx="2">
                  <c:v>27</c:v>
                </c:pt>
                <c:pt idx="3">
                  <c:v>86.5</c:v>
                </c:pt>
                <c:pt idx="4">
                  <c:v>69.8</c:v>
                </c:pt>
              </c:numCache>
            </c:numRef>
          </c:val>
        </c:ser>
        <c:dLbls>
          <c:showLegendKey val="0"/>
          <c:showVal val="1"/>
          <c:showCatName val="0"/>
          <c:showSerName val="0"/>
          <c:showPercent val="0"/>
          <c:showBubbleSize val="0"/>
        </c:dLbls>
        <c:gapWidth val="300"/>
        <c:overlap val="-4"/>
        <c:axId val="97113216"/>
        <c:axId val="97137408"/>
      </c:barChart>
      <c:catAx>
        <c:axId val="97113216"/>
        <c:scaling>
          <c:orientation val="minMax"/>
        </c:scaling>
        <c:delete val="0"/>
        <c:axPos val="l"/>
        <c:majorTickMark val="none"/>
        <c:minorTickMark val="none"/>
        <c:tickLblPos val="none"/>
        <c:spPr>
          <a:ln w="12700">
            <a:solidFill>
              <a:srgbClr val="000000"/>
            </a:solidFill>
            <a:prstDash val="solid"/>
          </a:ln>
        </c:spPr>
        <c:crossAx val="97137408"/>
        <c:crosses val="autoZero"/>
        <c:auto val="1"/>
        <c:lblAlgn val="ctr"/>
        <c:lblOffset val="100"/>
        <c:tickLblSkip val="1"/>
        <c:noMultiLvlLbl val="1"/>
      </c:catAx>
      <c:valAx>
        <c:axId val="9713740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97113216"/>
        <c:crosses val="autoZero"/>
        <c:crossBetween val="between"/>
      </c:valAx>
    </c:plotArea>
    <c:legend>
      <c:legendPos val="b"/>
      <c:layout>
        <c:manualLayout>
          <c:xMode val="edge"/>
          <c:yMode val="edge"/>
          <c:x val="2.7846952778238433E-2"/>
          <c:y val="0.86643429440541353"/>
          <c:w val="0.93067447443060025"/>
          <c:h val="4.6452188278145713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Physical activity</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Nutrition</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Tobacco-use prevention</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ever used the School Health Index or other self-assessment tool to assess school policies, activities, and programs in the following areas.</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1 of 75</a:t>
          </a:r>
        </a:p>
      </cdr:txBody>
    </cdr:sp>
  </cdr:relSizeAnchor>
</c:userShapes>
</file>

<file path=ppt/drawings/drawing10.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k.</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Student body</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l.</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Parents or families of students</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m.</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Community members</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Local health departments, agencies, or organizations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Faith-based organizations</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6.</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the following groups represented on any school health council, committee, or team.*</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*Among schools that have one or more than one group that offers guidance on the development of policies or coordinates activities on health topics.</a:t>
          </a: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10 of 75</a:t>
          </a:r>
        </a:p>
      </cdr:txBody>
    </cdr:sp>
  </cdr:relSizeAnchor>
</c:userShapes>
</file>

<file path=ppt/drawings/drawing11.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Businesses</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q.</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Local government agencies</a:t>
          </a:r>
        </a:p>
      </cdr:txBody>
    </cdr:sp>
  </cdr:relSizeAnchor>
  <cdr:relSizeAnchor xmlns:cdr="http://schemas.openxmlformats.org/drawingml/2006/chartDrawing">
    <cdr:from>
      <cdr:x>0.02052</cdr:x>
      <cdr:y>0.02828</cdr:y>
    </cdr:from>
    <cdr:to>
      <cdr:x>0.04983</cdr:x>
      <cdr:y>0.10906</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6.</a:t>
          </a:r>
        </a:p>
      </cdr:txBody>
    </cdr:sp>
  </cdr:relSizeAnchor>
  <cdr:relSizeAnchor xmlns:cdr="http://schemas.openxmlformats.org/drawingml/2006/chartDrawing">
    <cdr:from>
      <cdr:x>0.04983</cdr:x>
      <cdr:y>0.02828</cdr:y>
    </cdr:from>
    <cdr:to>
      <cdr:x>0.97318</cdr:x>
      <cdr:y>0.10906</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the following groups represented on any school health council, committee, or team.*</a:t>
          </a:r>
        </a:p>
      </cdr:txBody>
    </cdr:sp>
  </cdr:relSizeAnchor>
  <cdr:relSizeAnchor xmlns:cdr="http://schemas.openxmlformats.org/drawingml/2006/chartDrawing">
    <cdr:from>
      <cdr:x>0.02052</cdr:x>
      <cdr:y>0.91693</cdr:y>
    </cdr:from>
    <cdr:to>
      <cdr:x>0.97318</cdr:x>
      <cdr:y>0.99771</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*Among schools that have one or more than one group that offers guidance on the development of policies or coordinates activities on health topics.</a:t>
          </a:r>
        </a:p>
      </cdr:txBody>
    </cdr:sp>
  </cdr:relSizeAnchor>
  <cdr:relSizeAnchor xmlns:cdr="http://schemas.openxmlformats.org/drawingml/2006/chartDrawing">
    <cdr:from>
      <cdr:x>0.89008</cdr:x>
      <cdr:y>0.95961</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11 of 75</a:t>
          </a:r>
        </a:p>
      </cdr:txBody>
    </cdr:sp>
  </cdr:relSizeAnchor>
</c:userShapes>
</file>

<file path=ppt/drawings/drawing12.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Identified student health needs based on a review of relevant data</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Recommended new or revised health and safety policies and activities to school administrators or the school improvement team</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Sought funding or leveraged resources to support health and safety priorities for students and staff</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7.</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a school health council, committee, or team that did the following activities during the past year.*</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*Among schools that have one or more than one group that offers guidance on the development of policies or coordinates activities on health topics.</a:t>
          </a: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12 of 75</a:t>
          </a:r>
        </a:p>
      </cdr:txBody>
    </cdr:sp>
  </cdr:relSizeAnchor>
</c:userShapes>
</file>

<file path=ppt/drawings/drawing13.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0.22685</cdr:y>
    </cdr:from>
    <cdr:to>
      <cdr:x>0.30253</cdr:x>
      <cdr:y>0.38874</cdr:y>
    </cdr:to>
    <cdr:sp macro="" textlink="">
      <cdr:nvSpPr>
        <cdr:cNvPr id="3" name="yt1"/>
        <cdr:cNvSpPr txBox="1"/>
      </cdr:nvSpPr>
      <cdr:spPr>
        <a:xfrm xmlns:a="http://schemas.openxmlformats.org/drawingml/2006/main">
          <a:off x="698070" y="1426475"/>
          <a:ext cx="1923412" cy="1017994"/>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Communicated the importance of health and safety policies and activities to district administrators, school administrators, parent-teacher groups, or community members</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Reviewed health-related curricula or instructional materials</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Assessed the availability of physical activity opportunities for students</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7.</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a school health council, committee, or team that did the following activities during the past year.*</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*Among schools that have one or more than one group that offers guidance on the development of policies or coordinates activities on health topics.</a:t>
          </a: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13 of 75</a:t>
          </a:r>
        </a:p>
      </cdr:txBody>
    </cdr:sp>
  </cdr:relSizeAnchor>
</c:userShapes>
</file>

<file path=ppt/drawings/drawing14.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8.</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any clubs that give students opportunities to learn about people different from them, such as students with disabilities, homeless youth, or people from different cultures.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14 of 75</a:t>
          </a:r>
        </a:p>
      </cdr:txBody>
    </cdr:sp>
  </cdr:relSizeAnchor>
</c:userShapes>
</file>

<file path=ppt/drawings/drawing15.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Lessons in class</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Special events sponsored by the school or community organizations (e.g., multicultural week, family night)</a:t>
          </a:r>
        </a:p>
      </cdr:txBody>
    </cdr:sp>
  </cdr:relSizeAnchor>
  <cdr:relSizeAnchor xmlns:cdr="http://schemas.openxmlformats.org/drawingml/2006/chartDrawing">
    <cdr:from>
      <cdr:x>0.02052</cdr:x>
      <cdr:y>0.02828</cdr:y>
    </cdr:from>
    <cdr:to>
      <cdr:x>0.04983</cdr:x>
      <cdr:y>0.10906</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9.</a:t>
          </a:r>
        </a:p>
      </cdr:txBody>
    </cdr:sp>
  </cdr:relSizeAnchor>
  <cdr:relSizeAnchor xmlns:cdr="http://schemas.openxmlformats.org/drawingml/2006/chartDrawing">
    <cdr:from>
      <cdr:x>0.04983</cdr:x>
      <cdr:y>0.02828</cdr:y>
    </cdr:from>
    <cdr:to>
      <cdr:x>0.97318</cdr:x>
      <cdr:y>0.10906</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offer each of the following activities for students to learn about people different from them, such as students with disabilities, homeless youth, or people from different cultures.</a:t>
          </a:r>
        </a:p>
      </cdr:txBody>
    </cdr:sp>
  </cdr:relSizeAnchor>
  <cdr:relSizeAnchor xmlns:cdr="http://schemas.openxmlformats.org/drawingml/2006/chartDrawing">
    <cdr:from>
      <cdr:x>0.02052</cdr:x>
      <cdr:y>0.91693</cdr:y>
    </cdr:from>
    <cdr:to>
      <cdr:x>0.97318</cdr:x>
      <cdr:y>0.99771</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15 of 75</a:t>
          </a:r>
        </a:p>
      </cdr:txBody>
    </cdr:sp>
  </cdr:relSizeAnchor>
</c:userShapes>
</file>

<file path=ppt/drawings/drawing16.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Attendance of students with HIV infection</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Procedures to protect HIV-infected students and staff from discrimination</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Maintaining confidentiality of HIV-infected students and staff</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10.</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adopted a policy that addresses each of the following issues on HIV infection or AIDS.</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16 of 75</a:t>
          </a:r>
        </a:p>
      </cdr:txBody>
    </cdr:sp>
  </cdr:relSizeAnchor>
</c:userShapes>
</file>

<file path=ppt/drawings/drawing17.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11.</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a student-led club that aims to create a safe, welcoming, and accepting school environment for all youth, regardless of sexual orientation or gender identity.</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17 of 75</a:t>
          </a:r>
        </a:p>
      </cdr:txBody>
    </cdr:sp>
  </cdr:relSizeAnchor>
</c:userShapes>
</file>

<file path=ppt/drawings/drawing18.xml><?xml version="1.0" encoding="utf-8"?>
<c:userShapes xmlns:c="http://schemas.openxmlformats.org/drawingml/2006/chart">
  <cdr:relSizeAnchor xmlns:cdr="http://schemas.openxmlformats.org/drawingml/2006/chartDrawing">
    <cdr:from>
      <cdr:x>0.0535</cdr:x>
      <cdr:y>0.13405</cdr:y>
    </cdr:from>
    <cdr:to>
      <cdr:x>0.08171</cdr:x>
      <cdr:y>0.31019</cdr:y>
    </cdr:to>
    <cdr:sp macro="" textlink="">
      <cdr:nvSpPr>
        <cdr:cNvPr id="2" name="y1"/>
        <cdr:cNvSpPr txBox="1"/>
      </cdr:nvSpPr>
      <cdr:spPr>
        <a:xfrm xmlns:a="http://schemas.openxmlformats.org/drawingml/2006/main">
          <a:off x="463605" y="842919"/>
          <a:ext cx="244447" cy="1107613"/>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0.08074</cdr:x>
      <cdr:y>0.13271</cdr:y>
    </cdr:from>
    <cdr:to>
      <cdr:x>0.3035</cdr:x>
      <cdr:y>0.30831</cdr:y>
    </cdr:to>
    <cdr:sp macro="" textlink="">
      <cdr:nvSpPr>
        <cdr:cNvPr id="3" name="yt1"/>
        <cdr:cNvSpPr txBox="1"/>
      </cdr:nvSpPr>
      <cdr:spPr>
        <a:xfrm xmlns:a="http://schemas.openxmlformats.org/drawingml/2006/main">
          <a:off x="699624" y="834492"/>
          <a:ext cx="1930288" cy="1104225"/>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Identify "safe spaces" (e.g., a counselor’s office, designated classroom, or student organization) where LGBTQ youth can receive support from administrators, teachers, or other school staff</a:t>
          </a:r>
        </a:p>
      </cdr:txBody>
    </cdr:sp>
  </cdr:relSizeAnchor>
  <cdr:relSizeAnchor xmlns:cdr="http://schemas.openxmlformats.org/drawingml/2006/chartDrawing">
    <cdr:from>
      <cdr:x>0.0535</cdr:x>
      <cdr:y>0.30831</cdr:y>
    </cdr:from>
    <cdr:to>
      <cdr:x>0.08268</cdr:x>
      <cdr:y>0.43519</cdr:y>
    </cdr:to>
    <cdr:sp macro="" textlink="">
      <cdr:nvSpPr>
        <cdr:cNvPr id="4" name="y2"/>
        <cdr:cNvSpPr txBox="1"/>
      </cdr:nvSpPr>
      <cdr:spPr>
        <a:xfrm xmlns:a="http://schemas.openxmlformats.org/drawingml/2006/main">
          <a:off x="463606" y="1938717"/>
          <a:ext cx="252834" cy="797839"/>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0.30697</cdr:y>
    </cdr:from>
    <cdr:to>
      <cdr:x>0.30642</cdr:x>
      <cdr:y>0.43519</cdr:y>
    </cdr:to>
    <cdr:sp macro="" textlink="">
      <cdr:nvSpPr>
        <cdr:cNvPr id="5" name="yt2"/>
        <cdr:cNvSpPr txBox="1"/>
      </cdr:nvSpPr>
      <cdr:spPr>
        <a:xfrm xmlns:a="http://schemas.openxmlformats.org/drawingml/2006/main">
          <a:off x="698069" y="1930289"/>
          <a:ext cx="1957129" cy="806268"/>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Prohibit harassment based on a student's perceived or actual sexual orientation or gender identity</a:t>
          </a:r>
        </a:p>
      </cdr:txBody>
    </cdr:sp>
  </cdr:relSizeAnchor>
  <cdr:relSizeAnchor xmlns:cdr="http://schemas.openxmlformats.org/drawingml/2006/chartDrawing">
    <cdr:from>
      <cdr:x>0.05545</cdr:x>
      <cdr:y>0.42091</cdr:y>
    </cdr:from>
    <cdr:to>
      <cdr:x>0.08171</cdr:x>
      <cdr:y>0.56019</cdr:y>
    </cdr:to>
    <cdr:sp macro="" textlink="">
      <cdr:nvSpPr>
        <cdr:cNvPr id="6" name="y3"/>
        <cdr:cNvSpPr txBox="1"/>
      </cdr:nvSpPr>
      <cdr:spPr>
        <a:xfrm xmlns:a="http://schemas.openxmlformats.org/drawingml/2006/main">
          <a:off x="480465" y="2646770"/>
          <a:ext cx="227570" cy="875809"/>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0.08268</cdr:x>
      <cdr:y>0.42091</cdr:y>
    </cdr:from>
    <cdr:to>
      <cdr:x>0.3035</cdr:x>
      <cdr:y>0.56971</cdr:y>
    </cdr:to>
    <cdr:sp macro="" textlink="">
      <cdr:nvSpPr>
        <cdr:cNvPr id="7" name="yt3"/>
        <cdr:cNvSpPr txBox="1"/>
      </cdr:nvSpPr>
      <cdr:spPr>
        <a:xfrm xmlns:a="http://schemas.openxmlformats.org/drawingml/2006/main">
          <a:off x="716482" y="2646771"/>
          <a:ext cx="1913430" cy="935642"/>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Encourage staff to attend professional development on safe and supportive school environments for all students, regardless of sexual orientation or gender identity</a:t>
          </a:r>
        </a:p>
      </cdr:txBody>
    </cdr:sp>
  </cdr:relSizeAnchor>
  <cdr:relSizeAnchor xmlns:cdr="http://schemas.openxmlformats.org/drawingml/2006/chartDrawing">
    <cdr:from>
      <cdr:x>0.05253</cdr:x>
      <cdr:y>0.56836</cdr:y>
    </cdr:from>
    <cdr:to>
      <cdr:x>0.07977</cdr:x>
      <cdr:y>0.69907</cdr:y>
    </cdr:to>
    <cdr:sp macro="" textlink="">
      <cdr:nvSpPr>
        <cdr:cNvPr id="8" name="y4"/>
        <cdr:cNvSpPr txBox="1"/>
      </cdr:nvSpPr>
      <cdr:spPr>
        <a:xfrm xmlns:a="http://schemas.openxmlformats.org/drawingml/2006/main">
          <a:off x="455177" y="3573983"/>
          <a:ext cx="236049" cy="8219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0.08171</cdr:x>
      <cdr:y>0.56836</cdr:y>
    </cdr:from>
    <cdr:to>
      <cdr:x>0.30156</cdr:x>
      <cdr:y>0.73727</cdr:y>
    </cdr:to>
    <cdr:sp macro="" textlink="">
      <cdr:nvSpPr>
        <cdr:cNvPr id="9" name="yt4"/>
        <cdr:cNvSpPr txBox="1"/>
      </cdr:nvSpPr>
      <cdr:spPr>
        <a:xfrm xmlns:a="http://schemas.openxmlformats.org/drawingml/2006/main">
          <a:off x="708052" y="3573982"/>
          <a:ext cx="1905001" cy="106208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Facilitate access to providers not on school property who have experience in providing health services, including HIV/STD testing and counseling, to LGBTQ youth</a:t>
          </a:r>
        </a:p>
      </cdr:txBody>
    </cdr:sp>
  </cdr:relSizeAnchor>
  <cdr:relSizeAnchor xmlns:cdr="http://schemas.openxmlformats.org/drawingml/2006/chartDrawing">
    <cdr:from>
      <cdr:x>0.05253</cdr:x>
      <cdr:y>0.73056</cdr:y>
    </cdr:from>
    <cdr:to>
      <cdr:x>0.08171</cdr:x>
      <cdr:y>0.8287</cdr:y>
    </cdr:to>
    <cdr:sp macro="" textlink="">
      <cdr:nvSpPr>
        <cdr:cNvPr id="10" name="y5"/>
        <cdr:cNvSpPr txBox="1"/>
      </cdr:nvSpPr>
      <cdr:spPr>
        <a:xfrm xmlns:a="http://schemas.openxmlformats.org/drawingml/2006/main">
          <a:off x="455178" y="4593916"/>
          <a:ext cx="252876" cy="617104"/>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0.73056</cdr:y>
    </cdr:from>
    <cdr:to>
      <cdr:x>0.30447</cdr:x>
      <cdr:y>0.86729</cdr:y>
    </cdr:to>
    <cdr:sp macro="" textlink="">
      <cdr:nvSpPr>
        <cdr:cNvPr id="11" name="yt5"/>
        <cdr:cNvSpPr txBox="1"/>
      </cdr:nvSpPr>
      <cdr:spPr>
        <a:xfrm xmlns:a="http://schemas.openxmlformats.org/drawingml/2006/main">
          <a:off x="698070" y="4593916"/>
          <a:ext cx="1940271" cy="859779"/>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Facilitate access to providers not on school property who have experience in providing social and psychological services to LGBTQ youth</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12.</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engage in the following practices related to lesbian, gay, bisexual, transgender, or questioning (LGBTQ) youth.</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18 of 75</a:t>
          </a:r>
        </a:p>
      </cdr:txBody>
    </cdr:sp>
  </cdr:relSizeAnchor>
</c:userShapes>
</file>

<file path=ppt/drawings/drawing19.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13.</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in which staff received professional development on preventing, identifying, and responding to student bullying and sexual harassment, including electronic aggression.</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19 of 75</a:t>
          </a:r>
        </a:p>
      </cdr:txBody>
    </cdr:sp>
  </cdr:relSizeAnchor>
</c:userShapes>
</file>

<file path=ppt/drawings/drawing2.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Asthma</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Injury and violence prevention</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HIV, STD, and teen pregnancy prevention</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ever used the School Health Index or other self-assessment tool to assess school policies, activities, and programs in the following areas.</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2 of 75</a:t>
          </a:r>
        </a:p>
      </cdr:txBody>
    </cdr:sp>
  </cdr:relSizeAnchor>
</c:userShapes>
</file>

<file path=ppt/drawings/drawing20.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14.</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a designated staff member to whom students can confidentially report student bullying and sexual harassment, including electronic aggression.</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20 of 75</a:t>
          </a:r>
        </a:p>
      </cdr:txBody>
    </cdr:sp>
  </cdr:relSizeAnchor>
</c:userShapes>
</file>

<file path=ppt/drawings/drawing21.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15.</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use electronic, paper, or oral communication to publicize and disseminate policies, rules, or regulations on bullying and sexual harassment, including electronic aggression.</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21 of 75</a:t>
          </a:r>
        </a:p>
      </cdr:txBody>
    </cdr:sp>
  </cdr:relSizeAnchor>
</c:userShapes>
</file>

<file path=ppt/drawings/drawing22.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Sixth grade</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Seventh grade</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Eighth grade</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16.</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taught a required physical education course in each of the following grades.*</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*Among schools with students in that grade.</a:t>
          </a: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22 of 75</a:t>
          </a:r>
        </a:p>
      </cdr:txBody>
    </cdr:sp>
  </cdr:relSizeAnchor>
  <cdr:relSizeAnchor xmlns:cdr="http://schemas.openxmlformats.org/drawingml/2006/chartDrawing">
    <cdr:from>
      <cdr:x>0.02052</cdr:x>
      <cdr:y>0.95961</cdr:y>
    </cdr:from>
    <cdr:to>
      <cdr:x>0.98051</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NA = Not available</a:t>
          </a:r>
        </a:p>
      </cdr:txBody>
    </cdr:sp>
  </cdr:relSizeAnchor>
</c:userShapes>
</file>

<file path=ppt/drawings/drawing23.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Ninth grade</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Tenth grade</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Eleventh grade</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g.</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Twelfth grade</a:t>
          </a:r>
        </a:p>
      </cdr:txBody>
    </cdr:sp>
  </cdr:relSizeAnchor>
  <cdr:relSizeAnchor xmlns:cdr="http://schemas.openxmlformats.org/drawingml/2006/chartDrawing">
    <cdr:from>
      <cdr:x>0.02052</cdr:x>
      <cdr:y>0.02828</cdr:y>
    </cdr:from>
    <cdr:to>
      <cdr:x>0.04983</cdr:x>
      <cdr:y>0.10906</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16.</a:t>
          </a:r>
        </a:p>
      </cdr:txBody>
    </cdr:sp>
  </cdr:relSizeAnchor>
  <cdr:relSizeAnchor xmlns:cdr="http://schemas.openxmlformats.org/drawingml/2006/chartDrawing">
    <cdr:from>
      <cdr:x>0.04983</cdr:x>
      <cdr:y>0.02828</cdr:y>
    </cdr:from>
    <cdr:to>
      <cdr:x>0.97318</cdr:x>
      <cdr:y>0.10906</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taught a required physical education course in each of the following grades.*</a:t>
          </a:r>
        </a:p>
      </cdr:txBody>
    </cdr:sp>
  </cdr:relSizeAnchor>
  <cdr:relSizeAnchor xmlns:cdr="http://schemas.openxmlformats.org/drawingml/2006/chartDrawing">
    <cdr:from>
      <cdr:x>0.02052</cdr:x>
      <cdr:y>0.91693</cdr:y>
    </cdr:from>
    <cdr:to>
      <cdr:x>0.97318</cdr:x>
      <cdr:y>0.99771</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*Among schools with students in that grade.</a:t>
          </a:r>
        </a:p>
      </cdr:txBody>
    </cdr:sp>
  </cdr:relSizeAnchor>
  <cdr:relSizeAnchor xmlns:cdr="http://schemas.openxmlformats.org/drawingml/2006/chartDrawing">
    <cdr:from>
      <cdr:x>0.89008</cdr:x>
      <cdr:y>0.95961</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23 of 75</a:t>
          </a:r>
        </a:p>
      </cdr:txBody>
    </cdr:sp>
  </cdr:relSizeAnchor>
  <cdr:relSizeAnchor xmlns:cdr="http://schemas.openxmlformats.org/drawingml/2006/chartDrawing">
    <cdr:from>
      <cdr:x>0.02052</cdr:x>
      <cdr:y>0.95961</cdr:y>
    </cdr:from>
    <cdr:to>
      <cdr:x>0.98051</cdr:x>
      <cdr:y>1</cdr:y>
    </cdr:to>
    <cdr:sp macro="" textlink="">
      <cdr:nvSpPr>
        <cdr:cNvPr id="14"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NA = Not available</a:t>
          </a:r>
        </a:p>
      </cdr:txBody>
    </cdr:sp>
  </cdr:relSizeAnchor>
</c:userShapes>
</file>

<file path=ppt/drawings/drawing24.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17.</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in which physical education teachers or specialists received professional development on physical education or physical activity during the past year.</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24 of 75</a:t>
          </a:r>
        </a:p>
      </cdr:txBody>
    </cdr:sp>
  </cdr:relSizeAnchor>
</c:userShapes>
</file>

<file path=ppt/drawings/drawing25.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Goals, objectives, and expected outcomes for physical education</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 chart describing the annual scope and sequence of instruction for physical education</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Plans for how to assess student performance in physical education</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18.</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those who teach physical education with the following materials.</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25 of 75</a:t>
          </a:r>
        </a:p>
      </cdr:txBody>
    </cdr:sp>
  </cdr:relSizeAnchor>
</c:userShapes>
</file>

<file path=ppt/drawings/drawing26.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 written physical education curriculum</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Resources for fitness testing</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Physical activity monitoring devices, such as pedometers or heart rate monitors, for physical education</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18.</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those who teach physical education with the following materials.</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26 of 75</a:t>
          </a:r>
        </a:p>
      </cdr:txBody>
    </cdr:sp>
  </cdr:relSizeAnchor>
</c:userShapes>
</file>

<file path=ppt/drawings/drawing27.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19.</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in which students participate in physical activity breaks in classrooms during the school day outside of physical education.</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27 of 75</a:t>
          </a:r>
        </a:p>
      </cdr:txBody>
    </cdr:sp>
  </cdr:relSizeAnchor>
</c:userShapes>
</file>

<file path=ppt/drawings/drawing28.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20.</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offer opportunities for all students to participate in intramural sports programs or physical activity clubs.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28 of 75</a:t>
          </a:r>
        </a:p>
      </cdr:txBody>
    </cdr:sp>
  </cdr:relSizeAnchor>
</c:userShapes>
</file>

<file path=ppt/drawings/drawing29.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21.</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offer interscholastic sports to students.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29 of 75</a:t>
          </a:r>
        </a:p>
      </cdr:txBody>
    </cdr:sp>
  </cdr:relSizeAnchor>
</c:userShapes>
</file>

<file path=ppt/drawings/drawing3.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Health education</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Physical education</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Physical activity</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School meal programs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Foods and beverages available at school outside the school meal programs</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with a School Improvement Plan that includes health-related objectives on the following topics.</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3 of 75</a:t>
          </a:r>
        </a:p>
      </cdr:txBody>
    </cdr:sp>
  </cdr:relSizeAnchor>
</c:userShapes>
</file>

<file path=ppt/drawings/drawing30.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22.</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offer opportunities for students to participate in physical activity before the school day through organized physical activities or access to facilities or equipment for physical activity.</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30 of 75</a:t>
          </a:r>
        </a:p>
      </cdr:txBody>
    </cdr:sp>
  </cdr:relSizeAnchor>
</c:userShapes>
</file>

<file path=ppt/drawings/drawing31.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23.</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prohibit staff from excluding students from physical education or physical activity to punish them for bad behavior or failure to complete class work in another class.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31 of 75</a:t>
          </a:r>
        </a:p>
      </cdr:txBody>
    </cdr:sp>
  </cdr:relSizeAnchor>
</c:userShapes>
</file>

<file path=ppt/drawings/drawing32.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24.</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a joint use agreement for shared use of school or community physical activity facilities.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32 of 75</a:t>
          </a:r>
        </a:p>
      </cdr:txBody>
    </cdr:sp>
  </cdr:relSizeAnchor>
</c:userShapes>
</file>

<file path=ppt/drawings/drawing33.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25.</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adopted a policy prohibiting tobacco use.</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33 of 75</a:t>
          </a:r>
        </a:p>
      </cdr:txBody>
    </cdr:sp>
  </cdr:relSizeAnchor>
</c:userShapes>
</file>

<file path=ppt/drawings/drawing34.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Cigarettes</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Smokeless tobacco (i.e., chewing tobacco, snuff, or dip)</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Cigars</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Pipes</a:t>
          </a:r>
        </a:p>
      </cdr:txBody>
    </cdr:sp>
  </cdr:relSizeAnchor>
  <cdr:relSizeAnchor xmlns:cdr="http://schemas.openxmlformats.org/drawingml/2006/chartDrawing">
    <cdr:from>
      <cdr:x>0.02052</cdr:x>
      <cdr:y>0.02828</cdr:y>
    </cdr:from>
    <cdr:to>
      <cdr:x>0.04983</cdr:x>
      <cdr:y>0.10906</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26.</a:t>
          </a:r>
        </a:p>
      </cdr:txBody>
    </cdr:sp>
  </cdr:relSizeAnchor>
  <cdr:relSizeAnchor xmlns:cdr="http://schemas.openxmlformats.org/drawingml/2006/chartDrawing">
    <cdr:from>
      <cdr:x>0.04983</cdr:x>
      <cdr:y>0.02828</cdr:y>
    </cdr:from>
    <cdr:to>
      <cdr:x>0.97318</cdr:x>
      <cdr:y>0.10906</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(Students) Percentage of schools that have a tobacco-use prevention policy that specifically prohibits the use of each type of tobacco for students during any school-related activity.</a:t>
          </a:r>
        </a:p>
      </cdr:txBody>
    </cdr:sp>
  </cdr:relSizeAnchor>
  <cdr:relSizeAnchor xmlns:cdr="http://schemas.openxmlformats.org/drawingml/2006/chartDrawing">
    <cdr:from>
      <cdr:x>0.02052</cdr:x>
      <cdr:y>0.91693</cdr:y>
    </cdr:from>
    <cdr:to>
      <cdr:x>0.97318</cdr:x>
      <cdr:y>0.99771</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34 of 75</a:t>
          </a:r>
        </a:p>
      </cdr:txBody>
    </cdr:sp>
  </cdr:relSizeAnchor>
</c:userShapes>
</file>

<file path=ppt/drawings/drawing35.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Cigarettes</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Smokeless tobacco (i.e., chewing tobacco, snuff, or dip)</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Cigars</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Pipes</a:t>
          </a:r>
        </a:p>
      </cdr:txBody>
    </cdr:sp>
  </cdr:relSizeAnchor>
  <cdr:relSizeAnchor xmlns:cdr="http://schemas.openxmlformats.org/drawingml/2006/chartDrawing">
    <cdr:from>
      <cdr:x>0.02052</cdr:x>
      <cdr:y>0.02828</cdr:y>
    </cdr:from>
    <cdr:to>
      <cdr:x>0.04983</cdr:x>
      <cdr:y>0.10906</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26.</a:t>
          </a:r>
        </a:p>
      </cdr:txBody>
    </cdr:sp>
  </cdr:relSizeAnchor>
  <cdr:relSizeAnchor xmlns:cdr="http://schemas.openxmlformats.org/drawingml/2006/chartDrawing">
    <cdr:from>
      <cdr:x>0.04983</cdr:x>
      <cdr:y>0.02828</cdr:y>
    </cdr:from>
    <cdr:to>
      <cdr:x>0.97318</cdr:x>
      <cdr:y>0.10906</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(Faculty/Staff) Percentage of schools that have a tobacco-use prevention policy that specifically prohibits the use of each type of tobacco for faculty/staff during any school-related activity.</a:t>
          </a:r>
        </a:p>
      </cdr:txBody>
    </cdr:sp>
  </cdr:relSizeAnchor>
  <cdr:relSizeAnchor xmlns:cdr="http://schemas.openxmlformats.org/drawingml/2006/chartDrawing">
    <cdr:from>
      <cdr:x>0.02052</cdr:x>
      <cdr:y>0.91693</cdr:y>
    </cdr:from>
    <cdr:to>
      <cdr:x>0.97318</cdr:x>
      <cdr:y>0.99771</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35 of 75</a:t>
          </a:r>
        </a:p>
      </cdr:txBody>
    </cdr:sp>
  </cdr:relSizeAnchor>
</c:userShapes>
</file>

<file path=ppt/drawings/drawing36.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Cigarettes</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Smokeless tobacco (i.e., chewing tobacco, snuff, or dip)</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Cigars</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Pipes</a:t>
          </a:r>
        </a:p>
      </cdr:txBody>
    </cdr:sp>
  </cdr:relSizeAnchor>
  <cdr:relSizeAnchor xmlns:cdr="http://schemas.openxmlformats.org/drawingml/2006/chartDrawing">
    <cdr:from>
      <cdr:x>0.02052</cdr:x>
      <cdr:y>0.02828</cdr:y>
    </cdr:from>
    <cdr:to>
      <cdr:x>0.04983</cdr:x>
      <cdr:y>0.10906</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26.</a:t>
          </a:r>
        </a:p>
      </cdr:txBody>
    </cdr:sp>
  </cdr:relSizeAnchor>
  <cdr:relSizeAnchor xmlns:cdr="http://schemas.openxmlformats.org/drawingml/2006/chartDrawing">
    <cdr:from>
      <cdr:x>0.04983</cdr:x>
      <cdr:y>0.02828</cdr:y>
    </cdr:from>
    <cdr:to>
      <cdr:x>0.97318</cdr:x>
      <cdr:y>0.10906</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(Visitors) Percentage of schools that have a tobacco-use prevention policy that specifically prohibits the use of each type of tobacco for visitors during any school-related activity.</a:t>
          </a:r>
        </a:p>
      </cdr:txBody>
    </cdr:sp>
  </cdr:relSizeAnchor>
  <cdr:relSizeAnchor xmlns:cdr="http://schemas.openxmlformats.org/drawingml/2006/chartDrawing">
    <cdr:from>
      <cdr:x>0.02052</cdr:x>
      <cdr:y>0.91693</cdr:y>
    </cdr:from>
    <cdr:to>
      <cdr:x>0.97318</cdr:x>
      <cdr:y>0.99771</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36 of 75</a:t>
          </a:r>
        </a:p>
      </cdr:txBody>
    </cdr:sp>
  </cdr:relSizeAnchor>
</c:userShapes>
</file>

<file path=ppt/drawings/drawing37.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During school hours</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During non-school hours</a:t>
          </a:r>
        </a:p>
      </cdr:txBody>
    </cdr:sp>
  </cdr:relSizeAnchor>
  <cdr:relSizeAnchor xmlns:cdr="http://schemas.openxmlformats.org/drawingml/2006/chartDrawing">
    <cdr:from>
      <cdr:x>0.02052</cdr:x>
      <cdr:y>0.02828</cdr:y>
    </cdr:from>
    <cdr:to>
      <cdr:x>0.04983</cdr:x>
      <cdr:y>0.10906</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27.</a:t>
          </a:r>
        </a:p>
      </cdr:txBody>
    </cdr:sp>
  </cdr:relSizeAnchor>
  <cdr:relSizeAnchor xmlns:cdr="http://schemas.openxmlformats.org/drawingml/2006/chartDrawing">
    <cdr:from>
      <cdr:x>0.04983</cdr:x>
      <cdr:y>0.02828</cdr:y>
    </cdr:from>
    <cdr:to>
      <cdr:x>0.97318</cdr:x>
      <cdr:y>0.10906</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(Students) Percentage of schools that have a tobacco-use prevention policy that specifically prohibits tobacco use during each of the following times for students.</a:t>
          </a:r>
        </a:p>
      </cdr:txBody>
    </cdr:sp>
  </cdr:relSizeAnchor>
  <cdr:relSizeAnchor xmlns:cdr="http://schemas.openxmlformats.org/drawingml/2006/chartDrawing">
    <cdr:from>
      <cdr:x>0.02052</cdr:x>
      <cdr:y>0.91693</cdr:y>
    </cdr:from>
    <cdr:to>
      <cdr:x>0.97318</cdr:x>
      <cdr:y>0.99771</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37 of 75</a:t>
          </a:r>
        </a:p>
      </cdr:txBody>
    </cdr:sp>
  </cdr:relSizeAnchor>
</c:userShapes>
</file>

<file path=ppt/drawings/drawing38.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During school hours</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During non-school hours</a:t>
          </a:r>
        </a:p>
      </cdr:txBody>
    </cdr:sp>
  </cdr:relSizeAnchor>
  <cdr:relSizeAnchor xmlns:cdr="http://schemas.openxmlformats.org/drawingml/2006/chartDrawing">
    <cdr:from>
      <cdr:x>0.02052</cdr:x>
      <cdr:y>0.02828</cdr:y>
    </cdr:from>
    <cdr:to>
      <cdr:x>0.04983</cdr:x>
      <cdr:y>0.10906</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27.</a:t>
          </a:r>
        </a:p>
      </cdr:txBody>
    </cdr:sp>
  </cdr:relSizeAnchor>
  <cdr:relSizeAnchor xmlns:cdr="http://schemas.openxmlformats.org/drawingml/2006/chartDrawing">
    <cdr:from>
      <cdr:x>0.04983</cdr:x>
      <cdr:y>0.02828</cdr:y>
    </cdr:from>
    <cdr:to>
      <cdr:x>0.97318</cdr:x>
      <cdr:y>0.10906</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(Faculty/Staff) Percentage of schools that have a tobacco-use prevention policy that specifically prohibits tobacco use during each of the following times for faculty/staff.</a:t>
          </a:r>
        </a:p>
      </cdr:txBody>
    </cdr:sp>
  </cdr:relSizeAnchor>
  <cdr:relSizeAnchor xmlns:cdr="http://schemas.openxmlformats.org/drawingml/2006/chartDrawing">
    <cdr:from>
      <cdr:x>0.02052</cdr:x>
      <cdr:y>0.91693</cdr:y>
    </cdr:from>
    <cdr:to>
      <cdr:x>0.97318</cdr:x>
      <cdr:y>0.99771</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38 of 75</a:t>
          </a:r>
        </a:p>
      </cdr:txBody>
    </cdr:sp>
  </cdr:relSizeAnchor>
</c:userShapes>
</file>

<file path=ppt/drawings/drawing39.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During school hours</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During non-school hours</a:t>
          </a:r>
        </a:p>
      </cdr:txBody>
    </cdr:sp>
  </cdr:relSizeAnchor>
  <cdr:relSizeAnchor xmlns:cdr="http://schemas.openxmlformats.org/drawingml/2006/chartDrawing">
    <cdr:from>
      <cdr:x>0.02052</cdr:x>
      <cdr:y>0.02828</cdr:y>
    </cdr:from>
    <cdr:to>
      <cdr:x>0.04983</cdr:x>
      <cdr:y>0.10906</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27.</a:t>
          </a:r>
        </a:p>
      </cdr:txBody>
    </cdr:sp>
  </cdr:relSizeAnchor>
  <cdr:relSizeAnchor xmlns:cdr="http://schemas.openxmlformats.org/drawingml/2006/chartDrawing">
    <cdr:from>
      <cdr:x>0.04983</cdr:x>
      <cdr:y>0.02828</cdr:y>
    </cdr:from>
    <cdr:to>
      <cdr:x>0.97318</cdr:x>
      <cdr:y>0.10906</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(Visitors) Percentage of schools that have a tobacco-use prevention policy that specifically prohibits tobacco use during each of the following times for visitors.</a:t>
          </a:r>
        </a:p>
      </cdr:txBody>
    </cdr:sp>
  </cdr:relSizeAnchor>
  <cdr:relSizeAnchor xmlns:cdr="http://schemas.openxmlformats.org/drawingml/2006/chartDrawing">
    <cdr:from>
      <cdr:x>0.02052</cdr:x>
      <cdr:y>0.91693</cdr:y>
    </cdr:from>
    <cdr:to>
      <cdr:x>0.97318</cdr:x>
      <cdr:y>0.99771</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39 of 75</a:t>
          </a:r>
        </a:p>
      </cdr:txBody>
    </cdr:sp>
  </cdr:relSizeAnchor>
</c:userShapes>
</file>

<file path=ppt/drawings/drawing4.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Health services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g.</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Mental health and social services</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Healthy and safe school environment</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Family and community involvement</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j.</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Faculty and staff health promotion</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with a School Improvement Plan that includes health-related objectives on the following topics.</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4 of 75</a:t>
          </a:r>
        </a:p>
      </cdr:txBody>
    </cdr:sp>
  </cdr:relSizeAnchor>
</c:userShapes>
</file>

<file path=ppt/drawings/drawing40.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In school buildings</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Outside on school grounds, including parking lots and playing fields</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On school buses or other vehicles used to transport students</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At off-campus, school-sponsored events</a:t>
          </a:r>
        </a:p>
      </cdr:txBody>
    </cdr:sp>
  </cdr:relSizeAnchor>
  <cdr:relSizeAnchor xmlns:cdr="http://schemas.openxmlformats.org/drawingml/2006/chartDrawing">
    <cdr:from>
      <cdr:x>0.02052</cdr:x>
      <cdr:y>0.02828</cdr:y>
    </cdr:from>
    <cdr:to>
      <cdr:x>0.04983</cdr:x>
      <cdr:y>0.10906</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28.</a:t>
          </a:r>
        </a:p>
      </cdr:txBody>
    </cdr:sp>
  </cdr:relSizeAnchor>
  <cdr:relSizeAnchor xmlns:cdr="http://schemas.openxmlformats.org/drawingml/2006/chartDrawing">
    <cdr:from>
      <cdr:x>0.04983</cdr:x>
      <cdr:y>0.02828</cdr:y>
    </cdr:from>
    <cdr:to>
      <cdr:x>0.97318</cdr:x>
      <cdr:y>0.10906</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(Students) Percentage of schools that have a tobacco-use prevention policy that specifically prohibits tobacco use in each of the following locations for students.</a:t>
          </a:r>
        </a:p>
      </cdr:txBody>
    </cdr:sp>
  </cdr:relSizeAnchor>
  <cdr:relSizeAnchor xmlns:cdr="http://schemas.openxmlformats.org/drawingml/2006/chartDrawing">
    <cdr:from>
      <cdr:x>0.02052</cdr:x>
      <cdr:y>0.91693</cdr:y>
    </cdr:from>
    <cdr:to>
      <cdr:x>0.97318</cdr:x>
      <cdr:y>0.99771</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40 of 75</a:t>
          </a:r>
        </a:p>
      </cdr:txBody>
    </cdr:sp>
  </cdr:relSizeAnchor>
</c:userShapes>
</file>

<file path=ppt/drawings/drawing41.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In school buildings</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Outside on school grounds, including parking lots and playing fields</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On school buses or other vehicles used to transport students</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At off-campus, school-sponsored events</a:t>
          </a:r>
        </a:p>
      </cdr:txBody>
    </cdr:sp>
  </cdr:relSizeAnchor>
  <cdr:relSizeAnchor xmlns:cdr="http://schemas.openxmlformats.org/drawingml/2006/chartDrawing">
    <cdr:from>
      <cdr:x>0.02052</cdr:x>
      <cdr:y>0.02828</cdr:y>
    </cdr:from>
    <cdr:to>
      <cdr:x>0.04983</cdr:x>
      <cdr:y>0.10906</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28.</a:t>
          </a:r>
        </a:p>
      </cdr:txBody>
    </cdr:sp>
  </cdr:relSizeAnchor>
  <cdr:relSizeAnchor xmlns:cdr="http://schemas.openxmlformats.org/drawingml/2006/chartDrawing">
    <cdr:from>
      <cdr:x>0.04983</cdr:x>
      <cdr:y>0.02828</cdr:y>
    </cdr:from>
    <cdr:to>
      <cdr:x>0.97318</cdr:x>
      <cdr:y>0.10906</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(Faculty/Staff) Percentage of schools that have a tobacco-use prevention policy that specifically prohibits tobacco use in each of the following locations for faculty/staff.</a:t>
          </a:r>
        </a:p>
      </cdr:txBody>
    </cdr:sp>
  </cdr:relSizeAnchor>
  <cdr:relSizeAnchor xmlns:cdr="http://schemas.openxmlformats.org/drawingml/2006/chartDrawing">
    <cdr:from>
      <cdr:x>0.02052</cdr:x>
      <cdr:y>0.91693</cdr:y>
    </cdr:from>
    <cdr:to>
      <cdr:x>0.97318</cdr:x>
      <cdr:y>0.99771</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41 of 75</a:t>
          </a:r>
        </a:p>
      </cdr:txBody>
    </cdr:sp>
  </cdr:relSizeAnchor>
</c:userShapes>
</file>

<file path=ppt/drawings/drawing42.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In school buildings</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Outside on school grounds, including parking lots and playing fields</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On school buses or other vehicles used to transport students</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At off-campus, school-sponsored events</a:t>
          </a:r>
        </a:p>
      </cdr:txBody>
    </cdr:sp>
  </cdr:relSizeAnchor>
  <cdr:relSizeAnchor xmlns:cdr="http://schemas.openxmlformats.org/drawingml/2006/chartDrawing">
    <cdr:from>
      <cdr:x>0.02052</cdr:x>
      <cdr:y>0.02828</cdr:y>
    </cdr:from>
    <cdr:to>
      <cdr:x>0.04983</cdr:x>
      <cdr:y>0.10906</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28.</a:t>
          </a:r>
        </a:p>
      </cdr:txBody>
    </cdr:sp>
  </cdr:relSizeAnchor>
  <cdr:relSizeAnchor xmlns:cdr="http://schemas.openxmlformats.org/drawingml/2006/chartDrawing">
    <cdr:from>
      <cdr:x>0.04983</cdr:x>
      <cdr:y>0.02828</cdr:y>
    </cdr:from>
    <cdr:to>
      <cdr:x>0.97318</cdr:x>
      <cdr:y>0.10906</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(Visitors) Percentage of schools that have a tobacco-use prevention policy that specifically prohibits tobacco use in each of the following locations for visitors.</a:t>
          </a:r>
        </a:p>
      </cdr:txBody>
    </cdr:sp>
  </cdr:relSizeAnchor>
  <cdr:relSizeAnchor xmlns:cdr="http://schemas.openxmlformats.org/drawingml/2006/chartDrawing">
    <cdr:from>
      <cdr:x>0.02052</cdr:x>
      <cdr:y>0.91693</cdr:y>
    </cdr:from>
    <cdr:to>
      <cdr:x>0.97318</cdr:x>
      <cdr:y>0.99771</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42 of 75</a:t>
          </a:r>
        </a:p>
      </cdr:txBody>
    </cdr:sp>
  </cdr:relSizeAnchor>
</c:userShapes>
</file>

<file path=ppt/drawings/drawing43.xml><?xml version="1.0" encoding="utf-8"?>
<c:userShapes xmlns:c="http://schemas.openxmlformats.org/drawingml/2006/chart">
  <cdr:relSizeAnchor xmlns:cdr="http://schemas.openxmlformats.org/drawingml/2006/chartDrawing">
    <cdr:from>
      <cdr:x>0.01362</cdr:x>
      <cdr:y>0.02949</cdr:y>
    </cdr:from>
    <cdr:to>
      <cdr:x>0.04983</cdr:x>
      <cdr:y>0.10906</cdr:y>
    </cdr:to>
    <cdr:sp macro="" textlink="">
      <cdr:nvSpPr>
        <cdr:cNvPr id="2" name="PageQ"/>
        <cdr:cNvSpPr txBox="1"/>
      </cdr:nvSpPr>
      <cdr:spPr>
        <a:xfrm xmlns:a="http://schemas.openxmlformats.org/drawingml/2006/main">
          <a:off x="118009" y="185442"/>
          <a:ext cx="313779" cy="500348"/>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28N.</a:t>
          </a:r>
        </a:p>
      </cdr:txBody>
    </cdr:sp>
  </cdr:relSizeAnchor>
  <cdr:relSizeAnchor xmlns:cdr="http://schemas.openxmlformats.org/drawingml/2006/chartDrawing">
    <cdr:from>
      <cdr:x>0.04983</cdr:x>
      <cdr:y>0.02828</cdr:y>
    </cdr:from>
    <cdr:to>
      <cdr:x>0.97374</cdr:x>
      <cdr:y>0.13271</cdr:y>
    </cdr:to>
    <cdr:sp macro="" textlink="">
      <cdr:nvSpPr>
        <cdr:cNvPr id="3" name="PageTitle"/>
        <cdr:cNvSpPr txBox="1"/>
      </cdr:nvSpPr>
      <cdr:spPr>
        <a:xfrm xmlns:a="http://schemas.openxmlformats.org/drawingml/2006/main">
          <a:off x="431787" y="177829"/>
          <a:ext cx="8005845" cy="656661"/>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follow a policy that mandates a "tobacco-free environment."  A "tobacco-free environment" is one that prohibits tobacco use by students, staff, and visitors in school buildings, at school functions, in school vehicles, on school grounds, and at off-site school events, applicable 24 hours a day and seven days a week.*</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*Responses to question 26 (a, b, c, and d), question 27 (a and b), and question 28 (a, b, c, and d) are all "yes."</a:t>
          </a: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43 of 75</a:t>
          </a:r>
        </a:p>
      </cdr:txBody>
    </cdr:sp>
  </cdr:relSizeAnchor>
</c:userShapes>
</file>

<file path=ppt/drawings/drawing44.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29.</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post signs marking a tobacco-free school zone, that is, a specified distance from school grounds where tobacco use is not allowed.</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44 of 75</a:t>
          </a:r>
        </a:p>
      </cdr:txBody>
    </cdr:sp>
  </cdr:relSizeAnchor>
</c:userShapes>
</file>

<file path=ppt/drawings/drawing45.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Faculty and staff</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Students</a:t>
          </a:r>
        </a:p>
      </cdr:txBody>
    </cdr:sp>
  </cdr:relSizeAnchor>
  <cdr:relSizeAnchor xmlns:cdr="http://schemas.openxmlformats.org/drawingml/2006/chartDrawing">
    <cdr:from>
      <cdr:x>0.02052</cdr:x>
      <cdr:y>0.02828</cdr:y>
    </cdr:from>
    <cdr:to>
      <cdr:x>0.04983</cdr:x>
      <cdr:y>0.10906</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30.</a:t>
          </a:r>
        </a:p>
      </cdr:txBody>
    </cdr:sp>
  </cdr:relSizeAnchor>
  <cdr:relSizeAnchor xmlns:cdr="http://schemas.openxmlformats.org/drawingml/2006/chartDrawing">
    <cdr:from>
      <cdr:x>0.04983</cdr:x>
      <cdr:y>0.02828</cdr:y>
    </cdr:from>
    <cdr:to>
      <cdr:x>0.97318</cdr:x>
      <cdr:y>0.10906</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tobacco cessation services for each of the following groups.</a:t>
          </a:r>
        </a:p>
      </cdr:txBody>
    </cdr:sp>
  </cdr:relSizeAnchor>
  <cdr:relSizeAnchor xmlns:cdr="http://schemas.openxmlformats.org/drawingml/2006/chartDrawing">
    <cdr:from>
      <cdr:x>0.02052</cdr:x>
      <cdr:y>0.91693</cdr:y>
    </cdr:from>
    <cdr:to>
      <cdr:x>0.97318</cdr:x>
      <cdr:y>0.99771</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45 of 75</a:t>
          </a:r>
        </a:p>
      </cdr:txBody>
    </cdr:sp>
  </cdr:relSizeAnchor>
</c:userShapes>
</file>

<file path=ppt/drawings/drawing46.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Faculty and staff</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Students</a:t>
          </a:r>
        </a:p>
      </cdr:txBody>
    </cdr:sp>
  </cdr:relSizeAnchor>
  <cdr:relSizeAnchor xmlns:cdr="http://schemas.openxmlformats.org/drawingml/2006/chartDrawing">
    <cdr:from>
      <cdr:x>0.02052</cdr:x>
      <cdr:y>0.02828</cdr:y>
    </cdr:from>
    <cdr:to>
      <cdr:x>0.04983</cdr:x>
      <cdr:y>0.10906</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31.</a:t>
          </a:r>
        </a:p>
      </cdr:txBody>
    </cdr:sp>
  </cdr:relSizeAnchor>
  <cdr:relSizeAnchor xmlns:cdr="http://schemas.openxmlformats.org/drawingml/2006/chartDrawing">
    <cdr:from>
      <cdr:x>0.04983</cdr:x>
      <cdr:y>0.02828</cdr:y>
    </cdr:from>
    <cdr:to>
      <cdr:x>0.97318</cdr:x>
      <cdr:y>0.10906</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arrangements with any organizations or health care professionals not on school property to provide tobacco cessation services for each of the following groups.</a:t>
          </a:r>
        </a:p>
      </cdr:txBody>
    </cdr:sp>
  </cdr:relSizeAnchor>
  <cdr:relSizeAnchor xmlns:cdr="http://schemas.openxmlformats.org/drawingml/2006/chartDrawing">
    <cdr:from>
      <cdr:x>0.02052</cdr:x>
      <cdr:y>0.91693</cdr:y>
    </cdr:from>
    <cdr:to>
      <cdr:x>0.97318</cdr:x>
      <cdr:y>0.99771</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46 of 75</a:t>
          </a:r>
        </a:p>
      </cdr:txBody>
    </cdr:sp>
  </cdr:relSizeAnchor>
</c:userShapes>
</file>

<file path=ppt/drawings/drawing47.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Foods or beverages are not offered at school celebrations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Never</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Rarely</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Sometimes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Always or almost always</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32.</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never, rarely, sometimes, or always or almost always offer fruit or non-fried vegetables at school celebrations when foods or beverages are offered.</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47 of 75</a:t>
          </a:r>
        </a:p>
      </cdr:txBody>
    </cdr:sp>
  </cdr:relSizeAnchor>
</c:userShapes>
</file>

<file path=ppt/drawings/drawing48.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33.</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in which students can purchase snack foods or beverages from one or more vending machines at the school or at a school store, canteen, or snack bar.</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48 of 75</a:t>
          </a:r>
        </a:p>
      </cdr:txBody>
    </cdr:sp>
  </cdr:relSizeAnchor>
</c:userShapes>
</file>

<file path=ppt/drawings/drawing49.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Chocolate candy</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Other kinds of candy</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Salty snacks that are not low in fat (e.g., regular potato chips)</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Low sodium or “no added salt” pretzels, crackers, or chips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Cookies, crackers, cakes, pastries, or other baked goods that are not low in fat</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34.</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in which students can purchase the following snack foods or beverages from vending machines or at the school store, canteen, or snack bar.</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49 of 75</a:t>
          </a:r>
        </a:p>
      </cdr:txBody>
    </cdr:sp>
  </cdr:relSizeAnchor>
</c:userShapes>
</file>

<file path=ppt/drawings/drawing5.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reviewed health and safety data as part of school's improvement planning process.*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*Among schools that engaged in an improvement planning process during the past year.</a:t>
          </a: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5 of 75</a:t>
          </a:r>
        </a:p>
      </cdr:txBody>
    </cdr:sp>
  </cdr:relSizeAnchor>
</c:userShapes>
</file>

<file path=ppt/drawings/drawing50.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Ice cream or frozen yogurt that is not low in fat</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g.</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 or whole milk (plain or flavored)</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Nonfat or 1% (low-fat) milk (plain)</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Water ices or frozen slushes that do not contain juice</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j.</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Soda pop or fruit drinks that are not 100% juice</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34.</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in which students can purchase the following snack foods or beverages from vending machines or at the school store, canteen, or snack bar.</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50 of 75</a:t>
          </a:r>
        </a:p>
      </cdr:txBody>
    </cdr:sp>
  </cdr:relSizeAnchor>
</c:userShapes>
</file>

<file path=ppt/drawings/drawing51.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k.</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Sports drinks (e.g., Gatorade)</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l.</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Energy drinks (e.g., Red Bull, Monster)</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m.</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Bottled water</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100% fruit or vegetable juice</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Foods or beverages containing caffeine</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34.</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in which students can purchase the following snack foods or beverages from vending machines or at the school store, canteen, or snack bar.</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51 of 75</a:t>
          </a:r>
        </a:p>
      </cdr:txBody>
    </cdr:sp>
  </cdr:relSizeAnchor>
</c:userShapes>
</file>

<file path=ppt/drawings/drawing52.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Fruits (not fruit juice)</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q.</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Non-fried vegetables (not vegetable juice)</a:t>
          </a:r>
        </a:p>
      </cdr:txBody>
    </cdr:sp>
  </cdr:relSizeAnchor>
  <cdr:relSizeAnchor xmlns:cdr="http://schemas.openxmlformats.org/drawingml/2006/chartDrawing">
    <cdr:from>
      <cdr:x>0.02052</cdr:x>
      <cdr:y>0.02828</cdr:y>
    </cdr:from>
    <cdr:to>
      <cdr:x>0.04983</cdr:x>
      <cdr:y>0.10906</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34.</a:t>
          </a:r>
        </a:p>
      </cdr:txBody>
    </cdr:sp>
  </cdr:relSizeAnchor>
  <cdr:relSizeAnchor xmlns:cdr="http://schemas.openxmlformats.org/drawingml/2006/chartDrawing">
    <cdr:from>
      <cdr:x>0.04983</cdr:x>
      <cdr:y>0.02828</cdr:y>
    </cdr:from>
    <cdr:to>
      <cdr:x>0.97318</cdr:x>
      <cdr:y>0.10906</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in which students can purchase the following snack foods or beverages from vending machines or at the school store, canteen, or snack bar.</a:t>
          </a:r>
        </a:p>
      </cdr:txBody>
    </cdr:sp>
  </cdr:relSizeAnchor>
  <cdr:relSizeAnchor xmlns:cdr="http://schemas.openxmlformats.org/drawingml/2006/chartDrawing">
    <cdr:from>
      <cdr:x>0.02052</cdr:x>
      <cdr:y>0.91693</cdr:y>
    </cdr:from>
    <cdr:to>
      <cdr:x>0.97318</cdr:x>
      <cdr:y>0.99771</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52 of 75</a:t>
          </a:r>
        </a:p>
      </cdr:txBody>
    </cdr:sp>
  </cdr:relSizeAnchor>
</c:userShapes>
</file>

<file path=ppt/drawings/drawing53.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Priced nutritious foods and beverages at a lower cost while increasing the price of less nutritious foods and beverages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Collected suggestions from students, families, and school staff on nutritious food preferences and strategies to promote healthy eating</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Provided information to students or families on the nutrition and caloric content of foods available</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Conducted taste tests to determine food preferences for nutritious items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Provided opportunities for students to visit the cafeteria to learn about food safety, food preparation, or other nutrition-related topics</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35.</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done any of the following activities during the current school year.</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53 of 75</a:t>
          </a:r>
        </a:p>
      </cdr:txBody>
    </cdr:sp>
  </cdr:relSizeAnchor>
</c:userShapes>
</file>

<file path=ppt/drawings/drawing54.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Served locally or regionally grown foods in the cafeteria or classrooms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g.</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Planted a school food or vegetable garden</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Placed fruits and vegetables near the cafeteria cashier, where they are easy to access</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Used attractive displays for fruits and vegetables in the cafeteria</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j.</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Offered a self-serve salad bar to students</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35.</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done any of the following activities during the current school year.</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54 of 75</a:t>
          </a:r>
        </a:p>
      </cdr:txBody>
    </cdr:sp>
  </cdr:relSizeAnchor>
</c:userShapes>
</file>

<file path=ppt/drawings/drawing55.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k.</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Labeled healthful foods with appealing names (e.g., crunchy carrots)</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l.</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Encouraged students to drink plain water</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m.</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Prohibited school staff from giving students food or food coupons as a reward for good behavior or good academic performance</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Prohibited less nutritious foods and beverages (e.g., candy, baked goods) from being sold for fundraising purposes</a:t>
          </a:r>
        </a:p>
      </cdr:txBody>
    </cdr:sp>
  </cdr:relSizeAnchor>
  <cdr:relSizeAnchor xmlns:cdr="http://schemas.openxmlformats.org/drawingml/2006/chartDrawing">
    <cdr:from>
      <cdr:x>0.02052</cdr:x>
      <cdr:y>0.02828</cdr:y>
    </cdr:from>
    <cdr:to>
      <cdr:x>0.04983</cdr:x>
      <cdr:y>0.10906</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35.</a:t>
          </a:r>
        </a:p>
      </cdr:txBody>
    </cdr:sp>
  </cdr:relSizeAnchor>
  <cdr:relSizeAnchor xmlns:cdr="http://schemas.openxmlformats.org/drawingml/2006/chartDrawing">
    <cdr:from>
      <cdr:x>0.04983</cdr:x>
      <cdr:y>0.02828</cdr:y>
    </cdr:from>
    <cdr:to>
      <cdr:x>0.97318</cdr:x>
      <cdr:y>0.10906</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done any of the following activities during the current school year.</a:t>
          </a:r>
        </a:p>
      </cdr:txBody>
    </cdr:sp>
  </cdr:relSizeAnchor>
  <cdr:relSizeAnchor xmlns:cdr="http://schemas.openxmlformats.org/drawingml/2006/chartDrawing">
    <cdr:from>
      <cdr:x>0.02052</cdr:x>
      <cdr:y>0.91693</cdr:y>
    </cdr:from>
    <cdr:to>
      <cdr:x>0.97318</cdr:x>
      <cdr:y>0.99771</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55 of 75</a:t>
          </a:r>
        </a:p>
      </cdr:txBody>
    </cdr:sp>
  </cdr:relSizeAnchor>
</c:userShapes>
</file>

<file path=ppt/drawings/drawing56.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In the school building</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On school grounds including on the outside of the school building, on playing fields, or other areas of the campus</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On school buses or other vehicles used to transport students</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In school publications (e.g., newsletters, newspapers, web sites, or other school publications)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In curricula or other educational materials (including assignment books, school supplies, book covers, and electronic media)</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36.</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prohibit advertisements for candy, fast food restaurants, or soft drinks in the following locations.</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56 of 75</a:t>
          </a:r>
        </a:p>
      </cdr:txBody>
    </cdr:sp>
  </cdr:relSizeAnchor>
</c:userShapes>
</file>

<file path=ppt/drawings/drawing57.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Yes, in all locations</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Yes, in certain locations</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No</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37.</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permit students to have a drinking water bottle with them during the school day.</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57 of 75</a:t>
          </a:r>
        </a:p>
      </cdr:txBody>
    </cdr:sp>
  </cdr:relSizeAnchor>
</c:userShapes>
</file>

<file path=ppt/drawings/drawing58.xml><?xml version="1.0" encoding="utf-8"?>
<c:userShapes xmlns:c="http://schemas.openxmlformats.org/drawingml/2006/chart">
  <cdr:relSizeAnchor xmlns:cdr="http://schemas.openxmlformats.org/drawingml/2006/chartDrawing">
    <cdr:from>
      <cdr:x>0.01362</cdr:x>
      <cdr:y>0.02949</cdr:y>
    </cdr:from>
    <cdr:to>
      <cdr:x>0.04983</cdr:x>
      <cdr:y>0.10906</cdr:y>
    </cdr:to>
    <cdr:sp macro="" textlink="">
      <cdr:nvSpPr>
        <cdr:cNvPr id="2" name="PageQ"/>
        <cdr:cNvSpPr txBox="1"/>
      </cdr:nvSpPr>
      <cdr:spPr>
        <a:xfrm xmlns:a="http://schemas.openxmlformats.org/drawingml/2006/main">
          <a:off x="118009" y="185442"/>
          <a:ext cx="313779" cy="500348"/>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37N.</a:t>
          </a:r>
        </a:p>
      </cdr:txBody>
    </cdr:sp>
  </cdr:relSizeAnchor>
  <cdr:relSizeAnchor xmlns:cdr="http://schemas.openxmlformats.org/drawingml/2006/chartDrawing">
    <cdr:from>
      <cdr:x>0.04983</cdr:x>
      <cdr:y>0.02828</cdr:y>
    </cdr:from>
    <cdr:to>
      <cdr:x>0.97374</cdr:x>
      <cdr:y>0.13271</cdr:y>
    </cdr:to>
    <cdr:sp macro="" textlink="">
      <cdr:nvSpPr>
        <cdr:cNvPr id="3" name="PageTitle"/>
        <cdr:cNvSpPr txBox="1"/>
      </cdr:nvSpPr>
      <cdr:spPr>
        <a:xfrm xmlns:a="http://schemas.openxmlformats.org/drawingml/2006/main">
          <a:off x="431787" y="177829"/>
          <a:ext cx="8005845" cy="656661"/>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permit students to have a drinking water bottle with them in either all locations or certain locations during the school day.</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58 of 75</a:t>
          </a:r>
        </a:p>
      </cdr:txBody>
    </cdr:sp>
  </cdr:relSizeAnchor>
</c:userShapes>
</file>

<file path=ppt/drawings/drawing59.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Cafeteria during breakfast</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Cafeteria during lunch</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Gymnasium or other indoor physical activity facilities</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Outdoor physical activity facilities and sports fields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Hallways throughout the school</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38.</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offer a free source of drinking water in the following locations.*</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*Among schools with that location.</a:t>
          </a: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59 of 75</a:t>
          </a:r>
        </a:p>
      </cdr:txBody>
    </cdr:sp>
  </cdr:relSizeAnchor>
</c:userShapes>
</file>

<file path=ppt/drawings/drawing6.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currently have someone who oversees or coordinates school health and safety programs and activities.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6 of 75</a:t>
          </a:r>
        </a:p>
      </cdr:txBody>
    </cdr:sp>
  </cdr:relSizeAnchor>
</c:userShapes>
</file>

<file path=ppt/drawings/drawing60.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39.</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a full-time registered nurse who provides health services to students.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60 of 75</a:t>
          </a:r>
        </a:p>
      </cdr:txBody>
    </cdr:sp>
  </cdr:relSizeAnchor>
</c:userShapes>
</file>

<file path=ppt/drawings/drawing61.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HIV testing</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HIV treatment</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STD testing</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STD treatment</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Pregnancy testing</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40.</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the following services to students.</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61 of 75</a:t>
          </a:r>
        </a:p>
      </cdr:txBody>
    </cdr:sp>
  </cdr:relSizeAnchor>
</c:userShapes>
</file>

<file path=ppt/drawings/drawing62.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Provision of condoms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g.</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Provision of condom-compatible lubricants (i.e., water- or silicone-based)</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Provision of contraceptives other than condoms (e.g., birth control pill, birth control shot, intrauterine device [IUD])</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Prenatal care</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j.</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Human papillomavirus (HPV) vaccine administration</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40.</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the following services to students.</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62 of 75</a:t>
          </a:r>
        </a:p>
      </cdr:txBody>
    </cdr:sp>
  </cdr:relSizeAnchor>
</c:userShapes>
</file>

<file path=ppt/drawings/drawing63.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HIV testing</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HIV treatment</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STD testing</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STD treatment</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Pregnancy testing</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41.</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students with referrals to any organizations or health care professionals not on school property for the following services.</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63 of 75</a:t>
          </a:r>
        </a:p>
      </cdr:txBody>
    </cdr:sp>
  </cdr:relSizeAnchor>
</c:userShapes>
</file>

<file path=ppt/drawings/drawing64.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Provision of condoms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g.</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Provision of condom-compatible lubricants (i.e., water- or silicone-based)</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Provision of contraceptives other than condoms (e.g., birth control pill, birth control shot, intrauterine device [IUD])</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Prenatal care</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j.</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Human papillomavirus (HPV) vaccine administration</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41.</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students with referrals to any organizations or health care professionals not on school property for the following services.</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64 of 75</a:t>
          </a:r>
        </a:p>
      </cdr:txBody>
    </cdr:sp>
  </cdr:relSizeAnchor>
</c:userShapes>
</file>

<file path=ppt/drawings/drawing65.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42.</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a protocol that ensures students with a chronic condition that may require daily or emergency management (e.g., asthma, diabetes, food allergies) are enrolled in private, state, or federally funded insurance programs if eligible.</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65 of 75</a:t>
          </a:r>
        </a:p>
      </cdr:txBody>
    </cdr:sp>
  </cdr:relSizeAnchor>
</c:userShapes>
</file>

<file path=ppt/drawings/drawing66.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Asthma</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Food allergies</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Diabetes</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43.</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routinely use school records to identify and track students with a current diagnosis of the following chronic conditions.</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66 of 75</a:t>
          </a:r>
        </a:p>
      </cdr:txBody>
    </cdr:sp>
  </cdr:relSizeAnchor>
</c:userShapes>
</file>

<file path=ppt/drawings/drawing67.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Epilepsy or seizure disorder</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Obesity</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Hypertension/high blood pressure</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43.</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routinely use school records to identify and track students with a current diagnosis of the following chronic conditions.</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67 of 75</a:t>
          </a:r>
        </a:p>
      </cdr:txBody>
    </cdr:sp>
  </cdr:relSizeAnchor>
</c:userShapes>
</file>

<file path=ppt/drawings/drawing68.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Asthma</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Food allergies</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Diabetes</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44.</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referrals to any organizations or health care professionals not on school property for students diagnosed with or suspected to have the following chronic conditions.</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68 of 75</a:t>
          </a:r>
        </a:p>
      </cdr:txBody>
    </cdr:sp>
  </cdr:relSizeAnchor>
</c:userShapes>
</file>

<file path=ppt/drawings/drawing69.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Epilepsy or seizure disorder</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Obesity</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Hypertension/high blood pressure</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44.</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referrals to any organizations or health care professionals not on school property for students diagnosed with or suspected to have the following chronic conditions.</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69 of 75</a:t>
          </a:r>
        </a:p>
      </cdr:txBody>
    </cdr:sp>
  </cdr:relSizeAnchor>
</c:userShapes>
</file>

<file path=ppt/drawings/drawing7.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5.</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one or more than one group (e.g., a school health council, committee, or team) that offers guidance on the development of policies or coordinates activities on health topics.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7 of 75</a:t>
          </a:r>
        </a:p>
      </cdr:txBody>
    </cdr:sp>
  </cdr:relSizeAnchor>
</c:userShapes>
</file>

<file path=ppt/drawings/drawing70.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Provided parents and families with information about how to communicate with their child about sex</a:t>
          </a:r>
        </a:p>
      </cdr:txBody>
    </cdr:sp>
  </cdr:relSizeAnchor>
  <cdr:relSizeAnchor xmlns:cdr="http://schemas.openxmlformats.org/drawingml/2006/chartDrawing">
    <cdr:from>
      <cdr:x>0.05253</cdr:x>
      <cdr:y>0.33646</cdr:y>
    </cdr:from>
    <cdr:to>
      <cdr:x>0.08056</cdr:x>
      <cdr:y>0.50463</cdr:y>
    </cdr:to>
    <cdr:sp macro="" textlink="">
      <cdr:nvSpPr>
        <cdr:cNvPr id="4" name="y2"/>
        <cdr:cNvSpPr txBox="1"/>
      </cdr:nvSpPr>
      <cdr:spPr>
        <a:xfrm xmlns:a="http://schemas.openxmlformats.org/drawingml/2006/main">
          <a:off x="455177" y="2115730"/>
          <a:ext cx="242893" cy="1057477"/>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0.08074</cdr:x>
      <cdr:y>0.33646</cdr:y>
    </cdr:from>
    <cdr:to>
      <cdr:x>0.30253</cdr:x>
      <cdr:y>0.52681</cdr:y>
    </cdr:to>
    <cdr:sp macro="" textlink="">
      <cdr:nvSpPr>
        <cdr:cNvPr id="5" name="yt2"/>
        <cdr:cNvSpPr txBox="1"/>
      </cdr:nvSpPr>
      <cdr:spPr>
        <a:xfrm xmlns:a="http://schemas.openxmlformats.org/drawingml/2006/main">
          <a:off x="699624" y="2115730"/>
          <a:ext cx="1921865" cy="1196949"/>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Provided parents with information about how to monitor their child (e.g., setting parental expectations, keeping track of their child, responding when their child breaks the rules)</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Involved parents as school volunteers in the delivery of health education activities and services</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Linked parents and families to health services and programs in the community</a:t>
          </a:r>
        </a:p>
      </cdr:txBody>
    </cdr:sp>
  </cdr:relSizeAnchor>
  <cdr:relSizeAnchor xmlns:cdr="http://schemas.openxmlformats.org/drawingml/2006/chartDrawing">
    <cdr:from>
      <cdr:x>0.02052</cdr:x>
      <cdr:y>0.02828</cdr:y>
    </cdr:from>
    <cdr:to>
      <cdr:x>0.04983</cdr:x>
      <cdr:y>0.10906</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45.</a:t>
          </a:r>
        </a:p>
      </cdr:txBody>
    </cdr:sp>
  </cdr:relSizeAnchor>
  <cdr:relSizeAnchor xmlns:cdr="http://schemas.openxmlformats.org/drawingml/2006/chartDrawing">
    <cdr:from>
      <cdr:x>0.04983</cdr:x>
      <cdr:y>0.02828</cdr:y>
    </cdr:from>
    <cdr:to>
      <cdr:x>0.97318</cdr:x>
      <cdr:y>0.10906</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done any of the following activities during the current school year.</a:t>
          </a:r>
        </a:p>
      </cdr:txBody>
    </cdr:sp>
  </cdr:relSizeAnchor>
  <cdr:relSizeAnchor xmlns:cdr="http://schemas.openxmlformats.org/drawingml/2006/chartDrawing">
    <cdr:from>
      <cdr:x>0.02052</cdr:x>
      <cdr:y>0.91693</cdr:y>
    </cdr:from>
    <cdr:to>
      <cdr:x>0.97318</cdr:x>
      <cdr:y>0.99771</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70 of 75</a:t>
          </a:r>
        </a:p>
      </cdr:txBody>
    </cdr:sp>
  </cdr:relSizeAnchor>
</c:userShapes>
</file>

<file path=ppt/drawings/drawing71.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46.</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use electronic, paper, or oral communication to inform parents about school health services and programs.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71 of 75</a:t>
          </a:r>
        </a:p>
      </cdr:txBody>
    </cdr:sp>
  </cdr:relSizeAnchor>
</c:userShapes>
</file>

<file path=ppt/drawings/drawing72.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47.</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participate in a program in which family or community members serve as role models to students or mentor students, such as the Big Brothers Big Sisters program.</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72 of 75</a:t>
          </a:r>
        </a:p>
      </cdr:txBody>
    </cdr:sp>
  </cdr:relSizeAnchor>
</c:userShapes>
</file>

<file path=ppt/drawings/drawing73.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48.</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service-learning opportunities for students.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73 of 75</a:t>
          </a:r>
        </a:p>
      </cdr:txBody>
    </cdr:sp>
  </cdr:relSizeAnchor>
</c:userShapes>
</file>

<file path=ppt/drawings/drawing74.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49.</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peer tutoring opportunities for students.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74</a:t>
          </a:r>
          <a:r>
            <a:rPr lang="en-US" sz="1000" baseline="0">
              <a:latin typeface="Times New Roman"/>
            </a:rPr>
            <a:t> </a:t>
          </a:r>
          <a:r>
            <a:rPr lang="en-US" sz="1000">
              <a:latin typeface="Times New Roman"/>
            </a:rPr>
            <a:t>of 75</a:t>
          </a:r>
        </a:p>
      </cdr:txBody>
    </cdr:sp>
  </cdr:relSizeAnchor>
</c:userShapes>
</file>

<file path=ppt/drawings/drawing75.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50.</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in which students’ families helped develop or implement policies and programs related to school health during the past two years.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75 of 75</a:t>
          </a:r>
        </a:p>
      </cdr:txBody>
    </cdr:sp>
  </cdr:relSizeAnchor>
</c:userShapes>
</file>

<file path=ppt/drawings/drawing8.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School administrators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Health education teachers</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Physical education teachers</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Other classroom teachers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Mental health or social services staff (e.g., school counselors)</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6.</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the following groups represented on any school health council, committee, or team.*</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*Among schools that have one or more than one group that offers guidance on the development of policies or coordinates activities on health topics.</a:t>
          </a: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8 of 75</a:t>
          </a:r>
        </a:p>
      </cdr:txBody>
    </cdr:sp>
  </cdr:relSizeAnchor>
</c:userShapes>
</file>

<file path=ppt/drawings/drawing9.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Nutrition or food service staff</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g.</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Health services staff (e.g., school nurse)</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Maintenance and transportation staff</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Technology staff</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j.</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Library/media center staff</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6.</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the following groups represented on any school health council, committee, or team.*</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*Among schools that have one or more than one group that offers guidance on the development of policies or coordinates activities on health topics.</a:t>
          </a: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9 of 75</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88F5F1-7B93-4C79-8361-D875C1630368}" type="datetimeFigureOut">
              <a:rPr lang="en-US" smtClean="0"/>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7312CE-25D1-4CD0-A3E4-2DCF2FFC4E2F}" type="slidenum">
              <a:rPr lang="en-US" smtClean="0"/>
              <a:t>‹#›</a:t>
            </a:fld>
            <a:endParaRPr lang="en-US"/>
          </a:p>
        </p:txBody>
      </p:sp>
    </p:spTree>
    <p:extLst>
      <p:ext uri="{BB962C8B-B14F-4D97-AF65-F5344CB8AC3E}">
        <p14:creationId xmlns:p14="http://schemas.microsoft.com/office/powerpoint/2010/main" val="2600590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88F5F1-7B93-4C79-8361-D875C1630368}" type="datetimeFigureOut">
              <a:rPr lang="en-US" smtClean="0"/>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7312CE-25D1-4CD0-A3E4-2DCF2FFC4E2F}" type="slidenum">
              <a:rPr lang="en-US" smtClean="0"/>
              <a:t>‹#›</a:t>
            </a:fld>
            <a:endParaRPr lang="en-US"/>
          </a:p>
        </p:txBody>
      </p:sp>
    </p:spTree>
    <p:extLst>
      <p:ext uri="{BB962C8B-B14F-4D97-AF65-F5344CB8AC3E}">
        <p14:creationId xmlns:p14="http://schemas.microsoft.com/office/powerpoint/2010/main" val="3073570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88F5F1-7B93-4C79-8361-D875C1630368}" type="datetimeFigureOut">
              <a:rPr lang="en-US" smtClean="0"/>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7312CE-25D1-4CD0-A3E4-2DCF2FFC4E2F}" type="slidenum">
              <a:rPr lang="en-US" smtClean="0"/>
              <a:t>‹#›</a:t>
            </a:fld>
            <a:endParaRPr lang="en-US"/>
          </a:p>
        </p:txBody>
      </p:sp>
    </p:spTree>
    <p:extLst>
      <p:ext uri="{BB962C8B-B14F-4D97-AF65-F5344CB8AC3E}">
        <p14:creationId xmlns:p14="http://schemas.microsoft.com/office/powerpoint/2010/main" val="1746154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88F5F1-7B93-4C79-8361-D875C1630368}" type="datetimeFigureOut">
              <a:rPr lang="en-US" smtClean="0"/>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7312CE-25D1-4CD0-A3E4-2DCF2FFC4E2F}" type="slidenum">
              <a:rPr lang="en-US" smtClean="0"/>
              <a:t>‹#›</a:t>
            </a:fld>
            <a:endParaRPr lang="en-US"/>
          </a:p>
        </p:txBody>
      </p:sp>
    </p:spTree>
    <p:extLst>
      <p:ext uri="{BB962C8B-B14F-4D97-AF65-F5344CB8AC3E}">
        <p14:creationId xmlns:p14="http://schemas.microsoft.com/office/powerpoint/2010/main" val="1392615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88F5F1-7B93-4C79-8361-D875C1630368}" type="datetimeFigureOut">
              <a:rPr lang="en-US" smtClean="0"/>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7312CE-25D1-4CD0-A3E4-2DCF2FFC4E2F}" type="slidenum">
              <a:rPr lang="en-US" smtClean="0"/>
              <a:t>‹#›</a:t>
            </a:fld>
            <a:endParaRPr lang="en-US"/>
          </a:p>
        </p:txBody>
      </p:sp>
    </p:spTree>
    <p:extLst>
      <p:ext uri="{BB962C8B-B14F-4D97-AF65-F5344CB8AC3E}">
        <p14:creationId xmlns:p14="http://schemas.microsoft.com/office/powerpoint/2010/main" val="1851896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88F5F1-7B93-4C79-8361-D875C1630368}" type="datetimeFigureOut">
              <a:rPr lang="en-US" smtClean="0"/>
              <a:t>1/16/2015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7312CE-25D1-4CD0-A3E4-2DCF2FFC4E2F}" type="slidenum">
              <a:rPr lang="en-US" smtClean="0"/>
              <a:t>‹#›</a:t>
            </a:fld>
            <a:endParaRPr lang="en-US"/>
          </a:p>
        </p:txBody>
      </p:sp>
    </p:spTree>
    <p:extLst>
      <p:ext uri="{BB962C8B-B14F-4D97-AF65-F5344CB8AC3E}">
        <p14:creationId xmlns:p14="http://schemas.microsoft.com/office/powerpoint/2010/main" val="20954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88F5F1-7B93-4C79-8361-D875C1630368}" type="datetimeFigureOut">
              <a:rPr lang="en-US" smtClean="0"/>
              <a:t>1/16/2015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7312CE-25D1-4CD0-A3E4-2DCF2FFC4E2F}" type="slidenum">
              <a:rPr lang="en-US" smtClean="0"/>
              <a:t>‹#›</a:t>
            </a:fld>
            <a:endParaRPr lang="en-US"/>
          </a:p>
        </p:txBody>
      </p:sp>
    </p:spTree>
    <p:extLst>
      <p:ext uri="{BB962C8B-B14F-4D97-AF65-F5344CB8AC3E}">
        <p14:creationId xmlns:p14="http://schemas.microsoft.com/office/powerpoint/2010/main" val="1923731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88F5F1-7B93-4C79-8361-D875C1630368}" type="datetimeFigureOut">
              <a:rPr lang="en-US" smtClean="0"/>
              <a:t>1/16/2015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7312CE-25D1-4CD0-A3E4-2DCF2FFC4E2F}" type="slidenum">
              <a:rPr lang="en-US" smtClean="0"/>
              <a:t>‹#›</a:t>
            </a:fld>
            <a:endParaRPr lang="en-US"/>
          </a:p>
        </p:txBody>
      </p:sp>
    </p:spTree>
    <p:extLst>
      <p:ext uri="{BB962C8B-B14F-4D97-AF65-F5344CB8AC3E}">
        <p14:creationId xmlns:p14="http://schemas.microsoft.com/office/powerpoint/2010/main" val="1649461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88F5F1-7B93-4C79-8361-D875C1630368}" type="datetimeFigureOut">
              <a:rPr lang="en-US" smtClean="0"/>
              <a:t>1/16/2015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7312CE-25D1-4CD0-A3E4-2DCF2FFC4E2F}" type="slidenum">
              <a:rPr lang="en-US" smtClean="0"/>
              <a:t>‹#›</a:t>
            </a:fld>
            <a:endParaRPr lang="en-US"/>
          </a:p>
        </p:txBody>
      </p:sp>
    </p:spTree>
    <p:extLst>
      <p:ext uri="{BB962C8B-B14F-4D97-AF65-F5344CB8AC3E}">
        <p14:creationId xmlns:p14="http://schemas.microsoft.com/office/powerpoint/2010/main" val="2449133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88F5F1-7B93-4C79-8361-D875C1630368}" type="datetimeFigureOut">
              <a:rPr lang="en-US" smtClean="0"/>
              <a:t>1/16/2015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7312CE-25D1-4CD0-A3E4-2DCF2FFC4E2F}" type="slidenum">
              <a:rPr lang="en-US" smtClean="0"/>
              <a:t>‹#›</a:t>
            </a:fld>
            <a:endParaRPr lang="en-US"/>
          </a:p>
        </p:txBody>
      </p:sp>
    </p:spTree>
    <p:extLst>
      <p:ext uri="{BB962C8B-B14F-4D97-AF65-F5344CB8AC3E}">
        <p14:creationId xmlns:p14="http://schemas.microsoft.com/office/powerpoint/2010/main" val="3125645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88F5F1-7B93-4C79-8361-D875C1630368}" type="datetimeFigureOut">
              <a:rPr lang="en-US" smtClean="0"/>
              <a:t>1/16/2015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7312CE-25D1-4CD0-A3E4-2DCF2FFC4E2F}" type="slidenum">
              <a:rPr lang="en-US" smtClean="0"/>
              <a:t>‹#›</a:t>
            </a:fld>
            <a:endParaRPr lang="en-US"/>
          </a:p>
        </p:txBody>
      </p:sp>
    </p:spTree>
    <p:extLst>
      <p:ext uri="{BB962C8B-B14F-4D97-AF65-F5344CB8AC3E}">
        <p14:creationId xmlns:p14="http://schemas.microsoft.com/office/powerpoint/2010/main" val="3513840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88F5F1-7B93-4C79-8361-D875C1630368}" type="datetimeFigureOut">
              <a:rPr lang="en-US" smtClean="0"/>
              <a:t>1/16/2015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7312CE-25D1-4CD0-A3E4-2DCF2FFC4E2F}" type="slidenum">
              <a:rPr lang="en-US" smtClean="0"/>
              <a:t>‹#›</a:t>
            </a:fld>
            <a:endParaRPr lang="en-US"/>
          </a:p>
        </p:txBody>
      </p:sp>
    </p:spTree>
    <p:extLst>
      <p:ext uri="{BB962C8B-B14F-4D97-AF65-F5344CB8AC3E}">
        <p14:creationId xmlns:p14="http://schemas.microsoft.com/office/powerpoint/2010/main" val="36282854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chart" Target="../charts/chart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chart" Target="../charts/chart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chart" Target="../charts/chart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chart" Target="../charts/chart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chart" Target="../charts/chart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chart" Target="../charts/chart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chart" Target="../charts/chart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chart" Target="../charts/chart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chart" Target="../charts/chart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chart" Target="../charts/chart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chart" Target="../charts/chart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chart" Target="../charts/chart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chart" Target="../charts/chart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chart" Target="../charts/chart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chart" Target="../charts/chart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chart" Target="../charts/chart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chart" Target="../charts/chart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chart" Target="../charts/chart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chart" Target="../charts/chart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chart" Target="../charts/chart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chart" Target="../charts/chart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chart" Target="../charts/chart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chart" Target="../charts/chart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chart" Target="../charts/chart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chart" Target="../charts/chart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chart" Target="../charts/chart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chart" Target="../charts/chart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chart" Target="../charts/chart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chart" Target="../charts/chart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chart" Target="../charts/chart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chart" Target="../charts/chart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chart" Target="../charts/chart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chart" Target="../charts/chart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chart" Target="../charts/chart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chart" Target="../charts/chart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chart" Target="../charts/chart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chart" Target="../charts/chart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chart" Target="../charts/chart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chart" Target="../charts/chart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chart" Target="../charts/chart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chart" Target="../charts/chart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chart" Target="../charts/chart7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chart" Target="../charts/chart7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chart" Target="../charts/chart7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chart" Target="../charts/chart73.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chart" Target="../charts/chart74.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chart" Target="../charts/chart7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86306434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2155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23756271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515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55631382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9551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274730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09012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70831207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11054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83019652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77605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83006919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50971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41678770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8920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77784494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00332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35887240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37459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95411812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8703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17246380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51988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7353323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13163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68035632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44936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94826045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65366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89262925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10110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49521015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98828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20809029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13489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15890260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63916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57199685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51211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81689513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6120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13200827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3884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54441599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21456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04854931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9555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5711700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88343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18000610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96612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92724526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669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84692228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4638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93086865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93490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74536493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7310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7370380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53830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52165076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60357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51398176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3470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79872469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837252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16232413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68595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78602263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40524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42143099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50030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24850405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88941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63323275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50217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5232646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71163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98308460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909687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91052932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78300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40197057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972062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24184287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3013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39461582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959869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63759384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640915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93980492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43935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00566987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017189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149200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394840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98184927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596375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50136680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284656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34130687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400853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79263798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113890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52526694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030983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46248857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0488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16564925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653155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62514397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793152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60628018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041530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30694415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847212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63847463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331287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57181555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090845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87392778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745295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24105408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25264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97244603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680579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92858647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327099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5834170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236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68882175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064831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22973756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244884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4341288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313210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9283694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024684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02902885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950955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31407956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072784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73408370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867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15108124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9540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90943309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B194"/>
                </a:solidFill>
                <a:latin typeface="Arial"/>
              </a:rPr>
              <a:t>I N D I A N A</a:t>
            </a:r>
            <a:endParaRPr lang="en-US" sz="1100" b="1">
              <a:solidFill>
                <a:srgbClr val="00B194"/>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2014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B19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07088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TotalTime>
  <Words>5348</Words>
  <Application>Microsoft Office PowerPoint</Application>
  <PresentationFormat>On-screen Show (4:3)</PresentationFormat>
  <Paragraphs>833</Paragraphs>
  <Slides>75</Slides>
  <Notes>0</Notes>
  <HiddenSlides>0</HiddenSlides>
  <MMClips>0</MMClips>
  <ScaleCrop>false</ScaleCrop>
  <HeadingPairs>
    <vt:vector size="4" baseType="variant">
      <vt:variant>
        <vt:lpstr>Theme</vt:lpstr>
      </vt:variant>
      <vt:variant>
        <vt:i4>1</vt:i4>
      </vt:variant>
      <vt:variant>
        <vt:lpstr>Slide Titles</vt:lpstr>
      </vt:variant>
      <vt:variant>
        <vt:i4>75</vt:i4>
      </vt:variant>
    </vt:vector>
  </HeadingPairs>
  <TitlesOfParts>
    <vt:vector size="7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Westat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Alla Belenky</dc:creator>
  <cp:lastModifiedBy>Alla Belenky</cp:lastModifiedBy>
  <cp:revision>1</cp:revision>
  <dcterms:created xsi:type="dcterms:W3CDTF">2015-01-16T13:38:49Z</dcterms:created>
  <dcterms:modified xsi:type="dcterms:W3CDTF">2015-01-16T13:40:17Z</dcterms:modified>
</cp:coreProperties>
</file>