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1"/>
  </p:sldMasterIdLst>
  <p:notesMasterIdLst>
    <p:notesMasterId r:id="rId30"/>
  </p:notesMasterIdLst>
  <p:sldIdLst>
    <p:sldId id="256" r:id="rId2"/>
    <p:sldId id="283" r:id="rId3"/>
    <p:sldId id="284" r:id="rId4"/>
    <p:sldId id="273" r:id="rId5"/>
    <p:sldId id="258" r:id="rId6"/>
    <p:sldId id="260" r:id="rId7"/>
    <p:sldId id="278" r:id="rId8"/>
    <p:sldId id="272" r:id="rId9"/>
    <p:sldId id="286" r:id="rId10"/>
    <p:sldId id="262" r:id="rId11"/>
    <p:sldId id="279" r:id="rId12"/>
    <p:sldId id="261" r:id="rId13"/>
    <p:sldId id="281" r:id="rId14"/>
    <p:sldId id="268" r:id="rId15"/>
    <p:sldId id="269" r:id="rId16"/>
    <p:sldId id="270" r:id="rId17"/>
    <p:sldId id="263" r:id="rId18"/>
    <p:sldId id="264" r:id="rId19"/>
    <p:sldId id="265" r:id="rId20"/>
    <p:sldId id="266" r:id="rId21"/>
    <p:sldId id="274" r:id="rId22"/>
    <p:sldId id="267" r:id="rId23"/>
    <p:sldId id="271" r:id="rId24"/>
    <p:sldId id="276" r:id="rId25"/>
    <p:sldId id="275" r:id="rId26"/>
    <p:sldId id="285" r:id="rId27"/>
    <p:sldId id="282" r:id="rId28"/>
    <p:sldId id="287" r:id="rId29"/>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landa White" initials="Y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015" autoAdjust="0"/>
    <p:restoredTop sz="94660"/>
  </p:normalViewPr>
  <p:slideViewPr>
    <p:cSldViewPr>
      <p:cViewPr>
        <p:scale>
          <a:sx n="45" d="100"/>
          <a:sy n="45" d="100"/>
        </p:scale>
        <p:origin x="-2586" y="-684"/>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000"/>
            </a:pPr>
            <a:r>
              <a:rPr lang="en-US" sz="1000" dirty="0" smtClean="0"/>
              <a:t>IMPD UCR Yearly Overview</a:t>
            </a:r>
            <a:endParaRPr lang="en-US" sz="1000" dirty="0"/>
          </a:p>
        </c:rich>
      </c:tx>
      <c:layout/>
      <c:overlay val="0"/>
    </c:title>
    <c:autoTitleDeleted val="0"/>
    <c:plotArea>
      <c:layout/>
      <c:barChart>
        <c:barDir val="col"/>
        <c:grouping val="clustered"/>
        <c:varyColors val="0"/>
        <c:ser>
          <c:idx val="0"/>
          <c:order val="0"/>
          <c:invertIfNegative val="0"/>
          <c:cat>
            <c:numRef>
              <c:f>Sheet2!$A$2:$A$7</c:f>
              <c:numCache>
                <c:formatCode>General</c:formatCode>
                <c:ptCount val="6"/>
                <c:pt idx="0">
                  <c:v>2007</c:v>
                </c:pt>
                <c:pt idx="1">
                  <c:v>2008</c:v>
                </c:pt>
                <c:pt idx="2">
                  <c:v>2009</c:v>
                </c:pt>
                <c:pt idx="3">
                  <c:v>2010</c:v>
                </c:pt>
                <c:pt idx="4">
                  <c:v>2011</c:v>
                </c:pt>
                <c:pt idx="5">
                  <c:v>2012</c:v>
                </c:pt>
              </c:numCache>
            </c:numRef>
          </c:cat>
          <c:val>
            <c:numRef>
              <c:f>Sheet2!$N$2:$N$7</c:f>
              <c:numCache>
                <c:formatCode>General</c:formatCode>
                <c:ptCount val="6"/>
                <c:pt idx="0">
                  <c:v>60120</c:v>
                </c:pt>
                <c:pt idx="1">
                  <c:v>59098</c:v>
                </c:pt>
                <c:pt idx="2">
                  <c:v>57014</c:v>
                </c:pt>
                <c:pt idx="3">
                  <c:v>55810</c:v>
                </c:pt>
                <c:pt idx="4">
                  <c:v>56783</c:v>
                </c:pt>
                <c:pt idx="5">
                  <c:v>57638</c:v>
                </c:pt>
              </c:numCache>
            </c:numRef>
          </c:val>
        </c:ser>
        <c:dLbls>
          <c:showLegendKey val="0"/>
          <c:showVal val="0"/>
          <c:showCatName val="0"/>
          <c:showSerName val="0"/>
          <c:showPercent val="0"/>
          <c:showBubbleSize val="0"/>
        </c:dLbls>
        <c:gapWidth val="150"/>
        <c:axId val="76302208"/>
        <c:axId val="76303744"/>
      </c:barChart>
      <c:catAx>
        <c:axId val="76302208"/>
        <c:scaling>
          <c:orientation val="minMax"/>
        </c:scaling>
        <c:delete val="0"/>
        <c:axPos val="b"/>
        <c:numFmt formatCode="General" sourceLinked="1"/>
        <c:majorTickMark val="out"/>
        <c:minorTickMark val="none"/>
        <c:tickLblPos val="nextTo"/>
        <c:txPr>
          <a:bodyPr/>
          <a:lstStyle/>
          <a:p>
            <a:pPr>
              <a:defRPr sz="1000"/>
            </a:pPr>
            <a:endParaRPr lang="en-US"/>
          </a:p>
        </c:txPr>
        <c:crossAx val="76303744"/>
        <c:crosses val="autoZero"/>
        <c:auto val="1"/>
        <c:lblAlgn val="ctr"/>
        <c:lblOffset val="100"/>
        <c:noMultiLvlLbl val="0"/>
      </c:catAx>
      <c:valAx>
        <c:axId val="76303744"/>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76302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barChart>
        <c:barDir val="bar"/>
        <c:grouping val="clustered"/>
        <c:varyColors val="0"/>
        <c:ser>
          <c:idx val="0"/>
          <c:order val="0"/>
          <c:tx>
            <c:strRef>
              <c:f>Sheet1!$B$1</c:f>
              <c:strCache>
                <c:ptCount val="1"/>
                <c:pt idx="0">
                  <c:v>#</c:v>
                </c:pt>
              </c:strCache>
            </c:strRef>
          </c:tx>
          <c:invertIfNegative val="0"/>
          <c:dLbls>
            <c:showLegendKey val="0"/>
            <c:showVal val="1"/>
            <c:showCatName val="0"/>
            <c:showSerName val="0"/>
            <c:showPercent val="0"/>
            <c:showBubbleSize val="0"/>
            <c:showLeaderLines val="0"/>
          </c:dLbls>
          <c:cat>
            <c:strRef>
              <c:f>Sheet1!$A$2:$A$12</c:f>
              <c:strCache>
                <c:ptCount val="11"/>
                <c:pt idx="0">
                  <c:v>Argument/Fight</c:v>
                </c:pt>
                <c:pt idx="1">
                  <c:v>Domestic</c:v>
                </c:pt>
                <c:pt idx="2">
                  <c:v>Drugs</c:v>
                </c:pt>
                <c:pt idx="3">
                  <c:v>Gambling</c:v>
                </c:pt>
                <c:pt idx="4">
                  <c:v>Gang</c:v>
                </c:pt>
                <c:pt idx="5">
                  <c:v>Revenge</c:v>
                </c:pt>
                <c:pt idx="6">
                  <c:v>Unknown</c:v>
                </c:pt>
                <c:pt idx="7">
                  <c:v>Robbery</c:v>
                </c:pt>
                <c:pt idx="8">
                  <c:v>Money</c:v>
                </c:pt>
                <c:pt idx="9">
                  <c:v>Recklessness</c:v>
                </c:pt>
                <c:pt idx="10">
                  <c:v>Abuse</c:v>
                </c:pt>
              </c:strCache>
            </c:strRef>
          </c:cat>
          <c:val>
            <c:numRef>
              <c:f>Sheet1!$B$2:$B$12</c:f>
              <c:numCache>
                <c:formatCode>General</c:formatCode>
                <c:ptCount val="11"/>
                <c:pt idx="0">
                  <c:v>18</c:v>
                </c:pt>
                <c:pt idx="1">
                  <c:v>12</c:v>
                </c:pt>
                <c:pt idx="2">
                  <c:v>35</c:v>
                </c:pt>
                <c:pt idx="3">
                  <c:v>1</c:v>
                </c:pt>
                <c:pt idx="4">
                  <c:v>2</c:v>
                </c:pt>
                <c:pt idx="5">
                  <c:v>13</c:v>
                </c:pt>
                <c:pt idx="6">
                  <c:v>6</c:v>
                </c:pt>
                <c:pt idx="7">
                  <c:v>17</c:v>
                </c:pt>
                <c:pt idx="8">
                  <c:v>1</c:v>
                </c:pt>
                <c:pt idx="9">
                  <c:v>1</c:v>
                </c:pt>
                <c:pt idx="10">
                  <c:v>4</c:v>
                </c:pt>
              </c:numCache>
            </c:numRef>
          </c:val>
        </c:ser>
        <c:dLbls>
          <c:showLegendKey val="0"/>
          <c:showVal val="0"/>
          <c:showCatName val="0"/>
          <c:showSerName val="0"/>
          <c:showPercent val="0"/>
          <c:showBubbleSize val="0"/>
        </c:dLbls>
        <c:gapWidth val="150"/>
        <c:axId val="40206336"/>
        <c:axId val="40207872"/>
      </c:barChart>
      <c:catAx>
        <c:axId val="40206336"/>
        <c:scaling>
          <c:orientation val="minMax"/>
        </c:scaling>
        <c:delete val="0"/>
        <c:axPos val="l"/>
        <c:majorTickMark val="out"/>
        <c:minorTickMark val="none"/>
        <c:tickLblPos val="nextTo"/>
        <c:crossAx val="40207872"/>
        <c:crosses val="autoZero"/>
        <c:auto val="1"/>
        <c:lblAlgn val="ctr"/>
        <c:lblOffset val="100"/>
        <c:noMultiLvlLbl val="0"/>
      </c:catAx>
      <c:valAx>
        <c:axId val="40207872"/>
        <c:scaling>
          <c:orientation val="minMax"/>
        </c:scaling>
        <c:delete val="0"/>
        <c:axPos val="b"/>
        <c:majorGridlines/>
        <c:numFmt formatCode="General" sourceLinked="1"/>
        <c:majorTickMark val="out"/>
        <c:minorTickMark val="none"/>
        <c:tickLblPos val="nextTo"/>
        <c:crossAx val="40206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A6D49-1CBE-415D-B8F5-724CB72B7A1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FA67D95F-B749-4789-B7B9-C36ADC8C528C}">
      <dgm:prSet phldrT="[Text]" custT="1"/>
      <dgm:spPr/>
      <dgm:t>
        <a:bodyPr/>
        <a:lstStyle/>
        <a:p>
          <a:r>
            <a:rPr lang="en-US" sz="1400" b="1" dirty="0" smtClean="0"/>
            <a:t>Call to Action- Public Meeting</a:t>
          </a:r>
        </a:p>
        <a:p>
          <a:r>
            <a:rPr lang="en-US" sz="1400" b="1" dirty="0" smtClean="0"/>
            <a:t>8/2013</a:t>
          </a:r>
        </a:p>
        <a:p>
          <a:r>
            <a:rPr lang="en-US" sz="1400" dirty="0" smtClean="0">
              <a:solidFill>
                <a:schemeClr val="bg1"/>
              </a:solidFill>
            </a:rPr>
            <a:t>50+ attended</a:t>
          </a:r>
        </a:p>
      </dgm:t>
    </dgm:pt>
    <dgm:pt modelId="{AD19FEB1-3C03-4419-BB79-5E74A4F73091}" type="parTrans" cxnId="{875317CD-B267-4D95-943D-7420CAB771D2}">
      <dgm:prSet/>
      <dgm:spPr/>
      <dgm:t>
        <a:bodyPr/>
        <a:lstStyle/>
        <a:p>
          <a:endParaRPr lang="en-US"/>
        </a:p>
      </dgm:t>
    </dgm:pt>
    <dgm:pt modelId="{20BCA887-2C9F-4756-87F4-A88D1B403A50}" type="sibTrans" cxnId="{875317CD-B267-4D95-943D-7420CAB771D2}">
      <dgm:prSet/>
      <dgm:spPr/>
      <dgm:t>
        <a:bodyPr/>
        <a:lstStyle/>
        <a:p>
          <a:endParaRPr lang="en-US" dirty="0"/>
        </a:p>
      </dgm:t>
    </dgm:pt>
    <dgm:pt modelId="{730D37B5-B24F-481B-9AC8-A43A706FB9BB}">
      <dgm:prSet phldrT="[Text]" custT="1"/>
      <dgm:spPr/>
      <dgm:t>
        <a:bodyPr/>
        <a:lstStyle/>
        <a:p>
          <a:pPr algn="ctr"/>
          <a:r>
            <a:rPr lang="en-US" sz="1400" b="1" dirty="0" smtClean="0"/>
            <a:t>Listening Sessions</a:t>
          </a:r>
        </a:p>
        <a:p>
          <a:pPr algn="ctr"/>
          <a:r>
            <a:rPr lang="en-US" sz="1400" b="1" dirty="0" smtClean="0"/>
            <a:t>9/1-10/31/13</a:t>
          </a:r>
        </a:p>
        <a:p>
          <a:pPr algn="ctr"/>
          <a:r>
            <a:rPr lang="en-US" sz="1400" dirty="0" smtClean="0">
              <a:solidFill>
                <a:schemeClr val="bg1"/>
              </a:solidFill>
            </a:rPr>
            <a:t>9 listening sessions </a:t>
          </a:r>
        </a:p>
      </dgm:t>
    </dgm:pt>
    <dgm:pt modelId="{DBD1D0AE-DD80-4C06-AD12-B269674B6514}" type="parTrans" cxnId="{507EC9D2-F3C1-46AE-AA09-7B555D92A9B7}">
      <dgm:prSet/>
      <dgm:spPr/>
      <dgm:t>
        <a:bodyPr/>
        <a:lstStyle/>
        <a:p>
          <a:endParaRPr lang="en-US"/>
        </a:p>
      </dgm:t>
    </dgm:pt>
    <dgm:pt modelId="{6C35E2D4-E2A4-44E5-9C87-DA6106DE6736}" type="sibTrans" cxnId="{507EC9D2-F3C1-46AE-AA09-7B555D92A9B7}">
      <dgm:prSet/>
      <dgm:spPr/>
      <dgm:t>
        <a:bodyPr/>
        <a:lstStyle/>
        <a:p>
          <a:endParaRPr lang="en-US" dirty="0"/>
        </a:p>
      </dgm:t>
    </dgm:pt>
    <dgm:pt modelId="{72F5024A-4814-4A09-836A-93F48782DD36}">
      <dgm:prSet phldrT="[Text]" custT="1"/>
      <dgm:spPr/>
      <dgm:t>
        <a:bodyPr/>
        <a:lstStyle/>
        <a:p>
          <a:r>
            <a:rPr lang="en-US" sz="1400" b="1" dirty="0" smtClean="0"/>
            <a:t>Funding Awarded</a:t>
          </a:r>
        </a:p>
        <a:p>
          <a:r>
            <a:rPr lang="en-US" sz="1400" b="1" dirty="0" smtClean="0"/>
            <a:t>10/1/13</a:t>
          </a:r>
        </a:p>
        <a:p>
          <a:r>
            <a:rPr lang="en-US" sz="1400" b="0" dirty="0" smtClean="0">
              <a:solidFill>
                <a:schemeClr val="bg1"/>
              </a:solidFill>
            </a:rPr>
            <a:t>Dept. Public Safety</a:t>
          </a:r>
        </a:p>
        <a:p>
          <a:endParaRPr lang="en-US" sz="1400" dirty="0"/>
        </a:p>
      </dgm:t>
    </dgm:pt>
    <dgm:pt modelId="{ADB15E53-B331-4763-B231-CD8A99134F7E}" type="parTrans" cxnId="{456C9A5E-720D-4C53-88BF-710BD24FB099}">
      <dgm:prSet/>
      <dgm:spPr/>
      <dgm:t>
        <a:bodyPr/>
        <a:lstStyle/>
        <a:p>
          <a:endParaRPr lang="en-US"/>
        </a:p>
      </dgm:t>
    </dgm:pt>
    <dgm:pt modelId="{5FF78E30-C8BA-4DF2-9991-EC5E11E3D7FB}" type="sibTrans" cxnId="{456C9A5E-720D-4C53-88BF-710BD24FB099}">
      <dgm:prSet/>
      <dgm:spPr/>
      <dgm:t>
        <a:bodyPr/>
        <a:lstStyle/>
        <a:p>
          <a:endParaRPr lang="en-US" dirty="0"/>
        </a:p>
      </dgm:t>
    </dgm:pt>
    <dgm:pt modelId="{C740CABE-194A-4C16-87B0-CE3F12C48FA9}">
      <dgm:prSet phldrT="[Text]" custT="1"/>
      <dgm:spPr/>
      <dgm:t>
        <a:bodyPr/>
        <a:lstStyle/>
        <a:p>
          <a:r>
            <a:rPr lang="en-US" sz="1400" b="1" dirty="0" smtClean="0"/>
            <a:t>Facilitator Engaged</a:t>
          </a:r>
        </a:p>
        <a:p>
          <a:r>
            <a:rPr lang="en-US" sz="1400" b="1" dirty="0" smtClean="0"/>
            <a:t>11/1/13</a:t>
          </a:r>
        </a:p>
        <a:p>
          <a:r>
            <a:rPr lang="en-US" sz="1400" b="0" dirty="0" smtClean="0">
              <a:solidFill>
                <a:schemeClr val="bg1"/>
              </a:solidFill>
            </a:rPr>
            <a:t>Engaging Solutions</a:t>
          </a:r>
          <a:endParaRPr lang="en-US" sz="1400" b="0" dirty="0">
            <a:solidFill>
              <a:schemeClr val="bg1"/>
            </a:solidFill>
          </a:endParaRPr>
        </a:p>
      </dgm:t>
    </dgm:pt>
    <dgm:pt modelId="{F1EC2EAF-3815-4AC2-B495-2F6E82CED267}" type="parTrans" cxnId="{126E8186-9EAE-4C94-BF6A-04D672C50E40}">
      <dgm:prSet/>
      <dgm:spPr/>
      <dgm:t>
        <a:bodyPr/>
        <a:lstStyle/>
        <a:p>
          <a:endParaRPr lang="en-US"/>
        </a:p>
      </dgm:t>
    </dgm:pt>
    <dgm:pt modelId="{D8EC6F28-E1CB-4FA4-8C8B-DB15B76A608E}" type="sibTrans" cxnId="{126E8186-9EAE-4C94-BF6A-04D672C50E40}">
      <dgm:prSet/>
      <dgm:spPr/>
      <dgm:t>
        <a:bodyPr/>
        <a:lstStyle/>
        <a:p>
          <a:endParaRPr lang="en-US" dirty="0"/>
        </a:p>
      </dgm:t>
    </dgm:pt>
    <dgm:pt modelId="{A2EF601D-4C68-4F24-AFAF-D7B781662FBD}">
      <dgm:prSet custT="1"/>
      <dgm:spPr/>
      <dgm:t>
        <a:bodyPr/>
        <a:lstStyle/>
        <a:p>
          <a:r>
            <a:rPr lang="en-US" sz="1400" b="1" dirty="0" smtClean="0"/>
            <a:t>Community Unveiling </a:t>
          </a:r>
        </a:p>
        <a:p>
          <a:r>
            <a:rPr lang="en-US" sz="1400" dirty="0" smtClean="0">
              <a:solidFill>
                <a:schemeClr val="bg1"/>
              </a:solidFill>
            </a:rPr>
            <a:t>3/25/14</a:t>
          </a:r>
          <a:r>
            <a:rPr lang="en-US" sz="1400" dirty="0" smtClean="0"/>
            <a:t> </a:t>
          </a:r>
          <a:endParaRPr lang="en-US" sz="1400" dirty="0"/>
        </a:p>
      </dgm:t>
    </dgm:pt>
    <dgm:pt modelId="{E76D5D23-3BAF-4514-8DAB-52FE5AC43C27}" type="parTrans" cxnId="{5357B799-35A4-4FA9-9248-B599D68F1C7D}">
      <dgm:prSet/>
      <dgm:spPr/>
      <dgm:t>
        <a:bodyPr/>
        <a:lstStyle/>
        <a:p>
          <a:endParaRPr lang="en-US"/>
        </a:p>
      </dgm:t>
    </dgm:pt>
    <dgm:pt modelId="{E57D1993-3352-4F23-B9BE-C50B286B57B5}" type="sibTrans" cxnId="{5357B799-35A4-4FA9-9248-B599D68F1C7D}">
      <dgm:prSet/>
      <dgm:spPr/>
      <dgm:t>
        <a:bodyPr/>
        <a:lstStyle/>
        <a:p>
          <a:endParaRPr lang="en-US"/>
        </a:p>
      </dgm:t>
    </dgm:pt>
    <dgm:pt modelId="{76D481E7-DB78-456F-904F-5463EA91A4F8}">
      <dgm:prSet phldrT="[Text]" custT="1"/>
      <dgm:spPr/>
      <dgm:t>
        <a:bodyPr/>
        <a:lstStyle/>
        <a:p>
          <a:endParaRPr lang="en-US" sz="1400" b="1" dirty="0" smtClean="0"/>
        </a:p>
        <a:p>
          <a:endParaRPr lang="en-US" sz="1400" b="1" dirty="0" smtClean="0"/>
        </a:p>
        <a:p>
          <a:r>
            <a:rPr lang="en-US" sz="1400" b="1" dirty="0" smtClean="0"/>
            <a:t>Steering Committee &amp; Workgroup Meetings</a:t>
          </a:r>
        </a:p>
        <a:p>
          <a:r>
            <a:rPr lang="en-US" sz="1400" b="1" dirty="0" smtClean="0"/>
            <a:t>12/1-2/28/14</a:t>
          </a:r>
        </a:p>
        <a:p>
          <a:r>
            <a:rPr lang="en-US" sz="1400" b="0" dirty="0" smtClean="0">
              <a:solidFill>
                <a:schemeClr val="bg1"/>
              </a:solidFill>
            </a:rPr>
            <a:t>90+ Attended</a:t>
          </a:r>
        </a:p>
        <a:p>
          <a:endParaRPr lang="en-US" sz="1400" b="0" dirty="0" smtClean="0">
            <a:solidFill>
              <a:schemeClr val="bg1"/>
            </a:solidFill>
          </a:endParaRPr>
        </a:p>
        <a:p>
          <a:endParaRPr lang="en-US" sz="1400" dirty="0"/>
        </a:p>
      </dgm:t>
    </dgm:pt>
    <dgm:pt modelId="{BAD0F00F-F94A-4BAE-A7DD-4BD9766C6009}" type="sibTrans" cxnId="{E455E3F9-9068-4457-9C85-95F44830623B}">
      <dgm:prSet/>
      <dgm:spPr/>
      <dgm:t>
        <a:bodyPr/>
        <a:lstStyle/>
        <a:p>
          <a:endParaRPr lang="en-US" dirty="0"/>
        </a:p>
      </dgm:t>
    </dgm:pt>
    <dgm:pt modelId="{B37B1AE0-E4C5-4AB4-BEEE-ADCD38D24E45}" type="parTrans" cxnId="{E455E3F9-9068-4457-9C85-95F44830623B}">
      <dgm:prSet/>
      <dgm:spPr/>
      <dgm:t>
        <a:bodyPr/>
        <a:lstStyle/>
        <a:p>
          <a:endParaRPr lang="en-US"/>
        </a:p>
      </dgm:t>
    </dgm:pt>
    <dgm:pt modelId="{E53C9B9C-E3A7-4523-AFFE-F66E5AE04A4E}" type="pres">
      <dgm:prSet presAssocID="{3BCA6D49-1CBE-415D-B8F5-724CB72B7A16}" presName="Name0" presStyleCnt="0">
        <dgm:presLayoutVars>
          <dgm:dir/>
          <dgm:resizeHandles val="exact"/>
        </dgm:presLayoutVars>
      </dgm:prSet>
      <dgm:spPr/>
      <dgm:t>
        <a:bodyPr/>
        <a:lstStyle/>
        <a:p>
          <a:endParaRPr lang="en-US"/>
        </a:p>
      </dgm:t>
    </dgm:pt>
    <dgm:pt modelId="{99CD02AE-439C-4895-91C0-F92C93D33BF6}" type="pres">
      <dgm:prSet presAssocID="{FA67D95F-B749-4789-B7B9-C36ADC8C528C}" presName="node" presStyleLbl="node1" presStyleIdx="0" presStyleCnt="6" custScaleX="98700" custScaleY="158090">
        <dgm:presLayoutVars>
          <dgm:bulletEnabled val="1"/>
        </dgm:presLayoutVars>
      </dgm:prSet>
      <dgm:spPr/>
      <dgm:t>
        <a:bodyPr/>
        <a:lstStyle/>
        <a:p>
          <a:endParaRPr lang="en-US"/>
        </a:p>
      </dgm:t>
    </dgm:pt>
    <dgm:pt modelId="{B3102B11-43B7-49F2-86DF-FE70DE1A3D9E}" type="pres">
      <dgm:prSet presAssocID="{20BCA887-2C9F-4756-87F4-A88D1B403A50}" presName="sibTrans" presStyleLbl="sibTrans1D1" presStyleIdx="0" presStyleCnt="5"/>
      <dgm:spPr/>
      <dgm:t>
        <a:bodyPr/>
        <a:lstStyle/>
        <a:p>
          <a:endParaRPr lang="en-US"/>
        </a:p>
      </dgm:t>
    </dgm:pt>
    <dgm:pt modelId="{EBA2FC9D-D1C9-473D-A554-38CFFE3AB152}" type="pres">
      <dgm:prSet presAssocID="{20BCA887-2C9F-4756-87F4-A88D1B403A50}" presName="connectorText" presStyleLbl="sibTrans1D1" presStyleIdx="0" presStyleCnt="5"/>
      <dgm:spPr/>
      <dgm:t>
        <a:bodyPr/>
        <a:lstStyle/>
        <a:p>
          <a:endParaRPr lang="en-US"/>
        </a:p>
      </dgm:t>
    </dgm:pt>
    <dgm:pt modelId="{CBAD70C8-2A00-433A-87DF-F567ED2045EF}" type="pres">
      <dgm:prSet presAssocID="{730D37B5-B24F-481B-9AC8-A43A706FB9BB}" presName="node" presStyleLbl="node1" presStyleIdx="1" presStyleCnt="6" custScaleX="98700" custScaleY="158090">
        <dgm:presLayoutVars>
          <dgm:bulletEnabled val="1"/>
        </dgm:presLayoutVars>
      </dgm:prSet>
      <dgm:spPr/>
      <dgm:t>
        <a:bodyPr/>
        <a:lstStyle/>
        <a:p>
          <a:endParaRPr lang="en-US"/>
        </a:p>
      </dgm:t>
    </dgm:pt>
    <dgm:pt modelId="{F971CAAD-B31A-4A26-9741-52A9E3F6E542}" type="pres">
      <dgm:prSet presAssocID="{6C35E2D4-E2A4-44E5-9C87-DA6106DE6736}" presName="sibTrans" presStyleLbl="sibTrans1D1" presStyleIdx="1" presStyleCnt="5"/>
      <dgm:spPr/>
      <dgm:t>
        <a:bodyPr/>
        <a:lstStyle/>
        <a:p>
          <a:endParaRPr lang="en-US"/>
        </a:p>
      </dgm:t>
    </dgm:pt>
    <dgm:pt modelId="{3D581CFC-9E81-4295-9DFA-17084FB857A3}" type="pres">
      <dgm:prSet presAssocID="{6C35E2D4-E2A4-44E5-9C87-DA6106DE6736}" presName="connectorText" presStyleLbl="sibTrans1D1" presStyleIdx="1" presStyleCnt="5"/>
      <dgm:spPr/>
      <dgm:t>
        <a:bodyPr/>
        <a:lstStyle/>
        <a:p>
          <a:endParaRPr lang="en-US"/>
        </a:p>
      </dgm:t>
    </dgm:pt>
    <dgm:pt modelId="{E6744354-2778-432E-8AF7-EE2D7F68B08F}" type="pres">
      <dgm:prSet presAssocID="{72F5024A-4814-4A09-836A-93F48782DD36}" presName="node" presStyleLbl="node1" presStyleIdx="2" presStyleCnt="6" custScaleX="98700" custScaleY="158090">
        <dgm:presLayoutVars>
          <dgm:bulletEnabled val="1"/>
        </dgm:presLayoutVars>
      </dgm:prSet>
      <dgm:spPr/>
      <dgm:t>
        <a:bodyPr/>
        <a:lstStyle/>
        <a:p>
          <a:endParaRPr lang="en-US"/>
        </a:p>
      </dgm:t>
    </dgm:pt>
    <dgm:pt modelId="{63CDAE82-4700-4370-81DC-685913A6954F}" type="pres">
      <dgm:prSet presAssocID="{5FF78E30-C8BA-4DF2-9991-EC5E11E3D7FB}" presName="sibTrans" presStyleLbl="sibTrans1D1" presStyleIdx="2" presStyleCnt="5"/>
      <dgm:spPr/>
      <dgm:t>
        <a:bodyPr/>
        <a:lstStyle/>
        <a:p>
          <a:endParaRPr lang="en-US"/>
        </a:p>
      </dgm:t>
    </dgm:pt>
    <dgm:pt modelId="{158C766F-C53B-457B-8A35-AA7754379EFF}" type="pres">
      <dgm:prSet presAssocID="{5FF78E30-C8BA-4DF2-9991-EC5E11E3D7FB}" presName="connectorText" presStyleLbl="sibTrans1D1" presStyleIdx="2" presStyleCnt="5"/>
      <dgm:spPr/>
      <dgm:t>
        <a:bodyPr/>
        <a:lstStyle/>
        <a:p>
          <a:endParaRPr lang="en-US"/>
        </a:p>
      </dgm:t>
    </dgm:pt>
    <dgm:pt modelId="{3D2560E7-5292-49EF-A4BC-6140AAF8FDAD}" type="pres">
      <dgm:prSet presAssocID="{C740CABE-194A-4C16-87B0-CE3F12C48FA9}" presName="node" presStyleLbl="node1" presStyleIdx="3" presStyleCnt="6" custScaleX="98700" custScaleY="158090">
        <dgm:presLayoutVars>
          <dgm:bulletEnabled val="1"/>
        </dgm:presLayoutVars>
      </dgm:prSet>
      <dgm:spPr/>
      <dgm:t>
        <a:bodyPr/>
        <a:lstStyle/>
        <a:p>
          <a:endParaRPr lang="en-US"/>
        </a:p>
      </dgm:t>
    </dgm:pt>
    <dgm:pt modelId="{3621D5EF-5C0A-4B7E-A4F9-8B351A6E5817}" type="pres">
      <dgm:prSet presAssocID="{D8EC6F28-E1CB-4FA4-8C8B-DB15B76A608E}" presName="sibTrans" presStyleLbl="sibTrans1D1" presStyleIdx="3" presStyleCnt="5"/>
      <dgm:spPr/>
      <dgm:t>
        <a:bodyPr/>
        <a:lstStyle/>
        <a:p>
          <a:endParaRPr lang="en-US"/>
        </a:p>
      </dgm:t>
    </dgm:pt>
    <dgm:pt modelId="{9710F417-8B84-49E0-9E1F-0D6D3CAB432D}" type="pres">
      <dgm:prSet presAssocID="{D8EC6F28-E1CB-4FA4-8C8B-DB15B76A608E}" presName="connectorText" presStyleLbl="sibTrans1D1" presStyleIdx="3" presStyleCnt="5"/>
      <dgm:spPr/>
      <dgm:t>
        <a:bodyPr/>
        <a:lstStyle/>
        <a:p>
          <a:endParaRPr lang="en-US"/>
        </a:p>
      </dgm:t>
    </dgm:pt>
    <dgm:pt modelId="{695EF02A-136D-4451-AC8C-CCDC031F90B5}" type="pres">
      <dgm:prSet presAssocID="{76D481E7-DB78-456F-904F-5463EA91A4F8}" presName="node" presStyleLbl="node1" presStyleIdx="4" presStyleCnt="6" custScaleX="98700" custScaleY="158090" custLinFactNeighborX="-3566">
        <dgm:presLayoutVars>
          <dgm:bulletEnabled val="1"/>
        </dgm:presLayoutVars>
      </dgm:prSet>
      <dgm:spPr/>
      <dgm:t>
        <a:bodyPr/>
        <a:lstStyle/>
        <a:p>
          <a:endParaRPr lang="en-US"/>
        </a:p>
      </dgm:t>
    </dgm:pt>
    <dgm:pt modelId="{75A311E8-E950-44B9-A76E-83942E83B0AA}" type="pres">
      <dgm:prSet presAssocID="{BAD0F00F-F94A-4BAE-A7DD-4BD9766C6009}" presName="sibTrans" presStyleLbl="sibTrans1D1" presStyleIdx="4" presStyleCnt="5"/>
      <dgm:spPr/>
      <dgm:t>
        <a:bodyPr/>
        <a:lstStyle/>
        <a:p>
          <a:endParaRPr lang="en-US"/>
        </a:p>
      </dgm:t>
    </dgm:pt>
    <dgm:pt modelId="{E2EE68DF-715C-49AA-861C-92990F18F1B1}" type="pres">
      <dgm:prSet presAssocID="{BAD0F00F-F94A-4BAE-A7DD-4BD9766C6009}" presName="connectorText" presStyleLbl="sibTrans1D1" presStyleIdx="4" presStyleCnt="5"/>
      <dgm:spPr/>
      <dgm:t>
        <a:bodyPr/>
        <a:lstStyle/>
        <a:p>
          <a:endParaRPr lang="en-US"/>
        </a:p>
      </dgm:t>
    </dgm:pt>
    <dgm:pt modelId="{760DDC36-2C01-4CD6-99F3-848094869E35}" type="pres">
      <dgm:prSet presAssocID="{A2EF601D-4C68-4F24-AFAF-D7B781662FBD}" presName="node" presStyleLbl="node1" presStyleIdx="5" presStyleCnt="6">
        <dgm:presLayoutVars>
          <dgm:bulletEnabled val="1"/>
        </dgm:presLayoutVars>
      </dgm:prSet>
      <dgm:spPr/>
      <dgm:t>
        <a:bodyPr/>
        <a:lstStyle/>
        <a:p>
          <a:endParaRPr lang="en-US"/>
        </a:p>
      </dgm:t>
    </dgm:pt>
  </dgm:ptLst>
  <dgm:cxnLst>
    <dgm:cxn modelId="{126E8186-9EAE-4C94-BF6A-04D672C50E40}" srcId="{3BCA6D49-1CBE-415D-B8F5-724CB72B7A16}" destId="{C740CABE-194A-4C16-87B0-CE3F12C48FA9}" srcOrd="3" destOrd="0" parTransId="{F1EC2EAF-3815-4AC2-B495-2F6E82CED267}" sibTransId="{D8EC6F28-E1CB-4FA4-8C8B-DB15B76A608E}"/>
    <dgm:cxn modelId="{C386AD80-C715-4507-8CE0-A7B3DB070AED}" type="presOf" srcId="{BAD0F00F-F94A-4BAE-A7DD-4BD9766C6009}" destId="{75A311E8-E950-44B9-A76E-83942E83B0AA}" srcOrd="0" destOrd="0" presId="urn:microsoft.com/office/officeart/2005/8/layout/bProcess3"/>
    <dgm:cxn modelId="{591880BF-CB67-45D4-A9BB-AF9CBF1BD6DC}" type="presOf" srcId="{76D481E7-DB78-456F-904F-5463EA91A4F8}" destId="{695EF02A-136D-4451-AC8C-CCDC031F90B5}" srcOrd="0" destOrd="0" presId="urn:microsoft.com/office/officeart/2005/8/layout/bProcess3"/>
    <dgm:cxn modelId="{E5B9CC5A-DB5E-4251-9AD9-58D8C42CCEAB}" type="presOf" srcId="{C740CABE-194A-4C16-87B0-CE3F12C48FA9}" destId="{3D2560E7-5292-49EF-A4BC-6140AAF8FDAD}" srcOrd="0" destOrd="0" presId="urn:microsoft.com/office/officeart/2005/8/layout/bProcess3"/>
    <dgm:cxn modelId="{456C9A5E-720D-4C53-88BF-710BD24FB099}" srcId="{3BCA6D49-1CBE-415D-B8F5-724CB72B7A16}" destId="{72F5024A-4814-4A09-836A-93F48782DD36}" srcOrd="2" destOrd="0" parTransId="{ADB15E53-B331-4763-B231-CD8A99134F7E}" sibTransId="{5FF78E30-C8BA-4DF2-9991-EC5E11E3D7FB}"/>
    <dgm:cxn modelId="{D2E859FD-1263-432A-8F5C-38084294BB6C}" type="presOf" srcId="{A2EF601D-4C68-4F24-AFAF-D7B781662FBD}" destId="{760DDC36-2C01-4CD6-99F3-848094869E35}" srcOrd="0" destOrd="0" presId="urn:microsoft.com/office/officeart/2005/8/layout/bProcess3"/>
    <dgm:cxn modelId="{07E3A938-1D9A-4226-AABA-79E186C37683}" type="presOf" srcId="{5FF78E30-C8BA-4DF2-9991-EC5E11E3D7FB}" destId="{158C766F-C53B-457B-8A35-AA7754379EFF}" srcOrd="1" destOrd="0" presId="urn:microsoft.com/office/officeart/2005/8/layout/bProcess3"/>
    <dgm:cxn modelId="{875317CD-B267-4D95-943D-7420CAB771D2}" srcId="{3BCA6D49-1CBE-415D-B8F5-724CB72B7A16}" destId="{FA67D95F-B749-4789-B7B9-C36ADC8C528C}" srcOrd="0" destOrd="0" parTransId="{AD19FEB1-3C03-4419-BB79-5E74A4F73091}" sibTransId="{20BCA887-2C9F-4756-87F4-A88D1B403A50}"/>
    <dgm:cxn modelId="{4F326A63-6010-4466-BA7A-09E917CF9AB3}" type="presOf" srcId="{D8EC6F28-E1CB-4FA4-8C8B-DB15B76A608E}" destId="{9710F417-8B84-49E0-9E1F-0D6D3CAB432D}" srcOrd="1" destOrd="0" presId="urn:microsoft.com/office/officeart/2005/8/layout/bProcess3"/>
    <dgm:cxn modelId="{2040C0E2-9CEC-4A3D-94B6-06F4D8E79891}" type="presOf" srcId="{6C35E2D4-E2A4-44E5-9C87-DA6106DE6736}" destId="{3D581CFC-9E81-4295-9DFA-17084FB857A3}" srcOrd="1" destOrd="0" presId="urn:microsoft.com/office/officeart/2005/8/layout/bProcess3"/>
    <dgm:cxn modelId="{69FFB0BB-F074-441B-A935-4E298F86622E}" type="presOf" srcId="{6C35E2D4-E2A4-44E5-9C87-DA6106DE6736}" destId="{F971CAAD-B31A-4A26-9741-52A9E3F6E542}" srcOrd="0" destOrd="0" presId="urn:microsoft.com/office/officeart/2005/8/layout/bProcess3"/>
    <dgm:cxn modelId="{507EC9D2-F3C1-46AE-AA09-7B555D92A9B7}" srcId="{3BCA6D49-1CBE-415D-B8F5-724CB72B7A16}" destId="{730D37B5-B24F-481B-9AC8-A43A706FB9BB}" srcOrd="1" destOrd="0" parTransId="{DBD1D0AE-DD80-4C06-AD12-B269674B6514}" sibTransId="{6C35E2D4-E2A4-44E5-9C87-DA6106DE6736}"/>
    <dgm:cxn modelId="{82BE613C-B8DC-4A20-AB4C-99C0314A5EBD}" type="presOf" srcId="{72F5024A-4814-4A09-836A-93F48782DD36}" destId="{E6744354-2778-432E-8AF7-EE2D7F68B08F}" srcOrd="0" destOrd="0" presId="urn:microsoft.com/office/officeart/2005/8/layout/bProcess3"/>
    <dgm:cxn modelId="{FCC946A4-5E09-4093-BC12-FC21D573205A}" type="presOf" srcId="{5FF78E30-C8BA-4DF2-9991-EC5E11E3D7FB}" destId="{63CDAE82-4700-4370-81DC-685913A6954F}" srcOrd="0" destOrd="0" presId="urn:microsoft.com/office/officeart/2005/8/layout/bProcess3"/>
    <dgm:cxn modelId="{CDF64426-7701-4BE6-A7F3-AC88360E8CD1}" type="presOf" srcId="{20BCA887-2C9F-4756-87F4-A88D1B403A50}" destId="{EBA2FC9D-D1C9-473D-A554-38CFFE3AB152}" srcOrd="1" destOrd="0" presId="urn:microsoft.com/office/officeart/2005/8/layout/bProcess3"/>
    <dgm:cxn modelId="{BA6C26A6-A924-479C-A136-03757AA0762C}" type="presOf" srcId="{3BCA6D49-1CBE-415D-B8F5-724CB72B7A16}" destId="{E53C9B9C-E3A7-4523-AFFE-F66E5AE04A4E}" srcOrd="0" destOrd="0" presId="urn:microsoft.com/office/officeart/2005/8/layout/bProcess3"/>
    <dgm:cxn modelId="{4311E8E3-0698-4DB4-9AEB-D7F0F57667F1}" type="presOf" srcId="{FA67D95F-B749-4789-B7B9-C36ADC8C528C}" destId="{99CD02AE-439C-4895-91C0-F92C93D33BF6}" srcOrd="0" destOrd="0" presId="urn:microsoft.com/office/officeart/2005/8/layout/bProcess3"/>
    <dgm:cxn modelId="{5357B799-35A4-4FA9-9248-B599D68F1C7D}" srcId="{3BCA6D49-1CBE-415D-B8F5-724CB72B7A16}" destId="{A2EF601D-4C68-4F24-AFAF-D7B781662FBD}" srcOrd="5" destOrd="0" parTransId="{E76D5D23-3BAF-4514-8DAB-52FE5AC43C27}" sibTransId="{E57D1993-3352-4F23-B9BE-C50B286B57B5}"/>
    <dgm:cxn modelId="{E455E3F9-9068-4457-9C85-95F44830623B}" srcId="{3BCA6D49-1CBE-415D-B8F5-724CB72B7A16}" destId="{76D481E7-DB78-456F-904F-5463EA91A4F8}" srcOrd="4" destOrd="0" parTransId="{B37B1AE0-E4C5-4AB4-BEEE-ADCD38D24E45}" sibTransId="{BAD0F00F-F94A-4BAE-A7DD-4BD9766C6009}"/>
    <dgm:cxn modelId="{1275A276-94EA-42D4-9944-5E456A9DCB21}" type="presOf" srcId="{BAD0F00F-F94A-4BAE-A7DD-4BD9766C6009}" destId="{E2EE68DF-715C-49AA-861C-92990F18F1B1}" srcOrd="1" destOrd="0" presId="urn:microsoft.com/office/officeart/2005/8/layout/bProcess3"/>
    <dgm:cxn modelId="{0B01C377-85F5-4C0D-A270-1328C5FB6DC7}" type="presOf" srcId="{20BCA887-2C9F-4756-87F4-A88D1B403A50}" destId="{B3102B11-43B7-49F2-86DF-FE70DE1A3D9E}" srcOrd="0" destOrd="0" presId="urn:microsoft.com/office/officeart/2005/8/layout/bProcess3"/>
    <dgm:cxn modelId="{0D4AD55F-188C-4E74-BD86-C7588FC459A1}" type="presOf" srcId="{730D37B5-B24F-481B-9AC8-A43A706FB9BB}" destId="{CBAD70C8-2A00-433A-87DF-F567ED2045EF}" srcOrd="0" destOrd="0" presId="urn:microsoft.com/office/officeart/2005/8/layout/bProcess3"/>
    <dgm:cxn modelId="{8BFE4B6D-C58E-43A6-8D4C-D6D8100156D1}" type="presOf" srcId="{D8EC6F28-E1CB-4FA4-8C8B-DB15B76A608E}" destId="{3621D5EF-5C0A-4B7E-A4F9-8B351A6E5817}" srcOrd="0" destOrd="0" presId="urn:microsoft.com/office/officeart/2005/8/layout/bProcess3"/>
    <dgm:cxn modelId="{BB4FEFA8-4071-4C32-A941-2DB4E7331D9B}" type="presParOf" srcId="{E53C9B9C-E3A7-4523-AFFE-F66E5AE04A4E}" destId="{99CD02AE-439C-4895-91C0-F92C93D33BF6}" srcOrd="0" destOrd="0" presId="urn:microsoft.com/office/officeart/2005/8/layout/bProcess3"/>
    <dgm:cxn modelId="{A7C8A898-DA9A-46CD-A281-A3FBC6B58F38}" type="presParOf" srcId="{E53C9B9C-E3A7-4523-AFFE-F66E5AE04A4E}" destId="{B3102B11-43B7-49F2-86DF-FE70DE1A3D9E}" srcOrd="1" destOrd="0" presId="urn:microsoft.com/office/officeart/2005/8/layout/bProcess3"/>
    <dgm:cxn modelId="{3A281808-A6FF-4E95-BB01-98823F3A731C}" type="presParOf" srcId="{B3102B11-43B7-49F2-86DF-FE70DE1A3D9E}" destId="{EBA2FC9D-D1C9-473D-A554-38CFFE3AB152}" srcOrd="0" destOrd="0" presId="urn:microsoft.com/office/officeart/2005/8/layout/bProcess3"/>
    <dgm:cxn modelId="{69B2DD9F-6EE7-4841-B27F-BED9DBDDDF46}" type="presParOf" srcId="{E53C9B9C-E3A7-4523-AFFE-F66E5AE04A4E}" destId="{CBAD70C8-2A00-433A-87DF-F567ED2045EF}" srcOrd="2" destOrd="0" presId="urn:microsoft.com/office/officeart/2005/8/layout/bProcess3"/>
    <dgm:cxn modelId="{1303172E-3571-433E-B2EE-73EAEE8F01DA}" type="presParOf" srcId="{E53C9B9C-E3A7-4523-AFFE-F66E5AE04A4E}" destId="{F971CAAD-B31A-4A26-9741-52A9E3F6E542}" srcOrd="3" destOrd="0" presId="urn:microsoft.com/office/officeart/2005/8/layout/bProcess3"/>
    <dgm:cxn modelId="{8348BAD5-6927-4833-96D4-DE53C0118E0A}" type="presParOf" srcId="{F971CAAD-B31A-4A26-9741-52A9E3F6E542}" destId="{3D581CFC-9E81-4295-9DFA-17084FB857A3}" srcOrd="0" destOrd="0" presId="urn:microsoft.com/office/officeart/2005/8/layout/bProcess3"/>
    <dgm:cxn modelId="{62DBF01A-21E6-4194-982F-3400B99DAE57}" type="presParOf" srcId="{E53C9B9C-E3A7-4523-AFFE-F66E5AE04A4E}" destId="{E6744354-2778-432E-8AF7-EE2D7F68B08F}" srcOrd="4" destOrd="0" presId="urn:microsoft.com/office/officeart/2005/8/layout/bProcess3"/>
    <dgm:cxn modelId="{18C83469-E29D-4247-ADD1-6D893DC88481}" type="presParOf" srcId="{E53C9B9C-E3A7-4523-AFFE-F66E5AE04A4E}" destId="{63CDAE82-4700-4370-81DC-685913A6954F}" srcOrd="5" destOrd="0" presId="urn:microsoft.com/office/officeart/2005/8/layout/bProcess3"/>
    <dgm:cxn modelId="{56D65C18-5FD4-431F-810C-6906E402F0D8}" type="presParOf" srcId="{63CDAE82-4700-4370-81DC-685913A6954F}" destId="{158C766F-C53B-457B-8A35-AA7754379EFF}" srcOrd="0" destOrd="0" presId="urn:microsoft.com/office/officeart/2005/8/layout/bProcess3"/>
    <dgm:cxn modelId="{5A15A954-9C1F-43A2-B953-8CCD6E62CD98}" type="presParOf" srcId="{E53C9B9C-E3A7-4523-AFFE-F66E5AE04A4E}" destId="{3D2560E7-5292-49EF-A4BC-6140AAF8FDAD}" srcOrd="6" destOrd="0" presId="urn:microsoft.com/office/officeart/2005/8/layout/bProcess3"/>
    <dgm:cxn modelId="{087A8140-B5E8-4598-8191-4DD42437296D}" type="presParOf" srcId="{E53C9B9C-E3A7-4523-AFFE-F66E5AE04A4E}" destId="{3621D5EF-5C0A-4B7E-A4F9-8B351A6E5817}" srcOrd="7" destOrd="0" presId="urn:microsoft.com/office/officeart/2005/8/layout/bProcess3"/>
    <dgm:cxn modelId="{63B096B6-7BAE-4577-8BBA-FEFCABF0A9A6}" type="presParOf" srcId="{3621D5EF-5C0A-4B7E-A4F9-8B351A6E5817}" destId="{9710F417-8B84-49E0-9E1F-0D6D3CAB432D}" srcOrd="0" destOrd="0" presId="urn:microsoft.com/office/officeart/2005/8/layout/bProcess3"/>
    <dgm:cxn modelId="{6404F092-AEDB-4CCA-B356-6C0E9E707E55}" type="presParOf" srcId="{E53C9B9C-E3A7-4523-AFFE-F66E5AE04A4E}" destId="{695EF02A-136D-4451-AC8C-CCDC031F90B5}" srcOrd="8" destOrd="0" presId="urn:microsoft.com/office/officeart/2005/8/layout/bProcess3"/>
    <dgm:cxn modelId="{CF4CE649-CD74-4ADF-A718-42094EB0D3FE}" type="presParOf" srcId="{E53C9B9C-E3A7-4523-AFFE-F66E5AE04A4E}" destId="{75A311E8-E950-44B9-A76E-83942E83B0AA}" srcOrd="9" destOrd="0" presId="urn:microsoft.com/office/officeart/2005/8/layout/bProcess3"/>
    <dgm:cxn modelId="{404C8431-1478-4D24-B885-3D21D6E3AF38}" type="presParOf" srcId="{75A311E8-E950-44B9-A76E-83942E83B0AA}" destId="{E2EE68DF-715C-49AA-861C-92990F18F1B1}" srcOrd="0" destOrd="0" presId="urn:microsoft.com/office/officeart/2005/8/layout/bProcess3"/>
    <dgm:cxn modelId="{E2EA5A7B-EE76-4E8C-BE63-20B2E10AC1F9}" type="presParOf" srcId="{E53C9B9C-E3A7-4523-AFFE-F66E5AE04A4E}" destId="{760DDC36-2C01-4CD6-99F3-848094869E35}"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02B11-43B7-49F2-86DF-FE70DE1A3D9E}">
      <dsp:nvSpPr>
        <dsp:cNvPr id="0" name=""/>
        <dsp:cNvSpPr/>
      </dsp:nvSpPr>
      <dsp:spPr>
        <a:xfrm>
          <a:off x="1481979" y="1204523"/>
          <a:ext cx="314185" cy="91440"/>
        </a:xfrm>
        <a:custGeom>
          <a:avLst/>
          <a:gdLst/>
          <a:ahLst/>
          <a:cxnLst/>
          <a:rect l="0" t="0" r="0" b="0"/>
          <a:pathLst>
            <a:path>
              <a:moveTo>
                <a:pt x="0" y="45720"/>
              </a:moveTo>
              <a:lnTo>
                <a:pt x="3141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30452" y="1248517"/>
        <a:ext cx="17239" cy="3451"/>
      </dsp:txXfrm>
    </dsp:sp>
    <dsp:sp modelId="{99CD02AE-439C-4895-91C0-F92C93D33BF6}">
      <dsp:nvSpPr>
        <dsp:cNvPr id="0" name=""/>
        <dsp:cNvSpPr/>
      </dsp:nvSpPr>
      <dsp:spPr>
        <a:xfrm>
          <a:off x="4197" y="539280"/>
          <a:ext cx="1479581" cy="14219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Call to Action- Public Meeting</a:t>
          </a:r>
        </a:p>
        <a:p>
          <a:pPr lvl="0" algn="ctr" defTabSz="622300">
            <a:lnSpc>
              <a:spcPct val="90000"/>
            </a:lnSpc>
            <a:spcBef>
              <a:spcPct val="0"/>
            </a:spcBef>
            <a:spcAft>
              <a:spcPct val="35000"/>
            </a:spcAft>
          </a:pPr>
          <a:r>
            <a:rPr lang="en-US" sz="1400" b="1" kern="1200" dirty="0" smtClean="0"/>
            <a:t>8/2013</a:t>
          </a:r>
        </a:p>
        <a:p>
          <a:pPr lvl="0" algn="ctr" defTabSz="622300">
            <a:lnSpc>
              <a:spcPct val="90000"/>
            </a:lnSpc>
            <a:spcBef>
              <a:spcPct val="0"/>
            </a:spcBef>
            <a:spcAft>
              <a:spcPct val="35000"/>
            </a:spcAft>
          </a:pPr>
          <a:r>
            <a:rPr lang="en-US" sz="1400" kern="1200" dirty="0" smtClean="0">
              <a:solidFill>
                <a:schemeClr val="bg1"/>
              </a:solidFill>
            </a:rPr>
            <a:t>50+ attended</a:t>
          </a:r>
        </a:p>
      </dsp:txBody>
      <dsp:txXfrm>
        <a:off x="4197" y="539280"/>
        <a:ext cx="1479581" cy="1421927"/>
      </dsp:txXfrm>
    </dsp:sp>
    <dsp:sp modelId="{F971CAAD-B31A-4A26-9741-52A9E3F6E542}">
      <dsp:nvSpPr>
        <dsp:cNvPr id="0" name=""/>
        <dsp:cNvSpPr/>
      </dsp:nvSpPr>
      <dsp:spPr>
        <a:xfrm>
          <a:off x="3306346" y="1204523"/>
          <a:ext cx="314185" cy="91440"/>
        </a:xfrm>
        <a:custGeom>
          <a:avLst/>
          <a:gdLst/>
          <a:ahLst/>
          <a:cxnLst/>
          <a:rect l="0" t="0" r="0" b="0"/>
          <a:pathLst>
            <a:path>
              <a:moveTo>
                <a:pt x="0" y="45720"/>
              </a:moveTo>
              <a:lnTo>
                <a:pt x="3141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54819" y="1248517"/>
        <a:ext cx="17239" cy="3451"/>
      </dsp:txXfrm>
    </dsp:sp>
    <dsp:sp modelId="{CBAD70C8-2A00-433A-87DF-F567ED2045EF}">
      <dsp:nvSpPr>
        <dsp:cNvPr id="0" name=""/>
        <dsp:cNvSpPr/>
      </dsp:nvSpPr>
      <dsp:spPr>
        <a:xfrm>
          <a:off x="1828564" y="539280"/>
          <a:ext cx="1479581" cy="14219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Listening Sessions</a:t>
          </a:r>
        </a:p>
        <a:p>
          <a:pPr lvl="0" algn="ctr" defTabSz="622300">
            <a:lnSpc>
              <a:spcPct val="90000"/>
            </a:lnSpc>
            <a:spcBef>
              <a:spcPct val="0"/>
            </a:spcBef>
            <a:spcAft>
              <a:spcPct val="35000"/>
            </a:spcAft>
          </a:pPr>
          <a:r>
            <a:rPr lang="en-US" sz="1400" b="1" kern="1200" dirty="0" smtClean="0"/>
            <a:t>9/1-10/31/13</a:t>
          </a:r>
        </a:p>
        <a:p>
          <a:pPr lvl="0" algn="ctr" defTabSz="622300">
            <a:lnSpc>
              <a:spcPct val="90000"/>
            </a:lnSpc>
            <a:spcBef>
              <a:spcPct val="0"/>
            </a:spcBef>
            <a:spcAft>
              <a:spcPct val="35000"/>
            </a:spcAft>
          </a:pPr>
          <a:r>
            <a:rPr lang="en-US" sz="1400" kern="1200" dirty="0" smtClean="0">
              <a:solidFill>
                <a:schemeClr val="bg1"/>
              </a:solidFill>
            </a:rPr>
            <a:t>9 listening sessions </a:t>
          </a:r>
        </a:p>
      </dsp:txBody>
      <dsp:txXfrm>
        <a:off x="1828564" y="539280"/>
        <a:ext cx="1479581" cy="1421927"/>
      </dsp:txXfrm>
    </dsp:sp>
    <dsp:sp modelId="{63CDAE82-4700-4370-81DC-685913A6954F}">
      <dsp:nvSpPr>
        <dsp:cNvPr id="0" name=""/>
        <dsp:cNvSpPr/>
      </dsp:nvSpPr>
      <dsp:spPr>
        <a:xfrm>
          <a:off x="743988" y="1959407"/>
          <a:ext cx="3648734" cy="314185"/>
        </a:xfrm>
        <a:custGeom>
          <a:avLst/>
          <a:gdLst/>
          <a:ahLst/>
          <a:cxnLst/>
          <a:rect l="0" t="0" r="0" b="0"/>
          <a:pathLst>
            <a:path>
              <a:moveTo>
                <a:pt x="3648734" y="0"/>
              </a:moveTo>
              <a:lnTo>
                <a:pt x="3648734" y="174192"/>
              </a:lnTo>
              <a:lnTo>
                <a:pt x="0" y="174192"/>
              </a:lnTo>
              <a:lnTo>
                <a:pt x="0" y="314185"/>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476730" y="2114774"/>
        <a:ext cx="183249" cy="3451"/>
      </dsp:txXfrm>
    </dsp:sp>
    <dsp:sp modelId="{E6744354-2778-432E-8AF7-EE2D7F68B08F}">
      <dsp:nvSpPr>
        <dsp:cNvPr id="0" name=""/>
        <dsp:cNvSpPr/>
      </dsp:nvSpPr>
      <dsp:spPr>
        <a:xfrm>
          <a:off x="3652932" y="539280"/>
          <a:ext cx="1479581" cy="14219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Funding Awarded</a:t>
          </a:r>
        </a:p>
        <a:p>
          <a:pPr lvl="0" algn="ctr" defTabSz="622300">
            <a:lnSpc>
              <a:spcPct val="90000"/>
            </a:lnSpc>
            <a:spcBef>
              <a:spcPct val="0"/>
            </a:spcBef>
            <a:spcAft>
              <a:spcPct val="35000"/>
            </a:spcAft>
          </a:pPr>
          <a:r>
            <a:rPr lang="en-US" sz="1400" b="1" kern="1200" dirty="0" smtClean="0"/>
            <a:t>10/1/13</a:t>
          </a:r>
        </a:p>
        <a:p>
          <a:pPr lvl="0" algn="ctr" defTabSz="622300">
            <a:lnSpc>
              <a:spcPct val="90000"/>
            </a:lnSpc>
            <a:spcBef>
              <a:spcPct val="0"/>
            </a:spcBef>
            <a:spcAft>
              <a:spcPct val="35000"/>
            </a:spcAft>
          </a:pPr>
          <a:r>
            <a:rPr lang="en-US" sz="1400" b="0" kern="1200" dirty="0" smtClean="0">
              <a:solidFill>
                <a:schemeClr val="bg1"/>
              </a:solidFill>
            </a:rPr>
            <a:t>Dept. Public Safety</a:t>
          </a:r>
        </a:p>
        <a:p>
          <a:pPr lvl="0" algn="ctr" defTabSz="622300">
            <a:lnSpc>
              <a:spcPct val="90000"/>
            </a:lnSpc>
            <a:spcBef>
              <a:spcPct val="0"/>
            </a:spcBef>
            <a:spcAft>
              <a:spcPct val="35000"/>
            </a:spcAft>
          </a:pPr>
          <a:endParaRPr lang="en-US" sz="1400" kern="1200" dirty="0"/>
        </a:p>
      </dsp:txBody>
      <dsp:txXfrm>
        <a:off x="3652932" y="539280"/>
        <a:ext cx="1479581" cy="1421927"/>
      </dsp:txXfrm>
    </dsp:sp>
    <dsp:sp modelId="{3621D5EF-5C0A-4B7E-A4F9-8B351A6E5817}">
      <dsp:nvSpPr>
        <dsp:cNvPr id="0" name=""/>
        <dsp:cNvSpPr/>
      </dsp:nvSpPr>
      <dsp:spPr>
        <a:xfrm>
          <a:off x="1481979" y="2971236"/>
          <a:ext cx="260729" cy="91440"/>
        </a:xfrm>
        <a:custGeom>
          <a:avLst/>
          <a:gdLst/>
          <a:ahLst/>
          <a:cxnLst/>
          <a:rect l="0" t="0" r="0" b="0"/>
          <a:pathLst>
            <a:path>
              <a:moveTo>
                <a:pt x="0" y="45720"/>
              </a:moveTo>
              <a:lnTo>
                <a:pt x="260729"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05060" y="3015230"/>
        <a:ext cx="14566" cy="3451"/>
      </dsp:txXfrm>
    </dsp:sp>
    <dsp:sp modelId="{3D2560E7-5292-49EF-A4BC-6140AAF8FDAD}">
      <dsp:nvSpPr>
        <dsp:cNvPr id="0" name=""/>
        <dsp:cNvSpPr/>
      </dsp:nvSpPr>
      <dsp:spPr>
        <a:xfrm>
          <a:off x="4197" y="2305992"/>
          <a:ext cx="1479581" cy="14219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Facilitator Engaged</a:t>
          </a:r>
        </a:p>
        <a:p>
          <a:pPr lvl="0" algn="ctr" defTabSz="622300">
            <a:lnSpc>
              <a:spcPct val="90000"/>
            </a:lnSpc>
            <a:spcBef>
              <a:spcPct val="0"/>
            </a:spcBef>
            <a:spcAft>
              <a:spcPct val="35000"/>
            </a:spcAft>
          </a:pPr>
          <a:r>
            <a:rPr lang="en-US" sz="1400" b="1" kern="1200" dirty="0" smtClean="0"/>
            <a:t>11/1/13</a:t>
          </a:r>
        </a:p>
        <a:p>
          <a:pPr lvl="0" algn="ctr" defTabSz="622300">
            <a:lnSpc>
              <a:spcPct val="90000"/>
            </a:lnSpc>
            <a:spcBef>
              <a:spcPct val="0"/>
            </a:spcBef>
            <a:spcAft>
              <a:spcPct val="35000"/>
            </a:spcAft>
          </a:pPr>
          <a:r>
            <a:rPr lang="en-US" sz="1400" b="0" kern="1200" dirty="0" smtClean="0">
              <a:solidFill>
                <a:schemeClr val="bg1"/>
              </a:solidFill>
            </a:rPr>
            <a:t>Engaging Solutions</a:t>
          </a:r>
          <a:endParaRPr lang="en-US" sz="1400" b="0" kern="1200" dirty="0">
            <a:solidFill>
              <a:schemeClr val="bg1"/>
            </a:solidFill>
          </a:endParaRPr>
        </a:p>
      </dsp:txBody>
      <dsp:txXfrm>
        <a:off x="4197" y="2305992"/>
        <a:ext cx="1479581" cy="1421927"/>
      </dsp:txXfrm>
    </dsp:sp>
    <dsp:sp modelId="{75A311E8-E950-44B9-A76E-83942E83B0AA}">
      <dsp:nvSpPr>
        <dsp:cNvPr id="0" name=""/>
        <dsp:cNvSpPr/>
      </dsp:nvSpPr>
      <dsp:spPr>
        <a:xfrm>
          <a:off x="3252889" y="2971236"/>
          <a:ext cx="367642" cy="91440"/>
        </a:xfrm>
        <a:custGeom>
          <a:avLst/>
          <a:gdLst/>
          <a:ahLst/>
          <a:cxnLst/>
          <a:rect l="0" t="0" r="0" b="0"/>
          <a:pathLst>
            <a:path>
              <a:moveTo>
                <a:pt x="0" y="45720"/>
              </a:moveTo>
              <a:lnTo>
                <a:pt x="367642"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26754" y="3015230"/>
        <a:ext cx="19912" cy="3451"/>
      </dsp:txXfrm>
    </dsp:sp>
    <dsp:sp modelId="{695EF02A-136D-4451-AC8C-CCDC031F90B5}">
      <dsp:nvSpPr>
        <dsp:cNvPr id="0" name=""/>
        <dsp:cNvSpPr/>
      </dsp:nvSpPr>
      <dsp:spPr>
        <a:xfrm>
          <a:off x="1775108" y="2305992"/>
          <a:ext cx="1479581" cy="14219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t>Steering Committee &amp; Workgroup Meetings</a:t>
          </a:r>
        </a:p>
        <a:p>
          <a:pPr lvl="0" algn="ctr" defTabSz="622300">
            <a:lnSpc>
              <a:spcPct val="90000"/>
            </a:lnSpc>
            <a:spcBef>
              <a:spcPct val="0"/>
            </a:spcBef>
            <a:spcAft>
              <a:spcPct val="35000"/>
            </a:spcAft>
          </a:pPr>
          <a:r>
            <a:rPr lang="en-US" sz="1400" b="1" kern="1200" dirty="0" smtClean="0"/>
            <a:t>12/1-2/28/14</a:t>
          </a:r>
        </a:p>
        <a:p>
          <a:pPr lvl="0" algn="ctr" defTabSz="622300">
            <a:lnSpc>
              <a:spcPct val="90000"/>
            </a:lnSpc>
            <a:spcBef>
              <a:spcPct val="0"/>
            </a:spcBef>
            <a:spcAft>
              <a:spcPct val="35000"/>
            </a:spcAft>
          </a:pPr>
          <a:r>
            <a:rPr lang="en-US" sz="1400" b="0" kern="1200" dirty="0" smtClean="0">
              <a:solidFill>
                <a:schemeClr val="bg1"/>
              </a:solidFill>
            </a:rPr>
            <a:t>90+ Attended</a:t>
          </a:r>
        </a:p>
        <a:p>
          <a:pPr lvl="0" algn="ctr" defTabSz="622300">
            <a:lnSpc>
              <a:spcPct val="90000"/>
            </a:lnSpc>
            <a:spcBef>
              <a:spcPct val="0"/>
            </a:spcBef>
            <a:spcAft>
              <a:spcPct val="35000"/>
            </a:spcAft>
          </a:pPr>
          <a:endParaRPr lang="en-US" sz="1400" b="0" kern="1200" dirty="0" smtClean="0">
            <a:solidFill>
              <a:schemeClr val="bg1"/>
            </a:solidFill>
          </a:endParaRPr>
        </a:p>
        <a:p>
          <a:pPr lvl="0" algn="ctr" defTabSz="622300">
            <a:lnSpc>
              <a:spcPct val="90000"/>
            </a:lnSpc>
            <a:spcBef>
              <a:spcPct val="0"/>
            </a:spcBef>
            <a:spcAft>
              <a:spcPct val="35000"/>
            </a:spcAft>
          </a:pPr>
          <a:endParaRPr lang="en-US" sz="1400" kern="1200" dirty="0"/>
        </a:p>
      </dsp:txBody>
      <dsp:txXfrm>
        <a:off x="1775108" y="2305992"/>
        <a:ext cx="1479581" cy="1421927"/>
      </dsp:txXfrm>
    </dsp:sp>
    <dsp:sp modelId="{760DDC36-2C01-4CD6-99F3-848094869E35}">
      <dsp:nvSpPr>
        <dsp:cNvPr id="0" name=""/>
        <dsp:cNvSpPr/>
      </dsp:nvSpPr>
      <dsp:spPr>
        <a:xfrm>
          <a:off x="3652932" y="2567235"/>
          <a:ext cx="1499069" cy="8994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Community Unveiling </a:t>
          </a:r>
        </a:p>
        <a:p>
          <a:pPr lvl="0" algn="ctr" defTabSz="622300">
            <a:lnSpc>
              <a:spcPct val="90000"/>
            </a:lnSpc>
            <a:spcBef>
              <a:spcPct val="0"/>
            </a:spcBef>
            <a:spcAft>
              <a:spcPct val="35000"/>
            </a:spcAft>
          </a:pPr>
          <a:r>
            <a:rPr lang="en-US" sz="1400" kern="1200" dirty="0" smtClean="0">
              <a:solidFill>
                <a:schemeClr val="bg1"/>
              </a:solidFill>
            </a:rPr>
            <a:t>3/25/14</a:t>
          </a:r>
          <a:r>
            <a:rPr lang="en-US" sz="1400" kern="1200" dirty="0" smtClean="0"/>
            <a:t> </a:t>
          </a:r>
          <a:endParaRPr lang="en-US" sz="1400" kern="1200" dirty="0"/>
        </a:p>
      </dsp:txBody>
      <dsp:txXfrm>
        <a:off x="3652932" y="2567235"/>
        <a:ext cx="1499069" cy="89944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67" cy="465294"/>
          </a:xfrm>
          <a:prstGeom prst="rect">
            <a:avLst/>
          </a:prstGeom>
        </p:spPr>
        <p:txBody>
          <a:bodyPr vert="horz" lIns="90864" tIns="45432" rIns="90864" bIns="45432" rtlCol="0"/>
          <a:lstStyle>
            <a:lvl1pPr algn="l">
              <a:defRPr sz="1200"/>
            </a:lvl1pPr>
          </a:lstStyle>
          <a:p>
            <a:endParaRPr lang="en-US" dirty="0"/>
          </a:p>
        </p:txBody>
      </p:sp>
      <p:sp>
        <p:nvSpPr>
          <p:cNvPr id="3" name="Date Placeholder 2"/>
          <p:cNvSpPr>
            <a:spLocks noGrp="1"/>
          </p:cNvSpPr>
          <p:nvPr>
            <p:ph type="dt" idx="1"/>
          </p:nvPr>
        </p:nvSpPr>
        <p:spPr>
          <a:xfrm>
            <a:off x="3971456" y="0"/>
            <a:ext cx="3037366" cy="465294"/>
          </a:xfrm>
          <a:prstGeom prst="rect">
            <a:avLst/>
          </a:prstGeom>
        </p:spPr>
        <p:txBody>
          <a:bodyPr vert="horz" lIns="90864" tIns="45432" rIns="90864" bIns="45432" rtlCol="0"/>
          <a:lstStyle>
            <a:lvl1pPr algn="r">
              <a:defRPr sz="1200"/>
            </a:lvl1pPr>
          </a:lstStyle>
          <a:p>
            <a:fld id="{4355F253-1447-4914-9975-911D45DBEA99}" type="datetimeFigureOut">
              <a:rPr lang="en-US" smtClean="0"/>
              <a:t>3/24/2014</a:t>
            </a:fld>
            <a:endParaRPr lang="en-US" dirty="0"/>
          </a:p>
        </p:txBody>
      </p:sp>
      <p:sp>
        <p:nvSpPr>
          <p:cNvPr id="4" name="Slide Image Placeholder 3"/>
          <p:cNvSpPr>
            <a:spLocks noGrp="1" noRot="1" noChangeAspect="1"/>
          </p:cNvSpPr>
          <p:nvPr>
            <p:ph type="sldImg" idx="2"/>
          </p:nvPr>
        </p:nvSpPr>
        <p:spPr>
          <a:xfrm>
            <a:off x="2198688" y="696913"/>
            <a:ext cx="2614612" cy="3486150"/>
          </a:xfrm>
          <a:prstGeom prst="rect">
            <a:avLst/>
          </a:prstGeom>
          <a:noFill/>
          <a:ln w="12700">
            <a:solidFill>
              <a:prstClr val="black"/>
            </a:solidFill>
          </a:ln>
        </p:spPr>
        <p:txBody>
          <a:bodyPr vert="horz" lIns="90864" tIns="45432" rIns="90864" bIns="45432" rtlCol="0" anchor="ctr"/>
          <a:lstStyle/>
          <a:p>
            <a:endParaRPr lang="en-US" dirty="0"/>
          </a:p>
        </p:txBody>
      </p:sp>
      <p:sp>
        <p:nvSpPr>
          <p:cNvPr id="5" name="Notes Placeholder 4"/>
          <p:cNvSpPr>
            <a:spLocks noGrp="1"/>
          </p:cNvSpPr>
          <p:nvPr>
            <p:ph type="body" sz="quarter" idx="3"/>
          </p:nvPr>
        </p:nvSpPr>
        <p:spPr>
          <a:xfrm>
            <a:off x="700567" y="4416342"/>
            <a:ext cx="5609267" cy="4182907"/>
          </a:xfrm>
          <a:prstGeom prst="rect">
            <a:avLst/>
          </a:prstGeom>
        </p:spPr>
        <p:txBody>
          <a:bodyPr vert="horz" lIns="90864" tIns="45432" rIns="90864" bIns="454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530"/>
            <a:ext cx="3037367" cy="465294"/>
          </a:xfrm>
          <a:prstGeom prst="rect">
            <a:avLst/>
          </a:prstGeom>
        </p:spPr>
        <p:txBody>
          <a:bodyPr vert="horz" lIns="90864" tIns="45432" rIns="90864" bIns="454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456" y="8829530"/>
            <a:ext cx="3037366" cy="465294"/>
          </a:xfrm>
          <a:prstGeom prst="rect">
            <a:avLst/>
          </a:prstGeom>
        </p:spPr>
        <p:txBody>
          <a:bodyPr vert="horz" lIns="90864" tIns="45432" rIns="90864" bIns="45432" rtlCol="0" anchor="b"/>
          <a:lstStyle>
            <a:lvl1pPr algn="r">
              <a:defRPr sz="1200"/>
            </a:lvl1pPr>
          </a:lstStyle>
          <a:p>
            <a:fld id="{EF77FB20-BFD3-4A3B-B9B4-BC3F165123B1}" type="slidenum">
              <a:rPr lang="en-US" smtClean="0"/>
              <a:t>‹#›</a:t>
            </a:fld>
            <a:endParaRPr lang="en-US" dirty="0"/>
          </a:p>
        </p:txBody>
      </p:sp>
    </p:spTree>
    <p:extLst>
      <p:ext uri="{BB962C8B-B14F-4D97-AF65-F5344CB8AC3E}">
        <p14:creationId xmlns:p14="http://schemas.microsoft.com/office/powerpoint/2010/main" val="57847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7FB20-BFD3-4A3B-B9B4-BC3F165123B1}" type="slidenum">
              <a:rPr lang="en-US" smtClean="0"/>
              <a:t>11</a:t>
            </a:fld>
            <a:endParaRPr lang="en-US" dirty="0"/>
          </a:p>
        </p:txBody>
      </p:sp>
    </p:spTree>
    <p:extLst>
      <p:ext uri="{BB962C8B-B14F-4D97-AF65-F5344CB8AC3E}">
        <p14:creationId xmlns:p14="http://schemas.microsoft.com/office/powerpoint/2010/main" val="190631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7FB20-BFD3-4A3B-B9B4-BC3F165123B1}" type="slidenum">
              <a:rPr lang="en-US" smtClean="0"/>
              <a:t>19</a:t>
            </a:fld>
            <a:endParaRPr lang="en-US" dirty="0"/>
          </a:p>
        </p:txBody>
      </p:sp>
    </p:spTree>
    <p:extLst>
      <p:ext uri="{BB962C8B-B14F-4D97-AF65-F5344CB8AC3E}">
        <p14:creationId xmlns:p14="http://schemas.microsoft.com/office/powerpoint/2010/main" val="139350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257800" y="203199"/>
            <a:ext cx="1485900" cy="8741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4300" y="205231"/>
            <a:ext cx="5029200" cy="873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5257800" y="2737280"/>
            <a:ext cx="1485900" cy="24384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52CC3F6-DF19-45D2-8B3F-2F7DB297F706}" type="datetime1">
              <a:rPr lang="en-US" smtClean="0"/>
              <a:t>3/24/2014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203AD2E-D384-4AB1-8556-C3617B8811CB}"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342900" y="2737280"/>
            <a:ext cx="4743450" cy="24384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79A80-5946-4004-83F9-E1E05739D0CC}" type="datetime1">
              <a:rPr lang="en-US" smtClean="0"/>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03AD2E-D384-4AB1-8556-C3617B8811C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4300" y="196425"/>
            <a:ext cx="5029200" cy="8741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257800" y="196425"/>
            <a:ext cx="1467035" cy="8741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5372100" y="366185"/>
            <a:ext cx="1257300" cy="78020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6253F-D699-44D5-80FA-303AA9903FA9}" type="datetime1">
              <a:rPr lang="en-US" smtClean="0"/>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203AD2E-D384-4AB1-8556-C3617B8811C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4AD7A-0B74-43D3-A8C0-4156E477C938}" type="datetime1">
              <a:rPr lang="en-US" smtClean="0"/>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03AD2E-D384-4AB1-8556-C3617B8811CB}"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5257800" y="203199"/>
            <a:ext cx="1485900" cy="8741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4300" y="205231"/>
            <a:ext cx="5029200" cy="873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5372100" y="3856369"/>
            <a:ext cx="1200151" cy="219456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65BE2BE-A113-44DD-9DC9-7D370C1C384A}" type="datetime1">
              <a:rPr lang="en-US" smtClean="0"/>
              <a:t>3/24/2014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203AD2E-D384-4AB1-8556-C3617B8811CB}"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285750" y="3856369"/>
            <a:ext cx="4743450" cy="219456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2292096"/>
            <a:ext cx="3028950" cy="587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86150" y="2292096"/>
            <a:ext cx="3028950" cy="587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1BE101-0AE6-4DD5-9BD0-71F83CCF6392}" type="datetime1">
              <a:rPr lang="en-US" smtClean="0"/>
              <a:t>3/24/2014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03AD2E-D384-4AB1-8556-C3617B8811C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2296584"/>
            <a:ext cx="3030141" cy="85301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251200"/>
            <a:ext cx="3030141" cy="4917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83769" y="2296584"/>
            <a:ext cx="3031331" cy="85301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251200"/>
            <a:ext cx="3031331" cy="4917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8EE47F-2836-4312-B94D-003CF3308B0B}" type="datetime1">
              <a:rPr lang="en-US" smtClean="0"/>
              <a:t>3/24/2014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03AD2E-D384-4AB1-8556-C3617B8811CB}"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EBEEF-02E9-470D-A1E6-8405E823B446}" type="datetime1">
              <a:rPr lang="en-US" smtClean="0"/>
              <a:t>3/24/2014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03AD2E-D384-4AB1-8556-C3617B8811CB}"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14300" y="201225"/>
            <a:ext cx="6623852" cy="8741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E3E7C049-01C0-4271-A86A-C626BEA7723C}" type="datetime1">
              <a:rPr lang="en-US" smtClean="0"/>
              <a:t>3/24/2014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03AD2E-D384-4AB1-8556-C3617B8811C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6858000" cy="914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257800" y="201168"/>
            <a:ext cx="1485900" cy="8741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14300" y="203200"/>
            <a:ext cx="5029200" cy="87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406401"/>
            <a:ext cx="4400550"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69814" y="2840736"/>
            <a:ext cx="1255014" cy="3755136"/>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5C7CC-FDB7-4FA7-A17C-C24C268F58BD}" type="datetime1">
              <a:rPr lang="en-US" smtClean="0"/>
              <a:t>3/24/2014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203AD2E-D384-4AB1-8556-C3617B8811CB}" type="slidenum">
              <a:rPr lang="en-US" smtClean="0"/>
              <a:t>‹#›</a:t>
            </a:fld>
            <a:endParaRPr lang="en-US" dirty="0"/>
          </a:p>
        </p:txBody>
      </p:sp>
      <p:sp>
        <p:nvSpPr>
          <p:cNvPr id="11" name="Title 10"/>
          <p:cNvSpPr>
            <a:spLocks noGrp="1"/>
          </p:cNvSpPr>
          <p:nvPr>
            <p:ph type="title"/>
          </p:nvPr>
        </p:nvSpPr>
        <p:spPr>
          <a:xfrm>
            <a:off x="5369814" y="609600"/>
            <a:ext cx="1256745" cy="2231136"/>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6858000" cy="914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5257800" y="201168"/>
            <a:ext cx="1485900" cy="8741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14300" y="203200"/>
            <a:ext cx="5029200" cy="87376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72100" y="2844800"/>
            <a:ext cx="1257300" cy="39624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9C76F-D634-4C9F-8217-7A5895530645}" type="datetime1">
              <a:rPr lang="en-US" smtClean="0"/>
              <a:t>3/24/2014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03AD2E-D384-4AB1-8556-C3617B8811CB}" type="slidenum">
              <a:rPr lang="en-US" smtClean="0"/>
              <a:t>‹#›</a:t>
            </a:fld>
            <a:endParaRPr lang="en-US" dirty="0"/>
          </a:p>
        </p:txBody>
      </p:sp>
      <p:sp>
        <p:nvSpPr>
          <p:cNvPr id="10" name="Title 9"/>
          <p:cNvSpPr>
            <a:spLocks noGrp="1"/>
          </p:cNvSpPr>
          <p:nvPr>
            <p:ph type="title"/>
          </p:nvPr>
        </p:nvSpPr>
        <p:spPr>
          <a:xfrm>
            <a:off x="5372100" y="613664"/>
            <a:ext cx="1257300" cy="2231136"/>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14300" y="2179962"/>
            <a:ext cx="6623852" cy="67273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4300" y="203201"/>
            <a:ext cx="6610535" cy="1795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85750" y="474463"/>
            <a:ext cx="6285945" cy="14058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5750" y="2292095"/>
            <a:ext cx="6305920" cy="587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8166" y="8475133"/>
            <a:ext cx="1600200" cy="365760"/>
          </a:xfrm>
          <a:prstGeom prst="rect">
            <a:avLst/>
          </a:prstGeom>
        </p:spPr>
        <p:txBody>
          <a:bodyPr vert="horz" lIns="91440" tIns="45720" rIns="91440" bIns="45720" rtlCol="0" anchor="ctr"/>
          <a:lstStyle>
            <a:lvl1pPr algn="l">
              <a:defRPr sz="1100">
                <a:solidFill>
                  <a:schemeClr val="tx2"/>
                </a:solidFill>
              </a:defRPr>
            </a:lvl1pPr>
          </a:lstStyle>
          <a:p>
            <a:fld id="{872AC336-114A-45A3-B895-E7362701D68D}" type="datetime1">
              <a:rPr lang="en-US" smtClean="0"/>
              <a:t>3/24/2014</a:t>
            </a:fld>
            <a:endParaRPr lang="en-US" dirty="0"/>
          </a:p>
        </p:txBody>
      </p:sp>
      <p:sp>
        <p:nvSpPr>
          <p:cNvPr id="5" name="Footer Placeholder 4"/>
          <p:cNvSpPr>
            <a:spLocks noGrp="1"/>
          </p:cNvSpPr>
          <p:nvPr>
            <p:ph type="ftr" sz="quarter" idx="3"/>
          </p:nvPr>
        </p:nvSpPr>
        <p:spPr>
          <a:xfrm>
            <a:off x="2286000" y="8475133"/>
            <a:ext cx="2514600" cy="36576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6176010" y="8473440"/>
            <a:ext cx="437225" cy="365760"/>
          </a:xfrm>
          <a:prstGeom prst="rect">
            <a:avLst/>
          </a:prstGeom>
          <a:ln w="19050">
            <a:noFill/>
          </a:ln>
        </p:spPr>
        <p:txBody>
          <a:bodyPr vert="horz" lIns="91440" tIns="45720" rIns="91440" bIns="45720" rtlCol="0" anchor="ctr"/>
          <a:lstStyle>
            <a:lvl1pPr algn="ctr">
              <a:defRPr sz="1100">
                <a:solidFill>
                  <a:schemeClr val="tx2"/>
                </a:solidFill>
              </a:defRPr>
            </a:lvl1pPr>
          </a:lstStyle>
          <a:p>
            <a:fld id="{2203AD2E-D384-4AB1-8556-C3617B8811C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5370" t="19317" r="37500"/>
          <a:stretch/>
        </p:blipFill>
        <p:spPr>
          <a:xfrm>
            <a:off x="109424" y="3140484"/>
            <a:ext cx="2110809" cy="2226484"/>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3148" t="13334" b="3427"/>
          <a:stretch/>
        </p:blipFill>
        <p:spPr>
          <a:xfrm>
            <a:off x="1704975" y="3140484"/>
            <a:ext cx="3468551" cy="2226484"/>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766" y="7021523"/>
            <a:ext cx="3400760" cy="1912927"/>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b="21401"/>
          <a:stretch/>
        </p:blipFill>
        <p:spPr>
          <a:xfrm>
            <a:off x="109424" y="953602"/>
            <a:ext cx="5043131" cy="2186882"/>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24" y="7011998"/>
            <a:ext cx="2573994" cy="1922452"/>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t="35504"/>
          <a:stretch/>
        </p:blipFill>
        <p:spPr>
          <a:xfrm>
            <a:off x="1412403" y="5269822"/>
            <a:ext cx="3761123" cy="1811763"/>
          </a:xfrm>
          <a:prstGeom prst="rect">
            <a:avLst/>
          </a:prstGeom>
          <a:ln>
            <a:noFill/>
          </a:ln>
          <a:effectLst>
            <a:outerShdw blurRad="292100" dist="139700" dir="2700000" algn="tl" rotWithShape="0">
              <a:srgbClr val="333333">
                <a:alpha val="65000"/>
              </a:srgbClr>
            </a:outerShdw>
          </a:effectLst>
        </p:spPr>
      </p:pic>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215900" y="1587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368300" y="16827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520700" y="32067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29"/>
          <p:cNvSpPr txBox="1"/>
          <p:nvPr/>
        </p:nvSpPr>
        <p:spPr>
          <a:xfrm>
            <a:off x="126887" y="144041"/>
            <a:ext cx="5130913" cy="830997"/>
          </a:xfrm>
          <a:prstGeom prst="rect">
            <a:avLst/>
          </a:prstGeom>
          <a:noFill/>
        </p:spPr>
        <p:txBody>
          <a:bodyPr wrap="square" rtlCol="0">
            <a:spAutoFit/>
          </a:bodyPr>
          <a:lstStyle/>
          <a:p>
            <a:pPr algn="ctr"/>
            <a:r>
              <a:rPr lang="en-US" sz="2400" b="1" dirty="0" smtClean="0">
                <a:solidFill>
                  <a:schemeClr val="bg1"/>
                </a:solidFill>
              </a:rPr>
              <a:t>CITYWIDE CRIME PREVENTION &amp; REDUCTION PLAN </a:t>
            </a:r>
            <a:endParaRPr lang="en-US" sz="2400" b="1" dirty="0">
              <a:solidFill>
                <a:schemeClr val="bg1"/>
              </a:solidFill>
            </a:endParaRPr>
          </a:p>
        </p:txBody>
      </p:sp>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34676" t="30288" r="25253"/>
          <a:stretch/>
        </p:blipFill>
        <p:spPr>
          <a:xfrm>
            <a:off x="109424" y="5269821"/>
            <a:ext cx="1394390" cy="1811764"/>
          </a:xfrm>
          <a:prstGeom prst="rect">
            <a:avLst/>
          </a:prstGeom>
          <a:ln>
            <a:noFill/>
          </a:ln>
          <a:effectLst>
            <a:outerShdw blurRad="292100" dist="139700" dir="2700000" algn="tl" rotWithShape="0">
              <a:srgbClr val="333333">
                <a:alpha val="65000"/>
              </a:srgbClr>
            </a:outerShdw>
          </a:effectLst>
        </p:spPr>
      </p:pic>
      <p:pic>
        <p:nvPicPr>
          <p:cNvPr id="17" name="Picture 16" descr="impd-logo-5-28-10.png"/>
          <p:cNvPicPr>
            <a:picLocks noChangeAspect="1"/>
          </p:cNvPicPr>
          <p:nvPr/>
        </p:nvPicPr>
        <p:blipFill>
          <a:blip r:embed="rId9" cstate="print"/>
          <a:stretch>
            <a:fillRect/>
          </a:stretch>
        </p:blipFill>
        <p:spPr>
          <a:xfrm>
            <a:off x="5595635" y="8001799"/>
            <a:ext cx="828070" cy="83740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1702" y="5943600"/>
            <a:ext cx="1328883" cy="1005840"/>
          </a:xfrm>
          <a:prstGeom prst="rect">
            <a:avLst/>
          </a:prstGeom>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2115" y="7132766"/>
            <a:ext cx="1395109" cy="78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534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vert270"/>
          <a:lstStyle/>
          <a:p>
            <a:r>
              <a:rPr lang="en-US" sz="2800" dirty="0" smtClean="0">
                <a:solidFill>
                  <a:schemeClr val="tx1"/>
                </a:solidFill>
              </a:rPr>
              <a:t>Data Collection &amp; Analysis</a:t>
            </a:r>
            <a:endParaRPr lang="en-US" sz="2800" dirty="0">
              <a:solidFill>
                <a:schemeClr val="tx1"/>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2203AD2E-D384-4AB1-8556-C3617B8811CB}" type="slidenum">
              <a:rPr lang="en-US" smtClean="0"/>
              <a:t>10</a:t>
            </a:fld>
            <a:endParaRPr lang="en-US" dirty="0"/>
          </a:p>
        </p:txBody>
      </p:sp>
      <p:pic>
        <p:nvPicPr>
          <p:cNvPr id="7" name="Picture 2" descr="H:\Operations Division\Criminal Homicide Analysis\Criminal Homicides by Zip Code 2007 thru 2012 with 2013 overlay.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411" r="20542"/>
          <a:stretch/>
        </p:blipFill>
        <p:spPr bwMode="auto">
          <a:xfrm>
            <a:off x="1192740" y="152400"/>
            <a:ext cx="4074583" cy="419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092908828"/>
              </p:ext>
            </p:extLst>
          </p:nvPr>
        </p:nvGraphicFramePr>
        <p:xfrm>
          <a:off x="92075" y="4448175"/>
          <a:ext cx="2908299" cy="4572000"/>
        </p:xfrm>
        <a:graphic>
          <a:graphicData uri="http://schemas.openxmlformats.org/drawingml/2006/table">
            <a:tbl>
              <a:tblPr>
                <a:tableStyleId>{3C2FFA5D-87B4-456A-9821-1D502468CF0F}</a:tableStyleId>
              </a:tblPr>
              <a:tblGrid>
                <a:gridCol w="969433"/>
                <a:gridCol w="969433"/>
                <a:gridCol w="969433"/>
              </a:tblGrid>
              <a:tr h="432507">
                <a:tc>
                  <a:txBody>
                    <a:bodyPr/>
                    <a:lstStyle/>
                    <a:p>
                      <a:pPr algn="l" fontAlgn="b"/>
                      <a:r>
                        <a:rPr lang="en-US" sz="1500" u="none" strike="noStrike" dirty="0" smtClean="0">
                          <a:effectLst/>
                        </a:rPr>
                        <a:t>Zip Code</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smtClean="0">
                          <a:effectLst/>
                        </a:rPr>
                        <a:t>Criminal Homicides</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smtClean="0">
                          <a:effectLst/>
                        </a:rPr>
                        <a:t>Percentage</a:t>
                      </a:r>
                      <a:r>
                        <a:rPr lang="en-US" sz="1500" u="none" strike="noStrike" baseline="0" dirty="0" smtClean="0">
                          <a:effectLst/>
                        </a:rPr>
                        <a:t> of Total</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b="1" u="none" strike="noStrike" dirty="0">
                          <a:effectLst/>
                        </a:rPr>
                        <a:t>46218</a:t>
                      </a:r>
                      <a:endParaRPr lang="en-US" sz="1500" b="1" i="0" u="none" strike="noStrike" dirty="0">
                        <a:solidFill>
                          <a:srgbClr val="000000"/>
                        </a:solidFill>
                        <a:effectLst/>
                        <a:latin typeface="Calibri"/>
                      </a:endParaRPr>
                    </a:p>
                  </a:txBody>
                  <a:tcPr marL="9525" marR="9525" marT="12700" marB="0" anchor="b">
                    <a:solidFill>
                      <a:srgbClr val="FF0000"/>
                    </a:solidFill>
                  </a:tcPr>
                </a:tc>
                <a:tc>
                  <a:txBody>
                    <a:bodyPr/>
                    <a:lstStyle/>
                    <a:p>
                      <a:pPr algn="ctr" fontAlgn="b"/>
                      <a:r>
                        <a:rPr lang="en-US" sz="1500" b="1" u="none" strike="noStrike" dirty="0">
                          <a:effectLst/>
                        </a:rPr>
                        <a:t>96</a:t>
                      </a:r>
                      <a:endParaRPr lang="en-US" sz="1500" b="1" i="0" u="none" strike="noStrike" dirty="0">
                        <a:solidFill>
                          <a:srgbClr val="000000"/>
                        </a:solidFill>
                        <a:effectLst/>
                        <a:latin typeface="Calibri"/>
                      </a:endParaRPr>
                    </a:p>
                  </a:txBody>
                  <a:tcPr marL="9525" marR="9525" marT="12700" marB="0" anchor="b">
                    <a:solidFill>
                      <a:srgbClr val="FF0000"/>
                    </a:solidFill>
                  </a:tcPr>
                </a:tc>
                <a:tc>
                  <a:txBody>
                    <a:bodyPr/>
                    <a:lstStyle/>
                    <a:p>
                      <a:pPr algn="ctr" fontAlgn="b"/>
                      <a:r>
                        <a:rPr lang="en-US" sz="1500" b="1" u="none" strike="noStrike" dirty="0">
                          <a:effectLst/>
                        </a:rPr>
                        <a:t>15%</a:t>
                      </a:r>
                      <a:endParaRPr lang="en-US" sz="1500" b="1" i="0" u="none" strike="noStrike" dirty="0">
                        <a:solidFill>
                          <a:srgbClr val="000000"/>
                        </a:solidFill>
                        <a:effectLst/>
                        <a:latin typeface="Calibri"/>
                      </a:endParaRPr>
                    </a:p>
                  </a:txBody>
                  <a:tcPr marL="9525" marR="9525" marT="12700" marB="0" anchor="b">
                    <a:solidFill>
                      <a:srgbClr val="FF0000"/>
                    </a:solidFill>
                  </a:tcPr>
                </a:tc>
              </a:tr>
              <a:tr h="233788">
                <a:tc>
                  <a:txBody>
                    <a:bodyPr/>
                    <a:lstStyle/>
                    <a:p>
                      <a:pPr algn="l" fontAlgn="b"/>
                      <a:r>
                        <a:rPr lang="en-US" sz="1500" b="1" u="none" strike="noStrike" dirty="0">
                          <a:effectLst/>
                        </a:rPr>
                        <a:t>46201</a:t>
                      </a:r>
                      <a:endParaRPr lang="en-US" sz="1500" b="1" i="0" u="none" strike="noStrike" dirty="0">
                        <a:solidFill>
                          <a:srgbClr val="000000"/>
                        </a:solidFill>
                        <a:effectLst/>
                        <a:latin typeface="Calibri"/>
                      </a:endParaRPr>
                    </a:p>
                  </a:txBody>
                  <a:tcPr marL="9525" marR="9525" marT="12700" marB="0" anchor="b">
                    <a:solidFill>
                      <a:srgbClr val="FF0000"/>
                    </a:solidFill>
                  </a:tcPr>
                </a:tc>
                <a:tc>
                  <a:txBody>
                    <a:bodyPr/>
                    <a:lstStyle/>
                    <a:p>
                      <a:pPr algn="ctr" fontAlgn="b"/>
                      <a:r>
                        <a:rPr lang="en-US" sz="1500" b="1" u="none" strike="noStrike" dirty="0">
                          <a:effectLst/>
                        </a:rPr>
                        <a:t>54</a:t>
                      </a:r>
                      <a:endParaRPr lang="en-US" sz="1500" b="1" i="0" u="none" strike="noStrike" dirty="0">
                        <a:solidFill>
                          <a:srgbClr val="000000"/>
                        </a:solidFill>
                        <a:effectLst/>
                        <a:latin typeface="Calibri"/>
                      </a:endParaRPr>
                    </a:p>
                  </a:txBody>
                  <a:tcPr marL="9525" marR="9525" marT="12700" marB="0" anchor="b">
                    <a:solidFill>
                      <a:srgbClr val="FF0000"/>
                    </a:solidFill>
                  </a:tcPr>
                </a:tc>
                <a:tc>
                  <a:txBody>
                    <a:bodyPr/>
                    <a:lstStyle/>
                    <a:p>
                      <a:pPr algn="ctr" fontAlgn="b"/>
                      <a:r>
                        <a:rPr lang="en-US" sz="1500" b="1" u="none" strike="noStrike" dirty="0">
                          <a:effectLst/>
                        </a:rPr>
                        <a:t>9%</a:t>
                      </a:r>
                      <a:endParaRPr lang="en-US" sz="1500" b="1" i="0" u="none" strike="noStrike" dirty="0">
                        <a:solidFill>
                          <a:srgbClr val="000000"/>
                        </a:solidFill>
                        <a:effectLst/>
                        <a:latin typeface="Calibri"/>
                      </a:endParaRPr>
                    </a:p>
                  </a:txBody>
                  <a:tcPr marL="9525" marR="9525" marT="12700" marB="0" anchor="b">
                    <a:solidFill>
                      <a:srgbClr val="FF0000"/>
                    </a:solidFill>
                  </a:tcPr>
                </a:tc>
              </a:tr>
              <a:tr h="233788">
                <a:tc>
                  <a:txBody>
                    <a:bodyPr/>
                    <a:lstStyle/>
                    <a:p>
                      <a:pPr algn="l" fontAlgn="b"/>
                      <a:r>
                        <a:rPr lang="en-US" sz="1500" b="1" u="none" strike="noStrike" dirty="0">
                          <a:effectLst/>
                        </a:rPr>
                        <a:t>46208</a:t>
                      </a:r>
                      <a:endParaRPr lang="en-US" sz="1500" b="1" i="0" u="none" strike="noStrike" dirty="0">
                        <a:solidFill>
                          <a:srgbClr val="000000"/>
                        </a:solidFill>
                        <a:effectLst/>
                        <a:latin typeface="Calibri"/>
                      </a:endParaRPr>
                    </a:p>
                  </a:txBody>
                  <a:tcPr marL="9525" marR="9525" marT="12700" marB="0" anchor="b">
                    <a:solidFill>
                      <a:srgbClr val="FF0000"/>
                    </a:solidFill>
                  </a:tcPr>
                </a:tc>
                <a:tc>
                  <a:txBody>
                    <a:bodyPr/>
                    <a:lstStyle/>
                    <a:p>
                      <a:pPr algn="ctr" fontAlgn="b"/>
                      <a:r>
                        <a:rPr lang="en-US" sz="1500" b="1" u="none" strike="noStrike" dirty="0">
                          <a:effectLst/>
                        </a:rPr>
                        <a:t>52</a:t>
                      </a:r>
                      <a:endParaRPr lang="en-US" sz="1500" b="1" i="0" u="none" strike="noStrike" dirty="0">
                        <a:solidFill>
                          <a:srgbClr val="000000"/>
                        </a:solidFill>
                        <a:effectLst/>
                        <a:latin typeface="Calibri"/>
                      </a:endParaRPr>
                    </a:p>
                  </a:txBody>
                  <a:tcPr marL="9525" marR="9525" marT="12700" marB="0" anchor="b">
                    <a:solidFill>
                      <a:srgbClr val="FF0000"/>
                    </a:solidFill>
                  </a:tcPr>
                </a:tc>
                <a:tc>
                  <a:txBody>
                    <a:bodyPr/>
                    <a:lstStyle/>
                    <a:p>
                      <a:pPr algn="ctr" fontAlgn="b"/>
                      <a:r>
                        <a:rPr lang="en-US" sz="1500" b="1" u="none" strike="noStrike" dirty="0">
                          <a:effectLst/>
                        </a:rPr>
                        <a:t>8%</a:t>
                      </a:r>
                      <a:endParaRPr lang="en-US" sz="1500" b="1" i="0" u="none" strike="noStrike" dirty="0">
                        <a:solidFill>
                          <a:srgbClr val="000000"/>
                        </a:solidFill>
                        <a:effectLst/>
                        <a:latin typeface="Calibri"/>
                      </a:endParaRPr>
                    </a:p>
                  </a:txBody>
                  <a:tcPr marL="9525" marR="9525" marT="12700" marB="0" anchor="b">
                    <a:solidFill>
                      <a:srgbClr val="FF0000"/>
                    </a:solidFill>
                  </a:tcPr>
                </a:tc>
              </a:tr>
              <a:tr h="233788">
                <a:tc>
                  <a:txBody>
                    <a:bodyPr/>
                    <a:lstStyle/>
                    <a:p>
                      <a:pPr algn="l" fontAlgn="b"/>
                      <a:r>
                        <a:rPr lang="en-US" sz="1500" b="1" u="none" strike="noStrike" dirty="0">
                          <a:effectLst/>
                        </a:rPr>
                        <a:t>46205</a:t>
                      </a:r>
                      <a:endParaRPr lang="en-US" sz="1500" b="1" i="0" u="none" strike="noStrike" dirty="0">
                        <a:solidFill>
                          <a:srgbClr val="000000"/>
                        </a:solidFill>
                        <a:effectLst/>
                        <a:latin typeface="Calibri"/>
                      </a:endParaRPr>
                    </a:p>
                  </a:txBody>
                  <a:tcPr marL="9525" marR="9525" marT="12700" marB="0" anchor="b">
                    <a:solidFill>
                      <a:srgbClr val="FF0000"/>
                    </a:solidFill>
                  </a:tcPr>
                </a:tc>
                <a:tc>
                  <a:txBody>
                    <a:bodyPr/>
                    <a:lstStyle/>
                    <a:p>
                      <a:pPr algn="ctr" fontAlgn="b"/>
                      <a:r>
                        <a:rPr lang="en-US" sz="1500" b="1" u="none" strike="noStrike" dirty="0">
                          <a:effectLst/>
                        </a:rPr>
                        <a:t>51</a:t>
                      </a:r>
                      <a:endParaRPr lang="en-US" sz="1500" b="1" i="0" u="none" strike="noStrike" dirty="0">
                        <a:solidFill>
                          <a:srgbClr val="000000"/>
                        </a:solidFill>
                        <a:effectLst/>
                        <a:latin typeface="Calibri"/>
                      </a:endParaRPr>
                    </a:p>
                  </a:txBody>
                  <a:tcPr marL="9525" marR="9525" marT="12700" marB="0" anchor="b">
                    <a:solidFill>
                      <a:srgbClr val="FF0000"/>
                    </a:solidFill>
                  </a:tcPr>
                </a:tc>
                <a:tc>
                  <a:txBody>
                    <a:bodyPr/>
                    <a:lstStyle/>
                    <a:p>
                      <a:pPr algn="ctr" fontAlgn="b"/>
                      <a:r>
                        <a:rPr lang="en-US" sz="1500" b="1" u="none" strike="noStrike" dirty="0">
                          <a:effectLst/>
                        </a:rPr>
                        <a:t>8%</a:t>
                      </a:r>
                      <a:endParaRPr lang="en-US" sz="1500" b="1" i="0" u="none" strike="noStrike" dirty="0">
                        <a:solidFill>
                          <a:srgbClr val="000000"/>
                        </a:solidFill>
                        <a:effectLst/>
                        <a:latin typeface="Calibri"/>
                      </a:endParaRPr>
                    </a:p>
                  </a:txBody>
                  <a:tcPr marL="9525" marR="9525" marT="12700" marB="0" anchor="b">
                    <a:solidFill>
                      <a:srgbClr val="FF0000"/>
                    </a:solidFill>
                  </a:tcPr>
                </a:tc>
              </a:tr>
              <a:tr h="233788">
                <a:tc>
                  <a:txBody>
                    <a:bodyPr/>
                    <a:lstStyle/>
                    <a:p>
                      <a:pPr algn="l" fontAlgn="b"/>
                      <a:r>
                        <a:rPr lang="en-US" sz="1500" b="1" u="none" strike="noStrike" dirty="0">
                          <a:effectLst/>
                        </a:rPr>
                        <a:t>46222</a:t>
                      </a:r>
                      <a:endParaRPr lang="en-US" sz="1500" b="1" i="0" u="none" strike="noStrike" dirty="0">
                        <a:solidFill>
                          <a:srgbClr val="000000"/>
                        </a:solidFill>
                        <a:effectLst/>
                        <a:latin typeface="Calibri"/>
                      </a:endParaRPr>
                    </a:p>
                  </a:txBody>
                  <a:tcPr marL="9525" marR="9525" marT="12700" marB="0" anchor="b">
                    <a:solidFill>
                      <a:srgbClr val="FF0000"/>
                    </a:solidFill>
                  </a:tcPr>
                </a:tc>
                <a:tc>
                  <a:txBody>
                    <a:bodyPr/>
                    <a:lstStyle/>
                    <a:p>
                      <a:pPr algn="ctr" fontAlgn="b"/>
                      <a:r>
                        <a:rPr lang="en-US" sz="1500" b="1" u="none" strike="noStrike" dirty="0">
                          <a:effectLst/>
                        </a:rPr>
                        <a:t>48</a:t>
                      </a:r>
                      <a:endParaRPr lang="en-US" sz="1500" b="1" i="0" u="none" strike="noStrike" dirty="0">
                        <a:solidFill>
                          <a:srgbClr val="000000"/>
                        </a:solidFill>
                        <a:effectLst/>
                        <a:latin typeface="Calibri"/>
                      </a:endParaRPr>
                    </a:p>
                  </a:txBody>
                  <a:tcPr marL="9525" marR="9525" marT="12700" marB="0" anchor="b">
                    <a:solidFill>
                      <a:srgbClr val="FF0000"/>
                    </a:solidFill>
                  </a:tcPr>
                </a:tc>
                <a:tc>
                  <a:txBody>
                    <a:bodyPr/>
                    <a:lstStyle/>
                    <a:p>
                      <a:pPr algn="ctr" fontAlgn="b"/>
                      <a:r>
                        <a:rPr lang="en-US" sz="1500" b="1" u="none" strike="noStrike" dirty="0">
                          <a:effectLst/>
                        </a:rPr>
                        <a:t>8%</a:t>
                      </a:r>
                      <a:endParaRPr lang="en-US" sz="1500" b="1" i="0" u="none" strike="noStrike" dirty="0">
                        <a:solidFill>
                          <a:srgbClr val="000000"/>
                        </a:solidFill>
                        <a:effectLst/>
                        <a:latin typeface="Calibri"/>
                      </a:endParaRPr>
                    </a:p>
                  </a:txBody>
                  <a:tcPr marL="9525" marR="9525" marT="12700" marB="0" anchor="b">
                    <a:solidFill>
                      <a:srgbClr val="FF0000"/>
                    </a:solidFill>
                  </a:tcPr>
                </a:tc>
              </a:tr>
              <a:tr h="233788">
                <a:tc>
                  <a:txBody>
                    <a:bodyPr/>
                    <a:lstStyle/>
                    <a:p>
                      <a:pPr algn="l" fontAlgn="b"/>
                      <a:r>
                        <a:rPr lang="en-US" sz="1500" u="none" strike="noStrike" dirty="0">
                          <a:effectLst/>
                        </a:rPr>
                        <a:t>46203</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35</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6%</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46226</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35</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6%</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46235</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32</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5%</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46254</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31</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5%</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46219</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19</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3%</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46241</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18</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3%</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46224</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17</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3%</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46229</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14</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2%</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46202</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14</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2%</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46227</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13</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2%</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46221</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12</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2%</a:t>
                      </a:r>
                      <a:endParaRPr lang="en-US" sz="1500" b="0" i="0" u="none" strike="noStrike" dirty="0">
                        <a:solidFill>
                          <a:srgbClr val="000000"/>
                        </a:solidFill>
                        <a:effectLst/>
                        <a:latin typeface="Calibri"/>
                      </a:endParaRPr>
                    </a:p>
                  </a:txBody>
                  <a:tcPr marL="9525" marR="9525" marT="12700" marB="0" anchor="b"/>
                </a:tc>
              </a:tr>
              <a:tr h="233788">
                <a:tc>
                  <a:txBody>
                    <a:bodyPr/>
                    <a:lstStyle/>
                    <a:p>
                      <a:pPr algn="l" fontAlgn="b"/>
                      <a:r>
                        <a:rPr lang="en-US" sz="1500" u="none" strike="noStrike" dirty="0">
                          <a:effectLst/>
                        </a:rPr>
                        <a:t>46260</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11</a:t>
                      </a:r>
                      <a:endParaRPr lang="en-US" sz="1500" b="0" i="0" u="none" strike="noStrike" dirty="0">
                        <a:solidFill>
                          <a:srgbClr val="000000"/>
                        </a:solidFill>
                        <a:effectLst/>
                        <a:latin typeface="Calibri"/>
                      </a:endParaRPr>
                    </a:p>
                  </a:txBody>
                  <a:tcPr marL="9525" marR="9525" marT="12700" marB="0" anchor="b"/>
                </a:tc>
                <a:tc>
                  <a:txBody>
                    <a:bodyPr/>
                    <a:lstStyle/>
                    <a:p>
                      <a:pPr algn="ctr" fontAlgn="b"/>
                      <a:r>
                        <a:rPr lang="en-US" sz="1500" u="none" strike="noStrike" dirty="0">
                          <a:effectLst/>
                        </a:rPr>
                        <a:t>2%</a:t>
                      </a:r>
                      <a:endParaRPr lang="en-US" sz="1500" b="0" i="0" u="none" strike="noStrike" dirty="0">
                        <a:solidFill>
                          <a:srgbClr val="000000"/>
                        </a:solidFill>
                        <a:effectLst/>
                        <a:latin typeface="Calibri"/>
                      </a:endParaRPr>
                    </a:p>
                  </a:txBody>
                  <a:tcPr marL="9525" marR="9525" marT="12700" marB="0" anchor="b"/>
                </a:tc>
              </a:tr>
            </a:tbl>
          </a:graphicData>
        </a:graphic>
      </p:graphicFrame>
      <p:sp>
        <p:nvSpPr>
          <p:cNvPr id="3" name="Rectangle 2"/>
          <p:cNvSpPr/>
          <p:nvPr/>
        </p:nvSpPr>
        <p:spPr>
          <a:xfrm rot="5400000">
            <a:off x="164783" y="399953"/>
            <a:ext cx="923330" cy="883878"/>
          </a:xfrm>
          <a:prstGeom prst="rect">
            <a:avLst/>
          </a:prstGeom>
        </p:spPr>
        <p:txBody>
          <a:bodyPr vert="vert270" wrap="square">
            <a:spAutoFit/>
          </a:bodyPr>
          <a:lstStyle/>
          <a:p>
            <a:pPr algn="ctr"/>
            <a:r>
              <a:rPr lang="en-US" sz="1200" b="1" dirty="0">
                <a:solidFill>
                  <a:schemeClr val="tx2">
                    <a:lumMod val="75000"/>
                  </a:schemeClr>
                </a:solidFill>
              </a:rPr>
              <a:t>Criminal Homicides By Zip Code 2007-2012</a:t>
            </a:r>
          </a:p>
        </p:txBody>
      </p:sp>
      <p:sp>
        <p:nvSpPr>
          <p:cNvPr id="10" name="TextBox 9"/>
          <p:cNvSpPr txBox="1"/>
          <p:nvPr/>
        </p:nvSpPr>
        <p:spPr>
          <a:xfrm>
            <a:off x="3230031" y="5181600"/>
            <a:ext cx="1676400" cy="461665"/>
          </a:xfrm>
          <a:prstGeom prst="rect">
            <a:avLst/>
          </a:prstGeom>
          <a:noFill/>
        </p:spPr>
        <p:txBody>
          <a:bodyPr wrap="square" rtlCol="0">
            <a:spAutoFit/>
          </a:bodyPr>
          <a:lstStyle/>
          <a:p>
            <a:pPr algn="ctr"/>
            <a:r>
              <a:rPr lang="en-US" sz="1200" dirty="0" smtClean="0">
                <a:solidFill>
                  <a:schemeClr val="bg1"/>
                </a:solidFill>
              </a:rPr>
              <a:t>5 Zip Codes: 48% of all Criminal Homicides</a:t>
            </a:r>
            <a:endParaRPr lang="en-US" sz="1200" dirty="0">
              <a:solidFill>
                <a:schemeClr val="bg1"/>
              </a:solidFill>
            </a:endParaRPr>
          </a:p>
        </p:txBody>
      </p:sp>
    </p:spTree>
    <p:extLst>
      <p:ext uri="{BB962C8B-B14F-4D97-AF65-F5344CB8AC3E}">
        <p14:creationId xmlns:p14="http://schemas.microsoft.com/office/powerpoint/2010/main" val="134489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vert270"/>
          <a:lstStyle/>
          <a:p>
            <a:r>
              <a:rPr lang="en-US" sz="2800" dirty="0" smtClean="0">
                <a:solidFill>
                  <a:schemeClr val="tx1"/>
                </a:solidFill>
              </a:rPr>
              <a:t>Data Collection &amp; Analysis</a:t>
            </a:r>
            <a:endParaRPr lang="en-US" sz="2800" dirty="0">
              <a:solidFill>
                <a:schemeClr val="tx1"/>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2203AD2E-D384-4AB1-8556-C3617B8811CB}" type="slidenum">
              <a:rPr lang="en-US" smtClean="0"/>
              <a:t>11</a:t>
            </a:fld>
            <a:endParaRPr lang="en-US" dirty="0"/>
          </a:p>
        </p:txBody>
      </p:sp>
      <p:pic>
        <p:nvPicPr>
          <p:cNvPr id="5" name="Picture 2" descr="H:\Operations Division\Criminal Homicide Analysis\Criminal Homicides by Grid 2007 thru 20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44" r="21684"/>
          <a:stretch/>
        </p:blipFill>
        <p:spPr bwMode="auto">
          <a:xfrm>
            <a:off x="1068387" y="228600"/>
            <a:ext cx="4016374"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5400000">
            <a:off x="497701" y="523875"/>
            <a:ext cx="553998" cy="1346200"/>
          </a:xfrm>
          <a:prstGeom prst="rect">
            <a:avLst/>
          </a:prstGeom>
        </p:spPr>
        <p:txBody>
          <a:bodyPr vert="vert270" wrap="square">
            <a:spAutoFit/>
          </a:bodyPr>
          <a:lstStyle/>
          <a:p>
            <a:pPr algn="ctr"/>
            <a:r>
              <a:rPr lang="en-US" sz="1200" b="1" dirty="0">
                <a:solidFill>
                  <a:schemeClr val="tx2">
                    <a:lumMod val="75000"/>
                  </a:schemeClr>
                </a:solidFill>
              </a:rPr>
              <a:t>Criminal Homicide Concentrations</a:t>
            </a:r>
          </a:p>
        </p:txBody>
      </p:sp>
      <p:graphicFrame>
        <p:nvGraphicFramePr>
          <p:cNvPr id="7" name="Table 6"/>
          <p:cNvGraphicFramePr>
            <a:graphicFrameLocks noGrp="1"/>
          </p:cNvGraphicFramePr>
          <p:nvPr>
            <p:extLst>
              <p:ext uri="{D42A27DB-BD31-4B8C-83A1-F6EECF244321}">
                <p14:modId xmlns:p14="http://schemas.microsoft.com/office/powerpoint/2010/main" val="13046006"/>
              </p:ext>
            </p:extLst>
          </p:nvPr>
        </p:nvGraphicFramePr>
        <p:xfrm>
          <a:off x="199503" y="1828800"/>
          <a:ext cx="868884" cy="5518526"/>
        </p:xfrm>
        <a:graphic>
          <a:graphicData uri="http://schemas.openxmlformats.org/drawingml/2006/table">
            <a:tbl>
              <a:tblPr>
                <a:tableStyleId>{3C2FFA5D-87B4-456A-9821-1D502468CF0F}</a:tableStyleId>
              </a:tblPr>
              <a:tblGrid>
                <a:gridCol w="434442"/>
                <a:gridCol w="434442"/>
              </a:tblGrid>
              <a:tr h="212251">
                <a:tc>
                  <a:txBody>
                    <a:bodyPr/>
                    <a:lstStyle/>
                    <a:p>
                      <a:pPr algn="r" fontAlgn="b"/>
                      <a:r>
                        <a:rPr lang="en-US" sz="1300" u="none" strike="noStrike" dirty="0" smtClean="0">
                          <a:effectLst/>
                        </a:rPr>
                        <a:t>Grid</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smtClean="0">
                          <a:effectLst/>
                        </a:rPr>
                        <a:t>Count</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1297</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12</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1144</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10</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925</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9</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1194</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9</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1235</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9</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1005</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8</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1143</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7</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927</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7</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1243</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6</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1151</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6</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971</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6</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1224</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6</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1296</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6</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1152</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6</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1193</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6</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1192</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6</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1236</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6</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1239</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5</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1301</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5</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1146</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5</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788</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5</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924</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5</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1237</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5</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1102</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5</a:t>
                      </a:r>
                      <a:endParaRPr lang="en-US" sz="1300" b="0" i="0" u="none" strike="noStrike" dirty="0">
                        <a:solidFill>
                          <a:srgbClr val="000000"/>
                        </a:solidFill>
                        <a:effectLst/>
                        <a:latin typeface="Calibri"/>
                      </a:endParaRPr>
                    </a:p>
                  </a:txBody>
                  <a:tcPr marL="6788" marR="6788" marT="9051" marB="0" anchor="b"/>
                </a:tc>
              </a:tr>
              <a:tr h="212251">
                <a:tc>
                  <a:txBody>
                    <a:bodyPr/>
                    <a:lstStyle/>
                    <a:p>
                      <a:pPr algn="r" fontAlgn="b"/>
                      <a:r>
                        <a:rPr lang="en-US" sz="1300" u="none" strike="noStrike" dirty="0">
                          <a:effectLst/>
                        </a:rPr>
                        <a:t>1241</a:t>
                      </a:r>
                      <a:endParaRPr lang="en-US" sz="1300" b="0" i="0" u="none" strike="noStrike" dirty="0">
                        <a:solidFill>
                          <a:srgbClr val="000000"/>
                        </a:solidFill>
                        <a:effectLst/>
                        <a:latin typeface="Calibri"/>
                      </a:endParaRPr>
                    </a:p>
                  </a:txBody>
                  <a:tcPr marL="6788" marR="6788" marT="9051" marB="0" anchor="b"/>
                </a:tc>
                <a:tc>
                  <a:txBody>
                    <a:bodyPr/>
                    <a:lstStyle/>
                    <a:p>
                      <a:pPr algn="r" fontAlgn="b"/>
                      <a:r>
                        <a:rPr lang="en-US" sz="1300" u="none" strike="noStrike" dirty="0">
                          <a:effectLst/>
                        </a:rPr>
                        <a:t>5</a:t>
                      </a:r>
                      <a:endParaRPr lang="en-US" sz="1300" b="0" i="0" u="none" strike="noStrike" dirty="0">
                        <a:solidFill>
                          <a:srgbClr val="000000"/>
                        </a:solidFill>
                        <a:effectLst/>
                        <a:latin typeface="Calibri"/>
                      </a:endParaRPr>
                    </a:p>
                  </a:txBody>
                  <a:tcPr marL="6788" marR="6788" marT="9051" marB="0" anchor="b"/>
                </a:tc>
              </a:tr>
            </a:tbl>
          </a:graphicData>
        </a:graphic>
      </p:graphicFrame>
      <p:sp>
        <p:nvSpPr>
          <p:cNvPr id="6" name="TextBox 5"/>
          <p:cNvSpPr txBox="1"/>
          <p:nvPr/>
        </p:nvSpPr>
        <p:spPr>
          <a:xfrm>
            <a:off x="1295400" y="4572000"/>
            <a:ext cx="3581400" cy="1107996"/>
          </a:xfrm>
          <a:prstGeom prst="rect">
            <a:avLst/>
          </a:prstGeom>
          <a:noFill/>
        </p:spPr>
        <p:txBody>
          <a:bodyPr wrap="square" rtlCol="0">
            <a:spAutoFit/>
          </a:bodyPr>
          <a:lstStyle/>
          <a:p>
            <a:r>
              <a:rPr lang="en-US" sz="1200" dirty="0">
                <a:solidFill>
                  <a:schemeClr val="bg1"/>
                </a:solidFill>
              </a:rPr>
              <a:t>Homicides are geographically </a:t>
            </a:r>
            <a:r>
              <a:rPr lang="en-US" sz="1200" dirty="0" smtClean="0">
                <a:solidFill>
                  <a:schemeClr val="bg1"/>
                </a:solidFill>
              </a:rPr>
              <a:t>concentrated. The </a:t>
            </a:r>
            <a:r>
              <a:rPr lang="en-US" sz="1200" dirty="0">
                <a:solidFill>
                  <a:schemeClr val="bg1"/>
                </a:solidFill>
              </a:rPr>
              <a:t>red and purple grids represent just 1.5% of </a:t>
            </a:r>
            <a:r>
              <a:rPr lang="en-US" sz="1200" dirty="0" smtClean="0">
                <a:solidFill>
                  <a:schemeClr val="bg1"/>
                </a:solidFill>
              </a:rPr>
              <a:t>IMPD’s service area </a:t>
            </a:r>
            <a:r>
              <a:rPr lang="en-US" sz="1200" dirty="0">
                <a:solidFill>
                  <a:schemeClr val="bg1"/>
                </a:solidFill>
              </a:rPr>
              <a:t>but account for nearly 35% of all homicides since 2007.</a:t>
            </a:r>
          </a:p>
          <a:p>
            <a:endParaRPr lang="en-US" dirty="0"/>
          </a:p>
        </p:txBody>
      </p:sp>
    </p:spTree>
    <p:extLst>
      <p:ext uri="{BB962C8B-B14F-4D97-AF65-F5344CB8AC3E}">
        <p14:creationId xmlns:p14="http://schemas.microsoft.com/office/powerpoint/2010/main" val="259490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vert270"/>
          <a:lstStyle/>
          <a:p>
            <a:r>
              <a:rPr lang="en-US" sz="2800" dirty="0" smtClean="0">
                <a:solidFill>
                  <a:schemeClr val="tx1"/>
                </a:solidFill>
              </a:rPr>
              <a:t>Data Collection &amp; Analysis</a:t>
            </a:r>
            <a:endParaRPr lang="en-US" sz="2800" dirty="0">
              <a:solidFill>
                <a:schemeClr val="tx1"/>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2203AD2E-D384-4AB1-8556-C3617B8811CB}" type="slidenum">
              <a:rPr lang="en-US" smtClean="0"/>
              <a:t>12</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914400" y="539750"/>
            <a:ext cx="4268849" cy="4187952"/>
          </a:xfrm>
          <a:prstGeom prst="rect">
            <a:avLst/>
          </a:prstGeom>
          <a:noFill/>
          <a:ln w="6350">
            <a:solidFill>
              <a:schemeClr val="tx1"/>
            </a:solidFill>
            <a:miter lim="800000"/>
            <a:headEnd/>
            <a:tailEnd/>
          </a:ln>
          <a:effectLst>
            <a:outerShdw blurRad="50800" dist="50800" dir="5400000" algn="ctr" rotWithShape="0">
              <a:srgbClr val="000000">
                <a:alpha val="97000"/>
              </a:srgbClr>
            </a:outerShdw>
          </a:effectLst>
        </p:spPr>
      </p:pic>
      <p:sp>
        <p:nvSpPr>
          <p:cNvPr id="3" name="Rectangle 2"/>
          <p:cNvSpPr/>
          <p:nvPr/>
        </p:nvSpPr>
        <p:spPr>
          <a:xfrm>
            <a:off x="914398" y="253226"/>
            <a:ext cx="4268849" cy="276999"/>
          </a:xfrm>
          <a:prstGeom prst="rect">
            <a:avLst/>
          </a:prstGeom>
        </p:spPr>
        <p:txBody>
          <a:bodyPr wrap="square">
            <a:spAutoFit/>
          </a:bodyPr>
          <a:lstStyle/>
          <a:p>
            <a:pPr algn="ctr"/>
            <a:r>
              <a:rPr lang="en-US" sz="1200" b="1" dirty="0">
                <a:solidFill>
                  <a:schemeClr val="tx2">
                    <a:lumMod val="75000"/>
                  </a:schemeClr>
                </a:solidFill>
              </a:rPr>
              <a:t>2013 Criminal Homicide Locations</a:t>
            </a:r>
          </a:p>
        </p:txBody>
      </p:sp>
      <p:graphicFrame>
        <p:nvGraphicFramePr>
          <p:cNvPr id="10" name="Chart 9"/>
          <p:cNvGraphicFramePr/>
          <p:nvPr>
            <p:extLst>
              <p:ext uri="{D42A27DB-BD31-4B8C-83A1-F6EECF244321}">
                <p14:modId xmlns:p14="http://schemas.microsoft.com/office/powerpoint/2010/main" val="3617135293"/>
              </p:ext>
            </p:extLst>
          </p:nvPr>
        </p:nvGraphicFramePr>
        <p:xfrm>
          <a:off x="691822" y="5334000"/>
          <a:ext cx="4475926"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rot="5400000">
            <a:off x="2749858" y="2905076"/>
            <a:ext cx="369332" cy="4497448"/>
          </a:xfrm>
          <a:prstGeom prst="rect">
            <a:avLst/>
          </a:prstGeom>
        </p:spPr>
        <p:txBody>
          <a:bodyPr vert="vert270" wrap="square">
            <a:spAutoFit/>
          </a:bodyPr>
          <a:lstStyle/>
          <a:p>
            <a:pPr algn="ctr"/>
            <a:r>
              <a:rPr lang="en-US" sz="1200" b="1" dirty="0">
                <a:solidFill>
                  <a:schemeClr val="tx2">
                    <a:lumMod val="75000"/>
                  </a:schemeClr>
                </a:solidFill>
              </a:rPr>
              <a:t>2013 </a:t>
            </a:r>
            <a:r>
              <a:rPr lang="en-US" sz="1200" b="1" dirty="0" smtClean="0">
                <a:solidFill>
                  <a:schemeClr val="tx2">
                    <a:lumMod val="75000"/>
                  </a:schemeClr>
                </a:solidFill>
              </a:rPr>
              <a:t>Criminal Homicide </a:t>
            </a:r>
            <a:r>
              <a:rPr lang="en-US" sz="1200" b="1" dirty="0">
                <a:solidFill>
                  <a:schemeClr val="tx2">
                    <a:lumMod val="75000"/>
                  </a:schemeClr>
                </a:solidFill>
              </a:rPr>
              <a:t>Motive</a:t>
            </a:r>
          </a:p>
        </p:txBody>
      </p:sp>
    </p:spTree>
    <p:extLst>
      <p:ext uri="{BB962C8B-B14F-4D97-AF65-F5344CB8AC3E}">
        <p14:creationId xmlns:p14="http://schemas.microsoft.com/office/powerpoint/2010/main" val="2650385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410200" y="304800"/>
            <a:ext cx="1200151" cy="2194560"/>
          </a:xfrm>
        </p:spPr>
        <p:txBody>
          <a:bodyPr vert="vert270">
            <a:normAutofit/>
          </a:bodyPr>
          <a:lstStyle/>
          <a:p>
            <a:r>
              <a:rPr lang="en-US" sz="2800" dirty="0">
                <a:solidFill>
                  <a:schemeClr val="bg1"/>
                </a:solidFill>
              </a:rPr>
              <a:t>WORK PLANS</a:t>
            </a:r>
          </a:p>
        </p:txBody>
      </p:sp>
      <p:sp>
        <p:nvSpPr>
          <p:cNvPr id="2" name="Slide Number Placeholder 1"/>
          <p:cNvSpPr>
            <a:spLocks noGrp="1"/>
          </p:cNvSpPr>
          <p:nvPr>
            <p:ph type="sldNum" sz="quarter" idx="11"/>
          </p:nvPr>
        </p:nvSpPr>
        <p:spPr/>
        <p:txBody>
          <a:bodyPr/>
          <a:lstStyle/>
          <a:p>
            <a:fld id="{2203AD2E-D384-4AB1-8556-C3617B8811CB}" type="slidenum">
              <a:rPr lang="en-US" smtClean="0"/>
              <a:t>13</a:t>
            </a:fld>
            <a:endParaRPr lang="en-US"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84052" y="304800"/>
            <a:ext cx="4921348" cy="1631216"/>
          </a:xfrm>
          <a:prstGeom prst="rect">
            <a:avLst/>
          </a:prstGeom>
          <a:noFill/>
        </p:spPr>
        <p:txBody>
          <a:bodyPr wrap="square" rtlCol="0">
            <a:spAutoFit/>
          </a:bodyPr>
          <a:lstStyle/>
          <a:p>
            <a:r>
              <a:rPr lang="en-US" sz="1100" dirty="0" smtClean="0"/>
              <a:t>Several researchers have stated the root causes of crime include economic factors and poverty, social environment and family structure. The following work plans address all three root causes and provide goals, strategies, action steps, measures, potential partners and timelines to ensure Indianapolis becomes a safer city. Work plans are organized by four key goals adapted from the </a:t>
            </a:r>
            <a:r>
              <a:rPr lang="en-US" sz="1100" i="1" dirty="0" smtClean="0"/>
              <a:t>Memphis Gun Down Plan </a:t>
            </a:r>
            <a:r>
              <a:rPr lang="en-US" sz="1100" dirty="0" smtClean="0"/>
              <a:t>and the </a:t>
            </a:r>
            <a:r>
              <a:rPr lang="en-US" sz="1100" i="1" dirty="0"/>
              <a:t>Blueprint for Action: Preventing Youth Violence in Minneapolis</a:t>
            </a:r>
            <a:r>
              <a:rPr lang="en-US" sz="1100" i="1" dirty="0" smtClean="0"/>
              <a:t> </a:t>
            </a:r>
            <a:r>
              <a:rPr lang="en-US" sz="1100" dirty="0" smtClean="0"/>
              <a:t>and including: Suppression, Community Mobilization, Advocacy and Awareness and Intervention and Prevention.</a:t>
            </a:r>
          </a:p>
          <a:p>
            <a:endParaRPr lang="en-US" sz="1200" dirty="0">
              <a:solidFill>
                <a:schemeClr val="bg1"/>
              </a:solidFill>
            </a:endParaRPr>
          </a:p>
        </p:txBody>
      </p:sp>
      <p:pic>
        <p:nvPicPr>
          <p:cNvPr id="10242" name="Picture 2" descr="https://encrypted-tbn3.gstatic.com/images?q=tbn:ANd9GcRRhbaTqXokusrSkTnxM4Bk2ebX9tMaEXGwos2XWXoD-lCzakwFuA"/>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13821"/>
          <a:stretch/>
        </p:blipFill>
        <p:spPr bwMode="auto">
          <a:xfrm>
            <a:off x="1186143" y="1913330"/>
            <a:ext cx="3140917" cy="19939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93310" y="1676400"/>
            <a:ext cx="3352800" cy="307777"/>
          </a:xfrm>
          <a:prstGeom prst="rect">
            <a:avLst/>
          </a:prstGeom>
          <a:noFill/>
        </p:spPr>
        <p:txBody>
          <a:bodyPr wrap="square" rtlCol="0">
            <a:spAutoFit/>
          </a:bodyPr>
          <a:lstStyle/>
          <a:p>
            <a:pPr algn="ctr"/>
            <a:r>
              <a:rPr lang="en-US" sz="1400" dirty="0" smtClean="0"/>
              <a:t>CRIME</a:t>
            </a:r>
            <a:endParaRPr lang="en-US" sz="1400" dirty="0"/>
          </a:p>
        </p:txBody>
      </p:sp>
      <p:sp>
        <p:nvSpPr>
          <p:cNvPr id="13" name="TextBox 12"/>
          <p:cNvSpPr txBox="1"/>
          <p:nvPr/>
        </p:nvSpPr>
        <p:spPr>
          <a:xfrm rot="5400000">
            <a:off x="470089" y="3200401"/>
            <a:ext cx="1046440" cy="1066799"/>
          </a:xfrm>
          <a:prstGeom prst="rect">
            <a:avLst/>
          </a:prstGeom>
          <a:noFill/>
        </p:spPr>
        <p:txBody>
          <a:bodyPr vert="vert270" wrap="square" rtlCol="0">
            <a:spAutoFit/>
          </a:bodyPr>
          <a:lstStyle/>
          <a:p>
            <a:r>
              <a:rPr lang="en-US" sz="1000" dirty="0" smtClean="0"/>
              <a:t>Economic factors and poverty (EFP)</a:t>
            </a:r>
            <a:endParaRPr lang="en-US" sz="1000" dirty="0"/>
          </a:p>
        </p:txBody>
      </p:sp>
      <p:sp>
        <p:nvSpPr>
          <p:cNvPr id="15" name="TextBox 14"/>
          <p:cNvSpPr txBox="1"/>
          <p:nvPr/>
        </p:nvSpPr>
        <p:spPr>
          <a:xfrm rot="5400000">
            <a:off x="2392710" y="3373876"/>
            <a:ext cx="553998" cy="1066799"/>
          </a:xfrm>
          <a:prstGeom prst="rect">
            <a:avLst/>
          </a:prstGeom>
          <a:noFill/>
        </p:spPr>
        <p:txBody>
          <a:bodyPr vert="vert270" wrap="square" rtlCol="0">
            <a:spAutoFit/>
          </a:bodyPr>
          <a:lstStyle/>
          <a:p>
            <a:pPr algn="ctr"/>
            <a:r>
              <a:rPr lang="en-US" sz="1000" dirty="0" smtClean="0"/>
              <a:t>Social Environment (SE</a:t>
            </a:r>
            <a:r>
              <a:rPr lang="en-US" sz="1400" dirty="0" smtClean="0"/>
              <a:t>)</a:t>
            </a:r>
            <a:endParaRPr lang="en-US" sz="1400" dirty="0"/>
          </a:p>
        </p:txBody>
      </p:sp>
      <p:sp>
        <p:nvSpPr>
          <p:cNvPr id="16" name="TextBox 15"/>
          <p:cNvSpPr txBox="1"/>
          <p:nvPr/>
        </p:nvSpPr>
        <p:spPr>
          <a:xfrm rot="5400000">
            <a:off x="3944778" y="3200400"/>
            <a:ext cx="492443" cy="1066799"/>
          </a:xfrm>
          <a:prstGeom prst="rect">
            <a:avLst/>
          </a:prstGeom>
          <a:noFill/>
        </p:spPr>
        <p:txBody>
          <a:bodyPr vert="vert270" wrap="square" rtlCol="0">
            <a:spAutoFit/>
          </a:bodyPr>
          <a:lstStyle/>
          <a:p>
            <a:r>
              <a:rPr lang="en-US" sz="1000" dirty="0" smtClean="0"/>
              <a:t>Family</a:t>
            </a:r>
          </a:p>
          <a:p>
            <a:r>
              <a:rPr lang="en-US" sz="1000" dirty="0" smtClean="0"/>
              <a:t> Structure (FS)</a:t>
            </a:r>
            <a:endParaRPr lang="en-US" sz="1000" dirty="0"/>
          </a:p>
        </p:txBody>
      </p:sp>
      <p:sp>
        <p:nvSpPr>
          <p:cNvPr id="17" name="Rectangle 16"/>
          <p:cNvSpPr/>
          <p:nvPr/>
        </p:nvSpPr>
        <p:spPr>
          <a:xfrm>
            <a:off x="184052" y="4184275"/>
            <a:ext cx="4997548" cy="6509474"/>
          </a:xfrm>
          <a:prstGeom prst="rect">
            <a:avLst/>
          </a:prstGeom>
        </p:spPr>
        <p:txBody>
          <a:bodyPr wrap="square" numCol="2" spcCol="182880">
            <a:spAutoFit/>
          </a:bodyPr>
          <a:lstStyle/>
          <a:p>
            <a:r>
              <a:rPr lang="en-US" sz="1200" b="1" dirty="0" smtClean="0">
                <a:solidFill>
                  <a:schemeClr val="bg1"/>
                </a:solidFill>
              </a:rPr>
              <a:t>GOALS &amp; STRATEGIES</a:t>
            </a:r>
          </a:p>
          <a:p>
            <a:pPr>
              <a:spcBef>
                <a:spcPts val="600"/>
              </a:spcBef>
            </a:pPr>
            <a:r>
              <a:rPr lang="en-US" sz="1000" b="1" dirty="0" smtClean="0"/>
              <a:t>Intervention </a:t>
            </a:r>
            <a:r>
              <a:rPr lang="en-US" sz="1000" b="1" dirty="0"/>
              <a:t>and </a:t>
            </a:r>
            <a:r>
              <a:rPr lang="en-US" sz="1000" b="1" dirty="0" smtClean="0"/>
              <a:t>Prevention - </a:t>
            </a:r>
            <a:r>
              <a:rPr lang="en-US" sz="1000" dirty="0" smtClean="0">
                <a:cs typeface="Arial" panose="020B0604020202020204" pitchFamily="34" charset="0"/>
              </a:rPr>
              <a:t>Creating </a:t>
            </a:r>
            <a:r>
              <a:rPr lang="en-US" sz="1000" dirty="0">
                <a:cs typeface="Arial" panose="020B0604020202020204" pitchFamily="34" charset="0"/>
              </a:rPr>
              <a:t>parental supports, connecting youth with mentors, keeping young people in school and identifying triggers to prevent violence and </a:t>
            </a:r>
            <a:r>
              <a:rPr lang="en-US" sz="1000" dirty="0" smtClean="0">
                <a:cs typeface="Arial" panose="020B0604020202020204" pitchFamily="34" charset="0"/>
              </a:rPr>
              <a:t>crime</a:t>
            </a:r>
          </a:p>
          <a:p>
            <a:pPr marL="228600" indent="-228600">
              <a:buFont typeface="+mj-lt"/>
              <a:buAutoNum type="arabicPeriod"/>
            </a:pPr>
            <a:r>
              <a:rPr lang="en-US" sz="1000" dirty="0"/>
              <a:t>Establish and </a:t>
            </a:r>
            <a:r>
              <a:rPr lang="en-US" sz="1000" dirty="0" smtClean="0"/>
              <a:t>fund </a:t>
            </a:r>
            <a:r>
              <a:rPr lang="en-US" sz="1000" dirty="0"/>
              <a:t>effective parent training programs for young parents and parents of challenging </a:t>
            </a:r>
            <a:r>
              <a:rPr lang="en-US" sz="1000" dirty="0" smtClean="0"/>
              <a:t>youth (FS, EFP)</a:t>
            </a:r>
          </a:p>
          <a:p>
            <a:pPr marL="228600" indent="-228600">
              <a:buFont typeface="+mj-lt"/>
              <a:buAutoNum type="arabicPeriod"/>
            </a:pPr>
            <a:r>
              <a:rPr lang="en-US" sz="1000" dirty="0"/>
              <a:t>Enhance agency collaboration among recipients of the Indianapolis Foundation Community Crime Prevention and City of Indianapolis Department of Public Safety </a:t>
            </a:r>
            <a:r>
              <a:rPr lang="en-US" sz="1000" dirty="0" smtClean="0"/>
              <a:t>grants, and other existing agencies (SE, EFP)</a:t>
            </a:r>
          </a:p>
          <a:p>
            <a:pPr marL="228600" indent="-228600">
              <a:buFont typeface="+mj-lt"/>
              <a:buAutoNum type="arabicPeriod"/>
            </a:pPr>
            <a:r>
              <a:rPr lang="en-US" sz="1000" dirty="0"/>
              <a:t>Provide </a:t>
            </a:r>
            <a:r>
              <a:rPr lang="en-US" sz="1000" dirty="0" smtClean="0"/>
              <a:t>mentorships, </a:t>
            </a:r>
            <a:r>
              <a:rPr lang="en-US" sz="1000" dirty="0"/>
              <a:t>educational support and enrichment activities through existing agencies that yield measurable </a:t>
            </a:r>
            <a:r>
              <a:rPr lang="en-US" sz="1000" dirty="0" smtClean="0"/>
              <a:t>results (EFP, FS, SE)</a:t>
            </a:r>
          </a:p>
          <a:p>
            <a:pPr>
              <a:spcBef>
                <a:spcPts val="600"/>
              </a:spcBef>
            </a:pPr>
            <a:r>
              <a:rPr lang="en-US" sz="1000" b="1" dirty="0" smtClean="0"/>
              <a:t>Community Mobilization </a:t>
            </a:r>
            <a:r>
              <a:rPr lang="en-US" sz="1000" dirty="0" smtClean="0"/>
              <a:t>- </a:t>
            </a:r>
            <a:r>
              <a:rPr lang="en-US" sz="1000" dirty="0" smtClean="0">
                <a:cs typeface="Arial" panose="020B0604020202020204" pitchFamily="34" charset="0"/>
              </a:rPr>
              <a:t>Creating </a:t>
            </a:r>
            <a:r>
              <a:rPr lang="en-US" sz="1000" dirty="0">
                <a:cs typeface="Arial" panose="020B0604020202020204" pitchFamily="34" charset="0"/>
              </a:rPr>
              <a:t>a community value system and ways to engage residents in activities such as neighborhood crime watches and other prevention </a:t>
            </a:r>
            <a:r>
              <a:rPr lang="en-US" sz="1000" dirty="0" smtClean="0">
                <a:cs typeface="Arial" panose="020B0604020202020204" pitchFamily="34" charset="0"/>
              </a:rPr>
              <a:t>programs</a:t>
            </a:r>
          </a:p>
          <a:p>
            <a:pPr marL="228600" indent="-228600">
              <a:buFont typeface="+mj-lt"/>
              <a:buAutoNum type="arabicPeriod"/>
            </a:pPr>
            <a:endParaRPr lang="en-US" sz="1000" dirty="0">
              <a:cs typeface="Arial" panose="020B0604020202020204" pitchFamily="34" charset="0"/>
            </a:endParaRPr>
          </a:p>
          <a:p>
            <a:pPr marL="228600" lvl="0" indent="-228600">
              <a:buFont typeface="+mj-lt"/>
              <a:buAutoNum type="arabicPeriod"/>
            </a:pPr>
            <a:r>
              <a:rPr lang="en-US" sz="1000" dirty="0"/>
              <a:t>Create, promote and protect community </a:t>
            </a:r>
            <a:r>
              <a:rPr lang="en-US" sz="1000" dirty="0" smtClean="0"/>
              <a:t>values (EFP, FS, SE)</a:t>
            </a:r>
          </a:p>
          <a:p>
            <a:pPr marL="228600" lvl="0" indent="-228600">
              <a:buFont typeface="+mj-lt"/>
              <a:buAutoNum type="arabicPeriod"/>
            </a:pPr>
            <a:endParaRPr lang="en-US" sz="1000" dirty="0"/>
          </a:p>
          <a:p>
            <a:pPr marL="228600" lvl="0" indent="-228600">
              <a:buFont typeface="+mj-lt"/>
              <a:buAutoNum type="arabicPeriod"/>
            </a:pPr>
            <a:endParaRPr lang="en-US" sz="1000" dirty="0" smtClean="0"/>
          </a:p>
          <a:p>
            <a:pPr marL="228600" lvl="0" indent="-228600">
              <a:buFont typeface="+mj-lt"/>
              <a:buAutoNum type="arabicPeriod"/>
            </a:pPr>
            <a:endParaRPr lang="en-US" sz="1000" dirty="0"/>
          </a:p>
          <a:p>
            <a:pPr marL="228600" lvl="0" indent="-228600">
              <a:buFont typeface="+mj-lt"/>
              <a:buAutoNum type="arabicPeriod"/>
            </a:pPr>
            <a:endParaRPr lang="en-US" sz="1000" dirty="0" smtClean="0"/>
          </a:p>
          <a:p>
            <a:pPr marL="228600" lvl="0" indent="-228600">
              <a:buFont typeface="+mj-lt"/>
              <a:buAutoNum type="arabicPeriod"/>
            </a:pPr>
            <a:endParaRPr lang="en-US" sz="1000" dirty="0" smtClean="0"/>
          </a:p>
          <a:p>
            <a:pPr marL="228600" lvl="0" indent="-228600">
              <a:buFont typeface="+mj-lt"/>
              <a:buAutoNum type="arabicPeriod"/>
            </a:pPr>
            <a:endParaRPr lang="en-US" sz="1000" dirty="0"/>
          </a:p>
          <a:p>
            <a:pPr marL="228600" lvl="0" indent="-228600">
              <a:buFont typeface="+mj-lt"/>
              <a:buAutoNum type="arabicPeriod"/>
            </a:pPr>
            <a:endParaRPr lang="en-US" sz="1000" dirty="0" smtClean="0"/>
          </a:p>
          <a:p>
            <a:pPr marL="228600" lvl="0" indent="-228600">
              <a:buFont typeface="+mj-lt"/>
              <a:buAutoNum type="arabicPeriod"/>
            </a:pPr>
            <a:endParaRPr lang="en-US" sz="1000" dirty="0" smtClean="0"/>
          </a:p>
          <a:p>
            <a:pPr marL="228600" lvl="0" indent="-228600">
              <a:buFont typeface="+mj-lt"/>
              <a:buAutoNum type="arabicPeriod"/>
            </a:pPr>
            <a:endParaRPr lang="en-US" sz="1000" dirty="0"/>
          </a:p>
          <a:p>
            <a:pPr marL="228600" lvl="0" indent="-228600">
              <a:buFont typeface="+mj-lt"/>
              <a:buAutoNum type="arabicPeriod"/>
            </a:pPr>
            <a:endParaRPr lang="en-US" sz="1000" dirty="0" smtClean="0"/>
          </a:p>
          <a:p>
            <a:pPr marL="228600" lvl="0" indent="-228600">
              <a:buFont typeface="+mj-lt"/>
              <a:buAutoNum type="arabicPeriod"/>
            </a:pPr>
            <a:endParaRPr lang="en-US" sz="1000" dirty="0" smtClean="0"/>
          </a:p>
          <a:p>
            <a:pPr marL="228600" lvl="0" indent="-228600">
              <a:buFont typeface="+mj-lt"/>
              <a:buAutoNum type="arabicPeriod"/>
            </a:pPr>
            <a:endParaRPr lang="en-US" sz="1000" dirty="0"/>
          </a:p>
          <a:p>
            <a:pPr marL="228600" indent="-228600">
              <a:buFont typeface="+mj-lt"/>
              <a:buAutoNum type="arabicPeriod"/>
            </a:pPr>
            <a:r>
              <a:rPr lang="en-US" sz="1000" dirty="0"/>
              <a:t>Organize and/or enhance neighborhood programs in which neighbors come together to learn how to protect self, family, home and </a:t>
            </a:r>
            <a:r>
              <a:rPr lang="en-US" sz="1000" dirty="0" smtClean="0"/>
              <a:t>property (SE, FS)</a:t>
            </a:r>
            <a:endParaRPr lang="en-US" sz="1000" dirty="0">
              <a:latin typeface="Calibri"/>
              <a:ea typeface="Calibri"/>
              <a:cs typeface="Times New Roman"/>
            </a:endParaRPr>
          </a:p>
          <a:p>
            <a:pPr>
              <a:spcBef>
                <a:spcPts val="600"/>
              </a:spcBef>
            </a:pPr>
            <a:r>
              <a:rPr lang="en-US" sz="1000" b="1" dirty="0" smtClean="0"/>
              <a:t>Suppression</a:t>
            </a:r>
            <a:r>
              <a:rPr lang="en-US" sz="1000" dirty="0"/>
              <a:t> </a:t>
            </a:r>
            <a:r>
              <a:rPr lang="en-US" sz="1000" dirty="0" smtClean="0"/>
              <a:t>- </a:t>
            </a:r>
            <a:r>
              <a:rPr lang="en-US" sz="1000" dirty="0" smtClean="0">
                <a:cs typeface="Arial" panose="020B0604020202020204" pitchFamily="34" charset="0"/>
              </a:rPr>
              <a:t>Connecting communities and improving relations with local law enforcement to develop more effective community policing methods</a:t>
            </a:r>
          </a:p>
          <a:p>
            <a:pPr marL="228600" lvl="1" indent="-228600">
              <a:buFont typeface="+mj-lt"/>
              <a:buAutoNum type="arabicPeriod"/>
            </a:pPr>
            <a:r>
              <a:rPr lang="en-US" altLang="en-US" sz="1000" dirty="0" smtClean="0"/>
              <a:t>Improve </a:t>
            </a:r>
            <a:r>
              <a:rPr lang="en-US" altLang="en-US" sz="1000" dirty="0"/>
              <a:t>cooperation and understanding between the police and their </a:t>
            </a:r>
            <a:r>
              <a:rPr lang="en-US" altLang="en-US" sz="1000" dirty="0" smtClean="0"/>
              <a:t>community (SE)</a:t>
            </a:r>
          </a:p>
          <a:p>
            <a:pPr marL="228600" lvl="1" indent="-228600">
              <a:buFont typeface="+mj-lt"/>
              <a:buAutoNum type="arabicPeriod"/>
            </a:pPr>
            <a:r>
              <a:rPr lang="en-US" sz="1000" dirty="0" smtClean="0"/>
              <a:t>Educate </a:t>
            </a:r>
            <a:r>
              <a:rPr lang="en-US" sz="1000" dirty="0"/>
              <a:t>citizens on their rights and the role and responsibility of law enforcement </a:t>
            </a:r>
            <a:r>
              <a:rPr lang="en-US" sz="1000" dirty="0" smtClean="0"/>
              <a:t>officers (SE)</a:t>
            </a:r>
          </a:p>
          <a:p>
            <a:pPr marL="228600" lvl="1" indent="-228600">
              <a:buFont typeface="+mj-lt"/>
              <a:buAutoNum type="arabicPeriod"/>
            </a:pPr>
            <a:r>
              <a:rPr lang="en-US" sz="1000" dirty="0"/>
              <a:t>Utilize foot patrols to improve community relations and suppress or prevent </a:t>
            </a:r>
            <a:r>
              <a:rPr lang="en-US" sz="1000" dirty="0" smtClean="0"/>
              <a:t>crime (SE)</a:t>
            </a:r>
          </a:p>
          <a:p>
            <a:pPr marL="228600" lvl="1" indent="-228600">
              <a:buFont typeface="+mj-lt"/>
              <a:buAutoNum type="arabicPeriod"/>
            </a:pPr>
            <a:r>
              <a:rPr lang="en-US" sz="1000" dirty="0"/>
              <a:t>Ensure law enforcement officers are culturally </a:t>
            </a:r>
            <a:r>
              <a:rPr lang="en-US" sz="1000" dirty="0" smtClean="0"/>
              <a:t>competent (SE)</a:t>
            </a:r>
          </a:p>
          <a:p>
            <a:pPr marL="0" lvl="1">
              <a:spcBef>
                <a:spcPts val="600"/>
              </a:spcBef>
            </a:pPr>
            <a:r>
              <a:rPr lang="en-US" sz="1000" b="1" dirty="0" smtClean="0"/>
              <a:t>Advocacy &amp; Awareness -  </a:t>
            </a:r>
            <a:r>
              <a:rPr lang="en-US" sz="1000" dirty="0" smtClean="0">
                <a:cs typeface="Arial" panose="020B0604020202020204" pitchFamily="34" charset="0"/>
              </a:rPr>
              <a:t>Coordinating</a:t>
            </a:r>
            <a:r>
              <a:rPr lang="en-US" sz="1000" dirty="0">
                <a:cs typeface="Arial" panose="020B0604020202020204" pitchFamily="34" charset="0"/>
              </a:rPr>
              <a:t>, proposing and advocating for legislative and policy-related changes necessary to promote a safer community for all </a:t>
            </a:r>
            <a:r>
              <a:rPr lang="en-US" sz="1000" dirty="0" smtClean="0">
                <a:cs typeface="Arial" panose="020B0604020202020204" pitchFamily="34" charset="0"/>
              </a:rPr>
              <a:t>residents</a:t>
            </a:r>
          </a:p>
          <a:p>
            <a:pPr marL="228600" lvl="1" indent="-228600">
              <a:buFont typeface="+mj-lt"/>
              <a:buAutoNum type="arabicPeriod"/>
            </a:pPr>
            <a:r>
              <a:rPr lang="en-US" sz="1000" dirty="0" smtClean="0">
                <a:cs typeface="Arial" panose="020B0604020202020204" pitchFamily="34" charset="0"/>
              </a:rPr>
              <a:t>A group of advocates for reducing and preventing crime will be established.</a:t>
            </a:r>
          </a:p>
          <a:p>
            <a:pPr marL="228600" lvl="1" indent="-228600">
              <a:buFont typeface="+mj-lt"/>
              <a:buAutoNum type="arabicPeriod"/>
            </a:pPr>
            <a:r>
              <a:rPr lang="en-US" sz="1000" dirty="0" smtClean="0">
                <a:cs typeface="Arial" panose="020B0604020202020204" pitchFamily="34" charset="0"/>
              </a:rPr>
              <a:t>The group will advocate for 8 proposals detailed on page 21 (EFP, SE). </a:t>
            </a:r>
            <a:r>
              <a:rPr lang="en-US" sz="1000" dirty="0">
                <a:cs typeface="Arial" panose="020B0604020202020204" pitchFamily="34" charset="0"/>
              </a:rPr>
              <a:t/>
            </a:r>
            <a:br>
              <a:rPr lang="en-US" sz="1000" dirty="0">
                <a:cs typeface="Arial" panose="020B0604020202020204" pitchFamily="34" charset="0"/>
              </a:rPr>
            </a:br>
            <a:endParaRPr lang="en-US" sz="1000" dirty="0"/>
          </a:p>
          <a:p>
            <a:pPr marL="228600" lvl="1" indent="-228600">
              <a:buFont typeface="+mj-lt"/>
              <a:buAutoNum type="arabicPeriod"/>
            </a:pPr>
            <a:endParaRPr lang="en-US" sz="1000" dirty="0" smtClean="0"/>
          </a:p>
          <a:p>
            <a:pPr marL="0" lvl="1"/>
            <a:endParaRPr lang="en-US" sz="1000" dirty="0"/>
          </a:p>
          <a:p>
            <a:pPr marL="0" lvl="1"/>
            <a:endParaRPr lang="en-US" sz="1000" dirty="0" smtClean="0"/>
          </a:p>
          <a:p>
            <a:pPr marL="0" lvl="1"/>
            <a:endParaRPr lang="en-US" sz="1200" dirty="0" smtClean="0"/>
          </a:p>
          <a:p>
            <a:pPr marL="0" lvl="1"/>
            <a:endParaRPr lang="en-US" altLang="en-US" sz="1200" dirty="0" smtClean="0"/>
          </a:p>
          <a:p>
            <a:pPr marL="0" lvl="1"/>
            <a:r>
              <a:rPr lang="en-US" sz="1100" dirty="0"/>
              <a:t>	</a:t>
            </a:r>
            <a:endParaRPr lang="en-US" sz="1100" dirty="0">
              <a:latin typeface="Calibri"/>
              <a:ea typeface="Calibri"/>
              <a:cs typeface="Times New Roman"/>
            </a:endParaRPr>
          </a:p>
          <a:p>
            <a:endParaRPr lang="en-US" sz="1100" dirty="0" smtClean="0">
              <a:cs typeface="Arial" panose="020B0604020202020204" pitchFamily="34" charset="0"/>
            </a:endParaRPr>
          </a:p>
          <a:p>
            <a:endParaRPr lang="en-US" sz="1100" dirty="0"/>
          </a:p>
        </p:txBody>
      </p:sp>
      <p:cxnSp>
        <p:nvCxnSpPr>
          <p:cNvPr id="19" name="Straight Connector 18"/>
          <p:cNvCxnSpPr/>
          <p:nvPr/>
        </p:nvCxnSpPr>
        <p:spPr>
          <a:xfrm flipV="1">
            <a:off x="184052" y="4184574"/>
            <a:ext cx="4692749" cy="299"/>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170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530225"/>
            <a:ext cx="3981449" cy="1405859"/>
          </a:xfrm>
        </p:spPr>
        <p:txBody>
          <a:bodyPr vert="horz"/>
          <a:lstStyle/>
          <a:p>
            <a:pPr lvl="0"/>
            <a:r>
              <a:rPr lang="en-US" sz="2800" dirty="0" smtClean="0"/>
              <a:t>Intervention and Prevention</a:t>
            </a:r>
            <a:br>
              <a:rPr lang="en-US" sz="2800" dirty="0" smtClean="0"/>
            </a:br>
            <a:r>
              <a:rPr lang="en-US" sz="1200" dirty="0">
                <a:cs typeface="Arial" panose="020B0604020202020204" pitchFamily="34" charset="0"/>
              </a:rPr>
              <a:t>Creating parental supports, connecting youth with mentors, keeping young people in school and identifying triggers to prevent violence and crime</a:t>
            </a:r>
            <a:r>
              <a:rPr lang="en-US" sz="2800" dirty="0">
                <a:cs typeface="Arial" panose="020B0604020202020204" pitchFamily="34" charset="0"/>
              </a:rPr>
              <a:t/>
            </a:r>
            <a:br>
              <a:rPr lang="en-US" sz="2800" dirty="0">
                <a:cs typeface="Arial" panose="020B0604020202020204" pitchFamily="34" charset="0"/>
              </a:rPr>
            </a:br>
            <a:endParaRPr lang="en-US" sz="28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13129969"/>
              </p:ext>
            </p:extLst>
          </p:nvPr>
        </p:nvGraphicFramePr>
        <p:xfrm>
          <a:off x="425585" y="2362200"/>
          <a:ext cx="6006831" cy="6009132"/>
        </p:xfrm>
        <a:graphic>
          <a:graphicData uri="http://schemas.openxmlformats.org/drawingml/2006/table">
            <a:tbl>
              <a:tblPr firstRow="1" firstCol="1" bandRow="1">
                <a:tableStyleId>{5C22544A-7EE6-4342-B048-85BDC9FD1C3A}</a:tableStyleId>
              </a:tblPr>
              <a:tblGrid>
                <a:gridCol w="3108092"/>
                <a:gridCol w="862464"/>
                <a:gridCol w="1271330"/>
                <a:gridCol w="764945"/>
              </a:tblGrid>
              <a:tr h="0">
                <a:tc>
                  <a:txBody>
                    <a:bodyPr/>
                    <a:lstStyle/>
                    <a:p>
                      <a:pPr marL="0" marR="0">
                        <a:lnSpc>
                          <a:spcPct val="115000"/>
                        </a:lnSpc>
                        <a:spcBef>
                          <a:spcPts val="0"/>
                        </a:spcBef>
                        <a:spcAft>
                          <a:spcPts val="0"/>
                        </a:spcAft>
                      </a:pPr>
                      <a:r>
                        <a:rPr lang="en-US" sz="1100" b="0" dirty="0">
                          <a:effectLst/>
                          <a:latin typeface="+mj-lt"/>
                        </a:rPr>
                        <a:t> </a:t>
                      </a:r>
                    </a:p>
                    <a:p>
                      <a:pPr marL="0" marR="0">
                        <a:lnSpc>
                          <a:spcPct val="115000"/>
                        </a:lnSpc>
                        <a:spcBef>
                          <a:spcPts val="0"/>
                        </a:spcBef>
                        <a:spcAft>
                          <a:spcPts val="0"/>
                        </a:spcAft>
                      </a:pPr>
                      <a:r>
                        <a:rPr lang="en-US" sz="1100" b="0" dirty="0">
                          <a:effectLst/>
                          <a:latin typeface="+mj-lt"/>
                        </a:rPr>
                        <a:t> </a:t>
                      </a:r>
                      <a:endParaRPr lang="en-US" sz="1100" b="0" dirty="0">
                        <a:effectLst/>
                        <a:latin typeface="+mj-lt"/>
                        <a:ea typeface="Calibri"/>
                        <a:cs typeface="Times New Roman"/>
                      </a:endParaRPr>
                    </a:p>
                  </a:txBody>
                  <a:tcPr marL="48312" marR="48312" marT="0" marB="0"/>
                </a:tc>
                <a:tc>
                  <a:txBody>
                    <a:bodyPr/>
                    <a:lstStyle/>
                    <a:p>
                      <a:pPr marL="0" marR="0" algn="ctr">
                        <a:lnSpc>
                          <a:spcPct val="115000"/>
                        </a:lnSpc>
                        <a:spcBef>
                          <a:spcPts val="0"/>
                        </a:spcBef>
                        <a:spcAft>
                          <a:spcPts val="0"/>
                        </a:spcAft>
                      </a:pPr>
                      <a:r>
                        <a:rPr lang="en-US" sz="1000" b="1" dirty="0">
                          <a:effectLst/>
                          <a:latin typeface="+mj-lt"/>
                        </a:rPr>
                        <a:t>Performance Measures</a:t>
                      </a:r>
                      <a:endParaRPr lang="en-US" sz="1000" b="1" dirty="0">
                        <a:effectLst/>
                        <a:latin typeface="+mj-lt"/>
                        <a:ea typeface="Calibri"/>
                        <a:cs typeface="Times New Roman"/>
                      </a:endParaRPr>
                    </a:p>
                  </a:txBody>
                  <a:tcPr marL="48312" marR="48312" marT="0" marB="0"/>
                </a:tc>
                <a:tc>
                  <a:txBody>
                    <a:bodyPr/>
                    <a:lstStyle/>
                    <a:p>
                      <a:pPr marL="0" marR="0" algn="ctr">
                        <a:lnSpc>
                          <a:spcPct val="115000"/>
                        </a:lnSpc>
                        <a:spcBef>
                          <a:spcPts val="0"/>
                        </a:spcBef>
                        <a:spcAft>
                          <a:spcPts val="0"/>
                        </a:spcAft>
                      </a:pPr>
                      <a:r>
                        <a:rPr lang="en-US" sz="1000" b="1" dirty="0">
                          <a:effectLst/>
                          <a:latin typeface="+mj-lt"/>
                        </a:rPr>
                        <a:t>Potential </a:t>
                      </a:r>
                      <a:br>
                        <a:rPr lang="en-US" sz="1000" b="1" dirty="0">
                          <a:effectLst/>
                          <a:latin typeface="+mj-lt"/>
                        </a:rPr>
                      </a:br>
                      <a:r>
                        <a:rPr lang="en-US" sz="1000" b="1" dirty="0">
                          <a:effectLst/>
                          <a:latin typeface="+mj-lt"/>
                        </a:rPr>
                        <a:t>Partners</a:t>
                      </a:r>
                      <a:endParaRPr lang="en-US" sz="1000" b="1" dirty="0">
                        <a:effectLst/>
                        <a:latin typeface="+mj-lt"/>
                        <a:ea typeface="Calibri"/>
                        <a:cs typeface="Times New Roman"/>
                      </a:endParaRPr>
                    </a:p>
                  </a:txBody>
                  <a:tcPr marL="48312" marR="48312" marT="0" marB="0"/>
                </a:tc>
                <a:tc>
                  <a:txBody>
                    <a:bodyPr/>
                    <a:lstStyle/>
                    <a:p>
                      <a:pPr marL="0" marR="0" algn="ctr">
                        <a:lnSpc>
                          <a:spcPct val="115000"/>
                        </a:lnSpc>
                        <a:spcBef>
                          <a:spcPts val="0"/>
                        </a:spcBef>
                        <a:spcAft>
                          <a:spcPts val="0"/>
                        </a:spcAft>
                      </a:pPr>
                      <a:r>
                        <a:rPr lang="en-US" sz="1000" b="1" dirty="0">
                          <a:effectLst/>
                          <a:latin typeface="+mj-lt"/>
                        </a:rPr>
                        <a:t>Timeline</a:t>
                      </a:r>
                      <a:endParaRPr lang="en-US" sz="1000" b="1" dirty="0">
                        <a:effectLst/>
                        <a:latin typeface="+mj-lt"/>
                        <a:ea typeface="Calibri"/>
                        <a:cs typeface="Times New Roman"/>
                      </a:endParaRPr>
                    </a:p>
                  </a:txBody>
                  <a:tcPr marL="48312" marR="48312" marT="0" marB="0"/>
                </a:tc>
              </a:tr>
              <a:tr h="172851">
                <a:tc gridSpan="4">
                  <a:txBody>
                    <a:bodyPr/>
                    <a:lstStyle/>
                    <a:p>
                      <a:pPr marL="228600" indent="-228600">
                        <a:buFont typeface="+mj-lt"/>
                        <a:buAutoNum type="arabicPeriod"/>
                      </a:pPr>
                      <a:r>
                        <a:rPr lang="en-US" sz="1200" b="0" i="0" u="none" strike="noStrike" kern="1200" baseline="0" dirty="0" smtClean="0">
                          <a:solidFill>
                            <a:schemeClr val="tx1"/>
                          </a:solidFill>
                          <a:latin typeface="+mn-lt"/>
                          <a:ea typeface="+mn-ea"/>
                          <a:cs typeface="+mn-cs"/>
                        </a:rPr>
                        <a:t>Establish and fund effective parent training programs for young parents and parents of challenging youth:</a:t>
                      </a:r>
                      <a:endParaRPr lang="en-US" sz="1200" b="0" dirty="0">
                        <a:solidFill>
                          <a:schemeClr val="tx1"/>
                        </a:solidFill>
                        <a:effectLst/>
                        <a:latin typeface="+mj-lt"/>
                        <a:ea typeface="Calibri"/>
                        <a:cs typeface="Times New Roman"/>
                      </a:endParaRPr>
                    </a:p>
                  </a:txBody>
                  <a:tcPr marL="48312" marR="48312" marT="0" marB="0"/>
                </a:tc>
                <a:tc hMerge="1">
                  <a:txBody>
                    <a:bodyPr/>
                    <a:lstStyle/>
                    <a:p>
                      <a:endParaRPr lang="en-US"/>
                    </a:p>
                  </a:txBody>
                  <a:tcPr/>
                </a:tc>
                <a:tc hMerge="1">
                  <a:txBody>
                    <a:bodyPr/>
                    <a:lstStyle/>
                    <a:p>
                      <a:endParaRPr lang="en-US"/>
                    </a:p>
                  </a:txBody>
                  <a:tcPr/>
                </a:tc>
                <a:tc hMerge="1">
                  <a:txBody>
                    <a:bodyPr/>
                    <a:lstStyle/>
                    <a:p>
                      <a:endParaRPr lang="en-US"/>
                    </a:p>
                  </a:txBody>
                  <a:tcPr/>
                </a:tc>
              </a:tr>
              <a:tr h="691403">
                <a:tc>
                  <a:txBody>
                    <a:bodyPr/>
                    <a:lstStyle/>
                    <a:p>
                      <a:pPr marL="228600" marR="0" lvl="0" indent="-228600">
                        <a:lnSpc>
                          <a:spcPct val="115000"/>
                        </a:lnSpc>
                        <a:spcBef>
                          <a:spcPts val="0"/>
                        </a:spcBef>
                        <a:spcAft>
                          <a:spcPts val="0"/>
                        </a:spcAft>
                        <a:buFont typeface="+mj-lt"/>
                        <a:buAutoNum type="alphaLcPeriod"/>
                      </a:pPr>
                      <a:r>
                        <a:rPr lang="en-US" sz="1100" b="0" dirty="0" smtClean="0">
                          <a:effectLst/>
                          <a:latin typeface="+mj-lt"/>
                        </a:rPr>
                        <a:t>Target </a:t>
                      </a:r>
                      <a:r>
                        <a:rPr lang="en-US" sz="1100" b="0" dirty="0">
                          <a:effectLst/>
                          <a:latin typeface="+mj-lt"/>
                        </a:rPr>
                        <a:t>parents of early age children and offer parenting classes and </a:t>
                      </a:r>
                      <a:r>
                        <a:rPr lang="en-US" sz="1100" b="0" dirty="0" smtClean="0">
                          <a:effectLst/>
                          <a:latin typeface="+mj-lt"/>
                        </a:rPr>
                        <a:t>courses </a:t>
                      </a:r>
                      <a:endParaRPr lang="en-US" sz="1100" b="0" dirty="0">
                        <a:effectLst/>
                        <a:latin typeface="+mj-lt"/>
                        <a:ea typeface="Calibri"/>
                        <a:cs typeface="Times New Roman"/>
                      </a:endParaRPr>
                    </a:p>
                  </a:txBody>
                  <a:tcPr marL="48312" marR="48312" marT="0" marB="0"/>
                </a:tc>
                <a:tc>
                  <a:txBody>
                    <a:bodyPr/>
                    <a:lstStyle/>
                    <a:p>
                      <a:pPr marL="0" marR="0">
                        <a:lnSpc>
                          <a:spcPct val="115000"/>
                        </a:lnSpc>
                        <a:spcBef>
                          <a:spcPts val="0"/>
                        </a:spcBef>
                        <a:spcAft>
                          <a:spcPts val="0"/>
                        </a:spcAft>
                      </a:pPr>
                      <a:r>
                        <a:rPr lang="en-US" sz="1000" b="0" dirty="0" smtClean="0">
                          <a:effectLst/>
                          <a:latin typeface="+mj-lt"/>
                        </a:rPr>
                        <a:t>Increased graduation</a:t>
                      </a:r>
                      <a:r>
                        <a:rPr lang="en-US" sz="1000" b="0" baseline="0" dirty="0" smtClean="0">
                          <a:effectLst/>
                          <a:latin typeface="+mj-lt"/>
                        </a:rPr>
                        <a:t> rate</a:t>
                      </a:r>
                      <a:endParaRPr lang="en-US" sz="1000" b="0" dirty="0">
                        <a:effectLst/>
                        <a:latin typeface="+mj-lt"/>
                        <a:ea typeface="Calibri"/>
                        <a:cs typeface="Times New Roman"/>
                      </a:endParaRPr>
                    </a:p>
                  </a:txBody>
                  <a:tcPr marL="48312" marR="48312" marT="0" marB="0"/>
                </a:tc>
                <a:tc rowSpan="5">
                  <a:txBody>
                    <a:bodyPr/>
                    <a:lstStyle/>
                    <a:p>
                      <a:pPr marL="0" marR="0">
                        <a:lnSpc>
                          <a:spcPct val="115000"/>
                        </a:lnSpc>
                        <a:spcBef>
                          <a:spcPts val="0"/>
                        </a:spcBef>
                        <a:spcAft>
                          <a:spcPts val="0"/>
                        </a:spcAft>
                      </a:pPr>
                      <a:r>
                        <a:rPr lang="en-US" sz="1000" b="0" dirty="0" smtClean="0">
                          <a:effectLst/>
                          <a:latin typeface="+mj-lt"/>
                        </a:rPr>
                        <a:t>Indiana Healthy Family and Marriage Coalition, Marion County Public Health Department, Stand </a:t>
                      </a:r>
                      <a:r>
                        <a:rPr lang="en-US" sz="1000" b="0" dirty="0">
                          <a:effectLst/>
                          <a:latin typeface="+mj-lt"/>
                        </a:rPr>
                        <a:t>for </a:t>
                      </a:r>
                      <a:r>
                        <a:rPr lang="en-US" sz="1000" b="0" dirty="0" smtClean="0">
                          <a:effectLst/>
                          <a:latin typeface="+mj-lt"/>
                        </a:rPr>
                        <a:t>Children, Branches</a:t>
                      </a:r>
                      <a:r>
                        <a:rPr lang="en-US" sz="1000" b="0" baseline="0" dirty="0" smtClean="0">
                          <a:effectLst/>
                          <a:latin typeface="+mj-lt"/>
                        </a:rPr>
                        <a:t> </a:t>
                      </a:r>
                      <a:r>
                        <a:rPr lang="en-US" sz="1000" b="0" dirty="0" smtClean="0">
                          <a:effectLst/>
                          <a:latin typeface="+mj-lt"/>
                        </a:rPr>
                        <a:t>of Life,</a:t>
                      </a:r>
                      <a:r>
                        <a:rPr lang="en-US" sz="1000" b="0" baseline="0" dirty="0" smtClean="0">
                          <a:effectLst/>
                          <a:latin typeface="+mj-lt"/>
                        </a:rPr>
                        <a:t> </a:t>
                      </a:r>
                      <a:r>
                        <a:rPr lang="en-US" sz="1000" b="0" dirty="0" smtClean="0">
                          <a:effectLst/>
                          <a:latin typeface="+mj-lt"/>
                        </a:rPr>
                        <a:t>Healthy Start,</a:t>
                      </a:r>
                      <a:r>
                        <a:rPr lang="en-US" sz="1000" b="0" baseline="0" dirty="0" smtClean="0">
                          <a:effectLst/>
                          <a:latin typeface="+mj-lt"/>
                        </a:rPr>
                        <a:t> </a:t>
                      </a:r>
                      <a:r>
                        <a:rPr lang="en-US" sz="1000" b="0" dirty="0" smtClean="0">
                          <a:effectLst/>
                          <a:latin typeface="+mj-lt"/>
                        </a:rPr>
                        <a:t>Indianapolis</a:t>
                      </a:r>
                      <a:r>
                        <a:rPr lang="en-US" sz="1000" b="0" baseline="0" dirty="0" smtClean="0">
                          <a:effectLst/>
                          <a:latin typeface="+mj-lt"/>
                        </a:rPr>
                        <a:t> Public Schools, EdPower, </a:t>
                      </a:r>
                      <a:r>
                        <a:rPr lang="en-US" sz="1000" b="0" dirty="0" smtClean="0">
                          <a:effectLst/>
                          <a:latin typeface="+mj-lt"/>
                        </a:rPr>
                        <a:t>Community Resurrection Partnership, Indiana Health Family and Marriage Coalition, Peace Learning Center, Powerhouse, Alpha Resources Counseling Center, Community Addictions Services of Indiana, Families First Service Association of Central Indiana, Legacy House, Reach for Youth, Inc., CHOICES, National Alliance for Mental Illness-Indiana</a:t>
                      </a:r>
                      <a:endParaRPr lang="en-US" sz="1000" b="0" dirty="0">
                        <a:effectLst/>
                        <a:latin typeface="+mj-lt"/>
                        <a:ea typeface="Calibri"/>
                        <a:cs typeface="Times New Roman"/>
                      </a:endParaRPr>
                    </a:p>
                  </a:txBody>
                  <a:tcPr marL="48312" marR="48312" marT="0" marB="0"/>
                </a:tc>
                <a:tc>
                  <a:txBody>
                    <a:bodyPr/>
                    <a:lstStyle/>
                    <a:p>
                      <a:pPr marL="0" marR="0">
                        <a:lnSpc>
                          <a:spcPct val="115000"/>
                        </a:lnSpc>
                        <a:spcBef>
                          <a:spcPts val="0"/>
                        </a:spcBef>
                        <a:spcAft>
                          <a:spcPts val="0"/>
                        </a:spcAft>
                      </a:pPr>
                      <a:r>
                        <a:rPr lang="en-US" sz="1000" b="0" dirty="0" smtClean="0">
                          <a:effectLst/>
                          <a:latin typeface="+mj-lt"/>
                        </a:rPr>
                        <a:t>Year 1-5</a:t>
                      </a:r>
                      <a:endParaRPr lang="en-US" sz="1000" b="0" dirty="0">
                        <a:effectLst/>
                        <a:latin typeface="+mj-lt"/>
                        <a:ea typeface="Calibri"/>
                        <a:cs typeface="Times New Roman"/>
                      </a:endParaRPr>
                    </a:p>
                    <a:p>
                      <a:pPr marL="0" marR="0">
                        <a:lnSpc>
                          <a:spcPct val="115000"/>
                        </a:lnSpc>
                        <a:spcBef>
                          <a:spcPts val="0"/>
                        </a:spcBef>
                        <a:spcAft>
                          <a:spcPts val="0"/>
                        </a:spcAft>
                      </a:pPr>
                      <a:r>
                        <a:rPr lang="en-US" sz="1000" b="0" dirty="0">
                          <a:effectLst/>
                          <a:latin typeface="+mj-lt"/>
                        </a:rPr>
                        <a:t> </a:t>
                      </a:r>
                      <a:endParaRPr lang="en-US" sz="1000" b="0" dirty="0">
                        <a:effectLst/>
                        <a:latin typeface="+mj-lt"/>
                        <a:ea typeface="Calibri"/>
                        <a:cs typeface="Times New Roman"/>
                      </a:endParaRPr>
                    </a:p>
                    <a:p>
                      <a:pPr marL="0" marR="0">
                        <a:lnSpc>
                          <a:spcPct val="115000"/>
                        </a:lnSpc>
                        <a:spcBef>
                          <a:spcPts val="0"/>
                        </a:spcBef>
                        <a:spcAft>
                          <a:spcPts val="0"/>
                        </a:spcAft>
                      </a:pPr>
                      <a:r>
                        <a:rPr lang="en-US" sz="1000" b="0" dirty="0">
                          <a:effectLst/>
                          <a:latin typeface="+mj-lt"/>
                        </a:rPr>
                        <a:t> </a:t>
                      </a:r>
                      <a:endParaRPr lang="en-US" sz="1000" b="0" dirty="0">
                        <a:effectLst/>
                        <a:latin typeface="+mj-lt"/>
                        <a:ea typeface="Calibri"/>
                        <a:cs typeface="Times New Roman"/>
                      </a:endParaRPr>
                    </a:p>
                  </a:txBody>
                  <a:tcPr marL="48312" marR="48312" marT="0" marB="0"/>
                </a:tc>
              </a:tr>
              <a:tr h="1156716">
                <a:tc>
                  <a:txBody>
                    <a:bodyPr/>
                    <a:lstStyle/>
                    <a:p>
                      <a:pPr marL="228600" marR="0" lvl="0" indent="-228600" algn="l" defTabSz="914400" rtl="0" eaLnBrk="1" fontAlgn="auto" latinLnBrk="0" hangingPunct="1">
                        <a:lnSpc>
                          <a:spcPct val="115000"/>
                        </a:lnSpc>
                        <a:spcBef>
                          <a:spcPts val="0"/>
                        </a:spcBef>
                        <a:spcAft>
                          <a:spcPts val="0"/>
                        </a:spcAft>
                        <a:buClrTx/>
                        <a:buSzTx/>
                        <a:buFont typeface="+mj-lt"/>
                        <a:buAutoNum type="alphaLcPeriod" startAt="2"/>
                        <a:tabLst/>
                        <a:defRPr/>
                      </a:pPr>
                      <a:r>
                        <a:rPr lang="en-US" sz="1100" b="0" kern="1200" dirty="0" smtClean="0">
                          <a:solidFill>
                            <a:schemeClr val="lt1"/>
                          </a:solidFill>
                          <a:effectLst/>
                          <a:latin typeface="+mn-lt"/>
                          <a:ea typeface="+mn-ea"/>
                          <a:cs typeface="+mn-cs"/>
                        </a:rPr>
                        <a:t>Increase training and support programs for parents of at-risk youth, including  juvenile re-entry, expelled and suspended youth, and youth with mental</a:t>
                      </a:r>
                      <a:r>
                        <a:rPr lang="en-US" sz="1100" b="0" kern="1200" baseline="0" dirty="0" smtClean="0">
                          <a:solidFill>
                            <a:schemeClr val="lt1"/>
                          </a:solidFill>
                          <a:effectLst/>
                          <a:latin typeface="+mn-lt"/>
                          <a:ea typeface="+mn-ea"/>
                          <a:cs typeface="+mn-cs"/>
                        </a:rPr>
                        <a:t> health issues including substance abuse and addictions</a:t>
                      </a:r>
                      <a:endParaRPr lang="en-US" sz="1100" b="0" kern="1200" dirty="0" smtClean="0">
                        <a:solidFill>
                          <a:schemeClr val="lt1"/>
                        </a:solidFill>
                        <a:effectLst/>
                        <a:latin typeface="+mn-lt"/>
                        <a:ea typeface="Calibri"/>
                        <a:cs typeface="Times New Roman"/>
                      </a:endParaRPr>
                    </a:p>
                    <a:p>
                      <a:pPr marL="0" marR="0" lvl="0" indent="0">
                        <a:lnSpc>
                          <a:spcPct val="115000"/>
                        </a:lnSpc>
                        <a:spcBef>
                          <a:spcPts val="0"/>
                        </a:spcBef>
                        <a:spcAft>
                          <a:spcPts val="0"/>
                        </a:spcAft>
                        <a:buFont typeface="+mj-lt"/>
                        <a:buNone/>
                      </a:pPr>
                      <a:endParaRPr lang="en-US" sz="1100" b="0" dirty="0">
                        <a:effectLst/>
                        <a:latin typeface="+mj-lt"/>
                        <a:ea typeface="Calibri"/>
                        <a:cs typeface="Times New Roman"/>
                      </a:endParaRPr>
                    </a:p>
                  </a:txBody>
                  <a:tcPr marL="48312" marR="48312"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Reduced delinquent behaviors</a:t>
                      </a:r>
                      <a:endParaRPr lang="en-US" sz="1000" b="0" dirty="0">
                        <a:effectLst/>
                        <a:latin typeface="+mj-lt"/>
                        <a:ea typeface="Calibri"/>
                        <a:cs typeface="Times New Roman"/>
                      </a:endParaRPr>
                    </a:p>
                  </a:txBody>
                  <a:tcPr marL="48312" marR="48312" marT="0" marB="0"/>
                </a:tc>
                <a:tc vMerge="1">
                  <a:txBody>
                    <a:bodyPr/>
                    <a:lstStyle/>
                    <a:p>
                      <a:endParaRPr lang="en-US"/>
                    </a:p>
                  </a:txBody>
                  <a:tcPr/>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 1-5</a:t>
                      </a:r>
                      <a:endParaRPr lang="en-US" sz="1000" b="0" dirty="0">
                        <a:effectLst/>
                        <a:latin typeface="+mj-lt"/>
                        <a:ea typeface="Calibri"/>
                        <a:cs typeface="Times New Roman"/>
                      </a:endParaRPr>
                    </a:p>
                  </a:txBody>
                  <a:tcPr marL="48312" marR="48312" marT="0" marB="0"/>
                </a:tc>
              </a:tr>
              <a:tr h="864254">
                <a:tc>
                  <a:txBody>
                    <a:bodyPr/>
                    <a:lstStyle/>
                    <a:p>
                      <a:pPr marL="228600" marR="0" lvl="0" indent="-228600">
                        <a:lnSpc>
                          <a:spcPct val="115000"/>
                        </a:lnSpc>
                        <a:spcBef>
                          <a:spcPts val="0"/>
                        </a:spcBef>
                        <a:spcAft>
                          <a:spcPts val="0"/>
                        </a:spcAft>
                        <a:buFont typeface="+mj-lt"/>
                        <a:buAutoNum type="alphaLcPeriod" startAt="3"/>
                      </a:pPr>
                      <a:r>
                        <a:rPr lang="en-US" sz="1100" b="0" dirty="0" smtClean="0">
                          <a:effectLst/>
                          <a:latin typeface="+mj-lt"/>
                        </a:rPr>
                        <a:t>Establish a parent, teacher</a:t>
                      </a:r>
                      <a:r>
                        <a:rPr lang="en-US" sz="1100" b="0" baseline="0" dirty="0" smtClean="0">
                          <a:effectLst/>
                          <a:latin typeface="+mj-lt"/>
                        </a:rPr>
                        <a:t> </a:t>
                      </a:r>
                      <a:r>
                        <a:rPr lang="en-US" sz="1100" b="0" dirty="0" smtClean="0">
                          <a:effectLst/>
                          <a:latin typeface="+mj-lt"/>
                        </a:rPr>
                        <a:t>and public safety alliance that</a:t>
                      </a:r>
                      <a:r>
                        <a:rPr lang="en-US" sz="1100" b="0" baseline="0" dirty="0" smtClean="0">
                          <a:effectLst/>
                          <a:latin typeface="+mj-lt"/>
                        </a:rPr>
                        <a:t> takes a “village raising” approach to guide youth to become productive adults and close communication gaps</a:t>
                      </a:r>
                      <a:endParaRPr lang="en-US" sz="1100" b="0" dirty="0">
                        <a:effectLst/>
                        <a:latin typeface="+mj-lt"/>
                        <a:ea typeface="Calibri"/>
                        <a:cs typeface="Times New Roman"/>
                      </a:endParaRPr>
                    </a:p>
                  </a:txBody>
                  <a:tcPr marL="48312" marR="48312" marT="0" marB="0"/>
                </a:tc>
                <a:tc>
                  <a:txBody>
                    <a:bodyPr/>
                    <a:lstStyle/>
                    <a:p>
                      <a:pPr marL="0" marR="0">
                        <a:lnSpc>
                          <a:spcPct val="115000"/>
                        </a:lnSpc>
                        <a:spcBef>
                          <a:spcPts val="0"/>
                        </a:spcBef>
                        <a:spcAft>
                          <a:spcPts val="0"/>
                        </a:spcAft>
                      </a:pPr>
                      <a:r>
                        <a:rPr lang="en-US" sz="1000" b="0" dirty="0" smtClean="0">
                          <a:effectLst/>
                          <a:latin typeface="+mj-lt"/>
                        </a:rPr>
                        <a:t>Reduced</a:t>
                      </a:r>
                      <a:r>
                        <a:rPr lang="en-US" sz="1000" b="0" baseline="0" dirty="0" smtClean="0">
                          <a:effectLst/>
                          <a:latin typeface="+mj-lt"/>
                        </a:rPr>
                        <a:t> suspension and expulsion rates</a:t>
                      </a:r>
                      <a:endParaRPr lang="en-US" sz="1000" b="0" dirty="0">
                        <a:effectLst/>
                        <a:latin typeface="+mj-lt"/>
                        <a:ea typeface="Calibri"/>
                        <a:cs typeface="Times New Roman"/>
                      </a:endParaRPr>
                    </a:p>
                  </a:txBody>
                  <a:tcPr marL="48312" marR="48312" marT="0" marB="0"/>
                </a:tc>
                <a:tc vMerge="1">
                  <a:txBody>
                    <a:bodyPr/>
                    <a:lstStyle/>
                    <a:p>
                      <a:pPr marL="0" marR="0">
                        <a:lnSpc>
                          <a:spcPct val="115000"/>
                        </a:lnSpc>
                        <a:spcBef>
                          <a:spcPts val="0"/>
                        </a:spcBef>
                        <a:spcAft>
                          <a:spcPts val="0"/>
                        </a:spcAft>
                      </a:pPr>
                      <a:endParaRPr lang="en-US" sz="1000" b="0" dirty="0">
                        <a:effectLst/>
                        <a:latin typeface="+mj-lt"/>
                        <a:ea typeface="Calibri"/>
                        <a:cs typeface="Times New Roman"/>
                      </a:endParaRPr>
                    </a:p>
                  </a:txBody>
                  <a:tcPr marL="48312" marR="48312"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 2</a:t>
                      </a:r>
                      <a:endParaRPr lang="en-US" sz="1000" b="0" dirty="0">
                        <a:effectLst/>
                        <a:latin typeface="+mj-lt"/>
                        <a:ea typeface="Calibri"/>
                        <a:cs typeface="Times New Roman"/>
                      </a:endParaRPr>
                    </a:p>
                  </a:txBody>
                  <a:tcPr marL="48312" marR="48312" marT="0" marB="0"/>
                </a:tc>
              </a:tr>
              <a:tr h="1226820">
                <a:tc>
                  <a:txBody>
                    <a:bodyPr/>
                    <a:lstStyle/>
                    <a:p>
                      <a:pPr marL="228600" marR="0" lvl="0" indent="-228600">
                        <a:lnSpc>
                          <a:spcPct val="115000"/>
                        </a:lnSpc>
                        <a:spcBef>
                          <a:spcPts val="0"/>
                        </a:spcBef>
                        <a:spcAft>
                          <a:spcPts val="0"/>
                        </a:spcAft>
                        <a:buFont typeface="+mj-lt"/>
                        <a:buAutoNum type="alphaLcPeriod" startAt="4"/>
                      </a:pPr>
                      <a:r>
                        <a:rPr lang="en-US" sz="1100" b="0" u="sng" dirty="0" smtClean="0">
                          <a:effectLst/>
                          <a:latin typeface="+mj-lt"/>
                        </a:rPr>
                        <a:t>Advocate</a:t>
                      </a:r>
                      <a:r>
                        <a:rPr lang="en-US" sz="1100" b="0" dirty="0" smtClean="0">
                          <a:effectLst/>
                          <a:latin typeface="+mj-lt"/>
                        </a:rPr>
                        <a:t> to make parental</a:t>
                      </a:r>
                      <a:r>
                        <a:rPr lang="en-US" sz="1100" b="0" baseline="0" dirty="0" smtClean="0">
                          <a:effectLst/>
                          <a:latin typeface="+mj-lt"/>
                        </a:rPr>
                        <a:t> </a:t>
                      </a:r>
                      <a:r>
                        <a:rPr lang="en-US" sz="1100" b="0" dirty="0" smtClean="0">
                          <a:effectLst/>
                          <a:latin typeface="+mj-lt"/>
                        </a:rPr>
                        <a:t>education</a:t>
                      </a:r>
                      <a:r>
                        <a:rPr lang="en-US" sz="1100" b="0" baseline="0" dirty="0" smtClean="0">
                          <a:effectLst/>
                          <a:latin typeface="+mj-lt"/>
                        </a:rPr>
                        <a:t> </a:t>
                      </a:r>
                      <a:r>
                        <a:rPr lang="en-US" sz="1100" b="0" dirty="0" smtClean="0">
                          <a:effectLst/>
                          <a:latin typeface="+mj-lt"/>
                        </a:rPr>
                        <a:t>available </a:t>
                      </a:r>
                      <a:r>
                        <a:rPr lang="en-US" sz="1100" b="0" dirty="0">
                          <a:effectLst/>
                          <a:latin typeface="+mj-lt"/>
                        </a:rPr>
                        <a:t>for parents before they receive any </a:t>
                      </a:r>
                      <a:r>
                        <a:rPr lang="en-US" sz="1100" b="0" dirty="0" smtClean="0">
                          <a:effectLst/>
                          <a:latin typeface="+mj-lt"/>
                        </a:rPr>
                        <a:t>public assistance (i.e. TANF</a:t>
                      </a:r>
                      <a:r>
                        <a:rPr lang="en-US" sz="1100" b="0" dirty="0">
                          <a:effectLst/>
                          <a:latin typeface="+mj-lt"/>
                        </a:rPr>
                        <a:t>, </a:t>
                      </a:r>
                      <a:r>
                        <a:rPr lang="en-US" sz="1100" b="0" dirty="0" smtClean="0">
                          <a:effectLst/>
                          <a:latin typeface="+mj-lt"/>
                        </a:rPr>
                        <a:t>food </a:t>
                      </a:r>
                      <a:r>
                        <a:rPr lang="en-US" sz="1100" b="0" dirty="0">
                          <a:effectLst/>
                          <a:latin typeface="+mj-lt"/>
                        </a:rPr>
                        <a:t>s</a:t>
                      </a:r>
                      <a:r>
                        <a:rPr lang="en-US" sz="1100" b="0" dirty="0" smtClean="0">
                          <a:effectLst/>
                          <a:latin typeface="+mj-lt"/>
                        </a:rPr>
                        <a:t>tamps</a:t>
                      </a:r>
                      <a:r>
                        <a:rPr lang="en-US" sz="1100" b="0" dirty="0">
                          <a:effectLst/>
                          <a:latin typeface="+mj-lt"/>
                        </a:rPr>
                        <a:t>, </a:t>
                      </a:r>
                      <a:r>
                        <a:rPr lang="en-US" sz="1100" b="0" dirty="0" smtClean="0">
                          <a:effectLst/>
                          <a:latin typeface="+mj-lt"/>
                        </a:rPr>
                        <a:t>housing)</a:t>
                      </a:r>
                      <a:endParaRPr lang="en-US" sz="1100" b="0" dirty="0">
                        <a:effectLst/>
                        <a:latin typeface="+mj-lt"/>
                        <a:ea typeface="Calibri"/>
                        <a:cs typeface="Times New Roman"/>
                      </a:endParaRPr>
                    </a:p>
                  </a:txBody>
                  <a:tcPr marL="48312" marR="48312" marT="0" marB="0"/>
                </a:tc>
                <a:tc>
                  <a:txBody>
                    <a:bodyPr/>
                    <a:lstStyle/>
                    <a:p>
                      <a:pPr marL="0" marR="0">
                        <a:lnSpc>
                          <a:spcPct val="115000"/>
                        </a:lnSpc>
                        <a:spcBef>
                          <a:spcPts val="0"/>
                        </a:spcBef>
                        <a:spcAft>
                          <a:spcPts val="0"/>
                        </a:spcAft>
                      </a:pPr>
                      <a:r>
                        <a:rPr lang="en-US" sz="1000" b="0" dirty="0" smtClean="0">
                          <a:effectLst/>
                          <a:latin typeface="+mj-lt"/>
                        </a:rPr>
                        <a:t>100% of parents on public assistance will receive parental training</a:t>
                      </a:r>
                      <a:endParaRPr lang="en-US" sz="1000" b="0" dirty="0">
                        <a:effectLst/>
                        <a:latin typeface="+mj-lt"/>
                        <a:ea typeface="Calibri"/>
                        <a:cs typeface="Times New Roman"/>
                      </a:endParaRPr>
                    </a:p>
                  </a:txBody>
                  <a:tcPr marL="48312" marR="48312" marT="0" marB="0"/>
                </a:tc>
                <a:tc vMerge="1">
                  <a:txBody>
                    <a:bodyPr/>
                    <a:lstStyle/>
                    <a:p>
                      <a:pPr marL="0" marR="0">
                        <a:lnSpc>
                          <a:spcPct val="115000"/>
                        </a:lnSpc>
                        <a:spcBef>
                          <a:spcPts val="0"/>
                        </a:spcBef>
                        <a:spcAft>
                          <a:spcPts val="0"/>
                        </a:spcAft>
                      </a:pPr>
                      <a:endParaRPr lang="en-US" sz="1000" b="0" dirty="0">
                        <a:effectLst/>
                        <a:latin typeface="+mj-lt"/>
                        <a:ea typeface="Calibri"/>
                        <a:cs typeface="Times New Roman"/>
                      </a:endParaRPr>
                    </a:p>
                  </a:txBody>
                  <a:tcPr marL="48312" marR="48312"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 3-5</a:t>
                      </a:r>
                      <a:endParaRPr lang="en-US" sz="1000" b="0" dirty="0">
                        <a:effectLst/>
                        <a:latin typeface="+mj-lt"/>
                        <a:ea typeface="Calibri"/>
                        <a:cs typeface="Times New Roman"/>
                      </a:endParaRPr>
                    </a:p>
                  </a:txBody>
                  <a:tcPr marL="48312" marR="48312" marT="0" marB="0"/>
                </a:tc>
              </a:tr>
              <a:tr h="1334672">
                <a:tc>
                  <a:txBody>
                    <a:bodyPr/>
                    <a:lstStyle/>
                    <a:p>
                      <a:pPr marL="228600" marR="0" lvl="0" indent="-228600">
                        <a:lnSpc>
                          <a:spcPct val="115000"/>
                        </a:lnSpc>
                        <a:spcBef>
                          <a:spcPts val="0"/>
                        </a:spcBef>
                        <a:spcAft>
                          <a:spcPts val="0"/>
                        </a:spcAft>
                        <a:buFont typeface="+mj-lt"/>
                        <a:buAutoNum type="alphaLcPeriod" startAt="5"/>
                      </a:pPr>
                      <a:r>
                        <a:rPr lang="en-US" sz="1100" b="0" dirty="0" smtClean="0">
                          <a:effectLst/>
                          <a:latin typeface="+mj-lt"/>
                        </a:rPr>
                        <a:t>Establish </a:t>
                      </a:r>
                      <a:r>
                        <a:rPr lang="en-US" sz="1100" b="0" dirty="0">
                          <a:effectLst/>
                          <a:latin typeface="+mj-lt"/>
                        </a:rPr>
                        <a:t>and promote a Parental </a:t>
                      </a:r>
                      <a:r>
                        <a:rPr lang="en-US" sz="1100" b="0" dirty="0" smtClean="0">
                          <a:effectLst/>
                          <a:latin typeface="+mj-lt"/>
                        </a:rPr>
                        <a:t>Helpline </a:t>
                      </a:r>
                      <a:r>
                        <a:rPr lang="en-US" sz="1100" b="0" dirty="0">
                          <a:effectLst/>
                          <a:latin typeface="+mj-lt"/>
                        </a:rPr>
                        <a:t>to </a:t>
                      </a:r>
                      <a:r>
                        <a:rPr lang="en-US" sz="1100" b="0" dirty="0" smtClean="0">
                          <a:effectLst/>
                          <a:latin typeface="+mj-lt"/>
                        </a:rPr>
                        <a:t>connect parents to available resources</a:t>
                      </a:r>
                      <a:endParaRPr lang="en-US" sz="1100" b="0" dirty="0">
                        <a:effectLst/>
                        <a:latin typeface="+mj-lt"/>
                        <a:ea typeface="Calibri"/>
                        <a:cs typeface="Times New Roman"/>
                      </a:endParaRPr>
                    </a:p>
                  </a:txBody>
                  <a:tcPr marL="48312" marR="48312" marT="0" marB="0"/>
                </a:tc>
                <a:tc>
                  <a:txBody>
                    <a:bodyPr/>
                    <a:lstStyle/>
                    <a:p>
                      <a:pPr marL="0" marR="0">
                        <a:lnSpc>
                          <a:spcPct val="115000"/>
                        </a:lnSpc>
                        <a:spcBef>
                          <a:spcPts val="0"/>
                        </a:spcBef>
                        <a:spcAft>
                          <a:spcPts val="0"/>
                        </a:spcAft>
                      </a:pPr>
                      <a:r>
                        <a:rPr lang="en-US" sz="1000" b="0" dirty="0">
                          <a:effectLst/>
                          <a:latin typeface="+mj-lt"/>
                        </a:rPr>
                        <a:t> </a:t>
                      </a:r>
                      <a:r>
                        <a:rPr lang="en-US" sz="1000" b="0" dirty="0" smtClean="0">
                          <a:effectLst/>
                          <a:latin typeface="+mj-lt"/>
                        </a:rPr>
                        <a:t>Parental Helpline in operation</a:t>
                      </a:r>
                      <a:endParaRPr lang="en-US" sz="1000" b="0" dirty="0">
                        <a:effectLst/>
                        <a:latin typeface="+mj-lt"/>
                        <a:ea typeface="Calibri"/>
                        <a:cs typeface="Times New Roman"/>
                      </a:endParaRPr>
                    </a:p>
                  </a:txBody>
                  <a:tcPr marL="48312" marR="48312" marT="0" marB="0"/>
                </a:tc>
                <a:tc vMerge="1">
                  <a:txBody>
                    <a:bodyPr/>
                    <a:lstStyle/>
                    <a:p>
                      <a:pPr marL="0" marR="0">
                        <a:lnSpc>
                          <a:spcPct val="115000"/>
                        </a:lnSpc>
                        <a:spcBef>
                          <a:spcPts val="0"/>
                        </a:spcBef>
                        <a:spcAft>
                          <a:spcPts val="0"/>
                        </a:spcAft>
                      </a:pPr>
                      <a:endParaRPr lang="en-US" sz="1000" b="0" dirty="0">
                        <a:effectLst/>
                        <a:latin typeface="+mj-lt"/>
                        <a:ea typeface="Calibri"/>
                        <a:cs typeface="Times New Roman"/>
                      </a:endParaRPr>
                    </a:p>
                  </a:txBody>
                  <a:tcPr marL="48312" marR="48312"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 1</a:t>
                      </a:r>
                      <a:endParaRPr lang="en-US" sz="1000" b="0" dirty="0">
                        <a:effectLst/>
                        <a:latin typeface="+mj-lt"/>
                        <a:ea typeface="Calibri"/>
                        <a:cs typeface="Times New Roman"/>
                      </a:endParaRPr>
                    </a:p>
                  </a:txBody>
                  <a:tcPr marL="48312" marR="48312" marT="0" marB="0"/>
                </a:tc>
              </a:tr>
            </a:tbl>
          </a:graphicData>
        </a:graphic>
      </p:graphicFrame>
      <p:sp>
        <p:nvSpPr>
          <p:cNvPr id="5" name="Slide Number Placeholder 4"/>
          <p:cNvSpPr>
            <a:spLocks noGrp="1"/>
          </p:cNvSpPr>
          <p:nvPr>
            <p:ph type="sldNum" sz="quarter" idx="12"/>
          </p:nvPr>
        </p:nvSpPr>
        <p:spPr/>
        <p:txBody>
          <a:bodyPr/>
          <a:lstStyle/>
          <a:p>
            <a:fld id="{2203AD2E-D384-4AB1-8556-C3617B8811CB}" type="slidenum">
              <a:rPr lang="en-US" smtClean="0"/>
              <a:t>14</a:t>
            </a:fld>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19520" b="21401"/>
          <a:stretch/>
        </p:blipFill>
        <p:spPr>
          <a:xfrm>
            <a:off x="4191000" y="469899"/>
            <a:ext cx="2412386" cy="1325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2275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55500042"/>
              </p:ext>
            </p:extLst>
          </p:nvPr>
        </p:nvGraphicFramePr>
        <p:xfrm>
          <a:off x="347784" y="2292350"/>
          <a:ext cx="6181482" cy="6596463"/>
        </p:xfrm>
        <a:graphic>
          <a:graphicData uri="http://schemas.openxmlformats.org/drawingml/2006/table">
            <a:tbl>
              <a:tblPr firstRow="1" firstCol="1" bandRow="1">
                <a:tableStyleId>{5C22544A-7EE6-4342-B048-85BDC9FD1C3A}</a:tableStyleId>
              </a:tblPr>
              <a:tblGrid>
                <a:gridCol w="3202277"/>
                <a:gridCol w="1202928"/>
                <a:gridCol w="1000135"/>
                <a:gridCol w="776142"/>
              </a:tblGrid>
              <a:tr h="356177">
                <a:tc>
                  <a:txBody>
                    <a:bodyPr/>
                    <a:lstStyle/>
                    <a:p>
                      <a:pPr marL="0" marR="0">
                        <a:lnSpc>
                          <a:spcPct val="115000"/>
                        </a:lnSpc>
                        <a:spcBef>
                          <a:spcPts val="0"/>
                        </a:spcBef>
                        <a:spcAft>
                          <a:spcPts val="0"/>
                        </a:spcAft>
                      </a:pPr>
                      <a:r>
                        <a:rPr lang="en-US" sz="1000" dirty="0">
                          <a:solidFill>
                            <a:schemeClr val="tx1"/>
                          </a:solidFill>
                          <a:effectLst/>
                        </a:rPr>
                        <a:t> </a:t>
                      </a:r>
                      <a:endParaRPr lang="en-US" sz="8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 </a:t>
                      </a:r>
                      <a:endParaRPr lang="en-US" sz="800" dirty="0">
                        <a:solidFill>
                          <a:schemeClr val="tx1"/>
                        </a:solidFill>
                        <a:effectLst/>
                        <a:latin typeface="Calibri"/>
                        <a:ea typeface="Calibri"/>
                        <a:cs typeface="Times New Roman"/>
                      </a:endParaRPr>
                    </a:p>
                  </a:txBody>
                  <a:tcPr marL="49776" marR="49776" marT="0" marB="0"/>
                </a:tc>
                <a:tc>
                  <a:txBody>
                    <a:bodyPr/>
                    <a:lstStyle/>
                    <a:p>
                      <a:pPr marL="0" marR="0" algn="ctr">
                        <a:lnSpc>
                          <a:spcPct val="115000"/>
                        </a:lnSpc>
                        <a:spcBef>
                          <a:spcPts val="0"/>
                        </a:spcBef>
                        <a:spcAft>
                          <a:spcPts val="0"/>
                        </a:spcAft>
                      </a:pPr>
                      <a:r>
                        <a:rPr lang="en-US" sz="1000" dirty="0">
                          <a:solidFill>
                            <a:schemeClr val="bg1"/>
                          </a:solidFill>
                          <a:effectLst/>
                        </a:rPr>
                        <a:t>Performance Measures</a:t>
                      </a:r>
                      <a:endParaRPr lang="en-US" sz="800" dirty="0">
                        <a:solidFill>
                          <a:schemeClr val="bg1"/>
                        </a:solidFill>
                        <a:effectLst/>
                        <a:latin typeface="Calibri"/>
                        <a:ea typeface="Calibri"/>
                        <a:cs typeface="Times New Roman"/>
                      </a:endParaRPr>
                    </a:p>
                  </a:txBody>
                  <a:tcPr marL="49776" marR="49776" marT="0" marB="0"/>
                </a:tc>
                <a:tc>
                  <a:txBody>
                    <a:bodyPr/>
                    <a:lstStyle/>
                    <a:p>
                      <a:pPr marL="0" marR="0" algn="ctr">
                        <a:lnSpc>
                          <a:spcPct val="115000"/>
                        </a:lnSpc>
                        <a:spcBef>
                          <a:spcPts val="0"/>
                        </a:spcBef>
                        <a:spcAft>
                          <a:spcPts val="0"/>
                        </a:spcAft>
                      </a:pPr>
                      <a:r>
                        <a:rPr lang="en-US" sz="1000" dirty="0">
                          <a:solidFill>
                            <a:schemeClr val="bg1"/>
                          </a:solidFill>
                          <a:effectLst/>
                        </a:rPr>
                        <a:t>Potential Partners</a:t>
                      </a:r>
                      <a:endParaRPr lang="en-US" sz="800" dirty="0">
                        <a:solidFill>
                          <a:schemeClr val="bg1"/>
                        </a:solidFill>
                        <a:effectLst/>
                        <a:latin typeface="Calibri"/>
                        <a:ea typeface="Calibri"/>
                        <a:cs typeface="Times New Roman"/>
                      </a:endParaRPr>
                    </a:p>
                  </a:txBody>
                  <a:tcPr marL="49776" marR="49776" marT="0" marB="0"/>
                </a:tc>
                <a:tc>
                  <a:txBody>
                    <a:bodyPr/>
                    <a:lstStyle/>
                    <a:p>
                      <a:pPr marL="0" marR="0" algn="ctr">
                        <a:lnSpc>
                          <a:spcPct val="115000"/>
                        </a:lnSpc>
                        <a:spcBef>
                          <a:spcPts val="0"/>
                        </a:spcBef>
                        <a:spcAft>
                          <a:spcPts val="0"/>
                        </a:spcAft>
                      </a:pPr>
                      <a:r>
                        <a:rPr lang="en-US" sz="1000" dirty="0">
                          <a:effectLst/>
                        </a:rPr>
                        <a:t>Timeline</a:t>
                      </a:r>
                      <a:endParaRPr lang="en-US" sz="800" dirty="0">
                        <a:effectLst/>
                        <a:latin typeface="Calibri"/>
                        <a:ea typeface="Calibri"/>
                        <a:cs typeface="Times New Roman"/>
                      </a:endParaRPr>
                    </a:p>
                  </a:txBody>
                  <a:tcPr marL="49776" marR="49776" marT="0" marB="0"/>
                </a:tc>
              </a:tr>
              <a:tr h="178089">
                <a:tc gridSpan="4">
                  <a:txBody>
                    <a:bodyPr/>
                    <a:lstStyle/>
                    <a:p>
                      <a:pPr marL="228600" marR="0" indent="-228600">
                        <a:lnSpc>
                          <a:spcPct val="100000"/>
                        </a:lnSpc>
                        <a:spcBef>
                          <a:spcPts val="0"/>
                        </a:spcBef>
                        <a:spcAft>
                          <a:spcPts val="0"/>
                        </a:spcAft>
                        <a:buFont typeface="+mj-lt"/>
                        <a:buAutoNum type="arabicPeriod" startAt="2"/>
                      </a:pPr>
                      <a:r>
                        <a:rPr lang="en-US" sz="1200" b="0" dirty="0">
                          <a:solidFill>
                            <a:schemeClr val="tx1"/>
                          </a:solidFill>
                          <a:effectLst/>
                          <a:latin typeface="+mj-lt"/>
                        </a:rPr>
                        <a:t>Enhance </a:t>
                      </a:r>
                      <a:r>
                        <a:rPr lang="en-US" sz="1200" b="0" dirty="0" smtClean="0">
                          <a:solidFill>
                            <a:schemeClr val="tx1"/>
                          </a:solidFill>
                          <a:effectLst/>
                          <a:latin typeface="+mj-lt"/>
                        </a:rPr>
                        <a:t>agency collaboration</a:t>
                      </a:r>
                      <a:r>
                        <a:rPr lang="en-US" sz="1200" b="0" baseline="0" dirty="0" smtClean="0">
                          <a:solidFill>
                            <a:schemeClr val="tx1"/>
                          </a:solidFill>
                          <a:effectLst/>
                          <a:latin typeface="+mj-lt"/>
                        </a:rPr>
                        <a:t> among recipients of the Indianapolis Foundation Community Crime Prevention and </a:t>
                      </a:r>
                      <a:r>
                        <a:rPr lang="en-US" sz="1200" b="0" kern="1200" dirty="0" smtClean="0">
                          <a:solidFill>
                            <a:schemeClr val="tx1"/>
                          </a:solidFill>
                          <a:effectLst/>
                          <a:latin typeface="+mj-lt"/>
                          <a:ea typeface="+mn-ea"/>
                          <a:cs typeface="+mn-cs"/>
                        </a:rPr>
                        <a:t>City of Indianapolis</a:t>
                      </a:r>
                      <a:r>
                        <a:rPr lang="en-US" sz="1200" b="0" kern="1200" baseline="0" dirty="0" smtClean="0">
                          <a:solidFill>
                            <a:schemeClr val="tx1"/>
                          </a:solidFill>
                          <a:effectLst/>
                          <a:latin typeface="+mj-lt"/>
                          <a:ea typeface="+mn-ea"/>
                          <a:cs typeface="+mn-cs"/>
                        </a:rPr>
                        <a:t> </a:t>
                      </a:r>
                      <a:r>
                        <a:rPr lang="en-US" sz="1200" b="0" kern="1200" dirty="0" smtClean="0">
                          <a:solidFill>
                            <a:schemeClr val="tx1"/>
                          </a:solidFill>
                          <a:effectLst/>
                          <a:latin typeface="+mj-lt"/>
                          <a:ea typeface="+mn-ea"/>
                          <a:cs typeface="+mn-cs"/>
                        </a:rPr>
                        <a:t>Department of Public Safety </a:t>
                      </a:r>
                      <a:r>
                        <a:rPr lang="en-US" sz="1200" b="0" kern="1200" baseline="0" dirty="0" smtClean="0">
                          <a:solidFill>
                            <a:schemeClr val="tx1"/>
                          </a:solidFill>
                          <a:effectLst/>
                          <a:latin typeface="+mj-lt"/>
                          <a:ea typeface="+mn-ea"/>
                          <a:cs typeface="+mn-cs"/>
                        </a:rPr>
                        <a:t>g</a:t>
                      </a:r>
                      <a:r>
                        <a:rPr lang="en-US" sz="1200" b="0" baseline="0" dirty="0" smtClean="0">
                          <a:solidFill>
                            <a:schemeClr val="tx1"/>
                          </a:solidFill>
                          <a:effectLst/>
                          <a:latin typeface="+mj-lt"/>
                        </a:rPr>
                        <a:t>rants and other existing agencies:</a:t>
                      </a:r>
                      <a:endParaRPr lang="en-US" sz="1200" b="0" dirty="0">
                        <a:solidFill>
                          <a:schemeClr val="tx1"/>
                        </a:solidFill>
                        <a:effectLst/>
                        <a:latin typeface="+mj-lt"/>
                        <a:ea typeface="Calibri"/>
                        <a:cs typeface="Times New Roman"/>
                      </a:endParaRPr>
                    </a:p>
                  </a:txBody>
                  <a:tcPr marL="49776" marR="49776" marT="0" marB="0"/>
                </a:tc>
                <a:tc hMerge="1">
                  <a:txBody>
                    <a:bodyPr/>
                    <a:lstStyle/>
                    <a:p>
                      <a:endParaRPr lang="en-US"/>
                    </a:p>
                  </a:txBody>
                  <a:tcPr/>
                </a:tc>
                <a:tc hMerge="1">
                  <a:txBody>
                    <a:bodyPr/>
                    <a:lstStyle/>
                    <a:p>
                      <a:endParaRPr lang="en-US"/>
                    </a:p>
                  </a:txBody>
                  <a:tcPr/>
                </a:tc>
                <a:tc hMerge="1">
                  <a:txBody>
                    <a:bodyPr/>
                    <a:lstStyle/>
                    <a:p>
                      <a:endParaRPr lang="en-US"/>
                    </a:p>
                  </a:txBody>
                  <a:tcPr/>
                </a:tc>
              </a:tr>
              <a:tr h="1068532">
                <a:tc>
                  <a:txBody>
                    <a:bodyPr/>
                    <a:lstStyle/>
                    <a:p>
                      <a:pPr marL="228600" marR="0" lvl="0" indent="-228600">
                        <a:lnSpc>
                          <a:spcPct val="115000"/>
                        </a:lnSpc>
                        <a:spcBef>
                          <a:spcPts val="0"/>
                        </a:spcBef>
                        <a:spcAft>
                          <a:spcPts val="0"/>
                        </a:spcAft>
                        <a:buFont typeface="+mj-lt"/>
                        <a:buAutoNum type="alphaLcPeriod"/>
                      </a:pPr>
                      <a:r>
                        <a:rPr lang="en-US" sz="1100" b="0" kern="1200" dirty="0" smtClean="0">
                          <a:solidFill>
                            <a:schemeClr val="lt1"/>
                          </a:solidFill>
                          <a:effectLst/>
                          <a:latin typeface="+mn-lt"/>
                          <a:ea typeface="+mn-ea"/>
                          <a:cs typeface="+mn-cs"/>
                        </a:rPr>
                        <a:t>Establish a community crime prevention board comprised of all Indianapolis Foundation Community Crime Prevention and City of Indianapolis</a:t>
                      </a:r>
                      <a:r>
                        <a:rPr lang="en-US" sz="1100" b="0" kern="1200" baseline="0" dirty="0" smtClean="0">
                          <a:solidFill>
                            <a:schemeClr val="lt1"/>
                          </a:solidFill>
                          <a:effectLst/>
                          <a:latin typeface="+mn-lt"/>
                          <a:ea typeface="+mn-ea"/>
                          <a:cs typeface="+mn-cs"/>
                        </a:rPr>
                        <a:t> </a:t>
                      </a:r>
                      <a:r>
                        <a:rPr lang="en-US" sz="1100" b="0" kern="1200" dirty="0" smtClean="0">
                          <a:solidFill>
                            <a:schemeClr val="lt1"/>
                          </a:solidFill>
                          <a:effectLst/>
                          <a:latin typeface="+mn-lt"/>
                          <a:ea typeface="+mn-ea"/>
                          <a:cs typeface="+mn-cs"/>
                        </a:rPr>
                        <a:t>Department of Public Safety grant</a:t>
                      </a:r>
                      <a:r>
                        <a:rPr lang="en-US" sz="1100" b="0" kern="1200" baseline="0" dirty="0" smtClean="0">
                          <a:solidFill>
                            <a:schemeClr val="lt1"/>
                          </a:solidFill>
                          <a:effectLst/>
                          <a:latin typeface="+mn-lt"/>
                          <a:ea typeface="+mn-ea"/>
                          <a:cs typeface="+mn-cs"/>
                        </a:rPr>
                        <a:t> recipients</a:t>
                      </a:r>
                      <a:r>
                        <a:rPr lang="en-US" sz="1100" b="0" kern="1200" dirty="0" smtClean="0">
                          <a:solidFill>
                            <a:schemeClr val="lt1"/>
                          </a:solidFill>
                          <a:effectLst/>
                          <a:latin typeface="+mn-lt"/>
                          <a:ea typeface="+mn-ea"/>
                          <a:cs typeface="+mn-cs"/>
                        </a:rPr>
                        <a:t> </a:t>
                      </a:r>
                      <a:endParaRPr lang="en-US" sz="11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Crime prevention programming coordinated </a:t>
                      </a:r>
                      <a:endParaRPr lang="en-US" sz="1000" b="0" dirty="0">
                        <a:effectLst/>
                        <a:latin typeface="+mj-lt"/>
                        <a:ea typeface="Calibri"/>
                        <a:cs typeface="Times New Roman"/>
                      </a:endParaRPr>
                    </a:p>
                  </a:txBody>
                  <a:tcPr marL="49776" marR="49776" marT="0" marB="0"/>
                </a:tc>
                <a:tc rowSpan="7">
                  <a:txBody>
                    <a:bodyPr/>
                    <a:lstStyle/>
                    <a:p>
                      <a:pPr marL="0" marR="0" indent="0">
                        <a:lnSpc>
                          <a:spcPct val="100000"/>
                        </a:lnSpc>
                        <a:spcBef>
                          <a:spcPts val="0"/>
                        </a:spcBef>
                        <a:spcAft>
                          <a:spcPts val="0"/>
                        </a:spcAft>
                        <a:buFont typeface="+mj-lt"/>
                        <a:buNone/>
                      </a:pPr>
                      <a:r>
                        <a:rPr lang="en-US" sz="1000" b="0" kern="1200" baseline="0" dirty="0" smtClean="0">
                          <a:solidFill>
                            <a:schemeClr val="tx1"/>
                          </a:solidFill>
                          <a:effectLst/>
                          <a:latin typeface="+mn-lt"/>
                          <a:ea typeface="+mn-ea"/>
                          <a:cs typeface="+mn-cs"/>
                        </a:rPr>
                        <a:t>Recipients of the Indianapolis Foundation Community Crime Prevention and </a:t>
                      </a:r>
                      <a:r>
                        <a:rPr lang="en-US" sz="1000" b="0" kern="1200" dirty="0" smtClean="0">
                          <a:solidFill>
                            <a:schemeClr val="tx1"/>
                          </a:solidFill>
                          <a:effectLst/>
                          <a:latin typeface="+mn-lt"/>
                          <a:ea typeface="+mn-ea"/>
                          <a:cs typeface="+mn-cs"/>
                        </a:rPr>
                        <a:t>City of Indianapolis</a:t>
                      </a:r>
                      <a:r>
                        <a:rPr lang="en-US" sz="1000" b="0" kern="1200" baseline="0" dirty="0" smtClean="0">
                          <a:solidFill>
                            <a:schemeClr val="tx1"/>
                          </a:solidFill>
                          <a:effectLst/>
                          <a:latin typeface="+mn-lt"/>
                          <a:ea typeface="+mn-ea"/>
                          <a:cs typeface="+mn-cs"/>
                        </a:rPr>
                        <a:t> </a:t>
                      </a:r>
                      <a:r>
                        <a:rPr lang="en-US" sz="1000" b="0" kern="1200" dirty="0" smtClean="0">
                          <a:solidFill>
                            <a:schemeClr val="tx1"/>
                          </a:solidFill>
                          <a:effectLst/>
                          <a:latin typeface="+mn-lt"/>
                          <a:ea typeface="+mn-ea"/>
                          <a:cs typeface="+mn-cs"/>
                        </a:rPr>
                        <a:t>Department of Public Safety </a:t>
                      </a:r>
                      <a:r>
                        <a:rPr lang="en-US" sz="1000" b="0" kern="1200" baseline="0" dirty="0" smtClean="0">
                          <a:solidFill>
                            <a:schemeClr val="tx1"/>
                          </a:solidFill>
                          <a:effectLst/>
                          <a:latin typeface="+mn-lt"/>
                          <a:ea typeface="+mn-ea"/>
                          <a:cs typeface="+mn-cs"/>
                        </a:rPr>
                        <a:t>grants and other existing agencies </a:t>
                      </a:r>
                      <a:endParaRPr lang="en-US" sz="1000" b="0" kern="1200" dirty="0">
                        <a:solidFill>
                          <a:schemeClr val="tx1"/>
                        </a:solidFill>
                        <a:effectLst/>
                        <a:latin typeface="+mn-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a:t>
                      </a:r>
                      <a:r>
                        <a:rPr lang="en-US" sz="1000" b="0" baseline="0" dirty="0" smtClean="0">
                          <a:effectLst/>
                          <a:latin typeface="+mj-lt"/>
                          <a:ea typeface="Calibri"/>
                          <a:cs typeface="Times New Roman"/>
                        </a:rPr>
                        <a:t> 1</a:t>
                      </a:r>
                      <a:endParaRPr lang="en-US" sz="1000" b="0" dirty="0">
                        <a:effectLst/>
                        <a:latin typeface="+mj-lt"/>
                        <a:ea typeface="Calibri"/>
                        <a:cs typeface="Times New Roman"/>
                      </a:endParaRPr>
                    </a:p>
                  </a:txBody>
                  <a:tcPr marL="49776" marR="49776" marT="0" marB="0"/>
                </a:tc>
              </a:tr>
              <a:tr h="1068532">
                <a:tc>
                  <a:txBody>
                    <a:bodyPr/>
                    <a:lstStyle/>
                    <a:p>
                      <a:pPr marL="228600" marR="0" lvl="0" indent="-228600">
                        <a:lnSpc>
                          <a:spcPct val="115000"/>
                        </a:lnSpc>
                        <a:spcBef>
                          <a:spcPts val="0"/>
                        </a:spcBef>
                        <a:spcAft>
                          <a:spcPts val="0"/>
                        </a:spcAft>
                        <a:buFont typeface="+mj-lt"/>
                        <a:buAutoNum type="alphaLcPeriod" startAt="2"/>
                      </a:pPr>
                      <a:r>
                        <a:rPr lang="en-US" sz="1100" b="0" dirty="0" smtClean="0">
                          <a:effectLst/>
                          <a:latin typeface="+mj-lt"/>
                        </a:rPr>
                        <a:t>Develop multi-system </a:t>
                      </a:r>
                      <a:r>
                        <a:rPr lang="en-US" sz="1100" b="0" dirty="0">
                          <a:effectLst/>
                          <a:latin typeface="+mj-lt"/>
                        </a:rPr>
                        <a:t>t</a:t>
                      </a:r>
                      <a:r>
                        <a:rPr lang="en-US" sz="1100" b="0" dirty="0" smtClean="0">
                          <a:effectLst/>
                          <a:latin typeface="+mj-lt"/>
                        </a:rPr>
                        <a:t>eams among the grant recipients  and other exiting agencies that provide service coordination</a:t>
                      </a:r>
                      <a:r>
                        <a:rPr lang="en-US" sz="1100" b="0" baseline="0" dirty="0" smtClean="0">
                          <a:effectLst/>
                          <a:latin typeface="+mj-lt"/>
                        </a:rPr>
                        <a:t>, help youth and adults experiencing problems receive appropriate services and facilitate connections to the community</a:t>
                      </a:r>
                      <a:endParaRPr lang="en-US" sz="11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rPr>
                        <a:t>Multi-system</a:t>
                      </a:r>
                      <a:r>
                        <a:rPr lang="en-US" sz="1000" b="0" baseline="0" dirty="0" smtClean="0">
                          <a:effectLst/>
                          <a:latin typeface="+mj-lt"/>
                        </a:rPr>
                        <a:t> </a:t>
                      </a:r>
                      <a:r>
                        <a:rPr lang="en-US" sz="1000" b="0" dirty="0" smtClean="0">
                          <a:effectLst/>
                          <a:latin typeface="+mj-lt"/>
                        </a:rPr>
                        <a:t>teams established</a:t>
                      </a:r>
                      <a:endParaRPr lang="en-US" sz="1000" b="0" dirty="0">
                        <a:effectLst/>
                        <a:latin typeface="+mj-lt"/>
                        <a:ea typeface="Calibri"/>
                        <a:cs typeface="Times New Roman"/>
                      </a:endParaRPr>
                    </a:p>
                  </a:txBody>
                  <a:tcPr marL="49776" marR="49776" marT="0" marB="0"/>
                </a:tc>
                <a:tc vMerge="1">
                  <a:txBody>
                    <a:bodyPr/>
                    <a:lstStyle/>
                    <a:p>
                      <a:pPr marL="0" marR="0">
                        <a:lnSpc>
                          <a:spcPct val="115000"/>
                        </a:lnSpc>
                        <a:spcBef>
                          <a:spcPts val="0"/>
                        </a:spcBef>
                        <a:spcAft>
                          <a:spcPts val="0"/>
                        </a:spcAft>
                      </a:pPr>
                      <a:endParaRPr lang="en-US" sz="1000" b="0" dirty="0">
                        <a:effectLst/>
                        <a:latin typeface="+mj-lt"/>
                        <a:ea typeface="Calibri"/>
                        <a:cs typeface="Times New Roman"/>
                      </a:endParaRPr>
                    </a:p>
                  </a:txBody>
                  <a:tcPr marL="49776" marR="49776" marT="0" marB="0" anchor="ctr"/>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 2</a:t>
                      </a:r>
                      <a:endParaRPr lang="en-US" sz="1000" b="0" dirty="0">
                        <a:effectLst/>
                        <a:latin typeface="+mj-lt"/>
                        <a:ea typeface="Calibri"/>
                        <a:cs typeface="Times New Roman"/>
                      </a:endParaRPr>
                    </a:p>
                  </a:txBody>
                  <a:tcPr marL="49776" marR="49776" marT="0" marB="0"/>
                </a:tc>
              </a:tr>
              <a:tr h="712355">
                <a:tc>
                  <a:txBody>
                    <a:bodyPr/>
                    <a:lstStyle/>
                    <a:p>
                      <a:pPr marL="228600" marR="0" lvl="0" indent="-228600">
                        <a:lnSpc>
                          <a:spcPct val="115000"/>
                        </a:lnSpc>
                        <a:spcBef>
                          <a:spcPts val="0"/>
                        </a:spcBef>
                        <a:spcAft>
                          <a:spcPts val="0"/>
                        </a:spcAft>
                        <a:buFont typeface="+mj-lt"/>
                        <a:buAutoNum type="alphaLcPeriod" startAt="3"/>
                      </a:pPr>
                      <a:r>
                        <a:rPr lang="en-US" sz="1100" b="0" dirty="0" smtClean="0">
                          <a:effectLst/>
                          <a:latin typeface="+mj-lt"/>
                        </a:rPr>
                        <a:t>Establish re-entry </a:t>
                      </a:r>
                      <a:r>
                        <a:rPr lang="en-US" sz="1100" b="0" dirty="0">
                          <a:effectLst/>
                          <a:latin typeface="+mj-lt"/>
                        </a:rPr>
                        <a:t>planning </a:t>
                      </a:r>
                      <a:r>
                        <a:rPr lang="en-US" sz="1100" b="0" dirty="0" smtClean="0">
                          <a:effectLst/>
                          <a:latin typeface="+mj-lt"/>
                        </a:rPr>
                        <a:t> team within</a:t>
                      </a:r>
                      <a:r>
                        <a:rPr lang="en-US" sz="1100" b="0" baseline="0" dirty="0" smtClean="0">
                          <a:effectLst/>
                          <a:latin typeface="+mj-lt"/>
                        </a:rPr>
                        <a:t> </a:t>
                      </a:r>
                      <a:r>
                        <a:rPr lang="en-US" sz="1100" b="0" dirty="0" smtClean="0">
                          <a:effectLst/>
                          <a:latin typeface="+mj-lt"/>
                        </a:rPr>
                        <a:t>Department of Public Safety</a:t>
                      </a:r>
                      <a:endParaRPr lang="en-US" sz="11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Planning team established</a:t>
                      </a:r>
                      <a:endParaRPr lang="en-US" sz="1000" b="0" dirty="0">
                        <a:effectLst/>
                        <a:latin typeface="+mj-lt"/>
                        <a:ea typeface="Calibri"/>
                        <a:cs typeface="Times New Roman"/>
                      </a:endParaRPr>
                    </a:p>
                  </a:txBody>
                  <a:tcPr marL="49776" marR="49776" marT="0" marB="0"/>
                </a:tc>
                <a:tc vMerge="1">
                  <a:txBody>
                    <a:bodyPr/>
                    <a:lstStyle/>
                    <a:p>
                      <a:pPr marL="0" marR="0">
                        <a:lnSpc>
                          <a:spcPct val="115000"/>
                        </a:lnSpc>
                        <a:spcBef>
                          <a:spcPts val="0"/>
                        </a:spcBef>
                        <a:spcAft>
                          <a:spcPts val="0"/>
                        </a:spcAft>
                      </a:pPr>
                      <a:endParaRPr lang="en-US" sz="10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 2</a:t>
                      </a:r>
                      <a:endParaRPr lang="en-US" sz="1000" b="0" dirty="0">
                        <a:effectLst/>
                        <a:latin typeface="+mj-lt"/>
                        <a:ea typeface="Calibri"/>
                        <a:cs typeface="Times New Roman"/>
                      </a:endParaRPr>
                    </a:p>
                  </a:txBody>
                  <a:tcPr marL="49776" marR="49776" marT="0" marB="0"/>
                </a:tc>
              </a:tr>
              <a:tr h="356177">
                <a:tc>
                  <a:txBody>
                    <a:bodyPr/>
                    <a:lstStyle/>
                    <a:p>
                      <a:pPr marL="228600" marR="0" lvl="0" indent="-228600">
                        <a:lnSpc>
                          <a:spcPct val="115000"/>
                        </a:lnSpc>
                        <a:spcBef>
                          <a:spcPts val="0"/>
                        </a:spcBef>
                        <a:spcAft>
                          <a:spcPts val="0"/>
                        </a:spcAft>
                        <a:buFont typeface="+mj-lt"/>
                        <a:buAutoNum type="alphaLcPeriod" startAt="4"/>
                      </a:pPr>
                      <a:r>
                        <a:rPr lang="en-US" sz="1100" b="0" dirty="0">
                          <a:effectLst/>
                          <a:latin typeface="+mj-lt"/>
                        </a:rPr>
                        <a:t>Develop </a:t>
                      </a:r>
                      <a:r>
                        <a:rPr lang="en-US" sz="1100" b="0" dirty="0" smtClean="0">
                          <a:effectLst/>
                          <a:latin typeface="+mj-lt"/>
                        </a:rPr>
                        <a:t>tools </a:t>
                      </a:r>
                      <a:r>
                        <a:rPr lang="en-US" sz="1100" b="0" dirty="0">
                          <a:effectLst/>
                          <a:latin typeface="+mj-lt"/>
                        </a:rPr>
                        <a:t>for </a:t>
                      </a:r>
                      <a:r>
                        <a:rPr lang="en-US" sz="1100" b="0" dirty="0" smtClean="0">
                          <a:effectLst/>
                          <a:latin typeface="+mj-lt"/>
                        </a:rPr>
                        <a:t>information</a:t>
                      </a:r>
                      <a:r>
                        <a:rPr lang="en-US" sz="1100" b="0" baseline="0" dirty="0" smtClean="0">
                          <a:effectLst/>
                          <a:latin typeface="+mj-lt"/>
                        </a:rPr>
                        <a:t> </a:t>
                      </a:r>
                      <a:r>
                        <a:rPr lang="en-US" sz="1100" b="0" dirty="0" smtClean="0">
                          <a:effectLst/>
                          <a:latin typeface="+mj-lt"/>
                        </a:rPr>
                        <a:t>exchange</a:t>
                      </a:r>
                      <a:r>
                        <a:rPr lang="en-US" sz="1100" b="0" baseline="0" dirty="0" smtClean="0">
                          <a:effectLst/>
                          <a:latin typeface="+mj-lt"/>
                        </a:rPr>
                        <a:t> and </a:t>
                      </a:r>
                      <a:r>
                        <a:rPr lang="en-US" sz="1100" b="0" dirty="0" smtClean="0">
                          <a:effectLst/>
                          <a:latin typeface="+mj-lt"/>
                        </a:rPr>
                        <a:t>collaboration among grant recipients and other existing agencies</a:t>
                      </a:r>
                      <a:endParaRPr lang="en-US" sz="11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Tools developed</a:t>
                      </a:r>
                      <a:endParaRPr lang="en-US" sz="1000" b="0" dirty="0">
                        <a:effectLst/>
                        <a:latin typeface="+mj-lt"/>
                        <a:ea typeface="Calibri"/>
                        <a:cs typeface="Times New Roman"/>
                      </a:endParaRPr>
                    </a:p>
                  </a:txBody>
                  <a:tcPr marL="49776" marR="49776" marT="0" marB="0"/>
                </a:tc>
                <a:tc vMerge="1">
                  <a:txBody>
                    <a:bodyPr/>
                    <a:lstStyle/>
                    <a:p>
                      <a:pPr marL="0" marR="0">
                        <a:lnSpc>
                          <a:spcPct val="115000"/>
                        </a:lnSpc>
                        <a:spcBef>
                          <a:spcPts val="0"/>
                        </a:spcBef>
                        <a:spcAft>
                          <a:spcPts val="0"/>
                        </a:spcAft>
                      </a:pPr>
                      <a:endParaRPr lang="en-US" sz="10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 2</a:t>
                      </a:r>
                      <a:endParaRPr lang="en-US" sz="1000" b="0" dirty="0">
                        <a:effectLst/>
                        <a:latin typeface="+mj-lt"/>
                        <a:ea typeface="Calibri"/>
                        <a:cs typeface="Times New Roman"/>
                      </a:endParaRPr>
                    </a:p>
                  </a:txBody>
                  <a:tcPr marL="49776" marR="49776" marT="0" marB="0"/>
                </a:tc>
              </a:tr>
              <a:tr h="890443">
                <a:tc>
                  <a:txBody>
                    <a:bodyPr/>
                    <a:lstStyle/>
                    <a:p>
                      <a:pPr marL="228600" marR="0" lvl="0" indent="-228600">
                        <a:lnSpc>
                          <a:spcPct val="115000"/>
                        </a:lnSpc>
                        <a:spcBef>
                          <a:spcPts val="0"/>
                        </a:spcBef>
                        <a:spcAft>
                          <a:spcPts val="0"/>
                        </a:spcAft>
                        <a:buFont typeface="+mj-lt"/>
                        <a:buAutoNum type="alphaLcPeriod" startAt="5"/>
                      </a:pPr>
                      <a:r>
                        <a:rPr lang="en-US" sz="1100" b="0" dirty="0">
                          <a:effectLst/>
                          <a:latin typeface="+mj-lt"/>
                        </a:rPr>
                        <a:t>Develop </a:t>
                      </a:r>
                      <a:r>
                        <a:rPr lang="en-US" sz="1100" b="0" dirty="0" smtClean="0">
                          <a:effectLst/>
                          <a:latin typeface="+mj-lt"/>
                        </a:rPr>
                        <a:t>a public </a:t>
                      </a:r>
                      <a:r>
                        <a:rPr lang="en-US" sz="1100" b="0" dirty="0">
                          <a:effectLst/>
                          <a:latin typeface="+mj-lt"/>
                        </a:rPr>
                        <a:t>access forum to </a:t>
                      </a:r>
                      <a:r>
                        <a:rPr lang="en-US" sz="1100" b="0" dirty="0" smtClean="0">
                          <a:effectLst/>
                          <a:latin typeface="+mj-lt"/>
                        </a:rPr>
                        <a:t>share </a:t>
                      </a:r>
                      <a:r>
                        <a:rPr lang="en-US" sz="1100" b="0" baseline="0" dirty="0" smtClean="0">
                          <a:effectLst/>
                          <a:latin typeface="+mj-lt"/>
                        </a:rPr>
                        <a:t>collaboration</a:t>
                      </a:r>
                      <a:endParaRPr lang="en-US" sz="11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rPr>
                        <a:t>Public access forum developed</a:t>
                      </a:r>
                      <a:endParaRPr lang="en-US" sz="1000" b="0" dirty="0">
                        <a:effectLst/>
                        <a:latin typeface="+mj-lt"/>
                        <a:ea typeface="Calibri"/>
                        <a:cs typeface="Times New Roman"/>
                      </a:endParaRPr>
                    </a:p>
                  </a:txBody>
                  <a:tcPr marL="49776" marR="49776" marT="0" marB="0"/>
                </a:tc>
                <a:tc vMerge="1">
                  <a:txBody>
                    <a:bodyPr/>
                    <a:lstStyle/>
                    <a:p>
                      <a:pPr marL="0" marR="0">
                        <a:lnSpc>
                          <a:spcPct val="115000"/>
                        </a:lnSpc>
                        <a:spcBef>
                          <a:spcPts val="0"/>
                        </a:spcBef>
                        <a:spcAft>
                          <a:spcPts val="0"/>
                        </a:spcAft>
                      </a:pPr>
                      <a:endParaRPr lang="en-US" sz="10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 2</a:t>
                      </a:r>
                      <a:endParaRPr lang="en-US" sz="1000" b="0" dirty="0">
                        <a:effectLst/>
                        <a:latin typeface="+mj-lt"/>
                        <a:ea typeface="Calibri"/>
                        <a:cs typeface="Times New Roman"/>
                      </a:endParaRPr>
                    </a:p>
                  </a:txBody>
                  <a:tcPr marL="49776" marR="49776" marT="0" marB="0"/>
                </a:tc>
              </a:tr>
              <a:tr h="534266">
                <a:tc>
                  <a:txBody>
                    <a:bodyPr/>
                    <a:lstStyle/>
                    <a:p>
                      <a:pPr marL="228600" marR="0" lvl="0" indent="-228600">
                        <a:lnSpc>
                          <a:spcPct val="115000"/>
                        </a:lnSpc>
                        <a:spcBef>
                          <a:spcPts val="0"/>
                        </a:spcBef>
                        <a:spcAft>
                          <a:spcPts val="0"/>
                        </a:spcAft>
                        <a:buFont typeface="+mj-lt"/>
                        <a:buAutoNum type="alphaLcPeriod" startAt="6"/>
                      </a:pPr>
                      <a:r>
                        <a:rPr lang="en-US" sz="1100" b="0" dirty="0" smtClean="0">
                          <a:effectLst/>
                          <a:latin typeface="+mj-lt"/>
                          <a:ea typeface="+mn-ea"/>
                          <a:cs typeface="+mn-cs"/>
                        </a:rPr>
                        <a:t>Utilize</a:t>
                      </a:r>
                      <a:r>
                        <a:rPr lang="en-US" sz="1100" b="0" baseline="0" dirty="0" smtClean="0">
                          <a:effectLst/>
                          <a:latin typeface="+mj-lt"/>
                          <a:ea typeface="+mn-ea"/>
                          <a:cs typeface="+mn-cs"/>
                        </a:rPr>
                        <a:t> pre-determined baseline data to evaluate effectiveness of collaboration and document outcomes</a:t>
                      </a:r>
                      <a:endParaRPr lang="en-US" sz="11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rPr>
                        <a:t>Evaluation</a:t>
                      </a:r>
                      <a:r>
                        <a:rPr lang="en-US" sz="1000" b="0" baseline="0" dirty="0" smtClean="0">
                          <a:effectLst/>
                          <a:latin typeface="+mj-lt"/>
                        </a:rPr>
                        <a:t> metric developed</a:t>
                      </a:r>
                      <a:endParaRPr lang="en-US" sz="1000" b="0" dirty="0">
                        <a:effectLst/>
                        <a:latin typeface="+mj-lt"/>
                        <a:ea typeface="Calibri"/>
                        <a:cs typeface="Times New Roman"/>
                      </a:endParaRPr>
                    </a:p>
                  </a:txBody>
                  <a:tcPr marL="49776" marR="49776" marT="0" marB="0"/>
                </a:tc>
                <a:tc vMerge="1">
                  <a:txBody>
                    <a:bodyPr/>
                    <a:lstStyle/>
                    <a:p>
                      <a:pPr marL="0" marR="0">
                        <a:lnSpc>
                          <a:spcPct val="115000"/>
                        </a:lnSpc>
                        <a:spcBef>
                          <a:spcPts val="0"/>
                        </a:spcBef>
                        <a:spcAft>
                          <a:spcPts val="0"/>
                        </a:spcAft>
                      </a:pPr>
                      <a:endParaRPr lang="en-US" sz="10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 3</a:t>
                      </a:r>
                      <a:endParaRPr lang="en-US" sz="1000" b="0" dirty="0">
                        <a:effectLst/>
                        <a:latin typeface="+mj-lt"/>
                        <a:ea typeface="Calibri"/>
                        <a:cs typeface="Times New Roman"/>
                      </a:endParaRPr>
                    </a:p>
                  </a:txBody>
                  <a:tcPr marL="49776" marR="49776" marT="0" marB="0"/>
                </a:tc>
              </a:tr>
              <a:tr h="534266">
                <a:tc>
                  <a:txBody>
                    <a:bodyPr/>
                    <a:lstStyle/>
                    <a:p>
                      <a:pPr marL="228600" marR="0" lvl="0" indent="-228600">
                        <a:lnSpc>
                          <a:spcPct val="115000"/>
                        </a:lnSpc>
                        <a:spcBef>
                          <a:spcPts val="0"/>
                        </a:spcBef>
                        <a:spcAft>
                          <a:spcPts val="0"/>
                        </a:spcAft>
                        <a:buFont typeface="+mj-lt"/>
                        <a:buAutoNum type="alphaLcPeriod" startAt="7"/>
                      </a:pPr>
                      <a:r>
                        <a:rPr lang="en-US" sz="1100" b="0" dirty="0" smtClean="0">
                          <a:effectLst/>
                          <a:latin typeface="+mj-lt"/>
                          <a:ea typeface="Calibri"/>
                          <a:cs typeface="Times New Roman"/>
                        </a:rPr>
                        <a:t>Encourage</a:t>
                      </a:r>
                      <a:r>
                        <a:rPr lang="en-US" sz="1100" b="0" baseline="0" dirty="0" smtClean="0">
                          <a:effectLst/>
                          <a:latin typeface="+mj-lt"/>
                          <a:ea typeface="Calibri"/>
                          <a:cs typeface="Times New Roman"/>
                        </a:rPr>
                        <a:t> funders to provide at least a three- year grant period for crime prevention grant recipients to ensure successful implementation and appropriate evaluation</a:t>
                      </a:r>
                      <a:endParaRPr lang="en-US" sz="1100" b="0" dirty="0">
                        <a:effectLst/>
                        <a:latin typeface="+mj-lt"/>
                        <a:ea typeface="Calibri"/>
                        <a:cs typeface="Times New Roman"/>
                      </a:endParaRPr>
                    </a:p>
                  </a:txBody>
                  <a:tcPr marL="49776" marR="49776" marT="0" marB="0"/>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Grant period extended to at least three years</a:t>
                      </a:r>
                      <a:endParaRPr lang="en-US" sz="1000" b="0" dirty="0">
                        <a:effectLst/>
                        <a:latin typeface="+mj-lt"/>
                        <a:ea typeface="Calibri"/>
                        <a:cs typeface="Times New Roman"/>
                      </a:endParaRPr>
                    </a:p>
                  </a:txBody>
                  <a:tcPr marL="49776" marR="49776" marT="0" marB="0"/>
                </a:tc>
                <a:tc vMerge="1">
                  <a:txBody>
                    <a:bodyPr/>
                    <a:lstStyle/>
                    <a:p>
                      <a:pPr marL="0" marR="0">
                        <a:lnSpc>
                          <a:spcPct val="115000"/>
                        </a:lnSpc>
                        <a:spcBef>
                          <a:spcPts val="0"/>
                        </a:spcBef>
                        <a:spcAft>
                          <a:spcPts val="0"/>
                        </a:spcAft>
                      </a:pPr>
                      <a:endParaRPr lang="en-US" sz="1000" b="0" dirty="0">
                        <a:effectLst/>
                        <a:latin typeface="+mj-lt"/>
                        <a:ea typeface="Calibri"/>
                        <a:cs typeface="Times New Roman"/>
                      </a:endParaRPr>
                    </a:p>
                  </a:txBody>
                  <a:tcPr marL="49776" marR="49776" marT="0" marB="0" anchor="ctr"/>
                </a:tc>
                <a:tc>
                  <a:txBody>
                    <a:bodyPr/>
                    <a:lstStyle/>
                    <a:p>
                      <a:pPr marL="0" marR="0">
                        <a:lnSpc>
                          <a:spcPct val="115000"/>
                        </a:lnSpc>
                        <a:spcBef>
                          <a:spcPts val="0"/>
                        </a:spcBef>
                        <a:spcAft>
                          <a:spcPts val="0"/>
                        </a:spcAft>
                      </a:pPr>
                      <a:r>
                        <a:rPr lang="en-US" sz="1000" b="0" dirty="0" smtClean="0">
                          <a:effectLst/>
                          <a:latin typeface="+mj-lt"/>
                          <a:ea typeface="Calibri"/>
                          <a:cs typeface="Times New Roman"/>
                        </a:rPr>
                        <a:t>Year 1</a:t>
                      </a:r>
                      <a:endParaRPr lang="en-US" sz="1000" b="0" dirty="0">
                        <a:effectLst/>
                        <a:latin typeface="+mj-lt"/>
                        <a:ea typeface="Calibri"/>
                        <a:cs typeface="Times New Roman"/>
                      </a:endParaRPr>
                    </a:p>
                  </a:txBody>
                  <a:tcPr marL="49776" marR="49776" marT="0" marB="0"/>
                </a:tc>
              </a:tr>
            </a:tbl>
          </a:graphicData>
        </a:graphic>
      </p:graphicFrame>
      <p:sp>
        <p:nvSpPr>
          <p:cNvPr id="2" name="Slide Number Placeholder 1"/>
          <p:cNvSpPr>
            <a:spLocks noGrp="1"/>
          </p:cNvSpPr>
          <p:nvPr>
            <p:ph type="sldNum" sz="quarter" idx="12"/>
          </p:nvPr>
        </p:nvSpPr>
        <p:spPr/>
        <p:txBody>
          <a:bodyPr/>
          <a:lstStyle/>
          <a:p>
            <a:fld id="{2203AD2E-D384-4AB1-8556-C3617B8811CB}" type="slidenum">
              <a:rPr lang="en-US" smtClean="0"/>
              <a:t>15</a:t>
            </a:fld>
            <a:endParaRPr lang="en-US" dirty="0"/>
          </a:p>
        </p:txBody>
      </p:sp>
      <p:sp>
        <p:nvSpPr>
          <p:cNvPr id="7" name="Title 8"/>
          <p:cNvSpPr>
            <a:spLocks noGrp="1"/>
          </p:cNvSpPr>
          <p:nvPr>
            <p:ph type="title"/>
          </p:nvPr>
        </p:nvSpPr>
        <p:spPr>
          <a:xfrm>
            <a:off x="304800" y="530225"/>
            <a:ext cx="3981449" cy="1405859"/>
          </a:xfrm>
        </p:spPr>
        <p:txBody>
          <a:bodyPr vert="horz"/>
          <a:lstStyle/>
          <a:p>
            <a:pPr lvl="0"/>
            <a:r>
              <a:rPr lang="en-US" sz="2800" dirty="0" smtClean="0"/>
              <a:t>Intervention and Prevention</a:t>
            </a:r>
            <a:br>
              <a:rPr lang="en-US" sz="2800" dirty="0" smtClean="0"/>
            </a:br>
            <a:r>
              <a:rPr lang="en-US" sz="1200" dirty="0">
                <a:cs typeface="Arial" panose="020B0604020202020204" pitchFamily="34" charset="0"/>
              </a:rPr>
              <a:t>Creating parental supports, connecting youth with mentors, keeping young people in school and identifying triggers to prevent violence and crime</a:t>
            </a:r>
            <a:r>
              <a:rPr lang="en-US" sz="2800" dirty="0">
                <a:cs typeface="Arial" panose="020B0604020202020204" pitchFamily="34" charset="0"/>
              </a:rPr>
              <a:t/>
            </a:r>
            <a:br>
              <a:rPr lang="en-US" sz="2800" dirty="0">
                <a:cs typeface="Arial" panose="020B0604020202020204" pitchFamily="34" charset="0"/>
              </a:rPr>
            </a:b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304800"/>
            <a:ext cx="2069069" cy="1545336"/>
          </a:xfrm>
          <a:prstGeom prst="rect">
            <a:avLst/>
          </a:prstGeom>
        </p:spPr>
      </p:pic>
    </p:spTree>
    <p:extLst>
      <p:ext uri="{BB962C8B-B14F-4D97-AF65-F5344CB8AC3E}">
        <p14:creationId xmlns:p14="http://schemas.microsoft.com/office/powerpoint/2010/main" val="103967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89465074"/>
              </p:ext>
            </p:extLst>
          </p:nvPr>
        </p:nvGraphicFramePr>
        <p:xfrm>
          <a:off x="276225" y="2209800"/>
          <a:ext cx="6305551" cy="6581484"/>
        </p:xfrm>
        <a:graphic>
          <a:graphicData uri="http://schemas.openxmlformats.org/drawingml/2006/table">
            <a:tbl>
              <a:tblPr firstRow="1" firstCol="1" bandRow="1">
                <a:tableStyleId>{5C22544A-7EE6-4342-B048-85BDC9FD1C3A}</a:tableStyleId>
              </a:tblPr>
              <a:tblGrid>
                <a:gridCol w="3262657"/>
                <a:gridCol w="1014298"/>
                <a:gridCol w="1014298"/>
                <a:gridCol w="1014298"/>
              </a:tblGrid>
              <a:tr h="362893">
                <a:tc>
                  <a:txBody>
                    <a:bodyPr/>
                    <a:lstStyle/>
                    <a:p>
                      <a:pPr marL="0" marR="0">
                        <a:lnSpc>
                          <a:spcPct val="115000"/>
                        </a:lnSpc>
                        <a:spcBef>
                          <a:spcPts val="0"/>
                        </a:spcBef>
                        <a:spcAft>
                          <a:spcPts val="0"/>
                        </a:spcAft>
                      </a:pPr>
                      <a:r>
                        <a:rPr lang="en-US" sz="1000" dirty="0">
                          <a:effectLst/>
                        </a:rPr>
                        <a:t> </a:t>
                      </a:r>
                      <a:endParaRPr lang="en-US" sz="800" dirty="0">
                        <a:effectLst/>
                      </a:endParaRPr>
                    </a:p>
                    <a:p>
                      <a:pPr marL="0" marR="0">
                        <a:lnSpc>
                          <a:spcPct val="115000"/>
                        </a:lnSpc>
                        <a:spcBef>
                          <a:spcPts val="0"/>
                        </a:spcBef>
                        <a:spcAft>
                          <a:spcPts val="0"/>
                        </a:spcAft>
                      </a:pPr>
                      <a:r>
                        <a:rPr lang="en-US" sz="1000" dirty="0">
                          <a:effectLst/>
                        </a:rPr>
                        <a:t> </a:t>
                      </a:r>
                      <a:endParaRPr lang="en-US" sz="800" dirty="0">
                        <a:effectLst/>
                        <a:latin typeface="Calibri"/>
                        <a:ea typeface="Calibri"/>
                        <a:cs typeface="Times New Roman"/>
                      </a:endParaRPr>
                    </a:p>
                  </a:txBody>
                  <a:tcPr marL="50715" marR="50715" marT="0" marB="0"/>
                </a:tc>
                <a:tc>
                  <a:txBody>
                    <a:bodyPr/>
                    <a:lstStyle/>
                    <a:p>
                      <a:pPr marL="0" marR="0" algn="ctr">
                        <a:lnSpc>
                          <a:spcPct val="115000"/>
                        </a:lnSpc>
                        <a:spcBef>
                          <a:spcPts val="0"/>
                        </a:spcBef>
                        <a:spcAft>
                          <a:spcPts val="0"/>
                        </a:spcAft>
                      </a:pPr>
                      <a:r>
                        <a:rPr lang="en-US" sz="1000" dirty="0">
                          <a:effectLst/>
                        </a:rPr>
                        <a:t>Performance Measures</a:t>
                      </a:r>
                      <a:endParaRPr lang="en-US" sz="800" dirty="0">
                        <a:effectLst/>
                        <a:latin typeface="Calibri"/>
                        <a:ea typeface="Calibri"/>
                        <a:cs typeface="Times New Roman"/>
                      </a:endParaRPr>
                    </a:p>
                  </a:txBody>
                  <a:tcPr marL="50715" marR="50715" marT="0" marB="0"/>
                </a:tc>
                <a:tc>
                  <a:txBody>
                    <a:bodyPr/>
                    <a:lstStyle/>
                    <a:p>
                      <a:pPr marL="0" marR="0" algn="ctr">
                        <a:lnSpc>
                          <a:spcPct val="115000"/>
                        </a:lnSpc>
                        <a:spcBef>
                          <a:spcPts val="0"/>
                        </a:spcBef>
                        <a:spcAft>
                          <a:spcPts val="0"/>
                        </a:spcAft>
                      </a:pPr>
                      <a:r>
                        <a:rPr lang="en-US" sz="1000" dirty="0">
                          <a:effectLst/>
                        </a:rPr>
                        <a:t>Potential </a:t>
                      </a:r>
                      <a:br>
                        <a:rPr lang="en-US" sz="1000" dirty="0">
                          <a:effectLst/>
                        </a:rPr>
                      </a:br>
                      <a:r>
                        <a:rPr lang="en-US" sz="1000" dirty="0">
                          <a:effectLst/>
                        </a:rPr>
                        <a:t>Partners</a:t>
                      </a:r>
                      <a:endParaRPr lang="en-US" sz="800" dirty="0">
                        <a:effectLst/>
                        <a:latin typeface="Calibri"/>
                        <a:ea typeface="Calibri"/>
                        <a:cs typeface="Times New Roman"/>
                      </a:endParaRPr>
                    </a:p>
                  </a:txBody>
                  <a:tcPr marL="50715" marR="50715" marT="0" marB="0"/>
                </a:tc>
                <a:tc>
                  <a:txBody>
                    <a:bodyPr/>
                    <a:lstStyle/>
                    <a:p>
                      <a:pPr marL="0" marR="0" algn="ctr">
                        <a:lnSpc>
                          <a:spcPct val="115000"/>
                        </a:lnSpc>
                        <a:spcBef>
                          <a:spcPts val="0"/>
                        </a:spcBef>
                        <a:spcAft>
                          <a:spcPts val="0"/>
                        </a:spcAft>
                      </a:pPr>
                      <a:r>
                        <a:rPr lang="en-US" sz="1000" dirty="0">
                          <a:effectLst/>
                        </a:rPr>
                        <a:t>Timeline</a:t>
                      </a:r>
                      <a:endParaRPr lang="en-US" sz="800" dirty="0">
                        <a:effectLst/>
                        <a:latin typeface="Calibri"/>
                        <a:ea typeface="Calibri"/>
                        <a:cs typeface="Times New Roman"/>
                      </a:endParaRPr>
                    </a:p>
                  </a:txBody>
                  <a:tcPr marL="50715" marR="50715" marT="0" marB="0"/>
                </a:tc>
              </a:tr>
              <a:tr h="181447">
                <a:tc gridSpan="4">
                  <a:txBody>
                    <a:bodyPr/>
                    <a:lstStyle/>
                    <a:p>
                      <a:pPr marL="228600" marR="0" indent="-228600">
                        <a:lnSpc>
                          <a:spcPct val="100000"/>
                        </a:lnSpc>
                        <a:spcBef>
                          <a:spcPts val="0"/>
                        </a:spcBef>
                        <a:spcAft>
                          <a:spcPts val="0"/>
                        </a:spcAft>
                        <a:buFont typeface="+mj-lt"/>
                        <a:buAutoNum type="arabicPeriod" startAt="3"/>
                      </a:pPr>
                      <a:r>
                        <a:rPr lang="en-US" sz="1200" b="0" kern="1200" dirty="0" smtClean="0">
                          <a:solidFill>
                            <a:schemeClr val="tx1"/>
                          </a:solidFill>
                          <a:effectLst/>
                          <a:latin typeface="+mn-lt"/>
                          <a:ea typeface="+mn-ea"/>
                          <a:cs typeface="+mn-cs"/>
                        </a:rPr>
                        <a:t>Provide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mentorships, educational support and enrichment activities through existing agencies that yield measurable results:</a:t>
                      </a:r>
                      <a:endParaRPr lang="en-US" sz="1200" b="0" dirty="0">
                        <a:solidFill>
                          <a:schemeClr val="tx1"/>
                        </a:solidFill>
                        <a:effectLst/>
                        <a:latin typeface="+mj-lt"/>
                        <a:ea typeface="Calibri"/>
                        <a:cs typeface="Times New Roman"/>
                      </a:endParaRPr>
                    </a:p>
                  </a:txBody>
                  <a:tcPr marL="50715" marR="50715" marT="0" marB="0"/>
                </a:tc>
                <a:tc hMerge="1">
                  <a:txBody>
                    <a:bodyPr/>
                    <a:lstStyle/>
                    <a:p>
                      <a:endParaRPr lang="en-US"/>
                    </a:p>
                  </a:txBody>
                  <a:tcPr/>
                </a:tc>
                <a:tc hMerge="1">
                  <a:txBody>
                    <a:bodyPr/>
                    <a:lstStyle/>
                    <a:p>
                      <a:endParaRPr lang="en-US"/>
                    </a:p>
                  </a:txBody>
                  <a:tcPr/>
                </a:tc>
                <a:tc hMerge="1">
                  <a:txBody>
                    <a:bodyPr/>
                    <a:lstStyle/>
                    <a:p>
                      <a:endParaRPr lang="en-US"/>
                    </a:p>
                  </a:txBody>
                  <a:tcPr/>
                </a:tc>
              </a:tr>
              <a:tr h="362893">
                <a:tc>
                  <a:txBody>
                    <a:bodyPr/>
                    <a:lstStyle/>
                    <a:p>
                      <a:pPr marL="228600" marR="0" lvl="0" indent="-228600">
                        <a:lnSpc>
                          <a:spcPct val="115000"/>
                        </a:lnSpc>
                        <a:spcBef>
                          <a:spcPts val="0"/>
                        </a:spcBef>
                        <a:spcAft>
                          <a:spcPts val="0"/>
                        </a:spcAft>
                        <a:buFont typeface="+mj-lt"/>
                        <a:buAutoNum type="alphaLcPeriod"/>
                      </a:pPr>
                      <a:r>
                        <a:rPr lang="en-US" sz="1100" b="0" dirty="0">
                          <a:effectLst/>
                          <a:latin typeface="+mj-lt"/>
                        </a:rPr>
                        <a:t>Develop “Big Fathers” </a:t>
                      </a:r>
                      <a:r>
                        <a:rPr lang="en-US" sz="1100" b="0" dirty="0" smtClean="0">
                          <a:effectLst/>
                          <a:latin typeface="+mj-lt"/>
                        </a:rPr>
                        <a:t>program that connects youth raised in single parent,</a:t>
                      </a:r>
                      <a:r>
                        <a:rPr lang="en-US" sz="1100" b="0" baseline="0" dirty="0" smtClean="0">
                          <a:effectLst/>
                          <a:latin typeface="+mj-lt"/>
                        </a:rPr>
                        <a:t> </a:t>
                      </a:r>
                      <a:r>
                        <a:rPr lang="en-US" sz="1100" b="0" dirty="0" smtClean="0">
                          <a:effectLst/>
                          <a:latin typeface="+mj-lt"/>
                        </a:rPr>
                        <a:t>female</a:t>
                      </a:r>
                      <a:r>
                        <a:rPr lang="en-US" sz="1100" b="0" baseline="0" dirty="0" smtClean="0">
                          <a:effectLst/>
                          <a:latin typeface="+mj-lt"/>
                        </a:rPr>
                        <a:t>-headed households with trusted male mentors</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rPr>
                        <a:t>Program development complete and 100 Marion County youth enrolled</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rPr>
                        <a:t>100 Black Men, Young Men Inc.</a:t>
                      </a:r>
                    </a:p>
                    <a:p>
                      <a:pPr marL="0" marR="0">
                        <a:lnSpc>
                          <a:spcPct val="115000"/>
                        </a:lnSpc>
                        <a:spcBef>
                          <a:spcPts val="0"/>
                        </a:spcBef>
                        <a:spcAft>
                          <a:spcPts val="0"/>
                        </a:spcAft>
                      </a:pPr>
                      <a:r>
                        <a:rPr lang="en-US" sz="1000" kern="1200" dirty="0" smtClean="0">
                          <a:solidFill>
                            <a:schemeClr val="dk1"/>
                          </a:solidFill>
                          <a:effectLst/>
                          <a:latin typeface="+mn-lt"/>
                          <a:ea typeface="+mn-ea"/>
                          <a:cs typeface="+mn-cs"/>
                        </a:rPr>
                        <a:t>Impact Phase Program </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a:effectLst/>
                          <a:latin typeface="+mj-lt"/>
                        </a:rPr>
                        <a:t> </a:t>
                      </a:r>
                      <a:r>
                        <a:rPr lang="en-US" sz="1000" dirty="0" smtClean="0">
                          <a:effectLst/>
                          <a:latin typeface="+mj-lt"/>
                        </a:rPr>
                        <a:t>Year 2</a:t>
                      </a:r>
                      <a:endParaRPr lang="en-US" sz="1000" dirty="0">
                        <a:effectLst/>
                        <a:latin typeface="+mj-lt"/>
                        <a:ea typeface="Calibri"/>
                        <a:cs typeface="Times New Roman"/>
                      </a:endParaRPr>
                    </a:p>
                  </a:txBody>
                  <a:tcPr marL="50715" marR="50715" marT="0" marB="0"/>
                </a:tc>
              </a:tr>
              <a:tr h="1088679">
                <a:tc>
                  <a:txBody>
                    <a:bodyPr/>
                    <a:lstStyle/>
                    <a:p>
                      <a:pPr marL="228600" marR="0" lvl="0" indent="-228600">
                        <a:lnSpc>
                          <a:spcPct val="115000"/>
                        </a:lnSpc>
                        <a:spcBef>
                          <a:spcPts val="0"/>
                        </a:spcBef>
                        <a:spcAft>
                          <a:spcPts val="0"/>
                        </a:spcAft>
                        <a:buFont typeface="+mj-lt"/>
                        <a:buAutoNum type="alphaLcPeriod" startAt="2"/>
                      </a:pPr>
                      <a:r>
                        <a:rPr lang="en-US" sz="1100" b="0" dirty="0">
                          <a:effectLst/>
                          <a:latin typeface="+mj-lt"/>
                        </a:rPr>
                        <a:t>Connect youth to educational and employment </a:t>
                      </a:r>
                      <a:r>
                        <a:rPr lang="en-US" sz="1100" b="0" dirty="0" smtClean="0">
                          <a:effectLst/>
                          <a:latin typeface="+mj-lt"/>
                        </a:rPr>
                        <a:t>opportunities through funded federal, state, and local programs (i.e.</a:t>
                      </a:r>
                      <a:r>
                        <a:rPr lang="en-US" sz="1100" b="0" baseline="0" dirty="0" smtClean="0">
                          <a:effectLst/>
                          <a:latin typeface="+mj-lt"/>
                        </a:rPr>
                        <a:t> AmeriCorps, </a:t>
                      </a:r>
                      <a:r>
                        <a:rPr lang="en-US" sz="1100" b="0" baseline="0" dirty="0" err="1" smtClean="0">
                          <a:effectLst/>
                          <a:latin typeface="+mj-lt"/>
                        </a:rPr>
                        <a:t>YouthBuild</a:t>
                      </a:r>
                      <a:r>
                        <a:rPr lang="en-US" sz="1100" b="0" baseline="0" dirty="0" smtClean="0">
                          <a:effectLst/>
                          <a:latin typeface="+mj-lt"/>
                        </a:rPr>
                        <a:t> Indy)</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rPr>
                        <a:t>Increased number of employed youth and adults in Marion County</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rPr>
                        <a:t>Light of the World Christian Church</a:t>
                      </a:r>
                      <a:r>
                        <a:rPr lang="en-US" sz="1000" baseline="0" dirty="0" smtClean="0">
                          <a:effectLst/>
                          <a:latin typeface="+mj-lt"/>
                        </a:rPr>
                        <a:t>, EdPower,</a:t>
                      </a:r>
                    </a:p>
                    <a:p>
                      <a:pPr marL="0" marR="0">
                        <a:lnSpc>
                          <a:spcPct val="115000"/>
                        </a:lnSpc>
                        <a:spcBef>
                          <a:spcPts val="0"/>
                        </a:spcBef>
                        <a:spcAft>
                          <a:spcPts val="0"/>
                        </a:spcAft>
                      </a:pPr>
                      <a:r>
                        <a:rPr lang="en-US" sz="1000" baseline="0" dirty="0" smtClean="0">
                          <a:effectLst/>
                          <a:latin typeface="+mj-lt"/>
                        </a:rPr>
                        <a:t>YouthBuild Indy </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a:effectLst/>
                          <a:latin typeface="+mj-lt"/>
                        </a:rPr>
                        <a:t> </a:t>
                      </a:r>
                      <a:r>
                        <a:rPr lang="en-US" sz="1000" dirty="0" smtClean="0">
                          <a:effectLst/>
                          <a:latin typeface="+mj-lt"/>
                        </a:rPr>
                        <a:t>Year 1-5</a:t>
                      </a:r>
                      <a:endParaRPr lang="en-US" sz="1000" dirty="0">
                        <a:effectLst/>
                        <a:latin typeface="+mj-lt"/>
                        <a:ea typeface="Calibri"/>
                        <a:cs typeface="Times New Roman"/>
                      </a:endParaRPr>
                    </a:p>
                  </a:txBody>
                  <a:tcPr marL="50715" marR="50715" marT="0" marB="0"/>
                </a:tc>
              </a:tr>
              <a:tr h="405249">
                <a:tc>
                  <a:txBody>
                    <a:bodyPr/>
                    <a:lstStyle/>
                    <a:p>
                      <a:pPr marL="228600" marR="0" lvl="0" indent="-228600">
                        <a:lnSpc>
                          <a:spcPct val="115000"/>
                        </a:lnSpc>
                        <a:spcBef>
                          <a:spcPts val="0"/>
                        </a:spcBef>
                        <a:spcAft>
                          <a:spcPts val="0"/>
                        </a:spcAft>
                        <a:buFont typeface="+mj-lt"/>
                        <a:buAutoNum type="alphaLcPeriod" startAt="3"/>
                      </a:pPr>
                      <a:r>
                        <a:rPr lang="en-US" sz="1100" b="0" dirty="0">
                          <a:effectLst/>
                          <a:latin typeface="+mj-lt"/>
                        </a:rPr>
                        <a:t>Connect </a:t>
                      </a:r>
                      <a:r>
                        <a:rPr lang="en-US" sz="1100" b="0" dirty="0" smtClean="0">
                          <a:effectLst/>
                          <a:latin typeface="+mj-lt"/>
                        </a:rPr>
                        <a:t>youth in need </a:t>
                      </a:r>
                      <a:r>
                        <a:rPr lang="en-US" sz="1100" b="0" dirty="0">
                          <a:effectLst/>
                          <a:latin typeface="+mj-lt"/>
                        </a:rPr>
                        <a:t>to mental health </a:t>
                      </a:r>
                      <a:r>
                        <a:rPr lang="en-US" sz="1100" b="0" dirty="0" smtClean="0">
                          <a:effectLst/>
                          <a:latin typeface="+mj-lt"/>
                        </a:rPr>
                        <a:t>programs</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rPr>
                        <a:t>Increased number of youth accessing mental health services</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b="0" kern="1200" dirty="0" smtClean="0">
                          <a:solidFill>
                            <a:schemeClr val="dk1"/>
                          </a:solidFill>
                          <a:effectLst/>
                          <a:latin typeface="+mj-lt"/>
                          <a:ea typeface="+mn-ea"/>
                          <a:cs typeface="+mn-cs"/>
                        </a:rPr>
                        <a:t>Healing Your Hidden Hurts</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a:effectLst/>
                          <a:latin typeface="+mj-lt"/>
                        </a:rPr>
                        <a:t> </a:t>
                      </a:r>
                      <a:r>
                        <a:rPr lang="en-US" sz="1000" dirty="0" smtClean="0">
                          <a:effectLst/>
                          <a:latin typeface="+mj-lt"/>
                        </a:rPr>
                        <a:t>Year 1-5</a:t>
                      </a:r>
                      <a:endParaRPr lang="en-US" sz="1000" dirty="0">
                        <a:effectLst/>
                        <a:latin typeface="+mj-lt"/>
                        <a:ea typeface="Calibri"/>
                        <a:cs typeface="Times New Roman"/>
                      </a:endParaRPr>
                    </a:p>
                  </a:txBody>
                  <a:tcPr marL="50715" marR="50715" marT="0" marB="0"/>
                </a:tc>
              </a:tr>
              <a:tr h="725786">
                <a:tc>
                  <a:txBody>
                    <a:bodyPr/>
                    <a:lstStyle/>
                    <a:p>
                      <a:pPr marL="228600" marR="0" lvl="0" indent="-228600">
                        <a:lnSpc>
                          <a:spcPct val="115000"/>
                        </a:lnSpc>
                        <a:spcBef>
                          <a:spcPts val="0"/>
                        </a:spcBef>
                        <a:spcAft>
                          <a:spcPts val="0"/>
                        </a:spcAft>
                        <a:buFont typeface="+mj-lt"/>
                        <a:buAutoNum type="alphaLcPeriod" startAt="4"/>
                      </a:pPr>
                      <a:r>
                        <a:rPr lang="en-US" sz="1100" b="0" dirty="0">
                          <a:effectLst/>
                          <a:latin typeface="+mj-lt"/>
                        </a:rPr>
                        <a:t>Provide young people who have an incarcerated parent with additional adult support by creating mentor programs that match these youth with individualized </a:t>
                      </a:r>
                      <a:r>
                        <a:rPr lang="en-US" sz="1100" b="0" dirty="0" smtClean="0">
                          <a:effectLst/>
                          <a:latin typeface="+mj-lt"/>
                        </a:rPr>
                        <a:t>support</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rPr>
                        <a:t>Reduced suspensions and</a:t>
                      </a:r>
                      <a:r>
                        <a:rPr lang="en-US" sz="1000" baseline="0" dirty="0" smtClean="0">
                          <a:effectLst/>
                          <a:latin typeface="+mj-lt"/>
                        </a:rPr>
                        <a:t> expulsions</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rPr>
                        <a:t>Marion County Prosecutor’s Office, </a:t>
                      </a:r>
                      <a:r>
                        <a:rPr lang="en-US" sz="1000" kern="1200" dirty="0" smtClean="0">
                          <a:solidFill>
                            <a:schemeClr val="dk1"/>
                          </a:solidFill>
                          <a:effectLst/>
                          <a:latin typeface="+mn-lt"/>
                          <a:ea typeface="+mn-ea"/>
                          <a:cs typeface="+mn-cs"/>
                        </a:rPr>
                        <a:t>Impact Phase Program </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a:effectLst/>
                          <a:latin typeface="+mj-lt"/>
                        </a:rPr>
                        <a:t> </a:t>
                      </a:r>
                      <a:r>
                        <a:rPr lang="en-US" sz="1000" dirty="0" smtClean="0">
                          <a:effectLst/>
                          <a:latin typeface="+mj-lt"/>
                        </a:rPr>
                        <a:t>Year 1-5</a:t>
                      </a:r>
                      <a:endParaRPr lang="en-US" sz="1000" dirty="0">
                        <a:effectLst/>
                        <a:latin typeface="+mj-lt"/>
                        <a:ea typeface="Calibri"/>
                        <a:cs typeface="Times New Roman"/>
                      </a:endParaRPr>
                    </a:p>
                  </a:txBody>
                  <a:tcPr marL="50715" marR="50715" marT="0" marB="0"/>
                </a:tc>
              </a:tr>
              <a:tr h="544340">
                <a:tc>
                  <a:txBody>
                    <a:bodyPr/>
                    <a:lstStyle/>
                    <a:p>
                      <a:pPr marL="228600" marR="0" lvl="0" indent="-228600">
                        <a:lnSpc>
                          <a:spcPct val="115000"/>
                        </a:lnSpc>
                        <a:spcBef>
                          <a:spcPts val="0"/>
                        </a:spcBef>
                        <a:spcAft>
                          <a:spcPts val="0"/>
                        </a:spcAft>
                        <a:buFont typeface="+mj-lt"/>
                        <a:buAutoNum type="alphaLcPeriod" startAt="5"/>
                      </a:pPr>
                      <a:r>
                        <a:rPr lang="en-US" sz="1100" b="0" dirty="0">
                          <a:effectLst/>
                          <a:latin typeface="+mj-lt"/>
                        </a:rPr>
                        <a:t>Establish and promote a youth </a:t>
                      </a:r>
                      <a:r>
                        <a:rPr lang="en-US" sz="1100" b="0" dirty="0" smtClean="0">
                          <a:effectLst/>
                          <a:latin typeface="+mj-lt"/>
                        </a:rPr>
                        <a:t>helpline </a:t>
                      </a:r>
                      <a:r>
                        <a:rPr lang="en-US" sz="1100" b="0" dirty="0">
                          <a:effectLst/>
                          <a:latin typeface="+mj-lt"/>
                        </a:rPr>
                        <a:t>to give young people a safe, confidential way to report trouble or seek </a:t>
                      </a:r>
                      <a:r>
                        <a:rPr lang="en-US" sz="1100" b="0" dirty="0" smtClean="0">
                          <a:effectLst/>
                          <a:latin typeface="+mj-lt"/>
                        </a:rPr>
                        <a:t>help</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rPr>
                        <a:t>Helpline operating</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rPr>
                        <a:t>Marion County Commission on Youth, 211</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a:effectLst/>
                          <a:latin typeface="+mj-lt"/>
                        </a:rPr>
                        <a:t> </a:t>
                      </a:r>
                      <a:r>
                        <a:rPr lang="en-US" sz="1000" dirty="0" smtClean="0">
                          <a:effectLst/>
                          <a:latin typeface="+mj-lt"/>
                        </a:rPr>
                        <a:t>Year 2</a:t>
                      </a:r>
                      <a:endParaRPr lang="en-US" sz="1000" dirty="0">
                        <a:effectLst/>
                        <a:latin typeface="+mj-lt"/>
                        <a:ea typeface="Calibri"/>
                        <a:cs typeface="Times New Roman"/>
                      </a:endParaRPr>
                    </a:p>
                  </a:txBody>
                  <a:tcPr marL="50715" marR="50715" marT="0" marB="0"/>
                </a:tc>
              </a:tr>
              <a:tr h="544340">
                <a:tc>
                  <a:txBody>
                    <a:bodyPr/>
                    <a:lstStyle/>
                    <a:p>
                      <a:pPr marL="228600" marR="0" lvl="0" indent="-228600">
                        <a:lnSpc>
                          <a:spcPct val="115000"/>
                        </a:lnSpc>
                        <a:spcBef>
                          <a:spcPts val="0"/>
                        </a:spcBef>
                        <a:spcAft>
                          <a:spcPts val="0"/>
                        </a:spcAft>
                        <a:buFont typeface="+mj-lt"/>
                        <a:buAutoNum type="alphaLcPeriod" startAt="6"/>
                      </a:pPr>
                      <a:r>
                        <a:rPr lang="en-US" sz="1100" b="0" dirty="0" smtClean="0">
                          <a:effectLst/>
                          <a:latin typeface="+mj-lt"/>
                          <a:ea typeface="Calibri"/>
                          <a:cs typeface="Times New Roman"/>
                        </a:rPr>
                        <a:t>Create a community program as an alternative to suspension and expulsion</a:t>
                      </a:r>
                      <a:r>
                        <a:rPr lang="en-US" sz="1100" b="0" baseline="0" dirty="0" smtClean="0">
                          <a:effectLst/>
                          <a:latin typeface="+mj-lt"/>
                          <a:ea typeface="Calibri"/>
                          <a:cs typeface="Times New Roman"/>
                        </a:rPr>
                        <a:t> called the Peace Learning Academy</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ea typeface="Calibri"/>
                          <a:cs typeface="Times New Roman"/>
                        </a:rPr>
                        <a:t>Reduce school to prison pipeline</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ea typeface="Calibri"/>
                          <a:cs typeface="Times New Roman"/>
                        </a:rPr>
                        <a:t>Peace Learning</a:t>
                      </a:r>
                      <a:r>
                        <a:rPr lang="en-US" sz="1000" baseline="0" dirty="0" smtClean="0">
                          <a:effectLst/>
                          <a:latin typeface="+mj-lt"/>
                          <a:ea typeface="Calibri"/>
                          <a:cs typeface="Times New Roman"/>
                        </a:rPr>
                        <a:t> Center, Asante Children’s Theatre</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ea typeface="Calibri"/>
                          <a:cs typeface="Times New Roman"/>
                        </a:rPr>
                        <a:t>Year </a:t>
                      </a:r>
                      <a:endParaRPr lang="en-US" sz="1000" dirty="0">
                        <a:effectLst/>
                        <a:latin typeface="+mj-lt"/>
                        <a:ea typeface="Calibri"/>
                        <a:cs typeface="Times New Roman"/>
                      </a:endParaRPr>
                    </a:p>
                  </a:txBody>
                  <a:tcPr marL="50715" marR="50715" marT="0" marB="0"/>
                </a:tc>
              </a:tr>
              <a:tr h="544340">
                <a:tc>
                  <a:txBody>
                    <a:bodyPr/>
                    <a:lstStyle/>
                    <a:p>
                      <a:pPr marL="228600" marR="0" lvl="0" indent="-228600">
                        <a:lnSpc>
                          <a:spcPct val="115000"/>
                        </a:lnSpc>
                        <a:spcBef>
                          <a:spcPts val="0"/>
                        </a:spcBef>
                        <a:spcAft>
                          <a:spcPts val="0"/>
                        </a:spcAft>
                        <a:buFont typeface="+mj-lt"/>
                        <a:buAutoNum type="alphaLcPeriod" startAt="7"/>
                      </a:pPr>
                      <a:r>
                        <a:rPr lang="en-US" sz="1100" b="0" dirty="0" smtClean="0">
                          <a:effectLst/>
                          <a:latin typeface="+mj-lt"/>
                          <a:ea typeface="Calibri"/>
                          <a:cs typeface="Times New Roman"/>
                        </a:rPr>
                        <a:t>Implement the  Youth Violence Reduction Team (YVRT) through</a:t>
                      </a:r>
                      <a:r>
                        <a:rPr lang="en-US" sz="1100" b="0" baseline="0" dirty="0" smtClean="0">
                          <a:effectLst/>
                          <a:latin typeface="+mj-lt"/>
                          <a:ea typeface="Calibri"/>
                          <a:cs typeface="Times New Roman"/>
                        </a:rPr>
                        <a:t> the Indianapolis Housing Agency</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ea typeface="Calibri"/>
                          <a:cs typeface="Times New Roman"/>
                        </a:rPr>
                        <a:t>Reduce crime rate and delinquency in public housing communities</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ea typeface="Calibri"/>
                          <a:cs typeface="Times New Roman"/>
                        </a:rPr>
                        <a:t>Indianapolis Housing Agency, Marion County Prosecutors Office</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0"/>
                        </a:spcAft>
                      </a:pPr>
                      <a:r>
                        <a:rPr lang="en-US" sz="1000" dirty="0" smtClean="0">
                          <a:effectLst/>
                          <a:latin typeface="+mj-lt"/>
                          <a:ea typeface="Calibri"/>
                          <a:cs typeface="Times New Roman"/>
                        </a:rPr>
                        <a:t>Year</a:t>
                      </a:r>
                      <a:r>
                        <a:rPr lang="en-US" sz="1000" baseline="0" dirty="0" smtClean="0">
                          <a:effectLst/>
                          <a:latin typeface="+mj-lt"/>
                          <a:ea typeface="Calibri"/>
                          <a:cs typeface="Times New Roman"/>
                        </a:rPr>
                        <a:t> 1</a:t>
                      </a:r>
                      <a:endParaRPr lang="en-US" sz="1000" dirty="0">
                        <a:effectLst/>
                        <a:latin typeface="+mj-lt"/>
                        <a:ea typeface="Calibri"/>
                        <a:cs typeface="Times New Roman"/>
                      </a:endParaRPr>
                    </a:p>
                  </a:txBody>
                  <a:tcPr marL="50715" marR="50715" marT="0" marB="0"/>
                </a:tc>
              </a:tr>
            </a:tbl>
          </a:graphicData>
        </a:graphic>
      </p:graphicFrame>
      <p:sp>
        <p:nvSpPr>
          <p:cNvPr id="3" name="Slide Number Placeholder 2"/>
          <p:cNvSpPr>
            <a:spLocks noGrp="1"/>
          </p:cNvSpPr>
          <p:nvPr>
            <p:ph type="sldNum" sz="quarter" idx="12"/>
          </p:nvPr>
        </p:nvSpPr>
        <p:spPr/>
        <p:txBody>
          <a:bodyPr/>
          <a:lstStyle/>
          <a:p>
            <a:fld id="{2203AD2E-D384-4AB1-8556-C3617B8811CB}" type="slidenum">
              <a:rPr lang="en-US" smtClean="0"/>
              <a:t>16</a:t>
            </a:fld>
            <a:endParaRPr lang="en-US" dirty="0"/>
          </a:p>
        </p:txBody>
      </p:sp>
      <p:sp>
        <p:nvSpPr>
          <p:cNvPr id="7" name="Title 8"/>
          <p:cNvSpPr>
            <a:spLocks noGrp="1"/>
          </p:cNvSpPr>
          <p:nvPr>
            <p:ph type="title"/>
          </p:nvPr>
        </p:nvSpPr>
        <p:spPr>
          <a:xfrm>
            <a:off x="304800" y="530225"/>
            <a:ext cx="3981449" cy="1405859"/>
          </a:xfrm>
        </p:spPr>
        <p:txBody>
          <a:bodyPr vert="horz"/>
          <a:lstStyle/>
          <a:p>
            <a:pPr lvl="0"/>
            <a:r>
              <a:rPr lang="en-US" sz="2800" dirty="0" smtClean="0"/>
              <a:t>Intervention and Prevention</a:t>
            </a:r>
            <a:br>
              <a:rPr lang="en-US" sz="2800" dirty="0" smtClean="0"/>
            </a:br>
            <a:r>
              <a:rPr lang="en-US" sz="1200" dirty="0">
                <a:cs typeface="Arial" panose="020B0604020202020204" pitchFamily="34" charset="0"/>
              </a:rPr>
              <a:t>Creating parental supports, connecting youth with mentors, keeping young people in school and identifying triggers to prevent violence and crime</a:t>
            </a:r>
            <a:r>
              <a:rPr lang="en-US" sz="2800" dirty="0">
                <a:cs typeface="Arial" panose="020B0604020202020204" pitchFamily="34" charset="0"/>
              </a:rPr>
              <a:t/>
            </a:r>
            <a:br>
              <a:rPr lang="en-US" sz="2800" dirty="0">
                <a:cs typeface="Arial" panose="020B0604020202020204" pitchFamily="34" charset="0"/>
              </a:rPr>
            </a:br>
            <a:endParaRPr lang="en-US" sz="28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35504"/>
          <a:stretch/>
        </p:blipFill>
        <p:spPr>
          <a:xfrm>
            <a:off x="4114800" y="473075"/>
            <a:ext cx="2465723" cy="1187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6383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28600" y="530225"/>
            <a:ext cx="3505200" cy="1405859"/>
          </a:xfrm>
        </p:spPr>
        <p:txBody>
          <a:bodyPr vert="horz"/>
          <a:lstStyle/>
          <a:p>
            <a:pPr lvl="0"/>
            <a:r>
              <a:rPr lang="en-US" sz="2800" dirty="0" smtClean="0"/>
              <a:t>Community Mobilization</a:t>
            </a:r>
            <a:br>
              <a:rPr lang="en-US" sz="2800" dirty="0" smtClean="0"/>
            </a:br>
            <a:r>
              <a:rPr lang="en-US" sz="1200" dirty="0">
                <a:cs typeface="Arial" panose="020B0604020202020204" pitchFamily="34" charset="0"/>
              </a:rPr>
              <a:t>Creating a community value system and ways to engage residents in activities such as neighborhood crime watches and other prevention </a:t>
            </a:r>
            <a:r>
              <a:rPr lang="en-US" sz="1200" dirty="0" smtClean="0">
                <a:cs typeface="Arial" panose="020B0604020202020204" pitchFamily="34" charset="0"/>
              </a:rPr>
              <a:t>programs</a:t>
            </a:r>
            <a:r>
              <a:rPr lang="en-US" sz="2800" dirty="0">
                <a:cs typeface="Arial" panose="020B0604020202020204" pitchFamily="34" charset="0"/>
              </a:rPr>
              <a:t/>
            </a:r>
            <a:br>
              <a:rPr lang="en-US" sz="2800" dirty="0">
                <a:cs typeface="Arial" panose="020B0604020202020204" pitchFamily="34" charset="0"/>
              </a:rPr>
            </a:br>
            <a:endParaRPr lang="en-US" sz="28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90493374"/>
              </p:ext>
            </p:extLst>
          </p:nvPr>
        </p:nvGraphicFramePr>
        <p:xfrm>
          <a:off x="316469" y="2209800"/>
          <a:ext cx="6248400" cy="6588516"/>
        </p:xfrm>
        <a:graphic>
          <a:graphicData uri="http://schemas.openxmlformats.org/drawingml/2006/table">
            <a:tbl>
              <a:tblPr firstRow="1" firstCol="1" bandRow="1">
                <a:tableStyleId>{5C22544A-7EE6-4342-B048-85BDC9FD1C3A}</a:tableStyleId>
              </a:tblPr>
              <a:tblGrid>
                <a:gridCol w="2457378"/>
                <a:gridCol w="1263674"/>
                <a:gridCol w="1263674"/>
                <a:gridCol w="1263674"/>
              </a:tblGrid>
              <a:tr h="439328">
                <a:tc>
                  <a:txBody>
                    <a:bodyPr/>
                    <a:lstStyle/>
                    <a:p>
                      <a:pPr marL="0" marR="0">
                        <a:lnSpc>
                          <a:spcPct val="115000"/>
                        </a:lnSpc>
                        <a:spcBef>
                          <a:spcPts val="0"/>
                        </a:spcBef>
                        <a:spcAft>
                          <a:spcPts val="1000"/>
                        </a:spcAft>
                      </a:pPr>
                      <a:r>
                        <a:rPr lang="en-US" sz="1000" dirty="0">
                          <a:effectLst/>
                          <a:latin typeface="+mj-lt"/>
                        </a:rPr>
                        <a:t> </a:t>
                      </a:r>
                      <a:endParaRPr lang="en-US" sz="800" dirty="0">
                        <a:effectLst/>
                        <a:latin typeface="+mj-lt"/>
                        <a:ea typeface="Calibri"/>
                        <a:cs typeface="Times New Roman"/>
                      </a:endParaRPr>
                    </a:p>
                  </a:txBody>
                  <a:tcPr marL="50715" marR="50715" marT="0" marB="0"/>
                </a:tc>
                <a:tc>
                  <a:txBody>
                    <a:bodyPr/>
                    <a:lstStyle/>
                    <a:p>
                      <a:pPr marL="0" marR="0" algn="ctr">
                        <a:lnSpc>
                          <a:spcPct val="115000"/>
                        </a:lnSpc>
                        <a:spcBef>
                          <a:spcPts val="0"/>
                        </a:spcBef>
                        <a:spcAft>
                          <a:spcPts val="1000"/>
                        </a:spcAft>
                      </a:pPr>
                      <a:r>
                        <a:rPr lang="en-US" sz="1000" dirty="0">
                          <a:effectLst/>
                          <a:latin typeface="+mj-lt"/>
                        </a:rPr>
                        <a:t>Performance Measures</a:t>
                      </a:r>
                      <a:endParaRPr lang="en-US" sz="800" dirty="0">
                        <a:effectLst/>
                        <a:latin typeface="+mj-lt"/>
                        <a:ea typeface="Calibri"/>
                        <a:cs typeface="Times New Roman"/>
                      </a:endParaRPr>
                    </a:p>
                  </a:txBody>
                  <a:tcPr marL="50715" marR="50715" marT="0" marB="0"/>
                </a:tc>
                <a:tc>
                  <a:txBody>
                    <a:bodyPr/>
                    <a:lstStyle/>
                    <a:p>
                      <a:pPr marL="0" marR="0" algn="ctr">
                        <a:lnSpc>
                          <a:spcPct val="100000"/>
                        </a:lnSpc>
                        <a:spcBef>
                          <a:spcPts val="0"/>
                        </a:spcBef>
                        <a:spcAft>
                          <a:spcPts val="0"/>
                        </a:spcAft>
                      </a:pPr>
                      <a:r>
                        <a:rPr lang="en-US" sz="1000" dirty="0">
                          <a:effectLst/>
                          <a:latin typeface="+mj-lt"/>
                        </a:rPr>
                        <a:t>Potential </a:t>
                      </a:r>
                      <a:endParaRPr lang="en-US" sz="1000" dirty="0" smtClean="0">
                        <a:effectLst/>
                        <a:latin typeface="+mj-lt"/>
                      </a:endParaRPr>
                    </a:p>
                    <a:p>
                      <a:pPr marL="0" marR="0" algn="ctr">
                        <a:lnSpc>
                          <a:spcPct val="100000"/>
                        </a:lnSpc>
                        <a:spcBef>
                          <a:spcPts val="0"/>
                        </a:spcBef>
                        <a:spcAft>
                          <a:spcPts val="0"/>
                        </a:spcAft>
                      </a:pPr>
                      <a:r>
                        <a:rPr lang="en-US" sz="1000" dirty="0" smtClean="0">
                          <a:effectLst/>
                          <a:latin typeface="+mj-lt"/>
                        </a:rPr>
                        <a:t>Partners</a:t>
                      </a:r>
                      <a:endParaRPr lang="en-US" sz="800" dirty="0">
                        <a:effectLst/>
                        <a:latin typeface="+mj-lt"/>
                        <a:ea typeface="Calibri"/>
                        <a:cs typeface="Times New Roman"/>
                      </a:endParaRPr>
                    </a:p>
                  </a:txBody>
                  <a:tcPr marL="50715" marR="50715" marT="0" marB="0"/>
                </a:tc>
                <a:tc>
                  <a:txBody>
                    <a:bodyPr/>
                    <a:lstStyle/>
                    <a:p>
                      <a:pPr marL="0" marR="0" algn="ctr">
                        <a:lnSpc>
                          <a:spcPct val="115000"/>
                        </a:lnSpc>
                        <a:spcBef>
                          <a:spcPts val="0"/>
                        </a:spcBef>
                        <a:spcAft>
                          <a:spcPts val="1000"/>
                        </a:spcAft>
                      </a:pPr>
                      <a:r>
                        <a:rPr lang="en-US" sz="1000" dirty="0">
                          <a:effectLst/>
                          <a:latin typeface="+mj-lt"/>
                        </a:rPr>
                        <a:t>Timeline</a:t>
                      </a:r>
                      <a:endParaRPr lang="en-US" sz="800" dirty="0">
                        <a:effectLst/>
                        <a:latin typeface="+mj-lt"/>
                        <a:ea typeface="Calibri"/>
                        <a:cs typeface="Times New Roman"/>
                      </a:endParaRPr>
                    </a:p>
                  </a:txBody>
                  <a:tcPr marL="50715" marR="50715" marT="0" marB="0"/>
                </a:tc>
              </a:tr>
              <a:tr h="219664">
                <a:tc gridSpan="4">
                  <a:txBody>
                    <a:bodyPr/>
                    <a:lstStyle/>
                    <a:p>
                      <a:pPr marL="228600" marR="0" lvl="0" indent="-228600" algn="l" defTabSz="914400" rtl="0" eaLnBrk="1" fontAlgn="auto" latinLnBrk="0" hangingPunct="1">
                        <a:lnSpc>
                          <a:spcPct val="115000"/>
                        </a:lnSpc>
                        <a:spcBef>
                          <a:spcPts val="0"/>
                        </a:spcBef>
                        <a:spcAft>
                          <a:spcPts val="1000"/>
                        </a:spcAft>
                        <a:buClrTx/>
                        <a:buSzTx/>
                        <a:buFont typeface="+mj-lt"/>
                        <a:buAutoNum type="arabicPeriod"/>
                        <a:tabLst>
                          <a:tab pos="3622040" algn="l"/>
                        </a:tabLst>
                        <a:defRPr/>
                      </a:pPr>
                      <a:r>
                        <a:rPr lang="en-US" sz="1200" b="0" kern="1200" dirty="0" smtClean="0">
                          <a:solidFill>
                            <a:schemeClr val="tx1"/>
                          </a:solidFill>
                          <a:effectLst/>
                          <a:latin typeface="+mn-lt"/>
                          <a:ea typeface="+mn-ea"/>
                          <a:cs typeface="+mn-cs"/>
                        </a:rPr>
                        <a:t>Create, promote and protect community values:</a:t>
                      </a:r>
                    </a:p>
                  </a:txBody>
                  <a:tcPr marL="50715" marR="50715" marT="0" marB="0"/>
                </a:tc>
                <a:tc hMerge="1">
                  <a:txBody>
                    <a:bodyPr/>
                    <a:lstStyle/>
                    <a:p>
                      <a:endParaRPr lang="en-US"/>
                    </a:p>
                  </a:txBody>
                  <a:tcPr/>
                </a:tc>
                <a:tc hMerge="1">
                  <a:txBody>
                    <a:bodyPr/>
                    <a:lstStyle/>
                    <a:p>
                      <a:endParaRPr lang="en-US"/>
                    </a:p>
                  </a:txBody>
                  <a:tcPr/>
                </a:tc>
                <a:tc hMerge="1">
                  <a:txBody>
                    <a:bodyPr/>
                    <a:lstStyle/>
                    <a:p>
                      <a:endParaRPr lang="en-US"/>
                    </a:p>
                  </a:txBody>
                  <a:tcPr/>
                </a:tc>
              </a:tr>
              <a:tr h="1620642">
                <a:tc>
                  <a:txBody>
                    <a:bodyPr/>
                    <a:lstStyle/>
                    <a:p>
                      <a:pPr marL="228600" lvl="2" indent="-228600">
                        <a:buFont typeface="+mj-lt"/>
                        <a:buAutoNum type="alphaLcPeriod"/>
                      </a:pPr>
                      <a:r>
                        <a:rPr lang="en-US" sz="1100" b="0" kern="1200" dirty="0" smtClean="0">
                          <a:solidFill>
                            <a:schemeClr val="lt1"/>
                          </a:solidFill>
                          <a:effectLst/>
                          <a:latin typeface="+mj-lt"/>
                          <a:ea typeface="+mn-ea"/>
                          <a:cs typeface="+mn-cs"/>
                        </a:rPr>
                        <a:t>Convene citizens to write neighborhood-based value statements</a:t>
                      </a:r>
                    </a:p>
                  </a:txBody>
                  <a:tcPr marL="50715" marR="50715" marT="0" marB="0"/>
                </a:tc>
                <a:tc>
                  <a:txBody>
                    <a:bodyPr/>
                    <a:lstStyle/>
                    <a:p>
                      <a:pPr marL="0" marR="0">
                        <a:lnSpc>
                          <a:spcPct val="115000"/>
                        </a:lnSpc>
                        <a:spcBef>
                          <a:spcPts val="0"/>
                        </a:spcBef>
                        <a:spcAft>
                          <a:spcPts val="1000"/>
                        </a:spcAft>
                      </a:pPr>
                      <a:r>
                        <a:rPr lang="en-US" sz="1000" b="0" dirty="0" smtClean="0">
                          <a:effectLst/>
                          <a:latin typeface="+mj-lt"/>
                        </a:rPr>
                        <a:t>Complete and publish the value statement</a:t>
                      </a:r>
                      <a:endParaRPr lang="en-US" sz="1000" b="0" dirty="0">
                        <a:effectLst/>
                        <a:latin typeface="+mj-lt"/>
                        <a:ea typeface="Calibri"/>
                        <a:cs typeface="Times New Roman"/>
                      </a:endParaRPr>
                    </a:p>
                  </a:txBody>
                  <a:tcPr marL="50715" marR="50715" marT="0" marB="0"/>
                </a:tc>
                <a:tc>
                  <a:txBody>
                    <a:bodyPr/>
                    <a:lstStyle/>
                    <a:p>
                      <a:pPr marL="0" marR="0">
                        <a:lnSpc>
                          <a:spcPct val="100000"/>
                        </a:lnSpc>
                        <a:spcBef>
                          <a:spcPts val="0"/>
                        </a:spcBef>
                        <a:spcAft>
                          <a:spcPts val="0"/>
                        </a:spcAft>
                      </a:pPr>
                      <a:r>
                        <a:rPr lang="en-US" sz="1000" b="0" dirty="0" smtClean="0">
                          <a:effectLst/>
                          <a:latin typeface="+mj-lt"/>
                        </a:rPr>
                        <a:t>Marion County Public Health Department, Public Allies,</a:t>
                      </a:r>
                    </a:p>
                    <a:p>
                      <a:pPr marL="0" marR="0">
                        <a:lnSpc>
                          <a:spcPct val="100000"/>
                        </a:lnSpc>
                        <a:spcBef>
                          <a:spcPts val="0"/>
                        </a:spcBef>
                        <a:spcAft>
                          <a:spcPts val="0"/>
                        </a:spcAft>
                      </a:pPr>
                      <a:r>
                        <a:rPr lang="en-US" sz="1000" b="0" dirty="0" smtClean="0">
                          <a:effectLst/>
                          <a:latin typeface="+mj-lt"/>
                        </a:rPr>
                        <a:t>Marion County Prosecutor’s Office, Radio One,</a:t>
                      </a:r>
                      <a:r>
                        <a:rPr lang="en-US" sz="1000" b="0" baseline="0" dirty="0" smtClean="0">
                          <a:effectLst/>
                          <a:latin typeface="+mj-lt"/>
                        </a:rPr>
                        <a:t> Indianapolis Recorder, Indianapolis Neighborhood Resource Center</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rPr>
                        <a:t>Year 1</a:t>
                      </a:r>
                      <a:endParaRPr lang="en-US" sz="1000" b="0" dirty="0">
                        <a:effectLst/>
                        <a:latin typeface="+mj-lt"/>
                        <a:ea typeface="Calibri"/>
                        <a:cs typeface="Times New Roman"/>
                      </a:endParaRPr>
                    </a:p>
                  </a:txBody>
                  <a:tcPr marL="50715" marR="50715" marT="0" marB="0"/>
                </a:tc>
              </a:tr>
              <a:tr h="1620642">
                <a:tc>
                  <a:txBody>
                    <a:bodyPr/>
                    <a:lstStyle/>
                    <a:p>
                      <a:pPr marL="228600" lvl="2" indent="-228600">
                        <a:buFont typeface="+mj-lt"/>
                        <a:buAutoNum type="alphaLcPeriod" startAt="2"/>
                      </a:pPr>
                      <a:r>
                        <a:rPr lang="en-US" sz="1100" b="0" kern="1200" dirty="0" smtClean="0">
                          <a:solidFill>
                            <a:schemeClr val="lt1"/>
                          </a:solidFill>
                          <a:effectLst/>
                          <a:latin typeface="+mn-lt"/>
                          <a:ea typeface="+mn-ea"/>
                          <a:cs typeface="+mn-cs"/>
                        </a:rPr>
                        <a:t>Bring together community</a:t>
                      </a:r>
                      <a:r>
                        <a:rPr lang="en-US" sz="1100" b="0" kern="1200" baseline="0" dirty="0" smtClean="0">
                          <a:solidFill>
                            <a:schemeClr val="lt1"/>
                          </a:solidFill>
                          <a:effectLst/>
                          <a:latin typeface="+mn-lt"/>
                          <a:ea typeface="+mn-ea"/>
                          <a:cs typeface="+mn-cs"/>
                        </a:rPr>
                        <a:t> </a:t>
                      </a:r>
                      <a:r>
                        <a:rPr lang="en-US" sz="1100" b="0" kern="1200" dirty="0" smtClean="0">
                          <a:solidFill>
                            <a:schemeClr val="lt1"/>
                          </a:solidFill>
                          <a:effectLst/>
                          <a:latin typeface="+mn-lt"/>
                          <a:ea typeface="+mn-ea"/>
                          <a:cs typeface="+mn-cs"/>
                        </a:rPr>
                        <a:t>stakeholders, government officials,</a:t>
                      </a:r>
                      <a:r>
                        <a:rPr lang="en-US" sz="1100" b="0" kern="1200" baseline="0" dirty="0" smtClean="0">
                          <a:solidFill>
                            <a:schemeClr val="lt1"/>
                          </a:solidFill>
                          <a:effectLst/>
                          <a:latin typeface="+mn-lt"/>
                          <a:ea typeface="+mn-ea"/>
                          <a:cs typeface="+mn-cs"/>
                        </a:rPr>
                        <a:t> </a:t>
                      </a:r>
                      <a:r>
                        <a:rPr lang="en-US" sz="1100" b="0" kern="1200" dirty="0" smtClean="0">
                          <a:solidFill>
                            <a:schemeClr val="lt1"/>
                          </a:solidFill>
                          <a:effectLst/>
                          <a:latin typeface="+mn-lt"/>
                          <a:ea typeface="+mn-ea"/>
                          <a:cs typeface="+mn-cs"/>
                        </a:rPr>
                        <a:t>elected officials, law enforcement</a:t>
                      </a:r>
                      <a:r>
                        <a:rPr lang="en-US" sz="1100" b="0" kern="1200" baseline="0" dirty="0" smtClean="0">
                          <a:solidFill>
                            <a:schemeClr val="lt1"/>
                          </a:solidFill>
                          <a:effectLst/>
                          <a:latin typeface="+mn-lt"/>
                          <a:ea typeface="+mn-ea"/>
                          <a:cs typeface="+mn-cs"/>
                        </a:rPr>
                        <a:t> </a:t>
                      </a:r>
                      <a:r>
                        <a:rPr lang="en-US" sz="1100" b="0" kern="1200" dirty="0" smtClean="0">
                          <a:solidFill>
                            <a:schemeClr val="lt1"/>
                          </a:solidFill>
                          <a:effectLst/>
                          <a:latin typeface="+mn-lt"/>
                          <a:ea typeface="+mn-ea"/>
                          <a:cs typeface="+mn-cs"/>
                        </a:rPr>
                        <a:t>and others on a regular basis  to</a:t>
                      </a:r>
                      <a:r>
                        <a:rPr lang="en-US" sz="1100" b="0" kern="1200" baseline="0" dirty="0" smtClean="0">
                          <a:solidFill>
                            <a:schemeClr val="lt1"/>
                          </a:solidFill>
                          <a:effectLst/>
                          <a:latin typeface="+mn-lt"/>
                          <a:ea typeface="+mn-ea"/>
                          <a:cs typeface="+mn-cs"/>
                        </a:rPr>
                        <a:t> </a:t>
                      </a:r>
                      <a:r>
                        <a:rPr lang="en-US" sz="1100" b="0" kern="1200" dirty="0" smtClean="0">
                          <a:solidFill>
                            <a:schemeClr val="lt1"/>
                          </a:solidFill>
                          <a:effectLst/>
                          <a:latin typeface="+mn-lt"/>
                          <a:ea typeface="+mn-ea"/>
                          <a:cs typeface="+mn-cs"/>
                        </a:rPr>
                        <a:t>develop policies and  identify resources to advance the strategies</a:t>
                      </a:r>
                      <a:r>
                        <a:rPr lang="en-US" sz="1100" b="0" kern="1200" baseline="0" dirty="0" smtClean="0">
                          <a:solidFill>
                            <a:schemeClr val="lt1"/>
                          </a:solidFill>
                          <a:effectLst/>
                          <a:latin typeface="+mn-lt"/>
                          <a:ea typeface="+mn-ea"/>
                          <a:cs typeface="+mn-cs"/>
                        </a:rPr>
                        <a:t> within this plan</a:t>
                      </a:r>
                      <a:endParaRPr lang="en-US" sz="1100" b="0" dirty="0">
                        <a:effectLst/>
                        <a:latin typeface="+mj-lt"/>
                        <a:ea typeface="Calibri"/>
                        <a:cs typeface="Times New Roman"/>
                      </a:endParaRPr>
                    </a:p>
                  </a:txBody>
                  <a:tcPr marL="50715" marR="50715" marT="0" marB="0"/>
                </a:tc>
                <a:tc>
                  <a:txBody>
                    <a:bodyPr/>
                    <a:lstStyle/>
                    <a:p>
                      <a:pPr marL="0" marR="0" indent="0">
                        <a:lnSpc>
                          <a:spcPct val="115000"/>
                        </a:lnSpc>
                        <a:spcBef>
                          <a:spcPts val="0"/>
                        </a:spcBef>
                        <a:spcAft>
                          <a:spcPts val="1000"/>
                        </a:spcAft>
                        <a:buNone/>
                      </a:pPr>
                      <a:r>
                        <a:rPr lang="en-US" sz="1000" b="0" baseline="0" dirty="0" smtClean="0">
                          <a:effectLst/>
                          <a:latin typeface="+mj-lt"/>
                          <a:ea typeface="Calibri"/>
                          <a:cs typeface="Times New Roman"/>
                        </a:rPr>
                        <a:t>a. Funding secured for plan strategies to protect community values</a:t>
                      </a:r>
                    </a:p>
                    <a:p>
                      <a:pPr marL="0" marR="0" indent="0">
                        <a:lnSpc>
                          <a:spcPct val="115000"/>
                        </a:lnSpc>
                        <a:spcBef>
                          <a:spcPts val="0"/>
                        </a:spcBef>
                        <a:spcAft>
                          <a:spcPts val="1000"/>
                        </a:spcAft>
                        <a:buNone/>
                      </a:pPr>
                      <a:r>
                        <a:rPr lang="en-US" sz="1000" b="0" baseline="0" dirty="0" smtClean="0">
                          <a:effectLst/>
                          <a:latin typeface="+mj-lt"/>
                          <a:ea typeface="Calibri"/>
                          <a:cs typeface="Times New Roman"/>
                        </a:rPr>
                        <a:t>b. Policies enacted to protect community values</a:t>
                      </a:r>
                    </a:p>
                    <a:p>
                      <a:pPr marL="228600" marR="0" indent="-228600">
                        <a:lnSpc>
                          <a:spcPct val="115000"/>
                        </a:lnSpc>
                        <a:spcBef>
                          <a:spcPts val="0"/>
                        </a:spcBef>
                        <a:spcAft>
                          <a:spcPts val="1000"/>
                        </a:spcAft>
                        <a:buAutoNum type="alphaLcPeriod"/>
                      </a:pPr>
                      <a:endParaRPr lang="en-US" sz="1000" b="0" dirty="0">
                        <a:effectLst/>
                        <a:latin typeface="+mj-lt"/>
                        <a:ea typeface="Calibri"/>
                        <a:cs typeface="Times New Roman"/>
                      </a:endParaRPr>
                    </a:p>
                  </a:txBody>
                  <a:tcPr marL="50715" marR="50715" marT="0" marB="0"/>
                </a:tc>
                <a:tc>
                  <a:txBody>
                    <a:bodyPr/>
                    <a:lstStyle/>
                    <a:p>
                      <a:pPr marL="0" marR="0">
                        <a:lnSpc>
                          <a:spcPct val="100000"/>
                        </a:lnSpc>
                        <a:spcBef>
                          <a:spcPts val="0"/>
                        </a:spcBef>
                        <a:spcAft>
                          <a:spcPts val="0"/>
                        </a:spcAft>
                      </a:pPr>
                      <a:r>
                        <a:rPr lang="en-US" sz="1000" b="0" dirty="0" smtClean="0">
                          <a:effectLst/>
                          <a:latin typeface="+mj-lt"/>
                          <a:ea typeface="Calibri"/>
                          <a:cs typeface="Times New Roman"/>
                        </a:rPr>
                        <a:t>Mayor’s neighborhood liaisons, Indianapolis Metropolitan Police Department, neighborhood association</a:t>
                      </a:r>
                      <a:r>
                        <a:rPr lang="en-US" sz="1000" b="0" baseline="0" dirty="0" smtClean="0">
                          <a:effectLst/>
                          <a:latin typeface="+mj-lt"/>
                          <a:ea typeface="Calibri"/>
                          <a:cs typeface="Times New Roman"/>
                        </a:rPr>
                        <a:t> presidents, Indianapolis-Marion County City County Council</a:t>
                      </a:r>
                      <a:r>
                        <a:rPr lang="en-US" sz="1000" b="0" dirty="0" smtClean="0">
                          <a:effectLst/>
                          <a:latin typeface="+mj-lt"/>
                          <a:ea typeface="Calibri"/>
                          <a:cs typeface="Times New Roman"/>
                        </a:rPr>
                        <a:t> </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ea typeface="Calibri"/>
                          <a:cs typeface="Times New Roman"/>
                        </a:rPr>
                        <a:t>Year 1-5</a:t>
                      </a:r>
                      <a:endParaRPr lang="en-US" sz="1000" b="0" dirty="0">
                        <a:effectLst/>
                        <a:latin typeface="+mj-lt"/>
                        <a:ea typeface="Calibri"/>
                        <a:cs typeface="Times New Roman"/>
                      </a:endParaRPr>
                    </a:p>
                  </a:txBody>
                  <a:tcPr marL="50715" marR="50715" marT="0" marB="0"/>
                </a:tc>
              </a:tr>
              <a:tr h="1375388">
                <a:tc>
                  <a:txBody>
                    <a:bodyPr/>
                    <a:lstStyle/>
                    <a:p>
                      <a:pPr marL="228600" marR="0" lvl="2" indent="-228600" algn="l" defTabSz="914400" rtl="0" eaLnBrk="1" fontAlgn="auto" latinLnBrk="0" hangingPunct="1">
                        <a:lnSpc>
                          <a:spcPct val="100000"/>
                        </a:lnSpc>
                        <a:spcBef>
                          <a:spcPts val="0"/>
                        </a:spcBef>
                        <a:spcAft>
                          <a:spcPts val="0"/>
                        </a:spcAft>
                        <a:buClrTx/>
                        <a:buSzTx/>
                        <a:buFont typeface="+mj-lt"/>
                        <a:buAutoNum type="alphaLcPeriod" startAt="3"/>
                        <a:tabLst/>
                        <a:defRPr/>
                      </a:pPr>
                      <a:r>
                        <a:rPr lang="en-US" sz="1100" b="0" kern="1200" dirty="0" smtClean="0">
                          <a:solidFill>
                            <a:schemeClr val="lt1"/>
                          </a:solidFill>
                          <a:effectLst/>
                          <a:latin typeface="+mj-lt"/>
                          <a:ea typeface="+mn-ea"/>
                          <a:cs typeface="+mn-cs"/>
                        </a:rPr>
                        <a:t>Work directly with area churches to</a:t>
                      </a:r>
                      <a:r>
                        <a:rPr lang="en-US" sz="1100" b="0" kern="1200" baseline="0" dirty="0" smtClean="0">
                          <a:solidFill>
                            <a:schemeClr val="lt1"/>
                          </a:solidFill>
                          <a:effectLst/>
                          <a:latin typeface="+mj-lt"/>
                          <a:ea typeface="+mn-ea"/>
                          <a:cs typeface="+mn-cs"/>
                        </a:rPr>
                        <a:t> </a:t>
                      </a:r>
                      <a:r>
                        <a:rPr lang="en-US" sz="1100" b="0" kern="1200" dirty="0" smtClean="0">
                          <a:solidFill>
                            <a:schemeClr val="lt1"/>
                          </a:solidFill>
                          <a:effectLst/>
                          <a:latin typeface="+mj-lt"/>
                          <a:ea typeface="+mn-ea"/>
                          <a:cs typeface="+mn-cs"/>
                        </a:rPr>
                        <a:t>bring awareness and encourage activism within our community</a:t>
                      </a:r>
                    </a:p>
                    <a:p>
                      <a:pPr marL="171450" lvl="2" indent="-171450">
                        <a:buFont typeface="+mj-lt"/>
                        <a:buNone/>
                      </a:pP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ea typeface="Calibri"/>
                          <a:cs typeface="Times New Roman"/>
                        </a:rPr>
                        <a:t>Target 100 churches to engage in plan</a:t>
                      </a:r>
                      <a:r>
                        <a:rPr lang="en-US" sz="1000" b="0" baseline="0" dirty="0" smtClean="0">
                          <a:effectLst/>
                          <a:latin typeface="+mj-lt"/>
                          <a:ea typeface="Calibri"/>
                          <a:cs typeface="Times New Roman"/>
                        </a:rPr>
                        <a:t> implementation</a:t>
                      </a:r>
                      <a:endParaRPr lang="en-US" sz="1000" b="0" dirty="0">
                        <a:effectLst/>
                        <a:latin typeface="+mj-lt"/>
                        <a:ea typeface="Calibri"/>
                        <a:cs typeface="Times New Roman"/>
                      </a:endParaRPr>
                    </a:p>
                  </a:txBody>
                  <a:tcPr marL="50715" marR="50715" marT="0" marB="0"/>
                </a:tc>
                <a:tc>
                  <a:txBody>
                    <a:bodyPr/>
                    <a:lstStyle/>
                    <a:p>
                      <a:pPr marL="0" marR="0">
                        <a:lnSpc>
                          <a:spcPct val="100000"/>
                        </a:lnSpc>
                        <a:spcBef>
                          <a:spcPts val="0"/>
                        </a:spcBef>
                        <a:spcAft>
                          <a:spcPts val="0"/>
                        </a:spcAft>
                      </a:pPr>
                      <a:r>
                        <a:rPr lang="en-US" sz="1000" b="0" dirty="0" smtClean="0">
                          <a:effectLst/>
                          <a:latin typeface="+mj-lt"/>
                          <a:ea typeface="Calibri"/>
                          <a:cs typeface="Times New Roman"/>
                        </a:rPr>
                        <a:t>Concerned Clergy, Church Federation of Greater Indianapolis, Community Resurrection Partnership, Northeast Corridor Faith-based Consortium</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ea typeface="Calibri"/>
                          <a:cs typeface="Times New Roman"/>
                        </a:rPr>
                        <a:t>Year 1-5</a:t>
                      </a:r>
                      <a:endParaRPr lang="en-US" sz="1000" b="0" dirty="0">
                        <a:effectLst/>
                        <a:latin typeface="+mj-lt"/>
                        <a:ea typeface="Calibri"/>
                        <a:cs typeface="Times New Roman"/>
                      </a:endParaRPr>
                    </a:p>
                  </a:txBody>
                  <a:tcPr marL="50715" marR="50715" marT="0" marB="0"/>
                </a:tc>
              </a:tr>
              <a:tr h="1201336">
                <a:tc>
                  <a:txBody>
                    <a:bodyPr/>
                    <a:lstStyle/>
                    <a:p>
                      <a:pPr marL="228600" marR="0" lvl="2" indent="-228600" algn="l" defTabSz="914400" rtl="0" eaLnBrk="1" fontAlgn="auto" latinLnBrk="0" hangingPunct="1">
                        <a:lnSpc>
                          <a:spcPct val="100000"/>
                        </a:lnSpc>
                        <a:spcBef>
                          <a:spcPts val="0"/>
                        </a:spcBef>
                        <a:spcAft>
                          <a:spcPts val="0"/>
                        </a:spcAft>
                        <a:buClrTx/>
                        <a:buSzTx/>
                        <a:buFont typeface="+mj-lt"/>
                        <a:buAutoNum type="alphaLcPeriod" startAt="4"/>
                        <a:tabLst/>
                        <a:defRPr/>
                      </a:pPr>
                      <a:r>
                        <a:rPr lang="en-US" sz="1100" b="0" kern="1200" dirty="0" smtClean="0">
                          <a:solidFill>
                            <a:schemeClr val="lt1"/>
                          </a:solidFill>
                          <a:effectLst/>
                          <a:latin typeface="+mn-lt"/>
                          <a:ea typeface="+mn-ea"/>
                          <a:cs typeface="+mn-cs"/>
                        </a:rPr>
                        <a:t>Bring together community centers and community development corporations throughout Indianapolis in order to implement and evaluate crime prevention strategies </a:t>
                      </a:r>
                      <a:r>
                        <a:rPr lang="en-US" sz="1100" b="0" kern="1200" baseline="0" dirty="0" smtClean="0">
                          <a:solidFill>
                            <a:schemeClr val="lt1"/>
                          </a:solidFill>
                          <a:effectLst/>
                          <a:latin typeface="+mn-lt"/>
                          <a:ea typeface="+mn-ea"/>
                          <a:cs typeface="+mn-cs"/>
                        </a:rPr>
                        <a:t>with this plan</a:t>
                      </a:r>
                      <a:endParaRPr lang="en-US" sz="1100" b="0" kern="1200" dirty="0" smtClean="0">
                        <a:solidFill>
                          <a:schemeClr val="lt1"/>
                        </a:solidFill>
                        <a:effectLst/>
                        <a:latin typeface="+mn-lt"/>
                        <a:ea typeface="+mn-ea"/>
                        <a:cs typeface="+mn-cs"/>
                      </a:endParaRPr>
                    </a:p>
                    <a:p>
                      <a:pPr marL="171450" lvl="2" indent="-171450">
                        <a:buFont typeface="+mj-lt"/>
                        <a:buNone/>
                      </a:pP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ea typeface="Calibri"/>
                          <a:cs typeface="Times New Roman"/>
                        </a:rPr>
                        <a:t>Community Centers and Community Development corporations engaged in plan</a:t>
                      </a:r>
                      <a:r>
                        <a:rPr lang="en-US" sz="1000" b="0" baseline="0" dirty="0" smtClean="0">
                          <a:effectLst/>
                          <a:latin typeface="+mj-lt"/>
                          <a:ea typeface="Calibri"/>
                          <a:cs typeface="Times New Roman"/>
                        </a:rPr>
                        <a:t> implementation</a:t>
                      </a:r>
                      <a:endParaRPr lang="en-US" sz="1000" b="0" dirty="0">
                        <a:effectLst/>
                        <a:latin typeface="+mj-lt"/>
                        <a:ea typeface="Calibri"/>
                        <a:cs typeface="Times New Roman"/>
                      </a:endParaRPr>
                    </a:p>
                  </a:txBody>
                  <a:tcPr marL="50715" marR="50715" marT="0" marB="0"/>
                </a:tc>
                <a:tc>
                  <a:txBody>
                    <a:bodyPr/>
                    <a:lstStyle/>
                    <a:p>
                      <a:pPr marL="0" marR="0">
                        <a:lnSpc>
                          <a:spcPct val="100000"/>
                        </a:lnSpc>
                        <a:spcBef>
                          <a:spcPts val="0"/>
                        </a:spcBef>
                        <a:spcAft>
                          <a:spcPts val="0"/>
                        </a:spcAft>
                      </a:pPr>
                      <a:r>
                        <a:rPr lang="en-US" sz="1000" b="0" dirty="0" smtClean="0">
                          <a:effectLst/>
                          <a:latin typeface="+mj-lt"/>
                          <a:ea typeface="Calibri"/>
                          <a:cs typeface="Times New Roman"/>
                        </a:rPr>
                        <a:t>United Way of Central Indiana, Indianapolis</a:t>
                      </a:r>
                      <a:r>
                        <a:rPr lang="en-US" sz="1000" b="0" baseline="0" dirty="0" smtClean="0">
                          <a:effectLst/>
                          <a:latin typeface="+mj-lt"/>
                          <a:ea typeface="Calibri"/>
                          <a:cs typeface="Times New Roman"/>
                        </a:rPr>
                        <a:t> Neighborhood Housing Partnership, Local Initiatives Support Corporation</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ea typeface="Calibri"/>
                          <a:cs typeface="Times New Roman"/>
                        </a:rPr>
                        <a:t>Year 1-5</a:t>
                      </a:r>
                      <a:endParaRPr lang="en-US" sz="1000" b="0" dirty="0">
                        <a:effectLst/>
                        <a:latin typeface="+mj-lt"/>
                        <a:ea typeface="Calibri"/>
                        <a:cs typeface="Times New Roman"/>
                      </a:endParaRPr>
                    </a:p>
                  </a:txBody>
                  <a:tcPr marL="50715" marR="50715" marT="0" marB="0"/>
                </a:tc>
              </a:tr>
            </a:tbl>
          </a:graphicData>
        </a:graphic>
      </p:graphicFrame>
      <p:sp>
        <p:nvSpPr>
          <p:cNvPr id="6" name="Slide Number Placeholder 5"/>
          <p:cNvSpPr>
            <a:spLocks noGrp="1"/>
          </p:cNvSpPr>
          <p:nvPr>
            <p:ph type="sldNum" sz="quarter" idx="12"/>
          </p:nvPr>
        </p:nvSpPr>
        <p:spPr/>
        <p:txBody>
          <a:bodyPr/>
          <a:lstStyle/>
          <a:p>
            <a:fld id="{2203AD2E-D384-4AB1-8556-C3617B8811CB}" type="slidenum">
              <a:rPr lang="en-US" smtClean="0"/>
              <a:t>17</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304800"/>
            <a:ext cx="2069069" cy="1545336"/>
          </a:xfrm>
          <a:prstGeom prst="rect">
            <a:avLst/>
          </a:prstGeom>
        </p:spPr>
      </p:pic>
    </p:spTree>
    <p:extLst>
      <p:ext uri="{BB962C8B-B14F-4D97-AF65-F5344CB8AC3E}">
        <p14:creationId xmlns:p14="http://schemas.microsoft.com/office/powerpoint/2010/main" val="1841852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58279364"/>
              </p:ext>
            </p:extLst>
          </p:nvPr>
        </p:nvGraphicFramePr>
        <p:xfrm>
          <a:off x="228600" y="2286000"/>
          <a:ext cx="6400801" cy="6505386"/>
        </p:xfrm>
        <a:graphic>
          <a:graphicData uri="http://schemas.openxmlformats.org/drawingml/2006/table">
            <a:tbl>
              <a:tblPr firstRow="1" firstCol="1" bandRow="1">
                <a:tableStyleId>{5C22544A-7EE6-4342-B048-85BDC9FD1C3A}</a:tableStyleId>
              </a:tblPr>
              <a:tblGrid>
                <a:gridCol w="2667000"/>
                <a:gridCol w="1563973"/>
                <a:gridCol w="1354712"/>
                <a:gridCol w="815116"/>
              </a:tblGrid>
              <a:tr h="437085">
                <a:tc>
                  <a:txBody>
                    <a:bodyPr/>
                    <a:lstStyle/>
                    <a:p>
                      <a:pPr marL="0" marR="0">
                        <a:lnSpc>
                          <a:spcPct val="115000"/>
                        </a:lnSpc>
                        <a:spcBef>
                          <a:spcPts val="0"/>
                        </a:spcBef>
                        <a:spcAft>
                          <a:spcPts val="1000"/>
                        </a:spcAft>
                      </a:pPr>
                      <a:r>
                        <a:rPr lang="en-US" sz="1000" dirty="0">
                          <a:effectLst/>
                        </a:rPr>
                        <a:t> </a:t>
                      </a:r>
                    </a:p>
                    <a:p>
                      <a:pPr marL="0" marR="0">
                        <a:lnSpc>
                          <a:spcPct val="115000"/>
                        </a:lnSpc>
                        <a:spcBef>
                          <a:spcPts val="0"/>
                        </a:spcBef>
                        <a:spcAft>
                          <a:spcPts val="1000"/>
                        </a:spcAft>
                      </a:pPr>
                      <a:r>
                        <a:rPr lang="en-US" sz="1000" dirty="0">
                          <a:effectLst/>
                        </a:rPr>
                        <a:t> </a:t>
                      </a:r>
                      <a:endParaRPr lang="en-US" sz="1000" dirty="0">
                        <a:effectLst/>
                        <a:latin typeface="Calibri"/>
                        <a:ea typeface="Calibri"/>
                        <a:cs typeface="Times New Roman"/>
                      </a:endParaRPr>
                    </a:p>
                  </a:txBody>
                  <a:tcPr marL="40541" marR="40541" marT="0" marB="0"/>
                </a:tc>
                <a:tc>
                  <a:txBody>
                    <a:bodyPr/>
                    <a:lstStyle/>
                    <a:p>
                      <a:pPr marL="0" marR="0" algn="ctr">
                        <a:lnSpc>
                          <a:spcPct val="115000"/>
                        </a:lnSpc>
                        <a:spcBef>
                          <a:spcPts val="0"/>
                        </a:spcBef>
                        <a:spcAft>
                          <a:spcPts val="1000"/>
                        </a:spcAft>
                      </a:pPr>
                      <a:r>
                        <a:rPr lang="en-US" sz="1000" dirty="0">
                          <a:effectLst/>
                        </a:rPr>
                        <a:t>Performance Measures</a:t>
                      </a:r>
                      <a:endParaRPr lang="en-US" sz="1000" dirty="0">
                        <a:effectLst/>
                        <a:latin typeface="Calibri"/>
                        <a:ea typeface="Calibri"/>
                        <a:cs typeface="Times New Roman"/>
                      </a:endParaRPr>
                    </a:p>
                  </a:txBody>
                  <a:tcPr marL="40541" marR="40541" marT="0" marB="0"/>
                </a:tc>
                <a:tc>
                  <a:txBody>
                    <a:bodyPr/>
                    <a:lstStyle/>
                    <a:p>
                      <a:pPr marL="0" marR="0" algn="ctr">
                        <a:lnSpc>
                          <a:spcPct val="115000"/>
                        </a:lnSpc>
                        <a:spcBef>
                          <a:spcPts val="0"/>
                        </a:spcBef>
                        <a:spcAft>
                          <a:spcPts val="1000"/>
                        </a:spcAft>
                      </a:pPr>
                      <a:r>
                        <a:rPr lang="en-US" sz="1000" dirty="0">
                          <a:effectLst/>
                        </a:rPr>
                        <a:t>Potential </a:t>
                      </a:r>
                      <a:br>
                        <a:rPr lang="en-US" sz="1000" dirty="0">
                          <a:effectLst/>
                        </a:rPr>
                      </a:br>
                      <a:r>
                        <a:rPr lang="en-US" sz="1000" dirty="0">
                          <a:effectLst/>
                        </a:rPr>
                        <a:t>Partners</a:t>
                      </a:r>
                      <a:endParaRPr lang="en-US" sz="1000" dirty="0">
                        <a:effectLst/>
                        <a:latin typeface="Calibri"/>
                        <a:ea typeface="Calibri"/>
                        <a:cs typeface="Times New Roman"/>
                      </a:endParaRPr>
                    </a:p>
                  </a:txBody>
                  <a:tcPr marL="40541" marR="40541" marT="0" marB="0"/>
                </a:tc>
                <a:tc>
                  <a:txBody>
                    <a:bodyPr/>
                    <a:lstStyle/>
                    <a:p>
                      <a:pPr marL="0" marR="0" algn="ctr">
                        <a:lnSpc>
                          <a:spcPct val="115000"/>
                        </a:lnSpc>
                        <a:spcBef>
                          <a:spcPts val="0"/>
                        </a:spcBef>
                        <a:spcAft>
                          <a:spcPts val="1000"/>
                        </a:spcAft>
                      </a:pPr>
                      <a:r>
                        <a:rPr lang="en-US" sz="1000" dirty="0">
                          <a:effectLst/>
                        </a:rPr>
                        <a:t>Timeline</a:t>
                      </a:r>
                      <a:endParaRPr lang="en-US" sz="1000" dirty="0">
                        <a:effectLst/>
                        <a:latin typeface="Calibri"/>
                        <a:ea typeface="Calibri"/>
                        <a:cs typeface="Times New Roman"/>
                      </a:endParaRPr>
                    </a:p>
                  </a:txBody>
                  <a:tcPr marL="40541" marR="40541" marT="0" marB="0"/>
                </a:tc>
              </a:tr>
              <a:tr h="153751">
                <a:tc gridSpan="4">
                  <a:txBody>
                    <a:bodyPr/>
                    <a:lstStyle/>
                    <a:p>
                      <a:pPr marL="228600" marR="0" indent="-228600">
                        <a:lnSpc>
                          <a:spcPct val="100000"/>
                        </a:lnSpc>
                        <a:spcBef>
                          <a:spcPts val="0"/>
                        </a:spcBef>
                        <a:spcAft>
                          <a:spcPts val="1000"/>
                        </a:spcAft>
                        <a:buFont typeface="+mj-lt"/>
                        <a:buAutoNum type="arabicPeriod" startAt="2"/>
                      </a:pPr>
                      <a:r>
                        <a:rPr lang="en-US" sz="1200" b="0" dirty="0" smtClean="0">
                          <a:solidFill>
                            <a:schemeClr val="tx1"/>
                          </a:solidFill>
                          <a:effectLst/>
                        </a:rPr>
                        <a:t>Organize and/or enhance neighborhood programs in which neighbors</a:t>
                      </a:r>
                      <a:r>
                        <a:rPr lang="en-US" sz="1200" b="0" baseline="0" dirty="0" smtClean="0">
                          <a:solidFill>
                            <a:schemeClr val="tx1"/>
                          </a:solidFill>
                          <a:effectLst/>
                        </a:rPr>
                        <a:t> come together to learn how to protect self, family, home and property</a:t>
                      </a:r>
                      <a:r>
                        <a:rPr lang="en-US" sz="1200" b="0" dirty="0" smtClean="0">
                          <a:solidFill>
                            <a:schemeClr val="tx1"/>
                          </a:solidFill>
                          <a:effectLst/>
                        </a:rPr>
                        <a:t>:</a:t>
                      </a:r>
                      <a:endParaRPr lang="en-US" sz="1200" b="0" dirty="0">
                        <a:solidFill>
                          <a:schemeClr val="tx1"/>
                        </a:solidFill>
                        <a:effectLst/>
                        <a:latin typeface="Calibri"/>
                        <a:ea typeface="Calibri"/>
                        <a:cs typeface="Times New Roman"/>
                      </a:endParaRPr>
                    </a:p>
                  </a:txBody>
                  <a:tcPr marL="40541" marR="40541" marT="0" marB="0"/>
                </a:tc>
                <a:tc hMerge="1">
                  <a:txBody>
                    <a:bodyPr/>
                    <a:lstStyle/>
                    <a:p>
                      <a:endParaRPr lang="en-US"/>
                    </a:p>
                  </a:txBody>
                  <a:tcPr/>
                </a:tc>
                <a:tc hMerge="1">
                  <a:txBody>
                    <a:bodyPr/>
                    <a:lstStyle/>
                    <a:p>
                      <a:endParaRPr lang="en-US"/>
                    </a:p>
                  </a:txBody>
                  <a:tcPr/>
                </a:tc>
                <a:tc hMerge="1">
                  <a:txBody>
                    <a:bodyPr/>
                    <a:lstStyle/>
                    <a:p>
                      <a:endParaRPr lang="en-US"/>
                    </a:p>
                  </a:txBody>
                  <a:tcPr/>
                </a:tc>
              </a:tr>
              <a:tr h="1960899">
                <a:tc>
                  <a:txBody>
                    <a:bodyPr/>
                    <a:lstStyle/>
                    <a:p>
                      <a:pPr marL="342900" marR="0" lvl="0" indent="-342900">
                        <a:lnSpc>
                          <a:spcPct val="115000"/>
                        </a:lnSpc>
                        <a:spcBef>
                          <a:spcPts val="0"/>
                        </a:spcBef>
                        <a:spcAft>
                          <a:spcPts val="0"/>
                        </a:spcAft>
                        <a:buFont typeface="+mj-lt"/>
                        <a:buAutoNum type="alphaLcPeriod"/>
                      </a:pPr>
                      <a:r>
                        <a:rPr lang="en-US" sz="1100" b="0" kern="1200" dirty="0" smtClean="0">
                          <a:solidFill>
                            <a:schemeClr val="lt1"/>
                          </a:solidFill>
                          <a:effectLst/>
                          <a:latin typeface="+mj-lt"/>
                          <a:ea typeface="+mn-ea"/>
                          <a:cs typeface="+mn-cs"/>
                        </a:rPr>
                        <a:t>Organize neighborhood Crime Watch block clubs</a:t>
                      </a:r>
                    </a:p>
                    <a:p>
                      <a:pPr marL="0" marR="0" lvl="0" indent="0">
                        <a:lnSpc>
                          <a:spcPct val="115000"/>
                        </a:lnSpc>
                        <a:spcBef>
                          <a:spcPts val="0"/>
                        </a:spcBef>
                        <a:spcAft>
                          <a:spcPts val="0"/>
                        </a:spcAft>
                        <a:buFont typeface="+mj-lt"/>
                        <a:buNone/>
                      </a:pPr>
                      <a:endParaRPr lang="en-US" sz="1100" b="0" kern="1200" baseline="0" dirty="0" smtClean="0">
                        <a:solidFill>
                          <a:schemeClr val="lt1"/>
                        </a:solidFill>
                        <a:effectLst/>
                        <a:latin typeface="+mj-lt"/>
                        <a:ea typeface="+mn-ea"/>
                        <a:cs typeface="+mn-cs"/>
                      </a:endParaRPr>
                    </a:p>
                  </a:txBody>
                  <a:tcPr marL="40541" marR="40541" marT="0" marB="0"/>
                </a:tc>
                <a:tc>
                  <a:txBody>
                    <a:bodyPr/>
                    <a:lstStyle/>
                    <a:p>
                      <a:pPr marL="0" marR="0" indent="0">
                        <a:lnSpc>
                          <a:spcPct val="115000"/>
                        </a:lnSpc>
                        <a:spcBef>
                          <a:spcPts val="0"/>
                        </a:spcBef>
                        <a:spcAft>
                          <a:spcPts val="1000"/>
                        </a:spcAft>
                        <a:buNone/>
                      </a:pPr>
                      <a:r>
                        <a:rPr lang="en-US" sz="1000" dirty="0" smtClean="0">
                          <a:effectLst/>
                        </a:rPr>
                        <a:t>a. Increase the number of crimes solved</a:t>
                      </a:r>
                    </a:p>
                    <a:p>
                      <a:pPr marL="0" marR="0" indent="0">
                        <a:lnSpc>
                          <a:spcPct val="115000"/>
                        </a:lnSpc>
                        <a:spcBef>
                          <a:spcPts val="0"/>
                        </a:spcBef>
                        <a:spcAft>
                          <a:spcPts val="1000"/>
                        </a:spcAft>
                        <a:buNone/>
                      </a:pPr>
                      <a:r>
                        <a:rPr lang="en-US" sz="1000" dirty="0" smtClean="0">
                          <a:effectLst/>
                        </a:rPr>
                        <a:t>b. Increase</a:t>
                      </a:r>
                      <a:r>
                        <a:rPr lang="en-US" sz="1000" baseline="0" dirty="0" smtClean="0">
                          <a:effectLst/>
                        </a:rPr>
                        <a:t> the number of active neighborhood crime watch groups</a:t>
                      </a:r>
                      <a:endParaRPr lang="en-US" sz="1000" dirty="0" smtClean="0">
                        <a:effectLst/>
                      </a:endParaRPr>
                    </a:p>
                    <a:p>
                      <a:pPr marL="0" marR="0">
                        <a:lnSpc>
                          <a:spcPct val="115000"/>
                        </a:lnSpc>
                        <a:spcBef>
                          <a:spcPts val="0"/>
                        </a:spcBef>
                        <a:spcAft>
                          <a:spcPts val="1000"/>
                        </a:spcAft>
                      </a:pPr>
                      <a:endParaRPr lang="en-US" sz="1000" dirty="0">
                        <a:effectLst/>
                        <a:latin typeface="Calibri"/>
                        <a:ea typeface="Calibri"/>
                        <a:cs typeface="Times New Roman"/>
                      </a:endParaRPr>
                    </a:p>
                  </a:txBody>
                  <a:tcPr marL="40541" marR="40541" marT="0" marB="0"/>
                </a:tc>
                <a:tc>
                  <a:txBody>
                    <a:bodyPr/>
                    <a:lstStyle/>
                    <a:p>
                      <a:pPr marL="0" marR="0">
                        <a:lnSpc>
                          <a:spcPct val="115000"/>
                        </a:lnSpc>
                        <a:spcBef>
                          <a:spcPts val="0"/>
                        </a:spcBef>
                        <a:spcAft>
                          <a:spcPts val="1000"/>
                        </a:spcAft>
                      </a:pPr>
                      <a:r>
                        <a:rPr lang="en-US" sz="1000" dirty="0" smtClean="0">
                          <a:effectLst/>
                        </a:rPr>
                        <a:t>Marion County Public Health Department, Community</a:t>
                      </a:r>
                      <a:r>
                        <a:rPr lang="en-US" sz="1000" baseline="0" dirty="0" smtClean="0">
                          <a:effectLst/>
                        </a:rPr>
                        <a:t> Resurrection Partnership, Forest Manor Multi-Service Center, Edna Martin Christian Center, Indianapolis Housing Agency, Indianapolis Metropolitan Police Department</a:t>
                      </a:r>
                      <a:endParaRPr lang="en-US" sz="1000" dirty="0">
                        <a:effectLst/>
                        <a:latin typeface="Calibri"/>
                        <a:ea typeface="Calibri"/>
                        <a:cs typeface="Times New Roman"/>
                      </a:endParaRPr>
                    </a:p>
                  </a:txBody>
                  <a:tcPr marL="40541" marR="40541" marT="0" marB="0"/>
                </a:tc>
                <a:tc>
                  <a:txBody>
                    <a:bodyPr/>
                    <a:lstStyle/>
                    <a:p>
                      <a:pPr marL="0" marR="0">
                        <a:lnSpc>
                          <a:spcPct val="115000"/>
                        </a:lnSpc>
                        <a:spcBef>
                          <a:spcPts val="0"/>
                        </a:spcBef>
                        <a:spcAft>
                          <a:spcPts val="1000"/>
                        </a:spcAft>
                      </a:pPr>
                      <a:r>
                        <a:rPr lang="en-US" sz="1000" dirty="0" smtClean="0">
                          <a:effectLst/>
                        </a:rPr>
                        <a:t>Year 1</a:t>
                      </a:r>
                      <a:endParaRPr lang="en-US" sz="1000" dirty="0">
                        <a:effectLst/>
                        <a:latin typeface="Calibri"/>
                        <a:ea typeface="Calibri"/>
                        <a:cs typeface="Times New Roman"/>
                      </a:endParaRPr>
                    </a:p>
                  </a:txBody>
                  <a:tcPr marL="40541" marR="40541" marT="0" marB="0"/>
                </a:tc>
              </a:tr>
              <a:tr h="1091075">
                <a:tc>
                  <a:txBody>
                    <a:bodyPr/>
                    <a:lstStyle/>
                    <a:p>
                      <a:pPr marL="228600" marR="0" lvl="2" indent="-228600">
                        <a:lnSpc>
                          <a:spcPct val="115000"/>
                        </a:lnSpc>
                        <a:spcBef>
                          <a:spcPts val="0"/>
                        </a:spcBef>
                        <a:spcAft>
                          <a:spcPts val="0"/>
                        </a:spcAft>
                        <a:buFont typeface="+mj-lt"/>
                        <a:buAutoNum type="alphaLcPeriod" startAt="2"/>
                      </a:pPr>
                      <a:r>
                        <a:rPr lang="en-US" sz="1100" b="0" dirty="0" smtClean="0">
                          <a:effectLst/>
                          <a:latin typeface="+mj-lt"/>
                        </a:rPr>
                        <a:t>Create  a “crime reporting friendly” environment</a:t>
                      </a:r>
                      <a:r>
                        <a:rPr lang="en-US" sz="1100" b="0" baseline="0" dirty="0" smtClean="0">
                          <a:effectLst/>
                          <a:latin typeface="+mj-lt"/>
                        </a:rPr>
                        <a:t> at the  neighborhood level</a:t>
                      </a:r>
                    </a:p>
                  </a:txBody>
                  <a:tcPr marL="40541" marR="40541"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000" dirty="0" smtClean="0">
                          <a:effectLst/>
                        </a:rPr>
                        <a:t>a. Increase the number of crimes solved</a:t>
                      </a:r>
                    </a:p>
                    <a:p>
                      <a:pPr marL="0" marR="0" indent="0" algn="l" defTabSz="914400" rtl="0" eaLnBrk="1" fontAlgn="auto" latinLnBrk="0" hangingPunct="1">
                        <a:lnSpc>
                          <a:spcPct val="115000"/>
                        </a:lnSpc>
                        <a:spcBef>
                          <a:spcPts val="0"/>
                        </a:spcBef>
                        <a:spcAft>
                          <a:spcPts val="1000"/>
                        </a:spcAft>
                        <a:buClrTx/>
                        <a:buSzTx/>
                        <a:buFontTx/>
                        <a:buNone/>
                        <a:tabLst/>
                        <a:defRPr/>
                      </a:pPr>
                      <a:r>
                        <a:rPr lang="en-US" sz="1000" dirty="0" smtClean="0">
                          <a:effectLst/>
                        </a:rPr>
                        <a:t>b. Educate neighbors who are concerned about the consequences of reporting a crime</a:t>
                      </a:r>
                    </a:p>
                  </a:txBody>
                  <a:tcPr marL="40541" marR="40541"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000" baseline="0" dirty="0">
                          <a:effectLst/>
                        </a:rPr>
                        <a:t>I</a:t>
                      </a:r>
                      <a:r>
                        <a:rPr lang="en-US" sz="1000" baseline="0" dirty="0" smtClean="0">
                          <a:effectLst/>
                        </a:rPr>
                        <a:t>ndianapolis Metropolitan Police Department, Ten Point Coalition, Young Men Inc., Youth Build Indy</a:t>
                      </a:r>
                      <a:endParaRPr lang="en-US" sz="1000" dirty="0" smtClean="0">
                        <a:effectLst/>
                        <a:latin typeface="Calibri"/>
                        <a:ea typeface="Calibri"/>
                        <a:cs typeface="Times New Roman"/>
                      </a:endParaRPr>
                    </a:p>
                    <a:p>
                      <a:pPr marL="0" marR="0">
                        <a:lnSpc>
                          <a:spcPct val="115000"/>
                        </a:lnSpc>
                        <a:spcBef>
                          <a:spcPts val="0"/>
                        </a:spcBef>
                        <a:spcAft>
                          <a:spcPts val="1000"/>
                        </a:spcAft>
                      </a:pPr>
                      <a:endParaRPr lang="en-US" sz="1000" dirty="0">
                        <a:effectLst/>
                        <a:latin typeface="Calibri"/>
                        <a:ea typeface="Calibri"/>
                        <a:cs typeface="Times New Roman"/>
                      </a:endParaRPr>
                    </a:p>
                  </a:txBody>
                  <a:tcPr marL="40541" marR="40541" marT="0" marB="0"/>
                </a:tc>
                <a:tc>
                  <a:txBody>
                    <a:bodyPr/>
                    <a:lstStyle/>
                    <a:p>
                      <a:pPr marL="0" marR="0">
                        <a:lnSpc>
                          <a:spcPct val="115000"/>
                        </a:lnSpc>
                        <a:spcBef>
                          <a:spcPts val="0"/>
                        </a:spcBef>
                        <a:spcAft>
                          <a:spcPts val="1000"/>
                        </a:spcAft>
                      </a:pPr>
                      <a:r>
                        <a:rPr lang="en-US" sz="1000" dirty="0">
                          <a:effectLst/>
                        </a:rPr>
                        <a:t> </a:t>
                      </a:r>
                      <a:r>
                        <a:rPr lang="en-US" sz="1000" dirty="0" smtClean="0">
                          <a:effectLst/>
                        </a:rPr>
                        <a:t>Year 1</a:t>
                      </a:r>
                      <a:endParaRPr lang="en-US" sz="1000" dirty="0">
                        <a:effectLst/>
                        <a:latin typeface="Calibri"/>
                        <a:ea typeface="Calibri"/>
                        <a:cs typeface="Times New Roman"/>
                      </a:endParaRPr>
                    </a:p>
                  </a:txBody>
                  <a:tcPr marL="40541" marR="40541" marT="0" marB="0"/>
                </a:tc>
              </a:tr>
              <a:tr h="591246">
                <a:tc>
                  <a:txBody>
                    <a:bodyPr/>
                    <a:lstStyle/>
                    <a:p>
                      <a:pPr marL="342900" marR="0" lvl="0" indent="-342900">
                        <a:lnSpc>
                          <a:spcPct val="115000"/>
                        </a:lnSpc>
                        <a:spcBef>
                          <a:spcPts val="0"/>
                        </a:spcBef>
                        <a:spcAft>
                          <a:spcPts val="0"/>
                        </a:spcAft>
                        <a:buFont typeface="+mj-lt"/>
                        <a:buAutoNum type="alphaLcPeriod" startAt="3"/>
                      </a:pPr>
                      <a:r>
                        <a:rPr lang="en-US" sz="1100" b="0" dirty="0" smtClean="0">
                          <a:effectLst/>
                          <a:latin typeface="+mj-lt"/>
                          <a:ea typeface="Calibri"/>
                          <a:cs typeface="Times New Roman"/>
                        </a:rPr>
                        <a:t>Encourage residents to get to know their neighbors and unite as a community</a:t>
                      </a:r>
                      <a:endParaRPr lang="en-US" sz="1100" b="0" dirty="0">
                        <a:effectLst/>
                        <a:latin typeface="+mj-lt"/>
                        <a:ea typeface="Calibri"/>
                        <a:cs typeface="Times New Roman"/>
                      </a:endParaRPr>
                    </a:p>
                  </a:txBody>
                  <a:tcPr marL="40541" marR="40541" marT="0" marB="0"/>
                </a:tc>
                <a:tc>
                  <a:txBody>
                    <a:bodyPr/>
                    <a:lstStyle/>
                    <a:p>
                      <a:pPr marL="0" marR="0">
                        <a:lnSpc>
                          <a:spcPct val="115000"/>
                        </a:lnSpc>
                        <a:spcBef>
                          <a:spcPts val="0"/>
                        </a:spcBef>
                        <a:spcAft>
                          <a:spcPts val="1000"/>
                        </a:spcAft>
                      </a:pPr>
                      <a:r>
                        <a:rPr lang="en-US" sz="1000" dirty="0" smtClean="0">
                          <a:effectLst/>
                        </a:rPr>
                        <a:t>Decreased crime rate</a:t>
                      </a:r>
                      <a:endParaRPr lang="en-US" sz="1000" dirty="0">
                        <a:effectLst/>
                        <a:latin typeface="Calibri"/>
                        <a:ea typeface="Calibri"/>
                        <a:cs typeface="Times New Roman"/>
                      </a:endParaRPr>
                    </a:p>
                  </a:txBody>
                  <a:tcPr marL="40541" marR="40541" marT="0" marB="0"/>
                </a:tc>
                <a:tc>
                  <a:txBody>
                    <a:bodyPr/>
                    <a:lstStyle/>
                    <a:p>
                      <a:pPr marL="0" marR="0">
                        <a:lnSpc>
                          <a:spcPct val="115000"/>
                        </a:lnSpc>
                        <a:spcBef>
                          <a:spcPts val="0"/>
                        </a:spcBef>
                        <a:spcAft>
                          <a:spcPts val="1000"/>
                        </a:spcAft>
                      </a:pPr>
                      <a:r>
                        <a:rPr lang="en-US" sz="1000" dirty="0" smtClean="0">
                          <a:effectLst/>
                          <a:latin typeface="+mj-lt"/>
                          <a:ea typeface="Calibri"/>
                          <a:cs typeface="Times New Roman"/>
                        </a:rPr>
                        <a:t>Indianapolis Neighborhood Resource Center, IMPD-District</a:t>
                      </a:r>
                      <a:r>
                        <a:rPr lang="en-US" sz="1000" baseline="0" dirty="0" smtClean="0">
                          <a:effectLst/>
                          <a:latin typeface="+mj-lt"/>
                          <a:ea typeface="Calibri"/>
                          <a:cs typeface="Times New Roman"/>
                        </a:rPr>
                        <a:t> Crime Watch Coordinator</a:t>
                      </a:r>
                      <a:endParaRPr lang="en-US" sz="1000" dirty="0">
                        <a:effectLst/>
                        <a:latin typeface="+mj-lt"/>
                        <a:ea typeface="Calibri"/>
                        <a:cs typeface="Times New Roman"/>
                      </a:endParaRPr>
                    </a:p>
                  </a:txBody>
                  <a:tcPr marL="40541" marR="40541" marT="0" marB="0"/>
                </a:tc>
                <a:tc>
                  <a:txBody>
                    <a:bodyPr/>
                    <a:lstStyle/>
                    <a:p>
                      <a:pPr marL="0" marR="0">
                        <a:lnSpc>
                          <a:spcPct val="115000"/>
                        </a:lnSpc>
                        <a:spcBef>
                          <a:spcPts val="0"/>
                        </a:spcBef>
                        <a:spcAft>
                          <a:spcPts val="1000"/>
                        </a:spcAft>
                      </a:pPr>
                      <a:r>
                        <a:rPr lang="en-US" sz="1000" dirty="0">
                          <a:effectLst/>
                        </a:rPr>
                        <a:t> </a:t>
                      </a:r>
                      <a:r>
                        <a:rPr lang="en-US" sz="1000" dirty="0" smtClean="0">
                          <a:effectLst/>
                        </a:rPr>
                        <a:t>Year 1</a:t>
                      </a:r>
                      <a:endParaRPr lang="en-US" sz="1000" dirty="0">
                        <a:effectLst/>
                        <a:latin typeface="Calibri"/>
                        <a:ea typeface="Calibri"/>
                        <a:cs typeface="Times New Roman"/>
                      </a:endParaRPr>
                    </a:p>
                  </a:txBody>
                  <a:tcPr marL="40541" marR="40541" marT="0" marB="0"/>
                </a:tc>
              </a:tr>
              <a:tr h="153751">
                <a:tc>
                  <a:txBody>
                    <a:bodyPr/>
                    <a:lstStyle/>
                    <a:p>
                      <a:pPr marL="342900" marR="0" lvl="0" indent="-342900">
                        <a:lnSpc>
                          <a:spcPct val="115000"/>
                        </a:lnSpc>
                        <a:spcBef>
                          <a:spcPts val="0"/>
                        </a:spcBef>
                        <a:spcAft>
                          <a:spcPts val="0"/>
                        </a:spcAft>
                        <a:buFont typeface="+mj-lt"/>
                        <a:buAutoNum type="alphaLcPeriod" startAt="4"/>
                      </a:pPr>
                      <a:r>
                        <a:rPr lang="en-US" sz="1100" b="0" dirty="0" smtClean="0">
                          <a:effectLst/>
                          <a:latin typeface="+mj-lt"/>
                        </a:rPr>
                        <a:t>Engage</a:t>
                      </a:r>
                      <a:r>
                        <a:rPr lang="en-US" sz="1100" b="0" baseline="0" dirty="0" smtClean="0">
                          <a:effectLst/>
                          <a:latin typeface="+mj-lt"/>
                        </a:rPr>
                        <a:t> residents in the “Your Life Matters” </a:t>
                      </a:r>
                      <a:r>
                        <a:rPr lang="en-US" sz="1100" b="0" dirty="0" smtClean="0">
                          <a:effectLst/>
                          <a:latin typeface="+mj-lt"/>
                        </a:rPr>
                        <a:t>Campaign</a:t>
                      </a:r>
                      <a:endParaRPr lang="en-US" sz="1100" b="0" dirty="0">
                        <a:effectLst/>
                        <a:latin typeface="+mj-lt"/>
                        <a:ea typeface="Calibri"/>
                        <a:cs typeface="Times New Roman"/>
                      </a:endParaRPr>
                    </a:p>
                  </a:txBody>
                  <a:tcPr marL="40541" marR="40541" marT="0" marB="0"/>
                </a:tc>
                <a:tc>
                  <a:txBody>
                    <a:bodyPr/>
                    <a:lstStyle/>
                    <a:p>
                      <a:pPr marL="0" marR="0">
                        <a:lnSpc>
                          <a:spcPct val="115000"/>
                        </a:lnSpc>
                        <a:spcBef>
                          <a:spcPts val="0"/>
                        </a:spcBef>
                        <a:spcAft>
                          <a:spcPts val="1000"/>
                        </a:spcAft>
                      </a:pPr>
                      <a:r>
                        <a:rPr lang="en-US" sz="1000" baseline="0" dirty="0" smtClean="0">
                          <a:effectLst/>
                        </a:rPr>
                        <a:t>Increase the number of residents who are aware of available resources</a:t>
                      </a:r>
                      <a:endParaRPr lang="en-US" sz="1000" dirty="0">
                        <a:effectLst/>
                        <a:latin typeface="Calibri"/>
                        <a:ea typeface="Calibri"/>
                        <a:cs typeface="Times New Roman"/>
                      </a:endParaRPr>
                    </a:p>
                  </a:txBody>
                  <a:tcPr marL="40541" marR="40541" marT="0" marB="0"/>
                </a:tc>
                <a:tc>
                  <a:txBody>
                    <a:bodyPr/>
                    <a:lstStyle/>
                    <a:p>
                      <a:pPr marL="0" marR="0">
                        <a:lnSpc>
                          <a:spcPct val="115000"/>
                        </a:lnSpc>
                        <a:spcBef>
                          <a:spcPts val="0"/>
                        </a:spcBef>
                        <a:spcAft>
                          <a:spcPts val="1000"/>
                        </a:spcAft>
                      </a:pPr>
                      <a:r>
                        <a:rPr lang="en-US" sz="1000" dirty="0">
                          <a:effectLst/>
                        </a:rPr>
                        <a:t>Radio One</a:t>
                      </a:r>
                      <a:endParaRPr lang="en-US" sz="1000" dirty="0">
                        <a:effectLst/>
                        <a:latin typeface="Calibri"/>
                        <a:ea typeface="Calibri"/>
                        <a:cs typeface="Times New Roman"/>
                      </a:endParaRPr>
                    </a:p>
                  </a:txBody>
                  <a:tcPr marL="40541" marR="40541" marT="0" marB="0"/>
                </a:tc>
                <a:tc>
                  <a:txBody>
                    <a:bodyPr/>
                    <a:lstStyle/>
                    <a:p>
                      <a:pPr marL="0" marR="0">
                        <a:lnSpc>
                          <a:spcPct val="115000"/>
                        </a:lnSpc>
                        <a:spcBef>
                          <a:spcPts val="0"/>
                        </a:spcBef>
                        <a:spcAft>
                          <a:spcPts val="1000"/>
                        </a:spcAft>
                      </a:pPr>
                      <a:r>
                        <a:rPr lang="en-US" sz="1000" dirty="0">
                          <a:effectLst/>
                        </a:rPr>
                        <a:t> </a:t>
                      </a:r>
                      <a:r>
                        <a:rPr lang="en-US" sz="1000" dirty="0" smtClean="0">
                          <a:effectLst/>
                        </a:rPr>
                        <a:t>Year 1</a:t>
                      </a:r>
                      <a:endParaRPr lang="en-US" sz="1000" dirty="0">
                        <a:effectLst/>
                        <a:latin typeface="Calibri"/>
                        <a:ea typeface="Calibri"/>
                        <a:cs typeface="Times New Roman"/>
                      </a:endParaRPr>
                    </a:p>
                  </a:txBody>
                  <a:tcPr marL="40541" marR="40541" marT="0" marB="0"/>
                </a:tc>
              </a:tr>
              <a:tr h="153751">
                <a:tc>
                  <a:txBody>
                    <a:bodyPr/>
                    <a:lstStyle/>
                    <a:p>
                      <a:pPr marL="342900" marR="0" lvl="0" indent="-342900">
                        <a:lnSpc>
                          <a:spcPct val="115000"/>
                        </a:lnSpc>
                        <a:spcBef>
                          <a:spcPts val="0"/>
                        </a:spcBef>
                        <a:spcAft>
                          <a:spcPts val="0"/>
                        </a:spcAft>
                        <a:buFont typeface="+mj-lt"/>
                        <a:buAutoNum type="alphaLcPeriod" startAt="4"/>
                      </a:pPr>
                      <a:r>
                        <a:rPr lang="en-US" sz="1100" b="0" dirty="0" smtClean="0">
                          <a:effectLst/>
                          <a:latin typeface="+mj-lt"/>
                          <a:ea typeface="Calibri"/>
                          <a:cs typeface="Times New Roman"/>
                        </a:rPr>
                        <a:t>Establish a Bereavement and Mediation Center  staffed by trained</a:t>
                      </a:r>
                      <a:r>
                        <a:rPr lang="en-US" sz="1100" b="0" baseline="0" dirty="0" smtClean="0">
                          <a:effectLst/>
                          <a:latin typeface="+mj-lt"/>
                          <a:ea typeface="Calibri"/>
                          <a:cs typeface="Times New Roman"/>
                        </a:rPr>
                        <a:t> violence interrupters</a:t>
                      </a:r>
                      <a:r>
                        <a:rPr lang="en-US" sz="1100" b="0" dirty="0" smtClean="0">
                          <a:effectLst/>
                          <a:latin typeface="+mj-lt"/>
                          <a:ea typeface="Calibri"/>
                          <a:cs typeface="Times New Roman"/>
                        </a:rPr>
                        <a:t> to reduce crimes motived by revenge and arguments</a:t>
                      </a:r>
                      <a:endParaRPr lang="en-US" sz="1100" b="0" dirty="0">
                        <a:effectLst/>
                        <a:latin typeface="+mj-lt"/>
                        <a:ea typeface="Calibri"/>
                        <a:cs typeface="Times New Roman"/>
                      </a:endParaRPr>
                    </a:p>
                  </a:txBody>
                  <a:tcPr marL="40541" marR="40541" marT="0" marB="0"/>
                </a:tc>
                <a:tc>
                  <a:txBody>
                    <a:bodyPr/>
                    <a:lstStyle/>
                    <a:p>
                      <a:pPr marL="0" marR="0" indent="0">
                        <a:lnSpc>
                          <a:spcPct val="115000"/>
                        </a:lnSpc>
                        <a:spcBef>
                          <a:spcPts val="0"/>
                        </a:spcBef>
                        <a:spcAft>
                          <a:spcPts val="1000"/>
                        </a:spcAft>
                        <a:buNone/>
                      </a:pPr>
                      <a:r>
                        <a:rPr lang="en-US" sz="1000" dirty="0" smtClean="0">
                          <a:effectLst/>
                          <a:latin typeface="+mj-lt"/>
                          <a:ea typeface="Calibri"/>
                          <a:cs typeface="Times New Roman"/>
                        </a:rPr>
                        <a:t>a. Bereavement</a:t>
                      </a:r>
                      <a:r>
                        <a:rPr lang="en-US" sz="1000" baseline="0" dirty="0" smtClean="0">
                          <a:effectLst/>
                          <a:latin typeface="+mj-lt"/>
                          <a:ea typeface="Calibri"/>
                          <a:cs typeface="Times New Roman"/>
                        </a:rPr>
                        <a:t> and mediation center established </a:t>
                      </a:r>
                    </a:p>
                    <a:p>
                      <a:pPr marL="0" marR="0" indent="0">
                        <a:lnSpc>
                          <a:spcPct val="115000"/>
                        </a:lnSpc>
                        <a:spcBef>
                          <a:spcPts val="0"/>
                        </a:spcBef>
                        <a:spcAft>
                          <a:spcPts val="1000"/>
                        </a:spcAft>
                        <a:buNone/>
                      </a:pPr>
                      <a:r>
                        <a:rPr lang="en-US" sz="1000" dirty="0" smtClean="0">
                          <a:effectLst/>
                          <a:latin typeface="+mj-lt"/>
                          <a:ea typeface="Calibri"/>
                          <a:cs typeface="Times New Roman"/>
                        </a:rPr>
                        <a:t>b. Violence interrupters trained</a:t>
                      </a:r>
                      <a:endParaRPr lang="en-US" sz="1000" dirty="0">
                        <a:effectLst/>
                        <a:latin typeface="+mj-lt"/>
                        <a:ea typeface="Calibri"/>
                        <a:cs typeface="Times New Roman"/>
                      </a:endParaRPr>
                    </a:p>
                  </a:txBody>
                  <a:tcPr marL="40541" marR="40541"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000" dirty="0" smtClean="0">
                          <a:effectLst/>
                          <a:latin typeface="+mj-lt"/>
                          <a:ea typeface="Calibri"/>
                          <a:cs typeface="Times New Roman"/>
                        </a:rPr>
                        <a:t>Light of the World Christian Church,</a:t>
                      </a:r>
                      <a:r>
                        <a:rPr lang="en-US" sz="1000" baseline="0" dirty="0" smtClean="0">
                          <a:effectLst/>
                          <a:latin typeface="+mj-lt"/>
                          <a:ea typeface="Calibri"/>
                          <a:cs typeface="Times New Roman"/>
                        </a:rPr>
                        <a:t> </a:t>
                      </a:r>
                      <a:r>
                        <a:rPr lang="en-US" sz="1000" b="0" kern="1200" dirty="0" smtClean="0">
                          <a:solidFill>
                            <a:schemeClr val="dk1"/>
                          </a:solidFill>
                          <a:effectLst/>
                          <a:latin typeface="+mn-lt"/>
                          <a:ea typeface="Calibri"/>
                          <a:cs typeface="Times New Roman"/>
                        </a:rPr>
                        <a:t>Northeast Corridor Faith-based Consortium</a:t>
                      </a:r>
                      <a:r>
                        <a:rPr lang="en-US" sz="1000" baseline="0" dirty="0" smtClean="0">
                          <a:effectLst/>
                          <a:latin typeface="+mj-lt"/>
                          <a:ea typeface="Calibri"/>
                          <a:cs typeface="Times New Roman"/>
                        </a:rPr>
                        <a:t>, Healing Hidden Hurts</a:t>
                      </a:r>
                      <a:endParaRPr lang="en-US" sz="1000" dirty="0">
                        <a:effectLst/>
                        <a:latin typeface="+mj-lt"/>
                        <a:ea typeface="Calibri"/>
                        <a:cs typeface="Times New Roman"/>
                      </a:endParaRPr>
                    </a:p>
                  </a:txBody>
                  <a:tcPr marL="40541" marR="40541" marT="0" marB="0"/>
                </a:tc>
                <a:tc>
                  <a:txBody>
                    <a:bodyPr/>
                    <a:lstStyle/>
                    <a:p>
                      <a:pPr marL="0" marR="0">
                        <a:lnSpc>
                          <a:spcPct val="115000"/>
                        </a:lnSpc>
                        <a:spcBef>
                          <a:spcPts val="0"/>
                        </a:spcBef>
                        <a:spcAft>
                          <a:spcPts val="1000"/>
                        </a:spcAft>
                      </a:pPr>
                      <a:r>
                        <a:rPr lang="en-US" sz="1000" dirty="0" smtClean="0">
                          <a:effectLst/>
                          <a:latin typeface="Calibri"/>
                          <a:ea typeface="Calibri"/>
                          <a:cs typeface="Times New Roman"/>
                        </a:rPr>
                        <a:t>Year 2</a:t>
                      </a:r>
                      <a:endParaRPr lang="en-US" sz="1000" dirty="0">
                        <a:effectLst/>
                        <a:latin typeface="Calibri"/>
                        <a:ea typeface="Calibri"/>
                        <a:cs typeface="Times New Roman"/>
                      </a:endParaRPr>
                    </a:p>
                  </a:txBody>
                  <a:tcPr marL="40541" marR="40541" marT="0" marB="0"/>
                </a:tc>
              </a:tr>
            </a:tbl>
          </a:graphicData>
        </a:graphic>
      </p:graphicFrame>
      <p:sp>
        <p:nvSpPr>
          <p:cNvPr id="2" name="Slide Number Placeholder 1"/>
          <p:cNvSpPr>
            <a:spLocks noGrp="1"/>
          </p:cNvSpPr>
          <p:nvPr>
            <p:ph type="sldNum" sz="quarter" idx="12"/>
          </p:nvPr>
        </p:nvSpPr>
        <p:spPr/>
        <p:txBody>
          <a:bodyPr/>
          <a:lstStyle/>
          <a:p>
            <a:fld id="{2203AD2E-D384-4AB1-8556-C3617B8811CB}" type="slidenum">
              <a:rPr lang="en-US" smtClean="0"/>
              <a:t>18</a:t>
            </a:fld>
            <a:endParaRPr lang="en-US" dirty="0"/>
          </a:p>
        </p:txBody>
      </p:sp>
      <p:sp>
        <p:nvSpPr>
          <p:cNvPr id="7" name="Title 8"/>
          <p:cNvSpPr>
            <a:spLocks noGrp="1"/>
          </p:cNvSpPr>
          <p:nvPr>
            <p:ph type="title"/>
          </p:nvPr>
        </p:nvSpPr>
        <p:spPr>
          <a:xfrm>
            <a:off x="228600" y="530225"/>
            <a:ext cx="3505200" cy="1405859"/>
          </a:xfrm>
        </p:spPr>
        <p:txBody>
          <a:bodyPr vert="horz"/>
          <a:lstStyle/>
          <a:p>
            <a:pPr lvl="0"/>
            <a:r>
              <a:rPr lang="en-US" sz="2800" dirty="0" smtClean="0"/>
              <a:t>Community Mobilization</a:t>
            </a:r>
            <a:br>
              <a:rPr lang="en-US" sz="2800" dirty="0" smtClean="0"/>
            </a:br>
            <a:r>
              <a:rPr lang="en-US" sz="1200" dirty="0">
                <a:cs typeface="Arial" panose="020B0604020202020204" pitchFamily="34" charset="0"/>
              </a:rPr>
              <a:t>Creating a community value system and ways to engage residents in activities such as neighborhood crime watches and other prevention </a:t>
            </a:r>
            <a:r>
              <a:rPr lang="en-US" sz="1200" dirty="0" smtClean="0">
                <a:cs typeface="Arial" panose="020B0604020202020204" pitchFamily="34" charset="0"/>
              </a:rPr>
              <a:t>programs</a:t>
            </a:r>
            <a:r>
              <a:rPr lang="en-US" sz="2800" dirty="0">
                <a:cs typeface="Arial" panose="020B0604020202020204" pitchFamily="34" charset="0"/>
              </a:rPr>
              <a:t/>
            </a:r>
            <a:br>
              <a:rPr lang="en-US" sz="2800" dirty="0">
                <a:cs typeface="Arial" panose="020B0604020202020204" pitchFamily="34" charset="0"/>
              </a:rPr>
            </a:br>
            <a:endParaRPr lang="en-US" sz="2800"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148" t="13334" b="3427"/>
          <a:stretch/>
        </p:blipFill>
        <p:spPr>
          <a:xfrm>
            <a:off x="4048125" y="304800"/>
            <a:ext cx="2407418" cy="1545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5287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342900"/>
            <a:ext cx="3295650" cy="1405859"/>
          </a:xfrm>
        </p:spPr>
        <p:txBody>
          <a:bodyPr vert="horz"/>
          <a:lstStyle/>
          <a:p>
            <a:pPr lvl="0"/>
            <a:r>
              <a:rPr lang="en-US" sz="2800" dirty="0" smtClean="0"/>
              <a:t>Suppression</a:t>
            </a:r>
            <a:br>
              <a:rPr lang="en-US" sz="2800" dirty="0" smtClean="0"/>
            </a:br>
            <a:r>
              <a:rPr lang="en-US" sz="1200" dirty="0" smtClean="0">
                <a:cs typeface="Arial" panose="020B0604020202020204" pitchFamily="34" charset="0"/>
              </a:rPr>
              <a:t>Connecting </a:t>
            </a:r>
            <a:r>
              <a:rPr lang="en-US" sz="1200" dirty="0">
                <a:cs typeface="Arial" panose="020B0604020202020204" pitchFamily="34" charset="0"/>
              </a:rPr>
              <a:t>communities and improving relations with local law enforcement to develop more effective community policing </a:t>
            </a:r>
            <a:r>
              <a:rPr lang="en-US" sz="1200" dirty="0" smtClean="0">
                <a:cs typeface="Arial" panose="020B0604020202020204" pitchFamily="34" charset="0"/>
              </a:rPr>
              <a:t>methods</a:t>
            </a:r>
            <a:endParaRPr lang="en-US" sz="12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40157891"/>
              </p:ext>
            </p:extLst>
          </p:nvPr>
        </p:nvGraphicFramePr>
        <p:xfrm>
          <a:off x="304800" y="2209800"/>
          <a:ext cx="6267279" cy="6311583"/>
        </p:xfrm>
        <a:graphic>
          <a:graphicData uri="http://schemas.openxmlformats.org/drawingml/2006/table">
            <a:tbl>
              <a:tblPr firstRow="1" firstCol="1" bandRow="1">
                <a:tableStyleId>{5C22544A-7EE6-4342-B048-85BDC9FD1C3A}</a:tableStyleId>
              </a:tblPr>
              <a:tblGrid>
                <a:gridCol w="2882295"/>
                <a:gridCol w="1128328"/>
                <a:gridCol w="1128328"/>
                <a:gridCol w="1128328"/>
              </a:tblGrid>
              <a:tr h="381000">
                <a:tc>
                  <a:txBody>
                    <a:bodyPr/>
                    <a:lstStyle/>
                    <a:p>
                      <a:pPr marL="0" marR="0">
                        <a:lnSpc>
                          <a:spcPct val="115000"/>
                        </a:lnSpc>
                        <a:spcBef>
                          <a:spcPts val="0"/>
                        </a:spcBef>
                        <a:spcAft>
                          <a:spcPts val="1000"/>
                        </a:spcAft>
                      </a:pPr>
                      <a:r>
                        <a:rPr lang="en-US" sz="1000" dirty="0">
                          <a:effectLst/>
                        </a:rPr>
                        <a:t> </a:t>
                      </a:r>
                      <a:endParaRPr lang="en-US" sz="800" dirty="0">
                        <a:effectLst/>
                        <a:latin typeface="Calibri"/>
                        <a:ea typeface="Calibri"/>
                        <a:cs typeface="Times New Roman"/>
                      </a:endParaRPr>
                    </a:p>
                  </a:txBody>
                  <a:tcPr marL="50715" marR="50715" marT="0" marB="0"/>
                </a:tc>
                <a:tc>
                  <a:txBody>
                    <a:bodyPr/>
                    <a:lstStyle/>
                    <a:p>
                      <a:pPr marL="0" marR="0" algn="ctr">
                        <a:lnSpc>
                          <a:spcPct val="115000"/>
                        </a:lnSpc>
                        <a:spcBef>
                          <a:spcPts val="0"/>
                        </a:spcBef>
                        <a:spcAft>
                          <a:spcPts val="1000"/>
                        </a:spcAft>
                      </a:pPr>
                      <a:r>
                        <a:rPr lang="en-US" sz="1000" dirty="0">
                          <a:effectLst/>
                        </a:rPr>
                        <a:t>Performance Measures</a:t>
                      </a:r>
                      <a:endParaRPr lang="en-US" sz="800" dirty="0">
                        <a:effectLst/>
                        <a:latin typeface="Calibri"/>
                        <a:ea typeface="Calibri"/>
                        <a:cs typeface="Times New Roman"/>
                      </a:endParaRPr>
                    </a:p>
                  </a:txBody>
                  <a:tcPr marL="50715" marR="50715" marT="0" marB="0"/>
                </a:tc>
                <a:tc>
                  <a:txBody>
                    <a:bodyPr/>
                    <a:lstStyle/>
                    <a:p>
                      <a:pPr marL="0" marR="0" algn="ctr">
                        <a:lnSpc>
                          <a:spcPct val="115000"/>
                        </a:lnSpc>
                        <a:spcBef>
                          <a:spcPts val="0"/>
                        </a:spcBef>
                        <a:spcAft>
                          <a:spcPts val="0"/>
                        </a:spcAft>
                      </a:pPr>
                      <a:r>
                        <a:rPr lang="en-US" sz="1000" dirty="0">
                          <a:effectLst/>
                        </a:rPr>
                        <a:t>Potential </a:t>
                      </a:r>
                      <a:endParaRPr lang="en-US" sz="1000" dirty="0" smtClean="0">
                        <a:effectLst/>
                      </a:endParaRPr>
                    </a:p>
                    <a:p>
                      <a:pPr marL="0" marR="0" algn="ctr">
                        <a:lnSpc>
                          <a:spcPct val="115000"/>
                        </a:lnSpc>
                        <a:spcBef>
                          <a:spcPts val="0"/>
                        </a:spcBef>
                        <a:spcAft>
                          <a:spcPts val="0"/>
                        </a:spcAft>
                      </a:pPr>
                      <a:r>
                        <a:rPr lang="en-US" sz="1000" dirty="0" smtClean="0">
                          <a:effectLst/>
                        </a:rPr>
                        <a:t>Partners</a:t>
                      </a:r>
                      <a:endParaRPr lang="en-US" sz="800" dirty="0">
                        <a:effectLst/>
                        <a:latin typeface="Calibri"/>
                        <a:ea typeface="Calibri"/>
                        <a:cs typeface="Times New Roman"/>
                      </a:endParaRPr>
                    </a:p>
                  </a:txBody>
                  <a:tcPr marL="50715" marR="50715" marT="0" marB="0"/>
                </a:tc>
                <a:tc>
                  <a:txBody>
                    <a:bodyPr/>
                    <a:lstStyle/>
                    <a:p>
                      <a:pPr marL="0" marR="0" algn="ctr">
                        <a:lnSpc>
                          <a:spcPct val="115000"/>
                        </a:lnSpc>
                        <a:spcBef>
                          <a:spcPts val="0"/>
                        </a:spcBef>
                        <a:spcAft>
                          <a:spcPts val="1000"/>
                        </a:spcAft>
                      </a:pPr>
                      <a:r>
                        <a:rPr lang="en-US" sz="1000" dirty="0">
                          <a:effectLst/>
                        </a:rPr>
                        <a:t>Timeline</a:t>
                      </a:r>
                      <a:endParaRPr lang="en-US" sz="800" dirty="0">
                        <a:effectLst/>
                        <a:latin typeface="Calibri"/>
                        <a:ea typeface="Calibri"/>
                        <a:cs typeface="Times New Roman"/>
                      </a:endParaRPr>
                    </a:p>
                  </a:txBody>
                  <a:tcPr marL="50715" marR="50715" marT="0" marB="0"/>
                </a:tc>
              </a:tr>
              <a:tr h="181447">
                <a:tc gridSpan="4">
                  <a:txBody>
                    <a:bodyPr/>
                    <a:lstStyle/>
                    <a:p>
                      <a:pPr marL="228600" marR="0" lvl="1" indent="-228600" algn="l" defTabSz="914400" rtl="0" eaLnBrk="1" fontAlgn="auto" latinLnBrk="0" hangingPunct="1">
                        <a:lnSpc>
                          <a:spcPct val="115000"/>
                        </a:lnSpc>
                        <a:spcBef>
                          <a:spcPts val="0"/>
                        </a:spcBef>
                        <a:spcAft>
                          <a:spcPts val="1000"/>
                        </a:spcAft>
                        <a:buClrTx/>
                        <a:buSzTx/>
                        <a:buFont typeface="+mj-lt"/>
                        <a:buAutoNum type="arabicPeriod"/>
                        <a:tabLst>
                          <a:tab pos="3622040" algn="l"/>
                        </a:tabLst>
                        <a:defRPr/>
                      </a:pPr>
                      <a:r>
                        <a:rPr lang="en-US" altLang="en-US" sz="1200" b="0" dirty="0" smtClean="0">
                          <a:solidFill>
                            <a:schemeClr val="tx1"/>
                          </a:solidFill>
                        </a:rPr>
                        <a:t>Improve cooperation and understanding between the police and their community</a:t>
                      </a:r>
                      <a:r>
                        <a:rPr lang="en-US" altLang="en-US" sz="1200" b="0" dirty="0" smtClean="0">
                          <a:solidFill>
                            <a:schemeClr val="tx1"/>
                          </a:solidFill>
                          <a:effectLst/>
                        </a:rPr>
                        <a:t>:</a:t>
                      </a:r>
                      <a:r>
                        <a:rPr lang="en-US" sz="1100" b="0" dirty="0">
                          <a:solidFill>
                            <a:schemeClr val="tx1"/>
                          </a:solidFill>
                          <a:effectLst/>
                        </a:rPr>
                        <a:t>	</a:t>
                      </a:r>
                      <a:endParaRPr lang="en-US" sz="1100" b="0" dirty="0">
                        <a:solidFill>
                          <a:schemeClr val="tx1"/>
                        </a:solidFill>
                        <a:effectLst/>
                        <a:latin typeface="Calibri"/>
                        <a:ea typeface="Calibri"/>
                        <a:cs typeface="Times New Roman"/>
                      </a:endParaRPr>
                    </a:p>
                  </a:txBody>
                  <a:tcPr marL="50715" marR="50715" marT="0" marB="0"/>
                </a:tc>
                <a:tc hMerge="1">
                  <a:txBody>
                    <a:bodyPr/>
                    <a:lstStyle/>
                    <a:p>
                      <a:endParaRPr lang="en-US"/>
                    </a:p>
                  </a:txBody>
                  <a:tcPr/>
                </a:tc>
                <a:tc hMerge="1">
                  <a:txBody>
                    <a:bodyPr/>
                    <a:lstStyle/>
                    <a:p>
                      <a:endParaRPr lang="en-US"/>
                    </a:p>
                  </a:txBody>
                  <a:tcPr/>
                </a:tc>
                <a:tc hMerge="1">
                  <a:txBody>
                    <a:bodyPr/>
                    <a:lstStyle/>
                    <a:p>
                      <a:endParaRPr lang="en-US"/>
                    </a:p>
                  </a:txBody>
                  <a:tcPr/>
                </a:tc>
              </a:tr>
              <a:tr h="362893">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lphaLcPeriod"/>
                        <a:tabLst/>
                        <a:defRPr/>
                      </a:pPr>
                      <a:r>
                        <a:rPr lang="en-US" sz="1100" b="0" dirty="0" smtClean="0">
                          <a:effectLst/>
                          <a:latin typeface="+mj-lt"/>
                        </a:rPr>
                        <a:t>Create opportunities for</a:t>
                      </a:r>
                      <a:r>
                        <a:rPr lang="en-US" sz="1100" b="0" baseline="0" dirty="0" smtClean="0">
                          <a:effectLst/>
                          <a:latin typeface="+mj-lt"/>
                        </a:rPr>
                        <a:t> citizens of all ages and backgrounds </a:t>
                      </a:r>
                      <a:r>
                        <a:rPr lang="en-US" sz="1100" b="0" dirty="0" smtClean="0">
                          <a:effectLst/>
                          <a:latin typeface="+mj-lt"/>
                        </a:rPr>
                        <a:t>to build positive relationships</a:t>
                      </a:r>
                      <a:r>
                        <a:rPr lang="en-US" sz="1100" b="0" baseline="0" dirty="0" smtClean="0">
                          <a:effectLst/>
                          <a:latin typeface="+mj-lt"/>
                        </a:rPr>
                        <a:t> with police officers</a:t>
                      </a:r>
                      <a:endParaRPr lang="en-US" sz="1100" b="0" dirty="0" smtClean="0">
                        <a:effectLst/>
                        <a:latin typeface="+mj-lt"/>
                        <a:ea typeface="Calibri"/>
                        <a:cs typeface="Times New Roman"/>
                      </a:endParaRPr>
                    </a:p>
                    <a:p>
                      <a:pPr marL="0" marR="0" lvl="0" indent="0" algn="l">
                        <a:lnSpc>
                          <a:spcPct val="115000"/>
                        </a:lnSpc>
                        <a:spcBef>
                          <a:spcPts val="0"/>
                        </a:spcBef>
                        <a:spcAft>
                          <a:spcPts val="0"/>
                        </a:spcAft>
                        <a:buFont typeface="+mj-lt"/>
                        <a:buNone/>
                      </a:pPr>
                      <a:endParaRPr lang="en-US" sz="1100" b="0" dirty="0">
                        <a:effectLst/>
                        <a:latin typeface="+mj-lt"/>
                        <a:ea typeface="Calibri"/>
                        <a:cs typeface="Times New Roman"/>
                      </a:endParaRPr>
                    </a:p>
                  </a:txBody>
                  <a:tcPr marL="50715" marR="50715"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000" kern="1200" baseline="0" dirty="0" smtClean="0">
                          <a:solidFill>
                            <a:schemeClr val="dk1"/>
                          </a:solidFill>
                          <a:effectLst/>
                          <a:latin typeface="+mj-lt"/>
                          <a:ea typeface="Calibri"/>
                          <a:cs typeface="Times New Roman"/>
                        </a:rPr>
                        <a:t>a. Increased crime reporting</a:t>
                      </a:r>
                    </a:p>
                    <a:p>
                      <a:pPr marL="0" marR="0" indent="0" algn="l" defTabSz="914400" rtl="0" eaLnBrk="1" fontAlgn="auto" latinLnBrk="0" hangingPunct="1">
                        <a:lnSpc>
                          <a:spcPct val="115000"/>
                        </a:lnSpc>
                        <a:spcBef>
                          <a:spcPts val="0"/>
                        </a:spcBef>
                        <a:spcAft>
                          <a:spcPts val="1000"/>
                        </a:spcAft>
                        <a:buClrTx/>
                        <a:buSzTx/>
                        <a:buFontTx/>
                        <a:buNone/>
                        <a:tabLst/>
                        <a:defRPr/>
                      </a:pPr>
                      <a:r>
                        <a:rPr lang="en-US" sz="1000" kern="1200" baseline="0" dirty="0" smtClean="0">
                          <a:solidFill>
                            <a:schemeClr val="dk1"/>
                          </a:solidFill>
                          <a:effectLst/>
                          <a:latin typeface="+mj-lt"/>
                          <a:ea typeface="Calibri"/>
                          <a:cs typeface="Times New Roman"/>
                        </a:rPr>
                        <a:t>b. Reduced number of complaints filed against police officers</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rPr>
                        <a:t>Indianapolis</a:t>
                      </a:r>
                      <a:r>
                        <a:rPr lang="en-US" sz="1000" baseline="0" dirty="0" smtClean="0">
                          <a:effectLst/>
                          <a:latin typeface="+mj-lt"/>
                        </a:rPr>
                        <a:t> Public Library, Forest Manor Multi-Service Center, Asante Children's Theatre, Peace Learning Center</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rPr>
                        <a:t>Year 1-5</a:t>
                      </a:r>
                      <a:endParaRPr lang="en-US" sz="1000" dirty="0">
                        <a:effectLst/>
                        <a:latin typeface="+mj-lt"/>
                        <a:ea typeface="Calibri"/>
                        <a:cs typeface="Times New Roman"/>
                      </a:endParaRPr>
                    </a:p>
                  </a:txBody>
                  <a:tcPr marL="50715" marR="50715" marT="0" marB="0"/>
                </a:tc>
              </a:tr>
              <a:tr h="181447">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lphaLcPeriod" startAt="2"/>
                        <a:tabLst/>
                        <a:defRPr/>
                      </a:pPr>
                      <a:r>
                        <a:rPr lang="en-US" sz="1100" b="0" dirty="0" smtClean="0">
                          <a:effectLst/>
                          <a:latin typeface="+mj-lt"/>
                        </a:rPr>
                        <a:t>Encourage citizen participation in monthly </a:t>
                      </a:r>
                      <a:r>
                        <a:rPr lang="en-US" sz="1100" b="0" kern="1200" dirty="0" smtClean="0">
                          <a:solidFill>
                            <a:schemeClr val="lt1"/>
                          </a:solidFill>
                          <a:effectLst/>
                          <a:latin typeface="+mj-lt"/>
                          <a:ea typeface="+mn-ea"/>
                          <a:cs typeface="+mn-cs"/>
                        </a:rPr>
                        <a:t>Indianapolis Metropolitan Police Department (IMPD)</a:t>
                      </a:r>
                      <a:r>
                        <a:rPr lang="en-US" sz="1100" b="0" kern="1200" baseline="0" dirty="0" smtClean="0">
                          <a:solidFill>
                            <a:schemeClr val="lt1"/>
                          </a:solidFill>
                          <a:effectLst/>
                          <a:latin typeface="+mj-lt"/>
                          <a:ea typeface="+mn-ea"/>
                          <a:cs typeface="Times New Roman"/>
                        </a:rPr>
                        <a:t> </a:t>
                      </a:r>
                      <a:r>
                        <a:rPr lang="en-US" sz="1100" b="0" dirty="0" smtClean="0">
                          <a:effectLst/>
                          <a:latin typeface="+mj-lt"/>
                        </a:rPr>
                        <a:t> task force meetings</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rPr>
                        <a:t>Increased number of residents that attend IMPD task force meetings</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rPr>
                        <a:t>Indianapolis Public Library</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rPr>
                        <a:t>Year 1-5</a:t>
                      </a:r>
                      <a:endParaRPr lang="en-US" sz="1000" dirty="0">
                        <a:effectLst/>
                        <a:latin typeface="+mj-lt"/>
                        <a:ea typeface="Calibri"/>
                        <a:cs typeface="Times New Roman"/>
                      </a:endParaRPr>
                    </a:p>
                  </a:txBody>
                  <a:tcPr marL="50715" marR="50715" marT="0" marB="0"/>
                </a:tc>
              </a:tr>
              <a:tr h="181447">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lphaLcPeriod" startAt="3"/>
                        <a:tabLst/>
                        <a:defRPr/>
                      </a:pPr>
                      <a:r>
                        <a:rPr lang="en-US" sz="1100" b="0" kern="1200" dirty="0" smtClean="0">
                          <a:solidFill>
                            <a:schemeClr val="lt1"/>
                          </a:solidFill>
                          <a:effectLst/>
                          <a:latin typeface="+mj-lt"/>
                          <a:ea typeface="+mn-ea"/>
                          <a:cs typeface="+mn-cs"/>
                        </a:rPr>
                        <a:t>Engage the community in recruiting law enforcement</a:t>
                      </a:r>
                      <a:r>
                        <a:rPr lang="en-US" sz="1100" b="0" kern="1200" baseline="0" dirty="0" smtClean="0">
                          <a:solidFill>
                            <a:schemeClr val="lt1"/>
                          </a:solidFill>
                          <a:effectLst/>
                          <a:latin typeface="+mj-lt"/>
                          <a:ea typeface="+mn-ea"/>
                          <a:cs typeface="+mn-cs"/>
                        </a:rPr>
                        <a:t> </a:t>
                      </a:r>
                      <a:r>
                        <a:rPr lang="en-US" sz="1100" b="0" kern="1200" dirty="0" smtClean="0">
                          <a:solidFill>
                            <a:schemeClr val="lt1"/>
                          </a:solidFill>
                          <a:effectLst/>
                          <a:latin typeface="+mj-lt"/>
                          <a:ea typeface="+mn-ea"/>
                          <a:cs typeface="+mn-cs"/>
                        </a:rPr>
                        <a:t>officers that reflect the diversity and values of the community served</a:t>
                      </a:r>
                      <a:endParaRPr lang="en-US" sz="1100" b="0" kern="1200" dirty="0" smtClean="0">
                        <a:solidFill>
                          <a:schemeClr val="lt1"/>
                        </a:solidFill>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rPr>
                        <a:t>Increased number of minority and women law enforcement officers</a:t>
                      </a:r>
                    </a:p>
                  </a:txBody>
                  <a:tcPr marL="50715" marR="50715" marT="0" marB="0"/>
                </a:tc>
                <a:tc>
                  <a:txBody>
                    <a:bodyPr/>
                    <a:lstStyle/>
                    <a:p>
                      <a:pPr marL="0" marR="0">
                        <a:lnSpc>
                          <a:spcPct val="115000"/>
                        </a:lnSpc>
                        <a:spcBef>
                          <a:spcPts val="0"/>
                        </a:spcBef>
                        <a:spcAft>
                          <a:spcPts val="1000"/>
                        </a:spcAft>
                      </a:pPr>
                      <a:r>
                        <a:rPr lang="en-US" sz="1000" dirty="0" smtClean="0">
                          <a:effectLst/>
                          <a:latin typeface="+mj-lt"/>
                        </a:rPr>
                        <a:t>IMPD, Forest Manor Multi-Service</a:t>
                      </a:r>
                      <a:r>
                        <a:rPr lang="en-US" sz="1000" baseline="0" dirty="0" smtClean="0">
                          <a:effectLst/>
                          <a:latin typeface="+mj-lt"/>
                        </a:rPr>
                        <a:t> Center, 100 Black Men, Urban League</a:t>
                      </a:r>
                      <a:endParaRPr lang="en-US" sz="100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rPr>
                        <a:t>Year 2-5</a:t>
                      </a:r>
                      <a:endParaRPr lang="en-US" sz="1000" dirty="0">
                        <a:effectLst/>
                        <a:latin typeface="+mj-lt"/>
                        <a:ea typeface="Calibri"/>
                        <a:cs typeface="Times New Roman"/>
                      </a:endParaRPr>
                    </a:p>
                  </a:txBody>
                  <a:tcPr marL="50715" marR="50715" marT="0" marB="0"/>
                </a:tc>
              </a:tr>
              <a:tr h="544340">
                <a:tc>
                  <a:txBody>
                    <a:bodyPr/>
                    <a:lstStyle/>
                    <a:p>
                      <a:pPr marL="342900" marR="0" lvl="0" indent="-342900">
                        <a:lnSpc>
                          <a:spcPct val="115000"/>
                        </a:lnSpc>
                        <a:spcBef>
                          <a:spcPts val="0"/>
                        </a:spcBef>
                        <a:spcAft>
                          <a:spcPts val="0"/>
                        </a:spcAft>
                        <a:buFont typeface="+mj-lt"/>
                        <a:buAutoNum type="alphaLcPeriod" startAt="4"/>
                      </a:pPr>
                      <a:r>
                        <a:rPr lang="en-US" sz="1100" b="0" dirty="0" smtClean="0">
                          <a:effectLst/>
                          <a:latin typeface="+mj-lt"/>
                        </a:rPr>
                        <a:t>Expand</a:t>
                      </a:r>
                      <a:r>
                        <a:rPr lang="en-US" sz="1100" b="0" baseline="0" dirty="0" smtClean="0">
                          <a:effectLst/>
                          <a:latin typeface="+mj-lt"/>
                        </a:rPr>
                        <a:t> the Police Athletic League (PAL) and increase the frequency of IMPD Community Days </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rPr>
                        <a:t>a. Increased</a:t>
                      </a:r>
                      <a:r>
                        <a:rPr lang="en-US" sz="1000" b="0" baseline="0" dirty="0" smtClean="0">
                          <a:effectLst/>
                          <a:latin typeface="+mj-lt"/>
                        </a:rPr>
                        <a:t> number of IMPD community days </a:t>
                      </a:r>
                    </a:p>
                    <a:p>
                      <a:pPr marL="0" marR="0">
                        <a:lnSpc>
                          <a:spcPct val="115000"/>
                        </a:lnSpc>
                        <a:spcBef>
                          <a:spcPts val="0"/>
                        </a:spcBef>
                        <a:spcAft>
                          <a:spcPts val="1000"/>
                        </a:spcAft>
                      </a:pPr>
                      <a:r>
                        <a:rPr lang="en-US" sz="1000" b="0" baseline="0" dirty="0" smtClean="0">
                          <a:effectLst/>
                          <a:latin typeface="+mj-lt"/>
                        </a:rPr>
                        <a:t>b. Increased participation in PAL</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a:effectLst/>
                          <a:latin typeface="+mj-lt"/>
                        </a:rPr>
                        <a:t>I</a:t>
                      </a:r>
                      <a:r>
                        <a:rPr lang="en-US" sz="1000" b="0" dirty="0" smtClean="0">
                          <a:effectLst/>
                          <a:latin typeface="+mj-lt"/>
                        </a:rPr>
                        <a:t>MPD, Faith and Community-based Organizations, Schools</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a:effectLst/>
                          <a:latin typeface="+mj-lt"/>
                        </a:rPr>
                        <a:t> </a:t>
                      </a:r>
                      <a:r>
                        <a:rPr lang="en-US" sz="1000" b="0" dirty="0" smtClean="0">
                          <a:effectLst/>
                          <a:latin typeface="+mj-lt"/>
                        </a:rPr>
                        <a:t>Year 1-5</a:t>
                      </a:r>
                      <a:endParaRPr lang="en-US" sz="1000" b="0" dirty="0">
                        <a:effectLst/>
                        <a:latin typeface="+mj-lt"/>
                        <a:ea typeface="Calibri"/>
                        <a:cs typeface="Times New Roman"/>
                      </a:endParaRPr>
                    </a:p>
                  </a:txBody>
                  <a:tcPr marL="50715" marR="50715" marT="0" marB="0"/>
                </a:tc>
              </a:tr>
              <a:tr h="544340">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lphaLcPeriod" startAt="5"/>
                        <a:tabLst/>
                        <a:defRPr/>
                      </a:pPr>
                      <a:r>
                        <a:rPr lang="en-US" sz="1100" b="0" dirty="0" smtClean="0">
                          <a:effectLst/>
                          <a:latin typeface="+mj-lt"/>
                          <a:ea typeface="Calibri"/>
                          <a:cs typeface="Times New Roman"/>
                        </a:rPr>
                        <a:t>Police and citizens will partner to </a:t>
                      </a:r>
                      <a:r>
                        <a:rPr lang="en-US" sz="1100" b="0" dirty="0" smtClean="0">
                          <a:effectLst/>
                          <a:latin typeface="+mj-lt"/>
                          <a:ea typeface="+mn-ea"/>
                          <a:cs typeface="+mn-cs"/>
                        </a:rPr>
                        <a:t>a</a:t>
                      </a:r>
                      <a:r>
                        <a:rPr lang="en-US" altLang="en-US" sz="1100" b="0" dirty="0" smtClean="0">
                          <a:latin typeface="+mj-lt"/>
                        </a:rPr>
                        <a:t>nalyze and work toward positive alternatives to community and neighborhood conditions</a:t>
                      </a:r>
                    </a:p>
                    <a:p>
                      <a:pPr marL="342900" marR="0" lvl="0" indent="-342900" algn="l">
                        <a:lnSpc>
                          <a:spcPct val="115000"/>
                        </a:lnSpc>
                        <a:spcBef>
                          <a:spcPts val="0"/>
                        </a:spcBef>
                        <a:spcAft>
                          <a:spcPts val="0"/>
                        </a:spcAft>
                        <a:buFont typeface="+mj-lt"/>
                        <a:buAutoNum type="alphaLcPeriod" startAt="5"/>
                      </a:pPr>
                      <a:endParaRPr lang="en-US" sz="1100" b="0" dirty="0">
                        <a:effectLst/>
                        <a:latin typeface="+mj-lt"/>
                        <a:ea typeface="Calibri"/>
                        <a:cs typeface="Times New Roman"/>
                      </a:endParaRPr>
                    </a:p>
                  </a:txBody>
                  <a:tcPr marL="50715" marR="50715" marT="0" marB="0"/>
                </a:tc>
                <a:tc>
                  <a:txBody>
                    <a:bodyPr/>
                    <a:lstStyle/>
                    <a:p>
                      <a:pPr marL="0" indent="0">
                        <a:buFontTx/>
                        <a:buNone/>
                      </a:pPr>
                      <a:r>
                        <a:rPr lang="en-US" altLang="en-US" sz="1000" dirty="0" smtClean="0">
                          <a:latin typeface="+mj-lt"/>
                        </a:rPr>
                        <a:t>a. Increased</a:t>
                      </a:r>
                      <a:r>
                        <a:rPr lang="en-US" altLang="en-US" sz="1000" baseline="0" dirty="0" smtClean="0">
                          <a:latin typeface="+mj-lt"/>
                        </a:rPr>
                        <a:t> number of </a:t>
                      </a:r>
                      <a:r>
                        <a:rPr lang="en-US" altLang="en-US" sz="1000" dirty="0" smtClean="0">
                          <a:latin typeface="+mj-lt"/>
                        </a:rPr>
                        <a:t>neighborhood watch programs</a:t>
                      </a:r>
                    </a:p>
                    <a:p>
                      <a:pPr marL="0" indent="0">
                        <a:buFontTx/>
                        <a:buNone/>
                      </a:pPr>
                      <a:endParaRPr lang="en-US" altLang="en-US" sz="1000" dirty="0" smtClean="0">
                        <a:latin typeface="+mj-lt"/>
                      </a:endParaRPr>
                    </a:p>
                    <a:p>
                      <a:pPr>
                        <a:buFontTx/>
                        <a:buNone/>
                      </a:pPr>
                      <a:r>
                        <a:rPr lang="en-US" altLang="en-US" sz="1000" dirty="0" smtClean="0">
                          <a:latin typeface="+mj-lt"/>
                        </a:rPr>
                        <a:t>b. Increased security surveys for homes and communities</a:t>
                      </a:r>
                    </a:p>
                  </a:txBody>
                  <a:tcPr marL="50715" marR="5071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mj-lt"/>
                          <a:ea typeface="+mn-ea"/>
                          <a:cs typeface="+mn-cs"/>
                        </a:rPr>
                        <a:t>IMPD, Indianapolis</a:t>
                      </a:r>
                      <a:r>
                        <a:rPr lang="en-US" sz="1000" kern="1200" baseline="0" dirty="0" smtClean="0">
                          <a:solidFill>
                            <a:schemeClr val="dk1"/>
                          </a:solidFill>
                          <a:effectLst/>
                          <a:latin typeface="+mj-lt"/>
                          <a:ea typeface="+mn-ea"/>
                          <a:cs typeface="+mn-cs"/>
                        </a:rPr>
                        <a:t> Housing Agency, Indianapolis Neighborhood Resource Center</a:t>
                      </a:r>
                      <a:endParaRPr lang="en-US" sz="1000" kern="1200" dirty="0" smtClean="0">
                        <a:solidFill>
                          <a:schemeClr val="dk1"/>
                        </a:solidFill>
                        <a:effectLst/>
                        <a:latin typeface="+mj-lt"/>
                        <a:ea typeface="+mn-ea"/>
                        <a:cs typeface="+mn-cs"/>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ea typeface="Calibri"/>
                          <a:cs typeface="Times New Roman"/>
                        </a:rPr>
                        <a:t>Year 2-5</a:t>
                      </a:r>
                      <a:endParaRPr lang="en-US" sz="1000" dirty="0">
                        <a:effectLst/>
                        <a:latin typeface="+mj-lt"/>
                        <a:ea typeface="Calibri"/>
                        <a:cs typeface="Times New Roman"/>
                      </a:endParaRPr>
                    </a:p>
                  </a:txBody>
                  <a:tcPr marL="50715" marR="50715" marT="0" marB="0"/>
                </a:tc>
              </a:tr>
            </a:tbl>
          </a:graphicData>
        </a:graphic>
      </p:graphicFrame>
      <p:sp>
        <p:nvSpPr>
          <p:cNvPr id="2" name="Slide Number Placeholder 1"/>
          <p:cNvSpPr>
            <a:spLocks noGrp="1"/>
          </p:cNvSpPr>
          <p:nvPr>
            <p:ph type="sldNum" sz="quarter" idx="12"/>
          </p:nvPr>
        </p:nvSpPr>
        <p:spPr/>
        <p:txBody>
          <a:bodyPr/>
          <a:lstStyle/>
          <a:p>
            <a:fld id="{2203AD2E-D384-4AB1-8556-C3617B8811CB}" type="slidenum">
              <a:rPr lang="en-US" smtClean="0"/>
              <a:t>19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42900"/>
            <a:ext cx="2057400" cy="1543050"/>
          </a:xfrm>
          <a:prstGeom prst="rect">
            <a:avLst/>
          </a:prstGeom>
        </p:spPr>
      </p:pic>
    </p:spTree>
    <p:extLst>
      <p:ext uri="{BB962C8B-B14F-4D97-AF65-F5344CB8AC3E}">
        <p14:creationId xmlns:p14="http://schemas.microsoft.com/office/powerpoint/2010/main" val="2716845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vert270"/>
          <a:lstStyle/>
          <a:p>
            <a:r>
              <a:rPr lang="en-US" sz="2800" dirty="0" smtClean="0">
                <a:solidFill>
                  <a:schemeClr val="tx1"/>
                </a:solidFill>
              </a:rPr>
              <a:t>Executive summary</a:t>
            </a:r>
            <a:endParaRPr lang="en-US" sz="2800" dirty="0">
              <a:solidFill>
                <a:schemeClr val="tx1"/>
              </a:solidFill>
            </a:endParaRPr>
          </a:p>
        </p:txBody>
      </p:sp>
      <p:sp>
        <p:nvSpPr>
          <p:cNvPr id="6" name="Rectangle 5"/>
          <p:cNvSpPr/>
          <p:nvPr/>
        </p:nvSpPr>
        <p:spPr>
          <a:xfrm>
            <a:off x="76200" y="47685"/>
            <a:ext cx="5067300" cy="9787295"/>
          </a:xfrm>
          <a:prstGeom prst="rect">
            <a:avLst/>
          </a:prstGeom>
        </p:spPr>
        <p:txBody>
          <a:bodyPr wrap="square">
            <a:spAutoFit/>
          </a:bodyPr>
          <a:lstStyle/>
          <a:p>
            <a:endParaRPr lang="en-US" sz="1200" b="1" dirty="0">
              <a:solidFill>
                <a:schemeClr val="bg1"/>
              </a:solidFill>
            </a:endParaRPr>
          </a:p>
          <a:p>
            <a:pPr>
              <a:buNone/>
            </a:pPr>
            <a:r>
              <a:rPr lang="en-US" sz="1200" b="1" dirty="0" smtClean="0">
                <a:solidFill>
                  <a:schemeClr val="bg1"/>
                </a:solidFill>
                <a:cs typeface="Arial" panose="020B0604020202020204" pitchFamily="34" charset="0"/>
              </a:rPr>
              <a:t>What: CITYWIDE </a:t>
            </a:r>
            <a:r>
              <a:rPr lang="en-US" sz="1200" b="1" dirty="0">
                <a:solidFill>
                  <a:schemeClr val="bg1"/>
                </a:solidFill>
                <a:cs typeface="Arial" panose="020B0604020202020204" pitchFamily="34" charset="0"/>
              </a:rPr>
              <a:t>CRIME PREVENTION AND REDUCTION PLAN</a:t>
            </a:r>
          </a:p>
          <a:p>
            <a:endParaRPr lang="en-US" sz="1200" b="1" dirty="0" smtClean="0">
              <a:solidFill>
                <a:schemeClr val="bg1"/>
              </a:solidFill>
              <a:cs typeface="Arial" panose="020B0604020202020204" pitchFamily="34" charset="0"/>
            </a:endParaRPr>
          </a:p>
          <a:p>
            <a:r>
              <a:rPr lang="en-US" sz="1000" b="1" dirty="0" smtClean="0">
                <a:solidFill>
                  <a:schemeClr val="bg1"/>
                </a:solidFill>
                <a:cs typeface="Arial" panose="020B0604020202020204" pitchFamily="34" charset="0"/>
              </a:rPr>
              <a:t>Why: </a:t>
            </a:r>
            <a:r>
              <a:rPr lang="en-US" sz="1000" dirty="0">
                <a:solidFill>
                  <a:schemeClr val="bg1"/>
                </a:solidFill>
                <a:cs typeface="Arial" panose="020B0604020202020204" pitchFamily="34" charset="0"/>
              </a:rPr>
              <a:t>T</a:t>
            </a:r>
            <a:r>
              <a:rPr lang="en-US" sz="1000" dirty="0" smtClean="0">
                <a:solidFill>
                  <a:schemeClr val="bg1"/>
                </a:solidFill>
                <a:cs typeface="Arial" panose="020B0604020202020204" pitchFamily="34" charset="0"/>
              </a:rPr>
              <a:t>o </a:t>
            </a:r>
            <a:r>
              <a:rPr lang="en-US" sz="1000" dirty="0">
                <a:solidFill>
                  <a:schemeClr val="bg1"/>
                </a:solidFill>
                <a:cs typeface="Arial" panose="020B0604020202020204" pitchFamily="34" charset="0"/>
              </a:rPr>
              <a:t>curb violence, </a:t>
            </a:r>
            <a:r>
              <a:rPr lang="en-US" sz="1000" dirty="0" smtClean="0">
                <a:solidFill>
                  <a:schemeClr val="bg1"/>
                </a:solidFill>
                <a:cs typeface="Arial" panose="020B0604020202020204" pitchFamily="34" charset="0"/>
              </a:rPr>
              <a:t>to reduce </a:t>
            </a:r>
            <a:r>
              <a:rPr lang="en-US" sz="1000" dirty="0">
                <a:solidFill>
                  <a:schemeClr val="bg1"/>
                </a:solidFill>
                <a:cs typeface="Arial" panose="020B0604020202020204" pitchFamily="34" charset="0"/>
              </a:rPr>
              <a:t>the growing </a:t>
            </a:r>
            <a:r>
              <a:rPr lang="en-US" sz="1000" dirty="0" smtClean="0">
                <a:solidFill>
                  <a:schemeClr val="bg1"/>
                </a:solidFill>
                <a:cs typeface="Arial" panose="020B0604020202020204" pitchFamily="34" charset="0"/>
              </a:rPr>
              <a:t>number </a:t>
            </a:r>
            <a:r>
              <a:rPr lang="en-US" sz="1000" dirty="0">
                <a:solidFill>
                  <a:schemeClr val="bg1"/>
                </a:solidFill>
                <a:cs typeface="Arial" panose="020B0604020202020204" pitchFamily="34" charset="0"/>
              </a:rPr>
              <a:t>of killings in the city and to develop specific, community-wide steps </a:t>
            </a:r>
            <a:r>
              <a:rPr lang="en-US" sz="1000" dirty="0" smtClean="0">
                <a:solidFill>
                  <a:schemeClr val="bg1"/>
                </a:solidFill>
                <a:cs typeface="Arial" panose="020B0604020202020204" pitchFamily="34" charset="0"/>
              </a:rPr>
              <a:t>citizens </a:t>
            </a:r>
            <a:r>
              <a:rPr lang="en-US" sz="1000" dirty="0">
                <a:solidFill>
                  <a:schemeClr val="bg1"/>
                </a:solidFill>
                <a:cs typeface="Arial" panose="020B0604020202020204" pitchFamily="34" charset="0"/>
              </a:rPr>
              <a:t>and leaders can </a:t>
            </a:r>
            <a:r>
              <a:rPr lang="en-US" sz="1000" dirty="0" smtClean="0">
                <a:solidFill>
                  <a:schemeClr val="bg1"/>
                </a:solidFill>
                <a:cs typeface="Arial" panose="020B0604020202020204" pitchFamily="34" charset="0"/>
              </a:rPr>
              <a:t>take</a:t>
            </a:r>
          </a:p>
          <a:p>
            <a:r>
              <a:rPr lang="en-US" sz="1200" dirty="0" smtClean="0">
                <a:solidFill>
                  <a:schemeClr val="bg1"/>
                </a:solidFill>
                <a:cs typeface="Arial" panose="020B0604020202020204" pitchFamily="34" charset="0"/>
              </a:rPr>
              <a:t> </a:t>
            </a:r>
          </a:p>
          <a:p>
            <a:pPr>
              <a:buNone/>
            </a:pPr>
            <a:r>
              <a:rPr lang="en-US" sz="1000" b="1" dirty="0" smtClean="0">
                <a:solidFill>
                  <a:schemeClr val="bg1"/>
                </a:solidFill>
                <a:cs typeface="Arial" panose="020B0604020202020204" pitchFamily="34" charset="0"/>
              </a:rPr>
              <a:t>Who</a:t>
            </a:r>
            <a:r>
              <a:rPr lang="en-US" sz="1000" b="1" dirty="0">
                <a:solidFill>
                  <a:schemeClr val="bg1"/>
                </a:solidFill>
                <a:cs typeface="Arial" panose="020B0604020202020204" pitchFamily="34" charset="0"/>
              </a:rPr>
              <a:t>: </a:t>
            </a:r>
          </a:p>
          <a:p>
            <a:pPr marL="171450" indent="-171450">
              <a:buFont typeface="Wingdings" panose="05000000000000000000" pitchFamily="2" charset="2"/>
              <a:buChar char="§"/>
            </a:pPr>
            <a:r>
              <a:rPr lang="en-US" sz="1000" dirty="0">
                <a:solidFill>
                  <a:schemeClr val="bg1"/>
                </a:solidFill>
                <a:cs typeface="Arial" panose="020B0604020202020204" pitchFamily="34" charset="0"/>
              </a:rPr>
              <a:t>Forest Manor Multi-Service Center, </a:t>
            </a:r>
            <a:r>
              <a:rPr lang="en-US" sz="1000" dirty="0" smtClean="0">
                <a:solidFill>
                  <a:schemeClr val="bg1"/>
                </a:solidFill>
                <a:cs typeface="Arial" panose="020B0604020202020204" pitchFamily="34" charset="0"/>
              </a:rPr>
              <a:t>convener</a:t>
            </a:r>
            <a:endParaRPr lang="en-US" sz="1000" dirty="0">
              <a:solidFill>
                <a:schemeClr val="bg1"/>
              </a:solidFill>
              <a:cs typeface="Arial" panose="020B0604020202020204" pitchFamily="34" charset="0"/>
            </a:endParaRPr>
          </a:p>
          <a:p>
            <a:pPr marL="171450" indent="-171450">
              <a:buFont typeface="Wingdings" panose="05000000000000000000" pitchFamily="2" charset="2"/>
              <a:buChar char="§"/>
            </a:pPr>
            <a:r>
              <a:rPr lang="en-US" sz="1000" dirty="0">
                <a:solidFill>
                  <a:schemeClr val="bg1"/>
                </a:solidFill>
                <a:cs typeface="Arial" panose="020B0604020202020204" pitchFamily="34" charset="0"/>
              </a:rPr>
              <a:t>City of Indianapolis Public Safety Foundation, </a:t>
            </a:r>
            <a:r>
              <a:rPr lang="en-US" sz="1000" dirty="0" smtClean="0">
                <a:solidFill>
                  <a:schemeClr val="bg1"/>
                </a:solidFill>
                <a:cs typeface="Arial" panose="020B0604020202020204" pitchFamily="34" charset="0"/>
              </a:rPr>
              <a:t>funder</a:t>
            </a:r>
            <a:endParaRPr lang="en-US" sz="1000" dirty="0">
              <a:solidFill>
                <a:schemeClr val="bg1"/>
              </a:solidFill>
              <a:cs typeface="Arial" panose="020B0604020202020204" pitchFamily="34" charset="0"/>
            </a:endParaRPr>
          </a:p>
          <a:p>
            <a:pPr marL="171450" indent="-171450">
              <a:buFont typeface="Wingdings" panose="05000000000000000000" pitchFamily="2" charset="2"/>
              <a:buChar char="§"/>
            </a:pPr>
            <a:r>
              <a:rPr lang="en-US" sz="1000" dirty="0">
                <a:solidFill>
                  <a:schemeClr val="bg1"/>
                </a:solidFill>
                <a:cs typeface="Arial" panose="020B0604020202020204" pitchFamily="34" charset="0"/>
              </a:rPr>
              <a:t>Engaging Solutions, </a:t>
            </a:r>
            <a:r>
              <a:rPr lang="en-US" sz="1000" dirty="0" smtClean="0">
                <a:solidFill>
                  <a:schemeClr val="bg1"/>
                </a:solidFill>
                <a:cs typeface="Arial" panose="020B0604020202020204" pitchFamily="34" charset="0"/>
              </a:rPr>
              <a:t>LLC, facilitator</a:t>
            </a:r>
            <a:endParaRPr lang="en-US" sz="1000" dirty="0">
              <a:solidFill>
                <a:schemeClr val="bg1"/>
              </a:solidFill>
              <a:cs typeface="Arial" panose="020B0604020202020204" pitchFamily="34" charset="0"/>
            </a:endParaRPr>
          </a:p>
          <a:p>
            <a:pPr marL="171450" indent="-171450">
              <a:buFont typeface="Wingdings" panose="05000000000000000000" pitchFamily="2" charset="2"/>
              <a:buChar char="§"/>
            </a:pPr>
            <a:r>
              <a:rPr lang="en-US" sz="1000" dirty="0">
                <a:solidFill>
                  <a:schemeClr val="bg1"/>
                </a:solidFill>
                <a:cs typeface="Arial" panose="020B0604020202020204" pitchFamily="34" charset="0"/>
              </a:rPr>
              <a:t>Over </a:t>
            </a:r>
            <a:r>
              <a:rPr lang="en-US" sz="1000" dirty="0" smtClean="0">
                <a:solidFill>
                  <a:schemeClr val="bg1"/>
                </a:solidFill>
                <a:cs typeface="Arial" panose="020B0604020202020204" pitchFamily="34" charset="0"/>
              </a:rPr>
              <a:t>90 </a:t>
            </a:r>
            <a:r>
              <a:rPr lang="en-US" sz="1000" dirty="0">
                <a:solidFill>
                  <a:schemeClr val="bg1"/>
                </a:solidFill>
                <a:cs typeface="Arial" panose="020B0604020202020204" pitchFamily="34" charset="0"/>
              </a:rPr>
              <a:t>s</a:t>
            </a:r>
            <a:r>
              <a:rPr lang="en-US" sz="1000" dirty="0" smtClean="0">
                <a:solidFill>
                  <a:schemeClr val="bg1"/>
                </a:solidFill>
                <a:cs typeface="Arial" panose="020B0604020202020204" pitchFamily="34" charset="0"/>
              </a:rPr>
              <a:t>takeholders</a:t>
            </a:r>
            <a:r>
              <a:rPr lang="en-US" sz="1000" dirty="0">
                <a:solidFill>
                  <a:schemeClr val="bg1"/>
                </a:solidFill>
                <a:cs typeface="Arial" panose="020B0604020202020204" pitchFamily="34" charset="0"/>
              </a:rPr>
              <a:t>, </a:t>
            </a:r>
            <a:r>
              <a:rPr lang="en-US" sz="1000" dirty="0" smtClean="0">
                <a:solidFill>
                  <a:schemeClr val="bg1"/>
                </a:solidFill>
                <a:cs typeface="Arial" panose="020B0604020202020204" pitchFamily="34" charset="0"/>
              </a:rPr>
              <a:t>representing </a:t>
            </a:r>
            <a:r>
              <a:rPr lang="en-US" sz="1000" dirty="0">
                <a:solidFill>
                  <a:schemeClr val="bg1"/>
                </a:solidFill>
                <a:cs typeface="Arial" panose="020B0604020202020204" pitchFamily="34" charset="0"/>
              </a:rPr>
              <a:t>o</a:t>
            </a:r>
            <a:r>
              <a:rPr lang="en-US" sz="1000" dirty="0" smtClean="0">
                <a:solidFill>
                  <a:schemeClr val="bg1"/>
                </a:solidFill>
                <a:cs typeface="Arial" panose="020B0604020202020204" pitchFamily="34" charset="0"/>
              </a:rPr>
              <a:t>ver </a:t>
            </a:r>
            <a:r>
              <a:rPr lang="en-US" sz="1000" dirty="0">
                <a:solidFill>
                  <a:schemeClr val="bg1"/>
                </a:solidFill>
                <a:cs typeface="Arial" panose="020B0604020202020204" pitchFamily="34" charset="0"/>
              </a:rPr>
              <a:t>60 </a:t>
            </a:r>
            <a:r>
              <a:rPr lang="en-US" sz="1000" dirty="0" smtClean="0">
                <a:solidFill>
                  <a:schemeClr val="bg1"/>
                </a:solidFill>
                <a:cs typeface="Arial" panose="020B0604020202020204" pitchFamily="34" charset="0"/>
              </a:rPr>
              <a:t>agencies</a:t>
            </a:r>
            <a:endParaRPr lang="en-US" sz="1000" dirty="0">
              <a:solidFill>
                <a:schemeClr val="bg1"/>
              </a:solidFill>
              <a:cs typeface="Arial" panose="020B0604020202020204" pitchFamily="34" charset="0"/>
            </a:endParaRPr>
          </a:p>
          <a:p>
            <a:endParaRPr lang="en-US" sz="1000" dirty="0">
              <a:solidFill>
                <a:schemeClr val="bg1"/>
              </a:solidFill>
              <a:cs typeface="Arial" panose="020B0604020202020204" pitchFamily="34" charset="0"/>
            </a:endParaRPr>
          </a:p>
          <a:p>
            <a:pPr marL="44450" indent="-44450">
              <a:buNone/>
            </a:pPr>
            <a:r>
              <a:rPr lang="en-US" sz="1000" b="1" dirty="0">
                <a:solidFill>
                  <a:schemeClr val="bg1"/>
                </a:solidFill>
                <a:cs typeface="Arial" panose="020B0604020202020204" pitchFamily="34" charset="0"/>
              </a:rPr>
              <a:t>When</a:t>
            </a:r>
            <a:r>
              <a:rPr lang="en-US" sz="1000" dirty="0">
                <a:solidFill>
                  <a:schemeClr val="bg1"/>
                </a:solidFill>
                <a:cs typeface="Arial" panose="020B0604020202020204" pitchFamily="34" charset="0"/>
              </a:rPr>
              <a:t>: August 2013 to March 2014</a:t>
            </a:r>
          </a:p>
          <a:p>
            <a:pPr marL="45720" indent="0">
              <a:buNone/>
            </a:pPr>
            <a:endParaRPr lang="en-US" sz="1000" dirty="0">
              <a:solidFill>
                <a:schemeClr val="bg1"/>
              </a:solidFill>
              <a:cs typeface="Arial" panose="020B0604020202020204" pitchFamily="34" charset="0"/>
            </a:endParaRPr>
          </a:p>
          <a:p>
            <a:pPr marL="44450" indent="-44450" algn="just">
              <a:buNone/>
            </a:pPr>
            <a:r>
              <a:rPr lang="en-US" sz="1000" b="1" dirty="0">
                <a:solidFill>
                  <a:schemeClr val="bg1"/>
                </a:solidFill>
                <a:cs typeface="Arial" panose="020B0604020202020204" pitchFamily="34" charset="0"/>
              </a:rPr>
              <a:t>How: </a:t>
            </a:r>
          </a:p>
          <a:p>
            <a:pPr marL="217170" indent="-171450">
              <a:buFont typeface="Wingdings" panose="05000000000000000000" pitchFamily="2" charset="2"/>
              <a:buChar char="§"/>
            </a:pPr>
            <a:r>
              <a:rPr lang="en-US" sz="1000" dirty="0">
                <a:solidFill>
                  <a:schemeClr val="bg1"/>
                </a:solidFill>
                <a:cs typeface="Arial" panose="020B0604020202020204" pitchFamily="34" charset="0"/>
              </a:rPr>
              <a:t>Public k</a:t>
            </a:r>
            <a:r>
              <a:rPr lang="en-US" sz="1000" dirty="0" smtClean="0">
                <a:solidFill>
                  <a:schemeClr val="bg1"/>
                </a:solidFill>
                <a:cs typeface="Arial" panose="020B0604020202020204" pitchFamily="34" charset="0"/>
              </a:rPr>
              <a:t>ick-off meeting (8.29.13)</a:t>
            </a:r>
            <a:endParaRPr lang="en-US" sz="1000" dirty="0">
              <a:solidFill>
                <a:schemeClr val="bg1"/>
              </a:solidFill>
              <a:cs typeface="Arial" panose="020B0604020202020204" pitchFamily="34" charset="0"/>
            </a:endParaRPr>
          </a:p>
          <a:p>
            <a:pPr marL="217170" indent="-171450">
              <a:buFont typeface="Wingdings" panose="05000000000000000000" pitchFamily="2" charset="2"/>
              <a:buChar char="§"/>
            </a:pPr>
            <a:r>
              <a:rPr lang="en-US" sz="1000" dirty="0">
                <a:solidFill>
                  <a:schemeClr val="bg1"/>
                </a:solidFill>
                <a:cs typeface="Arial" panose="020B0604020202020204" pitchFamily="34" charset="0"/>
              </a:rPr>
              <a:t>9 </a:t>
            </a:r>
            <a:r>
              <a:rPr lang="en-US" sz="1000" dirty="0" smtClean="0">
                <a:solidFill>
                  <a:schemeClr val="bg1"/>
                </a:solidFill>
                <a:cs typeface="Arial" panose="020B0604020202020204" pitchFamily="34" charset="0"/>
              </a:rPr>
              <a:t>listening </a:t>
            </a:r>
            <a:r>
              <a:rPr lang="en-US" sz="1000" dirty="0">
                <a:solidFill>
                  <a:schemeClr val="bg1"/>
                </a:solidFill>
                <a:cs typeface="Arial" panose="020B0604020202020204" pitchFamily="34" charset="0"/>
              </a:rPr>
              <a:t>s</a:t>
            </a:r>
            <a:r>
              <a:rPr lang="en-US" sz="1000" dirty="0" smtClean="0">
                <a:solidFill>
                  <a:schemeClr val="bg1"/>
                </a:solidFill>
                <a:cs typeface="Arial" panose="020B0604020202020204" pitchFamily="34" charset="0"/>
              </a:rPr>
              <a:t>essions</a:t>
            </a:r>
            <a:endParaRPr lang="en-US" sz="1000" dirty="0">
              <a:solidFill>
                <a:schemeClr val="bg1"/>
              </a:solidFill>
              <a:cs typeface="Arial" panose="020B0604020202020204" pitchFamily="34" charset="0"/>
            </a:endParaRPr>
          </a:p>
          <a:p>
            <a:pPr marL="215900" indent="-171450">
              <a:buFont typeface="Wingdings" panose="05000000000000000000" pitchFamily="2" charset="2"/>
              <a:buChar char="§"/>
            </a:pPr>
            <a:r>
              <a:rPr lang="en-US" sz="1000" dirty="0">
                <a:solidFill>
                  <a:schemeClr val="bg1"/>
                </a:solidFill>
                <a:cs typeface="Arial" panose="020B0604020202020204" pitchFamily="34" charset="0"/>
              </a:rPr>
              <a:t>4 </a:t>
            </a:r>
            <a:r>
              <a:rPr lang="en-US" sz="1000" dirty="0" smtClean="0">
                <a:solidFill>
                  <a:schemeClr val="bg1"/>
                </a:solidFill>
                <a:cs typeface="Arial" panose="020B0604020202020204" pitchFamily="34" charset="0"/>
              </a:rPr>
              <a:t>workgroup </a:t>
            </a:r>
            <a:r>
              <a:rPr lang="en-US" sz="1000" dirty="0">
                <a:solidFill>
                  <a:schemeClr val="bg1"/>
                </a:solidFill>
                <a:cs typeface="Arial" panose="020B0604020202020204" pitchFamily="34" charset="0"/>
              </a:rPr>
              <a:t>m</a:t>
            </a:r>
            <a:r>
              <a:rPr lang="en-US" sz="1000" dirty="0" smtClean="0">
                <a:solidFill>
                  <a:schemeClr val="bg1"/>
                </a:solidFill>
                <a:cs typeface="Arial" panose="020B0604020202020204" pitchFamily="34" charset="0"/>
              </a:rPr>
              <a:t>eetings</a:t>
            </a:r>
            <a:endParaRPr lang="en-US" sz="1000" dirty="0">
              <a:solidFill>
                <a:schemeClr val="bg1"/>
              </a:solidFill>
              <a:cs typeface="Arial" panose="020B0604020202020204" pitchFamily="34" charset="0"/>
            </a:endParaRPr>
          </a:p>
          <a:p>
            <a:pPr>
              <a:buNone/>
            </a:pPr>
            <a:endParaRPr lang="en-US" sz="1000" b="1" dirty="0" smtClean="0">
              <a:solidFill>
                <a:schemeClr val="bg1"/>
              </a:solidFill>
              <a:cs typeface="Arial" panose="020B0604020202020204" pitchFamily="34" charset="0"/>
            </a:endParaRPr>
          </a:p>
          <a:p>
            <a:pPr>
              <a:buNone/>
            </a:pPr>
            <a:r>
              <a:rPr lang="en-US" sz="1000" b="1" dirty="0" smtClean="0">
                <a:solidFill>
                  <a:schemeClr val="bg1"/>
                </a:solidFill>
                <a:cs typeface="Arial" panose="020B0604020202020204" pitchFamily="34" charset="0"/>
              </a:rPr>
              <a:t>Vision: </a:t>
            </a:r>
            <a:r>
              <a:rPr lang="en-US" sz="1000" dirty="0" smtClean="0">
                <a:solidFill>
                  <a:schemeClr val="bg1"/>
                </a:solidFill>
                <a:cs typeface="Arial" panose="020B0604020202020204" pitchFamily="34" charset="0"/>
              </a:rPr>
              <a:t>To become </a:t>
            </a:r>
            <a:r>
              <a:rPr lang="en-US" sz="1000" dirty="0">
                <a:solidFill>
                  <a:schemeClr val="bg1"/>
                </a:solidFill>
                <a:cs typeface="Arial" panose="020B0604020202020204" pitchFamily="34" charset="0"/>
              </a:rPr>
              <a:t>a</a:t>
            </a:r>
            <a:r>
              <a:rPr lang="en-US" sz="1000" dirty="0" smtClean="0">
                <a:solidFill>
                  <a:schemeClr val="bg1"/>
                </a:solidFill>
                <a:cs typeface="Arial" panose="020B0604020202020204" pitchFamily="34" charset="0"/>
              </a:rPr>
              <a:t> </a:t>
            </a:r>
            <a:r>
              <a:rPr lang="en-US" sz="1000" dirty="0">
                <a:solidFill>
                  <a:schemeClr val="bg1"/>
                </a:solidFill>
                <a:cs typeface="Arial" panose="020B0604020202020204" pitchFamily="34" charset="0"/>
              </a:rPr>
              <a:t>s</a:t>
            </a:r>
            <a:r>
              <a:rPr lang="en-US" sz="1000" dirty="0" smtClean="0">
                <a:solidFill>
                  <a:schemeClr val="bg1"/>
                </a:solidFill>
                <a:cs typeface="Arial" panose="020B0604020202020204" pitchFamily="34" charset="0"/>
              </a:rPr>
              <a:t>afer </a:t>
            </a:r>
            <a:r>
              <a:rPr lang="en-US" sz="1000" dirty="0">
                <a:solidFill>
                  <a:schemeClr val="bg1"/>
                </a:solidFill>
                <a:cs typeface="Arial" panose="020B0604020202020204" pitchFamily="34" charset="0"/>
              </a:rPr>
              <a:t>c</a:t>
            </a:r>
            <a:r>
              <a:rPr lang="en-US" sz="1000" dirty="0" smtClean="0">
                <a:solidFill>
                  <a:schemeClr val="bg1"/>
                </a:solidFill>
                <a:cs typeface="Arial" panose="020B0604020202020204" pitchFamily="34" charset="0"/>
              </a:rPr>
              <a:t>ity</a:t>
            </a:r>
            <a:endParaRPr lang="en-US" sz="1000" b="1" dirty="0" smtClean="0">
              <a:solidFill>
                <a:schemeClr val="bg1"/>
              </a:solidFill>
              <a:cs typeface="Arial" panose="020B0604020202020204" pitchFamily="34" charset="0"/>
            </a:endParaRPr>
          </a:p>
          <a:p>
            <a:r>
              <a:rPr lang="en-US" sz="1000" b="1" dirty="0" smtClean="0">
                <a:solidFill>
                  <a:schemeClr val="bg1"/>
                </a:solidFill>
                <a:cs typeface="Arial" panose="020B0604020202020204" pitchFamily="34" charset="0"/>
              </a:rPr>
              <a:t>Target Zip Codes: </a:t>
            </a:r>
            <a:r>
              <a:rPr lang="en-US" sz="1000" dirty="0">
                <a:solidFill>
                  <a:schemeClr val="bg1"/>
                </a:solidFill>
              </a:rPr>
              <a:t>46218, </a:t>
            </a:r>
            <a:r>
              <a:rPr lang="en-US" sz="1000" dirty="0" smtClean="0">
                <a:solidFill>
                  <a:schemeClr val="bg1"/>
                </a:solidFill>
              </a:rPr>
              <a:t>46201,46208,46205 , 46222</a:t>
            </a:r>
          </a:p>
          <a:p>
            <a:endParaRPr lang="en-US" sz="1000" dirty="0" smtClean="0">
              <a:solidFill>
                <a:schemeClr val="bg1"/>
              </a:solidFill>
            </a:endParaRPr>
          </a:p>
          <a:p>
            <a:r>
              <a:rPr lang="en-US" sz="1000" b="1" dirty="0" smtClean="0">
                <a:solidFill>
                  <a:schemeClr val="bg1"/>
                </a:solidFill>
                <a:cs typeface="Arial" panose="020B0604020202020204" pitchFamily="34" charset="0"/>
              </a:rPr>
              <a:t>Focus </a:t>
            </a:r>
            <a:r>
              <a:rPr lang="en-US" sz="1000" b="1" dirty="0">
                <a:solidFill>
                  <a:schemeClr val="bg1"/>
                </a:solidFill>
                <a:cs typeface="Arial" panose="020B0604020202020204" pitchFamily="34" charset="0"/>
              </a:rPr>
              <a:t>Areas, Goals &amp; </a:t>
            </a:r>
            <a:r>
              <a:rPr lang="en-US" sz="1000" b="1" dirty="0" smtClean="0">
                <a:solidFill>
                  <a:schemeClr val="bg1"/>
                </a:solidFill>
                <a:cs typeface="Arial" panose="020B0604020202020204" pitchFamily="34" charset="0"/>
              </a:rPr>
              <a:t>Strategies (see full plan for action steps): </a:t>
            </a:r>
          </a:p>
          <a:p>
            <a:pPr>
              <a:spcBef>
                <a:spcPts val="600"/>
              </a:spcBef>
            </a:pPr>
            <a:r>
              <a:rPr lang="en-US" sz="1000" b="1" dirty="0" smtClean="0">
                <a:solidFill>
                  <a:schemeClr val="bg1"/>
                </a:solidFill>
              </a:rPr>
              <a:t>Intervention </a:t>
            </a:r>
            <a:r>
              <a:rPr lang="en-US" sz="1000" b="1" dirty="0">
                <a:solidFill>
                  <a:schemeClr val="bg1"/>
                </a:solidFill>
              </a:rPr>
              <a:t>and </a:t>
            </a:r>
            <a:r>
              <a:rPr lang="en-US" sz="1000" b="1" dirty="0" smtClean="0">
                <a:solidFill>
                  <a:schemeClr val="bg1"/>
                </a:solidFill>
              </a:rPr>
              <a:t>Prevention - </a:t>
            </a:r>
            <a:r>
              <a:rPr lang="en-US" sz="1000" dirty="0" smtClean="0">
                <a:solidFill>
                  <a:schemeClr val="bg1"/>
                </a:solidFill>
                <a:cs typeface="Arial" panose="020B0604020202020204" pitchFamily="34" charset="0"/>
              </a:rPr>
              <a:t>Creating </a:t>
            </a:r>
            <a:r>
              <a:rPr lang="en-US" sz="1000" dirty="0">
                <a:solidFill>
                  <a:schemeClr val="bg1"/>
                </a:solidFill>
                <a:cs typeface="Arial" panose="020B0604020202020204" pitchFamily="34" charset="0"/>
              </a:rPr>
              <a:t>parental supports, connecting youth with mentors, keeping young people in school and identifying triggers to prevent violence and </a:t>
            </a:r>
            <a:r>
              <a:rPr lang="en-US" sz="1000" dirty="0" smtClean="0">
                <a:solidFill>
                  <a:schemeClr val="bg1"/>
                </a:solidFill>
                <a:cs typeface="Arial" panose="020B0604020202020204" pitchFamily="34" charset="0"/>
              </a:rPr>
              <a:t>crime</a:t>
            </a:r>
            <a:endParaRPr lang="en-US" sz="1000" dirty="0">
              <a:solidFill>
                <a:schemeClr val="bg1"/>
              </a:solidFill>
              <a:cs typeface="Arial" panose="020B0604020202020204" pitchFamily="34" charset="0"/>
            </a:endParaRPr>
          </a:p>
          <a:p>
            <a:pPr marL="228600" indent="-228600">
              <a:buFont typeface="+mj-lt"/>
              <a:buAutoNum type="arabicPeriod"/>
            </a:pPr>
            <a:r>
              <a:rPr lang="en-US" sz="1000" dirty="0">
                <a:solidFill>
                  <a:schemeClr val="bg1"/>
                </a:solidFill>
              </a:rPr>
              <a:t>Establish and </a:t>
            </a:r>
            <a:r>
              <a:rPr lang="en-US" sz="1000" dirty="0" smtClean="0">
                <a:solidFill>
                  <a:schemeClr val="bg1"/>
                </a:solidFill>
              </a:rPr>
              <a:t>fund </a:t>
            </a:r>
            <a:r>
              <a:rPr lang="en-US" sz="1000" dirty="0">
                <a:solidFill>
                  <a:schemeClr val="bg1"/>
                </a:solidFill>
              </a:rPr>
              <a:t>effective parent training programs for young parents and parents of challenging </a:t>
            </a:r>
            <a:r>
              <a:rPr lang="en-US" sz="1000" dirty="0" smtClean="0">
                <a:solidFill>
                  <a:schemeClr val="bg1"/>
                </a:solidFill>
              </a:rPr>
              <a:t>youth</a:t>
            </a:r>
            <a:endParaRPr lang="en-US" sz="1000" dirty="0">
              <a:solidFill>
                <a:schemeClr val="bg1"/>
              </a:solidFill>
            </a:endParaRPr>
          </a:p>
          <a:p>
            <a:pPr marL="228600" indent="-228600">
              <a:buFont typeface="+mj-lt"/>
              <a:buAutoNum type="arabicPeriod"/>
            </a:pPr>
            <a:r>
              <a:rPr lang="en-US" sz="1000" dirty="0">
                <a:solidFill>
                  <a:schemeClr val="bg1"/>
                </a:solidFill>
              </a:rPr>
              <a:t>Enhance agency collaboration among recipients of the Indianapolis Foundation Community Crime Prevention and City of Indianapolis Department of Public Safety </a:t>
            </a:r>
            <a:r>
              <a:rPr lang="en-US" sz="1000" dirty="0" smtClean="0">
                <a:solidFill>
                  <a:schemeClr val="bg1"/>
                </a:solidFill>
              </a:rPr>
              <a:t>grants and other existing agencies</a:t>
            </a:r>
            <a:endParaRPr lang="en-US" sz="1000" dirty="0">
              <a:solidFill>
                <a:schemeClr val="bg1"/>
              </a:solidFill>
            </a:endParaRPr>
          </a:p>
          <a:p>
            <a:pPr marL="228600" indent="-228600">
              <a:buFont typeface="+mj-lt"/>
              <a:buAutoNum type="arabicPeriod"/>
            </a:pPr>
            <a:r>
              <a:rPr lang="en-US" sz="1000" dirty="0">
                <a:solidFill>
                  <a:schemeClr val="bg1"/>
                </a:solidFill>
              </a:rPr>
              <a:t>Provide </a:t>
            </a:r>
            <a:r>
              <a:rPr lang="en-US" sz="1000" dirty="0" smtClean="0">
                <a:solidFill>
                  <a:schemeClr val="bg1"/>
                </a:solidFill>
              </a:rPr>
              <a:t>mentorship, </a:t>
            </a:r>
            <a:r>
              <a:rPr lang="en-US" sz="1000" dirty="0">
                <a:solidFill>
                  <a:schemeClr val="bg1"/>
                </a:solidFill>
              </a:rPr>
              <a:t>educational support and enrichment activities through existing agencies that yield measurable </a:t>
            </a:r>
            <a:r>
              <a:rPr lang="en-US" sz="1000" dirty="0" smtClean="0">
                <a:solidFill>
                  <a:schemeClr val="bg1"/>
                </a:solidFill>
              </a:rPr>
              <a:t>results</a:t>
            </a:r>
            <a:endParaRPr lang="en-US" sz="1000" dirty="0">
              <a:solidFill>
                <a:schemeClr val="bg1"/>
              </a:solidFill>
            </a:endParaRPr>
          </a:p>
          <a:p>
            <a:pPr>
              <a:spcBef>
                <a:spcPts val="600"/>
              </a:spcBef>
            </a:pPr>
            <a:r>
              <a:rPr lang="en-US" sz="1000" b="1" dirty="0">
                <a:solidFill>
                  <a:schemeClr val="bg1"/>
                </a:solidFill>
              </a:rPr>
              <a:t>Community </a:t>
            </a:r>
            <a:r>
              <a:rPr lang="en-US" sz="1000" b="1" dirty="0" smtClean="0">
                <a:solidFill>
                  <a:schemeClr val="bg1"/>
                </a:solidFill>
              </a:rPr>
              <a:t>Mobilization - </a:t>
            </a:r>
            <a:r>
              <a:rPr lang="en-US" sz="1000" dirty="0" smtClean="0">
                <a:solidFill>
                  <a:schemeClr val="bg1"/>
                </a:solidFill>
                <a:cs typeface="Arial" panose="020B0604020202020204" pitchFamily="34" charset="0"/>
              </a:rPr>
              <a:t>Creating </a:t>
            </a:r>
            <a:r>
              <a:rPr lang="en-US" sz="1000" dirty="0">
                <a:solidFill>
                  <a:schemeClr val="bg1"/>
                </a:solidFill>
                <a:cs typeface="Arial" panose="020B0604020202020204" pitchFamily="34" charset="0"/>
              </a:rPr>
              <a:t>a community value system and ways to engage residents in activities such as neighborhood crime watches and other prevention </a:t>
            </a:r>
            <a:r>
              <a:rPr lang="en-US" sz="1000" dirty="0" smtClean="0">
                <a:solidFill>
                  <a:schemeClr val="bg1"/>
                </a:solidFill>
                <a:cs typeface="Arial" panose="020B0604020202020204" pitchFamily="34" charset="0"/>
              </a:rPr>
              <a:t>programs</a:t>
            </a:r>
            <a:endParaRPr lang="en-US" sz="1000" dirty="0">
              <a:solidFill>
                <a:schemeClr val="bg1"/>
              </a:solidFill>
              <a:cs typeface="Arial" panose="020B0604020202020204" pitchFamily="34" charset="0"/>
            </a:endParaRPr>
          </a:p>
          <a:p>
            <a:pPr marL="228600" lvl="0" indent="-228600">
              <a:buFont typeface="+mj-lt"/>
              <a:buAutoNum type="arabicPeriod"/>
            </a:pPr>
            <a:r>
              <a:rPr lang="en-US" sz="1000" dirty="0">
                <a:solidFill>
                  <a:schemeClr val="bg1"/>
                </a:solidFill>
              </a:rPr>
              <a:t>Create, promote and protect community </a:t>
            </a:r>
            <a:r>
              <a:rPr lang="en-US" sz="1000" dirty="0" smtClean="0">
                <a:solidFill>
                  <a:schemeClr val="bg1"/>
                </a:solidFill>
              </a:rPr>
              <a:t>values</a:t>
            </a:r>
            <a:endParaRPr lang="en-US" sz="1000" dirty="0">
              <a:solidFill>
                <a:schemeClr val="bg1"/>
              </a:solidFill>
            </a:endParaRPr>
          </a:p>
          <a:p>
            <a:pPr marL="228600" indent="-228600">
              <a:buFont typeface="+mj-lt"/>
              <a:buAutoNum type="arabicPeriod"/>
            </a:pPr>
            <a:r>
              <a:rPr lang="en-US" sz="1000" dirty="0" smtClean="0">
                <a:solidFill>
                  <a:schemeClr val="bg1"/>
                </a:solidFill>
              </a:rPr>
              <a:t>Organize and/or </a:t>
            </a:r>
            <a:r>
              <a:rPr lang="en-US" sz="1000" dirty="0">
                <a:solidFill>
                  <a:schemeClr val="bg1"/>
                </a:solidFill>
              </a:rPr>
              <a:t>enhance neighborhood programs in which neighbors come together to learn how to protect self, family, home and </a:t>
            </a:r>
            <a:r>
              <a:rPr lang="en-US" sz="1000" dirty="0" smtClean="0">
                <a:solidFill>
                  <a:schemeClr val="bg1"/>
                </a:solidFill>
              </a:rPr>
              <a:t>property</a:t>
            </a:r>
            <a:endParaRPr lang="en-US" sz="1000" dirty="0">
              <a:solidFill>
                <a:schemeClr val="bg1"/>
              </a:solidFill>
              <a:latin typeface="Calibri"/>
              <a:ea typeface="Calibri"/>
              <a:cs typeface="Times New Roman"/>
            </a:endParaRPr>
          </a:p>
          <a:p>
            <a:pPr>
              <a:spcBef>
                <a:spcPts val="600"/>
              </a:spcBef>
            </a:pPr>
            <a:r>
              <a:rPr lang="en-US" sz="1000" b="1" dirty="0" smtClean="0">
                <a:solidFill>
                  <a:schemeClr val="bg1"/>
                </a:solidFill>
              </a:rPr>
              <a:t>Suppression </a:t>
            </a:r>
            <a:r>
              <a:rPr lang="en-US" sz="1000" dirty="0" smtClean="0">
                <a:solidFill>
                  <a:schemeClr val="bg1"/>
                </a:solidFill>
              </a:rPr>
              <a:t>- </a:t>
            </a:r>
            <a:r>
              <a:rPr lang="en-US" sz="1000" dirty="0">
                <a:solidFill>
                  <a:schemeClr val="bg1"/>
                </a:solidFill>
                <a:cs typeface="Arial" panose="020B0604020202020204" pitchFamily="34" charset="0"/>
              </a:rPr>
              <a:t>Connecting communities and improving relations with local law enforcement to develop more effective community policing </a:t>
            </a:r>
            <a:r>
              <a:rPr lang="en-US" sz="1000" dirty="0" smtClean="0">
                <a:solidFill>
                  <a:schemeClr val="bg1"/>
                </a:solidFill>
                <a:cs typeface="Arial" panose="020B0604020202020204" pitchFamily="34" charset="0"/>
              </a:rPr>
              <a:t>methods</a:t>
            </a:r>
            <a:endParaRPr lang="en-US" sz="1000" dirty="0">
              <a:solidFill>
                <a:schemeClr val="bg1"/>
              </a:solidFill>
              <a:cs typeface="Arial" panose="020B0604020202020204" pitchFamily="34" charset="0"/>
            </a:endParaRPr>
          </a:p>
          <a:p>
            <a:pPr marL="228600" lvl="1" indent="-228600">
              <a:buFont typeface="+mj-lt"/>
              <a:buAutoNum type="arabicPeriod"/>
            </a:pPr>
            <a:r>
              <a:rPr lang="en-US" altLang="en-US" sz="1000" dirty="0">
                <a:solidFill>
                  <a:schemeClr val="bg1"/>
                </a:solidFill>
              </a:rPr>
              <a:t>Improve cooperation and understanding between the police and </a:t>
            </a:r>
            <a:r>
              <a:rPr lang="en-US" altLang="en-US" sz="1000" dirty="0" smtClean="0">
                <a:solidFill>
                  <a:schemeClr val="bg1"/>
                </a:solidFill>
              </a:rPr>
              <a:t>their community</a:t>
            </a:r>
            <a:endParaRPr lang="en-US" altLang="en-US" sz="1000" dirty="0">
              <a:solidFill>
                <a:schemeClr val="bg1"/>
              </a:solidFill>
            </a:endParaRPr>
          </a:p>
          <a:p>
            <a:pPr marL="228600" lvl="1" indent="-228600">
              <a:buFont typeface="+mj-lt"/>
              <a:buAutoNum type="arabicPeriod"/>
            </a:pPr>
            <a:r>
              <a:rPr lang="en-US" sz="1000" dirty="0">
                <a:solidFill>
                  <a:schemeClr val="bg1"/>
                </a:solidFill>
              </a:rPr>
              <a:t>Educate citizens on their rights and the role and responsibility of law enforcement </a:t>
            </a:r>
            <a:r>
              <a:rPr lang="en-US" sz="1000" dirty="0" smtClean="0">
                <a:solidFill>
                  <a:schemeClr val="bg1"/>
                </a:solidFill>
              </a:rPr>
              <a:t>officers</a:t>
            </a:r>
            <a:endParaRPr lang="en-US" sz="1000" dirty="0">
              <a:solidFill>
                <a:schemeClr val="bg1"/>
              </a:solidFill>
            </a:endParaRPr>
          </a:p>
          <a:p>
            <a:pPr marL="228600" lvl="1" indent="-228600">
              <a:buFont typeface="+mj-lt"/>
              <a:buAutoNum type="arabicPeriod"/>
            </a:pPr>
            <a:r>
              <a:rPr lang="en-US" sz="1000" dirty="0">
                <a:solidFill>
                  <a:schemeClr val="bg1"/>
                </a:solidFill>
              </a:rPr>
              <a:t>Utilize foot patrols to improve community relations and suppress or prevent </a:t>
            </a:r>
            <a:r>
              <a:rPr lang="en-US" sz="1000" dirty="0" smtClean="0">
                <a:solidFill>
                  <a:schemeClr val="bg1"/>
                </a:solidFill>
              </a:rPr>
              <a:t>crime</a:t>
            </a:r>
            <a:endParaRPr lang="en-US" sz="1000" dirty="0">
              <a:solidFill>
                <a:schemeClr val="bg1"/>
              </a:solidFill>
            </a:endParaRPr>
          </a:p>
          <a:p>
            <a:pPr marL="228600" lvl="1" indent="-228600">
              <a:buFont typeface="+mj-lt"/>
              <a:buAutoNum type="arabicPeriod"/>
            </a:pPr>
            <a:r>
              <a:rPr lang="en-US" sz="1000" dirty="0">
                <a:solidFill>
                  <a:schemeClr val="bg1"/>
                </a:solidFill>
              </a:rPr>
              <a:t>Ensure law enforcement officers are culturally </a:t>
            </a:r>
            <a:r>
              <a:rPr lang="en-US" sz="1000" dirty="0" smtClean="0">
                <a:solidFill>
                  <a:schemeClr val="bg1"/>
                </a:solidFill>
              </a:rPr>
              <a:t>competent</a:t>
            </a:r>
            <a:endParaRPr lang="en-US" sz="1000" dirty="0">
              <a:solidFill>
                <a:schemeClr val="bg1"/>
              </a:solidFill>
            </a:endParaRPr>
          </a:p>
          <a:p>
            <a:pPr marL="0" lvl="1">
              <a:spcBef>
                <a:spcPts val="600"/>
              </a:spcBef>
            </a:pPr>
            <a:r>
              <a:rPr lang="en-US" sz="1000" b="1" dirty="0">
                <a:solidFill>
                  <a:schemeClr val="bg1"/>
                </a:solidFill>
              </a:rPr>
              <a:t>Advocacy &amp; </a:t>
            </a:r>
            <a:r>
              <a:rPr lang="en-US" sz="1000" b="1" dirty="0" smtClean="0">
                <a:solidFill>
                  <a:schemeClr val="bg1"/>
                </a:solidFill>
              </a:rPr>
              <a:t>Awareness - </a:t>
            </a:r>
            <a:r>
              <a:rPr lang="en-US" sz="1000" dirty="0">
                <a:solidFill>
                  <a:schemeClr val="bg1"/>
                </a:solidFill>
                <a:cs typeface="Arial" panose="020B0604020202020204" pitchFamily="34" charset="0"/>
              </a:rPr>
              <a:t>Coordinating, proposing and advocating for legislative and policy-related changes necessary to promote a safer community for all </a:t>
            </a:r>
            <a:r>
              <a:rPr lang="en-US" sz="1000" dirty="0" smtClean="0">
                <a:solidFill>
                  <a:schemeClr val="bg1"/>
                </a:solidFill>
                <a:cs typeface="Arial" panose="020B0604020202020204" pitchFamily="34" charset="0"/>
              </a:rPr>
              <a:t>residents. A </a:t>
            </a:r>
            <a:r>
              <a:rPr lang="en-US" sz="1000" dirty="0">
                <a:solidFill>
                  <a:schemeClr val="bg1"/>
                </a:solidFill>
                <a:cs typeface="Arial" panose="020B0604020202020204" pitchFamily="34" charset="0"/>
              </a:rPr>
              <a:t>group of advocates for reducing and preventing crime will be </a:t>
            </a:r>
            <a:r>
              <a:rPr lang="en-US" sz="1000" dirty="0" smtClean="0">
                <a:solidFill>
                  <a:schemeClr val="bg1"/>
                </a:solidFill>
                <a:cs typeface="Arial" panose="020B0604020202020204" pitchFamily="34" charset="0"/>
              </a:rPr>
              <a:t>established to advocate for 8 proposals:</a:t>
            </a:r>
          </a:p>
          <a:p>
            <a:pPr marL="560070" lvl="1" indent="-285750">
              <a:buFont typeface="Wingdings" panose="05000000000000000000" pitchFamily="2" charset="2"/>
              <a:buChar char="§"/>
            </a:pPr>
            <a:r>
              <a:rPr lang="en-US" sz="1000" dirty="0">
                <a:solidFill>
                  <a:schemeClr val="bg1"/>
                </a:solidFill>
                <a:cs typeface="Arial" panose="020B0604020202020204" pitchFamily="34" charset="0"/>
              </a:rPr>
              <a:t>Increase </a:t>
            </a:r>
            <a:r>
              <a:rPr lang="en-US" sz="1000" dirty="0" smtClean="0">
                <a:solidFill>
                  <a:schemeClr val="bg1"/>
                </a:solidFill>
                <a:cs typeface="Arial" panose="020B0604020202020204" pitchFamily="34" charset="0"/>
              </a:rPr>
              <a:t>foot patrols and additional officers</a:t>
            </a:r>
          </a:p>
          <a:p>
            <a:pPr marL="560070" lvl="1" indent="-285750">
              <a:buFont typeface="Wingdings" panose="05000000000000000000" pitchFamily="2" charset="2"/>
              <a:buChar char="§"/>
            </a:pPr>
            <a:r>
              <a:rPr lang="en-US" sz="1000" dirty="0" smtClean="0">
                <a:solidFill>
                  <a:schemeClr val="bg1"/>
                </a:solidFill>
                <a:cs typeface="Arial" panose="020B0604020202020204" pitchFamily="34" charset="0"/>
              </a:rPr>
              <a:t>Officers who mirror the community they serve</a:t>
            </a:r>
            <a:endParaRPr lang="en-US" sz="1000" dirty="0">
              <a:solidFill>
                <a:schemeClr val="bg1"/>
              </a:solidFill>
              <a:cs typeface="Arial" panose="020B0604020202020204" pitchFamily="34" charset="0"/>
            </a:endParaRPr>
          </a:p>
          <a:p>
            <a:pPr marL="560070" lvl="1" indent="-285750">
              <a:buFont typeface="Wingdings" panose="05000000000000000000" pitchFamily="2" charset="2"/>
              <a:buChar char="§"/>
            </a:pPr>
            <a:r>
              <a:rPr lang="en-US" sz="1000" dirty="0" smtClean="0">
                <a:solidFill>
                  <a:schemeClr val="bg1"/>
                </a:solidFill>
                <a:cs typeface="Arial" panose="020B0604020202020204" pitchFamily="34" charset="0"/>
              </a:rPr>
              <a:t>Officer retention in </a:t>
            </a:r>
            <a:r>
              <a:rPr lang="en-US" sz="1000" dirty="0">
                <a:solidFill>
                  <a:schemeClr val="bg1"/>
                </a:solidFill>
                <a:cs typeface="Arial" panose="020B0604020202020204" pitchFamily="34" charset="0"/>
              </a:rPr>
              <a:t>u</a:t>
            </a:r>
            <a:r>
              <a:rPr lang="en-US" sz="1000" dirty="0" smtClean="0">
                <a:solidFill>
                  <a:schemeClr val="bg1"/>
                </a:solidFill>
                <a:cs typeface="Arial" panose="020B0604020202020204" pitchFamily="34" charset="0"/>
              </a:rPr>
              <a:t>rban areas</a:t>
            </a:r>
            <a:endParaRPr lang="en-US" sz="1000" dirty="0">
              <a:solidFill>
                <a:schemeClr val="bg1"/>
              </a:solidFill>
              <a:cs typeface="Arial" panose="020B0604020202020204" pitchFamily="34" charset="0"/>
            </a:endParaRPr>
          </a:p>
          <a:p>
            <a:pPr marL="560070" lvl="1" indent="-285750">
              <a:buFont typeface="Wingdings" panose="05000000000000000000" pitchFamily="2" charset="2"/>
              <a:buChar char="§"/>
            </a:pPr>
            <a:r>
              <a:rPr lang="en-US" sz="1000" dirty="0" smtClean="0">
                <a:solidFill>
                  <a:schemeClr val="bg1"/>
                </a:solidFill>
                <a:cs typeface="Arial" panose="020B0604020202020204" pitchFamily="34" charset="0"/>
              </a:rPr>
              <a:t>“Common </a:t>
            </a:r>
            <a:r>
              <a:rPr lang="en-US" sz="1000" dirty="0">
                <a:solidFill>
                  <a:schemeClr val="bg1"/>
                </a:solidFill>
                <a:cs typeface="Arial" panose="020B0604020202020204" pitchFamily="34" charset="0"/>
              </a:rPr>
              <a:t>s</a:t>
            </a:r>
            <a:r>
              <a:rPr lang="en-US" sz="1000" dirty="0" smtClean="0">
                <a:solidFill>
                  <a:schemeClr val="bg1"/>
                </a:solidFill>
                <a:cs typeface="Arial" panose="020B0604020202020204" pitchFamily="34" charset="0"/>
              </a:rPr>
              <a:t>ense</a:t>
            </a:r>
            <a:r>
              <a:rPr lang="en-US" sz="1000" dirty="0">
                <a:solidFill>
                  <a:schemeClr val="bg1"/>
                </a:solidFill>
                <a:cs typeface="Arial" panose="020B0604020202020204" pitchFamily="34" charset="0"/>
              </a:rPr>
              <a:t>” </a:t>
            </a:r>
            <a:r>
              <a:rPr lang="en-US" sz="1000" dirty="0" smtClean="0">
                <a:solidFill>
                  <a:schemeClr val="bg1"/>
                </a:solidFill>
                <a:cs typeface="Arial" panose="020B0604020202020204" pitchFamily="34" charset="0"/>
              </a:rPr>
              <a:t>district </a:t>
            </a:r>
            <a:r>
              <a:rPr lang="en-US" sz="1000" dirty="0">
                <a:solidFill>
                  <a:schemeClr val="bg1"/>
                </a:solidFill>
                <a:cs typeface="Arial" panose="020B0604020202020204" pitchFamily="34" charset="0"/>
              </a:rPr>
              <a:t>l</a:t>
            </a:r>
            <a:r>
              <a:rPr lang="en-US" sz="1000" dirty="0" smtClean="0">
                <a:solidFill>
                  <a:schemeClr val="bg1"/>
                </a:solidFill>
                <a:cs typeface="Arial" panose="020B0604020202020204" pitchFamily="34" charset="0"/>
              </a:rPr>
              <a:t>ines</a:t>
            </a:r>
            <a:endParaRPr lang="en-US" sz="1000" dirty="0">
              <a:solidFill>
                <a:schemeClr val="bg1"/>
              </a:solidFill>
              <a:cs typeface="Arial" panose="020B0604020202020204" pitchFamily="34" charset="0"/>
            </a:endParaRPr>
          </a:p>
          <a:p>
            <a:pPr marL="560070" lvl="1" indent="-285750">
              <a:buFont typeface="Wingdings" panose="05000000000000000000" pitchFamily="2" charset="2"/>
              <a:buChar char="§"/>
            </a:pPr>
            <a:r>
              <a:rPr lang="en-US" sz="1000" dirty="0" smtClean="0">
                <a:solidFill>
                  <a:schemeClr val="bg1"/>
                </a:solidFill>
                <a:cs typeface="Arial" panose="020B0604020202020204" pitchFamily="34" charset="0"/>
              </a:rPr>
              <a:t>Officers trained in </a:t>
            </a:r>
            <a:r>
              <a:rPr lang="en-US" sz="1000" dirty="0">
                <a:solidFill>
                  <a:schemeClr val="bg1"/>
                </a:solidFill>
                <a:cs typeface="Arial" panose="020B0604020202020204" pitchFamily="34" charset="0"/>
              </a:rPr>
              <a:t>d</a:t>
            </a:r>
            <a:r>
              <a:rPr lang="en-US" sz="1000" dirty="0" smtClean="0">
                <a:solidFill>
                  <a:schemeClr val="bg1"/>
                </a:solidFill>
                <a:cs typeface="Arial" panose="020B0604020202020204" pitchFamily="34" charset="0"/>
              </a:rPr>
              <a:t>ealing </a:t>
            </a:r>
            <a:r>
              <a:rPr lang="en-US" sz="1000" dirty="0">
                <a:solidFill>
                  <a:schemeClr val="bg1"/>
                </a:solidFill>
                <a:cs typeface="Arial" panose="020B0604020202020204" pitchFamily="34" charset="0"/>
              </a:rPr>
              <a:t>w</a:t>
            </a:r>
            <a:r>
              <a:rPr lang="en-US" sz="1000" dirty="0" smtClean="0">
                <a:solidFill>
                  <a:schemeClr val="bg1"/>
                </a:solidFill>
                <a:cs typeface="Arial" panose="020B0604020202020204" pitchFamily="34" charset="0"/>
              </a:rPr>
              <a:t>ith </a:t>
            </a:r>
            <a:r>
              <a:rPr lang="en-US" sz="1000" dirty="0">
                <a:solidFill>
                  <a:schemeClr val="bg1"/>
                </a:solidFill>
                <a:cs typeface="Arial" panose="020B0604020202020204" pitchFamily="34" charset="0"/>
              </a:rPr>
              <a:t>p</a:t>
            </a:r>
            <a:r>
              <a:rPr lang="en-US" sz="1000" dirty="0" smtClean="0">
                <a:solidFill>
                  <a:schemeClr val="bg1"/>
                </a:solidFill>
                <a:cs typeface="Arial" panose="020B0604020202020204" pitchFamily="34" charset="0"/>
              </a:rPr>
              <a:t>ersons </a:t>
            </a:r>
            <a:r>
              <a:rPr lang="en-US" sz="1000" dirty="0">
                <a:solidFill>
                  <a:schemeClr val="bg1"/>
                </a:solidFill>
                <a:cs typeface="Arial" panose="020B0604020202020204" pitchFamily="34" charset="0"/>
              </a:rPr>
              <a:t>with </a:t>
            </a:r>
            <a:r>
              <a:rPr lang="en-US" sz="1000" dirty="0" smtClean="0">
                <a:solidFill>
                  <a:schemeClr val="bg1"/>
                </a:solidFill>
                <a:cs typeface="Arial" panose="020B0604020202020204" pitchFamily="34" charset="0"/>
              </a:rPr>
              <a:t>disabilities</a:t>
            </a:r>
            <a:endParaRPr lang="en-US" sz="1000" dirty="0">
              <a:solidFill>
                <a:schemeClr val="bg1"/>
              </a:solidFill>
              <a:cs typeface="Arial" panose="020B0604020202020204" pitchFamily="34" charset="0"/>
            </a:endParaRPr>
          </a:p>
          <a:p>
            <a:pPr marL="560070" lvl="1" indent="-285750">
              <a:buFont typeface="Wingdings" panose="05000000000000000000" pitchFamily="2" charset="2"/>
              <a:buChar char="§"/>
            </a:pPr>
            <a:r>
              <a:rPr lang="en-US" sz="1000" dirty="0" smtClean="0">
                <a:solidFill>
                  <a:schemeClr val="bg1"/>
                </a:solidFill>
                <a:cs typeface="Arial" panose="020B0604020202020204" pitchFamily="34" charset="0"/>
              </a:rPr>
              <a:t>Local </a:t>
            </a:r>
            <a:r>
              <a:rPr lang="en-US" sz="1000" dirty="0">
                <a:solidFill>
                  <a:schemeClr val="bg1"/>
                </a:solidFill>
                <a:cs typeface="Arial" panose="020B0604020202020204" pitchFamily="34" charset="0"/>
              </a:rPr>
              <a:t>l</a:t>
            </a:r>
            <a:r>
              <a:rPr lang="en-US" sz="1000" dirty="0" smtClean="0">
                <a:solidFill>
                  <a:schemeClr val="bg1"/>
                </a:solidFill>
                <a:cs typeface="Arial" panose="020B0604020202020204" pitchFamily="34" charset="0"/>
              </a:rPr>
              <a:t>andlords</a:t>
            </a:r>
            <a:endParaRPr lang="en-US" sz="1000" dirty="0">
              <a:solidFill>
                <a:schemeClr val="bg1"/>
              </a:solidFill>
              <a:cs typeface="Arial" panose="020B0604020202020204" pitchFamily="34" charset="0"/>
            </a:endParaRPr>
          </a:p>
          <a:p>
            <a:pPr marL="560070" lvl="1" indent="-285750">
              <a:buFont typeface="Wingdings" panose="05000000000000000000" pitchFamily="2" charset="2"/>
              <a:buChar char="§"/>
            </a:pPr>
            <a:r>
              <a:rPr lang="en-US" sz="1000" dirty="0" smtClean="0">
                <a:solidFill>
                  <a:schemeClr val="bg1"/>
                </a:solidFill>
                <a:cs typeface="Arial" panose="020B0604020202020204" pitchFamily="34" charset="0"/>
              </a:rPr>
              <a:t>Equitable </a:t>
            </a:r>
            <a:r>
              <a:rPr lang="en-US" sz="1000" dirty="0">
                <a:solidFill>
                  <a:schemeClr val="bg1"/>
                </a:solidFill>
                <a:cs typeface="Arial" panose="020B0604020202020204" pitchFamily="34" charset="0"/>
              </a:rPr>
              <a:t>r</a:t>
            </a:r>
            <a:r>
              <a:rPr lang="en-US" sz="1000" dirty="0" smtClean="0">
                <a:solidFill>
                  <a:schemeClr val="bg1"/>
                </a:solidFill>
                <a:cs typeface="Arial" panose="020B0604020202020204" pitchFamily="34" charset="0"/>
              </a:rPr>
              <a:t>esource </a:t>
            </a:r>
            <a:r>
              <a:rPr lang="en-US" sz="1000" dirty="0">
                <a:solidFill>
                  <a:schemeClr val="bg1"/>
                </a:solidFill>
                <a:cs typeface="Arial" panose="020B0604020202020204" pitchFamily="34" charset="0"/>
              </a:rPr>
              <a:t>d</a:t>
            </a:r>
            <a:r>
              <a:rPr lang="en-US" sz="1000" dirty="0" smtClean="0">
                <a:solidFill>
                  <a:schemeClr val="bg1"/>
                </a:solidFill>
                <a:cs typeface="Arial" panose="020B0604020202020204" pitchFamily="34" charset="0"/>
              </a:rPr>
              <a:t>istribution and economic </a:t>
            </a:r>
            <a:r>
              <a:rPr lang="en-US" sz="1000" dirty="0">
                <a:solidFill>
                  <a:schemeClr val="bg1"/>
                </a:solidFill>
                <a:cs typeface="Arial" panose="020B0604020202020204" pitchFamily="34" charset="0"/>
              </a:rPr>
              <a:t>d</a:t>
            </a:r>
            <a:r>
              <a:rPr lang="en-US" sz="1000" dirty="0" smtClean="0">
                <a:solidFill>
                  <a:schemeClr val="bg1"/>
                </a:solidFill>
                <a:cs typeface="Arial" panose="020B0604020202020204" pitchFamily="34" charset="0"/>
              </a:rPr>
              <a:t>evelopment in target zip codes</a:t>
            </a:r>
            <a:endParaRPr lang="en-US" sz="1000" dirty="0">
              <a:solidFill>
                <a:schemeClr val="bg1"/>
              </a:solidFill>
              <a:cs typeface="Arial" panose="020B0604020202020204" pitchFamily="34" charset="0"/>
            </a:endParaRPr>
          </a:p>
          <a:p>
            <a:pPr marL="0" lvl="1"/>
            <a:endParaRPr lang="en-US" sz="1000" dirty="0">
              <a:solidFill>
                <a:schemeClr val="bg1"/>
              </a:solidFill>
              <a:cs typeface="Arial" panose="020B0604020202020204" pitchFamily="34" charset="0"/>
            </a:endParaRPr>
          </a:p>
          <a:p>
            <a:pPr marL="0" lvl="1"/>
            <a:r>
              <a:rPr lang="en-US" sz="1000" dirty="0">
                <a:solidFill>
                  <a:schemeClr val="bg1"/>
                </a:solidFill>
                <a:cs typeface="Arial" panose="020B0604020202020204" pitchFamily="34" charset="0"/>
              </a:rPr>
              <a:t/>
            </a:r>
            <a:br>
              <a:rPr lang="en-US" sz="1000" dirty="0">
                <a:solidFill>
                  <a:schemeClr val="bg1"/>
                </a:solidFill>
                <a:cs typeface="Arial" panose="020B0604020202020204" pitchFamily="34" charset="0"/>
              </a:rPr>
            </a:br>
            <a:endParaRPr lang="en-US" sz="1000" dirty="0">
              <a:solidFill>
                <a:schemeClr val="bg1"/>
              </a:solidFill>
            </a:endParaRPr>
          </a:p>
        </p:txBody>
      </p:sp>
      <p:pic>
        <p:nvPicPr>
          <p:cNvPr id="13" name="Picture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28825" y="1219200"/>
            <a:ext cx="3429000" cy="2649683"/>
          </a:xfrm>
          <a:prstGeom prst="rect">
            <a:avLst/>
          </a:prstGeom>
        </p:spPr>
      </p:pic>
      <p:sp>
        <p:nvSpPr>
          <p:cNvPr id="7" name="Rectangle 6"/>
          <p:cNvSpPr/>
          <p:nvPr/>
        </p:nvSpPr>
        <p:spPr>
          <a:xfrm>
            <a:off x="5248276" y="7315200"/>
            <a:ext cx="1796862" cy="1615827"/>
          </a:xfrm>
          <a:prstGeom prst="rect">
            <a:avLst/>
          </a:prstGeom>
        </p:spPr>
        <p:txBody>
          <a:bodyPr wrap="square">
            <a:spAutoFit/>
          </a:bodyPr>
          <a:lstStyle/>
          <a:p>
            <a:r>
              <a:rPr lang="en-US" sz="900" b="1" dirty="0" smtClean="0">
                <a:solidFill>
                  <a:schemeClr val="tx2"/>
                </a:solidFill>
              </a:rPr>
              <a:t>Contact Information:</a:t>
            </a:r>
          </a:p>
          <a:p>
            <a:r>
              <a:rPr lang="en-US" sz="900" dirty="0" smtClean="0">
                <a:solidFill>
                  <a:schemeClr val="tx2"/>
                </a:solidFill>
              </a:rPr>
              <a:t>Regina </a:t>
            </a:r>
            <a:r>
              <a:rPr lang="en-US" sz="900" dirty="0">
                <a:solidFill>
                  <a:schemeClr val="tx2"/>
                </a:solidFill>
              </a:rPr>
              <a:t>Marsh</a:t>
            </a:r>
          </a:p>
          <a:p>
            <a:r>
              <a:rPr lang="en-US" sz="900" dirty="0">
                <a:solidFill>
                  <a:schemeClr val="tx2"/>
                </a:solidFill>
              </a:rPr>
              <a:t>Chief Executive Officer</a:t>
            </a:r>
          </a:p>
          <a:p>
            <a:r>
              <a:rPr lang="en-US" sz="900" dirty="0">
                <a:solidFill>
                  <a:schemeClr val="tx2"/>
                </a:solidFill>
              </a:rPr>
              <a:t>Forest Manor Multi-Service Center</a:t>
            </a:r>
          </a:p>
          <a:p>
            <a:r>
              <a:rPr lang="en-US" sz="900" dirty="0">
                <a:solidFill>
                  <a:schemeClr val="tx2"/>
                </a:solidFill>
              </a:rPr>
              <a:t>5603 East 38th Street</a:t>
            </a:r>
            <a:br>
              <a:rPr lang="en-US" sz="900" dirty="0">
                <a:solidFill>
                  <a:schemeClr val="tx2"/>
                </a:solidFill>
              </a:rPr>
            </a:br>
            <a:r>
              <a:rPr lang="en-US" sz="900" dirty="0">
                <a:solidFill>
                  <a:schemeClr val="tx2"/>
                </a:solidFill>
              </a:rPr>
              <a:t>Indianapolis, IN 46218</a:t>
            </a:r>
            <a:br>
              <a:rPr lang="en-US" sz="900" dirty="0">
                <a:solidFill>
                  <a:schemeClr val="tx2"/>
                </a:solidFill>
              </a:rPr>
            </a:br>
            <a:r>
              <a:rPr lang="en-US" sz="900" dirty="0">
                <a:solidFill>
                  <a:schemeClr val="tx2"/>
                </a:solidFill>
              </a:rPr>
              <a:t>317-545-1204 ext. 180</a:t>
            </a:r>
            <a:br>
              <a:rPr lang="en-US" sz="900" dirty="0">
                <a:solidFill>
                  <a:schemeClr val="tx2"/>
                </a:solidFill>
              </a:rPr>
            </a:br>
            <a:r>
              <a:rPr lang="en-US" sz="900" dirty="0">
                <a:solidFill>
                  <a:schemeClr val="tx2"/>
                </a:solidFill>
              </a:rPr>
              <a:t>317-545-3096 FAX</a:t>
            </a:r>
          </a:p>
          <a:p>
            <a:r>
              <a:rPr lang="en-US" sz="900" dirty="0">
                <a:solidFill>
                  <a:schemeClr val="tx2"/>
                </a:solidFill>
              </a:rPr>
              <a:t>rmarsh@fmmsc.org</a:t>
            </a:r>
            <a:br>
              <a:rPr lang="en-US" sz="900" dirty="0">
                <a:solidFill>
                  <a:schemeClr val="tx2"/>
                </a:solidFill>
              </a:rPr>
            </a:br>
            <a:r>
              <a:rPr lang="en-US" sz="900" dirty="0">
                <a:solidFill>
                  <a:schemeClr val="tx2"/>
                </a:solidFill>
              </a:rPr>
              <a:t>www.fmmsc.org</a:t>
            </a:r>
          </a:p>
        </p:txBody>
      </p:sp>
    </p:spTree>
    <p:extLst>
      <p:ext uri="{BB962C8B-B14F-4D97-AF65-F5344CB8AC3E}">
        <p14:creationId xmlns:p14="http://schemas.microsoft.com/office/powerpoint/2010/main" val="3823772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29744691"/>
              </p:ext>
            </p:extLst>
          </p:nvPr>
        </p:nvGraphicFramePr>
        <p:xfrm>
          <a:off x="276225" y="2514600"/>
          <a:ext cx="6305551" cy="6033390"/>
        </p:xfrm>
        <a:graphic>
          <a:graphicData uri="http://schemas.openxmlformats.org/drawingml/2006/table">
            <a:tbl>
              <a:tblPr firstRow="1" firstCol="1" bandRow="1">
                <a:tableStyleId>{5C22544A-7EE6-4342-B048-85BDC9FD1C3A}</a:tableStyleId>
              </a:tblPr>
              <a:tblGrid>
                <a:gridCol w="3262657"/>
                <a:gridCol w="1014298"/>
                <a:gridCol w="1014298"/>
                <a:gridCol w="1014298"/>
              </a:tblGrid>
              <a:tr h="456810">
                <a:tc>
                  <a:txBody>
                    <a:bodyPr/>
                    <a:lstStyle/>
                    <a:p>
                      <a:pPr marL="0" marR="0">
                        <a:lnSpc>
                          <a:spcPct val="115000"/>
                        </a:lnSpc>
                        <a:spcBef>
                          <a:spcPts val="0"/>
                        </a:spcBef>
                        <a:spcAft>
                          <a:spcPts val="1000"/>
                        </a:spcAft>
                      </a:pPr>
                      <a:r>
                        <a:rPr lang="en-US" sz="1000" dirty="0">
                          <a:effectLst/>
                          <a:latin typeface="+mj-lt"/>
                        </a:rPr>
                        <a:t> </a:t>
                      </a:r>
                      <a:endParaRPr lang="en-US" sz="800" dirty="0">
                        <a:effectLst/>
                        <a:latin typeface="+mj-lt"/>
                      </a:endParaRPr>
                    </a:p>
                    <a:p>
                      <a:pPr marL="0" marR="0">
                        <a:lnSpc>
                          <a:spcPct val="115000"/>
                        </a:lnSpc>
                        <a:spcBef>
                          <a:spcPts val="0"/>
                        </a:spcBef>
                        <a:spcAft>
                          <a:spcPts val="1000"/>
                        </a:spcAft>
                      </a:pPr>
                      <a:r>
                        <a:rPr lang="en-US" sz="1000" dirty="0">
                          <a:effectLst/>
                          <a:latin typeface="+mj-lt"/>
                        </a:rPr>
                        <a:t> </a:t>
                      </a:r>
                      <a:endParaRPr lang="en-US" sz="800" dirty="0">
                        <a:effectLst/>
                        <a:latin typeface="+mj-lt"/>
                        <a:ea typeface="Calibri"/>
                        <a:cs typeface="Times New Roman"/>
                      </a:endParaRPr>
                    </a:p>
                  </a:txBody>
                  <a:tcPr marL="50715" marR="50715" marT="0" marB="0"/>
                </a:tc>
                <a:tc>
                  <a:txBody>
                    <a:bodyPr/>
                    <a:lstStyle/>
                    <a:p>
                      <a:pPr marL="0" marR="0" algn="ctr">
                        <a:lnSpc>
                          <a:spcPct val="115000"/>
                        </a:lnSpc>
                        <a:spcBef>
                          <a:spcPts val="0"/>
                        </a:spcBef>
                        <a:spcAft>
                          <a:spcPts val="1000"/>
                        </a:spcAft>
                      </a:pPr>
                      <a:r>
                        <a:rPr lang="en-US" sz="1000" dirty="0">
                          <a:effectLst/>
                          <a:latin typeface="+mj-lt"/>
                        </a:rPr>
                        <a:t>Performance Measures</a:t>
                      </a:r>
                      <a:endParaRPr lang="en-US" sz="800" dirty="0">
                        <a:effectLst/>
                        <a:latin typeface="+mj-lt"/>
                        <a:ea typeface="Calibri"/>
                        <a:cs typeface="Times New Roman"/>
                      </a:endParaRPr>
                    </a:p>
                  </a:txBody>
                  <a:tcPr marL="50715" marR="50715" marT="0" marB="0"/>
                </a:tc>
                <a:tc>
                  <a:txBody>
                    <a:bodyPr/>
                    <a:lstStyle/>
                    <a:p>
                      <a:pPr marL="0" marR="0" algn="ctr">
                        <a:lnSpc>
                          <a:spcPct val="115000"/>
                        </a:lnSpc>
                        <a:spcBef>
                          <a:spcPts val="0"/>
                        </a:spcBef>
                        <a:spcAft>
                          <a:spcPts val="1000"/>
                        </a:spcAft>
                      </a:pPr>
                      <a:r>
                        <a:rPr lang="en-US" sz="1000" dirty="0">
                          <a:effectLst/>
                          <a:latin typeface="+mj-lt"/>
                        </a:rPr>
                        <a:t>Potential </a:t>
                      </a:r>
                      <a:br>
                        <a:rPr lang="en-US" sz="1000" dirty="0">
                          <a:effectLst/>
                          <a:latin typeface="+mj-lt"/>
                        </a:rPr>
                      </a:br>
                      <a:r>
                        <a:rPr lang="en-US" sz="1000" dirty="0">
                          <a:effectLst/>
                          <a:latin typeface="+mj-lt"/>
                        </a:rPr>
                        <a:t>Partners</a:t>
                      </a:r>
                      <a:endParaRPr lang="en-US" sz="800" dirty="0">
                        <a:effectLst/>
                        <a:latin typeface="+mj-lt"/>
                        <a:ea typeface="Calibri"/>
                        <a:cs typeface="Times New Roman"/>
                      </a:endParaRPr>
                    </a:p>
                  </a:txBody>
                  <a:tcPr marL="50715" marR="50715" marT="0" marB="0"/>
                </a:tc>
                <a:tc>
                  <a:txBody>
                    <a:bodyPr/>
                    <a:lstStyle/>
                    <a:p>
                      <a:pPr marL="0" marR="0" algn="ctr">
                        <a:lnSpc>
                          <a:spcPct val="115000"/>
                        </a:lnSpc>
                        <a:spcBef>
                          <a:spcPts val="0"/>
                        </a:spcBef>
                        <a:spcAft>
                          <a:spcPts val="1000"/>
                        </a:spcAft>
                      </a:pPr>
                      <a:r>
                        <a:rPr lang="en-US" sz="1000" dirty="0">
                          <a:effectLst/>
                          <a:latin typeface="+mj-lt"/>
                        </a:rPr>
                        <a:t>Timeline</a:t>
                      </a:r>
                      <a:endParaRPr lang="en-US" sz="800" dirty="0">
                        <a:effectLst/>
                        <a:latin typeface="+mj-lt"/>
                        <a:ea typeface="Calibri"/>
                        <a:cs typeface="Times New Roman"/>
                      </a:endParaRPr>
                    </a:p>
                  </a:txBody>
                  <a:tcPr marL="50715" marR="50715" marT="0" marB="0"/>
                </a:tc>
              </a:tr>
              <a:tr h="181447">
                <a:tc gridSpan="4">
                  <a:txBody>
                    <a:bodyPr/>
                    <a:lstStyle/>
                    <a:p>
                      <a:pPr marL="228600" marR="0" indent="-228600">
                        <a:lnSpc>
                          <a:spcPct val="115000"/>
                        </a:lnSpc>
                        <a:spcBef>
                          <a:spcPts val="0"/>
                        </a:spcBef>
                        <a:spcAft>
                          <a:spcPts val="1000"/>
                        </a:spcAft>
                        <a:buFont typeface="+mj-lt"/>
                        <a:buAutoNum type="arabicPeriod" startAt="2"/>
                      </a:pPr>
                      <a:r>
                        <a:rPr lang="en-US" sz="1200" b="0" dirty="0" smtClean="0">
                          <a:solidFill>
                            <a:schemeClr val="tx1"/>
                          </a:solidFill>
                          <a:effectLst/>
                          <a:latin typeface="+mj-lt"/>
                        </a:rPr>
                        <a:t>Educate citizens on their</a:t>
                      </a:r>
                      <a:r>
                        <a:rPr lang="en-US" sz="1200" b="0" baseline="0" dirty="0" smtClean="0">
                          <a:solidFill>
                            <a:schemeClr val="tx1"/>
                          </a:solidFill>
                          <a:effectLst/>
                          <a:latin typeface="+mj-lt"/>
                        </a:rPr>
                        <a:t> rights and the </a:t>
                      </a:r>
                      <a:r>
                        <a:rPr lang="en-US" sz="1200" b="0" dirty="0" smtClean="0">
                          <a:solidFill>
                            <a:schemeClr val="tx1"/>
                          </a:solidFill>
                          <a:effectLst/>
                          <a:latin typeface="+mj-lt"/>
                        </a:rPr>
                        <a:t>role and responsibility of law enforcement officers:</a:t>
                      </a:r>
                      <a:endParaRPr lang="en-US" sz="1200" b="0" dirty="0">
                        <a:solidFill>
                          <a:schemeClr val="tx1"/>
                        </a:solidFill>
                        <a:effectLst/>
                        <a:latin typeface="+mj-lt"/>
                        <a:ea typeface="Calibri"/>
                        <a:cs typeface="Times New Roman"/>
                      </a:endParaRPr>
                    </a:p>
                  </a:txBody>
                  <a:tcPr marL="50715" marR="50715" marT="0" marB="0"/>
                </a:tc>
                <a:tc hMerge="1">
                  <a:txBody>
                    <a:bodyPr/>
                    <a:lstStyle/>
                    <a:p>
                      <a:endParaRPr lang="en-US"/>
                    </a:p>
                  </a:txBody>
                  <a:tcPr/>
                </a:tc>
                <a:tc hMerge="1">
                  <a:txBody>
                    <a:bodyPr/>
                    <a:lstStyle/>
                    <a:p>
                      <a:endParaRPr lang="en-US"/>
                    </a:p>
                  </a:txBody>
                  <a:tcPr/>
                </a:tc>
                <a:tc hMerge="1">
                  <a:txBody>
                    <a:bodyPr/>
                    <a:lstStyle/>
                    <a:p>
                      <a:endParaRPr lang="en-US"/>
                    </a:p>
                  </a:txBody>
                  <a:tcPr/>
                </a:tc>
              </a:tr>
              <a:tr h="701294">
                <a:tc>
                  <a:txBody>
                    <a:bodyPr/>
                    <a:lstStyle/>
                    <a:p>
                      <a:pPr marL="342900" marR="0" lvl="0" indent="-342900">
                        <a:lnSpc>
                          <a:spcPct val="115000"/>
                        </a:lnSpc>
                        <a:spcBef>
                          <a:spcPts val="0"/>
                        </a:spcBef>
                        <a:spcAft>
                          <a:spcPts val="0"/>
                        </a:spcAft>
                        <a:buFont typeface="+mj-lt"/>
                        <a:buAutoNum type="alphaLcPeriod"/>
                      </a:pPr>
                      <a:r>
                        <a:rPr lang="en-US" sz="1100" b="0" dirty="0" smtClean="0">
                          <a:effectLst/>
                          <a:latin typeface="+mj-lt"/>
                        </a:rPr>
                        <a:t>Hold</a:t>
                      </a:r>
                      <a:r>
                        <a:rPr lang="en-US" sz="1100" b="0" baseline="0" dirty="0" smtClean="0">
                          <a:effectLst/>
                          <a:latin typeface="+mj-lt"/>
                        </a:rPr>
                        <a:t> m</a:t>
                      </a:r>
                      <a:r>
                        <a:rPr lang="en-US" sz="1100" b="0" dirty="0" smtClean="0">
                          <a:effectLst/>
                          <a:latin typeface="+mj-lt"/>
                        </a:rPr>
                        <a:t>onthly </a:t>
                      </a:r>
                      <a:r>
                        <a:rPr lang="en-US" sz="1100" b="0" dirty="0">
                          <a:effectLst/>
                          <a:latin typeface="+mj-lt"/>
                        </a:rPr>
                        <a:t>brown-bag </a:t>
                      </a:r>
                      <a:r>
                        <a:rPr lang="en-US" sz="1100" b="0" dirty="0" smtClean="0">
                          <a:effectLst/>
                          <a:latin typeface="+mj-lt"/>
                        </a:rPr>
                        <a:t>sessions to educate citizens on their rights and the policies and procedures of law enforcement</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ea typeface="Calibri"/>
                          <a:cs typeface="Times New Roman"/>
                        </a:rPr>
                        <a:t>Quarterly</a:t>
                      </a:r>
                      <a:r>
                        <a:rPr lang="en-US" sz="1000" b="0" baseline="0" dirty="0" smtClean="0">
                          <a:effectLst/>
                          <a:latin typeface="+mj-lt"/>
                          <a:ea typeface="Calibri"/>
                          <a:cs typeface="Times New Roman"/>
                        </a:rPr>
                        <a:t> sessions completed</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rPr>
                        <a:t>Indianapolis Public Library</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rPr>
                        <a:t>Year 1-5</a:t>
                      </a:r>
                      <a:endParaRPr lang="en-US" sz="1000" b="0" dirty="0">
                        <a:effectLst/>
                        <a:latin typeface="+mj-lt"/>
                        <a:ea typeface="Calibri"/>
                        <a:cs typeface="Times New Roman"/>
                      </a:endParaRPr>
                    </a:p>
                  </a:txBody>
                  <a:tcPr marL="50715" marR="50715" marT="0" marB="0"/>
                </a:tc>
              </a:tr>
              <a:tr h="907233">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lphaLcPeriod" startAt="2"/>
                        <a:tabLst/>
                        <a:defRPr/>
                      </a:pPr>
                      <a:r>
                        <a:rPr lang="en-US" sz="1100" b="0" dirty="0" smtClean="0">
                          <a:effectLst/>
                          <a:latin typeface="+mj-lt"/>
                          <a:ea typeface="Calibri"/>
                          <a:cs typeface="Times New Roman"/>
                        </a:rPr>
                        <a:t>Increase participation in the Citizens Police Academy</a:t>
                      </a:r>
                      <a:r>
                        <a:rPr lang="en-US" sz="1100" b="0" baseline="0" dirty="0" smtClean="0">
                          <a:effectLst/>
                          <a:latin typeface="+mj-lt"/>
                          <a:ea typeface="Calibri"/>
                          <a:cs typeface="Times New Roman"/>
                        </a:rPr>
                        <a:t>, Police Explorer Program, Volunteers in Police Service and </a:t>
                      </a:r>
                      <a:r>
                        <a:rPr lang="en-US" sz="1100" b="0" baseline="0" dirty="0" smtClean="0">
                          <a:effectLst/>
                          <a:latin typeface="+mj-lt"/>
                        </a:rPr>
                        <a:t>Indianapolis Metropolitan Police Department</a:t>
                      </a:r>
                      <a:r>
                        <a:rPr lang="en-US" sz="1100" b="0" baseline="0" dirty="0" smtClean="0">
                          <a:effectLst/>
                          <a:latin typeface="+mj-lt"/>
                          <a:cs typeface="Times New Roman"/>
                        </a:rPr>
                        <a:t> </a:t>
                      </a:r>
                      <a:r>
                        <a:rPr lang="en-US" sz="1100" b="0" baseline="0" dirty="0" smtClean="0">
                          <a:effectLst/>
                          <a:latin typeface="+mj-lt"/>
                          <a:ea typeface="Calibri"/>
                          <a:cs typeface="Times New Roman"/>
                        </a:rPr>
                        <a:t>(IMPD) Training Academy, especially from minority populations and citizens within the  top five zip codes for criminal homicides</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ea typeface="Calibri"/>
                          <a:cs typeface="Times New Roman"/>
                        </a:rPr>
                        <a:t>Increased number of participants</a:t>
                      </a:r>
                      <a:r>
                        <a:rPr lang="en-US" sz="1000" b="0" baseline="0" dirty="0" smtClean="0">
                          <a:effectLst/>
                          <a:latin typeface="+mj-lt"/>
                          <a:ea typeface="Calibri"/>
                          <a:cs typeface="Times New Roman"/>
                        </a:rPr>
                        <a:t> in each program.</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ea typeface="Calibri"/>
                          <a:cs typeface="Times New Roman"/>
                        </a:rPr>
                        <a:t>IMPD, Indianapolis Neighborhood Resource Center, Concerned Clergy, Church Federation of Greater Indianapolis</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ea typeface="Calibri"/>
                          <a:cs typeface="Times New Roman"/>
                        </a:rPr>
                        <a:t>Year 1-5</a:t>
                      </a:r>
                      <a:endParaRPr lang="en-US" sz="1000" b="0" dirty="0">
                        <a:effectLst/>
                        <a:latin typeface="+mj-lt"/>
                        <a:ea typeface="Calibri"/>
                        <a:cs typeface="Times New Roman"/>
                      </a:endParaRPr>
                    </a:p>
                  </a:txBody>
                  <a:tcPr marL="50715" marR="50715" marT="0" marB="0"/>
                </a:tc>
              </a:tr>
              <a:tr h="362893">
                <a:tc>
                  <a:txBody>
                    <a:bodyPr/>
                    <a:lstStyle/>
                    <a:p>
                      <a:pPr marL="342900" marR="0" lvl="0" indent="-342900">
                        <a:lnSpc>
                          <a:spcPct val="115000"/>
                        </a:lnSpc>
                        <a:spcBef>
                          <a:spcPts val="0"/>
                        </a:spcBef>
                        <a:spcAft>
                          <a:spcPts val="0"/>
                        </a:spcAft>
                        <a:buFont typeface="+mj-lt"/>
                        <a:buAutoNum type="alphaLcPeriod" startAt="3"/>
                      </a:pPr>
                      <a:r>
                        <a:rPr lang="en-US" sz="1100" b="0" dirty="0" smtClean="0">
                          <a:effectLst/>
                          <a:latin typeface="+mj-lt"/>
                        </a:rPr>
                        <a:t>Have public </a:t>
                      </a:r>
                      <a:r>
                        <a:rPr lang="en-US" sz="1100" b="0" dirty="0">
                          <a:effectLst/>
                          <a:latin typeface="+mj-lt"/>
                        </a:rPr>
                        <a:t>service announcements on </a:t>
                      </a:r>
                      <a:r>
                        <a:rPr lang="en-US" sz="1100" b="0" dirty="0" smtClean="0">
                          <a:effectLst/>
                          <a:latin typeface="+mj-lt"/>
                        </a:rPr>
                        <a:t>television, social media</a:t>
                      </a:r>
                      <a:r>
                        <a:rPr lang="en-US" sz="1100" b="0" baseline="0" dirty="0" smtClean="0">
                          <a:effectLst/>
                          <a:latin typeface="+mj-lt"/>
                        </a:rPr>
                        <a:t> </a:t>
                      </a:r>
                      <a:r>
                        <a:rPr lang="en-US" sz="1100" b="0" dirty="0" smtClean="0">
                          <a:effectLst/>
                          <a:latin typeface="+mj-lt"/>
                        </a:rPr>
                        <a:t>and at </a:t>
                      </a:r>
                      <a:r>
                        <a:rPr lang="en-US" sz="1100" b="0" dirty="0">
                          <a:effectLst/>
                          <a:latin typeface="+mj-lt"/>
                        </a:rPr>
                        <a:t>schools about policing </a:t>
                      </a:r>
                      <a:r>
                        <a:rPr lang="en-US" sz="1100" b="0" dirty="0" smtClean="0">
                          <a:effectLst/>
                          <a:latin typeface="+mj-lt"/>
                        </a:rPr>
                        <a:t>practices </a:t>
                      </a:r>
                      <a:r>
                        <a:rPr lang="en-US" sz="1100" b="0" dirty="0">
                          <a:effectLst/>
                          <a:latin typeface="+mj-lt"/>
                        </a:rPr>
                        <a:t>and </a:t>
                      </a:r>
                      <a:r>
                        <a:rPr lang="en-US" sz="1100" b="0" dirty="0" smtClean="0">
                          <a:effectLst/>
                          <a:latin typeface="+mj-lt"/>
                        </a:rPr>
                        <a:t>laws</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rPr>
                        <a:t>Completed public service announcements</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a:effectLst/>
                          <a:latin typeface="+mj-lt"/>
                        </a:rPr>
                        <a:t> </a:t>
                      </a:r>
                      <a:r>
                        <a:rPr lang="en-US" sz="1000" b="0" dirty="0" smtClean="0">
                          <a:effectLst/>
                          <a:latin typeface="+mj-lt"/>
                        </a:rPr>
                        <a:t>Radio One</a:t>
                      </a:r>
                      <a:endParaRPr lang="en-US" sz="10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b="0" dirty="0" smtClean="0">
                          <a:effectLst/>
                          <a:latin typeface="+mj-lt"/>
                        </a:rPr>
                        <a:t>Year 2-5</a:t>
                      </a:r>
                      <a:endParaRPr lang="en-US" sz="1000" b="0" dirty="0">
                        <a:effectLst/>
                        <a:latin typeface="+mj-lt"/>
                        <a:ea typeface="Calibri"/>
                        <a:cs typeface="Times New Roman"/>
                      </a:endParaRPr>
                    </a:p>
                  </a:txBody>
                  <a:tcPr marL="50715" marR="50715" marT="0" marB="0"/>
                </a:tc>
              </a:tr>
              <a:tr h="362893">
                <a:tc>
                  <a:txBody>
                    <a:bodyPr/>
                    <a:lstStyle/>
                    <a:p>
                      <a:pPr marL="342900" indent="-342900">
                        <a:buFont typeface="+mj-lt"/>
                        <a:buAutoNum type="alphaLcPeriod" startAt="4"/>
                      </a:pPr>
                      <a:r>
                        <a:rPr lang="en-US" sz="1100" b="0" dirty="0" smtClean="0">
                          <a:effectLst/>
                          <a:latin typeface="+mj-lt"/>
                        </a:rPr>
                        <a:t>Utilize schools as a mechanism to e</a:t>
                      </a:r>
                      <a:r>
                        <a:rPr lang="en-US" altLang="en-US" sz="1100" b="0" dirty="0" smtClean="0">
                          <a:latin typeface="+mj-lt"/>
                        </a:rPr>
                        <a:t>ducate and involve youth in crime prevention strategies</a:t>
                      </a:r>
                      <a:endParaRPr lang="en-US" altLang="en-US" sz="1100" b="0" dirty="0">
                        <a:latin typeface="+mj-lt"/>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ea typeface="Calibri"/>
                          <a:cs typeface="Times New Roman"/>
                        </a:rPr>
                        <a:t>a. Increased distribution of crime prevention tip sheets</a:t>
                      </a:r>
                    </a:p>
                  </a:txBody>
                  <a:tcPr marL="50715" marR="50715" marT="0" marB="0"/>
                </a:tc>
                <a:tc>
                  <a:txBody>
                    <a:bodyPr/>
                    <a:lstStyle/>
                    <a:p>
                      <a:r>
                        <a:rPr lang="en-US" sz="1000" dirty="0" smtClean="0">
                          <a:latin typeface="+mj-lt"/>
                        </a:rPr>
                        <a:t>IMPD,</a:t>
                      </a:r>
                      <a:r>
                        <a:rPr lang="en-US" sz="1000" baseline="0" dirty="0" smtClean="0">
                          <a:latin typeface="+mj-lt"/>
                        </a:rPr>
                        <a:t> Marion County Schools</a:t>
                      </a:r>
                      <a:endParaRPr lang="en-US" sz="1000" dirty="0">
                        <a:latin typeface="+mj-lt"/>
                      </a:endParaRPr>
                    </a:p>
                  </a:txBody>
                  <a:tcPr marL="50715" marR="50715" marT="0" marB="0"/>
                </a:tc>
                <a:tc>
                  <a:txBody>
                    <a:bodyPr/>
                    <a:lstStyle/>
                    <a:p>
                      <a:r>
                        <a:rPr lang="en-US" sz="1000" dirty="0" smtClean="0">
                          <a:latin typeface="+mj-lt"/>
                        </a:rPr>
                        <a:t>Year 1-5</a:t>
                      </a:r>
                      <a:endParaRPr lang="en-US" sz="1000" dirty="0">
                        <a:latin typeface="+mj-lt"/>
                      </a:endParaRPr>
                    </a:p>
                  </a:txBody>
                  <a:tcPr marL="50715" marR="50715" marT="0" marB="0"/>
                </a:tc>
              </a:tr>
              <a:tr h="544340">
                <a:tc>
                  <a:txBody>
                    <a:bodyPr/>
                    <a:lstStyle/>
                    <a:p>
                      <a:pPr marL="342900" marR="0" lvl="0" indent="-342900" algn="l">
                        <a:lnSpc>
                          <a:spcPct val="115000"/>
                        </a:lnSpc>
                        <a:spcBef>
                          <a:spcPts val="0"/>
                        </a:spcBef>
                        <a:spcAft>
                          <a:spcPts val="0"/>
                        </a:spcAft>
                        <a:buFont typeface="+mj-lt"/>
                        <a:buAutoNum type="alphaLcPeriod" startAt="5"/>
                      </a:pPr>
                      <a:r>
                        <a:rPr lang="en-US" sz="1100" b="0" dirty="0">
                          <a:effectLst/>
                          <a:latin typeface="+mj-lt"/>
                        </a:rPr>
                        <a:t>Educate </a:t>
                      </a:r>
                      <a:r>
                        <a:rPr lang="en-US" sz="1100" b="0" dirty="0" smtClean="0">
                          <a:effectLst/>
                          <a:latin typeface="+mj-lt"/>
                        </a:rPr>
                        <a:t>citizens </a:t>
                      </a:r>
                      <a:r>
                        <a:rPr lang="en-US" sz="1100" b="0" dirty="0">
                          <a:effectLst/>
                          <a:latin typeface="+mj-lt"/>
                        </a:rPr>
                        <a:t>on what to do when stopped by the </a:t>
                      </a:r>
                      <a:r>
                        <a:rPr lang="en-US" sz="1100" b="0" dirty="0" smtClean="0">
                          <a:effectLst/>
                          <a:latin typeface="+mj-lt"/>
                        </a:rPr>
                        <a:t>police  </a:t>
                      </a:r>
                      <a:endParaRPr lang="en-US" sz="1100" b="0"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rPr>
                        <a:t>a. Reduced number of arrests</a:t>
                      </a:r>
                    </a:p>
                    <a:p>
                      <a:pPr marL="0" marR="0">
                        <a:lnSpc>
                          <a:spcPct val="115000"/>
                        </a:lnSpc>
                        <a:spcBef>
                          <a:spcPts val="0"/>
                        </a:spcBef>
                        <a:spcAft>
                          <a:spcPts val="1000"/>
                        </a:spcAft>
                      </a:pPr>
                      <a:r>
                        <a:rPr lang="en-US" sz="1000" kern="1200" baseline="0" dirty="0" smtClean="0">
                          <a:solidFill>
                            <a:schemeClr val="dk1"/>
                          </a:solidFill>
                          <a:effectLst/>
                          <a:latin typeface="+mj-lt"/>
                          <a:ea typeface="Calibri"/>
                          <a:cs typeface="Times New Roman"/>
                        </a:rPr>
                        <a:t>b. Reduced number of complaints filed against police officers</a:t>
                      </a:r>
                    </a:p>
                  </a:txBody>
                  <a:tcPr marL="50715" marR="50715" marT="0" marB="0"/>
                </a:tc>
                <a:tc>
                  <a:txBody>
                    <a:bodyPr/>
                    <a:lstStyle/>
                    <a:p>
                      <a:r>
                        <a:rPr lang="en-US" sz="1000" dirty="0" smtClean="0">
                          <a:latin typeface="+mj-lt"/>
                        </a:rPr>
                        <a:t>American Civil Liberties Union of Indiana,</a:t>
                      </a:r>
                      <a:r>
                        <a:rPr lang="en-US" sz="1000" baseline="0" dirty="0" smtClean="0">
                          <a:latin typeface="+mj-lt"/>
                        </a:rPr>
                        <a:t> Indianapolis Public Library </a:t>
                      </a:r>
                      <a:endParaRPr lang="en-US" sz="1000" dirty="0">
                        <a:latin typeface="+mj-lt"/>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rPr>
                        <a:t>Year 1-5</a:t>
                      </a:r>
                      <a:endParaRPr lang="en-US" sz="1000" dirty="0">
                        <a:effectLst/>
                        <a:latin typeface="+mj-lt"/>
                        <a:ea typeface="Calibri"/>
                        <a:cs typeface="Times New Roman"/>
                      </a:endParaRPr>
                    </a:p>
                  </a:txBody>
                  <a:tcPr marL="50715" marR="50715" marT="0" marB="0"/>
                </a:tc>
              </a:tr>
            </a:tbl>
          </a:graphicData>
        </a:graphic>
      </p:graphicFrame>
      <p:sp>
        <p:nvSpPr>
          <p:cNvPr id="10" name="Title 8"/>
          <p:cNvSpPr txBox="1">
            <a:spLocks/>
          </p:cNvSpPr>
          <p:nvPr/>
        </p:nvSpPr>
        <p:spPr>
          <a:xfrm>
            <a:off x="304800" y="342900"/>
            <a:ext cx="3295650" cy="14058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dirty="0" smtClean="0"/>
              <a:t>Suppression</a:t>
            </a:r>
            <a:br>
              <a:rPr lang="en-US" sz="2800" dirty="0" smtClean="0"/>
            </a:br>
            <a:r>
              <a:rPr lang="en-US" sz="1200" dirty="0" smtClean="0">
                <a:cs typeface="Arial" panose="020B0604020202020204" pitchFamily="34" charset="0"/>
              </a:rPr>
              <a:t>Connecting communities and improving relations with local law enforcement to develop more effective community policing methods</a:t>
            </a:r>
            <a:endParaRPr lang="en-US" sz="12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342900"/>
            <a:ext cx="2069069" cy="1545336"/>
          </a:xfrm>
          <a:prstGeom prst="rect">
            <a:avLst/>
          </a:prstGeom>
        </p:spPr>
      </p:pic>
      <p:sp>
        <p:nvSpPr>
          <p:cNvPr id="12" name="Slide Number Placeholder 11"/>
          <p:cNvSpPr>
            <a:spLocks noGrp="1"/>
          </p:cNvSpPr>
          <p:nvPr>
            <p:ph type="sldNum" sz="quarter" idx="12"/>
          </p:nvPr>
        </p:nvSpPr>
        <p:spPr/>
        <p:txBody>
          <a:bodyPr/>
          <a:lstStyle/>
          <a:p>
            <a:fld id="{2203AD2E-D384-4AB1-8556-C3617B8811CB}" type="slidenum">
              <a:rPr lang="en-US" smtClean="0"/>
              <a:t>20</a:t>
            </a:fld>
            <a:endParaRPr lang="en-US" dirty="0"/>
          </a:p>
        </p:txBody>
      </p:sp>
    </p:spTree>
    <p:extLst>
      <p:ext uri="{BB962C8B-B14F-4D97-AF65-F5344CB8AC3E}">
        <p14:creationId xmlns:p14="http://schemas.microsoft.com/office/powerpoint/2010/main" val="2233340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54559614"/>
              </p:ext>
            </p:extLst>
          </p:nvPr>
        </p:nvGraphicFramePr>
        <p:xfrm>
          <a:off x="276225" y="2286000"/>
          <a:ext cx="6305550" cy="3651991"/>
        </p:xfrm>
        <a:graphic>
          <a:graphicData uri="http://schemas.openxmlformats.org/drawingml/2006/table">
            <a:tbl>
              <a:tblPr firstRow="1" firstCol="1" bandRow="1">
                <a:tableStyleId>{5C22544A-7EE6-4342-B048-85BDC9FD1C3A}</a:tableStyleId>
              </a:tblPr>
              <a:tblGrid>
                <a:gridCol w="3266549"/>
                <a:gridCol w="1227072"/>
                <a:gridCol w="1020209"/>
                <a:gridCol w="791720"/>
              </a:tblGrid>
              <a:tr h="363326">
                <a:tc>
                  <a:txBody>
                    <a:bodyPr/>
                    <a:lstStyle/>
                    <a:p>
                      <a:pPr marL="0" marR="0">
                        <a:lnSpc>
                          <a:spcPct val="115000"/>
                        </a:lnSpc>
                        <a:spcBef>
                          <a:spcPts val="0"/>
                        </a:spcBef>
                        <a:spcAft>
                          <a:spcPts val="1000"/>
                        </a:spcAft>
                      </a:pPr>
                      <a:r>
                        <a:rPr lang="en-US" sz="1000" dirty="0">
                          <a:effectLst/>
                        </a:rPr>
                        <a:t> </a:t>
                      </a:r>
                      <a:endParaRPr lang="en-US" sz="800" dirty="0">
                        <a:effectLst/>
                        <a:latin typeface="Calibri"/>
                        <a:ea typeface="Calibri"/>
                        <a:cs typeface="Times New Roman"/>
                      </a:endParaRPr>
                    </a:p>
                  </a:txBody>
                  <a:tcPr marL="50775" marR="50775" marT="0" marB="0"/>
                </a:tc>
                <a:tc>
                  <a:txBody>
                    <a:bodyPr/>
                    <a:lstStyle/>
                    <a:p>
                      <a:pPr marL="0" marR="0" algn="ctr">
                        <a:lnSpc>
                          <a:spcPct val="115000"/>
                        </a:lnSpc>
                        <a:spcBef>
                          <a:spcPts val="0"/>
                        </a:spcBef>
                        <a:spcAft>
                          <a:spcPts val="1000"/>
                        </a:spcAft>
                      </a:pPr>
                      <a:r>
                        <a:rPr lang="en-US" sz="1000" dirty="0">
                          <a:effectLst/>
                        </a:rPr>
                        <a:t>Performance Measures</a:t>
                      </a:r>
                      <a:endParaRPr lang="en-US" sz="800" dirty="0">
                        <a:effectLst/>
                        <a:latin typeface="Calibri"/>
                        <a:ea typeface="Calibri"/>
                        <a:cs typeface="Times New Roman"/>
                      </a:endParaRPr>
                    </a:p>
                  </a:txBody>
                  <a:tcPr marL="50775" marR="50775" marT="0" marB="0"/>
                </a:tc>
                <a:tc>
                  <a:txBody>
                    <a:bodyPr/>
                    <a:lstStyle/>
                    <a:p>
                      <a:pPr marL="0" marR="0" algn="ctr">
                        <a:lnSpc>
                          <a:spcPct val="115000"/>
                        </a:lnSpc>
                        <a:spcBef>
                          <a:spcPts val="0"/>
                        </a:spcBef>
                        <a:spcAft>
                          <a:spcPts val="1000"/>
                        </a:spcAft>
                      </a:pPr>
                      <a:r>
                        <a:rPr lang="en-US" sz="1000" dirty="0">
                          <a:effectLst/>
                        </a:rPr>
                        <a:t>Potential Partners</a:t>
                      </a:r>
                      <a:endParaRPr lang="en-US" sz="800" dirty="0">
                        <a:effectLst/>
                        <a:latin typeface="Calibri"/>
                        <a:ea typeface="Calibri"/>
                        <a:cs typeface="Times New Roman"/>
                      </a:endParaRPr>
                    </a:p>
                  </a:txBody>
                  <a:tcPr marL="50775" marR="50775" marT="0" marB="0"/>
                </a:tc>
                <a:tc>
                  <a:txBody>
                    <a:bodyPr/>
                    <a:lstStyle/>
                    <a:p>
                      <a:pPr marL="0" marR="0" algn="ctr">
                        <a:lnSpc>
                          <a:spcPct val="115000"/>
                        </a:lnSpc>
                        <a:spcBef>
                          <a:spcPts val="0"/>
                        </a:spcBef>
                        <a:spcAft>
                          <a:spcPts val="1000"/>
                        </a:spcAft>
                      </a:pPr>
                      <a:r>
                        <a:rPr lang="en-US" sz="1000" dirty="0">
                          <a:effectLst/>
                        </a:rPr>
                        <a:t>Timeline</a:t>
                      </a:r>
                      <a:endParaRPr lang="en-US" sz="800" dirty="0">
                        <a:effectLst/>
                        <a:latin typeface="Calibri"/>
                        <a:ea typeface="Calibri"/>
                        <a:cs typeface="Times New Roman"/>
                      </a:endParaRPr>
                    </a:p>
                  </a:txBody>
                  <a:tcPr marL="50775" marR="50775" marT="0" marB="0"/>
                </a:tc>
              </a:tr>
              <a:tr h="181663">
                <a:tc gridSpan="4">
                  <a:txBody>
                    <a:bodyPr/>
                    <a:lstStyle/>
                    <a:p>
                      <a:pPr marL="228600" marR="0" indent="-228600">
                        <a:lnSpc>
                          <a:spcPct val="115000"/>
                        </a:lnSpc>
                        <a:spcBef>
                          <a:spcPts val="0"/>
                        </a:spcBef>
                        <a:spcAft>
                          <a:spcPts val="1000"/>
                        </a:spcAft>
                        <a:buFont typeface="+mj-lt"/>
                        <a:buAutoNum type="arabicPeriod" startAt="3"/>
                      </a:pPr>
                      <a:r>
                        <a:rPr lang="en-US" sz="1200" b="0" dirty="0" smtClean="0">
                          <a:solidFill>
                            <a:schemeClr val="tx1"/>
                          </a:solidFill>
                        </a:rPr>
                        <a:t>Utilize foot patrols to improve community relations</a:t>
                      </a:r>
                      <a:r>
                        <a:rPr lang="en-US" sz="1200" b="0" baseline="0" dirty="0" smtClean="0">
                          <a:solidFill>
                            <a:schemeClr val="tx1"/>
                          </a:solidFill>
                        </a:rPr>
                        <a:t> and </a:t>
                      </a:r>
                      <a:r>
                        <a:rPr lang="en-US" sz="1200" b="0" dirty="0" smtClean="0">
                          <a:solidFill>
                            <a:schemeClr val="tx1"/>
                          </a:solidFill>
                        </a:rPr>
                        <a:t>suppress or prevent crime:</a:t>
                      </a:r>
                      <a:endParaRPr lang="en-US" sz="1200" b="0" dirty="0">
                        <a:solidFill>
                          <a:schemeClr val="tx1"/>
                        </a:solidFill>
                        <a:effectLst/>
                        <a:latin typeface="Calibri"/>
                        <a:ea typeface="Calibri"/>
                        <a:cs typeface="Times New Roman"/>
                      </a:endParaRPr>
                    </a:p>
                  </a:txBody>
                  <a:tcPr marL="50775" marR="50775" marT="0" marB="0"/>
                </a:tc>
                <a:tc hMerge="1">
                  <a:txBody>
                    <a:bodyPr/>
                    <a:lstStyle/>
                    <a:p>
                      <a:endParaRPr lang="en-US"/>
                    </a:p>
                  </a:txBody>
                  <a:tcPr/>
                </a:tc>
                <a:tc hMerge="1">
                  <a:txBody>
                    <a:bodyPr/>
                    <a:lstStyle/>
                    <a:p>
                      <a:endParaRPr lang="en-US"/>
                    </a:p>
                  </a:txBody>
                  <a:tcPr/>
                </a:tc>
                <a:tc hMerge="1">
                  <a:txBody>
                    <a:bodyPr/>
                    <a:lstStyle/>
                    <a:p>
                      <a:endParaRPr lang="en-US"/>
                    </a:p>
                  </a:txBody>
                  <a:tcPr/>
                </a:tc>
              </a:tr>
              <a:tr h="363326">
                <a:tc>
                  <a:txBody>
                    <a:bodyPr/>
                    <a:lstStyle/>
                    <a:p>
                      <a:pPr marL="342900" marR="0" lvl="0" indent="-342900">
                        <a:lnSpc>
                          <a:spcPct val="115000"/>
                        </a:lnSpc>
                        <a:spcBef>
                          <a:spcPts val="0"/>
                        </a:spcBef>
                        <a:spcAft>
                          <a:spcPts val="0"/>
                        </a:spcAft>
                        <a:buFont typeface="+mj-lt"/>
                        <a:buAutoNum type="alphaLcPeriod"/>
                      </a:pPr>
                      <a:r>
                        <a:rPr lang="en-US" sz="1100" b="0" dirty="0" smtClean="0">
                          <a:latin typeface="+mj-lt"/>
                        </a:rPr>
                        <a:t>Utilize geo-mapping  to make data driven decisions regarding the deployment of foot patrols (i.e. date, time</a:t>
                      </a:r>
                      <a:r>
                        <a:rPr lang="en-US" sz="1100" b="0" baseline="0" dirty="0" smtClean="0">
                          <a:latin typeface="+mj-lt"/>
                        </a:rPr>
                        <a:t> </a:t>
                      </a:r>
                      <a:r>
                        <a:rPr lang="en-US" sz="1100" b="0" dirty="0" smtClean="0">
                          <a:latin typeface="+mj-lt"/>
                        </a:rPr>
                        <a:t>and location of previous </a:t>
                      </a:r>
                      <a:r>
                        <a:rPr lang="en-US" sz="1100" b="0" baseline="0" dirty="0" smtClean="0">
                          <a:latin typeface="+mj-lt"/>
                        </a:rPr>
                        <a:t> service calls) </a:t>
                      </a:r>
                      <a:endParaRPr lang="en-US" sz="1100" b="0" dirty="0">
                        <a:effectLst/>
                        <a:latin typeface="+mj-lt"/>
                        <a:ea typeface="Calibri"/>
                        <a:cs typeface="Times New Roman"/>
                      </a:endParaRPr>
                    </a:p>
                  </a:txBody>
                  <a:tcPr marL="50775" marR="50775" marT="0" marB="0"/>
                </a:tc>
                <a:tc>
                  <a:txBody>
                    <a:bodyPr/>
                    <a:lstStyle/>
                    <a:p>
                      <a:pPr marL="0" marR="0">
                        <a:lnSpc>
                          <a:spcPct val="115000"/>
                        </a:lnSpc>
                        <a:spcBef>
                          <a:spcPts val="0"/>
                        </a:spcBef>
                        <a:spcAft>
                          <a:spcPts val="1000"/>
                        </a:spcAft>
                      </a:pPr>
                      <a:r>
                        <a:rPr lang="en-US" sz="1000" dirty="0" smtClean="0">
                          <a:effectLst/>
                          <a:latin typeface="+mj-lt"/>
                        </a:rPr>
                        <a:t>Representative maps completed</a:t>
                      </a:r>
                      <a:endParaRPr lang="en-US" sz="1000" dirty="0">
                        <a:effectLst/>
                        <a:latin typeface="+mj-lt"/>
                        <a:ea typeface="Calibri"/>
                        <a:cs typeface="Times New Roman"/>
                      </a:endParaRPr>
                    </a:p>
                  </a:txBody>
                  <a:tcPr marL="50775" marR="50775" marT="0" marB="0"/>
                </a:tc>
                <a:tc rowSpan="4">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000" dirty="0" smtClean="0">
                          <a:effectLst/>
                          <a:latin typeface="+mj-lt"/>
                        </a:rPr>
                        <a:t>The Polis Center, </a:t>
                      </a:r>
                      <a:r>
                        <a:rPr lang="en-US" sz="1000" baseline="0" dirty="0" smtClean="0">
                          <a:effectLst/>
                        </a:rPr>
                        <a:t>Indianapolis Metropolitan Police Department</a:t>
                      </a:r>
                      <a:r>
                        <a:rPr lang="en-US" sz="1000" baseline="0" dirty="0" smtClean="0">
                          <a:effectLst/>
                          <a:latin typeface="Calibri"/>
                          <a:cs typeface="Times New Roman"/>
                        </a:rPr>
                        <a:t>-</a:t>
                      </a:r>
                      <a:r>
                        <a:rPr lang="en-US" sz="1000" dirty="0" smtClean="0">
                          <a:effectLst/>
                          <a:latin typeface="+mj-lt"/>
                        </a:rPr>
                        <a:t>District CrimeWatch Coordinator, Neighborhood Associations, CrimeWatch</a:t>
                      </a:r>
                      <a:r>
                        <a:rPr lang="en-US" sz="1000" baseline="0" dirty="0" smtClean="0">
                          <a:effectLst/>
                          <a:latin typeface="+mj-lt"/>
                        </a:rPr>
                        <a:t> Block Clubs, Ten Point Coalition, Community,  Resurrection Partnership</a:t>
                      </a:r>
                      <a:endParaRPr lang="en-US" sz="1000" dirty="0">
                        <a:effectLst/>
                        <a:latin typeface="+mj-lt"/>
                        <a:ea typeface="Calibri"/>
                        <a:cs typeface="Times New Roman"/>
                      </a:endParaRPr>
                    </a:p>
                    <a:p>
                      <a:pPr marL="0" marR="0" algn="ctr">
                        <a:lnSpc>
                          <a:spcPct val="115000"/>
                        </a:lnSpc>
                        <a:spcBef>
                          <a:spcPts val="0"/>
                        </a:spcBef>
                        <a:spcAft>
                          <a:spcPts val="1000"/>
                        </a:spcAft>
                      </a:pPr>
                      <a:r>
                        <a:rPr lang="en-US" sz="1000" dirty="0">
                          <a:effectLst/>
                          <a:latin typeface="+mj-lt"/>
                        </a:rPr>
                        <a:t> </a:t>
                      </a:r>
                      <a:endParaRPr lang="en-US" sz="1000" dirty="0">
                        <a:effectLst/>
                        <a:latin typeface="+mj-lt"/>
                        <a:ea typeface="Calibri"/>
                        <a:cs typeface="Times New Roman"/>
                      </a:endParaRPr>
                    </a:p>
                  </a:txBody>
                  <a:tcPr marL="50775" marR="50775" marT="0" marB="0"/>
                </a:tc>
                <a:tc rowSpan="4">
                  <a:txBody>
                    <a:bodyPr/>
                    <a:lstStyle/>
                    <a:p>
                      <a:pPr marL="0" marR="0">
                        <a:lnSpc>
                          <a:spcPct val="115000"/>
                        </a:lnSpc>
                        <a:spcBef>
                          <a:spcPts val="0"/>
                        </a:spcBef>
                        <a:spcAft>
                          <a:spcPts val="1000"/>
                        </a:spcAft>
                      </a:pPr>
                      <a:r>
                        <a:rPr lang="en-US" sz="1000" dirty="0">
                          <a:effectLst/>
                          <a:latin typeface="+mj-lt"/>
                        </a:rPr>
                        <a:t> </a:t>
                      </a:r>
                      <a:r>
                        <a:rPr lang="en-US" sz="1000" dirty="0" smtClean="0">
                          <a:effectLst/>
                          <a:latin typeface="+mj-lt"/>
                        </a:rPr>
                        <a:t>Year 1-5</a:t>
                      </a:r>
                      <a:endParaRPr lang="en-US" sz="1000" dirty="0">
                        <a:effectLst/>
                        <a:latin typeface="+mj-lt"/>
                        <a:ea typeface="Calibri"/>
                        <a:cs typeface="Times New Roman"/>
                      </a:endParaRPr>
                    </a:p>
                    <a:p>
                      <a:pPr marL="0" marR="0">
                        <a:lnSpc>
                          <a:spcPct val="115000"/>
                        </a:lnSpc>
                        <a:spcBef>
                          <a:spcPts val="0"/>
                        </a:spcBef>
                        <a:spcAft>
                          <a:spcPts val="1000"/>
                        </a:spcAft>
                      </a:pPr>
                      <a:r>
                        <a:rPr lang="en-US" sz="1000" dirty="0">
                          <a:effectLst/>
                          <a:latin typeface="+mj-lt"/>
                        </a:rPr>
                        <a:t> </a:t>
                      </a:r>
                      <a:endParaRPr lang="en-US" sz="1000" dirty="0">
                        <a:effectLst/>
                        <a:latin typeface="+mj-lt"/>
                        <a:ea typeface="Calibri"/>
                        <a:cs typeface="Times New Roman"/>
                      </a:endParaRPr>
                    </a:p>
                  </a:txBody>
                  <a:tcPr marL="50775" marR="50775" marT="0" marB="0"/>
                </a:tc>
              </a:tr>
              <a:tr h="544989">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lphaLcPeriod" startAt="2"/>
                        <a:tabLst/>
                        <a:defRPr/>
                      </a:pPr>
                      <a:r>
                        <a:rPr lang="en-US" sz="1100" b="0" dirty="0" smtClean="0">
                          <a:effectLst/>
                          <a:latin typeface="+mj-lt"/>
                        </a:rPr>
                        <a:t>Utilize citizens,</a:t>
                      </a:r>
                      <a:r>
                        <a:rPr lang="en-US" sz="1100" b="0" baseline="0" dirty="0" smtClean="0">
                          <a:effectLst/>
                          <a:latin typeface="+mj-lt"/>
                        </a:rPr>
                        <a:t> including business owners</a:t>
                      </a:r>
                      <a:r>
                        <a:rPr lang="en-US" sz="1100" b="0" dirty="0" smtClean="0">
                          <a:effectLst/>
                          <a:latin typeface="+mj-lt"/>
                        </a:rPr>
                        <a:t> to identify priority areas for foot patrols</a:t>
                      </a:r>
                      <a:r>
                        <a:rPr lang="en-US" sz="1100" b="0" baseline="0" dirty="0" smtClean="0">
                          <a:effectLst/>
                          <a:latin typeface="+mj-lt"/>
                        </a:rPr>
                        <a:t> by conducting a community survey and inviting participation in planning sessions  </a:t>
                      </a:r>
                    </a:p>
                    <a:p>
                      <a:pPr marL="342900" marR="0" lvl="0" indent="-342900" algn="l" defTabSz="914400" rtl="0" eaLnBrk="1" fontAlgn="auto" latinLnBrk="0" hangingPunct="1">
                        <a:lnSpc>
                          <a:spcPct val="115000"/>
                        </a:lnSpc>
                        <a:spcBef>
                          <a:spcPts val="0"/>
                        </a:spcBef>
                        <a:spcAft>
                          <a:spcPts val="0"/>
                        </a:spcAft>
                        <a:buClrTx/>
                        <a:buSzTx/>
                        <a:buFont typeface="+mj-lt"/>
                        <a:buAutoNum type="alphaLcPeriod" startAt="2"/>
                        <a:tabLst/>
                        <a:defRPr/>
                      </a:pPr>
                      <a:endParaRPr lang="en-US" sz="1000" b="0" dirty="0" smtClean="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ea typeface="Calibri"/>
                          <a:cs typeface="Times New Roman"/>
                        </a:rPr>
                        <a:t>Community survey conducted and priority</a:t>
                      </a:r>
                      <a:r>
                        <a:rPr lang="en-US" sz="1000" baseline="0" dirty="0" smtClean="0">
                          <a:effectLst/>
                          <a:latin typeface="+mj-lt"/>
                          <a:ea typeface="Calibri"/>
                          <a:cs typeface="Times New Roman"/>
                        </a:rPr>
                        <a:t> areas identified</a:t>
                      </a:r>
                      <a:endParaRPr lang="en-US" sz="1000" dirty="0">
                        <a:effectLst/>
                        <a:latin typeface="+mj-lt"/>
                        <a:ea typeface="Calibri"/>
                        <a:cs typeface="Times New Roman"/>
                      </a:endParaRPr>
                    </a:p>
                  </a:txBody>
                  <a:tcPr marL="50715" marR="50715" marT="0" marB="0"/>
                </a:tc>
                <a:tc vMerge="1">
                  <a:txBody>
                    <a:bodyPr/>
                    <a:lstStyle/>
                    <a:p>
                      <a:endParaRPr lang="en-US" sz="1000" dirty="0">
                        <a:latin typeface="+mj-lt"/>
                      </a:endParaRPr>
                    </a:p>
                  </a:txBody>
                  <a:tcPr marL="50715" marR="50715" marT="0" marB="0"/>
                </a:tc>
                <a:tc vMerge="1">
                  <a:txBody>
                    <a:bodyPr/>
                    <a:lstStyle/>
                    <a:p>
                      <a:endParaRPr lang="en-US" sz="1000" dirty="0">
                        <a:latin typeface="+mj-lt"/>
                      </a:endParaRPr>
                    </a:p>
                  </a:txBody>
                  <a:tcPr marL="50715" marR="50715" marT="0" marB="0"/>
                </a:tc>
              </a:tr>
              <a:tr h="544989">
                <a:tc>
                  <a:txBody>
                    <a:bodyPr/>
                    <a:lstStyle/>
                    <a:p>
                      <a:pPr marL="342900" marR="0" lvl="0" indent="-342900">
                        <a:lnSpc>
                          <a:spcPct val="115000"/>
                        </a:lnSpc>
                        <a:spcBef>
                          <a:spcPts val="0"/>
                        </a:spcBef>
                        <a:spcAft>
                          <a:spcPts val="0"/>
                        </a:spcAft>
                        <a:buFont typeface="+mj-lt"/>
                        <a:buAutoNum type="alphaLcPeriod" startAt="3"/>
                      </a:pPr>
                      <a:r>
                        <a:rPr lang="en-US" sz="1100" b="0" u="none" dirty="0" smtClean="0">
                          <a:effectLst/>
                          <a:latin typeface="+mj-lt"/>
                        </a:rPr>
                        <a:t>Expand law enforcement to community through the recruitment of citizen volunteers to assist with foot patrols</a:t>
                      </a:r>
                      <a:endParaRPr lang="en-US" sz="1100" b="0" u="none" dirty="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kern="1200" dirty="0" smtClean="0">
                          <a:solidFill>
                            <a:schemeClr val="dk1"/>
                          </a:solidFill>
                          <a:effectLst/>
                          <a:latin typeface="+mj-lt"/>
                          <a:ea typeface="Calibri"/>
                          <a:cs typeface="Times New Roman"/>
                        </a:rPr>
                        <a:t>Increased number of foot patrols</a:t>
                      </a:r>
                      <a:endParaRPr lang="en-US" sz="1000" kern="1200" dirty="0">
                        <a:solidFill>
                          <a:schemeClr val="dk1"/>
                        </a:solidFill>
                        <a:effectLst/>
                        <a:latin typeface="+mj-lt"/>
                        <a:ea typeface="Calibri"/>
                        <a:cs typeface="Times New Roman"/>
                      </a:endParaRPr>
                    </a:p>
                  </a:txBody>
                  <a:tcPr marL="50715" marR="50715" marT="0" marB="0"/>
                </a:tc>
                <a:tc vMerge="1">
                  <a:txBody>
                    <a:bodyPr/>
                    <a:lstStyle/>
                    <a:p>
                      <a:pPr marL="0" marR="0">
                        <a:lnSpc>
                          <a:spcPct val="115000"/>
                        </a:lnSpc>
                        <a:spcBef>
                          <a:spcPts val="0"/>
                        </a:spcBef>
                        <a:spcAft>
                          <a:spcPts val="1000"/>
                        </a:spcAft>
                      </a:pPr>
                      <a:endParaRPr lang="en-US" sz="1000" dirty="0">
                        <a:effectLst/>
                        <a:latin typeface="+mj-lt"/>
                        <a:ea typeface="Calibri"/>
                        <a:cs typeface="Times New Roman"/>
                      </a:endParaRPr>
                    </a:p>
                  </a:txBody>
                  <a:tcPr marL="50715" marR="50715" marT="0" marB="0"/>
                </a:tc>
                <a:tc vMerge="1">
                  <a:txBody>
                    <a:bodyPr/>
                    <a:lstStyle/>
                    <a:p>
                      <a:pPr marL="0" marR="0">
                        <a:lnSpc>
                          <a:spcPct val="115000"/>
                        </a:lnSpc>
                        <a:spcBef>
                          <a:spcPts val="0"/>
                        </a:spcBef>
                        <a:spcAft>
                          <a:spcPts val="1000"/>
                        </a:spcAft>
                      </a:pPr>
                      <a:endParaRPr lang="en-US" sz="1000" dirty="0">
                        <a:effectLst/>
                        <a:latin typeface="+mj-lt"/>
                        <a:ea typeface="Calibri"/>
                        <a:cs typeface="Times New Roman"/>
                      </a:endParaRPr>
                    </a:p>
                  </a:txBody>
                  <a:tcPr marL="50715" marR="50715" marT="0" marB="0"/>
                </a:tc>
              </a:tr>
              <a:tr h="544989">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lphaLcPeriod" startAt="4"/>
                        <a:tabLst/>
                        <a:defRPr/>
                      </a:pPr>
                      <a:r>
                        <a:rPr lang="en-US" sz="1100" b="0" u="sng" dirty="0" smtClean="0">
                          <a:effectLst/>
                          <a:latin typeface="+mj-lt"/>
                        </a:rPr>
                        <a:t>Advocate</a:t>
                      </a:r>
                      <a:r>
                        <a:rPr lang="en-US" sz="1100" b="0" dirty="0" smtClean="0">
                          <a:effectLst/>
                          <a:latin typeface="+mj-lt"/>
                        </a:rPr>
                        <a:t> for “common sense” district lines that allow residents and business owners to be served by police stations in closest proximity</a:t>
                      </a:r>
                      <a:endParaRPr lang="en-US" sz="1100" b="0" dirty="0" smtClean="0">
                        <a:effectLst/>
                        <a:latin typeface="+mj-lt"/>
                        <a:ea typeface="Calibri"/>
                        <a:cs typeface="Times New Roman"/>
                      </a:endParaRPr>
                    </a:p>
                  </a:txBody>
                  <a:tcPr marL="50715" marR="50715" marT="0" marB="0"/>
                </a:tc>
                <a:tc>
                  <a:txBody>
                    <a:bodyPr/>
                    <a:lstStyle/>
                    <a:p>
                      <a:pPr marL="0" marR="0">
                        <a:lnSpc>
                          <a:spcPct val="115000"/>
                        </a:lnSpc>
                        <a:spcBef>
                          <a:spcPts val="0"/>
                        </a:spcBef>
                        <a:spcAft>
                          <a:spcPts val="1000"/>
                        </a:spcAft>
                      </a:pPr>
                      <a:r>
                        <a:rPr lang="en-US" sz="1000" dirty="0" smtClean="0">
                          <a:effectLst/>
                          <a:latin typeface="+mj-lt"/>
                          <a:ea typeface="Calibri"/>
                          <a:cs typeface="Times New Roman"/>
                        </a:rPr>
                        <a:t>Increased response rate</a:t>
                      </a:r>
                      <a:endParaRPr lang="en-US" sz="1000" dirty="0">
                        <a:effectLst/>
                        <a:latin typeface="+mj-lt"/>
                        <a:ea typeface="Calibri"/>
                        <a:cs typeface="Times New Roman"/>
                      </a:endParaRPr>
                    </a:p>
                  </a:txBody>
                  <a:tcPr marL="50715" marR="50715" marT="0" marB="0"/>
                </a:tc>
                <a:tc vMerge="1">
                  <a:txBody>
                    <a:bodyPr/>
                    <a:lstStyle/>
                    <a:p>
                      <a:endParaRPr lang="en-US" sz="1000" dirty="0">
                        <a:latin typeface="+mj-lt"/>
                      </a:endParaRPr>
                    </a:p>
                  </a:txBody>
                  <a:tcPr marL="50715" marR="50715" marT="0" marB="0"/>
                </a:tc>
                <a:tc vMerge="1">
                  <a:txBody>
                    <a:bodyPr/>
                    <a:lstStyle/>
                    <a:p>
                      <a:endParaRPr lang="en-US" sz="1000" dirty="0">
                        <a:latin typeface="+mj-lt"/>
                      </a:endParaRPr>
                    </a:p>
                  </a:txBody>
                  <a:tcPr marL="50715" marR="50715" marT="0" marB="0"/>
                </a:tc>
              </a:tr>
            </a:tbl>
          </a:graphicData>
        </a:graphic>
      </p:graphicFrame>
      <p:sp>
        <p:nvSpPr>
          <p:cNvPr id="10" name="Title 8"/>
          <p:cNvSpPr txBox="1">
            <a:spLocks/>
          </p:cNvSpPr>
          <p:nvPr/>
        </p:nvSpPr>
        <p:spPr>
          <a:xfrm>
            <a:off x="304800" y="342900"/>
            <a:ext cx="3295650" cy="14058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dirty="0" smtClean="0"/>
              <a:t>Suppression</a:t>
            </a:r>
            <a:br>
              <a:rPr lang="en-US" sz="2800" dirty="0" smtClean="0"/>
            </a:br>
            <a:r>
              <a:rPr lang="en-US" sz="1200" dirty="0" smtClean="0">
                <a:cs typeface="Arial" panose="020B0604020202020204" pitchFamily="34" charset="0"/>
              </a:rPr>
              <a:t>Connecting communities and improving relations with local law enforcement to develop more effective community policing methods</a:t>
            </a:r>
            <a:endParaRPr lang="en-US" sz="1200" dirty="0"/>
          </a:p>
        </p:txBody>
      </p:sp>
      <p:sp>
        <p:nvSpPr>
          <p:cNvPr id="5" name="Slide Number Placeholder 4"/>
          <p:cNvSpPr>
            <a:spLocks noGrp="1"/>
          </p:cNvSpPr>
          <p:nvPr>
            <p:ph type="sldNum" sz="quarter" idx="12"/>
          </p:nvPr>
        </p:nvSpPr>
        <p:spPr/>
        <p:txBody>
          <a:bodyPr/>
          <a:lstStyle/>
          <a:p>
            <a:fld id="{2203AD2E-D384-4AB1-8556-C3617B8811CB}" type="slidenum">
              <a:rPr lang="en-US" smtClean="0"/>
              <a:t>21</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342899"/>
            <a:ext cx="2072640" cy="1554480"/>
          </a:xfrm>
          <a:prstGeom prst="rect">
            <a:avLst/>
          </a:prstGeom>
        </p:spPr>
      </p:pic>
    </p:spTree>
    <p:extLst>
      <p:ext uri="{BB962C8B-B14F-4D97-AF65-F5344CB8AC3E}">
        <p14:creationId xmlns:p14="http://schemas.microsoft.com/office/powerpoint/2010/main" val="4226811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9758219"/>
              </p:ext>
            </p:extLst>
          </p:nvPr>
        </p:nvGraphicFramePr>
        <p:xfrm>
          <a:off x="276226" y="2286000"/>
          <a:ext cx="6305549" cy="4921135"/>
        </p:xfrm>
        <a:graphic>
          <a:graphicData uri="http://schemas.openxmlformats.org/drawingml/2006/table">
            <a:tbl>
              <a:tblPr firstRow="1" firstCol="1" bandRow="1">
                <a:tableStyleId>{5C22544A-7EE6-4342-B048-85BDC9FD1C3A}</a:tableStyleId>
              </a:tblPr>
              <a:tblGrid>
                <a:gridCol w="3266549"/>
                <a:gridCol w="1013000"/>
                <a:gridCol w="1013000"/>
                <a:gridCol w="1013000"/>
              </a:tblGrid>
              <a:tr h="363326">
                <a:tc>
                  <a:txBody>
                    <a:bodyPr/>
                    <a:lstStyle/>
                    <a:p>
                      <a:pPr marL="0" marR="0">
                        <a:lnSpc>
                          <a:spcPct val="115000"/>
                        </a:lnSpc>
                        <a:spcBef>
                          <a:spcPts val="0"/>
                        </a:spcBef>
                        <a:spcAft>
                          <a:spcPts val="1000"/>
                        </a:spcAft>
                      </a:pPr>
                      <a:r>
                        <a:rPr lang="en-US" sz="1000" dirty="0">
                          <a:effectLst/>
                        </a:rPr>
                        <a:t> </a:t>
                      </a:r>
                      <a:endParaRPr lang="en-US" sz="800" dirty="0">
                        <a:effectLst/>
                        <a:latin typeface="Calibri"/>
                        <a:ea typeface="Calibri"/>
                        <a:cs typeface="Times New Roman"/>
                      </a:endParaRPr>
                    </a:p>
                  </a:txBody>
                  <a:tcPr marL="50775" marR="50775" marT="0" marB="0"/>
                </a:tc>
                <a:tc>
                  <a:txBody>
                    <a:bodyPr/>
                    <a:lstStyle/>
                    <a:p>
                      <a:pPr marL="0" marR="0" algn="ctr">
                        <a:lnSpc>
                          <a:spcPct val="115000"/>
                        </a:lnSpc>
                        <a:spcBef>
                          <a:spcPts val="0"/>
                        </a:spcBef>
                        <a:spcAft>
                          <a:spcPts val="1000"/>
                        </a:spcAft>
                      </a:pPr>
                      <a:r>
                        <a:rPr lang="en-US" sz="1000" dirty="0">
                          <a:effectLst/>
                          <a:latin typeface="+mj-lt"/>
                        </a:rPr>
                        <a:t>Performance Measures</a:t>
                      </a:r>
                      <a:endParaRPr lang="en-US" sz="1000" dirty="0">
                        <a:effectLst/>
                        <a:latin typeface="+mj-lt"/>
                        <a:ea typeface="Calibri"/>
                        <a:cs typeface="Times New Roman"/>
                      </a:endParaRPr>
                    </a:p>
                  </a:txBody>
                  <a:tcPr marL="50775" marR="50775" marT="0" marB="0"/>
                </a:tc>
                <a:tc>
                  <a:txBody>
                    <a:bodyPr/>
                    <a:lstStyle/>
                    <a:p>
                      <a:pPr marL="0" marR="0" algn="ctr">
                        <a:lnSpc>
                          <a:spcPct val="115000"/>
                        </a:lnSpc>
                        <a:spcBef>
                          <a:spcPts val="0"/>
                        </a:spcBef>
                        <a:spcAft>
                          <a:spcPts val="1000"/>
                        </a:spcAft>
                      </a:pPr>
                      <a:r>
                        <a:rPr lang="en-US" sz="1000" dirty="0">
                          <a:effectLst/>
                          <a:latin typeface="+mj-lt"/>
                        </a:rPr>
                        <a:t>Potential Partners</a:t>
                      </a:r>
                      <a:endParaRPr lang="en-US" sz="1000" dirty="0">
                        <a:effectLst/>
                        <a:latin typeface="+mj-lt"/>
                        <a:ea typeface="Calibri"/>
                        <a:cs typeface="Times New Roman"/>
                      </a:endParaRPr>
                    </a:p>
                  </a:txBody>
                  <a:tcPr marL="50775" marR="50775" marT="0" marB="0"/>
                </a:tc>
                <a:tc>
                  <a:txBody>
                    <a:bodyPr/>
                    <a:lstStyle/>
                    <a:p>
                      <a:pPr marL="0" marR="0" algn="ctr">
                        <a:lnSpc>
                          <a:spcPct val="115000"/>
                        </a:lnSpc>
                        <a:spcBef>
                          <a:spcPts val="0"/>
                        </a:spcBef>
                        <a:spcAft>
                          <a:spcPts val="1000"/>
                        </a:spcAft>
                      </a:pPr>
                      <a:r>
                        <a:rPr lang="en-US" sz="1000" dirty="0">
                          <a:effectLst/>
                          <a:latin typeface="+mj-lt"/>
                        </a:rPr>
                        <a:t>Timeline</a:t>
                      </a:r>
                      <a:endParaRPr lang="en-US" sz="1000" dirty="0">
                        <a:effectLst/>
                        <a:latin typeface="+mj-lt"/>
                        <a:ea typeface="Calibri"/>
                        <a:cs typeface="Times New Roman"/>
                      </a:endParaRPr>
                    </a:p>
                  </a:txBody>
                  <a:tcPr marL="50775" marR="50775" marT="0" marB="0"/>
                </a:tc>
              </a:tr>
              <a:tr h="181663">
                <a:tc gridSpan="4">
                  <a:txBody>
                    <a:bodyPr/>
                    <a:lstStyle/>
                    <a:p>
                      <a:pPr marL="228600" marR="0" indent="-228600">
                        <a:lnSpc>
                          <a:spcPct val="115000"/>
                        </a:lnSpc>
                        <a:spcBef>
                          <a:spcPts val="0"/>
                        </a:spcBef>
                        <a:spcAft>
                          <a:spcPts val="1000"/>
                        </a:spcAft>
                        <a:buFont typeface="+mj-lt"/>
                        <a:buAutoNum type="arabicPeriod" startAt="4"/>
                      </a:pPr>
                      <a:r>
                        <a:rPr lang="en-US" sz="1200" b="0" dirty="0" smtClean="0">
                          <a:solidFill>
                            <a:schemeClr val="tx1"/>
                          </a:solidFill>
                          <a:effectLst/>
                          <a:latin typeface="+mj-lt"/>
                        </a:rPr>
                        <a:t>Ensure law enforcement officers are culturally competent:</a:t>
                      </a:r>
                      <a:endParaRPr lang="en-US" sz="1200" b="0" dirty="0">
                        <a:solidFill>
                          <a:schemeClr val="tx1"/>
                        </a:solidFill>
                        <a:effectLst/>
                        <a:latin typeface="+mj-lt"/>
                        <a:ea typeface="Calibri"/>
                        <a:cs typeface="Times New Roman"/>
                      </a:endParaRPr>
                    </a:p>
                  </a:txBody>
                  <a:tcPr marL="50775" marR="50775" marT="0" marB="0"/>
                </a:tc>
                <a:tc hMerge="1">
                  <a:txBody>
                    <a:bodyPr/>
                    <a:lstStyle/>
                    <a:p>
                      <a:endParaRPr lang="en-US"/>
                    </a:p>
                  </a:txBody>
                  <a:tcPr/>
                </a:tc>
                <a:tc hMerge="1">
                  <a:txBody>
                    <a:bodyPr/>
                    <a:lstStyle/>
                    <a:p>
                      <a:endParaRPr lang="en-US"/>
                    </a:p>
                  </a:txBody>
                  <a:tcPr/>
                </a:tc>
                <a:tc hMerge="1">
                  <a:txBody>
                    <a:bodyPr/>
                    <a:lstStyle/>
                    <a:p>
                      <a:endParaRPr lang="en-US"/>
                    </a:p>
                  </a:txBody>
                  <a:tcPr/>
                </a:tc>
              </a:tr>
              <a:tr h="1055211">
                <a:tc>
                  <a:txBody>
                    <a:bodyPr/>
                    <a:lstStyle/>
                    <a:p>
                      <a:pPr marL="342900" marR="0" lvl="0" indent="-342900">
                        <a:lnSpc>
                          <a:spcPct val="115000"/>
                        </a:lnSpc>
                        <a:spcBef>
                          <a:spcPts val="0"/>
                        </a:spcBef>
                        <a:spcAft>
                          <a:spcPts val="0"/>
                        </a:spcAft>
                        <a:buFont typeface="+mj-lt"/>
                        <a:buAutoNum type="alphaLcPeriod"/>
                      </a:pPr>
                      <a:r>
                        <a:rPr lang="en-US" sz="1100" b="0" dirty="0" smtClean="0">
                          <a:effectLst/>
                          <a:latin typeface="+mj-lt"/>
                        </a:rPr>
                        <a:t>Establish a “Charm School” </a:t>
                      </a:r>
                      <a:r>
                        <a:rPr lang="en-US" sz="1100" b="0" dirty="0">
                          <a:effectLst/>
                          <a:latin typeface="+mj-lt"/>
                        </a:rPr>
                        <a:t>for </a:t>
                      </a:r>
                      <a:r>
                        <a:rPr lang="en-US" sz="1100" b="0" dirty="0" smtClean="0">
                          <a:effectLst/>
                          <a:latin typeface="+mj-lt"/>
                        </a:rPr>
                        <a:t>law enforcement officers</a:t>
                      </a:r>
                      <a:r>
                        <a:rPr lang="en-US" sz="1100" b="0" baseline="0" dirty="0">
                          <a:effectLst/>
                          <a:latin typeface="+mj-lt"/>
                        </a:rPr>
                        <a:t> </a:t>
                      </a:r>
                      <a:r>
                        <a:rPr lang="en-US" sz="1100" b="0" baseline="0" dirty="0" smtClean="0">
                          <a:effectLst/>
                          <a:latin typeface="+mj-lt"/>
                        </a:rPr>
                        <a:t>with c</a:t>
                      </a:r>
                      <a:r>
                        <a:rPr lang="en-US" sz="1100" b="0" dirty="0" smtClean="0">
                          <a:effectLst/>
                          <a:latin typeface="+mj-lt"/>
                        </a:rPr>
                        <a:t>lasses taught by civilians,</a:t>
                      </a:r>
                      <a:r>
                        <a:rPr lang="en-US" sz="1100" b="0" baseline="0" dirty="0" smtClean="0">
                          <a:effectLst/>
                          <a:latin typeface="+mj-lt"/>
                        </a:rPr>
                        <a:t> </a:t>
                      </a:r>
                      <a:r>
                        <a:rPr lang="en-US" sz="1100" b="0" dirty="0" smtClean="0">
                          <a:effectLst/>
                          <a:latin typeface="+mj-lt"/>
                        </a:rPr>
                        <a:t>college professionals</a:t>
                      </a:r>
                      <a:r>
                        <a:rPr lang="en-US" sz="1100" b="0" baseline="0" dirty="0" smtClean="0">
                          <a:effectLst/>
                          <a:latin typeface="+mj-lt"/>
                        </a:rPr>
                        <a:t> and members of </a:t>
                      </a:r>
                      <a:r>
                        <a:rPr lang="en-US" sz="1100" b="0" dirty="0" smtClean="0">
                          <a:effectLst/>
                          <a:latin typeface="+mj-lt"/>
                        </a:rPr>
                        <a:t>social service organizations</a:t>
                      </a:r>
                      <a:endParaRPr lang="en-US" sz="1100" b="0" dirty="0">
                        <a:effectLst/>
                        <a:latin typeface="+mj-lt"/>
                      </a:endParaRPr>
                    </a:p>
                  </a:txBody>
                  <a:tcPr marL="50775" marR="50775" marT="0" marB="0"/>
                </a:tc>
                <a:tc>
                  <a:txBody>
                    <a:bodyPr/>
                    <a:lstStyle/>
                    <a:p>
                      <a:pPr marL="0" marR="0">
                        <a:lnSpc>
                          <a:spcPct val="115000"/>
                        </a:lnSpc>
                        <a:spcBef>
                          <a:spcPts val="0"/>
                        </a:spcBef>
                        <a:spcAft>
                          <a:spcPts val="1000"/>
                        </a:spcAft>
                      </a:pPr>
                      <a:r>
                        <a:rPr lang="en-US" sz="1000" dirty="0" smtClean="0">
                          <a:effectLst/>
                          <a:latin typeface="+mj-lt"/>
                        </a:rPr>
                        <a:t>Charm School graduates</a:t>
                      </a:r>
                      <a:endParaRPr lang="en-US" sz="1000" dirty="0">
                        <a:effectLst/>
                        <a:latin typeface="+mj-lt"/>
                        <a:ea typeface="Calibri"/>
                        <a:cs typeface="Times New Roman"/>
                      </a:endParaRPr>
                    </a:p>
                  </a:txBody>
                  <a:tcPr marL="50775" marR="50775" marT="0" marB="0"/>
                </a:tc>
                <a:tc>
                  <a:txBody>
                    <a:bodyPr/>
                    <a:lstStyle/>
                    <a:p>
                      <a:pPr marL="0" marR="0">
                        <a:lnSpc>
                          <a:spcPct val="115000"/>
                        </a:lnSpc>
                        <a:spcBef>
                          <a:spcPts val="0"/>
                        </a:spcBef>
                        <a:spcAft>
                          <a:spcPts val="1000"/>
                        </a:spcAft>
                      </a:pPr>
                      <a:r>
                        <a:rPr lang="en-US" sz="1000" dirty="0">
                          <a:effectLst/>
                          <a:latin typeface="+mj-lt"/>
                        </a:rPr>
                        <a:t> </a:t>
                      </a:r>
                      <a:r>
                        <a:rPr lang="en-US" sz="1000" dirty="0" smtClean="0">
                          <a:effectLst/>
                          <a:latin typeface="+mj-lt"/>
                        </a:rPr>
                        <a:t>IMPD, Marion County Faith and Community Based organizations</a:t>
                      </a:r>
                      <a:endParaRPr lang="en-US" sz="1000" dirty="0">
                        <a:effectLst/>
                        <a:latin typeface="+mj-lt"/>
                        <a:ea typeface="Calibri"/>
                        <a:cs typeface="Times New Roman"/>
                      </a:endParaRPr>
                    </a:p>
                  </a:txBody>
                  <a:tcPr marL="50775" marR="50775" marT="0" marB="0"/>
                </a:tc>
                <a:tc rowSpan="5">
                  <a:txBody>
                    <a:bodyPr/>
                    <a:lstStyle/>
                    <a:p>
                      <a:pPr marL="0" marR="0">
                        <a:lnSpc>
                          <a:spcPct val="115000"/>
                        </a:lnSpc>
                        <a:spcBef>
                          <a:spcPts val="0"/>
                        </a:spcBef>
                        <a:spcAft>
                          <a:spcPts val="1000"/>
                        </a:spcAft>
                      </a:pPr>
                      <a:r>
                        <a:rPr lang="en-US" sz="1000" dirty="0">
                          <a:effectLst/>
                          <a:latin typeface="+mj-lt"/>
                        </a:rPr>
                        <a:t> </a:t>
                      </a:r>
                      <a:r>
                        <a:rPr lang="en-US" sz="1000" dirty="0" smtClean="0">
                          <a:effectLst/>
                          <a:latin typeface="+mj-lt"/>
                        </a:rPr>
                        <a:t>Year 3-5</a:t>
                      </a:r>
                      <a:endParaRPr lang="en-US" sz="1000" dirty="0">
                        <a:effectLst/>
                        <a:latin typeface="+mj-lt"/>
                        <a:ea typeface="Calibri"/>
                        <a:cs typeface="Times New Roman"/>
                      </a:endParaRPr>
                    </a:p>
                  </a:txBody>
                  <a:tcPr marL="50775" marR="50775" marT="0" marB="0"/>
                </a:tc>
              </a:tr>
              <a:tr h="363326">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lphaLcPeriod" startAt="2"/>
                        <a:tabLst/>
                        <a:defRPr/>
                      </a:pPr>
                      <a:r>
                        <a:rPr lang="en-US" sz="1100" b="0" kern="1200" dirty="0" smtClean="0">
                          <a:solidFill>
                            <a:schemeClr val="lt1"/>
                          </a:solidFill>
                          <a:effectLst/>
                          <a:latin typeface="+mj-lt"/>
                          <a:ea typeface="+mn-ea"/>
                          <a:cs typeface="+mn-cs"/>
                        </a:rPr>
                        <a:t>Provide continuing education to current law enforcement through mandatory interactive training on the culture of the community, current trends and changes </a:t>
                      </a:r>
                      <a:endParaRPr lang="en-US" sz="1100" b="0" dirty="0">
                        <a:effectLst/>
                        <a:latin typeface="+mj-lt"/>
                        <a:ea typeface="Calibri"/>
                        <a:cs typeface="Times New Roman"/>
                      </a:endParaRPr>
                    </a:p>
                  </a:txBody>
                  <a:tcPr marL="50775" marR="50775" marT="0" marB="0"/>
                </a:tc>
                <a:tc>
                  <a:txBody>
                    <a:bodyPr/>
                    <a:lstStyle/>
                    <a:p>
                      <a:pPr marL="0" marR="0">
                        <a:lnSpc>
                          <a:spcPct val="115000"/>
                        </a:lnSpc>
                        <a:spcBef>
                          <a:spcPts val="0"/>
                        </a:spcBef>
                        <a:spcAft>
                          <a:spcPts val="1000"/>
                        </a:spcAft>
                      </a:pPr>
                      <a:r>
                        <a:rPr lang="en-US" sz="1000" dirty="0" smtClean="0">
                          <a:effectLst/>
                          <a:latin typeface="+mj-lt"/>
                          <a:ea typeface="Calibri"/>
                          <a:cs typeface="Times New Roman"/>
                        </a:rPr>
                        <a:t>Training completed</a:t>
                      </a:r>
                      <a:endParaRPr lang="en-US" sz="1000" dirty="0">
                        <a:effectLst/>
                        <a:latin typeface="+mj-lt"/>
                        <a:ea typeface="Calibri"/>
                        <a:cs typeface="Times New Roman"/>
                      </a:endParaRPr>
                    </a:p>
                  </a:txBody>
                  <a:tcPr marL="50775" marR="50775" marT="0" marB="0"/>
                </a:tc>
                <a:tc>
                  <a:txBody>
                    <a:bodyPr/>
                    <a:lstStyle/>
                    <a:p>
                      <a:pPr marL="0" marR="0">
                        <a:lnSpc>
                          <a:spcPct val="115000"/>
                        </a:lnSpc>
                        <a:spcBef>
                          <a:spcPts val="0"/>
                        </a:spcBef>
                        <a:spcAft>
                          <a:spcPts val="1000"/>
                        </a:spcAft>
                      </a:pPr>
                      <a:r>
                        <a:rPr lang="en-US" sz="1000" baseline="0" dirty="0" smtClean="0">
                          <a:effectLst/>
                        </a:rPr>
                        <a:t>Indianapolis Metropolitan Police Department</a:t>
                      </a:r>
                      <a:endParaRPr lang="en-US" sz="1000" dirty="0">
                        <a:effectLst/>
                        <a:latin typeface="Calibri"/>
                        <a:ea typeface="Calibri"/>
                        <a:cs typeface="Times New Roman"/>
                      </a:endParaRPr>
                    </a:p>
                  </a:txBody>
                  <a:tcPr marL="50775" marR="50775" marT="0" marB="0"/>
                </a:tc>
                <a:tc vMerge="1">
                  <a:txBody>
                    <a:bodyPr/>
                    <a:lstStyle/>
                    <a:p>
                      <a:pPr marL="0" marR="0">
                        <a:lnSpc>
                          <a:spcPct val="115000"/>
                        </a:lnSpc>
                        <a:spcBef>
                          <a:spcPts val="0"/>
                        </a:spcBef>
                        <a:spcAft>
                          <a:spcPts val="1000"/>
                        </a:spcAft>
                      </a:pPr>
                      <a:endParaRPr lang="en-US" sz="1000" dirty="0">
                        <a:effectLst/>
                        <a:latin typeface="+mj-lt"/>
                        <a:ea typeface="Calibri"/>
                        <a:cs typeface="Times New Roman"/>
                      </a:endParaRPr>
                    </a:p>
                  </a:txBody>
                  <a:tcPr marL="50775" marR="50775" marT="0" marB="0"/>
                </a:tc>
              </a:tr>
              <a:tr h="363326">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lphaLcPeriod" startAt="3"/>
                        <a:tabLst/>
                        <a:defRPr/>
                      </a:pPr>
                      <a:r>
                        <a:rPr lang="en-US" sz="1100" b="0" dirty="0" smtClean="0">
                          <a:effectLst/>
                          <a:latin typeface="+mj-lt"/>
                        </a:rPr>
                        <a:t>Utilize teens to develop a dictionary of street terminology and annually update</a:t>
                      </a:r>
                      <a:r>
                        <a:rPr lang="en-US" sz="1100" b="0" baseline="0" dirty="0" smtClean="0">
                          <a:effectLst/>
                          <a:latin typeface="+mj-lt"/>
                        </a:rPr>
                        <a:t> </a:t>
                      </a:r>
                    </a:p>
                  </a:txBody>
                  <a:tcPr marL="50775" marR="50775" marT="0" marB="0"/>
                </a:tc>
                <a:tc>
                  <a:txBody>
                    <a:bodyPr/>
                    <a:lstStyle/>
                    <a:p>
                      <a:pPr marL="0" marR="0">
                        <a:lnSpc>
                          <a:spcPct val="115000"/>
                        </a:lnSpc>
                        <a:spcBef>
                          <a:spcPts val="0"/>
                        </a:spcBef>
                        <a:spcAft>
                          <a:spcPts val="1000"/>
                        </a:spcAft>
                      </a:pPr>
                      <a:r>
                        <a:rPr lang="en-US" sz="1000" dirty="0" smtClean="0">
                          <a:effectLst/>
                          <a:latin typeface="+mj-lt"/>
                          <a:ea typeface="Calibri"/>
                          <a:cs typeface="Times New Roman"/>
                        </a:rPr>
                        <a:t>Dictionary completed</a:t>
                      </a:r>
                      <a:endParaRPr lang="en-US" sz="1000" dirty="0">
                        <a:effectLst/>
                        <a:latin typeface="+mj-lt"/>
                        <a:ea typeface="Calibri"/>
                        <a:cs typeface="Times New Roman"/>
                      </a:endParaRPr>
                    </a:p>
                  </a:txBody>
                  <a:tcPr marL="50775" marR="50775" marT="0" marB="0"/>
                </a:tc>
                <a:tc rowSpan="2">
                  <a:txBody>
                    <a:bodyPr/>
                    <a:lstStyle/>
                    <a:p>
                      <a:pPr marL="0" marR="0">
                        <a:lnSpc>
                          <a:spcPct val="115000"/>
                        </a:lnSpc>
                        <a:spcBef>
                          <a:spcPts val="0"/>
                        </a:spcBef>
                        <a:spcAft>
                          <a:spcPts val="1000"/>
                        </a:spcAft>
                      </a:pPr>
                      <a:r>
                        <a:rPr lang="en-US" sz="1000" dirty="0" smtClean="0">
                          <a:effectLst/>
                          <a:latin typeface="+mj-lt"/>
                          <a:ea typeface="Calibri"/>
                          <a:cs typeface="Times New Roman"/>
                        </a:rPr>
                        <a:t>YouthBuild Indy, Public</a:t>
                      </a:r>
                      <a:r>
                        <a:rPr lang="en-US" sz="1000" baseline="0" dirty="0" smtClean="0">
                          <a:effectLst/>
                          <a:latin typeface="+mj-lt"/>
                          <a:ea typeface="Calibri"/>
                          <a:cs typeface="Times New Roman"/>
                        </a:rPr>
                        <a:t> Allies, </a:t>
                      </a:r>
                      <a:r>
                        <a:rPr lang="en-US" sz="1000" baseline="0" dirty="0" smtClean="0">
                          <a:effectLst/>
                        </a:rPr>
                        <a:t>Indianapolis Metropolitan Police Department</a:t>
                      </a:r>
                      <a:endParaRPr lang="en-US" sz="1000" dirty="0">
                        <a:effectLst/>
                        <a:latin typeface="Calibri"/>
                        <a:ea typeface="Calibri"/>
                        <a:cs typeface="Times New Roman"/>
                      </a:endParaRPr>
                    </a:p>
                  </a:txBody>
                  <a:tcPr marL="50775" marR="50775" marT="0" marB="0"/>
                </a:tc>
                <a:tc vMerge="1">
                  <a:txBody>
                    <a:bodyPr/>
                    <a:lstStyle/>
                    <a:p>
                      <a:pPr marL="0" marR="0">
                        <a:lnSpc>
                          <a:spcPct val="115000"/>
                        </a:lnSpc>
                        <a:spcBef>
                          <a:spcPts val="0"/>
                        </a:spcBef>
                        <a:spcAft>
                          <a:spcPts val="1000"/>
                        </a:spcAft>
                      </a:pPr>
                      <a:endParaRPr lang="en-US" sz="1000" dirty="0">
                        <a:effectLst/>
                        <a:latin typeface="+mj-lt"/>
                        <a:ea typeface="Calibri"/>
                        <a:cs typeface="Times New Roman"/>
                      </a:endParaRPr>
                    </a:p>
                  </a:txBody>
                  <a:tcPr marL="50775" marR="50775" marT="0" marB="0"/>
                </a:tc>
              </a:tr>
              <a:tr h="363326">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lphaLcPeriod" startAt="4"/>
                        <a:tabLst/>
                        <a:defRPr/>
                      </a:pPr>
                      <a:r>
                        <a:rPr lang="en-US" sz="1100" b="0" kern="1200" dirty="0" smtClean="0">
                          <a:solidFill>
                            <a:schemeClr val="lt1"/>
                          </a:solidFill>
                          <a:effectLst/>
                          <a:latin typeface="+mj-lt"/>
                          <a:ea typeface="+mn-ea"/>
                          <a:cs typeface="+mn-cs"/>
                        </a:rPr>
                        <a:t>During each roll call,</a:t>
                      </a:r>
                      <a:r>
                        <a:rPr lang="en-US" sz="1100" b="0" kern="1200" baseline="0" dirty="0" smtClean="0">
                          <a:solidFill>
                            <a:schemeClr val="lt1"/>
                          </a:solidFill>
                          <a:effectLst/>
                          <a:latin typeface="+mj-lt"/>
                          <a:ea typeface="+mn-ea"/>
                          <a:cs typeface="+mn-cs"/>
                        </a:rPr>
                        <a:t> </a:t>
                      </a:r>
                      <a:r>
                        <a:rPr lang="en-US" sz="1100" b="0" kern="1200" dirty="0" smtClean="0">
                          <a:solidFill>
                            <a:schemeClr val="lt1"/>
                          </a:solidFill>
                          <a:effectLst/>
                          <a:latin typeface="+mj-lt"/>
                          <a:ea typeface="+mn-ea"/>
                          <a:cs typeface="+mn-cs"/>
                        </a:rPr>
                        <a:t>IMPD officers are taught one term from the street</a:t>
                      </a:r>
                      <a:r>
                        <a:rPr lang="en-US" sz="1100" b="0" kern="1200" baseline="0" dirty="0" smtClean="0">
                          <a:solidFill>
                            <a:schemeClr val="lt1"/>
                          </a:solidFill>
                          <a:effectLst/>
                          <a:latin typeface="+mj-lt"/>
                          <a:ea typeface="+mn-ea"/>
                          <a:cs typeface="+mn-cs"/>
                        </a:rPr>
                        <a:t> terminology dictionary (i.e. </a:t>
                      </a:r>
                      <a:r>
                        <a:rPr lang="en-US" sz="1100" b="0" kern="1200" dirty="0" smtClean="0">
                          <a:solidFill>
                            <a:schemeClr val="lt1"/>
                          </a:solidFill>
                          <a:effectLst/>
                          <a:latin typeface="+mj-lt"/>
                          <a:ea typeface="+mn-ea"/>
                          <a:cs typeface="+mn-cs"/>
                        </a:rPr>
                        <a:t>“Word of the day” )</a:t>
                      </a:r>
                    </a:p>
                  </a:txBody>
                  <a:tcPr marL="50775" marR="50775" marT="0" marB="0"/>
                </a:tc>
                <a:tc>
                  <a:txBody>
                    <a:bodyPr/>
                    <a:lstStyle/>
                    <a:p>
                      <a:pPr marL="0" marR="0">
                        <a:lnSpc>
                          <a:spcPct val="115000"/>
                        </a:lnSpc>
                        <a:spcBef>
                          <a:spcPts val="0"/>
                        </a:spcBef>
                        <a:spcAft>
                          <a:spcPts val="1000"/>
                        </a:spcAft>
                      </a:pPr>
                      <a:r>
                        <a:rPr lang="en-US" sz="1000" dirty="0" smtClean="0">
                          <a:effectLst/>
                          <a:latin typeface="+mj-lt"/>
                          <a:ea typeface="Calibri"/>
                          <a:cs typeface="Times New Roman"/>
                        </a:rPr>
                        <a:t>Word</a:t>
                      </a:r>
                      <a:r>
                        <a:rPr lang="en-US" sz="1000" baseline="0" dirty="0" smtClean="0">
                          <a:effectLst/>
                          <a:latin typeface="+mj-lt"/>
                          <a:ea typeface="Calibri"/>
                          <a:cs typeface="Times New Roman"/>
                        </a:rPr>
                        <a:t> of the Day implemented at Roll Call</a:t>
                      </a:r>
                      <a:endParaRPr lang="en-US" sz="1000" dirty="0">
                        <a:effectLst/>
                        <a:latin typeface="+mj-lt"/>
                        <a:ea typeface="Calibri"/>
                        <a:cs typeface="Times New Roman"/>
                      </a:endParaRPr>
                    </a:p>
                  </a:txBody>
                  <a:tcPr marL="50775" marR="50775" marT="0" marB="0"/>
                </a:tc>
                <a:tc vMerge="1">
                  <a:txBody>
                    <a:bodyPr/>
                    <a:lstStyle/>
                    <a:p>
                      <a:pPr marL="0" marR="0">
                        <a:lnSpc>
                          <a:spcPct val="115000"/>
                        </a:lnSpc>
                        <a:spcBef>
                          <a:spcPts val="0"/>
                        </a:spcBef>
                        <a:spcAft>
                          <a:spcPts val="1000"/>
                        </a:spcAft>
                      </a:pPr>
                      <a:endParaRPr lang="en-US" sz="1000" dirty="0">
                        <a:effectLst/>
                        <a:latin typeface="+mj-lt"/>
                        <a:ea typeface="Calibri"/>
                        <a:cs typeface="Times New Roman"/>
                      </a:endParaRPr>
                    </a:p>
                  </a:txBody>
                  <a:tcPr marL="50775" marR="50775" marT="0" marB="0"/>
                </a:tc>
                <a:tc vMerge="1">
                  <a:txBody>
                    <a:bodyPr/>
                    <a:lstStyle/>
                    <a:p>
                      <a:pPr marL="0" marR="0">
                        <a:lnSpc>
                          <a:spcPct val="115000"/>
                        </a:lnSpc>
                        <a:spcBef>
                          <a:spcPts val="0"/>
                        </a:spcBef>
                        <a:spcAft>
                          <a:spcPts val="1000"/>
                        </a:spcAft>
                      </a:pPr>
                      <a:endParaRPr lang="en-US" sz="1000" dirty="0">
                        <a:effectLst/>
                        <a:latin typeface="+mj-lt"/>
                        <a:ea typeface="Calibri"/>
                        <a:cs typeface="Times New Roman"/>
                      </a:endParaRPr>
                    </a:p>
                  </a:txBody>
                  <a:tcPr marL="50775" marR="50775" marT="0" marB="0"/>
                </a:tc>
              </a:tr>
              <a:tr h="726652">
                <a:tc>
                  <a:txBody>
                    <a:bodyPr/>
                    <a:lstStyle/>
                    <a:p>
                      <a:pPr marL="342900" marR="0" lvl="0" indent="-342900">
                        <a:lnSpc>
                          <a:spcPct val="115000"/>
                        </a:lnSpc>
                        <a:spcBef>
                          <a:spcPts val="0"/>
                        </a:spcBef>
                        <a:spcAft>
                          <a:spcPts val="0"/>
                        </a:spcAft>
                        <a:buFont typeface="+mj-lt"/>
                        <a:buAutoNum type="alphaLcPeriod" startAt="5"/>
                      </a:pPr>
                      <a:r>
                        <a:rPr lang="en-US" sz="1100" b="0" u="sng" dirty="0">
                          <a:effectLst/>
                          <a:latin typeface="+mj-lt"/>
                        </a:rPr>
                        <a:t>Advocate</a:t>
                      </a:r>
                      <a:r>
                        <a:rPr lang="en-US" sz="1100" b="0" dirty="0">
                          <a:effectLst/>
                          <a:latin typeface="+mj-lt"/>
                        </a:rPr>
                        <a:t> for local law enforcement officers to receive training on how to interact with victims, witnesses, </a:t>
                      </a:r>
                      <a:r>
                        <a:rPr lang="en-US" sz="1100" b="0" dirty="0" smtClean="0">
                          <a:effectLst/>
                          <a:latin typeface="+mj-lt"/>
                        </a:rPr>
                        <a:t>suspects</a:t>
                      </a:r>
                      <a:r>
                        <a:rPr lang="en-US" sz="1100" b="0" baseline="0" dirty="0" smtClean="0">
                          <a:effectLst/>
                          <a:latin typeface="+mj-lt"/>
                        </a:rPr>
                        <a:t> </a:t>
                      </a:r>
                      <a:r>
                        <a:rPr lang="en-US" sz="1100" b="0" dirty="0" smtClean="0">
                          <a:effectLst/>
                          <a:latin typeface="+mj-lt"/>
                        </a:rPr>
                        <a:t>and </a:t>
                      </a:r>
                      <a:r>
                        <a:rPr lang="en-US" sz="1100" b="0" dirty="0">
                          <a:effectLst/>
                          <a:latin typeface="+mj-lt"/>
                        </a:rPr>
                        <a:t>others who have </a:t>
                      </a:r>
                      <a:r>
                        <a:rPr lang="en-US" sz="1100" b="0" dirty="0" smtClean="0">
                          <a:effectLst/>
                          <a:latin typeface="+mj-lt"/>
                        </a:rPr>
                        <a:t>disabilities</a:t>
                      </a:r>
                      <a:endParaRPr lang="en-US" sz="1100" b="0" dirty="0">
                        <a:effectLst/>
                        <a:latin typeface="+mj-lt"/>
                        <a:ea typeface="Calibri"/>
                        <a:cs typeface="Times New Roman"/>
                      </a:endParaRPr>
                    </a:p>
                  </a:txBody>
                  <a:tcPr marL="50775" marR="50775"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000" kern="1200" baseline="0" dirty="0" smtClean="0">
                          <a:solidFill>
                            <a:schemeClr val="dk1"/>
                          </a:solidFill>
                          <a:effectLst/>
                          <a:latin typeface="+mj-lt"/>
                          <a:ea typeface="Calibri"/>
                          <a:cs typeface="Times New Roman"/>
                        </a:rPr>
                        <a:t>Reduced number of disability discrimination complaints filed against police officers</a:t>
                      </a:r>
                      <a:endParaRPr lang="en-US" sz="1000" kern="1200" dirty="0" smtClean="0">
                        <a:solidFill>
                          <a:schemeClr val="dk1"/>
                        </a:solidFill>
                        <a:effectLst/>
                        <a:latin typeface="+mj-lt"/>
                        <a:ea typeface="Calibri"/>
                        <a:cs typeface="Times New Roman"/>
                      </a:endParaRPr>
                    </a:p>
                    <a:p>
                      <a:pPr marL="0" marR="0">
                        <a:lnSpc>
                          <a:spcPct val="115000"/>
                        </a:lnSpc>
                        <a:spcBef>
                          <a:spcPts val="0"/>
                        </a:spcBef>
                        <a:spcAft>
                          <a:spcPts val="1000"/>
                        </a:spcAft>
                      </a:pPr>
                      <a:endParaRPr lang="en-US" sz="1000" dirty="0">
                        <a:effectLst/>
                        <a:latin typeface="+mj-lt"/>
                        <a:ea typeface="Calibri"/>
                        <a:cs typeface="Times New Roman"/>
                      </a:endParaRPr>
                    </a:p>
                  </a:txBody>
                  <a:tcPr marL="50775" marR="50775"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000" baseline="0" dirty="0" smtClean="0">
                          <a:effectLst/>
                        </a:rPr>
                        <a:t>Indianapolis Metropolitan Police Department</a:t>
                      </a:r>
                      <a:r>
                        <a:rPr lang="en-US" sz="1000" dirty="0" smtClean="0">
                          <a:effectLst/>
                          <a:latin typeface="+mj-lt"/>
                        </a:rPr>
                        <a:t>, The Arc of Indiana, Mental Health America of Indiana</a:t>
                      </a:r>
                      <a:endParaRPr lang="en-US" sz="1000" dirty="0">
                        <a:effectLst/>
                        <a:latin typeface="+mj-lt"/>
                        <a:ea typeface="Calibri"/>
                        <a:cs typeface="Times New Roman"/>
                      </a:endParaRPr>
                    </a:p>
                  </a:txBody>
                  <a:tcPr marL="50775" marR="50775" marT="0" marB="0"/>
                </a:tc>
                <a:tc vMerge="1">
                  <a:txBody>
                    <a:bodyPr/>
                    <a:lstStyle/>
                    <a:p>
                      <a:pPr marL="0" marR="0">
                        <a:lnSpc>
                          <a:spcPct val="115000"/>
                        </a:lnSpc>
                        <a:spcBef>
                          <a:spcPts val="0"/>
                        </a:spcBef>
                        <a:spcAft>
                          <a:spcPts val="1000"/>
                        </a:spcAft>
                      </a:pPr>
                      <a:endParaRPr lang="en-US" sz="1000" dirty="0">
                        <a:effectLst/>
                        <a:latin typeface="+mj-lt"/>
                        <a:ea typeface="Calibri"/>
                        <a:cs typeface="Times New Roman"/>
                      </a:endParaRPr>
                    </a:p>
                  </a:txBody>
                  <a:tcPr marL="50775" marR="50775" marT="0" marB="0"/>
                </a:tc>
              </a:tr>
            </a:tbl>
          </a:graphicData>
        </a:graphic>
      </p:graphicFrame>
      <p:sp>
        <p:nvSpPr>
          <p:cNvPr id="2" name="Slide Number Placeholder 1"/>
          <p:cNvSpPr>
            <a:spLocks noGrp="1"/>
          </p:cNvSpPr>
          <p:nvPr>
            <p:ph type="sldNum" sz="quarter" idx="12"/>
          </p:nvPr>
        </p:nvSpPr>
        <p:spPr/>
        <p:txBody>
          <a:bodyPr/>
          <a:lstStyle/>
          <a:p>
            <a:fld id="{2203AD2E-D384-4AB1-8556-C3617B8811CB}" type="slidenum">
              <a:rPr lang="en-US" smtClean="0"/>
              <a:t>22</a:t>
            </a:fld>
            <a:endParaRPr lang="en-US" dirty="0"/>
          </a:p>
        </p:txBody>
      </p:sp>
      <p:sp>
        <p:nvSpPr>
          <p:cNvPr id="7" name="Title 8"/>
          <p:cNvSpPr txBox="1">
            <a:spLocks/>
          </p:cNvSpPr>
          <p:nvPr/>
        </p:nvSpPr>
        <p:spPr>
          <a:xfrm>
            <a:off x="304800" y="342900"/>
            <a:ext cx="3295650" cy="14058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dirty="0" smtClean="0"/>
              <a:t>Suppression</a:t>
            </a:r>
            <a:br>
              <a:rPr lang="en-US" sz="2800" dirty="0" smtClean="0"/>
            </a:br>
            <a:r>
              <a:rPr lang="en-US" sz="1200" dirty="0" smtClean="0">
                <a:cs typeface="Arial" panose="020B0604020202020204" pitchFamily="34" charset="0"/>
              </a:rPr>
              <a:t>Connecting communities and improving relations with local law enforcement to develop more effective community policing methods</a:t>
            </a:r>
            <a:endParaRPr lang="en-US" sz="12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342900"/>
            <a:ext cx="2060448" cy="1545336"/>
          </a:xfrm>
          <a:prstGeom prst="rect">
            <a:avLst/>
          </a:prstGeom>
        </p:spPr>
      </p:pic>
    </p:spTree>
    <p:extLst>
      <p:ext uri="{BB962C8B-B14F-4D97-AF65-F5344CB8AC3E}">
        <p14:creationId xmlns:p14="http://schemas.microsoft.com/office/powerpoint/2010/main" val="2416471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85750" y="474463"/>
            <a:ext cx="3524249" cy="1405859"/>
          </a:xfrm>
        </p:spPr>
        <p:txBody>
          <a:bodyPr vert="horz"/>
          <a:lstStyle/>
          <a:p>
            <a:pPr lvl="0"/>
            <a:r>
              <a:rPr lang="en-US" sz="2800" dirty="0" smtClean="0"/>
              <a:t>ADVOCACY</a:t>
            </a:r>
            <a:br>
              <a:rPr lang="en-US" sz="2800" dirty="0" smtClean="0"/>
            </a:br>
            <a:r>
              <a:rPr lang="en-US" sz="1200" dirty="0">
                <a:cs typeface="Arial" panose="020B0604020202020204" pitchFamily="34" charset="0"/>
              </a:rPr>
              <a:t>Coordinating, proposing and advocating for legislative and policy-related changes necessary to promote a safer community for all residents</a:t>
            </a:r>
            <a:br>
              <a:rPr lang="en-US" sz="1200" dirty="0">
                <a:cs typeface="Arial" panose="020B0604020202020204" pitchFamily="34" charset="0"/>
              </a:rPr>
            </a:br>
            <a:endParaRPr lang="en-US" sz="12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15020207"/>
              </p:ext>
            </p:extLst>
          </p:nvPr>
        </p:nvGraphicFramePr>
        <p:xfrm>
          <a:off x="228600" y="2236707"/>
          <a:ext cx="6400800" cy="6477552"/>
        </p:xfrm>
        <a:graphic>
          <a:graphicData uri="http://schemas.openxmlformats.org/drawingml/2006/table">
            <a:tbl>
              <a:tblPr firstRow="1" firstCol="1" bandRow="1">
                <a:tableStyleId>{5C22544A-7EE6-4342-B048-85BDC9FD1C3A}</a:tableStyleId>
              </a:tblPr>
              <a:tblGrid>
                <a:gridCol w="2895600"/>
                <a:gridCol w="2613477"/>
                <a:gridCol w="891723"/>
              </a:tblGrid>
              <a:tr h="442878">
                <a:tc>
                  <a:txBody>
                    <a:bodyPr/>
                    <a:lstStyle/>
                    <a:p>
                      <a:pPr marL="0" marR="0">
                        <a:lnSpc>
                          <a:spcPct val="115000"/>
                        </a:lnSpc>
                        <a:spcBef>
                          <a:spcPts val="0"/>
                        </a:spcBef>
                        <a:spcAft>
                          <a:spcPts val="1000"/>
                        </a:spcAft>
                      </a:pPr>
                      <a:r>
                        <a:rPr lang="en-US" sz="1000" dirty="0">
                          <a:effectLst/>
                        </a:rPr>
                        <a:t> </a:t>
                      </a:r>
                      <a:endParaRPr lang="en-US" sz="800" dirty="0">
                        <a:effectLst/>
                      </a:endParaRPr>
                    </a:p>
                    <a:p>
                      <a:pPr marL="0" marR="0">
                        <a:lnSpc>
                          <a:spcPct val="115000"/>
                        </a:lnSpc>
                        <a:spcBef>
                          <a:spcPts val="0"/>
                        </a:spcBef>
                        <a:spcAft>
                          <a:spcPts val="1000"/>
                        </a:spcAft>
                      </a:pPr>
                      <a:r>
                        <a:rPr lang="en-US" sz="1000" dirty="0">
                          <a:effectLst/>
                        </a:rPr>
                        <a:t> </a:t>
                      </a:r>
                      <a:endParaRPr lang="en-US" sz="800" dirty="0">
                        <a:effectLst/>
                        <a:latin typeface="Calibri"/>
                        <a:ea typeface="Calibri"/>
                        <a:cs typeface="Times New Roman"/>
                      </a:endParaRPr>
                    </a:p>
                  </a:txBody>
                  <a:tcPr marL="49323" marR="49323" marT="0" marB="0"/>
                </a:tc>
                <a:tc>
                  <a:txBody>
                    <a:bodyPr/>
                    <a:lstStyle/>
                    <a:p>
                      <a:pPr marL="0" marR="0" algn="ctr">
                        <a:lnSpc>
                          <a:spcPct val="100000"/>
                        </a:lnSpc>
                        <a:spcBef>
                          <a:spcPts val="0"/>
                        </a:spcBef>
                        <a:spcAft>
                          <a:spcPts val="0"/>
                        </a:spcAft>
                      </a:pPr>
                      <a:r>
                        <a:rPr lang="en-US" sz="1000" dirty="0">
                          <a:effectLst/>
                        </a:rPr>
                        <a:t>Performance </a:t>
                      </a:r>
                      <a:endParaRPr lang="en-US" sz="1000" dirty="0" smtClean="0">
                        <a:effectLst/>
                      </a:endParaRPr>
                    </a:p>
                    <a:p>
                      <a:pPr marL="0" marR="0" algn="ctr">
                        <a:lnSpc>
                          <a:spcPct val="100000"/>
                        </a:lnSpc>
                        <a:spcBef>
                          <a:spcPts val="0"/>
                        </a:spcBef>
                        <a:spcAft>
                          <a:spcPts val="0"/>
                        </a:spcAft>
                      </a:pPr>
                      <a:r>
                        <a:rPr lang="en-US" sz="1000" dirty="0" smtClean="0">
                          <a:effectLst/>
                        </a:rPr>
                        <a:t>Measures</a:t>
                      </a:r>
                      <a:endParaRPr lang="en-US" sz="800" dirty="0">
                        <a:effectLst/>
                        <a:latin typeface="Calibri"/>
                        <a:ea typeface="Calibri"/>
                        <a:cs typeface="Times New Roman"/>
                      </a:endParaRPr>
                    </a:p>
                  </a:txBody>
                  <a:tcPr marL="49323" marR="49323" marT="0" marB="0"/>
                </a:tc>
                <a:tc>
                  <a:txBody>
                    <a:bodyPr/>
                    <a:lstStyle/>
                    <a:p>
                      <a:pPr marL="0" marR="0" algn="ctr">
                        <a:lnSpc>
                          <a:spcPct val="115000"/>
                        </a:lnSpc>
                        <a:spcBef>
                          <a:spcPts val="0"/>
                        </a:spcBef>
                        <a:spcAft>
                          <a:spcPts val="1000"/>
                        </a:spcAft>
                      </a:pPr>
                      <a:r>
                        <a:rPr lang="en-US" sz="1000" dirty="0">
                          <a:effectLst/>
                        </a:rPr>
                        <a:t>Potential </a:t>
                      </a:r>
                      <a:br>
                        <a:rPr lang="en-US" sz="1000" dirty="0">
                          <a:effectLst/>
                        </a:rPr>
                      </a:br>
                      <a:r>
                        <a:rPr lang="en-US" sz="1000" dirty="0" smtClean="0">
                          <a:effectLst/>
                        </a:rPr>
                        <a:t>Partners and Timeline</a:t>
                      </a:r>
                      <a:endParaRPr lang="en-US" sz="800" dirty="0">
                        <a:effectLst/>
                        <a:latin typeface="Calibri"/>
                        <a:ea typeface="Calibri"/>
                        <a:cs typeface="Times New Roman"/>
                      </a:endParaRPr>
                    </a:p>
                  </a:txBody>
                  <a:tcPr marL="49323" marR="49323" marT="0" marB="0"/>
                </a:tc>
              </a:tr>
              <a:tr h="167610">
                <a:tc gridSpan="3">
                  <a:txBody>
                    <a:bodyPr/>
                    <a:lstStyle/>
                    <a:p>
                      <a:pPr marL="0" marR="0">
                        <a:lnSpc>
                          <a:spcPct val="115000"/>
                        </a:lnSpc>
                        <a:spcBef>
                          <a:spcPts val="0"/>
                        </a:spcBef>
                        <a:spcAft>
                          <a:spcPts val="1000"/>
                        </a:spcAft>
                      </a:pPr>
                      <a:r>
                        <a:rPr lang="en-US" sz="1200" b="0" dirty="0">
                          <a:solidFill>
                            <a:schemeClr val="tx1"/>
                          </a:solidFill>
                          <a:effectLst/>
                        </a:rPr>
                        <a:t> </a:t>
                      </a:r>
                      <a:r>
                        <a:rPr lang="en-US" sz="1200" b="0" dirty="0" smtClean="0">
                          <a:solidFill>
                            <a:schemeClr val="tx1"/>
                          </a:solidFill>
                          <a:effectLst/>
                        </a:rPr>
                        <a:t>The workgroups identified the following  proposals for legislative and policy-related changes:</a:t>
                      </a:r>
                      <a:endParaRPr lang="en-US" sz="1200" b="0" dirty="0">
                        <a:solidFill>
                          <a:schemeClr val="tx1"/>
                        </a:solidFill>
                        <a:effectLst/>
                        <a:latin typeface="Calibri"/>
                        <a:ea typeface="Calibri"/>
                        <a:cs typeface="Times New Roman"/>
                      </a:endParaRPr>
                    </a:p>
                  </a:txBody>
                  <a:tcPr marL="49323" marR="49323" marT="0" marB="0"/>
                </a:tc>
                <a:tc hMerge="1">
                  <a:txBody>
                    <a:bodyPr/>
                    <a:lstStyle/>
                    <a:p>
                      <a:endParaRPr lang="en-US"/>
                    </a:p>
                  </a:txBody>
                  <a:tcPr/>
                </a:tc>
                <a:tc hMerge="1">
                  <a:txBody>
                    <a:bodyPr/>
                    <a:lstStyle/>
                    <a:p>
                      <a:endParaRPr lang="en-US"/>
                    </a:p>
                  </a:txBody>
                  <a:tcPr/>
                </a:tc>
              </a:tr>
              <a:tr h="263387">
                <a:tc>
                  <a:txBody>
                    <a:bodyPr/>
                    <a:lstStyle/>
                    <a:p>
                      <a:pPr marL="228600" marR="0" lvl="0" indent="-228600">
                        <a:lnSpc>
                          <a:spcPct val="115000"/>
                        </a:lnSpc>
                        <a:spcBef>
                          <a:spcPts val="0"/>
                        </a:spcBef>
                        <a:spcAft>
                          <a:spcPts val="0"/>
                        </a:spcAft>
                        <a:buFont typeface="+mj-lt"/>
                        <a:buAutoNum type="alphaLcPeriod"/>
                      </a:pPr>
                      <a:r>
                        <a:rPr lang="en-US" sz="1100" b="0" dirty="0">
                          <a:effectLst/>
                        </a:rPr>
                        <a:t>Advocate for increased foot </a:t>
                      </a:r>
                      <a:r>
                        <a:rPr lang="en-US" sz="1100" b="0" dirty="0" smtClean="0">
                          <a:effectLst/>
                        </a:rPr>
                        <a:t>patrols </a:t>
                      </a:r>
                      <a:r>
                        <a:rPr lang="en-US" sz="1100" b="0" dirty="0">
                          <a:effectLst/>
                        </a:rPr>
                        <a:t>in high crime areas (top 5 zip codes</a:t>
                      </a:r>
                      <a:r>
                        <a:rPr lang="en-US" sz="1100" b="0" dirty="0" smtClean="0">
                          <a:effectLst/>
                        </a:rPr>
                        <a:t>)</a:t>
                      </a:r>
                      <a:r>
                        <a:rPr lang="en-US" sz="1100" b="0" baseline="0" dirty="0" smtClean="0">
                          <a:effectLst/>
                        </a:rPr>
                        <a:t> and additional police officers</a:t>
                      </a:r>
                      <a:endParaRPr lang="en-US" sz="1100" b="0" dirty="0">
                        <a:effectLst/>
                        <a:latin typeface="Calibri"/>
                        <a:ea typeface="Calibri"/>
                        <a:cs typeface="Times New Roman"/>
                      </a:endParaRPr>
                    </a:p>
                  </a:txBody>
                  <a:tcPr marL="49323" marR="49323" marT="0" marB="0"/>
                </a:tc>
                <a:tc>
                  <a:txBody>
                    <a:bodyPr/>
                    <a:lstStyle/>
                    <a:p>
                      <a:pPr marL="342900" marR="0" lvl="0" indent="-342900">
                        <a:lnSpc>
                          <a:spcPct val="115000"/>
                        </a:lnSpc>
                        <a:spcBef>
                          <a:spcPts val="0"/>
                        </a:spcBef>
                        <a:spcAft>
                          <a:spcPts val="0"/>
                        </a:spcAft>
                        <a:buFont typeface="+mj-lt"/>
                        <a:buAutoNum type="alphaLcPeriod"/>
                      </a:pPr>
                      <a:r>
                        <a:rPr lang="en-US" sz="1000" dirty="0">
                          <a:effectLst/>
                        </a:rPr>
                        <a:t>Law enforcement follow merit law</a:t>
                      </a:r>
                    </a:p>
                    <a:p>
                      <a:pPr marL="342900" marR="0" lvl="0" indent="-342900">
                        <a:lnSpc>
                          <a:spcPct val="115000"/>
                        </a:lnSpc>
                        <a:spcBef>
                          <a:spcPts val="0"/>
                        </a:spcBef>
                        <a:spcAft>
                          <a:spcPts val="1000"/>
                        </a:spcAft>
                        <a:buFont typeface="+mj-lt"/>
                        <a:buAutoNum type="alphaLcPeriod"/>
                      </a:pPr>
                      <a:r>
                        <a:rPr lang="en-US" sz="1000" dirty="0" smtClean="0">
                          <a:effectLst/>
                        </a:rPr>
                        <a:t>Implement a public safety tax</a:t>
                      </a:r>
                      <a:endParaRPr lang="en-US" sz="1000" dirty="0">
                        <a:effectLst/>
                        <a:latin typeface="Calibri"/>
                        <a:ea typeface="Calibri"/>
                        <a:cs typeface="Times New Roman"/>
                      </a:endParaRPr>
                    </a:p>
                  </a:txBody>
                  <a:tcPr marL="49323" marR="49323" marT="0" marB="0"/>
                </a:tc>
                <a:tc rowSpan="8">
                  <a:txBody>
                    <a:bodyPr/>
                    <a:lstStyle/>
                    <a:p>
                      <a:pPr marL="0" marR="0" algn="l">
                        <a:lnSpc>
                          <a:spcPct val="115000"/>
                        </a:lnSpc>
                        <a:spcBef>
                          <a:spcPts val="0"/>
                        </a:spcBef>
                        <a:spcAft>
                          <a:spcPts val="1000"/>
                        </a:spcAft>
                      </a:pPr>
                      <a:r>
                        <a:rPr lang="en-US" sz="1000" dirty="0" smtClean="0">
                          <a:effectLst/>
                          <a:latin typeface="+mj-lt"/>
                          <a:ea typeface="Calibri"/>
                          <a:cs typeface="Times New Roman"/>
                        </a:rPr>
                        <a:t>A group of advocates</a:t>
                      </a:r>
                      <a:r>
                        <a:rPr lang="en-US" sz="1000" baseline="0" dirty="0" smtClean="0">
                          <a:effectLst/>
                          <a:latin typeface="+mj-lt"/>
                          <a:ea typeface="Calibri"/>
                          <a:cs typeface="Times New Roman"/>
                        </a:rPr>
                        <a:t> for reducing and preventing crime will be established</a:t>
                      </a:r>
                    </a:p>
                    <a:p>
                      <a:pPr marL="0" marR="0" algn="l">
                        <a:lnSpc>
                          <a:spcPct val="115000"/>
                        </a:lnSpc>
                        <a:spcBef>
                          <a:spcPts val="0"/>
                        </a:spcBef>
                        <a:spcAft>
                          <a:spcPts val="1000"/>
                        </a:spcAft>
                      </a:pPr>
                      <a:r>
                        <a:rPr lang="en-US" sz="1000" baseline="0" dirty="0" smtClean="0">
                          <a:effectLst/>
                          <a:latin typeface="+mj-lt"/>
                          <a:ea typeface="Calibri"/>
                          <a:cs typeface="Times New Roman"/>
                        </a:rPr>
                        <a:t>The work of the group will span Year 1-5</a:t>
                      </a:r>
                      <a:endParaRPr lang="en-US" sz="1000" dirty="0">
                        <a:effectLst/>
                        <a:latin typeface="+mj-lt"/>
                        <a:ea typeface="Calibri"/>
                        <a:cs typeface="Times New Roman"/>
                      </a:endParaRPr>
                    </a:p>
                    <a:p>
                      <a:pPr marL="0" marR="0" algn="ctr">
                        <a:lnSpc>
                          <a:spcPct val="115000"/>
                        </a:lnSpc>
                        <a:spcBef>
                          <a:spcPts val="0"/>
                        </a:spcBef>
                        <a:spcAft>
                          <a:spcPts val="1000"/>
                        </a:spcAft>
                      </a:pPr>
                      <a:r>
                        <a:rPr lang="en-US" sz="1000" dirty="0">
                          <a:effectLst/>
                          <a:latin typeface="+mj-lt"/>
                        </a:rPr>
                        <a:t> </a:t>
                      </a:r>
                      <a:endParaRPr lang="en-US" sz="1000" dirty="0">
                        <a:effectLst/>
                        <a:latin typeface="+mj-lt"/>
                        <a:ea typeface="Calibri"/>
                        <a:cs typeface="Times New Roman"/>
                      </a:endParaRPr>
                    </a:p>
                    <a:p>
                      <a:pPr marL="0" marR="0" algn="ctr">
                        <a:lnSpc>
                          <a:spcPct val="115000"/>
                        </a:lnSpc>
                        <a:spcBef>
                          <a:spcPts val="0"/>
                        </a:spcBef>
                        <a:spcAft>
                          <a:spcPts val="1000"/>
                        </a:spcAft>
                      </a:pPr>
                      <a:r>
                        <a:rPr lang="en-US" sz="1000" dirty="0">
                          <a:effectLst/>
                          <a:latin typeface="+mj-lt"/>
                        </a:rPr>
                        <a:t> </a:t>
                      </a:r>
                      <a:endParaRPr lang="en-US" sz="1000" dirty="0">
                        <a:effectLst/>
                        <a:latin typeface="+mj-lt"/>
                        <a:ea typeface="Calibri"/>
                        <a:cs typeface="Times New Roman"/>
                      </a:endParaRPr>
                    </a:p>
                  </a:txBody>
                  <a:tcPr marL="49323" marR="49323" marT="0" marB="0"/>
                </a:tc>
              </a:tr>
              <a:tr h="657350">
                <a:tc>
                  <a:txBody>
                    <a:bodyPr/>
                    <a:lstStyle/>
                    <a:p>
                      <a:pPr marL="228600" marR="0" lvl="0" indent="-228600">
                        <a:lnSpc>
                          <a:spcPct val="115000"/>
                        </a:lnSpc>
                        <a:spcBef>
                          <a:spcPts val="0"/>
                        </a:spcBef>
                        <a:spcAft>
                          <a:spcPts val="0"/>
                        </a:spcAft>
                        <a:buFont typeface="+mj-lt"/>
                        <a:buAutoNum type="alphaLcPeriod" startAt="2"/>
                      </a:pPr>
                      <a:r>
                        <a:rPr lang="en-US" sz="1100" b="0" dirty="0">
                          <a:effectLst/>
                        </a:rPr>
                        <a:t>Advocate for police officers </a:t>
                      </a:r>
                      <a:r>
                        <a:rPr lang="en-US" sz="1100" b="0" dirty="0" smtClean="0">
                          <a:effectLst/>
                        </a:rPr>
                        <a:t>who </a:t>
                      </a:r>
                      <a:r>
                        <a:rPr lang="en-US" sz="1100" b="0" dirty="0">
                          <a:effectLst/>
                        </a:rPr>
                        <a:t>reflect the diversity and values of the community </a:t>
                      </a:r>
                      <a:r>
                        <a:rPr lang="en-US" sz="1100" b="0" dirty="0" smtClean="0">
                          <a:effectLst/>
                        </a:rPr>
                        <a:t>served</a:t>
                      </a:r>
                      <a:endParaRPr lang="en-US" sz="1100" b="0" dirty="0">
                        <a:effectLst/>
                        <a:latin typeface="Calibri"/>
                        <a:ea typeface="Calibri"/>
                        <a:cs typeface="Times New Roman"/>
                      </a:endParaRPr>
                    </a:p>
                  </a:txBody>
                  <a:tcPr marL="49323" marR="49323" marT="0" marB="0"/>
                </a:tc>
                <a:tc>
                  <a:txBody>
                    <a:bodyPr/>
                    <a:lstStyle/>
                    <a:p>
                      <a:pPr marL="0" marR="0" indent="0">
                        <a:lnSpc>
                          <a:spcPct val="115000"/>
                        </a:lnSpc>
                        <a:spcBef>
                          <a:spcPts val="0"/>
                        </a:spcBef>
                        <a:spcAft>
                          <a:spcPts val="1000"/>
                        </a:spcAft>
                        <a:buFont typeface="+mj-lt"/>
                        <a:buNone/>
                      </a:pPr>
                      <a:r>
                        <a:rPr lang="en-US" sz="1000" kern="1200" dirty="0" smtClean="0">
                          <a:solidFill>
                            <a:schemeClr val="dk1"/>
                          </a:solidFill>
                          <a:effectLst/>
                          <a:latin typeface="+mn-lt"/>
                          <a:ea typeface="+mn-ea"/>
                          <a:cs typeface="+mn-cs"/>
                        </a:rPr>
                        <a:t>Increased number of minority and women law enforcement officers</a:t>
                      </a:r>
                    </a:p>
                  </a:txBody>
                  <a:tcPr marL="49323" marR="49323" marT="0" marB="0"/>
                </a:tc>
                <a:tc vMerge="1">
                  <a:txBody>
                    <a:bodyPr/>
                    <a:lstStyle/>
                    <a:p>
                      <a:pPr marL="0" marR="0">
                        <a:lnSpc>
                          <a:spcPct val="115000"/>
                        </a:lnSpc>
                        <a:spcBef>
                          <a:spcPts val="0"/>
                        </a:spcBef>
                        <a:spcAft>
                          <a:spcPts val="1000"/>
                        </a:spcAft>
                      </a:pPr>
                      <a:endParaRPr lang="en-US" sz="1000" dirty="0">
                        <a:effectLst/>
                        <a:latin typeface="Calibri"/>
                        <a:ea typeface="Calibri"/>
                        <a:cs typeface="Times New Roman"/>
                      </a:endParaRPr>
                    </a:p>
                  </a:txBody>
                  <a:tcPr marL="49323" marR="49323" marT="0" marB="0"/>
                </a:tc>
              </a:tr>
              <a:tr h="167610">
                <a:tc>
                  <a:txBody>
                    <a:bodyPr/>
                    <a:lstStyle/>
                    <a:p>
                      <a:pPr marL="228600" marR="0" lvl="0" indent="-228600">
                        <a:lnSpc>
                          <a:spcPct val="115000"/>
                        </a:lnSpc>
                        <a:spcBef>
                          <a:spcPts val="0"/>
                        </a:spcBef>
                        <a:spcAft>
                          <a:spcPts val="0"/>
                        </a:spcAft>
                        <a:buFont typeface="+mj-lt"/>
                        <a:buAutoNum type="alphaLcPeriod" startAt="3"/>
                      </a:pPr>
                      <a:r>
                        <a:rPr lang="en-US" sz="1100" b="0" dirty="0">
                          <a:effectLst/>
                        </a:rPr>
                        <a:t>Advocate for officer retention in urban </a:t>
                      </a:r>
                      <a:r>
                        <a:rPr lang="en-US" sz="1100" b="0" dirty="0" smtClean="0">
                          <a:effectLst/>
                        </a:rPr>
                        <a:t>areas</a:t>
                      </a:r>
                      <a:endParaRPr lang="en-US" sz="1100" b="0" dirty="0">
                        <a:effectLst/>
                        <a:latin typeface="Calibri"/>
                        <a:ea typeface="Calibri"/>
                        <a:cs typeface="Times New Roman"/>
                      </a:endParaRPr>
                    </a:p>
                  </a:txBody>
                  <a:tcPr marL="49323" marR="49323" marT="0" marB="0"/>
                </a:tc>
                <a:tc>
                  <a:txBody>
                    <a:bodyPr/>
                    <a:lstStyle/>
                    <a:p>
                      <a:pPr marL="0" marR="0">
                        <a:lnSpc>
                          <a:spcPct val="115000"/>
                        </a:lnSpc>
                        <a:spcBef>
                          <a:spcPts val="0"/>
                        </a:spcBef>
                        <a:spcAft>
                          <a:spcPts val="1000"/>
                        </a:spcAft>
                      </a:pPr>
                      <a:r>
                        <a:rPr lang="en-US" sz="1000" dirty="0" smtClean="0">
                          <a:effectLst/>
                        </a:rPr>
                        <a:t>Reduce officer turnover in urban areas</a:t>
                      </a:r>
                      <a:endParaRPr lang="en-US" sz="1000" dirty="0">
                        <a:effectLst/>
                        <a:latin typeface="Calibri"/>
                        <a:ea typeface="Calibri"/>
                        <a:cs typeface="Times New Roman"/>
                      </a:endParaRPr>
                    </a:p>
                  </a:txBody>
                  <a:tcPr marL="49323" marR="49323" marT="0" marB="0"/>
                </a:tc>
                <a:tc vMerge="1">
                  <a:txBody>
                    <a:bodyPr/>
                    <a:lstStyle/>
                    <a:p>
                      <a:pPr marL="0" marR="0">
                        <a:lnSpc>
                          <a:spcPct val="115000"/>
                        </a:lnSpc>
                        <a:spcBef>
                          <a:spcPts val="0"/>
                        </a:spcBef>
                        <a:spcAft>
                          <a:spcPts val="1000"/>
                        </a:spcAft>
                      </a:pPr>
                      <a:endParaRPr lang="en-US" sz="1000" dirty="0">
                        <a:effectLst/>
                        <a:latin typeface="Calibri"/>
                        <a:ea typeface="Calibri"/>
                        <a:cs typeface="Times New Roman"/>
                      </a:endParaRPr>
                    </a:p>
                  </a:txBody>
                  <a:tcPr marL="49323" marR="49323" marT="0" marB="0"/>
                </a:tc>
              </a:tr>
              <a:tr h="790521">
                <a:tc>
                  <a:txBody>
                    <a:bodyPr/>
                    <a:lstStyle/>
                    <a:p>
                      <a:pPr marL="228600" marR="0" lvl="0" indent="-228600">
                        <a:lnSpc>
                          <a:spcPct val="115000"/>
                        </a:lnSpc>
                        <a:spcBef>
                          <a:spcPts val="0"/>
                        </a:spcBef>
                        <a:spcAft>
                          <a:spcPts val="0"/>
                        </a:spcAft>
                        <a:buFont typeface="+mj-lt"/>
                        <a:buAutoNum type="alphaLcPeriod" startAt="4"/>
                      </a:pPr>
                      <a:r>
                        <a:rPr lang="en-US" sz="1100" b="0" dirty="0">
                          <a:effectLst/>
                        </a:rPr>
                        <a:t>Advocate for “common sense” district lines that allow residents and business owners to be served by the police station in closest </a:t>
                      </a:r>
                      <a:r>
                        <a:rPr lang="en-US" sz="1100" b="0" dirty="0" smtClean="0">
                          <a:effectLst/>
                        </a:rPr>
                        <a:t>proximity</a:t>
                      </a:r>
                      <a:endParaRPr lang="en-US" sz="1100" b="0" dirty="0">
                        <a:effectLst/>
                        <a:latin typeface="Calibri"/>
                        <a:ea typeface="Calibri"/>
                        <a:cs typeface="Times New Roman"/>
                      </a:endParaRPr>
                    </a:p>
                  </a:txBody>
                  <a:tcPr marL="49323" marR="49323" marT="0" marB="0"/>
                </a:tc>
                <a:tc>
                  <a:txBody>
                    <a:bodyPr/>
                    <a:lstStyle/>
                    <a:p>
                      <a:pPr marL="0" marR="0">
                        <a:lnSpc>
                          <a:spcPct val="115000"/>
                        </a:lnSpc>
                        <a:spcBef>
                          <a:spcPts val="0"/>
                        </a:spcBef>
                        <a:spcAft>
                          <a:spcPts val="1000"/>
                        </a:spcAft>
                      </a:pPr>
                      <a:r>
                        <a:rPr lang="en-US" sz="1000" kern="1200" dirty="0" smtClean="0">
                          <a:solidFill>
                            <a:schemeClr val="dk1"/>
                          </a:solidFill>
                          <a:effectLst/>
                          <a:latin typeface="+mn-lt"/>
                          <a:ea typeface="Calibri"/>
                          <a:cs typeface="Times New Roman"/>
                        </a:rPr>
                        <a:t>Increased response rate</a:t>
                      </a:r>
                      <a:endParaRPr lang="en-US" sz="1000" kern="1200" dirty="0">
                        <a:solidFill>
                          <a:schemeClr val="dk1"/>
                        </a:solidFill>
                        <a:effectLst/>
                        <a:latin typeface="+mn-lt"/>
                        <a:ea typeface="Calibri"/>
                        <a:cs typeface="Times New Roman"/>
                      </a:endParaRPr>
                    </a:p>
                  </a:txBody>
                  <a:tcPr marL="49323" marR="49323" marT="0" marB="0"/>
                </a:tc>
                <a:tc vMerge="1">
                  <a:txBody>
                    <a:bodyPr/>
                    <a:lstStyle/>
                    <a:p>
                      <a:pPr marL="0" marR="0">
                        <a:lnSpc>
                          <a:spcPct val="115000"/>
                        </a:lnSpc>
                        <a:spcBef>
                          <a:spcPts val="0"/>
                        </a:spcBef>
                        <a:spcAft>
                          <a:spcPts val="1000"/>
                        </a:spcAft>
                      </a:pPr>
                      <a:endParaRPr lang="en-US" sz="1000" dirty="0">
                        <a:effectLst/>
                        <a:latin typeface="Calibri"/>
                        <a:ea typeface="Calibri"/>
                        <a:cs typeface="Times New Roman"/>
                      </a:endParaRPr>
                    </a:p>
                  </a:txBody>
                  <a:tcPr marL="49323" marR="49323" marT="0" marB="0"/>
                </a:tc>
              </a:tr>
              <a:tr h="658466">
                <a:tc>
                  <a:txBody>
                    <a:bodyPr/>
                    <a:lstStyle/>
                    <a:p>
                      <a:pPr marL="228600" marR="0" lvl="0" indent="-228600">
                        <a:lnSpc>
                          <a:spcPct val="115000"/>
                        </a:lnSpc>
                        <a:spcBef>
                          <a:spcPts val="0"/>
                        </a:spcBef>
                        <a:spcAft>
                          <a:spcPts val="0"/>
                        </a:spcAft>
                        <a:buFont typeface="+mj-lt"/>
                        <a:buAutoNum type="alphaLcPeriod" startAt="5"/>
                      </a:pPr>
                      <a:r>
                        <a:rPr lang="en-US" sz="1100" b="0" dirty="0">
                          <a:effectLst/>
                        </a:rPr>
                        <a:t>Advocate for local law enforcement officers to receive training on how to interact with victims, witnesses, </a:t>
                      </a:r>
                      <a:r>
                        <a:rPr lang="en-US" sz="1100" b="0" dirty="0" smtClean="0">
                          <a:effectLst/>
                        </a:rPr>
                        <a:t>suspects</a:t>
                      </a:r>
                      <a:r>
                        <a:rPr lang="en-US" sz="1100" b="0" baseline="0" dirty="0" smtClean="0">
                          <a:effectLst/>
                        </a:rPr>
                        <a:t> </a:t>
                      </a:r>
                      <a:r>
                        <a:rPr lang="en-US" sz="1100" b="0" dirty="0" smtClean="0">
                          <a:effectLst/>
                        </a:rPr>
                        <a:t>and </a:t>
                      </a:r>
                      <a:r>
                        <a:rPr lang="en-US" sz="1100" b="0" dirty="0">
                          <a:effectLst/>
                        </a:rPr>
                        <a:t>others who have disabilities.</a:t>
                      </a:r>
                      <a:endParaRPr lang="en-US" sz="1100" b="0" dirty="0">
                        <a:effectLst/>
                        <a:latin typeface="Calibri"/>
                        <a:ea typeface="Calibri"/>
                        <a:cs typeface="Times New Roman"/>
                      </a:endParaRPr>
                    </a:p>
                  </a:txBody>
                  <a:tcPr marL="49323" marR="49323"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000" kern="1200" baseline="0" dirty="0" smtClean="0">
                          <a:solidFill>
                            <a:schemeClr val="dk1"/>
                          </a:solidFill>
                          <a:effectLst/>
                          <a:latin typeface="+mn-lt"/>
                          <a:ea typeface="Calibri"/>
                          <a:cs typeface="Times New Roman"/>
                        </a:rPr>
                        <a:t>Reduced number of disability discrimination complaints filed against police officers</a:t>
                      </a:r>
                      <a:endParaRPr lang="en-US" sz="1000" kern="1200" dirty="0" smtClean="0">
                        <a:solidFill>
                          <a:schemeClr val="dk1"/>
                        </a:solidFill>
                        <a:effectLst/>
                        <a:latin typeface="+mn-lt"/>
                        <a:ea typeface="Calibri"/>
                        <a:cs typeface="Times New Roman"/>
                      </a:endParaRPr>
                    </a:p>
                  </a:txBody>
                  <a:tcPr marL="49323" marR="49323" marT="0" marB="0"/>
                </a:tc>
                <a:tc vMerge="1">
                  <a:txBody>
                    <a:bodyPr/>
                    <a:lstStyle/>
                    <a:p>
                      <a:pPr marL="0" marR="0">
                        <a:lnSpc>
                          <a:spcPct val="115000"/>
                        </a:lnSpc>
                        <a:spcBef>
                          <a:spcPts val="0"/>
                        </a:spcBef>
                        <a:spcAft>
                          <a:spcPts val="1000"/>
                        </a:spcAft>
                      </a:pPr>
                      <a:endParaRPr lang="en-US" sz="1000" dirty="0">
                        <a:effectLst/>
                        <a:latin typeface="Calibri"/>
                        <a:ea typeface="Calibri"/>
                        <a:cs typeface="Times New Roman"/>
                      </a:endParaRPr>
                    </a:p>
                  </a:txBody>
                  <a:tcPr marL="49323" marR="49323" marT="0" marB="0"/>
                </a:tc>
              </a:tr>
              <a:tr h="1039131">
                <a:tc>
                  <a:txBody>
                    <a:bodyPr/>
                    <a:lstStyle/>
                    <a:p>
                      <a:pPr marL="228600" marR="0" lvl="0" indent="-228600">
                        <a:lnSpc>
                          <a:spcPct val="115000"/>
                        </a:lnSpc>
                        <a:spcBef>
                          <a:spcPts val="0"/>
                        </a:spcBef>
                        <a:spcAft>
                          <a:spcPts val="0"/>
                        </a:spcAft>
                        <a:buFont typeface="+mj-lt"/>
                        <a:buAutoNum type="alphaLcPeriod" startAt="6"/>
                      </a:pPr>
                      <a:r>
                        <a:rPr lang="en-US" sz="1100" b="0" dirty="0">
                          <a:effectLst/>
                        </a:rPr>
                        <a:t>Advocate for landlords to have a local </a:t>
                      </a:r>
                      <a:r>
                        <a:rPr lang="en-US" sz="1100" b="0" dirty="0" smtClean="0">
                          <a:effectLst/>
                        </a:rPr>
                        <a:t>presence</a:t>
                      </a:r>
                      <a:endParaRPr lang="en-US" sz="1100" b="0" dirty="0">
                        <a:effectLst/>
                        <a:latin typeface="Calibri"/>
                        <a:ea typeface="Calibri"/>
                        <a:cs typeface="Times New Roman"/>
                      </a:endParaRPr>
                    </a:p>
                  </a:txBody>
                  <a:tcPr marL="49323" marR="49323" marT="0" marB="0"/>
                </a:tc>
                <a:tc>
                  <a:txBody>
                    <a:bodyPr/>
                    <a:lstStyle/>
                    <a:p>
                      <a:pPr marL="0" marR="0" lvl="0" indent="0">
                        <a:lnSpc>
                          <a:spcPct val="115000"/>
                        </a:lnSpc>
                        <a:spcBef>
                          <a:spcPts val="0"/>
                        </a:spcBef>
                        <a:spcAft>
                          <a:spcPts val="0"/>
                        </a:spcAft>
                        <a:buFont typeface="Symbol"/>
                        <a:buNone/>
                      </a:pPr>
                      <a:r>
                        <a:rPr lang="en-US" sz="1000" dirty="0" smtClean="0">
                          <a:effectLst/>
                        </a:rPr>
                        <a:t>Adopt legislation requiring the annual registration of landlords and designation of a registered agent (property manager) authorized to accept a summons on behalf of the absentee landlord</a:t>
                      </a:r>
                      <a:endParaRPr lang="en-US" sz="1000" dirty="0">
                        <a:effectLst/>
                        <a:latin typeface="Calibri"/>
                        <a:ea typeface="Calibri"/>
                        <a:cs typeface="Times New Roman"/>
                      </a:endParaRPr>
                    </a:p>
                  </a:txBody>
                  <a:tcPr marL="49323" marR="49323" marT="0" marB="0"/>
                </a:tc>
                <a:tc vMerge="1">
                  <a:txBody>
                    <a:bodyPr/>
                    <a:lstStyle/>
                    <a:p>
                      <a:pPr marL="0" marR="0">
                        <a:lnSpc>
                          <a:spcPct val="115000"/>
                        </a:lnSpc>
                        <a:spcBef>
                          <a:spcPts val="0"/>
                        </a:spcBef>
                        <a:spcAft>
                          <a:spcPts val="1000"/>
                        </a:spcAft>
                      </a:pPr>
                      <a:endParaRPr lang="en-US" sz="1000" dirty="0">
                        <a:effectLst/>
                        <a:latin typeface="Calibri"/>
                        <a:ea typeface="Calibri"/>
                        <a:cs typeface="Times New Roman"/>
                      </a:endParaRPr>
                    </a:p>
                  </a:txBody>
                  <a:tcPr marL="49323" marR="49323" marT="0" marB="0"/>
                </a:tc>
              </a:tr>
              <a:tr h="790521">
                <a:tc>
                  <a:txBody>
                    <a:bodyPr/>
                    <a:lstStyle/>
                    <a:p>
                      <a:pPr marL="228600" marR="0" lvl="0" indent="-228600">
                        <a:lnSpc>
                          <a:spcPct val="115000"/>
                        </a:lnSpc>
                        <a:spcBef>
                          <a:spcPts val="0"/>
                        </a:spcBef>
                        <a:spcAft>
                          <a:spcPts val="0"/>
                        </a:spcAft>
                        <a:buFont typeface="+mj-lt"/>
                        <a:buAutoNum type="alphaLcPeriod" startAt="7"/>
                      </a:pPr>
                      <a:r>
                        <a:rPr lang="en-US" sz="1100" b="0" dirty="0">
                          <a:effectLst/>
                        </a:rPr>
                        <a:t>Advocate for economic development in areas of need throughout Indianapolis and equitable distribution of </a:t>
                      </a:r>
                      <a:r>
                        <a:rPr lang="en-US" sz="1100" b="0" dirty="0" smtClean="0">
                          <a:effectLst/>
                        </a:rPr>
                        <a:t>resources</a:t>
                      </a:r>
                      <a:endParaRPr lang="en-US" sz="1100" b="0" dirty="0">
                        <a:effectLst/>
                        <a:latin typeface="Calibri"/>
                        <a:ea typeface="Calibri"/>
                        <a:cs typeface="Times New Roman"/>
                      </a:endParaRPr>
                    </a:p>
                  </a:txBody>
                  <a:tcPr marL="49323" marR="49323" marT="0" marB="0"/>
                </a:tc>
                <a:tc>
                  <a:txBody>
                    <a:bodyPr/>
                    <a:lstStyle/>
                    <a:p>
                      <a:pPr marL="342900" marR="0" lvl="0" indent="-342900">
                        <a:lnSpc>
                          <a:spcPct val="115000"/>
                        </a:lnSpc>
                        <a:spcBef>
                          <a:spcPts val="0"/>
                        </a:spcBef>
                        <a:spcAft>
                          <a:spcPts val="0"/>
                        </a:spcAft>
                        <a:buFont typeface="+mj-lt"/>
                        <a:buAutoNum type="alphaLcPeriod"/>
                      </a:pPr>
                      <a:r>
                        <a:rPr lang="en-US" sz="1000" dirty="0" smtClean="0">
                          <a:effectLst/>
                          <a:latin typeface="+mj-lt"/>
                          <a:ea typeface="Calibri"/>
                          <a:cs typeface="Times New Roman"/>
                        </a:rPr>
                        <a:t>Reduced</a:t>
                      </a:r>
                      <a:r>
                        <a:rPr lang="en-US" sz="1000" baseline="0" dirty="0" smtClean="0">
                          <a:effectLst/>
                          <a:latin typeface="+mj-lt"/>
                          <a:ea typeface="Calibri"/>
                          <a:cs typeface="Times New Roman"/>
                        </a:rPr>
                        <a:t> rate of unemployment</a:t>
                      </a:r>
                    </a:p>
                    <a:p>
                      <a:pPr marL="342900" marR="0" lvl="0" indent="-342900">
                        <a:lnSpc>
                          <a:spcPct val="115000"/>
                        </a:lnSpc>
                        <a:spcBef>
                          <a:spcPts val="0"/>
                        </a:spcBef>
                        <a:spcAft>
                          <a:spcPts val="0"/>
                        </a:spcAft>
                        <a:buFont typeface="+mj-lt"/>
                        <a:buAutoNum type="alphaLcPeriod"/>
                      </a:pPr>
                      <a:r>
                        <a:rPr lang="en-US" sz="1000" baseline="0" dirty="0" smtClean="0">
                          <a:effectLst/>
                          <a:latin typeface="+mj-lt"/>
                          <a:ea typeface="Calibri"/>
                          <a:cs typeface="Times New Roman"/>
                        </a:rPr>
                        <a:t>Reduced crime rate</a:t>
                      </a:r>
                    </a:p>
                    <a:p>
                      <a:pPr marL="342900" marR="0" lvl="0" indent="-342900">
                        <a:lnSpc>
                          <a:spcPct val="115000"/>
                        </a:lnSpc>
                        <a:spcBef>
                          <a:spcPts val="0"/>
                        </a:spcBef>
                        <a:spcAft>
                          <a:spcPts val="0"/>
                        </a:spcAft>
                        <a:buFont typeface="+mj-lt"/>
                        <a:buAutoNum type="alphaLcPeriod"/>
                      </a:pPr>
                      <a:r>
                        <a:rPr lang="en-US" sz="1000" baseline="0" dirty="0" smtClean="0">
                          <a:effectLst/>
                          <a:latin typeface="+mj-lt"/>
                          <a:ea typeface="Calibri"/>
                          <a:cs typeface="Times New Roman"/>
                        </a:rPr>
                        <a:t>Reduced poverty rate</a:t>
                      </a:r>
                    </a:p>
                    <a:p>
                      <a:pPr marL="342900" marR="0" lvl="0" indent="-342900">
                        <a:lnSpc>
                          <a:spcPct val="115000"/>
                        </a:lnSpc>
                        <a:spcBef>
                          <a:spcPts val="0"/>
                        </a:spcBef>
                        <a:spcAft>
                          <a:spcPts val="0"/>
                        </a:spcAft>
                        <a:buFont typeface="+mj-lt"/>
                        <a:buAutoNum type="alphaLcPeriod"/>
                      </a:pPr>
                      <a:r>
                        <a:rPr lang="en-US" sz="1000" baseline="0" dirty="0" smtClean="0">
                          <a:effectLst/>
                          <a:latin typeface="+mj-lt"/>
                          <a:ea typeface="Calibri"/>
                          <a:cs typeface="Times New Roman"/>
                        </a:rPr>
                        <a:t>Increased educational attainment</a:t>
                      </a:r>
                      <a:endParaRPr lang="en-US" sz="1000" dirty="0">
                        <a:effectLst/>
                        <a:latin typeface="+mj-lt"/>
                        <a:ea typeface="Calibri"/>
                        <a:cs typeface="Times New Roman"/>
                      </a:endParaRPr>
                    </a:p>
                  </a:txBody>
                  <a:tcPr marL="49323" marR="49323" marT="0" marB="0"/>
                </a:tc>
                <a:tc vMerge="1">
                  <a:txBody>
                    <a:bodyPr/>
                    <a:lstStyle/>
                    <a:p>
                      <a:pPr marL="0" marR="0">
                        <a:lnSpc>
                          <a:spcPct val="115000"/>
                        </a:lnSpc>
                        <a:spcBef>
                          <a:spcPts val="0"/>
                        </a:spcBef>
                        <a:spcAft>
                          <a:spcPts val="1000"/>
                        </a:spcAft>
                      </a:pPr>
                      <a:endParaRPr lang="en-US" sz="1000" dirty="0">
                        <a:effectLst/>
                        <a:latin typeface="Calibri"/>
                        <a:ea typeface="Calibri"/>
                        <a:cs typeface="Times New Roman"/>
                      </a:endParaRPr>
                    </a:p>
                  </a:txBody>
                  <a:tcPr marL="49323" marR="49323" marT="0" marB="0"/>
                </a:tc>
              </a:tr>
              <a:tr h="790521">
                <a:tc>
                  <a:txBody>
                    <a:bodyPr/>
                    <a:lstStyle/>
                    <a:p>
                      <a:pPr marL="228600" marR="0" lvl="0" indent="-228600" algn="l" defTabSz="914400" rtl="0" eaLnBrk="1" fontAlgn="auto" latinLnBrk="0" hangingPunct="1">
                        <a:lnSpc>
                          <a:spcPct val="115000"/>
                        </a:lnSpc>
                        <a:spcBef>
                          <a:spcPts val="0"/>
                        </a:spcBef>
                        <a:spcAft>
                          <a:spcPts val="0"/>
                        </a:spcAft>
                        <a:buClrTx/>
                        <a:buSzTx/>
                        <a:buFont typeface="+mj-lt"/>
                        <a:buAutoNum type="alphaLcPeriod" startAt="8"/>
                        <a:tabLst/>
                        <a:defRPr/>
                      </a:pPr>
                      <a:r>
                        <a:rPr lang="en-GB" sz="1100" b="0" kern="1200" dirty="0" smtClean="0">
                          <a:solidFill>
                            <a:schemeClr val="lt1"/>
                          </a:solidFill>
                          <a:effectLst/>
                          <a:latin typeface="+mn-lt"/>
                          <a:ea typeface="+mn-ea"/>
                          <a:cs typeface="+mn-cs"/>
                        </a:rPr>
                        <a:t>Advocate for increased consequences for illegal gun activity and close any loopholes that allow ready access to guns without a criminal background</a:t>
                      </a:r>
                      <a:endParaRPr lang="en-US" sz="1100" b="0" dirty="0">
                        <a:effectLst/>
                        <a:latin typeface="Calibri"/>
                        <a:ea typeface="Calibri"/>
                        <a:cs typeface="Times New Roman"/>
                      </a:endParaRPr>
                    </a:p>
                  </a:txBody>
                  <a:tcPr marL="49323" marR="49323" marT="0" marB="0"/>
                </a:tc>
                <a:tc>
                  <a:txBody>
                    <a:bodyPr/>
                    <a:lstStyle/>
                    <a:p>
                      <a:pPr marL="0" marR="0" lvl="0" indent="0">
                        <a:lnSpc>
                          <a:spcPct val="115000"/>
                        </a:lnSpc>
                        <a:spcBef>
                          <a:spcPts val="0"/>
                        </a:spcBef>
                        <a:spcAft>
                          <a:spcPts val="0"/>
                        </a:spcAft>
                        <a:buFont typeface="+mj-lt"/>
                        <a:buNone/>
                      </a:pPr>
                      <a:r>
                        <a:rPr lang="en-US" sz="1000" dirty="0" smtClean="0">
                          <a:effectLst/>
                          <a:latin typeface="+mj-lt"/>
                          <a:ea typeface="Calibri"/>
                          <a:cs typeface="Times New Roman"/>
                        </a:rPr>
                        <a:t>Decrease in number of illegal</a:t>
                      </a:r>
                      <a:r>
                        <a:rPr lang="en-US" sz="1000" baseline="0" dirty="0" smtClean="0">
                          <a:effectLst/>
                          <a:latin typeface="+mj-lt"/>
                          <a:ea typeface="Calibri"/>
                          <a:cs typeface="Times New Roman"/>
                        </a:rPr>
                        <a:t> guns on the streets</a:t>
                      </a:r>
                      <a:endParaRPr lang="en-US" sz="1000" dirty="0">
                        <a:effectLst/>
                        <a:latin typeface="+mj-lt"/>
                        <a:ea typeface="Calibri"/>
                        <a:cs typeface="Times New Roman"/>
                      </a:endParaRPr>
                    </a:p>
                  </a:txBody>
                  <a:tcPr marL="49323" marR="49323" marT="0" marB="0"/>
                </a:tc>
                <a:tc vMerge="1">
                  <a:txBody>
                    <a:bodyPr/>
                    <a:lstStyle/>
                    <a:p>
                      <a:pPr marL="0" marR="0" algn="ctr">
                        <a:lnSpc>
                          <a:spcPct val="115000"/>
                        </a:lnSpc>
                        <a:spcBef>
                          <a:spcPts val="0"/>
                        </a:spcBef>
                        <a:spcAft>
                          <a:spcPts val="1000"/>
                        </a:spcAft>
                      </a:pPr>
                      <a:endParaRPr lang="en-US" sz="1000" dirty="0">
                        <a:effectLst/>
                        <a:latin typeface="+mj-lt"/>
                        <a:ea typeface="Calibri"/>
                        <a:cs typeface="Times New Roman"/>
                      </a:endParaRPr>
                    </a:p>
                  </a:txBody>
                  <a:tcPr marL="49323" marR="49323" marT="0" marB="0" anchor="ctr"/>
                </a:tc>
              </a:tr>
            </a:tbl>
          </a:graphicData>
        </a:graphic>
      </p:graphicFrame>
      <p:sp>
        <p:nvSpPr>
          <p:cNvPr id="2" name="Slide Number Placeholder 1"/>
          <p:cNvSpPr>
            <a:spLocks noGrp="1"/>
          </p:cNvSpPr>
          <p:nvPr>
            <p:ph type="sldNum" sz="quarter" idx="12"/>
          </p:nvPr>
        </p:nvSpPr>
        <p:spPr/>
        <p:txBody>
          <a:bodyPr/>
          <a:lstStyle/>
          <a:p>
            <a:fld id="{2203AD2E-D384-4AB1-8556-C3617B8811CB}" type="slidenum">
              <a:rPr lang="en-US" smtClean="0"/>
              <a:t>23</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2344"/>
          <a:stretch/>
        </p:blipFill>
        <p:spPr>
          <a:xfrm>
            <a:off x="3733800" y="381000"/>
            <a:ext cx="2781300" cy="1411287"/>
          </a:xfrm>
          <a:prstGeom prst="rect">
            <a:avLst/>
          </a:prstGeom>
        </p:spPr>
      </p:pic>
    </p:spTree>
    <p:extLst>
      <p:ext uri="{BB962C8B-B14F-4D97-AF65-F5344CB8AC3E}">
        <p14:creationId xmlns:p14="http://schemas.microsoft.com/office/powerpoint/2010/main" val="2532997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vert270"/>
          <a:lstStyle/>
          <a:p>
            <a:r>
              <a:rPr lang="en-US" sz="2800" dirty="0">
                <a:solidFill>
                  <a:schemeClr val="tx1"/>
                </a:solidFill>
              </a:rPr>
              <a:t>Metrics of Success</a:t>
            </a: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2203AD2E-D384-4AB1-8556-C3617B8811CB}" type="slidenum">
              <a:rPr lang="en-US" smtClean="0"/>
              <a:t>24</a:t>
            </a:fld>
            <a:endParaRPr lang="en-US" dirty="0"/>
          </a:p>
        </p:txBody>
      </p:sp>
      <p:sp>
        <p:nvSpPr>
          <p:cNvPr id="3" name="TextBox 2"/>
          <p:cNvSpPr txBox="1"/>
          <p:nvPr/>
        </p:nvSpPr>
        <p:spPr>
          <a:xfrm>
            <a:off x="304800" y="381000"/>
            <a:ext cx="4876800" cy="12111008"/>
          </a:xfrm>
          <a:prstGeom prst="rect">
            <a:avLst/>
          </a:prstGeom>
          <a:noFill/>
        </p:spPr>
        <p:txBody>
          <a:bodyPr wrap="square" numCol="2" spcCol="182880" rtlCol="0">
            <a:spAutoFit/>
          </a:bodyPr>
          <a:lstStyle/>
          <a:p>
            <a:r>
              <a:rPr lang="en-US" sz="1100" b="1" dirty="0" smtClean="0">
                <a:solidFill>
                  <a:schemeClr val="bg1"/>
                </a:solidFill>
              </a:rPr>
              <a:t>The Citywide Crime Prevention and Reduction Plan will </a:t>
            </a:r>
            <a:r>
              <a:rPr lang="en-US" sz="1100" b="1" dirty="0">
                <a:solidFill>
                  <a:schemeClr val="bg1"/>
                </a:solidFill>
              </a:rPr>
              <a:t>work directly to diminish crime</a:t>
            </a:r>
            <a:r>
              <a:rPr lang="en-US" sz="1100" dirty="0">
                <a:solidFill>
                  <a:schemeClr val="bg1"/>
                </a:solidFill>
              </a:rPr>
              <a:t> in our neighborhood as well as equip </a:t>
            </a:r>
            <a:r>
              <a:rPr lang="en-US" sz="1100" dirty="0" smtClean="0">
                <a:solidFill>
                  <a:schemeClr val="bg1"/>
                </a:solidFill>
              </a:rPr>
              <a:t>youth and adults </a:t>
            </a:r>
            <a:r>
              <a:rPr lang="en-US" sz="1100" dirty="0">
                <a:solidFill>
                  <a:schemeClr val="bg1"/>
                </a:solidFill>
              </a:rPr>
              <a:t>with the services and support they need to overcome the barriers </a:t>
            </a:r>
            <a:r>
              <a:rPr lang="en-US" sz="1100" dirty="0" smtClean="0">
                <a:solidFill>
                  <a:schemeClr val="bg1"/>
                </a:solidFill>
              </a:rPr>
              <a:t>they </a:t>
            </a:r>
            <a:r>
              <a:rPr lang="en-US" sz="1100" dirty="0">
                <a:solidFill>
                  <a:schemeClr val="bg1"/>
                </a:solidFill>
              </a:rPr>
              <a:t>face and </a:t>
            </a:r>
            <a:r>
              <a:rPr lang="en-US" sz="1100" dirty="0" smtClean="0">
                <a:solidFill>
                  <a:schemeClr val="bg1"/>
                </a:solidFill>
              </a:rPr>
              <a:t>elevate </a:t>
            </a:r>
            <a:r>
              <a:rPr lang="en-US" sz="1100" dirty="0">
                <a:solidFill>
                  <a:schemeClr val="bg1"/>
                </a:solidFill>
              </a:rPr>
              <a:t>the overall quality of life </a:t>
            </a:r>
            <a:r>
              <a:rPr lang="en-US" sz="1100" dirty="0" smtClean="0">
                <a:solidFill>
                  <a:schemeClr val="bg1"/>
                </a:solidFill>
              </a:rPr>
              <a:t>in communities. While the entire city </a:t>
            </a:r>
            <a:r>
              <a:rPr lang="en-US" sz="1100" dirty="0">
                <a:solidFill>
                  <a:schemeClr val="bg1"/>
                </a:solidFill>
              </a:rPr>
              <a:t>will be positively impacted by </a:t>
            </a:r>
            <a:r>
              <a:rPr lang="en-US" sz="1100" dirty="0" smtClean="0">
                <a:solidFill>
                  <a:schemeClr val="bg1"/>
                </a:solidFill>
              </a:rPr>
              <a:t>the implementation of the plan, </a:t>
            </a:r>
            <a:r>
              <a:rPr lang="en-US" sz="1100" b="1" dirty="0" smtClean="0">
                <a:solidFill>
                  <a:schemeClr val="bg1"/>
                </a:solidFill>
              </a:rPr>
              <a:t>the first 5 years will focus on zip codes 46218, 46201,46208,46205 and 46222 (top 5 for criminal homicides)</a:t>
            </a:r>
            <a:r>
              <a:rPr lang="en-US" sz="1100" dirty="0" smtClean="0">
                <a:solidFill>
                  <a:schemeClr val="bg1"/>
                </a:solidFill>
              </a:rPr>
              <a:t>. </a:t>
            </a:r>
          </a:p>
          <a:p>
            <a:endParaRPr lang="en-US" sz="1100" dirty="0">
              <a:solidFill>
                <a:schemeClr val="bg1"/>
              </a:solidFill>
            </a:endParaRPr>
          </a:p>
          <a:p>
            <a:r>
              <a:rPr lang="en-US" sz="1100" b="1" dirty="0" smtClean="0">
                <a:solidFill>
                  <a:schemeClr val="bg1"/>
                </a:solidFill>
              </a:rPr>
              <a:t>Key measures </a:t>
            </a:r>
            <a:r>
              <a:rPr lang="en-US" sz="1100" dirty="0">
                <a:solidFill>
                  <a:schemeClr val="bg1"/>
                </a:solidFill>
              </a:rPr>
              <a:t>have been </a:t>
            </a:r>
            <a:r>
              <a:rPr lang="en-US" sz="1100" dirty="0" smtClean="0">
                <a:solidFill>
                  <a:schemeClr val="bg1"/>
                </a:solidFill>
              </a:rPr>
              <a:t>selected to </a:t>
            </a:r>
            <a:r>
              <a:rPr lang="en-US" sz="1100" dirty="0">
                <a:solidFill>
                  <a:schemeClr val="bg1"/>
                </a:solidFill>
              </a:rPr>
              <a:t>assess results of the plan. These measures were selected based on their validity and availability and involve data collected routinely by government </a:t>
            </a:r>
            <a:r>
              <a:rPr lang="en-US" sz="1100" dirty="0" smtClean="0">
                <a:solidFill>
                  <a:schemeClr val="bg1"/>
                </a:solidFill>
              </a:rPr>
              <a:t>agencies:</a:t>
            </a:r>
            <a:endParaRPr lang="en-US" sz="1100" dirty="0">
              <a:solidFill>
                <a:schemeClr val="bg1"/>
              </a:solidFill>
            </a:endParaRPr>
          </a:p>
          <a:p>
            <a:endParaRPr lang="en-US" sz="1100" dirty="0">
              <a:solidFill>
                <a:schemeClr val="bg1"/>
              </a:solidFill>
            </a:endParaRPr>
          </a:p>
          <a:p>
            <a:pPr marL="171450" indent="-171450">
              <a:buFont typeface="Wingdings" panose="05000000000000000000" pitchFamily="2" charset="2"/>
              <a:buChar char="§"/>
            </a:pPr>
            <a:r>
              <a:rPr lang="en-US" sz="1100" dirty="0">
                <a:solidFill>
                  <a:schemeClr val="bg1"/>
                </a:solidFill>
              </a:rPr>
              <a:t>Criminal homicide rate</a:t>
            </a:r>
          </a:p>
          <a:p>
            <a:pPr marL="171450" indent="-171450">
              <a:buFont typeface="Wingdings" panose="05000000000000000000" pitchFamily="2" charset="2"/>
              <a:buChar char="§"/>
            </a:pPr>
            <a:r>
              <a:rPr lang="en-US" sz="1100" dirty="0">
                <a:solidFill>
                  <a:schemeClr val="bg1"/>
                </a:solidFill>
              </a:rPr>
              <a:t>Aggravated assault rate</a:t>
            </a:r>
          </a:p>
          <a:p>
            <a:pPr marL="171450" indent="-171450">
              <a:buFont typeface="Wingdings" panose="05000000000000000000" pitchFamily="2" charset="2"/>
              <a:buChar char="§"/>
            </a:pPr>
            <a:r>
              <a:rPr lang="en-US" sz="1100" dirty="0">
                <a:solidFill>
                  <a:schemeClr val="bg1"/>
                </a:solidFill>
              </a:rPr>
              <a:t>Simple assault rate</a:t>
            </a:r>
          </a:p>
          <a:p>
            <a:pPr marL="171450" indent="-171450">
              <a:buFont typeface="Wingdings" panose="05000000000000000000" pitchFamily="2" charset="2"/>
              <a:buChar char="§"/>
            </a:pPr>
            <a:r>
              <a:rPr lang="en-US" sz="1100" dirty="0">
                <a:solidFill>
                  <a:schemeClr val="bg1"/>
                </a:solidFill>
              </a:rPr>
              <a:t>Juvenile </a:t>
            </a:r>
            <a:r>
              <a:rPr lang="en-US" sz="1100" dirty="0" smtClean="0">
                <a:solidFill>
                  <a:schemeClr val="bg1"/>
                </a:solidFill>
              </a:rPr>
              <a:t>arrests</a:t>
            </a:r>
            <a:endParaRPr lang="en-US" sz="1100" dirty="0">
              <a:solidFill>
                <a:schemeClr val="bg1"/>
              </a:solidFill>
            </a:endParaRPr>
          </a:p>
          <a:p>
            <a:pPr marL="171450" indent="-171450">
              <a:buFont typeface="Wingdings" panose="05000000000000000000" pitchFamily="2" charset="2"/>
              <a:buChar char="§"/>
            </a:pPr>
            <a:r>
              <a:rPr lang="en-US" sz="1100" dirty="0">
                <a:solidFill>
                  <a:schemeClr val="bg1"/>
                </a:solidFill>
              </a:rPr>
              <a:t>Population in </a:t>
            </a:r>
            <a:r>
              <a:rPr lang="en-US" sz="1100" dirty="0" smtClean="0">
                <a:solidFill>
                  <a:schemeClr val="bg1"/>
                </a:solidFill>
              </a:rPr>
              <a:t>poverty</a:t>
            </a:r>
            <a:endParaRPr lang="en-US" sz="1100" dirty="0">
              <a:solidFill>
                <a:schemeClr val="bg1"/>
              </a:solidFill>
            </a:endParaRPr>
          </a:p>
          <a:p>
            <a:pPr marL="171450" indent="-171450">
              <a:buFont typeface="Wingdings" panose="05000000000000000000" pitchFamily="2" charset="2"/>
              <a:buChar char="§"/>
            </a:pPr>
            <a:r>
              <a:rPr lang="en-US" sz="1100" dirty="0">
                <a:solidFill>
                  <a:schemeClr val="bg1"/>
                </a:solidFill>
              </a:rPr>
              <a:t>Children in </a:t>
            </a:r>
            <a:r>
              <a:rPr lang="en-US" sz="1100" dirty="0" smtClean="0">
                <a:solidFill>
                  <a:schemeClr val="bg1"/>
                </a:solidFill>
              </a:rPr>
              <a:t>poverty</a:t>
            </a:r>
            <a:endParaRPr lang="en-US" sz="1100" dirty="0">
              <a:solidFill>
                <a:schemeClr val="bg1"/>
              </a:solidFill>
            </a:endParaRPr>
          </a:p>
          <a:p>
            <a:pPr marL="171450" indent="-171450">
              <a:buFont typeface="Wingdings" panose="05000000000000000000" pitchFamily="2" charset="2"/>
              <a:buChar char="§"/>
            </a:pPr>
            <a:r>
              <a:rPr lang="en-US" sz="1100" dirty="0">
                <a:solidFill>
                  <a:schemeClr val="bg1"/>
                </a:solidFill>
              </a:rPr>
              <a:t>Teen </a:t>
            </a:r>
            <a:r>
              <a:rPr lang="en-US" sz="1100" dirty="0" smtClean="0">
                <a:solidFill>
                  <a:schemeClr val="bg1"/>
                </a:solidFill>
              </a:rPr>
              <a:t>pregnancy </a:t>
            </a:r>
            <a:r>
              <a:rPr lang="en-US" sz="1100" dirty="0">
                <a:solidFill>
                  <a:schemeClr val="bg1"/>
                </a:solidFill>
              </a:rPr>
              <a:t>among youth 15-18</a:t>
            </a:r>
          </a:p>
          <a:p>
            <a:pPr marL="171450" indent="-171450">
              <a:buFont typeface="Wingdings" panose="05000000000000000000" pitchFamily="2" charset="2"/>
              <a:buChar char="§"/>
            </a:pPr>
            <a:r>
              <a:rPr lang="en-US" sz="1100" dirty="0">
                <a:solidFill>
                  <a:schemeClr val="bg1"/>
                </a:solidFill>
              </a:rPr>
              <a:t>Unemployed </a:t>
            </a:r>
            <a:r>
              <a:rPr lang="en-US" sz="1100" dirty="0" smtClean="0">
                <a:solidFill>
                  <a:schemeClr val="bg1"/>
                </a:solidFill>
              </a:rPr>
              <a:t>civilian </a:t>
            </a:r>
            <a:r>
              <a:rPr lang="en-US" sz="1100" dirty="0">
                <a:solidFill>
                  <a:schemeClr val="bg1"/>
                </a:solidFill>
              </a:rPr>
              <a:t>l</a:t>
            </a:r>
            <a:r>
              <a:rPr lang="en-US" sz="1100" dirty="0" smtClean="0">
                <a:solidFill>
                  <a:schemeClr val="bg1"/>
                </a:solidFill>
              </a:rPr>
              <a:t>abor </a:t>
            </a:r>
            <a:r>
              <a:rPr lang="en-US" sz="1100" dirty="0">
                <a:solidFill>
                  <a:schemeClr val="bg1"/>
                </a:solidFill>
              </a:rPr>
              <a:t>f</a:t>
            </a:r>
            <a:r>
              <a:rPr lang="en-US" sz="1100" dirty="0" smtClean="0">
                <a:solidFill>
                  <a:schemeClr val="bg1"/>
                </a:solidFill>
              </a:rPr>
              <a:t>orce</a:t>
            </a:r>
            <a:endParaRPr lang="en-US" sz="1100" dirty="0">
              <a:solidFill>
                <a:schemeClr val="bg1"/>
              </a:solidFill>
            </a:endParaRPr>
          </a:p>
          <a:p>
            <a:pPr marL="171450" indent="-171450">
              <a:buFont typeface="Wingdings" panose="05000000000000000000" pitchFamily="2" charset="2"/>
              <a:buChar char="§"/>
            </a:pPr>
            <a:r>
              <a:rPr lang="en-US" sz="1100" dirty="0">
                <a:solidFill>
                  <a:schemeClr val="bg1"/>
                </a:solidFill>
              </a:rPr>
              <a:t>High </a:t>
            </a:r>
            <a:r>
              <a:rPr lang="en-US" sz="1100" dirty="0" smtClean="0">
                <a:solidFill>
                  <a:schemeClr val="bg1"/>
                </a:solidFill>
              </a:rPr>
              <a:t>school </a:t>
            </a:r>
            <a:r>
              <a:rPr lang="en-US" sz="1100" dirty="0">
                <a:solidFill>
                  <a:schemeClr val="bg1"/>
                </a:solidFill>
              </a:rPr>
              <a:t>g</a:t>
            </a:r>
            <a:r>
              <a:rPr lang="en-US" sz="1100" dirty="0" smtClean="0">
                <a:solidFill>
                  <a:schemeClr val="bg1"/>
                </a:solidFill>
              </a:rPr>
              <a:t>raduation </a:t>
            </a:r>
            <a:r>
              <a:rPr lang="en-US" sz="1100" dirty="0">
                <a:solidFill>
                  <a:schemeClr val="bg1"/>
                </a:solidFill>
              </a:rPr>
              <a:t>r</a:t>
            </a:r>
            <a:r>
              <a:rPr lang="en-US" sz="1100" dirty="0" smtClean="0">
                <a:solidFill>
                  <a:schemeClr val="bg1"/>
                </a:solidFill>
              </a:rPr>
              <a:t>ate </a:t>
            </a:r>
            <a:r>
              <a:rPr lang="en-US" sz="1100" dirty="0">
                <a:solidFill>
                  <a:schemeClr val="bg1"/>
                </a:solidFill>
              </a:rPr>
              <a:t>and </a:t>
            </a:r>
            <a:r>
              <a:rPr lang="en-US" sz="1100" dirty="0" smtClean="0">
                <a:solidFill>
                  <a:schemeClr val="bg1"/>
                </a:solidFill>
              </a:rPr>
              <a:t>college </a:t>
            </a:r>
            <a:r>
              <a:rPr lang="en-US" sz="1100" dirty="0">
                <a:solidFill>
                  <a:schemeClr val="bg1"/>
                </a:solidFill>
              </a:rPr>
              <a:t>r</a:t>
            </a:r>
            <a:r>
              <a:rPr lang="en-US" sz="1100" dirty="0" smtClean="0">
                <a:solidFill>
                  <a:schemeClr val="bg1"/>
                </a:solidFill>
              </a:rPr>
              <a:t>eadiness</a:t>
            </a:r>
            <a:endParaRPr lang="en-US" sz="1100" dirty="0">
              <a:solidFill>
                <a:schemeClr val="bg1"/>
              </a:solidFill>
            </a:endParaRPr>
          </a:p>
          <a:p>
            <a:pPr marL="171450" indent="-171450">
              <a:buFont typeface="Wingdings" panose="05000000000000000000" pitchFamily="2" charset="2"/>
              <a:buChar char="§"/>
            </a:pPr>
            <a:r>
              <a:rPr lang="en-US" sz="1100" dirty="0">
                <a:solidFill>
                  <a:schemeClr val="bg1"/>
                </a:solidFill>
              </a:rPr>
              <a:t>Funding for crime prevention strategies in communities with higher crime</a:t>
            </a:r>
          </a:p>
          <a:p>
            <a:pPr marL="171450" indent="-171450">
              <a:buFont typeface="Wingdings" panose="05000000000000000000" pitchFamily="2" charset="2"/>
              <a:buChar char="§"/>
            </a:pPr>
            <a:r>
              <a:rPr lang="en-US" sz="1100" dirty="0">
                <a:solidFill>
                  <a:schemeClr val="bg1"/>
                </a:solidFill>
              </a:rPr>
              <a:t>Suspension and </a:t>
            </a:r>
            <a:r>
              <a:rPr lang="en-US" sz="1100" dirty="0" smtClean="0">
                <a:solidFill>
                  <a:schemeClr val="bg1"/>
                </a:solidFill>
              </a:rPr>
              <a:t>expulsion </a:t>
            </a:r>
            <a:r>
              <a:rPr lang="en-US" sz="1100" dirty="0">
                <a:solidFill>
                  <a:schemeClr val="bg1"/>
                </a:solidFill>
              </a:rPr>
              <a:t>r</a:t>
            </a:r>
            <a:r>
              <a:rPr lang="en-US" sz="1100" dirty="0" smtClean="0">
                <a:solidFill>
                  <a:schemeClr val="bg1"/>
                </a:solidFill>
              </a:rPr>
              <a:t>ates</a:t>
            </a:r>
            <a:endParaRPr lang="en-US" sz="1100" dirty="0">
              <a:solidFill>
                <a:schemeClr val="bg1"/>
              </a:solidFill>
            </a:endParaRPr>
          </a:p>
          <a:p>
            <a:endParaRPr lang="en-US" sz="1100" dirty="0" smtClean="0">
              <a:solidFill>
                <a:schemeClr val="bg1"/>
              </a:solidFill>
            </a:endParaRPr>
          </a:p>
          <a:p>
            <a:r>
              <a:rPr lang="en-US" sz="1100" dirty="0" smtClean="0">
                <a:solidFill>
                  <a:schemeClr val="bg1"/>
                </a:solidFill>
              </a:rPr>
              <a:t>We also expect </a:t>
            </a:r>
            <a:r>
              <a:rPr lang="en-US" sz="1100" dirty="0">
                <a:solidFill>
                  <a:schemeClr val="bg1"/>
                </a:solidFill>
              </a:rPr>
              <a:t>the following measurable </a:t>
            </a:r>
            <a:r>
              <a:rPr lang="en-US" sz="1100" dirty="0" smtClean="0">
                <a:solidFill>
                  <a:schemeClr val="bg1"/>
                </a:solidFill>
              </a:rPr>
              <a:t>outcomes </a:t>
            </a:r>
            <a:r>
              <a:rPr lang="en-US" sz="1100" dirty="0">
                <a:solidFill>
                  <a:schemeClr val="bg1"/>
                </a:solidFill>
              </a:rPr>
              <a:t>to be </a:t>
            </a:r>
            <a:r>
              <a:rPr lang="en-US" sz="1100" dirty="0" smtClean="0">
                <a:solidFill>
                  <a:schemeClr val="bg1"/>
                </a:solidFill>
              </a:rPr>
              <a:t>achieved:</a:t>
            </a:r>
            <a:endParaRPr lang="en-US" sz="1100" dirty="0">
              <a:solidFill>
                <a:schemeClr val="bg1"/>
              </a:solidFill>
            </a:endParaRPr>
          </a:p>
          <a:p>
            <a:r>
              <a:rPr lang="en-US" sz="1100" b="1" dirty="0">
                <a:solidFill>
                  <a:schemeClr val="bg1"/>
                </a:solidFill>
              </a:rPr>
              <a:t> </a:t>
            </a:r>
            <a:endParaRPr lang="en-US" sz="1100" dirty="0">
              <a:solidFill>
                <a:schemeClr val="bg1"/>
              </a:solidFill>
            </a:endParaRPr>
          </a:p>
          <a:p>
            <a:r>
              <a:rPr lang="en-US" sz="1100" b="1" dirty="0">
                <a:solidFill>
                  <a:schemeClr val="bg1"/>
                </a:solidFill>
              </a:rPr>
              <a:t>   Educational Services:</a:t>
            </a:r>
            <a:endParaRPr lang="en-US" sz="1100" dirty="0">
              <a:solidFill>
                <a:schemeClr val="bg1"/>
              </a:solidFill>
            </a:endParaRPr>
          </a:p>
          <a:p>
            <a:pPr marL="171450" indent="-171450">
              <a:buFont typeface="Wingdings" panose="05000000000000000000" pitchFamily="2" charset="2"/>
              <a:buChar char="§"/>
            </a:pPr>
            <a:r>
              <a:rPr lang="en-US" sz="1100" dirty="0" smtClean="0">
                <a:solidFill>
                  <a:schemeClr val="bg1"/>
                </a:solidFill>
              </a:rPr>
              <a:t>Increased GPA </a:t>
            </a:r>
          </a:p>
          <a:p>
            <a:pPr marL="171450" indent="-171450">
              <a:buFont typeface="Wingdings" panose="05000000000000000000" pitchFamily="2" charset="2"/>
              <a:buChar char="§"/>
            </a:pPr>
            <a:r>
              <a:rPr lang="en-US" sz="1100" dirty="0">
                <a:solidFill>
                  <a:schemeClr val="bg1"/>
                </a:solidFill>
              </a:rPr>
              <a:t>I</a:t>
            </a:r>
            <a:r>
              <a:rPr lang="en-US" sz="1100" dirty="0" smtClean="0">
                <a:solidFill>
                  <a:schemeClr val="bg1"/>
                </a:solidFill>
              </a:rPr>
              <a:t>mprovement </a:t>
            </a:r>
            <a:r>
              <a:rPr lang="en-US" sz="1100" dirty="0">
                <a:solidFill>
                  <a:schemeClr val="bg1"/>
                </a:solidFill>
              </a:rPr>
              <a:t>in school attendance </a:t>
            </a:r>
          </a:p>
          <a:p>
            <a:pPr marL="171450" indent="-171450">
              <a:buFont typeface="Wingdings" panose="05000000000000000000" pitchFamily="2" charset="2"/>
              <a:buChar char="§"/>
            </a:pPr>
            <a:r>
              <a:rPr lang="en-US" sz="1100" dirty="0">
                <a:solidFill>
                  <a:schemeClr val="bg1"/>
                </a:solidFill>
              </a:rPr>
              <a:t>G</a:t>
            </a:r>
            <a:r>
              <a:rPr lang="en-US" sz="1100" dirty="0" smtClean="0">
                <a:solidFill>
                  <a:schemeClr val="bg1"/>
                </a:solidFill>
              </a:rPr>
              <a:t>raduate </a:t>
            </a:r>
            <a:r>
              <a:rPr lang="en-US" sz="1100" dirty="0">
                <a:solidFill>
                  <a:schemeClr val="bg1"/>
                </a:solidFill>
              </a:rPr>
              <a:t>from high school or earn </a:t>
            </a:r>
            <a:r>
              <a:rPr lang="en-US" sz="1100" dirty="0" smtClean="0">
                <a:solidFill>
                  <a:schemeClr val="bg1"/>
                </a:solidFill>
              </a:rPr>
              <a:t>a GED </a:t>
            </a:r>
          </a:p>
          <a:p>
            <a:pPr marL="171450" indent="-171450">
              <a:buFont typeface="Wingdings" panose="05000000000000000000" pitchFamily="2" charset="2"/>
              <a:buChar char="§"/>
            </a:pPr>
            <a:endParaRPr lang="en-US" sz="1100" dirty="0">
              <a:solidFill>
                <a:schemeClr val="bg1"/>
              </a:solidFill>
            </a:endParaRPr>
          </a:p>
          <a:p>
            <a:pPr marL="171450" indent="-171450">
              <a:buFont typeface="Wingdings" panose="05000000000000000000" pitchFamily="2" charset="2"/>
              <a:buChar char="§"/>
            </a:pPr>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pPr marL="171450" indent="-171450">
              <a:buFont typeface="Wingdings" panose="05000000000000000000" pitchFamily="2" charset="2"/>
              <a:buChar char="§"/>
            </a:pPr>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pPr marL="171450" indent="-171450">
              <a:buFont typeface="Wingdings" panose="05000000000000000000" pitchFamily="2" charset="2"/>
              <a:buChar char="§"/>
            </a:pPr>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pPr marL="171450" indent="-171450">
              <a:buFont typeface="Wingdings" panose="05000000000000000000" pitchFamily="2" charset="2"/>
              <a:buChar char="§"/>
            </a:pPr>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pPr marL="171450" indent="-171450">
              <a:buFont typeface="Wingdings" panose="05000000000000000000" pitchFamily="2" charset="2"/>
              <a:buChar char="§"/>
            </a:pPr>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pPr marL="171450" indent="-171450">
              <a:buFont typeface="Wingdings" panose="05000000000000000000" pitchFamily="2" charset="2"/>
              <a:buChar char="§"/>
            </a:pPr>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pPr marL="171450" indent="-171450">
              <a:buFont typeface="Wingdings" panose="05000000000000000000" pitchFamily="2" charset="2"/>
              <a:buChar char="§"/>
            </a:pPr>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pPr marL="171450" indent="-171450">
              <a:buFont typeface="Wingdings" panose="05000000000000000000" pitchFamily="2" charset="2"/>
              <a:buChar char="§"/>
            </a:pPr>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pPr marL="171450" indent="-171450">
              <a:buFont typeface="Wingdings" panose="05000000000000000000" pitchFamily="2" charset="2"/>
              <a:buChar char="§"/>
            </a:pPr>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pPr marL="171450" indent="-171450">
              <a:buFont typeface="Wingdings" panose="05000000000000000000" pitchFamily="2" charset="2"/>
              <a:buChar char="§"/>
            </a:pPr>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endParaRPr lang="en-US" sz="1100" dirty="0" smtClean="0">
              <a:solidFill>
                <a:schemeClr val="bg1"/>
              </a:solidFill>
            </a:endParaRPr>
          </a:p>
          <a:p>
            <a:pPr marL="171450" indent="-171450">
              <a:buFont typeface="Wingdings" panose="05000000000000000000" pitchFamily="2" charset="2"/>
              <a:buChar char="§"/>
            </a:pPr>
            <a:endParaRPr lang="en-US" sz="1100" dirty="0">
              <a:solidFill>
                <a:schemeClr val="bg1"/>
              </a:solidFill>
            </a:endParaRPr>
          </a:p>
          <a:p>
            <a:r>
              <a:rPr lang="en-US" sz="1100" b="1" dirty="0">
                <a:solidFill>
                  <a:schemeClr val="bg1"/>
                </a:solidFill>
              </a:rPr>
              <a:t> </a:t>
            </a:r>
            <a:r>
              <a:rPr lang="en-US" sz="1100" b="1" dirty="0" smtClean="0">
                <a:solidFill>
                  <a:schemeClr val="bg1"/>
                </a:solidFill>
              </a:rPr>
              <a:t> </a:t>
            </a:r>
          </a:p>
          <a:p>
            <a:r>
              <a:rPr lang="en-US" sz="1100" b="1" dirty="0" smtClean="0">
                <a:solidFill>
                  <a:schemeClr val="bg1"/>
                </a:solidFill>
              </a:rPr>
              <a:t>Life </a:t>
            </a:r>
            <a:r>
              <a:rPr lang="en-US" sz="1100" b="1" dirty="0">
                <a:solidFill>
                  <a:schemeClr val="bg1"/>
                </a:solidFill>
              </a:rPr>
              <a:t>Skills/Behavioral Assistance:</a:t>
            </a:r>
            <a:endParaRPr lang="en-US" sz="1100" dirty="0">
              <a:solidFill>
                <a:schemeClr val="bg1"/>
              </a:solidFill>
            </a:endParaRPr>
          </a:p>
          <a:p>
            <a:pPr marL="171450" indent="-171450">
              <a:buFont typeface="Wingdings" panose="05000000000000000000" pitchFamily="2" charset="2"/>
              <a:buChar char="§"/>
            </a:pPr>
            <a:r>
              <a:rPr lang="en-US" sz="1100" dirty="0" smtClean="0">
                <a:solidFill>
                  <a:schemeClr val="bg1"/>
                </a:solidFill>
              </a:rPr>
              <a:t>Decrease in illegal behaviors </a:t>
            </a:r>
            <a:r>
              <a:rPr lang="en-US" sz="1100" dirty="0">
                <a:solidFill>
                  <a:schemeClr val="bg1"/>
                </a:solidFill>
              </a:rPr>
              <a:t>and/or gang involvement  </a:t>
            </a:r>
          </a:p>
          <a:p>
            <a:pPr marL="171450" indent="-171450">
              <a:buFont typeface="Wingdings" panose="05000000000000000000" pitchFamily="2" charset="2"/>
              <a:buChar char="§"/>
            </a:pPr>
            <a:r>
              <a:rPr lang="en-US" sz="1100" dirty="0">
                <a:solidFill>
                  <a:schemeClr val="bg1"/>
                </a:solidFill>
              </a:rPr>
              <a:t>D</a:t>
            </a:r>
            <a:r>
              <a:rPr lang="en-US" sz="1100" dirty="0" smtClean="0">
                <a:solidFill>
                  <a:schemeClr val="bg1"/>
                </a:solidFill>
              </a:rPr>
              <a:t>emonstrate </a:t>
            </a:r>
            <a:r>
              <a:rPr lang="en-US" sz="1100" dirty="0">
                <a:solidFill>
                  <a:schemeClr val="bg1"/>
                </a:solidFill>
              </a:rPr>
              <a:t>conflict resolution skills </a:t>
            </a:r>
          </a:p>
          <a:p>
            <a:pPr marL="171450" indent="-171450">
              <a:buFont typeface="Wingdings" panose="05000000000000000000" pitchFamily="2" charset="2"/>
              <a:buChar char="§"/>
            </a:pPr>
            <a:r>
              <a:rPr lang="en-US" sz="1100" dirty="0" smtClean="0">
                <a:solidFill>
                  <a:schemeClr val="bg1"/>
                </a:solidFill>
              </a:rPr>
              <a:t>Participation </a:t>
            </a:r>
            <a:r>
              <a:rPr lang="en-US" sz="1100" dirty="0">
                <a:solidFill>
                  <a:schemeClr val="bg1"/>
                </a:solidFill>
              </a:rPr>
              <a:t>in </a:t>
            </a:r>
            <a:r>
              <a:rPr lang="en-US" sz="1100" dirty="0" smtClean="0">
                <a:solidFill>
                  <a:schemeClr val="bg1"/>
                </a:solidFill>
              </a:rPr>
              <a:t>gang </a:t>
            </a:r>
            <a:r>
              <a:rPr lang="en-US" sz="1100" dirty="0">
                <a:solidFill>
                  <a:schemeClr val="bg1"/>
                </a:solidFill>
              </a:rPr>
              <a:t>prevention/intervention curriculum </a:t>
            </a:r>
          </a:p>
          <a:p>
            <a:r>
              <a:rPr lang="en-US" sz="1100" dirty="0">
                <a:solidFill>
                  <a:schemeClr val="bg1"/>
                </a:solidFill>
              </a:rPr>
              <a:t>       </a:t>
            </a:r>
          </a:p>
          <a:p>
            <a:r>
              <a:rPr lang="en-US" sz="1100" b="1" dirty="0">
                <a:solidFill>
                  <a:schemeClr val="bg1"/>
                </a:solidFill>
              </a:rPr>
              <a:t>   Mentorship:</a:t>
            </a:r>
            <a:endParaRPr lang="en-US" sz="1100" dirty="0">
              <a:solidFill>
                <a:schemeClr val="bg1"/>
              </a:solidFill>
            </a:endParaRPr>
          </a:p>
          <a:p>
            <a:pPr marL="171450" indent="-171450">
              <a:buFont typeface="Wingdings" panose="05000000000000000000" pitchFamily="2" charset="2"/>
              <a:buChar char="§"/>
            </a:pPr>
            <a:r>
              <a:rPr lang="en-US" sz="1100" dirty="0" smtClean="0">
                <a:solidFill>
                  <a:schemeClr val="bg1"/>
                </a:solidFill>
              </a:rPr>
              <a:t>Mentor match rate</a:t>
            </a:r>
            <a:endParaRPr lang="en-US" sz="1100" dirty="0">
              <a:solidFill>
                <a:schemeClr val="bg1"/>
              </a:solidFill>
            </a:endParaRPr>
          </a:p>
          <a:p>
            <a:pPr marL="171450" indent="-171450">
              <a:buFont typeface="Wingdings" panose="05000000000000000000" pitchFamily="2" charset="2"/>
              <a:buChar char="§"/>
            </a:pPr>
            <a:r>
              <a:rPr lang="en-US" sz="1100" dirty="0" smtClean="0">
                <a:solidFill>
                  <a:schemeClr val="bg1"/>
                </a:solidFill>
              </a:rPr>
              <a:t>Number of trained mentors</a:t>
            </a:r>
            <a:endParaRPr lang="en-US" sz="1100" dirty="0">
              <a:solidFill>
                <a:schemeClr val="bg1"/>
              </a:solidFill>
            </a:endParaRPr>
          </a:p>
          <a:p>
            <a:pPr marL="171450" indent="-171450">
              <a:buFont typeface="Wingdings" panose="05000000000000000000" pitchFamily="2" charset="2"/>
              <a:buChar char="§"/>
            </a:pPr>
            <a:r>
              <a:rPr lang="en-US" sz="1100" dirty="0" smtClean="0">
                <a:solidFill>
                  <a:schemeClr val="bg1"/>
                </a:solidFill>
              </a:rPr>
              <a:t>Amount of mentoring received</a:t>
            </a:r>
            <a:endParaRPr lang="en-US" sz="1100" dirty="0">
              <a:solidFill>
                <a:schemeClr val="bg1"/>
              </a:solidFill>
            </a:endParaRPr>
          </a:p>
          <a:p>
            <a:r>
              <a:rPr lang="en-US" sz="1100" dirty="0">
                <a:solidFill>
                  <a:schemeClr val="bg1"/>
                </a:solidFill>
              </a:rPr>
              <a:t> </a:t>
            </a:r>
            <a:endParaRPr lang="en-US" sz="1100" dirty="0" smtClean="0">
              <a:solidFill>
                <a:schemeClr val="bg1"/>
              </a:solidFill>
            </a:endParaRPr>
          </a:p>
          <a:p>
            <a:r>
              <a:rPr lang="en-US" sz="1100" b="1" dirty="0" smtClean="0">
                <a:solidFill>
                  <a:schemeClr val="bg1"/>
                </a:solidFill>
              </a:rPr>
              <a:t> </a:t>
            </a:r>
            <a:r>
              <a:rPr lang="en-US" sz="1100" b="1" dirty="0">
                <a:solidFill>
                  <a:schemeClr val="bg1"/>
                </a:solidFill>
              </a:rPr>
              <a:t>Workforce Development:</a:t>
            </a:r>
            <a:endParaRPr lang="en-US" sz="1100" dirty="0">
              <a:solidFill>
                <a:schemeClr val="bg1"/>
              </a:solidFill>
            </a:endParaRPr>
          </a:p>
          <a:p>
            <a:pPr marL="171450" indent="-171450">
              <a:buFont typeface="Wingdings" panose="05000000000000000000" pitchFamily="2" charset="2"/>
              <a:buChar char="§"/>
            </a:pPr>
            <a:r>
              <a:rPr lang="en-US" sz="1100" dirty="0">
                <a:solidFill>
                  <a:schemeClr val="bg1"/>
                </a:solidFill>
              </a:rPr>
              <a:t>L</a:t>
            </a:r>
            <a:r>
              <a:rPr lang="en-US" sz="1100" dirty="0" smtClean="0">
                <a:solidFill>
                  <a:schemeClr val="bg1"/>
                </a:solidFill>
              </a:rPr>
              <a:t>earn </a:t>
            </a:r>
            <a:r>
              <a:rPr lang="en-US" sz="1100" dirty="0">
                <a:solidFill>
                  <a:schemeClr val="bg1"/>
                </a:solidFill>
              </a:rPr>
              <a:t>how to prepare a resume, write cover letters and learn interviewing skills</a:t>
            </a:r>
          </a:p>
          <a:p>
            <a:pPr marL="171450" indent="-171450">
              <a:buFont typeface="Wingdings" panose="05000000000000000000" pitchFamily="2" charset="2"/>
              <a:buChar char="§"/>
            </a:pPr>
            <a:r>
              <a:rPr lang="en-US" sz="1100" dirty="0">
                <a:solidFill>
                  <a:schemeClr val="bg1"/>
                </a:solidFill>
              </a:rPr>
              <a:t>U</a:t>
            </a:r>
            <a:r>
              <a:rPr lang="en-US" sz="1100" dirty="0" smtClean="0">
                <a:solidFill>
                  <a:schemeClr val="bg1"/>
                </a:solidFill>
              </a:rPr>
              <a:t>tilize </a:t>
            </a:r>
            <a:r>
              <a:rPr lang="en-US" sz="1100" dirty="0">
                <a:solidFill>
                  <a:schemeClr val="bg1"/>
                </a:solidFill>
              </a:rPr>
              <a:t>job placement services, </a:t>
            </a:r>
            <a:r>
              <a:rPr lang="en-US" sz="1100" dirty="0" smtClean="0">
                <a:solidFill>
                  <a:schemeClr val="bg1"/>
                </a:solidFill>
              </a:rPr>
              <a:t>become </a:t>
            </a:r>
            <a:r>
              <a:rPr lang="en-US" sz="1100" dirty="0">
                <a:solidFill>
                  <a:schemeClr val="bg1"/>
                </a:solidFill>
              </a:rPr>
              <a:t>gainfully employed </a:t>
            </a:r>
            <a:r>
              <a:rPr lang="en-US" sz="1100" dirty="0" smtClean="0">
                <a:solidFill>
                  <a:schemeClr val="bg1"/>
                </a:solidFill>
              </a:rPr>
              <a:t>and remain </a:t>
            </a:r>
            <a:r>
              <a:rPr lang="en-US" sz="1100" dirty="0">
                <a:solidFill>
                  <a:schemeClr val="bg1"/>
                </a:solidFill>
              </a:rPr>
              <a:t>employed after 90 days</a:t>
            </a:r>
          </a:p>
          <a:p>
            <a:r>
              <a:rPr lang="en-US" sz="1100" b="1" dirty="0">
                <a:solidFill>
                  <a:schemeClr val="bg1"/>
                </a:solidFill>
              </a:rPr>
              <a:t> </a:t>
            </a:r>
            <a:endParaRPr lang="en-US" sz="1100" dirty="0">
              <a:solidFill>
                <a:schemeClr val="bg1"/>
              </a:solidFill>
            </a:endParaRPr>
          </a:p>
          <a:p>
            <a:r>
              <a:rPr lang="en-US" sz="1100" b="1" dirty="0">
                <a:solidFill>
                  <a:schemeClr val="bg1"/>
                </a:solidFill>
              </a:rPr>
              <a:t>   Engaging Families:</a:t>
            </a:r>
            <a:endParaRPr lang="en-US" sz="1100" dirty="0">
              <a:solidFill>
                <a:schemeClr val="bg1"/>
              </a:solidFill>
            </a:endParaRPr>
          </a:p>
          <a:p>
            <a:pPr marL="171450" indent="-171450">
              <a:buFont typeface="Wingdings" panose="05000000000000000000" pitchFamily="2" charset="2"/>
              <a:buChar char="§"/>
            </a:pPr>
            <a:r>
              <a:rPr lang="en-US" sz="1100" dirty="0">
                <a:solidFill>
                  <a:schemeClr val="bg1"/>
                </a:solidFill>
              </a:rPr>
              <a:t>P</a:t>
            </a:r>
            <a:r>
              <a:rPr lang="en-US" sz="1100" dirty="0" smtClean="0">
                <a:solidFill>
                  <a:schemeClr val="bg1"/>
                </a:solidFill>
              </a:rPr>
              <a:t>articipation </a:t>
            </a:r>
            <a:r>
              <a:rPr lang="en-US" sz="1100" dirty="0">
                <a:solidFill>
                  <a:schemeClr val="bg1"/>
                </a:solidFill>
              </a:rPr>
              <a:t>rate in all family events from family members of participants</a:t>
            </a:r>
          </a:p>
          <a:p>
            <a:pPr marL="171450" indent="-171450">
              <a:buFont typeface="Wingdings" panose="05000000000000000000" pitchFamily="2" charset="2"/>
              <a:buChar char="§"/>
            </a:pPr>
            <a:r>
              <a:rPr lang="en-US" sz="1100" dirty="0">
                <a:solidFill>
                  <a:schemeClr val="bg1"/>
                </a:solidFill>
              </a:rPr>
              <a:t>P</a:t>
            </a:r>
            <a:r>
              <a:rPr lang="en-US" sz="1100" dirty="0" smtClean="0">
                <a:solidFill>
                  <a:schemeClr val="bg1"/>
                </a:solidFill>
              </a:rPr>
              <a:t>arents </a:t>
            </a:r>
            <a:r>
              <a:rPr lang="en-US" sz="1100" dirty="0">
                <a:solidFill>
                  <a:schemeClr val="bg1"/>
                </a:solidFill>
              </a:rPr>
              <a:t>will learn how to increase the quality of living for their families</a:t>
            </a:r>
          </a:p>
          <a:p>
            <a:pPr marL="171450" indent="-171450">
              <a:buFont typeface="Wingdings" panose="05000000000000000000" pitchFamily="2" charset="2"/>
              <a:buChar char="§"/>
            </a:pPr>
            <a:r>
              <a:rPr lang="en-US" sz="1100" dirty="0">
                <a:solidFill>
                  <a:schemeClr val="bg1"/>
                </a:solidFill>
              </a:rPr>
              <a:t>P</a:t>
            </a:r>
            <a:r>
              <a:rPr lang="en-US" sz="1100" dirty="0" smtClean="0">
                <a:solidFill>
                  <a:schemeClr val="bg1"/>
                </a:solidFill>
              </a:rPr>
              <a:t>arents </a:t>
            </a:r>
            <a:r>
              <a:rPr lang="en-US" sz="1100" dirty="0">
                <a:solidFill>
                  <a:schemeClr val="bg1"/>
                </a:solidFill>
              </a:rPr>
              <a:t>will report a better understanding of </a:t>
            </a:r>
            <a:r>
              <a:rPr lang="en-US" sz="1100" dirty="0" smtClean="0">
                <a:solidFill>
                  <a:schemeClr val="bg1"/>
                </a:solidFill>
              </a:rPr>
              <a:t>post-secondary </a:t>
            </a:r>
            <a:r>
              <a:rPr lang="en-US" sz="1100" dirty="0">
                <a:solidFill>
                  <a:schemeClr val="bg1"/>
                </a:solidFill>
              </a:rPr>
              <a:t>educational opportunities</a:t>
            </a:r>
          </a:p>
          <a:p>
            <a:r>
              <a:rPr lang="en-US" sz="1100" dirty="0">
                <a:solidFill>
                  <a:schemeClr val="bg1"/>
                </a:solidFill>
              </a:rPr>
              <a:t> </a:t>
            </a:r>
          </a:p>
          <a:p>
            <a:r>
              <a:rPr lang="en-US" sz="1100" dirty="0">
                <a:solidFill>
                  <a:schemeClr val="bg1"/>
                </a:solidFill>
              </a:rPr>
              <a:t>The methods </a:t>
            </a:r>
            <a:r>
              <a:rPr lang="en-US" sz="1100" dirty="0" smtClean="0">
                <a:solidFill>
                  <a:schemeClr val="bg1"/>
                </a:solidFill>
              </a:rPr>
              <a:t>of evaluating outcomes  include:</a:t>
            </a:r>
            <a:endParaRPr lang="en-US" sz="1100" dirty="0">
              <a:solidFill>
                <a:schemeClr val="bg1"/>
              </a:solidFill>
            </a:endParaRPr>
          </a:p>
          <a:p>
            <a:pPr marL="171450" lvl="0" indent="-171450">
              <a:buFont typeface="Wingdings" panose="05000000000000000000" pitchFamily="2" charset="2"/>
              <a:buChar char="§"/>
            </a:pPr>
            <a:r>
              <a:rPr lang="en-US" sz="1100" dirty="0">
                <a:solidFill>
                  <a:schemeClr val="bg1"/>
                </a:solidFill>
              </a:rPr>
              <a:t>Intake assessments </a:t>
            </a:r>
          </a:p>
          <a:p>
            <a:pPr marL="171450" lvl="0" indent="-171450">
              <a:buFont typeface="Wingdings" panose="05000000000000000000" pitchFamily="2" charset="2"/>
              <a:buChar char="§"/>
            </a:pPr>
            <a:r>
              <a:rPr lang="en-US" sz="1100" dirty="0">
                <a:solidFill>
                  <a:schemeClr val="bg1"/>
                </a:solidFill>
              </a:rPr>
              <a:t>Pre- and post evaluations </a:t>
            </a:r>
          </a:p>
          <a:p>
            <a:pPr marL="171450" lvl="0" indent="-171450">
              <a:buFont typeface="Wingdings" panose="05000000000000000000" pitchFamily="2" charset="2"/>
              <a:buChar char="§"/>
            </a:pPr>
            <a:r>
              <a:rPr lang="en-US" sz="1100" dirty="0">
                <a:solidFill>
                  <a:schemeClr val="bg1"/>
                </a:solidFill>
              </a:rPr>
              <a:t>Staff evaluation forms of participant progress</a:t>
            </a:r>
          </a:p>
          <a:p>
            <a:pPr marL="171450" lvl="0" indent="-171450">
              <a:buFont typeface="Wingdings" panose="05000000000000000000" pitchFamily="2" charset="2"/>
              <a:buChar char="§"/>
            </a:pPr>
            <a:r>
              <a:rPr lang="en-US" sz="1100" dirty="0" smtClean="0">
                <a:solidFill>
                  <a:schemeClr val="bg1"/>
                </a:solidFill>
              </a:rPr>
              <a:t>Data collected from Marion County courts </a:t>
            </a:r>
          </a:p>
          <a:p>
            <a:pPr marL="171450" lvl="0" indent="-171450">
              <a:buFont typeface="Wingdings" panose="05000000000000000000" pitchFamily="2" charset="2"/>
              <a:buChar char="§"/>
            </a:pPr>
            <a:r>
              <a:rPr lang="en-US" sz="1100" dirty="0" smtClean="0">
                <a:solidFill>
                  <a:schemeClr val="bg1"/>
                </a:solidFill>
              </a:rPr>
              <a:t>School/educational data for students enrolled in public school systems</a:t>
            </a:r>
          </a:p>
          <a:p>
            <a:pPr marL="171450" lvl="0" indent="-171450">
              <a:buFont typeface="Wingdings" panose="05000000000000000000" pitchFamily="2" charset="2"/>
              <a:buChar char="§"/>
            </a:pPr>
            <a:endParaRPr lang="en-US" sz="1100" dirty="0" smtClean="0">
              <a:solidFill>
                <a:schemeClr val="bg1"/>
              </a:solidFill>
            </a:endParaRPr>
          </a:p>
          <a:p>
            <a:r>
              <a:rPr lang="en-US" sz="1100" dirty="0">
                <a:solidFill>
                  <a:schemeClr val="bg1"/>
                </a:solidFill>
              </a:rPr>
              <a:t> </a:t>
            </a:r>
          </a:p>
          <a:p>
            <a:endParaRPr lang="en-US" sz="1100" dirty="0">
              <a:solidFill>
                <a:schemeClr val="bg1"/>
              </a:solidFill>
            </a:endParaRPr>
          </a:p>
        </p:txBody>
      </p:sp>
    </p:spTree>
    <p:extLst>
      <p:ext uri="{BB962C8B-B14F-4D97-AF65-F5344CB8AC3E}">
        <p14:creationId xmlns:p14="http://schemas.microsoft.com/office/powerpoint/2010/main" val="1558062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03AD2E-D384-4AB1-8556-C3617B8811CB}" type="slidenum">
              <a:rPr lang="en-US" smtClean="0"/>
              <a:t>25</a:t>
            </a:fld>
            <a:endParaRPr lang="en-US" dirty="0"/>
          </a:p>
        </p:txBody>
      </p:sp>
      <p:sp>
        <p:nvSpPr>
          <p:cNvPr id="3" name="Title 2"/>
          <p:cNvSpPr>
            <a:spLocks noGrp="1"/>
          </p:cNvSpPr>
          <p:nvPr>
            <p:ph type="title"/>
          </p:nvPr>
        </p:nvSpPr>
        <p:spPr>
          <a:xfrm>
            <a:off x="152400" y="304800"/>
            <a:ext cx="5029200" cy="1405859"/>
          </a:xfrm>
        </p:spPr>
        <p:txBody>
          <a:bodyPr/>
          <a:lstStyle/>
          <a:p>
            <a:pPr algn="l"/>
            <a:r>
              <a:rPr lang="en-US" dirty="0" smtClean="0"/>
              <a:t>Acknowledgements</a:t>
            </a:r>
            <a:endParaRPr lang="en-US" dirty="0"/>
          </a:p>
        </p:txBody>
      </p:sp>
      <p:sp>
        <p:nvSpPr>
          <p:cNvPr id="4" name="Rectangle 3"/>
          <p:cNvSpPr/>
          <p:nvPr/>
        </p:nvSpPr>
        <p:spPr>
          <a:xfrm>
            <a:off x="304800" y="2262187"/>
            <a:ext cx="6248400" cy="4801314"/>
          </a:xfrm>
          <a:prstGeom prst="rect">
            <a:avLst/>
          </a:prstGeom>
        </p:spPr>
        <p:txBody>
          <a:bodyPr wrap="square">
            <a:spAutoFit/>
          </a:bodyPr>
          <a:lstStyle/>
          <a:p>
            <a:r>
              <a:rPr lang="en-US" sz="1400" b="1" dirty="0" smtClean="0"/>
              <a:t>Special thanks to the following for contributing to the development of the plan:</a:t>
            </a:r>
            <a:endParaRPr lang="en-US" sz="1400" b="1" dirty="0"/>
          </a:p>
          <a:p>
            <a:pPr marL="285750" indent="-285750">
              <a:buFont typeface="Wingdings" panose="05000000000000000000" pitchFamily="2" charset="2"/>
              <a:buChar char="§"/>
            </a:pPr>
            <a:r>
              <a:rPr lang="en-US" sz="1200" b="1" dirty="0" smtClean="0"/>
              <a:t>Forest Manor Multi-Service Center, convener</a:t>
            </a:r>
          </a:p>
          <a:p>
            <a:pPr marL="285750" indent="-285750">
              <a:buFont typeface="Wingdings" panose="05000000000000000000" pitchFamily="2" charset="2"/>
              <a:buChar char="§"/>
            </a:pPr>
            <a:r>
              <a:rPr lang="en-US" sz="1200" b="1" dirty="0" smtClean="0"/>
              <a:t>City </a:t>
            </a:r>
            <a:r>
              <a:rPr lang="en-US" sz="1200" b="1" dirty="0"/>
              <a:t>of Indianapolis Public Safety </a:t>
            </a:r>
            <a:r>
              <a:rPr lang="en-US" sz="1200" b="1" dirty="0" smtClean="0"/>
              <a:t>Foundation, funder</a:t>
            </a:r>
          </a:p>
          <a:p>
            <a:pPr marL="285750" indent="-285750">
              <a:buFont typeface="Wingdings" panose="05000000000000000000" pitchFamily="2" charset="2"/>
              <a:buChar char="§"/>
            </a:pPr>
            <a:r>
              <a:rPr lang="en-US" sz="1200" b="1" dirty="0"/>
              <a:t>Indianapolis Foundation, f</a:t>
            </a:r>
            <a:r>
              <a:rPr lang="en-US" sz="1200" b="1" dirty="0" smtClean="0"/>
              <a:t>under</a:t>
            </a:r>
          </a:p>
          <a:p>
            <a:pPr marL="285750" indent="-285750">
              <a:buFont typeface="Wingdings" panose="05000000000000000000" pitchFamily="2" charset="2"/>
              <a:buChar char="§"/>
            </a:pPr>
            <a:r>
              <a:rPr lang="en-US" sz="1200" b="1" dirty="0"/>
              <a:t>Engaging Solutions, </a:t>
            </a:r>
            <a:r>
              <a:rPr lang="en-US" sz="1200" b="1" dirty="0" smtClean="0"/>
              <a:t>LLC, facilitator</a:t>
            </a:r>
          </a:p>
          <a:p>
            <a:pPr marL="285750" indent="-285750">
              <a:buFont typeface="Wingdings" panose="05000000000000000000" pitchFamily="2" charset="2"/>
              <a:buChar char="§"/>
            </a:pPr>
            <a:r>
              <a:rPr lang="en-US" sz="1200" dirty="0" smtClean="0"/>
              <a:t>Indianapolis Metropolitan Police Department</a:t>
            </a:r>
          </a:p>
          <a:p>
            <a:pPr marL="285750" indent="-285750">
              <a:buFont typeface="Wingdings" panose="05000000000000000000" pitchFamily="2" charset="2"/>
              <a:buChar char="§"/>
            </a:pPr>
            <a:r>
              <a:rPr lang="en-US" sz="1200" dirty="0" smtClean="0"/>
              <a:t>37 Place </a:t>
            </a:r>
          </a:p>
          <a:p>
            <a:pPr marL="285750" indent="-285750">
              <a:buFont typeface="Wingdings" panose="05000000000000000000" pitchFamily="2" charset="2"/>
              <a:buChar char="§"/>
            </a:pPr>
            <a:r>
              <a:rPr lang="en-US" sz="1200" dirty="0" smtClean="0"/>
              <a:t>Edna Martin Christian Center</a:t>
            </a:r>
            <a:endParaRPr lang="en-US" sz="1200" dirty="0"/>
          </a:p>
          <a:p>
            <a:pPr marL="285750" indent="-285750">
              <a:buFont typeface="Wingdings" panose="05000000000000000000" pitchFamily="2" charset="2"/>
              <a:buChar char="§"/>
            </a:pPr>
            <a:r>
              <a:rPr lang="en-US" sz="1200" dirty="0" smtClean="0"/>
              <a:t>Indianapolis Housing Agency</a:t>
            </a:r>
            <a:endParaRPr lang="en-US" sz="1200" dirty="0"/>
          </a:p>
          <a:p>
            <a:pPr marL="285750" indent="-285750">
              <a:buFont typeface="Wingdings" panose="05000000000000000000" pitchFamily="2" charset="2"/>
              <a:buChar char="§"/>
            </a:pPr>
            <a:r>
              <a:rPr lang="en-US" sz="1200" dirty="0" smtClean="0"/>
              <a:t>YouthBuild Indy</a:t>
            </a:r>
          </a:p>
          <a:p>
            <a:pPr marL="285750" indent="-285750">
              <a:buFont typeface="Wingdings" panose="05000000000000000000" pitchFamily="2" charset="2"/>
              <a:buChar char="§"/>
            </a:pPr>
            <a:r>
              <a:rPr lang="en-US" sz="1200" dirty="0" smtClean="0"/>
              <a:t>Peace Learning Center</a:t>
            </a:r>
          </a:p>
          <a:p>
            <a:pPr marL="285750" indent="-285750">
              <a:buFont typeface="Wingdings" panose="05000000000000000000" pitchFamily="2" charset="2"/>
              <a:buChar char="§"/>
            </a:pPr>
            <a:r>
              <a:rPr lang="en-US" sz="1200" dirty="0" smtClean="0"/>
              <a:t>Stop the Violence Indianapolis</a:t>
            </a:r>
          </a:p>
          <a:p>
            <a:pPr marL="285750" indent="-285750">
              <a:buFont typeface="Wingdings" panose="05000000000000000000" pitchFamily="2" charset="2"/>
              <a:buChar char="§"/>
            </a:pPr>
            <a:r>
              <a:rPr lang="en-US" sz="1200" dirty="0" smtClean="0"/>
              <a:t>Charles A. </a:t>
            </a:r>
            <a:r>
              <a:rPr lang="en-US" sz="1200" dirty="0" err="1" smtClean="0"/>
              <a:t>Tindley</a:t>
            </a:r>
            <a:r>
              <a:rPr lang="en-US" sz="1200" dirty="0" smtClean="0"/>
              <a:t> </a:t>
            </a:r>
            <a:r>
              <a:rPr lang="en-US" sz="1200" dirty="0"/>
              <a:t>Accelerated </a:t>
            </a:r>
            <a:r>
              <a:rPr lang="en-US" sz="1200" dirty="0" smtClean="0"/>
              <a:t>Schools</a:t>
            </a:r>
          </a:p>
          <a:p>
            <a:pPr marL="285750" indent="-285750">
              <a:buFont typeface="Wingdings" panose="05000000000000000000" pitchFamily="2" charset="2"/>
              <a:buChar char="§"/>
            </a:pPr>
            <a:endParaRPr lang="en-US" sz="1400" dirty="0"/>
          </a:p>
          <a:p>
            <a:r>
              <a:rPr lang="en-US" sz="1400" b="1" dirty="0" smtClean="0"/>
              <a:t>For additional information regarding the plan and upcoming events contact:</a:t>
            </a:r>
          </a:p>
          <a:p>
            <a:endParaRPr lang="en-US" sz="1200" dirty="0" smtClean="0"/>
          </a:p>
          <a:p>
            <a:r>
              <a:rPr lang="en-US" sz="1200" dirty="0" smtClean="0"/>
              <a:t>Regina Marsh</a:t>
            </a:r>
          </a:p>
          <a:p>
            <a:r>
              <a:rPr lang="en-US" sz="1200" dirty="0"/>
              <a:t>Chief Executive Officer</a:t>
            </a:r>
            <a:endParaRPr lang="en-US" sz="1200" dirty="0" smtClean="0"/>
          </a:p>
          <a:p>
            <a:r>
              <a:rPr lang="en-US" sz="1200" dirty="0" smtClean="0"/>
              <a:t>Forest Manor Multi-Service Center</a:t>
            </a:r>
          </a:p>
          <a:p>
            <a:r>
              <a:rPr lang="en-US" sz="1200" dirty="0" smtClean="0"/>
              <a:t>5603 </a:t>
            </a:r>
            <a:r>
              <a:rPr lang="en-US" sz="1200" dirty="0"/>
              <a:t>East 38th Street</a:t>
            </a:r>
            <a:br>
              <a:rPr lang="en-US" sz="1200" dirty="0"/>
            </a:br>
            <a:r>
              <a:rPr lang="en-US" sz="1200" dirty="0" smtClean="0"/>
              <a:t>Indianapolis</a:t>
            </a:r>
            <a:r>
              <a:rPr lang="en-US" sz="1200" dirty="0"/>
              <a:t>, IN 46218</a:t>
            </a:r>
            <a:br>
              <a:rPr lang="en-US" sz="1200" dirty="0"/>
            </a:br>
            <a:r>
              <a:rPr lang="en-US" sz="1200" dirty="0" smtClean="0"/>
              <a:t>317-545-1204 ext. </a:t>
            </a:r>
            <a:r>
              <a:rPr lang="en-US" sz="1200" dirty="0"/>
              <a:t>180</a:t>
            </a:r>
            <a:br>
              <a:rPr lang="en-US" sz="1200" dirty="0"/>
            </a:br>
            <a:r>
              <a:rPr lang="en-US" sz="1200" dirty="0" smtClean="0"/>
              <a:t>317-545-3096 (fax)</a:t>
            </a:r>
          </a:p>
          <a:p>
            <a:r>
              <a:rPr lang="en-US" sz="1200" dirty="0"/>
              <a:t>rmarsh@fmmsc.org</a:t>
            </a:r>
            <a:br>
              <a:rPr lang="en-US" sz="1200" dirty="0"/>
            </a:br>
            <a:r>
              <a:rPr lang="en-US" sz="1200" dirty="0" smtClean="0"/>
              <a:t>www.fmmsc.org</a:t>
            </a:r>
            <a:endParaRPr lang="en-US" sz="12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81000"/>
            <a:ext cx="1801245" cy="1334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383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03AD2E-D384-4AB1-8556-C3617B8811CB}" type="slidenum">
              <a:rPr lang="en-US" smtClean="0"/>
              <a:t>26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88"/>
            <a:ext cx="6858000" cy="8878824"/>
          </a:xfrm>
          <a:prstGeom prst="rect">
            <a:avLst/>
          </a:prstGeom>
        </p:spPr>
      </p:pic>
    </p:spTree>
    <p:extLst>
      <p:ext uri="{BB962C8B-B14F-4D97-AF65-F5344CB8AC3E}">
        <p14:creationId xmlns:p14="http://schemas.microsoft.com/office/powerpoint/2010/main" val="2156792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777370" cy="912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966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mcilrath\Desktop\species flyer 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912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vert270"/>
          <a:lstStyle/>
          <a:p>
            <a:r>
              <a:rPr lang="en-US" sz="2800" dirty="0" smtClean="0">
                <a:solidFill>
                  <a:schemeClr val="tx1"/>
                </a:solidFill>
              </a:rPr>
              <a:t>Table Of Contents</a:t>
            </a:r>
            <a:endParaRPr lang="en-US" sz="2800" dirty="0">
              <a:solidFill>
                <a:schemeClr val="tx1"/>
              </a:solidFill>
            </a:endParaRPr>
          </a:p>
        </p:txBody>
      </p:sp>
      <p:sp>
        <p:nvSpPr>
          <p:cNvPr id="6" name="Rectangle 5"/>
          <p:cNvSpPr/>
          <p:nvPr/>
        </p:nvSpPr>
        <p:spPr>
          <a:xfrm>
            <a:off x="76200" y="47685"/>
            <a:ext cx="5067300" cy="738664"/>
          </a:xfrm>
          <a:prstGeom prst="rect">
            <a:avLst/>
          </a:prstGeom>
        </p:spPr>
        <p:txBody>
          <a:bodyPr wrap="square">
            <a:spAutoFit/>
          </a:bodyPr>
          <a:lstStyle/>
          <a:p>
            <a:endParaRPr lang="en-US" sz="1200" b="1" dirty="0">
              <a:solidFill>
                <a:schemeClr val="bg1"/>
              </a:solidFill>
            </a:endParaRPr>
          </a:p>
          <a:p>
            <a:pPr marL="0" lvl="1"/>
            <a:endParaRPr lang="en-US" sz="1000" dirty="0">
              <a:solidFill>
                <a:schemeClr val="bg1"/>
              </a:solidFill>
              <a:cs typeface="Arial" panose="020B0604020202020204" pitchFamily="34" charset="0"/>
            </a:endParaRPr>
          </a:p>
          <a:p>
            <a:pPr marL="0" lvl="1"/>
            <a:r>
              <a:rPr lang="en-US" sz="1000" dirty="0">
                <a:solidFill>
                  <a:schemeClr val="bg1"/>
                </a:solidFill>
                <a:cs typeface="Arial" panose="020B0604020202020204" pitchFamily="34" charset="0"/>
              </a:rPr>
              <a:t/>
            </a:r>
            <a:br>
              <a:rPr lang="en-US" sz="1000" dirty="0">
                <a:solidFill>
                  <a:schemeClr val="bg1"/>
                </a:solidFill>
                <a:cs typeface="Arial" panose="020B0604020202020204" pitchFamily="34" charset="0"/>
              </a:rPr>
            </a:br>
            <a:endParaRPr lang="en-US" sz="1000" dirty="0">
              <a:solidFill>
                <a:schemeClr val="bg1"/>
              </a:solidFill>
            </a:endParaRPr>
          </a:p>
        </p:txBody>
      </p:sp>
      <p:sp>
        <p:nvSpPr>
          <p:cNvPr id="3" name="Slide Number Placeholder 2"/>
          <p:cNvSpPr>
            <a:spLocks noGrp="1"/>
          </p:cNvSpPr>
          <p:nvPr>
            <p:ph type="sldNum" sz="quarter" idx="12"/>
          </p:nvPr>
        </p:nvSpPr>
        <p:spPr/>
        <p:txBody>
          <a:bodyPr/>
          <a:lstStyle/>
          <a:p>
            <a:fld id="{2203AD2E-D384-4AB1-8556-C3617B8811CB}" type="slidenum">
              <a:rPr lang="en-US" smtClean="0"/>
              <a:t>3</a:t>
            </a:fld>
            <a:endParaRPr lang="en-US" dirty="0"/>
          </a:p>
        </p:txBody>
      </p:sp>
      <p:sp>
        <p:nvSpPr>
          <p:cNvPr id="4" name="TextBox 3"/>
          <p:cNvSpPr txBox="1"/>
          <p:nvPr/>
        </p:nvSpPr>
        <p:spPr>
          <a:xfrm>
            <a:off x="152400" y="417017"/>
            <a:ext cx="4991100" cy="4985980"/>
          </a:xfrm>
          <a:prstGeom prst="rect">
            <a:avLst/>
          </a:prstGeom>
          <a:noFill/>
        </p:spPr>
        <p:txBody>
          <a:bodyPr wrap="square" rtlCol="0">
            <a:spAutoFit/>
          </a:bodyPr>
          <a:lstStyle/>
          <a:p>
            <a:pPr>
              <a:lnSpc>
                <a:spcPct val="200000"/>
              </a:lnSpc>
            </a:pPr>
            <a:r>
              <a:rPr lang="en-US" sz="1200" dirty="0" smtClean="0">
                <a:solidFill>
                  <a:schemeClr val="bg1"/>
                </a:solidFill>
              </a:rPr>
              <a:t>Introduction				Pg. 4</a:t>
            </a:r>
          </a:p>
          <a:p>
            <a:pPr>
              <a:lnSpc>
                <a:spcPct val="200000"/>
              </a:lnSpc>
            </a:pPr>
            <a:r>
              <a:rPr lang="en-US" sz="1200" dirty="0" smtClean="0">
                <a:solidFill>
                  <a:schemeClr val="bg1"/>
                </a:solidFill>
              </a:rPr>
              <a:t>Process &amp; Timeline			Pg. 5</a:t>
            </a:r>
          </a:p>
          <a:p>
            <a:pPr>
              <a:lnSpc>
                <a:spcPct val="200000"/>
              </a:lnSpc>
            </a:pPr>
            <a:r>
              <a:rPr lang="en-US" sz="1200" dirty="0" smtClean="0">
                <a:solidFill>
                  <a:schemeClr val="bg1"/>
                </a:solidFill>
              </a:rPr>
              <a:t>Public Meeting Participants			Pg. 6</a:t>
            </a:r>
          </a:p>
          <a:p>
            <a:pPr>
              <a:lnSpc>
                <a:spcPct val="200000"/>
              </a:lnSpc>
            </a:pPr>
            <a:r>
              <a:rPr lang="en-US" sz="1200" dirty="0" smtClean="0">
                <a:solidFill>
                  <a:schemeClr val="bg1"/>
                </a:solidFill>
              </a:rPr>
              <a:t>Workgroup Participants			Pg. 7</a:t>
            </a:r>
          </a:p>
          <a:p>
            <a:pPr>
              <a:lnSpc>
                <a:spcPct val="200000"/>
              </a:lnSpc>
            </a:pPr>
            <a:r>
              <a:rPr lang="en-US" sz="1200" dirty="0" smtClean="0">
                <a:solidFill>
                  <a:schemeClr val="bg1"/>
                </a:solidFill>
              </a:rPr>
              <a:t>Data Collection &amp; Analysis			Pg. 8-12</a:t>
            </a:r>
          </a:p>
          <a:p>
            <a:pPr>
              <a:lnSpc>
                <a:spcPct val="200000"/>
              </a:lnSpc>
            </a:pPr>
            <a:r>
              <a:rPr lang="en-US" sz="1200" dirty="0" smtClean="0">
                <a:solidFill>
                  <a:schemeClr val="bg1"/>
                </a:solidFill>
              </a:rPr>
              <a:t>Work Plans				Pg. 13-23</a:t>
            </a:r>
          </a:p>
          <a:p>
            <a:pPr>
              <a:lnSpc>
                <a:spcPct val="200000"/>
              </a:lnSpc>
            </a:pPr>
            <a:r>
              <a:rPr lang="en-US" sz="1200" dirty="0" smtClean="0">
                <a:solidFill>
                  <a:schemeClr val="bg1"/>
                </a:solidFill>
              </a:rPr>
              <a:t>Metrics of Success			Pg. 24</a:t>
            </a:r>
          </a:p>
          <a:p>
            <a:pPr>
              <a:lnSpc>
                <a:spcPct val="200000"/>
              </a:lnSpc>
            </a:pPr>
            <a:r>
              <a:rPr lang="en-US" sz="1200" dirty="0" smtClean="0">
                <a:solidFill>
                  <a:schemeClr val="bg1"/>
                </a:solidFill>
              </a:rPr>
              <a:t>Acknowledgements			Pg. 25</a:t>
            </a:r>
          </a:p>
          <a:p>
            <a:pPr>
              <a:lnSpc>
                <a:spcPct val="200000"/>
              </a:lnSpc>
            </a:pPr>
            <a:r>
              <a:rPr lang="en-US" sz="1200" dirty="0" smtClean="0">
                <a:solidFill>
                  <a:schemeClr val="bg1"/>
                </a:solidFill>
              </a:rPr>
              <a:t>Press Conference/Implementation Kick-off Flyer	Pg. 26</a:t>
            </a:r>
          </a:p>
          <a:p>
            <a:pPr>
              <a:lnSpc>
                <a:spcPct val="200000"/>
              </a:lnSpc>
            </a:pPr>
            <a:endParaRPr lang="en-US" sz="1200" dirty="0">
              <a:solidFill>
                <a:schemeClr val="bg1"/>
              </a:solidFill>
            </a:endParaRPr>
          </a:p>
          <a:p>
            <a:pPr>
              <a:lnSpc>
                <a:spcPct val="200000"/>
              </a:lnSpc>
            </a:pPr>
            <a:endParaRPr lang="en-US" sz="1200"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55309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212" r="12415"/>
          <a:stretch/>
        </p:blipFill>
        <p:spPr>
          <a:xfrm>
            <a:off x="5181598" y="7620000"/>
            <a:ext cx="1698527" cy="1188720"/>
          </a:xfrm>
          <a:prstGeom prst="rect">
            <a:avLst/>
          </a:prstGeom>
        </p:spPr>
      </p:pic>
      <p:sp>
        <p:nvSpPr>
          <p:cNvPr id="9" name="Title 8"/>
          <p:cNvSpPr>
            <a:spLocks noGrp="1"/>
          </p:cNvSpPr>
          <p:nvPr>
            <p:ph type="title"/>
          </p:nvPr>
        </p:nvSpPr>
        <p:spPr>
          <a:xfrm>
            <a:off x="5372100" y="613664"/>
            <a:ext cx="1257300" cy="2891536"/>
          </a:xfrm>
        </p:spPr>
        <p:txBody>
          <a:bodyPr vert="vert270"/>
          <a:lstStyle/>
          <a:p>
            <a:r>
              <a:rPr lang="en-US" sz="2800" dirty="0" smtClean="0">
                <a:solidFill>
                  <a:schemeClr val="tx1"/>
                </a:solidFill>
              </a:rPr>
              <a:t>Introduction</a:t>
            </a:r>
            <a:endParaRPr lang="en-US" sz="2800" dirty="0">
              <a:solidFill>
                <a:schemeClr val="tx1"/>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TextBox 12"/>
          <p:cNvSpPr txBox="1"/>
          <p:nvPr/>
        </p:nvSpPr>
        <p:spPr>
          <a:xfrm>
            <a:off x="152400" y="304800"/>
            <a:ext cx="5029200" cy="11603176"/>
          </a:xfrm>
          <a:prstGeom prst="rect">
            <a:avLst/>
          </a:prstGeom>
          <a:noFill/>
        </p:spPr>
        <p:txBody>
          <a:bodyPr wrap="square" numCol="2" spcCol="182880" rtlCol="0">
            <a:spAutoFit/>
          </a:bodyPr>
          <a:lstStyle/>
          <a:p>
            <a:r>
              <a:rPr lang="en-US" sz="1100" b="1" dirty="0" smtClean="0">
                <a:solidFill>
                  <a:schemeClr val="bg1"/>
                </a:solidFill>
                <a:cs typeface="Arial" panose="020B0604020202020204" pitchFamily="34" charset="0"/>
              </a:rPr>
              <a:t>A Call to Action</a:t>
            </a:r>
          </a:p>
          <a:p>
            <a:endParaRPr lang="en-US" sz="1100" b="1" dirty="0" smtClean="0">
              <a:solidFill>
                <a:schemeClr val="bg1"/>
              </a:solidFill>
              <a:cs typeface="Arial" panose="020B0604020202020204" pitchFamily="34" charset="0"/>
            </a:endParaRPr>
          </a:p>
          <a:p>
            <a:r>
              <a:rPr lang="en-US" sz="1100" dirty="0" smtClean="0">
                <a:solidFill>
                  <a:schemeClr val="bg1"/>
                </a:solidFill>
                <a:cs typeface="Arial" panose="020B0604020202020204" pitchFamily="34" charset="0"/>
              </a:rPr>
              <a:t>With </a:t>
            </a:r>
            <a:r>
              <a:rPr lang="en-US" sz="1100" dirty="0">
                <a:solidFill>
                  <a:schemeClr val="bg1"/>
                </a:solidFill>
                <a:cs typeface="Arial" panose="020B0604020202020204" pitchFamily="34" charset="0"/>
              </a:rPr>
              <a:t>record-setting homicide and crime rates plaguing the city, community and faith leaders came together with city officials, Indianapolis Metropolitan Police Department and other local agencies to find a </a:t>
            </a:r>
            <a:r>
              <a:rPr lang="en-US" sz="1100" dirty="0" smtClean="0">
                <a:solidFill>
                  <a:schemeClr val="bg1"/>
                </a:solidFill>
                <a:cs typeface="Arial" panose="020B0604020202020204" pitchFamily="34" charset="0"/>
              </a:rPr>
              <a:t>solution.</a:t>
            </a:r>
            <a:endParaRPr lang="en-US" sz="1100" dirty="0">
              <a:solidFill>
                <a:schemeClr val="bg1"/>
              </a:solidFill>
              <a:latin typeface="+mj-lt"/>
            </a:endParaRPr>
          </a:p>
          <a:p>
            <a:endParaRPr lang="en-US" sz="1100" dirty="0" smtClean="0">
              <a:solidFill>
                <a:schemeClr val="bg1"/>
              </a:solidFill>
              <a:latin typeface="+mj-lt"/>
              <a:cs typeface="Arial" panose="020B0604020202020204" pitchFamily="34" charset="0"/>
            </a:endParaRPr>
          </a:p>
          <a:p>
            <a:r>
              <a:rPr lang="en-US" sz="1100" dirty="0" smtClean="0">
                <a:solidFill>
                  <a:schemeClr val="bg1"/>
                </a:solidFill>
                <a:latin typeface="+mj-lt"/>
                <a:cs typeface="Arial" panose="020B0604020202020204" pitchFamily="34" charset="0"/>
              </a:rPr>
              <a:t>Since </a:t>
            </a:r>
            <a:r>
              <a:rPr lang="en-US" sz="1100" dirty="0">
                <a:solidFill>
                  <a:schemeClr val="bg1"/>
                </a:solidFill>
                <a:latin typeface="+mj-lt"/>
                <a:cs typeface="Arial" panose="020B0604020202020204" pitchFamily="34" charset="0"/>
              </a:rPr>
              <a:t>August 2013, </a:t>
            </a:r>
            <a:r>
              <a:rPr lang="en-US" sz="1100" b="1" dirty="0">
                <a:solidFill>
                  <a:schemeClr val="bg1"/>
                </a:solidFill>
                <a:latin typeface="+mj-lt"/>
                <a:cs typeface="Arial" panose="020B0604020202020204" pitchFamily="34" charset="0"/>
              </a:rPr>
              <a:t>more</a:t>
            </a:r>
            <a:r>
              <a:rPr lang="en-US" sz="1100" dirty="0">
                <a:solidFill>
                  <a:schemeClr val="bg1"/>
                </a:solidFill>
                <a:latin typeface="+mj-lt"/>
                <a:cs typeface="Arial" panose="020B0604020202020204" pitchFamily="34" charset="0"/>
              </a:rPr>
              <a:t> </a:t>
            </a:r>
            <a:r>
              <a:rPr lang="en-US" sz="1100" b="1" dirty="0" smtClean="0">
                <a:solidFill>
                  <a:schemeClr val="bg1"/>
                </a:solidFill>
                <a:latin typeface="+mj-lt"/>
                <a:cs typeface="Arial" panose="020B0604020202020204" pitchFamily="34" charset="0"/>
              </a:rPr>
              <a:t>than 90 individuals</a:t>
            </a:r>
            <a:r>
              <a:rPr lang="en-US" sz="1100" dirty="0" smtClean="0">
                <a:solidFill>
                  <a:schemeClr val="bg1"/>
                </a:solidFill>
                <a:latin typeface="+mj-lt"/>
                <a:cs typeface="Arial" panose="020B0604020202020204" pitchFamily="34" charset="0"/>
              </a:rPr>
              <a:t>  representing </a:t>
            </a:r>
            <a:r>
              <a:rPr lang="en-US" sz="1100" b="1" dirty="0" smtClean="0">
                <a:solidFill>
                  <a:schemeClr val="bg1"/>
                </a:solidFill>
                <a:latin typeface="+mj-lt"/>
                <a:cs typeface="Arial" panose="020B0604020202020204" pitchFamily="34" charset="0"/>
              </a:rPr>
              <a:t>60 diverse community </a:t>
            </a:r>
            <a:r>
              <a:rPr lang="en-US" sz="1100" b="1" dirty="0">
                <a:solidFill>
                  <a:schemeClr val="bg1"/>
                </a:solidFill>
                <a:latin typeface="+mj-lt"/>
                <a:cs typeface="Arial" panose="020B0604020202020204" pitchFamily="34" charset="0"/>
              </a:rPr>
              <a:t>organizations </a:t>
            </a:r>
            <a:r>
              <a:rPr lang="en-US" sz="1100" dirty="0">
                <a:solidFill>
                  <a:schemeClr val="bg1"/>
                </a:solidFill>
                <a:latin typeface="+mj-lt"/>
                <a:cs typeface="Arial" panose="020B0604020202020204" pitchFamily="34" charset="0"/>
              </a:rPr>
              <a:t>have participated in </a:t>
            </a:r>
            <a:r>
              <a:rPr lang="en-US" sz="1100" dirty="0" smtClean="0">
                <a:solidFill>
                  <a:schemeClr val="bg1"/>
                </a:solidFill>
                <a:latin typeface="+mj-lt"/>
                <a:cs typeface="Arial" panose="020B0604020202020204" pitchFamily="34" charset="0"/>
              </a:rPr>
              <a:t>workgroup meetings </a:t>
            </a:r>
            <a:r>
              <a:rPr lang="en-US" sz="1100" dirty="0">
                <a:solidFill>
                  <a:schemeClr val="bg1"/>
                </a:solidFill>
                <a:latin typeface="+mj-lt"/>
                <a:cs typeface="Arial" panose="020B0604020202020204" pitchFamily="34" charset="0"/>
              </a:rPr>
              <a:t>to discuss ways to curb violence, reduce the growing </a:t>
            </a:r>
            <a:r>
              <a:rPr lang="en-US" sz="1100" dirty="0" smtClean="0">
                <a:solidFill>
                  <a:schemeClr val="bg1"/>
                </a:solidFill>
                <a:latin typeface="+mj-lt"/>
                <a:cs typeface="Arial" panose="020B0604020202020204" pitchFamily="34" charset="0"/>
              </a:rPr>
              <a:t>number </a:t>
            </a:r>
            <a:r>
              <a:rPr lang="en-US" sz="1100" dirty="0">
                <a:solidFill>
                  <a:schemeClr val="bg1"/>
                </a:solidFill>
                <a:latin typeface="+mj-lt"/>
                <a:cs typeface="Arial" panose="020B0604020202020204" pitchFamily="34" charset="0"/>
              </a:rPr>
              <a:t>of killings in the city and to develop specific, community-wide steps residents and leaders can take to </a:t>
            </a:r>
            <a:r>
              <a:rPr lang="en-US" sz="1100" dirty="0" smtClean="0">
                <a:solidFill>
                  <a:schemeClr val="bg1"/>
                </a:solidFill>
                <a:latin typeface="+mj-lt"/>
                <a:cs typeface="Arial" panose="020B0604020202020204" pitchFamily="34" charset="0"/>
              </a:rPr>
              <a:t>fulfill the </a:t>
            </a:r>
            <a:r>
              <a:rPr lang="en-US" sz="1100" b="1" dirty="0" smtClean="0">
                <a:solidFill>
                  <a:schemeClr val="bg1"/>
                </a:solidFill>
                <a:latin typeface="+mj-lt"/>
                <a:cs typeface="Arial" panose="020B0604020202020204" pitchFamily="34" charset="0"/>
              </a:rPr>
              <a:t>vision of the plan:  </a:t>
            </a:r>
            <a:r>
              <a:rPr lang="en-US" sz="1100" b="1" dirty="0">
                <a:solidFill>
                  <a:schemeClr val="bg1"/>
                </a:solidFill>
                <a:latin typeface="+mj-lt"/>
                <a:cs typeface="Arial" panose="020B0604020202020204" pitchFamily="34" charset="0"/>
              </a:rPr>
              <a:t>t</a:t>
            </a:r>
            <a:r>
              <a:rPr lang="en-US" sz="1100" b="1" dirty="0" smtClean="0">
                <a:solidFill>
                  <a:schemeClr val="bg1"/>
                </a:solidFill>
                <a:latin typeface="+mj-lt"/>
                <a:cs typeface="Arial" panose="020B0604020202020204" pitchFamily="34" charset="0"/>
              </a:rPr>
              <a:t>o </a:t>
            </a:r>
            <a:r>
              <a:rPr lang="en-US" sz="1100" b="1" dirty="0">
                <a:solidFill>
                  <a:schemeClr val="bg1"/>
                </a:solidFill>
                <a:latin typeface="+mj-lt"/>
                <a:cs typeface="Arial" panose="020B0604020202020204" pitchFamily="34" charset="0"/>
              </a:rPr>
              <a:t>b</a:t>
            </a:r>
            <a:r>
              <a:rPr lang="en-US" sz="1100" b="1" dirty="0" smtClean="0">
                <a:solidFill>
                  <a:schemeClr val="bg1"/>
                </a:solidFill>
                <a:latin typeface="+mj-lt"/>
                <a:cs typeface="Arial" panose="020B0604020202020204" pitchFamily="34" charset="0"/>
              </a:rPr>
              <a:t>ecome a </a:t>
            </a:r>
            <a:r>
              <a:rPr lang="en-US" sz="1100" b="1" dirty="0">
                <a:solidFill>
                  <a:schemeClr val="bg1"/>
                </a:solidFill>
                <a:latin typeface="+mj-lt"/>
                <a:cs typeface="Arial" panose="020B0604020202020204" pitchFamily="34" charset="0"/>
              </a:rPr>
              <a:t>s</a:t>
            </a:r>
            <a:r>
              <a:rPr lang="en-US" sz="1100" b="1" dirty="0" smtClean="0">
                <a:solidFill>
                  <a:schemeClr val="bg1"/>
                </a:solidFill>
                <a:latin typeface="+mj-lt"/>
                <a:cs typeface="Arial" panose="020B0604020202020204" pitchFamily="34" charset="0"/>
              </a:rPr>
              <a:t>afer city.</a:t>
            </a:r>
          </a:p>
          <a:p>
            <a:endParaRPr lang="en-US" sz="1100" b="1" dirty="0">
              <a:solidFill>
                <a:schemeClr val="bg1"/>
              </a:solidFill>
              <a:latin typeface="+mj-lt"/>
              <a:cs typeface="Arial" panose="020B0604020202020204" pitchFamily="34" charset="0"/>
            </a:endParaRPr>
          </a:p>
          <a:p>
            <a:r>
              <a:rPr lang="en-US" sz="1100" dirty="0">
                <a:solidFill>
                  <a:schemeClr val="bg1"/>
                </a:solidFill>
              </a:rPr>
              <a:t>Work plans are organized by four key goals adapted from </a:t>
            </a:r>
            <a:r>
              <a:rPr lang="en-US" sz="1100" b="1" dirty="0">
                <a:solidFill>
                  <a:schemeClr val="bg1"/>
                </a:solidFill>
              </a:rPr>
              <a:t>the </a:t>
            </a:r>
            <a:r>
              <a:rPr lang="en-US" sz="1100" b="1" i="1" dirty="0">
                <a:solidFill>
                  <a:schemeClr val="bg1"/>
                </a:solidFill>
              </a:rPr>
              <a:t>Memphis Gun Down Plan</a:t>
            </a:r>
            <a:r>
              <a:rPr lang="en-US" sz="1100" i="1" dirty="0">
                <a:solidFill>
                  <a:schemeClr val="bg1"/>
                </a:solidFill>
              </a:rPr>
              <a:t> </a:t>
            </a:r>
            <a:r>
              <a:rPr lang="en-US" sz="1100" dirty="0">
                <a:solidFill>
                  <a:schemeClr val="bg1"/>
                </a:solidFill>
              </a:rPr>
              <a:t>and the </a:t>
            </a:r>
            <a:r>
              <a:rPr lang="en-US" sz="1100" b="1" i="1" dirty="0">
                <a:solidFill>
                  <a:schemeClr val="bg1"/>
                </a:solidFill>
              </a:rPr>
              <a:t>Blueprint for Action: Preventing Youth Violence in Minneapolis</a:t>
            </a:r>
            <a:r>
              <a:rPr lang="en-US" sz="1100" i="1" dirty="0">
                <a:solidFill>
                  <a:schemeClr val="bg1"/>
                </a:solidFill>
              </a:rPr>
              <a:t> </a:t>
            </a:r>
            <a:r>
              <a:rPr lang="en-US" sz="1100" dirty="0">
                <a:solidFill>
                  <a:schemeClr val="bg1"/>
                </a:solidFill>
              </a:rPr>
              <a:t>and including: Suppression, Community Mobilization, Advocacy and Awareness and Intervention and Prevention.</a:t>
            </a:r>
          </a:p>
          <a:p>
            <a:endParaRPr lang="en-US" sz="1100" dirty="0">
              <a:solidFill>
                <a:schemeClr val="bg1"/>
              </a:solidFill>
              <a:latin typeface="+mj-lt"/>
              <a:cs typeface="Arial" panose="020B0604020202020204" pitchFamily="34" charset="0"/>
            </a:endParaRPr>
          </a:p>
          <a:p>
            <a:r>
              <a:rPr lang="en-US" sz="1100" dirty="0">
                <a:solidFill>
                  <a:schemeClr val="bg1"/>
                </a:solidFill>
                <a:latin typeface="+mj-lt"/>
                <a:cs typeface="Arial" panose="020B0604020202020204" pitchFamily="34" charset="0"/>
              </a:rPr>
              <a:t> </a:t>
            </a:r>
            <a:r>
              <a:rPr lang="en-US" sz="1100" b="1" dirty="0" smtClean="0">
                <a:solidFill>
                  <a:schemeClr val="bg1"/>
                </a:solidFill>
                <a:latin typeface="+mj-lt"/>
                <a:cs typeface="Arial" panose="020B0604020202020204" pitchFamily="34" charset="0"/>
              </a:rPr>
              <a:t>The </a:t>
            </a:r>
            <a:r>
              <a:rPr lang="en-US" sz="1100" b="1" dirty="0">
                <a:solidFill>
                  <a:schemeClr val="bg1"/>
                </a:solidFill>
                <a:latin typeface="+mj-lt"/>
                <a:cs typeface="Arial" panose="020B0604020202020204" pitchFamily="34" charset="0"/>
              </a:rPr>
              <a:t>plan </a:t>
            </a:r>
            <a:r>
              <a:rPr lang="en-US" sz="1100" dirty="0">
                <a:solidFill>
                  <a:schemeClr val="bg1"/>
                </a:solidFill>
                <a:latin typeface="+mj-lt"/>
                <a:cs typeface="Arial" panose="020B0604020202020204" pitchFamily="34" charset="0"/>
              </a:rPr>
              <a:t>focuses on four key </a:t>
            </a:r>
            <a:r>
              <a:rPr lang="en-US" sz="1100" dirty="0" smtClean="0">
                <a:solidFill>
                  <a:schemeClr val="bg1"/>
                </a:solidFill>
                <a:latin typeface="+mj-lt"/>
                <a:cs typeface="Arial" panose="020B0604020202020204" pitchFamily="34" charset="0"/>
              </a:rPr>
              <a:t>goals:</a:t>
            </a:r>
          </a:p>
          <a:p>
            <a:endParaRPr lang="en-US" sz="1100" dirty="0">
              <a:solidFill>
                <a:schemeClr val="bg1"/>
              </a:solidFill>
              <a:latin typeface="+mj-lt"/>
              <a:cs typeface="Arial" panose="020B0604020202020204" pitchFamily="34" charset="0"/>
            </a:endParaRPr>
          </a:p>
          <a:p>
            <a:pPr marL="228600" lvl="0" indent="-228600">
              <a:buFont typeface="+mj-lt"/>
              <a:buAutoNum type="arabicPeriod"/>
            </a:pPr>
            <a:r>
              <a:rPr lang="en-US" sz="1100" b="1" dirty="0">
                <a:solidFill>
                  <a:schemeClr val="bg1"/>
                </a:solidFill>
                <a:latin typeface="+mj-lt"/>
                <a:cs typeface="Arial" panose="020B0604020202020204" pitchFamily="34" charset="0"/>
              </a:rPr>
              <a:t>Suppression</a:t>
            </a:r>
            <a:r>
              <a:rPr lang="en-US" sz="1100" dirty="0">
                <a:solidFill>
                  <a:schemeClr val="bg1"/>
                </a:solidFill>
                <a:latin typeface="+mj-lt"/>
                <a:cs typeface="Arial" panose="020B0604020202020204" pitchFamily="34" charset="0"/>
              </a:rPr>
              <a:t> – Connecting communities and improving relations with local law enforcement to develop more effective community policing </a:t>
            </a:r>
            <a:r>
              <a:rPr lang="en-US" sz="1100" dirty="0" smtClean="0">
                <a:solidFill>
                  <a:schemeClr val="bg1"/>
                </a:solidFill>
                <a:latin typeface="+mj-lt"/>
                <a:cs typeface="Arial" panose="020B0604020202020204" pitchFamily="34" charset="0"/>
              </a:rPr>
              <a:t>methods</a:t>
            </a:r>
          </a:p>
          <a:p>
            <a:pPr marL="228600" lvl="0" indent="-228600">
              <a:buFont typeface="+mj-lt"/>
              <a:buAutoNum type="arabicPeriod"/>
            </a:pPr>
            <a:endParaRPr lang="en-US" sz="1100" dirty="0">
              <a:solidFill>
                <a:schemeClr val="bg1"/>
              </a:solidFill>
              <a:latin typeface="+mj-lt"/>
              <a:cs typeface="Arial" panose="020B0604020202020204" pitchFamily="34" charset="0"/>
            </a:endParaRPr>
          </a:p>
          <a:p>
            <a:pPr marL="228600" lvl="0" indent="-228600">
              <a:buFont typeface="+mj-lt"/>
              <a:buAutoNum type="arabicPeriod"/>
            </a:pPr>
            <a:r>
              <a:rPr lang="en-US" sz="1100" b="1" dirty="0">
                <a:solidFill>
                  <a:schemeClr val="bg1"/>
                </a:solidFill>
                <a:latin typeface="+mj-lt"/>
                <a:cs typeface="Arial" panose="020B0604020202020204" pitchFamily="34" charset="0"/>
              </a:rPr>
              <a:t>Community mobilization</a:t>
            </a:r>
            <a:r>
              <a:rPr lang="en-US" sz="1100" dirty="0">
                <a:solidFill>
                  <a:schemeClr val="bg1"/>
                </a:solidFill>
                <a:latin typeface="+mj-lt"/>
                <a:cs typeface="Arial" panose="020B0604020202020204" pitchFamily="34" charset="0"/>
              </a:rPr>
              <a:t>– Creating a community value system and ways to engage residents in activities such as neighborhood crime watches and other prevention </a:t>
            </a:r>
            <a:r>
              <a:rPr lang="en-US" sz="1100" dirty="0" smtClean="0">
                <a:solidFill>
                  <a:schemeClr val="bg1"/>
                </a:solidFill>
                <a:latin typeface="+mj-lt"/>
                <a:cs typeface="Arial" panose="020B0604020202020204" pitchFamily="34" charset="0"/>
              </a:rPr>
              <a:t>programs</a:t>
            </a:r>
          </a:p>
          <a:p>
            <a:pPr marL="228600" lvl="0" indent="-228600">
              <a:buFont typeface="+mj-lt"/>
              <a:buAutoNum type="arabicPeriod"/>
            </a:pPr>
            <a:endParaRPr lang="en-US" sz="1100" dirty="0">
              <a:solidFill>
                <a:schemeClr val="bg1"/>
              </a:solidFill>
              <a:latin typeface="+mj-lt"/>
              <a:cs typeface="Arial" panose="020B0604020202020204" pitchFamily="34" charset="0"/>
            </a:endParaRPr>
          </a:p>
          <a:p>
            <a:pPr marL="228600" lvl="0" indent="-228600">
              <a:buFont typeface="+mj-lt"/>
              <a:buAutoNum type="arabicPeriod"/>
            </a:pPr>
            <a:r>
              <a:rPr lang="en-US" sz="1100" b="1" dirty="0">
                <a:solidFill>
                  <a:schemeClr val="bg1"/>
                </a:solidFill>
                <a:latin typeface="+mj-lt"/>
                <a:cs typeface="Arial" panose="020B0604020202020204" pitchFamily="34" charset="0"/>
              </a:rPr>
              <a:t>Advocacy and awareness </a:t>
            </a:r>
            <a:r>
              <a:rPr lang="en-US" sz="1100" dirty="0">
                <a:solidFill>
                  <a:schemeClr val="bg1"/>
                </a:solidFill>
                <a:latin typeface="+mj-lt"/>
                <a:cs typeface="Arial" panose="020B0604020202020204" pitchFamily="34" charset="0"/>
              </a:rPr>
              <a:t>-  Coordinating, proposing and advocating for legislative and policy-related changes necessary to promote a safer community for all </a:t>
            </a:r>
            <a:r>
              <a:rPr lang="en-US" sz="1100" dirty="0" smtClean="0">
                <a:solidFill>
                  <a:schemeClr val="bg1"/>
                </a:solidFill>
                <a:latin typeface="+mj-lt"/>
                <a:cs typeface="Arial" panose="020B0604020202020204" pitchFamily="34" charset="0"/>
              </a:rPr>
              <a:t>residents</a:t>
            </a:r>
          </a:p>
          <a:p>
            <a:pPr marL="228600" lvl="0" indent="-228600">
              <a:buFont typeface="+mj-lt"/>
              <a:buAutoNum type="arabicPeriod"/>
            </a:pPr>
            <a:endParaRPr lang="en-US" sz="1100" dirty="0">
              <a:solidFill>
                <a:schemeClr val="bg1"/>
              </a:solidFill>
              <a:latin typeface="+mj-lt"/>
              <a:cs typeface="Arial" panose="020B0604020202020204" pitchFamily="34" charset="0"/>
            </a:endParaRPr>
          </a:p>
          <a:p>
            <a:pPr marL="228600" lvl="0" indent="-228600">
              <a:buFont typeface="+mj-lt"/>
              <a:buAutoNum type="arabicPeriod"/>
            </a:pPr>
            <a:endParaRPr lang="en-US" sz="1100" dirty="0" smtClean="0">
              <a:solidFill>
                <a:schemeClr val="bg1"/>
              </a:solidFill>
              <a:latin typeface="+mj-lt"/>
              <a:cs typeface="Arial" panose="020B0604020202020204" pitchFamily="34" charset="0"/>
            </a:endParaRPr>
          </a:p>
          <a:p>
            <a:pPr marL="228600" lvl="0" indent="-228600">
              <a:buFont typeface="+mj-lt"/>
              <a:buAutoNum type="arabicPeriod"/>
            </a:pPr>
            <a:endParaRPr lang="en-US" sz="1100" dirty="0">
              <a:solidFill>
                <a:schemeClr val="bg1"/>
              </a:solidFill>
              <a:latin typeface="+mj-lt"/>
              <a:cs typeface="Arial" panose="020B0604020202020204" pitchFamily="34" charset="0"/>
            </a:endParaRPr>
          </a:p>
          <a:p>
            <a:pPr marL="228600" lvl="0" indent="-228600">
              <a:buFont typeface="+mj-lt"/>
              <a:buAutoNum type="arabicPeriod"/>
            </a:pPr>
            <a:endParaRPr lang="en-US" sz="1100" dirty="0" smtClean="0">
              <a:solidFill>
                <a:schemeClr val="bg1"/>
              </a:solidFill>
              <a:latin typeface="+mj-lt"/>
              <a:cs typeface="Arial" panose="020B0604020202020204" pitchFamily="34" charset="0"/>
            </a:endParaRPr>
          </a:p>
          <a:p>
            <a:pPr marL="228600" lvl="0" indent="-228600">
              <a:buFont typeface="+mj-lt"/>
              <a:buAutoNum type="arabicPeriod"/>
            </a:pPr>
            <a:endParaRPr lang="en-US" sz="1100" dirty="0">
              <a:solidFill>
                <a:schemeClr val="bg1"/>
              </a:solidFill>
              <a:latin typeface="+mj-lt"/>
              <a:cs typeface="Arial" panose="020B0604020202020204" pitchFamily="34" charset="0"/>
            </a:endParaRPr>
          </a:p>
          <a:p>
            <a:pPr marL="228600" lvl="0" indent="-228600">
              <a:buFont typeface="+mj-lt"/>
              <a:buAutoNum type="arabicPeriod"/>
            </a:pPr>
            <a:endParaRPr lang="en-US" sz="1100" dirty="0" smtClean="0">
              <a:solidFill>
                <a:schemeClr val="bg1"/>
              </a:solidFill>
              <a:latin typeface="+mj-lt"/>
              <a:cs typeface="Arial" panose="020B0604020202020204" pitchFamily="34" charset="0"/>
            </a:endParaRPr>
          </a:p>
          <a:p>
            <a:pPr marL="228600" lvl="0" indent="-228600">
              <a:buFont typeface="+mj-lt"/>
              <a:buAutoNum type="arabicPeriod"/>
            </a:pPr>
            <a:endParaRPr lang="en-US" sz="1100" dirty="0">
              <a:solidFill>
                <a:schemeClr val="bg1"/>
              </a:solidFill>
              <a:latin typeface="+mj-lt"/>
              <a:cs typeface="Arial" panose="020B0604020202020204" pitchFamily="34" charset="0"/>
            </a:endParaRPr>
          </a:p>
          <a:p>
            <a:pPr marL="228600" lvl="0" indent="-228600">
              <a:buFont typeface="+mj-lt"/>
              <a:buAutoNum type="arabicPeriod"/>
            </a:pPr>
            <a:endParaRPr lang="en-US" sz="1100" dirty="0" smtClean="0">
              <a:solidFill>
                <a:schemeClr val="bg1"/>
              </a:solidFill>
              <a:latin typeface="+mj-lt"/>
              <a:cs typeface="Arial" panose="020B0604020202020204" pitchFamily="34" charset="0"/>
            </a:endParaRPr>
          </a:p>
          <a:p>
            <a:pPr marL="228600" lvl="0" indent="-228600">
              <a:buFont typeface="+mj-lt"/>
              <a:buAutoNum type="arabicPeriod"/>
            </a:pPr>
            <a:endParaRPr lang="en-US" sz="1100" dirty="0">
              <a:solidFill>
                <a:schemeClr val="bg1"/>
              </a:solidFill>
              <a:latin typeface="+mj-lt"/>
              <a:cs typeface="Arial" panose="020B0604020202020204" pitchFamily="34" charset="0"/>
            </a:endParaRPr>
          </a:p>
          <a:p>
            <a:pPr marL="228600" lvl="0" indent="-228600">
              <a:buFont typeface="+mj-lt"/>
              <a:buAutoNum type="arabicPeriod"/>
            </a:pPr>
            <a:endParaRPr lang="en-US" sz="1100" dirty="0" smtClean="0">
              <a:solidFill>
                <a:schemeClr val="bg1"/>
              </a:solidFill>
              <a:latin typeface="+mj-lt"/>
              <a:cs typeface="Arial" panose="020B0604020202020204" pitchFamily="34" charset="0"/>
            </a:endParaRPr>
          </a:p>
          <a:p>
            <a:pPr marL="228600" lvl="0" indent="-228600">
              <a:buFont typeface="+mj-lt"/>
              <a:buAutoNum type="arabicPeriod"/>
            </a:pPr>
            <a:endParaRPr lang="en-US" sz="1100" dirty="0">
              <a:solidFill>
                <a:schemeClr val="bg1"/>
              </a:solidFill>
              <a:latin typeface="+mj-lt"/>
              <a:cs typeface="Arial" panose="020B0604020202020204" pitchFamily="34" charset="0"/>
            </a:endParaRPr>
          </a:p>
          <a:p>
            <a:pPr marL="228600" lvl="0" indent="-228600">
              <a:buFont typeface="+mj-lt"/>
              <a:buAutoNum type="arabicPeriod"/>
            </a:pPr>
            <a:endParaRPr lang="en-US" sz="1100" dirty="0" smtClean="0">
              <a:solidFill>
                <a:schemeClr val="bg1"/>
              </a:solidFill>
              <a:latin typeface="+mj-lt"/>
              <a:cs typeface="Arial" panose="020B0604020202020204" pitchFamily="34" charset="0"/>
            </a:endParaRPr>
          </a:p>
          <a:p>
            <a:pPr marL="228600" lvl="0" indent="-228600">
              <a:buFont typeface="+mj-lt"/>
              <a:buAutoNum type="arabicPeriod"/>
            </a:pPr>
            <a:endParaRPr lang="en-US" sz="1100" dirty="0">
              <a:solidFill>
                <a:schemeClr val="bg1"/>
              </a:solidFill>
              <a:latin typeface="+mj-lt"/>
              <a:cs typeface="Arial" panose="020B0604020202020204" pitchFamily="34" charset="0"/>
            </a:endParaRPr>
          </a:p>
          <a:p>
            <a:pPr marL="228600" lvl="0" indent="-228600">
              <a:buFont typeface="+mj-lt"/>
              <a:buAutoNum type="arabicPeriod"/>
            </a:pPr>
            <a:endParaRPr lang="en-US" sz="1100" dirty="0" smtClean="0">
              <a:solidFill>
                <a:schemeClr val="bg1"/>
              </a:solidFill>
              <a:latin typeface="+mj-lt"/>
              <a:cs typeface="Arial" panose="020B0604020202020204" pitchFamily="34" charset="0"/>
            </a:endParaRPr>
          </a:p>
          <a:p>
            <a:pPr marL="228600" lvl="0" indent="-228600">
              <a:buFont typeface="+mj-lt"/>
              <a:buAutoNum type="arabicPeriod"/>
            </a:pPr>
            <a:endParaRPr lang="en-US" sz="1100" dirty="0" smtClean="0">
              <a:solidFill>
                <a:schemeClr val="bg1"/>
              </a:solidFill>
              <a:latin typeface="+mj-lt"/>
              <a:cs typeface="Arial" panose="020B0604020202020204" pitchFamily="34" charset="0"/>
            </a:endParaRPr>
          </a:p>
          <a:p>
            <a:pPr marL="228600" lvl="0" indent="-228600">
              <a:buFont typeface="+mj-lt"/>
              <a:buAutoNum type="arabicPeriod"/>
            </a:pPr>
            <a:endParaRPr lang="en-US" sz="1100" dirty="0">
              <a:solidFill>
                <a:schemeClr val="bg1"/>
              </a:solidFill>
              <a:latin typeface="+mj-lt"/>
              <a:cs typeface="Arial" panose="020B0604020202020204" pitchFamily="34" charset="0"/>
            </a:endParaRPr>
          </a:p>
          <a:p>
            <a:pPr marL="228600" lvl="0" indent="-228600">
              <a:buFont typeface="+mj-lt"/>
              <a:buAutoNum type="arabicPeriod"/>
            </a:pPr>
            <a:r>
              <a:rPr lang="en-US" sz="1100" b="1" dirty="0">
                <a:solidFill>
                  <a:schemeClr val="bg1"/>
                </a:solidFill>
                <a:latin typeface="+mj-lt"/>
                <a:cs typeface="Arial" panose="020B0604020202020204" pitchFamily="34" charset="0"/>
              </a:rPr>
              <a:t>Intervention and prevention </a:t>
            </a:r>
            <a:r>
              <a:rPr lang="en-US" sz="1100" dirty="0">
                <a:solidFill>
                  <a:schemeClr val="bg1"/>
                </a:solidFill>
                <a:latin typeface="+mj-lt"/>
                <a:cs typeface="Arial" panose="020B0604020202020204" pitchFamily="34" charset="0"/>
              </a:rPr>
              <a:t>– Creating parental supports, connecting youth with mentors, keeping young people in school and identifying triggers to prevent violence and </a:t>
            </a:r>
            <a:r>
              <a:rPr lang="en-US" sz="1100" dirty="0" smtClean="0">
                <a:solidFill>
                  <a:schemeClr val="bg1"/>
                </a:solidFill>
                <a:latin typeface="+mj-lt"/>
                <a:cs typeface="Arial" panose="020B0604020202020204" pitchFamily="34" charset="0"/>
              </a:rPr>
              <a:t>crime</a:t>
            </a:r>
          </a:p>
          <a:p>
            <a:endParaRPr lang="en-US" sz="1100" b="1" dirty="0">
              <a:solidFill>
                <a:schemeClr val="bg1"/>
              </a:solidFill>
            </a:endParaRPr>
          </a:p>
          <a:p>
            <a:r>
              <a:rPr lang="en-US" sz="1100" b="1" dirty="0" smtClean="0">
                <a:solidFill>
                  <a:schemeClr val="bg1"/>
                </a:solidFill>
              </a:rPr>
              <a:t>The Convener </a:t>
            </a:r>
          </a:p>
          <a:p>
            <a:r>
              <a:rPr lang="en-US" sz="1100" b="1" dirty="0" smtClean="0">
                <a:solidFill>
                  <a:schemeClr val="bg1"/>
                </a:solidFill>
              </a:rPr>
              <a:t>Forest Manor Multi-Service Center</a:t>
            </a:r>
          </a:p>
          <a:p>
            <a:endParaRPr lang="en-US" sz="1100" b="1" dirty="0" smtClean="0">
              <a:solidFill>
                <a:schemeClr val="bg1"/>
              </a:solidFill>
            </a:endParaRPr>
          </a:p>
          <a:p>
            <a:r>
              <a:rPr lang="en-US" sz="1100" dirty="0" smtClean="0">
                <a:solidFill>
                  <a:schemeClr val="bg1"/>
                </a:solidFill>
              </a:rPr>
              <a:t>Forest Manor Multi-Service Center (FMMSC) is a community-based social service organization located on the near eastside of Indianapolis. </a:t>
            </a:r>
            <a:r>
              <a:rPr lang="en-US" sz="1100" b="1" dirty="0" smtClean="0">
                <a:solidFill>
                  <a:schemeClr val="bg1"/>
                </a:solidFill>
              </a:rPr>
              <a:t>Our mission is to empower the lives of our neighbors by offering individuals and families the services and supports they need to become self-sufficient. </a:t>
            </a:r>
          </a:p>
          <a:p>
            <a:endParaRPr lang="en-US" sz="1100" dirty="0" smtClean="0">
              <a:solidFill>
                <a:schemeClr val="bg1"/>
              </a:solidFill>
              <a:cs typeface="Arial" panose="020B0604020202020204" pitchFamily="34" charset="0"/>
            </a:endParaRPr>
          </a:p>
          <a:p>
            <a:r>
              <a:rPr lang="en-US" sz="1100" dirty="0" smtClean="0">
                <a:solidFill>
                  <a:schemeClr val="bg1"/>
                </a:solidFill>
              </a:rPr>
              <a:t>In the Forest Manor catchment area, an area highlighted on all crime prevention targeting maps, violent crime is an overwhelming reality. In fact, too many of our young residents have committed or been involved with criminal activity, have spent time in the juvenile </a:t>
            </a:r>
            <a:r>
              <a:rPr lang="en-US" sz="1100" dirty="0">
                <a:solidFill>
                  <a:schemeClr val="bg1"/>
                </a:solidFill>
              </a:rPr>
              <a:t>j</a:t>
            </a:r>
            <a:r>
              <a:rPr lang="en-US" sz="1100" dirty="0" smtClean="0">
                <a:solidFill>
                  <a:schemeClr val="bg1"/>
                </a:solidFill>
              </a:rPr>
              <a:t>ustice </a:t>
            </a:r>
            <a:r>
              <a:rPr lang="en-US" sz="1100" dirty="0">
                <a:solidFill>
                  <a:schemeClr val="bg1"/>
                </a:solidFill>
              </a:rPr>
              <a:t>s</a:t>
            </a:r>
            <a:r>
              <a:rPr lang="en-US" sz="1100" dirty="0" smtClean="0">
                <a:solidFill>
                  <a:schemeClr val="bg1"/>
                </a:solidFill>
              </a:rPr>
              <a:t>ystem and are currently at risk of becoming repeat offenders. In addition, we are losing more of our youth to gun violence each year. The recent and dramatic increase in violence and crimes in our service area, specifically crimes committed by and directed at our youth, has spurred our organization to take a broader, more in depth look at crime and violence prevention strategies and techniques.  </a:t>
            </a:r>
          </a:p>
          <a:p>
            <a:endParaRPr lang="en-US" sz="1100" dirty="0">
              <a:solidFill>
                <a:schemeClr val="bg1"/>
              </a:solidFill>
              <a:cs typeface="Arial" panose="020B0604020202020204" pitchFamily="34" charset="0"/>
            </a:endParaRPr>
          </a:p>
          <a:p>
            <a:r>
              <a:rPr lang="en-US" sz="1100" b="1" dirty="0" smtClean="0">
                <a:solidFill>
                  <a:schemeClr val="bg1"/>
                </a:solidFill>
                <a:cs typeface="Arial" panose="020B0604020202020204" pitchFamily="34" charset="0"/>
              </a:rPr>
              <a:t>The Funders</a:t>
            </a:r>
          </a:p>
          <a:p>
            <a:r>
              <a:rPr lang="en-US" sz="1100" b="1" dirty="0" smtClean="0">
                <a:solidFill>
                  <a:schemeClr val="bg1"/>
                </a:solidFill>
                <a:cs typeface="Arial" panose="020B0604020202020204" pitchFamily="34" charset="0"/>
              </a:rPr>
              <a:t>City of Indianapolis Department of Public Safety Foundation and Indianapolis Foundation</a:t>
            </a:r>
          </a:p>
          <a:p>
            <a:endParaRPr lang="en-US" sz="1100" dirty="0" smtClean="0">
              <a:solidFill>
                <a:schemeClr val="bg1"/>
              </a:solidFill>
              <a:cs typeface="Arial" panose="020B0604020202020204" pitchFamily="34" charset="0"/>
            </a:endParaRPr>
          </a:p>
          <a:p>
            <a:r>
              <a:rPr lang="en-US" sz="1100" dirty="0" smtClean="0">
                <a:solidFill>
                  <a:schemeClr val="bg1"/>
                </a:solidFill>
                <a:cs typeface="Arial" panose="020B0604020202020204" pitchFamily="34" charset="0"/>
              </a:rPr>
              <a:t>This plan would not be possible without the financial support of the City of Indianapolis Public Safety Foundation and the Indianapolis Foundation.</a:t>
            </a:r>
          </a:p>
          <a:p>
            <a:pPr lvl="0"/>
            <a:endParaRPr lang="en-US" sz="1100" dirty="0">
              <a:solidFill>
                <a:schemeClr val="bg1"/>
              </a:solidFill>
              <a:latin typeface="+mj-lt"/>
              <a:cs typeface="Arial" panose="020B0604020202020204" pitchFamily="34" charset="0"/>
            </a:endParaRPr>
          </a:p>
        </p:txBody>
      </p:sp>
      <p:sp>
        <p:nvSpPr>
          <p:cNvPr id="2" name="Slide Number Placeholder 1"/>
          <p:cNvSpPr>
            <a:spLocks noGrp="1"/>
          </p:cNvSpPr>
          <p:nvPr>
            <p:ph type="sldNum" sz="quarter" idx="12"/>
          </p:nvPr>
        </p:nvSpPr>
        <p:spPr/>
        <p:txBody>
          <a:bodyPr/>
          <a:lstStyle/>
          <a:p>
            <a:fld id="{2203AD2E-D384-4AB1-8556-C3617B8811CB}" type="slidenum">
              <a:rPr lang="en-US" smtClean="0"/>
              <a:t>4</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373" r="14253"/>
          <a:stretch/>
        </p:blipFill>
        <p:spPr>
          <a:xfrm>
            <a:off x="5181600" y="6309040"/>
            <a:ext cx="1698525" cy="118872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9626"/>
          <a:stretch/>
        </p:blipFill>
        <p:spPr>
          <a:xfrm>
            <a:off x="5181599" y="5037117"/>
            <a:ext cx="1698525" cy="1188720"/>
          </a:xfrm>
          <a:prstGeom prst="rect">
            <a:avLst/>
          </a:prstGeom>
        </p:spPr>
      </p:pic>
    </p:spTree>
    <p:extLst>
      <p:ext uri="{BB962C8B-B14F-4D97-AF65-F5344CB8AC3E}">
        <p14:creationId xmlns:p14="http://schemas.microsoft.com/office/powerpoint/2010/main" val="3096041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icture Placeholder 5"/>
          <p:cNvGraphicFramePr>
            <a:graphicFrameLocks noGrp="1"/>
          </p:cNvGraphicFramePr>
          <p:nvPr>
            <p:ph type="pic" idx="1"/>
            <p:extLst>
              <p:ext uri="{D42A27DB-BD31-4B8C-83A1-F6EECF244321}">
                <p14:modId xmlns:p14="http://schemas.microsoft.com/office/powerpoint/2010/main" val="1231410486"/>
              </p:ext>
            </p:extLst>
          </p:nvPr>
        </p:nvGraphicFramePr>
        <p:xfrm>
          <a:off x="36727" y="5220772"/>
          <a:ext cx="5156199"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p:cNvSpPr>
            <a:spLocks noGrp="1"/>
          </p:cNvSpPr>
          <p:nvPr>
            <p:ph type="title"/>
          </p:nvPr>
        </p:nvSpPr>
        <p:spPr/>
        <p:txBody>
          <a:bodyPr vert="vert270"/>
          <a:lstStyle/>
          <a:p>
            <a:r>
              <a:rPr lang="en-US" sz="2800" dirty="0" smtClean="0">
                <a:solidFill>
                  <a:schemeClr val="tx1"/>
                </a:solidFill>
              </a:rPr>
              <a:t>Process &amp; Timeline</a:t>
            </a:r>
            <a:endParaRPr lang="en-US" sz="2800" dirty="0">
              <a:solidFill>
                <a:schemeClr val="tx1"/>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38100" y="152400"/>
            <a:ext cx="5118100" cy="7201972"/>
          </a:xfrm>
          <a:prstGeom prst="rect">
            <a:avLst/>
          </a:prstGeom>
          <a:noFill/>
        </p:spPr>
        <p:txBody>
          <a:bodyPr wrap="square" numCol="2" spcCol="182880" rtlCol="0">
            <a:spAutoFit/>
          </a:bodyPr>
          <a:lstStyle/>
          <a:p>
            <a:pPr lvl="0"/>
            <a:r>
              <a:rPr lang="en-US" sz="1100" dirty="0" smtClean="0">
                <a:solidFill>
                  <a:schemeClr val="bg1"/>
                </a:solidFill>
              </a:rPr>
              <a:t>A </a:t>
            </a:r>
            <a:r>
              <a:rPr lang="en-US" sz="1100" b="1" dirty="0" smtClean="0">
                <a:solidFill>
                  <a:schemeClr val="bg1"/>
                </a:solidFill>
              </a:rPr>
              <a:t>Call to Action public </a:t>
            </a:r>
            <a:r>
              <a:rPr lang="en-US" sz="1100" b="1" dirty="0">
                <a:solidFill>
                  <a:schemeClr val="bg1"/>
                </a:solidFill>
              </a:rPr>
              <a:t>meeting </a:t>
            </a:r>
            <a:r>
              <a:rPr lang="en-US" sz="1100" dirty="0" smtClean="0">
                <a:solidFill>
                  <a:schemeClr val="bg1"/>
                </a:solidFill>
              </a:rPr>
              <a:t>was held August 29, 2013, at the English Building, with over 40 attendees, to </a:t>
            </a:r>
            <a:r>
              <a:rPr lang="en-US" sz="1100" dirty="0">
                <a:solidFill>
                  <a:schemeClr val="bg1"/>
                </a:solidFill>
              </a:rPr>
              <a:t>share data </a:t>
            </a:r>
            <a:r>
              <a:rPr lang="en-US" sz="1100" dirty="0" smtClean="0">
                <a:solidFill>
                  <a:schemeClr val="bg1"/>
                </a:solidFill>
              </a:rPr>
              <a:t>surrounding </a:t>
            </a:r>
            <a:r>
              <a:rPr lang="en-US" sz="1100" dirty="0">
                <a:solidFill>
                  <a:schemeClr val="bg1"/>
                </a:solidFill>
              </a:rPr>
              <a:t>violence in the city of Indianapolis, provide clarity on the planning approach, identify other community leaders who should be involved in the effort, and encourage community members to contribute and participate in work groups with the opportunity to </a:t>
            </a:r>
            <a:r>
              <a:rPr lang="en-US" sz="1100" dirty="0" smtClean="0">
                <a:solidFill>
                  <a:schemeClr val="bg1"/>
                </a:solidFill>
              </a:rPr>
              <a:t>sign up </a:t>
            </a:r>
            <a:r>
              <a:rPr lang="en-US" sz="1100" dirty="0">
                <a:solidFill>
                  <a:schemeClr val="bg1"/>
                </a:solidFill>
              </a:rPr>
              <a:t>at the meeting</a:t>
            </a:r>
            <a:r>
              <a:rPr lang="en-US" sz="1100" dirty="0" smtClean="0">
                <a:solidFill>
                  <a:schemeClr val="bg1"/>
                </a:solidFill>
              </a:rPr>
              <a:t>.</a:t>
            </a:r>
          </a:p>
          <a:p>
            <a:endParaRPr lang="en-US" sz="1100" dirty="0" smtClean="0">
              <a:solidFill>
                <a:schemeClr val="bg1"/>
              </a:solidFill>
            </a:endParaRPr>
          </a:p>
          <a:p>
            <a:r>
              <a:rPr lang="en-US" sz="1100" dirty="0" smtClean="0">
                <a:solidFill>
                  <a:schemeClr val="bg1"/>
                </a:solidFill>
              </a:rPr>
              <a:t>Nine </a:t>
            </a:r>
            <a:r>
              <a:rPr lang="en-US" sz="1100" b="1" dirty="0">
                <a:solidFill>
                  <a:schemeClr val="bg1"/>
                </a:solidFill>
              </a:rPr>
              <a:t>l</a:t>
            </a:r>
            <a:r>
              <a:rPr lang="en-US" sz="1100" b="1" dirty="0" smtClean="0">
                <a:solidFill>
                  <a:schemeClr val="bg1"/>
                </a:solidFill>
              </a:rPr>
              <a:t>istening </a:t>
            </a:r>
            <a:r>
              <a:rPr lang="en-US" sz="1100" b="1" dirty="0">
                <a:solidFill>
                  <a:schemeClr val="bg1"/>
                </a:solidFill>
              </a:rPr>
              <a:t>sessions </a:t>
            </a:r>
            <a:r>
              <a:rPr lang="en-US" sz="1100" b="1" dirty="0" smtClean="0">
                <a:solidFill>
                  <a:schemeClr val="bg1"/>
                </a:solidFill>
              </a:rPr>
              <a:t> were convened September through October 2013 </a:t>
            </a:r>
            <a:r>
              <a:rPr lang="en-US" sz="1100" dirty="0" smtClean="0">
                <a:solidFill>
                  <a:schemeClr val="bg1"/>
                </a:solidFill>
              </a:rPr>
              <a:t>based on the key strategic focus areas. </a:t>
            </a:r>
            <a:r>
              <a:rPr lang="en-US" sz="1100" dirty="0">
                <a:solidFill>
                  <a:schemeClr val="bg1"/>
                </a:solidFill>
              </a:rPr>
              <a:t>The </a:t>
            </a:r>
            <a:r>
              <a:rPr lang="en-US" sz="1100" dirty="0" smtClean="0">
                <a:solidFill>
                  <a:schemeClr val="bg1"/>
                </a:solidFill>
              </a:rPr>
              <a:t>listening </a:t>
            </a:r>
            <a:r>
              <a:rPr lang="en-US" sz="1100" dirty="0">
                <a:solidFill>
                  <a:schemeClr val="bg1"/>
                </a:solidFill>
              </a:rPr>
              <a:t>sessions were held to engage community members in strategy </a:t>
            </a:r>
            <a:r>
              <a:rPr lang="en-US" sz="1100" dirty="0" smtClean="0">
                <a:solidFill>
                  <a:schemeClr val="bg1"/>
                </a:solidFill>
              </a:rPr>
              <a:t>development and assisted in </a:t>
            </a:r>
            <a:r>
              <a:rPr lang="en-US" sz="1100" dirty="0">
                <a:solidFill>
                  <a:schemeClr val="bg1"/>
                </a:solidFill>
              </a:rPr>
              <a:t>accurately interpreting the data and identifying community assets and resources</a:t>
            </a:r>
            <a:r>
              <a:rPr lang="en-US" sz="1100" dirty="0" smtClean="0">
                <a:solidFill>
                  <a:schemeClr val="bg1"/>
                </a:solidFill>
              </a:rPr>
              <a:t>.</a:t>
            </a:r>
          </a:p>
          <a:p>
            <a:endParaRPr lang="en-US" sz="1100" dirty="0">
              <a:solidFill>
                <a:schemeClr val="bg1"/>
              </a:solidFill>
            </a:endParaRPr>
          </a:p>
          <a:p>
            <a:r>
              <a:rPr lang="en-US" sz="1100" b="1" dirty="0" smtClean="0">
                <a:solidFill>
                  <a:schemeClr val="bg1"/>
                </a:solidFill>
              </a:rPr>
              <a:t>Engaging Solutions, LLC </a:t>
            </a:r>
            <a:r>
              <a:rPr lang="en-US" sz="1100" dirty="0" smtClean="0">
                <a:solidFill>
                  <a:schemeClr val="bg1"/>
                </a:solidFill>
              </a:rPr>
              <a:t>was contracted as the facilitator in early November 2013 </a:t>
            </a:r>
            <a:r>
              <a:rPr lang="en-US" sz="1100" dirty="0">
                <a:solidFill>
                  <a:schemeClr val="bg1"/>
                </a:solidFill>
              </a:rPr>
              <a:t>to ensure everyone </a:t>
            </a:r>
            <a:r>
              <a:rPr lang="en-US" sz="1100" dirty="0" smtClean="0">
                <a:solidFill>
                  <a:schemeClr val="bg1"/>
                </a:solidFill>
              </a:rPr>
              <a:t>had </a:t>
            </a:r>
            <a:r>
              <a:rPr lang="en-US" sz="1100" dirty="0">
                <a:solidFill>
                  <a:schemeClr val="bg1"/>
                </a:solidFill>
              </a:rPr>
              <a:t>the opportunity to fully participate </a:t>
            </a:r>
            <a:endParaRPr lang="en-US" sz="1100" dirty="0" smtClean="0">
              <a:solidFill>
                <a:schemeClr val="bg1"/>
              </a:solidFill>
            </a:endParaRPr>
          </a:p>
          <a:p>
            <a:r>
              <a:rPr lang="en-US" sz="1100" dirty="0" smtClean="0">
                <a:solidFill>
                  <a:schemeClr val="bg1"/>
                </a:solidFill>
              </a:rPr>
              <a:t>in </a:t>
            </a:r>
            <a:r>
              <a:rPr lang="en-US" sz="1100" dirty="0">
                <a:solidFill>
                  <a:schemeClr val="bg1"/>
                </a:solidFill>
              </a:rPr>
              <a:t>discussions and </a:t>
            </a:r>
            <a:r>
              <a:rPr lang="en-US" sz="1100" dirty="0" smtClean="0">
                <a:solidFill>
                  <a:schemeClr val="bg1"/>
                </a:solidFill>
              </a:rPr>
              <a:t>decision-making, </a:t>
            </a:r>
            <a:r>
              <a:rPr lang="en-US" sz="1100" dirty="0">
                <a:solidFill>
                  <a:schemeClr val="bg1"/>
                </a:solidFill>
              </a:rPr>
              <a:t>and that all meetings </a:t>
            </a:r>
            <a:r>
              <a:rPr lang="en-US" sz="1100" dirty="0" smtClean="0">
                <a:solidFill>
                  <a:schemeClr val="bg1"/>
                </a:solidFill>
              </a:rPr>
              <a:t>were action-oriented and documented. </a:t>
            </a: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smtClean="0">
              <a:solidFill>
                <a:schemeClr val="bg1"/>
              </a:solidFill>
            </a:endParaRPr>
          </a:p>
          <a:p>
            <a:r>
              <a:rPr lang="en-US" sz="1100" dirty="0" smtClean="0">
                <a:solidFill>
                  <a:schemeClr val="bg1"/>
                </a:solidFill>
              </a:rPr>
              <a:t>A </a:t>
            </a:r>
            <a:r>
              <a:rPr lang="en-US" sz="1100" b="1" dirty="0">
                <a:solidFill>
                  <a:schemeClr val="bg1"/>
                </a:solidFill>
              </a:rPr>
              <a:t>S</a:t>
            </a:r>
            <a:r>
              <a:rPr lang="en-US" sz="1100" b="1" dirty="0" smtClean="0">
                <a:solidFill>
                  <a:schemeClr val="bg1"/>
                </a:solidFill>
              </a:rPr>
              <a:t>teering Committee </a:t>
            </a:r>
            <a:r>
              <a:rPr lang="en-US" sz="1100" dirty="0" smtClean="0">
                <a:solidFill>
                  <a:schemeClr val="bg1"/>
                </a:solidFill>
              </a:rPr>
              <a:t>consisting of a broad-based</a:t>
            </a:r>
            <a:r>
              <a:rPr lang="en-US" sz="1100" dirty="0">
                <a:solidFill>
                  <a:schemeClr val="bg1"/>
                </a:solidFill>
              </a:rPr>
              <a:t>, multi-disciplinary group </a:t>
            </a:r>
            <a:r>
              <a:rPr lang="en-US" sz="1100" dirty="0" smtClean="0">
                <a:solidFill>
                  <a:schemeClr val="bg1"/>
                </a:solidFill>
              </a:rPr>
              <a:t>guided </a:t>
            </a:r>
            <a:r>
              <a:rPr lang="en-US" sz="1100" dirty="0">
                <a:solidFill>
                  <a:schemeClr val="bg1"/>
                </a:solidFill>
              </a:rPr>
              <a:t>the development of the written plan</a:t>
            </a:r>
            <a:r>
              <a:rPr lang="en-US" sz="1100" dirty="0" smtClean="0">
                <a:solidFill>
                  <a:schemeClr val="bg1"/>
                </a:solidFill>
              </a:rPr>
              <a:t>.</a:t>
            </a:r>
          </a:p>
          <a:p>
            <a:endParaRPr lang="en-US" sz="1100" dirty="0">
              <a:solidFill>
                <a:schemeClr val="bg1"/>
              </a:solidFill>
            </a:endParaRPr>
          </a:p>
          <a:p>
            <a:r>
              <a:rPr lang="en-US" sz="1100" b="1" dirty="0">
                <a:solidFill>
                  <a:schemeClr val="bg1"/>
                </a:solidFill>
              </a:rPr>
              <a:t>W</a:t>
            </a:r>
            <a:r>
              <a:rPr lang="en-US" sz="1100" b="1" dirty="0" smtClean="0">
                <a:solidFill>
                  <a:schemeClr val="bg1"/>
                </a:solidFill>
              </a:rPr>
              <a:t>orkgroups</a:t>
            </a:r>
            <a:r>
              <a:rPr lang="en-US" sz="1100" dirty="0" smtClean="0">
                <a:solidFill>
                  <a:schemeClr val="bg1"/>
                </a:solidFill>
              </a:rPr>
              <a:t>  were formed</a:t>
            </a:r>
            <a:r>
              <a:rPr lang="en-US" sz="1100" dirty="0">
                <a:solidFill>
                  <a:schemeClr val="bg1"/>
                </a:solidFill>
              </a:rPr>
              <a:t>, with chairs from the steering committee. </a:t>
            </a:r>
            <a:r>
              <a:rPr lang="en-US" sz="1100" dirty="0" smtClean="0">
                <a:solidFill>
                  <a:schemeClr val="bg1"/>
                </a:solidFill>
              </a:rPr>
              <a:t>The </a:t>
            </a:r>
            <a:r>
              <a:rPr lang="en-US" sz="1100" dirty="0">
                <a:solidFill>
                  <a:schemeClr val="bg1"/>
                </a:solidFill>
              </a:rPr>
              <a:t>workgroups </a:t>
            </a:r>
            <a:r>
              <a:rPr lang="en-US" sz="1100" dirty="0" smtClean="0">
                <a:solidFill>
                  <a:schemeClr val="bg1"/>
                </a:solidFill>
              </a:rPr>
              <a:t>agreed on </a:t>
            </a:r>
            <a:r>
              <a:rPr lang="en-US" sz="1100" dirty="0">
                <a:solidFill>
                  <a:schemeClr val="bg1"/>
                </a:solidFill>
              </a:rPr>
              <a:t>a shared vision, </a:t>
            </a:r>
            <a:r>
              <a:rPr lang="en-US" sz="1100" dirty="0" smtClean="0">
                <a:solidFill>
                  <a:schemeClr val="bg1"/>
                </a:solidFill>
              </a:rPr>
              <a:t>strategies</a:t>
            </a:r>
            <a:r>
              <a:rPr lang="en-US" sz="1100" dirty="0">
                <a:solidFill>
                  <a:schemeClr val="bg1"/>
                </a:solidFill>
              </a:rPr>
              <a:t>, measurable objectives and activities</a:t>
            </a:r>
            <a:r>
              <a:rPr lang="en-US" sz="1100" dirty="0" smtClean="0">
                <a:solidFill>
                  <a:schemeClr val="bg1"/>
                </a:solidFill>
              </a:rPr>
              <a:t>.</a:t>
            </a:r>
          </a:p>
          <a:p>
            <a:endParaRPr lang="en-US" sz="1100" dirty="0" smtClean="0">
              <a:solidFill>
                <a:schemeClr val="bg1"/>
              </a:solidFill>
            </a:endParaRPr>
          </a:p>
          <a:p>
            <a:pPr lvl="0"/>
            <a:r>
              <a:rPr lang="en-US" sz="1100" dirty="0" smtClean="0">
                <a:solidFill>
                  <a:schemeClr val="bg1"/>
                </a:solidFill>
              </a:rPr>
              <a:t>As </a:t>
            </a:r>
            <a:r>
              <a:rPr lang="en-US" sz="1100" dirty="0">
                <a:solidFill>
                  <a:schemeClr val="bg1"/>
                </a:solidFill>
              </a:rPr>
              <a:t>the workgroups </a:t>
            </a:r>
            <a:r>
              <a:rPr lang="en-US" sz="1100" dirty="0" smtClean="0">
                <a:solidFill>
                  <a:schemeClr val="bg1"/>
                </a:solidFill>
              </a:rPr>
              <a:t>began </a:t>
            </a:r>
            <a:r>
              <a:rPr lang="en-US" sz="1100" dirty="0">
                <a:solidFill>
                  <a:schemeClr val="bg1"/>
                </a:solidFill>
              </a:rPr>
              <a:t>exploring </a:t>
            </a:r>
            <a:r>
              <a:rPr lang="en-US" sz="1100" dirty="0" smtClean="0">
                <a:solidFill>
                  <a:schemeClr val="bg1"/>
                </a:solidFill>
              </a:rPr>
              <a:t>topics </a:t>
            </a:r>
            <a:r>
              <a:rPr lang="en-US" sz="1100" dirty="0">
                <a:solidFill>
                  <a:schemeClr val="bg1"/>
                </a:solidFill>
              </a:rPr>
              <a:t>and </a:t>
            </a:r>
            <a:r>
              <a:rPr lang="en-US" sz="1100" dirty="0" smtClean="0">
                <a:solidFill>
                  <a:schemeClr val="bg1"/>
                </a:solidFill>
              </a:rPr>
              <a:t>their </a:t>
            </a:r>
            <a:r>
              <a:rPr lang="en-US" sz="1100" dirty="0">
                <a:solidFill>
                  <a:schemeClr val="bg1"/>
                </a:solidFill>
              </a:rPr>
              <a:t>implications, they </a:t>
            </a:r>
            <a:r>
              <a:rPr lang="en-US" sz="1100" dirty="0" smtClean="0">
                <a:solidFill>
                  <a:schemeClr val="bg1"/>
                </a:solidFill>
              </a:rPr>
              <a:t>discovered </a:t>
            </a:r>
            <a:r>
              <a:rPr lang="en-US" sz="1100" dirty="0">
                <a:solidFill>
                  <a:schemeClr val="bg1"/>
                </a:solidFill>
              </a:rPr>
              <a:t>the need </a:t>
            </a:r>
            <a:r>
              <a:rPr lang="en-US" sz="1100" dirty="0" smtClean="0">
                <a:solidFill>
                  <a:schemeClr val="bg1"/>
                </a:solidFill>
              </a:rPr>
              <a:t>for contextual </a:t>
            </a:r>
            <a:r>
              <a:rPr lang="en-US" sz="1100" b="1" dirty="0" smtClean="0">
                <a:solidFill>
                  <a:schemeClr val="bg1"/>
                </a:solidFill>
              </a:rPr>
              <a:t>data </a:t>
            </a:r>
            <a:r>
              <a:rPr lang="en-US" sz="1100" dirty="0">
                <a:solidFill>
                  <a:schemeClr val="bg1"/>
                </a:solidFill>
              </a:rPr>
              <a:t>to gain a better understanding of the issues.  </a:t>
            </a:r>
          </a:p>
          <a:p>
            <a:pPr lvl="0"/>
            <a:endParaRPr lang="en-US" sz="800" dirty="0" smtClean="0">
              <a:solidFill>
                <a:schemeClr val="bg1"/>
              </a:solidFill>
            </a:endParaRPr>
          </a:p>
          <a:p>
            <a:pPr lvl="0"/>
            <a:r>
              <a:rPr lang="en-US" sz="1100" dirty="0" smtClean="0">
                <a:solidFill>
                  <a:schemeClr val="bg1"/>
                </a:solidFill>
              </a:rPr>
              <a:t>The </a:t>
            </a:r>
            <a:r>
              <a:rPr lang="en-US" sz="1100" b="1" dirty="0" smtClean="0">
                <a:solidFill>
                  <a:schemeClr val="bg1"/>
                </a:solidFill>
              </a:rPr>
              <a:t>outputs</a:t>
            </a:r>
            <a:r>
              <a:rPr lang="en-US" sz="1100" dirty="0" smtClean="0">
                <a:solidFill>
                  <a:schemeClr val="bg1"/>
                </a:solidFill>
              </a:rPr>
              <a:t>  from the public meeting, listening sessions, steering committee and workgroup meetings and data collection and analysis are documented within the plan that was unveiled on March 25, 2014.</a:t>
            </a:r>
          </a:p>
          <a:p>
            <a:pPr lvl="0"/>
            <a:endParaRPr lang="en-US" sz="1100" dirty="0" smtClean="0">
              <a:solidFill>
                <a:schemeClr val="bg1"/>
              </a:solidFill>
            </a:endParaRPr>
          </a:p>
          <a:p>
            <a:pPr lvl="0"/>
            <a:endParaRPr lang="en-US" sz="1100" dirty="0">
              <a:solidFill>
                <a:schemeClr val="bg1"/>
              </a:solidFill>
            </a:endParaRPr>
          </a:p>
          <a:p>
            <a:pPr lvl="0"/>
            <a:endParaRPr lang="en-US" sz="1100" dirty="0">
              <a:solidFill>
                <a:schemeClr val="bg1"/>
              </a:solidFill>
            </a:endParaRPr>
          </a:p>
          <a:p>
            <a:pPr lvl="0"/>
            <a:endParaRPr lang="en-US" sz="1100" dirty="0">
              <a:solidFill>
                <a:schemeClr val="bg1"/>
              </a:solidFill>
            </a:endParaRPr>
          </a:p>
        </p:txBody>
      </p:sp>
      <p:pic>
        <p:nvPicPr>
          <p:cNvPr id="19" name="Picture 1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9800" y="3672948"/>
            <a:ext cx="3113302" cy="2405734"/>
          </a:xfrm>
          <a:prstGeom prst="rect">
            <a:avLst/>
          </a:prstGeom>
        </p:spPr>
      </p:pic>
      <p:sp>
        <p:nvSpPr>
          <p:cNvPr id="2" name="Slide Number Placeholder 1"/>
          <p:cNvSpPr>
            <a:spLocks noGrp="1"/>
          </p:cNvSpPr>
          <p:nvPr>
            <p:ph type="sldNum" sz="quarter" idx="12"/>
          </p:nvPr>
        </p:nvSpPr>
        <p:spPr/>
        <p:txBody>
          <a:bodyPr/>
          <a:lstStyle/>
          <a:p>
            <a:fld id="{2203AD2E-D384-4AB1-8556-C3617B8811CB}" type="slidenum">
              <a:rPr lang="en-US" smtClean="0"/>
              <a:t>5</a:t>
            </a:fld>
            <a:endParaRPr lang="en-US" dirty="0"/>
          </a:p>
        </p:txBody>
      </p:sp>
    </p:spTree>
    <p:extLst>
      <p:ext uri="{BB962C8B-B14F-4D97-AF65-F5344CB8AC3E}">
        <p14:creationId xmlns:p14="http://schemas.microsoft.com/office/powerpoint/2010/main" val="582866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72100" y="613664"/>
            <a:ext cx="1257300" cy="3043936"/>
          </a:xfrm>
        </p:spPr>
        <p:txBody>
          <a:bodyPr vert="vert270"/>
          <a:lstStyle/>
          <a:p>
            <a:r>
              <a:rPr lang="en-US" sz="2800" dirty="0" smtClean="0">
                <a:solidFill>
                  <a:schemeClr val="tx1"/>
                </a:solidFill>
              </a:rPr>
              <a:t>8.29.13</a:t>
            </a:r>
            <a:br>
              <a:rPr lang="en-US" sz="2800" dirty="0" smtClean="0">
                <a:solidFill>
                  <a:schemeClr val="tx1"/>
                </a:solidFill>
              </a:rPr>
            </a:br>
            <a:r>
              <a:rPr lang="en-US" sz="2800" dirty="0" smtClean="0">
                <a:solidFill>
                  <a:schemeClr val="tx1"/>
                </a:solidFill>
              </a:rPr>
              <a:t>Public Meeting Participants</a:t>
            </a:r>
            <a:endParaRPr lang="en-US" sz="2800" dirty="0">
              <a:solidFill>
                <a:schemeClr val="tx1"/>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2203AD2E-D384-4AB1-8556-C3617B8811CB}" type="slidenum">
              <a:rPr lang="en-US" smtClean="0"/>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86800714"/>
              </p:ext>
            </p:extLst>
          </p:nvPr>
        </p:nvGraphicFramePr>
        <p:xfrm>
          <a:off x="228600" y="457200"/>
          <a:ext cx="4876800" cy="8229600"/>
        </p:xfrm>
        <a:graphic>
          <a:graphicData uri="http://schemas.openxmlformats.org/drawingml/2006/table">
            <a:tbl>
              <a:tblPr>
                <a:tableStyleId>{5C22544A-7EE6-4342-B048-85BDC9FD1C3A}</a:tableStyleId>
              </a:tblPr>
              <a:tblGrid>
                <a:gridCol w="2438400"/>
                <a:gridCol w="2438400"/>
              </a:tblGrid>
              <a:tr h="0">
                <a:tc>
                  <a:txBody>
                    <a:bodyPr/>
                    <a:lstStyle/>
                    <a:p>
                      <a:pPr algn="ctr" fontAlgn="b"/>
                      <a:r>
                        <a:rPr lang="en-US" sz="1000" b="1" u="none" strike="noStrike" dirty="0">
                          <a:effectLst/>
                        </a:rPr>
                        <a:t>Name</a:t>
                      </a:r>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Organization</a:t>
                      </a:r>
                      <a:endParaRPr lang="en-US" sz="1000" b="1"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Byron Johnson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Marion County Public Health Department</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Andre Beverly</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Concerned Clergy of Indianapolis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Olgen Williams</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City of Indianapolis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Eric Simmons</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Forest Manor Multi-Service Center</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Joe Slash</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Urban League</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Val Washington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Department of Public Safety</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Denise Herd</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Herd Strategies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Bill Crawford</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Indiana Black Legislative Caucasus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err="1" smtClean="0">
                          <a:effectLst/>
                        </a:rPr>
                        <a:t>Haratio</a:t>
                      </a:r>
                      <a:r>
                        <a:rPr lang="en-US" sz="1000" u="none" strike="noStrike" baseline="0" dirty="0" smtClean="0">
                          <a:effectLst/>
                        </a:rPr>
                        <a:t> </a:t>
                      </a:r>
                      <a:r>
                        <a:rPr lang="en-US" sz="1000" u="none" strike="noStrike" dirty="0" smtClean="0">
                          <a:effectLst/>
                        </a:rPr>
                        <a:t>Luster</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Ten Point Coalition</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Jane </a:t>
                      </a:r>
                      <a:r>
                        <a:rPr lang="en-US" sz="1000" u="none" strike="noStrike" dirty="0" err="1" smtClean="0">
                          <a:effectLst/>
                        </a:rPr>
                        <a:t>Henegar</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ACLU of Indiana</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Dorry Holland</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Holland and Associates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Alicia Barnett</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Central Indiana Community Foundation</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Vernon Brown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City County Councilor District 18</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James Garrett</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Indiana Commission for the Social Status of Black Males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James Taylor</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John H. Boner Center</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Joseph Hogsett</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United States Attorney</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Max Williams</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Radio One</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Nakaisha Tolbert-Banks</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Mental Health America Indianapolis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Ontay Johnson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100 Black Men</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Owen Roper</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Max Siegel, Inc.</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Pam Hickman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City County Councilor </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Laurel Jadkins</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Prosecutors Office</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Maggie Lewis</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Dove House/City County Councilor</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Jamal Smith</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State of Indiana Civil Rights Commission</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Reggie Jones, Sr.</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Richard Hite</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Indianapolis Metropolitan Police Department</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Amos Brown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Radio One</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Anthony Beverly</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Stop the Violence Indianapolis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Bill Scott</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Christamore House</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Brandon Rasdell</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MSD Lawrence </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Ian Smith</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MSD Lawrence </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Cecely Brickley</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Marion County Commission on Youth</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Chayzee Smith</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Chris Worden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Congressman Carson's Office</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CL Day</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Concerned Clergy of Indianapolis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Clint Johnson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YouthBuild Indy</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David Hampton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Light of the World Christian Church</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Doran Moreland</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Exponent Strategies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Hodge Patel</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Senator Donnelly's Office</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Stephen J. Clay</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Messiah Baptist Church</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Tammy Robinson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Engaging Solutions</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Tyrell Giles</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Hoosier Occupational Training</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William Benjamin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smtClean="0">
                          <a:effectLst/>
                        </a:rPr>
                        <a:t>Marion County Sheriff’s </a:t>
                      </a:r>
                      <a:r>
                        <a:rPr lang="en-US" sz="1000" u="none" strike="noStrike" dirty="0">
                          <a:effectLst/>
                        </a:rPr>
                        <a:t>Department</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Bud Myers</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Indianapolis Housing Agency</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Dr. Preston Adams</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Amazing Grace Church</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Patrice Duckett</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Hawthorne Community Center</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Andrea Ekiyor</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Indianapolis Housing Agency</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C N Bolden</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Jackie Burroughs</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Governor's Office</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Carlette Duffy</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Southeast Community Service Center</a:t>
                      </a:r>
                      <a:endParaRPr lang="en-US" sz="1000" b="0" i="0" u="none" strike="noStrike" dirty="0">
                        <a:solidFill>
                          <a:srgbClr val="000000"/>
                        </a:solidFill>
                        <a:effectLst/>
                        <a:latin typeface="Calibri"/>
                      </a:endParaRPr>
                    </a:p>
                  </a:txBody>
                  <a:tcPr marL="0" marR="0" marT="0" marB="0" anchor="b"/>
                </a:tc>
              </a:tr>
              <a:tr h="0">
                <a:tc>
                  <a:txBody>
                    <a:bodyPr/>
                    <a:lstStyle/>
                    <a:p>
                      <a:pPr algn="ctr" fontAlgn="b"/>
                      <a:r>
                        <a:rPr lang="en-US" sz="1000" u="none" strike="noStrike" dirty="0">
                          <a:effectLst/>
                        </a:rPr>
                        <a:t>Rev. M. Ajabu</a:t>
                      </a:r>
                      <a:endParaRPr lang="en-US" sz="1000" b="0" i="0" u="none" strike="noStrike" dirty="0">
                        <a:solidFill>
                          <a:srgbClr val="000000"/>
                        </a:solidFill>
                        <a:effectLst/>
                        <a:latin typeface="Calibri"/>
                      </a:endParaRPr>
                    </a:p>
                  </a:txBody>
                  <a:tcPr marL="0" marR="0" marT="0" marB="0" anchor="b"/>
                </a:tc>
                <a:tc>
                  <a:txBody>
                    <a:bodyPr/>
                    <a:lstStyle/>
                    <a:p>
                      <a:pPr algn="ctr" fontAlgn="b"/>
                      <a:r>
                        <a:rPr lang="en-US" sz="1000" u="none" strike="noStrike" dirty="0">
                          <a:effectLst/>
                        </a:rPr>
                        <a:t>Concerned Clergy</a:t>
                      </a:r>
                      <a:endParaRPr lang="en-US" sz="10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1605086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72100" y="613664"/>
            <a:ext cx="1257300" cy="3043936"/>
          </a:xfrm>
        </p:spPr>
        <p:txBody>
          <a:bodyPr vert="vert270"/>
          <a:lstStyle/>
          <a:p>
            <a:r>
              <a:rPr lang="en-US" sz="2800" dirty="0" smtClean="0">
                <a:solidFill>
                  <a:schemeClr val="tx1"/>
                </a:solidFill>
              </a:rPr>
              <a:t>Workgroup Participants</a:t>
            </a:r>
            <a:endParaRPr lang="en-US" sz="2800" dirty="0">
              <a:solidFill>
                <a:schemeClr val="tx1"/>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40361579"/>
              </p:ext>
            </p:extLst>
          </p:nvPr>
        </p:nvGraphicFramePr>
        <p:xfrm>
          <a:off x="63500" y="304800"/>
          <a:ext cx="2832100" cy="8390581"/>
        </p:xfrm>
        <a:graphic>
          <a:graphicData uri="http://schemas.openxmlformats.org/drawingml/2006/table">
            <a:tbl>
              <a:tblPr>
                <a:tableStyleId>{5C22544A-7EE6-4342-B048-85BDC9FD1C3A}</a:tableStyleId>
              </a:tblPr>
              <a:tblGrid>
                <a:gridCol w="1195198"/>
                <a:gridCol w="1636902"/>
              </a:tblGrid>
              <a:tr h="140363">
                <a:tc>
                  <a:txBody>
                    <a:bodyPr/>
                    <a:lstStyle/>
                    <a:p>
                      <a:pPr algn="ctr" fontAlgn="b"/>
                      <a:r>
                        <a:rPr lang="en-US" sz="900" b="1" u="none" strike="noStrike" dirty="0">
                          <a:effectLst/>
                        </a:rPr>
                        <a:t>Name</a:t>
                      </a:r>
                      <a:endParaRPr lang="en-US" sz="900" b="1" i="0" u="none" strike="noStrike" dirty="0">
                        <a:solidFill>
                          <a:srgbClr val="000000"/>
                        </a:solidFill>
                        <a:effectLst/>
                        <a:latin typeface="Calibri"/>
                      </a:endParaRPr>
                    </a:p>
                  </a:txBody>
                  <a:tcPr marL="0" marR="0" marT="0" marB="0" anchor="b"/>
                </a:tc>
                <a:tc>
                  <a:txBody>
                    <a:bodyPr/>
                    <a:lstStyle/>
                    <a:p>
                      <a:pPr algn="ctr" fontAlgn="b"/>
                      <a:r>
                        <a:rPr lang="en-US" sz="900" b="1" u="none" strike="noStrike" dirty="0">
                          <a:effectLst/>
                        </a:rPr>
                        <a:t>Organization</a:t>
                      </a:r>
                      <a:endParaRPr lang="en-US" sz="900" b="1"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Millicent Jackson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East 38th Street Branch </a:t>
                      </a:r>
                      <a:r>
                        <a:rPr lang="en-US" sz="800" u="none" strike="noStrike" dirty="0">
                          <a:effectLst/>
                        </a:rPr>
                        <a:t>Library</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Keesha Dixon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Asante Children’s Theatre</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Cora Butler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Anthem Blue Cross &amp; Blue Shield</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Royce Fields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Bethesda Temple Apostolic</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William Alexander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Beyond the </a:t>
                      </a:r>
                      <a:r>
                        <a:rPr lang="en-US" sz="800" u="none" strike="noStrike" dirty="0" smtClean="0">
                          <a:effectLst/>
                        </a:rPr>
                        <a:t>Bridges</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John Harris Loflin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Black &amp; </a:t>
                      </a:r>
                      <a:r>
                        <a:rPr lang="en-US" sz="800" u="none" strike="noStrike" dirty="0" smtClean="0">
                          <a:effectLst/>
                        </a:rPr>
                        <a:t>Latino</a:t>
                      </a:r>
                      <a:r>
                        <a:rPr lang="en-US" sz="800" u="none" strike="noStrike" baseline="0" dirty="0" smtClean="0">
                          <a:effectLst/>
                        </a:rPr>
                        <a:t> </a:t>
                      </a:r>
                      <a:r>
                        <a:rPr lang="en-US" sz="800" u="none" strike="noStrike" dirty="0" smtClean="0">
                          <a:effectLst/>
                        </a:rPr>
                        <a:t>Policy </a:t>
                      </a:r>
                      <a:r>
                        <a:rPr lang="en-US" sz="800" u="none" strike="noStrike" dirty="0">
                          <a:effectLst/>
                        </a:rPr>
                        <a:t>Inst.</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Mike Sage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Branches</a:t>
                      </a:r>
                      <a:r>
                        <a:rPr lang="en-US" sz="800" u="none" strike="noStrike" baseline="0" dirty="0" smtClean="0">
                          <a:effectLst/>
                        </a:rPr>
                        <a:t> </a:t>
                      </a:r>
                      <a:r>
                        <a:rPr lang="en-US" sz="800" u="none" strike="noStrike" dirty="0" smtClean="0">
                          <a:effectLst/>
                        </a:rPr>
                        <a:t>of </a:t>
                      </a:r>
                      <a:r>
                        <a:rPr lang="en-US" sz="800" u="none" strike="noStrike" dirty="0">
                          <a:effectLst/>
                        </a:rPr>
                        <a:t>Life</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Melissa Drew</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Community Alliance of the Far Eastside (CAFÉ)</a:t>
                      </a:r>
                      <a:endParaRPr lang="en-US" sz="800" b="0" i="0" u="none" strike="noStrike" dirty="0">
                        <a:solidFill>
                          <a:srgbClr val="000000"/>
                        </a:solidFill>
                        <a:effectLst/>
                        <a:latin typeface="Calibri"/>
                      </a:endParaRPr>
                    </a:p>
                  </a:txBody>
                  <a:tcPr marL="0" marR="0" marT="0" marB="0" anchor="b"/>
                </a:tc>
              </a:tr>
              <a:tr h="140363">
                <a:tc>
                  <a:txBody>
                    <a:bodyPr/>
                    <a:lstStyle/>
                    <a:p>
                      <a:pPr algn="ctr" fontAlgn="b"/>
                      <a:r>
                        <a:rPr lang="en-US" sz="800" u="none" strike="noStrike" dirty="0">
                          <a:effectLst/>
                        </a:rPr>
                        <a:t>Bill Crawford</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Marion County Deputy Treasurer</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Alicia Barnett</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Central Indiana Community Foundation</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C.L. Day</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Concerned Clergy</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Bruce Farr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Community Resurrection Partnership</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Charles McMillan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Culture thru Expression</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Jim Neff</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Devington Communities Association</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Nancey Beals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Drug Free Marion County</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Emma Williams </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East 38th Street </a:t>
                      </a:r>
                      <a:r>
                        <a:rPr lang="en-US" sz="800" u="none" strike="noStrike" dirty="0" smtClean="0">
                          <a:effectLst/>
                        </a:rPr>
                        <a:t>Branch Library</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Nanci Lacy</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Education Community Action Team</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Immanuel Ivey</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Edna Martin Christian Center</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Karen Moore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Elevated Minds, LLC</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Renee Bacon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Emmanuel </a:t>
                      </a:r>
                      <a:r>
                        <a:rPr lang="en-US" sz="800" u="none" strike="noStrike" dirty="0" smtClean="0">
                          <a:effectLst/>
                        </a:rPr>
                        <a:t>Missionary Baptist </a:t>
                      </a:r>
                      <a:r>
                        <a:rPr lang="en-US" sz="800" u="none" strike="noStrike" dirty="0">
                          <a:effectLst/>
                        </a:rPr>
                        <a:t>Church</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Joseph Collins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EMS Facilities Mgr.</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Brent Freeman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The Excel </a:t>
                      </a:r>
                      <a:r>
                        <a:rPr lang="en-US" sz="800" u="none" strike="noStrike" dirty="0">
                          <a:effectLst/>
                        </a:rPr>
                        <a:t>Center</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James W. Jackson </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Fervent Prayer Church</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Dwight Holland</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Family and Community Partner</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Wilbert A. Buckner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Flanner House</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Angela Williams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Forest Manor Multi-Service Center</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Kyle McIrath</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Forest Manor Multi-Service Center</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Pam Hickman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Forest Manor Multi-Service Center</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Tiffany L. Jewell</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Forest Manor Multi-Service Center</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Marcus King</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Gold Crown </a:t>
                      </a:r>
                      <a:r>
                        <a:rPr lang="en-US" sz="800" u="none" strike="noStrike" dirty="0" smtClean="0">
                          <a:effectLst/>
                        </a:rPr>
                        <a:t>Enterprises </a:t>
                      </a:r>
                      <a:r>
                        <a:rPr lang="en-US" sz="800" u="none" strike="noStrike" dirty="0">
                          <a:effectLst/>
                        </a:rPr>
                        <a:t>NEOC</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Martha Pabon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Habitat for Humanity</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Janet Pensinger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Habitat for Humanity</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Tranicia Hankins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Health Education</a:t>
                      </a:r>
                      <a:r>
                        <a:rPr lang="en-US" sz="800" u="none" strike="noStrike" baseline="0" dirty="0" smtClean="0">
                          <a:effectLst/>
                        </a:rPr>
                        <a:t> Promotion &amp; Training</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James E. Garrett Jr.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 Commission on the Social Status of Black Males</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Andrea </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Indianapolis Housing Agency</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Brian Mahone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Indianapolis Metropolitan Police Department</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Chief Rick Hite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Indianapolis Metropolitan Police Department</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Lenard Nelson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Indianapolis Metropolitan Police Department</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Michael Wolley</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Indianapolis Metropolitan Police Department</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Tom Kern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Indianapolis Metropolitan Police Department</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Rocio Garcia</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Indianapolis Metropolitan Police Department</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LeEtta White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Indianapolis Metropolitan Police Department</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Bud Myers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Indianapolis </a:t>
                      </a:r>
                      <a:r>
                        <a:rPr lang="en-US" sz="800" u="none" strike="noStrike" dirty="0" smtClean="0">
                          <a:effectLst/>
                        </a:rPr>
                        <a:t>Housing</a:t>
                      </a:r>
                      <a:r>
                        <a:rPr lang="en-US" sz="800" u="none" strike="noStrike" baseline="0" dirty="0" smtClean="0">
                          <a:effectLst/>
                        </a:rPr>
                        <a:t> Agency</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Erika Smith</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Indianapolis</a:t>
                      </a:r>
                      <a:r>
                        <a:rPr lang="en-US" sz="800" u="none" strike="noStrike" baseline="0" dirty="0" smtClean="0">
                          <a:effectLst/>
                        </a:rPr>
                        <a:t>  </a:t>
                      </a:r>
                      <a:r>
                        <a:rPr lang="en-US" sz="800" u="none" strike="noStrike" dirty="0" smtClean="0">
                          <a:effectLst/>
                        </a:rPr>
                        <a:t>Star</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Angela Hogan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Invoke the Spirit</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Quintan Holland</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Iota Phi Theta</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Sharon Wade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Indianapolis</a:t>
                      </a:r>
                      <a:r>
                        <a:rPr lang="en-US" sz="800" u="none" strike="noStrike" baseline="0" dirty="0" smtClean="0">
                          <a:effectLst/>
                        </a:rPr>
                        <a:t> Public Schools </a:t>
                      </a:r>
                      <a:r>
                        <a:rPr lang="en-US" sz="800" u="none" strike="noStrike" dirty="0" smtClean="0">
                          <a:effectLst/>
                        </a:rPr>
                        <a:t>#69</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Jessie Olvera</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b="0" kern="1200" dirty="0" smtClean="0">
                          <a:solidFill>
                            <a:schemeClr val="dk1"/>
                          </a:solidFill>
                          <a:effectLst/>
                          <a:latin typeface="+mn-lt"/>
                          <a:ea typeface="+mn-ea"/>
                          <a:cs typeface="+mn-cs"/>
                        </a:rPr>
                        <a:t>Indiana State Fair Commission </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Myron Duff Jr.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IUPUI</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Anna Carter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Center Township Assessor</a:t>
                      </a:r>
                      <a:endParaRPr lang="en-US" sz="800" b="0" i="0" u="none" strike="noStrike" dirty="0">
                        <a:solidFill>
                          <a:srgbClr val="000000"/>
                        </a:solidFill>
                        <a:effectLst/>
                        <a:latin typeface="Calibri"/>
                      </a:endParaRPr>
                    </a:p>
                  </a:txBody>
                  <a:tcPr marL="0" marR="0" marT="0" marB="0" anchor="b"/>
                </a:tc>
              </a:tr>
              <a:tr h="249534">
                <a:tc>
                  <a:txBody>
                    <a:bodyPr/>
                    <a:lstStyle/>
                    <a:p>
                      <a:pPr algn="ctr" fontAlgn="b"/>
                      <a:r>
                        <a:rPr lang="en-US" sz="800" u="none" strike="noStrike" dirty="0">
                          <a:effectLst/>
                        </a:rPr>
                        <a:t>Dina Batts-Davenport</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b="0" i="0" kern="1200" dirty="0" smtClean="0">
                          <a:solidFill>
                            <a:schemeClr val="dk1"/>
                          </a:solidFill>
                          <a:effectLst/>
                          <a:latin typeface="+mn-lt"/>
                          <a:ea typeface="+mn-ea"/>
                          <a:cs typeface="+mn-cs"/>
                        </a:rPr>
                        <a:t>Keystone, Millersville Neighborhood Association </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Bonita Gupton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KMP</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Aaron Laramore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Local Initiatives Support Corporation</a:t>
                      </a:r>
                      <a:endParaRPr lang="en-US" sz="800" b="0" i="0" u="none" strike="noStrike" dirty="0">
                        <a:solidFill>
                          <a:srgbClr val="000000"/>
                        </a:solidFill>
                        <a:effectLst/>
                        <a:latin typeface="Calibri"/>
                      </a:endParaRPr>
                    </a:p>
                  </a:txBody>
                  <a:tcPr marL="0" marR="0" marT="0" marB="0" anchor="b"/>
                </a:tc>
              </a:tr>
              <a:tr h="124767">
                <a:tc>
                  <a:txBody>
                    <a:bodyPr/>
                    <a:lstStyle/>
                    <a:p>
                      <a:pPr algn="ctr" fontAlgn="b"/>
                      <a:r>
                        <a:rPr lang="en-US" sz="800" u="none" strike="noStrike" dirty="0">
                          <a:effectLst/>
                        </a:rPr>
                        <a:t>Annie Kern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Marion County Prosecutors Office</a:t>
                      </a:r>
                      <a:endParaRPr lang="en-US" sz="800" b="0" i="0" u="none" strike="noStrike" dirty="0">
                        <a:solidFill>
                          <a:srgbClr val="000000"/>
                        </a:solidFill>
                        <a:effectLst/>
                        <a:latin typeface="Calibri"/>
                      </a:endParaRPr>
                    </a:p>
                  </a:txBody>
                  <a:tcPr marL="0" marR="0" marT="0"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09615939"/>
              </p:ext>
            </p:extLst>
          </p:nvPr>
        </p:nvGraphicFramePr>
        <p:xfrm>
          <a:off x="2895600" y="304800"/>
          <a:ext cx="2279534" cy="7021776"/>
        </p:xfrm>
        <a:graphic>
          <a:graphicData uri="http://schemas.openxmlformats.org/drawingml/2006/table">
            <a:tbl>
              <a:tblPr>
                <a:tableStyleId>{5C22544A-7EE6-4342-B048-85BDC9FD1C3A}</a:tableStyleId>
              </a:tblPr>
              <a:tblGrid>
                <a:gridCol w="1007443"/>
                <a:gridCol w="1272091"/>
              </a:tblGrid>
              <a:tr h="152400">
                <a:tc>
                  <a:txBody>
                    <a:bodyPr/>
                    <a:lstStyle/>
                    <a:p>
                      <a:pPr algn="ctr" fontAlgn="b"/>
                      <a:r>
                        <a:rPr lang="en-US" sz="900" b="1" u="none" strike="noStrike" dirty="0">
                          <a:effectLst/>
                        </a:rPr>
                        <a:t>Name</a:t>
                      </a:r>
                      <a:endParaRPr lang="en-US" sz="900" b="1" i="0" u="none" strike="noStrike" dirty="0">
                        <a:solidFill>
                          <a:srgbClr val="000000"/>
                        </a:solidFill>
                        <a:effectLst/>
                        <a:latin typeface="Calibri"/>
                      </a:endParaRPr>
                    </a:p>
                  </a:txBody>
                  <a:tcPr marL="0" marR="0" marT="0" marB="0" anchor="b"/>
                </a:tc>
                <a:tc>
                  <a:txBody>
                    <a:bodyPr/>
                    <a:lstStyle/>
                    <a:p>
                      <a:pPr algn="ctr" fontAlgn="b"/>
                      <a:r>
                        <a:rPr lang="en-US" sz="900" b="1" u="none" strike="noStrike" dirty="0">
                          <a:effectLst/>
                        </a:rPr>
                        <a:t>Organization</a:t>
                      </a:r>
                      <a:endParaRPr lang="en-US" sz="900" b="1" i="0" u="none" strike="noStrike" dirty="0">
                        <a:solidFill>
                          <a:srgbClr val="000000"/>
                        </a:solidFill>
                        <a:effectLst/>
                        <a:latin typeface="Calibri"/>
                      </a:endParaRPr>
                    </a:p>
                  </a:txBody>
                  <a:tcPr marL="0" marR="0" marT="0" marB="0" anchor="b"/>
                </a:tc>
              </a:tr>
              <a:tr h="267133">
                <a:tc>
                  <a:txBody>
                    <a:bodyPr/>
                    <a:lstStyle/>
                    <a:p>
                      <a:pPr algn="ctr" fontAlgn="b"/>
                      <a:r>
                        <a:rPr lang="en-US" sz="800" u="none" strike="noStrike" dirty="0">
                          <a:effectLst/>
                        </a:rPr>
                        <a:t>Nakeina Cane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Marion County Prosecutors Office</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Dr. Willie Jenkins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Mayor’s </a:t>
                      </a:r>
                      <a:r>
                        <a:rPr lang="en-US" sz="800" u="none" strike="noStrike" dirty="0">
                          <a:effectLst/>
                        </a:rPr>
                        <a:t>Office</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Mary McKee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Marion County Public Health Department</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Shandy Dearth</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Marion County Public Health Department</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Anthony Burke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Marion County Public Health Department</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Sonja Marion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Marion County Public Health Department</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Anne Rincker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Marion County Prosecutors Office</a:t>
                      </a:r>
                      <a:endParaRPr lang="en-US" sz="800" b="0" i="0" u="none" strike="noStrike" dirty="0">
                        <a:solidFill>
                          <a:srgbClr val="000000"/>
                        </a:solidFill>
                        <a:effectLst/>
                        <a:latin typeface="Calibri"/>
                      </a:endParaRPr>
                    </a:p>
                  </a:txBody>
                  <a:tcPr marL="0" marR="0" marT="0" marB="0" anchor="b"/>
                </a:tc>
              </a:tr>
              <a:tr h="267133">
                <a:tc>
                  <a:txBody>
                    <a:bodyPr/>
                    <a:lstStyle/>
                    <a:p>
                      <a:pPr algn="ctr" fontAlgn="b"/>
                      <a:r>
                        <a:rPr lang="en-US" sz="800" u="none" strike="noStrike" dirty="0">
                          <a:effectLst/>
                        </a:rPr>
                        <a:t>Austin Shadle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Marion County Prosecutors Office</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William Benjamin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Marion County Prosecutors Office</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Bernard Mickle</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Marion County Prosecutors Office</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Gina Lewis Alexander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Oasis CDC</a:t>
                      </a:r>
                      <a:endParaRPr lang="en-US" sz="800" b="0" i="0" u="none" strike="noStrike" dirty="0">
                        <a:solidFill>
                          <a:srgbClr val="000000"/>
                        </a:solidFill>
                        <a:effectLst/>
                        <a:latin typeface="Calibri"/>
                      </a:endParaRPr>
                    </a:p>
                  </a:txBody>
                  <a:tcPr marL="0" marR="0" marT="0" marB="0" anchor="b"/>
                </a:tc>
              </a:tr>
              <a:tr h="267133">
                <a:tc>
                  <a:txBody>
                    <a:bodyPr/>
                    <a:lstStyle/>
                    <a:p>
                      <a:pPr algn="ctr" fontAlgn="b"/>
                      <a:r>
                        <a:rPr lang="en-US" sz="800" u="none" strike="noStrike" dirty="0">
                          <a:effectLst/>
                        </a:rPr>
                        <a:t>Andrea Scott</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Office of Congressman Carson</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Amy Harwell</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One Voice-</a:t>
                      </a:r>
                      <a:r>
                        <a:rPr lang="en-US" sz="800" u="none" strike="noStrike" baseline="0" dirty="0" smtClean="0">
                          <a:effectLst/>
                        </a:rPr>
                        <a:t> Martindale Brightwood</a:t>
                      </a:r>
                      <a:endParaRPr lang="en-US" sz="800" b="0" i="0" u="none" strike="noStrike" dirty="0">
                        <a:solidFill>
                          <a:srgbClr val="000000"/>
                        </a:solidFill>
                        <a:effectLst/>
                        <a:latin typeface="Calibri"/>
                      </a:endParaRPr>
                    </a:p>
                  </a:txBody>
                  <a:tcPr marL="0" marR="0" marT="0" marB="0" anchor="b"/>
                </a:tc>
              </a:tr>
              <a:tr h="267133">
                <a:tc>
                  <a:txBody>
                    <a:bodyPr/>
                    <a:lstStyle/>
                    <a:p>
                      <a:pPr algn="ctr" fontAlgn="b"/>
                      <a:r>
                        <a:rPr lang="en-US" sz="800" u="none" strike="noStrike" dirty="0">
                          <a:effectLst/>
                        </a:rPr>
                        <a:t>Vickie Driver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Oxford Neighborhood Association</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Tim Nation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Peace Learning Center</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Rev. M. Ajabu</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PRUI</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Stanley Proctor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PSA Security LLC</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Benjamen Benjamen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Public Allies</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Brandon Randall</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Public Allies</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Reese Burnett</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Public Allies</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Yahira Rosado</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Public Allies</a:t>
                      </a:r>
                      <a:endParaRPr lang="en-US" sz="800" b="0" i="0" u="none" strike="noStrike" dirty="0">
                        <a:solidFill>
                          <a:srgbClr val="000000"/>
                        </a:solidFill>
                        <a:effectLst/>
                        <a:latin typeface="Calibri"/>
                      </a:endParaRPr>
                    </a:p>
                  </a:txBody>
                  <a:tcPr marL="0" marR="0" marT="0" marB="0" anchor="b"/>
                </a:tc>
              </a:tr>
              <a:tr h="267133">
                <a:tc>
                  <a:txBody>
                    <a:bodyPr/>
                    <a:lstStyle/>
                    <a:p>
                      <a:pPr algn="ctr" fontAlgn="b"/>
                      <a:r>
                        <a:rPr lang="en-US" sz="800" u="none" strike="noStrike" dirty="0">
                          <a:effectLst/>
                        </a:rPr>
                        <a:t>Megan Sims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Representative </a:t>
                      </a:r>
                      <a:r>
                        <a:rPr lang="en-US" sz="800" u="none" strike="noStrike" dirty="0" smtClean="0">
                          <a:effectLst/>
                        </a:rPr>
                        <a:t>Carson's </a:t>
                      </a:r>
                      <a:r>
                        <a:rPr lang="en-US" sz="800" u="none" strike="noStrike" dirty="0">
                          <a:effectLst/>
                        </a:rPr>
                        <a:t>Office</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Diana Creasser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Prescription</a:t>
                      </a:r>
                      <a:r>
                        <a:rPr lang="en-US" sz="800" u="none" strike="noStrike" baseline="0" dirty="0" smtClean="0">
                          <a:effectLst/>
                        </a:rPr>
                        <a:t> for Hope</a:t>
                      </a:r>
                      <a:r>
                        <a:rPr lang="en-US" sz="800" u="none" strike="noStrike" dirty="0" smtClean="0">
                          <a:effectLst/>
                        </a:rPr>
                        <a:t>-Eskenazi</a:t>
                      </a:r>
                      <a:endParaRPr lang="en-US" sz="800" b="0" i="0" u="none" strike="noStrike" dirty="0">
                        <a:solidFill>
                          <a:srgbClr val="000000"/>
                        </a:solidFill>
                        <a:effectLst/>
                        <a:latin typeface="Calibri"/>
                      </a:endParaRPr>
                    </a:p>
                  </a:txBody>
                  <a:tcPr marL="0" marR="0" marT="0" marB="0" anchor="b"/>
                </a:tc>
              </a:tr>
              <a:tr h="267133">
                <a:tc>
                  <a:txBody>
                    <a:bodyPr/>
                    <a:lstStyle/>
                    <a:p>
                      <a:pPr algn="ctr" fontAlgn="b"/>
                      <a:r>
                        <a:rPr lang="en-US" sz="800" u="none" strike="noStrike" dirty="0">
                          <a:effectLst/>
                        </a:rPr>
                        <a:t>Anthony Beverly</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Stop the Violence Indianapolis</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Antonio Torees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Student</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Sylvia Trotter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United Northeast CDC</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Joe Slash</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Urban league</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Fred Dorsey</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Avondale Meadows YMCA</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Rev. Malachi Walker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Young </a:t>
                      </a:r>
                      <a:r>
                        <a:rPr lang="en-US" sz="800" u="none" strike="noStrike" dirty="0" smtClean="0">
                          <a:effectLst/>
                        </a:rPr>
                        <a:t>Men Inc., </a:t>
                      </a:r>
                      <a:r>
                        <a:rPr lang="en-US" sz="800" u="none" strike="noStrike" dirty="0">
                          <a:effectLst/>
                        </a:rPr>
                        <a:t>youth min.</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Andre' Ellis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err="1" smtClean="0">
                          <a:effectLst/>
                        </a:rPr>
                        <a:t>YouthBuild</a:t>
                      </a:r>
                      <a:r>
                        <a:rPr lang="en-US" sz="800" u="none" strike="noStrike" dirty="0" smtClean="0">
                          <a:effectLst/>
                        </a:rPr>
                        <a:t> </a:t>
                      </a:r>
                      <a:r>
                        <a:rPr lang="en-US" sz="800" u="none" strike="noStrike" dirty="0">
                          <a:effectLst/>
                        </a:rPr>
                        <a:t>Indy</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Clint Johnson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err="1" smtClean="0">
                          <a:effectLst/>
                        </a:rPr>
                        <a:t>YouthBuild</a:t>
                      </a:r>
                      <a:r>
                        <a:rPr lang="en-US" sz="800" u="none" strike="noStrike" dirty="0" smtClean="0">
                          <a:effectLst/>
                        </a:rPr>
                        <a:t> </a:t>
                      </a:r>
                      <a:r>
                        <a:rPr lang="en-US" sz="800" u="none" strike="noStrike" dirty="0">
                          <a:effectLst/>
                        </a:rPr>
                        <a:t>Indy</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Darica Chambers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err="1" smtClean="0">
                          <a:effectLst/>
                        </a:rPr>
                        <a:t>YouthBuild</a:t>
                      </a:r>
                      <a:r>
                        <a:rPr lang="en-US" sz="800" u="none" strike="noStrike" dirty="0" smtClean="0">
                          <a:effectLst/>
                        </a:rPr>
                        <a:t> </a:t>
                      </a:r>
                      <a:r>
                        <a:rPr lang="en-US" sz="800" u="none" strike="noStrike" dirty="0">
                          <a:effectLst/>
                        </a:rPr>
                        <a:t>Indy</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Isaac Mathews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err="1" smtClean="0">
                          <a:effectLst/>
                        </a:rPr>
                        <a:t>YouthBuild</a:t>
                      </a:r>
                      <a:r>
                        <a:rPr lang="en-US" sz="800" u="none" strike="noStrike" dirty="0" smtClean="0">
                          <a:effectLst/>
                        </a:rPr>
                        <a:t> </a:t>
                      </a:r>
                      <a:r>
                        <a:rPr lang="en-US" sz="800" u="none" strike="noStrike" dirty="0">
                          <a:effectLst/>
                        </a:rPr>
                        <a:t>Indy</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Juanta Walker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err="1" smtClean="0">
                          <a:effectLst/>
                        </a:rPr>
                        <a:t>YouthBuild</a:t>
                      </a:r>
                      <a:r>
                        <a:rPr lang="en-US" sz="800" u="none" strike="noStrike" dirty="0" smtClean="0">
                          <a:effectLst/>
                        </a:rPr>
                        <a:t> </a:t>
                      </a:r>
                      <a:r>
                        <a:rPr lang="en-US" sz="800" u="none" strike="noStrike" dirty="0">
                          <a:effectLst/>
                        </a:rPr>
                        <a:t>Indy</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Dennis Slaughter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Not Identified</a:t>
                      </a:r>
                      <a:r>
                        <a:rPr lang="en-US" sz="800" u="none" strike="noStrike" dirty="0">
                          <a:effectLst/>
                        </a:rPr>
                        <a:t> </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Eunice Trotter</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Not Identified</a:t>
                      </a:r>
                      <a:r>
                        <a:rPr lang="en-US" sz="800" u="none" strike="noStrike" dirty="0">
                          <a:effectLst/>
                        </a:rPr>
                        <a:t> </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Jon Dawes</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smtClean="0">
                          <a:effectLst/>
                        </a:rPr>
                        <a:t>Not Identified</a:t>
                      </a:r>
                      <a:r>
                        <a:rPr lang="en-US" sz="800" u="none" strike="noStrike" dirty="0">
                          <a:effectLst/>
                        </a:rPr>
                        <a:t> </a:t>
                      </a:r>
                      <a:endParaRPr lang="en-US" sz="800" b="0" i="0" u="none" strike="noStrike" dirty="0">
                        <a:solidFill>
                          <a:srgbClr val="000000"/>
                        </a:solidFill>
                        <a:effectLst/>
                        <a:latin typeface="Calibri"/>
                      </a:endParaRPr>
                    </a:p>
                  </a:txBody>
                  <a:tcPr marL="0" marR="0" marT="0" marB="0" anchor="b"/>
                </a:tc>
              </a:tr>
              <a:tr h="133566">
                <a:tc>
                  <a:txBody>
                    <a:bodyPr/>
                    <a:lstStyle/>
                    <a:p>
                      <a:pPr algn="ctr" fontAlgn="b"/>
                      <a:r>
                        <a:rPr lang="en-US" sz="800" u="none" strike="noStrike" dirty="0">
                          <a:effectLst/>
                        </a:rPr>
                        <a:t>Vernon Compton</a:t>
                      </a:r>
                      <a:endParaRPr lang="en-US" sz="800" b="0" i="0" u="none" strike="noStrike" dirty="0">
                        <a:solidFill>
                          <a:srgbClr val="000000"/>
                        </a:solidFill>
                        <a:effectLst/>
                        <a:latin typeface="Calibri"/>
                      </a:endParaRPr>
                    </a:p>
                  </a:txBody>
                  <a:tcPr marL="0" marR="0" marT="0" marB="0" anchor="b"/>
                </a:tc>
                <a:tc>
                  <a:txBody>
                    <a:bodyPr/>
                    <a:lstStyle/>
                    <a:p>
                      <a:pPr algn="ctr" fontAlgn="b"/>
                      <a:r>
                        <a:rPr lang="en-US" sz="800" u="none" strike="noStrike" dirty="0">
                          <a:effectLst/>
                        </a:rPr>
                        <a:t> </a:t>
                      </a:r>
                      <a:r>
                        <a:rPr lang="en-US" sz="800" u="none" strike="noStrike" dirty="0" smtClean="0">
                          <a:effectLst/>
                        </a:rPr>
                        <a:t>Not Identified</a:t>
                      </a:r>
                      <a:endParaRPr lang="en-US" sz="800" b="0" i="0" u="none" strike="noStrike" dirty="0">
                        <a:solidFill>
                          <a:srgbClr val="000000"/>
                        </a:solidFill>
                        <a:effectLst/>
                        <a:latin typeface="Calibri"/>
                      </a:endParaRPr>
                    </a:p>
                  </a:txBody>
                  <a:tcPr marL="0" marR="0" marT="0" marB="0" anchor="b"/>
                </a:tc>
              </a:tr>
            </a:tbl>
          </a:graphicData>
        </a:graphic>
      </p:graphicFrame>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27894" r="13613"/>
          <a:stretch/>
        </p:blipFill>
        <p:spPr>
          <a:xfrm>
            <a:off x="2962275" y="7418289"/>
            <a:ext cx="2219325" cy="1383528"/>
          </a:xfrm>
          <a:prstGeom prst="rect">
            <a:avLst/>
          </a:prstGeom>
        </p:spPr>
      </p:pic>
      <p:sp>
        <p:nvSpPr>
          <p:cNvPr id="2" name="Slide Number Placeholder 1"/>
          <p:cNvSpPr>
            <a:spLocks noGrp="1"/>
          </p:cNvSpPr>
          <p:nvPr>
            <p:ph type="sldNum" sz="quarter" idx="12"/>
          </p:nvPr>
        </p:nvSpPr>
        <p:spPr/>
        <p:txBody>
          <a:bodyPr/>
          <a:lstStyle/>
          <a:p>
            <a:fld id="{2203AD2E-D384-4AB1-8556-C3617B8811CB}" type="slidenum">
              <a:rPr lang="en-US" smtClean="0"/>
              <a:t>7</a:t>
            </a:fld>
            <a:endParaRPr lang="en-US" dirty="0"/>
          </a:p>
        </p:txBody>
      </p:sp>
    </p:spTree>
    <p:extLst>
      <p:ext uri="{BB962C8B-B14F-4D97-AF65-F5344CB8AC3E}">
        <p14:creationId xmlns:p14="http://schemas.microsoft.com/office/powerpoint/2010/main" val="101076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vert270"/>
          <a:lstStyle/>
          <a:p>
            <a:r>
              <a:rPr lang="en-US" sz="2800" dirty="0" smtClean="0">
                <a:solidFill>
                  <a:schemeClr val="tx1"/>
                </a:solidFill>
              </a:rPr>
              <a:t>Data Collection &amp; Analysis</a:t>
            </a:r>
            <a:endParaRPr lang="en-US" sz="2800" dirty="0">
              <a:solidFill>
                <a:schemeClr val="tx1"/>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2203AD2E-D384-4AB1-8556-C3617B8811CB}" type="slidenum">
              <a:rPr lang="en-US" smtClean="0"/>
              <a:t>8</a:t>
            </a:fld>
            <a:endParaRPr lang="en-US" dirty="0"/>
          </a:p>
        </p:txBody>
      </p:sp>
      <p:sp>
        <p:nvSpPr>
          <p:cNvPr id="12" name="TextBox 11"/>
          <p:cNvSpPr txBox="1"/>
          <p:nvPr/>
        </p:nvSpPr>
        <p:spPr>
          <a:xfrm>
            <a:off x="371196" y="381000"/>
            <a:ext cx="4672671" cy="2492990"/>
          </a:xfrm>
          <a:prstGeom prst="rect">
            <a:avLst/>
          </a:prstGeom>
          <a:noFill/>
        </p:spPr>
        <p:txBody>
          <a:bodyPr wrap="square" rtlCol="0">
            <a:spAutoFit/>
          </a:bodyPr>
          <a:lstStyle/>
          <a:p>
            <a:r>
              <a:rPr lang="en-US" sz="1200" dirty="0" smtClean="0">
                <a:solidFill>
                  <a:schemeClr val="bg1"/>
                </a:solidFill>
              </a:rPr>
              <a:t>The following data and  narrative were provided by the Indianapolis Metropolitan Police Department, Department of Public Safety.  For questions related to the data please contact:</a:t>
            </a:r>
          </a:p>
          <a:p>
            <a:endParaRPr lang="en-US" sz="1200" dirty="0">
              <a:solidFill>
                <a:schemeClr val="bg1"/>
              </a:solidFill>
            </a:endParaRPr>
          </a:p>
          <a:p>
            <a:r>
              <a:rPr lang="en-US" sz="1200" dirty="0" smtClean="0">
                <a:solidFill>
                  <a:schemeClr val="bg1"/>
                </a:solidFill>
              </a:rPr>
              <a:t>Major </a:t>
            </a:r>
            <a:r>
              <a:rPr lang="en-US" sz="1200" dirty="0">
                <a:solidFill>
                  <a:schemeClr val="bg1"/>
                </a:solidFill>
              </a:rPr>
              <a:t>Thomas Kern</a:t>
            </a:r>
            <a:br>
              <a:rPr lang="en-US" sz="1200" dirty="0">
                <a:solidFill>
                  <a:schemeClr val="bg1"/>
                </a:solidFill>
              </a:rPr>
            </a:br>
            <a:r>
              <a:rPr lang="en-US" sz="1200" dirty="0" smtClean="0">
                <a:solidFill>
                  <a:schemeClr val="bg1"/>
                </a:solidFill>
              </a:rPr>
              <a:t>City </a:t>
            </a:r>
            <a:r>
              <a:rPr lang="en-US" sz="1200" dirty="0">
                <a:solidFill>
                  <a:schemeClr val="bg1"/>
                </a:solidFill>
              </a:rPr>
              <a:t>Wide Crime Strategist</a:t>
            </a:r>
            <a:br>
              <a:rPr lang="en-US" sz="1200" dirty="0">
                <a:solidFill>
                  <a:schemeClr val="bg1"/>
                </a:solidFill>
              </a:rPr>
            </a:br>
            <a:r>
              <a:rPr lang="en-US" sz="1200" dirty="0" smtClean="0">
                <a:solidFill>
                  <a:schemeClr val="bg1"/>
                </a:solidFill>
              </a:rPr>
              <a:t>Operations </a:t>
            </a:r>
            <a:r>
              <a:rPr lang="en-US" sz="1200" dirty="0">
                <a:solidFill>
                  <a:schemeClr val="bg1"/>
                </a:solidFill>
              </a:rPr>
              <a:t>Division</a:t>
            </a:r>
            <a:br>
              <a:rPr lang="en-US" sz="1200" dirty="0">
                <a:solidFill>
                  <a:schemeClr val="bg1"/>
                </a:solidFill>
              </a:rPr>
            </a:br>
            <a:r>
              <a:rPr lang="en-US" sz="1200" dirty="0" smtClean="0">
                <a:solidFill>
                  <a:schemeClr val="bg1"/>
                </a:solidFill>
              </a:rPr>
              <a:t>Indianapolis </a:t>
            </a:r>
            <a:r>
              <a:rPr lang="en-US" sz="1200" dirty="0">
                <a:solidFill>
                  <a:schemeClr val="bg1"/>
                </a:solidFill>
              </a:rPr>
              <a:t>Metropolitan Police Department </a:t>
            </a:r>
            <a:endParaRPr lang="en-US" sz="1200" dirty="0" smtClean="0">
              <a:solidFill>
                <a:schemeClr val="bg1"/>
              </a:solidFill>
            </a:endParaRPr>
          </a:p>
          <a:p>
            <a:r>
              <a:rPr lang="en-US" sz="1200" dirty="0" smtClean="0">
                <a:solidFill>
                  <a:schemeClr val="bg1"/>
                </a:solidFill>
              </a:rPr>
              <a:t>Department </a:t>
            </a:r>
            <a:r>
              <a:rPr lang="en-US" sz="1200" dirty="0">
                <a:solidFill>
                  <a:schemeClr val="bg1"/>
                </a:solidFill>
              </a:rPr>
              <a:t>of Public </a:t>
            </a:r>
            <a:r>
              <a:rPr lang="en-US" sz="1200" dirty="0" smtClean="0">
                <a:solidFill>
                  <a:schemeClr val="bg1"/>
                </a:solidFill>
              </a:rPr>
              <a:t>Safety</a:t>
            </a:r>
            <a:r>
              <a:rPr lang="en-US" sz="1200" dirty="0">
                <a:solidFill>
                  <a:schemeClr val="bg1"/>
                </a:solidFill>
              </a:rPr>
              <a:t/>
            </a:r>
            <a:br>
              <a:rPr lang="en-US" sz="1200" dirty="0">
                <a:solidFill>
                  <a:schemeClr val="bg1"/>
                </a:solidFill>
              </a:rPr>
            </a:br>
            <a:r>
              <a:rPr lang="en-US" sz="1200" dirty="0" smtClean="0">
                <a:solidFill>
                  <a:schemeClr val="bg1"/>
                </a:solidFill>
              </a:rPr>
              <a:t>50 </a:t>
            </a:r>
            <a:r>
              <a:rPr lang="en-US" sz="1200" dirty="0">
                <a:solidFill>
                  <a:schemeClr val="bg1"/>
                </a:solidFill>
              </a:rPr>
              <a:t>N. Alabama Street</a:t>
            </a:r>
            <a:br>
              <a:rPr lang="en-US" sz="1200" dirty="0">
                <a:solidFill>
                  <a:schemeClr val="bg1"/>
                </a:solidFill>
              </a:rPr>
            </a:br>
            <a:r>
              <a:rPr lang="en-US" sz="1200" dirty="0" smtClean="0">
                <a:solidFill>
                  <a:schemeClr val="bg1"/>
                </a:solidFill>
              </a:rPr>
              <a:t>Indianapolis</a:t>
            </a:r>
            <a:r>
              <a:rPr lang="en-US" sz="1200" dirty="0">
                <a:solidFill>
                  <a:schemeClr val="bg1"/>
                </a:solidFill>
              </a:rPr>
              <a:t>, IN 46204</a:t>
            </a:r>
            <a:br>
              <a:rPr lang="en-US" sz="1200" dirty="0">
                <a:solidFill>
                  <a:schemeClr val="bg1"/>
                </a:solidFill>
              </a:rPr>
            </a:br>
            <a:r>
              <a:rPr lang="en-US" sz="1200" dirty="0" smtClean="0">
                <a:solidFill>
                  <a:schemeClr val="bg1"/>
                </a:solidFill>
              </a:rPr>
              <a:t>Cell</a:t>
            </a:r>
            <a:r>
              <a:rPr lang="en-US" sz="1200" dirty="0">
                <a:solidFill>
                  <a:schemeClr val="bg1"/>
                </a:solidFill>
              </a:rPr>
              <a:t>: 317-201-8985</a:t>
            </a:r>
            <a:br>
              <a:rPr lang="en-US" sz="1200" dirty="0">
                <a:solidFill>
                  <a:schemeClr val="bg1"/>
                </a:solidFill>
              </a:rPr>
            </a:br>
            <a:r>
              <a:rPr lang="en-US" sz="1200" dirty="0" smtClean="0">
                <a:solidFill>
                  <a:schemeClr val="bg1"/>
                </a:solidFill>
              </a:rPr>
              <a:t>Email</a:t>
            </a:r>
            <a:r>
              <a:rPr lang="en-US" sz="1200" dirty="0">
                <a:solidFill>
                  <a:schemeClr val="bg1"/>
                </a:solidFill>
              </a:rPr>
              <a:t>: Thomas.Kern@indy.gov</a:t>
            </a:r>
          </a:p>
        </p:txBody>
      </p:sp>
    </p:spTree>
    <p:extLst>
      <p:ext uri="{BB962C8B-B14F-4D97-AF65-F5344CB8AC3E}">
        <p14:creationId xmlns:p14="http://schemas.microsoft.com/office/powerpoint/2010/main" val="2470033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vert270"/>
          <a:lstStyle/>
          <a:p>
            <a:r>
              <a:rPr lang="en-US" sz="2800" dirty="0" smtClean="0">
                <a:solidFill>
                  <a:schemeClr val="tx1"/>
                </a:solidFill>
              </a:rPr>
              <a:t>Data Collection &amp; Analysis</a:t>
            </a:r>
            <a:endParaRPr lang="en-US" sz="2800" dirty="0">
              <a:solidFill>
                <a:schemeClr val="tx1"/>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IwA0wMBEQACEQEDEQH/xAAbAAACAwEBAQAAAAAAAAAAAAAAAwECBAUGB//EAD0QAAEDAwMBBQUGBAQHAAAAAAEAAgMEBRESITEGEyJBUXEUMmGBkUJSYqGxwQczQ4IVFiMkJWNkcqLC0f/EABoBAQADAQEBAAAAAAAAAAAAAAABAgMEBQb/xAA2EQACAgECBAQDBgUFAQAAAAAAAQIDEQQSITFBUQUTYYEicZEUMkKxweEjYqHR8BVScsLxJP/aAAwDAQACEQMRAD8A+OISgQMEIIUkEoyUCqyxKgkA1W2lWwITATIwmCSVBI6LlQDWzhAMCEkncIBTggFFu6gYHRhQycDgEGCCpQwUepK4MUqkYM5UlWQhAIAQApBKgAhLBCAUogkKcEZBVaLpkhQiWXxstkjFyIwowFIMJgtuKlZtF0Mj5VSxsZwhIwKCS3ggKEITgppUNkjGNwq5GBvgiGChVgLepK4MkykhozFSirIUlQQAgBSCVAAoCEBYKyIZYLRGTZBWckaQAKiLsYOFvEwkThWKphhRgZFuWUjeLGR8rI1NbFALtQtgv4ICpTJIAKrYRcKmSyJUoNEFWRAp6sQZJlJDMxUozZCsVBACAFIBQAUAFILBWRD5DAtDEq5UkaRICoi7GNW8TnmWVimQRhC3crCZ0wLR8rJmxqj4UEjWqCRgQkghVySCAsFDLAoBCsipSThWIZimUkMzuVkZyKqxUEBKAEBCAEAICwUohlwtUYsqVRmkQaqouxrStos55kq2SmAyobJihblhM6YotHysjVGljgoLDA4KMk4LawoJwBk8kwCuv1QFtflkqGSGsngH6KMruCC5w5afoikl1BVwefsn6KfMj3IM8jHjkYUqcSrMUsgaSPJaozYv2j8KsVI7f8KAPaPwoCO3cgG9qz7wQEiRrjgHf0RvANUNFUzfyoifmsZaiuPNl1CTNsNhuEnEbR6uWL19MS3kSZsi6UubxxEP7lR+L0LuR9lmx7eiro/l8I+qyl4zR2ZpHSTHxdB3F3NREPRpWT8bpX4S/wBkmao/4e1pHeqmfJhVf9erXKJV6J9xn+QHjOu4MBaMnYbD6qP9e7Vj7D/MFN0NS1EvZR3eOSTGdEZaThRZ43bFZdWPqStJHONxNz6MttnozV3OvnZCHBpc1udzxsGlUo8Vv1U9lUVk0enhWstiqrp+wUVpZdTV1M9G54Z2kDg4Anz4Vq9Zq7LnTtSl68A4VRjuzwFVdH05TW6K4MfV1FLI7T2kO+h33XAkEH1CvC3XTsdTwpLv27oSVKW5NtF6Sj6eqRSPj7ZsVUSyOWR2GiQf03HPdP5FROzWQ3JtZX5d0Iqt4x1KXAUFtpDUf4TM5scnZVDXPAdBJ91w8j4EbFTV5109nmc+K9V3X9iJuMVnH7HYs9qtl5tQrbbC1xII0SHGl/kVwajU36e7y7Zf+GtcIzjlHBo7hTe3y0NztopJGP7PtBlzGOPAJx4+a9CymbrVlU9y5464MFNZ2yRFrqf93LS3aiZHom7Ht2Duh/gD6qL6vgU6ZZys49BF8cSRrvlO62OZMY2+yOOl7tO8Z8D6LDSzVycc/F+ZaxbePQ4ddUVbZInQNZra7s5GY7pJ4I+BXfVCvDUvmjGWUzHJU10cvbBpMGvS5pHunyW0a6nHb1K5kOvsT2wtlj7un3gs9LJOWGTPkefdqc4558V6HAxKKQQgBACAlAMiGHA+Sq+RZHs7Fh7RwvG1XA66z2NFBkDZeNbPB1RRHU7Kql6eqqihe6OaJodqaN8Z3U6F1z1MY2LKZFyarbRwbFerrdqB1tqJJKW4TRGWhqQ0N7bTy348HhejqtJp6LPNiswTxJdjnrtnNbXwfRmawX6+U0XtN8bUT2eWQ08s5PehdxkEbjC21ej0s3sowrFxS7+xWqyxcZ8jZdqSv9hr6b2uc3SwkVEE4ecz0x3yfMjnKx09tXmQntWy3g12l+4luaazxRku1yJo7T1pb2tbOZPZq+Ae694Hj8HNB/LyW2noxKzQWPhzi/T9mUlPlYvc12zpZn+eKeSz3H2OCeFtwondkXB7Ce9HsRxx6LO/xBrQyV0NzTcZfPvyCr/iZi/U+m36yRXmzVdvkwBPGQ0/ddy0/IgL5TRap6fURtXQ6Z/FFo+X2O3QttVPTx6+wuD32y5wHLuwqRns5ceHHwX12pvk7XJ844lF94/iRyRWFhe5ex2cVNro2w0cnZ1D5LXd6aKMv7ORu7Jj5EEtJPCpqtTstk5SWVicHyyusfzJjHKSXudvp6wUN26CraBlHFFXML4Ji3Pemjzpf6n9yuHWa23T+IQscsxeGvk+htCKlU4nCsFVHfqaj9sdqdWNdaq7O+p2kugl9eW58wu7V1PSyk4fhxOP/ZfqVrlvSz14f2Z7foqqjqbBTxy9i2riLoJmNwC50ZLc4HmAD814HicJR1DlHO18V6ZOzTyWzHU5nUVugPUkUMjB2F4pJYJdv6jBljvXc/RdWjvn9lck+NbTXyfBlbIJ2JdJI8taoTXyS0dRu+toXse7x7eB2NXrjBXq6iflYnHlGS+kkc9a3cH1X9Ud2NgvfRre2AMslMWu2+20YP5hee5PT634eWf6GqW+o+fQSmeh1Oz2gp/zjOWn6L6GUVGz0z+fM4lyOhWNDnXFowGzUzJx8HYXPU38D7Nou+om4yCW2AnGXRZOVaqO23BWXGJ5+RrRTsk+0cZXoJvdgyZl/dalSqAEAICzQoBohZlwVJPBdHrumQAQ0+BXj63lk6qj6HbY26QV89c2dsTqzUkVXQz08jctljcwj1C5YWSrsU10NJRzFo8Z0rbZ7x0zaH08kcddaK5zdTs4LQd27fAhe5rdRDT6qxTWY2R/M4q4uUI90xzoqeni63tFQQyAf7qLUfvtzt8wqRc5vS3w58n7MPC3xItk2u8dJVczc/4napKSfPB0jIypujinUwj+CakvcquLi+6PL0FKyCx3S2yPcYpXNkAPg6KobG76sePovZnLffXcua/WOf0MFHEXH/OZvNydZbL05c9JlltNfU0paDjUw52+gXI6FfqL6OSnGL9yW9qT7PB9D6U6nHUFnZcHQCBxkcwsDtWMHz2Xzev0C0l3lp54G0J71k8Vd7jL0X18+5w7W2696oY0bZz3j6gnV8yve09K8R8OVT+/Dl/nboYt+XZnodzpWpbS9SdSQRkdk+dlQzHB1N5+a4PEKnPTUSfNJr6GtX3pI8qH3WD+I1SLY6pNELg2WdkROjvAEl31/Jeq1RLw2PmY3bcLvwM1lXYXLJijlbQVkLYsNEtxGkfijqT+zgutrzaXnpH84lV8Ml8/1OlYrTWHrusvEAjFLDWStfl3e3B4HzXBqtTWvD40S+84o2rrl5rku56TqWqLbpYJSB3a7Go+GpjgvL0df8K5d4/qdNrxKD9Ty1ueYL9TEbabpUxn0ezP6r1bvj08vWMX9HgwhwsXzZ0+m5nNs88W/cnnb/5FcmsivPT9F+Rap/B9TwMYMcxYPddRvPz3H7L6CTTjn1Rx9fY2VM2DMf8AoWhYQjwX/Jlm+fyOdVVBNIxn/LAXRCHx5KN8DmPkLo2sPDV1JYeTPIpWIBAQgBAXaFBKNNOcO3WUi6O9bKtsMrTnxXDfXuRtCWGe6td0aWN3Xg36d5OyEzv01xGAuCVLN1I8/wDw/qRSi9U+/duD3D0IH/xej4tXv8qX8qOWh4Ul6nmuurdWXfq6oZQt1P8AZGSObrxqaNvn4L1PC766NHHzO+Dn1EHKz4ex06W5iop+i6vutbDOYHaRgB2NP7LnsocZaqC6rJeMsqDOHeJX0UJkd7rLlPDP/wBrnsk/9V6FCU1hdYpr6YMpcPqa7nC19pqoahp7KkvxdM3PvMefyyCsYSxqFKPOUOHzRMl8PHufQrXbKa1Uvstvj7KHUXYyTufHdfNajUTvnvseWdEYpLCPOdWgXia4WSeFrXU1Ea2CbO+oeGPTIXq+Hf8AzxhqIv70tr+RjZ8WYnIslTM2SqkgkLKiexMna8DhzAW5+oXbqq4tQUllKePZlYN8fkdTo+Z0t+ldM/Mlfa6ereTwXDuOP1XJ4lBKhKC4Rk19eJpS/jbfVHD6loRDHcZW7OoLw2QeemVrTt8xldmju3bIv8UPyKWRxn0Z6SzXChoeobxRVNSyOWepjkhYeXF7Gnb6rzdRRbbp6rILKSefZnRCUVZKLfUf106Gjt9DUTu0tjr4XuPOAHZP5LLwpOyycV1iy2oe2Kb7o8pJcKeNsF6kDm0013fIzbfSGaf1XrKiTzp1zUEvfOTBzSxP1O5YsQ9Ouq5cgS9rUYPk4khcGq+LUqC6YX0NK+EMnjaiLT3yMGK25f6uJwF7MJdO8jmf6GF0rpaCaoczT2jGxMHp4rfao2KHbiUzlZMNUe6QPRbQ5lGY8FalCMKQCAhACAY3lQyw5izZY0RuI8Vm0Segs1W7YErg1FZvXI9db5S5oK8e2OGdUWYqRj6Xqqto2ksbcaftYyDjvgb4+K6ZtWaSE+ex4fyMksWuPcRZZ5jV2CvmcXSPdLQTvPiQcj9FpqYLZdXHlwkisW8xk/kLr6U0Vu6hpWg/8Or4qyL4NcRnC0qs32Uz/wB8XH6ETWFJdnkb1JQtqXdRwtx/qUtPcohjggYdj5Z+qpornBUv1lB/oRZHO5emS9zha6n6lxn/AF7bSVoB+8BuVFVnxUekpRJkuEvkmd3oPqp/Uc09PLSMgFNEwhzXlxceF5/ivh60aU1LO5lqLXZlYOR/E2sqLLeqSuoms1VVHLSv1tyCOD8+8MLt8EhDUaeVc/wtMpqM1yTXU5fUVtudrpenm0EcntctA6kl0Nz732fh759F2aO+m6d29/CpZX+exWyucFHHNor1V0ndqmsoqe3UhlhpqGKndKZGtaXDJPJHiVGi8R08K5TslhuTeCbaJ5SiuGD0lwsktTSXOAyRM9qrYpGEuziKMNA+exXm1auEJwkuO2LXu8m8qm4tepjm6eY7qt17nrY9AlD2whu+AABk/ILWOtxpPs8Y9OfuVdX8Te2aeqBbb5DFDXVbo44ZNemNwGo8brHQu7StyhHLZe7ZZwbOVdJbBUUVLRyOPs9IcxsYf1811UrVwnKa5yMp+W0l2Cp6jopIDDjVGW6dONseSiGhtUt3Ul2o5FZeKeQPDYmnWA123IHC7K9LYnlsyc0cipqXSs0MaA0cbcLtrpaeWZSZzpI3E95y6UsGZUQjxKkEiNnkrJFSdLfIIA0t8gpAaW+QQC4oiQsXLBdI1R0xKzcyyRqjpfgsnYWUToUEIjmC57ZZReCwe0tWjSF4t+cnXBmLruGeKlpLvbi5lTRvxraMkNdsujwmcXOVFnKRTUppKceaKWe117+lLS4RudUtuTasgnBDCTkn5ZV9TfWtXYs8NmPciFcnVHvnJ2rrY6qtud7kidC2nuFE2Fpc7cPB5IwuHT6uuuqpPOYSz7Gs6pSlLHJo0mytdUunmq24faxQPYG/HOrJ/TCp9s+HbGPKe79ifK7vpgvLara4z9q+VwnomUbxqxmNvl8VSOqtW3C5ScvdkuuHHPbAi1Utk6e7R1vhELpGgPe6QkkD1V77dTq0lY8pehEI1V8UJuXUdpkMftXYTGJ2tmtoeWO8x5FaafR6mOdmVkTtrfM5lZ11D/QY+Q59Auqvwef4ngzlqV0OVUdaVkn8uFrf7l1Q8HrXNmb1DZzp+obnNnM5aPJowuuHh9EehR2yfUwyVdXL/MqZD/cuiNFceUSm5iDqPvOJ9Sr7F0RGSdPxU7URkC3ZTtGRZG6lIhsuBsrFDNLsVIyLUlWQpRAKQCAEA+n04XJI1RsjIHiFi8lsmhrwPEKjRZMYyZjfHdUcWycnVt91awYzuPiuS7Ttl42JHZjvsQbh0jAPiVxvSS6GytWCz+q6OIYfUM+RyoXh1kuUSXqIoxVHWtO0HstUh8hsumvwa2XPgYS1iXI5VR1lVv2iiYz4ndd1fg0F95mT1knyObPf7lPzUOaPw7Lth4bRDoYy1E31OdNPNKcySOcficrfyYQ+6iFNvmUbzyhfI5rUwMjMJgZJwmBkoUwMgEwMlmpgjIO4U4GRR5U4K5LjhSRkyzcoBaAhSAQAoAIBTJXDgH6LNwLZGiaTwH1UeWidxbtZT9rHyTykNxGp55kKuq49irkyzQedTvqrquPYzc2S74qdiXJBSbBoVooSZcLVI55S4keKhospEpgjJBWckbRZLVng1yPagyMCEEFALJQEBAMagJPCAU7lSC44QGWblQBSAFIBQAQAgBACAEBIUohjAtUYyIcoZMQaoRaXIuOFujmfMhVZZIlSiCCs5G0CzOVkbD2oC6Aq4oBTigBqAa1CCXcIBTuVBJce6pIMs3KgkUgBSAUAEAIAQAgBASFKIZdq0Rk0DkYiiAoRZl87LTJi1xIyoyXS4EqyZRohypI0gizVkbDmFCBmUBR52QkS47oCzCgHNQgl3CAU7lQSXHCkgyzcqCRSAFIBQAQAgBACAEBKAnKsmVaJyjYSIRBlgVfJTaRlVyWwTlWyVcSCVVsukS0qpYa16AZqQFXOygFFAXYoA9ikEu4QCncqAXHCkgyzcqCRaAhACAEAIAQAgBASgBACAFIBCMAhIZQAgDKAsCgL6kAakBGUBdhQD2FQCXcIBTjugLh2yE4M0h3UE4FoAUoqQgBACkAoAIAQAgBACAEAIAQApAIAQEoCUAIACAYwoB7DsoBY8IBLlBJTUVBYWTkoCEIBWRVkKQCAEB//2Q=="/>
          <p:cNvSpPr>
            <a:spLocks noChangeAspect="1" noChangeArrowheads="1"/>
          </p:cNvSpPr>
          <p:nvPr/>
        </p:nvSpPr>
        <p:spPr bwMode="auto">
          <a:xfrm>
            <a:off x="63500" y="-136525"/>
            <a:ext cx="200977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2203AD2E-D384-4AB1-8556-C3617B8811CB}" type="slidenum">
              <a:rPr lang="en-US" smtClean="0"/>
              <a:t>9</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551192247"/>
              </p:ext>
            </p:extLst>
          </p:nvPr>
        </p:nvGraphicFramePr>
        <p:xfrm>
          <a:off x="533400" y="530225"/>
          <a:ext cx="4267200" cy="2362200"/>
        </p:xfrm>
        <a:graphic>
          <a:graphicData uri="http://schemas.openxmlformats.org/drawingml/2006/chart">
            <c:chart xmlns:c="http://schemas.openxmlformats.org/drawingml/2006/chart" xmlns:r="http://schemas.openxmlformats.org/officeDocument/2006/relationships" r:id="rId2"/>
          </a:graphicData>
        </a:graphic>
      </p:graphicFrame>
      <p:pic>
        <p:nvPicPr>
          <p:cNvPr id="9218"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31" t="4034" r="4210"/>
          <a:stretch/>
        </p:blipFill>
        <p:spPr bwMode="auto">
          <a:xfrm>
            <a:off x="63500" y="4556742"/>
            <a:ext cx="5194300" cy="438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258419866"/>
              </p:ext>
            </p:extLst>
          </p:nvPr>
        </p:nvGraphicFramePr>
        <p:xfrm>
          <a:off x="63500" y="3048000"/>
          <a:ext cx="5181605" cy="1371601"/>
        </p:xfrm>
        <a:graphic>
          <a:graphicData uri="http://schemas.openxmlformats.org/drawingml/2006/table">
            <a:tbl>
              <a:tblPr>
                <a:tableStyleId>{3C2FFA5D-87B4-456A-9821-1D502468CF0F}</a:tableStyleId>
              </a:tblPr>
              <a:tblGrid>
                <a:gridCol w="364413"/>
                <a:gridCol w="364413"/>
                <a:gridCol w="364413"/>
                <a:gridCol w="364413"/>
                <a:gridCol w="364413"/>
                <a:gridCol w="364413"/>
                <a:gridCol w="364413"/>
                <a:gridCol w="364413"/>
                <a:gridCol w="364413"/>
                <a:gridCol w="364413"/>
                <a:gridCol w="364413"/>
                <a:gridCol w="364413"/>
                <a:gridCol w="364413"/>
                <a:gridCol w="444236"/>
              </a:tblGrid>
              <a:tr h="195943">
                <a:tc>
                  <a:txBody>
                    <a:bodyPr/>
                    <a:lstStyle/>
                    <a:p>
                      <a:pPr algn="l" fontAlgn="b"/>
                      <a:r>
                        <a:rPr lang="en-US" sz="1100" u="none" strike="noStrike" dirty="0">
                          <a:effectLst/>
                        </a:rPr>
                        <a:t>Year</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Total</a:t>
                      </a:r>
                      <a:endParaRPr lang="en-US" sz="1100" b="0" i="0" u="none" strike="noStrike">
                        <a:solidFill>
                          <a:srgbClr val="000000"/>
                        </a:solidFill>
                        <a:effectLst/>
                        <a:latin typeface="Calibri"/>
                      </a:endParaRPr>
                    </a:p>
                  </a:txBody>
                  <a:tcPr marL="9525" marR="9525" marT="9525" marB="0" anchor="b"/>
                </a:tc>
              </a:tr>
              <a:tr h="195943">
                <a:tc>
                  <a:txBody>
                    <a:bodyPr/>
                    <a:lstStyle/>
                    <a:p>
                      <a:pPr algn="l" fontAlgn="b"/>
                      <a:r>
                        <a:rPr lang="en-US" sz="1100" u="none" strike="noStrike">
                          <a:effectLst/>
                        </a:rPr>
                        <a:t>2007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4853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3379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4668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4850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5497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5328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5643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5515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5123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5200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5109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4955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60120</a:t>
                      </a:r>
                      <a:endParaRPr lang="en-US" sz="1100" b="0" i="0" u="none" strike="noStrike">
                        <a:solidFill>
                          <a:srgbClr val="000000"/>
                        </a:solidFill>
                        <a:effectLst/>
                        <a:latin typeface="Calibri"/>
                      </a:endParaRPr>
                    </a:p>
                  </a:txBody>
                  <a:tcPr marL="9525" marR="9525" marT="9525" marB="0" anchor="b"/>
                </a:tc>
              </a:tr>
              <a:tr h="195943">
                <a:tc>
                  <a:txBody>
                    <a:bodyPr/>
                    <a:lstStyle/>
                    <a:p>
                      <a:pPr algn="l" fontAlgn="b"/>
                      <a:r>
                        <a:rPr lang="en-US" sz="1100" u="none" strike="noStrike">
                          <a:effectLst/>
                        </a:rPr>
                        <a:t>2008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4864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4107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4749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4696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5018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5141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5686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5378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5184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5199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4516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4560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59098</a:t>
                      </a:r>
                      <a:endParaRPr lang="en-US" sz="1100" b="0" i="0" u="none" strike="noStrike">
                        <a:solidFill>
                          <a:srgbClr val="000000"/>
                        </a:solidFill>
                        <a:effectLst/>
                        <a:latin typeface="Calibri"/>
                      </a:endParaRPr>
                    </a:p>
                  </a:txBody>
                  <a:tcPr marL="9525" marR="9525" marT="9525" marB="0" anchor="b"/>
                </a:tc>
              </a:tr>
              <a:tr h="195943">
                <a:tc>
                  <a:txBody>
                    <a:bodyPr/>
                    <a:lstStyle/>
                    <a:p>
                      <a:pPr algn="l" fontAlgn="b"/>
                      <a:r>
                        <a:rPr lang="en-US" sz="1100" u="none" strike="noStrike">
                          <a:effectLst/>
                        </a:rPr>
                        <a:t>2009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3998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3383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4223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4493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4907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4867</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5235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5396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5271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5413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4980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4848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57014</a:t>
                      </a:r>
                      <a:endParaRPr lang="en-US" sz="1100" b="0" i="0" u="none" strike="noStrike">
                        <a:solidFill>
                          <a:srgbClr val="000000"/>
                        </a:solidFill>
                        <a:effectLst/>
                        <a:latin typeface="Calibri"/>
                      </a:endParaRPr>
                    </a:p>
                  </a:txBody>
                  <a:tcPr marL="9525" marR="9525" marT="9525" marB="0" anchor="b"/>
                </a:tc>
              </a:tr>
              <a:tr h="195943">
                <a:tc>
                  <a:txBody>
                    <a:bodyPr/>
                    <a:lstStyle/>
                    <a:p>
                      <a:pPr algn="l" fontAlgn="b"/>
                      <a:r>
                        <a:rPr lang="en-US" sz="1100" u="none" strike="noStrike">
                          <a:effectLst/>
                        </a:rPr>
                        <a:t>2010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4268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3264</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4788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4696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4985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4771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5171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5165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5118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4740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4642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4202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55810</a:t>
                      </a:r>
                      <a:endParaRPr lang="en-US" sz="1100" b="0" i="0" u="none" strike="noStrike" dirty="0">
                        <a:solidFill>
                          <a:srgbClr val="000000"/>
                        </a:solidFill>
                        <a:effectLst/>
                        <a:latin typeface="Calibri"/>
                      </a:endParaRPr>
                    </a:p>
                  </a:txBody>
                  <a:tcPr marL="9525" marR="9525" marT="9525" marB="0" anchor="b"/>
                </a:tc>
              </a:tr>
              <a:tr h="195943">
                <a:tc>
                  <a:txBody>
                    <a:bodyPr/>
                    <a:lstStyle/>
                    <a:p>
                      <a:pPr algn="l" fontAlgn="b"/>
                      <a:r>
                        <a:rPr lang="en-US" sz="1100" u="none" strike="noStrike">
                          <a:effectLst/>
                        </a:rPr>
                        <a:t>2011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3876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3154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4051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4623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5140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5110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5873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5709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4853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4947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4722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4725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56783</a:t>
                      </a:r>
                      <a:endParaRPr lang="en-US" sz="1100" b="0" i="0" u="none" strike="noStrike">
                        <a:solidFill>
                          <a:srgbClr val="000000"/>
                        </a:solidFill>
                        <a:effectLst/>
                        <a:latin typeface="Calibri"/>
                      </a:endParaRPr>
                    </a:p>
                  </a:txBody>
                  <a:tcPr marL="9525" marR="9525" marT="9525" marB="0" anchor="b"/>
                </a:tc>
              </a:tr>
              <a:tr h="195943">
                <a:tc>
                  <a:txBody>
                    <a:bodyPr/>
                    <a:lstStyle/>
                    <a:p>
                      <a:pPr algn="l" fontAlgn="b"/>
                      <a:r>
                        <a:rPr lang="en-US" sz="1100" u="none" strike="noStrike">
                          <a:effectLst/>
                        </a:rPr>
                        <a:t>2012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4328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3981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4446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4758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5420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5312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5496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5222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4928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4956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4503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4288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57638</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467565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4841</TotalTime>
  <Words>4879</Words>
  <Application>Microsoft Office PowerPoint</Application>
  <PresentationFormat>On-screen Show (4:3)</PresentationFormat>
  <Paragraphs>1114</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Grid</vt:lpstr>
      <vt:lpstr>PowerPoint Presentation</vt:lpstr>
      <vt:lpstr>Executive summary</vt:lpstr>
      <vt:lpstr>Table Of Contents</vt:lpstr>
      <vt:lpstr>Introduction</vt:lpstr>
      <vt:lpstr>Process &amp; Timeline</vt:lpstr>
      <vt:lpstr>8.29.13 Public Meeting Participants</vt:lpstr>
      <vt:lpstr>Workgroup Participants</vt:lpstr>
      <vt:lpstr>Data Collection &amp; Analysis</vt:lpstr>
      <vt:lpstr>Data Collection &amp; Analysis</vt:lpstr>
      <vt:lpstr>Data Collection &amp; Analysis</vt:lpstr>
      <vt:lpstr>Data Collection &amp; Analysis</vt:lpstr>
      <vt:lpstr>Data Collection &amp; Analysis</vt:lpstr>
      <vt:lpstr>PowerPoint Presentation</vt:lpstr>
      <vt:lpstr>Intervention and Prevention Creating parental supports, connecting youth with mentors, keeping young people in school and identifying triggers to prevent violence and crime </vt:lpstr>
      <vt:lpstr>Intervention and Prevention Creating parental supports, connecting youth with mentors, keeping young people in school and identifying triggers to prevent violence and crime </vt:lpstr>
      <vt:lpstr>Intervention and Prevention Creating parental supports, connecting youth with mentors, keeping young people in school and identifying triggers to prevent violence and crime </vt:lpstr>
      <vt:lpstr>Community Mobilization Creating a community value system and ways to engage residents in activities such as neighborhood crime watches and other prevention programs </vt:lpstr>
      <vt:lpstr>Community Mobilization Creating a community value system and ways to engage residents in activities such as neighborhood crime watches and other prevention programs </vt:lpstr>
      <vt:lpstr>Suppression Connecting communities and improving relations with local law enforcement to develop more effective community policing methods</vt:lpstr>
      <vt:lpstr>PowerPoint Presentation</vt:lpstr>
      <vt:lpstr>PowerPoint Presentation</vt:lpstr>
      <vt:lpstr>PowerPoint Presentation</vt:lpstr>
      <vt:lpstr>ADVOCACY Coordinating, proposing and advocating for legislative and policy-related changes necessary to promote a safer community for all residents </vt:lpstr>
      <vt:lpstr>Metrics of Success</vt:lpstr>
      <vt:lpstr>Acknowledgements</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dc:creator>
  <cp:lastModifiedBy>Kyle McIlrath</cp:lastModifiedBy>
  <cp:revision>246</cp:revision>
  <cp:lastPrinted>2014-03-24T18:06:19Z</cp:lastPrinted>
  <dcterms:created xsi:type="dcterms:W3CDTF">2014-03-18T00:28:46Z</dcterms:created>
  <dcterms:modified xsi:type="dcterms:W3CDTF">2014-03-24T18:06:25Z</dcterms:modified>
</cp:coreProperties>
</file>