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006648"/>
    <a:srgbClr val="96C33B"/>
    <a:srgbClr val="3260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621"/>
    <p:restoredTop sz="94684"/>
  </p:normalViewPr>
  <p:slideViewPr>
    <p:cSldViewPr snapToGrid="0" snapToObjects="1">
      <p:cViewPr varScale="1">
        <p:scale>
          <a:sx n="73" d="100"/>
          <a:sy n="73" d="100"/>
        </p:scale>
        <p:origin x="103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sng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u="sng"/>
              <a:t>% of Courses</a:t>
            </a:r>
            <a:r>
              <a:rPr lang="en-US" sz="2000" b="1" u="sng" baseline="0"/>
              <a:t> in 8-Week Format</a:t>
            </a:r>
            <a:endParaRPr lang="en-US" sz="2000" b="1" u="sng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sng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4892948124131541"/>
          <c:y val="0.10935712133193458"/>
          <c:w val="0.8399119962945808"/>
          <c:h val="0.5997313880587207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EE8-4126-B0DB-66CE35A3489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Spring 2017</c:v>
                </c:pt>
                <c:pt idx="1">
                  <c:v>Fall 2017</c:v>
                </c:pt>
                <c:pt idx="2">
                  <c:v>Spring 2018</c:v>
                </c:pt>
                <c:pt idx="3">
                  <c:v>Fall 2018</c:v>
                </c:pt>
                <c:pt idx="4">
                  <c:v>Spring 2019</c:v>
                </c:pt>
                <c:pt idx="5">
                  <c:v>Fall 2019</c:v>
                </c:pt>
                <c:pt idx="6">
                  <c:v>Spring 2020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0.18</c:v>
                </c:pt>
                <c:pt idx="1">
                  <c:v>0.19</c:v>
                </c:pt>
                <c:pt idx="2">
                  <c:v>0.18</c:v>
                </c:pt>
                <c:pt idx="3">
                  <c:v>0.31</c:v>
                </c:pt>
                <c:pt idx="4">
                  <c:v>0.39</c:v>
                </c:pt>
                <c:pt idx="5">
                  <c:v>0.57999999999999996</c:v>
                </c:pt>
                <c:pt idx="6">
                  <c:v>0.61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EE8-4126-B0DB-66CE35A348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99253823"/>
        <c:axId val="1399258815"/>
      </c:barChart>
      <c:catAx>
        <c:axId val="13992538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99258815"/>
        <c:crosses val="autoZero"/>
        <c:auto val="1"/>
        <c:lblAlgn val="ctr"/>
        <c:lblOffset val="100"/>
        <c:noMultiLvlLbl val="0"/>
      </c:catAx>
      <c:valAx>
        <c:axId val="13992588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992538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158C-C80C-8549-8243-47265510085C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7D49B-26E4-5245-82D2-80172A76E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56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158C-C80C-8549-8243-47265510085C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7D49B-26E4-5245-82D2-80172A76E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60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158C-C80C-8549-8243-47265510085C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7D49B-26E4-5245-82D2-80172A76E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509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158C-C80C-8549-8243-47265510085C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7D49B-26E4-5245-82D2-80172A76E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139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158C-C80C-8549-8243-47265510085C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7D49B-26E4-5245-82D2-80172A76E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670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158C-C80C-8549-8243-47265510085C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7D49B-26E4-5245-82D2-80172A76E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668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158C-C80C-8549-8243-47265510085C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7D49B-26E4-5245-82D2-80172A76E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92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158C-C80C-8549-8243-47265510085C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7D49B-26E4-5245-82D2-80172A76E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806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158C-C80C-8549-8243-47265510085C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7D49B-26E4-5245-82D2-80172A76E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316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158C-C80C-8549-8243-47265510085C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7D49B-26E4-5245-82D2-80172A76E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271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158C-C80C-8549-8243-47265510085C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7D49B-26E4-5245-82D2-80172A76E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14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B158C-C80C-8549-8243-47265510085C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7D49B-26E4-5245-82D2-80172A76E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584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www.youtube.com/watch?v=fd3oz3tncpg&amp;feature=youtu.be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-33132"/>
            <a:ext cx="12502727" cy="69891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553" y="1323293"/>
            <a:ext cx="5730974" cy="2158463"/>
          </a:xfrm>
          <a:noFill/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t>8-Week Course Initiative at Ivy Tech</a:t>
            </a:r>
            <a:endParaRPr lang="en-US" sz="6000" dirty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695553" y="3207913"/>
            <a:ext cx="4564630" cy="12409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rgbClr val="326043"/>
                </a:solidFill>
                <a:latin typeface="Arial Narrow" charset="0"/>
                <a:ea typeface="Arial Narrow" charset="0"/>
                <a:cs typeface="Arial Narrow" charset="0"/>
              </a:rPr>
              <a:t>Dr. Cory Clasemann-Ryan</a:t>
            </a:r>
            <a:endParaRPr lang="en-US" sz="3600" dirty="0">
              <a:solidFill>
                <a:srgbClr val="326043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6215742" y="480646"/>
            <a:ext cx="0" cy="5947007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6885" y="5627078"/>
            <a:ext cx="2445338" cy="706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0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8DC63F"/>
                </a:solidFill>
                <a:latin typeface="Arial Narrow" charset="0"/>
                <a:ea typeface="Arial Narrow" charset="0"/>
                <a:cs typeface="Arial Narrow" charset="0"/>
              </a:rPr>
              <a:t>What Our Students Are Telling Us</a:t>
            </a:r>
            <a:endParaRPr lang="en-US" b="1" dirty="0">
              <a:solidFill>
                <a:srgbClr val="8DC63F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Richmond Medical Assisting students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2732" y="5805922"/>
            <a:ext cx="2445339" cy="706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81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8DC63F"/>
                </a:solidFill>
                <a:latin typeface="Arial Narrow" charset="0"/>
                <a:ea typeface="Arial Narrow" charset="0"/>
                <a:cs typeface="Arial Narrow" charset="0"/>
              </a:rPr>
              <a:t>Next Steps</a:t>
            </a:r>
            <a:endParaRPr lang="en-US" b="1" dirty="0">
              <a:solidFill>
                <a:srgbClr val="8DC63F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indent="-228600" defTabSz="914400">
              <a:lnSpc>
                <a:spcPct val="100000"/>
              </a:lnSpc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Continue to share data widely each semester and create dialogue around its meaning</a:t>
            </a:r>
          </a:p>
          <a:p>
            <a:pPr marL="228600" indent="-228600" defTabSz="914400">
              <a:lnSpc>
                <a:spcPct val="100000"/>
              </a:lnSpc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Continue soliciting feedback from students and faculty on 8-week courses</a:t>
            </a:r>
          </a:p>
          <a:p>
            <a:pPr marL="228600" indent="-228600" defTabSz="914400">
              <a:lnSpc>
                <a:spcPct val="100000"/>
              </a:lnSpc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is no set target on how many classes will be offered in 8-weeks</a:t>
            </a:r>
          </a:p>
          <a:p>
            <a:pPr marL="228600" indent="-228600" defTabSz="914400">
              <a:lnSpc>
                <a:spcPct val="100000"/>
              </a:lnSpc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Goal is to move every class that can be transitioned in a responsible way that is best for the student</a:t>
            </a:r>
          </a:p>
          <a:p>
            <a:pPr marL="685789" lvl="1" indent="-228600" defTabSz="914400">
              <a:lnSpc>
                <a:spcPct val="110000"/>
              </a:lnSpc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are very solid reasons why some classes at best offered in a 16-week format</a:t>
            </a:r>
          </a:p>
          <a:p>
            <a:pPr marL="685789" lvl="1" indent="-228600" defTabSz="914400">
              <a:lnSpc>
                <a:spcPct val="110000"/>
              </a:lnSpc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Campuses asked to determine what those are</a:t>
            </a:r>
          </a:p>
          <a:p>
            <a:pPr marL="228600" indent="-228600" defTabSz="914400">
              <a:lnSpc>
                <a:spcPct val="100000"/>
              </a:lnSpc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“At scale” in Fall 2021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2732" y="5805922"/>
            <a:ext cx="2445339" cy="706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19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8DC63F"/>
                </a:solidFill>
                <a:latin typeface="Arial Narrow" charset="0"/>
                <a:ea typeface="Arial Narrow" charset="0"/>
                <a:cs typeface="Arial Narrow" charset="0"/>
              </a:rPr>
              <a:t>Questions?</a:t>
            </a:r>
            <a:endParaRPr lang="en-US" b="1" dirty="0">
              <a:solidFill>
                <a:srgbClr val="8DC63F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2732" y="5805922"/>
            <a:ext cx="2445339" cy="706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96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8DC63F"/>
                </a:solidFill>
                <a:latin typeface="Arial Narrow" charset="0"/>
                <a:ea typeface="Arial Narrow" charset="0"/>
                <a:cs typeface="Arial Narrow" charset="0"/>
              </a:rPr>
              <a:t>Background</a:t>
            </a:r>
            <a:endParaRPr lang="en-US" b="1" dirty="0">
              <a:solidFill>
                <a:srgbClr val="8DC63F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indent="-228600" defTabSz="914400"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Ivy Tech joined Achieving the Dream (ATD) in 2010 – using data to increase student success</a:t>
            </a:r>
          </a:p>
          <a:p>
            <a:pPr marL="228600" indent="-228600" defTabSz="914400"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Withdrawal rate (official and “unofficial”) is between 15-20% each term</a:t>
            </a:r>
          </a:p>
          <a:p>
            <a:pPr marL="228600" indent="-228600" defTabSz="914400"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Ivy Tech has offered 8-week courses for many years</a:t>
            </a:r>
          </a:p>
          <a:p>
            <a:pPr marL="685789" lvl="1" indent="-228600" defTabSz="914400"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Historically 10-15 percentage point higher pass rate than in 16-week courses</a:t>
            </a:r>
          </a:p>
          <a:p>
            <a:pPr marL="685789" lvl="1" indent="-228600" defTabSz="914400"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Withdrawal rates are lower</a:t>
            </a:r>
          </a:p>
          <a:p>
            <a:pPr marL="228600" indent="-228600" defTabSz="914400"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Asked former VCAA to research and write a white paper</a:t>
            </a:r>
          </a:p>
          <a:p>
            <a:pPr marL="685789" lvl="1" indent="-228600" defTabSz="914400"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Growing trend nationally to offer more 8-week courses</a:t>
            </a:r>
          </a:p>
          <a:p>
            <a:pPr marL="685789" lvl="1" indent="-228600" defTabSz="914400"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 success higher </a:t>
            </a:r>
            <a:r>
              <a:rPr lang="en-US" sz="20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nationally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2732" y="5805922"/>
            <a:ext cx="2445339" cy="706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233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8DC63F"/>
                </a:solidFill>
                <a:latin typeface="Arial Narrow" charset="0"/>
                <a:ea typeface="Arial Narrow" charset="0"/>
                <a:cs typeface="Arial Narrow" charset="0"/>
              </a:rPr>
              <a:t>White Paper Findings</a:t>
            </a:r>
            <a:endParaRPr lang="en-US" b="1" dirty="0">
              <a:solidFill>
                <a:srgbClr val="8DC63F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indent="-228600" defTabSz="914400"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Growing trend nationally to offer more 8-week courses</a:t>
            </a:r>
          </a:p>
          <a:p>
            <a:pPr marL="228600" indent="-228600" defTabSz="914400"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 success higher nationally and at Ivy Tech</a:t>
            </a:r>
          </a:p>
          <a:p>
            <a:pPr marL="228600" indent="-228600" defTabSz="914400"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Ivy Tech 8-week courses have lower withdrawal rates</a:t>
            </a:r>
          </a:p>
          <a:p>
            <a:pPr marL="685789" lvl="1" indent="-228600" defTabSz="914400"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Approximately 10 percentage points lower in 8-week courses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2732" y="5805922"/>
            <a:ext cx="2445339" cy="706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172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8DC63F"/>
                </a:solidFill>
                <a:latin typeface="Arial Narrow" charset="0"/>
                <a:ea typeface="Arial Narrow" charset="0"/>
                <a:cs typeface="Arial Narrow" charset="0"/>
              </a:rPr>
              <a:t>Benefits of 8-Week Courses</a:t>
            </a:r>
            <a:endParaRPr lang="en-US" b="1" dirty="0">
              <a:solidFill>
                <a:srgbClr val="8DC63F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14400">
              <a:buClr>
                <a:srgbClr val="006648"/>
              </a:buClr>
            </a:pPr>
            <a:r>
              <a:rPr lang="en-US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</a:t>
            </a:r>
            <a:endParaRPr lang="en-US" dirty="0">
              <a:solidFill>
                <a:srgbClr val="00664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228600" indent="-228600" defTabSz="914400"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 take 1-3 classes at a time</a:t>
            </a:r>
          </a:p>
          <a:p>
            <a:pPr marL="685789" lvl="1" indent="-228600" defTabSz="914400"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more class time over 16-week term</a:t>
            </a:r>
          </a:p>
          <a:p>
            <a:pPr marL="228600" indent="-228600" defTabSz="914400"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Avoids burnout, which typically occurs around week 10</a:t>
            </a:r>
          </a:p>
          <a:p>
            <a:pPr marL="228600" indent="-228600" defTabSz="914400"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“on ramps” – don’t have to wait until next semester to start or retake a class</a:t>
            </a:r>
            <a:endParaRPr lang="en-US" sz="2400" dirty="0">
              <a:solidFill>
                <a:srgbClr val="00664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</a:t>
            </a:r>
            <a:endParaRPr lang="en-US" dirty="0">
              <a:solidFill>
                <a:srgbClr val="00664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228600" indent="-228600" defTabSz="914400"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 teach 2-3 courses at a time</a:t>
            </a:r>
          </a:p>
          <a:p>
            <a:pPr marL="228600" indent="-228600" defTabSz="914400"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Avoid burnout</a:t>
            </a:r>
          </a:p>
          <a:p>
            <a:pPr marL="228600" indent="-228600" defTabSz="914400"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Longer class sessions increase opportunities to integrate active learning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2732" y="5805922"/>
            <a:ext cx="2445339" cy="706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61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8DC63F"/>
                </a:solidFill>
                <a:latin typeface="Arial Narrow" charset="0"/>
                <a:ea typeface="Arial Narrow" charset="0"/>
                <a:cs typeface="Arial Narrow" charset="0"/>
              </a:rPr>
              <a:t>Intentional Process</a:t>
            </a:r>
            <a:endParaRPr lang="en-US" b="1" dirty="0">
              <a:solidFill>
                <a:srgbClr val="8DC63F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28600" indent="-228600" defTabSz="914400">
              <a:lnSpc>
                <a:spcPct val="100000"/>
              </a:lnSpc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Findings presented to Cabinet and Executive Council in Nov./Dec. 2017</a:t>
            </a:r>
          </a:p>
          <a:p>
            <a:pPr marL="228600" indent="-228600" defTabSz="914400">
              <a:lnSpc>
                <a:spcPct val="100000"/>
              </a:lnSpc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 Council provided input and support in Nov. 2017</a:t>
            </a:r>
          </a:p>
          <a:p>
            <a:pPr marL="228600" indent="-228600" defTabSz="914400">
              <a:lnSpc>
                <a:spcPct val="100000"/>
              </a:lnSpc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fall registration opening in March 2018 campuses encouraged to increase offerings responsibly</a:t>
            </a:r>
          </a:p>
          <a:p>
            <a:pPr marL="228600" indent="-228600" defTabSz="914400">
              <a:lnSpc>
                <a:spcPct val="100000"/>
              </a:lnSpc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Added to Strategy 1.4 (educational pathways provide for continuous enrollment through completion)</a:t>
            </a:r>
          </a:p>
          <a:p>
            <a:pPr marL="228600" indent="-228600" defTabSz="914400">
              <a:lnSpc>
                <a:spcPct val="100000"/>
              </a:lnSpc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Visited Odessa College (2017 Aspen Prize finalist and Rising Star award winner) to learn best practices from a leading institution</a:t>
            </a:r>
          </a:p>
          <a:p>
            <a:pPr marL="228600" indent="-228600" defTabSz="914400">
              <a:lnSpc>
                <a:spcPct val="100000"/>
              </a:lnSpc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2018 added statewide co-leads and 80 campus champions</a:t>
            </a:r>
          </a:p>
          <a:p>
            <a:pPr marL="228600" indent="-228600" defTabSz="914400">
              <a:lnSpc>
                <a:spcPct val="100000"/>
              </a:lnSpc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During both 2018-19 and 2019-20 academic years internal “mini-grants” were offered to support faculty/staff in the transition</a:t>
            </a:r>
          </a:p>
        </p:txBody>
      </p:sp>
    </p:spTree>
    <p:extLst>
      <p:ext uri="{BB962C8B-B14F-4D97-AF65-F5344CB8AC3E}">
        <p14:creationId xmlns:p14="http://schemas.microsoft.com/office/powerpoint/2010/main" val="2337810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8DC63F"/>
                </a:solidFill>
                <a:latin typeface="Arial Narrow" charset="0"/>
                <a:ea typeface="Arial Narrow" charset="0"/>
                <a:cs typeface="Arial Narrow" charset="0"/>
              </a:rPr>
              <a:t>Completion Guides</a:t>
            </a:r>
            <a:endParaRPr lang="en-US" b="1" dirty="0">
              <a:solidFill>
                <a:srgbClr val="8DC63F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51638"/>
          </a:xfrm>
        </p:spPr>
        <p:txBody>
          <a:bodyPr>
            <a:normAutofit lnSpcReduction="10000"/>
          </a:bodyPr>
          <a:lstStyle/>
          <a:p>
            <a:pPr marL="228600" indent="-228600" defTabSz="914400">
              <a:lnSpc>
                <a:spcPct val="110000"/>
              </a:lnSpc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1-20/21 sequence of courses for students to take</a:t>
            </a:r>
          </a:p>
          <a:p>
            <a:pPr marL="228600" indent="-228600" defTabSz="914400">
              <a:lnSpc>
                <a:spcPct val="110000"/>
              </a:lnSpc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Developed by curriculum committees</a:t>
            </a:r>
          </a:p>
          <a:p>
            <a:pPr marL="228600" indent="-228600" defTabSz="914400">
              <a:lnSpc>
                <a:spcPct val="110000"/>
              </a:lnSpc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 existing semester plan as foundation</a:t>
            </a:r>
          </a:p>
          <a:p>
            <a:pPr marL="685789" lvl="1" indent="-228600" defTabSz="914400">
              <a:lnSpc>
                <a:spcPct val="110000"/>
              </a:lnSpc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Needed to evaluate for relevancy, sequence, and within 8-week structure</a:t>
            </a:r>
          </a:p>
          <a:p>
            <a:pPr marL="228600" indent="-228600" defTabSz="914400">
              <a:lnSpc>
                <a:spcPct val="130000"/>
              </a:lnSpc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Benefits to students</a:t>
            </a:r>
          </a:p>
          <a:p>
            <a:pPr marL="685789" lvl="1" indent="-228600" defTabSz="914400">
              <a:lnSpc>
                <a:spcPct val="100000"/>
              </a:lnSpc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 have a clear pathway to completion</a:t>
            </a:r>
          </a:p>
          <a:p>
            <a:pPr marL="685789" lvl="1" indent="-228600" defTabSz="914400">
              <a:lnSpc>
                <a:spcPct val="100000"/>
              </a:lnSpc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 </a:t>
            </a:r>
            <a:r>
              <a:rPr lang="en-US" sz="20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always know what to take next, even if they stop out</a:t>
            </a:r>
          </a:p>
          <a:p>
            <a:pPr marL="685789" lvl="1" indent="-228600" defTabSz="914400">
              <a:lnSpc>
                <a:spcPct val="100000"/>
              </a:lnSpc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Reduces appearance of too many course options for students to consider, which can be overwhelming</a:t>
            </a:r>
          </a:p>
          <a:p>
            <a:pPr marL="228600" indent="-228600" defTabSz="914400">
              <a:lnSpc>
                <a:spcPct val="120000"/>
              </a:lnSpc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provide opportunities to provide incentives for students who stay on track and are continuously enrolled</a:t>
            </a:r>
            <a:endParaRPr lang="en-US" sz="2400" dirty="0">
              <a:solidFill>
                <a:srgbClr val="00664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2732" y="6005767"/>
            <a:ext cx="2445339" cy="706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69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8DC63F"/>
                </a:solidFill>
                <a:latin typeface="Arial Narrow" charset="0"/>
                <a:ea typeface="Arial Narrow" charset="0"/>
                <a:cs typeface="Arial Narrow" charset="0"/>
              </a:rPr>
              <a:t>Fall 2019 Update</a:t>
            </a:r>
            <a:endParaRPr lang="en-US" b="1" dirty="0">
              <a:solidFill>
                <a:srgbClr val="8DC63F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6418" y="1517074"/>
            <a:ext cx="5811982" cy="5001292"/>
          </a:xfrm>
        </p:spPr>
        <p:txBody>
          <a:bodyPr>
            <a:normAutofit fontScale="62500" lnSpcReduction="20000"/>
          </a:bodyPr>
          <a:lstStyle/>
          <a:p>
            <a:pPr marL="228600" indent="-228600" defTabSz="914400">
              <a:lnSpc>
                <a:spcPct val="120000"/>
              </a:lnSpc>
              <a:spcBef>
                <a:spcPts val="400"/>
              </a:spcBef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37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Fall 2019: More than half (58%) of all courses offered in 8-week format</a:t>
            </a:r>
          </a:p>
          <a:p>
            <a:pPr marL="228600" indent="-228600" defTabSz="914400">
              <a:lnSpc>
                <a:spcPct val="120000"/>
              </a:lnSpc>
              <a:spcBef>
                <a:spcPts val="400"/>
              </a:spcBef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37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 year utilizing 8-week champions to support campus leadership and 8-week transition</a:t>
            </a:r>
          </a:p>
          <a:p>
            <a:pPr marL="228600" indent="-228600" defTabSz="914400">
              <a:lnSpc>
                <a:spcPct val="120000"/>
              </a:lnSpc>
              <a:spcBef>
                <a:spcPts val="400"/>
              </a:spcBef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37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Revised mini-grants to support campus collaboration</a:t>
            </a:r>
          </a:p>
          <a:p>
            <a:pPr marL="228600" indent="-228600" defTabSz="914400">
              <a:lnSpc>
                <a:spcPct val="120000"/>
              </a:lnSpc>
              <a:spcBef>
                <a:spcPts val="400"/>
              </a:spcBef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37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Beginning to address need to provide support services in new and innovative ways</a:t>
            </a:r>
            <a:endParaRPr lang="en-US" sz="3700" dirty="0">
              <a:solidFill>
                <a:srgbClr val="00664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400"/>
              </a:spcBef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37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On-going faculty/staff professional development becoming part of our culture</a:t>
            </a:r>
          </a:p>
          <a:p>
            <a:endParaRPr lang="en-US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/>
          </p:nvPr>
        </p:nvGraphicFramePr>
        <p:xfrm>
          <a:off x="6172200" y="1825624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2732" y="5805922"/>
            <a:ext cx="2445339" cy="706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128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8DC63F"/>
                </a:solidFill>
                <a:latin typeface="Arial Narrow" charset="0"/>
                <a:ea typeface="Arial Narrow" charset="0"/>
                <a:cs typeface="Arial Narrow" charset="0"/>
              </a:rPr>
              <a:t>Fall 2019 Grades</a:t>
            </a:r>
            <a:endParaRPr lang="en-US" b="1" dirty="0">
              <a:solidFill>
                <a:srgbClr val="8DC63F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10515600" cy="4576763"/>
          </a:xfrm>
        </p:spPr>
        <p:txBody>
          <a:bodyPr>
            <a:normAutofit/>
          </a:bodyPr>
          <a:lstStyle/>
          <a:p>
            <a:pPr marL="228600" indent="-228600" defTabSz="914400"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the 14 core gateway courses when comparing 8-week vs. 16-week – pass rates were 6 percentage points higher</a:t>
            </a:r>
          </a:p>
          <a:p>
            <a:endParaRPr lang="en-US" sz="3200" dirty="0" smtClean="0"/>
          </a:p>
          <a:p>
            <a:pPr marL="228600" indent="-228600" defTabSz="914400"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comparing all 8-week vs. 16-week courses</a:t>
            </a:r>
          </a:p>
          <a:p>
            <a:pPr marL="685789" lvl="1" indent="-228600" defTabSz="914400">
              <a:lnSpc>
                <a:spcPct val="110000"/>
              </a:lnSpc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Withdraw rates (W grades) were 3.4 percentage points lower</a:t>
            </a:r>
          </a:p>
          <a:p>
            <a:pPr marL="1142977" lvl="2" indent="-228600" defTabSz="914400">
              <a:lnSpc>
                <a:spcPct val="110000"/>
              </a:lnSpc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8.4% vs. 5.0%</a:t>
            </a:r>
          </a:p>
          <a:p>
            <a:pPr lvl="1"/>
            <a:r>
              <a:rPr lang="en-US" sz="20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FW rates (no longer attending class, but not officially withdrawn from the course) were </a:t>
            </a:r>
            <a:r>
              <a:rPr lang="en-US" sz="2000" b="1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2.4 percentage points lower</a:t>
            </a:r>
          </a:p>
          <a:p>
            <a:pPr marL="1142977" lvl="2" indent="-228600" defTabSz="914400">
              <a:lnSpc>
                <a:spcPct val="110000"/>
              </a:lnSpc>
              <a:buClr>
                <a:srgbClr val="006648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6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10.1% vs. 7.7%</a:t>
            </a:r>
            <a:endParaRPr lang="en-US" sz="1600" dirty="0">
              <a:solidFill>
                <a:srgbClr val="00664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2732" y="5805922"/>
            <a:ext cx="2445339" cy="706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684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3365"/>
            <a:ext cx="10515600" cy="906349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8DC63F"/>
                </a:solidFill>
                <a:latin typeface="Arial Narrow" charset="0"/>
                <a:ea typeface="Arial Narrow" charset="0"/>
                <a:cs typeface="Arial Narrow" charset="0"/>
              </a:rPr>
              <a:t>Gateway Course Pass Rates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991493" y="1306285"/>
          <a:ext cx="8008399" cy="50901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00591">
                  <a:extLst>
                    <a:ext uri="{9D8B030D-6E8A-4147-A177-3AD203B41FA5}">
                      <a16:colId xmlns:a16="http://schemas.microsoft.com/office/drawing/2014/main" val="3174631417"/>
                    </a:ext>
                  </a:extLst>
                </a:gridCol>
                <a:gridCol w="1333939">
                  <a:extLst>
                    <a:ext uri="{9D8B030D-6E8A-4147-A177-3AD203B41FA5}">
                      <a16:colId xmlns:a16="http://schemas.microsoft.com/office/drawing/2014/main" val="3275885010"/>
                    </a:ext>
                  </a:extLst>
                </a:gridCol>
                <a:gridCol w="1333939">
                  <a:extLst>
                    <a:ext uri="{9D8B030D-6E8A-4147-A177-3AD203B41FA5}">
                      <a16:colId xmlns:a16="http://schemas.microsoft.com/office/drawing/2014/main" val="1892674278"/>
                    </a:ext>
                  </a:extLst>
                </a:gridCol>
                <a:gridCol w="1333939">
                  <a:extLst>
                    <a:ext uri="{9D8B030D-6E8A-4147-A177-3AD203B41FA5}">
                      <a16:colId xmlns:a16="http://schemas.microsoft.com/office/drawing/2014/main" val="2634713959"/>
                    </a:ext>
                  </a:extLst>
                </a:gridCol>
                <a:gridCol w="1333939">
                  <a:extLst>
                    <a:ext uri="{9D8B030D-6E8A-4147-A177-3AD203B41FA5}">
                      <a16:colId xmlns:a16="http://schemas.microsoft.com/office/drawing/2014/main" val="237609044"/>
                    </a:ext>
                  </a:extLst>
                </a:gridCol>
                <a:gridCol w="1372052">
                  <a:extLst>
                    <a:ext uri="{9D8B030D-6E8A-4147-A177-3AD203B41FA5}">
                      <a16:colId xmlns:a16="http://schemas.microsoft.com/office/drawing/2014/main" val="3033064090"/>
                    </a:ext>
                  </a:extLst>
                </a:gridCol>
              </a:tblGrid>
              <a:tr h="184068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Fall </a:t>
                      </a:r>
                      <a:r>
                        <a:rPr lang="en-US" sz="18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6731186"/>
                  </a:ext>
                </a:extLst>
              </a:tr>
              <a:tr h="660632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Standard 16-week Term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8-Week Courses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First 8-week Term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Second 8-week Term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Fall 2018 8-Week vs. 16 Week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3648455"/>
                  </a:ext>
                </a:extLst>
              </a:tr>
              <a:tr h="2590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ACCT101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68.6%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69.3%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71.3%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62.6%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7502645"/>
                  </a:ext>
                </a:extLst>
              </a:tr>
              <a:tr h="2590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APHY101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65.5%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75.9%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77.8%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69.4%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9687882"/>
                  </a:ext>
                </a:extLst>
              </a:tr>
              <a:tr h="2590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BIOL101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68.9%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69.8%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65.1%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680705"/>
                  </a:ext>
                </a:extLst>
              </a:tr>
              <a:tr h="2590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COMM101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72.3%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78.4%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80.4%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76.7%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879933"/>
                  </a:ext>
                </a:extLst>
              </a:tr>
              <a:tr h="2590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ENGL111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58.0%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64.9%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69.4%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59.8%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6605040"/>
                  </a:ext>
                </a:extLst>
              </a:tr>
              <a:tr h="2590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HIST101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70.2%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77.0%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80.9%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69.1%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6871181"/>
                  </a:ext>
                </a:extLst>
              </a:tr>
              <a:tr h="2590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HLHS101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70.7%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77.4%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80.8%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73.6%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1446329"/>
                  </a:ext>
                </a:extLst>
              </a:tr>
              <a:tr h="2590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MATH023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55.2%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66.1%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005893"/>
                  </a:ext>
                </a:extLst>
              </a:tr>
              <a:tr h="2590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MATH122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77.7%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81.5%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81.1%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81.9%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9927594"/>
                  </a:ext>
                </a:extLst>
              </a:tr>
              <a:tr h="2590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MATH123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64.0%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65.8%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69.7%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62.4%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931910"/>
                  </a:ext>
                </a:extLst>
              </a:tr>
              <a:tr h="2590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MATH136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54.7%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57.7%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59.6%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3973552"/>
                  </a:ext>
                </a:extLst>
              </a:tr>
              <a:tr h="2590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PSYC101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66.1%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76.2%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72.8%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785063"/>
                  </a:ext>
                </a:extLst>
              </a:tr>
              <a:tr h="2590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SOCI111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71.4%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72.6%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76.4%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4602899"/>
                  </a:ext>
                </a:extLst>
              </a:tr>
              <a:tr h="2590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Courses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73.2%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79.2%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81.1%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77.2%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22786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853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944</TotalTime>
  <Words>799</Words>
  <Application>Microsoft Office PowerPoint</Application>
  <PresentationFormat>Widescreen</PresentationFormat>
  <Paragraphs>162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 Narrow</vt:lpstr>
      <vt:lpstr>Calibri</vt:lpstr>
      <vt:lpstr>Calibri Light</vt:lpstr>
      <vt:lpstr>Office Theme</vt:lpstr>
      <vt:lpstr>8-Week Course Initiative at Ivy Tech</vt:lpstr>
      <vt:lpstr>Background</vt:lpstr>
      <vt:lpstr>White Paper Findings</vt:lpstr>
      <vt:lpstr>Benefits of 8-Week Courses</vt:lpstr>
      <vt:lpstr>Intentional Process</vt:lpstr>
      <vt:lpstr>Completion Guides</vt:lpstr>
      <vt:lpstr>Fall 2019 Update</vt:lpstr>
      <vt:lpstr>Fall 2019 Grades</vt:lpstr>
      <vt:lpstr>Gateway Course Pass Rates</vt:lpstr>
      <vt:lpstr>What Our Students Are Telling Us</vt:lpstr>
      <vt:lpstr>Next Steps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Cory Clasemann-Ryan</cp:lastModifiedBy>
  <cp:revision>89</cp:revision>
  <cp:lastPrinted>2016-05-12T17:30:04Z</cp:lastPrinted>
  <dcterms:created xsi:type="dcterms:W3CDTF">2016-05-02T14:01:47Z</dcterms:created>
  <dcterms:modified xsi:type="dcterms:W3CDTF">2020-02-24T20:30:34Z</dcterms:modified>
</cp:coreProperties>
</file>