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9.xml" ContentType="application/vnd.openxmlformats-officedocument.presentationml.notesSlide+xml"/>
  <Default Extension="tiff" ContentType="image/tif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9"/>
  </p:notesMasterIdLst>
  <p:handoutMasterIdLst>
    <p:handoutMasterId r:id="rId20"/>
  </p:handoutMasterIdLst>
  <p:sldIdLst>
    <p:sldId id="266" r:id="rId2"/>
    <p:sldId id="497" r:id="rId3"/>
    <p:sldId id="584" r:id="rId4"/>
    <p:sldId id="585" r:id="rId5"/>
    <p:sldId id="495" r:id="rId6"/>
    <p:sldId id="412" r:id="rId7"/>
    <p:sldId id="414" r:id="rId8"/>
    <p:sldId id="469" r:id="rId9"/>
    <p:sldId id="545" r:id="rId10"/>
    <p:sldId id="571" r:id="rId11"/>
    <p:sldId id="573" r:id="rId12"/>
    <p:sldId id="576" r:id="rId13"/>
    <p:sldId id="577" r:id="rId14"/>
    <p:sldId id="581" r:id="rId15"/>
    <p:sldId id="493" r:id="rId16"/>
    <p:sldId id="451" r:id="rId17"/>
    <p:sldId id="586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5" autoAdjust="0"/>
    <p:restoredTop sz="94647" autoAdjust="0"/>
  </p:normalViewPr>
  <p:slideViewPr>
    <p:cSldViewPr>
      <p:cViewPr varScale="1">
        <p:scale>
          <a:sx n="131" d="100"/>
          <a:sy n="131" d="100"/>
        </p:scale>
        <p:origin x="-24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5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3A2615-FAE2-4B6C-8F42-543DEDA09DF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E717C6-E488-45BD-BD6E-4224FD1B2545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Engineering Assessment </a:t>
          </a:r>
          <a:endParaRPr lang="en-US" dirty="0"/>
        </a:p>
      </dgm:t>
    </dgm:pt>
    <dgm:pt modelId="{FD3798D3-5588-4BF6-B3FA-17644140F181}" type="parTrans" cxnId="{5CBCE7F5-9AC9-4813-A8F6-955646E51335}">
      <dgm:prSet/>
      <dgm:spPr/>
      <dgm:t>
        <a:bodyPr/>
        <a:lstStyle/>
        <a:p>
          <a:endParaRPr lang="en-US"/>
        </a:p>
      </dgm:t>
    </dgm:pt>
    <dgm:pt modelId="{819EB952-5A14-428B-A8B3-28B223CD4B51}" type="sibTrans" cxnId="{5CBCE7F5-9AC9-4813-A8F6-955646E51335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874BA8F7-1C5D-4687-B53B-19BD2DE17DD9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Project purpose &amp;  need</a:t>
          </a:r>
          <a:endParaRPr lang="en-US" dirty="0"/>
        </a:p>
      </dgm:t>
    </dgm:pt>
    <dgm:pt modelId="{EE76E8A4-8DB1-42B5-AC4B-BD7AA17E8A8E}" type="parTrans" cxnId="{3098A04F-B15C-49C3-BDB8-27A58EDC4587}">
      <dgm:prSet/>
      <dgm:spPr/>
      <dgm:t>
        <a:bodyPr/>
        <a:lstStyle/>
        <a:p>
          <a:endParaRPr lang="en-US"/>
        </a:p>
      </dgm:t>
    </dgm:pt>
    <dgm:pt modelId="{5D7F67BC-B64D-4BAE-B5DF-6A6A57FF4703}" type="sibTrans" cxnId="{3098A04F-B15C-49C3-BDB8-27A58EDC4587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4528516C-453A-46BC-B01E-B65A20CFCE9D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develop project alternatives</a:t>
          </a:r>
          <a:endParaRPr lang="en-US" dirty="0"/>
        </a:p>
      </dgm:t>
    </dgm:pt>
    <dgm:pt modelId="{A0085A68-ED12-4EBB-BF8B-84F9419E1A95}" type="parTrans" cxnId="{164F5016-B79C-486B-BCC6-3D45B78911A1}">
      <dgm:prSet/>
      <dgm:spPr/>
      <dgm:t>
        <a:bodyPr/>
        <a:lstStyle/>
        <a:p>
          <a:endParaRPr lang="en-US"/>
        </a:p>
      </dgm:t>
    </dgm:pt>
    <dgm:pt modelId="{623B0138-F767-465B-BF4F-AFAB04FBD282}" type="sibTrans" cxnId="{164F5016-B79C-486B-BCC6-3D45B78911A1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9A4FABB4-AC94-46D3-A930-A1376BF8CA53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Screen project alternatives</a:t>
          </a:r>
          <a:endParaRPr lang="en-US" dirty="0"/>
        </a:p>
      </dgm:t>
    </dgm:pt>
    <dgm:pt modelId="{0CE6018F-3F83-4AC1-BB21-1D8B958C3F9B}" type="parTrans" cxnId="{5E07825B-8BDB-4999-BD76-9377A2BC019E}">
      <dgm:prSet/>
      <dgm:spPr/>
      <dgm:t>
        <a:bodyPr/>
        <a:lstStyle/>
        <a:p>
          <a:endParaRPr lang="en-US"/>
        </a:p>
      </dgm:t>
    </dgm:pt>
    <dgm:pt modelId="{DB71C2E5-8B70-433F-B3C6-814BAB177FFF}" type="sibTrans" cxnId="{5E07825B-8BDB-4999-BD76-9377A2BC019E}">
      <dgm:prSet/>
      <dgm:spPr/>
      <dgm:t>
        <a:bodyPr/>
        <a:lstStyle/>
        <a:p>
          <a:endParaRPr lang="en-US"/>
        </a:p>
      </dgm:t>
    </dgm:pt>
    <dgm:pt modelId="{EBB34009-9C61-40A9-9E6B-F96D0236C823}" type="pres">
      <dgm:prSet presAssocID="{BE3A2615-FAE2-4B6C-8F42-543DEDA09DF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B3C23D-C761-4994-9F17-4A689D638A47}" type="pres">
      <dgm:prSet presAssocID="{C4E717C6-E488-45BD-BD6E-4224FD1B254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69341-B3AF-4AC8-8F47-EB1F9A719FE0}" type="pres">
      <dgm:prSet presAssocID="{819EB952-5A14-428B-A8B3-28B223CD4B51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4ED92EF-1B4E-42E5-86EE-D59F8545D3FE}" type="pres">
      <dgm:prSet presAssocID="{819EB952-5A14-428B-A8B3-28B223CD4B51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7231A24-B32F-4130-8E3B-20976477676A}" type="pres">
      <dgm:prSet presAssocID="{874BA8F7-1C5D-4687-B53B-19BD2DE17DD9}" presName="node" presStyleLbl="node1" presStyleIdx="1" presStyleCnt="4" custLinFactNeighborX="-89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BE390-B54B-4954-A178-E0390F000798}" type="pres">
      <dgm:prSet presAssocID="{5D7F67BC-B64D-4BAE-B5DF-6A6A57FF4703}" presName="sibTrans" presStyleLbl="sibTrans2D1" presStyleIdx="1" presStyleCnt="3"/>
      <dgm:spPr/>
      <dgm:t>
        <a:bodyPr/>
        <a:lstStyle/>
        <a:p>
          <a:endParaRPr lang="en-US"/>
        </a:p>
      </dgm:t>
    </dgm:pt>
    <dgm:pt modelId="{B54E4DCF-02E1-4B58-A01B-694693830AAD}" type="pres">
      <dgm:prSet presAssocID="{5D7F67BC-B64D-4BAE-B5DF-6A6A57FF4703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76F7311-6A30-424F-861B-80B1297B46A3}" type="pres">
      <dgm:prSet presAssocID="{4528516C-453A-46BC-B01E-B65A20CFCE9D}" presName="node" presStyleLbl="node1" presStyleIdx="2" presStyleCnt="4" custLinFactNeighborX="-2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384C6E-0433-4351-9C15-B4872A6378F5}" type="pres">
      <dgm:prSet presAssocID="{623B0138-F767-465B-BF4F-AFAB04FBD282}" presName="sibTrans" presStyleLbl="sibTrans2D1" presStyleIdx="2" presStyleCnt="3"/>
      <dgm:spPr/>
      <dgm:t>
        <a:bodyPr/>
        <a:lstStyle/>
        <a:p>
          <a:endParaRPr lang="en-US"/>
        </a:p>
      </dgm:t>
    </dgm:pt>
    <dgm:pt modelId="{ED914BF2-76A1-4BA4-B645-9CE2342B0215}" type="pres">
      <dgm:prSet presAssocID="{623B0138-F767-465B-BF4F-AFAB04FBD282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4DCAC4EF-3D96-419F-84A9-F0CF4AE03E56}" type="pres">
      <dgm:prSet presAssocID="{9A4FABB4-AC94-46D3-A930-A1376BF8CA53}" presName="node" presStyleLbl="node1" presStyleIdx="3" presStyleCnt="4" custLinFactNeighborX="-327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07825B-8BDB-4999-BD76-9377A2BC019E}" srcId="{BE3A2615-FAE2-4B6C-8F42-543DEDA09DFB}" destId="{9A4FABB4-AC94-46D3-A930-A1376BF8CA53}" srcOrd="3" destOrd="0" parTransId="{0CE6018F-3F83-4AC1-BB21-1D8B958C3F9B}" sibTransId="{DB71C2E5-8B70-433F-B3C6-814BAB177FFF}"/>
    <dgm:cxn modelId="{3098A04F-B15C-49C3-BDB8-27A58EDC4587}" srcId="{BE3A2615-FAE2-4B6C-8F42-543DEDA09DFB}" destId="{874BA8F7-1C5D-4687-B53B-19BD2DE17DD9}" srcOrd="1" destOrd="0" parTransId="{EE76E8A4-8DB1-42B5-AC4B-BD7AA17E8A8E}" sibTransId="{5D7F67BC-B64D-4BAE-B5DF-6A6A57FF4703}"/>
    <dgm:cxn modelId="{164F5016-B79C-486B-BCC6-3D45B78911A1}" srcId="{BE3A2615-FAE2-4B6C-8F42-543DEDA09DFB}" destId="{4528516C-453A-46BC-B01E-B65A20CFCE9D}" srcOrd="2" destOrd="0" parTransId="{A0085A68-ED12-4EBB-BF8B-84F9419E1A95}" sibTransId="{623B0138-F767-465B-BF4F-AFAB04FBD282}"/>
    <dgm:cxn modelId="{A4988D5A-55BF-46C4-A93A-EF1085A6F63E}" type="presOf" srcId="{5D7F67BC-B64D-4BAE-B5DF-6A6A57FF4703}" destId="{B54E4DCF-02E1-4B58-A01B-694693830AAD}" srcOrd="1" destOrd="0" presId="urn:microsoft.com/office/officeart/2005/8/layout/process5"/>
    <dgm:cxn modelId="{9C1714DC-0D69-4F16-9E29-6A48309F2EE6}" type="presOf" srcId="{5D7F67BC-B64D-4BAE-B5DF-6A6A57FF4703}" destId="{A9DBE390-B54B-4954-A178-E0390F000798}" srcOrd="0" destOrd="0" presId="urn:microsoft.com/office/officeart/2005/8/layout/process5"/>
    <dgm:cxn modelId="{0A0B2943-BB1E-4FD9-8ACB-58B8D889C9F7}" type="presOf" srcId="{874BA8F7-1C5D-4687-B53B-19BD2DE17DD9}" destId="{37231A24-B32F-4130-8E3B-20976477676A}" srcOrd="0" destOrd="0" presId="urn:microsoft.com/office/officeart/2005/8/layout/process5"/>
    <dgm:cxn modelId="{5CBCE7F5-9AC9-4813-A8F6-955646E51335}" srcId="{BE3A2615-FAE2-4B6C-8F42-543DEDA09DFB}" destId="{C4E717C6-E488-45BD-BD6E-4224FD1B2545}" srcOrd="0" destOrd="0" parTransId="{FD3798D3-5588-4BF6-B3FA-17644140F181}" sibTransId="{819EB952-5A14-428B-A8B3-28B223CD4B51}"/>
    <dgm:cxn modelId="{7DCE86C5-271B-42C6-8CA0-31E456C53EC0}" type="presOf" srcId="{BE3A2615-FAE2-4B6C-8F42-543DEDA09DFB}" destId="{EBB34009-9C61-40A9-9E6B-F96D0236C823}" srcOrd="0" destOrd="0" presId="urn:microsoft.com/office/officeart/2005/8/layout/process5"/>
    <dgm:cxn modelId="{DC21A60F-F5DC-46A2-83C6-E3ED180CAB4B}" type="presOf" srcId="{C4E717C6-E488-45BD-BD6E-4224FD1B2545}" destId="{E3B3C23D-C761-4994-9F17-4A689D638A47}" srcOrd="0" destOrd="0" presId="urn:microsoft.com/office/officeart/2005/8/layout/process5"/>
    <dgm:cxn modelId="{84596669-EB83-46A7-88BD-62FB7E39D6AC}" type="presOf" srcId="{4528516C-453A-46BC-B01E-B65A20CFCE9D}" destId="{076F7311-6A30-424F-861B-80B1297B46A3}" srcOrd="0" destOrd="0" presId="urn:microsoft.com/office/officeart/2005/8/layout/process5"/>
    <dgm:cxn modelId="{ECD82A0E-3ACD-4E6F-A6D4-5047C2BA170D}" type="presOf" srcId="{623B0138-F767-465B-BF4F-AFAB04FBD282}" destId="{54384C6E-0433-4351-9C15-B4872A6378F5}" srcOrd="0" destOrd="0" presId="urn:microsoft.com/office/officeart/2005/8/layout/process5"/>
    <dgm:cxn modelId="{F4EEC61F-0315-420C-A693-2A79921E938F}" type="presOf" srcId="{819EB952-5A14-428B-A8B3-28B223CD4B51}" destId="{E4069341-B3AF-4AC8-8F47-EB1F9A719FE0}" srcOrd="0" destOrd="0" presId="urn:microsoft.com/office/officeart/2005/8/layout/process5"/>
    <dgm:cxn modelId="{1719313C-1561-4520-9AB1-1BC0EDA45FB2}" type="presOf" srcId="{819EB952-5A14-428B-A8B3-28B223CD4B51}" destId="{04ED92EF-1B4E-42E5-86EE-D59F8545D3FE}" srcOrd="1" destOrd="0" presId="urn:microsoft.com/office/officeart/2005/8/layout/process5"/>
    <dgm:cxn modelId="{286EF11F-BB34-4D86-94CF-54242BC08C9B}" type="presOf" srcId="{623B0138-F767-465B-BF4F-AFAB04FBD282}" destId="{ED914BF2-76A1-4BA4-B645-9CE2342B0215}" srcOrd="1" destOrd="0" presId="urn:microsoft.com/office/officeart/2005/8/layout/process5"/>
    <dgm:cxn modelId="{27D90BE1-BA73-4C45-A246-45CF054A2AEF}" type="presOf" srcId="{9A4FABB4-AC94-46D3-A930-A1376BF8CA53}" destId="{4DCAC4EF-3D96-419F-84A9-F0CF4AE03E56}" srcOrd="0" destOrd="0" presId="urn:microsoft.com/office/officeart/2005/8/layout/process5"/>
    <dgm:cxn modelId="{5FDF7A2A-B9F4-4F01-AF17-82CF58699CC7}" type="presParOf" srcId="{EBB34009-9C61-40A9-9E6B-F96D0236C823}" destId="{E3B3C23D-C761-4994-9F17-4A689D638A47}" srcOrd="0" destOrd="0" presId="urn:microsoft.com/office/officeart/2005/8/layout/process5"/>
    <dgm:cxn modelId="{9C564EF3-6F59-42C5-B655-2462FC904459}" type="presParOf" srcId="{EBB34009-9C61-40A9-9E6B-F96D0236C823}" destId="{E4069341-B3AF-4AC8-8F47-EB1F9A719FE0}" srcOrd="1" destOrd="0" presId="urn:microsoft.com/office/officeart/2005/8/layout/process5"/>
    <dgm:cxn modelId="{6BF68563-45AD-4DE6-A01C-58063CA605E9}" type="presParOf" srcId="{E4069341-B3AF-4AC8-8F47-EB1F9A719FE0}" destId="{04ED92EF-1B4E-42E5-86EE-D59F8545D3FE}" srcOrd="0" destOrd="0" presId="urn:microsoft.com/office/officeart/2005/8/layout/process5"/>
    <dgm:cxn modelId="{B037F394-1D90-4730-994E-C7C60323E127}" type="presParOf" srcId="{EBB34009-9C61-40A9-9E6B-F96D0236C823}" destId="{37231A24-B32F-4130-8E3B-20976477676A}" srcOrd="2" destOrd="0" presId="urn:microsoft.com/office/officeart/2005/8/layout/process5"/>
    <dgm:cxn modelId="{8F770402-F460-4FEC-9B1B-5F9214F3535F}" type="presParOf" srcId="{EBB34009-9C61-40A9-9E6B-F96D0236C823}" destId="{A9DBE390-B54B-4954-A178-E0390F000798}" srcOrd="3" destOrd="0" presId="urn:microsoft.com/office/officeart/2005/8/layout/process5"/>
    <dgm:cxn modelId="{2EF9E5DE-3994-4551-B963-ABCAE74FC91C}" type="presParOf" srcId="{A9DBE390-B54B-4954-A178-E0390F000798}" destId="{B54E4DCF-02E1-4B58-A01B-694693830AAD}" srcOrd="0" destOrd="0" presId="urn:microsoft.com/office/officeart/2005/8/layout/process5"/>
    <dgm:cxn modelId="{C970D8DA-4DD5-461D-B3C2-843DEA9780ED}" type="presParOf" srcId="{EBB34009-9C61-40A9-9E6B-F96D0236C823}" destId="{076F7311-6A30-424F-861B-80B1297B46A3}" srcOrd="4" destOrd="0" presId="urn:microsoft.com/office/officeart/2005/8/layout/process5"/>
    <dgm:cxn modelId="{0B55EB7F-77DD-40DA-B17B-817D5132B1D0}" type="presParOf" srcId="{EBB34009-9C61-40A9-9E6B-F96D0236C823}" destId="{54384C6E-0433-4351-9C15-B4872A6378F5}" srcOrd="5" destOrd="0" presId="urn:microsoft.com/office/officeart/2005/8/layout/process5"/>
    <dgm:cxn modelId="{B8759809-5D7D-49F0-B761-BC6E5D5E5F94}" type="presParOf" srcId="{54384C6E-0433-4351-9C15-B4872A6378F5}" destId="{ED914BF2-76A1-4BA4-B645-9CE2342B0215}" srcOrd="0" destOrd="0" presId="urn:microsoft.com/office/officeart/2005/8/layout/process5"/>
    <dgm:cxn modelId="{474DF4D6-A926-4E5D-82F0-45B4F144B863}" type="presParOf" srcId="{EBB34009-9C61-40A9-9E6B-F96D0236C823}" destId="{4DCAC4EF-3D96-419F-84A9-F0CF4AE03E56}" srcOrd="6" destOrd="0" presId="urn:microsoft.com/office/officeart/2005/8/layout/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3A2615-FAE2-4B6C-8F42-543DEDA09DF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E717C6-E488-45BD-BD6E-4224FD1B2545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000" dirty="0" smtClean="0"/>
            <a:t>Release environmental document and preliminary design</a:t>
          </a:r>
          <a:endParaRPr lang="en-US" sz="1000" dirty="0"/>
        </a:p>
      </dgm:t>
    </dgm:pt>
    <dgm:pt modelId="{FD3798D3-5588-4BF6-B3FA-17644140F181}" type="parTrans" cxnId="{5CBCE7F5-9AC9-4813-A8F6-955646E51335}">
      <dgm:prSet/>
      <dgm:spPr/>
      <dgm:t>
        <a:bodyPr/>
        <a:lstStyle/>
        <a:p>
          <a:endParaRPr lang="en-US"/>
        </a:p>
      </dgm:t>
    </dgm:pt>
    <dgm:pt modelId="{819EB952-5A14-428B-A8B3-28B223CD4B51}" type="sibTrans" cxnId="{5CBCE7F5-9AC9-4813-A8F6-955646E51335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874BA8F7-1C5D-4687-B53B-19BD2DE17DD9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 Public Hearing to solicit public comment </a:t>
          </a:r>
          <a:endParaRPr lang="en-US" sz="1000" dirty="0"/>
        </a:p>
      </dgm:t>
    </dgm:pt>
    <dgm:pt modelId="{EE76E8A4-8DB1-42B5-AC4B-BD7AA17E8A8E}" type="parTrans" cxnId="{3098A04F-B15C-49C3-BDB8-27A58EDC4587}">
      <dgm:prSet/>
      <dgm:spPr/>
      <dgm:t>
        <a:bodyPr/>
        <a:lstStyle/>
        <a:p>
          <a:endParaRPr lang="en-US"/>
        </a:p>
      </dgm:t>
    </dgm:pt>
    <dgm:pt modelId="{5D7F67BC-B64D-4BAE-B5DF-6A6A57FF4703}" type="sibTrans" cxnId="{3098A04F-B15C-49C3-BDB8-27A58EDC4587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F37E401F-BEA7-4C06-9467-D9868D0B8E4B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spc="-20" baseline="0" dirty="0" smtClean="0"/>
            <a:t>Finalize design &amp; environmental document</a:t>
          </a:r>
          <a:endParaRPr lang="en-US" sz="1200" spc="-20" baseline="0" dirty="0"/>
        </a:p>
      </dgm:t>
    </dgm:pt>
    <dgm:pt modelId="{753B5655-441F-4C85-9EA5-89D89F2346BB}" type="parTrans" cxnId="{8D37CA97-D0A0-4B43-B9D4-2057223D70BE}">
      <dgm:prSet/>
      <dgm:spPr/>
      <dgm:t>
        <a:bodyPr/>
        <a:lstStyle/>
        <a:p>
          <a:endParaRPr lang="en-US"/>
        </a:p>
      </dgm:t>
    </dgm:pt>
    <dgm:pt modelId="{CDAA59DF-0140-431C-A4D5-892F1DF98DDF}" type="sibTrans" cxnId="{8D37CA97-D0A0-4B43-B9D4-2057223D70BE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744E2065-E961-4342-88CB-00798D6FD874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Real estate acquisition activities  clear r/w</a:t>
          </a:r>
          <a:endParaRPr lang="en-US" sz="1200" dirty="0"/>
        </a:p>
      </dgm:t>
    </dgm:pt>
    <dgm:pt modelId="{4BA4F612-FB17-4629-A86B-A99532FC44AD}" type="parTrans" cxnId="{D5A70B02-3F81-4703-BA57-91F2F74DF165}">
      <dgm:prSet/>
      <dgm:spPr/>
      <dgm:t>
        <a:bodyPr/>
        <a:lstStyle/>
        <a:p>
          <a:endParaRPr lang="en-US"/>
        </a:p>
      </dgm:t>
    </dgm:pt>
    <dgm:pt modelId="{B19420DE-C13E-4B8D-9277-83D9BB622C69}" type="sibTrans" cxnId="{D5A70B02-3F81-4703-BA57-91F2F74DF165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A4377A7B-6ABF-4D12-8BAB-ECDBCAD2F526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Construction   </a:t>
          </a:r>
          <a:endParaRPr lang="en-US" sz="1200" dirty="0"/>
        </a:p>
      </dgm:t>
    </dgm:pt>
    <dgm:pt modelId="{2765EBB3-C9BF-48B5-A84E-2A81B69275AF}" type="parTrans" cxnId="{73DF6CAA-475F-46AC-AF33-BD9A93FC69FA}">
      <dgm:prSet/>
      <dgm:spPr/>
      <dgm:t>
        <a:bodyPr/>
        <a:lstStyle/>
        <a:p>
          <a:endParaRPr lang="en-US"/>
        </a:p>
      </dgm:t>
    </dgm:pt>
    <dgm:pt modelId="{0E3BF46B-EF1B-4D9A-B01A-A0EB49995775}" type="sibTrans" cxnId="{73DF6CAA-475F-46AC-AF33-BD9A93FC69FA}">
      <dgm:prSet/>
      <dgm:spPr/>
      <dgm:t>
        <a:bodyPr/>
        <a:lstStyle/>
        <a:p>
          <a:endParaRPr lang="en-US"/>
        </a:p>
      </dgm:t>
    </dgm:pt>
    <dgm:pt modelId="{EBB34009-9C61-40A9-9E6B-F96D0236C823}" type="pres">
      <dgm:prSet presAssocID="{BE3A2615-FAE2-4B6C-8F42-543DEDA09DF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B3C23D-C761-4994-9F17-4A689D638A47}" type="pres">
      <dgm:prSet presAssocID="{C4E717C6-E488-45BD-BD6E-4224FD1B254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69341-B3AF-4AC8-8F47-EB1F9A719FE0}" type="pres">
      <dgm:prSet presAssocID="{819EB952-5A14-428B-A8B3-28B223CD4B51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4ED92EF-1B4E-42E5-86EE-D59F8545D3FE}" type="pres">
      <dgm:prSet presAssocID="{819EB952-5A14-428B-A8B3-28B223CD4B51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37231A24-B32F-4130-8E3B-20976477676A}" type="pres">
      <dgm:prSet presAssocID="{874BA8F7-1C5D-4687-B53B-19BD2DE17DD9}" presName="node" presStyleLbl="node1" presStyleIdx="1" presStyleCnt="5" custLinFactNeighborX="-13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BE390-B54B-4954-A178-E0390F000798}" type="pres">
      <dgm:prSet presAssocID="{5D7F67BC-B64D-4BAE-B5DF-6A6A57FF470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B54E4DCF-02E1-4B58-A01B-694693830AAD}" type="pres">
      <dgm:prSet presAssocID="{5D7F67BC-B64D-4BAE-B5DF-6A6A57FF4703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4AFF89BE-F819-492D-AE1F-1CC55FAABD12}" type="pres">
      <dgm:prSet presAssocID="{F37E401F-BEA7-4C06-9467-D9868D0B8E4B}" presName="node" presStyleLbl="node1" presStyleIdx="2" presStyleCnt="5" custLinFactNeighborX="-25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68AA4-FA44-4646-8DBE-2907180FB588}" type="pres">
      <dgm:prSet presAssocID="{CDAA59DF-0140-431C-A4D5-892F1DF98DDF}" presName="sibTrans" presStyleLbl="sibTrans2D1" presStyleIdx="2" presStyleCnt="4"/>
      <dgm:spPr/>
      <dgm:t>
        <a:bodyPr/>
        <a:lstStyle/>
        <a:p>
          <a:endParaRPr lang="en-US"/>
        </a:p>
      </dgm:t>
    </dgm:pt>
    <dgm:pt modelId="{D781E17B-C3A9-443B-A518-9944F670F74A}" type="pres">
      <dgm:prSet presAssocID="{CDAA59DF-0140-431C-A4D5-892F1DF98DDF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6B0B18CE-EE15-4CEC-9821-8D51EFB8BACE}" type="pres">
      <dgm:prSet presAssocID="{744E2065-E961-4342-88CB-00798D6FD874}" presName="node" presStyleLbl="node1" presStyleIdx="3" presStyleCnt="5" custLinFactNeighborX="-349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6FC09E-B7ED-4A13-B11A-1E2441F8B660}" type="pres">
      <dgm:prSet presAssocID="{B19420DE-C13E-4B8D-9277-83D9BB622C6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A608F8B-18FB-49AE-BCAE-17749FCB415D}" type="pres">
      <dgm:prSet presAssocID="{B19420DE-C13E-4B8D-9277-83D9BB622C6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97C32940-0CEA-4559-AA19-FE7276BB8C9F}" type="pres">
      <dgm:prSet presAssocID="{A4377A7B-6ABF-4D12-8BAB-ECDBCAD2F526}" presName="node" presStyleLbl="node1" presStyleIdx="4" presStyleCnt="5" custLinFactNeighborX="-478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2F4B74-A7D2-4DBE-B1C2-6C62520CC99A}" type="presOf" srcId="{5D7F67BC-B64D-4BAE-B5DF-6A6A57FF4703}" destId="{B54E4DCF-02E1-4B58-A01B-694693830AAD}" srcOrd="1" destOrd="0" presId="urn:microsoft.com/office/officeart/2005/8/layout/process5"/>
    <dgm:cxn modelId="{3198933A-D914-48A7-AF96-86F882996E58}" type="presOf" srcId="{819EB952-5A14-428B-A8B3-28B223CD4B51}" destId="{E4069341-B3AF-4AC8-8F47-EB1F9A719FE0}" srcOrd="0" destOrd="0" presId="urn:microsoft.com/office/officeart/2005/8/layout/process5"/>
    <dgm:cxn modelId="{8D37CA97-D0A0-4B43-B9D4-2057223D70BE}" srcId="{BE3A2615-FAE2-4B6C-8F42-543DEDA09DFB}" destId="{F37E401F-BEA7-4C06-9467-D9868D0B8E4B}" srcOrd="2" destOrd="0" parTransId="{753B5655-441F-4C85-9EA5-89D89F2346BB}" sibTransId="{CDAA59DF-0140-431C-A4D5-892F1DF98DDF}"/>
    <dgm:cxn modelId="{D5A70B02-3F81-4703-BA57-91F2F74DF165}" srcId="{BE3A2615-FAE2-4B6C-8F42-543DEDA09DFB}" destId="{744E2065-E961-4342-88CB-00798D6FD874}" srcOrd="3" destOrd="0" parTransId="{4BA4F612-FB17-4629-A86B-A99532FC44AD}" sibTransId="{B19420DE-C13E-4B8D-9277-83D9BB622C69}"/>
    <dgm:cxn modelId="{82276A8F-FAD5-43BC-87FC-D8F44D27C6B7}" type="presOf" srcId="{F37E401F-BEA7-4C06-9467-D9868D0B8E4B}" destId="{4AFF89BE-F819-492D-AE1F-1CC55FAABD12}" srcOrd="0" destOrd="0" presId="urn:microsoft.com/office/officeart/2005/8/layout/process5"/>
    <dgm:cxn modelId="{73DF6CAA-475F-46AC-AF33-BD9A93FC69FA}" srcId="{BE3A2615-FAE2-4B6C-8F42-543DEDA09DFB}" destId="{A4377A7B-6ABF-4D12-8BAB-ECDBCAD2F526}" srcOrd="4" destOrd="0" parTransId="{2765EBB3-C9BF-48B5-A84E-2A81B69275AF}" sibTransId="{0E3BF46B-EF1B-4D9A-B01A-A0EB49995775}"/>
    <dgm:cxn modelId="{3098A04F-B15C-49C3-BDB8-27A58EDC4587}" srcId="{BE3A2615-FAE2-4B6C-8F42-543DEDA09DFB}" destId="{874BA8F7-1C5D-4687-B53B-19BD2DE17DD9}" srcOrd="1" destOrd="0" parTransId="{EE76E8A4-8DB1-42B5-AC4B-BD7AA17E8A8E}" sibTransId="{5D7F67BC-B64D-4BAE-B5DF-6A6A57FF4703}"/>
    <dgm:cxn modelId="{521584A5-F7FF-42A3-AA28-701623B37B77}" type="presOf" srcId="{CDAA59DF-0140-431C-A4D5-892F1DF98DDF}" destId="{D781E17B-C3A9-443B-A518-9944F670F74A}" srcOrd="1" destOrd="0" presId="urn:microsoft.com/office/officeart/2005/8/layout/process5"/>
    <dgm:cxn modelId="{3115DB6F-C2E5-4CB5-9DF9-90796317EE3A}" type="presOf" srcId="{B19420DE-C13E-4B8D-9277-83D9BB622C69}" destId="{4A608F8B-18FB-49AE-BCAE-17749FCB415D}" srcOrd="1" destOrd="0" presId="urn:microsoft.com/office/officeart/2005/8/layout/process5"/>
    <dgm:cxn modelId="{604B3343-D3BA-4530-AFBF-EAF34012D01A}" type="presOf" srcId="{B19420DE-C13E-4B8D-9277-83D9BB622C69}" destId="{206FC09E-B7ED-4A13-B11A-1E2441F8B660}" srcOrd="0" destOrd="0" presId="urn:microsoft.com/office/officeart/2005/8/layout/process5"/>
    <dgm:cxn modelId="{3AE6E8B7-6AF9-4E00-958A-8F8C45B7DA68}" type="presOf" srcId="{A4377A7B-6ABF-4D12-8BAB-ECDBCAD2F526}" destId="{97C32940-0CEA-4559-AA19-FE7276BB8C9F}" srcOrd="0" destOrd="0" presId="urn:microsoft.com/office/officeart/2005/8/layout/process5"/>
    <dgm:cxn modelId="{1B51AA83-814C-4ACF-BD85-0FE13615A3BA}" type="presOf" srcId="{C4E717C6-E488-45BD-BD6E-4224FD1B2545}" destId="{E3B3C23D-C761-4994-9F17-4A689D638A47}" srcOrd="0" destOrd="0" presId="urn:microsoft.com/office/officeart/2005/8/layout/process5"/>
    <dgm:cxn modelId="{31E2CFF3-A0E0-4A5C-86D9-4A85BB6E110A}" type="presOf" srcId="{CDAA59DF-0140-431C-A4D5-892F1DF98DDF}" destId="{7DD68AA4-FA44-4646-8DBE-2907180FB588}" srcOrd="0" destOrd="0" presId="urn:microsoft.com/office/officeart/2005/8/layout/process5"/>
    <dgm:cxn modelId="{5CBCE7F5-9AC9-4813-A8F6-955646E51335}" srcId="{BE3A2615-FAE2-4B6C-8F42-543DEDA09DFB}" destId="{C4E717C6-E488-45BD-BD6E-4224FD1B2545}" srcOrd="0" destOrd="0" parTransId="{FD3798D3-5588-4BF6-B3FA-17644140F181}" sibTransId="{819EB952-5A14-428B-A8B3-28B223CD4B51}"/>
    <dgm:cxn modelId="{D2BBD616-B195-4419-8047-A4F87EC3145F}" type="presOf" srcId="{BE3A2615-FAE2-4B6C-8F42-543DEDA09DFB}" destId="{EBB34009-9C61-40A9-9E6B-F96D0236C823}" srcOrd="0" destOrd="0" presId="urn:microsoft.com/office/officeart/2005/8/layout/process5"/>
    <dgm:cxn modelId="{9A20CCCC-A477-4AE0-9EDF-DFDF81383CAF}" type="presOf" srcId="{819EB952-5A14-428B-A8B3-28B223CD4B51}" destId="{04ED92EF-1B4E-42E5-86EE-D59F8545D3FE}" srcOrd="1" destOrd="0" presId="urn:microsoft.com/office/officeart/2005/8/layout/process5"/>
    <dgm:cxn modelId="{E881F551-22AB-4743-A451-3544391AF113}" type="presOf" srcId="{744E2065-E961-4342-88CB-00798D6FD874}" destId="{6B0B18CE-EE15-4CEC-9821-8D51EFB8BACE}" srcOrd="0" destOrd="0" presId="urn:microsoft.com/office/officeart/2005/8/layout/process5"/>
    <dgm:cxn modelId="{BA8031D6-24AB-4017-B384-B0342B06B9AC}" type="presOf" srcId="{874BA8F7-1C5D-4687-B53B-19BD2DE17DD9}" destId="{37231A24-B32F-4130-8E3B-20976477676A}" srcOrd="0" destOrd="0" presId="urn:microsoft.com/office/officeart/2005/8/layout/process5"/>
    <dgm:cxn modelId="{7F40B36C-96EA-423E-AD27-C60AA87A5516}" type="presOf" srcId="{5D7F67BC-B64D-4BAE-B5DF-6A6A57FF4703}" destId="{A9DBE390-B54B-4954-A178-E0390F000798}" srcOrd="0" destOrd="0" presId="urn:microsoft.com/office/officeart/2005/8/layout/process5"/>
    <dgm:cxn modelId="{BB209923-8F96-4818-8875-A84B7925331C}" type="presParOf" srcId="{EBB34009-9C61-40A9-9E6B-F96D0236C823}" destId="{E3B3C23D-C761-4994-9F17-4A689D638A47}" srcOrd="0" destOrd="0" presId="urn:microsoft.com/office/officeart/2005/8/layout/process5"/>
    <dgm:cxn modelId="{8B266C54-9F9A-48F2-8509-B6DB8D28D950}" type="presParOf" srcId="{EBB34009-9C61-40A9-9E6B-F96D0236C823}" destId="{E4069341-B3AF-4AC8-8F47-EB1F9A719FE0}" srcOrd="1" destOrd="0" presId="urn:microsoft.com/office/officeart/2005/8/layout/process5"/>
    <dgm:cxn modelId="{3AB80D0B-2503-4F17-8B78-26F553346DEF}" type="presParOf" srcId="{E4069341-B3AF-4AC8-8F47-EB1F9A719FE0}" destId="{04ED92EF-1B4E-42E5-86EE-D59F8545D3FE}" srcOrd="0" destOrd="0" presId="urn:microsoft.com/office/officeart/2005/8/layout/process5"/>
    <dgm:cxn modelId="{F5CD5831-32A1-4532-9BC0-ABA159751992}" type="presParOf" srcId="{EBB34009-9C61-40A9-9E6B-F96D0236C823}" destId="{37231A24-B32F-4130-8E3B-20976477676A}" srcOrd="2" destOrd="0" presId="urn:microsoft.com/office/officeart/2005/8/layout/process5"/>
    <dgm:cxn modelId="{4AC2AA65-0DCC-4A8D-98AC-5256F895D0B9}" type="presParOf" srcId="{EBB34009-9C61-40A9-9E6B-F96D0236C823}" destId="{A9DBE390-B54B-4954-A178-E0390F000798}" srcOrd="3" destOrd="0" presId="urn:microsoft.com/office/officeart/2005/8/layout/process5"/>
    <dgm:cxn modelId="{695E32D0-5B9C-46EF-AC45-72FDD2634DD5}" type="presParOf" srcId="{A9DBE390-B54B-4954-A178-E0390F000798}" destId="{B54E4DCF-02E1-4B58-A01B-694693830AAD}" srcOrd="0" destOrd="0" presId="urn:microsoft.com/office/officeart/2005/8/layout/process5"/>
    <dgm:cxn modelId="{701B909F-3F3E-4E43-941A-7383CBE89E78}" type="presParOf" srcId="{EBB34009-9C61-40A9-9E6B-F96D0236C823}" destId="{4AFF89BE-F819-492D-AE1F-1CC55FAABD12}" srcOrd="4" destOrd="0" presId="urn:microsoft.com/office/officeart/2005/8/layout/process5"/>
    <dgm:cxn modelId="{D0E189BA-ECED-47B9-86A9-3F90F36F399A}" type="presParOf" srcId="{EBB34009-9C61-40A9-9E6B-F96D0236C823}" destId="{7DD68AA4-FA44-4646-8DBE-2907180FB588}" srcOrd="5" destOrd="0" presId="urn:microsoft.com/office/officeart/2005/8/layout/process5"/>
    <dgm:cxn modelId="{9546E8BA-C26D-45CC-918F-9D9B6F8F7EDB}" type="presParOf" srcId="{7DD68AA4-FA44-4646-8DBE-2907180FB588}" destId="{D781E17B-C3A9-443B-A518-9944F670F74A}" srcOrd="0" destOrd="0" presId="urn:microsoft.com/office/officeart/2005/8/layout/process5"/>
    <dgm:cxn modelId="{C34381F9-D75B-4368-90B3-F0364B9BFD5D}" type="presParOf" srcId="{EBB34009-9C61-40A9-9E6B-F96D0236C823}" destId="{6B0B18CE-EE15-4CEC-9821-8D51EFB8BACE}" srcOrd="6" destOrd="0" presId="urn:microsoft.com/office/officeart/2005/8/layout/process5"/>
    <dgm:cxn modelId="{E9C3C140-0BBA-45CB-9FEB-C4513567041F}" type="presParOf" srcId="{EBB34009-9C61-40A9-9E6B-F96D0236C823}" destId="{206FC09E-B7ED-4A13-B11A-1E2441F8B660}" srcOrd="7" destOrd="0" presId="urn:microsoft.com/office/officeart/2005/8/layout/process5"/>
    <dgm:cxn modelId="{4A4BDF87-E7B3-43E1-B974-6059964CB34E}" type="presParOf" srcId="{206FC09E-B7ED-4A13-B11A-1E2441F8B660}" destId="{4A608F8B-18FB-49AE-BCAE-17749FCB415D}" srcOrd="0" destOrd="0" presId="urn:microsoft.com/office/officeart/2005/8/layout/process5"/>
    <dgm:cxn modelId="{285E6911-FE15-4588-A646-6148FAA653CD}" type="presParOf" srcId="{EBB34009-9C61-40A9-9E6B-F96D0236C823}" destId="{97C32940-0CEA-4559-AA19-FE7276BB8C9F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B3C23D-C761-4994-9F17-4A689D638A47}">
      <dsp:nvSpPr>
        <dsp:cNvPr id="0" name=""/>
        <dsp:cNvSpPr/>
      </dsp:nvSpPr>
      <dsp:spPr>
        <a:xfrm>
          <a:off x="2511" y="432577"/>
          <a:ext cx="1098072" cy="658843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Engineering Assessment </a:t>
          </a:r>
          <a:endParaRPr lang="en-US" sz="1200" kern="1200" dirty="0"/>
        </a:p>
      </dsp:txBody>
      <dsp:txXfrm>
        <a:off x="2511" y="432577"/>
        <a:ext cx="1098072" cy="658843"/>
      </dsp:txXfrm>
    </dsp:sp>
    <dsp:sp modelId="{E4069341-B3AF-4AC8-8F47-EB1F9A719FE0}">
      <dsp:nvSpPr>
        <dsp:cNvPr id="0" name=""/>
        <dsp:cNvSpPr/>
      </dsp:nvSpPr>
      <dsp:spPr>
        <a:xfrm>
          <a:off x="1175680" y="625838"/>
          <a:ext cx="180913" cy="272321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1175680" y="625838"/>
        <a:ext cx="180913" cy="272321"/>
      </dsp:txXfrm>
    </dsp:sp>
    <dsp:sp modelId="{37231A24-B32F-4130-8E3B-20976477676A}">
      <dsp:nvSpPr>
        <dsp:cNvPr id="0" name=""/>
        <dsp:cNvSpPr/>
      </dsp:nvSpPr>
      <dsp:spPr>
        <a:xfrm>
          <a:off x="1441930" y="432577"/>
          <a:ext cx="1098072" cy="658843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Project purpose &amp;  need</a:t>
          </a:r>
          <a:endParaRPr lang="en-US" sz="1200" kern="1200" dirty="0"/>
        </a:p>
      </dsp:txBody>
      <dsp:txXfrm>
        <a:off x="1441930" y="432577"/>
        <a:ext cx="1098072" cy="658843"/>
      </dsp:txXfrm>
    </dsp:sp>
    <dsp:sp modelId="{A9DBE390-B54B-4954-A178-E0390F000798}">
      <dsp:nvSpPr>
        <dsp:cNvPr id="0" name=""/>
        <dsp:cNvSpPr/>
      </dsp:nvSpPr>
      <dsp:spPr>
        <a:xfrm>
          <a:off x="2609852" y="625838"/>
          <a:ext cx="168273" cy="272321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2609852" y="625838"/>
        <a:ext cx="168273" cy="272321"/>
      </dsp:txXfrm>
    </dsp:sp>
    <dsp:sp modelId="{076F7311-6A30-424F-861B-80B1297B46A3}">
      <dsp:nvSpPr>
        <dsp:cNvPr id="0" name=""/>
        <dsp:cNvSpPr/>
      </dsp:nvSpPr>
      <dsp:spPr>
        <a:xfrm>
          <a:off x="2857500" y="432577"/>
          <a:ext cx="1098072" cy="658843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develop project alternatives</a:t>
          </a:r>
          <a:endParaRPr lang="en-US" sz="1200" kern="1200" dirty="0"/>
        </a:p>
      </dsp:txBody>
      <dsp:txXfrm>
        <a:off x="2857500" y="432577"/>
        <a:ext cx="1098072" cy="658843"/>
      </dsp:txXfrm>
    </dsp:sp>
    <dsp:sp modelId="{54384C6E-0433-4351-9C15-B4872A6378F5}">
      <dsp:nvSpPr>
        <dsp:cNvPr id="0" name=""/>
        <dsp:cNvSpPr/>
      </dsp:nvSpPr>
      <dsp:spPr>
        <a:xfrm>
          <a:off x="4021336" y="625838"/>
          <a:ext cx="158431" cy="272321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4021336" y="625838"/>
        <a:ext cx="158431" cy="272321"/>
      </dsp:txXfrm>
    </dsp:sp>
    <dsp:sp modelId="{4DCAC4EF-3D96-419F-84A9-F0CF4AE03E56}">
      <dsp:nvSpPr>
        <dsp:cNvPr id="0" name=""/>
        <dsp:cNvSpPr/>
      </dsp:nvSpPr>
      <dsp:spPr>
        <a:xfrm>
          <a:off x="4254500" y="432577"/>
          <a:ext cx="1098072" cy="658843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Screen project alternatives</a:t>
          </a:r>
          <a:endParaRPr lang="en-US" sz="1200" kern="1200" dirty="0"/>
        </a:p>
      </dsp:txBody>
      <dsp:txXfrm>
        <a:off x="4254500" y="432577"/>
        <a:ext cx="1098072" cy="65884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B3C23D-C761-4994-9F17-4A689D638A47}">
      <dsp:nvSpPr>
        <dsp:cNvPr id="0" name=""/>
        <dsp:cNvSpPr/>
      </dsp:nvSpPr>
      <dsp:spPr>
        <a:xfrm>
          <a:off x="3571" y="429815"/>
          <a:ext cx="1107281" cy="664368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Release environmental document and preliminary design</a:t>
          </a:r>
          <a:endParaRPr lang="en-US" sz="1000" kern="1200" dirty="0"/>
        </a:p>
      </dsp:txBody>
      <dsp:txXfrm>
        <a:off x="3571" y="429815"/>
        <a:ext cx="1107281" cy="664368"/>
      </dsp:txXfrm>
    </dsp:sp>
    <dsp:sp modelId="{E4069341-B3AF-4AC8-8F47-EB1F9A719FE0}">
      <dsp:nvSpPr>
        <dsp:cNvPr id="0" name=""/>
        <dsp:cNvSpPr/>
      </dsp:nvSpPr>
      <dsp:spPr>
        <a:xfrm>
          <a:off x="1176075" y="624696"/>
          <a:ext cx="157125" cy="27460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1176075" y="624696"/>
        <a:ext cx="157125" cy="274605"/>
      </dsp:txXfrm>
    </dsp:sp>
    <dsp:sp modelId="{37231A24-B32F-4130-8E3B-20976477676A}">
      <dsp:nvSpPr>
        <dsp:cNvPr id="0" name=""/>
        <dsp:cNvSpPr/>
      </dsp:nvSpPr>
      <dsp:spPr>
        <a:xfrm>
          <a:off x="1407316" y="429815"/>
          <a:ext cx="1107281" cy="664368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Public Hearing to solicit public comment </a:t>
          </a:r>
          <a:endParaRPr lang="en-US" sz="1000" kern="1200" dirty="0"/>
        </a:p>
      </dsp:txBody>
      <dsp:txXfrm>
        <a:off x="1407316" y="429815"/>
        <a:ext cx="1107281" cy="664368"/>
      </dsp:txXfrm>
    </dsp:sp>
    <dsp:sp modelId="{A9DBE390-B54B-4954-A178-E0390F000798}">
      <dsp:nvSpPr>
        <dsp:cNvPr id="0" name=""/>
        <dsp:cNvSpPr/>
      </dsp:nvSpPr>
      <dsp:spPr>
        <a:xfrm>
          <a:off x="2581654" y="624696"/>
          <a:ext cx="161544" cy="27460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2581654" y="624696"/>
        <a:ext cx="161544" cy="274605"/>
      </dsp:txXfrm>
    </dsp:sp>
    <dsp:sp modelId="{4AFF89BE-F819-492D-AE1F-1CC55FAABD12}">
      <dsp:nvSpPr>
        <dsp:cNvPr id="0" name=""/>
        <dsp:cNvSpPr/>
      </dsp:nvSpPr>
      <dsp:spPr>
        <a:xfrm>
          <a:off x="2819399" y="429815"/>
          <a:ext cx="1107281" cy="664368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pc="-20" baseline="0" dirty="0" smtClean="0"/>
            <a:t>Finalize design &amp; environmental document</a:t>
          </a:r>
          <a:endParaRPr lang="en-US" sz="1200" kern="1200" spc="-20" baseline="0" dirty="0"/>
        </a:p>
      </dsp:txBody>
      <dsp:txXfrm>
        <a:off x="2819399" y="429815"/>
        <a:ext cx="1107281" cy="664368"/>
      </dsp:txXfrm>
    </dsp:sp>
    <dsp:sp modelId="{7DD68AA4-FA44-4646-8DBE-2907180FB588}">
      <dsp:nvSpPr>
        <dsp:cNvPr id="0" name=""/>
        <dsp:cNvSpPr/>
      </dsp:nvSpPr>
      <dsp:spPr>
        <a:xfrm>
          <a:off x="4001595" y="624696"/>
          <a:ext cx="180476" cy="27460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4001595" y="624696"/>
        <a:ext cx="180476" cy="274605"/>
      </dsp:txXfrm>
    </dsp:sp>
    <dsp:sp modelId="{6B0B18CE-EE15-4CEC-9821-8D51EFB8BACE}">
      <dsp:nvSpPr>
        <dsp:cNvPr id="0" name=""/>
        <dsp:cNvSpPr/>
      </dsp:nvSpPr>
      <dsp:spPr>
        <a:xfrm>
          <a:off x="4267202" y="429815"/>
          <a:ext cx="1107281" cy="664368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Real estate acquisition activities  clear r/w</a:t>
          </a:r>
          <a:endParaRPr lang="en-US" sz="1200" kern="1200" dirty="0"/>
        </a:p>
      </dsp:txBody>
      <dsp:txXfrm>
        <a:off x="4267202" y="429815"/>
        <a:ext cx="1107281" cy="664368"/>
      </dsp:txXfrm>
    </dsp:sp>
    <dsp:sp modelId="{206FC09E-B7ED-4A13-B11A-1E2441F8B660}">
      <dsp:nvSpPr>
        <dsp:cNvPr id="0" name=""/>
        <dsp:cNvSpPr/>
      </dsp:nvSpPr>
      <dsp:spPr>
        <a:xfrm>
          <a:off x="5440492" y="624696"/>
          <a:ext cx="159021" cy="274605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5440492" y="624696"/>
        <a:ext cx="159021" cy="274605"/>
      </dsp:txXfrm>
    </dsp:sp>
    <dsp:sp modelId="{97C32940-0CEA-4559-AA19-FE7276BB8C9F}">
      <dsp:nvSpPr>
        <dsp:cNvPr id="0" name=""/>
        <dsp:cNvSpPr/>
      </dsp:nvSpPr>
      <dsp:spPr>
        <a:xfrm>
          <a:off x="5674523" y="429815"/>
          <a:ext cx="1107281" cy="664368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Construction   </a:t>
          </a:r>
          <a:endParaRPr lang="en-US" sz="1200" kern="1200" dirty="0"/>
        </a:p>
      </dsp:txBody>
      <dsp:txXfrm>
        <a:off x="5674523" y="429815"/>
        <a:ext cx="1107281" cy="664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65" tIns="45832" rIns="91665" bIns="45832" numCol="1" anchor="t" anchorCtr="0" compatLnSpc="1">
            <a:prstTxWarp prst="textNoShape">
              <a:avLst/>
            </a:prstTxWarp>
          </a:bodyPr>
          <a:lstStyle>
            <a:lvl1pPr defTabSz="88106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65" tIns="45832" rIns="91665" bIns="45832" numCol="1" anchor="t" anchorCtr="0" compatLnSpc="1">
            <a:prstTxWarp prst="textNoShape">
              <a:avLst/>
            </a:prstTxWarp>
          </a:bodyPr>
          <a:lstStyle>
            <a:lvl1pPr algn="r" defTabSz="881063" eaLnBrk="0" hangingPunct="0">
              <a:defRPr sz="1200"/>
            </a:lvl1pPr>
          </a:lstStyle>
          <a:p>
            <a:fld id="{CA6B0F5D-CEDE-4B0D-9E48-7583D14D6717}" type="datetimeFigureOut">
              <a:rPr lang="en-US"/>
              <a:pPr/>
              <a:t>9/27/2012</a:t>
            </a:fld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65" tIns="45832" rIns="91665" bIns="45832" numCol="1" anchor="b" anchorCtr="0" compatLnSpc="1">
            <a:prstTxWarp prst="textNoShape">
              <a:avLst/>
            </a:prstTxWarp>
          </a:bodyPr>
          <a:lstStyle>
            <a:lvl1pPr defTabSz="881063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65" tIns="45832" rIns="91665" bIns="45832" numCol="1" anchor="b" anchorCtr="0" compatLnSpc="1">
            <a:prstTxWarp prst="textNoShape">
              <a:avLst/>
            </a:prstTxWarp>
          </a:bodyPr>
          <a:lstStyle>
            <a:lvl1pPr algn="r" defTabSz="881063" eaLnBrk="0" hangingPunct="0">
              <a:defRPr sz="1200"/>
            </a:lvl1pPr>
          </a:lstStyle>
          <a:p>
            <a:fld id="{960FF6C4-4B93-4D48-A166-0A30597A789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65" tIns="45832" rIns="91665" bIns="45832" numCol="1" anchor="t" anchorCtr="0" compatLnSpc="1">
            <a:prstTxWarp prst="textNoShape">
              <a:avLst/>
            </a:prstTxWarp>
          </a:bodyPr>
          <a:lstStyle>
            <a:lvl1pPr defTabSz="881063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8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65" tIns="45832" rIns="91665" bIns="45832" numCol="1" anchor="t" anchorCtr="0" compatLnSpc="1">
            <a:prstTxWarp prst="textNoShape">
              <a:avLst/>
            </a:prstTxWarp>
          </a:bodyPr>
          <a:lstStyle>
            <a:lvl1pPr algn="r" defTabSz="881063">
              <a:defRPr sz="1200"/>
            </a:lvl1pPr>
          </a:lstStyle>
          <a:p>
            <a:fld id="{05BF80EF-1A92-4EB4-BF0F-F886355BFAF0}" type="datetimeFigureOut">
              <a:rPr lang="en-US"/>
              <a:pPr/>
              <a:t>9/27/2012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98" tIns="47549" rIns="95098" bIns="475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0088" y="4414838"/>
            <a:ext cx="5610225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65" tIns="45832" rIns="91665" bIns="458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65" tIns="45832" rIns="91665" bIns="45832" numCol="1" anchor="b" anchorCtr="0" compatLnSpc="1">
            <a:prstTxWarp prst="textNoShape">
              <a:avLst/>
            </a:prstTxWarp>
          </a:bodyPr>
          <a:lstStyle>
            <a:lvl1pPr defTabSz="881063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65" tIns="45832" rIns="91665" bIns="45832" numCol="1" anchor="b" anchorCtr="0" compatLnSpc="1">
            <a:prstTxWarp prst="textNoShape">
              <a:avLst/>
            </a:prstTxWarp>
          </a:bodyPr>
          <a:lstStyle>
            <a:lvl1pPr algn="r" defTabSz="881063">
              <a:defRPr sz="1200"/>
            </a:lvl1pPr>
          </a:lstStyle>
          <a:p>
            <a:fld id="{B86EDAFC-F884-4C28-8A17-02D308650E6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4CF205-0895-4284-B125-F3256FB245CA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79C40-8005-403A-8408-092EDC0BA6FB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1E58BD-4345-4FFE-99E0-71B120D31BFE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710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6" y="4418014"/>
            <a:ext cx="5607050" cy="4179887"/>
          </a:xfrm>
          <a:noFill/>
        </p:spPr>
        <p:txBody>
          <a:bodyPr wrap="square" lIns="90234" tIns="45115" rIns="90234" bIns="4511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9" name="Slide Number Placeholder 3"/>
          <p:cNvSpPr txBox="1">
            <a:spLocks noGrp="1"/>
          </p:cNvSpPr>
          <p:nvPr/>
        </p:nvSpPr>
        <p:spPr bwMode="auto">
          <a:xfrm>
            <a:off x="3970339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234" tIns="45115" rIns="90234" bIns="45115" anchor="b"/>
          <a:lstStyle/>
          <a:p>
            <a:pPr algn="r" defTabSz="901567"/>
            <a:fld id="{0308C1F4-5137-4C91-B3FD-16193FECD34A}" type="slidenum">
              <a:rPr lang="en-US" sz="1200">
                <a:latin typeface="Arial" charset="0"/>
              </a:rPr>
              <a:pPr algn="r" defTabSz="901567"/>
              <a:t>8</a:t>
            </a:fld>
            <a:endParaRPr lang="en-US" sz="1200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47B32-E073-4A87-B8D2-7FB775FBB9E8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47B32-E073-4A87-B8D2-7FB775FBB9E8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47B32-E073-4A87-B8D2-7FB775FBB9E8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47B32-E073-4A87-B8D2-7FB775FBB9E8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BF4524-0999-4469-BB4B-AE12928D2B1E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3F00EE-CD67-4ABC-9A08-0E97B0DAA10F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79C40-8005-403A-8408-092EDC0BA6FB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79C40-8005-403A-8408-092EDC0BA6FB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Tahoma" pitchFamily="34" charset="0"/>
            </a:endParaRPr>
          </a:p>
        </p:txBody>
      </p:sp>
      <p:pic>
        <p:nvPicPr>
          <p:cNvPr id="3" name="Picture 5" descr="indot-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1430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5C6CDFC5-F421-46AB-8EFD-0A46D74623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 noChangeArrowheads="1"/>
          </p:cNvPicPr>
          <p:nvPr userDrawn="1"/>
        </p:nvPicPr>
        <p:blipFill>
          <a:blip r:embed="rId14" cstate="print"/>
          <a:srcRect l="2391" r="2757"/>
          <a:stretch>
            <a:fillRect/>
          </a:stretch>
        </p:blipFill>
        <p:spPr bwMode="auto">
          <a:xfrm>
            <a:off x="0" y="5756275"/>
            <a:ext cx="9144000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1"/>
          <p:cNvPicPr>
            <a:picLocks noChangeAspect="1" noChangeArrowheads="1"/>
          </p:cNvPicPr>
          <p:nvPr userDrawn="1"/>
        </p:nvPicPr>
        <p:blipFill>
          <a:blip r:embed="rId15" cstate="print"/>
          <a:srcRect l="3943" t="22694" r="2365"/>
          <a:stretch>
            <a:fillRect/>
          </a:stretch>
        </p:blipFill>
        <p:spPr bwMode="auto">
          <a:xfrm>
            <a:off x="0" y="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7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.gov/indot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eastcentralin@indot.in.gov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ycommute.indot.in.gov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/>
          <p:cNvPicPr>
            <a:picLocks noChangeAspect="1" noChangeArrowheads="1"/>
          </p:cNvPicPr>
          <p:nvPr/>
        </p:nvPicPr>
        <p:blipFill>
          <a:blip r:embed="rId3" cstate="print"/>
          <a:srcRect l="5345" t="3175" r="4108" b="3174"/>
          <a:stretch>
            <a:fillRect/>
          </a:stretch>
        </p:blipFill>
        <p:spPr bwMode="auto">
          <a:xfrm>
            <a:off x="0" y="16764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 Box 12"/>
          <p:cNvSpPr txBox="1">
            <a:spLocks noChangeArrowheads="1"/>
          </p:cNvSpPr>
          <p:nvPr/>
        </p:nvSpPr>
        <p:spPr bwMode="auto">
          <a:xfrm>
            <a:off x="533400" y="1981200"/>
            <a:ext cx="8153400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I-465 at I-65 Interchange Modification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Meeting 6:00pm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Monday, October 1, 2012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South Grove Intermediate School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Beech Grove, Indiana</a:t>
            </a:r>
            <a:endParaRPr lang="en-US" sz="28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 sz="28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 sz="3200" b="1" dirty="0">
              <a:solidFill>
                <a:schemeClr val="bg1"/>
              </a:solidFill>
              <a:latin typeface="Elephant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 sz="3200" b="1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400"/>
            <a:ext cx="82296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Welcome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Rickie Clark, INDOT Office of Public Involvement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Purpose/Explanation of Public Meeting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Public Meeting Format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Visit our sign-in table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Informational Handouts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Submitting public comments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Informal Q &amp; A following formal presentation and comment session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400"/>
            <a:ext cx="82296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INDOT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INDOT Mission: 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INDOT will plan, build, maintain and operate a superior transportation system enhancing safety, mobility and economic growth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INDOT Values: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Respect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Teamwork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Accountability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Excellence</a:t>
            </a:r>
          </a:p>
          <a:p>
            <a:pPr lvl="1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400"/>
            <a:ext cx="82296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INDOT Profile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 district offices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3,722 employees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$396 million/annual operating budget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$1 billion/annual capital expenditures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28,410 total lane miles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5,098 lane miles of interstate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16,519 lane miles of two-lane roads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5,320 INDOT-owned bridges 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400"/>
            <a:ext cx="82296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Meeting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Sign-in at attendance table to be added to project mailing list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public meeting notice was mailed to known property owners within project area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Announcement of this hearing was posted to INDOT website at: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http://www.in.gov/indot.htm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Electronic notification via e-mail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400"/>
            <a:ext cx="822960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Team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Indiana Department of Transportation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Indiana Division Federal Highway Administration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Indianapolis Metropolitan Planning Organization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American Structurepoint, Inc. &amp; United Consulting  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Stakeholders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Indiana Department of Transportation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Indiana Division Federal Highways Administration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Indianapolis Metropolitan Planning Organization 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Marion County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City of Indianapolis and local communities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Elected Public Officials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Community residents and citizens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Emergency Services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Commuters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Trucking Industry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Commercial District / local businesses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Community Organizations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044575"/>
            <a:ext cx="8229600" cy="708025"/>
          </a:xfrm>
          <a:prstGeom prst="rect">
            <a:avLst/>
          </a:prstGeom>
        </p:spPr>
        <p:txBody>
          <a:bodyPr anchor="ctr" anchorCtr="1">
            <a:spAutoFit/>
          </a:bodyPr>
          <a:lstStyle/>
          <a:p>
            <a:pPr eaLnBrk="1" hangingPunct="1"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Project Development Process</a:t>
            </a:r>
          </a:p>
        </p:txBody>
      </p:sp>
      <p:sp>
        <p:nvSpPr>
          <p:cNvPr id="10243" name="Up Arrow Callout 72"/>
          <p:cNvSpPr>
            <a:spLocks noChangeArrowheads="1"/>
          </p:cNvSpPr>
          <p:nvPr/>
        </p:nvSpPr>
        <p:spPr bwMode="auto">
          <a:xfrm>
            <a:off x="5029200" y="4800600"/>
            <a:ext cx="762000" cy="706437"/>
          </a:xfrm>
          <a:prstGeom prst="upArrowCallout">
            <a:avLst>
              <a:gd name="adj1" fmla="val 23101"/>
              <a:gd name="adj2" fmla="val 25019"/>
              <a:gd name="adj3" fmla="val 25000"/>
              <a:gd name="adj4" fmla="val 75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latin typeface="Arial" charset="0"/>
              </a:rPr>
              <a:t>We Are Here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4294967295"/>
          </p:nvPr>
        </p:nvGraphicFramePr>
        <p:xfrm>
          <a:off x="381000" y="2057400"/>
          <a:ext cx="5715000" cy="1523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Content Placeholder 7"/>
          <p:cNvGraphicFramePr>
            <a:graphicFrameLocks/>
          </p:cNvGraphicFramePr>
          <p:nvPr/>
        </p:nvGraphicFramePr>
        <p:xfrm>
          <a:off x="1828800" y="3505200"/>
          <a:ext cx="7315200" cy="1523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247" name="Up-Down Arrow 16"/>
          <p:cNvSpPr>
            <a:spLocks noChangeArrowheads="1"/>
          </p:cNvSpPr>
          <p:nvPr/>
        </p:nvSpPr>
        <p:spPr bwMode="auto">
          <a:xfrm>
            <a:off x="2209800" y="3276600"/>
            <a:ext cx="228600" cy="45720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10248" name="Up-Down Arrow 17"/>
          <p:cNvSpPr>
            <a:spLocks noChangeArrowheads="1"/>
          </p:cNvSpPr>
          <p:nvPr/>
        </p:nvSpPr>
        <p:spPr bwMode="auto">
          <a:xfrm>
            <a:off x="5105400" y="3276600"/>
            <a:ext cx="228600" cy="45720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Purpose &amp; Need   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latin typeface="Times New Roman" pitchFamily="18" charset="0"/>
              </a:rPr>
              <a:t>Regional Growth &amp; Development have resulted in increased congestion along I-465 &amp; I-65</a:t>
            </a:r>
            <a:endParaRPr lang="en-US" dirty="0" smtClean="0">
              <a:latin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</a:rPr>
              <a:t>Interim improvement to address most critical congestion at interchange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Westbound to southbound traffic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Northbound to eastbound traffic </a:t>
            </a:r>
            <a:endParaRPr lang="en-US" sz="2000" dirty="0" smtClean="0">
              <a:latin typeface="Times New Roman" pitchFamily="18" charset="0"/>
            </a:endParaRPr>
          </a:p>
          <a:p>
            <a:pPr lvl="1">
              <a:buNone/>
            </a:pPr>
            <a:endParaRPr lang="en-US" sz="2000" dirty="0" smtClean="0">
              <a:latin typeface="Times New Roman" pitchFamily="18" charset="0"/>
            </a:endParaRPr>
          </a:p>
          <a:p>
            <a:pPr lvl="1"/>
            <a:endParaRPr lang="en-US" sz="2000" dirty="0" smtClean="0">
              <a:latin typeface="Times New Roman" pitchFamily="18" charset="0"/>
            </a:endParaRPr>
          </a:p>
          <a:p>
            <a:pPr>
              <a:buNone/>
            </a:pPr>
            <a:endParaRPr lang="en-US" sz="2000" dirty="0" smtClean="0">
              <a:latin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Proposed Improvements   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Times New Roman" pitchFamily="18" charset="0"/>
              </a:rPr>
              <a:t>I-465 / I-65 Interchange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New ‘Flyover’ Ramp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Westbound to Southbound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Remove Existing Loop Ramp</a:t>
            </a:r>
          </a:p>
          <a:p>
            <a:r>
              <a:rPr lang="en-US" sz="2800" dirty="0" smtClean="0">
                <a:latin typeface="Times New Roman" pitchFamily="18" charset="0"/>
              </a:rPr>
              <a:t>Widen Existing Ramp</a:t>
            </a:r>
          </a:p>
          <a:p>
            <a:pPr lvl="1"/>
            <a:r>
              <a:rPr lang="en-US" sz="2400" dirty="0" smtClean="0">
                <a:latin typeface="Times New Roman" pitchFamily="18" charset="0"/>
              </a:rPr>
              <a:t>Northbound to Eastbound                 </a:t>
            </a:r>
          </a:p>
          <a:p>
            <a:r>
              <a:rPr lang="en-US" sz="2800" dirty="0" smtClean="0">
                <a:latin typeface="Times New Roman" pitchFamily="18" charset="0"/>
              </a:rPr>
              <a:t>Relocate Existing Ramp</a:t>
            </a:r>
          </a:p>
          <a:p>
            <a:pPr lvl="1"/>
            <a:r>
              <a:rPr lang="en-US" sz="2400" dirty="0" smtClean="0">
                <a:latin typeface="Times New Roman" pitchFamily="18" charset="0"/>
              </a:rPr>
              <a:t>Eastbound to Southbound</a:t>
            </a:r>
          </a:p>
          <a:p>
            <a:r>
              <a:rPr lang="en-US" sz="2800" dirty="0" smtClean="0">
                <a:latin typeface="Times New Roman" pitchFamily="18" charset="0"/>
              </a:rPr>
              <a:t>Replace Sherman Drive Bridge</a:t>
            </a:r>
            <a:r>
              <a:rPr lang="en-US" dirty="0" smtClean="0">
                <a:latin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</a:endParaRPr>
          </a:p>
          <a:p>
            <a:pPr lvl="1">
              <a:buNone/>
            </a:pPr>
            <a:endParaRPr lang="en-US" sz="2000" dirty="0" smtClean="0">
              <a:latin typeface="Times New Roman" pitchFamily="18" charset="0"/>
            </a:endParaRPr>
          </a:p>
          <a:p>
            <a:pPr lvl="1"/>
            <a:endParaRPr lang="en-US" sz="2000" dirty="0" smtClean="0">
              <a:latin typeface="Times New Roman" pitchFamily="18" charset="0"/>
            </a:endParaRPr>
          </a:p>
          <a:p>
            <a:pPr>
              <a:buNone/>
            </a:pPr>
            <a:endParaRPr lang="en-US" sz="2000" dirty="0" smtClean="0">
              <a:latin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8" descr="interchange.jpg"/>
          <p:cNvPicPr>
            <a:picLocks noChangeAspect="1"/>
          </p:cNvPicPr>
          <p:nvPr/>
        </p:nvPicPr>
        <p:blipFill>
          <a:blip r:embed="rId3" cstate="print"/>
          <a:srcRect l="17484" r="10825"/>
          <a:stretch>
            <a:fillRect/>
          </a:stretch>
        </p:blipFill>
        <p:spPr bwMode="auto">
          <a:xfrm>
            <a:off x="5410200" y="1905000"/>
            <a:ext cx="3429000" cy="3095625"/>
          </a:xfrm>
          <a:prstGeom prst="rect">
            <a:avLst/>
          </a:prstGeom>
          <a:noFill/>
          <a:ln w="1905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9" name="Picture 8" descr="NA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10600" y="1905000"/>
            <a:ext cx="155165" cy="91986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 rot="20688182">
            <a:off x="6662506" y="2932701"/>
            <a:ext cx="914400" cy="374571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I-465</a:t>
            </a:r>
            <a:endParaRPr lang="en-US" sz="1600" b="1" cap="none" spc="0" dirty="0">
              <a:ln w="3175">
                <a:solidFill>
                  <a:srgbClr val="000066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 rot="4567319">
            <a:off x="6463680" y="4340090"/>
            <a:ext cx="914400" cy="374571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I-65</a:t>
            </a:r>
            <a:endParaRPr lang="en-US" sz="1600" b="1" cap="none" spc="0" dirty="0">
              <a:ln w="3175">
                <a:solidFill>
                  <a:srgbClr val="000066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ounded Rectangle 11"/>
          <p:cNvSpPr/>
          <p:nvPr/>
        </p:nvSpPr>
        <p:spPr>
          <a:xfrm rot="4224719">
            <a:off x="7423469" y="2709304"/>
            <a:ext cx="1809949" cy="374571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Sherman Dr</a:t>
            </a:r>
            <a:endParaRPr lang="en-US" sz="1600" b="1" cap="none" spc="0" dirty="0">
              <a:ln w="3175">
                <a:solidFill>
                  <a:srgbClr val="000066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Proposed Improvements   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Times New Roman" pitchFamily="18" charset="0"/>
              </a:rPr>
              <a:t>I-465 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New Auxiliary Lane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Emerson Avenue to I-65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Eastbound and Westbound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Widening for Flyover Ramp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Westbound near Sherman Drive    </a:t>
            </a:r>
          </a:p>
          <a:p>
            <a:r>
              <a:rPr lang="en-US" dirty="0" smtClean="0">
                <a:latin typeface="Times New Roman" pitchFamily="18" charset="0"/>
              </a:rPr>
              <a:t>I-65</a:t>
            </a:r>
          </a:p>
          <a:p>
            <a:pPr lvl="1"/>
            <a:r>
              <a:rPr lang="en-US" sz="2400" dirty="0" smtClean="0">
                <a:latin typeface="Times New Roman" pitchFamily="18" charset="0"/>
              </a:rPr>
              <a:t>New Auxiliary Lane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I-465 to Southport Road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Southbound &amp;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Northbound</a:t>
            </a:r>
            <a:endParaRPr lang="en-US" dirty="0" smtClean="0">
              <a:latin typeface="Times New Roman" pitchFamily="18" charset="0"/>
            </a:endParaRPr>
          </a:p>
          <a:p>
            <a:pPr lvl="2"/>
            <a:r>
              <a:rPr lang="en-US" dirty="0" smtClean="0">
                <a:latin typeface="Times New Roman" pitchFamily="18" charset="0"/>
              </a:rPr>
              <a:t>Widening on Outside</a:t>
            </a:r>
          </a:p>
          <a:p>
            <a:pPr lvl="2">
              <a:buNone/>
            </a:pPr>
            <a:endParaRPr lang="en-US" sz="2000" dirty="0" smtClean="0">
              <a:latin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</a:endParaRPr>
          </a:p>
          <a:p>
            <a:pPr lvl="1">
              <a:buNone/>
            </a:pPr>
            <a:endParaRPr lang="en-US" sz="2000" dirty="0" smtClean="0">
              <a:latin typeface="Times New Roman" pitchFamily="18" charset="0"/>
            </a:endParaRPr>
          </a:p>
          <a:p>
            <a:pPr lvl="1"/>
            <a:endParaRPr lang="en-US" sz="2000" dirty="0" smtClean="0">
              <a:latin typeface="Times New Roman" pitchFamily="18" charset="0"/>
            </a:endParaRPr>
          </a:p>
          <a:p>
            <a:pPr>
              <a:buNone/>
            </a:pPr>
            <a:endParaRPr lang="en-US" sz="2000" dirty="0" smtClean="0">
              <a:latin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8" descr="interchange.jpg"/>
          <p:cNvPicPr>
            <a:picLocks noChangeAspect="1"/>
          </p:cNvPicPr>
          <p:nvPr/>
        </p:nvPicPr>
        <p:blipFill>
          <a:blip r:embed="rId3" cstate="print"/>
          <a:srcRect l="5556" r="11111" b="10027"/>
          <a:stretch>
            <a:fillRect/>
          </a:stretch>
        </p:blipFill>
        <p:spPr bwMode="auto">
          <a:xfrm>
            <a:off x="5791200" y="1295400"/>
            <a:ext cx="2590800" cy="4699000"/>
          </a:xfrm>
          <a:prstGeom prst="rect">
            <a:avLst/>
          </a:prstGeom>
          <a:noFill/>
          <a:ln w="1905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8" name="Picture 7" descr="NA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4876800"/>
            <a:ext cx="155165" cy="91986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705600" y="1600200"/>
            <a:ext cx="914400" cy="374571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I-465</a:t>
            </a:r>
            <a:endParaRPr lang="en-US" sz="1600" b="1" cap="none" spc="0" dirty="0">
              <a:ln w="3175">
                <a:solidFill>
                  <a:srgbClr val="000066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 rot="4800296">
            <a:off x="6172200" y="2768322"/>
            <a:ext cx="762000" cy="374571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I-65</a:t>
            </a:r>
            <a:endParaRPr lang="en-US" sz="1600" b="1" cap="none" spc="0" dirty="0">
              <a:ln w="3175">
                <a:solidFill>
                  <a:srgbClr val="000066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 rot="5400000">
            <a:off x="7464386" y="2441614"/>
            <a:ext cx="1600199" cy="374571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Emerson</a:t>
            </a:r>
            <a:endParaRPr lang="en-US" sz="1600" b="1" cap="none" spc="0" dirty="0">
              <a:ln w="3175">
                <a:solidFill>
                  <a:srgbClr val="000066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943600" y="5638800"/>
            <a:ext cx="1752600" cy="374571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Southport</a:t>
            </a:r>
            <a:endParaRPr lang="en-US" sz="1600" b="1" cap="none" spc="0" dirty="0">
              <a:ln w="3175">
                <a:solidFill>
                  <a:srgbClr val="000066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Noise Walls  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latin typeface="Times New Roman" pitchFamily="18" charset="0"/>
              </a:rPr>
              <a:t>Analysis required for added capacity projects</a:t>
            </a:r>
          </a:p>
          <a:p>
            <a:r>
              <a:rPr lang="en-US" sz="2800" dirty="0" smtClean="0">
                <a:latin typeface="Times New Roman" pitchFamily="18" charset="0"/>
              </a:rPr>
              <a:t>Noise abatement must be considered reasonable and feasible</a:t>
            </a:r>
          </a:p>
          <a:p>
            <a:r>
              <a:rPr lang="en-US" sz="2800" dirty="0" smtClean="0">
                <a:latin typeface="Times New Roman" pitchFamily="18" charset="0"/>
              </a:rPr>
              <a:t>Approved noise walls from original project scope 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I-465 Eastbound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I-465 Westbound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I-65 Northbound (Near Edgewood Avenue)</a:t>
            </a:r>
          </a:p>
          <a:p>
            <a:pPr lvl="1">
              <a:buNone/>
            </a:pPr>
            <a:r>
              <a:rPr lang="en-US" dirty="0" smtClean="0">
                <a:latin typeface="Times New Roman" pitchFamily="18" charset="0"/>
              </a:rPr>
              <a:t> </a:t>
            </a:r>
          </a:p>
          <a:p>
            <a:pPr lvl="1">
              <a:buNone/>
            </a:pPr>
            <a:endParaRPr lang="en-US" sz="3200" dirty="0" smtClean="0">
              <a:latin typeface="Times New Roman" pitchFamily="18" charset="0"/>
            </a:endParaRPr>
          </a:p>
          <a:p>
            <a:pPr lvl="1">
              <a:buNone/>
            </a:pPr>
            <a:endParaRPr lang="en-US" sz="2400" dirty="0" smtClean="0">
              <a:latin typeface="Times New Roman" pitchFamily="18" charset="0"/>
            </a:endParaRPr>
          </a:p>
          <a:p>
            <a:pPr>
              <a:buNone/>
            </a:pPr>
            <a:endParaRPr lang="en-US" sz="2800" dirty="0" smtClean="0">
              <a:latin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Noise Walls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lvl="0">
              <a:buClr>
                <a:srgbClr val="3333CC"/>
              </a:buClr>
            </a:pP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</a:rPr>
              <a:t>Re-analysis 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required for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</a:rPr>
              <a:t>the proposed I-65 northbound lane</a:t>
            </a:r>
            <a:endParaRPr lang="en-US" sz="2600" dirty="0">
              <a:solidFill>
                <a:srgbClr val="000000"/>
              </a:solidFill>
              <a:latin typeface="Times New Roman" pitchFamily="18" charset="0"/>
            </a:endParaRPr>
          </a:p>
          <a:p>
            <a:pPr lvl="0">
              <a:buClr>
                <a:srgbClr val="3333CC"/>
              </a:buClr>
            </a:pP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</a:rPr>
              <a:t>New noise wall 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locations from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</a:rPr>
              <a:t>re-analysis </a:t>
            </a:r>
            <a:endParaRPr lang="en-US" sz="2600" dirty="0">
              <a:solidFill>
                <a:srgbClr val="000000"/>
              </a:solidFill>
              <a:latin typeface="Times New Roman" pitchFamily="18" charset="0"/>
            </a:endParaRPr>
          </a:p>
          <a:p>
            <a:pPr lvl="1">
              <a:buClr>
                <a:srgbClr val="FF0000"/>
              </a:buClr>
            </a:pP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</a:rPr>
              <a:t>I-65 Southbound (Edgewood to near </a:t>
            </a:r>
            <a:r>
              <a:rPr lang="en-US" sz="2600" dirty="0" err="1" smtClean="0">
                <a:solidFill>
                  <a:srgbClr val="000000"/>
                </a:solidFill>
                <a:latin typeface="Times New Roman" pitchFamily="18" charset="0"/>
              </a:rPr>
              <a:t>Roncalli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</a:rPr>
              <a:t> High School)</a:t>
            </a:r>
            <a:endParaRPr lang="en-US" sz="2600" dirty="0">
              <a:solidFill>
                <a:srgbClr val="000000"/>
              </a:solidFill>
              <a:latin typeface="Times New Roman" pitchFamily="18" charset="0"/>
            </a:endParaRPr>
          </a:p>
          <a:p>
            <a:pPr lvl="1">
              <a:buClr>
                <a:srgbClr val="FF0000"/>
              </a:buClr>
            </a:pP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</a:rPr>
              <a:t>I-65 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Northbound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</a:rPr>
              <a:t>(Gray Road to Edgewood Avenue)</a:t>
            </a:r>
          </a:p>
          <a:p>
            <a:pPr lvl="1">
              <a:buClr>
                <a:srgbClr val="FF0000"/>
              </a:buClr>
            </a:pP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I-65 </a:t>
            </a:r>
            <a:r>
              <a:rPr lang="en-US" sz="2600" dirty="0" smtClean="0">
                <a:solidFill>
                  <a:srgbClr val="000000"/>
                </a:solidFill>
                <a:latin typeface="Times New Roman" pitchFamily="18" charset="0"/>
              </a:rPr>
              <a:t>Northbound 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(Edgewood to near </a:t>
            </a:r>
            <a:r>
              <a:rPr lang="en-US" sz="2600" dirty="0" err="1">
                <a:solidFill>
                  <a:srgbClr val="000000"/>
                </a:solidFill>
                <a:latin typeface="Times New Roman" pitchFamily="18" charset="0"/>
              </a:rPr>
              <a:t>Roncalli</a:t>
            </a:r>
            <a:r>
              <a:rPr lang="en-US" sz="2600" dirty="0">
                <a:solidFill>
                  <a:srgbClr val="000000"/>
                </a:solidFill>
                <a:latin typeface="Times New Roman" pitchFamily="18" charset="0"/>
              </a:rPr>
              <a:t> High School)</a:t>
            </a:r>
          </a:p>
          <a:p>
            <a:pPr lvl="1">
              <a:buClr>
                <a:srgbClr val="FF0000"/>
              </a:buClr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352499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bg1"/>
                </a:solidFill>
                <a:latin typeface="Elephant" pitchFamily="18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</a:t>
            </a:r>
            <a:r>
              <a:rPr lang="en-US" sz="3600" dirty="0" smtClean="0">
                <a:solidFill>
                  <a:schemeClr val="bg1"/>
                </a:solidFill>
                <a:latin typeface="+mn-lt"/>
                <a:cs typeface="Tahoma" pitchFamily="34" charset="0"/>
              </a:rPr>
              <a:t>oject Schedule</a:t>
            </a:r>
          </a:p>
        </p:txBody>
      </p:sp>
      <p:sp>
        <p:nvSpPr>
          <p:cNvPr id="3891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Letting:  Summer 2013</a:t>
            </a:r>
          </a:p>
          <a:p>
            <a:pPr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Construction: 2013 – 2014</a:t>
            </a:r>
          </a:p>
          <a:p>
            <a:pPr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Project Complete:  Late 2014</a:t>
            </a:r>
          </a:p>
          <a:p>
            <a:pPr lvl="1" eaLnBrk="1" hangingPunct="1">
              <a:buNone/>
            </a:pPr>
            <a:endParaRPr lang="en-US" sz="2400" dirty="0" smtClean="0"/>
          </a:p>
          <a:p>
            <a:pPr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Submit Public Comments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066800"/>
            <a:ext cx="8229600" cy="457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Submit public comments using the options described in 1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page of information packet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Public Comment Form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Via e-mail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Participating during public comment session via microphone</a:t>
            </a:r>
          </a:p>
          <a:p>
            <a:pPr lvl="1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INDOT respectfully requests comments be submitted by Monday, October 15, 2012 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 comments submitted will become part of public record and project file.  Comments will be reviewed, evaluated and given full consideration during decision making process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Resource Location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INDOT Greenfield District Office, 32 South Broadway, Greenfield, Indiana 46140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Construction, maintenance and transportation project development activities in East Central Indiana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Customer Service Center (855) 463-6848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3"/>
              </a:rPr>
              <a:t>eastcentralin@indot.in.gov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Brandye Hendrickson, Greenfield District Deputy Commissioner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Dwane Myers – Public Affairs Director 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Nathan Riggs – Media Relations Director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Katie Hilderbrand – Customer Service Manager      </a:t>
            </a:r>
          </a:p>
          <a:p>
            <a:pPr lvl="1">
              <a:lnSpc>
                <a:spcPct val="80000"/>
              </a:lnSpc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Clr>
                <a:srgbClr val="3333CC"/>
              </a:buCl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Thank You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Please visit with INDOT project officials     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Project Open House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 project displays and maps 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Copies of informational handouts are available at sign-in table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Visit INDOT website to stay informed regarding project developments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Thank you for attending this meeting    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www.IndyCommute.indot.in.gov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1">
              <a:lnSpc>
                <a:spcPct val="80000"/>
              </a:lnSpc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Clr>
                <a:srgbClr val="3333CC"/>
              </a:buCl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Blends">
  <a:themeElements>
    <a:clrScheme name="3_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3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4345</TotalTime>
  <Words>670</Words>
  <Application>Microsoft Office PowerPoint</Application>
  <PresentationFormat>On-screen Show (4:3)</PresentationFormat>
  <Paragraphs>192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3_Blends</vt:lpstr>
      <vt:lpstr>Slide 1</vt:lpstr>
      <vt:lpstr>Welcome</vt:lpstr>
      <vt:lpstr>INDOT</vt:lpstr>
      <vt:lpstr>INDOT Profile</vt:lpstr>
      <vt:lpstr>Public Meeting</vt:lpstr>
      <vt:lpstr>Project Team</vt:lpstr>
      <vt:lpstr>Project Stakeholders</vt:lpstr>
      <vt:lpstr>Project Development Process</vt:lpstr>
      <vt:lpstr>Project Purpose &amp; Need   </vt:lpstr>
      <vt:lpstr>Proposed Improvements   </vt:lpstr>
      <vt:lpstr>Proposed Improvements   </vt:lpstr>
      <vt:lpstr>Noise Walls  </vt:lpstr>
      <vt:lpstr>Noise Walls </vt:lpstr>
      <vt:lpstr> Project Schedule</vt:lpstr>
      <vt:lpstr>Submit Public Comments</vt:lpstr>
      <vt:lpstr>Resource Location</vt:lpstr>
      <vt:lpstr>Thank You</vt:lpstr>
    </vt:vector>
  </TitlesOfParts>
  <Company>Indiana Department of Transportation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Business Information and Technology Solutions</dc:creator>
  <cp:lastModifiedBy>ngearlds</cp:lastModifiedBy>
  <cp:revision>498</cp:revision>
  <dcterms:created xsi:type="dcterms:W3CDTF">2006-07-17T19:52:40Z</dcterms:created>
  <dcterms:modified xsi:type="dcterms:W3CDTF">2012-09-27T17:17:39Z</dcterms:modified>
</cp:coreProperties>
</file>