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4"/>
    <p:sldMasterId id="2147483685" r:id="rId5"/>
    <p:sldMasterId id="2147483687" r:id="rId6"/>
  </p:sldMasterIdLst>
  <p:notesMasterIdLst>
    <p:notesMasterId r:id="rId28"/>
  </p:notesMasterIdLst>
  <p:handoutMasterIdLst>
    <p:handoutMasterId r:id="rId29"/>
  </p:handoutMasterIdLst>
  <p:sldIdLst>
    <p:sldId id="295" r:id="rId7"/>
    <p:sldId id="505" r:id="rId8"/>
    <p:sldId id="504" r:id="rId9"/>
    <p:sldId id="506" r:id="rId10"/>
    <p:sldId id="507" r:id="rId11"/>
    <p:sldId id="513" r:id="rId12"/>
    <p:sldId id="515" r:id="rId13"/>
    <p:sldId id="512" r:id="rId14"/>
    <p:sldId id="517" r:id="rId15"/>
    <p:sldId id="518" r:id="rId16"/>
    <p:sldId id="489" r:id="rId17"/>
    <p:sldId id="491" r:id="rId18"/>
    <p:sldId id="519" r:id="rId19"/>
    <p:sldId id="508" r:id="rId20"/>
    <p:sldId id="516" r:id="rId21"/>
    <p:sldId id="494" r:id="rId22"/>
    <p:sldId id="500" r:id="rId23"/>
    <p:sldId id="498" r:id="rId24"/>
    <p:sldId id="485" r:id="rId25"/>
    <p:sldId id="486" r:id="rId26"/>
    <p:sldId id="484" r:id="rId27"/>
  </p:sldIdLst>
  <p:sldSz cx="12192000" cy="68580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9F83764-5FBD-263A-03DD-BFEDCB1D2F3F}" name="Will Wingfield" initials="WW" userId="S::will@c2strategic.com::2003c4f2-8efa-49cf-8bb1-88bc17a8aced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gley, Doug" initials="DD" lastIdx="13" clrIdx="0">
    <p:extLst>
      <p:ext uri="{19B8F6BF-5375-455C-9EA6-DF929625EA0E}">
        <p15:presenceInfo xmlns:p15="http://schemas.microsoft.com/office/powerpoint/2012/main" userId="S::DDagley@chacompanies.com::35543fc6-8b20-4c3a-b2aa-fac40490b93b" providerId="AD"/>
      </p:ext>
    </p:extLst>
  </p:cmAuthor>
  <p:cmAuthor id="2" name="Etzkorn, Kaitlyn" initials="EK" lastIdx="2" clrIdx="1">
    <p:extLst>
      <p:ext uri="{19B8F6BF-5375-455C-9EA6-DF929625EA0E}">
        <p15:presenceInfo xmlns:p15="http://schemas.microsoft.com/office/powerpoint/2012/main" userId="S::KEtzkorn@chacompanies.com::60efe78e-ce90-4900-877f-0081690df59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FFFF66"/>
    <a:srgbClr val="FF7C80"/>
    <a:srgbClr val="003F60"/>
    <a:srgbClr val="003F63"/>
    <a:srgbClr val="081D44"/>
    <a:srgbClr val="FFFF99"/>
    <a:srgbClr val="333399"/>
    <a:srgbClr val="3333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226" autoAdjust="0"/>
  </p:normalViewPr>
  <p:slideViewPr>
    <p:cSldViewPr snapToGrid="0">
      <p:cViewPr varScale="1">
        <p:scale>
          <a:sx n="151" d="100"/>
          <a:sy n="151" d="100"/>
        </p:scale>
        <p:origin x="654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9" d="100"/>
          <a:sy n="119" d="100"/>
        </p:scale>
        <p:origin x="5010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commentAuthors" Target="commentAuthors.xml"/><Relationship Id="rId35" Type="http://schemas.microsoft.com/office/2018/10/relationships/authors" Target="authors.xml"/><Relationship Id="rId8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fld id="{59AB9836-D45A-4515-95B8-3476BB0F565B}" type="datetimeFigureOut">
              <a:rPr lang="en-US"/>
              <a:pPr>
                <a:defRPr/>
              </a:pPr>
              <a:t>11/17/2025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31263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31263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fld id="{014B20B4-C581-4ED5-A940-517DDF097F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4521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fld id="{9A449696-5772-4345-BD1F-0F95725FA9C7}" type="datetimeFigureOut">
              <a:rPr lang="en-US"/>
              <a:pPr>
                <a:defRPr/>
              </a:pPr>
              <a:t>11/17/2025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850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6"/>
            <a:ext cx="5607050" cy="41814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31263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31263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fld id="{5A29CA73-FB4E-4F52-B708-EEDAF426FB9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1576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423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8500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2969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8500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4706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8500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2489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8500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02776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2AC4E-6C18-8510-9459-CD76C8780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85EFE6-4F39-83AE-9DBA-D3E33905A4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98500"/>
            <a:ext cx="6197600" cy="34861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15A53A-04BC-C3D1-B387-64433A7826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E12C7C-7ACF-7E6E-0BA4-43E27D25091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7621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60AC6-A542-1BAB-F521-25B5CB51E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895FBE-3FF6-7DED-9D0A-59D4375E74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98500"/>
            <a:ext cx="6197600" cy="34861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2DBE20-4F70-9134-814A-642BA03ABB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FCCB8B-FB10-E5A4-2832-4E3B19AD91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5328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D8394-CBDE-7B25-500C-CAACD846A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631984-2A5B-600B-0551-9D2038FE42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98500"/>
            <a:ext cx="6197600" cy="34861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449F78-F5C1-2369-CD51-FED86FF9BF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C2AB9F-9614-A826-FBEB-360DE3527D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2034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766924-2AA2-3758-4464-0F8726D62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901F31-6DFC-25E9-AF22-56766AB9BD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98500"/>
            <a:ext cx="6197600" cy="34861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34ED14-F64A-8270-9981-769AAD3A8B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8A9700-F6A7-F7D9-F761-0EDFE01957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2000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07F48-D86B-0A7E-5470-085C75F78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BA9771-779B-66AE-F61E-6E10D47BE7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98500"/>
            <a:ext cx="6197600" cy="34861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6B5D14-7890-55B4-071C-514CE22492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13B6C0-76C4-0514-94AF-749DB5AC1B7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0350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8500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7924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8500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1955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8500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0209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441BE1-DA2B-CE7C-6244-AF8893B4D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2BB348-0865-C1DF-3292-AACB95B4A2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98500"/>
            <a:ext cx="6197600" cy="34861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6F82DF-3106-9941-9BC5-84831B63D4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7B22F3-EFA6-3E8B-6036-6DF0D8F4A8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5158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8500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3061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8500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3576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8500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4494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8500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3696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8500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9777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8500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093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2400" y="1"/>
            <a:ext cx="11887200" cy="838200"/>
          </a:xfrm>
          <a:prstGeom prst="rect">
            <a:avLst/>
          </a:prstGeom>
        </p:spPr>
        <p:txBody>
          <a:bodyPr anchor="b"/>
          <a:lstStyle>
            <a:lvl1pPr>
              <a:defRPr baseline="0"/>
            </a:lvl1pPr>
          </a:lstStyle>
          <a:p>
            <a:r>
              <a:rPr lang="en-US"/>
              <a:t>Slide title (Calibri Light 44)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52400" y="914400"/>
            <a:ext cx="11887200" cy="5257800"/>
          </a:xfrm>
        </p:spPr>
        <p:txBody>
          <a:bodyPr/>
          <a:lstStyle>
            <a:lvl1pPr>
              <a:defRPr baseline="0"/>
            </a:lvl1pPr>
            <a:lvl2pPr>
              <a:defRPr baseline="0"/>
            </a:lvl2pPr>
            <a:lvl3pPr>
              <a:defRPr baseline="0"/>
            </a:lvl3pPr>
            <a:lvl4pPr>
              <a:defRPr sz="1600"/>
            </a:lvl4pPr>
            <a:lvl5pPr>
              <a:defRPr sz="1200"/>
            </a:lvl5pPr>
          </a:lstStyle>
          <a:p>
            <a:pPr lvl="0"/>
            <a:r>
              <a:rPr lang="en-US"/>
              <a:t>First level (Calibri Light 28)</a:t>
            </a:r>
          </a:p>
          <a:p>
            <a:pPr lvl="1"/>
            <a:r>
              <a:rPr lang="en-US"/>
              <a:t>Second level (Calibri Light 24)</a:t>
            </a:r>
          </a:p>
          <a:p>
            <a:pPr lvl="2"/>
            <a:r>
              <a:rPr lang="en-US"/>
              <a:t>Third level (Calibri Light 20)</a:t>
            </a:r>
          </a:p>
          <a:p>
            <a:pPr lvl="3"/>
            <a:r>
              <a:rPr lang="en-US"/>
              <a:t>Fourth level (Calibri Light 16)</a:t>
            </a:r>
          </a:p>
          <a:p>
            <a:pPr lvl="4"/>
            <a:r>
              <a:rPr lang="en-US"/>
              <a:t>Fifth level (Calibri Light 12)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4D35-40B5-4ACD-86EF-F562D6117CB2}" type="datetimeFigureOut">
              <a:rPr lang="en-US" smtClean="0"/>
              <a:t>11/17/2025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B8464-9A39-4D17-9EBA-8AC931709B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36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52401" y="914400"/>
            <a:ext cx="5867401" cy="5257800"/>
          </a:xfrm>
        </p:spPr>
        <p:txBody>
          <a:bodyPr/>
          <a:lstStyle>
            <a:lvl1pPr>
              <a:defRPr baseline="0"/>
            </a:lvl1pPr>
            <a:lvl2pPr>
              <a:defRPr baseline="0"/>
            </a:lvl2pPr>
            <a:lvl3pPr>
              <a:defRPr/>
            </a:lvl3pPr>
            <a:lvl4pPr>
              <a:defRPr sz="1600"/>
            </a:lvl4pPr>
            <a:lvl5pPr>
              <a:defRPr sz="1200" baseline="0"/>
            </a:lvl5pPr>
          </a:lstStyle>
          <a:p>
            <a:pPr lvl="0"/>
            <a:r>
              <a:rPr lang="en-US"/>
              <a:t>First level (Calibri Light 28)</a:t>
            </a:r>
          </a:p>
          <a:p>
            <a:pPr lvl="1"/>
            <a:r>
              <a:rPr lang="en-US"/>
              <a:t>Second level (Calibri Light 24)</a:t>
            </a:r>
          </a:p>
          <a:p>
            <a:pPr lvl="2"/>
            <a:r>
              <a:rPr lang="en-US"/>
              <a:t>Third level (Calibri Light 20)</a:t>
            </a:r>
          </a:p>
          <a:p>
            <a:pPr lvl="3"/>
            <a:r>
              <a:rPr lang="en-US"/>
              <a:t>Fourth level (Calibri Light 16)</a:t>
            </a:r>
          </a:p>
          <a:p>
            <a:pPr lvl="4"/>
            <a:r>
              <a:rPr lang="en-US"/>
              <a:t>Fifth Level (Calibri Light 12)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48400" y="914400"/>
            <a:ext cx="5791200" cy="5257800"/>
          </a:xfrm>
        </p:spPr>
        <p:txBody>
          <a:bodyPr/>
          <a:lstStyle>
            <a:lvl1pPr>
              <a:defRPr baseline="0"/>
            </a:lvl1pPr>
            <a:lvl2pPr>
              <a:defRPr/>
            </a:lvl2pPr>
            <a:lvl3pPr>
              <a:defRPr baseline="0"/>
            </a:lvl3pPr>
            <a:lvl4pPr>
              <a:defRPr sz="1600" baseline="0"/>
            </a:lvl4pPr>
            <a:lvl5pPr>
              <a:defRPr sz="1200" baseline="0"/>
            </a:lvl5pPr>
          </a:lstStyle>
          <a:p>
            <a:pPr lvl="0"/>
            <a:r>
              <a:rPr lang="en-US"/>
              <a:t>First level (Calibri Light 28)</a:t>
            </a:r>
          </a:p>
          <a:p>
            <a:pPr lvl="1"/>
            <a:r>
              <a:rPr lang="en-US"/>
              <a:t>Second level (Calibri Light 24)</a:t>
            </a:r>
          </a:p>
          <a:p>
            <a:pPr lvl="2"/>
            <a:r>
              <a:rPr lang="en-US"/>
              <a:t>Third level (Calibri Light 20)</a:t>
            </a:r>
          </a:p>
          <a:p>
            <a:pPr lvl="3"/>
            <a:r>
              <a:rPr lang="en-US"/>
              <a:t>Fourth level (Calibri Light 16)</a:t>
            </a:r>
          </a:p>
          <a:p>
            <a:pPr lvl="4"/>
            <a:r>
              <a:rPr lang="en-US"/>
              <a:t>Fifth level (Calibri Light 12)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4D35-40B5-4ACD-86EF-F562D6117CB2}" type="datetimeFigureOut">
              <a:rPr lang="en-US" smtClean="0"/>
              <a:t>11/17/2025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B8464-9A39-4D17-9EBA-8AC931709B9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52400" y="1"/>
            <a:ext cx="11887200" cy="838200"/>
          </a:xfrm>
          <a:prstGeom prst="rect">
            <a:avLst/>
          </a:prstGeom>
        </p:spPr>
        <p:txBody>
          <a:bodyPr anchor="b"/>
          <a:lstStyle>
            <a:lvl1pPr>
              <a:defRPr baseline="0"/>
            </a:lvl1pPr>
          </a:lstStyle>
          <a:p>
            <a:r>
              <a:rPr lang="en-US"/>
              <a:t>Slide title (Calibri Light 44)</a:t>
            </a:r>
          </a:p>
        </p:txBody>
      </p:sp>
    </p:spTree>
    <p:extLst>
      <p:ext uri="{BB962C8B-B14F-4D97-AF65-F5344CB8AC3E}">
        <p14:creationId xmlns:p14="http://schemas.microsoft.com/office/powerpoint/2010/main" val="2537988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4D35-40B5-4ACD-86EF-F562D6117CB2}" type="datetimeFigureOut">
              <a:rPr lang="en-US" smtClean="0"/>
              <a:t>11/17/2025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B8464-9A39-4D17-9EBA-8AC931709B9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152400" y="1"/>
            <a:ext cx="11887200" cy="838200"/>
          </a:xfrm>
          <a:prstGeom prst="rect">
            <a:avLst/>
          </a:prstGeo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Slide title (Calibri Light 44)</a:t>
            </a:r>
          </a:p>
        </p:txBody>
      </p:sp>
    </p:spTree>
    <p:extLst>
      <p:ext uri="{BB962C8B-B14F-4D97-AF65-F5344CB8AC3E}">
        <p14:creationId xmlns:p14="http://schemas.microsoft.com/office/powerpoint/2010/main" val="714598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4D35-40B5-4ACD-86EF-F562D6117CB2}" type="datetimeFigureOut">
              <a:rPr lang="en-US" smtClean="0"/>
              <a:t>11/17/2025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B8464-9A39-4D17-9EBA-8AC931709B9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91286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4D35-40B5-4ACD-86EF-F562D6117CB2}" type="datetimeFigureOut">
              <a:rPr lang="en-US" smtClean="0"/>
              <a:t>11/17/2025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B8464-9A39-4D17-9EBA-8AC931709B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506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3002" y="1143000"/>
            <a:ext cx="9906000" cy="2387600"/>
          </a:xfrm>
          <a:prstGeom prst="rect">
            <a:avLst/>
          </a:prstGeom>
        </p:spPr>
        <p:txBody>
          <a:bodyPr anchor="b"/>
          <a:lstStyle>
            <a:lvl1pPr algn="ctr">
              <a:defRPr sz="4400" b="1" baseline="0"/>
            </a:lvl1pPr>
          </a:lstStyle>
          <a:p>
            <a:r>
              <a:rPr lang="en-US"/>
              <a:t>Presentation title (Calibri Light 44 Bold)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2" y="3581400"/>
            <a:ext cx="9906000" cy="2133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600"/>
              </a:spcBef>
              <a:buNone/>
              <a:defRPr sz="2800" baseline="0"/>
            </a:lvl1pPr>
            <a:lvl2pPr marL="457206" indent="0" algn="ctr">
              <a:buNone/>
              <a:defRPr sz="2000"/>
            </a:lvl2pPr>
            <a:lvl3pPr marL="914411" indent="0" algn="ctr">
              <a:buNone/>
              <a:defRPr sz="1800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en-US"/>
              <a:t>Presenter name (Calibri Light 32)</a:t>
            </a:r>
          </a:p>
          <a:p>
            <a:r>
              <a:rPr lang="en-US"/>
              <a:t>Presenter title, INDOT (Calibri Light 32)</a:t>
            </a:r>
          </a:p>
          <a:p>
            <a:r>
              <a:rPr lang="en-US"/>
              <a:t>Presentation date (Calibri Light 28)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4D35-40B5-4ACD-86EF-F562D6117CB2}" type="datetimeFigureOut">
              <a:rPr lang="en-US" smtClean="0"/>
              <a:t>11/17/2025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B8464-9A39-4D17-9EBA-8AC931709B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09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4D35-40B5-4ACD-86EF-F562D6117CB2}" type="datetimeFigureOut">
              <a:rPr lang="en-US" smtClean="0"/>
              <a:t>11/17/2025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B8464-9A39-4D17-9EBA-8AC931709B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335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-113314" y="-1945090"/>
            <a:ext cx="12418628" cy="1074818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066801"/>
            <a:ext cx="11887200" cy="495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First level (Calibri Light 28)</a:t>
            </a:r>
          </a:p>
          <a:p>
            <a:pPr lvl="1"/>
            <a:r>
              <a:rPr lang="en-US"/>
              <a:t>Second level (Calibri Light 24)</a:t>
            </a:r>
          </a:p>
          <a:p>
            <a:pPr lvl="2"/>
            <a:r>
              <a:rPr lang="en-US"/>
              <a:t>Third level (Calibri Light 20)</a:t>
            </a:r>
          </a:p>
          <a:p>
            <a:pPr lvl="3"/>
            <a:r>
              <a:rPr lang="en-US"/>
              <a:t>Fourth level (Calibri Light 16)</a:t>
            </a:r>
          </a:p>
          <a:p>
            <a:pPr lvl="4"/>
            <a:r>
              <a:rPr lang="en-US"/>
              <a:t>Fifth level (Calibri Light 12)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B4D35-40B5-4ACD-86EF-F562D6117CB2}" type="datetimeFigureOut">
              <a:rPr lang="en-US" smtClean="0"/>
              <a:t>11/17/2025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B8464-9A39-4D17-9EBA-8AC931709B9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838200"/>
            <a:ext cx="1066800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 txBox="1">
            <a:spLocks/>
          </p:cNvSpPr>
          <p:nvPr/>
        </p:nvSpPr>
        <p:spPr>
          <a:xfrm>
            <a:off x="228602" y="1"/>
            <a:ext cx="10515600" cy="838200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endParaRPr lang="en-US" sz="4400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0" y="838200"/>
            <a:ext cx="1066800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 txBox="1">
            <a:spLocks/>
          </p:cNvSpPr>
          <p:nvPr userDrawn="1"/>
        </p:nvSpPr>
        <p:spPr>
          <a:xfrm>
            <a:off x="228602" y="1"/>
            <a:ext cx="10515600" cy="838200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622752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9" r:id="rId4"/>
    <p:sldLayoutId id="2147483690" r:id="rId5"/>
  </p:sldLayoutIdLst>
  <p:txStyles>
    <p:titleStyle>
      <a:lvl1pPr algn="l" defTabSz="91441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2060"/>
          </a:solidFill>
          <a:latin typeface="+mj-lt"/>
          <a:ea typeface="+mj-ea"/>
          <a:cs typeface="+mj-cs"/>
        </a:defRPr>
      </a:lvl1pPr>
    </p:titleStyle>
    <p:bodyStyle>
      <a:lvl1pPr marL="228603" indent="-228603" algn="l" defTabSz="91441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+mj-lt"/>
          <a:ea typeface="+mn-ea"/>
          <a:cs typeface="+mn-cs"/>
        </a:defRPr>
      </a:lvl1pPr>
      <a:lvl2pPr marL="685808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rgbClr val="002060"/>
          </a:solidFill>
          <a:latin typeface="+mj-lt"/>
          <a:ea typeface="+mn-ea"/>
          <a:cs typeface="+mn-cs"/>
        </a:defRPr>
      </a:lvl2pPr>
      <a:lvl3pPr marL="1143014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rgbClr val="002060"/>
          </a:solidFill>
          <a:latin typeface="+mj-lt"/>
          <a:ea typeface="+mn-ea"/>
          <a:cs typeface="+mn-cs"/>
        </a:defRPr>
      </a:lvl3pPr>
      <a:lvl4pPr marL="1600220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+mj-lt"/>
          <a:ea typeface="+mn-ea"/>
          <a:cs typeface="+mn-cs"/>
        </a:defRPr>
      </a:lvl4pPr>
      <a:lvl5pPr marL="2057426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rgbClr val="002060"/>
          </a:solidFill>
          <a:latin typeface="+mj-lt"/>
          <a:ea typeface="+mn-ea"/>
          <a:cs typeface="+mn-cs"/>
        </a:defRPr>
      </a:lvl5pPr>
      <a:lvl6pPr marL="2514632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7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43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48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3314" y="-1945090"/>
            <a:ext cx="12418628" cy="1074818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B4D35-40B5-4ACD-86EF-F562D6117CB2}" type="datetimeFigureOut">
              <a:rPr lang="en-US" smtClean="0"/>
              <a:t>11/17/2025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B8464-9A39-4D17-9EBA-8AC931709B9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ounded Rectangle 6"/>
          <p:cNvSpPr/>
          <p:nvPr userDrawn="1"/>
        </p:nvSpPr>
        <p:spPr>
          <a:xfrm>
            <a:off x="1181101" y="1123951"/>
            <a:ext cx="9829801" cy="4610100"/>
          </a:xfrm>
          <a:prstGeom prst="roundRect">
            <a:avLst/>
          </a:prstGeom>
          <a:noFill/>
          <a:ln w="1016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526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txStyles>
    <p:titleStyle>
      <a:lvl1pPr algn="l" defTabSz="91441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2060"/>
          </a:solidFill>
          <a:latin typeface="+mj-lt"/>
          <a:ea typeface="+mj-ea"/>
          <a:cs typeface="+mj-cs"/>
        </a:defRPr>
      </a:lvl1pPr>
    </p:titleStyle>
    <p:bodyStyle>
      <a:lvl1pPr marL="228603" indent="-228603" algn="l" defTabSz="91441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+mj-lt"/>
          <a:ea typeface="+mn-ea"/>
          <a:cs typeface="+mn-cs"/>
        </a:defRPr>
      </a:lvl1pPr>
      <a:lvl2pPr marL="685808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2060"/>
          </a:solidFill>
          <a:latin typeface="+mj-lt"/>
          <a:ea typeface="+mn-ea"/>
          <a:cs typeface="+mn-cs"/>
        </a:defRPr>
      </a:lvl2pPr>
      <a:lvl3pPr marL="1143014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2060"/>
          </a:solidFill>
          <a:latin typeface="+mj-lt"/>
          <a:ea typeface="+mn-ea"/>
          <a:cs typeface="+mn-cs"/>
        </a:defRPr>
      </a:lvl3pPr>
      <a:lvl4pPr marL="1600220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+mj-lt"/>
          <a:ea typeface="+mn-ea"/>
          <a:cs typeface="+mn-cs"/>
        </a:defRPr>
      </a:lvl4pPr>
      <a:lvl5pPr marL="2057426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+mj-lt"/>
          <a:ea typeface="+mn-ea"/>
          <a:cs typeface="+mn-cs"/>
        </a:defRPr>
      </a:lvl5pPr>
      <a:lvl6pPr marL="2514632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7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43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48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3314" y="-1945090"/>
            <a:ext cx="12418628" cy="1074818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B4D35-40B5-4ACD-86EF-F562D6117CB2}" type="datetimeFigureOut">
              <a:rPr lang="en-US" smtClean="0"/>
              <a:t>11/17/2025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B8464-9A39-4D17-9EBA-8AC931709B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672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1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2060"/>
          </a:solidFill>
          <a:latin typeface="+mj-lt"/>
          <a:ea typeface="+mj-ea"/>
          <a:cs typeface="+mj-cs"/>
        </a:defRPr>
      </a:lvl1pPr>
    </p:titleStyle>
    <p:bodyStyle>
      <a:lvl1pPr marL="228603" indent="-228603" algn="l" defTabSz="91441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+mj-lt"/>
          <a:ea typeface="+mn-ea"/>
          <a:cs typeface="+mn-cs"/>
        </a:defRPr>
      </a:lvl1pPr>
      <a:lvl2pPr marL="685808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2060"/>
          </a:solidFill>
          <a:latin typeface="+mj-lt"/>
          <a:ea typeface="+mn-ea"/>
          <a:cs typeface="+mn-cs"/>
        </a:defRPr>
      </a:lvl2pPr>
      <a:lvl3pPr marL="1143014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2060"/>
          </a:solidFill>
          <a:latin typeface="+mj-lt"/>
          <a:ea typeface="+mn-ea"/>
          <a:cs typeface="+mn-cs"/>
        </a:defRPr>
      </a:lvl3pPr>
      <a:lvl4pPr marL="1600220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+mj-lt"/>
          <a:ea typeface="+mn-ea"/>
          <a:cs typeface="+mn-cs"/>
        </a:defRPr>
      </a:lvl4pPr>
      <a:lvl5pPr marL="2057426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+mj-lt"/>
          <a:ea typeface="+mn-ea"/>
          <a:cs typeface="+mn-cs"/>
        </a:defRPr>
      </a:lvl5pPr>
      <a:lvl6pPr marL="2514632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7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43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48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Dyetzer@chacompanies.com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Indiana Department of Transportation - Wikipedia">
            <a:extLst>
              <a:ext uri="{FF2B5EF4-FFF2-40B4-BE49-F238E27FC236}">
                <a16:creationId xmlns:a16="http://schemas.microsoft.com/office/drawing/2014/main" id="{EE66F291-7531-3471-78EF-FFCF5D0A6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546" y="5628012"/>
            <a:ext cx="1019812" cy="1019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E36FAA32-D9C4-D8EE-A0DE-AC3272B9407F}"/>
              </a:ext>
            </a:extLst>
          </p:cNvPr>
          <p:cNvSpPr txBox="1">
            <a:spLocks/>
          </p:cNvSpPr>
          <p:nvPr/>
        </p:nvSpPr>
        <p:spPr>
          <a:xfrm>
            <a:off x="-4" y="3429000"/>
            <a:ext cx="12182475" cy="9968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600"/>
              </a:spcAft>
            </a:pPr>
            <a:r>
              <a:rPr lang="en-US" sz="5400" dirty="0">
                <a:latin typeface="+mn-lt"/>
              </a:rPr>
              <a:t>Public Information Meeting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E4DFA0-831E-E1BD-8678-AA035A70824E}"/>
              </a:ext>
            </a:extLst>
          </p:cNvPr>
          <p:cNvSpPr txBox="1"/>
          <p:nvPr/>
        </p:nvSpPr>
        <p:spPr>
          <a:xfrm>
            <a:off x="9528" y="210176"/>
            <a:ext cx="1217294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003F63"/>
                </a:solidFill>
              </a:rPr>
              <a:t> </a:t>
            </a:r>
            <a:r>
              <a:rPr lang="en-US" sz="4800" dirty="0">
                <a:solidFill>
                  <a:srgbClr val="002060"/>
                </a:solidFill>
              </a:rPr>
              <a:t>Intersection Improvement Project </a:t>
            </a:r>
          </a:p>
          <a:p>
            <a:pPr algn="ctr"/>
            <a:r>
              <a:rPr lang="en-US" sz="4800" dirty="0">
                <a:solidFill>
                  <a:srgbClr val="002060"/>
                </a:solidFill>
              </a:rPr>
              <a:t>S.R. 9 at Broadway St. (Pendleton Ave.)</a:t>
            </a:r>
          </a:p>
          <a:p>
            <a:pPr algn="ctr"/>
            <a:r>
              <a:rPr lang="en-US" sz="4800" dirty="0">
                <a:solidFill>
                  <a:srgbClr val="002060"/>
                </a:solidFill>
              </a:rPr>
              <a:t>Des 2200064</a:t>
            </a:r>
          </a:p>
          <a:p>
            <a:pPr algn="ctr"/>
            <a:endParaRPr lang="en-US" sz="4800" dirty="0">
              <a:solidFill>
                <a:srgbClr val="00206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713D3F-7AAF-2EE3-23B8-99BCA0F8F953}"/>
              </a:ext>
            </a:extLst>
          </p:cNvPr>
          <p:cNvSpPr txBox="1"/>
          <p:nvPr/>
        </p:nvSpPr>
        <p:spPr>
          <a:xfrm>
            <a:off x="-3" y="4970747"/>
            <a:ext cx="12182475" cy="5908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3200" b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Presentation will begin at 5:30 p.m.</a:t>
            </a:r>
            <a:endParaRPr lang="en-US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708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9636EF1-FBAD-DE15-D8DD-0CB3402D8B65}"/>
              </a:ext>
            </a:extLst>
          </p:cNvPr>
          <p:cNvSpPr txBox="1"/>
          <p:nvPr/>
        </p:nvSpPr>
        <p:spPr>
          <a:xfrm>
            <a:off x="888572" y="1192925"/>
            <a:ext cx="10649378" cy="3953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5" indent="-342905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Purpose and Need </a:t>
            </a:r>
          </a:p>
          <a:p>
            <a:pPr marL="342905" indent="-342905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Environmental impacts review</a:t>
            </a:r>
          </a:p>
          <a:p>
            <a:pPr marL="342905" indent="-342905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Proposed solution </a:t>
            </a:r>
          </a:p>
          <a:p>
            <a:pPr marL="342905" indent="-342905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Ways to contact us</a:t>
            </a:r>
          </a:p>
          <a:p>
            <a:pPr marL="342905" indent="-342905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Project Team available for question and answers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45B201-9B69-7A6B-8370-BEF6434155A4}"/>
              </a:ext>
            </a:extLst>
          </p:cNvPr>
          <p:cNvSpPr txBox="1"/>
          <p:nvPr/>
        </p:nvSpPr>
        <p:spPr>
          <a:xfrm>
            <a:off x="254000" y="118179"/>
            <a:ext cx="1193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2060"/>
                </a:solidFill>
              </a:rPr>
              <a:t>Topics We Will Cover</a:t>
            </a:r>
          </a:p>
        </p:txBody>
      </p:sp>
    </p:spTree>
    <p:extLst>
      <p:ext uri="{BB962C8B-B14F-4D97-AF65-F5344CB8AC3E}">
        <p14:creationId xmlns:p14="http://schemas.microsoft.com/office/powerpoint/2010/main" val="226497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9636EF1-FBAD-DE15-D8DD-0CB3402D8B65}"/>
              </a:ext>
            </a:extLst>
          </p:cNvPr>
          <p:cNvSpPr txBox="1"/>
          <p:nvPr/>
        </p:nvSpPr>
        <p:spPr>
          <a:xfrm>
            <a:off x="200526" y="1409544"/>
            <a:ext cx="10611853" cy="2869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5" indent="-342905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Aerial illustration of proposed improvements </a:t>
            </a:r>
          </a:p>
          <a:p>
            <a:pPr marL="342905" indent="-342905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Existing conditions</a:t>
            </a:r>
          </a:p>
          <a:p>
            <a:pPr marL="342905" indent="-342905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Project fact sheet and comment form</a:t>
            </a:r>
          </a:p>
          <a:p>
            <a:pPr marL="342905" indent="-342905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Project team is available for question and answers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CAD5D8-60E6-21A6-00A6-61604B1EE150}"/>
              </a:ext>
            </a:extLst>
          </p:cNvPr>
          <p:cNvSpPr txBox="1"/>
          <p:nvPr/>
        </p:nvSpPr>
        <p:spPr>
          <a:xfrm>
            <a:off x="254000" y="118179"/>
            <a:ext cx="1193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2060"/>
                </a:solidFill>
              </a:rPr>
              <a:t>Materials Available </a:t>
            </a:r>
          </a:p>
        </p:txBody>
      </p:sp>
    </p:spTree>
    <p:extLst>
      <p:ext uri="{BB962C8B-B14F-4D97-AF65-F5344CB8AC3E}">
        <p14:creationId xmlns:p14="http://schemas.microsoft.com/office/powerpoint/2010/main" val="797304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9636EF1-FBAD-DE15-D8DD-0CB3402D8B65}"/>
              </a:ext>
            </a:extLst>
          </p:cNvPr>
          <p:cNvSpPr txBox="1"/>
          <p:nvPr/>
        </p:nvSpPr>
        <p:spPr>
          <a:xfrm>
            <a:off x="267606" y="1009682"/>
            <a:ext cx="7762876" cy="500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3000" b="1" u="sng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INDOT Greenfield District</a:t>
            </a:r>
          </a:p>
          <a:p>
            <a:pPr marL="342905" indent="-342905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Maggie Elsbury, Project Manager</a:t>
            </a:r>
          </a:p>
          <a:p>
            <a:pPr marL="342905" indent="-342905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Jordan Yaney, Public Relations Director</a:t>
            </a:r>
          </a:p>
          <a:p>
            <a:pPr marL="342905" indent="-342905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en-US" sz="3000" dirty="0">
              <a:solidFill>
                <a:srgbClr val="002060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400"/>
              </a:spcAft>
            </a:pPr>
            <a:r>
              <a:rPr lang="en-US" sz="3000" b="1" u="sng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Lochner Consulting Team</a:t>
            </a:r>
          </a:p>
          <a:p>
            <a:pPr marL="342905" indent="-342905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Adam Higgins, Design Manager</a:t>
            </a:r>
          </a:p>
          <a:p>
            <a:pPr marL="342905" indent="-342905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Jon Sherrick, Design Lead</a:t>
            </a:r>
          </a:p>
          <a:p>
            <a:pPr marL="342905" indent="-342905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Lisa Vale, Environmental Manager</a:t>
            </a:r>
          </a:p>
          <a:p>
            <a:pPr marL="342905" indent="-342905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Marie Jaffe, Public Involvement Specialist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CAD5D8-60E6-21A6-00A6-61604B1EE150}"/>
              </a:ext>
            </a:extLst>
          </p:cNvPr>
          <p:cNvSpPr txBox="1"/>
          <p:nvPr/>
        </p:nvSpPr>
        <p:spPr>
          <a:xfrm>
            <a:off x="114300" y="76200"/>
            <a:ext cx="119634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2060"/>
                </a:solidFill>
              </a:rPr>
              <a:t>Project Team</a:t>
            </a:r>
          </a:p>
        </p:txBody>
      </p:sp>
    </p:spTree>
    <p:extLst>
      <p:ext uri="{BB962C8B-B14F-4D97-AF65-F5344CB8AC3E}">
        <p14:creationId xmlns:p14="http://schemas.microsoft.com/office/powerpoint/2010/main" val="1718994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CCAD5D8-60E6-21A6-00A6-61604B1EE150}"/>
              </a:ext>
            </a:extLst>
          </p:cNvPr>
          <p:cNvSpPr txBox="1"/>
          <p:nvPr/>
        </p:nvSpPr>
        <p:spPr>
          <a:xfrm>
            <a:off x="114300" y="76200"/>
            <a:ext cx="119634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2060"/>
                </a:solidFill>
              </a:rPr>
              <a:t>National Environmental Policy Act (NEPA)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B431C2F-F419-A068-8151-5A2E0EBB04CE}"/>
              </a:ext>
            </a:extLst>
          </p:cNvPr>
          <p:cNvSpPr txBox="1"/>
          <p:nvPr/>
        </p:nvSpPr>
        <p:spPr>
          <a:xfrm>
            <a:off x="291556" y="1108249"/>
            <a:ext cx="11711499" cy="5186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7" indent="-571507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2060"/>
                </a:solidFill>
                <a:latin typeface="+mn-lt"/>
                <a:cs typeface="Calibri Light" panose="020F0302020204030204" pitchFamily="34" charset="0"/>
              </a:rPr>
              <a:t>Environmental analysis and documentation is required for all federally-funded projects</a:t>
            </a:r>
          </a:p>
          <a:p>
            <a:pPr marL="1485919" lvl="2" indent="-571507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02060"/>
                </a:solidFill>
                <a:latin typeface="+mn-lt"/>
                <a:cs typeface="Calibri Light" panose="020F0302020204030204" pitchFamily="34" charset="0"/>
              </a:rPr>
              <a:t>Evaluates alternatives, including “no build”</a:t>
            </a:r>
          </a:p>
          <a:p>
            <a:pPr marL="1485919" lvl="2" indent="-571507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02060"/>
                </a:solidFill>
                <a:latin typeface="+mn-lt"/>
                <a:cs typeface="Calibri Light" panose="020F0302020204030204" pitchFamily="34" charset="0"/>
              </a:rPr>
              <a:t>Considers and addresses public comments</a:t>
            </a:r>
          </a:p>
          <a:p>
            <a:pPr marL="571507" indent="-571507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2060"/>
                </a:solidFill>
                <a:latin typeface="+mn-lt"/>
                <a:cs typeface="Calibri Light" panose="020F0302020204030204" pitchFamily="34" charset="0"/>
              </a:rPr>
              <a:t>Incorporates socio-economic and ecological considerations in the decision-making process</a:t>
            </a:r>
          </a:p>
          <a:p>
            <a:pPr marL="1485919" lvl="2" indent="-571507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02060"/>
                </a:solidFill>
                <a:latin typeface="+mn-lt"/>
                <a:cs typeface="Calibri Light" panose="020F0302020204030204" pitchFamily="34" charset="0"/>
              </a:rPr>
              <a:t>What are the impacts?</a:t>
            </a:r>
          </a:p>
          <a:p>
            <a:pPr marL="1485919" lvl="2" indent="-571507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02060"/>
                </a:solidFill>
                <a:latin typeface="+mn-lt"/>
                <a:cs typeface="Calibri Light" panose="020F0302020204030204" pitchFamily="34" charset="0"/>
              </a:rPr>
              <a:t>How can they be avoided or mitigated?</a:t>
            </a:r>
          </a:p>
        </p:txBody>
      </p:sp>
    </p:spTree>
    <p:extLst>
      <p:ext uri="{BB962C8B-B14F-4D97-AF65-F5344CB8AC3E}">
        <p14:creationId xmlns:p14="http://schemas.microsoft.com/office/powerpoint/2010/main" val="267271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55D869-20D6-9765-79E3-228E899AE6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CA2BF2B-F678-8391-F0A5-AB65A07A024E}"/>
              </a:ext>
            </a:extLst>
          </p:cNvPr>
          <p:cNvSpPr txBox="1"/>
          <p:nvPr/>
        </p:nvSpPr>
        <p:spPr>
          <a:xfrm>
            <a:off x="114300" y="76200"/>
            <a:ext cx="119634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3F60"/>
                </a:solidFill>
              </a:rPr>
              <a:t>National Environmental Policy Act (NEPA)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20B5BA6-22E9-486C-8596-71FD29551E6D}"/>
              </a:ext>
            </a:extLst>
          </p:cNvPr>
          <p:cNvSpPr txBox="1"/>
          <p:nvPr/>
        </p:nvSpPr>
        <p:spPr>
          <a:xfrm>
            <a:off x="291556" y="1108249"/>
            <a:ext cx="11711499" cy="4570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3600" dirty="0">
                <a:solidFill>
                  <a:srgbClr val="002060"/>
                </a:solidFill>
                <a:latin typeface="+mn-lt"/>
                <a:cs typeface="Calibri Light" panose="020F0302020204030204" pitchFamily="34" charset="0"/>
              </a:rPr>
              <a:t>Environmental Impacts </a:t>
            </a:r>
          </a:p>
          <a:p>
            <a:pPr marL="571507" indent="-571507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2060"/>
                </a:solidFill>
                <a:latin typeface="+mn-lt"/>
                <a:cs typeface="Calibri Light" panose="020F0302020204030204" pitchFamily="34" charset="0"/>
              </a:rPr>
              <a:t>No wetland or waterways on the project </a:t>
            </a:r>
          </a:p>
          <a:p>
            <a:pPr marL="571507" indent="-571507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2060"/>
                </a:solidFill>
                <a:latin typeface="+mn-lt"/>
                <a:cs typeface="Calibri Light" panose="020F0302020204030204" pitchFamily="34" charset="0"/>
              </a:rPr>
              <a:t>No right-of-way property anticipated </a:t>
            </a:r>
          </a:p>
          <a:p>
            <a:pPr marL="571507" indent="-571507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2060"/>
                </a:solidFill>
                <a:latin typeface="+mn-lt"/>
                <a:cs typeface="Calibri Light" panose="020F0302020204030204" pitchFamily="34" charset="0"/>
              </a:rPr>
              <a:t>No tree clearing </a:t>
            </a:r>
          </a:p>
          <a:p>
            <a:pPr marL="571507" indent="-571507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2060"/>
                </a:solidFill>
                <a:latin typeface="+mn-lt"/>
                <a:cs typeface="Calibri Light" panose="020F0302020204030204" pitchFamily="34" charset="0"/>
              </a:rPr>
              <a:t>No historic concerns </a:t>
            </a:r>
          </a:p>
          <a:p>
            <a:pPr marL="571507" indent="-571507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2060"/>
                </a:solidFill>
                <a:latin typeface="+mn-lt"/>
                <a:cs typeface="Calibri Light" panose="020F0302020204030204" pitchFamily="34" charset="0"/>
              </a:rPr>
              <a:t>Permanent traffic alteration anticipated </a:t>
            </a:r>
            <a:endParaRPr lang="en-US" sz="2800" dirty="0">
              <a:solidFill>
                <a:srgbClr val="002060"/>
              </a:solidFill>
              <a:latin typeface="+mn-lt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942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0FE84A-E191-8D2C-F43A-607B3867D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FD3EA70-C305-BA5B-53B4-DA77F1609378}"/>
              </a:ext>
            </a:extLst>
          </p:cNvPr>
          <p:cNvSpPr txBox="1"/>
          <p:nvPr/>
        </p:nvSpPr>
        <p:spPr>
          <a:xfrm>
            <a:off x="114300" y="76200"/>
            <a:ext cx="119634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2060"/>
                </a:solidFill>
              </a:rPr>
              <a:t>Existing Conditions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CF7B0FB4-F5D8-6FFF-84D5-C0C1F5E11A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54" t="5357" r="11659" b="13005"/>
          <a:stretch>
            <a:fillRect/>
          </a:stretch>
        </p:blipFill>
        <p:spPr bwMode="auto">
          <a:xfrm>
            <a:off x="3882708" y="876300"/>
            <a:ext cx="4088284" cy="5943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82FF2C-011A-1C33-B733-BE5A592D8CF4}"/>
              </a:ext>
            </a:extLst>
          </p:cNvPr>
          <p:cNvSpPr txBox="1"/>
          <p:nvPr/>
        </p:nvSpPr>
        <p:spPr>
          <a:xfrm rot="3625745">
            <a:off x="5948310" y="5151725"/>
            <a:ext cx="13981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S.R.9/</a:t>
            </a:r>
            <a:r>
              <a:rPr lang="en-US" sz="1000" dirty="0" err="1">
                <a:solidFill>
                  <a:schemeClr val="bg1"/>
                </a:solidFill>
              </a:rPr>
              <a:t>Scatterfield</a:t>
            </a:r>
            <a:r>
              <a:rPr lang="en-US" sz="1000" dirty="0">
                <a:solidFill>
                  <a:schemeClr val="bg1"/>
                </a:solidFill>
              </a:rPr>
              <a:t> Rd.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1E37BE-B116-A59A-964F-1DB2F8CE79EB}"/>
              </a:ext>
            </a:extLst>
          </p:cNvPr>
          <p:cNvSpPr txBox="1"/>
          <p:nvPr/>
        </p:nvSpPr>
        <p:spPr>
          <a:xfrm rot="17619923">
            <a:off x="4256180" y="4717912"/>
            <a:ext cx="13981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Broadway St.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243008-FEE3-DA2C-DB46-61995AD340DB}"/>
              </a:ext>
            </a:extLst>
          </p:cNvPr>
          <p:cNvSpPr txBox="1"/>
          <p:nvPr/>
        </p:nvSpPr>
        <p:spPr>
          <a:xfrm>
            <a:off x="5396935" y="6438895"/>
            <a:ext cx="13981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Hartman Rd.</a:t>
            </a:r>
          </a:p>
        </p:txBody>
      </p:sp>
    </p:spTree>
    <p:extLst>
      <p:ext uri="{BB962C8B-B14F-4D97-AF65-F5344CB8AC3E}">
        <p14:creationId xmlns:p14="http://schemas.microsoft.com/office/powerpoint/2010/main" val="231884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E5AE2-16F2-8259-DA0E-5AB1F02DB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5C98EB5-D6A8-EC87-0A73-23B3AEC37C33}"/>
              </a:ext>
            </a:extLst>
          </p:cNvPr>
          <p:cNvSpPr txBox="1"/>
          <p:nvPr/>
        </p:nvSpPr>
        <p:spPr>
          <a:xfrm>
            <a:off x="114300" y="76200"/>
            <a:ext cx="119634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2060"/>
                </a:solidFill>
              </a:rPr>
              <a:t>Purpose and Need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F57B83-DE28-F88E-A1EA-03D981E29D1F}"/>
              </a:ext>
            </a:extLst>
          </p:cNvPr>
          <p:cNvSpPr txBox="1"/>
          <p:nvPr/>
        </p:nvSpPr>
        <p:spPr>
          <a:xfrm>
            <a:off x="466453" y="2233508"/>
            <a:ext cx="10789920" cy="10322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b="1" i="1" kern="100" dirty="0">
                <a:solidFill>
                  <a:srgbClr val="00206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This </a:t>
            </a:r>
            <a:r>
              <a:rPr lang="en-US" b="1" i="1" kern="1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intersection improvement project is needed due to the high number of crashes, specifically right angle (T-bone) crashes. The purpose of this project is to improve safety while maintaining traffic mobility at the intersection.</a:t>
            </a:r>
            <a:r>
              <a:rPr lang="en-US" b="1" kern="100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43255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47188-4760-AD89-4408-C3C92654A1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FED825B-586A-6352-E13D-4A4D382C7850}"/>
              </a:ext>
            </a:extLst>
          </p:cNvPr>
          <p:cNvSpPr txBox="1"/>
          <p:nvPr/>
        </p:nvSpPr>
        <p:spPr>
          <a:xfrm>
            <a:off x="114300" y="76200"/>
            <a:ext cx="119634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2060"/>
                </a:solidFill>
              </a:rPr>
              <a:t>Purpose and Need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9942211-77AC-A653-63CF-982C864F0DFC}"/>
              </a:ext>
            </a:extLst>
          </p:cNvPr>
          <p:cNvSpPr txBox="1"/>
          <p:nvPr/>
        </p:nvSpPr>
        <p:spPr>
          <a:xfrm>
            <a:off x="194126" y="1690062"/>
            <a:ext cx="5739771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6" indent="-514356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rgbClr val="002060"/>
                </a:solidFill>
                <a:latin typeface="+mn-lt"/>
                <a:cs typeface="Calibri Light" panose="020F0302020204030204" pitchFamily="34" charset="0"/>
              </a:rPr>
              <a:t>Current traffic movement causing backups </a:t>
            </a:r>
          </a:p>
          <a:p>
            <a:pPr marL="514356" indent="-514356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rgbClr val="002060"/>
                </a:solidFill>
                <a:latin typeface="+mn-lt"/>
                <a:cs typeface="Calibri Light" panose="020F0302020204030204" pitchFamily="34" charset="0"/>
              </a:rPr>
              <a:t>Reduce congestion at intersection</a:t>
            </a:r>
          </a:p>
          <a:p>
            <a:pPr marL="514356" indent="-514356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rgbClr val="002060"/>
                </a:solidFill>
                <a:latin typeface="+mn-lt"/>
                <a:cs typeface="Calibri Light" panose="020F0302020204030204" pitchFamily="34" charset="0"/>
              </a:rPr>
              <a:t>Addressing serious right angle T-bone collisions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8FBA81B-7160-EBDB-6C65-E06E78B045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104" y="1503193"/>
            <a:ext cx="5238734" cy="385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811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4D052F-C640-D733-76C1-846455F7C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F7CD3AF-C7A9-B8E2-E1F7-F19B055537EA}"/>
              </a:ext>
            </a:extLst>
          </p:cNvPr>
          <p:cNvSpPr txBox="1"/>
          <p:nvPr/>
        </p:nvSpPr>
        <p:spPr>
          <a:xfrm>
            <a:off x="275175" y="61053"/>
            <a:ext cx="119634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2060"/>
                </a:solidFill>
              </a:rPr>
              <a:t>Existing Conditions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86D90A-2B9C-FC21-6623-CFCE994A0B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6" r="2013"/>
          <a:stretch>
            <a:fillRect/>
          </a:stretch>
        </p:blipFill>
        <p:spPr>
          <a:xfrm>
            <a:off x="1118893" y="3998686"/>
            <a:ext cx="3344250" cy="2450061"/>
          </a:xfrm>
          <a:prstGeom prst="rect">
            <a:avLst/>
          </a:prstGeom>
        </p:spPr>
      </p:pic>
      <p:pic>
        <p:nvPicPr>
          <p:cNvPr id="7" name="Picture 6" descr="A road with a sign in the middle&#10;&#10;AI-generated content may be incorrect.">
            <a:extLst>
              <a:ext uri="{FF2B5EF4-FFF2-40B4-BE49-F238E27FC236}">
                <a16:creationId xmlns:a16="http://schemas.microsoft.com/office/drawing/2014/main" id="{20B5A1E0-8F2D-A8B7-EBBC-62C2445A55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5" r="2039"/>
          <a:stretch>
            <a:fillRect/>
          </a:stretch>
        </p:blipFill>
        <p:spPr>
          <a:xfrm>
            <a:off x="1162715" y="1023257"/>
            <a:ext cx="3300428" cy="2447086"/>
          </a:xfrm>
          <a:prstGeom prst="rect">
            <a:avLst/>
          </a:prstGeom>
        </p:spPr>
      </p:pic>
      <p:pic>
        <p:nvPicPr>
          <p:cNvPr id="13" name="Picture 12" descr="A road with a double yellow line&#10;&#10;AI-generated content may be incorrect.">
            <a:extLst>
              <a:ext uri="{FF2B5EF4-FFF2-40B4-BE49-F238E27FC236}">
                <a16:creationId xmlns:a16="http://schemas.microsoft.com/office/drawing/2014/main" id="{8D644FC4-6B6A-88E8-6F65-033C3F744C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620" y="1656036"/>
            <a:ext cx="4703396" cy="343122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0BF5516-7937-B843-B8FB-71D43D27815E}"/>
              </a:ext>
            </a:extLst>
          </p:cNvPr>
          <p:cNvSpPr txBox="1"/>
          <p:nvPr/>
        </p:nvSpPr>
        <p:spPr>
          <a:xfrm>
            <a:off x="505527" y="3536470"/>
            <a:ext cx="51095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3F63"/>
                </a:solidFill>
              </a:rPr>
              <a:t>Facing east, west of </a:t>
            </a:r>
            <a:r>
              <a:rPr lang="en-US" sz="1200" dirty="0">
                <a:solidFill>
                  <a:srgbClr val="002060"/>
                </a:solidFill>
              </a:rPr>
              <a:t>the</a:t>
            </a:r>
            <a:r>
              <a:rPr lang="en-US" sz="1200" dirty="0">
                <a:solidFill>
                  <a:srgbClr val="003F63"/>
                </a:solidFill>
              </a:rPr>
              <a:t> intersection looking at S.R. 9 east approach leg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84E4FC9-97FF-98ED-7D3A-1863804132DF}"/>
              </a:ext>
            </a:extLst>
          </p:cNvPr>
          <p:cNvSpPr txBox="1"/>
          <p:nvPr/>
        </p:nvSpPr>
        <p:spPr>
          <a:xfrm>
            <a:off x="942382" y="6477775"/>
            <a:ext cx="37659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2060"/>
                </a:solidFill>
              </a:rPr>
              <a:t>Facing north looking at Broadway NB right turn lane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EE4EC7-F09B-3602-F50A-BF40938AF732}"/>
              </a:ext>
            </a:extLst>
          </p:cNvPr>
          <p:cNvSpPr txBox="1"/>
          <p:nvPr/>
        </p:nvSpPr>
        <p:spPr>
          <a:xfrm>
            <a:off x="6772620" y="5151145"/>
            <a:ext cx="4703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2060"/>
                </a:solidFill>
              </a:rPr>
              <a:t>Facing south looking at intersection </a:t>
            </a:r>
          </a:p>
        </p:txBody>
      </p:sp>
    </p:spTree>
    <p:extLst>
      <p:ext uri="{BB962C8B-B14F-4D97-AF65-F5344CB8AC3E}">
        <p14:creationId xmlns:p14="http://schemas.microsoft.com/office/powerpoint/2010/main" val="1065026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CCAD5D8-60E6-21A6-00A6-61604B1EE150}"/>
              </a:ext>
            </a:extLst>
          </p:cNvPr>
          <p:cNvSpPr txBox="1"/>
          <p:nvPr/>
        </p:nvSpPr>
        <p:spPr>
          <a:xfrm>
            <a:off x="320984" y="105868"/>
            <a:ext cx="119634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2060"/>
                </a:solidFill>
              </a:rPr>
              <a:t>Existing Conditions </a:t>
            </a:r>
          </a:p>
        </p:txBody>
      </p:sp>
      <p:pic>
        <p:nvPicPr>
          <p:cNvPr id="9" name="Picture 8" descr="A road with cars on it&#10;&#10;AI-generated content may be incorrect.">
            <a:extLst>
              <a:ext uri="{FF2B5EF4-FFF2-40B4-BE49-F238E27FC236}">
                <a16:creationId xmlns:a16="http://schemas.microsoft.com/office/drawing/2014/main" id="{3CD7112F-E3B4-42FC-C25C-398DB79633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240" y="1083625"/>
            <a:ext cx="4993409" cy="37616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C1CAEC3-318D-BD42-2B9D-240CFA93F6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11" y="1083625"/>
            <a:ext cx="5006954" cy="376161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99A9516-5F14-EF3C-D026-3F8360749C03}"/>
              </a:ext>
            </a:extLst>
          </p:cNvPr>
          <p:cNvSpPr txBox="1"/>
          <p:nvPr/>
        </p:nvSpPr>
        <p:spPr>
          <a:xfrm>
            <a:off x="320984" y="4920334"/>
            <a:ext cx="50746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Facing east at the intersection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69EDD6B-40BB-744A-41A3-9B5488DA126C}"/>
              </a:ext>
            </a:extLst>
          </p:cNvPr>
          <p:cNvSpPr txBox="1"/>
          <p:nvPr/>
        </p:nvSpPr>
        <p:spPr>
          <a:xfrm>
            <a:off x="6520011" y="4920334"/>
            <a:ext cx="51102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Facing northeast looking southbound traffic waiting in intersection to make left turn </a:t>
            </a:r>
          </a:p>
        </p:txBody>
      </p:sp>
    </p:spTree>
    <p:extLst>
      <p:ext uri="{BB962C8B-B14F-4D97-AF65-F5344CB8AC3E}">
        <p14:creationId xmlns:p14="http://schemas.microsoft.com/office/powerpoint/2010/main" val="981103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CCAD5D8-60E6-21A6-00A6-61604B1EE150}"/>
              </a:ext>
            </a:extLst>
          </p:cNvPr>
          <p:cNvSpPr txBox="1"/>
          <p:nvPr/>
        </p:nvSpPr>
        <p:spPr>
          <a:xfrm>
            <a:off x="114300" y="76200"/>
            <a:ext cx="119634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2060"/>
                </a:solidFill>
              </a:rPr>
              <a:t>Collision History</a:t>
            </a:r>
          </a:p>
        </p:txBody>
      </p:sp>
      <p:pic>
        <p:nvPicPr>
          <p:cNvPr id="4" name="Picture 3" descr="A map of a road&#10;&#10;AI-generated content may be incorrect.">
            <a:extLst>
              <a:ext uri="{FF2B5EF4-FFF2-40B4-BE49-F238E27FC236}">
                <a16:creationId xmlns:a16="http://schemas.microsoft.com/office/drawing/2014/main" id="{43799377-D0E0-5A10-07CC-07F3556433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5075" y="940772"/>
            <a:ext cx="6184414" cy="5674148"/>
          </a:xfrm>
          <a:prstGeom prst="rect">
            <a:avLst/>
          </a:prstGeom>
        </p:spPr>
      </p:pic>
      <p:pic>
        <p:nvPicPr>
          <p:cNvPr id="6" name="Picture 5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1B6C8854-852A-2C9E-5F65-F3DE33D32C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779" y="2151939"/>
            <a:ext cx="1649738" cy="90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467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2">
            <a:extLst>
              <a:ext uri="{FF2B5EF4-FFF2-40B4-BE49-F238E27FC236}">
                <a16:creationId xmlns:a16="http://schemas.microsoft.com/office/drawing/2014/main" id="{3CCAD5D8-60E6-21A6-00A6-61604B1EE150}"/>
              </a:ext>
            </a:extLst>
          </p:cNvPr>
          <p:cNvSpPr txBox="1"/>
          <p:nvPr/>
        </p:nvSpPr>
        <p:spPr>
          <a:xfrm>
            <a:off x="114299" y="103257"/>
            <a:ext cx="119634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r>
              <a:rPr lang="en-US" sz="4000" dirty="0">
                <a:solidFill>
                  <a:srgbClr val="002060"/>
                </a:solidFill>
              </a:rPr>
              <a:t>Alternatives Analysis </a:t>
            </a: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745147BB-477D-53EC-BAF9-DCEB9E28FAAF}"/>
              </a:ext>
            </a:extLst>
          </p:cNvPr>
          <p:cNvSpPr txBox="1"/>
          <p:nvPr/>
        </p:nvSpPr>
        <p:spPr>
          <a:xfrm>
            <a:off x="527050" y="1351339"/>
            <a:ext cx="1040559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002060"/>
                </a:solidFill>
                <a:latin typeface="+mn-lt"/>
              </a:rPr>
              <a:t>Alternative 1- Modified Continuous Green T Intersection </a:t>
            </a:r>
            <a:endParaRPr lang="en-US" dirty="0">
              <a:solidFill>
                <a:srgbClr val="002060"/>
              </a:solidFill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  <a:latin typeface="+mn-lt"/>
              </a:rPr>
              <a:t>Concrete median will separate the SB thru movement from the rest of the movements in the intersection.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  <a:latin typeface="+mn-lt"/>
              </a:rPr>
              <a:t>The channelized right turn lane for WB movements will be removed. </a:t>
            </a:r>
          </a:p>
          <a:p>
            <a:endParaRPr lang="en-US" dirty="0">
              <a:solidFill>
                <a:srgbClr val="002060"/>
              </a:solidFill>
              <a:latin typeface="+mn-lt"/>
            </a:endParaRPr>
          </a:p>
          <a:p>
            <a:r>
              <a:rPr lang="en-US" b="1" dirty="0">
                <a:solidFill>
                  <a:srgbClr val="002060"/>
                </a:solidFill>
                <a:latin typeface="+mn-lt"/>
              </a:rPr>
              <a:t>Alternative 2- Roundabout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  <a:latin typeface="+mn-lt"/>
              </a:rPr>
              <a:t>This alternative comes at a much higher cost to the Green T intersection. </a:t>
            </a:r>
          </a:p>
          <a:p>
            <a:endParaRPr lang="en-US" b="1" dirty="0">
              <a:solidFill>
                <a:srgbClr val="002060"/>
              </a:solidFill>
              <a:latin typeface="+mn-lt"/>
            </a:endParaRPr>
          </a:p>
          <a:p>
            <a:r>
              <a:rPr lang="en-US" b="1" dirty="0">
                <a:solidFill>
                  <a:srgbClr val="002060"/>
                </a:solidFill>
                <a:latin typeface="+mn-lt"/>
              </a:rPr>
              <a:t>Alternative 3- No Build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  <a:latin typeface="+mn-lt"/>
              </a:rPr>
              <a:t>No build or do nothing was considered but was not chosen. </a:t>
            </a:r>
          </a:p>
          <a:p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8370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CCAD5D8-60E6-21A6-00A6-61604B1EE150}"/>
              </a:ext>
            </a:extLst>
          </p:cNvPr>
          <p:cNvSpPr txBox="1"/>
          <p:nvPr/>
        </p:nvSpPr>
        <p:spPr>
          <a:xfrm>
            <a:off x="281410" y="119742"/>
            <a:ext cx="119634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2060"/>
                </a:solidFill>
              </a:rPr>
              <a:t>Proposed Solution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5147BB-477D-53EC-BAF9-DCEB9E28FAAF}"/>
              </a:ext>
            </a:extLst>
          </p:cNvPr>
          <p:cNvSpPr txBox="1"/>
          <p:nvPr/>
        </p:nvSpPr>
        <p:spPr>
          <a:xfrm>
            <a:off x="339468" y="1028342"/>
            <a:ext cx="1088733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+mn-lt"/>
              </a:rPr>
              <a:t>Traveling on S.R. 9 (</a:t>
            </a:r>
            <a:r>
              <a:rPr lang="en-US" b="1" dirty="0" err="1">
                <a:solidFill>
                  <a:srgbClr val="002060"/>
                </a:solidFill>
                <a:latin typeface="+mn-lt"/>
              </a:rPr>
              <a:t>Scatterfield</a:t>
            </a:r>
            <a:r>
              <a:rPr lang="en-US" b="1" dirty="0">
                <a:solidFill>
                  <a:srgbClr val="002060"/>
                </a:solidFill>
                <a:latin typeface="+mn-lt"/>
              </a:rPr>
              <a:t> Road)</a:t>
            </a:r>
            <a:endParaRPr lang="en-US" dirty="0">
              <a:solidFill>
                <a:srgbClr val="002060"/>
              </a:solidFill>
              <a:latin typeface="+mn-lt"/>
            </a:endParaRPr>
          </a:p>
          <a:p>
            <a:r>
              <a:rPr lang="en-US" dirty="0">
                <a:solidFill>
                  <a:srgbClr val="002060"/>
                </a:solidFill>
                <a:latin typeface="+mn-lt"/>
              </a:rPr>
              <a:t>Vehicles traveling north on S.R. 9 will have a dedicated right-hand turn lane onto Broadway Street headed north.  </a:t>
            </a:r>
          </a:p>
          <a:p>
            <a:r>
              <a:rPr lang="en-US" dirty="0">
                <a:solidFill>
                  <a:srgbClr val="002060"/>
                </a:solidFill>
                <a:latin typeface="+mn-lt"/>
              </a:rPr>
              <a:t>A signal will be installed at this intersection.  </a:t>
            </a:r>
          </a:p>
          <a:p>
            <a:endParaRPr lang="en-US" dirty="0">
              <a:solidFill>
                <a:srgbClr val="002060"/>
              </a:solidFill>
              <a:latin typeface="+mn-lt"/>
            </a:endParaRPr>
          </a:p>
          <a:p>
            <a:r>
              <a:rPr lang="en-US" b="1" dirty="0">
                <a:solidFill>
                  <a:srgbClr val="002060"/>
                </a:solidFill>
                <a:latin typeface="+mn-lt"/>
              </a:rPr>
              <a:t>Traveling on Broadway Street</a:t>
            </a:r>
            <a:endParaRPr lang="en-US" dirty="0">
              <a:solidFill>
                <a:srgbClr val="002060"/>
              </a:solidFill>
              <a:latin typeface="+mn-lt"/>
            </a:endParaRPr>
          </a:p>
          <a:p>
            <a:r>
              <a:rPr lang="en-US" dirty="0">
                <a:solidFill>
                  <a:srgbClr val="002060"/>
                </a:solidFill>
                <a:latin typeface="+mn-lt"/>
              </a:rPr>
              <a:t>Vehicles traveling north on Broadway Street who want to turn right onto southbound S.R. 9 will have a dedicated </a:t>
            </a:r>
          </a:p>
          <a:p>
            <a:r>
              <a:rPr lang="en-US" dirty="0">
                <a:solidFill>
                  <a:srgbClr val="002060"/>
                </a:solidFill>
                <a:latin typeface="+mn-lt"/>
              </a:rPr>
              <a:t>right turn lane. </a:t>
            </a:r>
          </a:p>
          <a:p>
            <a:endParaRPr lang="en-US" dirty="0">
              <a:solidFill>
                <a:srgbClr val="002060"/>
              </a:solidFill>
              <a:latin typeface="+mn-lt"/>
            </a:endParaRPr>
          </a:p>
          <a:p>
            <a:r>
              <a:rPr lang="en-US" dirty="0">
                <a:solidFill>
                  <a:srgbClr val="002060"/>
                </a:solidFill>
                <a:latin typeface="+mn-lt"/>
              </a:rPr>
              <a:t>There will also be two through lanes for traffic continuing north on Broadway Street.  A traffic signal will be installed at this intersection to manage traffic. </a:t>
            </a:r>
          </a:p>
          <a:p>
            <a:endParaRPr lang="en-US" dirty="0">
              <a:solidFill>
                <a:srgbClr val="002060"/>
              </a:solidFill>
              <a:latin typeface="+mn-lt"/>
            </a:endParaRPr>
          </a:p>
          <a:p>
            <a:r>
              <a:rPr lang="en-US" dirty="0">
                <a:solidFill>
                  <a:srgbClr val="002060"/>
                </a:solidFill>
                <a:latin typeface="+mn-lt"/>
              </a:rPr>
              <a:t>Vehicles traveling south on Broadway Street who want to turn left onto southbound S.R. 9, will have a dedicated left turning lane with a traffic signal to assist with traffic movements.  </a:t>
            </a:r>
          </a:p>
          <a:p>
            <a:endParaRPr lang="en-US" dirty="0">
              <a:solidFill>
                <a:srgbClr val="002060"/>
              </a:solidFill>
              <a:latin typeface="+mn-lt"/>
            </a:endParaRPr>
          </a:p>
          <a:p>
            <a:r>
              <a:rPr lang="en-US" dirty="0">
                <a:solidFill>
                  <a:srgbClr val="002060"/>
                </a:solidFill>
                <a:latin typeface="+mn-lt"/>
              </a:rPr>
              <a:t>Southbound traffic on Broadway Street will have two through lanes with a continuous green signal.</a:t>
            </a:r>
          </a:p>
          <a:p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81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A6843-CA9F-A57F-44D0-0766BCCA7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DA2364A-E888-A13E-029A-B1B6B47E1DC9}"/>
              </a:ext>
            </a:extLst>
          </p:cNvPr>
          <p:cNvSpPr/>
          <p:nvPr/>
        </p:nvSpPr>
        <p:spPr>
          <a:xfrm>
            <a:off x="10341430" y="5522686"/>
            <a:ext cx="1625600" cy="1059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7B4829-9ADB-7C30-FD5A-00E4E3299894}"/>
              </a:ext>
            </a:extLst>
          </p:cNvPr>
          <p:cNvSpPr txBox="1"/>
          <p:nvPr/>
        </p:nvSpPr>
        <p:spPr>
          <a:xfrm>
            <a:off x="228599" y="76200"/>
            <a:ext cx="119634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2060"/>
                </a:solidFill>
              </a:rPr>
              <a:t>Proposed Solution</a:t>
            </a:r>
          </a:p>
        </p:txBody>
      </p:sp>
      <p:pic>
        <p:nvPicPr>
          <p:cNvPr id="4" name="Picture 3" descr="A aerial view of a highway&#10;&#10;AI-generated content may be incorrect.">
            <a:extLst>
              <a:ext uri="{FF2B5EF4-FFF2-40B4-BE49-F238E27FC236}">
                <a16:creationId xmlns:a16="http://schemas.microsoft.com/office/drawing/2014/main" id="{3523510F-D9BE-8BDA-DB15-14524FFA7C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978" y="982788"/>
            <a:ext cx="9664343" cy="5684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698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CCAD5D8-60E6-21A6-00A6-61604B1EE150}"/>
              </a:ext>
            </a:extLst>
          </p:cNvPr>
          <p:cNvSpPr txBox="1"/>
          <p:nvPr/>
        </p:nvSpPr>
        <p:spPr>
          <a:xfrm>
            <a:off x="114300" y="76200"/>
            <a:ext cx="119634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2060"/>
                </a:solidFill>
              </a:rPr>
              <a:t>Maintaining Traffic During Construction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B431C2F-F419-A068-8151-5A2E0EBB04CE}"/>
              </a:ext>
            </a:extLst>
          </p:cNvPr>
          <p:cNvSpPr txBox="1"/>
          <p:nvPr/>
        </p:nvSpPr>
        <p:spPr>
          <a:xfrm>
            <a:off x="282498" y="1708879"/>
            <a:ext cx="1091527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6" indent="-514356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002060"/>
                </a:solidFill>
                <a:latin typeface="+mn-lt"/>
                <a:cs typeface="Calibri Light" panose="020F0302020204030204" pitchFamily="34" charset="0"/>
              </a:rPr>
              <a:t>Maintain one-lane of traffic in all directions throughout the work zone with short-term closures, as needed</a:t>
            </a:r>
          </a:p>
          <a:p>
            <a:pPr marL="514356" indent="-514356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002060"/>
                </a:solidFill>
                <a:latin typeface="+mn-lt"/>
                <a:cs typeface="Calibri Light" panose="020F0302020204030204" pitchFamily="34" charset="0"/>
              </a:rPr>
              <a:t>Coordination with adjacent property owners </a:t>
            </a:r>
          </a:p>
          <a:p>
            <a:pPr marL="514356" indent="-514356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002060"/>
                </a:solidFill>
                <a:latin typeface="+mn-lt"/>
                <a:cs typeface="Calibri Light" panose="020F0302020204030204" pitchFamily="34" charset="0"/>
              </a:rPr>
              <a:t>Coordination with emergency responders and school district</a:t>
            </a:r>
          </a:p>
        </p:txBody>
      </p:sp>
    </p:spTree>
    <p:extLst>
      <p:ext uri="{BB962C8B-B14F-4D97-AF65-F5344CB8AC3E}">
        <p14:creationId xmlns:p14="http://schemas.microsoft.com/office/powerpoint/2010/main" val="150893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CCAD5D8-60E6-21A6-00A6-61604B1EE150}"/>
              </a:ext>
            </a:extLst>
          </p:cNvPr>
          <p:cNvSpPr txBox="1"/>
          <p:nvPr/>
        </p:nvSpPr>
        <p:spPr>
          <a:xfrm>
            <a:off x="114300" y="76200"/>
            <a:ext cx="119634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2060"/>
                </a:solidFill>
              </a:rPr>
              <a:t>Anticipated Timeline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2F0F5A-3D7C-1AA4-F059-B867F68E8298}"/>
              </a:ext>
            </a:extLst>
          </p:cNvPr>
          <p:cNvSpPr txBox="1"/>
          <p:nvPr/>
        </p:nvSpPr>
        <p:spPr>
          <a:xfrm>
            <a:off x="291556" y="1108248"/>
            <a:ext cx="11289440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7" indent="-571507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002060"/>
                </a:solidFill>
                <a:latin typeface="+mn-lt"/>
                <a:cs typeface="Calibri Light" panose="020F0302020204030204" pitchFamily="34" charset="0"/>
              </a:rPr>
              <a:t>Early 2026: </a:t>
            </a:r>
            <a:r>
              <a:rPr lang="en-US" sz="4000" dirty="0">
                <a:solidFill>
                  <a:srgbClr val="002060"/>
                </a:solidFill>
                <a:latin typeface="+mn-lt"/>
                <a:cs typeface="Calibri Light" panose="020F0302020204030204" pitchFamily="34" charset="0"/>
              </a:rPr>
              <a:t>Draft environmental document available for public review and comment</a:t>
            </a:r>
          </a:p>
          <a:p>
            <a:pPr marL="571507" indent="-571507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002060"/>
                </a:solidFill>
                <a:latin typeface="+mn-lt"/>
                <a:cs typeface="Calibri Light" panose="020F0302020204030204" pitchFamily="34" charset="0"/>
              </a:rPr>
              <a:t>Spring 2026: </a:t>
            </a:r>
            <a:r>
              <a:rPr lang="en-US" sz="4000" dirty="0">
                <a:solidFill>
                  <a:srgbClr val="002060"/>
                </a:solidFill>
                <a:latin typeface="+mn-lt"/>
                <a:cs typeface="Calibri Light" panose="020F0302020204030204" pitchFamily="34" charset="0"/>
              </a:rPr>
              <a:t>Formal Public Hearing &amp; finalize environmental document</a:t>
            </a:r>
          </a:p>
          <a:p>
            <a:pPr marL="571507" indent="-571507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002060"/>
                </a:solidFill>
                <a:latin typeface="+mn-lt"/>
                <a:cs typeface="Calibri Light" panose="020F0302020204030204" pitchFamily="34" charset="0"/>
              </a:rPr>
              <a:t>Fall 2026: </a:t>
            </a:r>
            <a:r>
              <a:rPr lang="en-US" sz="4000" dirty="0">
                <a:solidFill>
                  <a:srgbClr val="002060"/>
                </a:solidFill>
                <a:latin typeface="+mn-lt"/>
                <a:cs typeface="Calibri Light" panose="020F0302020204030204" pitchFamily="34" charset="0"/>
              </a:rPr>
              <a:t>Finalize project design</a:t>
            </a:r>
          </a:p>
          <a:p>
            <a:pPr marL="571507" indent="-571507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002060"/>
                </a:solidFill>
                <a:latin typeface="+mn-lt"/>
                <a:cs typeface="Calibri Light" panose="020F0302020204030204" pitchFamily="34" charset="0"/>
              </a:rPr>
              <a:t>Spring/Summer 2027: </a:t>
            </a:r>
            <a:r>
              <a:rPr lang="en-US" sz="4000" dirty="0">
                <a:solidFill>
                  <a:srgbClr val="002060"/>
                </a:solidFill>
                <a:latin typeface="+mn-lt"/>
                <a:cs typeface="Calibri Light" panose="020F0302020204030204" pitchFamily="34" charset="0"/>
              </a:rPr>
              <a:t>Start construction</a:t>
            </a:r>
          </a:p>
        </p:txBody>
      </p:sp>
    </p:spTree>
    <p:extLst>
      <p:ext uri="{BB962C8B-B14F-4D97-AF65-F5344CB8AC3E}">
        <p14:creationId xmlns:p14="http://schemas.microsoft.com/office/powerpoint/2010/main" val="3155918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CCAD5D8-60E6-21A6-00A6-61604B1EE150}"/>
              </a:ext>
            </a:extLst>
          </p:cNvPr>
          <p:cNvSpPr txBox="1"/>
          <p:nvPr/>
        </p:nvSpPr>
        <p:spPr>
          <a:xfrm>
            <a:off x="114300" y="76200"/>
            <a:ext cx="119634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2060"/>
                </a:solidFill>
              </a:rPr>
              <a:t>Posted After the Meeting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B431C2F-F419-A068-8151-5A2E0EBB04CE}"/>
              </a:ext>
            </a:extLst>
          </p:cNvPr>
          <p:cNvSpPr txBox="1"/>
          <p:nvPr/>
        </p:nvSpPr>
        <p:spPr>
          <a:xfrm>
            <a:off x="114300" y="1057822"/>
            <a:ext cx="5504718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6" indent="-514356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2060"/>
                </a:solidFill>
                <a:latin typeface="+mn-lt"/>
                <a:cs typeface="Calibri Light" panose="020F0302020204030204" pitchFamily="34" charset="0"/>
              </a:rPr>
              <a:t>Presentation slides</a:t>
            </a:r>
          </a:p>
          <a:p>
            <a:pPr marL="514356" indent="-514356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2060"/>
                </a:solidFill>
                <a:latin typeface="+mn-lt"/>
                <a:cs typeface="Calibri Light" panose="020F0302020204030204" pitchFamily="34" charset="0"/>
              </a:rPr>
              <a:t>Presentation recording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6D5F80-F501-C136-3A5C-C896E2C547E5}"/>
              </a:ext>
            </a:extLst>
          </p:cNvPr>
          <p:cNvSpPr txBox="1"/>
          <p:nvPr/>
        </p:nvSpPr>
        <p:spPr>
          <a:xfrm>
            <a:off x="6925041" y="1057822"/>
            <a:ext cx="4458589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6" indent="-514356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2060"/>
                </a:solidFill>
                <a:latin typeface="+mn-lt"/>
                <a:cs typeface="Calibri Light" panose="020F0302020204030204" pitchFamily="34" charset="0"/>
              </a:rPr>
              <a:t>Aerial illustrations</a:t>
            </a:r>
          </a:p>
          <a:p>
            <a:pPr marL="514356" indent="-514356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2060"/>
                </a:solidFill>
                <a:latin typeface="+mn-lt"/>
                <a:cs typeface="Calibri Light" panose="020F0302020204030204" pitchFamily="34" charset="0"/>
              </a:rPr>
              <a:t>Handouts</a:t>
            </a:r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F614F42E-BDFC-7E13-9391-9106BDB9BCB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3556632" y="987360"/>
            <a:ext cx="3895970" cy="74450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DB7F92-E737-A89E-DD61-B865267B3E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06" y="3206750"/>
            <a:ext cx="3174820" cy="3098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843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CCAD5D8-60E6-21A6-00A6-61604B1EE150}"/>
              </a:ext>
            </a:extLst>
          </p:cNvPr>
          <p:cNvSpPr txBox="1"/>
          <p:nvPr/>
        </p:nvSpPr>
        <p:spPr>
          <a:xfrm>
            <a:off x="114300" y="76200"/>
            <a:ext cx="119634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2060"/>
                </a:solidFill>
              </a:rPr>
              <a:t>Ways to Provide Public Input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97F6B8C3-4DF3-7199-B7BC-F81839B62673}"/>
              </a:ext>
            </a:extLst>
          </p:cNvPr>
          <p:cNvSpPr txBox="1">
            <a:spLocks/>
          </p:cNvSpPr>
          <p:nvPr/>
        </p:nvSpPr>
        <p:spPr>
          <a:xfrm>
            <a:off x="8285407" y="1614713"/>
            <a:ext cx="3243544" cy="878611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1000"/>
              </a:spcAft>
            </a:pPr>
            <a:r>
              <a:rPr lang="en-US" sz="2600" b="1" dirty="0">
                <a:latin typeface="+mn-lt"/>
              </a:rPr>
              <a:t>Paper and Online </a:t>
            </a:r>
          </a:p>
          <a:p>
            <a:pPr algn="ctr" fontAlgn="auto">
              <a:spcAft>
                <a:spcPts val="1000"/>
              </a:spcAft>
            </a:pPr>
            <a:r>
              <a:rPr lang="en-US" sz="2600" b="1" dirty="0">
                <a:latin typeface="+mn-lt"/>
              </a:rPr>
              <a:t>Comment Form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3B6D398E-B9EF-A6C8-0F44-1E61683120D2}"/>
              </a:ext>
            </a:extLst>
          </p:cNvPr>
          <p:cNvSpPr txBox="1">
            <a:spLocks/>
          </p:cNvSpPr>
          <p:nvPr/>
        </p:nvSpPr>
        <p:spPr>
          <a:xfrm>
            <a:off x="7685616" y="4059846"/>
            <a:ext cx="4182535" cy="1215384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en-US" sz="2600" b="1" dirty="0">
                <a:latin typeface="+mn-lt"/>
              </a:rPr>
              <a:t>Email Marie Jaffe</a:t>
            </a:r>
          </a:p>
          <a:p>
            <a:pPr algn="ctr" fontAlgn="auto">
              <a:spcAft>
                <a:spcPts val="0"/>
              </a:spcAft>
            </a:pPr>
            <a:r>
              <a:rPr lang="en-US" sz="2600" dirty="0">
                <a:latin typeface="+mn-lt"/>
              </a:rPr>
              <a:t>Lochner Communications </a:t>
            </a:r>
          </a:p>
          <a:p>
            <a:pPr algn="ctr" fontAlgn="auto">
              <a:spcAft>
                <a:spcPts val="0"/>
              </a:spcAft>
            </a:pPr>
            <a:r>
              <a:rPr lang="en-US" sz="2600" dirty="0">
                <a:solidFill>
                  <a:schemeClr val="accent1">
                    <a:lumMod val="75000"/>
                  </a:schemeClr>
                </a:solidFill>
                <a:latin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mjaffe@hwlochner.com</a:t>
            </a:r>
            <a:r>
              <a:rPr lang="en-US" sz="26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</a:t>
            </a:r>
            <a:endParaRPr lang="en-US" sz="2600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49DFF81F-8B25-3A6A-63F9-C187217047E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7329" y="1507680"/>
            <a:ext cx="1683479" cy="1366821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8FE6838A-8FC4-43A0-89D9-3DE695126775}"/>
              </a:ext>
            </a:extLst>
          </p:cNvPr>
          <p:cNvSpPr txBox="1">
            <a:spLocks/>
          </p:cNvSpPr>
          <p:nvPr/>
        </p:nvSpPr>
        <p:spPr>
          <a:xfrm>
            <a:off x="439923" y="5629210"/>
            <a:ext cx="4431035" cy="429208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1000"/>
              </a:spcAft>
            </a:pPr>
            <a:r>
              <a:rPr lang="en-US" sz="2000" b="1" i="1" dirty="0">
                <a:latin typeface="+mn-lt"/>
              </a:rPr>
              <a:t>Scan to leave a comment</a:t>
            </a:r>
          </a:p>
        </p:txBody>
      </p:sp>
      <p:pic>
        <p:nvPicPr>
          <p:cNvPr id="5" name="Picture 4" descr="A qr code on a white background">
            <a:extLst>
              <a:ext uri="{FF2B5EF4-FFF2-40B4-BE49-F238E27FC236}">
                <a16:creationId xmlns:a16="http://schemas.microsoft.com/office/drawing/2014/main" id="{B5C41944-7BFA-23E8-97E8-7D6F64D3AF1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763" y="1614713"/>
            <a:ext cx="4138195" cy="4089401"/>
          </a:xfrm>
          <a:prstGeom prst="rect">
            <a:avLst/>
          </a:prstGeom>
          <a:gradFill flip="none" rotWithShape="1">
            <a:gsLst>
              <a:gs pos="0">
                <a:srgbClr val="25408F">
                  <a:tint val="66000"/>
                  <a:satMod val="160000"/>
                </a:srgbClr>
              </a:gs>
              <a:gs pos="50000">
                <a:srgbClr val="25408F">
                  <a:tint val="44500"/>
                  <a:satMod val="160000"/>
                </a:srgbClr>
              </a:gs>
              <a:gs pos="100000">
                <a:srgbClr val="25408F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</p:pic>
    </p:spTree>
    <p:extLst>
      <p:ext uri="{BB962C8B-B14F-4D97-AF65-F5344CB8AC3E}">
        <p14:creationId xmlns:p14="http://schemas.microsoft.com/office/powerpoint/2010/main" val="4279766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CCAD5D8-60E6-21A6-00A6-61604B1EE150}"/>
              </a:ext>
            </a:extLst>
          </p:cNvPr>
          <p:cNvSpPr txBox="1"/>
          <p:nvPr/>
        </p:nvSpPr>
        <p:spPr>
          <a:xfrm>
            <a:off x="114300" y="76200"/>
            <a:ext cx="119634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2060"/>
                </a:solidFill>
              </a:rPr>
              <a:t>Stay Informed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5197F5-E294-78C6-3B72-B39A58807EE7}"/>
              </a:ext>
            </a:extLst>
          </p:cNvPr>
          <p:cNvSpPr txBox="1">
            <a:spLocks/>
          </p:cNvSpPr>
          <p:nvPr/>
        </p:nvSpPr>
        <p:spPr>
          <a:xfrm>
            <a:off x="12602" y="5261442"/>
            <a:ext cx="3692769" cy="93776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en-US" sz="3200" b="1" dirty="0">
                <a:latin typeface="+mn-lt"/>
              </a:rPr>
              <a:t>@INDOTEast on Facebook &amp; Twitter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62AC4D5-6D7F-CEFC-6CF0-7FE752152A5A}"/>
              </a:ext>
            </a:extLst>
          </p:cNvPr>
          <p:cNvSpPr txBox="1">
            <a:spLocks/>
          </p:cNvSpPr>
          <p:nvPr/>
        </p:nvSpPr>
        <p:spPr>
          <a:xfrm>
            <a:off x="8384932" y="5278346"/>
            <a:ext cx="3692769" cy="492368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en-US" sz="3200" b="1" dirty="0">
                <a:latin typeface="+mn-lt"/>
              </a:rPr>
              <a:t>511in.org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914F578-5635-EB88-C87E-F75B0A4E1075}"/>
              </a:ext>
            </a:extLst>
          </p:cNvPr>
          <p:cNvSpPr txBox="1">
            <a:spLocks/>
          </p:cNvSpPr>
          <p:nvPr/>
        </p:nvSpPr>
        <p:spPr>
          <a:xfrm>
            <a:off x="3919339" y="5170587"/>
            <a:ext cx="4251625" cy="707887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en-US" sz="3200" b="1" dirty="0">
                <a:latin typeface="+mn-lt"/>
              </a:rPr>
              <a:t>Email &amp; Text Alerts </a:t>
            </a:r>
            <a:endParaRPr lang="en-US" sz="3200" dirty="0">
              <a:highlight>
                <a:srgbClr val="FFFF66"/>
              </a:highlight>
              <a:latin typeface="Arial Black" panose="020B0A040201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7D942B-4F72-FFD6-AFB8-FBA297233C8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005" t="10188" r="10105"/>
          <a:stretch/>
        </p:blipFill>
        <p:spPr>
          <a:xfrm>
            <a:off x="562708" y="1422369"/>
            <a:ext cx="2485546" cy="334918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F87C0CA-15BF-9393-79F9-AD1C6265C6F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00"/>
          <a:stretch>
            <a:fillRect/>
          </a:stretch>
        </p:blipFill>
        <p:spPr>
          <a:xfrm>
            <a:off x="8483599" y="1504471"/>
            <a:ext cx="3370115" cy="29608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CBE1F75-8036-E594-1956-1254A5106A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7672" y="1333469"/>
            <a:ext cx="3345209" cy="318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49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9636EF1-FBAD-DE15-D8DD-0CB3402D8B65}"/>
              </a:ext>
            </a:extLst>
          </p:cNvPr>
          <p:cNvSpPr txBox="1"/>
          <p:nvPr/>
        </p:nvSpPr>
        <p:spPr>
          <a:xfrm>
            <a:off x="674914" y="1868598"/>
            <a:ext cx="9964058" cy="2300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5" indent="-342905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Aerial illustration of proposed improvements </a:t>
            </a:r>
          </a:p>
          <a:p>
            <a:pPr marL="342905" indent="-342905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Talk with project team members and ask questions</a:t>
            </a:r>
          </a:p>
          <a:p>
            <a:pPr marL="342905" indent="-342905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Provide comments using paper forms or digital </a:t>
            </a:r>
            <a:endParaRPr lang="en-US" sz="28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CAD5D8-60E6-21A6-00A6-61604B1EE150}"/>
              </a:ext>
            </a:extLst>
          </p:cNvPr>
          <p:cNvSpPr txBox="1"/>
          <p:nvPr/>
        </p:nvSpPr>
        <p:spPr>
          <a:xfrm>
            <a:off x="114300" y="76200"/>
            <a:ext cx="119634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2060"/>
                </a:solidFill>
              </a:rPr>
              <a:t>Next Steps </a:t>
            </a:r>
          </a:p>
        </p:txBody>
      </p:sp>
    </p:spTree>
    <p:extLst>
      <p:ext uri="{BB962C8B-B14F-4D97-AF65-F5344CB8AC3E}">
        <p14:creationId xmlns:p14="http://schemas.microsoft.com/office/powerpoint/2010/main" val="2443591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INDOT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5DCD22D6-3D11-4509-9774-9B98F7B608CB}" vid="{2F722A07-29CF-4167-BBAE-539D3C7FD18C}"/>
    </a:ext>
  </a:extLst>
</a:theme>
</file>

<file path=ppt/theme/theme2.xml><?xml version="1.0" encoding="utf-8"?>
<a:theme xmlns:a="http://schemas.openxmlformats.org/drawingml/2006/main" name="1_Title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5DCD22D6-3D11-4509-9774-9B98F7B608CB}" vid="{45DC57B1-4452-4196-9389-CC71171F7E60}"/>
    </a:ext>
  </a:extLst>
</a:theme>
</file>

<file path=ppt/theme/theme3.xml><?xml version="1.0" encoding="utf-8"?>
<a:theme xmlns:a="http://schemas.openxmlformats.org/drawingml/2006/main" name="2_Blank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5DCD22D6-3D11-4509-9774-9B98F7B608CB}" vid="{BC745019-3EEB-4DBF-8BB1-C52D7F509A21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2984c58-bf28-476c-867d-1e8b1ede739d" xsi:nil="true"/>
    <lcf76f155ced4ddcb4097134ff3c332f xmlns="3cc0541f-1247-4d45-8ce1-8224fd0566f6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F612CBFCD29024E819FD045922278B2" ma:contentTypeVersion="12" ma:contentTypeDescription="Create a new document." ma:contentTypeScope="" ma:versionID="522de8be1d1b020264d1f6dea654657a">
  <xsd:schema xmlns:xsd="http://www.w3.org/2001/XMLSchema" xmlns:xs="http://www.w3.org/2001/XMLSchema" xmlns:p="http://schemas.microsoft.com/office/2006/metadata/properties" xmlns:ns2="3cc0541f-1247-4d45-8ce1-8224fd0566f6" xmlns:ns3="12984c58-bf28-476c-867d-1e8b1ede739d" targetNamespace="http://schemas.microsoft.com/office/2006/metadata/properties" ma:root="true" ma:fieldsID="8149b0be5324f8b5dfde6103106fae29" ns2:_="" ns3:_="">
    <xsd:import namespace="3cc0541f-1247-4d45-8ce1-8224fd0566f6"/>
    <xsd:import namespace="12984c58-bf28-476c-867d-1e8b1ede73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c0541f-1247-4d45-8ce1-8224fd0566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a2675d46-00a0-495e-b90c-e7abf5d36b7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984c58-bf28-476c-867d-1e8b1ede739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80a5eb4-4434-46dd-8924-2b804ef491c7}" ma:internalName="TaxCatchAll" ma:showField="CatchAllData" ma:web="12984c58-bf28-476c-867d-1e8b1ede73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42C4AC6-5B11-47E5-B934-3C8617943E8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9F02EF8-857D-4AC9-A177-2AF336F7F1A1}">
  <ds:schemaRefs>
    <ds:schemaRef ds:uri="http://purl.org/dc/terms/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purl.org/dc/dcmitype/"/>
    <ds:schemaRef ds:uri="http://schemas.microsoft.com/office/infopath/2007/PartnerControls"/>
    <ds:schemaRef ds:uri="6b1a8390-2596-43ec-bc2e-74aef3db77a2"/>
    <ds:schemaRef ds:uri="http://www.w3.org/XML/1998/namespace"/>
    <ds:schemaRef ds:uri="12984c58-bf28-476c-867d-1e8b1ede739d"/>
    <ds:schemaRef ds:uri="3cc0541f-1247-4d45-8ce1-8224fd0566f6"/>
  </ds:schemaRefs>
</ds:datastoreItem>
</file>

<file path=customXml/itemProps3.xml><?xml version="1.0" encoding="utf-8"?>
<ds:datastoreItem xmlns:ds="http://schemas.openxmlformats.org/officeDocument/2006/customXml" ds:itemID="{B9DB5AA9-B7DB-417E-BF93-84E205476C7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cc0541f-1247-4d45-8ce1-8224fd0566f6"/>
    <ds:schemaRef ds:uri="12984c58-bf28-476c-867d-1e8b1ede73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</Template>
  <TotalTime>911</TotalTime>
  <Words>723</Words>
  <Application>Microsoft Office PowerPoint</Application>
  <PresentationFormat>Widescreen</PresentationFormat>
  <Paragraphs>134</Paragraphs>
  <Slides>21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INDOT Theme</vt:lpstr>
      <vt:lpstr>1_Title Slide</vt:lpstr>
      <vt:lpstr>2_Blank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Summary</dc:title>
  <dc:creator>Stroebel, Samantha</dc:creator>
  <cp:lastModifiedBy>Jaffe, Marie</cp:lastModifiedBy>
  <cp:revision>48</cp:revision>
  <dcterms:created xsi:type="dcterms:W3CDTF">2021-06-02T13:08:21Z</dcterms:created>
  <dcterms:modified xsi:type="dcterms:W3CDTF">2025-11-17T16:54:18Z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0x0101005F612CBFCD29024E819FD045922278B2</vt:lpwstr>
  </property>
</Properties>
</file>