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drawings/drawing16.xml" ContentType="application/vnd.openxmlformats-officedocument.drawingml.chartshapes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drawings/drawing18.xml" ContentType="application/vnd.openxmlformats-officedocument.drawingml.chartshapes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drawings/drawing19.xml" ContentType="application/vnd.openxmlformats-officedocument.drawingml.chartshapes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drawings/drawing20.xml" ContentType="application/vnd.openxmlformats-officedocument.drawingml.chartshapes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drawings/drawing21.xml" ContentType="application/vnd.openxmlformats-officedocument.drawingml.chartshapes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drawings/drawing22.xml" ContentType="application/vnd.openxmlformats-officedocument.drawingml.chartshapes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drawings/drawing23.xml" ContentType="application/vnd.openxmlformats-officedocument.drawingml.chartshapes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drawings/drawing24.xml" ContentType="application/vnd.openxmlformats-officedocument.drawingml.chartshapes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drawings/drawing25.xml" ContentType="application/vnd.openxmlformats-officedocument.drawingml.chartshapes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drawings/drawing26.xml" ContentType="application/vnd.openxmlformats-officedocument.drawingml.chartshapes+xml"/>
  <Override PartName="/ppt/charts/chart27.xml" ContentType="application/vnd.openxmlformats-officedocument.drawingml.chart+xml"/>
  <Override PartName="/ppt/theme/themeOverride27.xml" ContentType="application/vnd.openxmlformats-officedocument.themeOverride+xml"/>
  <Override PartName="/ppt/drawings/drawing27.xml" ContentType="application/vnd.openxmlformats-officedocument.drawingml.chartshapes+xml"/>
  <Override PartName="/ppt/charts/chart28.xml" ContentType="application/vnd.openxmlformats-officedocument.drawingml.chart+xml"/>
  <Override PartName="/ppt/theme/themeOverride28.xml" ContentType="application/vnd.openxmlformats-officedocument.themeOverride+xml"/>
  <Override PartName="/ppt/drawings/drawing28.xml" ContentType="application/vnd.openxmlformats-officedocument.drawingml.chartshapes+xml"/>
  <Override PartName="/ppt/charts/chart29.xml" ContentType="application/vnd.openxmlformats-officedocument.drawingml.chart+xml"/>
  <Override PartName="/ppt/theme/themeOverride29.xml" ContentType="application/vnd.openxmlformats-officedocument.themeOverride+xml"/>
  <Override PartName="/ppt/drawings/drawing29.xml" ContentType="application/vnd.openxmlformats-officedocument.drawingml.chartshapes+xml"/>
  <Override PartName="/ppt/charts/chart30.xml" ContentType="application/vnd.openxmlformats-officedocument.drawingml.chart+xml"/>
  <Override PartName="/ppt/theme/themeOverride30.xml" ContentType="application/vnd.openxmlformats-officedocument.themeOverride+xml"/>
  <Override PartName="/ppt/drawings/drawing30.xml" ContentType="application/vnd.openxmlformats-officedocument.drawingml.chartshapes+xml"/>
  <Override PartName="/ppt/charts/chart31.xml" ContentType="application/vnd.openxmlformats-officedocument.drawingml.chart+xml"/>
  <Override PartName="/ppt/theme/themeOverride31.xml" ContentType="application/vnd.openxmlformats-officedocument.themeOverride+xml"/>
  <Override PartName="/ppt/drawings/drawing31.xml" ContentType="application/vnd.openxmlformats-officedocument.drawingml.chartshapes+xml"/>
  <Override PartName="/ppt/charts/chart32.xml" ContentType="application/vnd.openxmlformats-officedocument.drawingml.chart+xml"/>
  <Override PartName="/ppt/theme/themeOverride32.xml" ContentType="application/vnd.openxmlformats-officedocument.themeOverride+xml"/>
  <Override PartName="/ppt/drawings/drawing32.xml" ContentType="application/vnd.openxmlformats-officedocument.drawingml.chartshapes+xml"/>
  <Override PartName="/ppt/charts/chart33.xml" ContentType="application/vnd.openxmlformats-officedocument.drawingml.chart+xml"/>
  <Override PartName="/ppt/theme/themeOverride33.xml" ContentType="application/vnd.openxmlformats-officedocument.themeOverride+xml"/>
  <Override PartName="/ppt/drawings/drawing33.xml" ContentType="application/vnd.openxmlformats-officedocument.drawingml.chartshapes+xml"/>
  <Override PartName="/ppt/charts/chart34.xml" ContentType="application/vnd.openxmlformats-officedocument.drawingml.chart+xml"/>
  <Override PartName="/ppt/theme/themeOverride34.xml" ContentType="application/vnd.openxmlformats-officedocument.themeOverride+xml"/>
  <Override PartName="/ppt/drawings/drawing34.xml" ContentType="application/vnd.openxmlformats-officedocument.drawingml.chartshapes+xml"/>
  <Override PartName="/ppt/charts/chart35.xml" ContentType="application/vnd.openxmlformats-officedocument.drawingml.chart+xml"/>
  <Override PartName="/ppt/theme/themeOverride35.xml" ContentType="application/vnd.openxmlformats-officedocument.themeOverride+xml"/>
  <Override PartName="/ppt/drawings/drawing35.xml" ContentType="application/vnd.openxmlformats-officedocument.drawingml.chartshapes+xml"/>
  <Override PartName="/ppt/charts/chart36.xml" ContentType="application/vnd.openxmlformats-officedocument.drawingml.chart+xml"/>
  <Override PartName="/ppt/theme/themeOverride36.xml" ContentType="application/vnd.openxmlformats-officedocument.themeOverride+xml"/>
  <Override PartName="/ppt/drawings/drawing36.xml" ContentType="application/vnd.openxmlformats-officedocument.drawingml.chartshapes+xml"/>
  <Override PartName="/ppt/charts/chart37.xml" ContentType="application/vnd.openxmlformats-officedocument.drawingml.chart+xml"/>
  <Override PartName="/ppt/theme/themeOverride37.xml" ContentType="application/vnd.openxmlformats-officedocument.themeOverride+xml"/>
  <Override PartName="/ppt/drawings/drawing37.xml" ContentType="application/vnd.openxmlformats-officedocument.drawingml.chartshapes+xml"/>
  <Override PartName="/ppt/charts/chart38.xml" ContentType="application/vnd.openxmlformats-officedocument.drawingml.chart+xml"/>
  <Override PartName="/ppt/theme/themeOverride38.xml" ContentType="application/vnd.openxmlformats-officedocument.themeOverride+xml"/>
  <Override PartName="/ppt/drawings/drawing38.xml" ContentType="application/vnd.openxmlformats-officedocument.drawingml.chartshapes+xml"/>
  <Override PartName="/ppt/charts/chart39.xml" ContentType="application/vnd.openxmlformats-officedocument.drawingml.chart+xml"/>
  <Override PartName="/ppt/theme/themeOverride39.xml" ContentType="application/vnd.openxmlformats-officedocument.themeOverride+xml"/>
  <Override PartName="/ppt/drawings/drawing39.xml" ContentType="application/vnd.openxmlformats-officedocument.drawingml.chartshapes+xml"/>
  <Override PartName="/ppt/charts/chart40.xml" ContentType="application/vnd.openxmlformats-officedocument.drawingml.chart+xml"/>
  <Override PartName="/ppt/theme/themeOverride40.xml" ContentType="application/vnd.openxmlformats-officedocument.themeOverride+xml"/>
  <Override PartName="/ppt/drawings/drawing40.xml" ContentType="application/vnd.openxmlformats-officedocument.drawingml.chartshapes+xml"/>
  <Override PartName="/ppt/charts/chart41.xml" ContentType="application/vnd.openxmlformats-officedocument.drawingml.chart+xml"/>
  <Override PartName="/ppt/theme/themeOverride41.xml" ContentType="application/vnd.openxmlformats-officedocument.themeOverride+xml"/>
  <Override PartName="/ppt/drawings/drawing41.xml" ContentType="application/vnd.openxmlformats-officedocument.drawingml.chartshapes+xml"/>
  <Override PartName="/ppt/charts/chart42.xml" ContentType="application/vnd.openxmlformats-officedocument.drawingml.chart+xml"/>
  <Override PartName="/ppt/theme/themeOverride42.xml" ContentType="application/vnd.openxmlformats-officedocument.themeOverride+xml"/>
  <Override PartName="/ppt/drawings/drawing42.xml" ContentType="application/vnd.openxmlformats-officedocument.drawingml.chartshapes+xml"/>
  <Override PartName="/ppt/charts/chart43.xml" ContentType="application/vnd.openxmlformats-officedocument.drawingml.chart+xml"/>
  <Override PartName="/ppt/theme/themeOverride43.xml" ContentType="application/vnd.openxmlformats-officedocument.themeOverride+xml"/>
  <Override PartName="/ppt/drawings/drawing43.xml" ContentType="application/vnd.openxmlformats-officedocument.drawingml.chartshapes+xml"/>
  <Override PartName="/ppt/charts/chart44.xml" ContentType="application/vnd.openxmlformats-officedocument.drawingml.chart+xml"/>
  <Override PartName="/ppt/theme/themeOverride44.xml" ContentType="application/vnd.openxmlformats-officedocument.themeOverride+xml"/>
  <Override PartName="/ppt/drawings/drawing44.xml" ContentType="application/vnd.openxmlformats-officedocument.drawingml.chartshapes+xml"/>
  <Override PartName="/ppt/charts/chart45.xml" ContentType="application/vnd.openxmlformats-officedocument.drawingml.chart+xml"/>
  <Override PartName="/ppt/theme/themeOverride45.xml" ContentType="application/vnd.openxmlformats-officedocument.themeOverride+xml"/>
  <Override PartName="/ppt/drawings/drawing45.xml" ContentType="application/vnd.openxmlformats-officedocument.drawingml.chartshapes+xml"/>
  <Override PartName="/ppt/charts/chart46.xml" ContentType="application/vnd.openxmlformats-officedocument.drawingml.chart+xml"/>
  <Override PartName="/ppt/theme/themeOverride46.xml" ContentType="application/vnd.openxmlformats-officedocument.themeOverride+xml"/>
  <Override PartName="/ppt/drawings/drawing46.xml" ContentType="application/vnd.openxmlformats-officedocument.drawingml.chartshapes+xml"/>
  <Override PartName="/ppt/charts/chart47.xml" ContentType="application/vnd.openxmlformats-officedocument.drawingml.chart+xml"/>
  <Override PartName="/ppt/theme/themeOverride47.xml" ContentType="application/vnd.openxmlformats-officedocument.themeOverride+xml"/>
  <Override PartName="/ppt/drawings/drawing47.xml" ContentType="application/vnd.openxmlformats-officedocument.drawingml.chartshapes+xml"/>
  <Override PartName="/ppt/charts/chart48.xml" ContentType="application/vnd.openxmlformats-officedocument.drawingml.chart+xml"/>
  <Override PartName="/ppt/theme/themeOverride48.xml" ContentType="application/vnd.openxmlformats-officedocument.themeOverride+xml"/>
  <Override PartName="/ppt/drawings/drawing48.xml" ContentType="application/vnd.openxmlformats-officedocument.drawingml.chartshapes+xml"/>
  <Override PartName="/ppt/charts/chart49.xml" ContentType="application/vnd.openxmlformats-officedocument.drawingml.chart+xml"/>
  <Override PartName="/ppt/theme/themeOverride49.xml" ContentType="application/vnd.openxmlformats-officedocument.themeOverride+xml"/>
  <Override PartName="/ppt/drawings/drawing49.xml" ContentType="application/vnd.openxmlformats-officedocument.drawingml.chartshapes+xml"/>
  <Override PartName="/ppt/charts/chart50.xml" ContentType="application/vnd.openxmlformats-officedocument.drawingml.chart+xml"/>
  <Override PartName="/ppt/theme/themeOverride50.xml" ContentType="application/vnd.openxmlformats-officedocument.themeOverride+xml"/>
  <Override PartName="/ppt/drawings/drawing50.xml" ContentType="application/vnd.openxmlformats-officedocument.drawingml.chartshapes+xml"/>
  <Override PartName="/ppt/charts/chart51.xml" ContentType="application/vnd.openxmlformats-officedocument.drawingml.chart+xml"/>
  <Override PartName="/ppt/theme/themeOverride51.xml" ContentType="application/vnd.openxmlformats-officedocument.themeOverride+xml"/>
  <Override PartName="/ppt/drawings/drawing51.xml" ContentType="application/vnd.openxmlformats-officedocument.drawingml.chartshapes+xml"/>
  <Override PartName="/ppt/charts/chart52.xml" ContentType="application/vnd.openxmlformats-officedocument.drawingml.chart+xml"/>
  <Override PartName="/ppt/theme/themeOverride52.xml" ContentType="application/vnd.openxmlformats-officedocument.themeOverride+xml"/>
  <Override PartName="/ppt/drawings/drawing52.xml" ContentType="application/vnd.openxmlformats-officedocument.drawingml.chartshapes+xml"/>
  <Override PartName="/ppt/charts/chart53.xml" ContentType="application/vnd.openxmlformats-officedocument.drawingml.chart+xml"/>
  <Override PartName="/ppt/theme/themeOverride53.xml" ContentType="application/vnd.openxmlformats-officedocument.themeOverride+xml"/>
  <Override PartName="/ppt/drawings/drawing53.xml" ContentType="application/vnd.openxmlformats-officedocument.drawingml.chartshapes+xml"/>
  <Override PartName="/ppt/charts/chart54.xml" ContentType="application/vnd.openxmlformats-officedocument.drawingml.chart+xml"/>
  <Override PartName="/ppt/theme/themeOverride54.xml" ContentType="application/vnd.openxmlformats-officedocument.themeOverride+xml"/>
  <Override PartName="/ppt/drawings/drawing54.xml" ContentType="application/vnd.openxmlformats-officedocument.drawingml.chartshapes+xml"/>
  <Override PartName="/ppt/charts/chart55.xml" ContentType="application/vnd.openxmlformats-officedocument.drawingml.chart+xml"/>
  <Override PartName="/ppt/theme/themeOverride55.xml" ContentType="application/vnd.openxmlformats-officedocument.themeOverride+xml"/>
  <Override PartName="/ppt/drawings/drawing55.xml" ContentType="application/vnd.openxmlformats-officedocument.drawingml.chartshapes+xml"/>
  <Override PartName="/ppt/charts/chart56.xml" ContentType="application/vnd.openxmlformats-officedocument.drawingml.chart+xml"/>
  <Override PartName="/ppt/theme/themeOverride56.xml" ContentType="application/vnd.openxmlformats-officedocument.themeOverride+xml"/>
  <Override PartName="/ppt/drawings/drawing56.xml" ContentType="application/vnd.openxmlformats-officedocument.drawingml.chartshapes+xml"/>
  <Override PartName="/ppt/charts/chart57.xml" ContentType="application/vnd.openxmlformats-officedocument.drawingml.chart+xml"/>
  <Override PartName="/ppt/theme/themeOverride57.xml" ContentType="application/vnd.openxmlformats-officedocument.themeOverride+xml"/>
  <Override PartName="/ppt/drawings/drawing57.xml" ContentType="application/vnd.openxmlformats-officedocument.drawingml.chartshapes+xml"/>
  <Override PartName="/ppt/charts/chart58.xml" ContentType="application/vnd.openxmlformats-officedocument.drawingml.chart+xml"/>
  <Override PartName="/ppt/theme/themeOverride58.xml" ContentType="application/vnd.openxmlformats-officedocument.themeOverride+xml"/>
  <Override PartName="/ppt/drawings/drawing58.xml" ContentType="application/vnd.openxmlformats-officedocument.drawingml.chartshapes+xml"/>
  <Override PartName="/ppt/charts/chart59.xml" ContentType="application/vnd.openxmlformats-officedocument.drawingml.chart+xml"/>
  <Override PartName="/ppt/theme/themeOverride59.xml" ContentType="application/vnd.openxmlformats-officedocument.themeOverride+xml"/>
  <Override PartName="/ppt/drawings/drawing59.xml" ContentType="application/vnd.openxmlformats-officedocument.drawingml.chartshapes+xml"/>
  <Override PartName="/ppt/charts/chart60.xml" ContentType="application/vnd.openxmlformats-officedocument.drawingml.chart+xml"/>
  <Override PartName="/ppt/theme/themeOverride60.xml" ContentType="application/vnd.openxmlformats-officedocument.themeOverride+xml"/>
  <Override PartName="/ppt/drawings/drawing60.xml" ContentType="application/vnd.openxmlformats-officedocument.drawingml.chartshapes+xml"/>
  <Override PartName="/ppt/charts/chart61.xml" ContentType="application/vnd.openxmlformats-officedocument.drawingml.chart+xml"/>
  <Override PartName="/ppt/theme/themeOverride61.xml" ContentType="application/vnd.openxmlformats-officedocument.themeOverride+xml"/>
  <Override PartName="/ppt/drawings/drawing61.xml" ContentType="application/vnd.openxmlformats-officedocument.drawingml.chartshapes+xml"/>
  <Override PartName="/ppt/charts/chart62.xml" ContentType="application/vnd.openxmlformats-officedocument.drawingml.chart+xml"/>
  <Override PartName="/ppt/theme/themeOverride62.xml" ContentType="application/vnd.openxmlformats-officedocument.themeOverride+xml"/>
  <Override PartName="/ppt/drawings/drawing62.xml" ContentType="application/vnd.openxmlformats-officedocument.drawingml.chartshapes+xml"/>
  <Override PartName="/ppt/charts/chart63.xml" ContentType="application/vnd.openxmlformats-officedocument.drawingml.chart+xml"/>
  <Override PartName="/ppt/theme/themeOverride63.xml" ContentType="application/vnd.openxmlformats-officedocument.themeOverride+xml"/>
  <Override PartName="/ppt/drawings/drawing63.xml" ContentType="application/vnd.openxmlformats-officedocument.drawingml.chartshapes+xml"/>
  <Override PartName="/ppt/charts/chart64.xml" ContentType="application/vnd.openxmlformats-officedocument.drawingml.chart+xml"/>
  <Override PartName="/ppt/theme/themeOverride64.xml" ContentType="application/vnd.openxmlformats-officedocument.themeOverride+xml"/>
  <Override PartName="/ppt/drawings/drawing64.xml" ContentType="application/vnd.openxmlformats-officedocument.drawingml.chartshapes+xml"/>
  <Override PartName="/ppt/charts/chart65.xml" ContentType="application/vnd.openxmlformats-officedocument.drawingml.chart+xml"/>
  <Override PartName="/ppt/theme/themeOverride65.xml" ContentType="application/vnd.openxmlformats-officedocument.themeOverride+xml"/>
  <Override PartName="/ppt/drawings/drawing65.xml" ContentType="application/vnd.openxmlformats-officedocument.drawingml.chartshapes+xml"/>
  <Override PartName="/ppt/charts/chart66.xml" ContentType="application/vnd.openxmlformats-officedocument.drawingml.chart+xml"/>
  <Override PartName="/ppt/theme/themeOverride66.xml" ContentType="application/vnd.openxmlformats-officedocument.themeOverride+xml"/>
  <Override PartName="/ppt/drawings/drawing66.xml" ContentType="application/vnd.openxmlformats-officedocument.drawingml.chartshapes+xml"/>
  <Override PartName="/ppt/charts/chart67.xml" ContentType="application/vnd.openxmlformats-officedocument.drawingml.chart+xml"/>
  <Override PartName="/ppt/theme/themeOverride67.xml" ContentType="application/vnd.openxmlformats-officedocument.themeOverride+xml"/>
  <Override PartName="/ppt/drawings/drawing67.xml" ContentType="application/vnd.openxmlformats-officedocument.drawingml.chartshapes+xml"/>
  <Override PartName="/ppt/charts/chart68.xml" ContentType="application/vnd.openxmlformats-officedocument.drawingml.chart+xml"/>
  <Override PartName="/ppt/theme/themeOverride68.xml" ContentType="application/vnd.openxmlformats-officedocument.themeOverride+xml"/>
  <Override PartName="/ppt/drawings/drawing6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tableStyles" Target="tableStyle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9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0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9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0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9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0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9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0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0.xm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1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2.xm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3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4.xm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5.xml"/></Relationships>
</file>

<file path=ppt/charts/_rels/chart5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6.xml"/></Relationships>
</file>

<file path=ppt/charts/_rels/chart5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7.xml"/></Relationships>
</file>

<file path=ppt/charts/_rels/chart5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8.xml"/></Relationships>
</file>

<file path=ppt/charts/_rels/chart5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9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59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.xml"/></Relationships>
</file>

<file path=ppt/charts/_rels/chart6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0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0.xml"/></Relationships>
</file>

<file path=ppt/charts/_rels/chart6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1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1.xml"/></Relationships>
</file>

<file path=ppt/charts/_rels/chart6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2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2.xml"/></Relationships>
</file>

<file path=ppt/charts/_rels/chart6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3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3.xml"/></Relationships>
</file>

<file path=ppt/charts/_rels/chart6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4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4.xml"/></Relationships>
</file>

<file path=ppt/charts/_rels/chart6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5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5.xml"/></Relationships>
</file>

<file path=ppt/charts/_rels/chart6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6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6.xml"/></Relationships>
</file>

<file path=ppt/charts/_rels/chart6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7.xml"/></Relationships>
</file>

<file path=ppt/charts/_rels/chart6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68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file:///\\westat.com\DFS\SURVEYTA\general\2016%20Profiles\Chart\Macro_2016T_charts.xlsm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DQ01_1!$D$2:$D$6</c:f>
              <c:numCache>
                <c:formatCode>General</c:formatCode>
                <c:ptCount val="5"/>
                <c:pt idx="0">
                  <c:v>17.2</c:v>
                </c:pt>
                <c:pt idx="1">
                  <c:v>23.1</c:v>
                </c:pt>
                <c:pt idx="2">
                  <c:v>18.899999999999999</c:v>
                </c:pt>
                <c:pt idx="3">
                  <c:v>32.9</c:v>
                </c:pt>
                <c:pt idx="4">
                  <c:v>8</c:v>
                </c:pt>
              </c:numCache>
            </c:numRef>
          </c:val>
        </c:ser>
        <c:ser>
          <c:idx val="1"/>
          <c:order val="1"/>
          <c:tx>
            <c:strRef>
              <c:f>DQ01_1!$E$1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DQ01_1!$E$2:$E$6</c:f>
              <c:numCache>
                <c:formatCode>General</c:formatCode>
                <c:ptCount val="5"/>
                <c:pt idx="0">
                  <c:v>20.8</c:v>
                </c:pt>
                <c:pt idx="1">
                  <c:v>32.5</c:v>
                </c:pt>
                <c:pt idx="2">
                  <c:v>22.6</c:v>
                </c:pt>
                <c:pt idx="3">
                  <c:v>24.1</c:v>
                </c:pt>
                <c:pt idx="4">
                  <c:v>8.0000000000000004E-4</c:v>
                </c:pt>
              </c:numCache>
            </c:numRef>
          </c:val>
        </c:ser>
        <c:ser>
          <c:idx val="2"/>
          <c:order val="2"/>
          <c:tx>
            <c:strRef>
              <c:f>DQ01_1!$F$1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DQ01_1!$F$2:$F$6</c:f>
              <c:numCache>
                <c:formatCode>General</c:formatCode>
                <c:ptCount val="5"/>
                <c:pt idx="0">
                  <c:v>17.8</c:v>
                </c:pt>
                <c:pt idx="1">
                  <c:v>27.2</c:v>
                </c:pt>
                <c:pt idx="2">
                  <c:v>21.8</c:v>
                </c:pt>
                <c:pt idx="3">
                  <c:v>17.5</c:v>
                </c:pt>
                <c:pt idx="4">
                  <c:v>15.7</c:v>
                </c:pt>
              </c:numCache>
            </c:numRef>
          </c:val>
        </c:ser>
        <c:ser>
          <c:idx val="3"/>
          <c:order val="3"/>
          <c:tx>
            <c:strRef>
              <c:f>DQ01_1!$G$1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DQ01_1!$G$2:$G$6</c:f>
              <c:numCache>
                <c:formatCode>General</c:formatCode>
                <c:ptCount val="5"/>
                <c:pt idx="0">
                  <c:v>15</c:v>
                </c:pt>
                <c:pt idx="1">
                  <c:v>14</c:v>
                </c:pt>
                <c:pt idx="2">
                  <c:v>13.6</c:v>
                </c:pt>
                <c:pt idx="3">
                  <c:v>56.4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79192344"/>
        <c:axId val="369616768"/>
      </c:barChart>
      <c:catAx>
        <c:axId val="1791923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616768"/>
        <c:crosses val="autoZero"/>
        <c:auto val="1"/>
        <c:lblAlgn val="ctr"/>
        <c:lblOffset val="100"/>
        <c:tickLblSkip val="1"/>
        <c:noMultiLvlLbl val="1"/>
      </c:catAx>
      <c:valAx>
        <c:axId val="36961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791923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DQ07_1!$D$2</c:f>
              <c:numCache>
                <c:formatCode>General</c:formatCode>
                <c:ptCount val="1"/>
                <c:pt idx="0">
                  <c:v>41.3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DQ07_1!$E$2</c:f>
              <c:numCache>
                <c:formatCode>General</c:formatCode>
                <c:ptCount val="1"/>
                <c:pt idx="0">
                  <c:v>32.5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DQ07_1!$F$2</c:f>
              <c:numCache>
                <c:formatCode>General</c:formatCode>
                <c:ptCount val="1"/>
                <c:pt idx="0">
                  <c:v>29.1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DQ07_1!$G$2</c:f>
              <c:numCache>
                <c:formatCode>General</c:formatCode>
                <c:ptCount val="1"/>
                <c:pt idx="0">
                  <c:v>59.6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145616"/>
        <c:axId val="371146008"/>
      </c:barChart>
      <c:catAx>
        <c:axId val="37114561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146008"/>
        <c:crosses val="autoZero"/>
        <c:auto val="1"/>
        <c:lblAlgn val="ctr"/>
        <c:lblOffset val="100"/>
        <c:tickLblSkip val="1"/>
        <c:noMultiLvlLbl val="1"/>
      </c:catAx>
      <c:valAx>
        <c:axId val="3711460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1456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DQ08_1!$D$2</c:f>
              <c:numCache>
                <c:formatCode>General</c:formatCode>
                <c:ptCount val="1"/>
                <c:pt idx="0">
                  <c:v>89.7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DQ08_1!$E$2</c:f>
              <c:numCache>
                <c:formatCode>General</c:formatCode>
                <c:ptCount val="1"/>
                <c:pt idx="0">
                  <c:v>96.8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DQ08_1!$F$2</c:f>
              <c:numCache>
                <c:formatCode>General</c:formatCode>
                <c:ptCount val="1"/>
                <c:pt idx="0">
                  <c:v>81.099999999999994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DQ08_1!$G$2</c:f>
              <c:numCache>
                <c:formatCode>General</c:formatCode>
                <c:ptCount val="1"/>
                <c:pt idx="0">
                  <c:v>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8962968"/>
        <c:axId val="371552224"/>
      </c:barChart>
      <c:catAx>
        <c:axId val="36896296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552224"/>
        <c:crosses val="autoZero"/>
        <c:auto val="1"/>
        <c:lblAlgn val="ctr"/>
        <c:lblOffset val="100"/>
        <c:tickLblSkip val="1"/>
        <c:noMultiLvlLbl val="1"/>
      </c:catAx>
      <c:valAx>
        <c:axId val="3715522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89629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DQ09_1!$D$2:$D$6</c:f>
              <c:numCache>
                <c:formatCode>General</c:formatCode>
                <c:ptCount val="5"/>
                <c:pt idx="0">
                  <c:v>51.5</c:v>
                </c:pt>
                <c:pt idx="1">
                  <c:v>92.8</c:v>
                </c:pt>
                <c:pt idx="2">
                  <c:v>93.3</c:v>
                </c:pt>
                <c:pt idx="3">
                  <c:v>72</c:v>
                </c:pt>
                <c:pt idx="4">
                  <c:v>94.1</c:v>
                </c:pt>
              </c:numCache>
            </c:numRef>
          </c:val>
        </c:ser>
        <c:ser>
          <c:idx val="1"/>
          <c:order val="1"/>
          <c:tx>
            <c:strRef>
              <c:f>DQ09_1!$E$1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DQ09_1!$E$2:$E$6</c:f>
              <c:numCache>
                <c:formatCode>General</c:formatCode>
                <c:ptCount val="5"/>
                <c:pt idx="0">
                  <c:v>60.1</c:v>
                </c:pt>
                <c:pt idx="1">
                  <c:v>96.8</c:v>
                </c:pt>
                <c:pt idx="2">
                  <c:v>96.8</c:v>
                </c:pt>
                <c:pt idx="3">
                  <c:v>85.1</c:v>
                </c:pt>
                <c:pt idx="4">
                  <c:v>96.8</c:v>
                </c:pt>
              </c:numCache>
            </c:numRef>
          </c:val>
        </c:ser>
        <c:ser>
          <c:idx val="2"/>
          <c:order val="2"/>
          <c:tx>
            <c:strRef>
              <c:f>DQ09_1!$F$1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DQ09_1!$F$2:$F$6</c:f>
              <c:numCache>
                <c:formatCode>General</c:formatCode>
                <c:ptCount val="5"/>
                <c:pt idx="0">
                  <c:v>43.4</c:v>
                </c:pt>
                <c:pt idx="1">
                  <c:v>88.7</c:v>
                </c:pt>
                <c:pt idx="2">
                  <c:v>88.9</c:v>
                </c:pt>
                <c:pt idx="3">
                  <c:v>63.3</c:v>
                </c:pt>
                <c:pt idx="4">
                  <c:v>90.7</c:v>
                </c:pt>
              </c:numCache>
            </c:numRef>
          </c:val>
        </c:ser>
        <c:ser>
          <c:idx val="3"/>
          <c:order val="3"/>
          <c:tx>
            <c:strRef>
              <c:f>DQ09_1!$G$1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DQ09_1!$G$2:$G$6</c:f>
              <c:numCache>
                <c:formatCode>General</c:formatCode>
                <c:ptCount val="5"/>
                <c:pt idx="0">
                  <c:v>58.6</c:v>
                </c:pt>
                <c:pt idx="1">
                  <c:v>96.4</c:v>
                </c:pt>
                <c:pt idx="2">
                  <c:v>97.5</c:v>
                </c:pt>
                <c:pt idx="3">
                  <c:v>77.900000000000006</c:v>
                </c:pt>
                <c:pt idx="4">
                  <c:v>97.3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554576"/>
        <c:axId val="371554184"/>
      </c:barChart>
      <c:catAx>
        <c:axId val="3715545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554184"/>
        <c:crosses val="autoZero"/>
        <c:auto val="1"/>
        <c:lblAlgn val="ctr"/>
        <c:lblOffset val="100"/>
        <c:tickLblSkip val="1"/>
        <c:noMultiLvlLbl val="1"/>
      </c:catAx>
      <c:valAx>
        <c:axId val="3715541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554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DQ09_2!$D$2:$D$6</c:f>
              <c:numCache>
                <c:formatCode>General</c:formatCode>
                <c:ptCount val="5"/>
                <c:pt idx="0">
                  <c:v>90.6</c:v>
                </c:pt>
                <c:pt idx="1">
                  <c:v>80.2</c:v>
                </c:pt>
                <c:pt idx="2">
                  <c:v>90.3</c:v>
                </c:pt>
                <c:pt idx="3">
                  <c:v>79.2</c:v>
                </c:pt>
                <c:pt idx="4">
                  <c:v>76.3</c:v>
                </c:pt>
              </c:numCache>
            </c:numRef>
          </c:val>
        </c:ser>
        <c:ser>
          <c:idx val="1"/>
          <c:order val="1"/>
          <c:tx>
            <c:strRef>
              <c:f>DQ09_2!$E$1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DQ09_2!$E$2:$E$6</c:f>
              <c:numCache>
                <c:formatCode>General</c:formatCode>
                <c:ptCount val="5"/>
                <c:pt idx="0">
                  <c:v>96.8</c:v>
                </c:pt>
                <c:pt idx="1">
                  <c:v>88.1</c:v>
                </c:pt>
                <c:pt idx="2">
                  <c:v>94.1</c:v>
                </c:pt>
                <c:pt idx="3">
                  <c:v>91</c:v>
                </c:pt>
                <c:pt idx="4">
                  <c:v>87.6</c:v>
                </c:pt>
              </c:numCache>
            </c:numRef>
          </c:val>
        </c:ser>
        <c:ser>
          <c:idx val="2"/>
          <c:order val="2"/>
          <c:tx>
            <c:strRef>
              <c:f>DQ09_2!$F$1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DQ09_2!$F$2:$F$6</c:f>
              <c:numCache>
                <c:formatCode>General</c:formatCode>
                <c:ptCount val="5"/>
                <c:pt idx="0">
                  <c:v>87.6</c:v>
                </c:pt>
                <c:pt idx="1">
                  <c:v>73.2</c:v>
                </c:pt>
                <c:pt idx="2">
                  <c:v>87.8</c:v>
                </c:pt>
                <c:pt idx="3">
                  <c:v>70.7</c:v>
                </c:pt>
                <c:pt idx="4">
                  <c:v>68.8</c:v>
                </c:pt>
              </c:numCache>
            </c:numRef>
          </c:val>
        </c:ser>
        <c:ser>
          <c:idx val="3"/>
          <c:order val="3"/>
          <c:tx>
            <c:strRef>
              <c:f>DQ09_2!$G$1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DQ09_2!$G$2:$G$6</c:f>
              <c:numCache>
                <c:formatCode>General</c:formatCode>
                <c:ptCount val="5"/>
                <c:pt idx="0">
                  <c:v>92</c:v>
                </c:pt>
                <c:pt idx="1">
                  <c:v>86</c:v>
                </c:pt>
                <c:pt idx="2">
                  <c:v>91.8</c:v>
                </c:pt>
                <c:pt idx="3">
                  <c:v>85.6</c:v>
                </c:pt>
                <c:pt idx="4">
                  <c:v>81.5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555360"/>
        <c:axId val="371555752"/>
      </c:barChart>
      <c:catAx>
        <c:axId val="3715553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555752"/>
        <c:crosses val="autoZero"/>
        <c:auto val="1"/>
        <c:lblAlgn val="ctr"/>
        <c:lblOffset val="100"/>
        <c:tickLblSkip val="1"/>
        <c:noMultiLvlLbl val="1"/>
      </c:catAx>
      <c:valAx>
        <c:axId val="37155575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555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DQ09_3!$D$2:$D$6</c:f>
              <c:numCache>
                <c:formatCode>General</c:formatCode>
                <c:ptCount val="5"/>
                <c:pt idx="0">
                  <c:v>89.8</c:v>
                </c:pt>
                <c:pt idx="1">
                  <c:v>84.9</c:v>
                </c:pt>
                <c:pt idx="2">
                  <c:v>97.9</c:v>
                </c:pt>
                <c:pt idx="3">
                  <c:v>97.4</c:v>
                </c:pt>
                <c:pt idx="4">
                  <c:v>89</c:v>
                </c:pt>
              </c:numCache>
            </c:numRef>
          </c:val>
        </c:ser>
        <c:ser>
          <c:idx val="1"/>
          <c:order val="1"/>
          <c:tx>
            <c:strRef>
              <c:f>DQ09_3!$E$1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DQ09_3!$E$2:$E$6</c:f>
              <c:numCache>
                <c:formatCode>General</c:formatCode>
                <c:ptCount val="5"/>
                <c:pt idx="0">
                  <c:v>93.5</c:v>
                </c:pt>
                <c:pt idx="1">
                  <c:v>90.3</c:v>
                </c:pt>
                <c:pt idx="2">
                  <c:v>100</c:v>
                </c:pt>
                <c:pt idx="3">
                  <c:v>100</c:v>
                </c:pt>
                <c:pt idx="4">
                  <c:v>93.5</c:v>
                </c:pt>
              </c:numCache>
            </c:numRef>
          </c:val>
        </c:ser>
        <c:ser>
          <c:idx val="2"/>
          <c:order val="2"/>
          <c:tx>
            <c:strRef>
              <c:f>DQ09_3!$F$1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DQ09_3!$F$2:$F$6</c:f>
              <c:numCache>
                <c:formatCode>General</c:formatCode>
                <c:ptCount val="5"/>
                <c:pt idx="0">
                  <c:v>82.7</c:v>
                </c:pt>
                <c:pt idx="1">
                  <c:v>77.7</c:v>
                </c:pt>
                <c:pt idx="2">
                  <c:v>96.2</c:v>
                </c:pt>
                <c:pt idx="3">
                  <c:v>95.1</c:v>
                </c:pt>
                <c:pt idx="4">
                  <c:v>86.9</c:v>
                </c:pt>
              </c:numCache>
            </c:numRef>
          </c:val>
        </c:ser>
        <c:ser>
          <c:idx val="3"/>
          <c:order val="3"/>
          <c:tx>
            <c:strRef>
              <c:f>DQ09_3!$G$1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DQ09_3!$G$2:$G$6</c:f>
              <c:numCache>
                <c:formatCode>General</c:formatCode>
                <c:ptCount val="5"/>
                <c:pt idx="0">
                  <c:v>97</c:v>
                </c:pt>
                <c:pt idx="1">
                  <c:v>91.8</c:v>
                </c:pt>
                <c:pt idx="2">
                  <c:v>99.1</c:v>
                </c:pt>
                <c:pt idx="3">
                  <c:v>99.1</c:v>
                </c:pt>
                <c:pt idx="4">
                  <c:v>89.8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9617944"/>
        <c:axId val="369994304"/>
      </c:barChart>
      <c:catAx>
        <c:axId val="3696179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994304"/>
        <c:crosses val="autoZero"/>
        <c:auto val="1"/>
        <c:lblAlgn val="ctr"/>
        <c:lblOffset val="100"/>
        <c:tickLblSkip val="1"/>
        <c:noMultiLvlLbl val="1"/>
      </c:catAx>
      <c:valAx>
        <c:axId val="36999430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96179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DQ09_4!$D$2:$D$4</c:f>
              <c:numCache>
                <c:formatCode>General</c:formatCode>
                <c:ptCount val="3"/>
                <c:pt idx="0">
                  <c:v>94.7</c:v>
                </c:pt>
                <c:pt idx="1">
                  <c:v>94.4</c:v>
                </c:pt>
                <c:pt idx="2">
                  <c:v>85.5</c:v>
                </c:pt>
              </c:numCache>
            </c:numRef>
          </c:val>
        </c:ser>
        <c:ser>
          <c:idx val="1"/>
          <c:order val="1"/>
          <c:tx>
            <c:strRef>
              <c:f>DQ09_4!$E$1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DQ09_4!$E$2:$E$4</c:f>
              <c:numCache>
                <c:formatCode>General</c:formatCode>
                <c:ptCount val="3"/>
                <c:pt idx="0">
                  <c:v>97.4</c:v>
                </c:pt>
                <c:pt idx="1">
                  <c:v>96.8</c:v>
                </c:pt>
                <c:pt idx="2">
                  <c:v>94.2</c:v>
                </c:pt>
              </c:numCache>
            </c:numRef>
          </c:val>
        </c:ser>
        <c:ser>
          <c:idx val="2"/>
          <c:order val="2"/>
          <c:tx>
            <c:strRef>
              <c:f>DQ09_4!$F$1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DQ09_4!$F$2:$F$4</c:f>
              <c:numCache>
                <c:formatCode>General</c:formatCode>
                <c:ptCount val="3"/>
                <c:pt idx="0">
                  <c:v>92.6</c:v>
                </c:pt>
                <c:pt idx="1">
                  <c:v>91.6</c:v>
                </c:pt>
                <c:pt idx="2">
                  <c:v>77.599999999999994</c:v>
                </c:pt>
              </c:numCache>
            </c:numRef>
          </c:val>
        </c:ser>
        <c:ser>
          <c:idx val="3"/>
          <c:order val="3"/>
          <c:tx>
            <c:strRef>
              <c:f>DQ09_4!$G$1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DQ09_4!$G$2:$G$4</c:f>
              <c:numCache>
                <c:formatCode>General</c:formatCode>
                <c:ptCount val="3"/>
                <c:pt idx="0">
                  <c:v>96.3</c:v>
                </c:pt>
                <c:pt idx="1">
                  <c:v>97.2</c:v>
                </c:pt>
                <c:pt idx="2">
                  <c:v>92.4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647336"/>
        <c:axId val="371647728"/>
      </c:barChart>
      <c:catAx>
        <c:axId val="3716473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647728"/>
        <c:crosses val="autoZero"/>
        <c:auto val="1"/>
        <c:lblAlgn val="ctr"/>
        <c:lblOffset val="100"/>
        <c:tickLblSkip val="1"/>
        <c:noMultiLvlLbl val="1"/>
      </c:catAx>
      <c:valAx>
        <c:axId val="37164772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6473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DQ10_1!$D$2:$D$6</c:f>
              <c:numCache>
                <c:formatCode>General</c:formatCode>
                <c:ptCount val="5"/>
                <c:pt idx="0">
                  <c:v>83.8</c:v>
                </c:pt>
                <c:pt idx="1">
                  <c:v>90.1</c:v>
                </c:pt>
                <c:pt idx="2">
                  <c:v>88.7</c:v>
                </c:pt>
                <c:pt idx="3">
                  <c:v>91.5</c:v>
                </c:pt>
                <c:pt idx="4">
                  <c:v>91.1</c:v>
                </c:pt>
              </c:numCache>
            </c:numRef>
          </c:val>
        </c:ser>
        <c:ser>
          <c:idx val="1"/>
          <c:order val="1"/>
          <c:tx>
            <c:strRef>
              <c:f>DQ10_1!$E$1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DQ10_1!$E$2:$E$6</c:f>
              <c:numCache>
                <c:formatCode>General</c:formatCode>
                <c:ptCount val="5"/>
                <c:pt idx="0">
                  <c:v>87.7</c:v>
                </c:pt>
                <c:pt idx="1">
                  <c:v>96.8</c:v>
                </c:pt>
                <c:pt idx="2">
                  <c:v>96.8</c:v>
                </c:pt>
                <c:pt idx="3">
                  <c:v>96.8</c:v>
                </c:pt>
                <c:pt idx="4">
                  <c:v>96.8</c:v>
                </c:pt>
              </c:numCache>
            </c:numRef>
          </c:val>
        </c:ser>
        <c:ser>
          <c:idx val="2"/>
          <c:order val="2"/>
          <c:tx>
            <c:strRef>
              <c:f>DQ10_1!$F$1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DQ10_1!$F$2:$F$6</c:f>
              <c:numCache>
                <c:formatCode>General</c:formatCode>
                <c:ptCount val="5"/>
                <c:pt idx="0">
                  <c:v>79.2</c:v>
                </c:pt>
                <c:pt idx="1">
                  <c:v>86.8</c:v>
                </c:pt>
                <c:pt idx="2">
                  <c:v>84</c:v>
                </c:pt>
                <c:pt idx="3">
                  <c:v>86.8</c:v>
                </c:pt>
                <c:pt idx="4">
                  <c:v>86.8</c:v>
                </c:pt>
              </c:numCache>
            </c:numRef>
          </c:val>
        </c:ser>
        <c:ser>
          <c:idx val="3"/>
          <c:order val="3"/>
          <c:tx>
            <c:strRef>
              <c:f>DQ10_1!$G$1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DQ10_1!$G$2:$G$6</c:f>
              <c:numCache>
                <c:formatCode>General</c:formatCode>
                <c:ptCount val="5"/>
                <c:pt idx="0">
                  <c:v>88.1</c:v>
                </c:pt>
                <c:pt idx="1">
                  <c:v>91.6</c:v>
                </c:pt>
                <c:pt idx="2">
                  <c:v>91.6</c:v>
                </c:pt>
                <c:pt idx="3">
                  <c:v>95.4</c:v>
                </c:pt>
                <c:pt idx="4">
                  <c:v>94.5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648512"/>
        <c:axId val="371648904"/>
      </c:barChart>
      <c:catAx>
        <c:axId val="3716485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648904"/>
        <c:crosses val="autoZero"/>
        <c:auto val="1"/>
        <c:lblAlgn val="ctr"/>
        <c:lblOffset val="100"/>
        <c:tickLblSkip val="1"/>
        <c:noMultiLvlLbl val="1"/>
      </c:catAx>
      <c:valAx>
        <c:axId val="37164890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648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DQ10_2!$D$2:$D$6</c:f>
              <c:numCache>
                <c:formatCode>General</c:formatCode>
                <c:ptCount val="5"/>
                <c:pt idx="0">
                  <c:v>78.099999999999994</c:v>
                </c:pt>
                <c:pt idx="1">
                  <c:v>89.7</c:v>
                </c:pt>
                <c:pt idx="2">
                  <c:v>90.1</c:v>
                </c:pt>
                <c:pt idx="3">
                  <c:v>90.7</c:v>
                </c:pt>
                <c:pt idx="4">
                  <c:v>84.5</c:v>
                </c:pt>
              </c:numCache>
            </c:numRef>
          </c:val>
        </c:ser>
        <c:ser>
          <c:idx val="1"/>
          <c:order val="1"/>
          <c:tx>
            <c:strRef>
              <c:f>DQ10_2!$E$1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DQ10_2!$E$2:$E$6</c:f>
              <c:numCache>
                <c:formatCode>General</c:formatCode>
                <c:ptCount val="5"/>
                <c:pt idx="0">
                  <c:v>75.5</c:v>
                </c:pt>
                <c:pt idx="1">
                  <c:v>96.8</c:v>
                </c:pt>
                <c:pt idx="2">
                  <c:v>94.2</c:v>
                </c:pt>
                <c:pt idx="3">
                  <c:v>96.8</c:v>
                </c:pt>
                <c:pt idx="4">
                  <c:v>90.9</c:v>
                </c:pt>
              </c:numCache>
            </c:numRef>
          </c:val>
        </c:ser>
        <c:ser>
          <c:idx val="2"/>
          <c:order val="2"/>
          <c:tx>
            <c:strRef>
              <c:f>DQ10_2!$F$1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DQ10_2!$F$2:$F$6</c:f>
              <c:numCache>
                <c:formatCode>General</c:formatCode>
                <c:ptCount val="5"/>
                <c:pt idx="0">
                  <c:v>76.5</c:v>
                </c:pt>
                <c:pt idx="1">
                  <c:v>86</c:v>
                </c:pt>
                <c:pt idx="2">
                  <c:v>86.9</c:v>
                </c:pt>
                <c:pt idx="3">
                  <c:v>85.9</c:v>
                </c:pt>
                <c:pt idx="4">
                  <c:v>79.3</c:v>
                </c:pt>
              </c:numCache>
            </c:numRef>
          </c:val>
        </c:ser>
        <c:ser>
          <c:idx val="3"/>
          <c:order val="3"/>
          <c:tx>
            <c:strRef>
              <c:f>DQ10_2!$G$1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DQ10_2!$G$2:$G$6</c:f>
              <c:numCache>
                <c:formatCode>General</c:formatCode>
                <c:ptCount val="5"/>
                <c:pt idx="0">
                  <c:v>81.3</c:v>
                </c:pt>
                <c:pt idx="1">
                  <c:v>91.6</c:v>
                </c:pt>
                <c:pt idx="2">
                  <c:v>92.6</c:v>
                </c:pt>
                <c:pt idx="3">
                  <c:v>94.4</c:v>
                </c:pt>
                <c:pt idx="4">
                  <c:v>88.7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649688"/>
        <c:axId val="371650080"/>
      </c:barChart>
      <c:catAx>
        <c:axId val="37164968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650080"/>
        <c:crosses val="autoZero"/>
        <c:auto val="1"/>
        <c:lblAlgn val="ctr"/>
        <c:lblOffset val="100"/>
        <c:tickLblSkip val="1"/>
        <c:noMultiLvlLbl val="1"/>
      </c:catAx>
      <c:valAx>
        <c:axId val="37165008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6496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DQ10_3!$D$2:$D$6</c:f>
              <c:numCache>
                <c:formatCode>General</c:formatCode>
                <c:ptCount val="5"/>
                <c:pt idx="0">
                  <c:v>86.7</c:v>
                </c:pt>
                <c:pt idx="1">
                  <c:v>82</c:v>
                </c:pt>
                <c:pt idx="2">
                  <c:v>81.2</c:v>
                </c:pt>
                <c:pt idx="3">
                  <c:v>86.5</c:v>
                </c:pt>
                <c:pt idx="4">
                  <c:v>89.9</c:v>
                </c:pt>
              </c:numCache>
            </c:numRef>
          </c:val>
        </c:ser>
        <c:ser>
          <c:idx val="1"/>
          <c:order val="1"/>
          <c:tx>
            <c:strRef>
              <c:f>DQ10_3!$E$1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DQ10_3!$E$2:$E$6</c:f>
              <c:numCache>
                <c:formatCode>General</c:formatCode>
                <c:ptCount val="5"/>
                <c:pt idx="0">
                  <c:v>91</c:v>
                </c:pt>
                <c:pt idx="1">
                  <c:v>87.7</c:v>
                </c:pt>
                <c:pt idx="2">
                  <c:v>87.7</c:v>
                </c:pt>
                <c:pt idx="3">
                  <c:v>87</c:v>
                </c:pt>
                <c:pt idx="4">
                  <c:v>93.5</c:v>
                </c:pt>
              </c:numCache>
            </c:numRef>
          </c:val>
        </c:ser>
        <c:ser>
          <c:idx val="2"/>
          <c:order val="2"/>
          <c:tx>
            <c:strRef>
              <c:f>DQ10_3!$F$1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DQ10_3!$F$2:$F$6</c:f>
              <c:numCache>
                <c:formatCode>General</c:formatCode>
                <c:ptCount val="5"/>
                <c:pt idx="0">
                  <c:v>80.2</c:v>
                </c:pt>
                <c:pt idx="1">
                  <c:v>78.5</c:v>
                </c:pt>
                <c:pt idx="2">
                  <c:v>74.7</c:v>
                </c:pt>
                <c:pt idx="3">
                  <c:v>83.2</c:v>
                </c:pt>
                <c:pt idx="4">
                  <c:v>85.1</c:v>
                </c:pt>
              </c:numCache>
            </c:numRef>
          </c:val>
        </c:ser>
        <c:ser>
          <c:idx val="3"/>
          <c:order val="3"/>
          <c:tx>
            <c:strRef>
              <c:f>DQ10_3!$G$1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DQ10_3!$G$2:$G$6</c:f>
              <c:numCache>
                <c:formatCode>General</c:formatCode>
                <c:ptCount val="5"/>
                <c:pt idx="0">
                  <c:v>93.4</c:v>
                </c:pt>
                <c:pt idx="1">
                  <c:v>84</c:v>
                </c:pt>
                <c:pt idx="2">
                  <c:v>86.9</c:v>
                </c:pt>
                <c:pt idx="3">
                  <c:v>90.5</c:v>
                </c:pt>
                <c:pt idx="4">
                  <c:v>94.6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650864"/>
        <c:axId val="371890768"/>
      </c:barChart>
      <c:catAx>
        <c:axId val="3716508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890768"/>
        <c:crosses val="autoZero"/>
        <c:auto val="1"/>
        <c:lblAlgn val="ctr"/>
        <c:lblOffset val="100"/>
        <c:tickLblSkip val="1"/>
        <c:noMultiLvlLbl val="1"/>
      </c:catAx>
      <c:valAx>
        <c:axId val="371890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650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DQ10_4!$D$2:$D$5</c:f>
              <c:numCache>
                <c:formatCode>General</c:formatCode>
                <c:ptCount val="4"/>
                <c:pt idx="0">
                  <c:v>72.3</c:v>
                </c:pt>
                <c:pt idx="1">
                  <c:v>84.9</c:v>
                </c:pt>
                <c:pt idx="2">
                  <c:v>85.7</c:v>
                </c:pt>
                <c:pt idx="3">
                  <c:v>89.6</c:v>
                </c:pt>
              </c:numCache>
            </c:numRef>
          </c:val>
        </c:ser>
        <c:ser>
          <c:idx val="1"/>
          <c:order val="1"/>
          <c:tx>
            <c:strRef>
              <c:f>DQ10_4!$E$1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DQ10_4!$E$2:$E$5</c:f>
              <c:numCache>
                <c:formatCode>General</c:formatCode>
                <c:ptCount val="4"/>
                <c:pt idx="0">
                  <c:v>76</c:v>
                </c:pt>
                <c:pt idx="1">
                  <c:v>91</c:v>
                </c:pt>
                <c:pt idx="2">
                  <c:v>94.2</c:v>
                </c:pt>
                <c:pt idx="3">
                  <c:v>96.8</c:v>
                </c:pt>
              </c:numCache>
            </c:numRef>
          </c:val>
        </c:ser>
        <c:ser>
          <c:idx val="2"/>
          <c:order val="2"/>
          <c:tx>
            <c:strRef>
              <c:f>DQ10_4!$F$1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DQ10_4!$F$2:$F$5</c:f>
              <c:numCache>
                <c:formatCode>General</c:formatCode>
                <c:ptCount val="4"/>
                <c:pt idx="0">
                  <c:v>65</c:v>
                </c:pt>
                <c:pt idx="1">
                  <c:v>80.2</c:v>
                </c:pt>
                <c:pt idx="2">
                  <c:v>79.2</c:v>
                </c:pt>
                <c:pt idx="3">
                  <c:v>85.9</c:v>
                </c:pt>
              </c:numCache>
            </c:numRef>
          </c:val>
        </c:ser>
        <c:ser>
          <c:idx val="3"/>
          <c:order val="3"/>
          <c:tx>
            <c:strRef>
              <c:f>DQ10_4!$G$1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DQ10_4!$G$2:$G$5</c:f>
              <c:numCache>
                <c:formatCode>General</c:formatCode>
                <c:ptCount val="4"/>
                <c:pt idx="0">
                  <c:v>80.2</c:v>
                </c:pt>
                <c:pt idx="1">
                  <c:v>88.4</c:v>
                </c:pt>
                <c:pt idx="2">
                  <c:v>90.6</c:v>
                </c:pt>
                <c:pt idx="3">
                  <c:v>91.4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891552"/>
        <c:axId val="371891944"/>
      </c:barChart>
      <c:catAx>
        <c:axId val="3718915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891944"/>
        <c:crosses val="autoZero"/>
        <c:auto val="1"/>
        <c:lblAlgn val="ctr"/>
        <c:lblOffset val="100"/>
        <c:tickLblSkip val="1"/>
        <c:noMultiLvlLbl val="1"/>
      </c:catAx>
      <c:valAx>
        <c:axId val="3718919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891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DQ01N_1!$D$2</c:f>
              <c:numCache>
                <c:formatCode>General</c:formatCode>
                <c:ptCount val="1"/>
                <c:pt idx="0">
                  <c:v>59.1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DQ01N_1!$E$2</c:f>
              <c:numCache>
                <c:formatCode>General</c:formatCode>
                <c:ptCount val="1"/>
                <c:pt idx="0">
                  <c:v>75.900000000000006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DQ01N_1!$F$2</c:f>
              <c:numCache>
                <c:formatCode>General</c:formatCode>
                <c:ptCount val="1"/>
                <c:pt idx="0">
                  <c:v>66.8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DQ01N_1!$G$2</c:f>
              <c:numCache>
                <c:formatCode>General</c:formatCode>
                <c:ptCount val="1"/>
                <c:pt idx="0">
                  <c:v>42.6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9994696"/>
        <c:axId val="369995872"/>
      </c:barChart>
      <c:catAx>
        <c:axId val="36999469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995872"/>
        <c:crosses val="autoZero"/>
        <c:auto val="1"/>
        <c:lblAlgn val="ctr"/>
        <c:lblOffset val="100"/>
        <c:tickLblSkip val="1"/>
        <c:noMultiLvlLbl val="1"/>
      </c:catAx>
      <c:valAx>
        <c:axId val="36999587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99946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DQ10N_1!$D$2</c:f>
              <c:numCache>
                <c:formatCode>General</c:formatCode>
                <c:ptCount val="1"/>
                <c:pt idx="0">
                  <c:v>61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DQ10N_1!$E$2</c:f>
              <c:numCache>
                <c:formatCode>General</c:formatCode>
                <c:ptCount val="1"/>
                <c:pt idx="0">
                  <c:v>64.5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DQ10N_1!$F$2</c:f>
              <c:numCache>
                <c:formatCode>General</c:formatCode>
                <c:ptCount val="1"/>
                <c:pt idx="0">
                  <c:v>57.9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DQ10N_1!$G$2</c:f>
              <c:numCache>
                <c:formatCode>General</c:formatCode>
                <c:ptCount val="1"/>
                <c:pt idx="0">
                  <c:v>63.5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892728"/>
        <c:axId val="371893120"/>
      </c:barChart>
      <c:catAx>
        <c:axId val="37189272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893120"/>
        <c:crosses val="autoZero"/>
        <c:auto val="1"/>
        <c:lblAlgn val="ctr"/>
        <c:lblOffset val="100"/>
        <c:tickLblSkip val="1"/>
        <c:noMultiLvlLbl val="1"/>
      </c:catAx>
      <c:valAx>
        <c:axId val="3718931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892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DQ11_1_1!$D$2:$D$6</c:f>
              <c:numCache>
                <c:formatCode>General</c:formatCode>
                <c:ptCount val="5"/>
                <c:pt idx="0">
                  <c:v>78.3</c:v>
                </c:pt>
                <c:pt idx="1">
                  <c:v>70.900000000000006</c:v>
                </c:pt>
                <c:pt idx="2">
                  <c:v>82.7</c:v>
                </c:pt>
                <c:pt idx="3">
                  <c:v>81</c:v>
                </c:pt>
                <c:pt idx="4">
                  <c:v>82.5</c:v>
                </c:pt>
              </c:numCache>
            </c:numRef>
          </c:val>
        </c:ser>
        <c:ser>
          <c:idx val="1"/>
          <c:order val="1"/>
          <c:tx>
            <c:strRef>
              <c:f>DQ11_1_1!$E$1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DQ11_1_1!$E$2:$E$6</c:f>
              <c:numCache>
                <c:formatCode>General</c:formatCode>
                <c:ptCount val="5"/>
                <c:pt idx="0">
                  <c:v>79.7</c:v>
                </c:pt>
                <c:pt idx="1">
                  <c:v>71.7</c:v>
                </c:pt>
                <c:pt idx="2">
                  <c:v>79.7</c:v>
                </c:pt>
                <c:pt idx="3">
                  <c:v>87.6</c:v>
                </c:pt>
                <c:pt idx="4">
                  <c:v>83.2</c:v>
                </c:pt>
              </c:numCache>
            </c:numRef>
          </c:val>
        </c:ser>
        <c:ser>
          <c:idx val="2"/>
          <c:order val="2"/>
          <c:tx>
            <c:strRef>
              <c:f>DQ11_1_1!$F$1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DQ11_1_1!$F$2:$F$6</c:f>
              <c:numCache>
                <c:formatCode>General</c:formatCode>
                <c:ptCount val="5"/>
                <c:pt idx="0">
                  <c:v>77.900000000000006</c:v>
                </c:pt>
                <c:pt idx="1">
                  <c:v>70.7</c:v>
                </c:pt>
                <c:pt idx="2">
                  <c:v>83.6</c:v>
                </c:pt>
                <c:pt idx="3">
                  <c:v>79</c:v>
                </c:pt>
                <c:pt idx="4">
                  <c:v>82.3</c:v>
                </c:pt>
              </c:numCache>
            </c:numRef>
          </c:val>
        </c:ser>
        <c:ser>
          <c:idx val="3"/>
          <c:order val="3"/>
          <c:tx>
            <c:strRef>
              <c:f>DQ11_1_1!$G$1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893904"/>
        <c:axId val="371894296"/>
      </c:barChart>
      <c:catAx>
        <c:axId val="3718939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894296"/>
        <c:crosses val="autoZero"/>
        <c:auto val="1"/>
        <c:lblAlgn val="ctr"/>
        <c:lblOffset val="100"/>
        <c:tickLblSkip val="1"/>
        <c:noMultiLvlLbl val="1"/>
      </c:catAx>
      <c:valAx>
        <c:axId val="37189429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893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DQ11_1_2!$D$2:$D$6</c:f>
              <c:numCache>
                <c:formatCode>General</c:formatCode>
                <c:ptCount val="5"/>
                <c:pt idx="0">
                  <c:v>31.2</c:v>
                </c:pt>
                <c:pt idx="1">
                  <c:v>42.8</c:v>
                </c:pt>
                <c:pt idx="2">
                  <c:v>75.3</c:v>
                </c:pt>
                <c:pt idx="3">
                  <c:v>75.400000000000006</c:v>
                </c:pt>
                <c:pt idx="4">
                  <c:v>75.5</c:v>
                </c:pt>
              </c:numCache>
            </c:numRef>
          </c:val>
        </c:ser>
        <c:ser>
          <c:idx val="1"/>
          <c:order val="1"/>
          <c:tx>
            <c:strRef>
              <c:f>DQ11_1_2!$E$1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DQ11_1_2!$E$2:$E$6</c:f>
              <c:numCache>
                <c:formatCode>General</c:formatCode>
                <c:ptCount val="5"/>
                <c:pt idx="0">
                  <c:v>32.6</c:v>
                </c:pt>
                <c:pt idx="1">
                  <c:v>48.7</c:v>
                </c:pt>
                <c:pt idx="2">
                  <c:v>70.8</c:v>
                </c:pt>
                <c:pt idx="3">
                  <c:v>75.2</c:v>
                </c:pt>
                <c:pt idx="4">
                  <c:v>79.7</c:v>
                </c:pt>
              </c:numCache>
            </c:numRef>
          </c:val>
        </c:ser>
        <c:ser>
          <c:idx val="2"/>
          <c:order val="2"/>
          <c:tx>
            <c:strRef>
              <c:f>DQ11_1_2!$F$1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DQ11_1_2!$F$2:$F$6</c:f>
              <c:numCache>
                <c:formatCode>General</c:formatCode>
                <c:ptCount val="5"/>
                <c:pt idx="0">
                  <c:v>30.8</c:v>
                </c:pt>
                <c:pt idx="1">
                  <c:v>41</c:v>
                </c:pt>
                <c:pt idx="2">
                  <c:v>76.599999999999994</c:v>
                </c:pt>
                <c:pt idx="3">
                  <c:v>75.400000000000006</c:v>
                </c:pt>
                <c:pt idx="4">
                  <c:v>74.3</c:v>
                </c:pt>
              </c:numCache>
            </c:numRef>
          </c:val>
        </c:ser>
        <c:ser>
          <c:idx val="3"/>
          <c:order val="3"/>
          <c:tx>
            <c:strRef>
              <c:f>DQ11_1_2!$G$1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2479488"/>
        <c:axId val="372479880"/>
      </c:barChart>
      <c:catAx>
        <c:axId val="37247948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2479880"/>
        <c:crosses val="autoZero"/>
        <c:auto val="1"/>
        <c:lblAlgn val="ctr"/>
        <c:lblOffset val="100"/>
        <c:tickLblSkip val="1"/>
        <c:noMultiLvlLbl val="1"/>
      </c:catAx>
      <c:valAx>
        <c:axId val="37247988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24794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DQ11_1_3!$D$2:$D$6</c:f>
              <c:numCache>
                <c:formatCode>General</c:formatCode>
                <c:ptCount val="5"/>
                <c:pt idx="0">
                  <c:v>85.4</c:v>
                </c:pt>
                <c:pt idx="1">
                  <c:v>33</c:v>
                </c:pt>
                <c:pt idx="2">
                  <c:v>31.7</c:v>
                </c:pt>
                <c:pt idx="3">
                  <c:v>20.2</c:v>
                </c:pt>
                <c:pt idx="4">
                  <c:v>22.7</c:v>
                </c:pt>
              </c:numCache>
            </c:numRef>
          </c:val>
        </c:ser>
        <c:ser>
          <c:idx val="1"/>
          <c:order val="1"/>
          <c:tx>
            <c:strRef>
              <c:f>DQ11_1_3!$E$1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DQ11_1_3!$E$2:$E$6</c:f>
              <c:numCache>
                <c:formatCode>General</c:formatCode>
                <c:ptCount val="5"/>
                <c:pt idx="0">
                  <c:v>87.6</c:v>
                </c:pt>
                <c:pt idx="1">
                  <c:v>32.6</c:v>
                </c:pt>
                <c:pt idx="2">
                  <c:v>29.1</c:v>
                </c:pt>
                <c:pt idx="3">
                  <c:v>17.7</c:v>
                </c:pt>
                <c:pt idx="4">
                  <c:v>24.7</c:v>
                </c:pt>
              </c:numCache>
            </c:numRef>
          </c:val>
        </c:ser>
        <c:ser>
          <c:idx val="2"/>
          <c:order val="2"/>
          <c:tx>
            <c:strRef>
              <c:f>DQ11_1_3!$F$1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DQ11_1_3!$F$2:$F$6</c:f>
              <c:numCache>
                <c:formatCode>General</c:formatCode>
                <c:ptCount val="5"/>
                <c:pt idx="0">
                  <c:v>84.7</c:v>
                </c:pt>
                <c:pt idx="1">
                  <c:v>33.1</c:v>
                </c:pt>
                <c:pt idx="2">
                  <c:v>32.4</c:v>
                </c:pt>
                <c:pt idx="3">
                  <c:v>20.9</c:v>
                </c:pt>
                <c:pt idx="4">
                  <c:v>22.2</c:v>
                </c:pt>
              </c:numCache>
            </c:numRef>
          </c:val>
        </c:ser>
        <c:ser>
          <c:idx val="3"/>
          <c:order val="3"/>
          <c:tx>
            <c:strRef>
              <c:f>DQ11_1_3!$G$1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2480664"/>
        <c:axId val="372481056"/>
      </c:barChart>
      <c:catAx>
        <c:axId val="3724806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2481056"/>
        <c:crosses val="autoZero"/>
        <c:auto val="1"/>
        <c:lblAlgn val="ctr"/>
        <c:lblOffset val="100"/>
        <c:tickLblSkip val="1"/>
        <c:noMultiLvlLbl val="1"/>
      </c:catAx>
      <c:valAx>
        <c:axId val="37248105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24806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DQ11_1_4!$D$2:$D$5</c:f>
              <c:numCache>
                <c:formatCode>General</c:formatCode>
                <c:ptCount val="4"/>
                <c:pt idx="0">
                  <c:v>35.5</c:v>
                </c:pt>
                <c:pt idx="1">
                  <c:v>32.5</c:v>
                </c:pt>
                <c:pt idx="2">
                  <c:v>61.5</c:v>
                </c:pt>
                <c:pt idx="3">
                  <c:v>65.5</c:v>
                </c:pt>
              </c:numCache>
            </c:numRef>
          </c:val>
        </c:ser>
        <c:ser>
          <c:idx val="1"/>
          <c:order val="1"/>
          <c:tx>
            <c:strRef>
              <c:f>DQ11_1_4!$E$1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DQ11_1_4!$E$2:$E$5</c:f>
              <c:numCache>
                <c:formatCode>General</c:formatCode>
                <c:ptCount val="4"/>
                <c:pt idx="0">
                  <c:v>30.1</c:v>
                </c:pt>
                <c:pt idx="1">
                  <c:v>25.6</c:v>
                </c:pt>
                <c:pt idx="2">
                  <c:v>58.4</c:v>
                </c:pt>
                <c:pt idx="3">
                  <c:v>65.900000000000006</c:v>
                </c:pt>
              </c:numCache>
            </c:numRef>
          </c:val>
        </c:ser>
        <c:ser>
          <c:idx val="2"/>
          <c:order val="2"/>
          <c:tx>
            <c:strRef>
              <c:f>DQ11_1_4!$F$1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DQ11_1_4!$F$2:$F$5</c:f>
              <c:numCache>
                <c:formatCode>General</c:formatCode>
                <c:ptCount val="4"/>
                <c:pt idx="0">
                  <c:v>37.1</c:v>
                </c:pt>
                <c:pt idx="1">
                  <c:v>34.6</c:v>
                </c:pt>
                <c:pt idx="2">
                  <c:v>62.5</c:v>
                </c:pt>
                <c:pt idx="3">
                  <c:v>65.3</c:v>
                </c:pt>
              </c:numCache>
            </c:numRef>
          </c:val>
        </c:ser>
        <c:ser>
          <c:idx val="3"/>
          <c:order val="3"/>
          <c:tx>
            <c:strRef>
              <c:f>DQ11_1_4!$G$1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DQ11_1_4!$B$2:$C$5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DQ11_1_4!$G$2:$G$5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2481840"/>
        <c:axId val="372482232"/>
      </c:barChart>
      <c:catAx>
        <c:axId val="3724818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2482232"/>
        <c:crosses val="autoZero"/>
        <c:auto val="1"/>
        <c:lblAlgn val="ctr"/>
        <c:lblOffset val="100"/>
        <c:tickLblSkip val="1"/>
        <c:noMultiLvlLbl val="1"/>
      </c:catAx>
      <c:valAx>
        <c:axId val="37248223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24818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DQ11_2_1!$D$2:$D$6</c:f>
              <c:numCache>
                <c:formatCode>General</c:formatCode>
                <c:ptCount val="5"/>
                <c:pt idx="0">
                  <c:v>92.6</c:v>
                </c:pt>
                <c:pt idx="1">
                  <c:v>92.6</c:v>
                </c:pt>
                <c:pt idx="2">
                  <c:v>95.9</c:v>
                </c:pt>
                <c:pt idx="3">
                  <c:v>95.9</c:v>
                </c:pt>
                <c:pt idx="4">
                  <c:v>95.1</c:v>
                </c:pt>
              </c:numCache>
            </c:numRef>
          </c:val>
        </c:ser>
        <c:ser>
          <c:idx val="1"/>
          <c:order val="1"/>
          <c:tx>
            <c:strRef>
              <c:f>DQ11_2_1!$E$1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DQ11_2_1!$E$2:$E$6</c:f>
              <c:numCache>
                <c:formatCode>General</c:formatCode>
                <c:ptCount val="5"/>
                <c:pt idx="0">
                  <c:v>93.2</c:v>
                </c:pt>
                <c:pt idx="1">
                  <c:v>93.2</c:v>
                </c:pt>
                <c:pt idx="2">
                  <c:v>96.2</c:v>
                </c:pt>
                <c:pt idx="3">
                  <c:v>96.2</c:v>
                </c:pt>
                <c:pt idx="4">
                  <c:v>96.2</c:v>
                </c:pt>
              </c:numCache>
            </c:numRef>
          </c:val>
        </c:ser>
        <c:ser>
          <c:idx val="2"/>
          <c:order val="2"/>
          <c:tx>
            <c:strRef>
              <c:f>DQ11_2_1!$F$1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DQ11_2_1!$G$1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DQ11_2_1!$G$2:$G$6</c:f>
              <c:numCache>
                <c:formatCode>General</c:formatCode>
                <c:ptCount val="5"/>
                <c:pt idx="0">
                  <c:v>92.4</c:v>
                </c:pt>
                <c:pt idx="1">
                  <c:v>92.4</c:v>
                </c:pt>
                <c:pt idx="2">
                  <c:v>95.8</c:v>
                </c:pt>
                <c:pt idx="3">
                  <c:v>95.8</c:v>
                </c:pt>
                <c:pt idx="4">
                  <c:v>94.7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9617552"/>
        <c:axId val="369367936"/>
      </c:barChart>
      <c:catAx>
        <c:axId val="3696175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367936"/>
        <c:crosses val="autoZero"/>
        <c:auto val="1"/>
        <c:lblAlgn val="ctr"/>
        <c:lblOffset val="100"/>
        <c:tickLblSkip val="1"/>
        <c:noMultiLvlLbl val="1"/>
      </c:catAx>
      <c:valAx>
        <c:axId val="36936793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9617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DQ11_2_2!$D$2:$D$6</c:f>
              <c:numCache>
                <c:formatCode>General</c:formatCode>
                <c:ptCount val="5"/>
                <c:pt idx="0">
                  <c:v>57.5</c:v>
                </c:pt>
                <c:pt idx="1">
                  <c:v>66.8</c:v>
                </c:pt>
                <c:pt idx="2">
                  <c:v>94.2</c:v>
                </c:pt>
                <c:pt idx="3">
                  <c:v>92.6</c:v>
                </c:pt>
                <c:pt idx="4">
                  <c:v>93.4</c:v>
                </c:pt>
              </c:numCache>
            </c:numRef>
          </c:val>
        </c:ser>
        <c:ser>
          <c:idx val="1"/>
          <c:order val="1"/>
          <c:tx>
            <c:strRef>
              <c:f>DQ11_2_2!$E$1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DQ11_2_2!$E$2:$E$6</c:f>
              <c:numCache>
                <c:formatCode>General</c:formatCode>
                <c:ptCount val="5"/>
                <c:pt idx="0">
                  <c:v>59.7</c:v>
                </c:pt>
                <c:pt idx="1">
                  <c:v>66.7</c:v>
                </c:pt>
                <c:pt idx="2">
                  <c:v>92.4</c:v>
                </c:pt>
                <c:pt idx="3">
                  <c:v>96.2</c:v>
                </c:pt>
                <c:pt idx="4">
                  <c:v>93.2</c:v>
                </c:pt>
              </c:numCache>
            </c:numRef>
          </c:val>
        </c:ser>
        <c:ser>
          <c:idx val="2"/>
          <c:order val="2"/>
          <c:tx>
            <c:strRef>
              <c:f>DQ11_2_2!$F$1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DQ11_2_2!$G$1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DQ11_2_2!$G$2:$G$6</c:f>
              <c:numCache>
                <c:formatCode>General</c:formatCode>
                <c:ptCount val="5"/>
                <c:pt idx="0">
                  <c:v>56.7</c:v>
                </c:pt>
                <c:pt idx="1">
                  <c:v>66.8</c:v>
                </c:pt>
                <c:pt idx="2">
                  <c:v>94.8</c:v>
                </c:pt>
                <c:pt idx="3">
                  <c:v>91.3</c:v>
                </c:pt>
                <c:pt idx="4">
                  <c:v>93.5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9368720"/>
        <c:axId val="369369112"/>
      </c:barChart>
      <c:catAx>
        <c:axId val="3693687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369112"/>
        <c:crosses val="autoZero"/>
        <c:auto val="1"/>
        <c:lblAlgn val="ctr"/>
        <c:lblOffset val="100"/>
        <c:tickLblSkip val="1"/>
        <c:noMultiLvlLbl val="1"/>
      </c:catAx>
      <c:valAx>
        <c:axId val="36936911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93687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DQ11_2_3!$D$2:$D$6</c:f>
              <c:numCache>
                <c:formatCode>General</c:formatCode>
                <c:ptCount val="5"/>
                <c:pt idx="0">
                  <c:v>95.9</c:v>
                </c:pt>
                <c:pt idx="1">
                  <c:v>64.2</c:v>
                </c:pt>
                <c:pt idx="2">
                  <c:v>62.1</c:v>
                </c:pt>
                <c:pt idx="3">
                  <c:v>40.799999999999997</c:v>
                </c:pt>
                <c:pt idx="4">
                  <c:v>46.7</c:v>
                </c:pt>
              </c:numCache>
            </c:numRef>
          </c:val>
        </c:ser>
        <c:ser>
          <c:idx val="1"/>
          <c:order val="1"/>
          <c:tx>
            <c:strRef>
              <c:f>DQ11_2_3!$E$1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DQ11_2_3!$E$2:$E$6</c:f>
              <c:numCache>
                <c:formatCode>General</c:formatCode>
                <c:ptCount val="5"/>
                <c:pt idx="0">
                  <c:v>93.2</c:v>
                </c:pt>
                <c:pt idx="1">
                  <c:v>53.7</c:v>
                </c:pt>
                <c:pt idx="2">
                  <c:v>53.7</c:v>
                </c:pt>
                <c:pt idx="3">
                  <c:v>40.9</c:v>
                </c:pt>
                <c:pt idx="4">
                  <c:v>49.9</c:v>
                </c:pt>
              </c:numCache>
            </c:numRef>
          </c:val>
        </c:ser>
        <c:ser>
          <c:idx val="2"/>
          <c:order val="2"/>
          <c:tx>
            <c:strRef>
              <c:f>DQ11_2_3!$F$1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DQ11_2_3!$G$1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DQ11_2_3!$G$2:$G$6</c:f>
              <c:numCache>
                <c:formatCode>General</c:formatCode>
                <c:ptCount val="5"/>
                <c:pt idx="0">
                  <c:v>96.8</c:v>
                </c:pt>
                <c:pt idx="1">
                  <c:v>67.900000000000006</c:v>
                </c:pt>
                <c:pt idx="2">
                  <c:v>65.099999999999994</c:v>
                </c:pt>
                <c:pt idx="3">
                  <c:v>40.799999999999997</c:v>
                </c:pt>
                <c:pt idx="4">
                  <c:v>45.5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9369896"/>
        <c:axId val="369370288"/>
      </c:barChart>
      <c:catAx>
        <c:axId val="3693698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370288"/>
        <c:crosses val="autoZero"/>
        <c:auto val="1"/>
        <c:lblAlgn val="ctr"/>
        <c:lblOffset val="100"/>
        <c:tickLblSkip val="1"/>
        <c:noMultiLvlLbl val="1"/>
      </c:catAx>
      <c:valAx>
        <c:axId val="36937028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93698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DQ11_2_4!$D$2:$D$5</c:f>
              <c:numCache>
                <c:formatCode>General</c:formatCode>
                <c:ptCount val="4"/>
                <c:pt idx="0">
                  <c:v>50.2</c:v>
                </c:pt>
                <c:pt idx="1">
                  <c:v>50.1</c:v>
                </c:pt>
                <c:pt idx="2">
                  <c:v>88.3</c:v>
                </c:pt>
                <c:pt idx="3">
                  <c:v>86.9</c:v>
                </c:pt>
              </c:numCache>
            </c:numRef>
          </c:val>
        </c:ser>
        <c:ser>
          <c:idx val="1"/>
          <c:order val="1"/>
          <c:tx>
            <c:strRef>
              <c:f>DQ11_2_4!$E$1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DQ11_2_4!$E$2:$E$5</c:f>
              <c:numCache>
                <c:formatCode>General</c:formatCode>
                <c:ptCount val="4"/>
                <c:pt idx="0">
                  <c:v>43.1</c:v>
                </c:pt>
                <c:pt idx="1">
                  <c:v>43.1</c:v>
                </c:pt>
                <c:pt idx="2">
                  <c:v>85.6</c:v>
                </c:pt>
                <c:pt idx="3">
                  <c:v>79.5</c:v>
                </c:pt>
              </c:numCache>
            </c:numRef>
          </c:val>
        </c:ser>
        <c:ser>
          <c:idx val="2"/>
          <c:order val="2"/>
          <c:tx>
            <c:strRef>
              <c:f>DQ11_2_4!$F$1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DQ11_2_4!$F$2:$F$5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DQ11_2_4!$G$1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DQ11_2_4!$B$2:$C$5</c:f>
              <c:multiLvlStrCache>
                <c:ptCount val="4"/>
                <c:lvl>
                  <c:pt idx="0">
                    <c:v>Gender roles, gender identity, or gender expression</c:v>
                  </c:pt>
                  <c:pt idx="1">
                    <c:v>Sexual orientation</c:v>
                  </c:pt>
                  <c:pt idx="2">
                    <c:v>Preventive care (such as screenings and immunizations) that is necessary to maintain reproductive and sexual health</c:v>
                  </c:pt>
                  <c:pt idx="3">
                    <c:v>The importance of limiting the number of sexual partners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DQ11_2_4!$G$2:$G$5</c:f>
              <c:numCache>
                <c:formatCode>General</c:formatCode>
                <c:ptCount val="4"/>
                <c:pt idx="0">
                  <c:v>52.8</c:v>
                </c:pt>
                <c:pt idx="1">
                  <c:v>52.6</c:v>
                </c:pt>
                <c:pt idx="2">
                  <c:v>89.3</c:v>
                </c:pt>
                <c:pt idx="3">
                  <c:v>89.5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69371072"/>
        <c:axId val="369371464"/>
      </c:barChart>
      <c:catAx>
        <c:axId val="3693710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69371464"/>
        <c:crosses val="autoZero"/>
        <c:auto val="1"/>
        <c:lblAlgn val="ctr"/>
        <c:lblOffset val="100"/>
        <c:tickLblSkip val="1"/>
        <c:noMultiLvlLbl val="1"/>
      </c:catAx>
      <c:valAx>
        <c:axId val="36937146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693710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DQ11_1N1_1!$D$2</c:f>
              <c:numCache>
                <c:formatCode>General</c:formatCode>
                <c:ptCount val="1"/>
                <c:pt idx="0">
                  <c:v>10.9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DQ11_1N1_1!$E$2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DQ11_1N1_1!$F$2</c:f>
              <c:numCache>
                <c:formatCode>General</c:formatCode>
                <c:ptCount val="1"/>
                <c:pt idx="0">
                  <c:v>10.9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DQ11_1N1_1!$G$2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3594808"/>
        <c:axId val="373595200"/>
      </c:barChart>
      <c:catAx>
        <c:axId val="373594808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3595200"/>
        <c:crosses val="autoZero"/>
        <c:auto val="1"/>
        <c:lblAlgn val="ctr"/>
        <c:lblOffset val="100"/>
        <c:tickLblSkip val="1"/>
        <c:noMultiLvlLbl val="1"/>
      </c:catAx>
      <c:valAx>
        <c:axId val="3735952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35948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DQ02_1!$D$2:$D$4</c:f>
              <c:numCache>
                <c:formatCode>General</c:formatCode>
                <c:ptCount val="3"/>
                <c:pt idx="0">
                  <c:v>73.5</c:v>
                </c:pt>
                <c:pt idx="1">
                  <c:v>72.400000000000006</c:v>
                </c:pt>
                <c:pt idx="2">
                  <c:v>58.3</c:v>
                </c:pt>
              </c:numCache>
            </c:numRef>
          </c:val>
        </c:ser>
        <c:ser>
          <c:idx val="1"/>
          <c:order val="1"/>
          <c:tx>
            <c:strRef>
              <c:f>DQ02_1!$E$1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DQ02_1!$E$2:$E$4</c:f>
              <c:numCache>
                <c:formatCode>General</c:formatCode>
                <c:ptCount val="3"/>
                <c:pt idx="0">
                  <c:v>72.5</c:v>
                </c:pt>
                <c:pt idx="1">
                  <c:v>88.4</c:v>
                </c:pt>
                <c:pt idx="2">
                  <c:v>8.9999999999999998E-4</c:v>
                </c:pt>
              </c:numCache>
            </c:numRef>
          </c:val>
        </c:ser>
        <c:ser>
          <c:idx val="2"/>
          <c:order val="2"/>
          <c:tx>
            <c:strRef>
              <c:f>DQ02_1!$F$1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DQ02_1!$F$2:$F$4</c:f>
              <c:numCache>
                <c:formatCode>General</c:formatCode>
                <c:ptCount val="3"/>
                <c:pt idx="0">
                  <c:v>73.7</c:v>
                </c:pt>
                <c:pt idx="1">
                  <c:v>68.099999999999994</c:v>
                </c:pt>
                <c:pt idx="2">
                  <c:v>57.3</c:v>
                </c:pt>
              </c:numCache>
            </c:numRef>
          </c:val>
        </c:ser>
        <c:ser>
          <c:idx val="3"/>
          <c:order val="3"/>
          <c:tx>
            <c:strRef>
              <c:f>DQ02_1!$G$1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DQ02_1!$G$2:$G$4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588784"/>
        <c:axId val="370589176"/>
      </c:barChart>
      <c:catAx>
        <c:axId val="37058878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589176"/>
        <c:crosses val="autoZero"/>
        <c:auto val="1"/>
        <c:lblAlgn val="ctr"/>
        <c:lblOffset val="100"/>
        <c:tickLblSkip val="1"/>
        <c:noMultiLvlLbl val="1"/>
      </c:catAx>
      <c:valAx>
        <c:axId val="37058917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588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DQ11_2N2_1!$D$2</c:f>
              <c:numCache>
                <c:formatCode>General</c:formatCode>
                <c:ptCount val="1"/>
                <c:pt idx="0">
                  <c:v>31.5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DQ11_2N2_1!$E$2</c:f>
              <c:numCache>
                <c:formatCode>General</c:formatCode>
                <c:ptCount val="1"/>
                <c:pt idx="0">
                  <c:v>30.3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DQ11_2N2_1!$F$2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DQ11_2N2_1!$G$2</c:f>
              <c:numCache>
                <c:formatCode>General</c:formatCode>
                <c:ptCount val="1"/>
                <c:pt idx="0">
                  <c:v>31.9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3595984"/>
        <c:axId val="373596376"/>
      </c:barChart>
      <c:catAx>
        <c:axId val="373595984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3596376"/>
        <c:crosses val="autoZero"/>
        <c:auto val="1"/>
        <c:lblAlgn val="ctr"/>
        <c:lblOffset val="100"/>
        <c:tickLblSkip val="1"/>
        <c:noMultiLvlLbl val="1"/>
      </c:catAx>
      <c:valAx>
        <c:axId val="37359637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3595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DQ12_1_1!$D$1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DQ12_1_1!$D$2:$D$5</c:f>
              <c:numCache>
                <c:formatCode>General</c:formatCode>
                <c:ptCount val="4"/>
                <c:pt idx="0">
                  <c:v>74.5</c:v>
                </c:pt>
                <c:pt idx="1">
                  <c:v>59.2</c:v>
                </c:pt>
                <c:pt idx="2">
                  <c:v>70.8</c:v>
                </c:pt>
                <c:pt idx="3">
                  <c:v>75.3</c:v>
                </c:pt>
              </c:numCache>
            </c:numRef>
          </c:val>
        </c:ser>
        <c:ser>
          <c:idx val="1"/>
          <c:order val="1"/>
          <c:tx>
            <c:strRef>
              <c:f>DQ12_1_1!$E$1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DQ12_1_1!$E$2:$E$5</c:f>
              <c:numCache>
                <c:formatCode>General</c:formatCode>
                <c:ptCount val="4"/>
                <c:pt idx="0">
                  <c:v>84.1</c:v>
                </c:pt>
                <c:pt idx="1">
                  <c:v>63.8</c:v>
                </c:pt>
                <c:pt idx="2">
                  <c:v>79.7</c:v>
                </c:pt>
                <c:pt idx="3">
                  <c:v>79.7</c:v>
                </c:pt>
              </c:numCache>
            </c:numRef>
          </c:val>
        </c:ser>
        <c:ser>
          <c:idx val="2"/>
          <c:order val="2"/>
          <c:tx>
            <c:strRef>
              <c:f>DQ12_1_1!$F$1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DQ12_1_1!$F$2:$F$5</c:f>
              <c:numCache>
                <c:formatCode>General</c:formatCode>
                <c:ptCount val="4"/>
                <c:pt idx="0">
                  <c:v>71.7</c:v>
                </c:pt>
                <c:pt idx="1">
                  <c:v>57.9</c:v>
                </c:pt>
                <c:pt idx="2">
                  <c:v>68.099999999999994</c:v>
                </c:pt>
                <c:pt idx="3">
                  <c:v>74.099999999999994</c:v>
                </c:pt>
              </c:numCache>
            </c:numRef>
          </c:val>
        </c:ser>
        <c:ser>
          <c:idx val="3"/>
          <c:order val="3"/>
          <c:tx>
            <c:strRef>
              <c:f>DQ12_1_1!$G$1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DQ12_1_1!$G$2:$G$5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3597160"/>
        <c:axId val="373597552"/>
      </c:barChart>
      <c:catAx>
        <c:axId val="37359716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3597552"/>
        <c:crosses val="autoZero"/>
        <c:auto val="1"/>
        <c:lblAlgn val="ctr"/>
        <c:lblOffset val="100"/>
        <c:tickLblSkip val="1"/>
        <c:noMultiLvlLbl val="1"/>
      </c:catAx>
      <c:valAx>
        <c:axId val="37359755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3597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DQ12_1_2!$D$1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DQ12_1_2!$D$2:$D$4</c:f>
              <c:numCache>
                <c:formatCode>General</c:formatCode>
                <c:ptCount val="3"/>
                <c:pt idx="0">
                  <c:v>72.099999999999994</c:v>
                </c:pt>
                <c:pt idx="1">
                  <c:v>70.599999999999994</c:v>
                </c:pt>
                <c:pt idx="2">
                  <c:v>75.2</c:v>
                </c:pt>
              </c:numCache>
            </c:numRef>
          </c:val>
        </c:ser>
        <c:ser>
          <c:idx val="1"/>
          <c:order val="1"/>
          <c:tx>
            <c:strRef>
              <c:f>DQ12_1_2!$E$1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DQ12_1_2!$E$2:$E$4</c:f>
              <c:numCache>
                <c:formatCode>General</c:formatCode>
                <c:ptCount val="3"/>
                <c:pt idx="0">
                  <c:v>70.400000000000006</c:v>
                </c:pt>
                <c:pt idx="1">
                  <c:v>78.7</c:v>
                </c:pt>
                <c:pt idx="2">
                  <c:v>76.2</c:v>
                </c:pt>
              </c:numCache>
            </c:numRef>
          </c:val>
        </c:ser>
        <c:ser>
          <c:idx val="2"/>
          <c:order val="2"/>
          <c:tx>
            <c:strRef>
              <c:f>DQ12_1_2!$F$1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DQ12_1_2!$F$2:$F$4</c:f>
              <c:numCache>
                <c:formatCode>General</c:formatCode>
                <c:ptCount val="3"/>
                <c:pt idx="0">
                  <c:v>72.599999999999994</c:v>
                </c:pt>
                <c:pt idx="1">
                  <c:v>68.2</c:v>
                </c:pt>
                <c:pt idx="2">
                  <c:v>75</c:v>
                </c:pt>
              </c:numCache>
            </c:numRef>
          </c:val>
        </c:ser>
        <c:ser>
          <c:idx val="3"/>
          <c:order val="3"/>
          <c:tx>
            <c:strRef>
              <c:f>DQ12_1_2!$G$1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DQ12_1_2!$G$2:$G$4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113744"/>
        <c:axId val="370114136"/>
      </c:barChart>
      <c:catAx>
        <c:axId val="3701137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114136"/>
        <c:crosses val="autoZero"/>
        <c:auto val="1"/>
        <c:lblAlgn val="ctr"/>
        <c:lblOffset val="100"/>
        <c:tickLblSkip val="1"/>
        <c:noMultiLvlLbl val="1"/>
      </c:catAx>
      <c:valAx>
        <c:axId val="37011413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113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[Macro_2016T_charts.xlsm]DQ12_2_1!$D$1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[Macro_2016T_charts.xlsm]DQ12_2_1!$D$2:$D$5</c:f>
              <c:numCache>
                <c:formatCode>General</c:formatCode>
                <c:ptCount val="4"/>
                <c:pt idx="0">
                  <c:v>93.5</c:v>
                </c:pt>
                <c:pt idx="1">
                  <c:v>87.7</c:v>
                </c:pt>
                <c:pt idx="2">
                  <c:v>92.7</c:v>
                </c:pt>
                <c:pt idx="3">
                  <c:v>93.7</c:v>
                </c:pt>
              </c:numCache>
            </c:numRef>
          </c:val>
        </c:ser>
        <c:ser>
          <c:idx val="1"/>
          <c:order val="1"/>
          <c:tx>
            <c:strRef>
              <c:f>[Macro_2016T_charts.xlsm]DQ12_2_1!$E$1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[Macro_2016T_charts.xlsm]DQ12_2_1!$E$2:$E$5</c:f>
              <c:numCache>
                <c:formatCode>General</c:formatCode>
                <c:ptCount val="4"/>
                <c:pt idx="0">
                  <c:v>93.2</c:v>
                </c:pt>
                <c:pt idx="1">
                  <c:v>86.4</c:v>
                </c:pt>
                <c:pt idx="2">
                  <c:v>93.2</c:v>
                </c:pt>
                <c:pt idx="3">
                  <c:v>93.2</c:v>
                </c:pt>
              </c:numCache>
            </c:numRef>
          </c:val>
        </c:ser>
        <c:ser>
          <c:idx val="2"/>
          <c:order val="2"/>
          <c:tx>
            <c:strRef>
              <c:f>[Macro_2016T_charts.xlsm]DQ12_2_1!$F$1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[Macro_2016T_charts.xlsm]DQ12_2_1!$F$2:$F$5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[Macro_2016T_charts.xlsm]DQ12_2_1!$G$1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[Macro_2016T_charts.xlsm]DQ12_2_1!$G$2:$G$5</c:f>
              <c:numCache>
                <c:formatCode>General</c:formatCode>
                <c:ptCount val="4"/>
                <c:pt idx="0">
                  <c:v>93.6</c:v>
                </c:pt>
                <c:pt idx="1">
                  <c:v>88.1</c:v>
                </c:pt>
                <c:pt idx="2">
                  <c:v>92.5</c:v>
                </c:pt>
                <c:pt idx="3">
                  <c:v>93.9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114920"/>
        <c:axId val="370115312"/>
      </c:barChart>
      <c:catAx>
        <c:axId val="3701149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115312"/>
        <c:crosses val="autoZero"/>
        <c:auto val="1"/>
        <c:lblAlgn val="ctr"/>
        <c:lblOffset val="100"/>
        <c:tickLblSkip val="1"/>
        <c:noMultiLvlLbl val="1"/>
      </c:catAx>
      <c:valAx>
        <c:axId val="37011531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114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[Macro_2016T_charts.xlsm]DQ12_2_2!$D$1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[Macro_2016T_charts.xlsm]DQ12_2_2!$D$2:$D$4</c:f>
              <c:numCache>
                <c:formatCode>General</c:formatCode>
                <c:ptCount val="3"/>
                <c:pt idx="0">
                  <c:v>87.2</c:v>
                </c:pt>
                <c:pt idx="1">
                  <c:v>85.7</c:v>
                </c:pt>
                <c:pt idx="2">
                  <c:v>91.9</c:v>
                </c:pt>
              </c:numCache>
            </c:numRef>
          </c:val>
        </c:ser>
        <c:ser>
          <c:idx val="1"/>
          <c:order val="1"/>
          <c:tx>
            <c:strRef>
              <c:f>[Macro_2016T_charts.xlsm]DQ12_2_2!$E$1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[Macro_2016T_charts.xlsm]DQ12_2_2!$E$2:$E$4</c:f>
              <c:numCache>
                <c:formatCode>General</c:formatCode>
                <c:ptCount val="3"/>
                <c:pt idx="0">
                  <c:v>90.2</c:v>
                </c:pt>
                <c:pt idx="1">
                  <c:v>93.2</c:v>
                </c:pt>
                <c:pt idx="2">
                  <c:v>90.2</c:v>
                </c:pt>
              </c:numCache>
            </c:numRef>
          </c:val>
        </c:ser>
        <c:ser>
          <c:idx val="2"/>
          <c:order val="2"/>
          <c:tx>
            <c:strRef>
              <c:f>[Macro_2016T_charts.xlsm]DQ12_2_2!$F$1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[Macro_2016T_charts.xlsm]DQ12_2_2!$F$2:$F$4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[Macro_2016T_charts.xlsm]DQ12_2_2!$G$1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[Macro_2016T_charts.xlsm]DQ12_2_2!$G$2:$G$4</c:f>
              <c:numCache>
                <c:formatCode>General</c:formatCode>
                <c:ptCount val="3"/>
                <c:pt idx="0">
                  <c:v>86.1</c:v>
                </c:pt>
                <c:pt idx="1">
                  <c:v>83</c:v>
                </c:pt>
                <c:pt idx="2">
                  <c:v>92.5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116096"/>
        <c:axId val="370116488"/>
      </c:barChart>
      <c:catAx>
        <c:axId val="3701160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116488"/>
        <c:crosses val="autoZero"/>
        <c:auto val="1"/>
        <c:lblAlgn val="ctr"/>
        <c:lblOffset val="100"/>
        <c:tickLblSkip val="1"/>
        <c:noMultiLvlLbl val="1"/>
      </c:catAx>
      <c:valAx>
        <c:axId val="37011648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116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[Macro_2016T_charts.xlsm]DQ13_1!$D$1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MyPlate,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[Macro_2016T_charts.xlsm]DQ13_1!$D$2:$D$6</c:f>
              <c:numCache>
                <c:formatCode>General</c:formatCode>
                <c:ptCount val="5"/>
                <c:pt idx="0">
                  <c:v>92.5</c:v>
                </c:pt>
                <c:pt idx="1">
                  <c:v>93.5</c:v>
                </c:pt>
                <c:pt idx="2">
                  <c:v>96</c:v>
                </c:pt>
                <c:pt idx="3">
                  <c:v>96.4</c:v>
                </c:pt>
                <c:pt idx="4">
                  <c:v>96.5</c:v>
                </c:pt>
              </c:numCache>
            </c:numRef>
          </c:val>
        </c:ser>
        <c:ser>
          <c:idx val="1"/>
          <c:order val="1"/>
          <c:tx>
            <c:strRef>
              <c:f>[Macro_2016T_charts.xlsm]DQ13_1!$E$1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MyPlate,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[Macro_2016T_charts.xlsm]DQ13_1!$E$2:$E$6</c:f>
              <c:numCache>
                <c:formatCode>General</c:formatCode>
                <c:ptCount val="5"/>
                <c:pt idx="0">
                  <c:v>96.6</c:v>
                </c:pt>
                <c:pt idx="1">
                  <c:v>96.6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strRef>
              <c:f>[Macro_2016T_charts.xlsm]DQ13_1!$F$1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MyPlate,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[Macro_2016T_charts.xlsm]DQ13_1!$F$2:$F$6</c:f>
              <c:numCache>
                <c:formatCode>General</c:formatCode>
                <c:ptCount val="5"/>
                <c:pt idx="0">
                  <c:v>88.6</c:v>
                </c:pt>
                <c:pt idx="1">
                  <c:v>90.4</c:v>
                </c:pt>
                <c:pt idx="2">
                  <c:v>93.2</c:v>
                </c:pt>
                <c:pt idx="3">
                  <c:v>93.2</c:v>
                </c:pt>
                <c:pt idx="4">
                  <c:v>94.1</c:v>
                </c:pt>
              </c:numCache>
            </c:numRef>
          </c:val>
        </c:ser>
        <c:ser>
          <c:idx val="3"/>
          <c:order val="3"/>
          <c:tx>
            <c:strRef>
              <c:f>[Macro_2016T_charts.xlsm]DQ13_1!$G$1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MyPlate, MyPyramid)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[Macro_2016T_charts.xlsm]DQ13_1!$G$2:$G$6</c:f>
              <c:numCache>
                <c:formatCode>General</c:formatCode>
                <c:ptCount val="5"/>
                <c:pt idx="0">
                  <c:v>96.1</c:v>
                </c:pt>
                <c:pt idx="1">
                  <c:v>96.2</c:v>
                </c:pt>
                <c:pt idx="2">
                  <c:v>98</c:v>
                </c:pt>
                <c:pt idx="3">
                  <c:v>99.1</c:v>
                </c:pt>
                <c:pt idx="4">
                  <c:v>98.1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117272"/>
        <c:axId val="472612968"/>
      </c:barChart>
      <c:catAx>
        <c:axId val="3701172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2612968"/>
        <c:crosses val="autoZero"/>
        <c:auto val="1"/>
        <c:lblAlgn val="ctr"/>
        <c:lblOffset val="100"/>
        <c:tickLblSkip val="1"/>
        <c:noMultiLvlLbl val="1"/>
      </c:catAx>
      <c:valAx>
        <c:axId val="4726129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117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[Macro_2016T_charts.xlsm]DQ13_2!$D$1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[Macro_2016T_charts.xlsm]DQ13_2!$D$2:$D$6</c:f>
              <c:numCache>
                <c:formatCode>General</c:formatCode>
                <c:ptCount val="5"/>
                <c:pt idx="0">
                  <c:v>94</c:v>
                </c:pt>
                <c:pt idx="1">
                  <c:v>93</c:v>
                </c:pt>
                <c:pt idx="2">
                  <c:v>95.5</c:v>
                </c:pt>
                <c:pt idx="3">
                  <c:v>95.9</c:v>
                </c:pt>
                <c:pt idx="4">
                  <c:v>92.2</c:v>
                </c:pt>
              </c:numCache>
            </c:numRef>
          </c:val>
        </c:ser>
        <c:ser>
          <c:idx val="1"/>
          <c:order val="1"/>
          <c:tx>
            <c:strRef>
              <c:f>[Macro_2016T_charts.xlsm]DQ13_2!$E$1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[Macro_2016T_charts.xlsm]DQ13_2!$E$2:$E$6</c:f>
              <c:numCache>
                <c:formatCode>General</c:formatCode>
                <c:ptCount val="5"/>
                <c:pt idx="0">
                  <c:v>100</c:v>
                </c:pt>
                <c:pt idx="1">
                  <c:v>93.8</c:v>
                </c:pt>
                <c:pt idx="2">
                  <c:v>100</c:v>
                </c:pt>
                <c:pt idx="3">
                  <c:v>100</c:v>
                </c:pt>
                <c:pt idx="4">
                  <c:v>96.4</c:v>
                </c:pt>
              </c:numCache>
            </c:numRef>
          </c:val>
        </c:ser>
        <c:ser>
          <c:idx val="2"/>
          <c:order val="2"/>
          <c:tx>
            <c:strRef>
              <c:f>[Macro_2016T_charts.xlsm]DQ13_2!$F$1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[Macro_2016T_charts.xlsm]DQ13_2!$F$2:$F$6</c:f>
              <c:numCache>
                <c:formatCode>General</c:formatCode>
                <c:ptCount val="5"/>
                <c:pt idx="0">
                  <c:v>91.3</c:v>
                </c:pt>
                <c:pt idx="1">
                  <c:v>90.3</c:v>
                </c:pt>
                <c:pt idx="2">
                  <c:v>92.3</c:v>
                </c:pt>
                <c:pt idx="3">
                  <c:v>92.3</c:v>
                </c:pt>
                <c:pt idx="4">
                  <c:v>89.6</c:v>
                </c:pt>
              </c:numCache>
            </c:numRef>
          </c:val>
        </c:ser>
        <c:ser>
          <c:idx val="3"/>
          <c:order val="3"/>
          <c:tx>
            <c:strRef>
              <c:f>[Macro_2016T_charts.xlsm]DQ13_2!$G$1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[Macro_2016T_charts.xlsm]DQ13_2!$G$2:$G$6</c:f>
              <c:numCache>
                <c:formatCode>General</c:formatCode>
                <c:ptCount val="5"/>
                <c:pt idx="0">
                  <c:v>95.1</c:v>
                </c:pt>
                <c:pt idx="1">
                  <c:v>96.2</c:v>
                </c:pt>
                <c:pt idx="2">
                  <c:v>98</c:v>
                </c:pt>
                <c:pt idx="3">
                  <c:v>99.1</c:v>
                </c:pt>
                <c:pt idx="4">
                  <c:v>94.1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2613752"/>
        <c:axId val="472614144"/>
      </c:barChart>
      <c:catAx>
        <c:axId val="4726137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2614144"/>
        <c:crosses val="autoZero"/>
        <c:auto val="1"/>
        <c:lblAlgn val="ctr"/>
        <c:lblOffset val="100"/>
        <c:tickLblSkip val="1"/>
        <c:noMultiLvlLbl val="1"/>
      </c:catAx>
      <c:valAx>
        <c:axId val="4726141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26137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[Macro_2016T_charts.xlsm]DQ13_3!$D$1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[Macro_2016T_charts.xlsm]DQ13_3!$D$2:$D$6</c:f>
              <c:numCache>
                <c:formatCode>General</c:formatCode>
                <c:ptCount val="5"/>
                <c:pt idx="0">
                  <c:v>88.9</c:v>
                </c:pt>
                <c:pt idx="1">
                  <c:v>85.9</c:v>
                </c:pt>
                <c:pt idx="2">
                  <c:v>89.2</c:v>
                </c:pt>
                <c:pt idx="3">
                  <c:v>90.9</c:v>
                </c:pt>
                <c:pt idx="4">
                  <c:v>90</c:v>
                </c:pt>
              </c:numCache>
            </c:numRef>
          </c:val>
        </c:ser>
        <c:ser>
          <c:idx val="1"/>
          <c:order val="1"/>
          <c:tx>
            <c:strRef>
              <c:f>[Macro_2016T_charts.xlsm]DQ13_3!$E$1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[Macro_2016T_charts.xlsm]DQ13_3!$E$2:$E$6</c:f>
              <c:numCache>
                <c:formatCode>General</c:formatCode>
                <c:ptCount val="5"/>
                <c:pt idx="0">
                  <c:v>96.6</c:v>
                </c:pt>
                <c:pt idx="1">
                  <c:v>96.6</c:v>
                </c:pt>
                <c:pt idx="2">
                  <c:v>90.4</c:v>
                </c:pt>
                <c:pt idx="3">
                  <c:v>93.8</c:v>
                </c:pt>
                <c:pt idx="4">
                  <c:v>93.8</c:v>
                </c:pt>
              </c:numCache>
            </c:numRef>
          </c:val>
        </c:ser>
        <c:ser>
          <c:idx val="2"/>
          <c:order val="2"/>
          <c:tx>
            <c:strRef>
              <c:f>[Macro_2016T_charts.xlsm]DQ13_3!$F$1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[Macro_2016T_charts.xlsm]DQ13_3!$F$2:$F$6</c:f>
              <c:numCache>
                <c:formatCode>General</c:formatCode>
                <c:ptCount val="5"/>
                <c:pt idx="0">
                  <c:v>85.6</c:v>
                </c:pt>
                <c:pt idx="1">
                  <c:v>78.900000000000006</c:v>
                </c:pt>
                <c:pt idx="2">
                  <c:v>86.6</c:v>
                </c:pt>
                <c:pt idx="3">
                  <c:v>88.5</c:v>
                </c:pt>
                <c:pt idx="4">
                  <c:v>87.4</c:v>
                </c:pt>
              </c:numCache>
            </c:numRef>
          </c:val>
        </c:ser>
        <c:ser>
          <c:idx val="3"/>
          <c:order val="3"/>
          <c:tx>
            <c:strRef>
              <c:f>[Macro_2016T_charts.xlsm]DQ13_3!$G$1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[Macro_2016T_charts.xlsm]DQ13_3!$G$2:$G$6</c:f>
              <c:numCache>
                <c:formatCode>General</c:formatCode>
                <c:ptCount val="5"/>
                <c:pt idx="0">
                  <c:v>90.2</c:v>
                </c:pt>
                <c:pt idx="1">
                  <c:v>90.9</c:v>
                </c:pt>
                <c:pt idx="2">
                  <c:v>92</c:v>
                </c:pt>
                <c:pt idx="3">
                  <c:v>92.9</c:v>
                </c:pt>
                <c:pt idx="4">
                  <c:v>91.9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2614928"/>
        <c:axId val="472615320"/>
      </c:barChart>
      <c:catAx>
        <c:axId val="4726149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2615320"/>
        <c:crosses val="autoZero"/>
        <c:auto val="1"/>
        <c:lblAlgn val="ctr"/>
        <c:lblOffset val="100"/>
        <c:tickLblSkip val="1"/>
        <c:noMultiLvlLbl val="1"/>
      </c:catAx>
      <c:valAx>
        <c:axId val="4726153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26149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[Macro_2016T_charts.xlsm]DQ13_4!$D$1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[Macro_2016T_charts.xlsm]DQ13_4!$B$2:$C$6</c:f>
              <c:multiLvlStrCache>
                <c:ptCount val="5"/>
                <c:lvl>
                  <c:pt idx="0">
                    <c:v>Assessing body mass index (BMI)</c:v>
                  </c:pt>
                  <c:pt idx="1">
                    <c:v>Relationship between diet and chronic diseases</c:v>
                  </c:pt>
                  <c:pt idx="2">
                    <c:v>Signs, symptoms, and treatment for eating disorders</c:v>
                  </c:pt>
                  <c:pt idx="3">
                    <c:v>Accepting body size differences</c:v>
                  </c:pt>
                  <c:pt idx="4">
                    <c:v>Risks of unhealthy weight control practices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[Macro_2016T_charts.xlsm]DQ13_4!$D$2:$D$6</c:f>
              <c:numCache>
                <c:formatCode>General</c:formatCode>
                <c:ptCount val="5"/>
                <c:pt idx="0">
                  <c:v>85.1</c:v>
                </c:pt>
                <c:pt idx="1">
                  <c:v>90</c:v>
                </c:pt>
                <c:pt idx="2">
                  <c:v>86.9</c:v>
                </c:pt>
                <c:pt idx="3">
                  <c:v>93.5</c:v>
                </c:pt>
                <c:pt idx="4">
                  <c:v>94.5</c:v>
                </c:pt>
              </c:numCache>
            </c:numRef>
          </c:val>
        </c:ser>
        <c:ser>
          <c:idx val="1"/>
          <c:order val="1"/>
          <c:tx>
            <c:strRef>
              <c:f>[Macro_2016T_charts.xlsm]DQ13_4!$E$1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[Macro_2016T_charts.xlsm]DQ13_4!$B$2:$C$6</c:f>
              <c:multiLvlStrCache>
                <c:ptCount val="5"/>
                <c:lvl>
                  <c:pt idx="0">
                    <c:v>Assessing body mass index (BMI)</c:v>
                  </c:pt>
                  <c:pt idx="1">
                    <c:v>Relationship between diet and chronic diseases</c:v>
                  </c:pt>
                  <c:pt idx="2">
                    <c:v>Signs, symptoms, and treatment for eating disorders</c:v>
                  </c:pt>
                  <c:pt idx="3">
                    <c:v>Accepting body size differences</c:v>
                  </c:pt>
                  <c:pt idx="4">
                    <c:v>Risks of unhealthy weight control practices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[Macro_2016T_charts.xlsm]DQ13_4!$E$2:$E$6</c:f>
              <c:numCache>
                <c:formatCode>General</c:formatCode>
                <c:ptCount val="5"/>
                <c:pt idx="0">
                  <c:v>93.8</c:v>
                </c:pt>
                <c:pt idx="1">
                  <c:v>94.6</c:v>
                </c:pt>
                <c:pt idx="2">
                  <c:v>96.6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strRef>
              <c:f>[Macro_2016T_charts.xlsm]DQ13_4!$F$1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[Macro_2016T_charts.xlsm]DQ13_4!$B$2:$C$6</c:f>
              <c:multiLvlStrCache>
                <c:ptCount val="5"/>
                <c:lvl>
                  <c:pt idx="0">
                    <c:v>Assessing body mass index (BMI)</c:v>
                  </c:pt>
                  <c:pt idx="1">
                    <c:v>Relationship between diet and chronic diseases</c:v>
                  </c:pt>
                  <c:pt idx="2">
                    <c:v>Signs, symptoms, and treatment for eating disorders</c:v>
                  </c:pt>
                  <c:pt idx="3">
                    <c:v>Accepting body size differences</c:v>
                  </c:pt>
                  <c:pt idx="4">
                    <c:v>Risks of unhealthy weight control practices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[Macro_2016T_charts.xlsm]DQ13_4!$F$2:$F$6</c:f>
              <c:numCache>
                <c:formatCode>General</c:formatCode>
                <c:ptCount val="5"/>
                <c:pt idx="0">
                  <c:v>77.2</c:v>
                </c:pt>
                <c:pt idx="1">
                  <c:v>85.6</c:v>
                </c:pt>
                <c:pt idx="2">
                  <c:v>80</c:v>
                </c:pt>
                <c:pt idx="3">
                  <c:v>89.5</c:v>
                </c:pt>
                <c:pt idx="4">
                  <c:v>90.3</c:v>
                </c:pt>
              </c:numCache>
            </c:numRef>
          </c:val>
        </c:ser>
        <c:ser>
          <c:idx val="3"/>
          <c:order val="3"/>
          <c:tx>
            <c:strRef>
              <c:f>[Macro_2016T_charts.xlsm]DQ13_4!$G$1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[Macro_2016T_charts.xlsm]DQ13_4!$B$2:$C$6</c:f>
              <c:multiLvlStrCache>
                <c:ptCount val="5"/>
                <c:lvl>
                  <c:pt idx="0">
                    <c:v>Assessing body mass index (BMI)</c:v>
                  </c:pt>
                  <c:pt idx="1">
                    <c:v>Relationship between diet and chronic diseases</c:v>
                  </c:pt>
                  <c:pt idx="2">
                    <c:v>Signs, symptoms, and treatment for eating disorders</c:v>
                  </c:pt>
                  <c:pt idx="3">
                    <c:v>Accepting body size differences</c:v>
                  </c:pt>
                  <c:pt idx="4">
                    <c:v>Risks of unhealthy weight control practices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[Macro_2016T_charts.xlsm]DQ13_4!$G$2:$G$6</c:f>
              <c:numCache>
                <c:formatCode>General</c:formatCode>
                <c:ptCount val="5"/>
                <c:pt idx="0">
                  <c:v>92</c:v>
                </c:pt>
                <c:pt idx="1">
                  <c:v>94</c:v>
                </c:pt>
                <c:pt idx="2">
                  <c:v>92.1</c:v>
                </c:pt>
                <c:pt idx="3">
                  <c:v>96.2</c:v>
                </c:pt>
                <c:pt idx="4">
                  <c:v>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2616104"/>
        <c:axId val="472616496"/>
      </c:barChart>
      <c:catAx>
        <c:axId val="4726161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2616496"/>
        <c:crosses val="autoZero"/>
        <c:auto val="1"/>
        <c:lblAlgn val="ctr"/>
        <c:lblOffset val="100"/>
        <c:tickLblSkip val="1"/>
        <c:noMultiLvlLbl val="1"/>
      </c:catAx>
      <c:valAx>
        <c:axId val="47261649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2616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[Macro_2016T_charts.xlsm]DQ13N_1!$D$2</c:f>
              <c:numCache>
                <c:formatCode>General</c:formatCode>
                <c:ptCount val="1"/>
                <c:pt idx="0">
                  <c:v>69.2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[Macro_2016T_charts.xlsm]DQ13N_1!$E$2</c:f>
              <c:numCache>
                <c:formatCode>General</c:formatCode>
                <c:ptCount val="1"/>
                <c:pt idx="0">
                  <c:v>78.099999999999994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[Macro_2016T_charts.xlsm]DQ13N_1!$F$2</c:f>
              <c:numCache>
                <c:formatCode>General</c:formatCode>
                <c:ptCount val="1"/>
                <c:pt idx="0">
                  <c:v>59.8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[Macro_2016T_charts.xlsm]DQ13N_1!$G$2</c:f>
              <c:numCache>
                <c:formatCode>General</c:formatCode>
                <c:ptCount val="1"/>
                <c:pt idx="0">
                  <c:v>78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4224360"/>
        <c:axId val="374224752"/>
      </c:barChart>
      <c:catAx>
        <c:axId val="37422436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4224752"/>
        <c:crosses val="autoZero"/>
        <c:auto val="1"/>
        <c:lblAlgn val="ctr"/>
        <c:lblOffset val="100"/>
        <c:tickLblSkip val="1"/>
        <c:noMultiLvlLbl val="1"/>
      </c:catAx>
      <c:valAx>
        <c:axId val="37422475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4224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DQ02_2!$D$2:$D$5</c:f>
              <c:numCache>
                <c:formatCode>General</c:formatCode>
                <c:ptCount val="4"/>
                <c:pt idx="0">
                  <c:v>15.7</c:v>
                </c:pt>
                <c:pt idx="1">
                  <c:v>16.600000000000001</c:v>
                </c:pt>
                <c:pt idx="2">
                  <c:v>75.099999999999994</c:v>
                </c:pt>
                <c:pt idx="3">
                  <c:v>59</c:v>
                </c:pt>
              </c:numCache>
            </c:numRef>
          </c:val>
        </c:ser>
        <c:ser>
          <c:idx val="1"/>
          <c:order val="1"/>
          <c:tx>
            <c:strRef>
              <c:f>DQ02_2!$E$1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DQ02_2!$E$2:$E$5</c:f>
              <c:numCache>
                <c:formatCode>General</c:formatCode>
                <c:ptCount val="4"/>
                <c:pt idx="0">
                  <c:v>14.1</c:v>
                </c:pt>
                <c:pt idx="1">
                  <c:v>14.1</c:v>
                </c:pt>
                <c:pt idx="2">
                  <c:v>85</c:v>
                </c:pt>
                <c:pt idx="3">
                  <c:v>58.8</c:v>
                </c:pt>
              </c:numCache>
            </c:numRef>
          </c:val>
        </c:ser>
        <c:ser>
          <c:idx val="2"/>
          <c:order val="2"/>
          <c:tx>
            <c:strRef>
              <c:f>DQ02_2!$F$1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</c:ser>
        <c:ser>
          <c:idx val="3"/>
          <c:order val="3"/>
          <c:tx>
            <c:strRef>
              <c:f>DQ02_2!$G$1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DQ02_2!$G$2:$G$5</c:f>
              <c:numCache>
                <c:formatCode>General</c:formatCode>
                <c:ptCount val="4"/>
                <c:pt idx="0">
                  <c:v>16.3</c:v>
                </c:pt>
                <c:pt idx="1">
                  <c:v>17.5</c:v>
                </c:pt>
                <c:pt idx="2">
                  <c:v>71.7</c:v>
                </c:pt>
                <c:pt idx="3">
                  <c:v>59.1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589568"/>
        <c:axId val="370589960"/>
      </c:barChart>
      <c:catAx>
        <c:axId val="37058956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589960"/>
        <c:crosses val="autoZero"/>
        <c:auto val="1"/>
        <c:lblAlgn val="ctr"/>
        <c:lblOffset val="100"/>
        <c:tickLblSkip val="1"/>
        <c:noMultiLvlLbl val="1"/>
      </c:catAx>
      <c:valAx>
        <c:axId val="37058996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589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[Macro_2016T_charts.xlsm]DQ14_1!$D$2:$D$6</c:f>
              <c:numCache>
                <c:formatCode>General</c:formatCode>
                <c:ptCount val="5"/>
                <c:pt idx="0">
                  <c:v>92.5</c:v>
                </c:pt>
                <c:pt idx="1">
                  <c:v>94.2</c:v>
                </c:pt>
                <c:pt idx="2">
                  <c:v>96.5</c:v>
                </c:pt>
                <c:pt idx="3">
                  <c:v>94.4</c:v>
                </c:pt>
                <c:pt idx="4">
                  <c:v>96.1</c:v>
                </c:pt>
              </c:numCache>
            </c:numRef>
          </c:val>
        </c:ser>
        <c:ser>
          <c:idx val="1"/>
          <c:order val="1"/>
          <c:tx>
            <c:strRef>
              <c:f>[Macro_2016T_charts.xlsm]DQ14_1!$E$1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[Macro_2016T_charts.xlsm]DQ14_1!$E$2:$E$6</c:f>
              <c:numCache>
                <c:formatCode>General</c:formatCode>
                <c:ptCount val="5"/>
                <c:pt idx="0">
                  <c:v>97.2</c:v>
                </c:pt>
                <c:pt idx="1">
                  <c:v>94.3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strRef>
              <c:f>[Macro_2016T_charts.xlsm]DQ14_1!$F$1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[Macro_2016T_charts.xlsm]DQ14_1!$F$2:$F$6</c:f>
              <c:numCache>
                <c:formatCode>General</c:formatCode>
                <c:ptCount val="5"/>
                <c:pt idx="0">
                  <c:v>90.6</c:v>
                </c:pt>
                <c:pt idx="1">
                  <c:v>94.6</c:v>
                </c:pt>
                <c:pt idx="2">
                  <c:v>94.4</c:v>
                </c:pt>
                <c:pt idx="3">
                  <c:v>90.6</c:v>
                </c:pt>
                <c:pt idx="4">
                  <c:v>93.4</c:v>
                </c:pt>
              </c:numCache>
            </c:numRef>
          </c:val>
        </c:ser>
        <c:ser>
          <c:idx val="3"/>
          <c:order val="3"/>
          <c:tx>
            <c:strRef>
              <c:f>[Macro_2016T_charts.xlsm]DQ14_1!$G$1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[Macro_2016T_charts.xlsm]DQ14_1!$G$2:$G$6</c:f>
              <c:numCache>
                <c:formatCode>General</c:formatCode>
                <c:ptCount val="5"/>
                <c:pt idx="0">
                  <c:v>93.2</c:v>
                </c:pt>
                <c:pt idx="1">
                  <c:v>93.7</c:v>
                </c:pt>
                <c:pt idx="2">
                  <c:v>98</c:v>
                </c:pt>
                <c:pt idx="3">
                  <c:v>97.2</c:v>
                </c:pt>
                <c:pt idx="4">
                  <c:v>98.1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4225536"/>
        <c:axId val="374225928"/>
      </c:barChart>
      <c:catAx>
        <c:axId val="37422553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4225928"/>
        <c:crosses val="autoZero"/>
        <c:auto val="1"/>
        <c:lblAlgn val="ctr"/>
        <c:lblOffset val="100"/>
        <c:tickLblSkip val="1"/>
        <c:noMultiLvlLbl val="1"/>
      </c:catAx>
      <c:valAx>
        <c:axId val="37422592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42255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[Macro_2016T_charts.xlsm]DQ14_2!$D$1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[Macro_2016T_charts.xlsm]DQ14_2!$D$2:$D$6</c:f>
              <c:numCache>
                <c:formatCode>General</c:formatCode>
                <c:ptCount val="5"/>
                <c:pt idx="0">
                  <c:v>97</c:v>
                </c:pt>
                <c:pt idx="1">
                  <c:v>89.7</c:v>
                </c:pt>
                <c:pt idx="2">
                  <c:v>86.9</c:v>
                </c:pt>
                <c:pt idx="3">
                  <c:v>92.2</c:v>
                </c:pt>
                <c:pt idx="4">
                  <c:v>95.8</c:v>
                </c:pt>
              </c:numCache>
            </c:numRef>
          </c:val>
        </c:ser>
        <c:ser>
          <c:idx val="1"/>
          <c:order val="1"/>
          <c:tx>
            <c:strRef>
              <c:f>[Macro_2016T_charts.xlsm]DQ14_2!$E$1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[Macro_2016T_charts.xlsm]DQ14_2!$E$2:$E$6</c:f>
              <c:numCache>
                <c:formatCode>General</c:formatCode>
                <c:ptCount val="5"/>
                <c:pt idx="0">
                  <c:v>100</c:v>
                </c:pt>
                <c:pt idx="1">
                  <c:v>93.7</c:v>
                </c:pt>
                <c:pt idx="2">
                  <c:v>87.2</c:v>
                </c:pt>
                <c:pt idx="3">
                  <c:v>93.7</c:v>
                </c:pt>
                <c:pt idx="4">
                  <c:v>100</c:v>
                </c:pt>
              </c:numCache>
            </c:numRef>
          </c:val>
        </c:ser>
        <c:ser>
          <c:idx val="2"/>
          <c:order val="2"/>
          <c:tx>
            <c:strRef>
              <c:f>[Macro_2016T_charts.xlsm]DQ14_2!$F$1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[Macro_2016T_charts.xlsm]DQ14_2!$F$2:$F$6</c:f>
              <c:numCache>
                <c:formatCode>General</c:formatCode>
                <c:ptCount val="5"/>
                <c:pt idx="0">
                  <c:v>95.4</c:v>
                </c:pt>
                <c:pt idx="1">
                  <c:v>82.9</c:v>
                </c:pt>
                <c:pt idx="2">
                  <c:v>83</c:v>
                </c:pt>
                <c:pt idx="3">
                  <c:v>92.6</c:v>
                </c:pt>
                <c:pt idx="4">
                  <c:v>94.4</c:v>
                </c:pt>
              </c:numCache>
            </c:numRef>
          </c:val>
        </c:ser>
        <c:ser>
          <c:idx val="3"/>
          <c:order val="3"/>
          <c:tx>
            <c:strRef>
              <c:f>[Macro_2016T_charts.xlsm]DQ14_2!$G$1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[Macro_2016T_charts.xlsm]DQ14_2!$G$2:$G$6</c:f>
              <c:numCache>
                <c:formatCode>General</c:formatCode>
                <c:ptCount val="5"/>
                <c:pt idx="0">
                  <c:v>98.1</c:v>
                </c:pt>
                <c:pt idx="1">
                  <c:v>97</c:v>
                </c:pt>
                <c:pt idx="2">
                  <c:v>91.9</c:v>
                </c:pt>
                <c:pt idx="3">
                  <c:v>91</c:v>
                </c:pt>
                <c:pt idx="4">
                  <c:v>96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4226712"/>
        <c:axId val="374227104"/>
      </c:barChart>
      <c:catAx>
        <c:axId val="3742267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4227104"/>
        <c:crosses val="autoZero"/>
        <c:auto val="1"/>
        <c:lblAlgn val="ctr"/>
        <c:lblOffset val="100"/>
        <c:tickLblSkip val="1"/>
        <c:noMultiLvlLbl val="1"/>
      </c:catAx>
      <c:valAx>
        <c:axId val="37422710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42267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[Macro_2016T_charts.xlsm]DQ14_3!$D$1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[Macro_2016T_charts.xlsm]DQ14_3!$D$2:$D$4</c:f>
              <c:numCache>
                <c:formatCode>General</c:formatCode>
                <c:ptCount val="3"/>
                <c:pt idx="0">
                  <c:v>96.1</c:v>
                </c:pt>
                <c:pt idx="1">
                  <c:v>91.6</c:v>
                </c:pt>
                <c:pt idx="2">
                  <c:v>95.7</c:v>
                </c:pt>
              </c:numCache>
            </c:numRef>
          </c:val>
        </c:ser>
        <c:ser>
          <c:idx val="1"/>
          <c:order val="1"/>
          <c:tx>
            <c:strRef>
              <c:f>[Macro_2016T_charts.xlsm]DQ14_3!$E$1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[Macro_2016T_charts.xlsm]DQ14_3!$E$2:$E$4</c:f>
              <c:numCache>
                <c:formatCode>General</c:formatCode>
                <c:ptCount val="3"/>
                <c:pt idx="0">
                  <c:v>100</c:v>
                </c:pt>
                <c:pt idx="1">
                  <c:v>97.2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[Macro_2016T_charts.xlsm]DQ14_3!$F$1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[Macro_2016T_charts.xlsm]DQ14_3!$F$2:$F$4</c:f>
              <c:numCache>
                <c:formatCode>General</c:formatCode>
                <c:ptCount val="3"/>
                <c:pt idx="0">
                  <c:v>94.4</c:v>
                </c:pt>
                <c:pt idx="1">
                  <c:v>89.6</c:v>
                </c:pt>
                <c:pt idx="2">
                  <c:v>93.4</c:v>
                </c:pt>
              </c:numCache>
            </c:numRef>
          </c:val>
        </c:ser>
        <c:ser>
          <c:idx val="3"/>
          <c:order val="3"/>
          <c:tx>
            <c:strRef>
              <c:f>[Macro_2016T_charts.xlsm]DQ14_3!$G$1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[Macro_2016T_charts.xlsm]DQ14_3!$B$2:$C$4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[Macro_2016T_charts.xlsm]DQ14_3!$G$2:$G$4</c:f>
              <c:numCache>
                <c:formatCode>General</c:formatCode>
                <c:ptCount val="3"/>
                <c:pt idx="0">
                  <c:v>97</c:v>
                </c:pt>
                <c:pt idx="1">
                  <c:v>92.2</c:v>
                </c:pt>
                <c:pt idx="2">
                  <c:v>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08096"/>
        <c:axId val="473608488"/>
      </c:barChart>
      <c:catAx>
        <c:axId val="4736080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3608488"/>
        <c:crosses val="autoZero"/>
        <c:auto val="1"/>
        <c:lblAlgn val="ctr"/>
        <c:lblOffset val="100"/>
        <c:tickLblSkip val="1"/>
        <c:noMultiLvlLbl val="1"/>
      </c:catAx>
      <c:valAx>
        <c:axId val="47360848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08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[Macro_2016T_charts.xlsm]DQ14N_1!$D$2</c:f>
              <c:numCache>
                <c:formatCode>General</c:formatCode>
                <c:ptCount val="1"/>
                <c:pt idx="0">
                  <c:v>78.099999999999994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[Macro_2016T_charts.xlsm]DQ14N_1!$E$2</c:f>
              <c:numCache>
                <c:formatCode>General</c:formatCode>
                <c:ptCount val="1"/>
                <c:pt idx="0">
                  <c:v>84.5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[Macro_2016T_charts.xlsm]DQ14N_1!$F$2</c:f>
              <c:numCache>
                <c:formatCode>General</c:formatCode>
                <c:ptCount val="1"/>
                <c:pt idx="0">
                  <c:v>73.900000000000006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[Macro_2016T_charts.xlsm]DQ14N_1!$G$2</c:f>
              <c:numCache>
                <c:formatCode>General</c:formatCode>
                <c:ptCount val="1"/>
                <c:pt idx="0">
                  <c:v>81.5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09272"/>
        <c:axId val="473609664"/>
      </c:barChart>
      <c:catAx>
        <c:axId val="473609272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3609664"/>
        <c:crosses val="autoZero"/>
        <c:auto val="1"/>
        <c:lblAlgn val="ctr"/>
        <c:lblOffset val="100"/>
        <c:tickLblSkip val="1"/>
        <c:noMultiLvlLbl val="1"/>
      </c:catAx>
      <c:valAx>
        <c:axId val="47360966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09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[Macro_2016T_charts.xlsm]DQ15_1!$D$1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[Macro_2016T_charts.xlsm]DQ15_1!$B$2:$C$6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[Macro_2016T_charts.xlsm]DQ15_1!$D$2:$D$6</c:f>
              <c:numCache>
                <c:formatCode>General</c:formatCode>
                <c:ptCount val="5"/>
                <c:pt idx="0">
                  <c:v>41.2</c:v>
                </c:pt>
                <c:pt idx="1">
                  <c:v>31.5</c:v>
                </c:pt>
                <c:pt idx="2">
                  <c:v>54.4</c:v>
                </c:pt>
                <c:pt idx="3">
                  <c:v>69.8</c:v>
                </c:pt>
                <c:pt idx="4">
                  <c:v>86.2</c:v>
                </c:pt>
              </c:numCache>
            </c:numRef>
          </c:val>
        </c:ser>
        <c:ser>
          <c:idx val="1"/>
          <c:order val="1"/>
          <c:tx>
            <c:strRef>
              <c:f>[Macro_2016T_charts.xlsm]DQ15_1!$E$1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[Macro_2016T_charts.xlsm]DQ15_1!$B$2:$C$6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[Macro_2016T_charts.xlsm]DQ15_1!$E$2:$E$6</c:f>
              <c:numCache>
                <c:formatCode>General</c:formatCode>
                <c:ptCount val="5"/>
                <c:pt idx="0">
                  <c:v>35.700000000000003</c:v>
                </c:pt>
                <c:pt idx="1">
                  <c:v>29.5</c:v>
                </c:pt>
                <c:pt idx="2">
                  <c:v>41.1</c:v>
                </c:pt>
                <c:pt idx="3">
                  <c:v>69.900000000000006</c:v>
                </c:pt>
                <c:pt idx="4">
                  <c:v>93.8</c:v>
                </c:pt>
              </c:numCache>
            </c:numRef>
          </c:val>
        </c:ser>
        <c:ser>
          <c:idx val="2"/>
          <c:order val="2"/>
          <c:tx>
            <c:strRef>
              <c:f>[Macro_2016T_charts.xlsm]DQ15_1!$F$1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[Macro_2016T_charts.xlsm]DQ15_1!$B$2:$C$6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[Macro_2016T_charts.xlsm]DQ15_1!$F$2:$F$6</c:f>
              <c:numCache>
                <c:formatCode>General</c:formatCode>
                <c:ptCount val="5"/>
                <c:pt idx="0">
                  <c:v>41.4</c:v>
                </c:pt>
                <c:pt idx="1">
                  <c:v>30.6</c:v>
                </c:pt>
                <c:pt idx="2">
                  <c:v>54.6</c:v>
                </c:pt>
                <c:pt idx="3">
                  <c:v>68</c:v>
                </c:pt>
                <c:pt idx="4">
                  <c:v>87.5</c:v>
                </c:pt>
              </c:numCache>
            </c:numRef>
          </c:val>
        </c:ser>
        <c:ser>
          <c:idx val="3"/>
          <c:order val="3"/>
          <c:tx>
            <c:strRef>
              <c:f>[Macro_2016T_charts.xlsm]DQ15_1!$G$1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[Macro_2016T_charts.xlsm]DQ15_1!$B$2:$C$6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[Macro_2016T_charts.xlsm]DQ15_1!$G$2:$G$6</c:f>
              <c:numCache>
                <c:formatCode>General</c:formatCode>
                <c:ptCount val="5"/>
                <c:pt idx="0">
                  <c:v>43</c:v>
                </c:pt>
                <c:pt idx="1">
                  <c:v>33.4</c:v>
                </c:pt>
                <c:pt idx="2">
                  <c:v>59.1</c:v>
                </c:pt>
                <c:pt idx="3">
                  <c:v>72</c:v>
                </c:pt>
                <c:pt idx="4">
                  <c:v>81.7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10448"/>
        <c:axId val="473610840"/>
      </c:barChart>
      <c:catAx>
        <c:axId val="4736104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3610840"/>
        <c:crosses val="autoZero"/>
        <c:auto val="1"/>
        <c:lblAlgn val="ctr"/>
        <c:lblOffset val="100"/>
        <c:tickLblSkip val="1"/>
        <c:noMultiLvlLbl val="1"/>
      </c:catAx>
      <c:valAx>
        <c:axId val="47361084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104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 prevention, STD prevention, or teen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[Macro_2016T_charts.xlsm]DQ16_1!$D$2:$D$6</c:f>
              <c:numCache>
                <c:formatCode>General</c:formatCode>
                <c:ptCount val="5"/>
                <c:pt idx="0">
                  <c:v>37.4</c:v>
                </c:pt>
                <c:pt idx="1">
                  <c:v>36</c:v>
                </c:pt>
                <c:pt idx="2">
                  <c:v>27.3</c:v>
                </c:pt>
                <c:pt idx="3">
                  <c:v>25.1</c:v>
                </c:pt>
                <c:pt idx="4">
                  <c:v>19.8</c:v>
                </c:pt>
              </c:numCache>
            </c:numRef>
          </c:val>
        </c:ser>
        <c:ser>
          <c:idx val="1"/>
          <c:order val="1"/>
          <c:tx>
            <c:strRef>
              <c:f>[Macro_2016T_charts.xlsm]DQ16_1!$E$1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 prevention, STD prevention, or teen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[Macro_2016T_charts.xlsm]DQ16_1!$E$2:$E$6</c:f>
              <c:numCache>
                <c:formatCode>General</c:formatCode>
                <c:ptCount val="5"/>
                <c:pt idx="0">
                  <c:v>31.7</c:v>
                </c:pt>
                <c:pt idx="1">
                  <c:v>15.2</c:v>
                </c:pt>
                <c:pt idx="2">
                  <c:v>18.100000000000001</c:v>
                </c:pt>
                <c:pt idx="3">
                  <c:v>8.4</c:v>
                </c:pt>
                <c:pt idx="4">
                  <c:v>2.7</c:v>
                </c:pt>
              </c:numCache>
            </c:numRef>
          </c:val>
        </c:ser>
        <c:ser>
          <c:idx val="2"/>
          <c:order val="2"/>
          <c:tx>
            <c:strRef>
              <c:f>[Macro_2016T_charts.xlsm]DQ16_1!$F$1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 prevention, STD prevention, or teen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[Macro_2016T_charts.xlsm]DQ16_1!$F$2:$F$6</c:f>
              <c:numCache>
                <c:formatCode>General</c:formatCode>
                <c:ptCount val="5"/>
                <c:pt idx="0">
                  <c:v>37.9</c:v>
                </c:pt>
                <c:pt idx="1">
                  <c:v>39.9</c:v>
                </c:pt>
                <c:pt idx="2">
                  <c:v>26.1</c:v>
                </c:pt>
                <c:pt idx="3">
                  <c:v>27.5</c:v>
                </c:pt>
                <c:pt idx="4">
                  <c:v>21.3</c:v>
                </c:pt>
              </c:numCache>
            </c:numRef>
          </c:val>
        </c:ser>
        <c:ser>
          <c:idx val="3"/>
          <c:order val="3"/>
          <c:tx>
            <c:strRef>
              <c:f>[Macro_2016T_charts.xlsm]DQ16_1!$G$1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 prevention, STD prevention, or teen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[Macro_2016T_charts.xlsm]DQ16_1!$G$2:$G$6</c:f>
              <c:numCache>
                <c:formatCode>General</c:formatCode>
                <c:ptCount val="5"/>
                <c:pt idx="0">
                  <c:v>38.799999999999997</c:v>
                </c:pt>
                <c:pt idx="1">
                  <c:v>38.6</c:v>
                </c:pt>
                <c:pt idx="2">
                  <c:v>32.299999999999997</c:v>
                </c:pt>
                <c:pt idx="3">
                  <c:v>28.2</c:v>
                </c:pt>
                <c:pt idx="4">
                  <c:v>24.2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11624"/>
        <c:axId val="473612016"/>
      </c:barChart>
      <c:catAx>
        <c:axId val="4736116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3612016"/>
        <c:crosses val="autoZero"/>
        <c:auto val="1"/>
        <c:lblAlgn val="ctr"/>
        <c:lblOffset val="100"/>
        <c:tickLblSkip val="1"/>
        <c:noMultiLvlLbl val="1"/>
      </c:catAx>
      <c:valAx>
        <c:axId val="47361201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116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[Macro_2016T_charts.xlsm]DQ16_2!$D$1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[Macro_2016T_charts.xlsm]DQ16_2!$D$2:$D$5</c:f>
              <c:numCache>
                <c:formatCode>General</c:formatCode>
                <c:ptCount val="4"/>
                <c:pt idx="0">
                  <c:v>66.8</c:v>
                </c:pt>
                <c:pt idx="1">
                  <c:v>20.7</c:v>
                </c:pt>
                <c:pt idx="2">
                  <c:v>26.4</c:v>
                </c:pt>
                <c:pt idx="3">
                  <c:v>19.5</c:v>
                </c:pt>
              </c:numCache>
            </c:numRef>
          </c:val>
        </c:ser>
        <c:ser>
          <c:idx val="1"/>
          <c:order val="1"/>
          <c:tx>
            <c:strRef>
              <c:f>[Macro_2016T_charts.xlsm]DQ16_2!$E$1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[Macro_2016T_charts.xlsm]DQ16_2!$E$2:$E$5</c:f>
              <c:numCache>
                <c:formatCode>General</c:formatCode>
                <c:ptCount val="4"/>
                <c:pt idx="0">
                  <c:v>74</c:v>
                </c:pt>
                <c:pt idx="1">
                  <c:v>12.4</c:v>
                </c:pt>
                <c:pt idx="2">
                  <c:v>21.4</c:v>
                </c:pt>
                <c:pt idx="3">
                  <c:v>11.8</c:v>
                </c:pt>
              </c:numCache>
            </c:numRef>
          </c:val>
        </c:ser>
        <c:ser>
          <c:idx val="2"/>
          <c:order val="2"/>
          <c:tx>
            <c:strRef>
              <c:f>[Macro_2016T_charts.xlsm]DQ16_2!$F$1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[Macro_2016T_charts.xlsm]DQ16_2!$F$2:$F$5</c:f>
              <c:numCache>
                <c:formatCode>General</c:formatCode>
                <c:ptCount val="4"/>
                <c:pt idx="0">
                  <c:v>68.2</c:v>
                </c:pt>
                <c:pt idx="1">
                  <c:v>20.9</c:v>
                </c:pt>
                <c:pt idx="2">
                  <c:v>27.9</c:v>
                </c:pt>
                <c:pt idx="3">
                  <c:v>19.5</c:v>
                </c:pt>
              </c:numCache>
            </c:numRef>
          </c:val>
        </c:ser>
        <c:ser>
          <c:idx val="3"/>
          <c:order val="3"/>
          <c:tx>
            <c:strRef>
              <c:f>[Macro_2016T_charts.xlsm]DQ16_2!$G$1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[Macro_2016T_charts.xlsm]DQ16_2!$B$2:$C$5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[Macro_2016T_charts.xlsm]DQ16_2!$G$2:$G$5</c:f>
              <c:numCache>
                <c:formatCode>General</c:formatCode>
                <c:ptCount val="4"/>
                <c:pt idx="0">
                  <c:v>62.4</c:v>
                </c:pt>
                <c:pt idx="1">
                  <c:v>23.5</c:v>
                </c:pt>
                <c:pt idx="2">
                  <c:v>26.2</c:v>
                </c:pt>
                <c:pt idx="3">
                  <c:v>22.4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12800"/>
        <c:axId val="473613192"/>
      </c:barChart>
      <c:catAx>
        <c:axId val="473612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3613192"/>
        <c:crosses val="autoZero"/>
        <c:auto val="1"/>
        <c:lblAlgn val="ctr"/>
        <c:lblOffset val="100"/>
        <c:tickLblSkip val="1"/>
        <c:noMultiLvlLbl val="1"/>
      </c:catAx>
      <c:valAx>
        <c:axId val="47361319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128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[Macro_2016T_charts.xlsm]DQ17_1!$D$2</c:f>
              <c:numCache>
                <c:formatCode>General</c:formatCode>
                <c:ptCount val="1"/>
                <c:pt idx="0">
                  <c:v>57.2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[Macro_2016T_charts.xlsm]DQ17_1!$E$2</c:f>
              <c:numCache>
                <c:formatCode>General</c:formatCode>
                <c:ptCount val="1"/>
                <c:pt idx="0">
                  <c:v>70.3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[Macro_2016T_charts.xlsm]DQ17_1!$F$2</c:f>
              <c:numCache>
                <c:formatCode>General</c:formatCode>
                <c:ptCount val="1"/>
                <c:pt idx="0">
                  <c:v>58.5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[Macro_2016T_charts.xlsm]DQ17_1!$G$2</c:f>
              <c:numCache>
                <c:formatCode>General</c:formatCode>
                <c:ptCount val="1"/>
                <c:pt idx="0">
                  <c:v>51.1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13976"/>
        <c:axId val="473614368"/>
      </c:barChart>
      <c:catAx>
        <c:axId val="47361397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3614368"/>
        <c:crosses val="autoZero"/>
        <c:auto val="1"/>
        <c:lblAlgn val="ctr"/>
        <c:lblOffset val="100"/>
        <c:tickLblSkip val="1"/>
        <c:noMultiLvlLbl val="1"/>
      </c:catAx>
      <c:valAx>
        <c:axId val="4736143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139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[Macro_2016T_charts.xlsm]DQ18_1!$D$1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[Macro_2016T_charts.xlsm]DQ18_1!$D$2:$D$6</c:f>
              <c:numCache>
                <c:formatCode>General</c:formatCode>
                <c:ptCount val="5"/>
                <c:pt idx="0">
                  <c:v>16.600000000000001</c:v>
                </c:pt>
                <c:pt idx="1">
                  <c:v>31.6</c:v>
                </c:pt>
                <c:pt idx="2">
                  <c:v>19</c:v>
                </c:pt>
                <c:pt idx="3">
                  <c:v>16.8</c:v>
                </c:pt>
                <c:pt idx="4">
                  <c:v>24.8</c:v>
                </c:pt>
              </c:numCache>
            </c:numRef>
          </c:val>
        </c:ser>
        <c:ser>
          <c:idx val="1"/>
          <c:order val="1"/>
          <c:tx>
            <c:strRef>
              <c:f>[Macro_2016T_charts.xlsm]DQ18_1!$E$1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[Macro_2016T_charts.xlsm]DQ18_1!$E$2:$E$6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21.3</c:v>
                </c:pt>
                <c:pt idx="2">
                  <c:v>9</c:v>
                </c:pt>
                <c:pt idx="3">
                  <c:v>14.4</c:v>
                </c:pt>
                <c:pt idx="4">
                  <c:v>28.1</c:v>
                </c:pt>
              </c:numCache>
            </c:numRef>
          </c:val>
        </c:ser>
        <c:ser>
          <c:idx val="2"/>
          <c:order val="2"/>
          <c:tx>
            <c:strRef>
              <c:f>[Macro_2016T_charts.xlsm]DQ18_1!$F$1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[Macro_2016T_charts.xlsm]DQ18_1!$F$2:$F$6</c:f>
              <c:numCache>
                <c:formatCode>General</c:formatCode>
                <c:ptCount val="5"/>
                <c:pt idx="0">
                  <c:v>19.600000000000001</c:v>
                </c:pt>
                <c:pt idx="1">
                  <c:v>33.200000000000003</c:v>
                </c:pt>
                <c:pt idx="2">
                  <c:v>22.5</c:v>
                </c:pt>
                <c:pt idx="3">
                  <c:v>19.5</c:v>
                </c:pt>
                <c:pt idx="4">
                  <c:v>21.8</c:v>
                </c:pt>
              </c:numCache>
            </c:numRef>
          </c:val>
        </c:ser>
        <c:ser>
          <c:idx val="3"/>
          <c:order val="3"/>
          <c:tx>
            <c:strRef>
              <c:f>[Macro_2016T_charts.xlsm]DQ18_1!$G$1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[Macro_2016T_charts.xlsm]DQ18_1!$G$2:$G$6</c:f>
              <c:numCache>
                <c:formatCode>General</c:formatCode>
                <c:ptCount val="5"/>
                <c:pt idx="0">
                  <c:v>15.9</c:v>
                </c:pt>
                <c:pt idx="1">
                  <c:v>33.4</c:v>
                </c:pt>
                <c:pt idx="2">
                  <c:v>18.100000000000001</c:v>
                </c:pt>
                <c:pt idx="3">
                  <c:v>14</c:v>
                </c:pt>
                <c:pt idx="4">
                  <c:v>27.6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3615544"/>
        <c:axId val="474176784"/>
      </c:barChart>
      <c:catAx>
        <c:axId val="4736155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76784"/>
        <c:crosses val="autoZero"/>
        <c:auto val="1"/>
        <c:lblAlgn val="ctr"/>
        <c:lblOffset val="100"/>
        <c:tickLblSkip val="1"/>
        <c:noMultiLvlLbl val="1"/>
      </c:catAx>
      <c:valAx>
        <c:axId val="4741767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36155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[Macro_2016T_charts.xlsm]DQ18_2!$D$1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[Macro_2016T_charts.xlsm]DQ18_2!$D$2:$D$6</c:f>
              <c:numCache>
                <c:formatCode>General</c:formatCode>
                <c:ptCount val="5"/>
                <c:pt idx="0">
                  <c:v>26.8</c:v>
                </c:pt>
                <c:pt idx="1">
                  <c:v>16.3</c:v>
                </c:pt>
                <c:pt idx="2">
                  <c:v>21.9</c:v>
                </c:pt>
                <c:pt idx="3">
                  <c:v>12.1</c:v>
                </c:pt>
                <c:pt idx="4">
                  <c:v>18.600000000000001</c:v>
                </c:pt>
              </c:numCache>
            </c:numRef>
          </c:val>
        </c:ser>
        <c:ser>
          <c:idx val="1"/>
          <c:order val="1"/>
          <c:tx>
            <c:strRef>
              <c:f>[Macro_2016T_charts.xlsm]DQ18_2!$E$1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[Macro_2016T_charts.xlsm]DQ18_2!$E$2:$E$6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14.4</c:v>
                </c:pt>
                <c:pt idx="2">
                  <c:v>18.5</c:v>
                </c:pt>
                <c:pt idx="3">
                  <c:v>11.7</c:v>
                </c:pt>
                <c:pt idx="4">
                  <c:v>14.3</c:v>
                </c:pt>
              </c:numCache>
            </c:numRef>
          </c:val>
        </c:ser>
        <c:ser>
          <c:idx val="2"/>
          <c:order val="2"/>
          <c:tx>
            <c:strRef>
              <c:f>[Macro_2016T_charts.xlsm]DQ18_2!$F$1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[Macro_2016T_charts.xlsm]DQ18_2!$F$2:$F$6</c:f>
              <c:numCache>
                <c:formatCode>General</c:formatCode>
                <c:ptCount val="5"/>
                <c:pt idx="0">
                  <c:v>31.2</c:v>
                </c:pt>
                <c:pt idx="1">
                  <c:v>16.3</c:v>
                </c:pt>
                <c:pt idx="2">
                  <c:v>20.8</c:v>
                </c:pt>
                <c:pt idx="3">
                  <c:v>11.4</c:v>
                </c:pt>
                <c:pt idx="4">
                  <c:v>21.7</c:v>
                </c:pt>
              </c:numCache>
            </c:numRef>
          </c:val>
        </c:ser>
        <c:ser>
          <c:idx val="3"/>
          <c:order val="3"/>
          <c:tx>
            <c:strRef>
              <c:f>[Macro_2016T_charts.xlsm]DQ18_2!$G$1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[Macro_2016T_charts.xlsm]DQ18_2!$G$2:$G$6</c:f>
              <c:numCache>
                <c:formatCode>General</c:formatCode>
                <c:ptCount val="5"/>
                <c:pt idx="0">
                  <c:v>24.6</c:v>
                </c:pt>
                <c:pt idx="1">
                  <c:v>17</c:v>
                </c:pt>
                <c:pt idx="2">
                  <c:v>24.8</c:v>
                </c:pt>
                <c:pt idx="3">
                  <c:v>13.3</c:v>
                </c:pt>
                <c:pt idx="4">
                  <c:v>16.100000000000001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4177568"/>
        <c:axId val="474177960"/>
      </c:barChart>
      <c:catAx>
        <c:axId val="47417756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77960"/>
        <c:crosses val="autoZero"/>
        <c:auto val="1"/>
        <c:lblAlgn val="ctr"/>
        <c:lblOffset val="100"/>
        <c:tickLblSkip val="1"/>
        <c:noMultiLvlLbl val="1"/>
      </c:catAx>
      <c:valAx>
        <c:axId val="47417796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41775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DQ03_1!$D$2</c:f>
              <c:numCache>
                <c:formatCode>General</c:formatCode>
                <c:ptCount val="1"/>
                <c:pt idx="0">
                  <c:v>68.099999999999994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DQ03_1!$E$2</c:f>
              <c:numCache>
                <c:formatCode>General</c:formatCode>
                <c:ptCount val="1"/>
                <c:pt idx="0">
                  <c:v>86.9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DQ03_1!$F$2</c:f>
              <c:numCache>
                <c:formatCode>General</c:formatCode>
                <c:ptCount val="1"/>
                <c:pt idx="0">
                  <c:v>31.7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DQ03_1!$G$2</c:f>
              <c:numCache>
                <c:formatCode>General</c:formatCode>
                <c:ptCount val="1"/>
                <c:pt idx="0">
                  <c:v>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591136"/>
        <c:axId val="370591528"/>
      </c:barChart>
      <c:catAx>
        <c:axId val="37059113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591528"/>
        <c:crosses val="autoZero"/>
        <c:auto val="1"/>
        <c:lblAlgn val="ctr"/>
        <c:lblOffset val="100"/>
        <c:tickLblSkip val="1"/>
        <c:noMultiLvlLbl val="1"/>
      </c:catAx>
      <c:valAx>
        <c:axId val="37059152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591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[Macro_2016T_charts.xlsm]DQ18_3!$D$1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[Macro_2016T_charts.xlsm]DQ18_3!$D$2:$D$6</c:f>
              <c:numCache>
                <c:formatCode>General</c:formatCode>
                <c:ptCount val="5"/>
                <c:pt idx="0">
                  <c:v>15.3</c:v>
                </c:pt>
                <c:pt idx="1">
                  <c:v>11</c:v>
                </c:pt>
                <c:pt idx="2">
                  <c:v>39.4</c:v>
                </c:pt>
                <c:pt idx="3">
                  <c:v>23.4</c:v>
                </c:pt>
                <c:pt idx="4">
                  <c:v>33.700000000000003</c:v>
                </c:pt>
              </c:numCache>
            </c:numRef>
          </c:val>
        </c:ser>
        <c:ser>
          <c:idx val="1"/>
          <c:order val="1"/>
          <c:tx>
            <c:strRef>
              <c:f>[Macro_2016T_charts.xlsm]DQ18_3!$E$1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[Macro_2016T_charts.xlsm]DQ18_3!$E$2:$E$6</c:f>
              <c:numCache>
                <c:formatCode>General</c:formatCode>
                <c:ptCount val="5"/>
                <c:pt idx="0">
                  <c:v>11.6</c:v>
                </c:pt>
                <c:pt idx="1">
                  <c:v>2.7</c:v>
                </c:pt>
                <c:pt idx="2">
                  <c:v>40.6</c:v>
                </c:pt>
                <c:pt idx="3">
                  <c:v>24.7</c:v>
                </c:pt>
                <c:pt idx="4">
                  <c:v>33.700000000000003</c:v>
                </c:pt>
              </c:numCache>
            </c:numRef>
          </c:val>
        </c:ser>
        <c:ser>
          <c:idx val="2"/>
          <c:order val="2"/>
          <c:tx>
            <c:strRef>
              <c:f>[Macro_2016T_charts.xlsm]DQ18_3!$F$1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[Macro_2016T_charts.xlsm]DQ18_3!$F$2:$F$6</c:f>
              <c:numCache>
                <c:formatCode>General</c:formatCode>
                <c:ptCount val="5"/>
                <c:pt idx="0">
                  <c:v>17.899999999999999</c:v>
                </c:pt>
                <c:pt idx="1">
                  <c:v>13.2</c:v>
                </c:pt>
                <c:pt idx="2">
                  <c:v>43</c:v>
                </c:pt>
                <c:pt idx="3">
                  <c:v>25.3</c:v>
                </c:pt>
                <c:pt idx="4">
                  <c:v>33.700000000000003</c:v>
                </c:pt>
              </c:numCache>
            </c:numRef>
          </c:val>
        </c:ser>
        <c:ser>
          <c:idx val="3"/>
          <c:order val="3"/>
          <c:tx>
            <c:strRef>
              <c:f>[Macro_2016T_charts.xlsm]DQ18_3!$G$1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[Macro_2016T_charts.xlsm]DQ18_3!$G$2:$G$6</c:f>
              <c:numCache>
                <c:formatCode>General</c:formatCode>
                <c:ptCount val="5"/>
                <c:pt idx="0">
                  <c:v>13.2</c:v>
                </c:pt>
                <c:pt idx="1">
                  <c:v>11.1</c:v>
                </c:pt>
                <c:pt idx="2">
                  <c:v>34.299999999999997</c:v>
                </c:pt>
                <c:pt idx="3">
                  <c:v>20.399999999999999</c:v>
                </c:pt>
                <c:pt idx="4">
                  <c:v>33.700000000000003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4178744"/>
        <c:axId val="474179136"/>
      </c:barChart>
      <c:catAx>
        <c:axId val="47417874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79136"/>
        <c:crosses val="autoZero"/>
        <c:auto val="1"/>
        <c:lblAlgn val="ctr"/>
        <c:lblOffset val="100"/>
        <c:tickLblSkip val="1"/>
        <c:noMultiLvlLbl val="1"/>
      </c:catAx>
      <c:valAx>
        <c:axId val="47417913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4178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[Macro_2016T_charts.xlsm]DQ18_4!$D$1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[Macro_2016T_charts.xlsm]DQ18_4!$D$2:$D$4</c:f>
              <c:numCache>
                <c:formatCode>General</c:formatCode>
                <c:ptCount val="3"/>
                <c:pt idx="0">
                  <c:v>53.7</c:v>
                </c:pt>
                <c:pt idx="1">
                  <c:v>16.7</c:v>
                </c:pt>
                <c:pt idx="2">
                  <c:v>33.700000000000003</c:v>
                </c:pt>
              </c:numCache>
            </c:numRef>
          </c:val>
        </c:ser>
        <c:ser>
          <c:idx val="1"/>
          <c:order val="1"/>
          <c:tx>
            <c:strRef>
              <c:f>[Macro_2016T_charts.xlsm]DQ18_4!$E$1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[Macro_2016T_charts.xlsm]DQ18_4!$E$2:$E$4</c:f>
              <c:numCache>
                <c:formatCode>General</c:formatCode>
                <c:ptCount val="3"/>
                <c:pt idx="0">
                  <c:v>62.7</c:v>
                </c:pt>
                <c:pt idx="1">
                  <c:v>20.7</c:v>
                </c:pt>
                <c:pt idx="2">
                  <c:v>16.2</c:v>
                </c:pt>
              </c:numCache>
            </c:numRef>
          </c:val>
        </c:ser>
        <c:ser>
          <c:idx val="2"/>
          <c:order val="2"/>
          <c:tx>
            <c:strRef>
              <c:f>[Macro_2016T_charts.xlsm]DQ18_4!$F$1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[Macro_2016T_charts.xlsm]DQ18_4!$F$2:$F$4</c:f>
              <c:numCache>
                <c:formatCode>General</c:formatCode>
                <c:ptCount val="3"/>
                <c:pt idx="0">
                  <c:v>52.2</c:v>
                </c:pt>
                <c:pt idx="1">
                  <c:v>17</c:v>
                </c:pt>
                <c:pt idx="2">
                  <c:v>33.799999999999997</c:v>
                </c:pt>
              </c:numCache>
            </c:numRef>
          </c:val>
        </c:ser>
        <c:ser>
          <c:idx val="3"/>
          <c:order val="3"/>
          <c:tx>
            <c:strRef>
              <c:f>[Macro_2016T_charts.xlsm]DQ18_4!$G$1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[Macro_2016T_charts.xlsm]DQ18_4!$B$2:$C$4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[Macro_2016T_charts.xlsm]DQ18_4!$G$2:$G$4</c:f>
              <c:numCache>
                <c:formatCode>General</c:formatCode>
                <c:ptCount val="3"/>
                <c:pt idx="0">
                  <c:v>52.2</c:v>
                </c:pt>
                <c:pt idx="1">
                  <c:v>14.9</c:v>
                </c:pt>
                <c:pt idx="2">
                  <c:v>40.1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4179920"/>
        <c:axId val="474180312"/>
      </c:barChart>
      <c:catAx>
        <c:axId val="4741799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80312"/>
        <c:crosses val="autoZero"/>
        <c:auto val="1"/>
        <c:lblAlgn val="ctr"/>
        <c:lblOffset val="100"/>
        <c:tickLblSkip val="1"/>
        <c:noMultiLvlLbl val="1"/>
      </c:catAx>
      <c:valAx>
        <c:axId val="47418031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4179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[Macro_2016T_charts.xlsm]DQ19_1!$D$1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[Macro_2016T_charts.xlsm]DQ19_1!$D$2:$D$6</c:f>
              <c:numCache>
                <c:formatCode>General</c:formatCode>
                <c:ptCount val="5"/>
                <c:pt idx="0">
                  <c:v>46.3</c:v>
                </c:pt>
                <c:pt idx="1">
                  <c:v>15.2</c:v>
                </c:pt>
                <c:pt idx="2">
                  <c:v>36.1</c:v>
                </c:pt>
                <c:pt idx="3">
                  <c:v>37.9</c:v>
                </c:pt>
                <c:pt idx="4">
                  <c:v>44.9</c:v>
                </c:pt>
              </c:numCache>
            </c:numRef>
          </c:val>
        </c:ser>
        <c:ser>
          <c:idx val="1"/>
          <c:order val="1"/>
          <c:tx>
            <c:strRef>
              <c:f>[Macro_2016T_charts.xlsm]DQ19_1!$E$1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[Macro_2016T_charts.xlsm]DQ19_1!$E$2:$E$6</c:f>
              <c:numCache>
                <c:formatCode>General</c:formatCode>
                <c:ptCount val="5"/>
                <c:pt idx="0">
                  <c:v>33</c:v>
                </c:pt>
                <c:pt idx="1">
                  <c:v>6.3</c:v>
                </c:pt>
                <c:pt idx="2">
                  <c:v>24.2</c:v>
                </c:pt>
                <c:pt idx="3">
                  <c:v>18.8</c:v>
                </c:pt>
                <c:pt idx="4">
                  <c:v>42.7</c:v>
                </c:pt>
              </c:numCache>
            </c:numRef>
          </c:val>
        </c:ser>
        <c:ser>
          <c:idx val="2"/>
          <c:order val="2"/>
          <c:tx>
            <c:strRef>
              <c:f>[Macro_2016T_charts.xlsm]DQ19_1!$F$1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[Macro_2016T_charts.xlsm]DQ19_1!$F$2:$F$6</c:f>
              <c:numCache>
                <c:formatCode>General</c:formatCode>
                <c:ptCount val="5"/>
                <c:pt idx="0">
                  <c:v>50.4</c:v>
                </c:pt>
                <c:pt idx="1">
                  <c:v>16.8</c:v>
                </c:pt>
                <c:pt idx="2">
                  <c:v>41.2</c:v>
                </c:pt>
                <c:pt idx="3">
                  <c:v>45.3</c:v>
                </c:pt>
                <c:pt idx="4">
                  <c:v>49.8</c:v>
                </c:pt>
              </c:numCache>
            </c:numRef>
          </c:val>
        </c:ser>
        <c:ser>
          <c:idx val="3"/>
          <c:order val="3"/>
          <c:tx>
            <c:strRef>
              <c:f>[Macro_2016T_charts.xlsm]DQ19_1!$G$1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[Macro_2016T_charts.xlsm]DQ19_1!$G$2:$G$6</c:f>
              <c:numCache>
                <c:formatCode>General</c:formatCode>
                <c:ptCount val="5"/>
                <c:pt idx="0">
                  <c:v>46</c:v>
                </c:pt>
                <c:pt idx="1">
                  <c:v>16.399999999999999</c:v>
                </c:pt>
                <c:pt idx="2">
                  <c:v>33.9</c:v>
                </c:pt>
                <c:pt idx="3">
                  <c:v>35.299999999999997</c:v>
                </c:pt>
                <c:pt idx="4">
                  <c:v>39.200000000000003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4181096"/>
        <c:axId val="474181488"/>
      </c:barChart>
      <c:catAx>
        <c:axId val="47418109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81488"/>
        <c:crosses val="autoZero"/>
        <c:auto val="1"/>
        <c:lblAlgn val="ctr"/>
        <c:lblOffset val="100"/>
        <c:tickLblSkip val="1"/>
        <c:noMultiLvlLbl val="1"/>
      </c:catAx>
      <c:valAx>
        <c:axId val="47418148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4181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[Macro_2016T_charts.xlsm]DQ19_2!$D$1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[Macro_2016T_charts.xlsm]DQ19_2!$D$2:$D$5</c:f>
              <c:numCache>
                <c:formatCode>General</c:formatCode>
                <c:ptCount val="4"/>
                <c:pt idx="0">
                  <c:v>32.4</c:v>
                </c:pt>
                <c:pt idx="1">
                  <c:v>51.9</c:v>
                </c:pt>
                <c:pt idx="2">
                  <c:v>39.200000000000003</c:v>
                </c:pt>
                <c:pt idx="3">
                  <c:v>30</c:v>
                </c:pt>
              </c:numCache>
            </c:numRef>
          </c:val>
        </c:ser>
        <c:ser>
          <c:idx val="1"/>
          <c:order val="1"/>
          <c:tx>
            <c:strRef>
              <c:f>[Macro_2016T_charts.xlsm]DQ19_2!$E$1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[Macro_2016T_charts.xlsm]DQ19_2!$E$2:$E$5</c:f>
              <c:numCache>
                <c:formatCode>General</c:formatCode>
                <c:ptCount val="4"/>
                <c:pt idx="0">
                  <c:v>18.7</c:v>
                </c:pt>
                <c:pt idx="1">
                  <c:v>52.1</c:v>
                </c:pt>
                <c:pt idx="2">
                  <c:v>24.7</c:v>
                </c:pt>
                <c:pt idx="3">
                  <c:v>21.4</c:v>
                </c:pt>
              </c:numCache>
            </c:numRef>
          </c:val>
        </c:ser>
        <c:ser>
          <c:idx val="2"/>
          <c:order val="2"/>
          <c:tx>
            <c:strRef>
              <c:f>[Macro_2016T_charts.xlsm]DQ19_2!$F$1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[Macro_2016T_charts.xlsm]DQ19_2!$F$2:$F$5</c:f>
              <c:numCache>
                <c:formatCode>General</c:formatCode>
                <c:ptCount val="4"/>
                <c:pt idx="0">
                  <c:v>32.700000000000003</c:v>
                </c:pt>
                <c:pt idx="1">
                  <c:v>54.3</c:v>
                </c:pt>
                <c:pt idx="2">
                  <c:v>49.3</c:v>
                </c:pt>
                <c:pt idx="3">
                  <c:v>35.5</c:v>
                </c:pt>
              </c:numCache>
            </c:numRef>
          </c:val>
        </c:ser>
        <c:ser>
          <c:idx val="3"/>
          <c:order val="3"/>
          <c:tx>
            <c:strRef>
              <c:f>[Macro_2016T_charts.xlsm]DQ19_2!$G$1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[Macro_2016T_charts.xlsm]DQ19_2!$B$2:$C$5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[Macro_2016T_charts.xlsm]DQ19_2!$G$2:$G$5</c:f>
              <c:numCache>
                <c:formatCode>General</c:formatCode>
                <c:ptCount val="4"/>
                <c:pt idx="0">
                  <c:v>37.4</c:v>
                </c:pt>
                <c:pt idx="1">
                  <c:v>48.4</c:v>
                </c:pt>
                <c:pt idx="2">
                  <c:v>31.4</c:v>
                </c:pt>
                <c:pt idx="3">
                  <c:v>25.9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4182272"/>
        <c:axId val="474182664"/>
      </c:barChart>
      <c:catAx>
        <c:axId val="4741822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82664"/>
        <c:crosses val="autoZero"/>
        <c:auto val="1"/>
        <c:lblAlgn val="ctr"/>
        <c:lblOffset val="100"/>
        <c:tickLblSkip val="1"/>
        <c:noMultiLvlLbl val="1"/>
      </c:catAx>
      <c:valAx>
        <c:axId val="47418266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4182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[Macro_2016T_charts.xlsm]DQ20_1!$D$1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[Macro_2016T_charts.xlsm]DQ20_1!$D$2:$D$5</c:f>
              <c:numCache>
                <c:formatCode>General</c:formatCode>
                <c:ptCount val="4"/>
                <c:pt idx="0">
                  <c:v>14.2</c:v>
                </c:pt>
                <c:pt idx="1">
                  <c:v>12.6</c:v>
                </c:pt>
                <c:pt idx="2">
                  <c:v>15.7</c:v>
                </c:pt>
                <c:pt idx="3">
                  <c:v>17.3</c:v>
                </c:pt>
              </c:numCache>
            </c:numRef>
          </c:val>
        </c:ser>
        <c:ser>
          <c:idx val="1"/>
          <c:order val="1"/>
          <c:tx>
            <c:strRef>
              <c:f>[Macro_2016T_charts.xlsm]DQ20_1!$E$1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[Macro_2016T_charts.xlsm]DQ20_1!$E$2:$E$5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14.5</c:v>
                </c:pt>
                <c:pt idx="2">
                  <c:v>11.8</c:v>
                </c:pt>
                <c:pt idx="3">
                  <c:v>20.8</c:v>
                </c:pt>
              </c:numCache>
            </c:numRef>
          </c:val>
        </c:ser>
        <c:ser>
          <c:idx val="2"/>
          <c:order val="2"/>
          <c:tx>
            <c:strRef>
              <c:f>[Macro_2016T_charts.xlsm]DQ20_1!$F$1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[Macro_2016T_charts.xlsm]DQ20_1!$F$2:$F$5</c:f>
              <c:numCache>
                <c:formatCode>General</c:formatCode>
                <c:ptCount val="4"/>
                <c:pt idx="0">
                  <c:v>11.3</c:v>
                </c:pt>
                <c:pt idx="1">
                  <c:v>8.4</c:v>
                </c:pt>
                <c:pt idx="2">
                  <c:v>14.8</c:v>
                </c:pt>
                <c:pt idx="3">
                  <c:v>17.7</c:v>
                </c:pt>
              </c:numCache>
            </c:numRef>
          </c:val>
        </c:ser>
        <c:ser>
          <c:idx val="3"/>
          <c:order val="3"/>
          <c:tx>
            <c:strRef>
              <c:f>[Macro_2016T_charts.xlsm]DQ20_1!$G$1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[Macro_2016T_charts.xlsm]DQ20_1!$G$2:$G$5</c:f>
              <c:numCache>
                <c:formatCode>General</c:formatCode>
                <c:ptCount val="4"/>
                <c:pt idx="0">
                  <c:v>16.5</c:v>
                </c:pt>
                <c:pt idx="1">
                  <c:v>17.399999999999999</c:v>
                </c:pt>
                <c:pt idx="2">
                  <c:v>18.5</c:v>
                </c:pt>
                <c:pt idx="3">
                  <c:v>15.4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4183448"/>
        <c:axId val="474183840"/>
      </c:barChart>
      <c:catAx>
        <c:axId val="4741834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4183840"/>
        <c:crosses val="autoZero"/>
        <c:auto val="1"/>
        <c:lblAlgn val="ctr"/>
        <c:lblOffset val="100"/>
        <c:tickLblSkip val="1"/>
        <c:noMultiLvlLbl val="1"/>
      </c:catAx>
      <c:valAx>
        <c:axId val="47418384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41834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[Macro_2016T_charts.xlsm]DQ20_2!$D$1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[Macro_2016T_charts.xlsm]DQ20_2!$D$2:$D$4</c:f>
              <c:numCache>
                <c:formatCode>General</c:formatCode>
                <c:ptCount val="3"/>
                <c:pt idx="0">
                  <c:v>16.2</c:v>
                </c:pt>
                <c:pt idx="1">
                  <c:v>13.6</c:v>
                </c:pt>
                <c:pt idx="2">
                  <c:v>13.8</c:v>
                </c:pt>
              </c:numCache>
            </c:numRef>
          </c:val>
        </c:ser>
        <c:ser>
          <c:idx val="1"/>
          <c:order val="1"/>
          <c:tx>
            <c:strRef>
              <c:f>[Macro_2016T_charts.xlsm]DQ20_2!$E$1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[Macro_2016T_charts.xlsm]DQ20_2!$E$2:$E$4</c:f>
              <c:numCache>
                <c:formatCode>General</c:formatCode>
                <c:ptCount val="3"/>
                <c:pt idx="0">
                  <c:v>14.6</c:v>
                </c:pt>
                <c:pt idx="1">
                  <c:v>11.8</c:v>
                </c:pt>
                <c:pt idx="2">
                  <c:v>14.5</c:v>
                </c:pt>
              </c:numCache>
            </c:numRef>
          </c:val>
        </c:ser>
        <c:ser>
          <c:idx val="2"/>
          <c:order val="2"/>
          <c:tx>
            <c:strRef>
              <c:f>[Macro_2016T_charts.xlsm]DQ20_2!$F$1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[Macro_2016T_charts.xlsm]DQ20_2!$F$2:$F$4</c:f>
              <c:numCache>
                <c:formatCode>General</c:formatCode>
                <c:ptCount val="3"/>
                <c:pt idx="0">
                  <c:v>15</c:v>
                </c:pt>
                <c:pt idx="1">
                  <c:v>11.2</c:v>
                </c:pt>
                <c:pt idx="2">
                  <c:v>10.199999999999999</c:v>
                </c:pt>
              </c:numCache>
            </c:numRef>
          </c:val>
        </c:ser>
        <c:ser>
          <c:idx val="3"/>
          <c:order val="3"/>
          <c:tx>
            <c:strRef>
              <c:f>[Macro_2016T_charts.xlsm]DQ20_2!$G$1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[Macro_2016T_charts.xlsm]DQ20_2!$B$2:$C$4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[Macro_2016T_charts.xlsm]DQ20_2!$G$2:$G$4</c:f>
              <c:numCache>
                <c:formatCode>General</c:formatCode>
                <c:ptCount val="3"/>
                <c:pt idx="0">
                  <c:v>18.3</c:v>
                </c:pt>
                <c:pt idx="1">
                  <c:v>17.600000000000001</c:v>
                </c:pt>
                <c:pt idx="2">
                  <c:v>18.3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39024"/>
        <c:axId val="475039416"/>
      </c:barChart>
      <c:catAx>
        <c:axId val="4750390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39416"/>
        <c:crosses val="autoZero"/>
        <c:auto val="1"/>
        <c:lblAlgn val="ctr"/>
        <c:lblOffset val="100"/>
        <c:tickLblSkip val="1"/>
        <c:noMultiLvlLbl val="1"/>
      </c:catAx>
      <c:valAx>
        <c:axId val="47503941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390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[Macro_2016T_charts.xlsm]DQ21_1!$D$2:$D$6</c:f>
              <c:numCache>
                <c:formatCode>General</c:formatCode>
                <c:ptCount val="5"/>
                <c:pt idx="0">
                  <c:v>38.5</c:v>
                </c:pt>
                <c:pt idx="1">
                  <c:v>61.6</c:v>
                </c:pt>
                <c:pt idx="2">
                  <c:v>54.4</c:v>
                </c:pt>
                <c:pt idx="3">
                  <c:v>33.700000000000003</c:v>
                </c:pt>
                <c:pt idx="4">
                  <c:v>61</c:v>
                </c:pt>
              </c:numCache>
            </c:numRef>
          </c:val>
        </c:ser>
        <c:ser>
          <c:idx val="1"/>
          <c:order val="1"/>
          <c:tx>
            <c:strRef>
              <c:f>[Macro_2016T_charts.xlsm]DQ21_1!$E$1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[Macro_2016T_charts.xlsm]DQ21_1!$E$2:$E$6</c:f>
              <c:numCache>
                <c:formatCode>General</c:formatCode>
                <c:ptCount val="5"/>
                <c:pt idx="0">
                  <c:v>26.8</c:v>
                </c:pt>
                <c:pt idx="1">
                  <c:v>62</c:v>
                </c:pt>
                <c:pt idx="2">
                  <c:v>59.2</c:v>
                </c:pt>
                <c:pt idx="3">
                  <c:v>17.899999999999999</c:v>
                </c:pt>
                <c:pt idx="4">
                  <c:v>67.5</c:v>
                </c:pt>
              </c:numCache>
            </c:numRef>
          </c:val>
        </c:ser>
        <c:ser>
          <c:idx val="2"/>
          <c:order val="2"/>
          <c:tx>
            <c:strRef>
              <c:f>[Macro_2016T_charts.xlsm]DQ21_1!$F$1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[Macro_2016T_charts.xlsm]DQ21_1!$F$2:$F$6</c:f>
              <c:numCache>
                <c:formatCode>General</c:formatCode>
                <c:ptCount val="5"/>
                <c:pt idx="0">
                  <c:v>40.9</c:v>
                </c:pt>
                <c:pt idx="1">
                  <c:v>58.4</c:v>
                </c:pt>
                <c:pt idx="2">
                  <c:v>57.2</c:v>
                </c:pt>
                <c:pt idx="3">
                  <c:v>37.700000000000003</c:v>
                </c:pt>
                <c:pt idx="4">
                  <c:v>59.5</c:v>
                </c:pt>
              </c:numCache>
            </c:numRef>
          </c:val>
        </c:ser>
        <c:ser>
          <c:idx val="3"/>
          <c:order val="3"/>
          <c:tx>
            <c:strRef>
              <c:f>[Macro_2016T_charts.xlsm]DQ21_1!$G$1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[Macro_2016T_charts.xlsm]DQ21_1!$G$2:$G$6</c:f>
              <c:numCache>
                <c:formatCode>General</c:formatCode>
                <c:ptCount val="5"/>
                <c:pt idx="0">
                  <c:v>39.700000000000003</c:v>
                </c:pt>
                <c:pt idx="1">
                  <c:v>65.8</c:v>
                </c:pt>
                <c:pt idx="2">
                  <c:v>48.7</c:v>
                </c:pt>
                <c:pt idx="3">
                  <c:v>34.4</c:v>
                </c:pt>
                <c:pt idx="4">
                  <c:v>60.5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40200"/>
        <c:axId val="475040592"/>
      </c:barChart>
      <c:catAx>
        <c:axId val="4750402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40592"/>
        <c:crosses val="autoZero"/>
        <c:auto val="1"/>
        <c:lblAlgn val="ctr"/>
        <c:lblOffset val="100"/>
        <c:tickLblSkip val="1"/>
        <c:noMultiLvlLbl val="1"/>
      </c:catAx>
      <c:valAx>
        <c:axId val="47504059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40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[Macro_2016T_charts.xlsm]DQ21_2!$D$2:$D$6</c:f>
              <c:numCache>
                <c:formatCode>General</c:formatCode>
                <c:ptCount val="5"/>
                <c:pt idx="0">
                  <c:v>43.2</c:v>
                </c:pt>
                <c:pt idx="1">
                  <c:v>55.9</c:v>
                </c:pt>
                <c:pt idx="2">
                  <c:v>45.8</c:v>
                </c:pt>
                <c:pt idx="3">
                  <c:v>29.3</c:v>
                </c:pt>
                <c:pt idx="4">
                  <c:v>33.6</c:v>
                </c:pt>
              </c:numCache>
            </c:numRef>
          </c:val>
        </c:ser>
        <c:ser>
          <c:idx val="1"/>
          <c:order val="1"/>
          <c:tx>
            <c:strRef>
              <c:f>[Macro_2016T_charts.xlsm]DQ21_2!$E$1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[Macro_2016T_charts.xlsm]DQ21_2!$E$2:$E$6</c:f>
              <c:numCache>
                <c:formatCode>General</c:formatCode>
                <c:ptCount val="5"/>
                <c:pt idx="0">
                  <c:v>27.6</c:v>
                </c:pt>
                <c:pt idx="1">
                  <c:v>60.3</c:v>
                </c:pt>
                <c:pt idx="2">
                  <c:v>47.3</c:v>
                </c:pt>
                <c:pt idx="3">
                  <c:v>20.7</c:v>
                </c:pt>
                <c:pt idx="4">
                  <c:v>24.8</c:v>
                </c:pt>
              </c:numCache>
            </c:numRef>
          </c:val>
        </c:ser>
        <c:ser>
          <c:idx val="2"/>
          <c:order val="2"/>
          <c:tx>
            <c:strRef>
              <c:f>[Macro_2016T_charts.xlsm]DQ21_2!$F$1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[Macro_2016T_charts.xlsm]DQ21_2!$F$2:$F$6</c:f>
              <c:numCache>
                <c:formatCode>General</c:formatCode>
                <c:ptCount val="5"/>
                <c:pt idx="0">
                  <c:v>47</c:v>
                </c:pt>
                <c:pt idx="1">
                  <c:v>51.7</c:v>
                </c:pt>
                <c:pt idx="2">
                  <c:v>45.8</c:v>
                </c:pt>
                <c:pt idx="3">
                  <c:v>31.1</c:v>
                </c:pt>
                <c:pt idx="4">
                  <c:v>34.799999999999997</c:v>
                </c:pt>
              </c:numCache>
            </c:numRef>
          </c:val>
        </c:ser>
        <c:ser>
          <c:idx val="3"/>
          <c:order val="3"/>
          <c:tx>
            <c:strRef>
              <c:f>[Macro_2016T_charts.xlsm]DQ21_2!$G$1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[Macro_2016T_charts.xlsm]DQ21_2!$G$2:$G$6</c:f>
              <c:numCache>
                <c:formatCode>General</c:formatCode>
                <c:ptCount val="5"/>
                <c:pt idx="0">
                  <c:v>44</c:v>
                </c:pt>
                <c:pt idx="1">
                  <c:v>59.9</c:v>
                </c:pt>
                <c:pt idx="2">
                  <c:v>45.1</c:v>
                </c:pt>
                <c:pt idx="3">
                  <c:v>30.3</c:v>
                </c:pt>
                <c:pt idx="4">
                  <c:v>35.299999999999997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41376"/>
        <c:axId val="475041768"/>
      </c:barChart>
      <c:catAx>
        <c:axId val="47504137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41768"/>
        <c:crosses val="autoZero"/>
        <c:auto val="1"/>
        <c:lblAlgn val="ctr"/>
        <c:lblOffset val="100"/>
        <c:tickLblSkip val="1"/>
        <c:noMultiLvlLbl val="1"/>
      </c:catAx>
      <c:valAx>
        <c:axId val="475041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413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[Macro_2016T_charts.xlsm]DQ21_3!$D$1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[Macro_2016T_charts.xlsm]DQ21_3!$D$2:$D$6</c:f>
              <c:numCache>
                <c:formatCode>General</c:formatCode>
                <c:ptCount val="5"/>
                <c:pt idx="0">
                  <c:v>49.4</c:v>
                </c:pt>
                <c:pt idx="1">
                  <c:v>45.7</c:v>
                </c:pt>
                <c:pt idx="2">
                  <c:v>56.3</c:v>
                </c:pt>
                <c:pt idx="3">
                  <c:v>60.7</c:v>
                </c:pt>
                <c:pt idx="4">
                  <c:v>44.5</c:v>
                </c:pt>
              </c:numCache>
            </c:numRef>
          </c:val>
        </c:ser>
        <c:ser>
          <c:idx val="1"/>
          <c:order val="1"/>
          <c:tx>
            <c:strRef>
              <c:f>[Macro_2016T_charts.xlsm]DQ21_3!$E$1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[Macro_2016T_charts.xlsm]DQ21_3!$E$2:$E$6</c:f>
              <c:numCache>
                <c:formatCode>General</c:formatCode>
                <c:ptCount val="5"/>
                <c:pt idx="0">
                  <c:v>47.3</c:v>
                </c:pt>
                <c:pt idx="1">
                  <c:v>46.5</c:v>
                </c:pt>
                <c:pt idx="2">
                  <c:v>60.3</c:v>
                </c:pt>
                <c:pt idx="3">
                  <c:v>63</c:v>
                </c:pt>
                <c:pt idx="4">
                  <c:v>41.8</c:v>
                </c:pt>
              </c:numCache>
            </c:numRef>
          </c:val>
        </c:ser>
        <c:ser>
          <c:idx val="2"/>
          <c:order val="2"/>
          <c:tx>
            <c:strRef>
              <c:f>[Macro_2016T_charts.xlsm]DQ21_3!$F$1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[Macro_2016T_charts.xlsm]DQ21_3!$F$2:$F$6</c:f>
              <c:numCache>
                <c:formatCode>General</c:formatCode>
                <c:ptCount val="5"/>
                <c:pt idx="0">
                  <c:v>45.2</c:v>
                </c:pt>
                <c:pt idx="1">
                  <c:v>38.9</c:v>
                </c:pt>
                <c:pt idx="2">
                  <c:v>60.2</c:v>
                </c:pt>
                <c:pt idx="3">
                  <c:v>62.6</c:v>
                </c:pt>
                <c:pt idx="4">
                  <c:v>47.9</c:v>
                </c:pt>
              </c:numCache>
            </c:numRef>
          </c:val>
        </c:ser>
        <c:ser>
          <c:idx val="3"/>
          <c:order val="3"/>
          <c:tx>
            <c:strRef>
              <c:f>[Macro_2016T_charts.xlsm]DQ21_3!$G$1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[Macro_2016T_charts.xlsm]DQ21_3!$G$2:$G$6</c:f>
              <c:numCache>
                <c:formatCode>General</c:formatCode>
                <c:ptCount val="5"/>
                <c:pt idx="0">
                  <c:v>55.8</c:v>
                </c:pt>
                <c:pt idx="1">
                  <c:v>54.6</c:v>
                </c:pt>
                <c:pt idx="2">
                  <c:v>49.5</c:v>
                </c:pt>
                <c:pt idx="3">
                  <c:v>57.1</c:v>
                </c:pt>
                <c:pt idx="4">
                  <c:v>40.799999999999997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42552"/>
        <c:axId val="475042944"/>
      </c:barChart>
      <c:catAx>
        <c:axId val="47504255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42944"/>
        <c:crosses val="autoZero"/>
        <c:auto val="1"/>
        <c:lblAlgn val="ctr"/>
        <c:lblOffset val="100"/>
        <c:tickLblSkip val="1"/>
        <c:noMultiLvlLbl val="1"/>
      </c:catAx>
      <c:valAx>
        <c:axId val="47504294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425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[Macro_2016T_charts.xlsm]DQ21_4!$D$1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[Macro_2016T_charts.xlsm]DQ21_4!$D$2:$D$4</c:f>
              <c:numCache>
                <c:formatCode>General</c:formatCode>
                <c:ptCount val="3"/>
                <c:pt idx="0">
                  <c:v>61.6</c:v>
                </c:pt>
                <c:pt idx="1">
                  <c:v>49</c:v>
                </c:pt>
                <c:pt idx="2">
                  <c:v>64.400000000000006</c:v>
                </c:pt>
              </c:numCache>
            </c:numRef>
          </c:val>
        </c:ser>
        <c:ser>
          <c:idx val="1"/>
          <c:order val="1"/>
          <c:tx>
            <c:strRef>
              <c:f>[Macro_2016T_charts.xlsm]DQ21_4!$E$1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[Macro_2016T_charts.xlsm]DQ21_4!$E$2:$E$4</c:f>
              <c:numCache>
                <c:formatCode>General</c:formatCode>
                <c:ptCount val="3"/>
                <c:pt idx="0">
                  <c:v>65.099999999999994</c:v>
                </c:pt>
                <c:pt idx="1">
                  <c:v>45.3</c:v>
                </c:pt>
                <c:pt idx="2">
                  <c:v>59.6</c:v>
                </c:pt>
              </c:numCache>
            </c:numRef>
          </c:val>
        </c:ser>
        <c:ser>
          <c:idx val="2"/>
          <c:order val="2"/>
          <c:tx>
            <c:strRef>
              <c:f>[Macro_2016T_charts.xlsm]DQ21_4!$F$1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[Macro_2016T_charts.xlsm]DQ21_4!$F$2:$F$4</c:f>
              <c:numCache>
                <c:formatCode>General</c:formatCode>
                <c:ptCount val="3"/>
                <c:pt idx="0">
                  <c:v>58</c:v>
                </c:pt>
                <c:pt idx="1">
                  <c:v>48</c:v>
                </c:pt>
                <c:pt idx="2">
                  <c:v>60.3</c:v>
                </c:pt>
              </c:numCache>
            </c:numRef>
          </c:val>
        </c:ser>
        <c:ser>
          <c:idx val="3"/>
          <c:order val="3"/>
          <c:tx>
            <c:strRef>
              <c:f>[Macro_2016T_charts.xlsm]DQ21_4!$G$1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[Macro_2016T_charts.xlsm]DQ21_4!$B$2:$C$4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[Macro_2016T_charts.xlsm]DQ21_4!$G$2:$G$4</c:f>
              <c:numCache>
                <c:formatCode>General</c:formatCode>
                <c:ptCount val="3"/>
                <c:pt idx="0">
                  <c:v>65</c:v>
                </c:pt>
                <c:pt idx="1">
                  <c:v>51.8</c:v>
                </c:pt>
                <c:pt idx="2">
                  <c:v>71.8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43728"/>
        <c:axId val="475044120"/>
      </c:barChart>
      <c:catAx>
        <c:axId val="4750437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44120"/>
        <c:crosses val="autoZero"/>
        <c:auto val="1"/>
        <c:lblAlgn val="ctr"/>
        <c:lblOffset val="100"/>
        <c:tickLblSkip val="1"/>
        <c:noMultiLvlLbl val="1"/>
      </c:catAx>
      <c:valAx>
        <c:axId val="47504412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43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DQ04_1!$D$2:$D$5</c:f>
              <c:numCache>
                <c:formatCode>General</c:formatCode>
                <c:ptCount val="4"/>
                <c:pt idx="0">
                  <c:v>64.7</c:v>
                </c:pt>
                <c:pt idx="1">
                  <c:v>62.3</c:v>
                </c:pt>
                <c:pt idx="2">
                  <c:v>55.5</c:v>
                </c:pt>
                <c:pt idx="3">
                  <c:v>82</c:v>
                </c:pt>
              </c:numCache>
            </c:numRef>
          </c:val>
        </c:ser>
        <c:ser>
          <c:idx val="1"/>
          <c:order val="1"/>
          <c:tx>
            <c:strRef>
              <c:f>DQ04_1!$E$1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DQ04_1!$E$2:$E$5</c:f>
              <c:numCache>
                <c:formatCode>General</c:formatCode>
                <c:ptCount val="4"/>
                <c:pt idx="0">
                  <c:v>77.400000000000006</c:v>
                </c:pt>
                <c:pt idx="1">
                  <c:v>66</c:v>
                </c:pt>
                <c:pt idx="2">
                  <c:v>69.2</c:v>
                </c:pt>
                <c:pt idx="3">
                  <c:v>74.8</c:v>
                </c:pt>
              </c:numCache>
            </c:numRef>
          </c:val>
        </c:ser>
        <c:ser>
          <c:idx val="2"/>
          <c:order val="2"/>
          <c:tx>
            <c:strRef>
              <c:f>DQ04_1!$F$1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DQ04_1!$F$2:$F$5</c:f>
              <c:numCache>
                <c:formatCode>General</c:formatCode>
                <c:ptCount val="4"/>
                <c:pt idx="0">
                  <c:v>56.9</c:v>
                </c:pt>
                <c:pt idx="1">
                  <c:v>57.3</c:v>
                </c:pt>
                <c:pt idx="2">
                  <c:v>48</c:v>
                </c:pt>
                <c:pt idx="3">
                  <c:v>82.3</c:v>
                </c:pt>
              </c:numCache>
            </c:numRef>
          </c:val>
        </c:ser>
        <c:ser>
          <c:idx val="3"/>
          <c:order val="3"/>
          <c:tx>
            <c:strRef>
              <c:f>DQ04_1!$G$1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DQ04_1!$G$2:$G$5</c:f>
              <c:numCache>
                <c:formatCode>General</c:formatCode>
                <c:ptCount val="4"/>
                <c:pt idx="0">
                  <c:v>69.900000000000006</c:v>
                </c:pt>
                <c:pt idx="1">
                  <c:v>67.2</c:v>
                </c:pt>
                <c:pt idx="2">
                  <c:v>59.8</c:v>
                </c:pt>
                <c:pt idx="3">
                  <c:v>84.5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0592312"/>
        <c:axId val="370590352"/>
      </c:barChart>
      <c:catAx>
        <c:axId val="3705923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0590352"/>
        <c:crosses val="autoZero"/>
        <c:auto val="1"/>
        <c:lblAlgn val="ctr"/>
        <c:lblOffset val="100"/>
        <c:tickLblSkip val="1"/>
        <c:noMultiLvlLbl val="1"/>
      </c:catAx>
      <c:valAx>
        <c:axId val="37059035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05923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[Macro_2016T_charts.xlsm]DQ22_1!$D$2:$D$6</c:f>
              <c:numCache>
                <c:formatCode>General</c:formatCode>
                <c:ptCount val="5"/>
                <c:pt idx="0">
                  <c:v>54.5</c:v>
                </c:pt>
                <c:pt idx="1">
                  <c:v>52.4</c:v>
                </c:pt>
                <c:pt idx="2">
                  <c:v>38.9</c:v>
                </c:pt>
                <c:pt idx="3">
                  <c:v>42.2</c:v>
                </c:pt>
                <c:pt idx="4">
                  <c:v>50.5</c:v>
                </c:pt>
              </c:numCache>
            </c:numRef>
          </c:val>
        </c:ser>
        <c:ser>
          <c:idx val="1"/>
          <c:order val="1"/>
          <c:tx>
            <c:strRef>
              <c:f>[Macro_2016T_charts.xlsm]DQ22_1!$E$1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[Macro_2016T_charts.xlsm]DQ22_1!$E$2:$E$6</c:f>
              <c:numCache>
                <c:formatCode>General</c:formatCode>
                <c:ptCount val="5"/>
                <c:pt idx="0">
                  <c:v>58.2</c:v>
                </c:pt>
                <c:pt idx="1">
                  <c:v>51.4</c:v>
                </c:pt>
                <c:pt idx="2">
                  <c:v>24.1</c:v>
                </c:pt>
                <c:pt idx="3">
                  <c:v>29.5</c:v>
                </c:pt>
                <c:pt idx="4">
                  <c:v>46.5</c:v>
                </c:pt>
              </c:numCache>
            </c:numRef>
          </c:val>
        </c:ser>
        <c:ser>
          <c:idx val="2"/>
          <c:order val="2"/>
          <c:tx>
            <c:strRef>
              <c:f>[Macro_2016T_charts.xlsm]DQ22_1!$F$1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[Macro_2016T_charts.xlsm]DQ22_1!$F$2:$F$6</c:f>
              <c:numCache>
                <c:formatCode>General</c:formatCode>
                <c:ptCount val="5"/>
                <c:pt idx="0">
                  <c:v>54</c:v>
                </c:pt>
                <c:pt idx="1">
                  <c:v>50.6</c:v>
                </c:pt>
                <c:pt idx="2">
                  <c:v>41.7</c:v>
                </c:pt>
                <c:pt idx="3">
                  <c:v>44.3</c:v>
                </c:pt>
                <c:pt idx="4">
                  <c:v>51.2</c:v>
                </c:pt>
              </c:numCache>
            </c:numRef>
          </c:val>
        </c:ser>
        <c:ser>
          <c:idx val="3"/>
          <c:order val="3"/>
          <c:tx>
            <c:strRef>
              <c:f>[Macro_2016T_charts.xlsm]DQ22_1!$G$1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[Macro_2016T_charts.xlsm]DQ22_1!$G$2:$G$6</c:f>
              <c:numCache>
                <c:formatCode>General</c:formatCode>
                <c:ptCount val="5"/>
                <c:pt idx="0">
                  <c:v>53.7</c:v>
                </c:pt>
                <c:pt idx="1">
                  <c:v>55.3</c:v>
                </c:pt>
                <c:pt idx="2">
                  <c:v>40.700000000000003</c:v>
                </c:pt>
                <c:pt idx="3">
                  <c:v>44.3</c:v>
                </c:pt>
                <c:pt idx="4">
                  <c:v>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44904"/>
        <c:axId val="475045296"/>
      </c:barChart>
      <c:catAx>
        <c:axId val="4750449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45296"/>
        <c:crosses val="autoZero"/>
        <c:auto val="1"/>
        <c:lblAlgn val="ctr"/>
        <c:lblOffset val="100"/>
        <c:tickLblSkip val="1"/>
        <c:noMultiLvlLbl val="1"/>
      </c:catAx>
      <c:valAx>
        <c:axId val="47504529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44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[Macro_2016T_charts.xlsm]DQ22_2!$D$2:$D$5</c:f>
              <c:numCache>
                <c:formatCode>General</c:formatCode>
                <c:ptCount val="4"/>
                <c:pt idx="0">
                  <c:v>57.8</c:v>
                </c:pt>
                <c:pt idx="1">
                  <c:v>48.8</c:v>
                </c:pt>
                <c:pt idx="2">
                  <c:v>62.6</c:v>
                </c:pt>
                <c:pt idx="3">
                  <c:v>59.2</c:v>
                </c:pt>
              </c:numCache>
            </c:numRef>
          </c:val>
        </c:ser>
        <c:ser>
          <c:idx val="1"/>
          <c:order val="1"/>
          <c:tx>
            <c:strRef>
              <c:f>[Macro_2016T_charts.xlsm]DQ22_2!$E$1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[Macro_2016T_charts.xlsm]DQ22_2!$E$2:$E$5</c:f>
              <c:numCache>
                <c:formatCode>General</c:formatCode>
                <c:ptCount val="4"/>
                <c:pt idx="0">
                  <c:v>55.5</c:v>
                </c:pt>
                <c:pt idx="1">
                  <c:v>51.2</c:v>
                </c:pt>
                <c:pt idx="2">
                  <c:v>65.099999999999994</c:v>
                </c:pt>
                <c:pt idx="3">
                  <c:v>50</c:v>
                </c:pt>
              </c:numCache>
            </c:numRef>
          </c:val>
        </c:ser>
        <c:ser>
          <c:idx val="2"/>
          <c:order val="2"/>
          <c:tx>
            <c:strRef>
              <c:f>[Macro_2016T_charts.xlsm]DQ22_2!$F$1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[Macro_2016T_charts.xlsm]DQ22_2!$F$2:$F$5</c:f>
              <c:numCache>
                <c:formatCode>General</c:formatCode>
                <c:ptCount val="4"/>
                <c:pt idx="0">
                  <c:v>60.8</c:v>
                </c:pt>
                <c:pt idx="1">
                  <c:v>49.3</c:v>
                </c:pt>
                <c:pt idx="2">
                  <c:v>64.5</c:v>
                </c:pt>
                <c:pt idx="3">
                  <c:v>60.5</c:v>
                </c:pt>
              </c:numCache>
            </c:numRef>
          </c:val>
        </c:ser>
        <c:ser>
          <c:idx val="3"/>
          <c:order val="3"/>
          <c:tx>
            <c:strRef>
              <c:f>[Macro_2016T_charts.xlsm]DQ22_2!$G$1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[Macro_2016T_charts.xlsm]DQ22_2!$B$2:$C$5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[Macro_2016T_charts.xlsm]DQ22_2!$G$2:$G$5</c:f>
              <c:numCache>
                <c:formatCode>General</c:formatCode>
                <c:ptCount val="4"/>
                <c:pt idx="0">
                  <c:v>54.6</c:v>
                </c:pt>
                <c:pt idx="1">
                  <c:v>47.3</c:v>
                </c:pt>
                <c:pt idx="2">
                  <c:v>59.3</c:v>
                </c:pt>
                <c:pt idx="3">
                  <c:v>60.9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046080"/>
        <c:axId val="475046472"/>
      </c:barChart>
      <c:catAx>
        <c:axId val="47504608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046472"/>
        <c:crosses val="autoZero"/>
        <c:auto val="1"/>
        <c:lblAlgn val="ctr"/>
        <c:lblOffset val="100"/>
        <c:tickLblSkip val="1"/>
        <c:noMultiLvlLbl val="1"/>
      </c:catAx>
      <c:valAx>
        <c:axId val="47504647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0460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[Macro_2016T_charts.xlsm]DQ23_1!$D$1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[Macro_2016T_charts.xlsm]DQ23_1!$D$2:$D$5</c:f>
              <c:numCache>
                <c:formatCode>General</c:formatCode>
                <c:ptCount val="4"/>
                <c:pt idx="0">
                  <c:v>63.2</c:v>
                </c:pt>
                <c:pt idx="1">
                  <c:v>52.5</c:v>
                </c:pt>
                <c:pt idx="2">
                  <c:v>56.2</c:v>
                </c:pt>
                <c:pt idx="3">
                  <c:v>51.5</c:v>
                </c:pt>
              </c:numCache>
            </c:numRef>
          </c:val>
        </c:ser>
        <c:ser>
          <c:idx val="1"/>
          <c:order val="1"/>
          <c:tx>
            <c:strRef>
              <c:f>[Macro_2016T_charts.xlsm]DQ23_1!$E$1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[Macro_2016T_charts.xlsm]DQ23_1!$E$2:$E$5</c:f>
              <c:numCache>
                <c:formatCode>General</c:formatCode>
                <c:ptCount val="4"/>
                <c:pt idx="0">
                  <c:v>58.8</c:v>
                </c:pt>
                <c:pt idx="1">
                  <c:v>58.8</c:v>
                </c:pt>
                <c:pt idx="2">
                  <c:v>55.4</c:v>
                </c:pt>
                <c:pt idx="3">
                  <c:v>43.8</c:v>
                </c:pt>
              </c:numCache>
            </c:numRef>
          </c:val>
        </c:ser>
        <c:ser>
          <c:idx val="2"/>
          <c:order val="2"/>
          <c:tx>
            <c:strRef>
              <c:f>[Macro_2016T_charts.xlsm]DQ23_1!$F$1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[Macro_2016T_charts.xlsm]DQ23_1!$F$2:$F$5</c:f>
              <c:numCache>
                <c:formatCode>General</c:formatCode>
                <c:ptCount val="4"/>
                <c:pt idx="0">
                  <c:v>64.2</c:v>
                </c:pt>
                <c:pt idx="1">
                  <c:v>48.2</c:v>
                </c:pt>
                <c:pt idx="2">
                  <c:v>58.6</c:v>
                </c:pt>
                <c:pt idx="3">
                  <c:v>55.2</c:v>
                </c:pt>
              </c:numCache>
            </c:numRef>
          </c:val>
        </c:ser>
        <c:ser>
          <c:idx val="3"/>
          <c:order val="3"/>
          <c:tx>
            <c:strRef>
              <c:f>[Macro_2016T_charts.xlsm]DQ23_1!$G$1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[Macro_2016T_charts.xlsm]DQ23_1!$G$2:$G$5</c:f>
              <c:numCache>
                <c:formatCode>General</c:formatCode>
                <c:ptCount val="4"/>
                <c:pt idx="0">
                  <c:v>63.6</c:v>
                </c:pt>
                <c:pt idx="1">
                  <c:v>55.9</c:v>
                </c:pt>
                <c:pt idx="2">
                  <c:v>53.4</c:v>
                </c:pt>
                <c:pt idx="3">
                  <c:v>49.5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957056"/>
        <c:axId val="475957448"/>
      </c:barChart>
      <c:catAx>
        <c:axId val="47595705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957448"/>
        <c:crosses val="autoZero"/>
        <c:auto val="1"/>
        <c:lblAlgn val="ctr"/>
        <c:lblOffset val="100"/>
        <c:tickLblSkip val="1"/>
        <c:noMultiLvlLbl val="1"/>
      </c:catAx>
      <c:valAx>
        <c:axId val="47595744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9570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[Macro_2016T_charts.xlsm]DQ23_2!$D$1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[Macro_2016T_charts.xlsm]DQ23_2!$D$2:$D$4</c:f>
              <c:numCache>
                <c:formatCode>General</c:formatCode>
                <c:ptCount val="3"/>
                <c:pt idx="0">
                  <c:v>56.9</c:v>
                </c:pt>
                <c:pt idx="1">
                  <c:v>54</c:v>
                </c:pt>
                <c:pt idx="2">
                  <c:v>56.2</c:v>
                </c:pt>
              </c:numCache>
            </c:numRef>
          </c:val>
        </c:ser>
        <c:ser>
          <c:idx val="1"/>
          <c:order val="1"/>
          <c:tx>
            <c:strRef>
              <c:f>[Macro_2016T_charts.xlsm]DQ23_2!$E$1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[Macro_2016T_charts.xlsm]DQ23_2!$E$2:$E$4</c:f>
              <c:numCache>
                <c:formatCode>General</c:formatCode>
                <c:ptCount val="3"/>
                <c:pt idx="0">
                  <c:v>46.5</c:v>
                </c:pt>
                <c:pt idx="1">
                  <c:v>55.4</c:v>
                </c:pt>
                <c:pt idx="2">
                  <c:v>52.7</c:v>
                </c:pt>
              </c:numCache>
            </c:numRef>
          </c:val>
        </c:ser>
        <c:ser>
          <c:idx val="2"/>
          <c:order val="2"/>
          <c:tx>
            <c:strRef>
              <c:f>[Macro_2016T_charts.xlsm]DQ23_2!$F$1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[Macro_2016T_charts.xlsm]DQ23_2!$F$2:$F$4</c:f>
              <c:numCache>
                <c:formatCode>General</c:formatCode>
                <c:ptCount val="3"/>
                <c:pt idx="0">
                  <c:v>59.5</c:v>
                </c:pt>
                <c:pt idx="1">
                  <c:v>51.6</c:v>
                </c:pt>
                <c:pt idx="2">
                  <c:v>54.5</c:v>
                </c:pt>
              </c:numCache>
            </c:numRef>
          </c:val>
        </c:ser>
        <c:ser>
          <c:idx val="3"/>
          <c:order val="3"/>
          <c:tx>
            <c:strRef>
              <c:f>[Macro_2016T_charts.xlsm]DQ23_2!$G$1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[Macro_2016T_charts.xlsm]DQ23_2!$B$2:$C$4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[Macro_2016T_charts.xlsm]DQ23_2!$G$2:$G$4</c:f>
              <c:numCache>
                <c:formatCode>General</c:formatCode>
                <c:ptCount val="3"/>
                <c:pt idx="0">
                  <c:v>57.3</c:v>
                </c:pt>
                <c:pt idx="1">
                  <c:v>56.7</c:v>
                </c:pt>
                <c:pt idx="2">
                  <c:v>59.8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958232"/>
        <c:axId val="475958624"/>
      </c:barChart>
      <c:catAx>
        <c:axId val="47595823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958624"/>
        <c:crosses val="autoZero"/>
        <c:auto val="1"/>
        <c:lblAlgn val="ctr"/>
        <c:lblOffset val="100"/>
        <c:tickLblSkip val="1"/>
        <c:noMultiLvlLbl val="1"/>
      </c:catAx>
      <c:valAx>
        <c:axId val="47595862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958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[Macro_2016T_charts.xlsm]DQ24_1!$D$2:$D$6</c:f>
              <c:numCache>
                <c:formatCode>General</c:formatCode>
                <c:ptCount val="5"/>
                <c:pt idx="0">
                  <c:v>2.1</c:v>
                </c:pt>
                <c:pt idx="1">
                  <c:v>3.8</c:v>
                </c:pt>
                <c:pt idx="2">
                  <c:v>14.4</c:v>
                </c:pt>
                <c:pt idx="3">
                  <c:v>5.9</c:v>
                </c:pt>
                <c:pt idx="4">
                  <c:v>64.900000000000006</c:v>
                </c:pt>
              </c:numCache>
            </c:numRef>
          </c:val>
        </c:ser>
        <c:ser>
          <c:idx val="1"/>
          <c:order val="1"/>
          <c:tx>
            <c:strRef>
              <c:f>[Macro_2016T_charts.xlsm]DQ24_1!$E$1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[Macro_2016T_charts.xlsm]DQ24_1!$E$2:$E$6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8.0000000000000004E-4</c:v>
                </c:pt>
                <c:pt idx="2">
                  <c:v>15.1</c:v>
                </c:pt>
                <c:pt idx="3">
                  <c:v>6.2</c:v>
                </c:pt>
                <c:pt idx="4">
                  <c:v>73.3</c:v>
                </c:pt>
              </c:numCache>
            </c:numRef>
          </c:val>
        </c:ser>
        <c:ser>
          <c:idx val="2"/>
          <c:order val="2"/>
          <c:tx>
            <c:strRef>
              <c:f>[Macro_2016T_charts.xlsm]DQ24_1!$F$1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[Macro_2016T_charts.xlsm]DQ24_1!$F$2:$F$6</c:f>
              <c:numCache>
                <c:formatCode>General</c:formatCode>
                <c:ptCount val="5"/>
                <c:pt idx="0">
                  <c:v>3.6</c:v>
                </c:pt>
                <c:pt idx="1">
                  <c:v>5.4</c:v>
                </c:pt>
                <c:pt idx="2">
                  <c:v>15.2</c:v>
                </c:pt>
                <c:pt idx="3">
                  <c:v>7.3</c:v>
                </c:pt>
                <c:pt idx="4">
                  <c:v>60.2</c:v>
                </c:pt>
              </c:numCache>
            </c:numRef>
          </c:val>
        </c:ser>
        <c:ser>
          <c:idx val="3"/>
          <c:order val="3"/>
          <c:tx>
            <c:strRef>
              <c:f>[Macro_2016T_charts.xlsm]DQ24_1!$G$1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[Macro_2016T_charts.xlsm]DQ24_1!$G$2:$G$6</c:f>
              <c:numCache>
                <c:formatCode>General</c:formatCode>
                <c:ptCount val="5"/>
                <c:pt idx="0">
                  <c:v>1</c:v>
                </c:pt>
                <c:pt idx="1">
                  <c:v>3.1</c:v>
                </c:pt>
                <c:pt idx="2">
                  <c:v>13</c:v>
                </c:pt>
                <c:pt idx="3">
                  <c:v>3.9</c:v>
                </c:pt>
                <c:pt idx="4">
                  <c:v>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959408"/>
        <c:axId val="475959800"/>
      </c:barChart>
      <c:catAx>
        <c:axId val="4759594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959800"/>
        <c:crosses val="autoZero"/>
        <c:auto val="1"/>
        <c:lblAlgn val="ctr"/>
        <c:lblOffset val="100"/>
        <c:tickLblSkip val="1"/>
        <c:noMultiLvlLbl val="1"/>
      </c:catAx>
      <c:valAx>
        <c:axId val="4759598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9594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[Macro_2016T_charts.xlsm]DQ24_2!$D$1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[Macro_2016T_charts.xlsm]DQ24_2!$D$2:$D$6</c:f>
              <c:numCache>
                <c:formatCode>General</c:formatCode>
                <c:ptCount val="5"/>
                <c:pt idx="0">
                  <c:v>0.4</c:v>
                </c:pt>
                <c:pt idx="1">
                  <c:v>0.8</c:v>
                </c:pt>
                <c:pt idx="2">
                  <c:v>2.8</c:v>
                </c:pt>
                <c:pt idx="3">
                  <c:v>2</c:v>
                </c:pt>
                <c:pt idx="4">
                  <c:v>8.0000000000000004E-4</c:v>
                </c:pt>
              </c:numCache>
            </c:numRef>
          </c:val>
        </c:ser>
        <c:ser>
          <c:idx val="1"/>
          <c:order val="1"/>
          <c:tx>
            <c:strRef>
              <c:f>[Macro_2016T_charts.xlsm]DQ24_2!$E$1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[Macro_2016T_charts.xlsm]DQ24_2!$E$2:$E$6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8.0000000000000004E-4</c:v>
                </c:pt>
                <c:pt idx="2">
                  <c:v>2.7</c:v>
                </c:pt>
                <c:pt idx="3">
                  <c:v>8.0000000000000004E-4</c:v>
                </c:pt>
                <c:pt idx="4">
                  <c:v>8.0000000000000004E-4</c:v>
                </c:pt>
              </c:numCache>
            </c:numRef>
          </c:val>
        </c:ser>
        <c:ser>
          <c:idx val="2"/>
          <c:order val="2"/>
          <c:tx>
            <c:strRef>
              <c:f>[Macro_2016T_charts.xlsm]DQ24_2!$F$1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[Macro_2016T_charts.xlsm]DQ24_2!$F$2:$F$6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0.9</c:v>
                </c:pt>
                <c:pt idx="2">
                  <c:v>1.9</c:v>
                </c:pt>
                <c:pt idx="3">
                  <c:v>1.8</c:v>
                </c:pt>
                <c:pt idx="4">
                  <c:v>8.0000000000000004E-4</c:v>
                </c:pt>
              </c:numCache>
            </c:numRef>
          </c:val>
        </c:ser>
        <c:ser>
          <c:idx val="3"/>
          <c:order val="3"/>
          <c:tx>
            <c:strRef>
              <c:f>[Macro_2016T_charts.xlsm]DQ24_2!$G$1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[Macro_2016T_charts.xlsm]DQ24_2!$G$2:$G$6</c:f>
              <c:numCache>
                <c:formatCode>General</c:formatCode>
                <c:ptCount val="5"/>
                <c:pt idx="0">
                  <c:v>1.1000000000000001</c:v>
                </c:pt>
                <c:pt idx="1">
                  <c:v>1</c:v>
                </c:pt>
                <c:pt idx="2">
                  <c:v>4.2</c:v>
                </c:pt>
                <c:pt idx="3">
                  <c:v>2.9</c:v>
                </c:pt>
                <c:pt idx="4">
                  <c:v>8.0000000000000004E-4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692464"/>
        <c:axId val="475692856"/>
      </c:barChart>
      <c:catAx>
        <c:axId val="47569246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692856"/>
        <c:crosses val="autoZero"/>
        <c:auto val="1"/>
        <c:lblAlgn val="ctr"/>
        <c:lblOffset val="100"/>
        <c:tickLblSkip val="1"/>
        <c:noMultiLvlLbl val="1"/>
      </c:catAx>
      <c:valAx>
        <c:axId val="475692856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692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[Macro_2016T_charts.xlsm]DQ24_3!$D$1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[Macro_2016T_charts.xlsm]DQ24_3!$D$2:$D$3</c:f>
              <c:numCache>
                <c:formatCode>General</c:formatCode>
                <c:ptCount val="2"/>
                <c:pt idx="0">
                  <c:v>2.9</c:v>
                </c:pt>
                <c:pt idx="1">
                  <c:v>8.0000000000000004E-4</c:v>
                </c:pt>
              </c:numCache>
            </c:numRef>
          </c:val>
        </c:ser>
        <c:ser>
          <c:idx val="1"/>
          <c:order val="1"/>
          <c:tx>
            <c:strRef>
              <c:f>[Macro_2016T_charts.xlsm]DQ24_3!$E$1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[Macro_2016T_charts.xlsm]DQ24_3!$E$2:$E$3</c:f>
              <c:numCache>
                <c:formatCode>General</c:formatCode>
                <c:ptCount val="2"/>
                <c:pt idx="0">
                  <c:v>2.7</c:v>
                </c:pt>
                <c:pt idx="1">
                  <c:v>8.0000000000000004E-4</c:v>
                </c:pt>
              </c:numCache>
            </c:numRef>
          </c:val>
        </c:ser>
        <c:ser>
          <c:idx val="2"/>
          <c:order val="2"/>
          <c:tx>
            <c:strRef>
              <c:f>[Macro_2016T_charts.xlsm]DQ24_3!$F$1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[Macro_2016T_charts.xlsm]DQ24_3!$F$2:$F$3</c:f>
              <c:numCache>
                <c:formatCode>General</c:formatCode>
                <c:ptCount val="2"/>
                <c:pt idx="0">
                  <c:v>3.7</c:v>
                </c:pt>
                <c:pt idx="1">
                  <c:v>8.0000000000000004E-4</c:v>
                </c:pt>
              </c:numCache>
            </c:numRef>
          </c:val>
        </c:ser>
        <c:ser>
          <c:idx val="3"/>
          <c:order val="3"/>
          <c:tx>
            <c:strRef>
              <c:f>[Macro_2016T_charts.xlsm]DQ24_3!$G$1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[Macro_2016T_charts.xlsm]DQ24_3!$B$2:$C$3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[Macro_2016T_charts.xlsm]DQ24_3!$G$2:$G$3</c:f>
              <c:numCache>
                <c:formatCode>General</c:formatCode>
                <c:ptCount val="2"/>
                <c:pt idx="0">
                  <c:v>1.8</c:v>
                </c:pt>
                <c:pt idx="1">
                  <c:v>8.0000000000000004E-4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693640"/>
        <c:axId val="475694032"/>
      </c:barChart>
      <c:catAx>
        <c:axId val="47569364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694032"/>
        <c:crosses val="autoZero"/>
        <c:auto val="1"/>
        <c:lblAlgn val="ctr"/>
        <c:lblOffset val="100"/>
        <c:tickLblSkip val="1"/>
        <c:noMultiLvlLbl val="1"/>
      </c:catAx>
      <c:valAx>
        <c:axId val="47569403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6936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[Macro_2016T_charts.xlsm]DQ25_1!$D$2</c:f>
              <c:numCache>
                <c:formatCode>General</c:formatCode>
                <c:ptCount val="1"/>
                <c:pt idx="0">
                  <c:v>89.7</c:v>
                </c:pt>
              </c:numCache>
            </c:numRef>
          </c:val>
        </c:ser>
        <c:ser>
          <c:idx val="1"/>
          <c:order val="1"/>
          <c:tx>
            <c:v>Junior/Senior High Schools</c:v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[Macro_2016T_charts.xlsm]DQ25_1!$E$2</c:f>
              <c:numCache>
                <c:formatCode>General</c:formatCode>
                <c:ptCount val="1"/>
                <c:pt idx="0">
                  <c:v>94.6</c:v>
                </c:pt>
              </c:numCache>
            </c:numRef>
          </c:val>
        </c:ser>
        <c:ser>
          <c:idx val="2"/>
          <c:order val="2"/>
          <c:tx>
            <c:v>Middle Schools</c:v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[Macro_2016T_charts.xlsm]DQ25_1!$F$2</c:f>
              <c:numCache>
                <c:formatCode>General</c:formatCode>
                <c:ptCount val="1"/>
                <c:pt idx="0">
                  <c:v>88.8</c:v>
                </c:pt>
              </c:numCache>
            </c:numRef>
          </c:val>
        </c:ser>
        <c:ser>
          <c:idx val="3"/>
          <c:order val="3"/>
          <c:tx>
            <c:v>High Schools</c:v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[Macro_2016T_charts.xlsm]DQ25_1!$G$2</c:f>
              <c:numCache>
                <c:formatCode>General</c:formatCode>
                <c:ptCount val="1"/>
                <c:pt idx="0">
                  <c:v>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694816"/>
        <c:axId val="475695208"/>
      </c:barChart>
      <c:catAx>
        <c:axId val="475694816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695208"/>
        <c:crosses val="autoZero"/>
        <c:auto val="1"/>
        <c:lblAlgn val="ctr"/>
        <c:lblOffset val="100"/>
        <c:tickLblSkip val="1"/>
        <c:noMultiLvlLbl val="1"/>
      </c:catAx>
      <c:valAx>
        <c:axId val="4756952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6948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[Macro_2016T_charts.xlsm]DQ26_1!$D$1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[Macro_2016T_charts.xlsm]DQ26_1!$D$2:$D$6</c:f>
              <c:numCache>
                <c:formatCode>General</c:formatCode>
                <c:ptCount val="5"/>
                <c:pt idx="0">
                  <c:v>47.9</c:v>
                </c:pt>
                <c:pt idx="1">
                  <c:v>11.6</c:v>
                </c:pt>
                <c:pt idx="2">
                  <c:v>14.1</c:v>
                </c:pt>
                <c:pt idx="3">
                  <c:v>17.600000000000001</c:v>
                </c:pt>
                <c:pt idx="4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[Macro_2016T_charts.xlsm]DQ26_1!$E$1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[Macro_2016T_charts.xlsm]DQ26_1!$E$2:$E$6</c:f>
              <c:numCache>
                <c:formatCode>General</c:formatCode>
                <c:ptCount val="5"/>
                <c:pt idx="0">
                  <c:v>52.6</c:v>
                </c:pt>
                <c:pt idx="1">
                  <c:v>6.2</c:v>
                </c:pt>
                <c:pt idx="2">
                  <c:v>21.3</c:v>
                </c:pt>
                <c:pt idx="3">
                  <c:v>14.4</c:v>
                </c:pt>
                <c:pt idx="4">
                  <c:v>5.5</c:v>
                </c:pt>
              </c:numCache>
            </c:numRef>
          </c:val>
        </c:ser>
        <c:ser>
          <c:idx val="2"/>
          <c:order val="2"/>
          <c:tx>
            <c:strRef>
              <c:f>[Macro_2016T_charts.xlsm]DQ26_1!$F$1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[Macro_2016T_charts.xlsm]DQ26_1!$F$2:$F$6</c:f>
              <c:numCache>
                <c:formatCode>General</c:formatCode>
                <c:ptCount val="5"/>
                <c:pt idx="0">
                  <c:v>45</c:v>
                </c:pt>
                <c:pt idx="1">
                  <c:v>14.2</c:v>
                </c:pt>
                <c:pt idx="2">
                  <c:v>13.7</c:v>
                </c:pt>
                <c:pt idx="3">
                  <c:v>17.7</c:v>
                </c:pt>
                <c:pt idx="4">
                  <c:v>9.5</c:v>
                </c:pt>
              </c:numCache>
            </c:numRef>
          </c:val>
        </c:ser>
        <c:ser>
          <c:idx val="3"/>
          <c:order val="3"/>
          <c:tx>
            <c:strRef>
              <c:f>[Macro_2016T_charts.xlsm]DQ26_1!$G$1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[Macro_2016T_charts.xlsm]DQ26_1!$B$2:$C$6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[Macro_2016T_charts.xlsm]DQ26_1!$G$2:$G$6</c:f>
              <c:numCache>
                <c:formatCode>General</c:formatCode>
                <c:ptCount val="5"/>
                <c:pt idx="0">
                  <c:v>50.1</c:v>
                </c:pt>
                <c:pt idx="1">
                  <c:v>10.199999999999999</c:v>
                </c:pt>
                <c:pt idx="2">
                  <c:v>11.8</c:v>
                </c:pt>
                <c:pt idx="3">
                  <c:v>18.7</c:v>
                </c:pt>
                <c:pt idx="4">
                  <c:v>9.1999999999999993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475695992"/>
        <c:axId val="475696384"/>
      </c:barChart>
      <c:catAx>
        <c:axId val="4756959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475696384"/>
        <c:crosses val="autoZero"/>
        <c:auto val="1"/>
        <c:lblAlgn val="ctr"/>
        <c:lblOffset val="100"/>
        <c:tickLblSkip val="1"/>
        <c:noMultiLvlLbl val="1"/>
      </c:catAx>
      <c:valAx>
        <c:axId val="475696384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4756959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DQ05_1!$D$1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DQ05_1!$D$2:$D$5</c:f>
              <c:numCache>
                <c:formatCode>General</c:formatCode>
                <c:ptCount val="4"/>
                <c:pt idx="0">
                  <c:v>93.4</c:v>
                </c:pt>
                <c:pt idx="1">
                  <c:v>91.2</c:v>
                </c:pt>
                <c:pt idx="2">
                  <c:v>93</c:v>
                </c:pt>
                <c:pt idx="3">
                  <c:v>92.9</c:v>
                </c:pt>
              </c:numCache>
            </c:numRef>
          </c:val>
        </c:ser>
        <c:ser>
          <c:idx val="1"/>
          <c:order val="1"/>
          <c:tx>
            <c:strRef>
              <c:f>DQ05_1!$E$1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DQ05_1!$E$2:$E$5</c:f>
              <c:numCache>
                <c:formatCode>General</c:formatCode>
                <c:ptCount val="4"/>
                <c:pt idx="0">
                  <c:v>94.2</c:v>
                </c:pt>
                <c:pt idx="1">
                  <c:v>94.2</c:v>
                </c:pt>
                <c:pt idx="2">
                  <c:v>94.2</c:v>
                </c:pt>
                <c:pt idx="3">
                  <c:v>94.2</c:v>
                </c:pt>
              </c:numCache>
            </c:numRef>
          </c:val>
        </c:ser>
        <c:ser>
          <c:idx val="2"/>
          <c:order val="2"/>
          <c:tx>
            <c:strRef>
              <c:f>DQ05_1!$F$1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DQ05_1!$F$2:$F$5</c:f>
              <c:numCache>
                <c:formatCode>General</c:formatCode>
                <c:ptCount val="4"/>
                <c:pt idx="0">
                  <c:v>89.5</c:v>
                </c:pt>
                <c:pt idx="1">
                  <c:v>85.8</c:v>
                </c:pt>
                <c:pt idx="2">
                  <c:v>89.5</c:v>
                </c:pt>
                <c:pt idx="3">
                  <c:v>88.6</c:v>
                </c:pt>
              </c:numCache>
            </c:numRef>
          </c:val>
        </c:ser>
        <c:ser>
          <c:idx val="3"/>
          <c:order val="3"/>
          <c:tx>
            <c:strRef>
              <c:f>DQ05_1!$G$1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DQ05_1!$G$2:$G$5</c:f>
              <c:numCache>
                <c:formatCode>General</c:formatCode>
                <c:ptCount val="4"/>
                <c:pt idx="0">
                  <c:v>98.1</c:v>
                </c:pt>
                <c:pt idx="1">
                  <c:v>97.1</c:v>
                </c:pt>
                <c:pt idx="2">
                  <c:v>97.1</c:v>
                </c:pt>
                <c:pt idx="3">
                  <c:v>98.1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145224"/>
        <c:axId val="371144832"/>
      </c:barChart>
      <c:catAx>
        <c:axId val="37114522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144832"/>
        <c:crosses val="autoZero"/>
        <c:auto val="1"/>
        <c:lblAlgn val="ctr"/>
        <c:lblOffset val="100"/>
        <c:tickLblSkip val="1"/>
        <c:noMultiLvlLbl val="1"/>
      </c:catAx>
      <c:valAx>
        <c:axId val="371144832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145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DQ05_2!$D$1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DQ05_2!$D$2:$D$5</c:f>
              <c:numCache>
                <c:formatCode>General</c:formatCode>
                <c:ptCount val="4"/>
                <c:pt idx="0">
                  <c:v>92.7</c:v>
                </c:pt>
                <c:pt idx="1">
                  <c:v>93.4</c:v>
                </c:pt>
                <c:pt idx="2">
                  <c:v>93.5</c:v>
                </c:pt>
                <c:pt idx="3">
                  <c:v>93.5</c:v>
                </c:pt>
              </c:numCache>
            </c:numRef>
          </c:val>
        </c:ser>
        <c:ser>
          <c:idx val="1"/>
          <c:order val="1"/>
          <c:tx>
            <c:strRef>
              <c:f>DQ05_2!$E$1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DQ05_2!$E$2:$E$5</c:f>
              <c:numCache>
                <c:formatCode>General</c:formatCode>
                <c:ptCount val="4"/>
                <c:pt idx="0">
                  <c:v>94.2</c:v>
                </c:pt>
                <c:pt idx="1">
                  <c:v>94.2</c:v>
                </c:pt>
                <c:pt idx="2">
                  <c:v>94.2</c:v>
                </c:pt>
                <c:pt idx="3">
                  <c:v>94.2</c:v>
                </c:pt>
              </c:numCache>
            </c:numRef>
          </c:val>
        </c:ser>
        <c:ser>
          <c:idx val="2"/>
          <c:order val="2"/>
          <c:tx>
            <c:strRef>
              <c:f>DQ05_2!$F$1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DQ05_2!$F$2:$F$5</c:f>
              <c:numCache>
                <c:formatCode>General</c:formatCode>
                <c:ptCount val="4"/>
                <c:pt idx="0">
                  <c:v>88.8</c:v>
                </c:pt>
                <c:pt idx="1">
                  <c:v>89.5</c:v>
                </c:pt>
                <c:pt idx="2">
                  <c:v>90.5</c:v>
                </c:pt>
                <c:pt idx="3">
                  <c:v>90.5</c:v>
                </c:pt>
              </c:numCache>
            </c:numRef>
          </c:val>
        </c:ser>
        <c:ser>
          <c:idx val="3"/>
          <c:order val="3"/>
          <c:tx>
            <c:strRef>
              <c:f>DQ05_2!$G$1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DQ05_2!$G$2:$G$5</c:f>
              <c:numCache>
                <c:formatCode>General</c:formatCode>
                <c:ptCount val="4"/>
                <c:pt idx="0">
                  <c:v>97.1</c:v>
                </c:pt>
                <c:pt idx="1">
                  <c:v>98.1</c:v>
                </c:pt>
                <c:pt idx="2">
                  <c:v>97.1</c:v>
                </c:pt>
                <c:pt idx="3">
                  <c:v>97.1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144048"/>
        <c:axId val="371146400"/>
      </c:barChart>
      <c:catAx>
        <c:axId val="3711440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146400"/>
        <c:crosses val="autoZero"/>
        <c:auto val="1"/>
        <c:lblAlgn val="ctr"/>
        <c:lblOffset val="100"/>
        <c:tickLblSkip val="1"/>
        <c:noMultiLvlLbl val="1"/>
      </c:catAx>
      <c:valAx>
        <c:axId val="371146400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1440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898833509266526"/>
          <c:y val="0.14945486663403404"/>
          <c:w val="0.65953309211617339"/>
          <c:h val="0.706881125971782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C25D0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DQ06_1!$D$2:$D$6</c:f>
              <c:numCache>
                <c:formatCode>General</c:formatCode>
                <c:ptCount val="5"/>
                <c:pt idx="0">
                  <c:v>63.5</c:v>
                </c:pt>
                <c:pt idx="1">
                  <c:v>67.2</c:v>
                </c:pt>
                <c:pt idx="2">
                  <c:v>50.3</c:v>
                </c:pt>
                <c:pt idx="3">
                  <c:v>61</c:v>
                </c:pt>
                <c:pt idx="4">
                  <c:v>69.099999999999994</c:v>
                </c:pt>
              </c:numCache>
            </c:numRef>
          </c:val>
        </c:ser>
        <c:ser>
          <c:idx val="1"/>
          <c:order val="1"/>
          <c:tx>
            <c:strRef>
              <c:f>DQ06_1!$E$1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296D3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DQ06_1!$E$2:$E$6</c:f>
              <c:numCache>
                <c:formatCode>General</c:formatCode>
                <c:ptCount val="5"/>
                <c:pt idx="0">
                  <c:v>60.3</c:v>
                </c:pt>
                <c:pt idx="1">
                  <c:v>67.2</c:v>
                </c:pt>
                <c:pt idx="2">
                  <c:v>63.1</c:v>
                </c:pt>
                <c:pt idx="3">
                  <c:v>61.6</c:v>
                </c:pt>
                <c:pt idx="4">
                  <c:v>75.2</c:v>
                </c:pt>
              </c:numCache>
            </c:numRef>
          </c:val>
        </c:ser>
        <c:ser>
          <c:idx val="2"/>
          <c:order val="2"/>
          <c:tx>
            <c:strRef>
              <c:f>DQ06_1!$F$1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05654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DQ06_1!$F$2:$F$6</c:f>
              <c:numCache>
                <c:formatCode>General</c:formatCode>
                <c:ptCount val="5"/>
                <c:pt idx="0">
                  <c:v>64.3</c:v>
                </c:pt>
                <c:pt idx="1">
                  <c:v>68.2</c:v>
                </c:pt>
                <c:pt idx="2">
                  <c:v>44.3</c:v>
                </c:pt>
                <c:pt idx="3">
                  <c:v>55.8</c:v>
                </c:pt>
                <c:pt idx="4">
                  <c:v>65.7</c:v>
                </c:pt>
              </c:numCache>
            </c:numRef>
          </c:val>
        </c:ser>
        <c:ser>
          <c:idx val="3"/>
          <c:order val="3"/>
          <c:tx>
            <c:strRef>
              <c:f>DQ06_1!$G$1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00E315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DQ06_1!$G$2:$G$6</c:f>
              <c:numCache>
                <c:formatCode>General</c:formatCode>
                <c:ptCount val="5"/>
                <c:pt idx="0">
                  <c:v>63.7</c:v>
                </c:pt>
                <c:pt idx="1">
                  <c:v>66.2</c:v>
                </c:pt>
                <c:pt idx="2">
                  <c:v>52.2</c:v>
                </c:pt>
                <c:pt idx="3">
                  <c:v>66.3</c:v>
                </c:pt>
                <c:pt idx="4">
                  <c:v>70.5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371552616"/>
        <c:axId val="371553008"/>
      </c:barChart>
      <c:catAx>
        <c:axId val="37155261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371553008"/>
        <c:crosses val="autoZero"/>
        <c:auto val="1"/>
        <c:lblAlgn val="ctr"/>
        <c:lblOffset val="100"/>
        <c:tickLblSkip val="1"/>
        <c:noMultiLvlLbl val="1"/>
      </c:catAx>
      <c:valAx>
        <c:axId val="37155300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3715526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46952778238433E-2"/>
          <c:y val="0.86643429440541353"/>
          <c:w val="0.93067447443060025"/>
          <c:h val="4.6452188278145713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0 courses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 course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 courses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3 courses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4 or more courses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students take the following number of required health education courses in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 of 68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7.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provide curricula or supplementary materials that include HIV, STD, or pregnancy prevention information that is relevant to lesbian, gay, bisexual, transgender, and questioning youth.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10 of 68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health education instruction is required for students in any of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11 of 68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Chronic disease prevention (e.g., diabetes, obesity prevention)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12 of 68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immunodeficiency virus (HIV)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Infectious disease prevention (e.g., influenza [flu]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13 of 68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Sexually transmitted disease (STD) prevention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14 of 68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Violence prevention (e.g., bullying, fighting, dating violence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15 of 68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tobacco products and the harmful substances they contain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short- and long-term health consequences of tobacco use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social, economic, and cosmetic consequences of tobacco use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the addictive nature of nicotine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Effects of nicotine on the adolescent brain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16 of 68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Effects of tobacco use on athletic performance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Effects of second-hand smoke and benefits of a smoke-free environment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the social influences on tobacco use, including media, family, peers, and culture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reasons why students do and do not use tobacco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Making accurate assessments of how many peers use tobacco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17 of 68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interpersonal communication skills to avoid tobacco use (e.g., refusal skills, assertiveness)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goal-setting and decision-making skills related to not using tobacco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Finding valid information and services related to tobacco-use prevention and cessation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Supporting others who abstain from or want to quit using tobacco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Identifying harmful effects of tobacco use on fetal development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18 of 68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Relationship between using tobacco and alcohol or other drugs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addiction to tobacco use can be treated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school policies and community laws related to the sale and use of tobacco products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tobacco cessation programs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19 of 68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1N.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students take two or more required health education courses in grades 6 through 12.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 of 68</a:t>
          </a: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10N.</a:t>
          </a:r>
        </a:p>
      </cdr:txBody>
    </cdr:sp>
  </cdr:relSizeAnchor>
  <cdr:relSizeAnchor xmlns:cdr="http://schemas.openxmlformats.org/drawingml/2006/chartDrawing">
    <cdr:from>
      <cdr:x>0.05837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505752" y="177800"/>
          <a:ext cx="7927048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19 tobacco-use prevention topics during the current school year.*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10 a through s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20 of 68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HIV and other STDs are transmitted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consequences of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benefits of being sexually abstinent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access valid and reliable health information, products, and services related to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influences of family, peers, media, technology and other factors on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21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Communication and negotiation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Goal-setting and decision-making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Influencing and supporting others to avoid or reduce sexual risk behaviors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Efficacy of condoms, that is, how well condoms work and do not work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condoms consistently and correctly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22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obtain condoms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correctly use a condom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Methods of contraception other than condoms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a condom at the same time as another form of contraception to prevent both STDs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create and sustain healthy and respectful relationships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23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limiting the number of sexual partners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Preventive care (such as screenings and immunizations) that is necessary to maintain reproductive and sexual health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Sexual orientation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Gender roles, gender identity, or gender expression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24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4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HIV and other STDs are transmitted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consequences of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benefits of being sexually abstinent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access valid and reliable health information, products, and services related to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influences of family, peers, media, technology and other factors on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25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Communication and negotiation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Goal-setting and decision-making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Influencing and supporting others to avoid or reduce sexual risk behaviors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Efficacy of condoms, that is, how well condoms work and do not work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condoms consistently and correctly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26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obtain condoms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correctly use a condom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Methods of contraception other than condoms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using a condom at the same time as another form of contraception to prevent both STDs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How to create and sustain healthy and respectful relationships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27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The importance of limiting the number of sexual partners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Preventive care (such as screenings and immunizations) that is necessary to maintain reproductive and sexual health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Sexual orientation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Gender roles, gender identity, or gender expression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28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4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29.xml><?xml version="1.0" encoding="utf-8"?>
<c:userShapes xmlns:c="http://schemas.openxmlformats.org/drawingml/2006/chart">
  <cdr:relSizeAnchor xmlns:cdr="http://schemas.openxmlformats.org/drawingml/2006/chartDrawing">
    <cdr:from>
      <cdr:x>0.01434</cdr:x>
      <cdr:y>0.02828</cdr:y>
    </cdr:from>
    <cdr:to>
      <cdr:x>0.06214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24239" y="177782"/>
          <a:ext cx="414131" cy="507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11N_1.</a:t>
          </a:r>
        </a:p>
      </cdr:txBody>
    </cdr:sp>
  </cdr:relSizeAnchor>
  <cdr:relSizeAnchor xmlns:cdr="http://schemas.openxmlformats.org/drawingml/2006/chartDrawing">
    <cdr:from>
      <cdr:x>0.06445</cdr:x>
      <cdr:y>0.02774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559266" y="174772"/>
          <a:ext cx="7885369" cy="512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19 HIV, STD, and pregnancy prevention topics in any of grades 6, 7, or 8 during the current school year.*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11 a through s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</a:t>
          </a:r>
          <a:r>
            <a:rPr lang="en-US" sz="1000" baseline="0">
              <a:latin typeface="Times New Roman"/>
            </a:rPr>
            <a:t> </a:t>
          </a:r>
          <a:r>
            <a:rPr lang="en-US" sz="1000">
              <a:latin typeface="Times New Roman"/>
            </a:rPr>
            <a:t>29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Sixth grade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Seventh grade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Eighth grade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 required health education course in each of the following grades.*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with students in that grade.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2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0.xml><?xml version="1.0" encoding="utf-8"?>
<c:userShapes xmlns:c="http://schemas.openxmlformats.org/drawingml/2006/chart">
  <cdr:relSizeAnchor xmlns:cdr="http://schemas.openxmlformats.org/drawingml/2006/chartDrawing">
    <cdr:from>
      <cdr:x>0.00956</cdr:x>
      <cdr:y>0.02828</cdr:y>
    </cdr:from>
    <cdr:to>
      <cdr:x>0.05832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82826" y="177782"/>
          <a:ext cx="422436" cy="5078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11N_2.</a:t>
          </a:r>
        </a:p>
      </cdr:txBody>
    </cdr:sp>
  </cdr:relSizeAnchor>
  <cdr:relSizeAnchor xmlns:cdr="http://schemas.openxmlformats.org/drawingml/2006/chartDrawing">
    <cdr:from>
      <cdr:x>0.05841</cdr:x>
      <cdr:y>0.02774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506835" y="174772"/>
          <a:ext cx="7937800" cy="512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19 HIV, STD, and pregnancy prevention topics in any of grades  9, 10, 11, or 12 during the current school year.*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11 a through s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30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6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Comprehend concepts important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Analyze the influence of family, peers, culture, media, technology, and other factors on sexual risk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Access valid information, products, and services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interpersonal communication skills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assessed the ability of students to do each of the following in a required course for students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31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4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decision-making skills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Set personal goals that enhance health, take steps to achieve these goals, and monitor progress in achieving them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Influence and support others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assessed the ability of students to do each of the following in a required course for students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32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2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Comprehend concepts important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Analyze the influence of family, peers, culture, media, technology, and other factors on sexual risk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Access valid information, products, and services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interpersonal communication skills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assessed the ability of students to do each of the following in a required course for students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33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4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Use decision-making skills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Set personal goals that enhance health, take steps to achieve these goals, and monitor progress in achieving them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Influence and support others to avoid or reduce sexual risk behaviors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assessed the ability of students to do each of the following in a required course for students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34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2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3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healthy eating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drinking plenty of water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eating breakfast every day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guidance using the current Dietary Guidelines for Americans (e.g., MyPlate, MyPyramid)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food labels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35 of 68</a:t>
          </a:r>
        </a:p>
      </cdr:txBody>
    </cdr:sp>
  </cdr:relSizeAnchor>
</c:userShapes>
</file>

<file path=ppt/drawings/drawing3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Differentiating between nutritious and non-nutritious beverages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Balancing food intake and physical activity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Eating more fruits, vegetables, and whole grain products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Choosing foods and snacks that are low in solid fat (i.e., saturated and trans fat)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Choosing foods, snacks, and beverages that are low in added sugars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36 of 68</a:t>
          </a:r>
        </a:p>
      </cdr:txBody>
    </cdr:sp>
  </cdr:relSizeAnchor>
</c:userShapes>
</file>

<file path=ppt/drawings/drawing3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Choosing foods and snacks that are low in sodium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Eating a variety of foods that are high in calcium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Eating a variety of foods that are high in iron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safety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Preparing healthy meals and snacks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37 of 68</a:t>
          </a:r>
        </a:p>
      </cdr:txBody>
    </cdr:sp>
  </cdr:relSizeAnchor>
</c:userShapes>
</file>

<file path=ppt/drawings/drawing3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Risks of unhealthy weight control practices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Accepting body size differences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Signs, symptoms, and treatment for eating disorders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Relationship between diet and chronic diseases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body mass index (BMI)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38 of 68</a:t>
          </a:r>
        </a:p>
      </cdr:txBody>
    </cdr:sp>
  </cdr:relSizeAnchor>
</c:userShapes>
</file>

<file path=ppt/drawings/drawing39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13N.</a:t>
          </a:r>
        </a:p>
      </cdr:txBody>
    </cdr:sp>
  </cdr:relSizeAnchor>
  <cdr:relSizeAnchor xmlns:cdr="http://schemas.openxmlformats.org/drawingml/2006/chartDrawing">
    <cdr:from>
      <cdr:x>0.05934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514180" y="177800"/>
          <a:ext cx="7918619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20 nutrition and dietary behavior topics during the current school year.*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13 a through t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39 of 68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Ninth grade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Tenth grade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Eleventh grade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Twelfth grade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 required health education course in each of the following grades.*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with students in that grade.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 of 68</a:t>
          </a:r>
        </a:p>
      </cdr:txBody>
    </cdr:sp>
  </cdr:relSizeAnchor>
  <cdr:relSizeAnchor xmlns:cdr="http://schemas.openxmlformats.org/drawingml/2006/chartDrawing">
    <cdr:from>
      <cdr:x>0.02048</cdr:x>
      <cdr:y>0.95971</cdr:y>
    </cdr:from>
    <cdr:to>
      <cdr:x>0.97889</cdr:x>
      <cdr:y>1</cdr:y>
    </cdr:to>
    <cdr:sp macro="" textlink="">
      <cdr:nvSpPr>
        <cdr:cNvPr id="14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NA = Not available</a:t>
          </a:r>
        </a:p>
      </cdr:txBody>
    </cdr:sp>
  </cdr:relSizeAnchor>
</c:userShapes>
</file>

<file path=ppt/drawings/drawing4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Short-term and long-term benefits of physical activity, including reducing the risks for chronic disease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Mental and social benefits of physical activity</a:t>
          </a:r>
        </a:p>
      </cdr:txBody>
    </cdr:sp>
  </cdr:relSizeAnchor>
  <cdr:relSizeAnchor xmlns:cdr="http://schemas.openxmlformats.org/drawingml/2006/chartDrawing">
    <cdr:from>
      <cdr:x>0.04961</cdr:x>
      <cdr:y>0.40617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29889" y="2554049"/>
          <a:ext cx="268182" cy="9685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0.07879</cdr:x>
      <cdr:y>0.40885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682765" y="2570907"/>
          <a:ext cx="1940891" cy="95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Health-related fitness (i.e., cardiorespiratory endurance, muscular endurance, muscular strength, flexibility, and body composition)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Phases of a workout (i.e., warm-up, workout, cool down)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Recommended amounts and types of moderate, vigorous, muscle-strengthening, and bone-strengthening physical activity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Percentage of schools in which teachers taught each of the following physical activity topics in a required course for students in any of grades 6 through 12 during the current school year.</a:t>
          </a:r>
        </a:p>
        <a:p xmlns:a="http://schemas.openxmlformats.org/drawingml/2006/main">
          <a:r>
            <a:rPr lang="en-US" sz="1000">
              <a:latin typeface="Times New Roman"/>
            </a:rPr>
            <a:t>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40 of 68</a:t>
          </a:r>
        </a:p>
      </cdr:txBody>
    </cdr:sp>
  </cdr:relSizeAnchor>
</c:userShapes>
</file>

<file path=ppt/drawings/drawing4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Decreasing sedentary activities (e.g., television viewing, using video games)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Preventing injury during physical activity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Weather-related safety (e.g., avoiding heat stroke, hypothermia, and sunburn while physically active)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Dangers of using performance-enhancing drugs (e.g., steroids)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Increasing daily physical activity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pPr eaLnBrk="1" fontAlgn="auto" latinLnBrk="0" hangingPunct="1"/>
          <a:r>
            <a:rPr lang="en-US" sz="1000"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Percentage of schools in which teachers taught each of the following physical activity topics in a required course for students in any of grades 6 through 12 during the current school year.</a:t>
          </a:r>
          <a:endParaRPr lang="en-US" sz="100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41 of 68</a:t>
          </a:r>
        </a:p>
      </cdr:txBody>
    </cdr:sp>
  </cdr:relSizeAnchor>
</c:userShapes>
</file>

<file path=ppt/drawings/drawing4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Incorporating physical activity into daily life (without relying on a structured exercise plan or special equipment)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safety equipment for specific physical activities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Benefits of drinking water before, during, and after physical activity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000">
              <a:effectLst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Percentage of schools in which teachers taught each of the following physical activity topics in a required course for students in any of grades 6 through 12 during the current school year.</a:t>
          </a:r>
          <a:endParaRPr lang="en-US" sz="100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42 of 68</a:t>
          </a:r>
        </a:p>
      </cdr:txBody>
    </cdr:sp>
  </cdr:relSizeAnchor>
</c:userShapes>
</file>

<file path=ppt/drawings/drawing43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14N.</a:t>
          </a:r>
        </a:p>
      </cdr:txBody>
    </cdr:sp>
  </cdr:relSizeAnchor>
  <cdr:relSizeAnchor xmlns:cdr="http://schemas.openxmlformats.org/drawingml/2006/chartDrawing">
    <cdr:from>
      <cdr:x>0.05739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97322" y="177800"/>
          <a:ext cx="7935477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taught all 13 physical activity topics during the current school year.*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*Responses to question 14 a through m all are "yes."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43 of 68</a:t>
          </a:r>
        </a:p>
      </cdr:txBody>
    </cdr:sp>
  </cdr:relSizeAnchor>
</c:userShapes>
</file>

<file path=ppt/drawings/drawing4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education staff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services staff (e.g., nurses)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Mental health or social services staff (e.g., psychologists, counselors, social workers)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or food service staff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School health council, committee, or team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health education staff worked with the following groups on health education activities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44 of 68</a:t>
          </a:r>
        </a:p>
      </cdr:txBody>
    </cdr:sp>
  </cdr:relSizeAnchor>
</c:userShapes>
</file>

<file path=ppt/drawings/drawing4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HIV prevention, STD prevention, or teen pregnancy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healthy eating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provided parents and families with health information designed to increase parent and family knowledge of the following topics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45 of 68</a:t>
          </a:r>
        </a:p>
      </cdr:txBody>
    </cdr:sp>
  </cdr:relSizeAnchor>
</c:userShapes>
</file>

<file path=ppt/drawings/drawing4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Diabetes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Preventing student bullying and sexual harassment, including electronic aggression (i.e., cyber-bullying)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provided parents and families with health information designed to increase parent and family knowledge of the following topics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46 of 68</a:t>
          </a:r>
        </a:p>
      </cdr:txBody>
    </cdr:sp>
  </cdr:relSizeAnchor>
</c:userShapes>
</file>

<file path=ppt/drawings/drawing47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17.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teachers have given students homework assignments or health education activities to do at home with their parents during the current school year.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47 of 68</a:t>
          </a:r>
        </a:p>
      </cdr:txBody>
    </cdr:sp>
  </cdr:relSizeAnchor>
</c:userShapes>
</file>

<file path=ppt/drawings/drawing4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Chronic disease prevention (e.g., diabetes, obesity prevention)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(e.g.,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48 of 68</a:t>
          </a:r>
        </a:p>
      </cdr:txBody>
    </cdr:sp>
  </cdr:relSizeAnchor>
</c:userShapes>
</file>

<file path=ppt/drawings/drawing4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HIV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Infectious disease prevention (e.g., flu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(e.g.,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49 of 68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that require students who fail a required health education course to repeat it.*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in which students take one or more required health education courses in any of grades 6 through 12.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 of 68</a:t>
          </a:r>
        </a:p>
      </cdr:txBody>
    </cdr:sp>
  </cdr:relSizeAnchor>
</c:userShapes>
</file>

<file path=ppt/drawings/drawing5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STD prevention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(e.g.,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50 of 68</a:t>
          </a:r>
        </a:p>
      </cdr:txBody>
    </cdr:sp>
  </cdr:relSizeAnchor>
</c:userShapes>
</file>

<file path=ppt/drawings/drawing5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Violence prevention (e.g., bullying, fighting, dating violence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18.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(e.g.,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51 of 68</a:t>
          </a:r>
        </a:p>
      </cdr:txBody>
    </cdr:sp>
  </cdr:relSizeAnchor>
</c:userShapes>
</file>

<file path=ppt/drawings/drawing5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physical, medical, or cognitive disabilities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various cultural backgrounds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limited English proficiency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different sexual orientations or gender identities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interactive teaching methods (e.g., role plays, cooperative group activities)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52 of 68</a:t>
          </a:r>
        </a:p>
      </cdr:txBody>
    </cdr:sp>
  </cdr:relSizeAnchor>
</c:userShapes>
</file>

<file path=ppt/drawings/drawing5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Encouraging family or community involvement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skills for behavior change</a:t>
          </a:r>
        </a:p>
      </cdr:txBody>
    </cdr:sp>
  </cdr:relSizeAnchor>
  <cdr:relSizeAnchor xmlns:cdr="http://schemas.openxmlformats.org/drawingml/2006/chartDrawing">
    <cdr:from>
      <cdr:x>0.05156</cdr:x>
      <cdr:y>0.51206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46748" y="3219956"/>
          <a:ext cx="251322" cy="10595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0.08171</cdr:x>
      <cdr:y>0.50938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708052" y="3203097"/>
          <a:ext cx="1915603" cy="10763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Classroom management techniques (e.g., social skills training, environmental modification, conflict resolution and mediation, behavior management)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or evaluating students in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19.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(such as workshops, conferences, continuing education, or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53 of 68</a:t>
          </a:r>
        </a:p>
      </cdr:txBody>
    </cdr:sp>
  </cdr:relSizeAnchor>
</c:userShapes>
</file>

<file path=ppt/drawings/drawing5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Aligning lessons and materials with the district scope and sequence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Creating a comfortable and safe learning environment for students receiving sexual health education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Connecting students to on-site or community-based sexual health services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a variety of effective instructional strategies to deliver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on each of the following topics related to teaching sexual health education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54 of 68</a:t>
          </a:r>
        </a:p>
      </cdr:txBody>
    </cdr:sp>
  </cdr:relSizeAnchor>
</c:userShapes>
</file>

<file path=ppt/drawings/drawing5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Building student skills in HIV, other STD, and pregnancy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student knowledge and skills in sexual health education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current district or school board policies or curriculum guidance regarding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20.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received professional development on each of the following topics related to teaching sexual health education during the past two years.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55 of 68</a:t>
          </a:r>
        </a:p>
      </cdr:txBody>
    </cdr:sp>
  </cdr:relSizeAnchor>
</c:userShapes>
</file>

<file path=ppt/drawings/drawing5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Chronic disease prevention (e.g., diabetes, obesity prevention)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56 of 68</a:t>
          </a:r>
        </a:p>
      </cdr:txBody>
    </cdr:sp>
  </cdr:relSizeAnchor>
</c:userShapes>
</file>

<file path=ppt/drawings/drawing5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HIV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Infectious disease prevention (e.g., flu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57 of 68</a:t>
          </a:r>
        </a:p>
      </cdr:txBody>
    </cdr:sp>
  </cdr:relSizeAnchor>
</c:userShapes>
</file>

<file path=ppt/drawings/drawing5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STD prevention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58 of 68</a:t>
          </a:r>
        </a:p>
      </cdr:txBody>
    </cdr:sp>
  </cdr:relSizeAnchor>
</c:userShapes>
</file>

<file path=ppt/drawings/drawing5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Violence prevention (e.g., bullying, fighting, dating violence prevention)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21.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59 of 68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Goals, objectives, and expected outcomes for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chart describing the annual scope and sequence of instruction for health education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Plans for how to assess student performance in health education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written health education curriculum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those who teach health education are provided with each of the following materials.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 of 68</a:t>
          </a:r>
        </a:p>
      </cdr:txBody>
    </cdr:sp>
  </cdr:relSizeAnchor>
</c:userShapes>
</file>

<file path=ppt/drawings/drawing6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physical, medical, or cognitive disabilities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various cultural backgrounds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with limited English proficiency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students of different sexual orientations or gender identities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interactive teaching methods (e.g., role plays, cooperative group activities)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60 of 68</a:t>
          </a:r>
        </a:p>
      </cdr:txBody>
    </cdr:sp>
  </cdr:relSizeAnchor>
</c:userShapes>
</file>

<file path=ppt/drawings/drawing6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Encouraging family or community involvement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Teaching skills for behavior change</a:t>
          </a:r>
        </a:p>
      </cdr:txBody>
    </cdr:sp>
  </cdr:relSizeAnchor>
  <cdr:relSizeAnchor xmlns:cdr="http://schemas.openxmlformats.org/drawingml/2006/chartDrawing">
    <cdr:from>
      <cdr:x>0.05156</cdr:x>
      <cdr:y>0.51877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46748" y="3262102"/>
          <a:ext cx="251322" cy="10173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0.08171</cdr:x>
      <cdr:y>0.51475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708052" y="3236814"/>
          <a:ext cx="1915603" cy="10426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Classroom management techniques (e.g., social skills training, environmental modification, conflict resolution and mediation, behavior management)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or evaluating students in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22.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61 of 68</a:t>
          </a:r>
        </a:p>
      </cdr:txBody>
    </cdr:sp>
  </cdr:relSizeAnchor>
</c:userShapes>
</file>

<file path=ppt/drawings/drawing6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Aligning lessons and materials with the district scope and sequence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Creating a comfortable and safe learning environment for students receiving sexual health education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Connecting students to on-site or community-based sexual health services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a variety of effective instructional strategies to deliver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 related to teaching sexual health education.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62 of 68</a:t>
          </a:r>
        </a:p>
      </cdr:txBody>
    </cdr:sp>
  </cdr:relSizeAnchor>
</c:userShapes>
</file>

<file path=ppt/drawings/drawing6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Building student skills in HIV, other STD, and pregnancy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Assessing student knowledge and skills in sexual health education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Understanding current district or school board policies or curriculum guidance regarding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23.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would like to receive professional development on each of the following topics related to teaching sexual health education.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63 of 68</a:t>
          </a:r>
        </a:p>
      </cdr:txBody>
    </cdr:sp>
  </cdr:relSizeAnchor>
</c:userShapes>
</file>

<file path=ppt/drawings/drawing6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and physical education combined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Health education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Physical education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Other education degree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Kinesiology, exercise science, or exercise physiology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64 of 68</a:t>
          </a:r>
        </a:p>
      </cdr:txBody>
    </cdr:sp>
  </cdr:relSizeAnchor>
</c:userShapes>
</file>

<file path=ppt/drawings/drawing6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Home economics or family and consumer science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Biology or other science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Nursing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Counseling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Public health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65 of 68</a:t>
          </a:r>
        </a:p>
      </cdr:txBody>
    </cdr:sp>
  </cdr:relSizeAnchor>
</c:userShapes>
</file>

<file path=ppt/drawings/drawing6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0.27315</cdr:y>
    </cdr:from>
    <cdr:to>
      <cdr:x>0.08056</cdr:x>
      <cdr:y>0.45833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7493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0.27315</cdr:y>
    </cdr:from>
    <cdr:to>
      <cdr:x>0.30278</cdr:x>
      <cdr:y>0.45833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7493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Nutrition</a:t>
          </a:r>
        </a:p>
      </cdr:txBody>
    </cdr:sp>
  </cdr:relSizeAnchor>
  <cdr:relSizeAnchor xmlns:cdr="http://schemas.openxmlformats.org/drawingml/2006/chartDrawing">
    <cdr:from>
      <cdr:x>0.05278</cdr:x>
      <cdr:y>0.62037</cdr:y>
    </cdr:from>
    <cdr:to>
      <cdr:x>0.08056</cdr:x>
      <cdr:y>0.80556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7018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0.62037</cdr:y>
    </cdr:from>
    <cdr:to>
      <cdr:x>0.30278</cdr:x>
      <cdr:y>0.80556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7018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Other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6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24.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7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8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9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66 of 68</a:t>
          </a:r>
        </a:p>
      </cdr:txBody>
    </cdr:sp>
  </cdr:relSizeAnchor>
</c:userShapes>
</file>

<file path=ppt/drawings/drawing67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is certified, licensed, or endorsed by the state to teach health education in middle school or high school.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67 of 68</a:t>
          </a:r>
        </a:p>
      </cdr:txBody>
    </cdr:sp>
  </cdr:relSizeAnchor>
</c:userShapes>
</file>

<file path=ppt/drawings/drawing6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 year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 to 5 years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6 to 9 years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10 to 14 years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15 years or more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26.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lead health education teacher had the following number of years of experience in teaching health education courses or topics.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68 of 68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Comprehending concepts related to health promotion and disease prevention to enhance health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Analyzing the influence of family, peers, culture, media, technology, and other factors on health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Accessing valid information and products and services to enhance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interpersonal communication skills to enhance health and avoid or reduce health risks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health education curriculum addresses each of the following skills.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7 of 68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decision-making skills to enhance health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Using goal-setting skills to enhance health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Practicing health-enhancing behaviors to avoid or reduce risks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Advocating for personal, family, and community health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5.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the health education curriculum addresses each of the following skills.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/>
          </a:endParaRP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8 of 68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Goals, objectives, and expected outcomes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written health education curriculum that includes objectives and content addressing sexual health education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A chart describing the annual scope and sequence of instruction for sexual health education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Strategies that are age-appropriate, relevant, and actively engage students in learning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Methods to assess student knowledge and skills related to sexual health education</a:t>
          </a:r>
        </a:p>
      </cdr:txBody>
    </cdr:sp>
  </cdr:relSizeAnchor>
  <cdr:relSizeAnchor xmlns:cdr="http://schemas.openxmlformats.org/drawingml/2006/chartDrawing">
    <cdr:from>
      <cdr:x>0.02052</cdr:x>
      <cdr:y>0.02828</cdr:y>
    </cdr:from>
    <cdr:to>
      <cdr:x>0.04983</cdr:x>
      <cdr:y>0.10906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6.</a:t>
          </a:r>
        </a:p>
      </cdr:txBody>
    </cdr:sp>
  </cdr:relSizeAnchor>
  <cdr:relSizeAnchor xmlns:cdr="http://schemas.openxmlformats.org/drawingml/2006/chartDrawing">
    <cdr:from>
      <cdr:x>0.04983</cdr:x>
      <cdr:y>0.02828</cdr:y>
    </cdr:from>
    <cdr:to>
      <cdr:x>0.97318</cdr:x>
      <cdr:y>0.10906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Percentage of schools in which those who teach sexual health education are provided with each of the following materials.*</a:t>
          </a:r>
        </a:p>
      </cdr:txBody>
    </cdr:sp>
  </cdr:relSizeAnchor>
  <cdr:relSizeAnchor xmlns:cdr="http://schemas.openxmlformats.org/drawingml/2006/chartDrawing">
    <cdr:from>
      <cdr:x>0.02052</cdr:x>
      <cdr:y>0.91693</cdr:y>
    </cdr:from>
    <cdr:to>
      <cdr:x>0.97318</cdr:x>
      <cdr:y>0.99771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*Among schools that teach sexual health education.</a:t>
          </a:r>
        </a:p>
      </cdr:txBody>
    </cdr:sp>
  </cdr:relSizeAnchor>
  <cdr:relSizeAnchor xmlns:cdr="http://schemas.openxmlformats.org/drawingml/2006/chartDrawing">
    <cdr:from>
      <cdr:x>0.89008</cdr:x>
      <cdr:y>0.95961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/>
            </a:rPr>
            <a:t>Page 9 of 68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6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5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63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2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01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69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9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18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12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39168-2B84-400F-8407-9DED1F6F391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B0E0-CD58-43C4-AE84-EA7403F9B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8051613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573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6947276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83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8171935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936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6442610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298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9777936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274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8557660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672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9200424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538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1089258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945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8815111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512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5834887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177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3329808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788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7313548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0835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2397788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675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5887432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749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3182282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5769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7088007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0246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1891918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663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7379098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707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1241030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7209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4872442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5723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365626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879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1129831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267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5848524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713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4551549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9776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0017019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40700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8235990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0726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0874647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6081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1371136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0678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2388565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8075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9131094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5316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3343549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218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8972195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9906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2713188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105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5813127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60849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3394736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1385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7582737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7684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6182579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0909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3225833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8229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1892858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7084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6790648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4481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8536297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7266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0483561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7404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0562733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1099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2374814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756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7751252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6825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3427567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7556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9248638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7633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155292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3472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331884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07249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16397380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0659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8771850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640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3344279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8263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0101728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25744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8500133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337490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1502097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054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9059601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2201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0850699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2738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8413355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5573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7902472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58606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6297514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4707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5439369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7016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3364285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2305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3352862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1499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089271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4428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0990577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76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7368304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695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5212893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807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5680882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9AAD"/>
                </a:solidFill>
                <a:latin typeface="Arial"/>
              </a:rPr>
              <a:t>I N D I A N A</a:t>
            </a:r>
            <a:endParaRPr lang="en-US" sz="1100" b="1">
              <a:solidFill>
                <a:srgbClr val="009AAD"/>
              </a:solidFill>
              <a:latin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2016 School Health Profiles Report</a:t>
            </a:r>
            <a:endParaRPr lang="en-US" sz="1100" b="1">
              <a:latin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/>
              </a:rPr>
              <a:t>Weighted Lead Health Education Teacher Survey Results</a:t>
            </a:r>
            <a:endParaRPr lang="en-US" sz="1100" b="1">
              <a:latin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9A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069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rvey xmlns="649fa7f2-3abd-457f-86c9-337225b491f5">Profiles</Survey>
    <Survey_x0020_Population xmlns="649fa7f2-3abd-457f-86c9-337225b491f5">Overall</Survey_x0020_Population>
    <Year xmlns="649fa7f2-3abd-457f-86c9-337225b491f5">2016</Yea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AD0456A4EB0447B0C1A2F784231EE9" ma:contentTypeVersion="4" ma:contentTypeDescription="Create a new document." ma:contentTypeScope="" ma:versionID="c139b50356850ef349fe56e8785e63f4">
  <xsd:schema xmlns:xsd="http://www.w3.org/2001/XMLSchema" xmlns:xs="http://www.w3.org/2001/XMLSchema" xmlns:p="http://schemas.microsoft.com/office/2006/metadata/properties" xmlns:ns2="649fa7f2-3abd-457f-86c9-337225b491f5" targetNamespace="http://schemas.microsoft.com/office/2006/metadata/properties" ma:root="true" ma:fieldsID="65ecdb1bf55402aca8d7d9e19577f72e" ns2:_="">
    <xsd:import namespace="649fa7f2-3abd-457f-86c9-337225b491f5"/>
    <xsd:element name="properties">
      <xsd:complexType>
        <xsd:sequence>
          <xsd:element name="documentManagement">
            <xsd:complexType>
              <xsd:all>
                <xsd:element ref="ns2:Survey" minOccurs="0"/>
                <xsd:element ref="ns2:Year" minOccurs="0"/>
                <xsd:element ref="ns2:Survey_x0020_Popul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9fa7f2-3abd-457f-86c9-337225b491f5" elementFormDefault="qualified">
    <xsd:import namespace="http://schemas.microsoft.com/office/2006/documentManagement/types"/>
    <xsd:import namespace="http://schemas.microsoft.com/office/infopath/2007/PartnerControls"/>
    <xsd:element name="Survey" ma:index="8" nillable="true" ma:displayName="Survey" ma:format="Dropdown" ma:internalName="Survey">
      <xsd:simpleType>
        <xsd:restriction base="dms:Choice">
          <xsd:enumeration value="Profiles"/>
          <xsd:enumeration value="YRB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  <xsd:enumeration value="1994"/>
          <xsd:enumeration value="1993"/>
          <xsd:enumeration value="1992"/>
          <xsd:enumeration value="1991"/>
        </xsd:restriction>
      </xsd:simpleType>
    </xsd:element>
    <xsd:element name="Survey_x0020_Population" ma:index="10" nillable="true" ma:displayName="Population" ma:format="Dropdown" ma:internalName="Survey_x0020_Population">
      <xsd:simpleType>
        <xsd:union memberTypes="dms:Text">
          <xsd:simpleType>
            <xsd:restriction base="dms:Choice">
              <xsd:enumeration value="Overall"/>
              <xsd:enumeration value="HIV Priority"/>
              <xsd:enumeration value="Chronic Targeted"/>
              <xsd:enumeration value="High School"/>
              <xsd:enumeration value="Middle School"/>
              <xsd:enumeration value="Alternative School"/>
              <xsd:enumeration value="Other"/>
              <xsd:enumeration value="Other High School"/>
              <xsd:enumeration value="Other Middle School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EFBBD2-C159-406D-97D7-C803A3D6D684}">
  <ds:schemaRefs>
    <ds:schemaRef ds:uri="http://schemas.microsoft.com/office/2006/metadata/properties"/>
    <ds:schemaRef ds:uri="649fa7f2-3abd-457f-86c9-337225b491f5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5ABB126-9BFC-4034-92A0-F62900CB40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9fa7f2-3abd-457f-86c9-337225b491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89FC97-1C45-444A-B4BD-1670B773A9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6561</Words>
  <Application>Microsoft Office PowerPoint</Application>
  <PresentationFormat>On-screen Show (4:3)</PresentationFormat>
  <Paragraphs>996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 Belenky</dc:creator>
  <cp:lastModifiedBy>Fancher, Andrea</cp:lastModifiedBy>
  <cp:revision>1</cp:revision>
  <dcterms:created xsi:type="dcterms:W3CDTF">2017-03-01T14:02:01Z</dcterms:created>
  <dcterms:modified xsi:type="dcterms:W3CDTF">2017-12-05T19:39:32Z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0x010100A2AD0456A4EB0447B0C1A2F784231EE9</vt:lpwstr>
  </property>
  <property fmtid="{D5CDD505-2E9C-101B-9397-08002B2CF9AE}" pid="3" name="Order">
    <vt:r8>27400</vt:r8>
  </property>
</Properties>
</file>