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32" r:id="rId2"/>
    <p:sldId id="433" r:id="rId3"/>
    <p:sldId id="437" r:id="rId4"/>
    <p:sldId id="434" r:id="rId5"/>
    <p:sldId id="438" r:id="rId6"/>
    <p:sldId id="439" r:id="rId7"/>
    <p:sldId id="440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ABF71A-0BDD-4C1E-B0EF-DDC2F9F49EEF}">
          <p14:sldIdLst>
            <p14:sldId id="432"/>
            <p14:sldId id="433"/>
            <p14:sldId id="437"/>
            <p14:sldId id="434"/>
            <p14:sldId id="438"/>
            <p14:sldId id="439"/>
            <p14:sldId id="4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8B"/>
    <a:srgbClr val="0432FF"/>
    <a:srgbClr val="B30838"/>
    <a:srgbClr val="E97724"/>
    <a:srgbClr val="007638"/>
    <a:srgbClr val="87B1F1"/>
    <a:srgbClr val="5E92DA"/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97" autoAdjust="0"/>
    <p:restoredTop sz="73720" autoAdjust="0"/>
  </p:normalViewPr>
  <p:slideViewPr>
    <p:cSldViewPr snapToGrid="0" snapToObjects="1">
      <p:cViewPr varScale="1">
        <p:scale>
          <a:sx n="50" d="100"/>
          <a:sy n="50" d="100"/>
        </p:scale>
        <p:origin x="1302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8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13FA521-35B0-C242-9E39-3DCC040F7B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EA6DED-FB4D-D543-96F0-140D36BEF3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9001B-2145-2249-87DF-E95474134841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D522967-37B4-D34E-B29B-E6628AB5EF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729884E-A08E-494A-A2AF-16E422684C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CEA5-40AE-3B40-9EAD-CDA996781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23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E31D29-8A5E-B846-BCF7-CB4790F59D0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246A2A-9524-F949-8875-AF8DAB15A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9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46A2A-9524-F949-8875-AF8DAB15A41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3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46A2A-9524-F949-8875-AF8DAB15A41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9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46A2A-9524-F949-8875-AF8DAB15A41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91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46A2A-9524-F949-8875-AF8DAB15A4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46A2A-9524-F949-8875-AF8DAB15A41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6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46A2A-9524-F949-8875-AF8DAB15A4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9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46A2A-9524-F949-8875-AF8DAB15A4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4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_CHE_General_PPT52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2FB1-0A33-403A-8EF7-F1A097929DE8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a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5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5E83-CA78-4DCF-B70E-933ABB35946D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1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5_CHE_General_PPT52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5D39-14A9-4DB1-A431-A9D5CA08722B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1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_CHE_General_PPT52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1566-A073-4BCF-864C-A55BE22F8712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_CHE_General_PPT53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2299-DDA7-4643-A06B-8CBE4E95ED2A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2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6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DC00-B711-45E3-BA00-957A7B8977C7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B308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20C5-891B-4314-885C-6A778175D528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78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638"/>
          </a:solidFill>
          <a:ln>
            <a:solidFill>
              <a:srgbClr val="0076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4A9-DC40-47E5-B73B-FA6E3777E1AE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02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6329" y="-179613"/>
            <a:ext cx="9160329" cy="7037614"/>
          </a:xfrm>
          <a:prstGeom prst="rect">
            <a:avLst/>
          </a:prstGeom>
          <a:solidFill>
            <a:srgbClr val="E977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BCFD-92C6-458B-8862-63D197D1F544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2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AE2B-443C-42EF-9446-649F3BCE581A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6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_CHE_General_PPT52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C5D7-5A53-4A9C-BC9A-D8E3B3AE0CF4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3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289957"/>
          </a:xfrm>
          <a:prstGeom prst="rect">
            <a:avLst/>
          </a:prstGeom>
          <a:solidFill>
            <a:srgbClr val="00568B"/>
          </a:solidFill>
          <a:ln>
            <a:solidFill>
              <a:srgbClr val="0056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5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CB40-A24B-4869-B88C-45BBB438C015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0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9E89-7138-4A87-AC41-984D98BF616F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5_CHE_General_PPT5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6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6EF9-46E1-4666-BAA0-6489AD97E8B0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2015_CHE_General_PPT5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1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FE11-1F12-44F9-90EF-7E789284D97C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5_CHE_General_PPT5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_CHE_General_PPT5a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5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84F6-1C46-44C9-A315-B29FB5A9F7B6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7D168-F3EC-4E1D-A70F-A24430CD0D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5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93DF-186E-4E7F-AEA3-856C72FD137D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7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CC10F-DB5B-47B6-B831-E28D2922E34B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7" r:id="rId3"/>
    <p:sldLayoutId id="2147483703" r:id="rId4"/>
    <p:sldLayoutId id="2147483705" r:id="rId5"/>
    <p:sldLayoutId id="2147483704" r:id="rId6"/>
    <p:sldLayoutId id="2147483706" r:id="rId7"/>
    <p:sldLayoutId id="2147483696" r:id="rId8"/>
    <p:sldLayoutId id="2147483671" r:id="rId9"/>
    <p:sldLayoutId id="2147483697" r:id="rId10"/>
    <p:sldLayoutId id="2147483655" r:id="rId11"/>
    <p:sldLayoutId id="2147483689" r:id="rId12"/>
    <p:sldLayoutId id="2147483690" r:id="rId13"/>
    <p:sldLayoutId id="2147483700" r:id="rId14"/>
    <p:sldLayoutId id="2147483698" r:id="rId15"/>
    <p:sldLayoutId id="2147483702" r:id="rId16"/>
    <p:sldLayoutId id="214748370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389619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Next Level Jobs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8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3508F8-D2B2-CF44-B95F-FCD1DDE8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Level Jobs </a:t>
            </a:r>
            <a:r>
              <a:rPr lang="en-US" b="1" dirty="0" smtClean="0"/>
              <a:t>by the Numbers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E6E62E-1F64-7042-B4C6-7B218CB1E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Results to date as of October 2019: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1" dirty="0" smtClean="0"/>
              <a:t> </a:t>
            </a:r>
            <a:r>
              <a:rPr lang="en-US" sz="3000" b="1" dirty="0" smtClean="0">
                <a:solidFill>
                  <a:srgbClr val="00568B"/>
                </a:solidFill>
              </a:rPr>
              <a:t>20,826</a:t>
            </a:r>
            <a:r>
              <a:rPr lang="en-US" sz="3000" dirty="0" smtClean="0"/>
              <a:t> </a:t>
            </a:r>
            <a:r>
              <a:rPr lang="en-US" sz="3000" dirty="0"/>
              <a:t>Hoosiers have enrolled in high demand certificate programs at Ivy Tech, Vincennes or other eligible training </a:t>
            </a:r>
            <a:r>
              <a:rPr lang="en-US" sz="3000" dirty="0" smtClean="0"/>
              <a:t>providers</a:t>
            </a:r>
            <a:endParaRPr lang="en-US" sz="3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1" dirty="0" smtClean="0"/>
              <a:t> </a:t>
            </a:r>
            <a:r>
              <a:rPr lang="en-US" sz="3000" b="1" dirty="0" smtClean="0">
                <a:solidFill>
                  <a:srgbClr val="00568B"/>
                </a:solidFill>
              </a:rPr>
              <a:t>8,957</a:t>
            </a:r>
            <a:r>
              <a:rPr lang="en-US" sz="3000" dirty="0" smtClean="0"/>
              <a:t> </a:t>
            </a:r>
            <a:r>
              <a:rPr lang="en-US" sz="3000" dirty="0"/>
              <a:t>Hoosiers have completed a Next Level Jobs Workforce </a:t>
            </a:r>
            <a:r>
              <a:rPr lang="en-US" sz="3000" dirty="0" smtClean="0"/>
              <a:t>Ready certificate program</a:t>
            </a:r>
            <a:endParaRPr lang="en-US" sz="3000" dirty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938D56-9492-CE47-A026-61A3B905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3508F8-D2B2-CF44-B95F-FCD1DDE8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Performance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E6E62E-1F64-7042-B4C6-7B218CB1E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3" y="1635369"/>
            <a:ext cx="4137450" cy="538603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NLJ applications </a:t>
            </a:r>
            <a:r>
              <a:rPr lang="en-US" sz="3000" dirty="0"/>
              <a:t>are costing </a:t>
            </a:r>
            <a:r>
              <a:rPr lang="en-US" sz="3000" b="1" dirty="0">
                <a:solidFill>
                  <a:srgbClr val="00568B"/>
                </a:solidFill>
              </a:rPr>
              <a:t>less than half </a:t>
            </a:r>
            <a:r>
              <a:rPr lang="en-US" sz="3000" dirty="0"/>
              <a:t>of the </a:t>
            </a:r>
            <a:r>
              <a:rPr lang="en-US" sz="3000" dirty="0" smtClean="0"/>
              <a:t>industry standard </a:t>
            </a:r>
            <a:r>
              <a:rPr lang="en-US" sz="3000" dirty="0"/>
              <a:t>for higher </a:t>
            </a:r>
            <a:r>
              <a:rPr lang="en-US" sz="3000" dirty="0" smtClean="0"/>
              <a:t>ed. </a:t>
            </a:r>
            <a:r>
              <a:rPr lang="en-US" sz="3000" dirty="0"/>
              <a:t>search campaigns, </a:t>
            </a:r>
            <a:r>
              <a:rPr lang="en-US" sz="3000" dirty="0" smtClean="0"/>
              <a:t>and significantly less </a:t>
            </a:r>
            <a:r>
              <a:rPr lang="en-US" sz="3000" dirty="0"/>
              <a:t>than other “tuition assistance program” search </a:t>
            </a:r>
            <a:r>
              <a:rPr lang="en-US" sz="3000" dirty="0" smtClean="0"/>
              <a:t>campaigns 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938D56-9492-CE47-A026-61A3B905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938908"/>
              </p:ext>
            </p:extLst>
          </p:nvPr>
        </p:nvGraphicFramePr>
        <p:xfrm>
          <a:off x="4574732" y="1635369"/>
          <a:ext cx="3956936" cy="427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468"/>
                <a:gridCol w="1978468"/>
              </a:tblGrid>
              <a:tr h="8734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Campaign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 Per Acquisition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8734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Next Level Jobs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$51.37</a:t>
                      </a:r>
                      <a:endParaRPr lang="en-US" sz="2400" dirty="0"/>
                    </a:p>
                  </a:txBody>
                  <a:tcPr/>
                </a:tc>
              </a:tr>
              <a:tr h="126163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Higher Ed Search Campaigns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$75.00</a:t>
                      </a:r>
                      <a:endParaRPr lang="en-US" sz="2400" dirty="0"/>
                    </a:p>
                  </a:txBody>
                  <a:tcPr/>
                </a:tc>
              </a:tr>
              <a:tr h="12616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Tuition Assistance Programs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$100-$200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16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Demographic Takeaways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Ages </a:t>
            </a:r>
            <a:r>
              <a:rPr lang="en-US" sz="2800" b="1" dirty="0">
                <a:solidFill>
                  <a:srgbClr val="00568B"/>
                </a:solidFill>
              </a:rPr>
              <a:t>18-24</a:t>
            </a:r>
            <a:r>
              <a:rPr lang="en-US" sz="2800" dirty="0"/>
              <a:t> is </a:t>
            </a:r>
            <a:r>
              <a:rPr lang="en-US" sz="2800" dirty="0" smtClean="0"/>
              <a:t>the group </a:t>
            </a:r>
            <a:r>
              <a:rPr lang="en-US" sz="2800" b="1" i="1" dirty="0">
                <a:solidFill>
                  <a:srgbClr val="00568B"/>
                </a:solidFill>
              </a:rPr>
              <a:t>most</a:t>
            </a:r>
            <a:r>
              <a:rPr lang="en-US" sz="2800" i="1" dirty="0"/>
              <a:t> </a:t>
            </a:r>
            <a:r>
              <a:rPr lang="en-US" sz="2800" dirty="0"/>
              <a:t>likely to apply (highest </a:t>
            </a:r>
            <a:r>
              <a:rPr lang="en-US" sz="2800" dirty="0" smtClean="0"/>
              <a:t>application rate)</a:t>
            </a:r>
          </a:p>
          <a:p>
            <a:r>
              <a:rPr lang="en-US" sz="2800" dirty="0" smtClean="0"/>
              <a:t>Men </a:t>
            </a:r>
            <a:r>
              <a:rPr lang="en-US" sz="2800" dirty="0"/>
              <a:t>will be harder and more expensive to reach than </a:t>
            </a:r>
            <a:r>
              <a:rPr lang="en-US" sz="2800" dirty="0" smtClean="0"/>
              <a:t>women for </a:t>
            </a:r>
            <a:r>
              <a:rPr lang="en-US" sz="2800" dirty="0"/>
              <a:t>most </a:t>
            </a:r>
            <a:r>
              <a:rPr lang="en-US" sz="2800" dirty="0" smtClean="0"/>
              <a:t>campaigns</a:t>
            </a:r>
          </a:p>
          <a:p>
            <a:pPr lvl="1"/>
            <a:r>
              <a:rPr lang="en-US" sz="2600" b="1" dirty="0" smtClean="0">
                <a:solidFill>
                  <a:srgbClr val="00568B"/>
                </a:solidFill>
              </a:rPr>
              <a:t>men </a:t>
            </a:r>
            <a:r>
              <a:rPr lang="en-US" sz="2600" b="1" dirty="0">
                <a:solidFill>
                  <a:srgbClr val="00568B"/>
                </a:solidFill>
              </a:rPr>
              <a:t>have lower volume, conversions, </a:t>
            </a:r>
            <a:r>
              <a:rPr lang="en-US" sz="2600" b="1" dirty="0" smtClean="0">
                <a:solidFill>
                  <a:srgbClr val="00568B"/>
                </a:solidFill>
              </a:rPr>
              <a:t>and conversion </a:t>
            </a:r>
            <a:r>
              <a:rPr lang="en-US" sz="2600" b="1" dirty="0">
                <a:solidFill>
                  <a:srgbClr val="00568B"/>
                </a:solidFill>
              </a:rPr>
              <a:t>rates compared to women</a:t>
            </a:r>
          </a:p>
          <a:p>
            <a:r>
              <a:rPr lang="en-US" sz="2800" dirty="0" smtClean="0"/>
              <a:t>Northern Indiana demonstrates the need for training</a:t>
            </a:r>
          </a:p>
          <a:p>
            <a:pPr lvl="1"/>
            <a:r>
              <a:rPr lang="en-US" sz="2600" b="1" dirty="0" smtClean="0">
                <a:solidFill>
                  <a:srgbClr val="00568B"/>
                </a:solidFill>
              </a:rPr>
              <a:t>5 </a:t>
            </a:r>
            <a:r>
              <a:rPr lang="en-US" sz="2600" b="1" dirty="0">
                <a:solidFill>
                  <a:srgbClr val="00568B"/>
                </a:solidFill>
              </a:rPr>
              <a:t>of the </a:t>
            </a:r>
            <a:r>
              <a:rPr lang="en-US" sz="2600" b="1" dirty="0" smtClean="0">
                <a:solidFill>
                  <a:srgbClr val="00568B"/>
                </a:solidFill>
              </a:rPr>
              <a:t>7 </a:t>
            </a:r>
            <a:r>
              <a:rPr lang="en-US" sz="2600" b="1" dirty="0">
                <a:solidFill>
                  <a:srgbClr val="00568B"/>
                </a:solidFill>
              </a:rPr>
              <a:t>counties on Indiana’s northern border are in the top </a:t>
            </a:r>
            <a:r>
              <a:rPr lang="en-US" sz="2600" b="1" dirty="0" smtClean="0">
                <a:solidFill>
                  <a:srgbClr val="00568B"/>
                </a:solidFill>
              </a:rPr>
              <a:t>10 for applications</a:t>
            </a:r>
            <a:endParaRPr lang="en-US" sz="2600" b="1" dirty="0">
              <a:solidFill>
                <a:srgbClr val="00568B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Lake, Porter, LaPorte, St Joseph, Elkhart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2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3508F8-D2B2-CF44-B95F-FCD1DDE8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Website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E6E62E-1F64-7042-B4C6-7B218CB1E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1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err="1" smtClean="0"/>
              <a:t>StatWax</a:t>
            </a:r>
            <a:r>
              <a:rPr lang="en-US" sz="3300" dirty="0" smtClean="0"/>
              <a:t> performed a thorough audit of the NLJ website to maximize site visits and applications</a:t>
            </a:r>
          </a:p>
          <a:p>
            <a:pPr lvl="1"/>
            <a:r>
              <a:rPr lang="en-US" dirty="0" smtClean="0"/>
              <a:t>Most notably, over </a:t>
            </a:r>
            <a:r>
              <a:rPr lang="en-US" b="1" dirty="0" smtClean="0">
                <a:solidFill>
                  <a:srgbClr val="00568B"/>
                </a:solidFill>
              </a:rPr>
              <a:t>64%</a:t>
            </a:r>
            <a:r>
              <a:rPr lang="en-US" dirty="0" smtClean="0"/>
              <a:t> of site visitors are on mobile, but the site was not designed to be mobile-friendly </a:t>
            </a:r>
          </a:p>
          <a:p>
            <a:pPr marL="914400" lvl="2" indent="0">
              <a:buNone/>
            </a:pPr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1"/>
            <a:r>
              <a:rPr lang="en-US" dirty="0" smtClean="0"/>
              <a:t>Site loading time by device: </a:t>
            </a:r>
          </a:p>
          <a:p>
            <a:pPr marL="914400" lvl="2" indent="0">
              <a:buNone/>
            </a:pPr>
            <a:endParaRPr lang="en-US" sz="2600" dirty="0"/>
          </a:p>
          <a:p>
            <a:pPr marL="914400" lvl="2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dirty="0" smtClean="0"/>
              <a:t>CHE is working on many improvements to the website to address these issues </a:t>
            </a:r>
            <a:endParaRPr lang="en-US" dirty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938D56-9492-CE47-A026-61A3B905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04419"/>
            <a:ext cx="3323063" cy="167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3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Collaboration Opportunities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Utilizing existing, eligible populations to maximize reach</a:t>
            </a:r>
          </a:p>
          <a:p>
            <a:pPr lvl="1"/>
            <a:r>
              <a:rPr lang="en-US" dirty="0" smtClean="0"/>
              <a:t>Family &amp; Social Services Administration (FSSA)</a:t>
            </a:r>
          </a:p>
          <a:p>
            <a:pPr lvl="2"/>
            <a:r>
              <a:rPr lang="en-US" dirty="0" smtClean="0"/>
              <a:t>Healthy Indiana Plan (HIP)</a:t>
            </a:r>
          </a:p>
          <a:p>
            <a:pPr lvl="2"/>
            <a:r>
              <a:rPr lang="en-US" dirty="0" smtClean="0"/>
              <a:t>Gateway to Work</a:t>
            </a:r>
          </a:p>
          <a:p>
            <a:pPr lvl="2"/>
            <a:r>
              <a:rPr lang="en-US" dirty="0"/>
              <a:t>Supplemental Nutrition Assistance </a:t>
            </a:r>
            <a:r>
              <a:rPr lang="en-US" dirty="0" smtClean="0"/>
              <a:t>Program (SNAP)</a:t>
            </a:r>
          </a:p>
          <a:p>
            <a:pPr lvl="1"/>
            <a:r>
              <a:rPr lang="en-US" dirty="0" err="1" smtClean="0"/>
              <a:t>WorkOne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Ineligible 21st Century Scholars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Student Success Story: Tiffany Steele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95" y="1706138"/>
            <a:ext cx="2891628" cy="3983909"/>
          </a:xfrm>
        </p:spPr>
      </p:pic>
      <p:sp>
        <p:nvSpPr>
          <p:cNvPr id="8" name="TextBox 7"/>
          <p:cNvSpPr txBox="1"/>
          <p:nvPr/>
        </p:nvSpPr>
        <p:spPr>
          <a:xfrm>
            <a:off x="345688" y="1706138"/>
            <a:ext cx="46389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Tiffany Steele, Ivy 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Completed the Practical Nursing program certificate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Currently </a:t>
            </a:r>
            <a:r>
              <a:rPr lang="en-US" sz="2600" dirty="0"/>
              <a:t>working as a Licensed Practical Nurse in a long term care facility in New Castle, IN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6191" y="4760712"/>
            <a:ext cx="4605454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i="1" dirty="0" smtClean="0"/>
              <a:t>“I </a:t>
            </a:r>
            <a:r>
              <a:rPr lang="en-US" i="1" dirty="0"/>
              <a:t>greatly appreciate the opportunity that this grant gave me to come out of the nursing program with no debt from my education. </a:t>
            </a:r>
            <a:r>
              <a:rPr lang="en-US" i="1" dirty="0" smtClean="0"/>
              <a:t>”</a:t>
            </a:r>
            <a:r>
              <a:rPr lang="en-US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40731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7767</TotalTime>
  <Words>343</Words>
  <Application>Microsoft Office PowerPoint</Application>
  <PresentationFormat>On-screen Show (4:3)</PresentationFormat>
  <Paragraphs>60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Next Level Jobs</vt:lpstr>
      <vt:lpstr>Next Level Jobs by the Numbers</vt:lpstr>
      <vt:lpstr>Performance</vt:lpstr>
      <vt:lpstr>Demographic Takeaways</vt:lpstr>
      <vt:lpstr>Website</vt:lpstr>
      <vt:lpstr>Collaboration Opportunities </vt:lpstr>
      <vt:lpstr>Student Success Story: Tiffany Steele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Learn More - Office</dc:creator>
  <cp:lastModifiedBy>Nejad, Jessica (CHE)</cp:lastModifiedBy>
  <cp:revision>231</cp:revision>
  <cp:lastPrinted>2016-07-20T15:11:24Z</cp:lastPrinted>
  <dcterms:created xsi:type="dcterms:W3CDTF">2016-01-28T16:32:07Z</dcterms:created>
  <dcterms:modified xsi:type="dcterms:W3CDTF">2019-10-29T15:46:34Z</dcterms:modified>
</cp:coreProperties>
</file>