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7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54" r:id="rId5"/>
    <p:sldMasterId id="2147483651" r:id="rId6"/>
    <p:sldMasterId id="2147487873" r:id="rId7"/>
    <p:sldMasterId id="2147487885" r:id="rId8"/>
    <p:sldMasterId id="2147483652" r:id="rId9"/>
    <p:sldMasterId id="2147483653" r:id="rId10"/>
    <p:sldMasterId id="2147483655" r:id="rId11"/>
  </p:sldMasterIdLst>
  <p:notesMasterIdLst>
    <p:notesMasterId r:id="rId34"/>
  </p:notesMasterIdLst>
  <p:handoutMasterIdLst>
    <p:handoutMasterId r:id="rId35"/>
  </p:handoutMasterIdLst>
  <p:sldIdLst>
    <p:sldId id="256" r:id="rId12"/>
    <p:sldId id="257" r:id="rId13"/>
    <p:sldId id="290" r:id="rId14"/>
    <p:sldId id="278" r:id="rId15"/>
    <p:sldId id="277" r:id="rId16"/>
    <p:sldId id="279" r:id="rId17"/>
    <p:sldId id="281" r:id="rId18"/>
    <p:sldId id="283" r:id="rId19"/>
    <p:sldId id="282" r:id="rId20"/>
    <p:sldId id="284" r:id="rId21"/>
    <p:sldId id="291" r:id="rId22"/>
    <p:sldId id="295" r:id="rId23"/>
    <p:sldId id="296" r:id="rId24"/>
    <p:sldId id="285" r:id="rId25"/>
    <p:sldId id="293" r:id="rId26"/>
    <p:sldId id="294" r:id="rId27"/>
    <p:sldId id="297" r:id="rId28"/>
    <p:sldId id="292" r:id="rId29"/>
    <p:sldId id="288" r:id="rId30"/>
    <p:sldId id="272" r:id="rId31"/>
    <p:sldId id="273" r:id="rId32"/>
    <p:sldId id="275" r:id="rId33"/>
  </p:sldIdLst>
  <p:sldSz cx="9144000" cy="6858000" type="screen4x3"/>
  <p:notesSz cx="7019925" cy="93059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600" kern="1200">
        <a:solidFill>
          <a:srgbClr val="385133"/>
        </a:solidFill>
        <a:latin typeface="Arno Pro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600" kern="1200">
        <a:solidFill>
          <a:srgbClr val="385133"/>
        </a:solidFill>
        <a:latin typeface="Arno Pro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600" kern="1200">
        <a:solidFill>
          <a:srgbClr val="385133"/>
        </a:solidFill>
        <a:latin typeface="Arno Pro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600" kern="1200">
        <a:solidFill>
          <a:srgbClr val="385133"/>
        </a:solidFill>
        <a:latin typeface="Arno Pro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600" kern="1200">
        <a:solidFill>
          <a:srgbClr val="385133"/>
        </a:solidFill>
        <a:latin typeface="Arno Pro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rgbClr val="385133"/>
        </a:solidFill>
        <a:latin typeface="Arno Pro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rgbClr val="385133"/>
        </a:solidFill>
        <a:latin typeface="Arno Pro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rgbClr val="385133"/>
        </a:solidFill>
        <a:latin typeface="Arno Pro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rgbClr val="385133"/>
        </a:solidFill>
        <a:latin typeface="Arno Pro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20EB05"/>
    <a:srgbClr val="7030A0"/>
    <a:srgbClr val="D60093"/>
    <a:srgbClr val="385133"/>
    <a:srgbClr val="33CCCC"/>
    <a:srgbClr val="113663"/>
    <a:srgbClr val="FFFFFF"/>
    <a:srgbClr val="A3C5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5" autoAdjust="0"/>
    <p:restoredTop sz="92857" autoAdjust="0"/>
  </p:normalViewPr>
  <p:slideViewPr>
    <p:cSldViewPr>
      <p:cViewPr varScale="1">
        <p:scale>
          <a:sx n="81" d="100"/>
          <a:sy n="81" d="100"/>
        </p:scale>
        <p:origin x="102" y="6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4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0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Master" Target="slideMasters/slideMaster7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presProps" Target="presProps.xml"/><Relationship Id="rId10" Type="http://schemas.openxmlformats.org/officeDocument/2006/relationships/slideMaster" Target="slideMasters/slideMaster6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5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rosebrough\AppData\Local\Microsoft\Windows\Temporary%20Internet%20Files\Content.Outlook\N03CBSSM\Count%20for%20CAS%20Providers%20(264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rosebrough\AppData\Local\Microsoft\Windows\Temporary%20Internet%20Files\Content.Outlook\N03CBSSM\Count%20for%20Family%20Member%20Providers%20(266)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rosebrough\AppData\Local\Microsoft\Windows\Temporary%20Internet%20Files\Content.Outlook\N03CBSSM\Count%20for%20Taxi%20Providers%20(263)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rosebrough\AppData\Local\Microsoft\Windows\Temporary%20Internet%20Files\Content.Outlook\N03CBSSM\Count%20for%20Taxi%20Providers%20(263)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/>
              <a:t>Number of Transportation</a:t>
            </a:r>
            <a:r>
              <a:rPr lang="en-US" sz="2400" b="1" baseline="0" dirty="0"/>
              <a:t> Providers per County</a:t>
            </a:r>
            <a:endParaRPr lang="en-US" sz="2400" b="1" dirty="0"/>
          </a:p>
        </c:rich>
      </c:tx>
      <c:layout>
        <c:manualLayout>
          <c:xMode val="edge"/>
          <c:yMode val="edge"/>
          <c:x val="0.23886059043504518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203563050193947E-2"/>
          <c:y val="0.16934684684684684"/>
          <c:w val="0.92174018070750008"/>
          <c:h val="0.7770381996169397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8761003878939911E-2"/>
                  <c:y val="-1.12611725899128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17E353B-A8CD-4799-982C-FDED596A24D3}" type="CATEGORYNAME">
                      <a:rPr lang="en-US" b="1"/>
                      <a:pPr>
                        <a:defRPr b="1"/>
                      </a:pPr>
                      <a:t>[CATEGORY NAME]</a:t>
                    </a:fld>
                    <a:r>
                      <a:rPr lang="en-US" b="1" baseline="0" dirty="0"/>
                      <a:t>, </a:t>
                    </a:r>
                    <a:fld id="{45521518-2048-46C8-B851-F38C569EDE17}" type="CATEGORYNAME">
                      <a:rPr lang="en-US" b="1" baseline="0" smtClean="0"/>
                      <a:pPr>
                        <a:defRPr b="1"/>
                      </a:pPr>
                      <a:t>[CATEGORY NAME]</a:t>
                    </a:fld>
                    <a:endParaRPr lang="en-US" b="1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1592920353982292E-2"/>
                      <c:h val="3.9065403986663819E-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3"/>
              <c:layout>
                <c:manualLayout>
                  <c:x val="-1.4749262536873156E-3"/>
                  <c:y val="-2.2522522522524175E-3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9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9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9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93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Page1_1!$H$7:$H$100</c:f>
              <c:strCache>
                <c:ptCount val="94"/>
                <c:pt idx="0">
                  <c:v>ADAMS       </c:v>
                </c:pt>
                <c:pt idx="1">
                  <c:v>ALLEN       </c:v>
                </c:pt>
                <c:pt idx="2">
                  <c:v>BARTHOLOMEW </c:v>
                </c:pt>
                <c:pt idx="3">
                  <c:v>BENTON      </c:v>
                </c:pt>
                <c:pt idx="4">
                  <c:v>BLACKFORD   </c:v>
                </c:pt>
                <c:pt idx="5">
                  <c:v>BOONE       </c:v>
                </c:pt>
                <c:pt idx="6">
                  <c:v>BROWN       </c:v>
                </c:pt>
                <c:pt idx="7">
                  <c:v>CARROLL     </c:v>
                </c:pt>
                <c:pt idx="8">
                  <c:v>CASS        </c:v>
                </c:pt>
                <c:pt idx="9">
                  <c:v>CLARK       </c:v>
                </c:pt>
                <c:pt idx="10">
                  <c:v>CLAY        </c:v>
                </c:pt>
                <c:pt idx="11">
                  <c:v>CLINTON     </c:v>
                </c:pt>
                <c:pt idx="12">
                  <c:v>CRAWFORD    </c:v>
                </c:pt>
                <c:pt idx="13">
                  <c:v>DAVIESS     </c:v>
                </c:pt>
                <c:pt idx="14">
                  <c:v>DEARBORN    </c:v>
                </c:pt>
                <c:pt idx="15">
                  <c:v>DECATUR     </c:v>
                </c:pt>
                <c:pt idx="16">
                  <c:v>DEKALB      </c:v>
                </c:pt>
                <c:pt idx="17">
                  <c:v>DELAWARE    </c:v>
                </c:pt>
                <c:pt idx="18">
                  <c:v>DUBOIS      </c:v>
                </c:pt>
                <c:pt idx="19">
                  <c:v>ELKHART     </c:v>
                </c:pt>
                <c:pt idx="20">
                  <c:v>FAYETTE     </c:v>
                </c:pt>
                <c:pt idx="21">
                  <c:v>FLOYD       </c:v>
                </c:pt>
                <c:pt idx="22">
                  <c:v>FOUNTAIN    </c:v>
                </c:pt>
                <c:pt idx="23">
                  <c:v>FRANKLIN    </c:v>
                </c:pt>
                <c:pt idx="24">
                  <c:v>FULTON      </c:v>
                </c:pt>
                <c:pt idx="25">
                  <c:v>GIBSON      </c:v>
                </c:pt>
                <c:pt idx="26">
                  <c:v>GRANT       </c:v>
                </c:pt>
                <c:pt idx="27">
                  <c:v>GREENE      </c:v>
                </c:pt>
                <c:pt idx="28">
                  <c:v>HAMILTON    </c:v>
                </c:pt>
                <c:pt idx="29">
                  <c:v>HANCOCK     </c:v>
                </c:pt>
                <c:pt idx="30">
                  <c:v>HARRISON    </c:v>
                </c:pt>
                <c:pt idx="31">
                  <c:v>HENDRICKS   </c:v>
                </c:pt>
                <c:pt idx="32">
                  <c:v>HENRY       </c:v>
                </c:pt>
                <c:pt idx="33">
                  <c:v>HOWARD      </c:v>
                </c:pt>
                <c:pt idx="34">
                  <c:v>HUNTINGTON  </c:v>
                </c:pt>
                <c:pt idx="35">
                  <c:v>IFSSA       </c:v>
                </c:pt>
                <c:pt idx="36">
                  <c:v>JACKSON     </c:v>
                </c:pt>
                <c:pt idx="37">
                  <c:v>JASPER      </c:v>
                </c:pt>
                <c:pt idx="38">
                  <c:v>JAY         </c:v>
                </c:pt>
                <c:pt idx="39">
                  <c:v>JEFFERSON   </c:v>
                </c:pt>
                <c:pt idx="40">
                  <c:v>JENNINGS    </c:v>
                </c:pt>
                <c:pt idx="41">
                  <c:v>JOHNSON     </c:v>
                </c:pt>
                <c:pt idx="42">
                  <c:v>KNOX        </c:v>
                </c:pt>
                <c:pt idx="43">
                  <c:v>KOSCIUSKO   </c:v>
                </c:pt>
                <c:pt idx="44">
                  <c:v>LAGRANGE    </c:v>
                </c:pt>
                <c:pt idx="45">
                  <c:v>LAKE        </c:v>
                </c:pt>
                <c:pt idx="46">
                  <c:v>LAPORTE     </c:v>
                </c:pt>
                <c:pt idx="47">
                  <c:v>LAWRENCE    </c:v>
                </c:pt>
                <c:pt idx="48">
                  <c:v>MADISON     </c:v>
                </c:pt>
                <c:pt idx="49">
                  <c:v>MARION      </c:v>
                </c:pt>
                <c:pt idx="50">
                  <c:v>MARSHALL    </c:v>
                </c:pt>
                <c:pt idx="51">
                  <c:v>MARTIN      </c:v>
                </c:pt>
                <c:pt idx="52">
                  <c:v>MIAMI       </c:v>
                </c:pt>
                <c:pt idx="53">
                  <c:v>MONROE      </c:v>
                </c:pt>
                <c:pt idx="54">
                  <c:v>MONTGOMERY  </c:v>
                </c:pt>
                <c:pt idx="55">
                  <c:v>MORGAN      </c:v>
                </c:pt>
                <c:pt idx="56">
                  <c:v>NEWTON      </c:v>
                </c:pt>
                <c:pt idx="57">
                  <c:v>NOBLE       </c:v>
                </c:pt>
                <c:pt idx="58">
                  <c:v>OHIO        </c:v>
                </c:pt>
                <c:pt idx="59">
                  <c:v>ORANGE      </c:v>
                </c:pt>
                <c:pt idx="60">
                  <c:v>OUT OF STATE</c:v>
                </c:pt>
                <c:pt idx="61">
                  <c:v>OWEN        </c:v>
                </c:pt>
                <c:pt idx="62">
                  <c:v>PARKE       </c:v>
                </c:pt>
                <c:pt idx="63">
                  <c:v>PERRY       </c:v>
                </c:pt>
                <c:pt idx="64">
                  <c:v>PIKE        </c:v>
                </c:pt>
                <c:pt idx="65">
                  <c:v>PORTER      </c:v>
                </c:pt>
                <c:pt idx="66">
                  <c:v>POSEY       </c:v>
                </c:pt>
                <c:pt idx="67">
                  <c:v>PULASKI     </c:v>
                </c:pt>
                <c:pt idx="68">
                  <c:v>PUTNAM      </c:v>
                </c:pt>
                <c:pt idx="69">
                  <c:v>RANDOLPH    </c:v>
                </c:pt>
                <c:pt idx="70">
                  <c:v>RIPLEY      </c:v>
                </c:pt>
                <c:pt idx="71">
                  <c:v>RUSH        </c:v>
                </c:pt>
                <c:pt idx="72">
                  <c:v>SCOTT       </c:v>
                </c:pt>
                <c:pt idx="73">
                  <c:v>SHELBY      </c:v>
                </c:pt>
                <c:pt idx="74">
                  <c:v>SPENCER     </c:v>
                </c:pt>
                <c:pt idx="75">
                  <c:v>ST. JOSEPH  </c:v>
                </c:pt>
                <c:pt idx="76">
                  <c:v>STARKE      </c:v>
                </c:pt>
                <c:pt idx="77">
                  <c:v>STEUBEN     </c:v>
                </c:pt>
                <c:pt idx="78">
                  <c:v>SULLIVAN    </c:v>
                </c:pt>
                <c:pt idx="79">
                  <c:v>SWITZERLAND </c:v>
                </c:pt>
                <c:pt idx="80">
                  <c:v>TIPPECANOE  </c:v>
                </c:pt>
                <c:pt idx="81">
                  <c:v>TIPTON      </c:v>
                </c:pt>
                <c:pt idx="82">
                  <c:v>UNION       </c:v>
                </c:pt>
                <c:pt idx="83">
                  <c:v>VANDERBURGH </c:v>
                </c:pt>
                <c:pt idx="84">
                  <c:v>VERMILLION  </c:v>
                </c:pt>
                <c:pt idx="85">
                  <c:v>VIGO        </c:v>
                </c:pt>
                <c:pt idx="86">
                  <c:v>WABASH      </c:v>
                </c:pt>
                <c:pt idx="87">
                  <c:v>WARREN      </c:v>
                </c:pt>
                <c:pt idx="88">
                  <c:v>WARRICK     </c:v>
                </c:pt>
                <c:pt idx="89">
                  <c:v>WASHINGTON  </c:v>
                </c:pt>
                <c:pt idx="90">
                  <c:v>WAYNE       </c:v>
                </c:pt>
                <c:pt idx="91">
                  <c:v>WELLS       </c:v>
                </c:pt>
                <c:pt idx="92">
                  <c:v>WHITE       </c:v>
                </c:pt>
                <c:pt idx="93">
                  <c:v>WHITLEY     </c:v>
                </c:pt>
              </c:strCache>
            </c:strRef>
          </c:cat>
          <c:val>
            <c:numRef>
              <c:f>Page1_1!$I$7:$I$100</c:f>
              <c:numCache>
                <c:formatCode>General</c:formatCode>
                <c:ptCount val="94"/>
                <c:pt idx="0">
                  <c:v>3</c:v>
                </c:pt>
                <c:pt idx="1">
                  <c:v>97</c:v>
                </c:pt>
                <c:pt idx="2">
                  <c:v>29</c:v>
                </c:pt>
                <c:pt idx="3">
                  <c:v>8</c:v>
                </c:pt>
                <c:pt idx="4">
                  <c:v>7</c:v>
                </c:pt>
                <c:pt idx="5">
                  <c:v>8</c:v>
                </c:pt>
                <c:pt idx="6">
                  <c:v>1</c:v>
                </c:pt>
                <c:pt idx="7">
                  <c:v>6</c:v>
                </c:pt>
                <c:pt idx="8">
                  <c:v>19</c:v>
                </c:pt>
                <c:pt idx="9">
                  <c:v>24</c:v>
                </c:pt>
                <c:pt idx="10">
                  <c:v>11</c:v>
                </c:pt>
                <c:pt idx="11">
                  <c:v>14</c:v>
                </c:pt>
                <c:pt idx="12">
                  <c:v>10</c:v>
                </c:pt>
                <c:pt idx="13">
                  <c:v>22</c:v>
                </c:pt>
                <c:pt idx="14">
                  <c:v>24</c:v>
                </c:pt>
                <c:pt idx="15">
                  <c:v>10</c:v>
                </c:pt>
                <c:pt idx="16">
                  <c:v>8</c:v>
                </c:pt>
                <c:pt idx="17">
                  <c:v>21</c:v>
                </c:pt>
                <c:pt idx="18">
                  <c:v>15</c:v>
                </c:pt>
                <c:pt idx="19">
                  <c:v>45</c:v>
                </c:pt>
                <c:pt idx="20">
                  <c:v>13</c:v>
                </c:pt>
                <c:pt idx="21">
                  <c:v>18</c:v>
                </c:pt>
                <c:pt idx="22">
                  <c:v>7</c:v>
                </c:pt>
                <c:pt idx="23">
                  <c:v>5</c:v>
                </c:pt>
                <c:pt idx="24">
                  <c:v>6</c:v>
                </c:pt>
                <c:pt idx="25">
                  <c:v>11</c:v>
                </c:pt>
                <c:pt idx="26">
                  <c:v>31</c:v>
                </c:pt>
                <c:pt idx="27">
                  <c:v>13</c:v>
                </c:pt>
                <c:pt idx="28">
                  <c:v>32</c:v>
                </c:pt>
                <c:pt idx="29">
                  <c:v>27</c:v>
                </c:pt>
                <c:pt idx="30">
                  <c:v>17</c:v>
                </c:pt>
                <c:pt idx="31">
                  <c:v>28</c:v>
                </c:pt>
                <c:pt idx="32">
                  <c:v>28</c:v>
                </c:pt>
                <c:pt idx="33">
                  <c:v>37</c:v>
                </c:pt>
                <c:pt idx="34">
                  <c:v>11</c:v>
                </c:pt>
                <c:pt idx="35">
                  <c:v>37</c:v>
                </c:pt>
                <c:pt idx="36">
                  <c:v>23</c:v>
                </c:pt>
                <c:pt idx="37">
                  <c:v>13</c:v>
                </c:pt>
                <c:pt idx="38">
                  <c:v>2</c:v>
                </c:pt>
                <c:pt idx="39">
                  <c:v>21</c:v>
                </c:pt>
                <c:pt idx="40">
                  <c:v>10</c:v>
                </c:pt>
                <c:pt idx="41">
                  <c:v>24</c:v>
                </c:pt>
                <c:pt idx="42">
                  <c:v>32</c:v>
                </c:pt>
                <c:pt idx="43">
                  <c:v>23</c:v>
                </c:pt>
                <c:pt idx="44">
                  <c:v>6</c:v>
                </c:pt>
                <c:pt idx="45">
                  <c:v>123</c:v>
                </c:pt>
                <c:pt idx="46">
                  <c:v>22</c:v>
                </c:pt>
                <c:pt idx="47">
                  <c:v>16</c:v>
                </c:pt>
                <c:pt idx="48">
                  <c:v>44</c:v>
                </c:pt>
                <c:pt idx="49">
                  <c:v>263</c:v>
                </c:pt>
                <c:pt idx="50">
                  <c:v>19</c:v>
                </c:pt>
                <c:pt idx="51">
                  <c:v>18</c:v>
                </c:pt>
                <c:pt idx="52">
                  <c:v>20</c:v>
                </c:pt>
                <c:pt idx="53">
                  <c:v>18</c:v>
                </c:pt>
                <c:pt idx="54">
                  <c:v>14</c:v>
                </c:pt>
                <c:pt idx="55">
                  <c:v>26</c:v>
                </c:pt>
                <c:pt idx="56">
                  <c:v>7</c:v>
                </c:pt>
                <c:pt idx="57">
                  <c:v>8</c:v>
                </c:pt>
                <c:pt idx="58">
                  <c:v>2</c:v>
                </c:pt>
                <c:pt idx="59">
                  <c:v>24</c:v>
                </c:pt>
                <c:pt idx="60">
                  <c:v>333</c:v>
                </c:pt>
                <c:pt idx="61">
                  <c:v>7</c:v>
                </c:pt>
                <c:pt idx="62">
                  <c:v>10</c:v>
                </c:pt>
                <c:pt idx="63">
                  <c:v>6</c:v>
                </c:pt>
                <c:pt idx="64">
                  <c:v>18</c:v>
                </c:pt>
                <c:pt idx="65">
                  <c:v>25</c:v>
                </c:pt>
                <c:pt idx="66">
                  <c:v>4</c:v>
                </c:pt>
                <c:pt idx="67">
                  <c:v>9</c:v>
                </c:pt>
                <c:pt idx="68">
                  <c:v>9</c:v>
                </c:pt>
                <c:pt idx="69">
                  <c:v>8</c:v>
                </c:pt>
                <c:pt idx="70">
                  <c:v>24</c:v>
                </c:pt>
                <c:pt idx="71">
                  <c:v>17</c:v>
                </c:pt>
                <c:pt idx="72">
                  <c:v>20</c:v>
                </c:pt>
                <c:pt idx="73">
                  <c:v>15</c:v>
                </c:pt>
                <c:pt idx="74">
                  <c:v>3</c:v>
                </c:pt>
                <c:pt idx="75">
                  <c:v>87</c:v>
                </c:pt>
                <c:pt idx="76">
                  <c:v>7</c:v>
                </c:pt>
                <c:pt idx="77">
                  <c:v>8</c:v>
                </c:pt>
                <c:pt idx="78">
                  <c:v>24</c:v>
                </c:pt>
                <c:pt idx="79">
                  <c:v>4</c:v>
                </c:pt>
                <c:pt idx="80">
                  <c:v>33</c:v>
                </c:pt>
                <c:pt idx="81">
                  <c:v>9</c:v>
                </c:pt>
                <c:pt idx="82">
                  <c:v>3</c:v>
                </c:pt>
                <c:pt idx="83">
                  <c:v>37</c:v>
                </c:pt>
                <c:pt idx="84">
                  <c:v>7</c:v>
                </c:pt>
                <c:pt idx="85">
                  <c:v>22</c:v>
                </c:pt>
                <c:pt idx="86">
                  <c:v>13</c:v>
                </c:pt>
                <c:pt idx="87">
                  <c:v>11</c:v>
                </c:pt>
                <c:pt idx="88">
                  <c:v>12</c:v>
                </c:pt>
                <c:pt idx="89">
                  <c:v>19</c:v>
                </c:pt>
                <c:pt idx="90">
                  <c:v>32</c:v>
                </c:pt>
                <c:pt idx="91">
                  <c:v>15</c:v>
                </c:pt>
                <c:pt idx="92">
                  <c:v>26</c:v>
                </c:pt>
                <c:pt idx="93">
                  <c:v>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7315392"/>
        <c:axId val="229307152"/>
      </c:barChart>
      <c:catAx>
        <c:axId val="227315392"/>
        <c:scaling>
          <c:orientation val="minMax"/>
        </c:scaling>
        <c:delete val="1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baseline="0" dirty="0"/>
                  <a:t>Counties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crossAx val="229307152"/>
        <c:crosses val="autoZero"/>
        <c:auto val="1"/>
        <c:lblAlgn val="ctr"/>
        <c:lblOffset val="100"/>
        <c:noMultiLvlLbl val="0"/>
      </c:catAx>
      <c:valAx>
        <c:axId val="229307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dirty="0"/>
                  <a:t>Number of Providers</a:t>
                </a:r>
                <a:r>
                  <a:rPr lang="en-US" sz="1200" dirty="0"/>
                  <a:t> 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7315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4.4325936530660942E-2"/>
          <c:y val="2.6361653964513478E-2"/>
          <c:w val="0.93900739680267242"/>
          <c:h val="0.9017429261322679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3"/>
              <c:layout>
                <c:manualLayout>
                  <c:x val="-1.0606060606060607E-2"/>
                  <c:y val="7.1895419903218573E-3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1"/>
              <c:layout>
                <c:manualLayout>
                  <c:x val="7.5757575757574649E-3"/>
                  <c:y val="-4.7930279935479046E-3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9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91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Sheet1!$A$2:$A$93</c:f>
              <c:strCache>
                <c:ptCount val="92"/>
                <c:pt idx="0">
                  <c:v>ALLEN       </c:v>
                </c:pt>
                <c:pt idx="1">
                  <c:v>BARTHOLOMEW </c:v>
                </c:pt>
                <c:pt idx="2">
                  <c:v>BENTON      </c:v>
                </c:pt>
                <c:pt idx="3">
                  <c:v>BLACKFORD   </c:v>
                </c:pt>
                <c:pt idx="4">
                  <c:v>BOONE       </c:v>
                </c:pt>
                <c:pt idx="5">
                  <c:v>CARROLL     </c:v>
                </c:pt>
                <c:pt idx="6">
                  <c:v>CASS        </c:v>
                </c:pt>
                <c:pt idx="7">
                  <c:v>CLARK       </c:v>
                </c:pt>
                <c:pt idx="8">
                  <c:v>CLAY        </c:v>
                </c:pt>
                <c:pt idx="9">
                  <c:v>CLINTON     </c:v>
                </c:pt>
                <c:pt idx="10">
                  <c:v>CRAWFORD    </c:v>
                </c:pt>
                <c:pt idx="11">
                  <c:v>DAVIESS     </c:v>
                </c:pt>
                <c:pt idx="12">
                  <c:v>DEARBORN    </c:v>
                </c:pt>
                <c:pt idx="13">
                  <c:v>DECATUR     </c:v>
                </c:pt>
                <c:pt idx="14">
                  <c:v>DEKALB      </c:v>
                </c:pt>
                <c:pt idx="15">
                  <c:v>DELAWARE    </c:v>
                </c:pt>
                <c:pt idx="16">
                  <c:v>DUBOIS      </c:v>
                </c:pt>
                <c:pt idx="17">
                  <c:v>ELKHART     </c:v>
                </c:pt>
                <c:pt idx="18">
                  <c:v>FAYETTE     </c:v>
                </c:pt>
                <c:pt idx="19">
                  <c:v>FLOYD       </c:v>
                </c:pt>
                <c:pt idx="20">
                  <c:v>FOUNTAIN    </c:v>
                </c:pt>
                <c:pt idx="21">
                  <c:v>FRANKLIN    </c:v>
                </c:pt>
                <c:pt idx="22">
                  <c:v>FULTON      </c:v>
                </c:pt>
                <c:pt idx="23">
                  <c:v>GIBSON      </c:v>
                </c:pt>
                <c:pt idx="24">
                  <c:v>GRANT       </c:v>
                </c:pt>
                <c:pt idx="25">
                  <c:v>GREENE      </c:v>
                </c:pt>
                <c:pt idx="26">
                  <c:v>HAMILTON    </c:v>
                </c:pt>
                <c:pt idx="27">
                  <c:v>HANCOCK     </c:v>
                </c:pt>
                <c:pt idx="28">
                  <c:v>HARRISON    </c:v>
                </c:pt>
                <c:pt idx="29">
                  <c:v>HENDRICKS   </c:v>
                </c:pt>
                <c:pt idx="30">
                  <c:v>HENRY       </c:v>
                </c:pt>
                <c:pt idx="31">
                  <c:v>HOWARD      </c:v>
                </c:pt>
                <c:pt idx="32">
                  <c:v>HUNTINGTON  </c:v>
                </c:pt>
                <c:pt idx="33">
                  <c:v>IFSSA       </c:v>
                </c:pt>
                <c:pt idx="34">
                  <c:v>JACKSON     </c:v>
                </c:pt>
                <c:pt idx="35">
                  <c:v>JASPER      </c:v>
                </c:pt>
                <c:pt idx="36">
                  <c:v>JAY         </c:v>
                </c:pt>
                <c:pt idx="37">
                  <c:v>JEFFERSON   </c:v>
                </c:pt>
                <c:pt idx="38">
                  <c:v>JENNINGS    </c:v>
                </c:pt>
                <c:pt idx="39">
                  <c:v>JOHNSON     </c:v>
                </c:pt>
                <c:pt idx="40">
                  <c:v>KNOX        </c:v>
                </c:pt>
                <c:pt idx="41">
                  <c:v>KOSCIUSKO   </c:v>
                </c:pt>
                <c:pt idx="42">
                  <c:v>LAGRANGE    </c:v>
                </c:pt>
                <c:pt idx="43">
                  <c:v>LAKE        </c:v>
                </c:pt>
                <c:pt idx="44">
                  <c:v>LAPORTE     </c:v>
                </c:pt>
                <c:pt idx="45">
                  <c:v>LAWRENCE    </c:v>
                </c:pt>
                <c:pt idx="46">
                  <c:v>MADISON     </c:v>
                </c:pt>
                <c:pt idx="47">
                  <c:v>MARION      </c:v>
                </c:pt>
                <c:pt idx="48">
                  <c:v>MARSHALL    </c:v>
                </c:pt>
                <c:pt idx="49">
                  <c:v>MARTIN      </c:v>
                </c:pt>
                <c:pt idx="50">
                  <c:v>MIAMI       </c:v>
                </c:pt>
                <c:pt idx="51">
                  <c:v>MONROE      </c:v>
                </c:pt>
                <c:pt idx="52">
                  <c:v>MONTGOMERY  </c:v>
                </c:pt>
                <c:pt idx="53">
                  <c:v>MORGAN      </c:v>
                </c:pt>
                <c:pt idx="54">
                  <c:v>NEWTON      </c:v>
                </c:pt>
                <c:pt idx="55">
                  <c:v>NOBLE       </c:v>
                </c:pt>
                <c:pt idx="56">
                  <c:v>OHIO        </c:v>
                </c:pt>
                <c:pt idx="57">
                  <c:v>ORANGE      </c:v>
                </c:pt>
                <c:pt idx="58">
                  <c:v>OUT OF STATE</c:v>
                </c:pt>
                <c:pt idx="59">
                  <c:v>OWEN        </c:v>
                </c:pt>
                <c:pt idx="60">
                  <c:v>PARKE       </c:v>
                </c:pt>
                <c:pt idx="61">
                  <c:v>PERRY       </c:v>
                </c:pt>
                <c:pt idx="62">
                  <c:v>PIKE        </c:v>
                </c:pt>
                <c:pt idx="63">
                  <c:v>PORTER      </c:v>
                </c:pt>
                <c:pt idx="64">
                  <c:v>POSEY       </c:v>
                </c:pt>
                <c:pt idx="65">
                  <c:v>PULASKI     </c:v>
                </c:pt>
                <c:pt idx="66">
                  <c:v>PUTNAM      </c:v>
                </c:pt>
                <c:pt idx="67">
                  <c:v>RANDOLPH    </c:v>
                </c:pt>
                <c:pt idx="68">
                  <c:v>RIPLEY      </c:v>
                </c:pt>
                <c:pt idx="69">
                  <c:v>RUSH        </c:v>
                </c:pt>
                <c:pt idx="70">
                  <c:v>SCOTT       </c:v>
                </c:pt>
                <c:pt idx="71">
                  <c:v>SHELBY      </c:v>
                </c:pt>
                <c:pt idx="72">
                  <c:v>SPENCER     </c:v>
                </c:pt>
                <c:pt idx="73">
                  <c:v>ST. JOSEPH  </c:v>
                </c:pt>
                <c:pt idx="74">
                  <c:v>STARKE      </c:v>
                </c:pt>
                <c:pt idx="75">
                  <c:v>STEUBEN     </c:v>
                </c:pt>
                <c:pt idx="76">
                  <c:v>SULLIVAN    </c:v>
                </c:pt>
                <c:pt idx="77">
                  <c:v>SWITZERLAND </c:v>
                </c:pt>
                <c:pt idx="78">
                  <c:v>TIPPECANOE  </c:v>
                </c:pt>
                <c:pt idx="79">
                  <c:v>TIPTON      </c:v>
                </c:pt>
                <c:pt idx="80">
                  <c:v>UNION       </c:v>
                </c:pt>
                <c:pt idx="81">
                  <c:v>VANDERBURGH </c:v>
                </c:pt>
                <c:pt idx="82">
                  <c:v>VERMILLION  </c:v>
                </c:pt>
                <c:pt idx="83">
                  <c:v>VIGO        </c:v>
                </c:pt>
                <c:pt idx="84">
                  <c:v>WABASH      </c:v>
                </c:pt>
                <c:pt idx="85">
                  <c:v>WARREN      </c:v>
                </c:pt>
                <c:pt idx="86">
                  <c:v>WARRICK     </c:v>
                </c:pt>
                <c:pt idx="87">
                  <c:v>WASHINGTON  </c:v>
                </c:pt>
                <c:pt idx="88">
                  <c:v>WAYNE       </c:v>
                </c:pt>
                <c:pt idx="89">
                  <c:v>WELLS       </c:v>
                </c:pt>
                <c:pt idx="90">
                  <c:v>WHITE       </c:v>
                </c:pt>
                <c:pt idx="91">
                  <c:v>WHITLEY     </c:v>
                </c:pt>
              </c:strCache>
            </c:strRef>
          </c:cat>
          <c:val>
            <c:numRef>
              <c:f>Sheet1!$B$2:$B$93</c:f>
              <c:numCache>
                <c:formatCode>General</c:formatCode>
                <c:ptCount val="92"/>
                <c:pt idx="0">
                  <c:v>18</c:v>
                </c:pt>
                <c:pt idx="1">
                  <c:v>8</c:v>
                </c:pt>
                <c:pt idx="2">
                  <c:v>3</c:v>
                </c:pt>
                <c:pt idx="3">
                  <c:v>2</c:v>
                </c:pt>
                <c:pt idx="4">
                  <c:v>4</c:v>
                </c:pt>
                <c:pt idx="5">
                  <c:v>1</c:v>
                </c:pt>
                <c:pt idx="6">
                  <c:v>4</c:v>
                </c:pt>
                <c:pt idx="7">
                  <c:v>7</c:v>
                </c:pt>
                <c:pt idx="8">
                  <c:v>2</c:v>
                </c:pt>
                <c:pt idx="9">
                  <c:v>2</c:v>
                </c:pt>
                <c:pt idx="10">
                  <c:v>2</c:v>
                </c:pt>
                <c:pt idx="11">
                  <c:v>2</c:v>
                </c:pt>
                <c:pt idx="12">
                  <c:v>10</c:v>
                </c:pt>
                <c:pt idx="13">
                  <c:v>1</c:v>
                </c:pt>
                <c:pt idx="14">
                  <c:v>1</c:v>
                </c:pt>
                <c:pt idx="15">
                  <c:v>11</c:v>
                </c:pt>
                <c:pt idx="16">
                  <c:v>2</c:v>
                </c:pt>
                <c:pt idx="17">
                  <c:v>15</c:v>
                </c:pt>
                <c:pt idx="18">
                  <c:v>6</c:v>
                </c:pt>
                <c:pt idx="19">
                  <c:v>5</c:v>
                </c:pt>
                <c:pt idx="20">
                  <c:v>1</c:v>
                </c:pt>
                <c:pt idx="21">
                  <c:v>1</c:v>
                </c:pt>
                <c:pt idx="22">
                  <c:v>3</c:v>
                </c:pt>
                <c:pt idx="23">
                  <c:v>1</c:v>
                </c:pt>
                <c:pt idx="24">
                  <c:v>6</c:v>
                </c:pt>
                <c:pt idx="25">
                  <c:v>3</c:v>
                </c:pt>
                <c:pt idx="26">
                  <c:v>13</c:v>
                </c:pt>
                <c:pt idx="27">
                  <c:v>13</c:v>
                </c:pt>
                <c:pt idx="28">
                  <c:v>2</c:v>
                </c:pt>
                <c:pt idx="29">
                  <c:v>12</c:v>
                </c:pt>
                <c:pt idx="30">
                  <c:v>9</c:v>
                </c:pt>
                <c:pt idx="31">
                  <c:v>12</c:v>
                </c:pt>
                <c:pt idx="32">
                  <c:v>4</c:v>
                </c:pt>
                <c:pt idx="33">
                  <c:v>24</c:v>
                </c:pt>
                <c:pt idx="34">
                  <c:v>1</c:v>
                </c:pt>
                <c:pt idx="35">
                  <c:v>7</c:v>
                </c:pt>
                <c:pt idx="36">
                  <c:v>1</c:v>
                </c:pt>
                <c:pt idx="37">
                  <c:v>3</c:v>
                </c:pt>
                <c:pt idx="38">
                  <c:v>1</c:v>
                </c:pt>
                <c:pt idx="39">
                  <c:v>8</c:v>
                </c:pt>
                <c:pt idx="40">
                  <c:v>5</c:v>
                </c:pt>
                <c:pt idx="41">
                  <c:v>8</c:v>
                </c:pt>
                <c:pt idx="42">
                  <c:v>3</c:v>
                </c:pt>
                <c:pt idx="43">
                  <c:v>39</c:v>
                </c:pt>
                <c:pt idx="44">
                  <c:v>1</c:v>
                </c:pt>
                <c:pt idx="45">
                  <c:v>3</c:v>
                </c:pt>
                <c:pt idx="46">
                  <c:v>19</c:v>
                </c:pt>
                <c:pt idx="47">
                  <c:v>33</c:v>
                </c:pt>
                <c:pt idx="48">
                  <c:v>8</c:v>
                </c:pt>
                <c:pt idx="49">
                  <c:v>2</c:v>
                </c:pt>
                <c:pt idx="50">
                  <c:v>5</c:v>
                </c:pt>
                <c:pt idx="51">
                  <c:v>2</c:v>
                </c:pt>
                <c:pt idx="52">
                  <c:v>5</c:v>
                </c:pt>
                <c:pt idx="53">
                  <c:v>8</c:v>
                </c:pt>
                <c:pt idx="54">
                  <c:v>1</c:v>
                </c:pt>
                <c:pt idx="55">
                  <c:v>2</c:v>
                </c:pt>
                <c:pt idx="56">
                  <c:v>1</c:v>
                </c:pt>
                <c:pt idx="57">
                  <c:v>4</c:v>
                </c:pt>
                <c:pt idx="58">
                  <c:v>206</c:v>
                </c:pt>
                <c:pt idx="59">
                  <c:v>2</c:v>
                </c:pt>
                <c:pt idx="60">
                  <c:v>3</c:v>
                </c:pt>
                <c:pt idx="61">
                  <c:v>1</c:v>
                </c:pt>
                <c:pt idx="62">
                  <c:v>4</c:v>
                </c:pt>
                <c:pt idx="63">
                  <c:v>7</c:v>
                </c:pt>
                <c:pt idx="64">
                  <c:v>1</c:v>
                </c:pt>
                <c:pt idx="65">
                  <c:v>4</c:v>
                </c:pt>
                <c:pt idx="66">
                  <c:v>4</c:v>
                </c:pt>
                <c:pt idx="67">
                  <c:v>5</c:v>
                </c:pt>
                <c:pt idx="68">
                  <c:v>7</c:v>
                </c:pt>
                <c:pt idx="69">
                  <c:v>10</c:v>
                </c:pt>
                <c:pt idx="70">
                  <c:v>1</c:v>
                </c:pt>
                <c:pt idx="71">
                  <c:v>6</c:v>
                </c:pt>
                <c:pt idx="72">
                  <c:v>1</c:v>
                </c:pt>
                <c:pt idx="73">
                  <c:v>18</c:v>
                </c:pt>
                <c:pt idx="74">
                  <c:v>3</c:v>
                </c:pt>
                <c:pt idx="75">
                  <c:v>1</c:v>
                </c:pt>
                <c:pt idx="76">
                  <c:v>9</c:v>
                </c:pt>
                <c:pt idx="77">
                  <c:v>1</c:v>
                </c:pt>
                <c:pt idx="78">
                  <c:v>2</c:v>
                </c:pt>
                <c:pt idx="79">
                  <c:v>6</c:v>
                </c:pt>
                <c:pt idx="80">
                  <c:v>1</c:v>
                </c:pt>
                <c:pt idx="81">
                  <c:v>8</c:v>
                </c:pt>
                <c:pt idx="82">
                  <c:v>3</c:v>
                </c:pt>
                <c:pt idx="83">
                  <c:v>6</c:v>
                </c:pt>
                <c:pt idx="84">
                  <c:v>2</c:v>
                </c:pt>
                <c:pt idx="85">
                  <c:v>1</c:v>
                </c:pt>
                <c:pt idx="86">
                  <c:v>3</c:v>
                </c:pt>
                <c:pt idx="87">
                  <c:v>3</c:v>
                </c:pt>
                <c:pt idx="88">
                  <c:v>8</c:v>
                </c:pt>
                <c:pt idx="89">
                  <c:v>2</c:v>
                </c:pt>
                <c:pt idx="90">
                  <c:v>5</c:v>
                </c:pt>
                <c:pt idx="91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29307544"/>
        <c:axId val="229308328"/>
      </c:barChart>
      <c:catAx>
        <c:axId val="22930754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29308328"/>
        <c:crosses val="autoZero"/>
        <c:auto val="1"/>
        <c:lblAlgn val="ctr"/>
        <c:lblOffset val="100"/>
        <c:noMultiLvlLbl val="0"/>
      </c:catAx>
      <c:valAx>
        <c:axId val="229308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9307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5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Page1_1!$G$5:$G$90</c:f>
              <c:strCache>
                <c:ptCount val="86"/>
                <c:pt idx="0">
                  <c:v>ADAMS       </c:v>
                </c:pt>
                <c:pt idx="1">
                  <c:v>ALLEN       </c:v>
                </c:pt>
                <c:pt idx="2">
                  <c:v>BARTHOLOMEW </c:v>
                </c:pt>
                <c:pt idx="3">
                  <c:v>BENTON      </c:v>
                </c:pt>
                <c:pt idx="4">
                  <c:v>BLACKFORD   </c:v>
                </c:pt>
                <c:pt idx="5">
                  <c:v>BOONE       </c:v>
                </c:pt>
                <c:pt idx="6">
                  <c:v>CARROLL     </c:v>
                </c:pt>
                <c:pt idx="7">
                  <c:v>CASS        </c:v>
                </c:pt>
                <c:pt idx="8">
                  <c:v>CLARK       </c:v>
                </c:pt>
                <c:pt idx="9">
                  <c:v>CLAY        </c:v>
                </c:pt>
                <c:pt idx="10">
                  <c:v>CLINTON     </c:v>
                </c:pt>
                <c:pt idx="11">
                  <c:v>CRAWFORD    </c:v>
                </c:pt>
                <c:pt idx="12">
                  <c:v>DAVIESS     </c:v>
                </c:pt>
                <c:pt idx="13">
                  <c:v>DEARBORN    </c:v>
                </c:pt>
                <c:pt idx="14">
                  <c:v>DECATUR     </c:v>
                </c:pt>
                <c:pt idx="15">
                  <c:v>DEKALB      </c:v>
                </c:pt>
                <c:pt idx="16">
                  <c:v>DELAWARE    </c:v>
                </c:pt>
                <c:pt idx="17">
                  <c:v>DUBOIS      </c:v>
                </c:pt>
                <c:pt idx="18">
                  <c:v>ELKHART     </c:v>
                </c:pt>
                <c:pt idx="19">
                  <c:v>FAYETTE     </c:v>
                </c:pt>
                <c:pt idx="20">
                  <c:v>FLOYD       </c:v>
                </c:pt>
                <c:pt idx="21">
                  <c:v>FOUNTAIN    </c:v>
                </c:pt>
                <c:pt idx="22">
                  <c:v>FRANKLIN    </c:v>
                </c:pt>
                <c:pt idx="23">
                  <c:v>FULTON      </c:v>
                </c:pt>
                <c:pt idx="24">
                  <c:v>GIBSON      </c:v>
                </c:pt>
                <c:pt idx="25">
                  <c:v>GRANT       </c:v>
                </c:pt>
                <c:pt idx="26">
                  <c:v>GREENE      </c:v>
                </c:pt>
                <c:pt idx="27">
                  <c:v>HARRISON    </c:v>
                </c:pt>
                <c:pt idx="28">
                  <c:v>HENDRICKS   </c:v>
                </c:pt>
                <c:pt idx="29">
                  <c:v>HENRY       </c:v>
                </c:pt>
                <c:pt idx="30">
                  <c:v>HOWARD      </c:v>
                </c:pt>
                <c:pt idx="31">
                  <c:v>HUNTINGTON  </c:v>
                </c:pt>
                <c:pt idx="32">
                  <c:v>IFSSA       </c:v>
                </c:pt>
                <c:pt idx="33">
                  <c:v>JACKSON     </c:v>
                </c:pt>
                <c:pt idx="34">
                  <c:v>JASPER      </c:v>
                </c:pt>
                <c:pt idx="35">
                  <c:v>JEFFERSON   </c:v>
                </c:pt>
                <c:pt idx="36">
                  <c:v>JOHNSON     </c:v>
                </c:pt>
                <c:pt idx="37">
                  <c:v>KNOX        </c:v>
                </c:pt>
                <c:pt idx="38">
                  <c:v>KOSCIUSKO   </c:v>
                </c:pt>
                <c:pt idx="39">
                  <c:v>LAGRANGE    </c:v>
                </c:pt>
                <c:pt idx="40">
                  <c:v>LAKE        </c:v>
                </c:pt>
                <c:pt idx="41">
                  <c:v>LAPORTE     </c:v>
                </c:pt>
                <c:pt idx="42">
                  <c:v>LAWRENCE    </c:v>
                </c:pt>
                <c:pt idx="43">
                  <c:v>MADISON     </c:v>
                </c:pt>
                <c:pt idx="44">
                  <c:v>MARION      </c:v>
                </c:pt>
                <c:pt idx="45">
                  <c:v>MARSHALL    </c:v>
                </c:pt>
                <c:pt idx="46">
                  <c:v>MARTIN      </c:v>
                </c:pt>
                <c:pt idx="47">
                  <c:v>MIAMI       </c:v>
                </c:pt>
                <c:pt idx="48">
                  <c:v>MONROE      </c:v>
                </c:pt>
                <c:pt idx="49">
                  <c:v>MONTGOMERY  </c:v>
                </c:pt>
                <c:pt idx="50">
                  <c:v>MORGAN      </c:v>
                </c:pt>
                <c:pt idx="51">
                  <c:v>NEWTON      </c:v>
                </c:pt>
                <c:pt idx="52">
                  <c:v>NOBLE       </c:v>
                </c:pt>
                <c:pt idx="53">
                  <c:v>ORANGE      </c:v>
                </c:pt>
                <c:pt idx="54">
                  <c:v>OUT OF STATE</c:v>
                </c:pt>
                <c:pt idx="55">
                  <c:v>OWEN        </c:v>
                </c:pt>
                <c:pt idx="56">
                  <c:v>PARKE       </c:v>
                </c:pt>
                <c:pt idx="57">
                  <c:v>PERRY       </c:v>
                </c:pt>
                <c:pt idx="58">
                  <c:v>PIKE        </c:v>
                </c:pt>
                <c:pt idx="59">
                  <c:v>PORTER      </c:v>
                </c:pt>
                <c:pt idx="60">
                  <c:v>POSEY       </c:v>
                </c:pt>
                <c:pt idx="61">
                  <c:v>PULASKI     </c:v>
                </c:pt>
                <c:pt idx="62">
                  <c:v>PUTNAM      </c:v>
                </c:pt>
                <c:pt idx="63">
                  <c:v>RANDOLPH    </c:v>
                </c:pt>
                <c:pt idx="64">
                  <c:v>RIPLEY      </c:v>
                </c:pt>
                <c:pt idx="65">
                  <c:v>RUSH        </c:v>
                </c:pt>
                <c:pt idx="66">
                  <c:v>SCOTT       </c:v>
                </c:pt>
                <c:pt idx="67">
                  <c:v>SHELBY      </c:v>
                </c:pt>
                <c:pt idx="68">
                  <c:v>SPENCER     </c:v>
                </c:pt>
                <c:pt idx="69">
                  <c:v>ST. JOSEPH  </c:v>
                </c:pt>
                <c:pt idx="70">
                  <c:v>STARKE      </c:v>
                </c:pt>
                <c:pt idx="71">
                  <c:v>STEUBEN     </c:v>
                </c:pt>
                <c:pt idx="72">
                  <c:v>SULLIVAN    </c:v>
                </c:pt>
                <c:pt idx="73">
                  <c:v>TIPPECANOE  </c:v>
                </c:pt>
                <c:pt idx="74">
                  <c:v>UNION       </c:v>
                </c:pt>
                <c:pt idx="75">
                  <c:v>VANDERBURGH </c:v>
                </c:pt>
                <c:pt idx="76">
                  <c:v>VERMILLION  </c:v>
                </c:pt>
                <c:pt idx="77">
                  <c:v>VIGO        </c:v>
                </c:pt>
                <c:pt idx="78">
                  <c:v>WABASH      </c:v>
                </c:pt>
                <c:pt idx="79">
                  <c:v>WARREN      </c:v>
                </c:pt>
                <c:pt idx="80">
                  <c:v>WARRICK     </c:v>
                </c:pt>
                <c:pt idx="81">
                  <c:v>WASHINGTON  </c:v>
                </c:pt>
                <c:pt idx="82">
                  <c:v>WAYNE       </c:v>
                </c:pt>
                <c:pt idx="83">
                  <c:v>WELLS       </c:v>
                </c:pt>
                <c:pt idx="84">
                  <c:v>WHITE       </c:v>
                </c:pt>
                <c:pt idx="85">
                  <c:v>WHITLEY     </c:v>
                </c:pt>
              </c:strCache>
            </c:strRef>
          </c:cat>
          <c:val>
            <c:numRef>
              <c:f>Page1_1!$H$5:$H$90</c:f>
              <c:numCache>
                <c:formatCode>General</c:formatCode>
                <c:ptCount val="86"/>
                <c:pt idx="0">
                  <c:v>2</c:v>
                </c:pt>
                <c:pt idx="1">
                  <c:v>46</c:v>
                </c:pt>
                <c:pt idx="2">
                  <c:v>10</c:v>
                </c:pt>
                <c:pt idx="3">
                  <c:v>2</c:v>
                </c:pt>
                <c:pt idx="4">
                  <c:v>2</c:v>
                </c:pt>
                <c:pt idx="5">
                  <c:v>4</c:v>
                </c:pt>
                <c:pt idx="6">
                  <c:v>1</c:v>
                </c:pt>
                <c:pt idx="7">
                  <c:v>7</c:v>
                </c:pt>
                <c:pt idx="8">
                  <c:v>8</c:v>
                </c:pt>
                <c:pt idx="9">
                  <c:v>4</c:v>
                </c:pt>
                <c:pt idx="10">
                  <c:v>2</c:v>
                </c:pt>
                <c:pt idx="11">
                  <c:v>1</c:v>
                </c:pt>
                <c:pt idx="12">
                  <c:v>6</c:v>
                </c:pt>
                <c:pt idx="13">
                  <c:v>7</c:v>
                </c:pt>
                <c:pt idx="14">
                  <c:v>2</c:v>
                </c:pt>
                <c:pt idx="15">
                  <c:v>4</c:v>
                </c:pt>
                <c:pt idx="16">
                  <c:v>6</c:v>
                </c:pt>
                <c:pt idx="17">
                  <c:v>4</c:v>
                </c:pt>
                <c:pt idx="18">
                  <c:v>13</c:v>
                </c:pt>
                <c:pt idx="19">
                  <c:v>3</c:v>
                </c:pt>
                <c:pt idx="20">
                  <c:v>5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2</c:v>
                </c:pt>
                <c:pt idx="25">
                  <c:v>6</c:v>
                </c:pt>
                <c:pt idx="26">
                  <c:v>4</c:v>
                </c:pt>
                <c:pt idx="27">
                  <c:v>4</c:v>
                </c:pt>
                <c:pt idx="28">
                  <c:v>9</c:v>
                </c:pt>
                <c:pt idx="29">
                  <c:v>7</c:v>
                </c:pt>
                <c:pt idx="30">
                  <c:v>5</c:v>
                </c:pt>
                <c:pt idx="31">
                  <c:v>3</c:v>
                </c:pt>
                <c:pt idx="32">
                  <c:v>7</c:v>
                </c:pt>
                <c:pt idx="33">
                  <c:v>5</c:v>
                </c:pt>
                <c:pt idx="34">
                  <c:v>4</c:v>
                </c:pt>
                <c:pt idx="35">
                  <c:v>5</c:v>
                </c:pt>
                <c:pt idx="36">
                  <c:v>8</c:v>
                </c:pt>
                <c:pt idx="37">
                  <c:v>9</c:v>
                </c:pt>
                <c:pt idx="38">
                  <c:v>8</c:v>
                </c:pt>
                <c:pt idx="39">
                  <c:v>1</c:v>
                </c:pt>
                <c:pt idx="40">
                  <c:v>50</c:v>
                </c:pt>
                <c:pt idx="41">
                  <c:v>12</c:v>
                </c:pt>
                <c:pt idx="42">
                  <c:v>4</c:v>
                </c:pt>
                <c:pt idx="43">
                  <c:v>14</c:v>
                </c:pt>
                <c:pt idx="44">
                  <c:v>149</c:v>
                </c:pt>
                <c:pt idx="45">
                  <c:v>9</c:v>
                </c:pt>
                <c:pt idx="46">
                  <c:v>3</c:v>
                </c:pt>
                <c:pt idx="47">
                  <c:v>4</c:v>
                </c:pt>
                <c:pt idx="48">
                  <c:v>6</c:v>
                </c:pt>
                <c:pt idx="49">
                  <c:v>3</c:v>
                </c:pt>
                <c:pt idx="50">
                  <c:v>7</c:v>
                </c:pt>
                <c:pt idx="51">
                  <c:v>3</c:v>
                </c:pt>
                <c:pt idx="52">
                  <c:v>3</c:v>
                </c:pt>
                <c:pt idx="53">
                  <c:v>4</c:v>
                </c:pt>
                <c:pt idx="54">
                  <c:v>10</c:v>
                </c:pt>
                <c:pt idx="55">
                  <c:v>2</c:v>
                </c:pt>
                <c:pt idx="56">
                  <c:v>4</c:v>
                </c:pt>
                <c:pt idx="57">
                  <c:v>2</c:v>
                </c:pt>
                <c:pt idx="58">
                  <c:v>1</c:v>
                </c:pt>
                <c:pt idx="59">
                  <c:v>4</c:v>
                </c:pt>
                <c:pt idx="60">
                  <c:v>1</c:v>
                </c:pt>
                <c:pt idx="61">
                  <c:v>1</c:v>
                </c:pt>
                <c:pt idx="62">
                  <c:v>3</c:v>
                </c:pt>
                <c:pt idx="63">
                  <c:v>2</c:v>
                </c:pt>
                <c:pt idx="64">
                  <c:v>4</c:v>
                </c:pt>
                <c:pt idx="65">
                  <c:v>3</c:v>
                </c:pt>
                <c:pt idx="66">
                  <c:v>2</c:v>
                </c:pt>
                <c:pt idx="67">
                  <c:v>5</c:v>
                </c:pt>
                <c:pt idx="68">
                  <c:v>1</c:v>
                </c:pt>
                <c:pt idx="69">
                  <c:v>24</c:v>
                </c:pt>
                <c:pt idx="70">
                  <c:v>1</c:v>
                </c:pt>
                <c:pt idx="71">
                  <c:v>4</c:v>
                </c:pt>
                <c:pt idx="72">
                  <c:v>3</c:v>
                </c:pt>
                <c:pt idx="73">
                  <c:v>11</c:v>
                </c:pt>
                <c:pt idx="74">
                  <c:v>3</c:v>
                </c:pt>
                <c:pt idx="75">
                  <c:v>13</c:v>
                </c:pt>
                <c:pt idx="76">
                  <c:v>2</c:v>
                </c:pt>
                <c:pt idx="77">
                  <c:v>3</c:v>
                </c:pt>
                <c:pt idx="78">
                  <c:v>5</c:v>
                </c:pt>
                <c:pt idx="79">
                  <c:v>1</c:v>
                </c:pt>
                <c:pt idx="80">
                  <c:v>2</c:v>
                </c:pt>
                <c:pt idx="81">
                  <c:v>6</c:v>
                </c:pt>
                <c:pt idx="82">
                  <c:v>7</c:v>
                </c:pt>
                <c:pt idx="83">
                  <c:v>2</c:v>
                </c:pt>
                <c:pt idx="84">
                  <c:v>3</c:v>
                </c:pt>
                <c:pt idx="85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9101032"/>
        <c:axId val="129101424"/>
      </c:barChart>
      <c:catAx>
        <c:axId val="12910103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29101424"/>
        <c:crosses val="autoZero"/>
        <c:auto val="1"/>
        <c:lblAlgn val="ctr"/>
        <c:lblOffset val="100"/>
        <c:noMultiLvlLbl val="0"/>
      </c:catAx>
      <c:valAx>
        <c:axId val="129101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1010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9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Page1_1!$G$164:$G$253</c:f>
              <c:strCache>
                <c:ptCount val="90"/>
                <c:pt idx="0">
                  <c:v>ADAMS       </c:v>
                </c:pt>
                <c:pt idx="1">
                  <c:v>ALLEN       </c:v>
                </c:pt>
                <c:pt idx="2">
                  <c:v>BARTHOLOMEW </c:v>
                </c:pt>
                <c:pt idx="3">
                  <c:v>BENTON      </c:v>
                </c:pt>
                <c:pt idx="4">
                  <c:v>BLACKFORD   </c:v>
                </c:pt>
                <c:pt idx="5">
                  <c:v>BOONE       </c:v>
                </c:pt>
                <c:pt idx="6">
                  <c:v>CARROLL     </c:v>
                </c:pt>
                <c:pt idx="7">
                  <c:v>CASS        </c:v>
                </c:pt>
                <c:pt idx="8">
                  <c:v>CLARK       </c:v>
                </c:pt>
                <c:pt idx="9">
                  <c:v>CLAY        </c:v>
                </c:pt>
                <c:pt idx="10">
                  <c:v>CLINTON     </c:v>
                </c:pt>
                <c:pt idx="11">
                  <c:v>CRAWFORD    </c:v>
                </c:pt>
                <c:pt idx="12">
                  <c:v>DAVIESS     </c:v>
                </c:pt>
                <c:pt idx="13">
                  <c:v>DEARBORN    </c:v>
                </c:pt>
                <c:pt idx="14">
                  <c:v>DECATUR     </c:v>
                </c:pt>
                <c:pt idx="15">
                  <c:v>DEKALB      </c:v>
                </c:pt>
                <c:pt idx="16">
                  <c:v>DELAWARE    </c:v>
                </c:pt>
                <c:pt idx="17">
                  <c:v>DUBOIS      </c:v>
                </c:pt>
                <c:pt idx="18">
                  <c:v>ELKHART     </c:v>
                </c:pt>
                <c:pt idx="19">
                  <c:v>FAYETTE     </c:v>
                </c:pt>
                <c:pt idx="20">
                  <c:v>FLOYD       </c:v>
                </c:pt>
                <c:pt idx="21">
                  <c:v>FOUNTAIN    </c:v>
                </c:pt>
                <c:pt idx="22">
                  <c:v>FRANKLIN    </c:v>
                </c:pt>
                <c:pt idx="23">
                  <c:v>FULTON      </c:v>
                </c:pt>
                <c:pt idx="24">
                  <c:v>GIBSON      </c:v>
                </c:pt>
                <c:pt idx="25">
                  <c:v>GRANT       </c:v>
                </c:pt>
                <c:pt idx="26">
                  <c:v>GREENE      </c:v>
                </c:pt>
                <c:pt idx="27">
                  <c:v>HAMILTON    </c:v>
                </c:pt>
                <c:pt idx="28">
                  <c:v>HANCOCK     </c:v>
                </c:pt>
                <c:pt idx="29">
                  <c:v>HARRISON    </c:v>
                </c:pt>
                <c:pt idx="30">
                  <c:v>HENDRICKS   </c:v>
                </c:pt>
                <c:pt idx="31">
                  <c:v>HENRY       </c:v>
                </c:pt>
                <c:pt idx="32">
                  <c:v>HOWARD      </c:v>
                </c:pt>
                <c:pt idx="33">
                  <c:v>HUNTINGTON  </c:v>
                </c:pt>
                <c:pt idx="34">
                  <c:v>IFSSA       </c:v>
                </c:pt>
                <c:pt idx="35">
                  <c:v>JACKSON     </c:v>
                </c:pt>
                <c:pt idx="36">
                  <c:v>JASPER      </c:v>
                </c:pt>
                <c:pt idx="37">
                  <c:v>JEFFERSON   </c:v>
                </c:pt>
                <c:pt idx="38">
                  <c:v>JENNINGS    </c:v>
                </c:pt>
                <c:pt idx="39">
                  <c:v>JOHNSON     </c:v>
                </c:pt>
                <c:pt idx="40">
                  <c:v>KNOX        </c:v>
                </c:pt>
                <c:pt idx="41">
                  <c:v>KOSCIUSKO   </c:v>
                </c:pt>
                <c:pt idx="42">
                  <c:v>LAGRANGE    </c:v>
                </c:pt>
                <c:pt idx="43">
                  <c:v>LAKE        </c:v>
                </c:pt>
                <c:pt idx="44">
                  <c:v>LAPORTE     </c:v>
                </c:pt>
                <c:pt idx="45">
                  <c:v>LAWRENCE    </c:v>
                </c:pt>
                <c:pt idx="46">
                  <c:v>MADISON     </c:v>
                </c:pt>
                <c:pt idx="47">
                  <c:v>MARION      </c:v>
                </c:pt>
                <c:pt idx="48">
                  <c:v>MARSHALL    </c:v>
                </c:pt>
                <c:pt idx="49">
                  <c:v>MARTIN      </c:v>
                </c:pt>
                <c:pt idx="50">
                  <c:v>MIAMI       </c:v>
                </c:pt>
                <c:pt idx="51">
                  <c:v>MONROE      </c:v>
                </c:pt>
                <c:pt idx="52">
                  <c:v>MONTGOMERY  </c:v>
                </c:pt>
                <c:pt idx="53">
                  <c:v>MORGAN      </c:v>
                </c:pt>
                <c:pt idx="54">
                  <c:v>NEWTON      </c:v>
                </c:pt>
                <c:pt idx="55">
                  <c:v>NOBLE       </c:v>
                </c:pt>
                <c:pt idx="56">
                  <c:v>ORANGE      </c:v>
                </c:pt>
                <c:pt idx="57">
                  <c:v>OUT OF STATE</c:v>
                </c:pt>
                <c:pt idx="58">
                  <c:v>OWEN        </c:v>
                </c:pt>
                <c:pt idx="59">
                  <c:v>PARKE       </c:v>
                </c:pt>
                <c:pt idx="60">
                  <c:v>PERRY       </c:v>
                </c:pt>
                <c:pt idx="61">
                  <c:v>PIKE        </c:v>
                </c:pt>
                <c:pt idx="62">
                  <c:v>PORTER      </c:v>
                </c:pt>
                <c:pt idx="63">
                  <c:v>POSEY       </c:v>
                </c:pt>
                <c:pt idx="64">
                  <c:v>PULASKI     </c:v>
                </c:pt>
                <c:pt idx="65">
                  <c:v>PUTNAM      </c:v>
                </c:pt>
                <c:pt idx="66">
                  <c:v>RANDOLPH    </c:v>
                </c:pt>
                <c:pt idx="67">
                  <c:v>RIPLEY      </c:v>
                </c:pt>
                <c:pt idx="68">
                  <c:v>RUSH        </c:v>
                </c:pt>
                <c:pt idx="69">
                  <c:v>SCOTT       </c:v>
                </c:pt>
                <c:pt idx="70">
                  <c:v>SHELBY      </c:v>
                </c:pt>
                <c:pt idx="71">
                  <c:v>SPENCER     </c:v>
                </c:pt>
                <c:pt idx="72">
                  <c:v>ST. JOSEPH  </c:v>
                </c:pt>
                <c:pt idx="73">
                  <c:v>STARKE      </c:v>
                </c:pt>
                <c:pt idx="74">
                  <c:v>STEUBEN     </c:v>
                </c:pt>
                <c:pt idx="75">
                  <c:v>SULLIVAN    </c:v>
                </c:pt>
                <c:pt idx="76">
                  <c:v>TIPPECANOE  </c:v>
                </c:pt>
                <c:pt idx="77">
                  <c:v>TIPTON      </c:v>
                </c:pt>
                <c:pt idx="78">
                  <c:v>UNION       </c:v>
                </c:pt>
                <c:pt idx="79">
                  <c:v>VANDERBURGH </c:v>
                </c:pt>
                <c:pt idx="80">
                  <c:v>VERMILLION  </c:v>
                </c:pt>
                <c:pt idx="81">
                  <c:v>VIGO        </c:v>
                </c:pt>
                <c:pt idx="82">
                  <c:v>WABASH      </c:v>
                </c:pt>
                <c:pt idx="83">
                  <c:v>WARREN      </c:v>
                </c:pt>
                <c:pt idx="84">
                  <c:v>WARRICK     </c:v>
                </c:pt>
                <c:pt idx="85">
                  <c:v>WASHINGTON  </c:v>
                </c:pt>
                <c:pt idx="86">
                  <c:v>WAYNE       </c:v>
                </c:pt>
                <c:pt idx="87">
                  <c:v>WELLS       </c:v>
                </c:pt>
                <c:pt idx="88">
                  <c:v>WHITE       </c:v>
                </c:pt>
                <c:pt idx="89">
                  <c:v>WHITLEY     </c:v>
                </c:pt>
              </c:strCache>
            </c:strRef>
          </c:cat>
          <c:val>
            <c:numRef>
              <c:f>Page1_1!$H$164:$H$253</c:f>
              <c:numCache>
                <c:formatCode>General</c:formatCode>
                <c:ptCount val="90"/>
                <c:pt idx="0">
                  <c:v>1</c:v>
                </c:pt>
                <c:pt idx="1">
                  <c:v>41</c:v>
                </c:pt>
                <c:pt idx="2">
                  <c:v>9</c:v>
                </c:pt>
                <c:pt idx="3">
                  <c:v>2</c:v>
                </c:pt>
                <c:pt idx="4">
                  <c:v>3</c:v>
                </c:pt>
                <c:pt idx="5">
                  <c:v>3</c:v>
                </c:pt>
                <c:pt idx="6">
                  <c:v>1</c:v>
                </c:pt>
                <c:pt idx="7">
                  <c:v>4</c:v>
                </c:pt>
                <c:pt idx="8">
                  <c:v>8</c:v>
                </c:pt>
                <c:pt idx="9">
                  <c:v>6</c:v>
                </c:pt>
                <c:pt idx="10">
                  <c:v>2</c:v>
                </c:pt>
                <c:pt idx="11">
                  <c:v>1</c:v>
                </c:pt>
                <c:pt idx="12">
                  <c:v>4</c:v>
                </c:pt>
                <c:pt idx="13">
                  <c:v>8</c:v>
                </c:pt>
                <c:pt idx="14">
                  <c:v>1</c:v>
                </c:pt>
                <c:pt idx="15">
                  <c:v>2</c:v>
                </c:pt>
                <c:pt idx="16">
                  <c:v>5</c:v>
                </c:pt>
                <c:pt idx="17">
                  <c:v>2</c:v>
                </c:pt>
                <c:pt idx="18">
                  <c:v>16</c:v>
                </c:pt>
                <c:pt idx="19">
                  <c:v>3</c:v>
                </c:pt>
                <c:pt idx="20">
                  <c:v>5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2</c:v>
                </c:pt>
                <c:pt idx="25">
                  <c:v>8</c:v>
                </c:pt>
                <c:pt idx="26">
                  <c:v>4</c:v>
                </c:pt>
                <c:pt idx="27">
                  <c:v>11</c:v>
                </c:pt>
                <c:pt idx="28">
                  <c:v>8</c:v>
                </c:pt>
                <c:pt idx="29">
                  <c:v>3</c:v>
                </c:pt>
                <c:pt idx="30">
                  <c:v>7</c:v>
                </c:pt>
                <c:pt idx="31">
                  <c:v>5</c:v>
                </c:pt>
                <c:pt idx="32">
                  <c:v>10</c:v>
                </c:pt>
                <c:pt idx="33">
                  <c:v>4</c:v>
                </c:pt>
                <c:pt idx="34">
                  <c:v>5</c:v>
                </c:pt>
                <c:pt idx="35">
                  <c:v>5</c:v>
                </c:pt>
                <c:pt idx="36">
                  <c:v>4</c:v>
                </c:pt>
                <c:pt idx="37">
                  <c:v>4</c:v>
                </c:pt>
                <c:pt idx="38">
                  <c:v>1</c:v>
                </c:pt>
                <c:pt idx="39">
                  <c:v>3</c:v>
                </c:pt>
                <c:pt idx="40">
                  <c:v>8</c:v>
                </c:pt>
                <c:pt idx="41">
                  <c:v>7</c:v>
                </c:pt>
                <c:pt idx="42">
                  <c:v>1</c:v>
                </c:pt>
                <c:pt idx="43">
                  <c:v>46</c:v>
                </c:pt>
                <c:pt idx="44">
                  <c:v>9</c:v>
                </c:pt>
                <c:pt idx="45">
                  <c:v>3</c:v>
                </c:pt>
                <c:pt idx="46">
                  <c:v>15</c:v>
                </c:pt>
                <c:pt idx="47">
                  <c:v>160</c:v>
                </c:pt>
                <c:pt idx="48">
                  <c:v>8</c:v>
                </c:pt>
                <c:pt idx="49">
                  <c:v>2</c:v>
                </c:pt>
                <c:pt idx="50">
                  <c:v>5</c:v>
                </c:pt>
                <c:pt idx="51">
                  <c:v>5</c:v>
                </c:pt>
                <c:pt idx="52">
                  <c:v>3</c:v>
                </c:pt>
                <c:pt idx="53">
                  <c:v>5</c:v>
                </c:pt>
                <c:pt idx="54">
                  <c:v>1</c:v>
                </c:pt>
                <c:pt idx="55">
                  <c:v>2</c:v>
                </c:pt>
                <c:pt idx="56">
                  <c:v>4</c:v>
                </c:pt>
                <c:pt idx="57">
                  <c:v>11</c:v>
                </c:pt>
                <c:pt idx="58">
                  <c:v>2</c:v>
                </c:pt>
                <c:pt idx="59">
                  <c:v>3</c:v>
                </c:pt>
                <c:pt idx="60">
                  <c:v>3</c:v>
                </c:pt>
                <c:pt idx="61">
                  <c:v>1</c:v>
                </c:pt>
                <c:pt idx="62">
                  <c:v>6</c:v>
                </c:pt>
                <c:pt idx="63">
                  <c:v>1</c:v>
                </c:pt>
                <c:pt idx="64">
                  <c:v>1</c:v>
                </c:pt>
                <c:pt idx="65">
                  <c:v>3</c:v>
                </c:pt>
                <c:pt idx="66">
                  <c:v>2</c:v>
                </c:pt>
                <c:pt idx="67">
                  <c:v>2</c:v>
                </c:pt>
                <c:pt idx="68">
                  <c:v>3</c:v>
                </c:pt>
                <c:pt idx="69">
                  <c:v>2</c:v>
                </c:pt>
                <c:pt idx="70">
                  <c:v>4</c:v>
                </c:pt>
                <c:pt idx="71">
                  <c:v>1</c:v>
                </c:pt>
                <c:pt idx="72">
                  <c:v>22</c:v>
                </c:pt>
                <c:pt idx="73">
                  <c:v>1</c:v>
                </c:pt>
                <c:pt idx="74">
                  <c:v>4</c:v>
                </c:pt>
                <c:pt idx="75">
                  <c:v>3</c:v>
                </c:pt>
                <c:pt idx="76">
                  <c:v>11</c:v>
                </c:pt>
                <c:pt idx="77">
                  <c:v>1</c:v>
                </c:pt>
                <c:pt idx="78">
                  <c:v>2</c:v>
                </c:pt>
                <c:pt idx="79">
                  <c:v>12</c:v>
                </c:pt>
                <c:pt idx="80">
                  <c:v>1</c:v>
                </c:pt>
                <c:pt idx="81">
                  <c:v>2</c:v>
                </c:pt>
                <c:pt idx="82">
                  <c:v>4</c:v>
                </c:pt>
                <c:pt idx="83">
                  <c:v>1</c:v>
                </c:pt>
                <c:pt idx="84">
                  <c:v>2</c:v>
                </c:pt>
                <c:pt idx="85">
                  <c:v>6</c:v>
                </c:pt>
                <c:pt idx="86">
                  <c:v>7</c:v>
                </c:pt>
                <c:pt idx="87">
                  <c:v>2</c:v>
                </c:pt>
                <c:pt idx="88">
                  <c:v>3</c:v>
                </c:pt>
                <c:pt idx="89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29309112"/>
        <c:axId val="229309504"/>
      </c:barChart>
      <c:catAx>
        <c:axId val="22930911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29309504"/>
        <c:crosses val="autoZero"/>
        <c:auto val="1"/>
        <c:lblAlgn val="ctr"/>
        <c:lblOffset val="100"/>
        <c:noMultiLvlLbl val="0"/>
      </c:catAx>
      <c:valAx>
        <c:axId val="229309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93091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6"/>
              <c:layout>
                <c:manualLayout>
                  <c:x val="-7.2916666666666685E-2"/>
                  <c:y val="-9.548500806014995E-17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8"/>
              <c:layout>
                <c:manualLayout>
                  <c:x val="-3.273809523809524E-2"/>
                  <c:y val="-0.11458333333333333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9"/>
              <c:layout>
                <c:manualLayout>
                  <c:x val="5.2083333333333336E-2"/>
                  <c:y val="-2.0833333333333332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9"/>
              <c:layout>
                <c:manualLayout>
                  <c:x val="-5.9523809523810613E-3"/>
                  <c:y val="-3.3854166666666664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5"/>
              <c:layout>
                <c:manualLayout>
                  <c:x val="-6.9940476190476192E-2"/>
                  <c:y val="1.0416666666666666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6"/>
              <c:layout>
                <c:manualLayout>
                  <c:x val="2.0848214285714286E-2"/>
                  <c:y val="-3.1250000000000097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9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Page1_1!$G$4:$G$93</c:f>
              <c:strCache>
                <c:ptCount val="90"/>
                <c:pt idx="0">
                  <c:v>ADAMS       </c:v>
                </c:pt>
                <c:pt idx="1">
                  <c:v>ALLEN       </c:v>
                </c:pt>
                <c:pt idx="2">
                  <c:v>BENTON      </c:v>
                </c:pt>
                <c:pt idx="3">
                  <c:v>BLACKFORD   </c:v>
                </c:pt>
                <c:pt idx="4">
                  <c:v>BOONE       </c:v>
                </c:pt>
                <c:pt idx="5">
                  <c:v>BROWN       </c:v>
                </c:pt>
                <c:pt idx="6">
                  <c:v>CARROLL     </c:v>
                </c:pt>
                <c:pt idx="7">
                  <c:v>CASS        </c:v>
                </c:pt>
                <c:pt idx="8">
                  <c:v>CLARK       </c:v>
                </c:pt>
                <c:pt idx="9">
                  <c:v>CLAY        </c:v>
                </c:pt>
                <c:pt idx="10">
                  <c:v>CLINTON     </c:v>
                </c:pt>
                <c:pt idx="11">
                  <c:v>CRAWFORD    </c:v>
                </c:pt>
                <c:pt idx="12">
                  <c:v>DAVIESS     </c:v>
                </c:pt>
                <c:pt idx="13">
                  <c:v>DEARBORN    </c:v>
                </c:pt>
                <c:pt idx="14">
                  <c:v>DECATUR     </c:v>
                </c:pt>
                <c:pt idx="15">
                  <c:v>DEKALB      </c:v>
                </c:pt>
                <c:pt idx="16">
                  <c:v>DELAWARE    </c:v>
                </c:pt>
                <c:pt idx="17">
                  <c:v>DUBOIS      </c:v>
                </c:pt>
                <c:pt idx="18">
                  <c:v>ELKHART     </c:v>
                </c:pt>
                <c:pt idx="19">
                  <c:v>FAYETTE     </c:v>
                </c:pt>
                <c:pt idx="20">
                  <c:v>FLOYD       </c:v>
                </c:pt>
                <c:pt idx="21">
                  <c:v>FOUNTAIN    </c:v>
                </c:pt>
                <c:pt idx="22">
                  <c:v>FRANKLIN    </c:v>
                </c:pt>
                <c:pt idx="23">
                  <c:v>FULTON      </c:v>
                </c:pt>
                <c:pt idx="24">
                  <c:v>GIBSON      </c:v>
                </c:pt>
                <c:pt idx="25">
                  <c:v>GRANT       </c:v>
                </c:pt>
                <c:pt idx="26">
                  <c:v>GREENE      </c:v>
                </c:pt>
                <c:pt idx="27">
                  <c:v>HAMILTON    </c:v>
                </c:pt>
                <c:pt idx="28">
                  <c:v>HANCOCK     </c:v>
                </c:pt>
                <c:pt idx="29">
                  <c:v>HARRISON    </c:v>
                </c:pt>
                <c:pt idx="30">
                  <c:v>HENDRICKS   </c:v>
                </c:pt>
                <c:pt idx="31">
                  <c:v>HENRY       </c:v>
                </c:pt>
                <c:pt idx="32">
                  <c:v>HOWARD      </c:v>
                </c:pt>
                <c:pt idx="33">
                  <c:v>HUNTINGTON  </c:v>
                </c:pt>
                <c:pt idx="34">
                  <c:v>JACKSON     </c:v>
                </c:pt>
                <c:pt idx="35">
                  <c:v>JASPER      </c:v>
                </c:pt>
                <c:pt idx="36">
                  <c:v>JEFFERSON   </c:v>
                </c:pt>
                <c:pt idx="37">
                  <c:v>JENNINGS    </c:v>
                </c:pt>
                <c:pt idx="38">
                  <c:v>JOHNSON     </c:v>
                </c:pt>
                <c:pt idx="39">
                  <c:v>KNOX        </c:v>
                </c:pt>
                <c:pt idx="40">
                  <c:v>KOSCIUSKO   </c:v>
                </c:pt>
                <c:pt idx="41">
                  <c:v>LAGRANGE    </c:v>
                </c:pt>
                <c:pt idx="42">
                  <c:v>LAKE        </c:v>
                </c:pt>
                <c:pt idx="43">
                  <c:v>LAPORTE     </c:v>
                </c:pt>
                <c:pt idx="44">
                  <c:v>LAWRENCE    </c:v>
                </c:pt>
                <c:pt idx="45">
                  <c:v>MADISON     </c:v>
                </c:pt>
                <c:pt idx="46">
                  <c:v>MARION      </c:v>
                </c:pt>
                <c:pt idx="47">
                  <c:v>MARSHALL    </c:v>
                </c:pt>
                <c:pt idx="48">
                  <c:v>MARTIN      </c:v>
                </c:pt>
                <c:pt idx="49">
                  <c:v>MIAMI       </c:v>
                </c:pt>
                <c:pt idx="50">
                  <c:v>MONROE      </c:v>
                </c:pt>
                <c:pt idx="51">
                  <c:v>MONTGOMERY  </c:v>
                </c:pt>
                <c:pt idx="52">
                  <c:v>MORGAN      </c:v>
                </c:pt>
                <c:pt idx="53">
                  <c:v>NEWTON      </c:v>
                </c:pt>
                <c:pt idx="54">
                  <c:v>NOBLE       </c:v>
                </c:pt>
                <c:pt idx="55">
                  <c:v>OHIO        </c:v>
                </c:pt>
                <c:pt idx="56">
                  <c:v>ORANGE      </c:v>
                </c:pt>
                <c:pt idx="57">
                  <c:v>OUT OF STATE</c:v>
                </c:pt>
                <c:pt idx="58">
                  <c:v>OWEN        </c:v>
                </c:pt>
                <c:pt idx="59">
                  <c:v>PARKE       </c:v>
                </c:pt>
                <c:pt idx="60">
                  <c:v>PERRY       </c:v>
                </c:pt>
                <c:pt idx="61">
                  <c:v>PIKE        </c:v>
                </c:pt>
                <c:pt idx="62">
                  <c:v>PORTER      </c:v>
                </c:pt>
                <c:pt idx="63">
                  <c:v>PULASKI     </c:v>
                </c:pt>
                <c:pt idx="64">
                  <c:v>PUTNAM      </c:v>
                </c:pt>
                <c:pt idx="65">
                  <c:v>RANDOLPH    </c:v>
                </c:pt>
                <c:pt idx="66">
                  <c:v>RIPLEY      </c:v>
                </c:pt>
                <c:pt idx="67">
                  <c:v>RUSH        </c:v>
                </c:pt>
                <c:pt idx="68">
                  <c:v>SCOTT       </c:v>
                </c:pt>
                <c:pt idx="69">
                  <c:v>SHELBY      </c:v>
                </c:pt>
                <c:pt idx="70">
                  <c:v>SPENCER     </c:v>
                </c:pt>
                <c:pt idx="71">
                  <c:v>ST. JOSEPH  </c:v>
                </c:pt>
                <c:pt idx="72">
                  <c:v>STARKE      </c:v>
                </c:pt>
                <c:pt idx="73">
                  <c:v>STEUBEN     </c:v>
                </c:pt>
                <c:pt idx="74">
                  <c:v>SULLIVAN    </c:v>
                </c:pt>
                <c:pt idx="75">
                  <c:v>SULLIVAN    </c:v>
                </c:pt>
                <c:pt idx="76">
                  <c:v>TIPPECANOE  </c:v>
                </c:pt>
                <c:pt idx="77">
                  <c:v>TIPTON      </c:v>
                </c:pt>
                <c:pt idx="78">
                  <c:v>UNION       </c:v>
                </c:pt>
                <c:pt idx="79">
                  <c:v>VANDERBURGH </c:v>
                </c:pt>
                <c:pt idx="80">
                  <c:v>VERMILLION  </c:v>
                </c:pt>
                <c:pt idx="81">
                  <c:v>VIGO        </c:v>
                </c:pt>
                <c:pt idx="82">
                  <c:v>WABASH      </c:v>
                </c:pt>
                <c:pt idx="83">
                  <c:v>WARREN      </c:v>
                </c:pt>
                <c:pt idx="84">
                  <c:v>WARRICK     </c:v>
                </c:pt>
                <c:pt idx="85">
                  <c:v>WASHINGTON  </c:v>
                </c:pt>
                <c:pt idx="86">
                  <c:v>WAYNE       </c:v>
                </c:pt>
                <c:pt idx="87">
                  <c:v>WELLS       </c:v>
                </c:pt>
                <c:pt idx="88">
                  <c:v>WHITE       </c:v>
                </c:pt>
                <c:pt idx="89">
                  <c:v>WHITLEY     </c:v>
                </c:pt>
              </c:strCache>
            </c:strRef>
          </c:cat>
          <c:val>
            <c:numRef>
              <c:f>Page1_1!$H$4:$H$93</c:f>
              <c:numCache>
                <c:formatCode>General</c:formatCode>
                <c:ptCount val="90"/>
                <c:pt idx="0">
                  <c:v>1</c:v>
                </c:pt>
                <c:pt idx="1">
                  <c:v>5</c:v>
                </c:pt>
                <c:pt idx="2">
                  <c:v>4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6</c:v>
                </c:pt>
                <c:pt idx="7">
                  <c:v>7</c:v>
                </c:pt>
                <c:pt idx="8">
                  <c:v>10</c:v>
                </c:pt>
                <c:pt idx="9">
                  <c:v>7</c:v>
                </c:pt>
                <c:pt idx="10">
                  <c:v>2</c:v>
                </c:pt>
                <c:pt idx="11">
                  <c:v>2</c:v>
                </c:pt>
                <c:pt idx="12">
                  <c:v>1</c:v>
                </c:pt>
                <c:pt idx="13">
                  <c:v>14</c:v>
                </c:pt>
                <c:pt idx="14">
                  <c:v>4</c:v>
                </c:pt>
                <c:pt idx="15">
                  <c:v>2</c:v>
                </c:pt>
                <c:pt idx="16">
                  <c:v>19</c:v>
                </c:pt>
                <c:pt idx="17">
                  <c:v>3</c:v>
                </c:pt>
                <c:pt idx="18">
                  <c:v>14</c:v>
                </c:pt>
                <c:pt idx="19">
                  <c:v>21</c:v>
                </c:pt>
                <c:pt idx="20">
                  <c:v>3</c:v>
                </c:pt>
                <c:pt idx="21">
                  <c:v>7</c:v>
                </c:pt>
                <c:pt idx="22">
                  <c:v>13</c:v>
                </c:pt>
                <c:pt idx="23">
                  <c:v>11</c:v>
                </c:pt>
                <c:pt idx="24">
                  <c:v>10</c:v>
                </c:pt>
                <c:pt idx="25">
                  <c:v>11</c:v>
                </c:pt>
                <c:pt idx="26">
                  <c:v>4</c:v>
                </c:pt>
                <c:pt idx="27">
                  <c:v>11</c:v>
                </c:pt>
                <c:pt idx="28">
                  <c:v>1</c:v>
                </c:pt>
                <c:pt idx="29">
                  <c:v>14</c:v>
                </c:pt>
                <c:pt idx="30">
                  <c:v>11</c:v>
                </c:pt>
                <c:pt idx="31">
                  <c:v>12</c:v>
                </c:pt>
                <c:pt idx="32">
                  <c:v>2</c:v>
                </c:pt>
                <c:pt idx="33">
                  <c:v>1</c:v>
                </c:pt>
                <c:pt idx="34">
                  <c:v>4</c:v>
                </c:pt>
                <c:pt idx="35">
                  <c:v>5</c:v>
                </c:pt>
                <c:pt idx="36">
                  <c:v>5</c:v>
                </c:pt>
                <c:pt idx="37">
                  <c:v>2</c:v>
                </c:pt>
                <c:pt idx="38">
                  <c:v>6</c:v>
                </c:pt>
                <c:pt idx="39">
                  <c:v>8</c:v>
                </c:pt>
                <c:pt idx="40">
                  <c:v>9</c:v>
                </c:pt>
                <c:pt idx="41">
                  <c:v>1</c:v>
                </c:pt>
                <c:pt idx="42">
                  <c:v>16</c:v>
                </c:pt>
                <c:pt idx="43">
                  <c:v>2</c:v>
                </c:pt>
                <c:pt idx="44">
                  <c:v>2</c:v>
                </c:pt>
                <c:pt idx="45">
                  <c:v>9</c:v>
                </c:pt>
                <c:pt idx="46">
                  <c:v>61</c:v>
                </c:pt>
                <c:pt idx="47">
                  <c:v>3</c:v>
                </c:pt>
                <c:pt idx="48">
                  <c:v>3</c:v>
                </c:pt>
                <c:pt idx="49">
                  <c:v>5</c:v>
                </c:pt>
                <c:pt idx="50">
                  <c:v>5</c:v>
                </c:pt>
                <c:pt idx="51">
                  <c:v>2</c:v>
                </c:pt>
                <c:pt idx="52">
                  <c:v>18</c:v>
                </c:pt>
                <c:pt idx="53">
                  <c:v>5</c:v>
                </c:pt>
                <c:pt idx="54">
                  <c:v>1</c:v>
                </c:pt>
                <c:pt idx="55">
                  <c:v>1</c:v>
                </c:pt>
                <c:pt idx="56">
                  <c:v>16</c:v>
                </c:pt>
                <c:pt idx="57">
                  <c:v>1</c:v>
                </c:pt>
                <c:pt idx="58">
                  <c:v>4</c:v>
                </c:pt>
                <c:pt idx="59">
                  <c:v>5</c:v>
                </c:pt>
                <c:pt idx="60">
                  <c:v>1</c:v>
                </c:pt>
                <c:pt idx="61">
                  <c:v>7</c:v>
                </c:pt>
                <c:pt idx="62">
                  <c:v>16</c:v>
                </c:pt>
                <c:pt idx="63">
                  <c:v>7</c:v>
                </c:pt>
                <c:pt idx="64">
                  <c:v>9</c:v>
                </c:pt>
                <c:pt idx="65">
                  <c:v>2</c:v>
                </c:pt>
                <c:pt idx="66">
                  <c:v>10</c:v>
                </c:pt>
                <c:pt idx="67">
                  <c:v>4</c:v>
                </c:pt>
                <c:pt idx="68">
                  <c:v>8</c:v>
                </c:pt>
                <c:pt idx="69">
                  <c:v>2</c:v>
                </c:pt>
                <c:pt idx="70">
                  <c:v>3</c:v>
                </c:pt>
                <c:pt idx="71">
                  <c:v>12</c:v>
                </c:pt>
                <c:pt idx="72">
                  <c:v>10</c:v>
                </c:pt>
                <c:pt idx="73">
                  <c:v>1</c:v>
                </c:pt>
                <c:pt idx="74">
                  <c:v>1</c:v>
                </c:pt>
                <c:pt idx="75">
                  <c:v>1</c:v>
                </c:pt>
                <c:pt idx="76">
                  <c:v>7</c:v>
                </c:pt>
                <c:pt idx="77">
                  <c:v>4</c:v>
                </c:pt>
                <c:pt idx="78">
                  <c:v>9</c:v>
                </c:pt>
                <c:pt idx="79">
                  <c:v>6</c:v>
                </c:pt>
                <c:pt idx="80">
                  <c:v>6</c:v>
                </c:pt>
                <c:pt idx="81">
                  <c:v>4</c:v>
                </c:pt>
                <c:pt idx="82">
                  <c:v>5</c:v>
                </c:pt>
                <c:pt idx="83">
                  <c:v>4</c:v>
                </c:pt>
                <c:pt idx="84">
                  <c:v>6</c:v>
                </c:pt>
                <c:pt idx="85">
                  <c:v>21</c:v>
                </c:pt>
                <c:pt idx="86">
                  <c:v>19</c:v>
                </c:pt>
                <c:pt idx="87">
                  <c:v>6</c:v>
                </c:pt>
                <c:pt idx="88">
                  <c:v>13</c:v>
                </c:pt>
                <c:pt idx="89">
                  <c:v>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9104168"/>
        <c:axId val="195983432"/>
      </c:barChart>
      <c:catAx>
        <c:axId val="12910416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95983432"/>
        <c:crosses val="autoZero"/>
        <c:auto val="1"/>
        <c:lblAlgn val="ctr"/>
        <c:lblOffset val="100"/>
        <c:noMultiLvlLbl val="0"/>
      </c:catAx>
      <c:valAx>
        <c:axId val="195983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104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1.0324483775811223E-2"/>
                  <c:y val="0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-1.9174041297935103E-2"/>
                  <c:y val="-2.8645833333333429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9"/>
              <c:layout>
                <c:manualLayout>
                  <c:x val="-2.9498525073747392E-3"/>
                  <c:y val="-2.0833333333333429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0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Page1_1!$G$5:$G$95</c:f>
              <c:strCache>
                <c:ptCount val="91"/>
                <c:pt idx="0">
                  <c:v>ALLEN       </c:v>
                </c:pt>
                <c:pt idx="1">
                  <c:v>BARTHOLOMEW </c:v>
                </c:pt>
                <c:pt idx="2">
                  <c:v>BENTON      </c:v>
                </c:pt>
                <c:pt idx="3">
                  <c:v>BLACKFORD   </c:v>
                </c:pt>
                <c:pt idx="4">
                  <c:v>BOONE       </c:v>
                </c:pt>
                <c:pt idx="5">
                  <c:v>BROWN       </c:v>
                </c:pt>
                <c:pt idx="6">
                  <c:v>CARROLL     </c:v>
                </c:pt>
                <c:pt idx="7">
                  <c:v>CASS        </c:v>
                </c:pt>
                <c:pt idx="8">
                  <c:v>CLARK       </c:v>
                </c:pt>
                <c:pt idx="9">
                  <c:v>CLAY        </c:v>
                </c:pt>
                <c:pt idx="10">
                  <c:v>CLINTON     </c:v>
                </c:pt>
                <c:pt idx="11">
                  <c:v>CRAWFORD    </c:v>
                </c:pt>
                <c:pt idx="12">
                  <c:v>DAVIESS     </c:v>
                </c:pt>
                <c:pt idx="13">
                  <c:v>DEARBORN    </c:v>
                </c:pt>
                <c:pt idx="14">
                  <c:v>DECATUR     </c:v>
                </c:pt>
                <c:pt idx="15">
                  <c:v>DEKALB      </c:v>
                </c:pt>
                <c:pt idx="16">
                  <c:v>DELAWARE    </c:v>
                </c:pt>
                <c:pt idx="17">
                  <c:v>DUBOIS      </c:v>
                </c:pt>
                <c:pt idx="18">
                  <c:v>ELKHART     </c:v>
                </c:pt>
                <c:pt idx="19">
                  <c:v>FAYETTE     </c:v>
                </c:pt>
                <c:pt idx="20">
                  <c:v>FLOYD       </c:v>
                </c:pt>
                <c:pt idx="21">
                  <c:v>FOUNTAIN    </c:v>
                </c:pt>
                <c:pt idx="22">
                  <c:v>FRANKLIN    </c:v>
                </c:pt>
                <c:pt idx="23">
                  <c:v>FULTON      </c:v>
                </c:pt>
                <c:pt idx="24">
                  <c:v>GIBSON      </c:v>
                </c:pt>
                <c:pt idx="25">
                  <c:v>GRANT       </c:v>
                </c:pt>
                <c:pt idx="26">
                  <c:v>GREENE      </c:v>
                </c:pt>
                <c:pt idx="27">
                  <c:v>HAMILTON    </c:v>
                </c:pt>
                <c:pt idx="28">
                  <c:v>HANCOCK     </c:v>
                </c:pt>
                <c:pt idx="29">
                  <c:v>HARRISON    </c:v>
                </c:pt>
                <c:pt idx="30">
                  <c:v>HENDRICKS   </c:v>
                </c:pt>
                <c:pt idx="31">
                  <c:v>HENRY       </c:v>
                </c:pt>
                <c:pt idx="32">
                  <c:v>HOWARD      </c:v>
                </c:pt>
                <c:pt idx="33">
                  <c:v>HUNTINGTON  </c:v>
                </c:pt>
                <c:pt idx="34">
                  <c:v>IFSSA       </c:v>
                </c:pt>
                <c:pt idx="35">
                  <c:v>JACKSON     </c:v>
                </c:pt>
                <c:pt idx="36">
                  <c:v>JASPER      </c:v>
                </c:pt>
                <c:pt idx="37">
                  <c:v>JAY         </c:v>
                </c:pt>
                <c:pt idx="38">
                  <c:v>JEFFERSON   </c:v>
                </c:pt>
                <c:pt idx="39">
                  <c:v>JENNINGS    </c:v>
                </c:pt>
                <c:pt idx="40">
                  <c:v>JOHNSON     </c:v>
                </c:pt>
                <c:pt idx="41">
                  <c:v>KNOX        </c:v>
                </c:pt>
                <c:pt idx="42">
                  <c:v>KOSCIUSKO   </c:v>
                </c:pt>
                <c:pt idx="43">
                  <c:v>LAGRANGE    </c:v>
                </c:pt>
                <c:pt idx="44">
                  <c:v>LAKE        </c:v>
                </c:pt>
                <c:pt idx="45">
                  <c:v>LAPORTE     </c:v>
                </c:pt>
                <c:pt idx="46">
                  <c:v>LAWRENCE    </c:v>
                </c:pt>
                <c:pt idx="47">
                  <c:v>MADISON     </c:v>
                </c:pt>
                <c:pt idx="48">
                  <c:v>MARION      </c:v>
                </c:pt>
                <c:pt idx="49">
                  <c:v>MARSHALL    </c:v>
                </c:pt>
                <c:pt idx="50">
                  <c:v>MARTIN      </c:v>
                </c:pt>
                <c:pt idx="51">
                  <c:v>MIAMI       </c:v>
                </c:pt>
                <c:pt idx="52">
                  <c:v>MONROE      </c:v>
                </c:pt>
                <c:pt idx="53">
                  <c:v>MONTGOMERY  </c:v>
                </c:pt>
                <c:pt idx="54">
                  <c:v>MORGAN      </c:v>
                </c:pt>
                <c:pt idx="55">
                  <c:v>NEWTON      </c:v>
                </c:pt>
                <c:pt idx="56">
                  <c:v>NOBLE       </c:v>
                </c:pt>
                <c:pt idx="57">
                  <c:v>OHIO        </c:v>
                </c:pt>
                <c:pt idx="58">
                  <c:v>ORANGE      </c:v>
                </c:pt>
                <c:pt idx="59">
                  <c:v>OUT OF STATE</c:v>
                </c:pt>
                <c:pt idx="60">
                  <c:v>OWEN        </c:v>
                </c:pt>
                <c:pt idx="61">
                  <c:v>PARKE       </c:v>
                </c:pt>
                <c:pt idx="62">
                  <c:v>PERRY       </c:v>
                </c:pt>
                <c:pt idx="63">
                  <c:v>PIKE        </c:v>
                </c:pt>
                <c:pt idx="64">
                  <c:v>PORTER      </c:v>
                </c:pt>
                <c:pt idx="65">
                  <c:v>POSEY       </c:v>
                </c:pt>
                <c:pt idx="66">
                  <c:v>PULASKI     </c:v>
                </c:pt>
                <c:pt idx="67">
                  <c:v>PUTNAM      </c:v>
                </c:pt>
                <c:pt idx="68">
                  <c:v>RANDOLPH    </c:v>
                </c:pt>
                <c:pt idx="69">
                  <c:v>RIPLEY      </c:v>
                </c:pt>
                <c:pt idx="70">
                  <c:v>RUSH        </c:v>
                </c:pt>
                <c:pt idx="71">
                  <c:v>SCOTT       </c:v>
                </c:pt>
                <c:pt idx="72">
                  <c:v>SHELBY      </c:v>
                </c:pt>
                <c:pt idx="73">
                  <c:v>SPENCER     </c:v>
                </c:pt>
                <c:pt idx="74">
                  <c:v>ST. JOSEPH  </c:v>
                </c:pt>
                <c:pt idx="75">
                  <c:v>STARKE      </c:v>
                </c:pt>
                <c:pt idx="76">
                  <c:v>STEUBEN     </c:v>
                </c:pt>
                <c:pt idx="77">
                  <c:v>SULLIVAN    </c:v>
                </c:pt>
                <c:pt idx="78">
                  <c:v>SWITZERLAND </c:v>
                </c:pt>
                <c:pt idx="79">
                  <c:v>TIPPECANOE  </c:v>
                </c:pt>
                <c:pt idx="80">
                  <c:v>TIPTON      </c:v>
                </c:pt>
                <c:pt idx="81">
                  <c:v>VANDERBURGH </c:v>
                </c:pt>
                <c:pt idx="82">
                  <c:v>VERMILLION  </c:v>
                </c:pt>
                <c:pt idx="83">
                  <c:v>WABASH      </c:v>
                </c:pt>
                <c:pt idx="84">
                  <c:v>WARREN      </c:v>
                </c:pt>
                <c:pt idx="85">
                  <c:v>WARRICK     </c:v>
                </c:pt>
                <c:pt idx="86">
                  <c:v>WASHINGTON  </c:v>
                </c:pt>
                <c:pt idx="87">
                  <c:v>WAYNE       </c:v>
                </c:pt>
                <c:pt idx="88">
                  <c:v>WELLS       </c:v>
                </c:pt>
                <c:pt idx="89">
                  <c:v>WHITE       </c:v>
                </c:pt>
                <c:pt idx="90">
                  <c:v>WHITLEY     </c:v>
                </c:pt>
              </c:strCache>
            </c:strRef>
          </c:cat>
          <c:val>
            <c:numRef>
              <c:f>Page1_1!$H$5:$H$95</c:f>
              <c:numCache>
                <c:formatCode>General</c:formatCode>
                <c:ptCount val="91"/>
                <c:pt idx="0">
                  <c:v>34</c:v>
                </c:pt>
                <c:pt idx="1">
                  <c:v>17</c:v>
                </c:pt>
                <c:pt idx="2">
                  <c:v>3</c:v>
                </c:pt>
                <c:pt idx="3">
                  <c:v>3</c:v>
                </c:pt>
                <c:pt idx="4">
                  <c:v>1</c:v>
                </c:pt>
                <c:pt idx="5">
                  <c:v>1</c:v>
                </c:pt>
                <c:pt idx="6">
                  <c:v>3</c:v>
                </c:pt>
                <c:pt idx="7">
                  <c:v>11</c:v>
                </c:pt>
                <c:pt idx="8">
                  <c:v>10</c:v>
                </c:pt>
                <c:pt idx="9">
                  <c:v>5</c:v>
                </c:pt>
                <c:pt idx="10">
                  <c:v>10</c:v>
                </c:pt>
                <c:pt idx="11">
                  <c:v>7</c:v>
                </c:pt>
                <c:pt idx="12">
                  <c:v>14</c:v>
                </c:pt>
                <c:pt idx="13">
                  <c:v>12</c:v>
                </c:pt>
                <c:pt idx="14">
                  <c:v>6</c:v>
                </c:pt>
                <c:pt idx="15">
                  <c:v>2</c:v>
                </c:pt>
                <c:pt idx="16">
                  <c:v>7</c:v>
                </c:pt>
                <c:pt idx="17">
                  <c:v>7</c:v>
                </c:pt>
                <c:pt idx="18">
                  <c:v>14</c:v>
                </c:pt>
                <c:pt idx="19">
                  <c:v>5</c:v>
                </c:pt>
                <c:pt idx="20">
                  <c:v>8</c:v>
                </c:pt>
                <c:pt idx="21">
                  <c:v>1</c:v>
                </c:pt>
                <c:pt idx="22">
                  <c:v>4</c:v>
                </c:pt>
                <c:pt idx="23">
                  <c:v>2</c:v>
                </c:pt>
                <c:pt idx="24">
                  <c:v>6</c:v>
                </c:pt>
                <c:pt idx="25">
                  <c:v>19</c:v>
                </c:pt>
                <c:pt idx="26">
                  <c:v>6</c:v>
                </c:pt>
                <c:pt idx="27">
                  <c:v>9</c:v>
                </c:pt>
                <c:pt idx="28">
                  <c:v>11</c:v>
                </c:pt>
                <c:pt idx="29">
                  <c:v>7</c:v>
                </c:pt>
                <c:pt idx="30">
                  <c:v>8</c:v>
                </c:pt>
                <c:pt idx="31">
                  <c:v>16</c:v>
                </c:pt>
                <c:pt idx="32">
                  <c:v>21</c:v>
                </c:pt>
                <c:pt idx="33">
                  <c:v>5</c:v>
                </c:pt>
                <c:pt idx="34">
                  <c:v>6</c:v>
                </c:pt>
                <c:pt idx="35">
                  <c:v>15</c:v>
                </c:pt>
                <c:pt idx="36">
                  <c:v>4</c:v>
                </c:pt>
                <c:pt idx="37">
                  <c:v>1</c:v>
                </c:pt>
                <c:pt idx="38">
                  <c:v>10</c:v>
                </c:pt>
                <c:pt idx="39">
                  <c:v>8</c:v>
                </c:pt>
                <c:pt idx="40">
                  <c:v>9</c:v>
                </c:pt>
                <c:pt idx="41">
                  <c:v>20</c:v>
                </c:pt>
                <c:pt idx="42">
                  <c:v>4</c:v>
                </c:pt>
                <c:pt idx="43">
                  <c:v>3</c:v>
                </c:pt>
                <c:pt idx="44">
                  <c:v>36</c:v>
                </c:pt>
                <c:pt idx="45">
                  <c:v>8</c:v>
                </c:pt>
                <c:pt idx="46">
                  <c:v>8</c:v>
                </c:pt>
                <c:pt idx="47">
                  <c:v>12</c:v>
                </c:pt>
                <c:pt idx="48">
                  <c:v>63</c:v>
                </c:pt>
                <c:pt idx="49">
                  <c:v>4</c:v>
                </c:pt>
                <c:pt idx="50">
                  <c:v>11</c:v>
                </c:pt>
                <c:pt idx="51">
                  <c:v>11</c:v>
                </c:pt>
                <c:pt idx="52">
                  <c:v>10</c:v>
                </c:pt>
                <c:pt idx="53">
                  <c:v>6</c:v>
                </c:pt>
                <c:pt idx="54">
                  <c:v>13</c:v>
                </c:pt>
                <c:pt idx="55">
                  <c:v>3</c:v>
                </c:pt>
                <c:pt idx="56">
                  <c:v>3</c:v>
                </c:pt>
                <c:pt idx="57">
                  <c:v>1</c:v>
                </c:pt>
                <c:pt idx="58">
                  <c:v>3</c:v>
                </c:pt>
                <c:pt idx="59">
                  <c:v>71</c:v>
                </c:pt>
                <c:pt idx="60">
                  <c:v>1</c:v>
                </c:pt>
                <c:pt idx="61">
                  <c:v>5</c:v>
                </c:pt>
                <c:pt idx="62">
                  <c:v>4</c:v>
                </c:pt>
                <c:pt idx="63">
                  <c:v>9</c:v>
                </c:pt>
                <c:pt idx="64">
                  <c:v>11</c:v>
                </c:pt>
                <c:pt idx="65">
                  <c:v>3</c:v>
                </c:pt>
                <c:pt idx="66">
                  <c:v>4</c:v>
                </c:pt>
                <c:pt idx="67">
                  <c:v>4</c:v>
                </c:pt>
                <c:pt idx="68">
                  <c:v>3</c:v>
                </c:pt>
                <c:pt idx="69">
                  <c:v>15</c:v>
                </c:pt>
                <c:pt idx="70">
                  <c:v>5</c:v>
                </c:pt>
                <c:pt idx="71">
                  <c:v>11</c:v>
                </c:pt>
                <c:pt idx="72">
                  <c:v>3</c:v>
                </c:pt>
                <c:pt idx="73">
                  <c:v>1</c:v>
                </c:pt>
                <c:pt idx="74">
                  <c:v>40</c:v>
                </c:pt>
                <c:pt idx="75">
                  <c:v>1</c:v>
                </c:pt>
                <c:pt idx="76">
                  <c:v>1</c:v>
                </c:pt>
                <c:pt idx="77">
                  <c:v>11</c:v>
                </c:pt>
                <c:pt idx="78">
                  <c:v>3</c:v>
                </c:pt>
                <c:pt idx="79">
                  <c:v>18</c:v>
                </c:pt>
                <c:pt idx="80">
                  <c:v>5</c:v>
                </c:pt>
                <c:pt idx="81">
                  <c:v>10</c:v>
                </c:pt>
                <c:pt idx="82">
                  <c:v>4</c:v>
                </c:pt>
                <c:pt idx="83">
                  <c:v>3</c:v>
                </c:pt>
                <c:pt idx="84">
                  <c:v>7</c:v>
                </c:pt>
                <c:pt idx="85">
                  <c:v>5</c:v>
                </c:pt>
                <c:pt idx="86">
                  <c:v>5</c:v>
                </c:pt>
                <c:pt idx="87">
                  <c:v>11</c:v>
                </c:pt>
                <c:pt idx="88">
                  <c:v>8</c:v>
                </c:pt>
                <c:pt idx="89">
                  <c:v>12</c:v>
                </c:pt>
                <c:pt idx="90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5984216"/>
        <c:axId val="196282664"/>
      </c:barChart>
      <c:catAx>
        <c:axId val="19598421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96282664"/>
        <c:crosses val="autoZero"/>
        <c:auto val="1"/>
        <c:lblAlgn val="ctr"/>
        <c:lblOffset val="100"/>
        <c:noMultiLvlLbl val="0"/>
      </c:catAx>
      <c:valAx>
        <c:axId val="196282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598421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noFill/>
            </a:ln>
          </c:spPr>
          <c:dPt>
            <c:idx val="0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4">
                  <a:lumMod val="75000"/>
                  <a:lumOff val="2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5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6"/>
            <c:bubble3D val="0"/>
            <c:spPr>
              <a:solidFill>
                <a:schemeClr val="bg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Page1_1!$I$102:$I$108</c:f>
              <c:strCache>
                <c:ptCount val="7"/>
                <c:pt idx="0">
                  <c:v>Air Ambulance </c:v>
                </c:pt>
                <c:pt idx="1">
                  <c:v>Ambulance</c:v>
                </c:pt>
                <c:pt idx="2">
                  <c:v>Bus</c:v>
                </c:pt>
                <c:pt idx="3">
                  <c:v>CAS</c:v>
                </c:pt>
                <c:pt idx="4">
                  <c:v>Family</c:v>
                </c:pt>
                <c:pt idx="5">
                  <c:v>NAS</c:v>
                </c:pt>
                <c:pt idx="6">
                  <c:v>Taxi </c:v>
                </c:pt>
              </c:strCache>
            </c:strRef>
          </c:cat>
          <c:val>
            <c:numRef>
              <c:f>Page1_1!$J$102:$J$108</c:f>
              <c:numCache>
                <c:formatCode>General</c:formatCode>
                <c:ptCount val="7"/>
                <c:pt idx="0">
                  <c:v>104</c:v>
                </c:pt>
                <c:pt idx="1">
                  <c:v>727</c:v>
                </c:pt>
                <c:pt idx="2">
                  <c:v>23</c:v>
                </c:pt>
                <c:pt idx="3">
                  <c:v>655</c:v>
                </c:pt>
                <c:pt idx="4">
                  <c:v>648</c:v>
                </c:pt>
                <c:pt idx="5">
                  <c:v>629</c:v>
                </c:pt>
                <c:pt idx="6">
                  <c:v>864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9.2545931758530195E-2"/>
          <c:y val="0.92989895013123358"/>
          <c:w val="0.82276977170306553"/>
          <c:h val="5.3434383202099735E-2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65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6688" y="0"/>
            <a:ext cx="304165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EE3DB37-AD23-4B56-A014-469C196B359F}" type="datetimeFigureOut">
              <a:rPr lang="en-US"/>
              <a:pPr>
                <a:defRPr/>
              </a:pPr>
              <a:t>8/6/2015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9200"/>
            <a:ext cx="304165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6688" y="8839200"/>
            <a:ext cx="304165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0F3C885-B612-4B54-A68A-9C380B55199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0983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650" cy="465138"/>
          </a:xfrm>
          <a:prstGeom prst="rect">
            <a:avLst/>
          </a:prstGeom>
        </p:spPr>
        <p:txBody>
          <a:bodyPr vert="horz" lIns="92338" tIns="46167" rIns="92338" bIns="46167" rtlCol="0"/>
          <a:lstStyle>
            <a:lvl1pPr algn="l">
              <a:defRPr sz="1200">
                <a:latin typeface="Arno Pro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688" y="0"/>
            <a:ext cx="3041650" cy="465138"/>
          </a:xfrm>
          <a:prstGeom prst="rect">
            <a:avLst/>
          </a:prstGeom>
        </p:spPr>
        <p:txBody>
          <a:bodyPr vert="horz" lIns="92338" tIns="46167" rIns="92338" bIns="46167" rtlCol="0"/>
          <a:lstStyle>
            <a:lvl1pPr algn="r">
              <a:defRPr sz="1200">
                <a:latin typeface="Arno Pro" pitchFamily="18" charset="0"/>
              </a:defRPr>
            </a:lvl1pPr>
          </a:lstStyle>
          <a:p>
            <a:pPr>
              <a:defRPr/>
            </a:pPr>
            <a:fld id="{7D0A9FD5-3526-4470-974C-F45A5FEFE804}" type="datetimeFigureOut">
              <a:rPr lang="en-US"/>
              <a:pPr>
                <a:defRPr/>
              </a:pPr>
              <a:t>8/6/2015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696913"/>
            <a:ext cx="4654550" cy="34909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38" tIns="46167" rIns="92338" bIns="46167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9600"/>
            <a:ext cx="5616575" cy="4187825"/>
          </a:xfrm>
          <a:prstGeom prst="rect">
            <a:avLst/>
          </a:prstGeom>
        </p:spPr>
        <p:txBody>
          <a:bodyPr vert="horz" lIns="92338" tIns="46167" rIns="92338" bIns="46167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200"/>
            <a:ext cx="3041650" cy="465138"/>
          </a:xfrm>
          <a:prstGeom prst="rect">
            <a:avLst/>
          </a:prstGeom>
        </p:spPr>
        <p:txBody>
          <a:bodyPr vert="horz" lIns="92338" tIns="46167" rIns="92338" bIns="46167" rtlCol="0" anchor="b"/>
          <a:lstStyle>
            <a:lvl1pPr algn="l">
              <a:defRPr sz="1200">
                <a:latin typeface="Arno Pro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688" y="8839200"/>
            <a:ext cx="3041650" cy="465138"/>
          </a:xfrm>
          <a:prstGeom prst="rect">
            <a:avLst/>
          </a:prstGeom>
        </p:spPr>
        <p:txBody>
          <a:bodyPr vert="horz" lIns="92338" tIns="46167" rIns="92338" bIns="46167" rtlCol="0" anchor="b"/>
          <a:lstStyle>
            <a:lvl1pPr algn="r">
              <a:defRPr sz="1200">
                <a:latin typeface="Arno Pro" pitchFamily="18" charset="0"/>
              </a:defRPr>
            </a:lvl1pPr>
          </a:lstStyle>
          <a:p>
            <a:pPr>
              <a:defRPr/>
            </a:pPr>
            <a:fld id="{1CCD9FFA-CB39-4527-B0A3-24BABB7AB87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41770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82688" y="696913"/>
            <a:ext cx="4654550" cy="34909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11268" name="Footer Placeholder 3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endParaRPr lang="en-US" dirty="0" smtClean="0">
              <a:latin typeface="Arno Pro"/>
            </a:endParaRPr>
          </a:p>
        </p:txBody>
      </p:sp>
      <p:sp>
        <p:nvSpPr>
          <p:cNvPr id="11269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D886A66-3532-42AD-B2E1-3B7B42815E9F}" type="slidenum">
              <a:rPr lang="en-US" smtClean="0">
                <a:latin typeface="Arno Pro"/>
              </a:rPr>
              <a:pPr/>
              <a:t>0</a:t>
            </a:fld>
            <a:endParaRPr lang="en-US" dirty="0" smtClean="0">
              <a:latin typeface="Arno Pro"/>
            </a:endParaRPr>
          </a:p>
        </p:txBody>
      </p:sp>
    </p:spTree>
    <p:extLst>
      <p:ext uri="{BB962C8B-B14F-4D97-AF65-F5344CB8AC3E}">
        <p14:creationId xmlns:p14="http://schemas.microsoft.com/office/powerpoint/2010/main" val="17081212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648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CCD9FFA-CB39-4527-B0A3-24BABB7AB870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4582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2,372 transportation providers total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CCD9FFA-CB39-4527-B0A3-24BABB7AB870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95149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231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CCD9FFA-CB39-4527-B0A3-24BABB7AB870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3911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877 total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CCD9FFA-CB39-4527-B0A3-24BABB7AB870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5685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1547, 1578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CCD9FFA-CB39-4527-B0A3-24BABB7AB870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4642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2,372 transportation providers total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CCD9FFA-CB39-4527-B0A3-24BABB7AB870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13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727 ambulance providers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CCD9FFA-CB39-4527-B0A3-24BABB7AB870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0315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655</a:t>
            </a:r>
            <a:r>
              <a:rPr lang="en-US" baseline="0" dirty="0" smtClean="0"/>
              <a:t> CAS providers total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CCD9FFA-CB39-4527-B0A3-24BABB7AB870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7337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629 NAS providers total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CCD9FFA-CB39-4527-B0A3-24BABB7AB870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41152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648 family member providers total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CCD9FFA-CB39-4527-B0A3-24BABB7AB870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62960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864 Taxi providers total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CCD9FFA-CB39-4527-B0A3-24BABB7AB870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77296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727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CCD9FFA-CB39-4527-B0A3-24BABB7AB870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2923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655 CAS, 629</a:t>
            </a:r>
            <a:r>
              <a:rPr lang="en-US" baseline="0" dirty="0" smtClean="0"/>
              <a:t> NAS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CCD9FFA-CB39-4527-B0A3-24BABB7AB870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988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03" y="609600"/>
            <a:ext cx="194310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3" y="609600"/>
            <a:ext cx="56769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0" y="0"/>
            <a:ext cx="9144000" cy="1754326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>
              <a:defRPr/>
            </a:pPr>
            <a:endParaRPr lang="en-US" dirty="0">
              <a:latin typeface="Arno Pro" pitchFamily="18" charset="0"/>
            </a:endParaRPr>
          </a:p>
          <a:p>
            <a:pPr>
              <a:defRPr/>
            </a:pPr>
            <a:endParaRPr lang="en-US" dirty="0">
              <a:latin typeface="Arno Pro" pitchFamily="18" charset="0"/>
            </a:endParaRPr>
          </a:p>
          <a:p>
            <a:pPr>
              <a:defRPr/>
            </a:pPr>
            <a:endParaRPr lang="en-US" dirty="0">
              <a:latin typeface="Arno Pro" pitchFamily="18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1676400"/>
            <a:ext cx="38100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1676400"/>
            <a:ext cx="38100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03" y="609600"/>
            <a:ext cx="194310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3" y="609600"/>
            <a:ext cx="56769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1A6D5-D539-4A1A-8DB4-8149AE70531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7E00FE-3049-4193-BFC9-93CBBAA5BDA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E3F935-0B03-41A7-8B4C-50C1948BCCF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05D40-A053-4EE1-B551-FC79A5FAACB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571F5A-E8DB-4759-A068-7E2DD14603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BF2C7B-C73E-4B4F-9F71-01573529438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A86C29-CBE1-46C7-BC58-5D0387699E5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72C88D-14B2-4A02-90AC-FA26CA3235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FBCBD-D090-4BAA-BC91-AAC332B0B9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129C8E-F476-4E4E-9014-6A01485D1C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744C8-CB9A-48B8-BFD6-ECF40907632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4A8AB-6721-49F7-B652-A057FC88181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593F82-02E7-4B76-B234-91EA0E9E72E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8D128B-27C6-4CCF-9638-7465A775A4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E7E442-C9A9-4C55-B116-2F1EFF3A731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670AE-2C05-4499-991A-534D9CC5C60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1676400"/>
            <a:ext cx="38100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1676400"/>
            <a:ext cx="38100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AEF9A-C09F-4B08-A346-EA7F3D80DDE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52690D-2082-4DE6-866E-63DFFF38F88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2EE181-A6ED-44D1-A4B2-9416973DDF1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3121D-99D6-4614-ACAC-4A52BEA6C38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F784A8-6FA1-4370-84D3-FB1FB0F4CC6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AFD144-6767-4DD5-B5D7-12FE0DCFC20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1676400"/>
            <a:ext cx="38100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1676400"/>
            <a:ext cx="38100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03" y="609600"/>
            <a:ext cx="194310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3" y="609600"/>
            <a:ext cx="56769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1676400"/>
            <a:ext cx="38100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1676400"/>
            <a:ext cx="38100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03" y="609600"/>
            <a:ext cx="194310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3" y="609600"/>
            <a:ext cx="56769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1676400"/>
            <a:ext cx="38100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1676400"/>
            <a:ext cx="38100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03" y="609600"/>
            <a:ext cx="194310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3" y="609600"/>
            <a:ext cx="56769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00B050"/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5" descr="Main Title page Faded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752600" y="609600"/>
            <a:ext cx="7162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Same as Title Page only faded background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676400"/>
            <a:ext cx="77724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663" r:id="rId1"/>
    <p:sldLayoutId id="2147490664" r:id="rId2"/>
    <p:sldLayoutId id="2147490665" r:id="rId3"/>
    <p:sldLayoutId id="2147490666" r:id="rId4"/>
    <p:sldLayoutId id="2147490667" r:id="rId5"/>
    <p:sldLayoutId id="2147490668" r:id="rId6"/>
    <p:sldLayoutId id="2147490669" r:id="rId7"/>
    <p:sldLayoutId id="2147490670" r:id="rId8"/>
    <p:sldLayoutId id="2147490671" r:id="rId9"/>
    <p:sldLayoutId id="2147490672" r:id="rId10"/>
    <p:sldLayoutId id="2147490673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385133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385133"/>
          </a:solidFill>
          <a:latin typeface="Arno Pro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385133"/>
          </a:solidFill>
          <a:latin typeface="Arno Pro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385133"/>
          </a:solidFill>
          <a:latin typeface="Arno Pro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385133"/>
          </a:solidFill>
          <a:latin typeface="Arno Pro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385133"/>
          </a:solidFill>
          <a:latin typeface="Arno Pro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385133"/>
          </a:solidFill>
          <a:latin typeface="Arno Pro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385133"/>
          </a:solidFill>
          <a:latin typeface="Arno Pro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385133"/>
          </a:solidFill>
          <a:latin typeface="Arno Pro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rgbClr val="38513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385133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385133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rgbClr val="385133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rgbClr val="385133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385133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385133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385133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385133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00B050"/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6" descr="Non-Faded Header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752600" y="609600"/>
            <a:ext cx="7162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For text heavy or other illustrated pages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676400"/>
            <a:ext cx="77724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740" r:id="rId1"/>
    <p:sldLayoutId id="2147490674" r:id="rId2"/>
    <p:sldLayoutId id="2147490675" r:id="rId3"/>
    <p:sldLayoutId id="2147490676" r:id="rId4"/>
    <p:sldLayoutId id="2147490677" r:id="rId5"/>
    <p:sldLayoutId id="2147490678" r:id="rId6"/>
    <p:sldLayoutId id="2147490679" r:id="rId7"/>
    <p:sldLayoutId id="2147490680" r:id="rId8"/>
    <p:sldLayoutId id="2147490681" r:id="rId9"/>
    <p:sldLayoutId id="2147490682" r:id="rId10"/>
    <p:sldLayoutId id="2147490683" r:id="rId11"/>
    <p:sldLayoutId id="2147490684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385133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385133"/>
          </a:solidFill>
          <a:latin typeface="Arno Pro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385133"/>
          </a:solidFill>
          <a:latin typeface="Arno Pro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385133"/>
          </a:solidFill>
          <a:latin typeface="Arno Pro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385133"/>
          </a:solidFill>
          <a:latin typeface="Arno Pro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385133"/>
          </a:solidFill>
          <a:latin typeface="Arno Pro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385133"/>
          </a:solidFill>
          <a:latin typeface="Arno Pro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385133"/>
          </a:solidFill>
          <a:latin typeface="Arno Pro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385133"/>
          </a:solidFill>
          <a:latin typeface="Arno Pro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rgbClr val="38513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385133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385133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rgbClr val="385133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rgbClr val="385133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385133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385133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385133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385133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3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E560A8C-1750-49C4-B3DE-78D7F0EB0E0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685" r:id="rId1"/>
    <p:sldLayoutId id="2147490686" r:id="rId2"/>
    <p:sldLayoutId id="2147490687" r:id="rId3"/>
    <p:sldLayoutId id="2147490688" r:id="rId4"/>
    <p:sldLayoutId id="2147490689" r:id="rId5"/>
    <p:sldLayoutId id="2147490690" r:id="rId6"/>
    <p:sldLayoutId id="2147490691" r:id="rId7"/>
    <p:sldLayoutId id="2147490692" r:id="rId8"/>
    <p:sldLayoutId id="2147490693" r:id="rId9"/>
    <p:sldLayoutId id="2147490694" r:id="rId10"/>
    <p:sldLayoutId id="2147490695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3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7163102-A4D8-4E08-9992-95630C49512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696" r:id="rId1"/>
    <p:sldLayoutId id="2147490697" r:id="rId2"/>
    <p:sldLayoutId id="2147490698" r:id="rId3"/>
    <p:sldLayoutId id="2147490699" r:id="rId4"/>
    <p:sldLayoutId id="2147490700" r:id="rId5"/>
    <p:sldLayoutId id="2147490701" r:id="rId6"/>
    <p:sldLayoutId id="2147490702" r:id="rId7"/>
    <p:sldLayoutId id="2147490703" r:id="rId8"/>
    <p:sldLayoutId id="2147490704" r:id="rId9"/>
    <p:sldLayoutId id="2147490705" r:id="rId10"/>
    <p:sldLayoutId id="2147490706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00B050"/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5" descr="Faded no photos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752600" y="609600"/>
            <a:ext cx="7162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Faded Background – no Photos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676400"/>
            <a:ext cx="77724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707" r:id="rId1"/>
    <p:sldLayoutId id="2147490708" r:id="rId2"/>
    <p:sldLayoutId id="2147490709" r:id="rId3"/>
    <p:sldLayoutId id="2147490710" r:id="rId4"/>
    <p:sldLayoutId id="2147490711" r:id="rId5"/>
    <p:sldLayoutId id="2147490712" r:id="rId6"/>
    <p:sldLayoutId id="2147490713" r:id="rId7"/>
    <p:sldLayoutId id="2147490714" r:id="rId8"/>
    <p:sldLayoutId id="2147490715" r:id="rId9"/>
    <p:sldLayoutId id="2147490716" r:id="rId10"/>
    <p:sldLayoutId id="2147490717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385133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385133"/>
          </a:solidFill>
          <a:latin typeface="Arno Pro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385133"/>
          </a:solidFill>
          <a:latin typeface="Arno Pro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385133"/>
          </a:solidFill>
          <a:latin typeface="Arno Pro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385133"/>
          </a:solidFill>
          <a:latin typeface="Arno Pro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385133"/>
          </a:solidFill>
          <a:latin typeface="Arno Pro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385133"/>
          </a:solidFill>
          <a:latin typeface="Arno Pro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385133"/>
          </a:solidFill>
          <a:latin typeface="Arno Pro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385133"/>
          </a:solidFill>
          <a:latin typeface="Arno Pro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rgbClr val="38513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385133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385133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rgbClr val="385133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rgbClr val="385133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385133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385133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385133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385133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00B050"/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5" descr="Faded no photos more text space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752600" y="609600"/>
            <a:ext cx="7162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Faded, no photos, more text space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676400"/>
            <a:ext cx="77724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718" r:id="rId1"/>
    <p:sldLayoutId id="2147490719" r:id="rId2"/>
    <p:sldLayoutId id="2147490720" r:id="rId3"/>
    <p:sldLayoutId id="2147490721" r:id="rId4"/>
    <p:sldLayoutId id="2147490722" r:id="rId5"/>
    <p:sldLayoutId id="2147490723" r:id="rId6"/>
    <p:sldLayoutId id="2147490724" r:id="rId7"/>
    <p:sldLayoutId id="2147490725" r:id="rId8"/>
    <p:sldLayoutId id="2147490726" r:id="rId9"/>
    <p:sldLayoutId id="2147490727" r:id="rId10"/>
    <p:sldLayoutId id="2147490728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385133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385133"/>
          </a:solidFill>
          <a:latin typeface="Arno Pro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385133"/>
          </a:solidFill>
          <a:latin typeface="Arno Pro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385133"/>
          </a:solidFill>
          <a:latin typeface="Arno Pro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385133"/>
          </a:solidFill>
          <a:latin typeface="Arno Pro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385133"/>
          </a:solidFill>
          <a:latin typeface="Arno Pro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385133"/>
          </a:solidFill>
          <a:latin typeface="Arno Pro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385133"/>
          </a:solidFill>
          <a:latin typeface="Arno Pro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385133"/>
          </a:solidFill>
          <a:latin typeface="Arno Pro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rgbClr val="38513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385133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385133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rgbClr val="385133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rgbClr val="385133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385133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385133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385133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385133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00B050"/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" descr="Faded Header only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752600" y="609600"/>
            <a:ext cx="7162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For text heavy or other illustrated pages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676400"/>
            <a:ext cx="77724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729" r:id="rId1"/>
    <p:sldLayoutId id="2147490730" r:id="rId2"/>
    <p:sldLayoutId id="2147490731" r:id="rId3"/>
    <p:sldLayoutId id="2147490732" r:id="rId4"/>
    <p:sldLayoutId id="2147490733" r:id="rId5"/>
    <p:sldLayoutId id="2147490734" r:id="rId6"/>
    <p:sldLayoutId id="2147490735" r:id="rId7"/>
    <p:sldLayoutId id="2147490736" r:id="rId8"/>
    <p:sldLayoutId id="2147490737" r:id="rId9"/>
    <p:sldLayoutId id="2147490738" r:id="rId10"/>
    <p:sldLayoutId id="2147490739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385133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385133"/>
          </a:solidFill>
          <a:latin typeface="Arno Pro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385133"/>
          </a:solidFill>
          <a:latin typeface="Arno Pro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385133"/>
          </a:solidFill>
          <a:latin typeface="Arno Pro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385133"/>
          </a:solidFill>
          <a:latin typeface="Arno Pro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385133"/>
          </a:solidFill>
          <a:latin typeface="Arno Pro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385133"/>
          </a:solidFill>
          <a:latin typeface="Arno Pro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385133"/>
          </a:solidFill>
          <a:latin typeface="Arno Pro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385133"/>
          </a:solidFill>
          <a:latin typeface="Arno Pro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rgbClr val="38513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385133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385133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rgbClr val="385133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rgbClr val="385133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385133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385133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385133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385133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.emf"/><Relationship Id="rId4" Type="http://schemas.openxmlformats.org/officeDocument/2006/relationships/image" Target="../media/image10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3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5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.emf"/><Relationship Id="rId4" Type="http://schemas.openxmlformats.org/officeDocument/2006/relationships/image" Target="../media/image17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mailto:Scott.Gartenman@fssa.IN.gov" TargetMode="Externa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/>
          <p:cNvSpPr>
            <a:spLocks noChangeArrowheads="1"/>
          </p:cNvSpPr>
          <p:nvPr/>
        </p:nvSpPr>
        <p:spPr bwMode="auto">
          <a:xfrm>
            <a:off x="6400800" y="4876800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ts val="9000"/>
              </a:spcBef>
            </a:pPr>
            <a:r>
              <a:rPr lang="en-US" sz="1400" dirty="0"/>
              <a:t/>
            </a:r>
            <a:br>
              <a:rPr lang="en-US" sz="1400" dirty="0"/>
            </a:br>
            <a:endParaRPr lang="en-US" sz="1400" dirty="0"/>
          </a:p>
        </p:txBody>
      </p:sp>
      <p:sp>
        <p:nvSpPr>
          <p:cNvPr id="9219" name="Rectangle 7"/>
          <p:cNvSpPr>
            <a:spLocks noChangeArrowheads="1"/>
          </p:cNvSpPr>
          <p:nvPr/>
        </p:nvSpPr>
        <p:spPr bwMode="auto">
          <a:xfrm>
            <a:off x="4572000" y="3200400"/>
            <a:ext cx="45720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endParaRPr lang="en-US" sz="1200" dirty="0"/>
          </a:p>
        </p:txBody>
      </p:sp>
      <p:sp>
        <p:nvSpPr>
          <p:cNvPr id="9220" name="TextBox 8"/>
          <p:cNvSpPr txBox="1">
            <a:spLocks noChangeArrowheads="1"/>
          </p:cNvSpPr>
          <p:nvPr/>
        </p:nvSpPr>
        <p:spPr bwMode="auto">
          <a:xfrm>
            <a:off x="1524000" y="685803"/>
            <a:ext cx="7086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dirty="0"/>
              <a:t> </a:t>
            </a:r>
          </a:p>
          <a:p>
            <a:endParaRPr lang="en-US" sz="2400" dirty="0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Indiana Health Coverage Programs</a:t>
            </a:r>
            <a:br>
              <a:rPr lang="en-US" dirty="0" smtClean="0"/>
            </a:br>
            <a:r>
              <a:rPr lang="en-US" sz="2800" dirty="0" smtClean="0"/>
              <a:t>Member Access</a:t>
            </a:r>
            <a:endParaRPr lang="en-US" sz="2800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371600" y="4605873"/>
            <a:ext cx="6400800" cy="685800"/>
          </a:xfrm>
        </p:spPr>
        <p:txBody>
          <a:bodyPr/>
          <a:lstStyle/>
          <a:p>
            <a:r>
              <a:rPr lang="en-US" dirty="0" smtClean="0"/>
              <a:t>August 6, 2015 MAC Meeting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Taxi Providers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8976809"/>
              </p:ext>
            </p:extLst>
          </p:nvPr>
        </p:nvGraphicFramePr>
        <p:xfrm>
          <a:off x="228600" y="1752600"/>
          <a:ext cx="86106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48001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5562600"/>
            <a:ext cx="3204127" cy="228600"/>
          </a:xfrm>
        </p:spPr>
        <p:txBody>
          <a:bodyPr/>
          <a:lstStyle/>
          <a:p>
            <a:pPr algn="ctr"/>
            <a:endParaRPr lang="en-US" sz="1800" dirty="0">
              <a:solidFill>
                <a:schemeClr val="accent2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394" y="2586185"/>
            <a:ext cx="355678" cy="168951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82072" y="2464211"/>
            <a:ext cx="68952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800" dirty="0" smtClean="0"/>
              <a:t>40</a:t>
            </a:r>
          </a:p>
          <a:p>
            <a:pPr>
              <a:spcAft>
                <a:spcPts val="600"/>
              </a:spcAft>
            </a:pPr>
            <a:r>
              <a:rPr lang="en-US" sz="1800" dirty="0" smtClean="0"/>
              <a:t>15</a:t>
            </a:r>
          </a:p>
          <a:p>
            <a:pPr>
              <a:spcAft>
                <a:spcPts val="600"/>
              </a:spcAft>
            </a:pPr>
            <a:r>
              <a:rPr lang="en-US" sz="1800" dirty="0" smtClean="0"/>
              <a:t>10</a:t>
            </a:r>
          </a:p>
          <a:p>
            <a:pPr>
              <a:spcAft>
                <a:spcPts val="600"/>
              </a:spcAft>
            </a:pPr>
            <a:r>
              <a:rPr lang="en-US" sz="1800" dirty="0" smtClean="0"/>
              <a:t>5</a:t>
            </a:r>
          </a:p>
          <a:p>
            <a:pPr>
              <a:spcAft>
                <a:spcPts val="600"/>
              </a:spcAft>
            </a:pPr>
            <a:r>
              <a:rPr lang="en-US" sz="1800" dirty="0"/>
              <a:t>0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3601" y="914400"/>
            <a:ext cx="4472524" cy="57912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248400" y="5943600"/>
            <a:ext cx="2666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Ambulance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504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1989" y="1016961"/>
            <a:ext cx="2926211" cy="48279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072" y="5502025"/>
            <a:ext cx="3204127" cy="685800"/>
          </a:xfrm>
        </p:spPr>
        <p:txBody>
          <a:bodyPr/>
          <a:lstStyle/>
          <a:p>
            <a:pPr algn="ctr"/>
            <a:r>
              <a:rPr lang="en-US" sz="1800" dirty="0" smtClean="0">
                <a:solidFill>
                  <a:schemeClr val="accent2"/>
                </a:solidFill>
              </a:rPr>
              <a:t/>
            </a:r>
            <a:br>
              <a:rPr lang="en-US" sz="1800" dirty="0" smtClean="0">
                <a:solidFill>
                  <a:schemeClr val="accent2"/>
                </a:solidFill>
              </a:rPr>
            </a:br>
            <a:r>
              <a:rPr lang="en-US" sz="1800" dirty="0">
                <a:solidFill>
                  <a:schemeClr val="accent2"/>
                </a:solidFill>
              </a:rPr>
              <a:t/>
            </a:r>
            <a:br>
              <a:rPr lang="en-US" sz="1800" dirty="0">
                <a:solidFill>
                  <a:schemeClr val="accent2"/>
                </a:solidFill>
              </a:rPr>
            </a:br>
            <a:r>
              <a:rPr lang="en-US" sz="1800" dirty="0" smtClean="0">
                <a:solidFill>
                  <a:schemeClr val="accent2"/>
                </a:solidFill>
              </a:rPr>
              <a:t>CAS</a:t>
            </a:r>
            <a:endParaRPr lang="en-US" sz="1800" dirty="0">
              <a:solidFill>
                <a:schemeClr val="accent2"/>
              </a:solidFill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 bwMode="auto">
          <a:xfrm>
            <a:off x="4419600" y="5627755"/>
            <a:ext cx="3657600" cy="43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385133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385133"/>
                </a:solidFill>
                <a:latin typeface="Arno Pro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385133"/>
                </a:solidFill>
                <a:latin typeface="Arno Pro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385133"/>
                </a:solidFill>
                <a:latin typeface="Arno Pro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385133"/>
                </a:solidFill>
                <a:latin typeface="Arno Pro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385133"/>
                </a:solidFill>
                <a:latin typeface="Arno Pro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385133"/>
                </a:solidFill>
                <a:latin typeface="Arno Pro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385133"/>
                </a:solidFill>
                <a:latin typeface="Arno Pro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385133"/>
                </a:solidFill>
                <a:latin typeface="Arno Pro" pitchFamily="18" charset="0"/>
              </a:defRPr>
            </a:lvl9pPr>
          </a:lstStyle>
          <a:p>
            <a:pPr algn="ctr"/>
            <a:endParaRPr lang="en-US" sz="1800" kern="0" dirty="0" smtClean="0">
              <a:solidFill>
                <a:schemeClr val="accent2"/>
              </a:solidFill>
            </a:endParaRPr>
          </a:p>
          <a:p>
            <a:pPr algn="ctr"/>
            <a:endParaRPr lang="en-US" sz="1800" kern="0" dirty="0">
              <a:solidFill>
                <a:schemeClr val="accent2"/>
              </a:solidFill>
            </a:endParaRPr>
          </a:p>
          <a:p>
            <a:pPr algn="ctr"/>
            <a:r>
              <a:rPr lang="en-US" sz="1800" kern="0" dirty="0" smtClean="0">
                <a:solidFill>
                  <a:schemeClr val="accent2"/>
                </a:solidFill>
              </a:rPr>
              <a:t>NAS</a:t>
            </a:r>
            <a:endParaRPr lang="en-US" sz="1800" kern="0" dirty="0">
              <a:solidFill>
                <a:schemeClr val="accent2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4525" y="1016962"/>
            <a:ext cx="2983675" cy="482796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6394" y="2586185"/>
            <a:ext cx="355678" cy="168951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82072" y="2464211"/>
            <a:ext cx="68952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800" dirty="0" smtClean="0"/>
              <a:t>150</a:t>
            </a:r>
          </a:p>
          <a:p>
            <a:pPr>
              <a:spcAft>
                <a:spcPts val="600"/>
              </a:spcAft>
            </a:pPr>
            <a:r>
              <a:rPr lang="en-US" sz="1800" dirty="0" smtClean="0"/>
              <a:t>15</a:t>
            </a:r>
          </a:p>
          <a:p>
            <a:pPr>
              <a:spcAft>
                <a:spcPts val="600"/>
              </a:spcAft>
            </a:pPr>
            <a:r>
              <a:rPr lang="en-US" sz="1800" dirty="0" smtClean="0"/>
              <a:t>10</a:t>
            </a:r>
          </a:p>
          <a:p>
            <a:pPr>
              <a:spcAft>
                <a:spcPts val="600"/>
              </a:spcAft>
            </a:pPr>
            <a:r>
              <a:rPr lang="en-US" sz="1800" dirty="0" smtClean="0"/>
              <a:t>5</a:t>
            </a:r>
          </a:p>
          <a:p>
            <a:pPr>
              <a:spcAft>
                <a:spcPts val="600"/>
              </a:spcAft>
            </a:pPr>
            <a:r>
              <a:rPr lang="en-US" sz="1800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231558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8945" y="914400"/>
            <a:ext cx="4260855" cy="572039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394" y="2586185"/>
            <a:ext cx="355678" cy="168951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82072" y="2464211"/>
            <a:ext cx="68952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800" dirty="0" smtClean="0"/>
              <a:t>60</a:t>
            </a:r>
          </a:p>
          <a:p>
            <a:pPr>
              <a:spcAft>
                <a:spcPts val="600"/>
              </a:spcAft>
            </a:pPr>
            <a:r>
              <a:rPr lang="en-US" sz="1800" dirty="0" smtClean="0"/>
              <a:t>15</a:t>
            </a:r>
          </a:p>
          <a:p>
            <a:pPr>
              <a:spcAft>
                <a:spcPts val="600"/>
              </a:spcAft>
            </a:pPr>
            <a:r>
              <a:rPr lang="en-US" sz="1800" dirty="0" smtClean="0"/>
              <a:t>10</a:t>
            </a:r>
          </a:p>
          <a:p>
            <a:pPr>
              <a:spcAft>
                <a:spcPts val="600"/>
              </a:spcAft>
            </a:pPr>
            <a:r>
              <a:rPr lang="en-US" sz="1800" dirty="0" smtClean="0"/>
              <a:t>5</a:t>
            </a:r>
          </a:p>
          <a:p>
            <a:pPr>
              <a:spcAft>
                <a:spcPts val="600"/>
              </a:spcAft>
            </a:pPr>
            <a:r>
              <a:rPr lang="en-US" sz="1800" dirty="0"/>
              <a:t>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53000" y="5889833"/>
            <a:ext cx="3657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Family Member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0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3272853"/>
              </p:ext>
            </p:extLst>
          </p:nvPr>
        </p:nvGraphicFramePr>
        <p:xfrm>
          <a:off x="533400" y="1524000"/>
          <a:ext cx="80772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748145"/>
            <a:ext cx="7315200" cy="914400"/>
          </a:xfrm>
        </p:spPr>
        <p:txBody>
          <a:bodyPr/>
          <a:lstStyle/>
          <a:p>
            <a:pPr algn="ctr"/>
            <a:r>
              <a:rPr lang="en-US" sz="3200" dirty="0" smtClean="0"/>
              <a:t>Transportation Providers, by Type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0770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Behavioral Health Providers</a:t>
            </a: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075499"/>
              </p:ext>
            </p:extLst>
          </p:nvPr>
        </p:nvGraphicFramePr>
        <p:xfrm>
          <a:off x="1752600" y="2057400"/>
          <a:ext cx="5641109" cy="3809999"/>
        </p:xfrm>
        <a:graphic>
          <a:graphicData uri="http://schemas.openxmlformats.org/drawingml/2006/table">
            <a:tbl>
              <a:tblPr firstRow="1" firstCol="1" bandRow="1"/>
              <a:tblGrid>
                <a:gridCol w="3242047"/>
                <a:gridCol w="2399062"/>
              </a:tblGrid>
              <a:tr h="7550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Provider Type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 Number Enrolled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7550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Outpatient Mental Health Clinic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</a:tr>
              <a:tr h="7898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Community Mental Health Center (CMHC)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50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Health Service Provider in Psychology (HSPP)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1,547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</a:tr>
              <a:tr h="7550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Psychiatrist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1,578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0165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762000"/>
            <a:ext cx="4064891" cy="6019974"/>
          </a:xfrm>
          <a:prstGeom prst="rect">
            <a:avLst/>
          </a:prstGeom>
        </p:spPr>
      </p:pic>
      <p:sp>
        <p:nvSpPr>
          <p:cNvPr id="20" name="Title 1"/>
          <p:cNvSpPr txBox="1">
            <a:spLocks/>
          </p:cNvSpPr>
          <p:nvPr/>
        </p:nvSpPr>
        <p:spPr bwMode="auto">
          <a:xfrm>
            <a:off x="4953000" y="5867400"/>
            <a:ext cx="4191000" cy="586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385133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385133"/>
                </a:solidFill>
                <a:latin typeface="Arno Pro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385133"/>
                </a:solidFill>
                <a:latin typeface="Arno Pro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385133"/>
                </a:solidFill>
                <a:latin typeface="Arno Pro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385133"/>
                </a:solidFill>
                <a:latin typeface="Arno Pro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385133"/>
                </a:solidFill>
                <a:latin typeface="Arno Pro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385133"/>
                </a:solidFill>
                <a:latin typeface="Arno Pro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385133"/>
                </a:solidFill>
                <a:latin typeface="Arno Pro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385133"/>
                </a:solidFill>
                <a:latin typeface="Arno Pro" pitchFamily="18" charset="0"/>
              </a:defRPr>
            </a:lvl9pPr>
          </a:lstStyle>
          <a:p>
            <a:pPr algn="ctr"/>
            <a:r>
              <a:rPr lang="en-US" sz="2800" kern="0" dirty="0" smtClean="0">
                <a:solidFill>
                  <a:schemeClr val="accent2"/>
                </a:solidFill>
              </a:rPr>
              <a:t>Community Mental Health Centers</a:t>
            </a:r>
            <a:endParaRPr lang="en-US" sz="2800" kern="0" dirty="0">
              <a:solidFill>
                <a:schemeClr val="accent2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2438400"/>
            <a:ext cx="762167" cy="232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72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1000">
              <a:srgbClr val="00B050"/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3717" y="762000"/>
            <a:ext cx="4318946" cy="597050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2600" y="5791200"/>
            <a:ext cx="3204127" cy="685800"/>
          </a:xfrm>
        </p:spPr>
        <p:txBody>
          <a:bodyPr/>
          <a:lstStyle/>
          <a:p>
            <a:pPr algn="ctr"/>
            <a:r>
              <a:rPr lang="en-US" sz="2800" dirty="0" smtClean="0">
                <a:solidFill>
                  <a:schemeClr val="accent2"/>
                </a:solidFill>
              </a:rPr>
              <a:t>Outpatient Mental Health Clinics</a:t>
            </a:r>
            <a:endParaRPr lang="en-US" sz="2800" dirty="0">
              <a:solidFill>
                <a:schemeClr val="accent2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2286000"/>
            <a:ext cx="965412" cy="2388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334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7277" y="1600200"/>
            <a:ext cx="3267287" cy="507947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7800" y="1600200"/>
            <a:ext cx="3200400" cy="507947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999" y="1146943"/>
            <a:ext cx="2708565" cy="411480"/>
          </a:xfrm>
          <a:noFill/>
        </p:spPr>
        <p:txBody>
          <a:bodyPr/>
          <a:lstStyle/>
          <a:p>
            <a:r>
              <a:rPr lang="en-US" sz="1800" dirty="0" smtClean="0">
                <a:solidFill>
                  <a:schemeClr val="accent2"/>
                </a:solidFill>
              </a:rPr>
              <a:t>          </a:t>
            </a:r>
            <a:r>
              <a:rPr lang="en-US" sz="2800" dirty="0" smtClean="0">
                <a:solidFill>
                  <a:schemeClr val="accent2"/>
                </a:solidFill>
              </a:rPr>
              <a:t>HSPP’s</a:t>
            </a:r>
            <a:endParaRPr lang="en-US" sz="2800" dirty="0">
              <a:solidFill>
                <a:schemeClr val="accent2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 rot="10800000" flipV="1">
            <a:off x="5562600" y="986493"/>
            <a:ext cx="2987967" cy="396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385133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385133"/>
                </a:solidFill>
                <a:latin typeface="Arno Pro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385133"/>
                </a:solidFill>
                <a:latin typeface="Arno Pro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385133"/>
                </a:solidFill>
                <a:latin typeface="Arno Pro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385133"/>
                </a:solidFill>
                <a:latin typeface="Arno Pro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385133"/>
                </a:solidFill>
                <a:latin typeface="Arno Pro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385133"/>
                </a:solidFill>
                <a:latin typeface="Arno Pro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385133"/>
                </a:solidFill>
                <a:latin typeface="Arno Pro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385133"/>
                </a:solidFill>
                <a:latin typeface="Arno Pro" pitchFamily="18" charset="0"/>
              </a:defRPr>
            </a:lvl9pPr>
          </a:lstStyle>
          <a:p>
            <a:pPr algn="ctr"/>
            <a:r>
              <a:rPr lang="en-US" sz="1800" kern="0" dirty="0" smtClean="0">
                <a:solidFill>
                  <a:schemeClr val="accent2"/>
                </a:solidFill>
              </a:rPr>
              <a:t>             </a:t>
            </a:r>
            <a:r>
              <a:rPr lang="en-US" sz="2800" kern="0" dirty="0" smtClean="0">
                <a:solidFill>
                  <a:schemeClr val="accent2"/>
                </a:solidFill>
              </a:rPr>
              <a:t>Psychiatrists</a:t>
            </a:r>
            <a:endParaRPr lang="en-US" sz="2800" kern="0" dirty="0">
              <a:solidFill>
                <a:schemeClr val="accent2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6394" y="2586185"/>
            <a:ext cx="355678" cy="168951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82072" y="2464211"/>
            <a:ext cx="68952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800" dirty="0" smtClean="0"/>
              <a:t>250</a:t>
            </a:r>
          </a:p>
          <a:p>
            <a:pPr>
              <a:spcAft>
                <a:spcPts val="600"/>
              </a:spcAft>
            </a:pPr>
            <a:r>
              <a:rPr lang="en-US" sz="1800" dirty="0" smtClean="0"/>
              <a:t>15</a:t>
            </a:r>
          </a:p>
          <a:p>
            <a:pPr>
              <a:spcAft>
                <a:spcPts val="600"/>
              </a:spcAft>
            </a:pPr>
            <a:r>
              <a:rPr lang="en-US" sz="1800" dirty="0" smtClean="0"/>
              <a:t>10</a:t>
            </a:r>
          </a:p>
          <a:p>
            <a:pPr>
              <a:spcAft>
                <a:spcPts val="600"/>
              </a:spcAft>
            </a:pPr>
            <a:r>
              <a:rPr lang="en-US" sz="1800" dirty="0" smtClean="0"/>
              <a:t>5</a:t>
            </a:r>
          </a:p>
          <a:p>
            <a:pPr>
              <a:spcAft>
                <a:spcPts val="600"/>
              </a:spcAft>
            </a:pPr>
            <a:r>
              <a:rPr lang="en-US" sz="1800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72667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</a:t>
            </a:r>
            <a:r>
              <a:rPr lang="en-US" dirty="0" smtClean="0">
                <a:solidFill>
                  <a:schemeClr val="tx1"/>
                </a:solidFill>
              </a:rPr>
              <a:t>Primary Care Panels </a:t>
            </a: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956515"/>
              </p:ext>
            </p:extLst>
          </p:nvPr>
        </p:nvGraphicFramePr>
        <p:xfrm>
          <a:off x="1752600" y="1524000"/>
          <a:ext cx="6781800" cy="51816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95450"/>
                <a:gridCol w="1695450"/>
                <a:gridCol w="1695450"/>
                <a:gridCol w="1695450"/>
              </a:tblGrid>
              <a:tr h="863600">
                <a:tc>
                  <a:txBody>
                    <a:bodyPr/>
                    <a:lstStyle/>
                    <a:p>
                      <a:r>
                        <a:rPr lang="en-US" dirty="0" smtClean="0"/>
                        <a:t>Programs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June 2014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January 2015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June 2015</a:t>
                      </a:r>
                      <a:endParaRPr lang="en-US" dirty="0"/>
                    </a:p>
                  </a:txBody>
                  <a:tcPr/>
                </a:tc>
              </a:tr>
              <a:tr h="863600">
                <a:tc>
                  <a:txBody>
                    <a:bodyPr/>
                    <a:lstStyle/>
                    <a:p>
                      <a:r>
                        <a:rPr lang="en-US" dirty="0" smtClean="0"/>
                        <a:t>Hoosier</a:t>
                      </a:r>
                      <a:r>
                        <a:rPr lang="en-US" baseline="0" dirty="0" smtClean="0"/>
                        <a:t> Healthwise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5,270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5727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5,699</a:t>
                      </a:r>
                      <a:endParaRPr lang="en-US" dirty="0"/>
                    </a:p>
                  </a:txBody>
                  <a:tcPr/>
                </a:tc>
              </a:tr>
              <a:tr h="863600">
                <a:tc>
                  <a:txBody>
                    <a:bodyPr/>
                    <a:lstStyle/>
                    <a:p>
                      <a:r>
                        <a:rPr lang="en-US" dirty="0" smtClean="0"/>
                        <a:t>Care Select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3,139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3,353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3,098</a:t>
                      </a:r>
                      <a:endParaRPr lang="en-US" dirty="0"/>
                    </a:p>
                  </a:txBody>
                  <a:tcPr/>
                </a:tc>
              </a:tr>
              <a:tr h="863600">
                <a:tc>
                  <a:txBody>
                    <a:bodyPr/>
                    <a:lstStyle/>
                    <a:p>
                      <a:r>
                        <a:rPr lang="en-US" dirty="0" smtClean="0"/>
                        <a:t>HIP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4,278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4,896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5,833</a:t>
                      </a:r>
                      <a:endParaRPr lang="en-US" dirty="0"/>
                    </a:p>
                  </a:txBody>
                  <a:tcPr/>
                </a:tc>
              </a:tr>
              <a:tr h="863600">
                <a:tc>
                  <a:txBody>
                    <a:bodyPr/>
                    <a:lstStyle/>
                    <a:p>
                      <a:r>
                        <a:rPr lang="en-US" dirty="0" smtClean="0"/>
                        <a:t>Hoosier</a:t>
                      </a:r>
                      <a:r>
                        <a:rPr lang="en-US" baseline="0" dirty="0" smtClean="0"/>
                        <a:t> Care Connect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4,999</a:t>
                      </a:r>
                      <a:endParaRPr lang="en-US" dirty="0"/>
                    </a:p>
                  </a:txBody>
                  <a:tcPr/>
                </a:tc>
              </a:tr>
              <a:tr h="863600">
                <a:tc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12,687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13,984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19,629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56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33600" y="274638"/>
            <a:ext cx="6553200" cy="1143000"/>
          </a:xfrm>
        </p:spPr>
        <p:txBody>
          <a:bodyPr/>
          <a:lstStyle/>
          <a:p>
            <a:r>
              <a:rPr lang="en-US" dirty="0" smtClean="0">
                <a:latin typeface="Calibri" pitchFamily="34" charset="0"/>
              </a:rPr>
              <a:t>  Where We Are Today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+mj-lt"/>
              </a:rPr>
              <a:t>Ju</a:t>
            </a:r>
            <a:r>
              <a:rPr lang="en-US" dirty="0" smtClean="0"/>
              <a:t>ne 2014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 smtClean="0"/>
              <a:t>June 2015</a:t>
            </a:r>
            <a:endParaRPr lang="en-US" dirty="0"/>
          </a:p>
        </p:txBody>
      </p:sp>
      <p:graphicFrame>
        <p:nvGraphicFramePr>
          <p:cNvPr id="19" name="Content Placeholder 18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016062672"/>
              </p:ext>
            </p:extLst>
          </p:nvPr>
        </p:nvGraphicFramePr>
        <p:xfrm>
          <a:off x="4645029" y="2590800"/>
          <a:ext cx="4346574" cy="213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5775"/>
                <a:gridCol w="1141941"/>
                <a:gridCol w="1448858"/>
              </a:tblGrid>
              <a:tr h="1020935">
                <a:tc>
                  <a:txBody>
                    <a:bodyPr/>
                    <a:lstStyle/>
                    <a:p>
                      <a:r>
                        <a:rPr lang="en-US" dirty="0" smtClean="0"/>
                        <a:t>Provider Classification</a:t>
                      </a:r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Billing, Group,</a:t>
                      </a:r>
                      <a:r>
                        <a:rPr lang="en-US" baseline="0" dirty="0" smtClean="0"/>
                        <a:t> </a:t>
                      </a:r>
                    </a:p>
                    <a:p>
                      <a:r>
                        <a:rPr lang="en-US" baseline="0" dirty="0" smtClean="0"/>
                        <a:t>Dual</a:t>
                      </a:r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Rendering Providers</a:t>
                      </a:r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111266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15,166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37,555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8" name="Content Placeholder 1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051392022"/>
              </p:ext>
            </p:extLst>
          </p:nvPr>
        </p:nvGraphicFramePr>
        <p:xfrm>
          <a:off x="152403" y="2590800"/>
          <a:ext cx="4344987" cy="26803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3885"/>
                <a:gridCol w="1112773"/>
                <a:gridCol w="1448329"/>
              </a:tblGrid>
              <a:tr h="1025526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Provider Classification</a:t>
                      </a:r>
                      <a:endParaRPr lang="en-US" sz="1800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Billing, Group</a:t>
                      </a:r>
                      <a:r>
                        <a:rPr lang="en-US" sz="1800" baseline="0" dirty="0" smtClean="0"/>
                        <a:t>, Dual</a:t>
                      </a:r>
                      <a:endParaRPr lang="en-US" sz="1800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Rendering Providers</a:t>
                      </a:r>
                      <a:endParaRPr lang="en-US" sz="1800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82740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15,049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35,466</a:t>
                      </a:r>
                      <a:endParaRPr lang="en-US" dirty="0"/>
                    </a:p>
                  </a:txBody>
                  <a:tcPr/>
                </a:tc>
              </a:tr>
              <a:tr h="827403">
                <a:tc>
                  <a:txBody>
                    <a:bodyPr/>
                    <a:lstStyle/>
                    <a:p>
                      <a:r>
                        <a:rPr lang="en-US" dirty="0" smtClean="0"/>
                        <a:t>Total </a:t>
                      </a:r>
                      <a:r>
                        <a:rPr lang="en-US" dirty="0" smtClean="0">
                          <a:latin typeface="+mj-lt"/>
                        </a:rPr>
                        <a:t>Providers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50,495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4645029" y="4191000"/>
            <a:ext cx="41941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800" dirty="0"/>
          </a:p>
          <a:p>
            <a:r>
              <a:rPr lang="en-US" sz="1800" dirty="0" smtClean="0">
                <a:solidFill>
                  <a:schemeClr val="tx1"/>
                </a:solidFill>
              </a:rPr>
              <a:t>Total Providers	                 52,721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pitchFamily="34" charset="0"/>
              </a:rPr>
              <a:t> Initiatives Moving Forward	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676400"/>
            <a:ext cx="7772400" cy="4419600"/>
          </a:xfrm>
        </p:spPr>
        <p:txBody>
          <a:bodyPr/>
          <a:lstStyle/>
          <a:p>
            <a:r>
              <a:rPr lang="en-US" dirty="0" smtClean="0">
                <a:latin typeface="Calibri" pitchFamily="34" charset="0"/>
              </a:rPr>
              <a:t>Continued education throughout Indiana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>
                <a:latin typeface="Calibri" pitchFamily="34" charset="0"/>
              </a:rPr>
              <a:t>Increase community involvement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>
                <a:latin typeface="Calibri" pitchFamily="34" charset="0"/>
              </a:rPr>
              <a:t>More visits to smaller communities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>
                <a:latin typeface="Calibri" pitchFamily="34" charset="0"/>
              </a:rPr>
              <a:t>Using hospitals as central point of contact </a:t>
            </a:r>
            <a:endParaRPr lang="en-US" sz="2000" dirty="0" smtClean="0">
              <a:latin typeface="Calibri" pitchFamily="34" charset="0"/>
            </a:endParaRPr>
          </a:p>
          <a:p>
            <a:pPr marL="457200" lvl="1" indent="0">
              <a:buNone/>
            </a:pPr>
            <a:endParaRPr lang="en-US" sz="2000" dirty="0" smtClean="0">
              <a:latin typeface="Calibri" pitchFamily="34" charset="0"/>
            </a:endParaRPr>
          </a:p>
          <a:p>
            <a:r>
              <a:rPr lang="en-US" dirty="0" smtClean="0">
                <a:latin typeface="Calibri" pitchFamily="34" charset="0"/>
              </a:rPr>
              <a:t>Examine the role of mid-level providers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>
                <a:latin typeface="Calibri" pitchFamily="34" charset="0"/>
              </a:rPr>
              <a:t>Enrolling all APNs and PAs to </a:t>
            </a:r>
            <a:r>
              <a:rPr lang="en-US" sz="2000" dirty="0" smtClean="0">
                <a:latin typeface="Calibri" pitchFamily="34" charset="0"/>
              </a:rPr>
              <a:t>increase provider </a:t>
            </a:r>
            <a:r>
              <a:rPr lang="en-US" sz="2000" dirty="0" smtClean="0">
                <a:latin typeface="Calibri" pitchFamily="34" charset="0"/>
              </a:rPr>
              <a:t>pool</a:t>
            </a:r>
          </a:p>
          <a:p>
            <a:pPr lvl="2">
              <a:buFont typeface="Arial" pitchFamily="34" charset="0"/>
              <a:buChar char="•"/>
            </a:pPr>
            <a:r>
              <a:rPr lang="en-US" sz="1800" dirty="0" smtClean="0">
                <a:latin typeface="Calibri" pitchFamily="34" charset="0"/>
              </a:rPr>
              <a:t>Bring Indiana current with Medicare policies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>
                <a:latin typeface="Calibri" pitchFamily="34" charset="0"/>
              </a:rPr>
              <a:t>Review of mental health mid-levels to explore the possibility of expanding their roles</a:t>
            </a:r>
          </a:p>
          <a:p>
            <a:pPr lvl="2">
              <a:buFont typeface="Arial" pitchFamily="34" charset="0"/>
              <a:buChar char="•"/>
            </a:pPr>
            <a:r>
              <a:rPr lang="en-US" sz="1800" dirty="0" smtClean="0">
                <a:latin typeface="Calibri" pitchFamily="34" charset="0"/>
              </a:rPr>
              <a:t>Examination </a:t>
            </a:r>
            <a:r>
              <a:rPr lang="en-US" sz="1800" dirty="0" smtClean="0">
                <a:latin typeface="Calibri" pitchFamily="34" charset="0"/>
              </a:rPr>
              <a:t>of </a:t>
            </a:r>
            <a:r>
              <a:rPr lang="en-US" sz="1800" dirty="0" smtClean="0">
                <a:latin typeface="Calibri" pitchFamily="34" charset="0"/>
              </a:rPr>
              <a:t>oversight and current billing rules and policies</a:t>
            </a:r>
          </a:p>
          <a:p>
            <a:pPr lvl="1">
              <a:buFont typeface="Arial" pitchFamily="34" charset="0"/>
              <a:buChar char="•"/>
            </a:pPr>
            <a:endParaRPr lang="en-US" sz="2000" dirty="0" smtClean="0">
              <a:latin typeface="Calibri" pitchFamily="34" charset="0"/>
            </a:endParaRP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pitchFamily="34" charset="0"/>
              </a:rPr>
              <a:t> Initiatives Cont.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alibri" pitchFamily="34" charset="0"/>
              </a:rPr>
              <a:t>Increased involvement with provider associations and organizations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>
                <a:latin typeface="Calibri" pitchFamily="34" charset="0"/>
              </a:rPr>
              <a:t>Increase Indiana state employee presence at meetings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>
                <a:latin typeface="Calibri" pitchFamily="34" charset="0"/>
              </a:rPr>
              <a:t>Seek feedback on publications, policies, and program updates</a:t>
            </a:r>
          </a:p>
          <a:p>
            <a:pPr lvl="1">
              <a:buFont typeface="Arial" pitchFamily="34" charset="0"/>
              <a:buChar char="•"/>
            </a:pPr>
            <a:endParaRPr lang="en-US" dirty="0" smtClean="0"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alibri" pitchFamily="34" charset="0"/>
              </a:rPr>
              <a:t>Explore partnerships with Colleges/Universities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>
                <a:latin typeface="Calibri" pitchFamily="34" charset="0"/>
              </a:rPr>
              <a:t>Keep Indiana-trained resources in state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>
                <a:latin typeface="Calibri" pitchFamily="34" charset="0"/>
              </a:rPr>
              <a:t>Educate future professionals on Indiana Health Coverage Programs</a:t>
            </a:r>
          </a:p>
          <a:p>
            <a:pPr lvl="1"/>
            <a:endParaRPr lang="en-US" dirty="0" smtClean="0">
              <a:latin typeface="Calibri" pitchFamily="34" charset="0"/>
            </a:endParaRPr>
          </a:p>
          <a:p>
            <a:pPr lvl="1"/>
            <a:endParaRPr lang="en-US" dirty="0" smtClean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</a:t>
            </a:r>
            <a:r>
              <a:rPr lang="en-US" dirty="0" smtClean="0">
                <a:latin typeface="Calibri" pitchFamily="34" charset="0"/>
              </a:rPr>
              <a:t>Contact Information	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76400"/>
            <a:ext cx="8077200" cy="3962400"/>
          </a:xfrm>
        </p:spPr>
        <p:txBody>
          <a:bodyPr/>
          <a:lstStyle/>
          <a:p>
            <a:r>
              <a:rPr lang="en-US" dirty="0" smtClean="0">
                <a:latin typeface="Calibri" pitchFamily="34" charset="0"/>
              </a:rPr>
              <a:t>Questions?</a:t>
            </a:r>
          </a:p>
          <a:p>
            <a:endParaRPr lang="en-US" dirty="0" smtClean="0">
              <a:latin typeface="Calibri" pitchFamily="34" charset="0"/>
            </a:endParaRPr>
          </a:p>
          <a:p>
            <a:endParaRPr lang="en-US" dirty="0" smtClean="0">
              <a:latin typeface="Calibri" pitchFamily="34" charset="0"/>
            </a:endParaRPr>
          </a:p>
          <a:p>
            <a:endParaRPr lang="en-US" dirty="0" smtClean="0">
              <a:latin typeface="Calibri" pitchFamily="34" charset="0"/>
            </a:endParaRPr>
          </a:p>
          <a:p>
            <a:r>
              <a:rPr lang="en-US" dirty="0" smtClean="0">
                <a:latin typeface="Calibri" pitchFamily="34" charset="0"/>
              </a:rPr>
              <a:t>Contact Information</a:t>
            </a:r>
          </a:p>
          <a:p>
            <a:pPr lvl="1">
              <a:buNone/>
            </a:pPr>
            <a:r>
              <a:rPr lang="en-US" dirty="0" smtClean="0">
                <a:latin typeface="Calibri" pitchFamily="34" charset="0"/>
              </a:rPr>
              <a:t>Scott Gartenman, FSSA Provider Relations Director </a:t>
            </a:r>
            <a:r>
              <a:rPr lang="en-US" dirty="0" smtClean="0">
                <a:latin typeface="Calibri" pitchFamily="34" charset="0"/>
                <a:hlinkClick r:id="rId2"/>
              </a:rPr>
              <a:t>Scott.Gartenman@fssa.IN.gov</a:t>
            </a:r>
            <a:endParaRPr lang="en-US" dirty="0" smtClean="0">
              <a:latin typeface="Calibri" pitchFamily="34" charset="0"/>
            </a:endParaRPr>
          </a:p>
          <a:p>
            <a:pPr lvl="1">
              <a:buNone/>
            </a:pP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Calibri" pitchFamily="34" charset="0"/>
              </a:rPr>
              <a:t>Hoosiers Living </a:t>
            </a:r>
            <a:r>
              <a:rPr lang="en-US" dirty="0" smtClean="0">
                <a:latin typeface="Calibri" pitchFamily="34" charset="0"/>
              </a:rPr>
              <a:t>in Poverty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524000"/>
            <a:ext cx="8305800" cy="4980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028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0964156"/>
              </p:ext>
            </p:extLst>
          </p:nvPr>
        </p:nvGraphicFramePr>
        <p:xfrm>
          <a:off x="304800" y="838200"/>
          <a:ext cx="8610600" cy="563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2818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609600"/>
            <a:ext cx="6781800" cy="914400"/>
          </a:xfrm>
        </p:spPr>
        <p:txBody>
          <a:bodyPr/>
          <a:lstStyle/>
          <a:p>
            <a:pPr algn="ctr"/>
            <a:r>
              <a:rPr lang="en-US" sz="3400" dirty="0" smtClean="0"/>
              <a:t>Air </a:t>
            </a:r>
            <a:r>
              <a:rPr lang="en-US" dirty="0" smtClean="0"/>
              <a:t>Ambulance</a:t>
            </a:r>
            <a:r>
              <a:rPr lang="en-US" sz="3400" dirty="0" smtClean="0"/>
              <a:t>  </a:t>
            </a:r>
            <a:endParaRPr lang="en-US" sz="3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3339092"/>
              </p:ext>
            </p:extLst>
          </p:nvPr>
        </p:nvGraphicFramePr>
        <p:xfrm>
          <a:off x="2209800" y="1744653"/>
          <a:ext cx="4311650" cy="4458027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676400"/>
                <a:gridCol w="2635250"/>
              </a:tblGrid>
              <a:tr h="177789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u="none" strike="noStrike" dirty="0">
                          <a:effectLst/>
                        </a:rPr>
                        <a:t>County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u="none" strike="noStrike" dirty="0" smtClean="0">
                          <a:effectLst/>
                        </a:rPr>
                        <a:t>Number of Providers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31899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</a:rPr>
                        <a:t>ALLEN      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</a:rPr>
                        <a:t>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31899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</a:rPr>
                        <a:t>BARTHOLOMEW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31899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</a:rPr>
                        <a:t>CLAY       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31899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</a:rPr>
                        <a:t>HARRISON   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31899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</a:rPr>
                        <a:t>IFSSA      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</a:rPr>
                        <a:t>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31899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</a:rPr>
                        <a:t>JACKSON    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31899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</a:rPr>
                        <a:t>LAKE       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31899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</a:rPr>
                        <a:t>MARION     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</a:rPr>
                        <a:t>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31899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</a:rPr>
                        <a:t>NEWTON     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31899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</a:rPr>
                        <a:t>ORANGE     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31899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</a:rPr>
                        <a:t>OUT OF STATE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</a:rPr>
                        <a:t>72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31899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</a:rPr>
                        <a:t>RANDOLPH   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31899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</a:rPr>
                        <a:t>RUSH       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31899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</a:rPr>
                        <a:t>ST. JOSEPH 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</a:rPr>
                        <a:t>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31899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</a:rPr>
                        <a:t>TIPPECANOE 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31899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</a:rPr>
                        <a:t>VANDERBURGH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</a:rPr>
                        <a:t>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31899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</a:rPr>
                        <a:t>WABASH     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31899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u="none" strike="noStrike" dirty="0">
                          <a:effectLst/>
                        </a:rPr>
                        <a:t>Total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u="none" strike="noStrike" dirty="0">
                          <a:effectLst/>
                        </a:rPr>
                        <a:t>104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43000" y="6477000"/>
            <a:ext cx="63938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* Those counties not listed do not have a registered Air Ambulance provider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058235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3019993"/>
              </p:ext>
            </p:extLst>
          </p:nvPr>
        </p:nvGraphicFramePr>
        <p:xfrm>
          <a:off x="381000" y="1558636"/>
          <a:ext cx="8382000" cy="52993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676400" y="609600"/>
            <a:ext cx="701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Ambulance</a:t>
            </a:r>
            <a:r>
              <a:rPr lang="en-US" sz="3400" dirty="0" smtClean="0"/>
              <a:t> Providers</a:t>
            </a:r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val="954590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Ambulatory(CAS) </a:t>
            </a:r>
            <a:r>
              <a:rPr lang="en-US" dirty="0" smtClean="0"/>
              <a:t>Providers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9377328"/>
              </p:ext>
            </p:extLst>
          </p:nvPr>
        </p:nvGraphicFramePr>
        <p:xfrm>
          <a:off x="422564" y="1676400"/>
          <a:ext cx="84582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70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Non-Ambulatory(NAS)</a:t>
            </a:r>
            <a:r>
              <a:rPr lang="en-US" dirty="0" smtClean="0"/>
              <a:t> </a:t>
            </a:r>
            <a:r>
              <a:rPr lang="en-US" dirty="0" smtClean="0"/>
              <a:t>Providers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734091"/>
              </p:ext>
            </p:extLst>
          </p:nvPr>
        </p:nvGraphicFramePr>
        <p:xfrm>
          <a:off x="381000" y="1828800"/>
          <a:ext cx="83820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69003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85800"/>
            <a:ext cx="5867400" cy="838200"/>
          </a:xfrm>
        </p:spPr>
        <p:txBody>
          <a:bodyPr/>
          <a:lstStyle/>
          <a:p>
            <a:pPr algn="ctr"/>
            <a:r>
              <a:rPr lang="en-US" sz="3200" dirty="0" smtClean="0"/>
              <a:t>Family </a:t>
            </a:r>
            <a:r>
              <a:rPr lang="en-US" dirty="0" smtClean="0"/>
              <a:t>Member</a:t>
            </a:r>
            <a:r>
              <a:rPr lang="en-US" sz="3200" dirty="0" smtClean="0"/>
              <a:t> Providers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5091940"/>
              </p:ext>
            </p:extLst>
          </p:nvPr>
        </p:nvGraphicFramePr>
        <p:xfrm>
          <a:off x="304800" y="1600200"/>
          <a:ext cx="85344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16593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Last puzzle piece design template">
  <a:themeElements>
    <a:clrScheme name="4_Last puzzle piece design template 14">
      <a:dk1>
        <a:srgbClr val="000000"/>
      </a:dk1>
      <a:lt1>
        <a:srgbClr val="FFFFFF"/>
      </a:lt1>
      <a:dk2>
        <a:srgbClr val="8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_Last puzzle piece design template">
      <a:majorFont>
        <a:latin typeface="Arno Pro"/>
        <a:ea typeface=""/>
        <a:cs typeface=""/>
      </a:majorFont>
      <a:minorFont>
        <a:latin typeface="Arno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rgbClr val="385133"/>
            </a:solidFill>
            <a:effectLst/>
            <a:latin typeface="Arno Pro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rgbClr val="385133"/>
            </a:solidFill>
            <a:effectLst/>
            <a:latin typeface="Arno Pro" pitchFamily="18" charset="0"/>
          </a:defRPr>
        </a:defPPr>
      </a:lstStyle>
    </a:lnDef>
  </a:objectDefaults>
  <a:extraClrSchemeLst>
    <a:extraClrScheme>
      <a:clrScheme name="4_Last puzzle piece design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Last puzzle piece design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Last puzzle piece design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Last puzzle piece design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Last puzzle piece design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Last puzzle piece design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Last puzzle piece design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Last puzzle piece design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Last puzzle piece design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Last puzzle piece design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Last puzzle piece design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Last puzzle piece design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Last puzzle piece design template 13">
        <a:dk1>
          <a:srgbClr val="000000"/>
        </a:dk1>
        <a:lt1>
          <a:srgbClr val="FFFFFF"/>
        </a:lt1>
        <a:dk2>
          <a:srgbClr val="660033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Last puzzle piece design template 14">
        <a:dk1>
          <a:srgbClr val="000000"/>
        </a:dk1>
        <a:lt1>
          <a:srgbClr val="FFFFFF"/>
        </a:lt1>
        <a:dk2>
          <a:srgbClr val="8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Last puzzle piece design template">
  <a:themeElements>
    <a:clrScheme name="1_Last puzzle piece design template 14">
      <a:dk1>
        <a:srgbClr val="000000"/>
      </a:dk1>
      <a:lt1>
        <a:srgbClr val="FFFFFF"/>
      </a:lt1>
      <a:dk2>
        <a:srgbClr val="8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Last puzzle piece design template">
      <a:majorFont>
        <a:latin typeface="Arno Pro"/>
        <a:ea typeface=""/>
        <a:cs typeface=""/>
      </a:majorFont>
      <a:minorFont>
        <a:latin typeface="Arno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rgbClr val="385133"/>
            </a:solidFill>
            <a:effectLst/>
            <a:latin typeface="Arno Pro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rgbClr val="385133"/>
            </a:solidFill>
            <a:effectLst/>
            <a:latin typeface="Arno Pro" pitchFamily="18" charset="0"/>
          </a:defRPr>
        </a:defPPr>
      </a:lstStyle>
    </a:lnDef>
  </a:objectDefaults>
  <a:extraClrSchemeLst>
    <a:extraClrScheme>
      <a:clrScheme name="1_Last puzzle piece design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ast puzzle piece design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ast puzzle piece design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ast puzzle piece design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ast puzzle piece design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ast puzzle piece design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ast puzzle piece design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ast puzzle piece design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ast puzzle piece design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ast puzzle piece design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ast puzzle piece design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ast puzzle piece design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ast puzzle piece design template 13">
        <a:dk1>
          <a:srgbClr val="000000"/>
        </a:dk1>
        <a:lt1>
          <a:srgbClr val="FFFFFF"/>
        </a:lt1>
        <a:dk2>
          <a:srgbClr val="660033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ast puzzle piece design template 14">
        <a:dk1>
          <a:srgbClr val="000000"/>
        </a:dk1>
        <a:lt1>
          <a:srgbClr val="FFFFFF"/>
        </a:lt1>
        <a:dk2>
          <a:srgbClr val="8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Last puzzle piece design template">
  <a:themeElements>
    <a:clrScheme name="2_Last puzzle piece design template 14">
      <a:dk1>
        <a:srgbClr val="000000"/>
      </a:dk1>
      <a:lt1>
        <a:srgbClr val="FFFFFF"/>
      </a:lt1>
      <a:dk2>
        <a:srgbClr val="8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Last puzzle piece design template">
      <a:majorFont>
        <a:latin typeface="Arno Pro"/>
        <a:ea typeface=""/>
        <a:cs typeface=""/>
      </a:majorFont>
      <a:minorFont>
        <a:latin typeface="Arno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rgbClr val="385133"/>
            </a:solidFill>
            <a:effectLst/>
            <a:latin typeface="Arno Pro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rgbClr val="385133"/>
            </a:solidFill>
            <a:effectLst/>
            <a:latin typeface="Arno Pro" pitchFamily="18" charset="0"/>
          </a:defRPr>
        </a:defPPr>
      </a:lstStyle>
    </a:lnDef>
  </a:objectDefaults>
  <a:extraClrSchemeLst>
    <a:extraClrScheme>
      <a:clrScheme name="2_Last puzzle piece design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Last puzzle piece design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Last puzzle piece design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Last puzzle piece design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Last puzzle piece design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Last puzzle piece design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Last puzzle piece design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Last puzzle piece design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Last puzzle piece design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Last puzzle piece design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Last puzzle piece design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Last puzzle piece design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Last puzzle piece design template 13">
        <a:dk1>
          <a:srgbClr val="000000"/>
        </a:dk1>
        <a:lt1>
          <a:srgbClr val="FFFFFF"/>
        </a:lt1>
        <a:dk2>
          <a:srgbClr val="660033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Last puzzle piece design template 14">
        <a:dk1>
          <a:srgbClr val="000000"/>
        </a:dk1>
        <a:lt1>
          <a:srgbClr val="FFFFFF"/>
        </a:lt1>
        <a:dk2>
          <a:srgbClr val="8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_Last puzzle piece design template">
  <a:themeElements>
    <a:clrScheme name="3_Last puzzle piece design template 14">
      <a:dk1>
        <a:srgbClr val="000000"/>
      </a:dk1>
      <a:lt1>
        <a:srgbClr val="FFFFFF"/>
      </a:lt1>
      <a:dk2>
        <a:srgbClr val="8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Last puzzle piece design template">
      <a:majorFont>
        <a:latin typeface="Arno Pro"/>
        <a:ea typeface=""/>
        <a:cs typeface=""/>
      </a:majorFont>
      <a:minorFont>
        <a:latin typeface="Arno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rgbClr val="385133"/>
            </a:solidFill>
            <a:effectLst/>
            <a:latin typeface="Arno Pro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rgbClr val="385133"/>
            </a:solidFill>
            <a:effectLst/>
            <a:latin typeface="Arno Pro" pitchFamily="18" charset="0"/>
          </a:defRPr>
        </a:defPPr>
      </a:lstStyle>
    </a:lnDef>
  </a:objectDefaults>
  <a:extraClrSchemeLst>
    <a:extraClrScheme>
      <a:clrScheme name="3_Last puzzle piece design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ast puzzle piece design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ast puzzle piece design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ast puzzle piece design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ast puzzle piece design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ast puzzle piece design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ast puzzle piece design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ast puzzle piece design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ast puzzle piece design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ast puzzle piece design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ast puzzle piece design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ast puzzle piece design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ast puzzle piece design template 13">
        <a:dk1>
          <a:srgbClr val="000000"/>
        </a:dk1>
        <a:lt1>
          <a:srgbClr val="FFFFFF"/>
        </a:lt1>
        <a:dk2>
          <a:srgbClr val="660033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ast puzzle piece design template 14">
        <a:dk1>
          <a:srgbClr val="000000"/>
        </a:dk1>
        <a:lt1>
          <a:srgbClr val="FFFFFF"/>
        </a:lt1>
        <a:dk2>
          <a:srgbClr val="8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5_Last puzzle piece design template">
  <a:themeElements>
    <a:clrScheme name="5_Last puzzle piece design template 14">
      <a:dk1>
        <a:srgbClr val="000000"/>
      </a:dk1>
      <a:lt1>
        <a:srgbClr val="FFFFFF"/>
      </a:lt1>
      <a:dk2>
        <a:srgbClr val="8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5_Last puzzle piece design template">
      <a:majorFont>
        <a:latin typeface="Arno Pro"/>
        <a:ea typeface=""/>
        <a:cs typeface=""/>
      </a:majorFont>
      <a:minorFont>
        <a:latin typeface="Arno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rgbClr val="385133"/>
            </a:solidFill>
            <a:effectLst/>
            <a:latin typeface="Arno Pro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rgbClr val="385133"/>
            </a:solidFill>
            <a:effectLst/>
            <a:latin typeface="Arno Pro" pitchFamily="18" charset="0"/>
          </a:defRPr>
        </a:defPPr>
      </a:lstStyle>
    </a:lnDef>
  </a:objectDefaults>
  <a:extraClrSchemeLst>
    <a:extraClrScheme>
      <a:clrScheme name="5_Last puzzle piece design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Last puzzle piece design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Last puzzle piece design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Last puzzle piece design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Last puzzle piece design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Last puzzle piece design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Last puzzle piece design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Last puzzle piece design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Last puzzle piece design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Last puzzle piece design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Last puzzle piece design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Last puzzle piece design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Last puzzle piece design template 13">
        <a:dk1>
          <a:srgbClr val="000000"/>
        </a:dk1>
        <a:lt1>
          <a:srgbClr val="FFFFFF"/>
        </a:lt1>
        <a:dk2>
          <a:srgbClr val="660033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Last puzzle piece design template 14">
        <a:dk1>
          <a:srgbClr val="000000"/>
        </a:dk1>
        <a:lt1>
          <a:srgbClr val="FFFFFF"/>
        </a:lt1>
        <a:dk2>
          <a:srgbClr val="8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LongProperties xmlns="http://schemas.microsoft.com/office/2006/metadata/longProperties"/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40CB270C431054FB1B42AC08C790EDC" ma:contentTypeVersion="0" ma:contentTypeDescription="Create a new document." ma:contentTypeScope="" ma:versionID="9deb6fb40e63bd20a42046b3eab1e68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711b5f35d88f7f6ebfe284b0f73f4393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515DD3B9-5AF2-4D6C-87F7-C2AD2D04F5E0}">
  <ds:schemaRefs>
    <ds:schemaRef ds:uri="http://schemas.microsoft.com/office/2006/metadata/longProperties"/>
  </ds:schemaRefs>
</ds:datastoreItem>
</file>

<file path=customXml/itemProps2.xml><?xml version="1.0" encoding="utf-8"?>
<ds:datastoreItem xmlns:ds="http://schemas.openxmlformats.org/officeDocument/2006/customXml" ds:itemID="{058BD15A-62C6-45F4-B161-8B6055113E3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826B227-DE86-44DD-BEBD-EC0AA34A9D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4.xml><?xml version="1.0" encoding="utf-8"?>
<ds:datastoreItem xmlns:ds="http://schemas.openxmlformats.org/officeDocument/2006/customXml" ds:itemID="{63D0F946-9CE8-4E7A-AED0-E94C59A01F2D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19666</TotalTime>
  <Words>438</Words>
  <Application>Microsoft Office PowerPoint</Application>
  <PresentationFormat>On-screen Show (4:3)</PresentationFormat>
  <Paragraphs>204</Paragraphs>
  <Slides>22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22</vt:i4>
      </vt:variant>
    </vt:vector>
  </HeadingPairs>
  <TitlesOfParts>
    <vt:vector size="34" baseType="lpstr">
      <vt:lpstr>Arial</vt:lpstr>
      <vt:lpstr>Arno Pro</vt:lpstr>
      <vt:lpstr>Calibri</vt:lpstr>
      <vt:lpstr>Tahoma</vt:lpstr>
      <vt:lpstr>Times New Roman</vt:lpstr>
      <vt:lpstr>4_Last puzzle piece design template</vt:lpstr>
      <vt:lpstr>1_Last puzzle piece design template</vt:lpstr>
      <vt:lpstr>Custom Design</vt:lpstr>
      <vt:lpstr>1_Custom Design</vt:lpstr>
      <vt:lpstr>2_Last puzzle piece design template</vt:lpstr>
      <vt:lpstr>3_Last puzzle piece design template</vt:lpstr>
      <vt:lpstr>5_Last puzzle piece design template</vt:lpstr>
      <vt:lpstr>Indiana Health Coverage Programs Member Access</vt:lpstr>
      <vt:lpstr>  Where We Are Today</vt:lpstr>
      <vt:lpstr>Hoosiers Living in Poverty</vt:lpstr>
      <vt:lpstr>PowerPoint Presentation</vt:lpstr>
      <vt:lpstr>Air Ambulance  </vt:lpstr>
      <vt:lpstr>PowerPoint Presentation</vt:lpstr>
      <vt:lpstr>Ambulatory(CAS) Providers</vt:lpstr>
      <vt:lpstr>Non-Ambulatory(NAS) Providers</vt:lpstr>
      <vt:lpstr>Family Member Providers</vt:lpstr>
      <vt:lpstr>Taxi Providers</vt:lpstr>
      <vt:lpstr>PowerPoint Presentation</vt:lpstr>
      <vt:lpstr>  CAS</vt:lpstr>
      <vt:lpstr>PowerPoint Presentation</vt:lpstr>
      <vt:lpstr>Transportation Providers, by Type</vt:lpstr>
      <vt:lpstr>Behavioral Health Providers</vt:lpstr>
      <vt:lpstr>PowerPoint Presentation</vt:lpstr>
      <vt:lpstr>Outpatient Mental Health Clinics</vt:lpstr>
      <vt:lpstr>          HSPP’s</vt:lpstr>
      <vt:lpstr>         Primary Care Panels </vt:lpstr>
      <vt:lpstr> Initiatives Moving Forward </vt:lpstr>
      <vt:lpstr> Initiatives Cont.</vt:lpstr>
      <vt:lpstr>  Contact Information </vt:lpstr>
    </vt:vector>
  </TitlesOfParts>
  <Manager/>
  <Company>State of Indiana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>stonerpa</dc:creator>
  <cp:keywords/>
  <dc:description/>
  <cp:lastModifiedBy>sgartenman</cp:lastModifiedBy>
  <cp:revision>390</cp:revision>
  <dcterms:created xsi:type="dcterms:W3CDTF">2009-10-01T13:41:24Z</dcterms:created>
  <dcterms:modified xsi:type="dcterms:W3CDTF">2015-08-06T15:45:46Z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TC102862111033</vt:lpwstr>
  </property>
  <property fmtid="{D5CDD505-2E9C-101B-9397-08002B2CF9AE}" pid="3" name="xd_Signature">
    <vt:lpwstr/>
  </property>
  <property fmtid="{D5CDD505-2E9C-101B-9397-08002B2CF9AE}" pid="4" name="Order">
    <vt:lpwstr>42200.0000000000</vt:lpwstr>
  </property>
  <property fmtid="{D5CDD505-2E9C-101B-9397-08002B2CF9AE}" pid="5" name="TemplateUrl">
    <vt:lpwstr/>
  </property>
  <property fmtid="{D5CDD505-2E9C-101B-9397-08002B2CF9AE}" pid="6" name="xd_ProgID">
    <vt:lpwstr/>
  </property>
  <property fmtid="{D5CDD505-2E9C-101B-9397-08002B2CF9AE}" pid="7" name="ContentTypeId">
    <vt:lpwstr>0x01010044C45D66B617344B8AF566CB05FA7690</vt:lpwstr>
  </property>
  <property fmtid="{D5CDD505-2E9C-101B-9397-08002B2CF9AE}" pid="8" name="_SourceUrl">
    <vt:lpwstr/>
  </property>
  <property fmtid="{D5CDD505-2E9C-101B-9397-08002B2CF9AE}" pid="9" name="display_urn:schemas-microsoft-com:office:office#Editor">
    <vt:lpwstr>Cook, Michael</vt:lpwstr>
  </property>
  <property fmtid="{D5CDD505-2E9C-101B-9397-08002B2CF9AE}" pid="10" name="display_urn:schemas-microsoft-com:office:office#Author">
    <vt:lpwstr>Cook, Michael</vt:lpwstr>
  </property>
  <property fmtid="{D5CDD505-2E9C-101B-9397-08002B2CF9AE}" pid="11" name="URL">
    <vt:lpwstr/>
  </property>
</Properties>
</file>