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74" r:id="rId6"/>
    <p:sldMasterId id="2147483689" r:id="rId7"/>
    <p:sldMasterId id="2147483731" r:id="rId8"/>
    <p:sldMasterId id="2147483739" r:id="rId9"/>
    <p:sldMasterId id="2147483751" r:id="rId10"/>
    <p:sldMasterId id="2147483764" r:id="rId11"/>
  </p:sldMasterIdLst>
  <p:notesMasterIdLst>
    <p:notesMasterId r:id="rId37"/>
  </p:notesMasterIdLst>
  <p:sldIdLst>
    <p:sldId id="256" r:id="rId12"/>
    <p:sldId id="265" r:id="rId13"/>
    <p:sldId id="257" r:id="rId14"/>
    <p:sldId id="858" r:id="rId15"/>
    <p:sldId id="260" r:id="rId16"/>
    <p:sldId id="860" r:id="rId17"/>
    <p:sldId id="878" r:id="rId18"/>
    <p:sldId id="877" r:id="rId19"/>
    <p:sldId id="873" r:id="rId20"/>
    <p:sldId id="874" r:id="rId21"/>
    <p:sldId id="875" r:id="rId22"/>
    <p:sldId id="876" r:id="rId23"/>
    <p:sldId id="879" r:id="rId24"/>
    <p:sldId id="880" r:id="rId25"/>
    <p:sldId id="881" r:id="rId26"/>
    <p:sldId id="268" r:id="rId27"/>
    <p:sldId id="269" r:id="rId28"/>
    <p:sldId id="270" r:id="rId29"/>
    <p:sldId id="272" r:id="rId30"/>
    <p:sldId id="882" r:id="rId31"/>
    <p:sldId id="273" r:id="rId32"/>
    <p:sldId id="843" r:id="rId33"/>
    <p:sldId id="883" r:id="rId34"/>
    <p:sldId id="295" r:id="rId35"/>
    <p:sldId id="2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0837" autoAdjust="0"/>
  </p:normalViewPr>
  <p:slideViewPr>
    <p:cSldViewPr snapToGrid="0" snapToObjects="1" showGuides="1">
      <p:cViewPr varScale="1">
        <p:scale>
          <a:sx n="72" d="100"/>
          <a:sy n="72" d="100"/>
        </p:scale>
        <p:origin x="119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Sheet1!$F$4</c:f>
              <c:strCache>
                <c:ptCount val="1"/>
                <c:pt idx="0">
                  <c:v>0-10</c:v>
                </c:pt>
              </c:strCache>
            </c:strRef>
          </c:tx>
          <c:spPr>
            <a:ln w="28575" cap="rnd">
              <a:solidFill>
                <a:schemeClr val="accent1"/>
              </a:solidFill>
              <a:round/>
            </a:ln>
            <a:effectLst/>
          </c:spPr>
          <c:marker>
            <c:symbol val="none"/>
          </c:marker>
          <c:dLbls>
            <c:dLbl>
              <c:idx val="3"/>
              <c:layout>
                <c:manualLayout>
                  <c:x val="1.1467187164664466E-2"/>
                  <c:y val="1.392089683432687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E60-4944-B294-5BDBB2C08B8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Sheet1!$G$3:$J$3</c:f>
              <c:numCache>
                <c:formatCode>General</c:formatCode>
                <c:ptCount val="4"/>
                <c:pt idx="0">
                  <c:v>2018</c:v>
                </c:pt>
                <c:pt idx="1">
                  <c:v>2019</c:v>
                </c:pt>
                <c:pt idx="2">
                  <c:v>2020</c:v>
                </c:pt>
                <c:pt idx="3">
                  <c:v>2021</c:v>
                </c:pt>
              </c:numCache>
            </c:numRef>
          </c:cat>
          <c:val>
            <c:numRef>
              <c:f>Sheet1!$G$4:$J$4</c:f>
              <c:numCache>
                <c:formatCode>General</c:formatCode>
                <c:ptCount val="4"/>
                <c:pt idx="0">
                  <c:v>1120</c:v>
                </c:pt>
                <c:pt idx="1">
                  <c:v>1226</c:v>
                </c:pt>
                <c:pt idx="2">
                  <c:v>940</c:v>
                </c:pt>
                <c:pt idx="3">
                  <c:v>746</c:v>
                </c:pt>
              </c:numCache>
            </c:numRef>
          </c:val>
          <c:smooth val="0"/>
          <c:extLst>
            <c:ext xmlns:c16="http://schemas.microsoft.com/office/drawing/2014/chart" uri="{C3380CC4-5D6E-409C-BE32-E72D297353CC}">
              <c16:uniqueId val="{00000000-BE60-4944-B294-5BDBB2C08B82}"/>
            </c:ext>
          </c:extLst>
        </c:ser>
        <c:ser>
          <c:idx val="1"/>
          <c:order val="1"/>
          <c:tx>
            <c:strRef>
              <c:f>Sheet1!$F$5</c:f>
              <c:strCache>
                <c:ptCount val="1"/>
                <c:pt idx="0">
                  <c:v>11-14</c:v>
                </c:pt>
              </c:strCache>
            </c:strRef>
          </c:tx>
          <c:spPr>
            <a:ln w="28575" cap="rnd">
              <a:solidFill>
                <a:schemeClr val="accent2"/>
              </a:solidFill>
              <a:round/>
            </a:ln>
            <a:effectLst/>
          </c:spPr>
          <c:marker>
            <c:symbol val="none"/>
          </c:marker>
          <c:dLbls>
            <c:dLbl>
              <c:idx val="3"/>
              <c:layout>
                <c:manualLayout>
                  <c:x val="-2.1105156918366799E-2"/>
                  <c:y val="2.2807001062073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60-4944-B294-5BDBB2C08B8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Sheet1!$G$3:$J$3</c:f>
              <c:numCache>
                <c:formatCode>General</c:formatCode>
                <c:ptCount val="4"/>
                <c:pt idx="0">
                  <c:v>2018</c:v>
                </c:pt>
                <c:pt idx="1">
                  <c:v>2019</c:v>
                </c:pt>
                <c:pt idx="2">
                  <c:v>2020</c:v>
                </c:pt>
                <c:pt idx="3">
                  <c:v>2021</c:v>
                </c:pt>
              </c:numCache>
            </c:numRef>
          </c:cat>
          <c:val>
            <c:numRef>
              <c:f>Sheet1!$G$5:$J$5</c:f>
              <c:numCache>
                <c:formatCode>General</c:formatCode>
                <c:ptCount val="4"/>
                <c:pt idx="0">
                  <c:v>750</c:v>
                </c:pt>
                <c:pt idx="1">
                  <c:v>834</c:v>
                </c:pt>
                <c:pt idx="2">
                  <c:v>559</c:v>
                </c:pt>
                <c:pt idx="3">
                  <c:v>259</c:v>
                </c:pt>
              </c:numCache>
            </c:numRef>
          </c:val>
          <c:smooth val="0"/>
          <c:extLst>
            <c:ext xmlns:c16="http://schemas.microsoft.com/office/drawing/2014/chart" uri="{C3380CC4-5D6E-409C-BE32-E72D297353CC}">
              <c16:uniqueId val="{00000001-BE60-4944-B294-5BDBB2C08B82}"/>
            </c:ext>
          </c:extLst>
        </c:ser>
        <c:ser>
          <c:idx val="2"/>
          <c:order val="2"/>
          <c:tx>
            <c:strRef>
              <c:f>Sheet1!$F$6</c:f>
              <c:strCache>
                <c:ptCount val="1"/>
                <c:pt idx="0">
                  <c:v>15-19</c:v>
                </c:pt>
              </c:strCache>
            </c:strRef>
          </c:tx>
          <c:spPr>
            <a:ln w="28575" cap="rnd">
              <a:solidFill>
                <a:schemeClr val="accent3"/>
              </a:solidFill>
              <a:round/>
            </a:ln>
            <a:effectLst/>
          </c:spPr>
          <c:marker>
            <c:symbol val="none"/>
          </c:marker>
          <c:dLbls>
            <c:dLbl>
              <c:idx val="3"/>
              <c:layout>
                <c:manualLayout>
                  <c:x val="-2.2268454921332202E-2"/>
                  <c:y val="3.1984820224348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60-4944-B294-5BDBB2C08B8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Sheet1!$G$3:$J$3</c:f>
              <c:numCache>
                <c:formatCode>General</c:formatCode>
                <c:ptCount val="4"/>
                <c:pt idx="0">
                  <c:v>2018</c:v>
                </c:pt>
                <c:pt idx="1">
                  <c:v>2019</c:v>
                </c:pt>
                <c:pt idx="2">
                  <c:v>2020</c:v>
                </c:pt>
                <c:pt idx="3">
                  <c:v>2021</c:v>
                </c:pt>
              </c:numCache>
            </c:numRef>
          </c:cat>
          <c:val>
            <c:numRef>
              <c:f>Sheet1!$G$6:$J$6</c:f>
              <c:numCache>
                <c:formatCode>General</c:formatCode>
                <c:ptCount val="4"/>
                <c:pt idx="0">
                  <c:v>1974</c:v>
                </c:pt>
                <c:pt idx="1">
                  <c:v>1980</c:v>
                </c:pt>
                <c:pt idx="2">
                  <c:v>1581</c:v>
                </c:pt>
                <c:pt idx="3">
                  <c:v>592</c:v>
                </c:pt>
              </c:numCache>
            </c:numRef>
          </c:val>
          <c:smooth val="0"/>
          <c:extLst>
            <c:ext xmlns:c16="http://schemas.microsoft.com/office/drawing/2014/chart" uri="{C3380CC4-5D6E-409C-BE32-E72D297353CC}">
              <c16:uniqueId val="{00000002-BE60-4944-B294-5BDBB2C08B82}"/>
            </c:ext>
          </c:extLst>
        </c:ser>
        <c:ser>
          <c:idx val="3"/>
          <c:order val="3"/>
          <c:tx>
            <c:strRef>
              <c:f>Sheet1!$F$7</c:f>
              <c:strCache>
                <c:ptCount val="1"/>
                <c:pt idx="0">
                  <c:v>20-24</c:v>
                </c:pt>
              </c:strCache>
            </c:strRef>
          </c:tx>
          <c:spPr>
            <a:ln w="28575" cap="rnd">
              <a:solidFill>
                <a:schemeClr val="accent4"/>
              </a:solidFill>
              <a:round/>
            </a:ln>
            <a:effectLst/>
          </c:spPr>
          <c:marker>
            <c:symbol val="none"/>
          </c:marker>
          <c:dLbls>
            <c:dLbl>
              <c:idx val="3"/>
              <c:layout>
                <c:manualLayout>
                  <c:x val="-1.5288666903539787E-2"/>
                  <c:y val="-0.1179195594261381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60-4944-B294-5BDBB2C08B8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Sheet1!$G$3:$J$3</c:f>
              <c:numCache>
                <c:formatCode>General</c:formatCode>
                <c:ptCount val="4"/>
                <c:pt idx="0">
                  <c:v>2018</c:v>
                </c:pt>
                <c:pt idx="1">
                  <c:v>2019</c:v>
                </c:pt>
                <c:pt idx="2">
                  <c:v>2020</c:v>
                </c:pt>
                <c:pt idx="3">
                  <c:v>2021</c:v>
                </c:pt>
              </c:numCache>
            </c:numRef>
          </c:cat>
          <c:val>
            <c:numRef>
              <c:f>Sheet1!$G$7:$J$7</c:f>
              <c:numCache>
                <c:formatCode>General</c:formatCode>
                <c:ptCount val="4"/>
                <c:pt idx="0">
                  <c:v>2612</c:v>
                </c:pt>
                <c:pt idx="1">
                  <c:v>2552</c:v>
                </c:pt>
                <c:pt idx="2">
                  <c:v>2318</c:v>
                </c:pt>
                <c:pt idx="3">
                  <c:v>787</c:v>
                </c:pt>
              </c:numCache>
            </c:numRef>
          </c:val>
          <c:smooth val="0"/>
          <c:extLst>
            <c:ext xmlns:c16="http://schemas.microsoft.com/office/drawing/2014/chart" uri="{C3380CC4-5D6E-409C-BE32-E72D297353CC}">
              <c16:uniqueId val="{00000003-BE60-4944-B294-5BDBB2C08B82}"/>
            </c:ext>
          </c:extLst>
        </c:ser>
        <c:ser>
          <c:idx val="4"/>
          <c:order val="4"/>
          <c:tx>
            <c:strRef>
              <c:f>Sheet1!$F$8</c:f>
              <c:strCache>
                <c:ptCount val="1"/>
                <c:pt idx="0">
                  <c:v>25-29</c:v>
                </c:pt>
              </c:strCache>
            </c:strRef>
          </c:tx>
          <c:spPr>
            <a:ln w="28575" cap="rnd">
              <a:solidFill>
                <a:schemeClr val="accent5"/>
              </a:solidFill>
              <a:round/>
            </a:ln>
            <a:effectLst/>
          </c:spPr>
          <c:marker>
            <c:symbol val="none"/>
          </c:marker>
          <c:dLbls>
            <c:dLbl>
              <c:idx val="3"/>
              <c:layout>
                <c:manualLayout>
                  <c:x val="1.3793783170595271E-2"/>
                  <c:y val="4.7556520069674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60-4944-B294-5BDBB2C08B8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Sheet1!$G$3:$J$3</c:f>
              <c:numCache>
                <c:formatCode>General</c:formatCode>
                <c:ptCount val="4"/>
                <c:pt idx="0">
                  <c:v>2018</c:v>
                </c:pt>
                <c:pt idx="1">
                  <c:v>2019</c:v>
                </c:pt>
                <c:pt idx="2">
                  <c:v>2020</c:v>
                </c:pt>
                <c:pt idx="3">
                  <c:v>2021</c:v>
                </c:pt>
              </c:numCache>
            </c:numRef>
          </c:cat>
          <c:val>
            <c:numRef>
              <c:f>Sheet1!$G$8:$J$8</c:f>
              <c:numCache>
                <c:formatCode>General</c:formatCode>
                <c:ptCount val="4"/>
                <c:pt idx="0">
                  <c:v>2509</c:v>
                </c:pt>
                <c:pt idx="1">
                  <c:v>2478</c:v>
                </c:pt>
                <c:pt idx="2">
                  <c:v>2112</c:v>
                </c:pt>
                <c:pt idx="3">
                  <c:v>652</c:v>
                </c:pt>
              </c:numCache>
            </c:numRef>
          </c:val>
          <c:smooth val="0"/>
          <c:extLst>
            <c:ext xmlns:c16="http://schemas.microsoft.com/office/drawing/2014/chart" uri="{C3380CC4-5D6E-409C-BE32-E72D297353CC}">
              <c16:uniqueId val="{00000004-BE60-4944-B294-5BDBB2C08B82}"/>
            </c:ext>
          </c:extLst>
        </c:ser>
        <c:dLbls>
          <c:showLegendKey val="0"/>
          <c:showVal val="0"/>
          <c:showCatName val="0"/>
          <c:showSerName val="0"/>
          <c:showPercent val="0"/>
          <c:showBubbleSize val="0"/>
        </c:dLbls>
        <c:smooth val="0"/>
        <c:axId val="220480000"/>
        <c:axId val="220482496"/>
      </c:lineChart>
      <c:catAx>
        <c:axId val="22048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0482496"/>
        <c:crosses val="autoZero"/>
        <c:auto val="1"/>
        <c:lblAlgn val="ctr"/>
        <c:lblOffset val="100"/>
        <c:noMultiLvlLbl val="0"/>
      </c:catAx>
      <c:valAx>
        <c:axId val="220482496"/>
        <c:scaling>
          <c:orientation val="minMax"/>
        </c:scaling>
        <c:delete val="1"/>
        <c:axPos val="l"/>
        <c:numFmt formatCode="General" sourceLinked="1"/>
        <c:majorTickMark val="none"/>
        <c:minorTickMark val="none"/>
        <c:tickLblPos val="nextTo"/>
        <c:crossAx val="22048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4CAC-115D-A14F-A8BE-F4784513B3FD}"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1CD6-7082-7749-BD99-0B0117ADFFDC}" type="slidenum">
              <a:rPr lang="en-US" smtClean="0"/>
              <a:t>‹#›</a:t>
            </a:fld>
            <a:endParaRPr lang="en-US"/>
          </a:p>
        </p:txBody>
      </p:sp>
    </p:spTree>
    <p:extLst>
      <p:ext uri="{BB962C8B-B14F-4D97-AF65-F5344CB8AC3E}">
        <p14:creationId xmlns:p14="http://schemas.microsoft.com/office/powerpoint/2010/main" val="183764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a:t>
            </a:fld>
            <a:endParaRPr lang="en-US"/>
          </a:p>
        </p:txBody>
      </p:sp>
    </p:spTree>
    <p:extLst>
      <p:ext uri="{BB962C8B-B14F-4D97-AF65-F5344CB8AC3E}">
        <p14:creationId xmlns:p14="http://schemas.microsoft.com/office/powerpoint/2010/main" val="61970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3</a:t>
            </a:fld>
            <a:endParaRPr lang="en-US"/>
          </a:p>
        </p:txBody>
      </p:sp>
    </p:spTree>
    <p:extLst>
      <p:ext uri="{BB962C8B-B14F-4D97-AF65-F5344CB8AC3E}">
        <p14:creationId xmlns:p14="http://schemas.microsoft.com/office/powerpoint/2010/main" val="376647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4</a:t>
            </a:fld>
            <a:endParaRPr lang="en-US"/>
          </a:p>
        </p:txBody>
      </p:sp>
    </p:spTree>
    <p:extLst>
      <p:ext uri="{BB962C8B-B14F-4D97-AF65-F5344CB8AC3E}">
        <p14:creationId xmlns:p14="http://schemas.microsoft.com/office/powerpoint/2010/main" val="233787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5</a:t>
            </a:fld>
            <a:endParaRPr lang="en-US"/>
          </a:p>
        </p:txBody>
      </p:sp>
    </p:spTree>
    <p:extLst>
      <p:ext uri="{BB962C8B-B14F-4D97-AF65-F5344CB8AC3E}">
        <p14:creationId xmlns:p14="http://schemas.microsoft.com/office/powerpoint/2010/main" val="203411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6</a:t>
            </a:fld>
            <a:endParaRPr lang="en-US"/>
          </a:p>
        </p:txBody>
      </p:sp>
    </p:spTree>
    <p:extLst>
      <p:ext uri="{BB962C8B-B14F-4D97-AF65-F5344CB8AC3E}">
        <p14:creationId xmlns:p14="http://schemas.microsoft.com/office/powerpoint/2010/main" val="327910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7</a:t>
            </a:fld>
            <a:endParaRPr lang="en-US"/>
          </a:p>
        </p:txBody>
      </p:sp>
    </p:spTree>
    <p:extLst>
      <p:ext uri="{BB962C8B-B14F-4D97-AF65-F5344CB8AC3E}">
        <p14:creationId xmlns:p14="http://schemas.microsoft.com/office/powerpoint/2010/main" val="37281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8</a:t>
            </a:fld>
            <a:endParaRPr lang="en-US"/>
          </a:p>
        </p:txBody>
      </p:sp>
    </p:spTree>
    <p:extLst>
      <p:ext uri="{BB962C8B-B14F-4D97-AF65-F5344CB8AC3E}">
        <p14:creationId xmlns:p14="http://schemas.microsoft.com/office/powerpoint/2010/main" val="2048994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286917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0686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41982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76465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5713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NCIPC">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91504"/>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781D7E"/>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781D7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781D7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Injury Prevention and Control</a:t>
            </a:r>
          </a:p>
        </p:txBody>
      </p:sp>
    </p:spTree>
    <p:extLst>
      <p:ext uri="{BB962C8B-B14F-4D97-AF65-F5344CB8AC3E}">
        <p14:creationId xmlns:p14="http://schemas.microsoft.com/office/powerpoint/2010/main" val="4974351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781D7E"/>
                </a:solidFill>
                <a:effectLst/>
                <a:latin typeface="Calibri" pitchFamily="34" charset="0"/>
              </a:defRPr>
            </a:lvl1pPr>
          </a:lstStyle>
          <a:p>
            <a:r>
              <a:rPr lang="en-US" dirty="0"/>
              <a:t>Bottom band: NCIPC</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781D7E"/>
              </a:buClr>
              <a:buFont typeface="Wingdings" panose="05000000000000000000" pitchFamily="2" charset="2"/>
              <a:buChar char="§"/>
              <a:defRPr sz="2667">
                <a:solidFill>
                  <a:schemeClr val="accent4">
                    <a:lumMod val="75000"/>
                  </a:schemeClr>
                </a:solidFill>
              </a:defRPr>
            </a:lvl1pPr>
            <a:lvl2pPr>
              <a:buClr>
                <a:srgbClr val="00853F"/>
              </a:buClr>
              <a:defRPr sz="2667">
                <a:solidFill>
                  <a:schemeClr val="accent4">
                    <a:lumMod val="75000"/>
                  </a:schemeClr>
                </a:solidFill>
              </a:defRPr>
            </a:lvl2pPr>
            <a:lvl3pPr>
              <a:buClr>
                <a:srgbClr val="EC881D"/>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690419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86239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862391"/>
              </a:buClr>
              <a:buSzPct val="70000"/>
              <a:buFont typeface="Arial" panose="020B0604020202020204" pitchFamily="34" charset="0"/>
              <a:buChar char="•"/>
              <a:defRPr sz="3200" b="1" baseline="0">
                <a:solidFill>
                  <a:srgbClr val="000000"/>
                </a:solidFill>
                <a:latin typeface="Calibri" pitchFamily="34" charset="0"/>
              </a:defRPr>
            </a:lvl1pPr>
            <a:lvl2pPr marL="1066773" indent="-457189">
              <a:buClr>
                <a:srgbClr val="00853F"/>
              </a:buClr>
              <a:buSzPct val="100000"/>
              <a:buFont typeface="Arial" panose="020B0604020202020204" pitchFamily="34" charset="0"/>
              <a:buChar char="•"/>
              <a:defRPr sz="2667">
                <a:solidFill>
                  <a:schemeClr val="accent4">
                    <a:lumMod val="75000"/>
                  </a:schemeClr>
                </a:solidFill>
              </a:defRPr>
            </a:lvl2pPr>
            <a:lvl3pPr marL="1600160" indent="-380990">
              <a:buClr>
                <a:srgbClr val="00853F"/>
              </a:buClr>
              <a:buSzPct val="100000"/>
              <a:buFont typeface="Wingdings" panose="05000000000000000000" pitchFamily="2" charset="2"/>
              <a:buChar char="§"/>
              <a:defRPr sz="2400">
                <a:solidFill>
                  <a:schemeClr val="accent4">
                    <a:lumMod val="75000"/>
                  </a:schemeClr>
                </a:solidFill>
              </a:defRPr>
            </a:lvl3pPr>
            <a:lvl4pPr marL="2133547" indent="-304792">
              <a:buClr>
                <a:srgbClr val="00853F"/>
              </a:buClr>
              <a:buSzPct val="70000"/>
              <a:buFont typeface="Wingdings" panose="05000000000000000000" pitchFamily="2" charset="2"/>
              <a:buChar char="§"/>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2"/>
            <a:endParaRPr lang="en-US" dirty="0"/>
          </a:p>
          <a:p>
            <a:pPr lvl="1"/>
            <a:endParaRPr lang="en-US" dirty="0"/>
          </a:p>
          <a:p>
            <a:pPr lvl="2"/>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6416"/>
            <a:ext cx="12192000" cy="121584"/>
          </a:xfrm>
          <a:prstGeom prst="rect">
            <a:avLst/>
          </a:prstGeom>
        </p:spPr>
      </p:pic>
    </p:spTree>
    <p:extLst>
      <p:ext uri="{BB962C8B-B14F-4D97-AF65-F5344CB8AC3E}">
        <p14:creationId xmlns:p14="http://schemas.microsoft.com/office/powerpoint/2010/main" val="14560507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781D7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36400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1652"/>
            <a:ext cx="12192000" cy="1183824"/>
          </a:xfrm>
          <a:prstGeom prst="rect">
            <a:avLst/>
          </a:prstGeom>
        </p:spPr>
      </p:pic>
    </p:spTree>
    <p:extLst>
      <p:ext uri="{BB962C8B-B14F-4D97-AF65-F5344CB8AC3E}">
        <p14:creationId xmlns:p14="http://schemas.microsoft.com/office/powerpoint/2010/main" val="35147446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70542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16960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1147011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067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3425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798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065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288002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73360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r>
              <a:rPr lang="en-US"/>
              <a:t>Click icon to add chart</a:t>
            </a:r>
          </a:p>
        </p:txBody>
      </p:sp>
    </p:spTree>
    <p:extLst>
      <p:ext uri="{BB962C8B-B14F-4D97-AF65-F5344CB8AC3E}">
        <p14:creationId xmlns:p14="http://schemas.microsoft.com/office/powerpoint/2010/main" val="57989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r>
              <a:rPr lang="en-US"/>
              <a:t>Click icon to add chart</a:t>
            </a:r>
          </a:p>
        </p:txBody>
      </p:sp>
    </p:spTree>
    <p:extLst>
      <p:ext uri="{BB962C8B-B14F-4D97-AF65-F5344CB8AC3E}">
        <p14:creationId xmlns:p14="http://schemas.microsoft.com/office/powerpoint/2010/main" val="303863834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2042160" y="6281154"/>
            <a:ext cx="2885440" cy="369332"/>
          </a:xfrm>
          <a:prstGeom prst="rect">
            <a:avLst/>
          </a:prstGeom>
          <a:noFill/>
        </p:spPr>
        <p:txBody>
          <a:bodyPr wrap="square" rtlCol="0">
            <a:spAutoFit/>
          </a:bodyPr>
          <a:lstStyle/>
          <a:p>
            <a:r>
              <a:rPr lang="en-US" sz="600" b="1" cap="all" dirty="0">
                <a:solidFill>
                  <a:srgbClr val="68C5EC"/>
                </a:solidFill>
              </a:rPr>
              <a:t>RHI-Eagle highlands Inpatient and Outpatient Services</a:t>
            </a:r>
          </a:p>
          <a:p>
            <a:r>
              <a:rPr lang="en-US" sz="600" dirty="0"/>
              <a:t>4141 Shore Drive</a:t>
            </a:r>
          </a:p>
          <a:p>
            <a:r>
              <a:rPr lang="en-US" sz="600" dirty="0"/>
              <a:t>Indianapolis, IN 46254</a:t>
            </a:r>
          </a:p>
        </p:txBody>
      </p:sp>
      <p:sp>
        <p:nvSpPr>
          <p:cNvPr id="5" name="TextBox 4"/>
          <p:cNvSpPr txBox="1"/>
          <p:nvPr userDrawn="1"/>
        </p:nvSpPr>
        <p:spPr>
          <a:xfrm>
            <a:off x="6522720" y="6293024"/>
            <a:ext cx="2448560" cy="276999"/>
          </a:xfrm>
          <a:prstGeom prst="rect">
            <a:avLst/>
          </a:prstGeom>
          <a:noFill/>
        </p:spPr>
        <p:txBody>
          <a:bodyPr wrap="square" rtlCol="0">
            <a:spAutoFit/>
          </a:bodyPr>
          <a:lstStyle/>
          <a:p>
            <a:r>
              <a:rPr lang="en-US" sz="600" b="1" cap="all" dirty="0">
                <a:solidFill>
                  <a:srgbClr val="68C5EC"/>
                </a:solidFill>
              </a:rPr>
              <a:t>RHI-Northwest brain  Injury center </a:t>
            </a:r>
            <a:r>
              <a:rPr lang="en-US" sz="600" dirty="0"/>
              <a:t>9531 Valparaiso Court</a:t>
            </a:r>
          </a:p>
          <a:p>
            <a:r>
              <a:rPr lang="en-US" sz="600" dirty="0"/>
              <a:t>Indianapolis, IN 46268</a:t>
            </a:r>
          </a:p>
        </p:txBody>
      </p:sp>
      <p:sp>
        <p:nvSpPr>
          <p:cNvPr id="6" name="TextBox 5"/>
          <p:cNvSpPr txBox="1"/>
          <p:nvPr userDrawn="1"/>
        </p:nvSpPr>
        <p:spPr>
          <a:xfrm>
            <a:off x="4368800" y="6293024"/>
            <a:ext cx="2113280" cy="369332"/>
          </a:xfrm>
          <a:prstGeom prst="rect">
            <a:avLst/>
          </a:prstGeom>
          <a:noFill/>
        </p:spPr>
        <p:txBody>
          <a:bodyPr wrap="square" rtlCol="0">
            <a:spAutoFit/>
          </a:bodyPr>
          <a:lstStyle/>
          <a:p>
            <a:r>
              <a:rPr lang="en-US" sz="600" b="1" cap="all" dirty="0">
                <a:solidFill>
                  <a:srgbClr val="68C5EC"/>
                </a:solidFill>
              </a:rPr>
              <a:t>RHI-Carmel Outpatient Services</a:t>
            </a:r>
          </a:p>
          <a:p>
            <a:r>
              <a:rPr lang="en-US" sz="600" dirty="0"/>
              <a:t>12425 Old Meridian Street, Suite B2 </a:t>
            </a:r>
          </a:p>
          <a:p>
            <a:r>
              <a:rPr lang="en-US" sz="600" dirty="0"/>
              <a:t>Carmel, IN 46032</a:t>
            </a:r>
          </a:p>
        </p:txBody>
      </p:sp>
      <p:sp>
        <p:nvSpPr>
          <p:cNvPr id="7" name="TextBox 6"/>
          <p:cNvSpPr txBox="1"/>
          <p:nvPr userDrawn="1"/>
        </p:nvSpPr>
        <p:spPr>
          <a:xfrm>
            <a:off x="8839200" y="6293025"/>
            <a:ext cx="2438400" cy="451277"/>
          </a:xfrm>
          <a:prstGeom prst="rect">
            <a:avLst/>
          </a:prstGeom>
          <a:noFill/>
        </p:spPr>
        <p:txBody>
          <a:bodyPr wrap="square" rtlCol="0">
            <a:spAutoFit/>
          </a:bodyPr>
          <a:lstStyle/>
          <a:p>
            <a:r>
              <a:rPr lang="en-US" sz="600" dirty="0"/>
              <a:t>RHI is a community collaboration between Indiana University Health and St. Vincent Health</a:t>
            </a:r>
          </a:p>
          <a:p>
            <a:r>
              <a:rPr lang="en-US" sz="600" b="1" dirty="0">
                <a:solidFill>
                  <a:srgbClr val="68C5EC"/>
                </a:solidFill>
              </a:rPr>
              <a:t>317-329-2000  |  </a:t>
            </a:r>
            <a:r>
              <a:rPr lang="en-US" sz="600" b="1" dirty="0" err="1">
                <a:solidFill>
                  <a:srgbClr val="68C5EC"/>
                </a:solidFill>
              </a:rPr>
              <a:t>rhin.com</a:t>
            </a:r>
            <a:endParaRPr lang="en-US" sz="600" b="1" dirty="0">
              <a:solidFill>
                <a:srgbClr val="68C5EC"/>
              </a:solidFill>
            </a:endParaRPr>
          </a:p>
          <a:p>
            <a:endParaRPr lang="en-US" sz="799" baseline="30000" dirty="0"/>
          </a:p>
        </p:txBody>
      </p:sp>
    </p:spTree>
    <p:extLst>
      <p:ext uri="{BB962C8B-B14F-4D97-AF65-F5344CB8AC3E}">
        <p14:creationId xmlns:p14="http://schemas.microsoft.com/office/powerpoint/2010/main" val="186011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1968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208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latin typeface="News Gothic MT"/>
              </a:rPr>
              <a:pPr/>
              <a:t>2/17/2023</a:t>
            </a:fld>
            <a:endParaRPr lang="en-US">
              <a:solidFill>
                <a:prstClr val="black"/>
              </a:solidFill>
              <a:latin typeface="News Gothic MT"/>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latin typeface="News Gothic MT"/>
              </a:rPr>
              <a:pPr/>
              <a:t>‹#›</a:t>
            </a:fld>
            <a:endParaRPr lang="en-US">
              <a:solidFill>
                <a:prstClr val="black"/>
              </a:solidFill>
              <a:latin typeface="News Gothic MT"/>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332362189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Image Hor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lgn="ctr">
              <a:defRPr sz="3200"/>
            </a:lvl1pPr>
          </a:lstStyle>
          <a:p>
            <a:r>
              <a:rPr lang="en-US"/>
              <a:t>Click to edit Master title style</a:t>
            </a:r>
          </a:p>
        </p:txBody>
      </p:sp>
      <p:sp>
        <p:nvSpPr>
          <p:cNvPr id="9" name="Text Placeholder 12"/>
          <p:cNvSpPr>
            <a:spLocks noGrp="1"/>
          </p:cNvSpPr>
          <p:nvPr>
            <p:ph type="body" sz="quarter" idx="15"/>
          </p:nvPr>
        </p:nvSpPr>
        <p:spPr>
          <a:xfrm>
            <a:off x="1117600" y="2514600"/>
            <a:ext cx="2743200" cy="3048000"/>
          </a:xfrm>
          <a:prstGeom prst="rect">
            <a:avLst/>
          </a:prstGeom>
        </p:spPr>
        <p:txBody>
          <a:bodyPr>
            <a:noAutofit/>
          </a:bodyPr>
          <a:lstStyle>
            <a:lvl1pPr>
              <a:buNone/>
              <a:defRPr sz="1600">
                <a:solidFill>
                  <a:schemeClr val="tx1"/>
                </a:solidFill>
              </a:defRPr>
            </a:lvl1pPr>
            <a:lvl2pPr>
              <a:buNone/>
              <a:defRPr sz="1400">
                <a:solidFill>
                  <a:schemeClr val="bg1"/>
                </a:solidFill>
              </a:defRPr>
            </a:lvl2pPr>
            <a:lvl3pPr>
              <a:buNone/>
              <a:defRPr sz="1200">
                <a:solidFill>
                  <a:schemeClr val="bg1"/>
                </a:solidFill>
              </a:defRPr>
            </a:lvl3pPr>
            <a:lvl4pPr>
              <a:buNone/>
              <a:defRPr sz="1100">
                <a:solidFill>
                  <a:schemeClr val="bg1"/>
                </a:solidFill>
              </a:defRPr>
            </a:lvl4pPr>
            <a:lvl5pPr>
              <a:buNone/>
              <a:defRPr sz="1100">
                <a:solidFill>
                  <a:schemeClr val="bg1"/>
                </a:solidFill>
              </a:defRPr>
            </a:lvl5pPr>
          </a:lstStyle>
          <a:p>
            <a:pPr lvl="0"/>
            <a:r>
              <a:rPr lang="en-US" dirty="0"/>
              <a:t>Click to edit Master text styles</a:t>
            </a:r>
          </a:p>
        </p:txBody>
      </p:sp>
      <p:sp>
        <p:nvSpPr>
          <p:cNvPr id="8" name="Picture Placeholder 19"/>
          <p:cNvSpPr>
            <a:spLocks noGrp="1"/>
          </p:cNvSpPr>
          <p:nvPr>
            <p:ph type="pic" sz="quarter" idx="16"/>
          </p:nvPr>
        </p:nvSpPr>
        <p:spPr>
          <a:xfrm rot="168040">
            <a:off x="3953011" y="2207429"/>
            <a:ext cx="7279791" cy="3931308"/>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7"/>
          </p:nvPr>
        </p:nvSpPr>
        <p:spPr>
          <a:xfrm>
            <a:off x="3454400" y="6416676"/>
            <a:ext cx="2844800" cy="365125"/>
          </a:xfrm>
          <a:prstGeom prst="rect">
            <a:avLst/>
          </a:prstGeom>
        </p:spPr>
        <p:txBody>
          <a:bodyPr/>
          <a:lstStyle>
            <a:lvl1pPr>
              <a:defRPr/>
            </a:lvl1pPr>
          </a:lstStyle>
          <a:p>
            <a:pPr>
              <a:defRPr/>
            </a:pPr>
            <a:fld id="{35D22723-EF33-4C21-B4C0-99E8B18DD13F}" type="datetimeFigureOut">
              <a:rPr lang="en-US">
                <a:solidFill>
                  <a:srgbClr val="D7AA52">
                    <a:lumMod val="75000"/>
                  </a:srgbClr>
                </a:solidFill>
              </a:rPr>
              <a:pPr>
                <a:defRPr/>
              </a:pPr>
              <a:t>2/17/2023</a:t>
            </a:fld>
            <a:endParaRPr lang="en-US">
              <a:solidFill>
                <a:srgbClr val="D7AA52">
                  <a:lumMod val="75000"/>
                </a:srgbClr>
              </a:solidFill>
            </a:endParaRPr>
          </a:p>
        </p:txBody>
      </p:sp>
      <p:sp>
        <p:nvSpPr>
          <p:cNvPr id="6" name="Slide Number Placeholder 5"/>
          <p:cNvSpPr>
            <a:spLocks noGrp="1"/>
          </p:cNvSpPr>
          <p:nvPr>
            <p:ph type="sldNum" sz="quarter" idx="18"/>
          </p:nvPr>
        </p:nvSpPr>
        <p:spPr>
          <a:xfrm>
            <a:off x="8839200" y="6416676"/>
            <a:ext cx="2844800" cy="365125"/>
          </a:xfrm>
          <a:prstGeom prst="rect">
            <a:avLst/>
          </a:prstGeom>
        </p:spPr>
        <p:txBody>
          <a:bodyPr/>
          <a:lstStyle>
            <a:lvl1pPr>
              <a:defRPr/>
            </a:lvl1pPr>
          </a:lstStyle>
          <a:p>
            <a:pPr>
              <a:defRPr/>
            </a:pPr>
            <a:fld id="{38BE1188-54C8-4D5E-B262-A47DC1DA0BB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76994784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2 Image re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609600" y="2057400"/>
            <a:ext cx="7416800" cy="350520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9"/>
          <p:cNvSpPr>
            <a:spLocks noGrp="1"/>
          </p:cNvSpPr>
          <p:nvPr>
            <p:ph type="pic" sz="quarter" idx="13"/>
          </p:nvPr>
        </p:nvSpPr>
        <p:spPr>
          <a:xfrm rot="250911">
            <a:off x="8118441" y="4277257"/>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9" name="Picture Placeholder 19"/>
          <p:cNvSpPr>
            <a:spLocks noGrp="1"/>
          </p:cNvSpPr>
          <p:nvPr>
            <p:ph type="pic" sz="quarter" idx="14"/>
          </p:nvPr>
        </p:nvSpPr>
        <p:spPr>
          <a:xfrm rot="21404141">
            <a:off x="8807433" y="2125208"/>
            <a:ext cx="3250744" cy="1982297"/>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6" name="Date Placeholder 3"/>
          <p:cNvSpPr>
            <a:spLocks noGrp="1"/>
          </p:cNvSpPr>
          <p:nvPr>
            <p:ph type="dt" sz="half" idx="15"/>
          </p:nvPr>
        </p:nvSpPr>
        <p:spPr>
          <a:xfrm>
            <a:off x="3454400" y="6416676"/>
            <a:ext cx="2844800" cy="365125"/>
          </a:xfrm>
          <a:prstGeom prst="rect">
            <a:avLst/>
          </a:prstGeom>
        </p:spPr>
        <p:txBody>
          <a:bodyPr/>
          <a:lstStyle>
            <a:lvl1pPr>
              <a:defRPr/>
            </a:lvl1pPr>
          </a:lstStyle>
          <a:p>
            <a:pPr>
              <a:defRPr/>
            </a:pPr>
            <a:fld id="{0B62FD6F-7EA9-47AE-9C81-63F7057DD975}" type="datetimeFigureOut">
              <a:rPr lang="en-US">
                <a:solidFill>
                  <a:srgbClr val="D7AA52">
                    <a:lumMod val="75000"/>
                  </a:srgbClr>
                </a:solidFill>
              </a:rPr>
              <a:pPr>
                <a:defRPr/>
              </a:pPr>
              <a:t>2/17/2023</a:t>
            </a:fld>
            <a:endParaRPr lang="en-US">
              <a:solidFill>
                <a:srgbClr val="D7AA52">
                  <a:lumMod val="75000"/>
                </a:srgbClr>
              </a:solidFill>
            </a:endParaRPr>
          </a:p>
        </p:txBody>
      </p:sp>
      <p:sp>
        <p:nvSpPr>
          <p:cNvPr id="8" name="Slide Number Placeholder 5"/>
          <p:cNvSpPr>
            <a:spLocks noGrp="1"/>
          </p:cNvSpPr>
          <p:nvPr>
            <p:ph type="sldNum" sz="quarter" idx="16"/>
          </p:nvPr>
        </p:nvSpPr>
        <p:spPr>
          <a:xfrm>
            <a:off x="8839200" y="6416676"/>
            <a:ext cx="2844800" cy="365125"/>
          </a:xfrm>
          <a:prstGeom prst="rect">
            <a:avLst/>
          </a:prstGeom>
        </p:spPr>
        <p:txBody>
          <a:bodyPr/>
          <a:lstStyle>
            <a:lvl1pPr>
              <a:defRPr/>
            </a:lvl1pPr>
          </a:lstStyle>
          <a:p>
            <a:pPr>
              <a:defRPr/>
            </a:pPr>
            <a:fld id="{145207C6-02CE-4835-8975-0EAB9A2D6F54}"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10441259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9A0D6EA-B214-4149-9C4D-6A5A8E7841A5}" type="datetimeFigureOut">
              <a:rPr lang="en-US">
                <a:solidFill>
                  <a:srgbClr val="D7AA52">
                    <a:lumMod val="75000"/>
                  </a:srgbClr>
                </a:solidFill>
              </a:rPr>
              <a:pPr>
                <a:defRPr/>
              </a:pPr>
              <a:t>2/17/2023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27D9031E-4B18-4CE9-97DA-3BAD2D4C3D5A}"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130171794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martArt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276600"/>
          </a:xfrm>
          <a:prstGeom prst="rect">
            <a:avLst/>
          </a:prstGeom>
        </p:spPr>
        <p:txBody>
          <a:bodyPr>
            <a:normAutofit/>
          </a:bodyPr>
          <a:lstStyle>
            <a:lvl1pPr>
              <a:buFontTx/>
              <a:buNone/>
              <a:defRPr sz="2000"/>
            </a:lvl1pPr>
          </a:lstStyle>
          <a:p>
            <a:pPr lvl="0"/>
            <a:r>
              <a:rPr lang="en-US" dirty="0"/>
              <a:t>Object</a:t>
            </a:r>
          </a:p>
        </p:txBody>
      </p:sp>
      <p:sp>
        <p:nvSpPr>
          <p:cNvPr id="8" name="Picture Placeholder 19"/>
          <p:cNvSpPr>
            <a:spLocks noGrp="1"/>
          </p:cNvSpPr>
          <p:nvPr>
            <p:ph type="pic" sz="quarter" idx="13"/>
          </p:nvPr>
        </p:nvSpPr>
        <p:spPr>
          <a:xfrm>
            <a:off x="7823201" y="2057400"/>
            <a:ext cx="3691921" cy="35052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0B6FDF07-90FB-4FE5-934D-F4E719512F42}" type="datetimeFigureOut">
              <a:rPr lang="en-US">
                <a:solidFill>
                  <a:srgbClr val="D7AA52">
                    <a:lumMod val="75000"/>
                  </a:srgbClr>
                </a:solidFill>
              </a:rPr>
              <a:pPr>
                <a:defRPr/>
              </a:pPr>
              <a:t>2/17/2023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A1ABC150-D210-467F-8716-3D81CE3608C1}"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94892686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52F736AB-E2C0-46F9-9B94-0D9B1BD1B0B8}" type="datetimeFigureOut">
              <a:rPr lang="en-US">
                <a:solidFill>
                  <a:srgbClr val="D7AA52">
                    <a:lumMod val="75000"/>
                  </a:srgbClr>
                </a:solidFill>
              </a:rPr>
              <a:pPr>
                <a:defRPr/>
              </a:pPr>
              <a:t>2/17/2023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5ED5B4DB-AD3C-4574-B631-ABD2A4EADF89}"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09818243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DBA5F348-04A3-433A-9C14-32894556B832}" type="datetimeFigureOut">
              <a:rPr lang="en-US">
                <a:solidFill>
                  <a:srgbClr val="D7AA52">
                    <a:lumMod val="75000"/>
                  </a:srgbClr>
                </a:solidFill>
              </a:rPr>
              <a:pPr>
                <a:defRPr/>
              </a:pPr>
              <a:t>2/17/2023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1D5DF45B-296F-4A09-BA8A-36557E0AD48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228039838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Conten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2057400"/>
            <a:ext cx="6908800" cy="3505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CEBD330F-F724-45EF-AF45-7EA2CC8F8C30}" type="datetimeFigureOut">
              <a:rPr lang="en-US">
                <a:solidFill>
                  <a:srgbClr val="D7AA52">
                    <a:lumMod val="75000"/>
                  </a:srgbClr>
                </a:solidFill>
              </a:rPr>
              <a:pPr>
                <a:defRPr/>
              </a:pPr>
              <a:t>2/17/2023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0B59DF37-42A3-437A-A8CB-6A60468D5A4B}"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50177294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martArt Image Sqr">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prstGeom prst="rect">
            <a:avLst/>
          </a:prstGeom>
        </p:spPr>
        <p:txBody>
          <a:bodyPr/>
          <a:lstStyle/>
          <a:p>
            <a:r>
              <a:rPr lang="en-US"/>
              <a:t>Click to edit Master title style</a:t>
            </a:r>
          </a:p>
        </p:txBody>
      </p:sp>
      <p:sp>
        <p:nvSpPr>
          <p:cNvPr id="8" name="Picture Placeholder 19"/>
          <p:cNvSpPr>
            <a:spLocks noGrp="1"/>
          </p:cNvSpPr>
          <p:nvPr>
            <p:ph type="pic" sz="quarter" idx="13"/>
          </p:nvPr>
        </p:nvSpPr>
        <p:spPr>
          <a:xfrm>
            <a:off x="7823201" y="2895600"/>
            <a:ext cx="3691921" cy="2667000"/>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pPr lvl="0"/>
            <a:endParaRPr lang="en-US" noProof="0" dirty="0"/>
          </a:p>
        </p:txBody>
      </p:sp>
      <p:sp>
        <p:nvSpPr>
          <p:cNvPr id="7" name="Content Placeholder 2"/>
          <p:cNvSpPr>
            <a:spLocks noGrp="1"/>
          </p:cNvSpPr>
          <p:nvPr>
            <p:ph idx="1"/>
          </p:nvPr>
        </p:nvSpPr>
        <p:spPr>
          <a:xfrm>
            <a:off x="609600" y="2057400"/>
            <a:ext cx="6908800" cy="3352800"/>
          </a:xfrm>
          <a:prstGeom prst="rect">
            <a:avLst/>
          </a:prstGeom>
        </p:spPr>
        <p:txBody>
          <a:bodyPr>
            <a:normAutofit/>
          </a:bodyPr>
          <a:lstStyle>
            <a:lvl1pPr>
              <a:buFontTx/>
              <a:buNone/>
              <a:defRPr sz="2000"/>
            </a:lvl1pPr>
          </a:lstStyle>
          <a:p>
            <a:pPr lvl="0"/>
            <a:r>
              <a:rPr lang="en-US" dirty="0"/>
              <a:t>Object</a:t>
            </a:r>
          </a:p>
        </p:txBody>
      </p:sp>
      <p:sp>
        <p:nvSpPr>
          <p:cNvPr id="5" name="Date Placeholder 3"/>
          <p:cNvSpPr>
            <a:spLocks noGrp="1"/>
          </p:cNvSpPr>
          <p:nvPr>
            <p:ph type="dt" sz="half" idx="14"/>
          </p:nvPr>
        </p:nvSpPr>
        <p:spPr>
          <a:xfrm>
            <a:off x="3454400" y="6416676"/>
            <a:ext cx="2844800" cy="365125"/>
          </a:xfrm>
          <a:prstGeom prst="rect">
            <a:avLst/>
          </a:prstGeom>
        </p:spPr>
        <p:txBody>
          <a:bodyPr/>
          <a:lstStyle>
            <a:lvl1pPr>
              <a:defRPr/>
            </a:lvl1pPr>
          </a:lstStyle>
          <a:p>
            <a:pPr>
              <a:defRPr/>
            </a:pPr>
            <a:fld id="{AD88CDE5-7DD7-409C-893E-1CC5E699DA71}" type="datetimeFigureOut">
              <a:rPr lang="en-US">
                <a:solidFill>
                  <a:srgbClr val="D7AA52">
                    <a:lumMod val="75000"/>
                  </a:srgbClr>
                </a:solidFill>
              </a:rPr>
              <a:pPr>
                <a:defRPr/>
              </a:pPr>
              <a:t>2/17/2023</a:t>
            </a:fld>
            <a:endParaRPr lang="en-US">
              <a:solidFill>
                <a:srgbClr val="D7AA52">
                  <a:lumMod val="75000"/>
                </a:srgbClr>
              </a:solidFill>
            </a:endParaRPr>
          </a:p>
        </p:txBody>
      </p:sp>
      <p:sp>
        <p:nvSpPr>
          <p:cNvPr id="6" name="Slide Number Placeholder 5"/>
          <p:cNvSpPr>
            <a:spLocks noGrp="1"/>
          </p:cNvSpPr>
          <p:nvPr>
            <p:ph type="sldNum" sz="quarter" idx="15"/>
          </p:nvPr>
        </p:nvSpPr>
        <p:spPr>
          <a:xfrm>
            <a:off x="8839200" y="6416676"/>
            <a:ext cx="2844800" cy="365125"/>
          </a:xfrm>
          <a:prstGeom prst="rect">
            <a:avLst/>
          </a:prstGeom>
        </p:spPr>
        <p:txBody>
          <a:bodyPr/>
          <a:lstStyle>
            <a:lvl1pPr>
              <a:defRPr/>
            </a:lvl1pPr>
          </a:lstStyle>
          <a:p>
            <a:pPr>
              <a:defRPr/>
            </a:pPr>
            <a:fld id="{4427F68D-3567-4F2F-BAB4-4671761A290F}" type="slidenum">
              <a:rPr lang="en-US">
                <a:solidFill>
                  <a:srgbClr val="98B23F"/>
                </a:solidFill>
              </a:rPr>
              <a:pPr>
                <a:defRPr/>
              </a:pPr>
              <a:t>‹#›</a:t>
            </a:fld>
            <a:endParaRPr lang="en-US">
              <a:solidFill>
                <a:srgbClr val="98B23F"/>
              </a:solidFill>
            </a:endParaRPr>
          </a:p>
        </p:txBody>
      </p:sp>
    </p:spTree>
    <p:extLst>
      <p:ext uri="{BB962C8B-B14F-4D97-AF65-F5344CB8AC3E}">
        <p14:creationId xmlns:p14="http://schemas.microsoft.com/office/powerpoint/2010/main" val="81775002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111812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p:nvSpPr>
        <p:spPr>
          <a:xfrm>
            <a:off x="2042160" y="6281154"/>
            <a:ext cx="288544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RHI-Eagle highlands Inpatient and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4141 Shore Drive</a:t>
            </a:r>
          </a:p>
          <a:p>
            <a:pPr eaLnBrk="1" fontAlgn="auto" hangingPunct="1">
              <a:spcBef>
                <a:spcPts val="0"/>
              </a:spcBef>
              <a:spcAft>
                <a:spcPts val="0"/>
              </a:spcAft>
            </a:pPr>
            <a:r>
              <a:rPr lang="en-US" sz="600" dirty="0">
                <a:solidFill>
                  <a:prstClr val="black"/>
                </a:solidFill>
                <a:latin typeface="Calibri" panose="020F0502020204030204"/>
                <a:ea typeface="+mn-ea"/>
              </a:rPr>
              <a:t>Indianapolis, IN 46254</a:t>
            </a:r>
          </a:p>
        </p:txBody>
      </p:sp>
      <p:sp>
        <p:nvSpPr>
          <p:cNvPr id="5" name="TextBox 4"/>
          <p:cNvSpPr txBox="1"/>
          <p:nvPr/>
        </p:nvSpPr>
        <p:spPr>
          <a:xfrm>
            <a:off x="6522720" y="6293024"/>
            <a:ext cx="2448560" cy="276999"/>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RHI-Northwest brain  Injury center </a:t>
            </a:r>
            <a:r>
              <a:rPr lang="en-US" sz="600" dirty="0">
                <a:solidFill>
                  <a:prstClr val="black"/>
                </a:solidFill>
                <a:latin typeface="Calibri" panose="020F0502020204030204"/>
                <a:ea typeface="+mn-ea"/>
              </a:rPr>
              <a:t>9531 Valparaiso Court</a:t>
            </a:r>
          </a:p>
          <a:p>
            <a:pPr eaLnBrk="1" fontAlgn="auto" hangingPunct="1">
              <a:spcBef>
                <a:spcPts val="0"/>
              </a:spcBef>
              <a:spcAft>
                <a:spcPts val="0"/>
              </a:spcAft>
            </a:pPr>
            <a:r>
              <a:rPr lang="en-US" sz="600" dirty="0">
                <a:solidFill>
                  <a:prstClr val="black"/>
                </a:solidFill>
                <a:latin typeface="Calibri" panose="020F0502020204030204"/>
                <a:ea typeface="+mn-ea"/>
              </a:rPr>
              <a:t>Indianapolis, IN 46268</a:t>
            </a:r>
          </a:p>
        </p:txBody>
      </p:sp>
      <p:sp>
        <p:nvSpPr>
          <p:cNvPr id="6" name="TextBox 5"/>
          <p:cNvSpPr txBox="1"/>
          <p:nvPr/>
        </p:nvSpPr>
        <p:spPr>
          <a:xfrm>
            <a:off x="4368800" y="6293024"/>
            <a:ext cx="2113280" cy="369332"/>
          </a:xfrm>
          <a:prstGeom prst="rect">
            <a:avLst/>
          </a:prstGeom>
          <a:noFill/>
        </p:spPr>
        <p:txBody>
          <a:bodyPr wrap="square" rtlCol="0">
            <a:spAutoFit/>
          </a:bodyPr>
          <a:lstStyle/>
          <a:p>
            <a:pPr eaLnBrk="1" fontAlgn="auto" hangingPunct="1">
              <a:spcBef>
                <a:spcPts val="0"/>
              </a:spcBef>
              <a:spcAft>
                <a:spcPts val="0"/>
              </a:spcAft>
            </a:pPr>
            <a:r>
              <a:rPr lang="en-US" sz="600" b="1" cap="all" dirty="0">
                <a:solidFill>
                  <a:srgbClr val="68C5EC"/>
                </a:solidFill>
                <a:latin typeface="Calibri" panose="020F0502020204030204"/>
                <a:ea typeface="+mn-ea"/>
              </a:rPr>
              <a:t>RHI-Carmel Outpatient Services</a:t>
            </a:r>
          </a:p>
          <a:p>
            <a:pPr eaLnBrk="1" fontAlgn="auto" hangingPunct="1">
              <a:spcBef>
                <a:spcPts val="0"/>
              </a:spcBef>
              <a:spcAft>
                <a:spcPts val="0"/>
              </a:spcAft>
            </a:pPr>
            <a:r>
              <a:rPr lang="en-US" sz="600" dirty="0">
                <a:solidFill>
                  <a:prstClr val="black"/>
                </a:solidFill>
                <a:latin typeface="Calibri" panose="020F0502020204030204"/>
                <a:ea typeface="+mn-ea"/>
              </a:rPr>
              <a:t>12425 Old Meridian Street, Suite B2 </a:t>
            </a:r>
          </a:p>
          <a:p>
            <a:pPr eaLnBrk="1" fontAlgn="auto" hangingPunct="1">
              <a:spcBef>
                <a:spcPts val="0"/>
              </a:spcBef>
              <a:spcAft>
                <a:spcPts val="0"/>
              </a:spcAft>
            </a:pPr>
            <a:r>
              <a:rPr lang="en-US" sz="600" dirty="0">
                <a:solidFill>
                  <a:prstClr val="black"/>
                </a:solidFill>
                <a:latin typeface="Calibri" panose="020F0502020204030204"/>
                <a:ea typeface="+mn-ea"/>
              </a:rPr>
              <a:t>Carmel, IN 46032</a:t>
            </a:r>
          </a:p>
        </p:txBody>
      </p:sp>
      <p:sp>
        <p:nvSpPr>
          <p:cNvPr id="7" name="TextBox 6"/>
          <p:cNvSpPr txBox="1"/>
          <p:nvPr/>
        </p:nvSpPr>
        <p:spPr>
          <a:xfrm>
            <a:off x="8839200" y="6293025"/>
            <a:ext cx="2438400" cy="451277"/>
          </a:xfrm>
          <a:prstGeom prst="rect">
            <a:avLst/>
          </a:prstGeom>
          <a:noFill/>
        </p:spPr>
        <p:txBody>
          <a:bodyPr wrap="square" rtlCol="0">
            <a:spAutoFit/>
          </a:bodyPr>
          <a:lstStyle/>
          <a:p>
            <a:pPr eaLnBrk="1" fontAlgn="auto" hangingPunct="1">
              <a:spcBef>
                <a:spcPts val="0"/>
              </a:spcBef>
              <a:spcAft>
                <a:spcPts val="0"/>
              </a:spcAft>
            </a:pPr>
            <a:r>
              <a:rPr lang="en-US" sz="600" dirty="0">
                <a:solidFill>
                  <a:prstClr val="black"/>
                </a:solidFill>
                <a:latin typeface="Calibri" panose="020F0502020204030204"/>
                <a:ea typeface="+mn-ea"/>
              </a:rPr>
              <a:t>RHI is a community collaboration between Indiana University Health and St. Vincent Health</a:t>
            </a:r>
          </a:p>
          <a:p>
            <a:pPr eaLnBrk="1" fontAlgn="auto" hangingPunct="1">
              <a:spcBef>
                <a:spcPts val="0"/>
              </a:spcBef>
              <a:spcAft>
                <a:spcPts val="0"/>
              </a:spcAft>
            </a:pPr>
            <a:r>
              <a:rPr lang="en-US" sz="600" b="1" dirty="0">
                <a:solidFill>
                  <a:srgbClr val="68C5EC"/>
                </a:solidFill>
                <a:latin typeface="Calibri" panose="020F0502020204030204"/>
                <a:ea typeface="+mn-ea"/>
              </a:rPr>
              <a:t>317-329-2000  |  </a:t>
            </a:r>
            <a:r>
              <a:rPr lang="en-US" sz="600" b="1" dirty="0" err="1">
                <a:solidFill>
                  <a:srgbClr val="68C5EC"/>
                </a:solidFill>
                <a:latin typeface="Calibri" panose="020F0502020204030204"/>
                <a:ea typeface="+mn-ea"/>
              </a:rPr>
              <a:t>rhin.com</a:t>
            </a:r>
            <a:endParaRPr lang="en-US" sz="600" b="1" dirty="0">
              <a:solidFill>
                <a:srgbClr val="68C5EC"/>
              </a:solidFill>
              <a:latin typeface="Calibri" panose="020F0502020204030204"/>
              <a:ea typeface="+mn-ea"/>
            </a:endParaRPr>
          </a:p>
          <a:p>
            <a:pPr eaLnBrk="1" fontAlgn="auto" hangingPunct="1">
              <a:spcBef>
                <a:spcPts val="0"/>
              </a:spcBef>
              <a:spcAft>
                <a:spcPts val="0"/>
              </a:spcAft>
            </a:pPr>
            <a:endParaRPr lang="en-US" sz="799" baseline="30000" dirty="0">
              <a:solidFill>
                <a:prstClr val="black"/>
              </a:solidFill>
              <a:latin typeface="Calibri" panose="020F0502020204030204"/>
              <a:ea typeface="+mn-ea"/>
            </a:endParaRPr>
          </a:p>
        </p:txBody>
      </p:sp>
    </p:spTree>
    <p:extLst>
      <p:ext uri="{BB962C8B-B14F-4D97-AF65-F5344CB8AC3E}">
        <p14:creationId xmlns:p14="http://schemas.microsoft.com/office/powerpoint/2010/main" val="1868345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955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Content Image sqr_N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9" y="107576"/>
            <a:ext cx="10723035" cy="1336956"/>
          </a:xfrm>
          <a:prstGeom prst="rect">
            <a:avLst/>
          </a:prstGeom>
        </p:spPr>
        <p:txBody>
          <a:bodyPr>
            <a:normAutofit/>
          </a:bodyPr>
          <a:lstStyle>
            <a:lvl1pPr>
              <a:defRPr sz="6600"/>
            </a:lvl1pPr>
          </a:lstStyle>
          <a:p>
            <a:r>
              <a:rPr lang="en-US" dirty="0"/>
              <a:t>Master title style</a:t>
            </a:r>
          </a:p>
        </p:txBody>
      </p:sp>
      <p:sp>
        <p:nvSpPr>
          <p:cNvPr id="3" name="Content Placeholder 2"/>
          <p:cNvSpPr>
            <a:spLocks noGrp="1"/>
          </p:cNvSpPr>
          <p:nvPr>
            <p:ph idx="1"/>
          </p:nvPr>
        </p:nvSpPr>
        <p:spPr>
          <a:xfrm>
            <a:off x="4470400" y="2057400"/>
            <a:ext cx="7112000" cy="4267200"/>
          </a:xfrm>
          <a:prstGeom prst="rect">
            <a:avLst/>
          </a:prstGeom>
        </p:spPr>
        <p:txBody>
          <a:bodyPr>
            <a:noAutofit/>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03969" y="6096196"/>
            <a:ext cx="2540000" cy="456441"/>
          </a:xfrm>
          <a:prstGeom prst="rect">
            <a:avLst/>
          </a:prstGeom>
        </p:spPr>
        <p:txBody>
          <a:bodyPr/>
          <a:lstStyle/>
          <a:p>
            <a:fld id="{1D8BD707-D9CF-40AE-B4C6-C98DA3205C09}" type="datetimeFigureOut">
              <a:rPr lang="en-US" smtClean="0">
                <a:solidFill>
                  <a:prstClr val="black"/>
                </a:solidFill>
              </a:rPr>
              <a:pPr/>
              <a:t>2/17/2023</a:t>
            </a:fld>
            <a:endParaRPr lang="en-US">
              <a:solidFill>
                <a:prstClr val="black"/>
              </a:solidFill>
            </a:endParaRPr>
          </a:p>
        </p:txBody>
      </p:sp>
      <p:sp>
        <p:nvSpPr>
          <p:cNvPr id="6" name="Slide Number Placeholder 5"/>
          <p:cNvSpPr>
            <a:spLocks noGrp="1"/>
          </p:cNvSpPr>
          <p:nvPr>
            <p:ph type="sldNum" sz="quarter" idx="12"/>
          </p:nvPr>
        </p:nvSpPr>
        <p:spPr>
          <a:xfrm>
            <a:off x="10566026" y="5563407"/>
            <a:ext cx="1422015" cy="303753"/>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8" name="Picture Placeholder 19"/>
          <p:cNvSpPr>
            <a:spLocks noGrp="1"/>
          </p:cNvSpPr>
          <p:nvPr>
            <p:ph type="pic" sz="quarter" idx="13"/>
          </p:nvPr>
        </p:nvSpPr>
        <p:spPr>
          <a:xfrm rot="21195037">
            <a:off x="109985" y="2532967"/>
            <a:ext cx="4093815" cy="2788333"/>
          </a:xfrm>
          <a:prstGeom prst="rect">
            <a:avLst/>
          </a:prstGeom>
          <a:gradFill flip="none" rotWithShape="1">
            <a:gsLst>
              <a:gs pos="15000">
                <a:schemeClr val="bg1"/>
              </a:gs>
              <a:gs pos="80000">
                <a:schemeClr val="bg2"/>
              </a:gs>
            </a:gsLst>
            <a:path path="circle">
              <a:fillToRect r="100000" b="100000"/>
            </a:path>
            <a:tileRect l="-100000" t="-100000"/>
          </a:gradFill>
          <a:ln w="88900">
            <a:solidFill>
              <a:schemeClr val="accent1"/>
            </a:solidFill>
            <a:miter lim="800000"/>
          </a:ln>
          <a:effectLst>
            <a:outerShdw blurRad="635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10000"/>
              <a:buFont typeface="Arial" pitchFamily="34" charset="0"/>
              <a:buNone/>
              <a:defRPr lang="en-US" sz="3200" kern="1200" dirty="0">
                <a:solidFill>
                  <a:schemeClr val="bg1">
                    <a:lumMod val="6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285884944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3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400" decel="100000"/>
                        <p:tgtEl>
                          <p:spTgt spid="3"/>
                        </p:tgtEl>
                      </p:cBhvr>
                    </p:animEffect>
                    <p:anim calcmode="lin" valueType="num">
                      <p:cBhvr>
                        <p:cTn dur="400" decel="100000" fill="hold"/>
                        <p:tgtEl>
                          <p:spTgt spid="3"/>
                        </p:tgtEl>
                        <p:attrNameLst>
                          <p:attrName>style.rotation</p:attrName>
                        </p:attrNameLst>
                      </p:cBhvr>
                      <p:tavLst>
                        <p:tav tm="0">
                          <p:val>
                            <p:fltVal val="-90"/>
                          </p:val>
                        </p:tav>
                        <p:tav tm="100000">
                          <p:val>
                            <p:fltVal val="0"/>
                          </p:val>
                        </p:tav>
                      </p:tavLst>
                    </p:anim>
                    <p:anim calcmode="lin" valueType="num">
                      <p:cBhvr>
                        <p:cTn dur="400" decel="100000" fill="hold"/>
                        <p:tgtEl>
                          <p:spTgt spid="3"/>
                        </p:tgtEl>
                        <p:attrNameLst>
                          <p:attrName>ppt_x</p:attrName>
                        </p:attrNameLst>
                      </p:cBhvr>
                      <p:tavLst>
                        <p:tav tm="0">
                          <p:val>
                            <p:strVal val="#ppt_x+0.4"/>
                          </p:val>
                        </p:tav>
                        <p:tav tm="100000">
                          <p:val>
                            <p:strVal val="#ppt_x-0.05"/>
                          </p:val>
                        </p:tav>
                      </p:tavLst>
                    </p:anim>
                    <p:anim calcmode="lin" valueType="num">
                      <p:cBhvr>
                        <p:cTn dur="400" decel="100000" fill="hold"/>
                        <p:tgtEl>
                          <p:spTgt spid="3"/>
                        </p:tgtEl>
                        <p:attrNameLst>
                          <p:attrName>ppt_y</p:attrName>
                        </p:attrNameLst>
                      </p:cBhvr>
                      <p:tavLst>
                        <p:tav tm="0">
                          <p:val>
                            <p:strVal val="#ppt_y-0.4"/>
                          </p:val>
                        </p:tav>
                        <p:tav tm="100000">
                          <p:val>
                            <p:strVal val="#ppt_y+0.1"/>
                          </p:val>
                        </p:tav>
                      </p:tavLst>
                    </p:anim>
                    <p:anim calcmode="lin" valueType="num">
                      <p:cBhvr>
                        <p:cTn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tnLst>
          </p:tmpl>
        </p:tmplLst>
      </p:bldP>
      <p:bldP spid="8"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06447" y="6275681"/>
            <a:ext cx="2844800" cy="365125"/>
          </a:xfrm>
          <a:prstGeom prst="rect">
            <a:avLst/>
          </a:prstGeom>
        </p:spPr>
        <p:txBody>
          <a:bodyPr/>
          <a:lstStyle/>
          <a:p>
            <a:pPr>
              <a:defRPr/>
            </a:pPr>
            <a:endParaRPr lang="en-US" altLang="en-US">
              <a:solidFill>
                <a:srgbClr val="FFFFFF"/>
              </a:solidFill>
            </a:endParaRPr>
          </a:p>
        </p:txBody>
      </p:sp>
      <p:sp>
        <p:nvSpPr>
          <p:cNvPr id="3" name="Footer Placeholder 2"/>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4" name="Slide Number Placeholder 3"/>
          <p:cNvSpPr>
            <a:spLocks noGrp="1"/>
          </p:cNvSpPr>
          <p:nvPr>
            <p:ph type="sldNum" sz="quarter" idx="12"/>
          </p:nvPr>
        </p:nvSpPr>
        <p:spPr>
          <a:xfrm>
            <a:off x="10530541" y="6275681"/>
            <a:ext cx="1320800" cy="365125"/>
          </a:xfrm>
          <a:prstGeom prst="rect">
            <a:avLst/>
          </a:prstGeom>
        </p:spPr>
        <p:txBody>
          <a:bodyPr/>
          <a:lstStyle/>
          <a:p>
            <a:pPr>
              <a:defRPr/>
            </a:pPr>
            <a:fld id="{88F642F9-A01E-4C57-800D-04BA80F1D922}"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8954525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7506447" y="6275681"/>
            <a:ext cx="2844800" cy="365125"/>
          </a:xfrm>
          <a:prstGeom prst="rect">
            <a:avLst/>
          </a:prstGeom>
        </p:spPr>
        <p:txBody>
          <a:bodyPr/>
          <a:lstStyle/>
          <a:p>
            <a:fld id="{B01F9CA3-105E-4857-9057-6DB6197DA786}" type="datetimeFigureOut">
              <a:rPr lang="en-US" smtClean="0">
                <a:solidFill>
                  <a:prstClr val="black"/>
                </a:solidFill>
                <a:ea typeface="ＭＳ Ｐゴシック" pitchFamily="34" charset="-128"/>
              </a:rPr>
              <a:pPr/>
              <a:t>2/17/2023</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52611" y="6275681"/>
            <a:ext cx="6454588" cy="365125"/>
          </a:xfrm>
          <a:prstGeom prst="rect">
            <a:avLst/>
          </a:prstGeom>
        </p:spPr>
        <p:txBody>
          <a:bodyPr/>
          <a:lstStyle/>
          <a:p>
            <a:endParaRPr lang="en-US" dirty="0">
              <a:solidFill>
                <a:prstClr val="black"/>
              </a:solidFill>
              <a:ea typeface="ＭＳ Ｐゴシック" pitchFamily="34" charset="-128"/>
            </a:endParaRPr>
          </a:p>
        </p:txBody>
      </p:sp>
      <p:sp>
        <p:nvSpPr>
          <p:cNvPr id="7" name="Slide Number Placeholder 6"/>
          <p:cNvSpPr>
            <a:spLocks noGrp="1"/>
          </p:cNvSpPr>
          <p:nvPr>
            <p:ph type="sldNum" sz="quarter" idx="12"/>
          </p:nvPr>
        </p:nvSpPr>
        <p:spPr>
          <a:xfrm>
            <a:off x="10530541" y="6275681"/>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375158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2369" y="107576"/>
            <a:ext cx="10723035" cy="1336956"/>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7506447" y="6275675"/>
            <a:ext cx="2844800" cy="365125"/>
          </a:xfrm>
          <a:prstGeom prst="rect">
            <a:avLst/>
          </a:prstGeom>
        </p:spPr>
        <p:txBody>
          <a:bodyPr/>
          <a:lstStyle/>
          <a:p>
            <a:fld id="{F1C61FDC-C00B-4E41-9126-C70E52382E62}" type="datetime1">
              <a:rPr lang="en-US" smtClean="0">
                <a:solidFill>
                  <a:prstClr val="black"/>
                </a:solidFill>
                <a:ea typeface="ＭＳ Ｐゴシック" pitchFamily="34" charset="-128"/>
              </a:rPr>
              <a:pPr/>
              <a:t>2/17/2023</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52611" y="6275675"/>
            <a:ext cx="6454588" cy="365125"/>
          </a:xfrm>
          <a:prstGeom prst="rect">
            <a:avLst/>
          </a:prstGeom>
        </p:spPr>
        <p:txBody>
          <a:bodyPr/>
          <a:lstStyle/>
          <a:p>
            <a:endParaRPr lang="en-US" dirty="0">
              <a:solidFill>
                <a:prstClr val="black"/>
              </a:solidFill>
              <a:ea typeface="ＭＳ Ｐゴシック" pitchFamily="34" charset="-128"/>
            </a:endParaRPr>
          </a:p>
        </p:txBody>
      </p:sp>
      <p:sp>
        <p:nvSpPr>
          <p:cNvPr id="5" name="Slide Number Placeholder 4"/>
          <p:cNvSpPr>
            <a:spLocks noGrp="1"/>
          </p:cNvSpPr>
          <p:nvPr>
            <p:ph type="sldNum" sz="quarter" idx="12"/>
          </p:nvPr>
        </p:nvSpPr>
        <p:spPr>
          <a:xfrm>
            <a:off x="10530541" y="6275675"/>
            <a:ext cx="1320800" cy="365125"/>
          </a:xfrm>
          <a:prstGeom prst="rect">
            <a:avLst/>
          </a:prstGeom>
        </p:spPr>
        <p:txBody>
          <a:bodyPr/>
          <a:lstStyle/>
          <a:p>
            <a:fld id="{7F5CE407-6216-4202-80E4-A30DC2F709B2}" type="slidenum">
              <a:rPr lang="en-US" smtClean="0">
                <a:solidFill>
                  <a:prstClr val="black"/>
                </a:solidFill>
                <a:ea typeface="ＭＳ Ｐゴシック" pitchFamily="34" charset="-128"/>
              </a: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585976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AD0F42-13BB-4629-99BC-2BD962B70EE1}"/>
              </a:ext>
            </a:extLst>
          </p:cNvPr>
          <p:cNvPicPr>
            <a:picLocks noChangeAspect="1"/>
          </p:cNvPicPr>
          <p:nvPr userDrawn="1"/>
        </p:nvPicPr>
        <p:blipFill>
          <a:blip r:embed="rId2"/>
          <a:stretch>
            <a:fillRect/>
          </a:stretch>
        </p:blipFill>
        <p:spPr>
          <a:xfrm>
            <a:off x="1204775" y="1171054"/>
            <a:ext cx="2413441" cy="4423558"/>
          </a:xfrm>
          <a:prstGeom prst="rect">
            <a:avLst/>
          </a:prstGeom>
        </p:spPr>
      </p:pic>
      <p:cxnSp>
        <p:nvCxnSpPr>
          <p:cNvPr id="10" name="Straight Connector 9">
            <a:extLst>
              <a:ext uri="{FF2B5EF4-FFF2-40B4-BE49-F238E27FC236}">
                <a16:creationId xmlns:a16="http://schemas.microsoft.com/office/drawing/2014/main" id="{46CF6EEB-D08C-40C7-8EA4-629FD05011FA}"/>
              </a:ext>
            </a:extLst>
          </p:cNvPr>
          <p:cNvCxnSpPr>
            <a:cxnSpLocks/>
          </p:cNvCxnSpPr>
          <p:nvPr userDrawn="1"/>
        </p:nvCxnSpPr>
        <p:spPr>
          <a:xfrm>
            <a:off x="4745621" y="451413"/>
            <a:ext cx="0" cy="5615733"/>
          </a:xfrm>
          <a:prstGeom prst="line">
            <a:avLst/>
          </a:prstGeom>
          <a:ln w="76200">
            <a:solidFill>
              <a:srgbClr val="F7C327"/>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359431-F97F-4DA6-A79A-3D6025AD7CB3}"/>
              </a:ext>
            </a:extLst>
          </p:cNvPr>
          <p:cNvSpPr>
            <a:spLocks noGrp="1"/>
          </p:cNvSpPr>
          <p:nvPr>
            <p:ph type="body" sz="quarter" idx="10" hasCustomPrompt="1"/>
          </p:nvPr>
        </p:nvSpPr>
        <p:spPr>
          <a:xfrm>
            <a:off x="5613399" y="2257143"/>
            <a:ext cx="5197353" cy="613378"/>
          </a:xfrm>
        </p:spPr>
        <p:txBody>
          <a:bodyPr/>
          <a:lstStyle>
            <a:lvl1pPr>
              <a:defRPr sz="3600">
                <a:solidFill>
                  <a:schemeClr val="bg1"/>
                </a:solidFill>
                <a:latin typeface="+mj-lt"/>
              </a:defRPr>
            </a:lvl1pPr>
            <a:lvl2pPr>
              <a:defRPr>
                <a:solidFill>
                  <a:schemeClr val="bg1"/>
                </a:solidFill>
                <a:latin typeface="Raleway" pitchFamily="2" charset="0"/>
              </a:defRPr>
            </a:lvl2pPr>
            <a:lvl3pPr>
              <a:defRPr>
                <a:solidFill>
                  <a:schemeClr val="bg1"/>
                </a:solidFill>
                <a:latin typeface="Raleway" pitchFamily="2" charset="0"/>
              </a:defRPr>
            </a:lvl3pPr>
            <a:lvl4pPr>
              <a:defRPr>
                <a:solidFill>
                  <a:schemeClr val="bg1"/>
                </a:solidFill>
                <a:latin typeface="Raleway" pitchFamily="2" charset="0"/>
              </a:defRPr>
            </a:lvl4pPr>
            <a:lvl5pPr>
              <a:defRPr>
                <a:solidFill>
                  <a:schemeClr val="bg1"/>
                </a:solidFill>
                <a:latin typeface="Raleway" pitchFamily="2" charset="0"/>
              </a:defRPr>
            </a:lvl5pPr>
          </a:lstStyle>
          <a:p>
            <a:pPr lvl="0"/>
            <a:r>
              <a:rPr lang="en-US" dirty="0"/>
              <a:t>PRESENTATION NAME</a:t>
            </a:r>
          </a:p>
        </p:txBody>
      </p:sp>
      <p:sp>
        <p:nvSpPr>
          <p:cNvPr id="15" name="Text Placeholder 14">
            <a:extLst>
              <a:ext uri="{FF2B5EF4-FFF2-40B4-BE49-F238E27FC236}">
                <a16:creationId xmlns:a16="http://schemas.microsoft.com/office/drawing/2014/main" id="{3CEE5C4D-59ED-443B-B003-85A0F9826001}"/>
              </a:ext>
            </a:extLst>
          </p:cNvPr>
          <p:cNvSpPr>
            <a:spLocks noGrp="1"/>
          </p:cNvSpPr>
          <p:nvPr>
            <p:ph type="body" sz="quarter" idx="11" hasCustomPrompt="1"/>
          </p:nvPr>
        </p:nvSpPr>
        <p:spPr>
          <a:xfrm>
            <a:off x="5613399" y="3253895"/>
            <a:ext cx="5195887" cy="461578"/>
          </a:xfrm>
        </p:spPr>
        <p:txBody>
          <a:bodyPr/>
          <a:lstStyle>
            <a:lvl1pPr>
              <a:defRPr sz="2400">
                <a:solidFill>
                  <a:schemeClr val="bg1"/>
                </a:solidFill>
                <a:latin typeface="Raleway Light" pitchFamily="2" charset="0"/>
              </a:defRPr>
            </a:lvl1pPr>
          </a:lstStyle>
          <a:p>
            <a:pPr lvl="0"/>
            <a:r>
              <a:rPr lang="en-US" dirty="0"/>
              <a:t>PRESENTER NAME</a:t>
            </a:r>
          </a:p>
        </p:txBody>
      </p:sp>
      <p:sp>
        <p:nvSpPr>
          <p:cNvPr id="17" name="Text Placeholder 16">
            <a:extLst>
              <a:ext uri="{FF2B5EF4-FFF2-40B4-BE49-F238E27FC236}">
                <a16:creationId xmlns:a16="http://schemas.microsoft.com/office/drawing/2014/main" id="{09189D13-57C9-496B-957C-3CEEC74A8275}"/>
              </a:ext>
            </a:extLst>
          </p:cNvPr>
          <p:cNvSpPr>
            <a:spLocks noGrp="1"/>
          </p:cNvSpPr>
          <p:nvPr>
            <p:ph type="body" sz="quarter" idx="12" hasCustomPrompt="1"/>
          </p:nvPr>
        </p:nvSpPr>
        <p:spPr>
          <a:xfrm>
            <a:off x="5613399" y="4030809"/>
            <a:ext cx="1295599" cy="417452"/>
          </a:xfrm>
        </p:spPr>
        <p:txBody>
          <a:bodyPr/>
          <a:lstStyle>
            <a:lvl1pPr>
              <a:defRPr sz="2400">
                <a:solidFill>
                  <a:schemeClr val="bg1"/>
                </a:solidFill>
                <a:latin typeface="Raleway" pitchFamily="2" charset="0"/>
              </a:defRPr>
            </a:lvl1pPr>
          </a:lstStyle>
          <a:p>
            <a:pPr lvl="0"/>
            <a:r>
              <a:rPr lang="en-US" dirty="0"/>
              <a:t>DATE</a:t>
            </a:r>
          </a:p>
        </p:txBody>
      </p:sp>
    </p:spTree>
    <p:extLst>
      <p:ext uri="{BB962C8B-B14F-4D97-AF65-F5344CB8AC3E}">
        <p14:creationId xmlns:p14="http://schemas.microsoft.com/office/powerpoint/2010/main" val="2988750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
        <p:nvSpPr>
          <p:cNvPr id="2" name="TextBox 1">
            <a:extLst>
              <a:ext uri="{FF2B5EF4-FFF2-40B4-BE49-F238E27FC236}">
                <a16:creationId xmlns:a16="http://schemas.microsoft.com/office/drawing/2014/main" id="{D6173FC9-452B-4865-BFF4-F7067528AC9D}"/>
              </a:ext>
            </a:extLst>
          </p:cNvPr>
          <p:cNvSpPr txBox="1"/>
          <p:nvPr userDrawn="1"/>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3" name="TextBox 2">
            <a:extLst>
              <a:ext uri="{FF2B5EF4-FFF2-40B4-BE49-F238E27FC236}">
                <a16:creationId xmlns:a16="http://schemas.microsoft.com/office/drawing/2014/main" id="{728F6744-EA36-4833-B532-C1EF75479C4F}"/>
              </a:ext>
            </a:extLst>
          </p:cNvPr>
          <p:cNvSpPr txBox="1"/>
          <p:nvPr userDrawn="1"/>
        </p:nvSpPr>
        <p:spPr>
          <a:xfrm>
            <a:off x="556527" y="1460102"/>
            <a:ext cx="6412587" cy="954107"/>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To promote, protect, and improve the health and safety of all Hoosiers. </a:t>
            </a:r>
          </a:p>
        </p:txBody>
      </p:sp>
      <p:sp>
        <p:nvSpPr>
          <p:cNvPr id="7" name="TextBox 6">
            <a:extLst>
              <a:ext uri="{FF2B5EF4-FFF2-40B4-BE49-F238E27FC236}">
                <a16:creationId xmlns:a16="http://schemas.microsoft.com/office/drawing/2014/main" id="{D06B0634-392F-423F-ADF6-85314232631E}"/>
              </a:ext>
            </a:extLst>
          </p:cNvPr>
          <p:cNvSpPr txBox="1"/>
          <p:nvPr userDrawn="1"/>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
        <p:nvSpPr>
          <p:cNvPr id="9" name="TextBox 8">
            <a:extLst>
              <a:ext uri="{FF2B5EF4-FFF2-40B4-BE49-F238E27FC236}">
                <a16:creationId xmlns:a16="http://schemas.microsoft.com/office/drawing/2014/main" id="{01C86A17-2E8A-4DFC-AD93-DA7C6051AFD4}"/>
              </a:ext>
            </a:extLst>
          </p:cNvPr>
          <p:cNvSpPr txBox="1"/>
          <p:nvPr userDrawn="1"/>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mn-lt"/>
                <a:cs typeface="Arial" panose="020B0604020202020204" pitchFamily="34" charset="0"/>
              </a:rPr>
              <a:t>Every Hoosier reaches optimal health regardless of where they live, learn, work, or play. </a:t>
            </a:r>
          </a:p>
        </p:txBody>
      </p:sp>
    </p:spTree>
    <p:extLst>
      <p:ext uri="{BB962C8B-B14F-4D97-AF65-F5344CB8AC3E}">
        <p14:creationId xmlns:p14="http://schemas.microsoft.com/office/powerpoint/2010/main" val="3738956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389181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C2-BFAE-4531-9D60-A1830B0387CE}"/>
              </a:ext>
            </a:extLst>
          </p:cNvPr>
          <p:cNvSpPr>
            <a:spLocks noGrp="1"/>
          </p:cNvSpPr>
          <p:nvPr>
            <p:ph type="title"/>
          </p:nvPr>
        </p:nvSpPr>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8C9F7736-2993-458C-8BE7-8800C5B87A8B}"/>
              </a:ext>
            </a:extLst>
          </p:cNvPr>
          <p:cNvSpPr>
            <a:spLocks noGrp="1"/>
          </p:cNvSpPr>
          <p:nvPr>
            <p:ph type="sldNum" sz="quarter" idx="10"/>
          </p:nvPr>
        </p:nvSpPr>
        <p:spPr/>
        <p:txBody>
          <a:bodyPr/>
          <a:lstStyle/>
          <a:p>
            <a:fld id="{5D96652D-A424-46EE-8E8A-BA494523C828}" type="slidenum">
              <a:rPr lang="en-US" smtClean="0"/>
              <a:pPr/>
              <a:t>‹#›</a:t>
            </a:fld>
            <a:endParaRPr lang="en-US" dirty="0">
              <a:solidFill>
                <a:schemeClr val="tx1"/>
              </a:solidFill>
            </a:endParaRPr>
          </a:p>
        </p:txBody>
      </p:sp>
      <p:sp>
        <p:nvSpPr>
          <p:cNvPr id="11" name="Content Placeholder 10">
            <a:extLst>
              <a:ext uri="{FF2B5EF4-FFF2-40B4-BE49-F238E27FC236}">
                <a16:creationId xmlns:a16="http://schemas.microsoft.com/office/drawing/2014/main" id="{ADBD12C9-87F1-4CDB-9717-0293BF37E98E}"/>
              </a:ext>
            </a:extLst>
          </p:cNvPr>
          <p:cNvSpPr>
            <a:spLocks noGrp="1"/>
          </p:cNvSpPr>
          <p:nvPr>
            <p:ph sz="quarter" idx="11"/>
          </p:nvPr>
        </p:nvSpPr>
        <p:spPr>
          <a:xfrm>
            <a:off x="593725" y="1276350"/>
            <a:ext cx="10426700" cy="4362450"/>
          </a:xfrm>
        </p:spPr>
        <p:txBody>
          <a:bodyPr/>
          <a:lstStyle>
            <a:lvl2pPr marL="347663" indent="-347663">
              <a:defRPr/>
            </a:lvl2pPr>
            <a:lvl3pPr marL="682625" indent="-334963">
              <a:buSzPct val="100000"/>
              <a:buFont typeface="Arial" panose="020B0604020202020204" pitchFamily="34" charset="0"/>
              <a:buChar char="•"/>
              <a:tabLst>
                <a:tab pos="628650" algn="l"/>
              </a:tabLst>
              <a:defRPr/>
            </a:lvl3pPr>
            <a:lvl4pPr marL="1030288" indent="-347663">
              <a:buFont typeface="Arial" panose="020B0604020202020204" pitchFamily="34" charset="0"/>
              <a:buChar char="•"/>
              <a:defRPr/>
            </a:lvl4pPr>
            <a:lvl5pPr marL="1377950" indent="-347663">
              <a:buSzPct val="100000"/>
              <a:buFont typeface="Arial" panose="020B0604020202020204" pitchFamily="34" charset="0"/>
              <a:buChar char="•"/>
              <a:defRPr/>
            </a:lvl5pPr>
            <a:lvl6pPr marL="1712913" indent="-334963">
              <a:buFont typeface="Arial" panose="020B0604020202020204" pitchFamily="34" charset="0"/>
              <a:buChar cha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0787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84681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3" name="Rectangle: Rounded Corners 2">
            <a:extLst>
              <a:ext uri="{FF2B5EF4-FFF2-40B4-BE49-F238E27FC236}">
                <a16:creationId xmlns:a16="http://schemas.microsoft.com/office/drawing/2014/main" id="{9F78A560-0079-4B81-868E-8C215301D1DF}"/>
              </a:ext>
            </a:extLst>
          </p:cNvPr>
          <p:cNvSpPr/>
          <p:nvPr userDrawn="1"/>
        </p:nvSpPr>
        <p:spPr>
          <a:xfrm>
            <a:off x="8886825" y="1162050"/>
            <a:ext cx="3933825" cy="4810125"/>
          </a:xfrm>
          <a:prstGeom prst="roundRect">
            <a:avLst/>
          </a:prstGeom>
          <a:solidFill>
            <a:srgbClr val="06A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262ADF6-AC36-4D9C-9A5F-341493B70F3F}"/>
              </a:ext>
            </a:extLst>
          </p:cNvPr>
          <p:cNvSpPr>
            <a:spLocks noGrp="1"/>
          </p:cNvSpPr>
          <p:nvPr>
            <p:ph sz="quarter" idx="13"/>
          </p:nvPr>
        </p:nvSpPr>
        <p:spPr>
          <a:xfrm>
            <a:off x="9290027" y="1660525"/>
            <a:ext cx="3933825" cy="4035425"/>
          </a:xfrm>
        </p:spPr>
        <p:txBody>
          <a:bodyPr/>
          <a:lstStyle>
            <a:lvl1pPr>
              <a:defRPr sz="3200" b="1">
                <a:solidFill>
                  <a:schemeClr val="bg1"/>
                </a:solidFill>
                <a:latin typeface="Raleway" pitchFamily="2" charset="0"/>
              </a:defRPr>
            </a:lvl1pPr>
          </a:lstStyle>
          <a:p>
            <a:pPr lvl="0"/>
            <a:endParaRPr lang="en-US" dirty="0"/>
          </a:p>
          <a:p>
            <a:pPr lvl="0"/>
            <a:endParaRPr lang="en-US" dirty="0"/>
          </a:p>
          <a:p>
            <a:pPr lvl="0"/>
            <a:r>
              <a:rPr lang="en-US" dirty="0"/>
              <a:t>Quote or </a:t>
            </a:r>
          </a:p>
          <a:p>
            <a:pPr lvl="0"/>
            <a:r>
              <a:rPr lang="en-US" dirty="0"/>
              <a:t>Callout</a:t>
            </a:r>
          </a:p>
        </p:txBody>
      </p:sp>
      <p:sp>
        <p:nvSpPr>
          <p:cNvPr id="9" name="Content Placeholder 8">
            <a:extLst>
              <a:ext uri="{FF2B5EF4-FFF2-40B4-BE49-F238E27FC236}">
                <a16:creationId xmlns:a16="http://schemas.microsoft.com/office/drawing/2014/main" id="{6B5769B7-AA44-4A5A-A32C-417796C7B3EC}"/>
              </a:ext>
            </a:extLst>
          </p:cNvPr>
          <p:cNvSpPr>
            <a:spLocks noGrp="1"/>
          </p:cNvSpPr>
          <p:nvPr>
            <p:ph sz="quarter" idx="14"/>
          </p:nvPr>
        </p:nvSpPr>
        <p:spPr>
          <a:xfrm>
            <a:off x="593725" y="1247775"/>
            <a:ext cx="7889875" cy="4600575"/>
          </a:xfrm>
        </p:spPr>
        <p:txBody>
          <a:bodyPr/>
          <a:lstStyle>
            <a:lvl2pPr>
              <a:defRPr/>
            </a:lvl2pPr>
            <a:lvl3pPr>
              <a:defRPr/>
            </a:lvl3pPr>
            <a:lvl4pPr>
              <a:defRPr/>
            </a:lvl4pPr>
            <a:lvl5pPr>
              <a:defRPr/>
            </a:lvl5pPr>
            <a:lvl6pPr>
              <a:defRPr/>
            </a:lvl6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06855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4" name="Content Placeholder 3">
            <a:extLst>
              <a:ext uri="{FF2B5EF4-FFF2-40B4-BE49-F238E27FC236}">
                <a16:creationId xmlns:a16="http://schemas.microsoft.com/office/drawing/2014/main" id="{CC4EE0CE-AB1B-4EDF-BE23-E40E7DDFE16D}"/>
              </a:ext>
            </a:extLst>
          </p:cNvPr>
          <p:cNvSpPr>
            <a:spLocks noGrp="1"/>
          </p:cNvSpPr>
          <p:nvPr>
            <p:ph sz="quarter" idx="13"/>
          </p:nvPr>
        </p:nvSpPr>
        <p:spPr>
          <a:xfrm>
            <a:off x="436880" y="1304925"/>
            <a:ext cx="5888038" cy="4552950"/>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976194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0A72-DB0F-4CFA-B951-B8407DCAF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65D10-4609-4687-A81D-82AC61CFD71B}"/>
              </a:ext>
            </a:extLst>
          </p:cNvPr>
          <p:cNvSpPr>
            <a:spLocks noGrp="1"/>
          </p:cNvSpPr>
          <p:nvPr>
            <p:ph sz="half" idx="1"/>
          </p:nvPr>
        </p:nvSpPr>
        <p:spPr>
          <a:xfrm>
            <a:off x="593502"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a:extLst>
              <a:ext uri="{FF2B5EF4-FFF2-40B4-BE49-F238E27FC236}">
                <a16:creationId xmlns:a16="http://schemas.microsoft.com/office/drawing/2014/main" id="{099BD67E-5DF4-4EE1-A503-F9F01C8A08AC}"/>
              </a:ext>
            </a:extLst>
          </p:cNvPr>
          <p:cNvSpPr>
            <a:spLocks noGrp="1"/>
          </p:cNvSpPr>
          <p:nvPr>
            <p:ph sz="half" idx="2"/>
          </p:nvPr>
        </p:nvSpPr>
        <p:spPr>
          <a:xfrm>
            <a:off x="6096000" y="1416050"/>
            <a:ext cx="5181600" cy="435133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C125AF05-8215-4033-90E7-E5A2F6542DCD}"/>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1382038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C99A-76F3-419C-95BF-4D0BEAE003F2}"/>
              </a:ext>
            </a:extLst>
          </p:cNvPr>
          <p:cNvSpPr>
            <a:spLocks noGrp="1"/>
          </p:cNvSpPr>
          <p:nvPr>
            <p:ph type="title"/>
          </p:nvPr>
        </p:nvSpPr>
        <p:spPr>
          <a:xfrm>
            <a:off x="620713" y="319089"/>
            <a:ext cx="10515600" cy="701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C2B9CA2-C138-4A69-953D-AEB55FED0ADF}"/>
              </a:ext>
            </a:extLst>
          </p:cNvPr>
          <p:cNvSpPr>
            <a:spLocks noGrp="1"/>
          </p:cNvSpPr>
          <p:nvPr>
            <p:ph type="body" idx="1" hasCustomPrompt="1"/>
          </p:nvPr>
        </p:nvSpPr>
        <p:spPr>
          <a:xfrm>
            <a:off x="620713"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4" name="Content Placeholder 3">
            <a:extLst>
              <a:ext uri="{FF2B5EF4-FFF2-40B4-BE49-F238E27FC236}">
                <a16:creationId xmlns:a16="http://schemas.microsoft.com/office/drawing/2014/main" id="{C544F04E-4F77-47B2-9803-8A5FF49C5D4B}"/>
              </a:ext>
            </a:extLst>
          </p:cNvPr>
          <p:cNvSpPr>
            <a:spLocks noGrp="1"/>
          </p:cNvSpPr>
          <p:nvPr>
            <p:ph sz="half" idx="2"/>
          </p:nvPr>
        </p:nvSpPr>
        <p:spPr>
          <a:xfrm>
            <a:off x="620713" y="2381250"/>
            <a:ext cx="5157787"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Text Placeholder 4">
            <a:extLst>
              <a:ext uri="{FF2B5EF4-FFF2-40B4-BE49-F238E27FC236}">
                <a16:creationId xmlns:a16="http://schemas.microsoft.com/office/drawing/2014/main" id="{6589F3E3-E7A4-4098-ACA2-0060E2FE57B2}"/>
              </a:ext>
            </a:extLst>
          </p:cNvPr>
          <p:cNvSpPr>
            <a:spLocks noGrp="1"/>
          </p:cNvSpPr>
          <p:nvPr>
            <p:ph type="body" sz="quarter" idx="3" hasCustomPrompt="1"/>
          </p:nvPr>
        </p:nvSpPr>
        <p:spPr>
          <a:xfrm>
            <a:off x="61722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6" name="Content Placeholder 5">
            <a:extLst>
              <a:ext uri="{FF2B5EF4-FFF2-40B4-BE49-F238E27FC236}">
                <a16:creationId xmlns:a16="http://schemas.microsoft.com/office/drawing/2014/main" id="{23482DF4-45DF-46D3-8BC2-96ED489B0217}"/>
              </a:ext>
            </a:extLst>
          </p:cNvPr>
          <p:cNvSpPr>
            <a:spLocks noGrp="1"/>
          </p:cNvSpPr>
          <p:nvPr>
            <p:ph sz="quarter" idx="4"/>
          </p:nvPr>
        </p:nvSpPr>
        <p:spPr>
          <a:xfrm>
            <a:off x="6172200" y="2378074"/>
            <a:ext cx="5183188" cy="3684588"/>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Slide Number Placeholder 8">
            <a:extLst>
              <a:ext uri="{FF2B5EF4-FFF2-40B4-BE49-F238E27FC236}">
                <a16:creationId xmlns:a16="http://schemas.microsoft.com/office/drawing/2014/main" id="{CDF8D17C-F40F-43B3-96DD-283049E68A35}"/>
              </a:ext>
            </a:extLst>
          </p:cNvPr>
          <p:cNvSpPr>
            <a:spLocks noGrp="1"/>
          </p:cNvSpPr>
          <p:nvPr>
            <p:ph type="sldNum" sz="quarter" idx="12"/>
          </p:nvPr>
        </p:nvSpPr>
        <p:spPr/>
        <p:txBody>
          <a:bodyPr/>
          <a:lstStyle/>
          <a:p>
            <a:fld id="{5D96652D-A424-46EE-8E8A-BA494523C828}" type="slidenum">
              <a:rPr lang="en-US" smtClean="0"/>
              <a:t>‹#›</a:t>
            </a:fld>
            <a:endParaRPr lang="en-US"/>
          </a:p>
        </p:txBody>
      </p:sp>
    </p:spTree>
    <p:extLst>
      <p:ext uri="{BB962C8B-B14F-4D97-AF65-F5344CB8AC3E}">
        <p14:creationId xmlns:p14="http://schemas.microsoft.com/office/powerpoint/2010/main" val="31970899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DDE4-A5B5-4A3E-9818-EF8917784692}"/>
              </a:ext>
            </a:extLst>
          </p:cNvPr>
          <p:cNvSpPr>
            <a:spLocks noGrp="1"/>
          </p:cNvSpPr>
          <p:nvPr>
            <p:ph type="title" hasCustomPrompt="1"/>
          </p:nvPr>
        </p:nvSpPr>
        <p:spPr>
          <a:xfrm>
            <a:off x="504123" y="434734"/>
            <a:ext cx="3932237" cy="552691"/>
          </a:xfrm>
        </p:spPr>
        <p:txBody>
          <a:bodyPr anchor="b"/>
          <a:lstStyle>
            <a:lvl1pPr>
              <a:defRPr sz="4400"/>
            </a:lvl1pPr>
          </a:lstStyle>
          <a:p>
            <a:r>
              <a:rPr lang="en-US" dirty="0"/>
              <a:t>Chart Title</a:t>
            </a:r>
          </a:p>
        </p:txBody>
      </p:sp>
      <p:sp>
        <p:nvSpPr>
          <p:cNvPr id="3" name="Content Placeholder 2">
            <a:extLst>
              <a:ext uri="{FF2B5EF4-FFF2-40B4-BE49-F238E27FC236}">
                <a16:creationId xmlns:a16="http://schemas.microsoft.com/office/drawing/2014/main" id="{7EEADCAD-0FBC-4558-A2B1-E90BD245989C}"/>
              </a:ext>
            </a:extLst>
          </p:cNvPr>
          <p:cNvSpPr>
            <a:spLocks noGrp="1"/>
          </p:cNvSpPr>
          <p:nvPr>
            <p:ph idx="1"/>
          </p:nvPr>
        </p:nvSpPr>
        <p:spPr>
          <a:xfrm>
            <a:off x="462647" y="1235075"/>
            <a:ext cx="5633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a:extLst>
              <a:ext uri="{FF2B5EF4-FFF2-40B4-BE49-F238E27FC236}">
                <a16:creationId xmlns:a16="http://schemas.microsoft.com/office/drawing/2014/main" id="{0EDC8CC1-67CF-444D-9DF5-4003EF5B4C7A}"/>
              </a:ext>
            </a:extLst>
          </p:cNvPr>
          <p:cNvSpPr>
            <a:spLocks noGrp="1"/>
          </p:cNvSpPr>
          <p:nvPr>
            <p:ph type="sldNum" sz="quarter" idx="12"/>
          </p:nvPr>
        </p:nvSpPr>
        <p:spPr/>
        <p:txBody>
          <a:bodyPr/>
          <a:lstStyle/>
          <a:p>
            <a:fld id="{5D96652D-A424-46EE-8E8A-BA494523C828}" type="slidenum">
              <a:rPr lang="en-US" smtClean="0"/>
              <a:t>‹#›</a:t>
            </a:fld>
            <a:endParaRPr lang="en-US"/>
          </a:p>
        </p:txBody>
      </p:sp>
      <p:sp>
        <p:nvSpPr>
          <p:cNvPr id="9" name="Chart Placeholder 8">
            <a:extLst>
              <a:ext uri="{FF2B5EF4-FFF2-40B4-BE49-F238E27FC236}">
                <a16:creationId xmlns:a16="http://schemas.microsoft.com/office/drawing/2014/main" id="{1A537B51-1246-442B-A5F2-5A64407093C1}"/>
              </a:ext>
            </a:extLst>
          </p:cNvPr>
          <p:cNvSpPr>
            <a:spLocks noGrp="1"/>
          </p:cNvSpPr>
          <p:nvPr>
            <p:ph type="chart" sz="quarter" idx="13"/>
          </p:nvPr>
        </p:nvSpPr>
        <p:spPr>
          <a:xfrm>
            <a:off x="6654800" y="1235075"/>
            <a:ext cx="5075238" cy="4873625"/>
          </a:xfrm>
        </p:spPr>
        <p:txBody>
          <a:bodyPr/>
          <a:lstStyle/>
          <a:p>
            <a:endParaRPr lang="en-US"/>
          </a:p>
        </p:txBody>
      </p:sp>
    </p:spTree>
    <p:extLst>
      <p:ext uri="{BB962C8B-B14F-4D97-AF65-F5344CB8AC3E}">
        <p14:creationId xmlns:p14="http://schemas.microsoft.com/office/powerpoint/2010/main" val="2850270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541D-C931-4F85-BCE4-34317E1CF44F}"/>
              </a:ext>
            </a:extLst>
          </p:cNvPr>
          <p:cNvSpPr>
            <a:spLocks noGrp="1"/>
          </p:cNvSpPr>
          <p:nvPr>
            <p:ph type="title" hasCustomPrompt="1"/>
          </p:nvPr>
        </p:nvSpPr>
        <p:spPr>
          <a:xfrm>
            <a:off x="839788" y="249539"/>
            <a:ext cx="3932237" cy="737886"/>
          </a:xfrm>
        </p:spPr>
        <p:txBody>
          <a:bodyPr anchor="b"/>
          <a:lstStyle>
            <a:lvl1pPr>
              <a:defRPr sz="4400"/>
            </a:lvl1pPr>
          </a:lstStyle>
          <a:p>
            <a:r>
              <a:rPr lang="en-US" dirty="0"/>
              <a:t>Chart Title</a:t>
            </a:r>
          </a:p>
        </p:txBody>
      </p:sp>
      <p:sp>
        <p:nvSpPr>
          <p:cNvPr id="7" name="Slide Number Placeholder 6">
            <a:extLst>
              <a:ext uri="{FF2B5EF4-FFF2-40B4-BE49-F238E27FC236}">
                <a16:creationId xmlns:a16="http://schemas.microsoft.com/office/drawing/2014/main" id="{E5A32E18-E933-4F74-B0B1-0C32599E4758}"/>
              </a:ext>
            </a:extLst>
          </p:cNvPr>
          <p:cNvSpPr>
            <a:spLocks noGrp="1"/>
          </p:cNvSpPr>
          <p:nvPr>
            <p:ph type="sldNum" sz="quarter" idx="12"/>
          </p:nvPr>
        </p:nvSpPr>
        <p:spPr>
          <a:xfrm>
            <a:off x="10872004" y="6093931"/>
            <a:ext cx="492080" cy="365125"/>
          </a:xfrm>
        </p:spPr>
        <p:txBody>
          <a:bodyPr/>
          <a:lstStyle/>
          <a:p>
            <a:fld id="{5D96652D-A424-46EE-8E8A-BA494523C828}" type="slidenum">
              <a:rPr lang="en-US" smtClean="0"/>
              <a:t>‹#›</a:t>
            </a:fld>
            <a:endParaRPr lang="en-US" dirty="0"/>
          </a:p>
        </p:txBody>
      </p:sp>
      <p:pic>
        <p:nvPicPr>
          <p:cNvPr id="9" name="Picture 8">
            <a:extLst>
              <a:ext uri="{FF2B5EF4-FFF2-40B4-BE49-F238E27FC236}">
                <a16:creationId xmlns:a16="http://schemas.microsoft.com/office/drawing/2014/main" id="{4091E60E-AAA8-43DB-9AC0-ECDF37AC91F5}"/>
              </a:ext>
            </a:extLst>
          </p:cNvPr>
          <p:cNvPicPr>
            <a:picLocks noChangeAspect="1"/>
          </p:cNvPicPr>
          <p:nvPr userDrawn="1"/>
        </p:nvPicPr>
        <p:blipFill>
          <a:blip r:embed="rId2"/>
          <a:stretch>
            <a:fillRect/>
          </a:stretch>
        </p:blipFill>
        <p:spPr>
          <a:xfrm>
            <a:off x="318859" y="5867784"/>
            <a:ext cx="1623999" cy="817420"/>
          </a:xfrm>
          <a:prstGeom prst="rect">
            <a:avLst/>
          </a:prstGeom>
        </p:spPr>
      </p:pic>
      <p:cxnSp>
        <p:nvCxnSpPr>
          <p:cNvPr id="11" name="Straight Connector 10">
            <a:extLst>
              <a:ext uri="{FF2B5EF4-FFF2-40B4-BE49-F238E27FC236}">
                <a16:creationId xmlns:a16="http://schemas.microsoft.com/office/drawing/2014/main" id="{B060C012-802B-4DA6-BDB1-6EB74BCF6FD2}"/>
              </a:ext>
            </a:extLst>
          </p:cNvPr>
          <p:cNvCxnSpPr/>
          <p:nvPr userDrawn="1"/>
        </p:nvCxnSpPr>
        <p:spPr>
          <a:xfrm>
            <a:off x="2146149" y="6276494"/>
            <a:ext cx="8368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8F7CE2-20FE-44C2-8BD3-E9E907009395}"/>
              </a:ext>
            </a:extLst>
          </p:cNvPr>
          <p:cNvCxnSpPr/>
          <p:nvPr userDrawn="1"/>
        </p:nvCxnSpPr>
        <p:spPr>
          <a:xfrm>
            <a:off x="-173620" y="1145894"/>
            <a:ext cx="870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3AEBF2-F9BA-406B-9728-37945F376EC6}"/>
              </a:ext>
            </a:extLst>
          </p:cNvPr>
          <p:cNvSpPr>
            <a:spLocks noGrp="1"/>
          </p:cNvSpPr>
          <p:nvPr>
            <p:ph type="body" sz="quarter" idx="13"/>
          </p:nvPr>
        </p:nvSpPr>
        <p:spPr>
          <a:xfrm>
            <a:off x="839788" y="1343024"/>
            <a:ext cx="3932237" cy="4366281"/>
          </a:xfrm>
        </p:spPr>
        <p:txBody>
          <a:bodyPr/>
          <a:lstStyle>
            <a:lvl2pPr>
              <a:defRPr/>
            </a:lvl2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7" name="Chart Placeholder 16">
            <a:extLst>
              <a:ext uri="{FF2B5EF4-FFF2-40B4-BE49-F238E27FC236}">
                <a16:creationId xmlns:a16="http://schemas.microsoft.com/office/drawing/2014/main" id="{BF26CF76-952E-4B11-8063-A104942E6238}"/>
              </a:ext>
            </a:extLst>
          </p:cNvPr>
          <p:cNvSpPr>
            <a:spLocks noGrp="1"/>
          </p:cNvSpPr>
          <p:nvPr>
            <p:ph type="chart" sz="quarter" idx="14"/>
          </p:nvPr>
        </p:nvSpPr>
        <p:spPr>
          <a:xfrm>
            <a:off x="5764213" y="1343025"/>
            <a:ext cx="4548187" cy="4365625"/>
          </a:xfrm>
        </p:spPr>
        <p:txBody>
          <a:bodyPr/>
          <a:lstStyle/>
          <a:p>
            <a:endParaRPr lang="en-US"/>
          </a:p>
        </p:txBody>
      </p:sp>
    </p:spTree>
    <p:extLst>
      <p:ext uri="{BB962C8B-B14F-4D97-AF65-F5344CB8AC3E}">
        <p14:creationId xmlns:p14="http://schemas.microsoft.com/office/powerpoint/2010/main" val="4226076130"/>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3421944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450481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592673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17625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17479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1113054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3016115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206770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Tree>
    <p:extLst>
      <p:ext uri="{BB962C8B-B14F-4D97-AF65-F5344CB8AC3E}">
        <p14:creationId xmlns:p14="http://schemas.microsoft.com/office/powerpoint/2010/main" val="12228646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158265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17389187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191228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2315161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814155"/>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1189138"/>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
        <p:nvSpPr>
          <p:cNvPr id="7" name="Text Placeholder 2">
            <a:extLst>
              <a:ext uri="{FF2B5EF4-FFF2-40B4-BE49-F238E27FC236}">
                <a16:creationId xmlns:a16="http://schemas.microsoft.com/office/drawing/2014/main" id="{ACDACEB2-BE74-48A9-87B2-A9E3C26F6980}"/>
              </a:ext>
            </a:extLst>
          </p:cNvPr>
          <p:cNvSpPr>
            <a:spLocks noGrp="1"/>
          </p:cNvSpPr>
          <p:nvPr>
            <p:ph type="body" sz="quarter" idx="11" hasCustomPrompt="1"/>
          </p:nvPr>
        </p:nvSpPr>
        <p:spPr>
          <a:xfrm>
            <a:off x="5430279" y="2875547"/>
            <a:ext cx="6432297" cy="1481669"/>
          </a:xfrm>
        </p:spPr>
        <p:txBody>
          <a:bodyPr>
            <a:normAutofit/>
          </a:bodyPr>
          <a:lstStyle>
            <a:lvl1pPr>
              <a:defRPr sz="2800">
                <a:solidFill>
                  <a:schemeClr val="bg1"/>
                </a:solidFill>
              </a:defRPr>
            </a:lvl1pPr>
          </a:lstStyle>
          <a:p>
            <a:r>
              <a:rPr lang="en-US" b="1" dirty="0">
                <a:latin typeface="Raleway" pitchFamily="2" charset="0"/>
              </a:rPr>
              <a:t>PRESENTER NAME</a:t>
            </a:r>
            <a:br>
              <a:rPr lang="en-US" b="1" dirty="0">
                <a:latin typeface="Raleway" pitchFamily="2" charset="0"/>
              </a:rPr>
            </a:br>
            <a:r>
              <a:rPr lang="en-US" dirty="0">
                <a:latin typeface="Raleway" pitchFamily="2" charset="0"/>
              </a:rPr>
              <a:t>PRESENTER TITLE</a:t>
            </a:r>
          </a:p>
        </p:txBody>
      </p:sp>
    </p:spTree>
    <p:extLst>
      <p:ext uri="{BB962C8B-B14F-4D97-AF65-F5344CB8AC3E}">
        <p14:creationId xmlns:p14="http://schemas.microsoft.com/office/powerpoint/2010/main" val="8969596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231304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0468102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0426940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4223925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6197332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32843176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547022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vl5pPr>
              <a:lnSpc>
                <a:spcPct val="100000"/>
              </a:lnSpc>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vl5pPr>
              <a:lnSpc>
                <a:spcPct val="100000"/>
              </a:lnSpc>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Tree>
    <p:extLst>
      <p:ext uri="{BB962C8B-B14F-4D97-AF65-F5344CB8AC3E}">
        <p14:creationId xmlns:p14="http://schemas.microsoft.com/office/powerpoint/2010/main" val="32166605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0334232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18790707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a:lnSpc>
                <a:spcPct val="100000"/>
              </a:lnSpc>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tx1"/>
                </a:solidFill>
                <a:latin typeface="Segoe UI" panose="020B0502040204020203" pitchFamily="34" charset="0"/>
                <a:cs typeface="Segoe UI" panose="020B0502040204020203" pitchFamily="34" charset="0"/>
              </a:defRPr>
            </a:lvl3pPr>
            <a:lvl4pPr>
              <a:lnSpc>
                <a:spcPct val="100000"/>
              </a:lnSpc>
              <a:defRPr>
                <a:solidFill>
                  <a:schemeClr val="tx1"/>
                </a:solidFill>
                <a:latin typeface="Segoe UI" panose="020B0502040204020203" pitchFamily="34" charset="0"/>
                <a:cs typeface="Segoe UI" panose="020B0502040204020203" pitchFamily="34" charset="0"/>
              </a:defRPr>
            </a:lvl4pPr>
            <a:lvl5pPr>
              <a:lnSpc>
                <a:spcPct val="100000"/>
              </a:lnSpc>
              <a:defRPr>
                <a:solidFill>
                  <a:schemeClr val="tx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2133217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90149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State Trauma Care Committee, 10 am EST</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Indiana Trauma Network, 12:30 pm EST</a:t>
            </a:r>
          </a:p>
        </p:txBody>
      </p:sp>
    </p:spTree>
    <p:extLst>
      <p:ext uri="{BB962C8B-B14F-4D97-AF65-F5344CB8AC3E}">
        <p14:creationId xmlns:p14="http://schemas.microsoft.com/office/powerpoint/2010/main" val="22251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93402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7.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42.xml"/><Relationship Id="rId7"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8.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5"/>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761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50" r:id="rId4"/>
    <p:sldLayoutId id="2147483660" r:id="rId5"/>
    <p:sldLayoutId id="2147483661" r:id="rId6"/>
    <p:sldLayoutId id="2147483652" r:id="rId7"/>
    <p:sldLayoutId id="2147483662" r:id="rId8"/>
    <p:sldLayoutId id="2147483654" r:id="rId9"/>
    <p:sldLayoutId id="2147483663" r:id="rId10"/>
    <p:sldLayoutId id="2147483665" r:id="rId11"/>
    <p:sldLayoutId id="2147483666" r:id="rId12"/>
    <p:sldLayoutId id="2147483750" r:id="rId13"/>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763656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538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298267917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201" y="228600"/>
            <a:ext cx="1865569" cy="609600"/>
          </a:xfrm>
          <a:prstGeom prst="rect">
            <a:avLst/>
          </a:prstGeom>
        </p:spPr>
      </p:pic>
    </p:spTree>
    <p:extLst>
      <p:ext uri="{BB962C8B-B14F-4D97-AF65-F5344CB8AC3E}">
        <p14:creationId xmlns:p14="http://schemas.microsoft.com/office/powerpoint/2010/main" val="41970924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7" r:id="rId5"/>
    <p:sldLayoutId id="214748373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DA841-D908-4014-B8B8-071AD53F903E}"/>
              </a:ext>
            </a:extLst>
          </p:cNvPr>
          <p:cNvSpPr>
            <a:spLocks noGrp="1"/>
          </p:cNvSpPr>
          <p:nvPr>
            <p:ph type="title"/>
          </p:nvPr>
        </p:nvSpPr>
        <p:spPr>
          <a:xfrm>
            <a:off x="593502" y="190257"/>
            <a:ext cx="10515600" cy="7682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CD6A1B-B4B4-43A4-843B-763544B0017B}"/>
              </a:ext>
            </a:extLst>
          </p:cNvPr>
          <p:cNvSpPr>
            <a:spLocks noGrp="1"/>
          </p:cNvSpPr>
          <p:nvPr>
            <p:ph type="body" idx="1"/>
          </p:nvPr>
        </p:nvSpPr>
        <p:spPr>
          <a:xfrm>
            <a:off x="593502" y="1481742"/>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List</a:t>
            </a:r>
          </a:p>
          <a:p>
            <a:pPr lvl="1"/>
            <a:r>
              <a:rPr lang="en-US" dirty="0"/>
              <a:t>First</a:t>
            </a:r>
          </a:p>
          <a:p>
            <a:pPr lvl="2"/>
            <a:r>
              <a:rPr lang="en-US" dirty="0"/>
              <a:t>Second</a:t>
            </a:r>
          </a:p>
          <a:p>
            <a:pPr lvl="3"/>
            <a:r>
              <a:rPr lang="en-US" dirty="0"/>
              <a:t>Third</a:t>
            </a:r>
          </a:p>
          <a:p>
            <a:pPr lvl="4"/>
            <a:r>
              <a:rPr lang="en-US" dirty="0"/>
              <a:t>Fourth</a:t>
            </a:r>
          </a:p>
          <a:p>
            <a:pPr lvl="5"/>
            <a:r>
              <a:rPr lang="en-US" dirty="0"/>
              <a:t>Fifth</a:t>
            </a:r>
          </a:p>
          <a:p>
            <a:pPr lvl="6"/>
            <a:r>
              <a:rPr lang="en-US" dirty="0"/>
              <a:t>Sixth</a:t>
            </a:r>
          </a:p>
        </p:txBody>
      </p:sp>
      <p:sp>
        <p:nvSpPr>
          <p:cNvPr id="6" name="Slide Number Placeholder 5">
            <a:extLst>
              <a:ext uri="{FF2B5EF4-FFF2-40B4-BE49-F238E27FC236}">
                <a16:creationId xmlns:a16="http://schemas.microsoft.com/office/drawing/2014/main" id="{79185096-9355-44D7-AA94-FD233AAD4B75}"/>
              </a:ext>
            </a:extLst>
          </p:cNvPr>
          <p:cNvSpPr>
            <a:spLocks noGrp="1"/>
          </p:cNvSpPr>
          <p:nvPr>
            <p:ph type="sldNum" sz="quarter" idx="4"/>
          </p:nvPr>
        </p:nvSpPr>
        <p:spPr>
          <a:xfrm>
            <a:off x="11010900" y="6173786"/>
            <a:ext cx="492080" cy="365125"/>
          </a:xfrm>
          <a:prstGeom prst="rect">
            <a:avLst/>
          </a:prstGeom>
        </p:spPr>
        <p:txBody>
          <a:bodyPr vert="horz" lIns="91440" tIns="45720" rIns="91440" bIns="45720" rtlCol="0" anchor="ctr"/>
          <a:lstStyle>
            <a:lvl1pPr algn="r">
              <a:defRPr sz="1800">
                <a:solidFill>
                  <a:schemeClr val="tx1"/>
                </a:solidFill>
              </a:defRPr>
            </a:lvl1pPr>
          </a:lstStyle>
          <a:p>
            <a:fld id="{5D96652D-A424-46EE-8E8A-BA494523C828}" type="slidenum">
              <a:rPr lang="en-US" smtClean="0"/>
              <a:pPr/>
              <a:t>‹#›</a:t>
            </a:fld>
            <a:endParaRPr lang="en-US" dirty="0">
              <a:solidFill>
                <a:schemeClr val="tx1"/>
              </a:solidFill>
            </a:endParaRPr>
          </a:p>
        </p:txBody>
      </p:sp>
      <p:cxnSp>
        <p:nvCxnSpPr>
          <p:cNvPr id="8" name="Straight Connector 7">
            <a:extLst>
              <a:ext uri="{FF2B5EF4-FFF2-40B4-BE49-F238E27FC236}">
                <a16:creationId xmlns:a16="http://schemas.microsoft.com/office/drawing/2014/main" id="{E8D0FD8C-CF58-4261-8DA2-8658445BAF45}"/>
              </a:ext>
            </a:extLst>
          </p:cNvPr>
          <p:cNvCxnSpPr/>
          <p:nvPr userDrawn="1"/>
        </p:nvCxnSpPr>
        <p:spPr>
          <a:xfrm>
            <a:off x="-167425" y="1133341"/>
            <a:ext cx="7907628" cy="0"/>
          </a:xfrm>
          <a:prstGeom prst="line">
            <a:avLst/>
          </a:prstGeom>
          <a:ln w="38100">
            <a:solidFill>
              <a:srgbClr val="F7C32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3291CB8-689A-4972-9ADA-ED52E1EE06A1}"/>
              </a:ext>
            </a:extLst>
          </p:cNvPr>
          <p:cNvPicPr>
            <a:picLocks noChangeAspect="1"/>
          </p:cNvPicPr>
          <p:nvPr userDrawn="1"/>
        </p:nvPicPr>
        <p:blipFill>
          <a:blip r:embed="rId12"/>
          <a:stretch>
            <a:fillRect/>
          </a:stretch>
        </p:blipFill>
        <p:spPr>
          <a:xfrm>
            <a:off x="170433" y="5947639"/>
            <a:ext cx="1623999" cy="817420"/>
          </a:xfrm>
          <a:prstGeom prst="rect">
            <a:avLst/>
          </a:prstGeom>
        </p:spPr>
      </p:pic>
      <p:cxnSp>
        <p:nvCxnSpPr>
          <p:cNvPr id="12" name="Straight Connector 11">
            <a:extLst>
              <a:ext uri="{FF2B5EF4-FFF2-40B4-BE49-F238E27FC236}">
                <a16:creationId xmlns:a16="http://schemas.microsoft.com/office/drawing/2014/main" id="{24C71BFE-7ACD-46B8-BDF1-F092B7ACEEA8}"/>
              </a:ext>
            </a:extLst>
          </p:cNvPr>
          <p:cNvCxnSpPr/>
          <p:nvPr userDrawn="1"/>
        </p:nvCxnSpPr>
        <p:spPr>
          <a:xfrm>
            <a:off x="2060620" y="6356349"/>
            <a:ext cx="88477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2503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347663" indent="-3476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2625" indent="-334963" algn="l" defTabSz="914400" rtl="0" eaLnBrk="1" latinLnBrk="0" hangingPunct="1">
        <a:lnSpc>
          <a:spcPct val="90000"/>
        </a:lnSpc>
        <a:spcBef>
          <a:spcPts val="500"/>
        </a:spcBef>
        <a:buSzPct val="70000"/>
        <a:buFont typeface="Courier New" panose="02070309020205020404" pitchFamily="49" charset="0"/>
        <a:buChar char="o"/>
        <a:defRPr sz="2200" kern="1200">
          <a:solidFill>
            <a:schemeClr val="tx1"/>
          </a:solidFill>
          <a:latin typeface="+mn-lt"/>
          <a:ea typeface="+mn-ea"/>
          <a:cs typeface="+mn-cs"/>
        </a:defRPr>
      </a:lvl3pPr>
      <a:lvl4pPr marL="1030288" indent="-3476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377950" indent="-347663" algn="l" defTabSz="914400" rtl="0" eaLnBrk="1" latinLnBrk="0" hangingPunct="1">
        <a:lnSpc>
          <a:spcPct val="90000"/>
        </a:lnSpc>
        <a:spcBef>
          <a:spcPts val="500"/>
        </a:spcBef>
        <a:buSzPct val="70000"/>
        <a:buFont typeface="Courier New" panose="02070309020205020404" pitchFamily="49" charset="0"/>
        <a:buChar char="o"/>
        <a:defRPr sz="1800" kern="1200">
          <a:solidFill>
            <a:schemeClr val="tx1"/>
          </a:solidFill>
          <a:latin typeface="+mn-lt"/>
          <a:ea typeface="+mn-ea"/>
          <a:cs typeface="+mn-cs"/>
        </a:defRPr>
      </a:lvl5pPr>
      <a:lvl6pPr marL="1712913" indent="-3349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060575" indent="-347663" algn="l" defTabSz="914400" rtl="0" eaLnBrk="1" latinLnBrk="0" hangingPunct="1">
        <a:lnSpc>
          <a:spcPct val="90000"/>
        </a:lnSpc>
        <a:spcBef>
          <a:spcPts val="500"/>
        </a:spcBef>
        <a:buSzPct val="70000"/>
        <a:buFont typeface="Courier New" panose="02070309020205020404" pitchFamily="49" charset="0"/>
        <a:buChar char="o"/>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4"/>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01946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4"/>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51447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baseline="0">
          <a:solidFill>
            <a:schemeClr val="tx1"/>
          </a:solidFill>
          <a:latin typeface="Segoe UI" panose="020B0502040204020203" pitchFamily="34" charset="0"/>
          <a:ea typeface="+mn-ea"/>
          <a:cs typeface="Segoe UI" panose="020B0502040204020203" pitchFamily="34" charset="0"/>
        </a:defRPr>
      </a:lvl1pPr>
      <a:lvl2pPr marL="230188" indent="-222250" algn="l" defTabSz="914400" rtl="0" eaLnBrk="1" latinLnBrk="0" hangingPunct="1">
        <a:lnSpc>
          <a:spcPct val="100000"/>
        </a:lnSpc>
        <a:spcBef>
          <a:spcPts val="500"/>
        </a:spcBef>
        <a:buFont typeface="Arial" panose="020B0604020202020204" pitchFamily="34" charset="0"/>
        <a:buChar char="•"/>
        <a:tabLst/>
        <a:defRPr sz="1800" kern="1200" baseline="0">
          <a:solidFill>
            <a:schemeClr val="tx1"/>
          </a:solidFill>
          <a:latin typeface="Segoe UI" panose="020B0502040204020203" pitchFamily="34" charset="0"/>
          <a:ea typeface="+mn-ea"/>
          <a:cs typeface="Segoe UI" panose="020B0502040204020203" pitchFamily="34" charset="0"/>
        </a:defRPr>
      </a:lvl2pPr>
      <a:lvl3pPr marL="630238" indent="-223838" algn="l" defTabSz="914400" rtl="0" eaLnBrk="1" latinLnBrk="0" hangingPunct="1">
        <a:lnSpc>
          <a:spcPct val="100000"/>
        </a:lnSpc>
        <a:spcBef>
          <a:spcPts val="500"/>
        </a:spcBef>
        <a:buSzPct val="120000"/>
        <a:buFont typeface="System Font Regular"/>
        <a:buChar char="◦"/>
        <a:tabLst/>
        <a:defRPr sz="1600" kern="1200" baseline="0">
          <a:solidFill>
            <a:schemeClr val="tx1"/>
          </a:solidFill>
          <a:latin typeface="Segoe UI" panose="020B0502040204020203" pitchFamily="34" charset="0"/>
          <a:ea typeface="+mn-ea"/>
          <a:cs typeface="Segoe UI" panose="020B0502040204020203" pitchFamily="34" charset="0"/>
        </a:defRPr>
      </a:lvl3pPr>
      <a:lvl4pPr marL="917575" indent="-231775" algn="l" defTabSz="914400" rtl="0" eaLnBrk="1" latinLnBrk="0" hangingPunct="1">
        <a:lnSpc>
          <a:spcPct val="100000"/>
        </a:lnSpc>
        <a:spcBef>
          <a:spcPts val="500"/>
        </a:spcBef>
        <a:buFont typeface="Wingdings" pitchFamily="2" charset="2"/>
        <a:buChar char="§"/>
        <a:tabLst/>
        <a:defRPr sz="1200" kern="1200" baseline="0">
          <a:solidFill>
            <a:schemeClr val="tx1"/>
          </a:solidFill>
          <a:latin typeface="Segoe UI" panose="020B0502040204020203" pitchFamily="34" charset="0"/>
          <a:ea typeface="+mn-ea"/>
          <a:cs typeface="Segoe UI" panose="020B0502040204020203" pitchFamily="34" charset="0"/>
        </a:defRPr>
      </a:lvl4pPr>
      <a:lvl5pPr marL="1193800" indent="-228600" algn="l" defTabSz="914400" rtl="0" eaLnBrk="1" latinLnBrk="0" hangingPunct="1">
        <a:lnSpc>
          <a:spcPct val="100000"/>
        </a:lnSpc>
        <a:spcBef>
          <a:spcPts val="500"/>
        </a:spcBef>
        <a:buFont typeface="Arial" panose="020B0604020202020204" pitchFamily="34" charset="0"/>
        <a:buChar char="•"/>
        <a:tabLst/>
        <a:defRPr sz="1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package" Target="../embeddings/Microsoft_Excel_Worksheet1.xlsx"/><Relationship Id="rId7" Type="http://schemas.openxmlformats.org/officeDocument/2006/relationships/package" Target="../embeddings/Microsoft_Excel_Worksheet3.xlsx"/><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package" Target="../embeddings/Microsoft_Excel_Worksheet2.xlsx"/><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Excel_Worksheet7.xlsx"/><Relationship Id="rId3" Type="http://schemas.openxmlformats.org/officeDocument/2006/relationships/image" Target="../media/image14.emf"/><Relationship Id="rId7" Type="http://schemas.openxmlformats.org/officeDocument/2006/relationships/image" Target="../media/image16.emf"/><Relationship Id="rId2" Type="http://schemas.openxmlformats.org/officeDocument/2006/relationships/package" Target="../embeddings/Microsoft_Excel_Worksheet4.xlsx"/><Relationship Id="rId1" Type="http://schemas.openxmlformats.org/officeDocument/2006/relationships/slideLayout" Target="../slideLayouts/slideLayout7.xml"/><Relationship Id="rId6" Type="http://schemas.openxmlformats.org/officeDocument/2006/relationships/package" Target="../embeddings/Microsoft_Excel_Worksheet6.xlsx"/><Relationship Id="rId5" Type="http://schemas.openxmlformats.org/officeDocument/2006/relationships/image" Target="../media/image15.emf"/><Relationship Id="rId4" Type="http://schemas.openxmlformats.org/officeDocument/2006/relationships/package" Target="../embeddings/Microsoft_Excel_Worksheet5.xlsx"/><Relationship Id="rId9"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p:txBody>
          <a:bodyPr/>
          <a:lstStyle/>
          <a:p>
            <a:r>
              <a:rPr lang="en-US" dirty="0"/>
              <a:t>02/17/2023</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1314597"/>
            <a:ext cx="6141961" cy="3083921"/>
          </a:xfrm>
        </p:spPr>
        <p:txBody>
          <a:bodyPr/>
          <a:lstStyle/>
          <a:p>
            <a:r>
              <a:rPr lang="en-US" dirty="0"/>
              <a:t>Injury prevention advisory council (IPAC) &amp; Indiana violent death reporting system (INVDRS) Meeting</a:t>
            </a:r>
          </a:p>
        </p:txBody>
      </p:sp>
    </p:spTree>
    <p:extLst>
      <p:ext uri="{BB962C8B-B14F-4D97-AF65-F5344CB8AC3E}">
        <p14:creationId xmlns:p14="http://schemas.microsoft.com/office/powerpoint/2010/main" val="105257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E1A0-0B00-1DF8-3225-21A03B1B585E}"/>
              </a:ext>
            </a:extLst>
          </p:cNvPr>
          <p:cNvSpPr>
            <a:spLocks noGrp="1"/>
          </p:cNvSpPr>
          <p:nvPr>
            <p:ph type="title"/>
          </p:nvPr>
        </p:nvSpPr>
        <p:spPr/>
        <p:txBody>
          <a:bodyPr/>
          <a:lstStyle/>
          <a:p>
            <a:r>
              <a:rPr lang="en-US" dirty="0"/>
              <a:t>Coroner and Law Enforcement Reports</a:t>
            </a:r>
          </a:p>
        </p:txBody>
      </p:sp>
      <p:sp>
        <p:nvSpPr>
          <p:cNvPr id="3" name="Content Placeholder 2">
            <a:extLst>
              <a:ext uri="{FF2B5EF4-FFF2-40B4-BE49-F238E27FC236}">
                <a16:creationId xmlns:a16="http://schemas.microsoft.com/office/drawing/2014/main" id="{D2C1C6EA-E249-71F2-DA7E-3E4A42B693DA}"/>
              </a:ext>
            </a:extLst>
          </p:cNvPr>
          <p:cNvSpPr>
            <a:spLocks noGrp="1"/>
          </p:cNvSpPr>
          <p:nvPr>
            <p:ph sz="half" idx="1"/>
          </p:nvPr>
        </p:nvSpPr>
        <p:spPr/>
        <p:txBody>
          <a:bodyPr/>
          <a:lstStyle/>
          <a:p>
            <a:r>
              <a:rPr lang="en-US" dirty="0"/>
              <a:t>Intimate Partner Problem Definition:</a:t>
            </a:r>
          </a:p>
          <a:p>
            <a:r>
              <a:rPr lang="en-US" sz="1600" dirty="0"/>
              <a:t>Problems with a current or former intimate partner appear to have contributed to the suicide or undetermined death. Code as “Yes” if at the time of the incident the victim was experiencing problems with a current or former intimate partner, such as a divorce, break-up, argument, jealousy, conflict, or discord, and this appears to have contributed to the death.</a:t>
            </a:r>
          </a:p>
          <a:p>
            <a:endParaRPr lang="en-US" sz="1600" dirty="0"/>
          </a:p>
          <a:p>
            <a:r>
              <a:rPr lang="en-US" sz="1600" dirty="0"/>
              <a:t>2016-2021 coroner cases: 801</a:t>
            </a:r>
          </a:p>
          <a:p>
            <a:r>
              <a:rPr lang="en-US" sz="1600" dirty="0"/>
              <a:t>2016-2021 law enforcement cases: 755</a:t>
            </a:r>
          </a:p>
        </p:txBody>
      </p:sp>
      <p:sp>
        <p:nvSpPr>
          <p:cNvPr id="4" name="Content Placeholder 3">
            <a:extLst>
              <a:ext uri="{FF2B5EF4-FFF2-40B4-BE49-F238E27FC236}">
                <a16:creationId xmlns:a16="http://schemas.microsoft.com/office/drawing/2014/main" id="{20D5C869-DCDB-A25C-1BAE-1EEEAF5B8F3D}"/>
              </a:ext>
            </a:extLst>
          </p:cNvPr>
          <p:cNvSpPr>
            <a:spLocks noGrp="1"/>
          </p:cNvSpPr>
          <p:nvPr>
            <p:ph sz="half" idx="2"/>
          </p:nvPr>
        </p:nvSpPr>
        <p:spPr/>
        <p:txBody>
          <a:bodyPr/>
          <a:lstStyle/>
          <a:p>
            <a:r>
              <a:rPr lang="en-US" dirty="0"/>
              <a:t>Intimate Partner Violence Definition:</a:t>
            </a:r>
          </a:p>
          <a:p>
            <a:r>
              <a:rPr lang="en-US" sz="1600" dirty="0"/>
              <a:t>This variable identifies cases in which the homicide or legal intervention is related to immediate or ongoing conflict or violence between current or former intimate partners. This includes all deaths where a victim is killed by their current or former intimate partner.</a:t>
            </a:r>
          </a:p>
          <a:p>
            <a:endParaRPr lang="en-US" sz="1600" dirty="0"/>
          </a:p>
          <a:p>
            <a:endParaRPr lang="en-US" sz="1600" dirty="0"/>
          </a:p>
          <a:p>
            <a:r>
              <a:rPr lang="en-US" sz="1600" dirty="0"/>
              <a:t>2016-2021 coroner cases: 162</a:t>
            </a:r>
          </a:p>
          <a:p>
            <a:r>
              <a:rPr lang="en-US" sz="1600" dirty="0"/>
              <a:t>2016-2021 law enforcement cases: 157</a:t>
            </a:r>
          </a:p>
          <a:p>
            <a:endParaRPr lang="en-US" sz="1600" dirty="0"/>
          </a:p>
        </p:txBody>
      </p:sp>
      <p:sp>
        <p:nvSpPr>
          <p:cNvPr id="5" name="Slide Number Placeholder 4">
            <a:extLst>
              <a:ext uri="{FF2B5EF4-FFF2-40B4-BE49-F238E27FC236}">
                <a16:creationId xmlns:a16="http://schemas.microsoft.com/office/drawing/2014/main" id="{1325488A-CFCF-49E7-7026-FC427C03199E}"/>
              </a:ext>
            </a:extLst>
          </p:cNvPr>
          <p:cNvSpPr>
            <a:spLocks noGrp="1"/>
          </p:cNvSpPr>
          <p:nvPr>
            <p:ph type="sldNum" sz="quarter" idx="12"/>
          </p:nvPr>
        </p:nvSpPr>
        <p:spPr/>
        <p:txBody>
          <a:bodyPr/>
          <a:lstStyle/>
          <a:p>
            <a:fld id="{2C1798A1-548B-2F4F-A949-0B360C421755}" type="slidenum">
              <a:rPr lang="en-US" smtClean="0"/>
              <a:t>10</a:t>
            </a:fld>
            <a:endParaRPr lang="en-US"/>
          </a:p>
        </p:txBody>
      </p:sp>
    </p:spTree>
    <p:extLst>
      <p:ext uri="{BB962C8B-B14F-4D97-AF65-F5344CB8AC3E}">
        <p14:creationId xmlns:p14="http://schemas.microsoft.com/office/powerpoint/2010/main" val="3285550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E63D-0D81-8946-BCFD-0CA828D970F3}"/>
              </a:ext>
            </a:extLst>
          </p:cNvPr>
          <p:cNvSpPr>
            <a:spLocks noGrp="1"/>
          </p:cNvSpPr>
          <p:nvPr>
            <p:ph type="title"/>
          </p:nvPr>
        </p:nvSpPr>
        <p:spPr/>
        <p:txBody>
          <a:bodyPr/>
          <a:lstStyle/>
          <a:p>
            <a:r>
              <a:rPr lang="en-US" dirty="0"/>
              <a:t>Intimate Partner Problem in Young Adults</a:t>
            </a:r>
          </a:p>
        </p:txBody>
      </p:sp>
      <p:sp>
        <p:nvSpPr>
          <p:cNvPr id="3" name="Content Placeholder 2">
            <a:extLst>
              <a:ext uri="{FF2B5EF4-FFF2-40B4-BE49-F238E27FC236}">
                <a16:creationId xmlns:a16="http://schemas.microsoft.com/office/drawing/2014/main" id="{923985CE-5B0E-FA75-87F8-0E5D825DDFBD}"/>
              </a:ext>
            </a:extLst>
          </p:cNvPr>
          <p:cNvSpPr>
            <a:spLocks noGrp="1"/>
          </p:cNvSpPr>
          <p:nvPr>
            <p:ph sz="half" idx="1"/>
          </p:nvPr>
        </p:nvSpPr>
        <p:spPr/>
        <p:txBody>
          <a:bodyPr/>
          <a:lstStyle/>
          <a:p>
            <a:r>
              <a:rPr lang="en-US" dirty="0"/>
              <a:t>Coroner Reports, 2016-2021</a:t>
            </a:r>
          </a:p>
          <a:p>
            <a:endParaRPr lang="en-US" dirty="0"/>
          </a:p>
        </p:txBody>
      </p:sp>
      <p:sp>
        <p:nvSpPr>
          <p:cNvPr id="4" name="Content Placeholder 3">
            <a:extLst>
              <a:ext uri="{FF2B5EF4-FFF2-40B4-BE49-F238E27FC236}">
                <a16:creationId xmlns:a16="http://schemas.microsoft.com/office/drawing/2014/main" id="{824BA860-AE74-D977-08E0-9139FE94773E}"/>
              </a:ext>
            </a:extLst>
          </p:cNvPr>
          <p:cNvSpPr>
            <a:spLocks noGrp="1"/>
          </p:cNvSpPr>
          <p:nvPr>
            <p:ph sz="half" idx="2"/>
          </p:nvPr>
        </p:nvSpPr>
        <p:spPr/>
        <p:txBody>
          <a:bodyPr/>
          <a:lstStyle/>
          <a:p>
            <a:r>
              <a:rPr lang="en-US" dirty="0"/>
              <a:t>Law Enforcement Reports, 2016-2021</a:t>
            </a:r>
          </a:p>
        </p:txBody>
      </p:sp>
      <p:sp>
        <p:nvSpPr>
          <p:cNvPr id="5" name="Slide Number Placeholder 4">
            <a:extLst>
              <a:ext uri="{FF2B5EF4-FFF2-40B4-BE49-F238E27FC236}">
                <a16:creationId xmlns:a16="http://schemas.microsoft.com/office/drawing/2014/main" id="{FD0BC5BB-EF2B-4CD2-FBDB-17DC29B3E3A7}"/>
              </a:ext>
            </a:extLst>
          </p:cNvPr>
          <p:cNvSpPr>
            <a:spLocks noGrp="1"/>
          </p:cNvSpPr>
          <p:nvPr>
            <p:ph type="sldNum" sz="quarter" idx="12"/>
          </p:nvPr>
        </p:nvSpPr>
        <p:spPr/>
        <p:txBody>
          <a:bodyPr/>
          <a:lstStyle/>
          <a:p>
            <a:fld id="{2C1798A1-548B-2F4F-A949-0B360C421755}" type="slidenum">
              <a:rPr lang="en-US" smtClean="0"/>
              <a:t>11</a:t>
            </a:fld>
            <a:endParaRPr lang="en-US"/>
          </a:p>
        </p:txBody>
      </p:sp>
      <p:pic>
        <p:nvPicPr>
          <p:cNvPr id="11" name="Picture 10">
            <a:extLst>
              <a:ext uri="{FF2B5EF4-FFF2-40B4-BE49-F238E27FC236}">
                <a16:creationId xmlns:a16="http://schemas.microsoft.com/office/drawing/2014/main" id="{E9522B0C-54FB-EC23-3D8A-464CD00F882E}"/>
              </a:ext>
            </a:extLst>
          </p:cNvPr>
          <p:cNvPicPr>
            <a:picLocks noChangeAspect="1"/>
          </p:cNvPicPr>
          <p:nvPr/>
        </p:nvPicPr>
        <p:blipFill>
          <a:blip r:embed="rId2"/>
          <a:stretch>
            <a:fillRect/>
          </a:stretch>
        </p:blipFill>
        <p:spPr>
          <a:xfrm>
            <a:off x="551838" y="2173822"/>
            <a:ext cx="5259112" cy="1147017"/>
          </a:xfrm>
          <a:prstGeom prst="rect">
            <a:avLst/>
          </a:prstGeom>
        </p:spPr>
      </p:pic>
      <p:graphicFrame>
        <p:nvGraphicFramePr>
          <p:cNvPr id="12" name="Object 11">
            <a:extLst>
              <a:ext uri="{FF2B5EF4-FFF2-40B4-BE49-F238E27FC236}">
                <a16:creationId xmlns:a16="http://schemas.microsoft.com/office/drawing/2014/main" id="{D9643925-5C45-807F-D76E-665683C243DF}"/>
              </a:ext>
            </a:extLst>
          </p:cNvPr>
          <p:cNvGraphicFramePr>
            <a:graphicFrameLocks noChangeAspect="1"/>
          </p:cNvGraphicFramePr>
          <p:nvPr>
            <p:extLst>
              <p:ext uri="{D42A27DB-BD31-4B8C-83A1-F6EECF244321}">
                <p14:modId xmlns:p14="http://schemas.microsoft.com/office/powerpoint/2010/main" val="1131513657"/>
              </p:ext>
            </p:extLst>
          </p:nvPr>
        </p:nvGraphicFramePr>
        <p:xfrm>
          <a:off x="6229142" y="2173822"/>
          <a:ext cx="5287272" cy="1147016"/>
        </p:xfrm>
        <a:graphic>
          <a:graphicData uri="http://schemas.openxmlformats.org/presentationml/2006/ole">
            <mc:AlternateContent xmlns:mc="http://schemas.openxmlformats.org/markup-compatibility/2006">
              <mc:Choice xmlns:v="urn:schemas-microsoft-com:vml" Requires="v">
                <p:oleObj name="Worksheet" r:id="rId3" imgW="4273513" imgH="927012" progId="Excel.Sheet.12">
                  <p:embed/>
                </p:oleObj>
              </mc:Choice>
              <mc:Fallback>
                <p:oleObj name="Worksheet" r:id="rId3" imgW="4273513" imgH="927012" progId="Excel.Sheet.12">
                  <p:embed/>
                  <p:pic>
                    <p:nvPicPr>
                      <p:cNvPr id="0" name=""/>
                      <p:cNvPicPr/>
                      <p:nvPr/>
                    </p:nvPicPr>
                    <p:blipFill>
                      <a:blip r:embed="rId4"/>
                      <a:stretch>
                        <a:fillRect/>
                      </a:stretch>
                    </p:blipFill>
                    <p:spPr>
                      <a:xfrm>
                        <a:off x="6229142" y="2173822"/>
                        <a:ext cx="5287272" cy="1147016"/>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7C5ECFC2-3E59-EC25-8390-0E3BC7CB172A}"/>
              </a:ext>
            </a:extLst>
          </p:cNvPr>
          <p:cNvGraphicFramePr>
            <a:graphicFrameLocks noChangeAspect="1"/>
          </p:cNvGraphicFramePr>
          <p:nvPr>
            <p:extLst>
              <p:ext uri="{D42A27DB-BD31-4B8C-83A1-F6EECF244321}">
                <p14:modId xmlns:p14="http://schemas.microsoft.com/office/powerpoint/2010/main" val="3863719227"/>
              </p:ext>
            </p:extLst>
          </p:nvPr>
        </p:nvGraphicFramePr>
        <p:xfrm>
          <a:off x="551838" y="3558927"/>
          <a:ext cx="4116688" cy="1147016"/>
        </p:xfrm>
        <a:graphic>
          <a:graphicData uri="http://schemas.openxmlformats.org/presentationml/2006/ole">
            <mc:AlternateContent xmlns:mc="http://schemas.openxmlformats.org/markup-compatibility/2006">
              <mc:Choice xmlns:v="urn:schemas-microsoft-com:vml" Requires="v">
                <p:oleObj name="Worksheet" r:id="rId5" imgW="3327351" imgH="927012" progId="Excel.Sheet.12">
                  <p:embed/>
                </p:oleObj>
              </mc:Choice>
              <mc:Fallback>
                <p:oleObj name="Worksheet" r:id="rId5" imgW="3327351" imgH="927012" progId="Excel.Sheet.12">
                  <p:embed/>
                  <p:pic>
                    <p:nvPicPr>
                      <p:cNvPr id="0" name=""/>
                      <p:cNvPicPr/>
                      <p:nvPr/>
                    </p:nvPicPr>
                    <p:blipFill>
                      <a:blip r:embed="rId6"/>
                      <a:stretch>
                        <a:fillRect/>
                      </a:stretch>
                    </p:blipFill>
                    <p:spPr>
                      <a:xfrm>
                        <a:off x="551838" y="3558927"/>
                        <a:ext cx="4116688" cy="1147016"/>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04C103C-8FB2-F523-77FB-118DD2349C17}"/>
              </a:ext>
            </a:extLst>
          </p:cNvPr>
          <p:cNvGraphicFramePr>
            <a:graphicFrameLocks noChangeAspect="1"/>
          </p:cNvGraphicFramePr>
          <p:nvPr>
            <p:extLst>
              <p:ext uri="{D42A27DB-BD31-4B8C-83A1-F6EECF244321}">
                <p14:modId xmlns:p14="http://schemas.microsoft.com/office/powerpoint/2010/main" val="3411784071"/>
              </p:ext>
            </p:extLst>
          </p:nvPr>
        </p:nvGraphicFramePr>
        <p:xfrm>
          <a:off x="6229143" y="3572658"/>
          <a:ext cx="4137730" cy="923882"/>
        </p:xfrm>
        <a:graphic>
          <a:graphicData uri="http://schemas.openxmlformats.org/presentationml/2006/ole">
            <mc:AlternateContent xmlns:mc="http://schemas.openxmlformats.org/markup-compatibility/2006">
              <mc:Choice xmlns:v="urn:schemas-microsoft-com:vml" Requires="v">
                <p:oleObj name="Worksheet" r:id="rId7" imgW="3327351" imgH="742950" progId="Excel.Sheet.12">
                  <p:embed/>
                </p:oleObj>
              </mc:Choice>
              <mc:Fallback>
                <p:oleObj name="Worksheet" r:id="rId7" imgW="3327351" imgH="742950" progId="Excel.Sheet.12">
                  <p:embed/>
                  <p:pic>
                    <p:nvPicPr>
                      <p:cNvPr id="0" name=""/>
                      <p:cNvPicPr/>
                      <p:nvPr/>
                    </p:nvPicPr>
                    <p:blipFill>
                      <a:blip r:embed="rId8"/>
                      <a:stretch>
                        <a:fillRect/>
                      </a:stretch>
                    </p:blipFill>
                    <p:spPr>
                      <a:xfrm>
                        <a:off x="6229143" y="3572658"/>
                        <a:ext cx="4137730" cy="923882"/>
                      </a:xfrm>
                      <a:prstGeom prst="rect">
                        <a:avLst/>
                      </a:prstGeom>
                    </p:spPr>
                  </p:pic>
                </p:oleObj>
              </mc:Fallback>
            </mc:AlternateContent>
          </a:graphicData>
        </a:graphic>
      </p:graphicFrame>
    </p:spTree>
    <p:extLst>
      <p:ext uri="{BB962C8B-B14F-4D97-AF65-F5344CB8AC3E}">
        <p14:creationId xmlns:p14="http://schemas.microsoft.com/office/powerpoint/2010/main" val="104085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E63D-0D81-8946-BCFD-0CA828D970F3}"/>
              </a:ext>
            </a:extLst>
          </p:cNvPr>
          <p:cNvSpPr>
            <a:spLocks noGrp="1"/>
          </p:cNvSpPr>
          <p:nvPr>
            <p:ph type="title"/>
          </p:nvPr>
        </p:nvSpPr>
        <p:spPr/>
        <p:txBody>
          <a:bodyPr/>
          <a:lstStyle/>
          <a:p>
            <a:r>
              <a:rPr lang="en-US" dirty="0"/>
              <a:t>Intimate Partner Violence in Young Adults</a:t>
            </a:r>
          </a:p>
        </p:txBody>
      </p:sp>
      <p:sp>
        <p:nvSpPr>
          <p:cNvPr id="3" name="Content Placeholder 2">
            <a:extLst>
              <a:ext uri="{FF2B5EF4-FFF2-40B4-BE49-F238E27FC236}">
                <a16:creationId xmlns:a16="http://schemas.microsoft.com/office/drawing/2014/main" id="{923985CE-5B0E-FA75-87F8-0E5D825DDFBD}"/>
              </a:ext>
            </a:extLst>
          </p:cNvPr>
          <p:cNvSpPr>
            <a:spLocks noGrp="1"/>
          </p:cNvSpPr>
          <p:nvPr>
            <p:ph sz="half" idx="1"/>
          </p:nvPr>
        </p:nvSpPr>
        <p:spPr/>
        <p:txBody>
          <a:bodyPr/>
          <a:lstStyle/>
          <a:p>
            <a:r>
              <a:rPr lang="en-US" dirty="0"/>
              <a:t>Coroner Reports, 2016-2021</a:t>
            </a:r>
          </a:p>
          <a:p>
            <a:endParaRPr lang="en-US" dirty="0"/>
          </a:p>
        </p:txBody>
      </p:sp>
      <p:sp>
        <p:nvSpPr>
          <p:cNvPr id="4" name="Content Placeholder 3">
            <a:extLst>
              <a:ext uri="{FF2B5EF4-FFF2-40B4-BE49-F238E27FC236}">
                <a16:creationId xmlns:a16="http://schemas.microsoft.com/office/drawing/2014/main" id="{824BA860-AE74-D977-08E0-9139FE94773E}"/>
              </a:ext>
            </a:extLst>
          </p:cNvPr>
          <p:cNvSpPr>
            <a:spLocks noGrp="1"/>
          </p:cNvSpPr>
          <p:nvPr>
            <p:ph sz="half" idx="2"/>
          </p:nvPr>
        </p:nvSpPr>
        <p:spPr/>
        <p:txBody>
          <a:bodyPr/>
          <a:lstStyle/>
          <a:p>
            <a:r>
              <a:rPr lang="en-US" dirty="0"/>
              <a:t>Law Enforcement Reports, 2016-2021</a:t>
            </a:r>
          </a:p>
          <a:p>
            <a:endParaRPr lang="en-US" dirty="0"/>
          </a:p>
        </p:txBody>
      </p:sp>
      <p:sp>
        <p:nvSpPr>
          <p:cNvPr id="5" name="Slide Number Placeholder 4">
            <a:extLst>
              <a:ext uri="{FF2B5EF4-FFF2-40B4-BE49-F238E27FC236}">
                <a16:creationId xmlns:a16="http://schemas.microsoft.com/office/drawing/2014/main" id="{FD0BC5BB-EF2B-4CD2-FBDB-17DC29B3E3A7}"/>
              </a:ext>
            </a:extLst>
          </p:cNvPr>
          <p:cNvSpPr>
            <a:spLocks noGrp="1"/>
          </p:cNvSpPr>
          <p:nvPr>
            <p:ph type="sldNum" sz="quarter" idx="12"/>
          </p:nvPr>
        </p:nvSpPr>
        <p:spPr/>
        <p:txBody>
          <a:bodyPr/>
          <a:lstStyle/>
          <a:p>
            <a:fld id="{2C1798A1-548B-2F4F-A949-0B360C421755}" type="slidenum">
              <a:rPr lang="en-US" smtClean="0"/>
              <a:t>12</a:t>
            </a:fld>
            <a:endParaRPr lang="en-US"/>
          </a:p>
        </p:txBody>
      </p:sp>
      <p:graphicFrame>
        <p:nvGraphicFramePr>
          <p:cNvPr id="6" name="Object 5">
            <a:extLst>
              <a:ext uri="{FF2B5EF4-FFF2-40B4-BE49-F238E27FC236}">
                <a16:creationId xmlns:a16="http://schemas.microsoft.com/office/drawing/2014/main" id="{9CF8CE43-568F-EF16-0C83-73A69A943DBB}"/>
              </a:ext>
            </a:extLst>
          </p:cNvPr>
          <p:cNvGraphicFramePr>
            <a:graphicFrameLocks noChangeAspect="1"/>
          </p:cNvGraphicFramePr>
          <p:nvPr>
            <p:extLst>
              <p:ext uri="{D42A27DB-BD31-4B8C-83A1-F6EECF244321}">
                <p14:modId xmlns:p14="http://schemas.microsoft.com/office/powerpoint/2010/main" val="292090070"/>
              </p:ext>
            </p:extLst>
          </p:nvPr>
        </p:nvGraphicFramePr>
        <p:xfrm>
          <a:off x="566030" y="2048106"/>
          <a:ext cx="5181600" cy="1124092"/>
        </p:xfrm>
        <a:graphic>
          <a:graphicData uri="http://schemas.openxmlformats.org/presentationml/2006/ole">
            <mc:AlternateContent xmlns:mc="http://schemas.openxmlformats.org/markup-compatibility/2006">
              <mc:Choice xmlns:v="urn:schemas-microsoft-com:vml" Requires="v">
                <p:oleObj name="Worksheet" r:id="rId2" imgW="4273513" imgH="927012" progId="Excel.Sheet.12">
                  <p:embed/>
                </p:oleObj>
              </mc:Choice>
              <mc:Fallback>
                <p:oleObj name="Worksheet" r:id="rId2" imgW="4273513" imgH="927012" progId="Excel.Sheet.12">
                  <p:embed/>
                  <p:pic>
                    <p:nvPicPr>
                      <p:cNvPr id="0" name=""/>
                      <p:cNvPicPr/>
                      <p:nvPr/>
                    </p:nvPicPr>
                    <p:blipFill>
                      <a:blip r:embed="rId3"/>
                      <a:stretch>
                        <a:fillRect/>
                      </a:stretch>
                    </p:blipFill>
                    <p:spPr>
                      <a:xfrm>
                        <a:off x="566030" y="2048106"/>
                        <a:ext cx="5181600" cy="112409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3CFD8FB-1B9F-2612-4F50-4241C5156A87}"/>
              </a:ext>
            </a:extLst>
          </p:cNvPr>
          <p:cNvGraphicFramePr>
            <a:graphicFrameLocks noChangeAspect="1"/>
          </p:cNvGraphicFramePr>
          <p:nvPr>
            <p:extLst>
              <p:ext uri="{D42A27DB-BD31-4B8C-83A1-F6EECF244321}">
                <p14:modId xmlns:p14="http://schemas.microsoft.com/office/powerpoint/2010/main" val="2482262977"/>
              </p:ext>
            </p:extLst>
          </p:nvPr>
        </p:nvGraphicFramePr>
        <p:xfrm>
          <a:off x="6299318" y="2048107"/>
          <a:ext cx="5181598" cy="1124091"/>
        </p:xfrm>
        <a:graphic>
          <a:graphicData uri="http://schemas.openxmlformats.org/presentationml/2006/ole">
            <mc:AlternateContent xmlns:mc="http://schemas.openxmlformats.org/markup-compatibility/2006">
              <mc:Choice xmlns:v="urn:schemas-microsoft-com:vml" Requires="v">
                <p:oleObj name="Worksheet" r:id="rId4" imgW="4273513" imgH="927012" progId="Excel.Sheet.12">
                  <p:embed/>
                </p:oleObj>
              </mc:Choice>
              <mc:Fallback>
                <p:oleObj name="Worksheet" r:id="rId4" imgW="4273513" imgH="927012" progId="Excel.Sheet.12">
                  <p:embed/>
                  <p:pic>
                    <p:nvPicPr>
                      <p:cNvPr id="0" name=""/>
                      <p:cNvPicPr/>
                      <p:nvPr/>
                    </p:nvPicPr>
                    <p:blipFill>
                      <a:blip r:embed="rId5"/>
                      <a:stretch>
                        <a:fillRect/>
                      </a:stretch>
                    </p:blipFill>
                    <p:spPr>
                      <a:xfrm>
                        <a:off x="6299318" y="2048107"/>
                        <a:ext cx="5181598" cy="1124091"/>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F1D3FF9-613E-BE5B-C78C-2B9D3820870B}"/>
              </a:ext>
            </a:extLst>
          </p:cNvPr>
          <p:cNvGraphicFramePr>
            <a:graphicFrameLocks noChangeAspect="1"/>
          </p:cNvGraphicFramePr>
          <p:nvPr>
            <p:extLst>
              <p:ext uri="{D42A27DB-BD31-4B8C-83A1-F6EECF244321}">
                <p14:modId xmlns:p14="http://schemas.microsoft.com/office/powerpoint/2010/main" val="243362011"/>
              </p:ext>
            </p:extLst>
          </p:nvPr>
        </p:nvGraphicFramePr>
        <p:xfrm>
          <a:off x="566030" y="3522691"/>
          <a:ext cx="4017746" cy="674736"/>
        </p:xfrm>
        <a:graphic>
          <a:graphicData uri="http://schemas.openxmlformats.org/presentationml/2006/ole">
            <mc:AlternateContent xmlns:mc="http://schemas.openxmlformats.org/markup-compatibility/2006">
              <mc:Choice xmlns:v="urn:schemas-microsoft-com:vml" Requires="v">
                <p:oleObj name="Worksheet" r:id="rId6" imgW="3327351" imgH="558888" progId="Excel.Sheet.12">
                  <p:embed/>
                </p:oleObj>
              </mc:Choice>
              <mc:Fallback>
                <p:oleObj name="Worksheet" r:id="rId6" imgW="3327351" imgH="558888" progId="Excel.Sheet.12">
                  <p:embed/>
                  <p:pic>
                    <p:nvPicPr>
                      <p:cNvPr id="0" name=""/>
                      <p:cNvPicPr/>
                      <p:nvPr/>
                    </p:nvPicPr>
                    <p:blipFill>
                      <a:blip r:embed="rId7"/>
                      <a:stretch>
                        <a:fillRect/>
                      </a:stretch>
                    </p:blipFill>
                    <p:spPr>
                      <a:xfrm>
                        <a:off x="566030" y="3522691"/>
                        <a:ext cx="4017746" cy="67473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51E9B98-6403-12E8-3619-5D0FA48BA9B5}"/>
              </a:ext>
            </a:extLst>
          </p:cNvPr>
          <p:cNvGraphicFramePr>
            <a:graphicFrameLocks noChangeAspect="1"/>
          </p:cNvGraphicFramePr>
          <p:nvPr>
            <p:extLst>
              <p:ext uri="{D42A27DB-BD31-4B8C-83A1-F6EECF244321}">
                <p14:modId xmlns:p14="http://schemas.microsoft.com/office/powerpoint/2010/main" val="2253494250"/>
              </p:ext>
            </p:extLst>
          </p:nvPr>
        </p:nvGraphicFramePr>
        <p:xfrm>
          <a:off x="6349974" y="3522691"/>
          <a:ext cx="4105034" cy="462208"/>
        </p:xfrm>
        <a:graphic>
          <a:graphicData uri="http://schemas.openxmlformats.org/presentationml/2006/ole">
            <mc:AlternateContent xmlns:mc="http://schemas.openxmlformats.org/markup-compatibility/2006">
              <mc:Choice xmlns:v="urn:schemas-microsoft-com:vml" Requires="v">
                <p:oleObj name="Worksheet" r:id="rId8" imgW="3327351" imgH="374825" progId="Excel.Sheet.12">
                  <p:embed/>
                </p:oleObj>
              </mc:Choice>
              <mc:Fallback>
                <p:oleObj name="Worksheet" r:id="rId8" imgW="3327351" imgH="374825" progId="Excel.Sheet.12">
                  <p:embed/>
                  <p:pic>
                    <p:nvPicPr>
                      <p:cNvPr id="0" name=""/>
                      <p:cNvPicPr/>
                      <p:nvPr/>
                    </p:nvPicPr>
                    <p:blipFill>
                      <a:blip r:embed="rId9"/>
                      <a:stretch>
                        <a:fillRect/>
                      </a:stretch>
                    </p:blipFill>
                    <p:spPr>
                      <a:xfrm>
                        <a:off x="6349974" y="3522691"/>
                        <a:ext cx="4105034" cy="462208"/>
                      </a:xfrm>
                      <a:prstGeom prst="rect">
                        <a:avLst/>
                      </a:prstGeom>
                    </p:spPr>
                  </p:pic>
                </p:oleObj>
              </mc:Fallback>
            </mc:AlternateContent>
          </a:graphicData>
        </a:graphic>
      </p:graphicFrame>
    </p:spTree>
    <p:extLst>
      <p:ext uri="{BB962C8B-B14F-4D97-AF65-F5344CB8AC3E}">
        <p14:creationId xmlns:p14="http://schemas.microsoft.com/office/powerpoint/2010/main" val="410775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p:txBody>
          <a:bodyPr/>
          <a:lstStyle/>
          <a:p>
            <a:r>
              <a:rPr lang="en-US" dirty="0">
                <a:latin typeface="Raleway"/>
              </a:rPr>
              <a:t>2/17/2023</a:t>
            </a:r>
            <a:endParaRPr lang="en-US" dirty="0"/>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430279" y="2166433"/>
            <a:ext cx="6141961" cy="1089529"/>
          </a:xfrm>
        </p:spPr>
        <p:txBody>
          <a:bodyPr/>
          <a:lstStyle/>
          <a:p>
            <a:r>
              <a:rPr lang="en-US" dirty="0"/>
              <a:t>Rape Prevention and EDucation</a:t>
            </a:r>
          </a:p>
        </p:txBody>
      </p:sp>
      <p:sp>
        <p:nvSpPr>
          <p:cNvPr id="5" name="Subtitle 4">
            <a:extLst>
              <a:ext uri="{FF2B5EF4-FFF2-40B4-BE49-F238E27FC236}">
                <a16:creationId xmlns:a16="http://schemas.microsoft.com/office/drawing/2014/main" id="{F3D18034-FEB2-954E-BC28-CD213C3DB54F}"/>
              </a:ext>
            </a:extLst>
          </p:cNvPr>
          <p:cNvSpPr>
            <a:spLocks noGrp="1"/>
          </p:cNvSpPr>
          <p:nvPr>
            <p:ph type="subTitle" idx="1"/>
          </p:nvPr>
        </p:nvSpPr>
        <p:spPr>
          <a:xfrm>
            <a:off x="5430279" y="3762946"/>
            <a:ext cx="6141962" cy="424732"/>
          </a:xfrm>
        </p:spPr>
        <p:txBody>
          <a:bodyPr/>
          <a:lstStyle/>
          <a:p>
            <a:r>
              <a:rPr lang="en-US" dirty="0"/>
              <a:t>Caitlin Segraves</a:t>
            </a:r>
          </a:p>
        </p:txBody>
      </p:sp>
      <p:sp>
        <p:nvSpPr>
          <p:cNvPr id="2" name="Subtitle 4">
            <a:extLst>
              <a:ext uri="{FF2B5EF4-FFF2-40B4-BE49-F238E27FC236}">
                <a16:creationId xmlns:a16="http://schemas.microsoft.com/office/drawing/2014/main" id="{3D0510FB-7A00-7BE9-63B6-F01FE1F886D1}"/>
              </a:ext>
            </a:extLst>
          </p:cNvPr>
          <p:cNvSpPr txBox="1">
            <a:spLocks/>
          </p:cNvSpPr>
          <p:nvPr/>
        </p:nvSpPr>
        <p:spPr>
          <a:xfrm>
            <a:off x="5430278" y="4187678"/>
            <a:ext cx="6141962" cy="424732"/>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cap="all" baseline="0">
                <a:solidFill>
                  <a:schemeClr val="bg1"/>
                </a:solidFill>
                <a:latin typeface="Raleway Light" panose="020B0403030101060003"/>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baseline="0">
                <a:solidFill>
                  <a:schemeClr val="tx1"/>
                </a:solidFill>
                <a:latin typeface="Raleway" panose="020B0503030101060003" pitchFamily="34" charset="77"/>
                <a:ea typeface="+mn-ea"/>
                <a:cs typeface="+mn-cs"/>
              </a:defRPr>
            </a:lvl2pPr>
            <a:lvl3pPr marL="914400" indent="0" algn="ctr" defTabSz="914400" rtl="0" eaLnBrk="1" latinLnBrk="0" hangingPunct="1">
              <a:lnSpc>
                <a:spcPct val="90000"/>
              </a:lnSpc>
              <a:spcBef>
                <a:spcPts val="500"/>
              </a:spcBef>
              <a:buSzPct val="120000"/>
              <a:buFont typeface="System Font Regular"/>
              <a:buNone/>
              <a:tabLst/>
              <a:defRPr sz="1800" kern="1200" baseline="0">
                <a:solidFill>
                  <a:schemeClr val="tx1"/>
                </a:solidFill>
                <a:latin typeface="Raleway" panose="020B0503030101060003" pitchFamily="34" charset="77"/>
                <a:ea typeface="+mn-ea"/>
                <a:cs typeface="+mn-cs"/>
              </a:defRPr>
            </a:lvl3pPr>
            <a:lvl4pPr marL="1371600" indent="0" algn="ctr" defTabSz="914400" rtl="0" eaLnBrk="1" latinLnBrk="0" hangingPunct="1">
              <a:lnSpc>
                <a:spcPct val="90000"/>
              </a:lnSpc>
              <a:spcBef>
                <a:spcPts val="500"/>
              </a:spcBef>
              <a:buFont typeface="Wingdings" pitchFamily="2" charset="2"/>
              <a:buNone/>
              <a:tabLst/>
              <a:defRPr sz="1600" kern="1200" baseline="0">
                <a:solidFill>
                  <a:schemeClr val="tx1"/>
                </a:solidFill>
                <a:latin typeface="Raleway" panose="020B05030301010600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FFFFFF"/>
                </a:solidFill>
                <a:effectLst/>
                <a:uLnTx/>
                <a:uFillTx/>
                <a:latin typeface="Raleway Light" pitchFamily="2" charset="0"/>
                <a:ea typeface="+mn-ea"/>
                <a:cs typeface="+mn-cs"/>
              </a:rPr>
              <a:t>Violence Prevention Program Director</a:t>
            </a:r>
          </a:p>
        </p:txBody>
      </p:sp>
    </p:spTree>
    <p:extLst>
      <p:ext uri="{BB962C8B-B14F-4D97-AF65-F5344CB8AC3E}">
        <p14:creationId xmlns:p14="http://schemas.microsoft.com/office/powerpoint/2010/main" val="293774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Raleway SemiBold" panose="020B0503030101060003" pitchFamily="34" charset="77"/>
                <a:ea typeface="+mn-ea"/>
                <a:cs typeface="Arial" panose="020B0604020202020204" pitchFamily="34" charset="0"/>
              </a:rPr>
              <a:t>To promote, protect, and improve the health and safety of all Hoosiers. </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7C327"/>
                </a:solidFill>
                <a:effectLst/>
                <a:uLnTx/>
                <a:uFillTx/>
                <a:latin typeface="Raleway Light" panose="020B0403030101060003" pitchFamily="34" charset="77"/>
                <a:ea typeface="+mn-ea"/>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556527" y="3517502"/>
            <a:ext cx="641258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Raleway SemiBold" panose="020B0503030101060003" pitchFamily="34" charset="77"/>
                <a:ea typeface="+mn-ea"/>
                <a:cs typeface="Arial" panose="020B0604020202020204" pitchFamily="34" charset="0"/>
              </a:rPr>
              <a:t>Every Hoosier reaches optimal health regardless of where they live, learn, work, or play. </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3" y="3055837"/>
            <a:ext cx="64125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7C327"/>
                </a:solidFill>
                <a:effectLst/>
                <a:uLnTx/>
                <a:uFillTx/>
                <a:latin typeface="Raleway Light" panose="020B0403030101060003" pitchFamily="34" charset="77"/>
                <a:ea typeface="+mn-ea"/>
                <a:cs typeface="Arial" panose="020B0604020202020204" pitchFamily="34" charset="0"/>
              </a:rPr>
              <a:t>OUR VISION:</a:t>
            </a:r>
          </a:p>
        </p:txBody>
      </p:sp>
    </p:spTree>
    <p:extLst>
      <p:ext uri="{BB962C8B-B14F-4D97-AF65-F5344CB8AC3E}">
        <p14:creationId xmlns:p14="http://schemas.microsoft.com/office/powerpoint/2010/main" val="173804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p:txBody>
          <a:bodyPr/>
          <a:lstStyle/>
          <a:p>
            <a:r>
              <a:rPr lang="en-US" dirty="0">
                <a:latin typeface="Raleway"/>
              </a:rPr>
              <a:t>RPE Guidelines</a:t>
            </a:r>
            <a:endParaRPr lang="en-US" dirty="0"/>
          </a:p>
        </p:txBody>
      </p:sp>
      <p:pic>
        <p:nvPicPr>
          <p:cNvPr id="8" name="Picture 8" descr="How can we stop sexual violence before it starts?">
            <a:extLst>
              <a:ext uri="{FF2B5EF4-FFF2-40B4-BE49-F238E27FC236}">
                <a16:creationId xmlns:a16="http://schemas.microsoft.com/office/drawing/2014/main" id="{3844EF4D-7517-D160-4C06-A9A467A3B4E8}"/>
              </a:ext>
            </a:extLst>
          </p:cNvPr>
          <p:cNvPicPr>
            <a:picLocks noGrp="1" noChangeAspect="1"/>
          </p:cNvPicPr>
          <p:nvPr>
            <p:ph sz="half" idx="1"/>
          </p:nvPr>
        </p:nvPicPr>
        <p:blipFill>
          <a:blip r:embed="rId2"/>
          <a:stretch>
            <a:fillRect/>
          </a:stretch>
        </p:blipFill>
        <p:spPr>
          <a:xfrm>
            <a:off x="6491123" y="651603"/>
            <a:ext cx="5589717" cy="5103971"/>
          </a:xfrm>
        </p:spPr>
      </p:pic>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798A1-548B-2F4F-A949-0B360C421755}" type="slidenum">
              <a:rPr kumimoji="0" lang="en-US" sz="1800" b="0" i="0" u="none" strike="noStrike" kern="1200" cap="none" spc="0" normalizeH="0" baseline="0" noProof="0" smtClean="0">
                <a:ln>
                  <a:noFill/>
                </a:ln>
                <a:solidFill>
                  <a:srgbClr val="243E8E"/>
                </a:solidFill>
                <a:effectLst/>
                <a:uLnTx/>
                <a:uFillTx/>
                <a:latin typeface="Raleway"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srgbClr val="243E8E"/>
              </a:solidFill>
              <a:effectLst/>
              <a:uLnTx/>
              <a:uFillTx/>
              <a:latin typeface="Raleway" panose="020B0503030101060003" pitchFamily="34" charset="77"/>
              <a:ea typeface="+mn-ea"/>
              <a:cs typeface="+mn-cs"/>
            </a:endParaRPr>
          </a:p>
        </p:txBody>
      </p:sp>
      <p:sp>
        <p:nvSpPr>
          <p:cNvPr id="10" name="Content Placeholder 2">
            <a:extLst>
              <a:ext uri="{FF2B5EF4-FFF2-40B4-BE49-F238E27FC236}">
                <a16:creationId xmlns:a16="http://schemas.microsoft.com/office/drawing/2014/main" id="{682F6229-37D4-365D-E67F-E45114D4ACD4}"/>
              </a:ext>
            </a:extLst>
          </p:cNvPr>
          <p:cNvSpPr txBox="1">
            <a:spLocks/>
          </p:cNvSpPr>
          <p:nvPr/>
        </p:nvSpPr>
        <p:spPr>
          <a:xfrm>
            <a:off x="436880" y="1472457"/>
            <a:ext cx="6190113" cy="415223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3E8E"/>
                </a:solidFill>
                <a:effectLst/>
                <a:uLnTx/>
                <a:uFillTx/>
                <a:latin typeface="Raleway"/>
                <a:ea typeface="+mn-ea"/>
                <a:cs typeface="+mn-cs"/>
              </a:rPr>
              <a:t>Established by the passage of VAWA in 1994; reauthorized in 2022.</a:t>
            </a:r>
            <a:endParaRPr kumimoji="0" lang="en-US" sz="1800" b="0" i="0" u="none" strike="noStrike" kern="1200" cap="none" spc="0" normalizeH="0" baseline="0" noProof="0" dirty="0">
              <a:ln>
                <a:noFill/>
              </a:ln>
              <a:solidFill>
                <a:srgbClr val="243E8E"/>
              </a:solidFill>
              <a:effectLst/>
              <a:uLnTx/>
              <a:uFillTx/>
              <a:latin typeface="Raleway" panose="020B0503030101060003" pitchFamily="34" charset="77"/>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3E8E"/>
                </a:solidFill>
                <a:effectLst/>
                <a:uLnTx/>
                <a:uFillTx/>
                <a:latin typeface="Raleway"/>
                <a:ea typeface="+mn-ea"/>
                <a:cs typeface="+mn-cs"/>
              </a:rPr>
              <a:t>Primary Prevention</a:t>
            </a:r>
          </a:p>
          <a:p>
            <a:pPr marL="515620" marR="0" lvl="1" indent="-2222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3E8E"/>
                </a:solidFill>
                <a:effectLst/>
                <a:uLnTx/>
                <a:uFillTx/>
                <a:latin typeface="Raleway"/>
                <a:ea typeface="+mn-ea"/>
                <a:cs typeface="+mn-cs"/>
              </a:rPr>
              <a:t>Preventing first time occurrence of sexual violence. </a:t>
            </a:r>
            <a:endParaRPr kumimoji="0" lang="en-US" sz="1800" b="0" i="0" u="none" strike="noStrike" kern="1200" cap="none" spc="0" normalizeH="0" baseline="0" noProof="0">
              <a:ln>
                <a:noFill/>
              </a:ln>
              <a:solidFill>
                <a:srgbClr val="243E8E"/>
              </a:solidFill>
              <a:effectLst/>
              <a:uLnTx/>
              <a:uFillTx/>
              <a:latin typeface="Raleway" panose="020B0503030101060003" pitchFamily="34" charset="77"/>
              <a:ea typeface="+mn-ea"/>
              <a:cs typeface="+mn-cs"/>
            </a:endParaRPr>
          </a:p>
          <a:p>
            <a:pPr marL="515620" marR="0" lvl="1" indent="-2222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3E8E"/>
                </a:solidFill>
                <a:effectLst/>
                <a:uLnTx/>
                <a:uFillTx/>
                <a:latin typeface="Raleway"/>
                <a:ea typeface="+mn-ea"/>
                <a:cs typeface="+mn-cs"/>
              </a:rPr>
              <a:t>Reducing risk factors and improving protective factors for sexual violence perpetration and victimization.</a:t>
            </a:r>
          </a:p>
          <a:p>
            <a:pPr marL="515620" marR="0" lvl="1" indent="-2222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3E8E"/>
                </a:solidFill>
                <a:effectLst/>
                <a:uLnTx/>
                <a:uFillTx/>
                <a:latin typeface="Raleway"/>
                <a:ea typeface="+mn-ea"/>
                <a:cs typeface="+mn-cs"/>
              </a:rPr>
              <a:t>Addressing all four levels of the social-ecological model: individual, relationship, community, and societal.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3E8E"/>
                </a:solidFill>
                <a:effectLst/>
                <a:uLnTx/>
                <a:uFillTx/>
                <a:latin typeface="Raleway"/>
                <a:ea typeface="+mn-ea"/>
                <a:cs typeface="+mn-cs"/>
              </a:rPr>
              <a:t>STOP SV: A Technical Package to Prevent Sexual Violence </a:t>
            </a:r>
          </a:p>
          <a:p>
            <a:pPr marL="515620" marR="0" lvl="1" indent="-2222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3E8E"/>
                </a:solidFill>
                <a:effectLst/>
                <a:uLnTx/>
                <a:uFillTx/>
                <a:latin typeface="Raleway"/>
                <a:ea typeface="+mn-ea"/>
                <a:cs typeface="+mn-cs"/>
              </a:rPr>
              <a:t>Breaks down the rationale behind the strategy, provides possible approaches to take, offers potential outcomes, and shares the research behind the approach.</a:t>
            </a:r>
            <a:endParaRPr kumimoji="0" lang="en-US" sz="1800" b="0" i="0" u="none" strike="noStrike" kern="1200" cap="none" spc="0" normalizeH="0" baseline="0" noProof="0" dirty="0">
              <a:ln>
                <a:noFill/>
              </a:ln>
              <a:solidFill>
                <a:srgbClr val="243E8E"/>
              </a:solidFill>
              <a:effectLst/>
              <a:uLnTx/>
              <a:uFillTx/>
              <a:latin typeface="Raleway" panose="020B0503030101060003" pitchFamily="34" charset="77"/>
              <a:ea typeface="+mn-ea"/>
              <a:cs typeface="+mn-cs"/>
            </a:endParaRPr>
          </a:p>
        </p:txBody>
      </p:sp>
    </p:spTree>
    <p:extLst>
      <p:ext uri="{BB962C8B-B14F-4D97-AF65-F5344CB8AC3E}">
        <p14:creationId xmlns:p14="http://schemas.microsoft.com/office/powerpoint/2010/main" val="1830899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normAutofit/>
          </a:bodyPr>
          <a:lstStyle/>
          <a:p>
            <a:r>
              <a:rPr lang="en-US" dirty="0"/>
              <a:t>YWCA Greater Lafayette</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80" y="1472457"/>
            <a:ext cx="10916920" cy="4223119"/>
          </a:xfrm>
        </p:spPr>
        <p:txBody>
          <a:bodyPr vert="horz" lIns="91440" tIns="45720" rIns="91440" bIns="45720" rtlCol="0" anchor="t">
            <a:normAutofit lnSpcReduction="10000"/>
          </a:bodyPr>
          <a:lstStyle/>
          <a:p>
            <a:pPr marL="285750" indent="-285750">
              <a:buFont typeface="Wingdings" panose="020B0604020202020204" pitchFamily="34" charset="0"/>
              <a:buChar char="§"/>
            </a:pPr>
            <a:r>
              <a:rPr lang="en-US" b="1" dirty="0">
                <a:latin typeface="Raleway"/>
              </a:rPr>
              <a:t>Provide Opportunities to Empower and Support Women and Girls</a:t>
            </a:r>
            <a:endParaRPr lang="en-US" b="1" dirty="0"/>
          </a:p>
          <a:p>
            <a:pPr marL="629920" lvl="2" indent="-223520">
              <a:buFont typeface="Wingdings" panose="020B0604020202020204" pitchFamily="34" charset="0"/>
              <a:buChar char="§"/>
            </a:pPr>
            <a:r>
              <a:rPr lang="en-US" dirty="0">
                <a:latin typeface="Raleway"/>
              </a:rPr>
              <a:t>Empowerment Services Initiative</a:t>
            </a:r>
          </a:p>
          <a:p>
            <a:pPr lvl="3">
              <a:buFont typeface="Wingdings"/>
              <a:buChar char="§"/>
            </a:pPr>
            <a:r>
              <a:rPr lang="en-US" dirty="0">
                <a:latin typeface="Raleway"/>
              </a:rPr>
              <a:t>STRIVE – teaches digital skills, soft interpersonal skills, case management, empowerment, interviewing, and employment search support. </a:t>
            </a:r>
          </a:p>
          <a:p>
            <a:pPr lvl="3">
              <a:buFont typeface="Wingdings"/>
              <a:buChar char="§"/>
            </a:pPr>
            <a:r>
              <a:rPr lang="en-US" dirty="0">
                <a:latin typeface="Raleway"/>
              </a:rPr>
              <a:t>Dress for Success - offers interview and work wear for women seeking new employment as well as career coaches to help professional development and job seeking. </a:t>
            </a:r>
          </a:p>
          <a:p>
            <a:pPr marL="285750" indent="-285750">
              <a:buFont typeface="Wingdings" panose="020B0604020202020204" pitchFamily="34" charset="0"/>
              <a:buChar char="§"/>
            </a:pPr>
            <a:r>
              <a:rPr lang="en-US" b="1" dirty="0">
                <a:latin typeface="Raleway"/>
              </a:rPr>
              <a:t>Create Protective Environments </a:t>
            </a:r>
          </a:p>
          <a:p>
            <a:pPr marL="515620" lvl="1">
              <a:buFont typeface="Wingdings" panose="020B0604020202020204" pitchFamily="34" charset="0"/>
              <a:buChar char="§"/>
            </a:pPr>
            <a:r>
              <a:rPr lang="en-US" dirty="0">
                <a:latin typeface="Raleway"/>
              </a:rPr>
              <a:t>Racial and Social Justice Program – increase opportunities for employment, academic achievement, access to social services, and emotional connectedness </a:t>
            </a:r>
          </a:p>
          <a:p>
            <a:pPr marL="629920" lvl="2" indent="-223520">
              <a:buFont typeface="Wingdings" panose="020B0604020202020204" pitchFamily="34" charset="0"/>
              <a:buChar char="§"/>
            </a:pPr>
            <a:r>
              <a:rPr lang="en-US" dirty="0">
                <a:latin typeface="Raleway"/>
              </a:rPr>
              <a:t>Diversity Education Program</a:t>
            </a:r>
            <a:endParaRPr lang="en-US" dirty="0"/>
          </a:p>
          <a:p>
            <a:pPr lvl="3">
              <a:buFont typeface="Wingdings" panose="020B0604020202020204" pitchFamily="34" charset="0"/>
              <a:buChar char="§"/>
            </a:pPr>
            <a:r>
              <a:rPr lang="en-US" dirty="0">
                <a:latin typeface="Raleway"/>
              </a:rPr>
              <a:t>Provides educational workshops for businesses, institutions, and organizations; participants are encouraged to set goals and implement a strategic plan for equity improvement. </a:t>
            </a:r>
          </a:p>
          <a:p>
            <a:pPr lvl="3">
              <a:buFont typeface="Wingdings" panose="020B0604020202020204" pitchFamily="34" charset="0"/>
              <a:buChar char="§"/>
            </a:pPr>
            <a:r>
              <a:rPr lang="en-US" dirty="0">
                <a:latin typeface="Raleway"/>
              </a:rPr>
              <a:t>Engages with youth and adult community members to deliver their own racial justice programming; building relationships with other racial justice-focused local groups to encourage violence prevention in the community.</a:t>
            </a:r>
          </a:p>
          <a:p>
            <a:pPr marL="629920" lvl="2" indent="-223520">
              <a:buFont typeface="Wingdings" panose="020B0604020202020204" pitchFamily="34" charset="0"/>
              <a:buChar char="§"/>
            </a:pPr>
            <a:r>
              <a:rPr lang="en-US" dirty="0">
                <a:latin typeface="Raleway"/>
              </a:rPr>
              <a:t>Intercultural Development Inventory – customized profile for individuals or groups that shows how to engage cultural days in day-to-day interactions; informs what training(s) are needed;  increased proficiency</a:t>
            </a:r>
          </a:p>
          <a:p>
            <a:pPr marL="629920" lvl="2" indent="-223520">
              <a:buFont typeface="Wingdings" panose="020B0604020202020204" pitchFamily="34" charset="0"/>
              <a:buChar char="§"/>
            </a:pPr>
            <a:r>
              <a:rPr lang="en-US" dirty="0">
                <a:latin typeface="Raleway"/>
              </a:rPr>
              <a:t>Hiring Report Card consultation -  examines hiring practices of companies and scores them either A, B, C, D, and F.</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798A1-548B-2F4F-A949-0B360C421755}" type="slidenum">
              <a:rPr kumimoji="0" lang="en-US" sz="1800" b="0" i="0" u="none" strike="noStrike" kern="1200" cap="none" spc="0" normalizeH="0" baseline="0" noProof="0" smtClean="0">
                <a:ln>
                  <a:noFill/>
                </a:ln>
                <a:solidFill>
                  <a:srgbClr val="243E8E"/>
                </a:solidFill>
                <a:effectLst/>
                <a:uLnTx/>
                <a:uFillTx/>
                <a:latin typeface="Raleway"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srgbClr val="243E8E"/>
              </a:solidFill>
              <a:effectLst/>
              <a:uLnTx/>
              <a:uFillTx/>
              <a:latin typeface="Raleway" panose="020B0503030101060003" pitchFamily="34" charset="77"/>
              <a:ea typeface="+mn-ea"/>
              <a:cs typeface="+mn-cs"/>
            </a:endParaRPr>
          </a:p>
        </p:txBody>
      </p:sp>
    </p:spTree>
    <p:extLst>
      <p:ext uri="{BB962C8B-B14F-4D97-AF65-F5344CB8AC3E}">
        <p14:creationId xmlns:p14="http://schemas.microsoft.com/office/powerpoint/2010/main" val="2342206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FB18-639A-35FD-081A-9ECAF145CC24}"/>
              </a:ext>
            </a:extLst>
          </p:cNvPr>
          <p:cNvSpPr>
            <a:spLocks noGrp="1"/>
          </p:cNvSpPr>
          <p:nvPr>
            <p:ph type="title"/>
          </p:nvPr>
        </p:nvSpPr>
        <p:spPr/>
        <p:txBody>
          <a:bodyPr>
            <a:noAutofit/>
          </a:bodyPr>
          <a:lstStyle/>
          <a:p>
            <a:r>
              <a:rPr lang="en-US" sz="3200" dirty="0"/>
              <a:t>Multicultural Efforts to End Sexual Assault (MESA)</a:t>
            </a:r>
          </a:p>
        </p:txBody>
      </p:sp>
      <p:sp>
        <p:nvSpPr>
          <p:cNvPr id="3" name="Content Placeholder 2">
            <a:extLst>
              <a:ext uri="{FF2B5EF4-FFF2-40B4-BE49-F238E27FC236}">
                <a16:creationId xmlns:a16="http://schemas.microsoft.com/office/drawing/2014/main" id="{4DC4D6FD-0B27-0053-F647-52962FE8D6F6}"/>
              </a:ext>
            </a:extLst>
          </p:cNvPr>
          <p:cNvSpPr>
            <a:spLocks noGrp="1"/>
          </p:cNvSpPr>
          <p:nvPr>
            <p:ph idx="1"/>
          </p:nvPr>
        </p:nvSpPr>
        <p:spPr/>
        <p:txBody>
          <a:bodyPr vert="horz" lIns="91440" tIns="45720" rIns="91440" bIns="45720" rtlCol="0" anchor="t">
            <a:normAutofit/>
          </a:bodyPr>
          <a:lstStyle/>
          <a:p>
            <a:pPr marL="285750" indent="-285750">
              <a:buFont typeface="Wingdings" panose="020B0604020202020204" pitchFamily="34" charset="0"/>
              <a:buChar char="§"/>
            </a:pPr>
            <a:r>
              <a:rPr lang="en-US" b="1" dirty="0">
                <a:latin typeface="Raleway"/>
              </a:rPr>
              <a:t>Create Protective Environments </a:t>
            </a:r>
            <a:endParaRPr lang="en-US" b="1" dirty="0"/>
          </a:p>
          <a:p>
            <a:pPr marL="515620" lvl="1">
              <a:buFont typeface="Wingdings" panose="020B0604020202020204" pitchFamily="34" charset="0"/>
              <a:buChar char="§"/>
            </a:pPr>
            <a:r>
              <a:rPr lang="en-US" dirty="0">
                <a:latin typeface="Raleway"/>
              </a:rPr>
              <a:t>MESA Director provides TA to preventionists that connects SVPP risk and protective factors with anti-oppression efforts such as worker rights, racial justice, immigration justice, gender justice, health equity and mental health. </a:t>
            </a:r>
          </a:p>
          <a:p>
            <a:pPr marL="629920" lvl="2" indent="-223520">
              <a:buFont typeface="Wingdings" panose="020B0604020202020204" pitchFamily="34" charset="0"/>
              <a:buChar char="§"/>
            </a:pPr>
            <a:r>
              <a:rPr lang="en-US" dirty="0">
                <a:latin typeface="Raleway"/>
              </a:rPr>
              <a:t>Works with marginalized community organizations and coalitions, service providers, rural communities, faith-based organizations, universities and colleges, prevention and crisis support agencies, and more. </a:t>
            </a:r>
            <a:endParaRPr lang="en-US" dirty="0"/>
          </a:p>
          <a:p>
            <a:pPr marL="579120" lvl="1" indent="-285750">
              <a:buFont typeface="Wingdings" panose="020B0604020202020204" pitchFamily="34" charset="0"/>
              <a:buChar char="§"/>
            </a:pPr>
            <a:r>
              <a:rPr lang="en-US" dirty="0">
                <a:latin typeface="Raleway"/>
              </a:rPr>
              <a:t>MESA Director provides TA for implementation of evidence-based and –informed, culturally affirming best practices for SVPP efforts among target communities. </a:t>
            </a:r>
          </a:p>
          <a:p>
            <a:pPr marL="579120" lvl="1" indent="-285750">
              <a:buFont typeface="Wingdings" panose="020B0604020202020204" pitchFamily="34" charset="0"/>
              <a:buChar char="§"/>
            </a:pPr>
            <a:r>
              <a:rPr lang="en-US" dirty="0">
                <a:latin typeface="Raleway"/>
              </a:rPr>
              <a:t>Works collaboratively with Indiana Migrant/Seasonal Farm Worker Coalition to develop seminars and resources for preventing SV in farm worker communities.</a:t>
            </a:r>
          </a:p>
          <a:p>
            <a:pPr marL="579120" lvl="1" indent="-285750">
              <a:buFont typeface="Wingdings" panose="020B0604020202020204" pitchFamily="34" charset="0"/>
              <a:buChar char="§"/>
            </a:pPr>
            <a:r>
              <a:rPr lang="en-US" dirty="0">
                <a:latin typeface="Raleway"/>
              </a:rPr>
              <a:t>Partners with Indiana Coalition Against Domestic Violence, Indiana Coalition to End Sexual Assault and Human Trafficking, Indiana Disability Justice, the Sexual Violence Primary Prevention Council and other state-wide organizations to offer expertise on SVPP implementation regarding low income and working-class people, communities of color, people with disabilities, immigrants and refugees, and migrant farm worker communities. </a:t>
            </a:r>
          </a:p>
          <a:p>
            <a:pPr indent="0">
              <a:buNone/>
            </a:pPr>
            <a:endParaRPr lang="en-US" dirty="0">
              <a:latin typeface="Raleway"/>
            </a:endParaRPr>
          </a:p>
          <a:p>
            <a:endParaRPr lang="en-US" dirty="0">
              <a:latin typeface="Raleway"/>
            </a:endParaRPr>
          </a:p>
          <a:p>
            <a:pPr marL="515620" lvl="1"/>
            <a:endParaRPr lang="en-US" dirty="0">
              <a:latin typeface="Raleway"/>
            </a:endParaRPr>
          </a:p>
        </p:txBody>
      </p:sp>
      <p:sp>
        <p:nvSpPr>
          <p:cNvPr id="4" name="Slide Number Placeholder 3">
            <a:extLst>
              <a:ext uri="{FF2B5EF4-FFF2-40B4-BE49-F238E27FC236}">
                <a16:creationId xmlns:a16="http://schemas.microsoft.com/office/drawing/2014/main" id="{E3071506-024F-10EE-0C85-788652E11A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798A1-548B-2F4F-A949-0B360C421755}" type="slidenum">
              <a:rPr kumimoji="0" lang="en-US" sz="1800" b="0" i="0" u="none" strike="noStrike" kern="1200" cap="none" spc="0" normalizeH="0" baseline="0" noProof="0" smtClean="0">
                <a:ln>
                  <a:noFill/>
                </a:ln>
                <a:solidFill>
                  <a:srgbClr val="243E8E"/>
                </a:solidFill>
                <a:effectLst/>
                <a:uLnTx/>
                <a:uFillTx/>
                <a:latin typeface="Raleway"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srgbClr val="243E8E"/>
              </a:solidFill>
              <a:effectLst/>
              <a:uLnTx/>
              <a:uFillTx/>
              <a:latin typeface="Raleway" panose="020B0503030101060003" pitchFamily="34" charset="77"/>
              <a:ea typeface="+mn-ea"/>
              <a:cs typeface="+mn-cs"/>
            </a:endParaRPr>
          </a:p>
        </p:txBody>
      </p:sp>
    </p:spTree>
    <p:extLst>
      <p:ext uri="{BB962C8B-B14F-4D97-AF65-F5344CB8AC3E}">
        <p14:creationId xmlns:p14="http://schemas.microsoft.com/office/powerpoint/2010/main" val="283803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0845-5F3B-A47D-64C8-2C2CC23AB074}"/>
              </a:ext>
            </a:extLst>
          </p:cNvPr>
          <p:cNvSpPr>
            <a:spLocks noGrp="1"/>
          </p:cNvSpPr>
          <p:nvPr>
            <p:ph type="title"/>
          </p:nvPr>
        </p:nvSpPr>
        <p:spPr/>
        <p:txBody>
          <a:bodyPr/>
          <a:lstStyle/>
          <a:p>
            <a:r>
              <a:rPr lang="en-US" dirty="0"/>
              <a:t>LifeSmart Youth</a:t>
            </a:r>
          </a:p>
        </p:txBody>
      </p:sp>
      <p:sp>
        <p:nvSpPr>
          <p:cNvPr id="3" name="Content Placeholder 2">
            <a:extLst>
              <a:ext uri="{FF2B5EF4-FFF2-40B4-BE49-F238E27FC236}">
                <a16:creationId xmlns:a16="http://schemas.microsoft.com/office/drawing/2014/main" id="{DDA447BB-951B-1DC9-E4E1-0310C0BF2BD5}"/>
              </a:ext>
            </a:extLst>
          </p:cNvPr>
          <p:cNvSpPr>
            <a:spLocks noGrp="1"/>
          </p:cNvSpPr>
          <p:nvPr>
            <p:ph idx="1"/>
          </p:nvPr>
        </p:nvSpPr>
        <p:spPr/>
        <p:txBody>
          <a:bodyPr vert="horz" lIns="91440" tIns="45720" rIns="91440" bIns="45720" rtlCol="0" anchor="t">
            <a:normAutofit lnSpcReduction="10000"/>
          </a:bodyPr>
          <a:lstStyle/>
          <a:p>
            <a:pPr marL="285750" indent="-285750">
              <a:buChar char="•"/>
            </a:pPr>
            <a:r>
              <a:rPr lang="en-US" b="1" dirty="0">
                <a:latin typeface="Raleway"/>
              </a:rPr>
              <a:t>Teach Skills to Prevent Sexual Violence</a:t>
            </a:r>
          </a:p>
          <a:p>
            <a:pPr marL="515620" lvl="1"/>
            <a:r>
              <a:rPr lang="en-US" dirty="0">
                <a:latin typeface="Raleway"/>
              </a:rPr>
              <a:t>CARE (Communicating with and Respecting Each other) Curriculum – implemented in schools identified as high-risk; teaches students about healthy relationships, how to identify an unhealthy relationship among peers, and ways to inform a trusted adult. </a:t>
            </a:r>
          </a:p>
          <a:p>
            <a:pPr marL="515620" lvl="1"/>
            <a:r>
              <a:rPr lang="en-US" dirty="0">
                <a:latin typeface="Raleway"/>
              </a:rPr>
              <a:t>LifeSkills Training – Partners with Starfish Initiative and </a:t>
            </a:r>
            <a:r>
              <a:rPr lang="en-US" dirty="0" err="1">
                <a:latin typeface="Raleway"/>
              </a:rPr>
              <a:t>EmployIndy</a:t>
            </a:r>
            <a:r>
              <a:rPr lang="en-US" dirty="0">
                <a:latin typeface="Raleway"/>
              </a:rPr>
              <a:t> to teach youth about anger management and emotional regulation.</a:t>
            </a:r>
          </a:p>
          <a:p>
            <a:pPr marL="285750" indent="-285750">
              <a:buChar char="•"/>
            </a:pPr>
            <a:r>
              <a:rPr lang="en-US" b="1" dirty="0">
                <a:latin typeface="Raleway"/>
              </a:rPr>
              <a:t>Create Protective Environments</a:t>
            </a:r>
            <a:endParaRPr lang="en-US" b="1" dirty="0"/>
          </a:p>
          <a:p>
            <a:pPr marL="515620" lvl="1"/>
            <a:r>
              <a:rPr lang="en-US" dirty="0">
                <a:latin typeface="Raleway"/>
              </a:rPr>
              <a:t>Educating trusted adults on best practices of trauma-informed care and how to respond to teen dating violence. </a:t>
            </a:r>
          </a:p>
          <a:p>
            <a:pPr marL="629920" lvl="2" indent="-223520"/>
            <a:r>
              <a:rPr lang="en-US" dirty="0">
                <a:latin typeface="Raleway"/>
              </a:rPr>
              <a:t>Partners with IYI to implement in Youth Worker Café events; trains providers at Starfish Initiative</a:t>
            </a:r>
          </a:p>
          <a:p>
            <a:pPr marL="515620" lvl="1"/>
            <a:r>
              <a:rPr lang="en-US" dirty="0">
                <a:latin typeface="Raleway"/>
              </a:rPr>
              <a:t>Youth Advisory Council's awareness campaigns. </a:t>
            </a:r>
          </a:p>
          <a:p>
            <a:pPr marL="629920" lvl="2" indent="-223520"/>
            <a:r>
              <a:rPr lang="en-US" dirty="0">
                <a:latin typeface="Raleway"/>
              </a:rPr>
              <a:t>Promoting access to resources and creating an environment that doesn't tolerate SV.</a:t>
            </a:r>
          </a:p>
          <a:p>
            <a:pPr marL="579120" lvl="1"/>
            <a:r>
              <a:rPr lang="en-US" dirty="0">
                <a:latin typeface="Raleway"/>
              </a:rPr>
              <a:t>TEACH Alliance Leadership Team - group of healthcare professionals, educators, and community leaders convene to work towards advancing health equity and access to care for minoritized youth. </a:t>
            </a:r>
          </a:p>
        </p:txBody>
      </p:sp>
      <p:sp>
        <p:nvSpPr>
          <p:cNvPr id="4" name="Slide Number Placeholder 3">
            <a:extLst>
              <a:ext uri="{FF2B5EF4-FFF2-40B4-BE49-F238E27FC236}">
                <a16:creationId xmlns:a16="http://schemas.microsoft.com/office/drawing/2014/main" id="{929DAED2-660C-AE66-6663-5AD2A2D5DC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798A1-548B-2F4F-A949-0B360C421755}" type="slidenum">
              <a:rPr kumimoji="0" lang="en-US" sz="1800" b="0" i="0" u="none" strike="noStrike" kern="1200" cap="none" spc="0" normalizeH="0" baseline="0" noProof="0" smtClean="0">
                <a:ln>
                  <a:noFill/>
                </a:ln>
                <a:solidFill>
                  <a:srgbClr val="243E8E"/>
                </a:solidFill>
                <a:effectLst/>
                <a:uLnTx/>
                <a:uFillTx/>
                <a:latin typeface="Raleway"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srgbClr val="243E8E"/>
              </a:solidFill>
              <a:effectLst/>
              <a:uLnTx/>
              <a:uFillTx/>
              <a:latin typeface="Raleway" panose="020B0503030101060003" pitchFamily="34" charset="77"/>
              <a:ea typeface="+mn-ea"/>
              <a:cs typeface="+mn-cs"/>
            </a:endParaRPr>
          </a:p>
        </p:txBody>
      </p:sp>
    </p:spTree>
    <p:extLst>
      <p:ext uri="{BB962C8B-B14F-4D97-AF65-F5344CB8AC3E}">
        <p14:creationId xmlns:p14="http://schemas.microsoft.com/office/powerpoint/2010/main" val="33195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0845-5F3B-A47D-64C8-2C2CC23AB074}"/>
              </a:ext>
            </a:extLst>
          </p:cNvPr>
          <p:cNvSpPr>
            <a:spLocks noGrp="1"/>
          </p:cNvSpPr>
          <p:nvPr>
            <p:ph type="title"/>
          </p:nvPr>
        </p:nvSpPr>
        <p:spPr/>
        <p:txBody>
          <a:bodyPr>
            <a:noAutofit/>
          </a:bodyPr>
          <a:lstStyle/>
          <a:p>
            <a:r>
              <a:rPr lang="en-US" sz="2800" dirty="0"/>
              <a:t>Indiana University - Bloomington</a:t>
            </a:r>
          </a:p>
        </p:txBody>
      </p:sp>
      <p:sp>
        <p:nvSpPr>
          <p:cNvPr id="3" name="Content Placeholder 2">
            <a:extLst>
              <a:ext uri="{FF2B5EF4-FFF2-40B4-BE49-F238E27FC236}">
                <a16:creationId xmlns:a16="http://schemas.microsoft.com/office/drawing/2014/main" id="{DDA447BB-951B-1DC9-E4E1-0310C0BF2BD5}"/>
              </a:ext>
            </a:extLst>
          </p:cNvPr>
          <p:cNvSpPr>
            <a:spLocks noGrp="1"/>
          </p:cNvSpPr>
          <p:nvPr>
            <p:ph idx="1"/>
          </p:nvPr>
        </p:nvSpPr>
        <p:spPr/>
        <p:txBody>
          <a:bodyPr vert="horz" lIns="91440" tIns="45720" rIns="91440" bIns="45720" rtlCol="0" anchor="t">
            <a:normAutofit lnSpcReduction="10000"/>
          </a:bodyPr>
          <a:lstStyle/>
          <a:p>
            <a:pPr marL="285750" indent="-285750">
              <a:buChar char="•"/>
            </a:pPr>
            <a:r>
              <a:rPr lang="en-US" b="1" dirty="0">
                <a:latin typeface="Raleway"/>
              </a:rPr>
              <a:t>Promote Social Norms That Protect Against SV; Teach Skills to Prevent SV; Engage Underserved Populations</a:t>
            </a:r>
            <a:endParaRPr lang="en-US" b="1"/>
          </a:p>
          <a:p>
            <a:pPr marL="515620" lvl="1" indent="-285750">
              <a:buChar char="•"/>
            </a:pPr>
            <a:r>
              <a:rPr lang="en-US" dirty="0">
                <a:latin typeface="Raleway"/>
              </a:rPr>
              <a:t>Healthy Relationships for Rural Youth Initiative</a:t>
            </a:r>
          </a:p>
          <a:p>
            <a:pPr marL="629920" lvl="2" indent="-223520"/>
            <a:r>
              <a:rPr lang="en-US" dirty="0">
                <a:latin typeface="Raleway"/>
              </a:rPr>
              <a:t>Utilizes the Our Whole Lives curriculum's strengths in preventing sexual violence and promoting healthier communications and is continuously refining and updating their curriculum to ensure it is culturally appropriate </a:t>
            </a:r>
          </a:p>
          <a:p>
            <a:pPr lvl="3"/>
            <a:r>
              <a:rPr lang="en-US" sz="1400" dirty="0">
                <a:latin typeface="Raleway"/>
              </a:rPr>
              <a:t>Developmentally appropriate education on technology safety, boundary setting and boundary respect, and relationship coercion. </a:t>
            </a:r>
          </a:p>
          <a:p>
            <a:pPr marL="629920" lvl="2" indent="-223520"/>
            <a:r>
              <a:rPr lang="en-US" dirty="0">
                <a:latin typeface="Raleway"/>
              </a:rPr>
              <a:t>Family members, parents/guardians, faith-based leaders and other youth-facing adults are also provided the information and resources being taught to the students to reinforce  positive social norms that protect against sexual violence and to share information and resources related to everything the student is learning.</a:t>
            </a:r>
          </a:p>
          <a:p>
            <a:pPr marL="515620" lvl="1" indent="-285750">
              <a:buChar char="•"/>
            </a:pPr>
            <a:r>
              <a:rPr lang="en-US" dirty="0">
                <a:latin typeface="Raleway"/>
              </a:rPr>
              <a:t>Healthy Relationships for Rural Youth Initiative – Facilitator Training</a:t>
            </a:r>
          </a:p>
          <a:p>
            <a:pPr marL="629920" lvl="2" indent="-223520"/>
            <a:r>
              <a:rPr lang="en-US" dirty="0">
                <a:latin typeface="Raleway"/>
              </a:rPr>
              <a:t>Youth-serving community leaders will be invited to participate in the HRRYI-FT so they are able to implement the HRRYI intervention and create protective environments within their organizations. </a:t>
            </a:r>
          </a:p>
          <a:p>
            <a:pPr marL="629920" lvl="2" indent="-223520"/>
            <a:r>
              <a:rPr lang="en-US" dirty="0">
                <a:latin typeface="Raleway"/>
              </a:rPr>
              <a:t>Provide educational group facilitation skills and discussion of how those messages can be reinforced in the home. </a:t>
            </a:r>
          </a:p>
        </p:txBody>
      </p:sp>
      <p:sp>
        <p:nvSpPr>
          <p:cNvPr id="4" name="Slide Number Placeholder 3">
            <a:extLst>
              <a:ext uri="{FF2B5EF4-FFF2-40B4-BE49-F238E27FC236}">
                <a16:creationId xmlns:a16="http://schemas.microsoft.com/office/drawing/2014/main" id="{929DAED2-660C-AE66-6663-5AD2A2D5DC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798A1-548B-2F4F-A949-0B360C421755}" type="slidenum">
              <a:rPr kumimoji="0" lang="en-US" sz="1800" b="0" i="0" u="none" strike="noStrike" kern="1200" cap="none" spc="0" normalizeH="0" baseline="0" noProof="0" smtClean="0">
                <a:ln>
                  <a:noFill/>
                </a:ln>
                <a:solidFill>
                  <a:srgbClr val="243E8E"/>
                </a:solidFill>
                <a:effectLst/>
                <a:uLnTx/>
                <a:uFillTx/>
                <a:latin typeface="Raleway"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srgbClr val="243E8E"/>
              </a:solidFill>
              <a:effectLst/>
              <a:uLnTx/>
              <a:uFillTx/>
              <a:latin typeface="Raleway" panose="020B0503030101060003" pitchFamily="34" charset="77"/>
              <a:ea typeface="+mn-ea"/>
              <a:cs typeface="+mn-cs"/>
            </a:endParaRPr>
          </a:p>
        </p:txBody>
      </p:sp>
    </p:spTree>
    <p:extLst>
      <p:ext uri="{BB962C8B-B14F-4D97-AF65-F5344CB8AC3E}">
        <p14:creationId xmlns:p14="http://schemas.microsoft.com/office/powerpoint/2010/main" val="296195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353943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To develop, implement and provide oversight of a statewide comprehensive trauma care system that:</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Prevents injuries.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Saves lives.</a:t>
            </a:r>
          </a:p>
          <a:p>
            <a:pPr marL="457200" indent="-457200">
              <a:buFont typeface="Arial" panose="020B0604020202020204" pitchFamily="34" charset="0"/>
              <a:buChar char="•"/>
            </a:pPr>
            <a:r>
              <a:rPr lang="en-US" sz="2800" b="1" dirty="0">
                <a:solidFill>
                  <a:schemeClr val="bg1"/>
                </a:solidFill>
                <a:latin typeface="Raleway SemiBold" panose="020B0503030101060003" pitchFamily="34" charset="77"/>
                <a:cs typeface="Arial" panose="020B0604020202020204" pitchFamily="34" charset="0"/>
              </a:rPr>
              <a:t>Improves the care and outcomes of trauma patients</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460890" y="5534653"/>
            <a:ext cx="6412587" cy="523220"/>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Prevent injuries in Indiana.</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1" y="5167065"/>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Tree>
    <p:extLst>
      <p:ext uri="{BB962C8B-B14F-4D97-AF65-F5344CB8AC3E}">
        <p14:creationId xmlns:p14="http://schemas.microsoft.com/office/powerpoint/2010/main" val="30774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normAutofit fontScale="90000"/>
          </a:bodyPr>
          <a:lstStyle/>
          <a:p>
            <a:r>
              <a:rPr lang="en-US" dirty="0"/>
              <a:t>Indiana Coalition Against Domestic Violence</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vert="horz" lIns="91440" tIns="45720" rIns="91440" bIns="45720" rtlCol="0" anchor="t">
            <a:normAutofit/>
          </a:bodyPr>
          <a:lstStyle/>
          <a:p>
            <a:pPr marL="285750" indent="-285750">
              <a:buChar char="•"/>
            </a:pPr>
            <a:r>
              <a:rPr lang="en-US" dirty="0">
                <a:latin typeface="Raleway"/>
              </a:rPr>
              <a:t>Promote Social Norms That Protect Against Violence; Create Protective Environments</a:t>
            </a:r>
            <a:endParaRPr lang="en-US"/>
          </a:p>
          <a:p>
            <a:pPr marL="515620" lvl="1"/>
            <a:r>
              <a:rPr lang="en-US" dirty="0">
                <a:latin typeface="Raleway"/>
              </a:rPr>
              <a:t>Indiana Disability Justice</a:t>
            </a:r>
          </a:p>
          <a:p>
            <a:pPr marL="629920" lvl="2" indent="-223520"/>
            <a:r>
              <a:rPr lang="en-US" dirty="0">
                <a:latin typeface="Raleway"/>
              </a:rPr>
              <a:t>Originally convened as a task force in 2018 led by a multisectoral group of people with disabilities; became a resource hub for sexual violence experienced by a Disabled person or a person with a disability, this has created an outlet for people with disabilities where they can share and be compensated for their work; also host webinars on related topics. </a:t>
            </a:r>
          </a:p>
          <a:p>
            <a:pPr marL="629920" lvl="2" indent="-223520"/>
            <a:r>
              <a:rPr lang="en-US" dirty="0">
                <a:latin typeface="Raleway"/>
              </a:rPr>
              <a:t>Currently providing TA to multiple organizations throughout the state and nation to increase prevention strategies that center and include Disabled people. </a:t>
            </a:r>
          </a:p>
          <a:p>
            <a:pPr marL="285750" indent="-285750">
              <a:buChar char="•"/>
            </a:pPr>
            <a:r>
              <a:rPr lang="en-US" dirty="0">
                <a:latin typeface="Raleway"/>
              </a:rPr>
              <a:t>Provide Opportunities to Empower and Support Girls and Women; Create Protective Environments</a:t>
            </a:r>
            <a:endParaRPr lang="en-US" dirty="0"/>
          </a:p>
          <a:p>
            <a:pPr marL="515620" lvl="1"/>
            <a:r>
              <a:rPr lang="en-US" dirty="0">
                <a:latin typeface="Raleway"/>
              </a:rPr>
              <a:t>Black Women's Council's Community Action Plan</a:t>
            </a:r>
          </a:p>
          <a:p>
            <a:pPr marL="629920" lvl="2" indent="-223520"/>
            <a:r>
              <a:rPr lang="en-US" dirty="0">
                <a:latin typeface="Raleway"/>
              </a:rPr>
              <a:t>Informed by surveys of AABWG, focus groups, and Black Girls Matter listening session</a:t>
            </a:r>
          </a:p>
          <a:p>
            <a:pPr marL="629920" lvl="2" indent="-223520"/>
            <a:r>
              <a:rPr lang="en-US" dirty="0">
                <a:latin typeface="Raleway"/>
              </a:rPr>
              <a:t>Partnering with state and national organizations to influence policy legislation and changing organizational practices to promote health equity for marginalized communities </a:t>
            </a:r>
            <a:endParaRPr lang="en-US" dirty="0"/>
          </a:p>
          <a:p>
            <a:pPr marL="629920" lvl="2" indent="-223520"/>
            <a:r>
              <a:rPr lang="en-US" dirty="0">
                <a:latin typeface="Raleway"/>
              </a:rPr>
              <a:t>Plans to convene a statewide BIPOC affinity group promoting connectedness, supporting self-care, and identify gaps in service that will lead to better prevention strategies. </a:t>
            </a:r>
            <a:endParaRPr lang="en-US" dirty="0"/>
          </a:p>
          <a:p>
            <a:pPr marL="285750" indent="-285750">
              <a:buChar char="•"/>
            </a:pPr>
            <a:endParaRPr lang="en-US" dirty="0"/>
          </a:p>
          <a:p>
            <a:endParaRPr lang="en-US"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798A1-548B-2F4F-A949-0B360C421755}" type="slidenum">
              <a:rPr kumimoji="0" lang="en-US" sz="1800" b="0" i="0" u="none" strike="noStrike" kern="1200" cap="none" spc="0" normalizeH="0" baseline="0" noProof="0" smtClean="0">
                <a:ln>
                  <a:noFill/>
                </a:ln>
                <a:solidFill>
                  <a:srgbClr val="243E8E"/>
                </a:solidFill>
                <a:effectLst/>
                <a:uLnTx/>
                <a:uFillTx/>
                <a:latin typeface="Raleway"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srgbClr val="243E8E"/>
              </a:solidFill>
              <a:effectLst/>
              <a:uLnTx/>
              <a:uFillTx/>
              <a:latin typeface="Raleway" panose="020B0503030101060003" pitchFamily="34" charset="77"/>
              <a:ea typeface="+mn-ea"/>
              <a:cs typeface="+mn-cs"/>
            </a:endParaRPr>
          </a:p>
        </p:txBody>
      </p:sp>
    </p:spTree>
    <p:extLst>
      <p:ext uri="{BB962C8B-B14F-4D97-AF65-F5344CB8AC3E}">
        <p14:creationId xmlns:p14="http://schemas.microsoft.com/office/powerpoint/2010/main" val="115979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394F62-942F-4A80-A22F-F8FA14942C51}"/>
              </a:ext>
            </a:extLst>
          </p:cNvPr>
          <p:cNvSpPr txBox="1"/>
          <p:nvPr/>
        </p:nvSpPr>
        <p:spPr>
          <a:xfrm>
            <a:off x="594647" y="1037088"/>
            <a:ext cx="7274943" cy="393954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Segoe UI"/>
                <a:ea typeface="+mn-ea"/>
                <a:cs typeface="Segoe UI"/>
              </a:rPr>
              <a:t>Questions?</a:t>
            </a:r>
            <a:br>
              <a:rPr kumimoji="0" lang="en-US" sz="4800" b="1" i="0" u="none" strike="noStrike" kern="1200" cap="none" spc="0" normalizeH="0" baseline="0" noProof="0" dirty="0">
                <a:ln>
                  <a:noFill/>
                </a:ln>
                <a:solidFill>
                  <a:srgbClr val="243E8E"/>
                </a:solidFill>
                <a:effectLst/>
                <a:uLnTx/>
                <a:uFillTx/>
                <a:latin typeface="Segoe UI"/>
                <a:ea typeface="+mn-ea"/>
                <a:cs typeface="Segoe UI"/>
              </a:rPr>
            </a:br>
            <a:br>
              <a:rPr kumimoji="0" lang="en-US" sz="1400" b="0" i="0" u="none" strike="noStrike" kern="1200" cap="none" spc="0" normalizeH="0" baseline="0" noProof="0" dirty="0">
                <a:ln>
                  <a:noFill/>
                </a:ln>
                <a:solidFill>
                  <a:srgbClr val="243E8E"/>
                </a:solidFill>
                <a:effectLst/>
                <a:uLnTx/>
                <a:uFillTx/>
                <a:latin typeface="Segoe UI"/>
                <a:ea typeface="+mn-ea"/>
                <a:cs typeface="Segoe UI"/>
              </a:rPr>
            </a:br>
            <a:br>
              <a:rPr kumimoji="0" lang="en-US" sz="3200" b="0" i="0" u="none" strike="noStrike" kern="1200" cap="none" spc="0" normalizeH="0" baseline="0" noProof="0" dirty="0">
                <a:ln>
                  <a:noFill/>
                </a:ln>
                <a:solidFill>
                  <a:srgbClr val="243E8E"/>
                </a:solidFill>
                <a:effectLst/>
                <a:uLnTx/>
                <a:uFillTx/>
                <a:latin typeface="Segoe UI"/>
                <a:ea typeface="+mn-ea"/>
                <a:cs typeface="Segoe UI"/>
              </a:rPr>
            </a:br>
            <a:br>
              <a:rPr kumimoji="0" lang="en-US" sz="3200" b="0" i="0" u="none" strike="noStrike" kern="1200" cap="none" spc="0" normalizeH="0" baseline="0" noProof="0" dirty="0">
                <a:ln>
                  <a:noFill/>
                </a:ln>
                <a:solidFill>
                  <a:srgbClr val="243E8E"/>
                </a:solidFill>
                <a:effectLst/>
                <a:uLnTx/>
                <a:uFillTx/>
                <a:latin typeface="Segoe UI"/>
                <a:ea typeface="+mn-ea"/>
                <a:cs typeface="Segoe UI"/>
              </a:rPr>
            </a:br>
            <a:br>
              <a:rPr kumimoji="0" lang="en-US" sz="1400" b="0" i="0" u="none" strike="noStrike" kern="1200" cap="none" spc="0" normalizeH="0" baseline="0" noProof="0" dirty="0">
                <a:ln>
                  <a:noFill/>
                </a:ln>
                <a:solidFill>
                  <a:srgbClr val="243E8E"/>
                </a:solidFill>
                <a:effectLst/>
                <a:uLnTx/>
                <a:uFillTx/>
                <a:latin typeface="Segoe UI"/>
                <a:ea typeface="+mn-ea"/>
                <a:cs typeface="Segoe UI"/>
              </a:rPr>
            </a:br>
            <a:br>
              <a:rPr kumimoji="0" lang="en-US" sz="1400" b="0" i="0" u="none" strike="noStrike" kern="1200" cap="none" spc="0" normalizeH="0" baseline="0" noProof="0" dirty="0">
                <a:ln>
                  <a:noFill/>
                </a:ln>
                <a:solidFill>
                  <a:srgbClr val="243E8E"/>
                </a:solidFill>
                <a:effectLst/>
                <a:uLnTx/>
                <a:uFillTx/>
                <a:latin typeface="Segoe UI"/>
                <a:ea typeface="+mn-ea"/>
                <a:cs typeface="Segoe UI"/>
              </a:rPr>
            </a:br>
            <a:r>
              <a:rPr kumimoji="0" lang="en-US" sz="3200" b="1" i="0" u="none" strike="noStrike" kern="1200" cap="none" spc="0" normalizeH="0" baseline="0" noProof="0" dirty="0">
                <a:ln>
                  <a:noFill/>
                </a:ln>
                <a:solidFill>
                  <a:srgbClr val="FFFFFF"/>
                </a:solidFill>
                <a:effectLst/>
                <a:uLnTx/>
                <a:uFillTx/>
                <a:latin typeface="Segoe UI"/>
                <a:ea typeface="+mn-ea"/>
                <a:cs typeface="Segoe UI"/>
              </a:rPr>
              <a:t>Caitlin Segraves</a:t>
            </a:r>
            <a:endParaRPr kumimoji="0" lang="en-US" sz="1800" b="0" i="0" u="none" strike="noStrike" kern="1200" cap="none" spc="0" normalizeH="0" baseline="0" noProof="0" dirty="0">
              <a:ln>
                <a:noFill/>
              </a:ln>
              <a:solidFill>
                <a:srgbClr val="243E8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egoe UI"/>
                <a:ea typeface="+mn-ea"/>
                <a:cs typeface="Segoe UI"/>
              </a:rPr>
              <a:t>Violence Prevention Program Director </a:t>
            </a:r>
            <a:endParaRPr kumimoji="0" lang="en-US" sz="32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C000"/>
                </a:solidFill>
                <a:effectLst/>
                <a:uLnTx/>
                <a:uFillTx/>
                <a:latin typeface="Segoe UI"/>
                <a:ea typeface="+mn-ea"/>
                <a:cs typeface="Segoe UI"/>
              </a:rPr>
              <a:t>CSegraves@health.in.gov</a:t>
            </a:r>
          </a:p>
        </p:txBody>
      </p:sp>
    </p:spTree>
    <p:extLst>
      <p:ext uri="{BB962C8B-B14F-4D97-AF65-F5344CB8AC3E}">
        <p14:creationId xmlns:p14="http://schemas.microsoft.com/office/powerpoint/2010/main" val="2559454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085E9E01-D2AF-42F2-AB93-F066D88CF2E0}"/>
              </a:ext>
            </a:extLst>
          </p:cNvPr>
          <p:cNvSpPr>
            <a:spLocks noGrp="1"/>
          </p:cNvSpPr>
          <p:nvPr>
            <p:ph sz="quarter" idx="11"/>
          </p:nvPr>
        </p:nvSpPr>
        <p:spPr/>
        <p:txBody>
          <a:bodyPr>
            <a:normAutofit/>
          </a:bodyPr>
          <a:lstStyle/>
          <a:p>
            <a:endParaRPr lang="en-US" sz="2400" dirty="0"/>
          </a:p>
          <a:p>
            <a:endParaRPr lang="en-US" sz="2400" dirty="0"/>
          </a:p>
          <a:p>
            <a:r>
              <a:rPr lang="en-US" sz="2400" dirty="0"/>
              <a:t>What do we, in Indiana, do well when it comes to the topics from today?</a:t>
            </a:r>
          </a:p>
          <a:p>
            <a:endParaRPr lang="en-US" sz="2400" dirty="0"/>
          </a:p>
          <a:p>
            <a:endParaRPr lang="en-US" sz="2400" dirty="0"/>
          </a:p>
          <a:p>
            <a:r>
              <a:rPr lang="en-US" sz="2400" dirty="0"/>
              <a:t>How can / where can we improve this?</a:t>
            </a:r>
          </a:p>
        </p:txBody>
      </p:sp>
      <p:sp>
        <p:nvSpPr>
          <p:cNvPr id="4" name="Slide Number Placeholder 3">
            <a:extLst>
              <a:ext uri="{FF2B5EF4-FFF2-40B4-BE49-F238E27FC236}">
                <a16:creationId xmlns:a16="http://schemas.microsoft.com/office/drawing/2014/main" id="{EE7E6D6E-B112-41A6-830B-AA004A0BE065}"/>
              </a:ext>
            </a:extLst>
          </p:cNvPr>
          <p:cNvSpPr>
            <a:spLocks noGrp="1"/>
          </p:cNvSpPr>
          <p:nvPr>
            <p:ph type="sldNum" sz="quarter" idx="10"/>
          </p:nvPr>
        </p:nvSpPr>
        <p:spPr/>
        <p:txBody>
          <a:bodyPr/>
          <a:lstStyle/>
          <a:p>
            <a:fld id="{5D96652D-A424-46EE-8E8A-BA494523C828}" type="slidenum">
              <a:rPr lang="en-US" smtClean="0"/>
              <a:pPr/>
              <a:t>22</a:t>
            </a:fld>
            <a:endParaRPr lang="en-US" dirty="0">
              <a:solidFill>
                <a:schemeClr val="tx1"/>
              </a:solidFill>
            </a:endParaRPr>
          </a:p>
        </p:txBody>
      </p:sp>
    </p:spTree>
    <p:extLst>
      <p:ext uri="{BB962C8B-B14F-4D97-AF65-F5344CB8AC3E}">
        <p14:creationId xmlns:p14="http://schemas.microsoft.com/office/powerpoint/2010/main" val="2219528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51BE-9B46-40B5-918D-2E0DCDD3D40D}"/>
              </a:ext>
            </a:extLst>
          </p:cNvPr>
          <p:cNvSpPr>
            <a:spLocks noGrp="1"/>
          </p:cNvSpPr>
          <p:nvPr>
            <p:ph type="title"/>
          </p:nvPr>
        </p:nvSpPr>
        <p:spPr/>
        <p:txBody>
          <a:bodyPr/>
          <a:lstStyle/>
          <a:p>
            <a:r>
              <a:rPr lang="en-US" dirty="0"/>
              <a:t>Discussion – Part II </a:t>
            </a:r>
          </a:p>
        </p:txBody>
      </p:sp>
      <p:sp>
        <p:nvSpPr>
          <p:cNvPr id="3" name="Content Placeholder 2">
            <a:extLst>
              <a:ext uri="{FF2B5EF4-FFF2-40B4-BE49-F238E27FC236}">
                <a16:creationId xmlns:a16="http://schemas.microsoft.com/office/drawing/2014/main" id="{085E9E01-D2AF-42F2-AB93-F066D88CF2E0}"/>
              </a:ext>
            </a:extLst>
          </p:cNvPr>
          <p:cNvSpPr>
            <a:spLocks noGrp="1"/>
          </p:cNvSpPr>
          <p:nvPr>
            <p:ph sz="quarter" idx="11"/>
          </p:nvPr>
        </p:nvSpPr>
        <p:spPr/>
        <p:txBody>
          <a:bodyPr>
            <a:normAutofit/>
          </a:bodyPr>
          <a:lstStyle/>
          <a:p>
            <a:endParaRPr lang="en-US" sz="2400" dirty="0"/>
          </a:p>
          <a:p>
            <a:endParaRPr lang="en-US" sz="2400" dirty="0"/>
          </a:p>
          <a:p>
            <a:r>
              <a:rPr lang="en-US" sz="2400" dirty="0"/>
              <a:t>Comments on the SharePoint Drive</a:t>
            </a:r>
          </a:p>
          <a:p>
            <a:endParaRPr lang="en-US" sz="2400" dirty="0"/>
          </a:p>
          <a:p>
            <a:endParaRPr lang="en-US" sz="2400" dirty="0"/>
          </a:p>
          <a:p>
            <a:r>
              <a:rPr lang="en-US" sz="2400" dirty="0"/>
              <a:t>Sign-ups for future presentations</a:t>
            </a:r>
          </a:p>
        </p:txBody>
      </p:sp>
      <p:sp>
        <p:nvSpPr>
          <p:cNvPr id="4" name="Slide Number Placeholder 3">
            <a:extLst>
              <a:ext uri="{FF2B5EF4-FFF2-40B4-BE49-F238E27FC236}">
                <a16:creationId xmlns:a16="http://schemas.microsoft.com/office/drawing/2014/main" id="{EE7E6D6E-B112-41A6-830B-AA004A0BE065}"/>
              </a:ext>
            </a:extLst>
          </p:cNvPr>
          <p:cNvSpPr>
            <a:spLocks noGrp="1"/>
          </p:cNvSpPr>
          <p:nvPr>
            <p:ph type="sldNum" sz="quarter" idx="10"/>
          </p:nvPr>
        </p:nvSpPr>
        <p:spPr/>
        <p:txBody>
          <a:bodyPr/>
          <a:lstStyle/>
          <a:p>
            <a:fld id="{5D96652D-A424-46EE-8E8A-BA494523C828}" type="slidenum">
              <a:rPr lang="en-US" smtClean="0"/>
              <a:pPr/>
              <a:t>23</a:t>
            </a:fld>
            <a:endParaRPr lang="en-US" dirty="0">
              <a:solidFill>
                <a:schemeClr val="tx1"/>
              </a:solidFill>
            </a:endParaRPr>
          </a:p>
        </p:txBody>
      </p:sp>
    </p:spTree>
    <p:extLst>
      <p:ext uri="{BB962C8B-B14F-4D97-AF65-F5344CB8AC3E}">
        <p14:creationId xmlns:p14="http://schemas.microsoft.com/office/powerpoint/2010/main" val="13819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76D03C-B151-7A46-A3B6-CC1A72AD98A9}"/>
              </a:ext>
            </a:extLst>
          </p:cNvPr>
          <p:cNvSpPr>
            <a:spLocks noGrp="1"/>
          </p:cNvSpPr>
          <p:nvPr>
            <p:ph type="title"/>
          </p:nvPr>
        </p:nvSpPr>
        <p:spPr>
          <a:xfrm>
            <a:off x="436881" y="365126"/>
            <a:ext cx="4717010" cy="756565"/>
          </a:xfrm>
        </p:spPr>
        <p:txBody>
          <a:bodyPr>
            <a:normAutofit fontScale="90000"/>
          </a:bodyPr>
          <a:lstStyle/>
          <a:p>
            <a:r>
              <a:rPr lang="en-US" dirty="0"/>
              <a:t>2023 Meeting Dates</a:t>
            </a:r>
          </a:p>
        </p:txBody>
      </p:sp>
      <p:sp>
        <p:nvSpPr>
          <p:cNvPr id="11" name="Slide Number Placeholder 10">
            <a:extLst>
              <a:ext uri="{FF2B5EF4-FFF2-40B4-BE49-F238E27FC236}">
                <a16:creationId xmlns:a16="http://schemas.microsoft.com/office/drawing/2014/main" id="{17F508FA-DFC0-FD44-A552-07B5353CA0EC}"/>
              </a:ext>
            </a:extLst>
          </p:cNvPr>
          <p:cNvSpPr>
            <a:spLocks noGrp="1"/>
          </p:cNvSpPr>
          <p:nvPr>
            <p:ph type="sldNum" sz="quarter" idx="14"/>
          </p:nvPr>
        </p:nvSpPr>
        <p:spPr/>
        <p:txBody>
          <a:bodyPr/>
          <a:lstStyle/>
          <a:p>
            <a:fld id="{2C1798A1-548B-2F4F-A949-0B360C421755}" type="slidenum">
              <a:rPr lang="en-US" smtClean="0"/>
              <a:pPr/>
              <a:t>24</a:t>
            </a:fld>
            <a:endParaRPr lang="en-US" dirty="0"/>
          </a:p>
        </p:txBody>
      </p:sp>
      <p:cxnSp>
        <p:nvCxnSpPr>
          <p:cNvPr id="8" name="Straight Connector 7">
            <a:extLst>
              <a:ext uri="{FF2B5EF4-FFF2-40B4-BE49-F238E27FC236}">
                <a16:creationId xmlns:a16="http://schemas.microsoft.com/office/drawing/2014/main" id="{851BCC47-829A-AA49-8920-DC1FB282201A}"/>
              </a:ext>
            </a:extLst>
          </p:cNvPr>
          <p:cNvCxnSpPr>
            <a:cxnSpLocks/>
          </p:cNvCxnSpPr>
          <p:nvPr/>
        </p:nvCxnSpPr>
        <p:spPr>
          <a:xfrm>
            <a:off x="-13855" y="1121691"/>
            <a:ext cx="41702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9F3C12D7-0E71-4CD9-9167-F85466D06152}"/>
              </a:ext>
            </a:extLst>
          </p:cNvPr>
          <p:cNvGraphicFramePr>
            <a:graphicFrameLocks noGrp="1"/>
          </p:cNvGraphicFramePr>
          <p:nvPr>
            <p:extLst>
              <p:ext uri="{D42A27DB-BD31-4B8C-83A1-F6EECF244321}">
                <p14:modId xmlns:p14="http://schemas.microsoft.com/office/powerpoint/2010/main" val="3795513011"/>
              </p:ext>
            </p:extLst>
          </p:nvPr>
        </p:nvGraphicFramePr>
        <p:xfrm>
          <a:off x="4156364" y="2020759"/>
          <a:ext cx="4263241" cy="2072640"/>
        </p:xfrm>
        <a:graphic>
          <a:graphicData uri="http://schemas.openxmlformats.org/drawingml/2006/table">
            <a:tbl>
              <a:tblPr bandRow="1">
                <a:tableStyleId>{93296810-A885-4BE3-A3E7-6D5BEEA58F35}</a:tableStyleId>
              </a:tblPr>
              <a:tblGrid>
                <a:gridCol w="4263241">
                  <a:extLst>
                    <a:ext uri="{9D8B030D-6E8A-4147-A177-3AD203B41FA5}">
                      <a16:colId xmlns:a16="http://schemas.microsoft.com/office/drawing/2014/main" val="292480452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strike="sngStrike" dirty="0">
                          <a:latin typeface="Raleway" pitchFamily="2" charset="0"/>
                        </a:rPr>
                        <a:t>February 17</a:t>
                      </a:r>
                    </a:p>
                  </a:txBody>
                  <a:tcPr/>
                </a:tc>
                <a:extLst>
                  <a:ext uri="{0D108BD9-81ED-4DB2-BD59-A6C34878D82A}">
                    <a16:rowId xmlns:a16="http://schemas.microsoft.com/office/drawing/2014/main" val="37518732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atin typeface="Raleway" pitchFamily="2" charset="0"/>
                        </a:rPr>
                        <a:t>May 19</a:t>
                      </a:r>
                    </a:p>
                  </a:txBody>
                  <a:tcPr/>
                </a:tc>
                <a:extLst>
                  <a:ext uri="{0D108BD9-81ED-4DB2-BD59-A6C34878D82A}">
                    <a16:rowId xmlns:a16="http://schemas.microsoft.com/office/drawing/2014/main" val="10496122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atin typeface="Raleway" pitchFamily="2" charset="0"/>
                        </a:rPr>
                        <a:t>August 18</a:t>
                      </a:r>
                    </a:p>
                  </a:txBody>
                  <a:tcPr/>
                </a:tc>
                <a:extLst>
                  <a:ext uri="{0D108BD9-81ED-4DB2-BD59-A6C34878D82A}">
                    <a16:rowId xmlns:a16="http://schemas.microsoft.com/office/drawing/2014/main" val="42117971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atin typeface="Raleway" pitchFamily="2" charset="0"/>
                        </a:rPr>
                        <a:t>November 17</a:t>
                      </a:r>
                    </a:p>
                  </a:txBody>
                  <a:tcPr/>
                </a:tc>
                <a:extLst>
                  <a:ext uri="{0D108BD9-81ED-4DB2-BD59-A6C34878D82A}">
                    <a16:rowId xmlns:a16="http://schemas.microsoft.com/office/drawing/2014/main" val="952883230"/>
                  </a:ext>
                </a:extLst>
              </a:tr>
            </a:tbl>
          </a:graphicData>
        </a:graphic>
      </p:graphicFrame>
    </p:spTree>
    <p:extLst>
      <p:ext uri="{BB962C8B-B14F-4D97-AF65-F5344CB8AC3E}">
        <p14:creationId xmlns:p14="http://schemas.microsoft.com/office/powerpoint/2010/main" val="1420520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A76D03C-B151-7A46-A3B6-CC1A72AD98A9}"/>
              </a:ext>
            </a:extLst>
          </p:cNvPr>
          <p:cNvSpPr>
            <a:spLocks noGrp="1"/>
          </p:cNvSpPr>
          <p:nvPr>
            <p:ph type="title"/>
          </p:nvPr>
        </p:nvSpPr>
        <p:spPr/>
        <p:txBody>
          <a:bodyPr/>
          <a:lstStyle/>
          <a:p>
            <a:r>
              <a:rPr lang="en-US" dirty="0"/>
              <a:t>THANKS!</a:t>
            </a:r>
          </a:p>
        </p:txBody>
      </p:sp>
      <p:sp>
        <p:nvSpPr>
          <p:cNvPr id="11" name="Slide Number Placeholder 10">
            <a:extLst>
              <a:ext uri="{FF2B5EF4-FFF2-40B4-BE49-F238E27FC236}">
                <a16:creationId xmlns:a16="http://schemas.microsoft.com/office/drawing/2014/main" id="{17F508FA-DFC0-FD44-A552-07B5353CA0EC}"/>
              </a:ext>
            </a:extLst>
          </p:cNvPr>
          <p:cNvSpPr>
            <a:spLocks noGrp="1"/>
          </p:cNvSpPr>
          <p:nvPr>
            <p:ph type="sldNum" sz="quarter" idx="14"/>
          </p:nvPr>
        </p:nvSpPr>
        <p:spPr/>
        <p:txBody>
          <a:bodyPr/>
          <a:lstStyle/>
          <a:p>
            <a:fld id="{2C1798A1-548B-2F4F-A949-0B360C421755}" type="slidenum">
              <a:rPr lang="en-US" smtClean="0"/>
              <a:pPr/>
              <a:t>25</a:t>
            </a:fld>
            <a:endParaRPr lang="en-US" dirty="0"/>
          </a:p>
        </p:txBody>
      </p:sp>
      <p:cxnSp>
        <p:nvCxnSpPr>
          <p:cNvPr id="8" name="Straight Connector 7">
            <a:extLst>
              <a:ext uri="{FF2B5EF4-FFF2-40B4-BE49-F238E27FC236}">
                <a16:creationId xmlns:a16="http://schemas.microsoft.com/office/drawing/2014/main" id="{851BCC47-829A-AA49-8920-DC1FB282201A}"/>
              </a:ext>
            </a:extLst>
          </p:cNvPr>
          <p:cNvCxnSpPr>
            <a:cxnSpLocks/>
          </p:cNvCxnSpPr>
          <p:nvPr/>
        </p:nvCxnSpPr>
        <p:spPr>
          <a:xfrm>
            <a:off x="-13855" y="1121691"/>
            <a:ext cx="41702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7E6FBA00-A736-42D5-B989-DA7DD8F17D1C}"/>
              </a:ext>
            </a:extLst>
          </p:cNvPr>
          <p:cNvGraphicFramePr>
            <a:graphicFrameLocks noGrp="1"/>
          </p:cNvGraphicFramePr>
          <p:nvPr>
            <p:extLst>
              <p:ext uri="{D42A27DB-BD31-4B8C-83A1-F6EECF244321}">
                <p14:modId xmlns:p14="http://schemas.microsoft.com/office/powerpoint/2010/main" val="1934993479"/>
              </p:ext>
            </p:extLst>
          </p:nvPr>
        </p:nvGraphicFramePr>
        <p:xfrm>
          <a:off x="1827189" y="1878256"/>
          <a:ext cx="8537622" cy="1849120"/>
        </p:xfrm>
        <a:graphic>
          <a:graphicData uri="http://schemas.openxmlformats.org/drawingml/2006/table">
            <a:tbl>
              <a:tblPr firstRow="1" bandRow="1">
                <a:tableStyleId>{073A0DAA-6AF3-43AB-8588-CEC1D06C72B9}</a:tableStyleId>
              </a:tblPr>
              <a:tblGrid>
                <a:gridCol w="2845874">
                  <a:extLst>
                    <a:ext uri="{9D8B030D-6E8A-4147-A177-3AD203B41FA5}">
                      <a16:colId xmlns:a16="http://schemas.microsoft.com/office/drawing/2014/main" val="811126322"/>
                    </a:ext>
                  </a:extLst>
                </a:gridCol>
                <a:gridCol w="1784765">
                  <a:extLst>
                    <a:ext uri="{9D8B030D-6E8A-4147-A177-3AD203B41FA5}">
                      <a16:colId xmlns:a16="http://schemas.microsoft.com/office/drawing/2014/main" val="42616584"/>
                    </a:ext>
                  </a:extLst>
                </a:gridCol>
                <a:gridCol w="3906983">
                  <a:extLst>
                    <a:ext uri="{9D8B030D-6E8A-4147-A177-3AD203B41FA5}">
                      <a16:colId xmlns:a16="http://schemas.microsoft.com/office/drawing/2014/main" val="3560621555"/>
                    </a:ext>
                  </a:extLst>
                </a:gridCol>
              </a:tblGrid>
              <a:tr h="370840">
                <a:tc>
                  <a:txBody>
                    <a:bodyPr/>
                    <a:lstStyle/>
                    <a:p>
                      <a:r>
                        <a:rPr lang="en-US" dirty="0">
                          <a:latin typeface="Raleway" pitchFamily="2" charset="0"/>
                        </a:rPr>
                        <a:t>Presenter</a:t>
                      </a:r>
                    </a:p>
                  </a:txBody>
                  <a:tcPr/>
                </a:tc>
                <a:tc>
                  <a:txBody>
                    <a:bodyPr/>
                    <a:lstStyle/>
                    <a:p>
                      <a:r>
                        <a:rPr lang="en-US" dirty="0">
                          <a:latin typeface="Raleway" pitchFamily="2" charset="0"/>
                        </a:rPr>
                        <a:t>Phone</a:t>
                      </a:r>
                    </a:p>
                  </a:txBody>
                  <a:tcPr/>
                </a:tc>
                <a:tc>
                  <a:txBody>
                    <a:bodyPr/>
                    <a:lstStyle/>
                    <a:p>
                      <a:r>
                        <a:rPr lang="en-US" dirty="0">
                          <a:latin typeface="Raleway" pitchFamily="2" charset="0"/>
                        </a:rPr>
                        <a:t>Email</a:t>
                      </a:r>
                    </a:p>
                  </a:txBody>
                  <a:tcPr/>
                </a:tc>
                <a:extLst>
                  <a:ext uri="{0D108BD9-81ED-4DB2-BD59-A6C34878D82A}">
                    <a16:rowId xmlns:a16="http://schemas.microsoft.com/office/drawing/2014/main" val="2624507373"/>
                  </a:ext>
                </a:extLst>
              </a:tr>
              <a:tr h="308753">
                <a:tc>
                  <a:txBody>
                    <a:bodyPr/>
                    <a:lstStyle/>
                    <a:p>
                      <a:r>
                        <a:rPr lang="en-US" dirty="0">
                          <a:latin typeface="Raleway" pitchFamily="2" charset="0"/>
                        </a:rPr>
                        <a:t>Morgan Sprecher</a:t>
                      </a:r>
                    </a:p>
                  </a:txBody>
                  <a:tcPr/>
                </a:tc>
                <a:tc>
                  <a:txBody>
                    <a:bodyPr/>
                    <a:lstStyle/>
                    <a:p>
                      <a:r>
                        <a:rPr lang="en-US">
                          <a:latin typeface="Raleway" pitchFamily="2" charset="0"/>
                        </a:rPr>
                        <a:t>317-234-9825</a:t>
                      </a:r>
                      <a:endParaRPr lang="en-US" dirty="0">
                        <a:latin typeface="Raleway" pitchFamily="2" charset="0"/>
                      </a:endParaRPr>
                    </a:p>
                  </a:txBody>
                  <a:tcPr/>
                </a:tc>
                <a:tc>
                  <a:txBody>
                    <a:bodyPr/>
                    <a:lstStyle/>
                    <a:p>
                      <a:r>
                        <a:rPr lang="en-US" dirty="0">
                          <a:latin typeface="Raleway" pitchFamily="2" charset="0"/>
                        </a:rPr>
                        <a:t>msprecher@isdh.in.gov</a:t>
                      </a:r>
                    </a:p>
                  </a:txBody>
                  <a:tcPr/>
                </a:tc>
                <a:extLst>
                  <a:ext uri="{0D108BD9-81ED-4DB2-BD59-A6C34878D82A}">
                    <a16:rowId xmlns:a16="http://schemas.microsoft.com/office/drawing/2014/main" val="1642239249"/>
                  </a:ext>
                </a:extLst>
              </a:tr>
              <a:tr h="370840">
                <a:tc>
                  <a:txBody>
                    <a:bodyPr/>
                    <a:lstStyle/>
                    <a:p>
                      <a:r>
                        <a:rPr lang="en-US" dirty="0">
                          <a:latin typeface="Raleway" pitchFamily="2" charset="0"/>
                        </a:rPr>
                        <a:t>Maria Cariaso</a:t>
                      </a:r>
                    </a:p>
                  </a:txBody>
                  <a:tcPr/>
                </a:tc>
                <a:tc>
                  <a:txBody>
                    <a:bodyPr/>
                    <a:lstStyle/>
                    <a:p>
                      <a:r>
                        <a:rPr lang="en-US" dirty="0">
                          <a:latin typeface="Raleway" pitchFamily="2" charset="0"/>
                        </a:rPr>
                        <a:t>317-234-4943</a:t>
                      </a:r>
                    </a:p>
                  </a:txBody>
                  <a:tcPr/>
                </a:tc>
                <a:tc>
                  <a:txBody>
                    <a:bodyPr/>
                    <a:lstStyle/>
                    <a:p>
                      <a:r>
                        <a:rPr lang="en-US" dirty="0">
                          <a:latin typeface="Raleway" pitchFamily="2" charset="0"/>
                        </a:rPr>
                        <a:t>mcariaso@health.in.gov</a:t>
                      </a:r>
                    </a:p>
                  </a:txBody>
                  <a:tcPr/>
                </a:tc>
                <a:extLst>
                  <a:ext uri="{0D108BD9-81ED-4DB2-BD59-A6C34878D82A}">
                    <a16:rowId xmlns:a16="http://schemas.microsoft.com/office/drawing/2014/main" val="914721342"/>
                  </a:ext>
                </a:extLst>
              </a:tr>
              <a:tr h="370840">
                <a:tc>
                  <a:txBody>
                    <a:bodyPr/>
                    <a:lstStyle/>
                    <a:p>
                      <a:r>
                        <a:rPr lang="en-US" dirty="0">
                          <a:latin typeface="Raleway" pitchFamily="2" charset="0"/>
                        </a:rPr>
                        <a:t>Caitlin Segraves</a:t>
                      </a:r>
                    </a:p>
                  </a:txBody>
                  <a:tcPr/>
                </a:tc>
                <a:tc>
                  <a:txBody>
                    <a:bodyPr/>
                    <a:lstStyle/>
                    <a:p>
                      <a:r>
                        <a:rPr lang="en-US" dirty="0">
                          <a:latin typeface="Raleway" pitchFamily="2" charset="0"/>
                        </a:rPr>
                        <a:t>317-914-8332</a:t>
                      </a:r>
                    </a:p>
                  </a:txBody>
                  <a:tcPr/>
                </a:tc>
                <a:tc>
                  <a:txBody>
                    <a:bodyPr/>
                    <a:lstStyle/>
                    <a:p>
                      <a:r>
                        <a:rPr lang="en-US" dirty="0">
                          <a:latin typeface="Raleway" pitchFamily="2" charset="0"/>
                        </a:rPr>
                        <a:t>csegraves@health.in.gov</a:t>
                      </a:r>
                    </a:p>
                  </a:txBody>
                  <a:tcPr/>
                </a:tc>
                <a:extLst>
                  <a:ext uri="{0D108BD9-81ED-4DB2-BD59-A6C34878D82A}">
                    <a16:rowId xmlns:a16="http://schemas.microsoft.com/office/drawing/2014/main" val="513296633"/>
                  </a:ext>
                </a:extLst>
              </a:tr>
              <a:tr h="370840">
                <a:tc>
                  <a:txBody>
                    <a:bodyPr/>
                    <a:lstStyle/>
                    <a:p>
                      <a:r>
                        <a:rPr lang="en-US" dirty="0">
                          <a:latin typeface="Raleway" pitchFamily="2" charset="0"/>
                        </a:rPr>
                        <a:t>Meredith Hawes</a:t>
                      </a:r>
                    </a:p>
                  </a:txBody>
                  <a:tcPr/>
                </a:tc>
                <a:tc>
                  <a:txBody>
                    <a:bodyPr/>
                    <a:lstStyle/>
                    <a:p>
                      <a:endParaRPr lang="en-US" dirty="0">
                        <a:latin typeface="Raleway" pitchFamily="2" charset="0"/>
                      </a:endParaRPr>
                    </a:p>
                  </a:txBody>
                  <a:tcPr/>
                </a:tc>
                <a:tc>
                  <a:txBody>
                    <a:bodyPr/>
                    <a:lstStyle/>
                    <a:p>
                      <a:r>
                        <a:rPr lang="en-US" dirty="0">
                          <a:latin typeface="Raleway" pitchFamily="2" charset="0"/>
                        </a:rPr>
                        <a:t>mhawes@nfpa.org</a:t>
                      </a:r>
                    </a:p>
                  </a:txBody>
                  <a:tcPr/>
                </a:tc>
                <a:extLst>
                  <a:ext uri="{0D108BD9-81ED-4DB2-BD59-A6C34878D82A}">
                    <a16:rowId xmlns:a16="http://schemas.microsoft.com/office/drawing/2014/main" val="1060791640"/>
                  </a:ext>
                </a:extLst>
              </a:tr>
            </a:tbl>
          </a:graphicData>
        </a:graphic>
      </p:graphicFrame>
    </p:spTree>
    <p:extLst>
      <p:ext uri="{BB962C8B-B14F-4D97-AF65-F5344CB8AC3E}">
        <p14:creationId xmlns:p14="http://schemas.microsoft.com/office/powerpoint/2010/main" val="373910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Round Robin and Introductions (in chat)</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normAutofit/>
          </a:bodyPr>
          <a:lstStyle/>
          <a:p>
            <a:pPr marL="342900" indent="-342900">
              <a:buFont typeface="+mj-lt"/>
              <a:buAutoNum type="arabicPeriod"/>
            </a:pPr>
            <a:r>
              <a:rPr lang="en-US" sz="4000" dirty="0"/>
              <a:t>Name</a:t>
            </a:r>
          </a:p>
          <a:p>
            <a:pPr marL="342900" indent="-342900">
              <a:buFont typeface="+mj-lt"/>
              <a:buAutoNum type="arabicPeriod"/>
            </a:pPr>
            <a:r>
              <a:rPr lang="en-US" sz="4000" dirty="0"/>
              <a:t>Position</a:t>
            </a:r>
          </a:p>
          <a:p>
            <a:pPr marL="342900" indent="-342900">
              <a:buFont typeface="+mj-lt"/>
              <a:buAutoNum type="arabicPeriod"/>
            </a:pPr>
            <a:r>
              <a:rPr lang="en-US" sz="4000" dirty="0"/>
              <a:t>Organization/ Association</a:t>
            </a:r>
          </a:p>
          <a:p>
            <a:pPr marL="342900" indent="-342900">
              <a:buFont typeface="+mj-lt"/>
              <a:buAutoNum type="arabicPeriod"/>
            </a:pPr>
            <a:r>
              <a:rPr lang="en-US" sz="4000" dirty="0"/>
              <a:t>Updates</a:t>
            </a:r>
          </a:p>
          <a:p>
            <a:pPr marL="342900" indent="-342900">
              <a:buFont typeface="+mj-lt"/>
              <a:buAutoNum type="arabicPeriod"/>
            </a:pPr>
            <a:r>
              <a:rPr lang="en-US" sz="4000" dirty="0"/>
              <a:t>Current Projects and Programs</a:t>
            </a:r>
          </a:p>
          <a:p>
            <a:pPr marL="342900" indent="-342900">
              <a:buFont typeface="+mj-lt"/>
              <a:buAutoNum type="arabicPeriod"/>
            </a:pPr>
            <a:r>
              <a:rPr lang="en-US" sz="4000" dirty="0"/>
              <a:t>Upcoming events</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3</a:t>
            </a:fld>
            <a:endParaRPr lang="en-US"/>
          </a:p>
        </p:txBody>
      </p:sp>
    </p:spTree>
    <p:extLst>
      <p:ext uri="{BB962C8B-B14F-4D97-AF65-F5344CB8AC3E}">
        <p14:creationId xmlns:p14="http://schemas.microsoft.com/office/powerpoint/2010/main" val="336181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t>Grant Updates</a:t>
            </a:r>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a:xfrm>
            <a:off x="436879" y="1472456"/>
            <a:ext cx="11237669" cy="4767705"/>
          </a:xfrm>
        </p:spPr>
        <p:txBody>
          <a:bodyPr>
            <a:normAutofit/>
          </a:bodyPr>
          <a:lstStyle/>
          <a:p>
            <a:pPr marL="687388" lvl="1" indent="-457200"/>
            <a:r>
              <a:rPr lang="en-US" sz="3000" dirty="0"/>
              <a:t>Local Health Department Naloxone Grant</a:t>
            </a:r>
          </a:p>
          <a:p>
            <a:pPr marL="1087438" lvl="2" indent="-457200"/>
            <a:r>
              <a:rPr lang="en-US" sz="2400" dirty="0"/>
              <a:t>Expecting to open the application in March. </a:t>
            </a:r>
          </a:p>
          <a:p>
            <a:pPr marL="1087438" lvl="2" indent="-457200"/>
            <a:r>
              <a:rPr lang="en-US" sz="2400" dirty="0"/>
              <a:t>Contact Laura Hollowell: Lhollowell@health.in.gov</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4</a:t>
            </a:fld>
            <a:endParaRPr lang="en-US"/>
          </a:p>
        </p:txBody>
      </p:sp>
    </p:spTree>
    <p:extLst>
      <p:ext uri="{BB962C8B-B14F-4D97-AF65-F5344CB8AC3E}">
        <p14:creationId xmlns:p14="http://schemas.microsoft.com/office/powerpoint/2010/main" val="59496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0E15-BA9C-7C40-9A86-0ED81BFB0050}"/>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AA6EC60C-934D-E548-A1A8-C2F9FB46BF67}"/>
              </a:ext>
            </a:extLst>
          </p:cNvPr>
          <p:cNvSpPr>
            <a:spLocks noGrp="1"/>
          </p:cNvSpPr>
          <p:nvPr>
            <p:ph sz="half" idx="1"/>
          </p:nvPr>
        </p:nvSpPr>
        <p:spPr>
          <a:xfrm>
            <a:off x="438912" y="1472183"/>
            <a:ext cx="5181600" cy="4556181"/>
          </a:xfrm>
        </p:spPr>
        <p:txBody>
          <a:bodyPr>
            <a:normAutofit fontScale="92500" lnSpcReduction="10000"/>
          </a:bodyPr>
          <a:lstStyle/>
          <a:p>
            <a:r>
              <a:rPr lang="en-US" sz="2400" b="1" dirty="0"/>
              <a:t>February</a:t>
            </a:r>
          </a:p>
          <a:p>
            <a:r>
              <a:rPr lang="en-US" sz="2400" dirty="0"/>
              <a:t>Teen Dating Violence Awareness Month</a:t>
            </a:r>
          </a:p>
          <a:p>
            <a:r>
              <a:rPr lang="en-US" sz="2400" dirty="0"/>
              <a:t>Senior Independence Month</a:t>
            </a:r>
          </a:p>
          <a:p>
            <a:r>
              <a:rPr lang="en-US" sz="2400" dirty="0"/>
              <a:t>Burn Awareness Week (Feb. 5-11)</a:t>
            </a:r>
            <a:br>
              <a:rPr lang="en-US" sz="2400" dirty="0"/>
            </a:br>
            <a:endParaRPr lang="en-US" sz="2400" dirty="0"/>
          </a:p>
          <a:p>
            <a:r>
              <a:rPr lang="en-US" sz="2400" b="1" dirty="0"/>
              <a:t>March</a:t>
            </a:r>
          </a:p>
          <a:p>
            <a:r>
              <a:rPr lang="en-US" sz="2400" dirty="0"/>
              <a:t>Brain Injury Awareness Month</a:t>
            </a:r>
          </a:p>
          <a:p>
            <a:r>
              <a:rPr lang="en-US" sz="2400" dirty="0"/>
              <a:t>Ladder Safety Month</a:t>
            </a:r>
          </a:p>
          <a:p>
            <a:r>
              <a:rPr lang="en-US" sz="2400" dirty="0"/>
              <a:t>Poison Prevention Week (Mar. 19-25)</a:t>
            </a:r>
          </a:p>
          <a:p>
            <a:r>
              <a:rPr lang="en-US" sz="2400" dirty="0"/>
              <a:t>Drug and Alcohol Facts Week (Mar. 20-26)</a:t>
            </a:r>
          </a:p>
          <a:p>
            <a:endParaRPr lang="en-US" sz="2400" b="1" dirty="0"/>
          </a:p>
        </p:txBody>
      </p:sp>
      <p:sp>
        <p:nvSpPr>
          <p:cNvPr id="4" name="Content Placeholder 3">
            <a:extLst>
              <a:ext uri="{FF2B5EF4-FFF2-40B4-BE49-F238E27FC236}">
                <a16:creationId xmlns:a16="http://schemas.microsoft.com/office/drawing/2014/main" id="{E83DF12A-6534-C547-8C1A-9A408709811E}"/>
              </a:ext>
            </a:extLst>
          </p:cNvPr>
          <p:cNvSpPr>
            <a:spLocks noGrp="1"/>
          </p:cNvSpPr>
          <p:nvPr>
            <p:ph sz="half" idx="2"/>
          </p:nvPr>
        </p:nvSpPr>
        <p:spPr>
          <a:xfrm>
            <a:off x="6172200" y="1472184"/>
            <a:ext cx="5656182" cy="4556181"/>
          </a:xfrm>
        </p:spPr>
        <p:txBody>
          <a:bodyPr>
            <a:normAutofit fontScale="92500" lnSpcReduction="10000"/>
          </a:bodyPr>
          <a:lstStyle/>
          <a:p>
            <a:r>
              <a:rPr lang="en-US" sz="2400" b="1" dirty="0"/>
              <a:t>April</a:t>
            </a:r>
          </a:p>
          <a:p>
            <a:r>
              <a:rPr lang="en-US" sz="2400" dirty="0"/>
              <a:t>Distracted Driving Awareness Month</a:t>
            </a:r>
          </a:p>
          <a:p>
            <a:r>
              <a:rPr lang="en-US" sz="2400" dirty="0"/>
              <a:t>Youth Sports Safety Month</a:t>
            </a:r>
          </a:p>
          <a:p>
            <a:r>
              <a:rPr lang="en-US" sz="2400" dirty="0"/>
              <a:t>Window Safety Week (Apr. 3-9)</a:t>
            </a:r>
          </a:p>
          <a:p>
            <a:r>
              <a:rPr lang="en-US" sz="2400" dirty="0"/>
              <a:t>Public Heath Week (Apr. 3-9)</a:t>
            </a:r>
          </a:p>
          <a:p>
            <a:r>
              <a:rPr lang="en-US" sz="2400" dirty="0"/>
              <a:t>Work Zone Awareness Week (Apr. 11-15)</a:t>
            </a:r>
          </a:p>
        </p:txBody>
      </p:sp>
      <p:sp>
        <p:nvSpPr>
          <p:cNvPr id="5" name="Slide Number Placeholder 4">
            <a:extLst>
              <a:ext uri="{FF2B5EF4-FFF2-40B4-BE49-F238E27FC236}">
                <a16:creationId xmlns:a16="http://schemas.microsoft.com/office/drawing/2014/main" id="{C4127096-5235-F141-8761-E1FD9EDDAC18}"/>
              </a:ext>
            </a:extLst>
          </p:cNvPr>
          <p:cNvSpPr>
            <a:spLocks noGrp="1"/>
          </p:cNvSpPr>
          <p:nvPr>
            <p:ph type="sldNum" sz="quarter" idx="12"/>
          </p:nvPr>
        </p:nvSpPr>
        <p:spPr/>
        <p:txBody>
          <a:bodyPr/>
          <a:lstStyle/>
          <a:p>
            <a:fld id="{2C1798A1-548B-2F4F-A949-0B360C421755}" type="slidenum">
              <a:rPr lang="en-US" smtClean="0"/>
              <a:t>5</a:t>
            </a:fld>
            <a:endParaRPr lang="en-US"/>
          </a:p>
        </p:txBody>
      </p:sp>
    </p:spTree>
    <p:extLst>
      <p:ext uri="{BB962C8B-B14F-4D97-AF65-F5344CB8AC3E}">
        <p14:creationId xmlns:p14="http://schemas.microsoft.com/office/powerpoint/2010/main" val="268051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4793629"/>
            <a:ext cx="5854248" cy="746871"/>
          </a:xfrm>
        </p:spPr>
        <p:txBody>
          <a:bodyPr/>
          <a:lstStyle/>
          <a:p>
            <a:r>
              <a:rPr lang="en-US" dirty="0"/>
              <a:t>Morgan Sprecher</a:t>
            </a:r>
          </a:p>
          <a:p>
            <a:r>
              <a:rPr lang="en-US" sz="1400" dirty="0"/>
              <a:t>Indiana Violent Death Reporting System Epidemiologist</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352126" y="1428731"/>
            <a:ext cx="6141961" cy="2585323"/>
          </a:xfrm>
        </p:spPr>
        <p:txBody>
          <a:bodyPr/>
          <a:lstStyle/>
          <a:p>
            <a:r>
              <a:rPr lang="en-US" dirty="0"/>
              <a:t>intentional injury presentation:</a:t>
            </a:r>
            <a:br>
              <a:rPr lang="en-US" dirty="0"/>
            </a:br>
            <a:br>
              <a:rPr lang="en-US" dirty="0"/>
            </a:br>
            <a:r>
              <a:rPr lang="en-US" dirty="0"/>
              <a:t>assault and intimate partner violence</a:t>
            </a:r>
          </a:p>
        </p:txBody>
      </p:sp>
    </p:spTree>
    <p:extLst>
      <p:ext uri="{BB962C8B-B14F-4D97-AF65-F5344CB8AC3E}">
        <p14:creationId xmlns:p14="http://schemas.microsoft.com/office/powerpoint/2010/main" val="341126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8272-07CB-A4A6-0C7C-655613682D21}"/>
              </a:ext>
            </a:extLst>
          </p:cNvPr>
          <p:cNvSpPr>
            <a:spLocks noGrp="1"/>
          </p:cNvSpPr>
          <p:nvPr>
            <p:ph type="title"/>
          </p:nvPr>
        </p:nvSpPr>
        <p:spPr/>
        <p:txBody>
          <a:bodyPr/>
          <a:lstStyle/>
          <a:p>
            <a:r>
              <a:rPr lang="en-US" dirty="0"/>
              <a:t>WISQARS - Assault Disposition, 2020</a:t>
            </a:r>
          </a:p>
        </p:txBody>
      </p:sp>
      <p:sp>
        <p:nvSpPr>
          <p:cNvPr id="4" name="Slide Number Placeholder 3">
            <a:extLst>
              <a:ext uri="{FF2B5EF4-FFF2-40B4-BE49-F238E27FC236}">
                <a16:creationId xmlns:a16="http://schemas.microsoft.com/office/drawing/2014/main" id="{1471C46D-74F0-B04E-9732-6EE2305632A1}"/>
              </a:ext>
            </a:extLst>
          </p:cNvPr>
          <p:cNvSpPr>
            <a:spLocks noGrp="1"/>
          </p:cNvSpPr>
          <p:nvPr>
            <p:ph type="sldNum" sz="quarter" idx="12"/>
          </p:nvPr>
        </p:nvSpPr>
        <p:spPr/>
        <p:txBody>
          <a:bodyPr/>
          <a:lstStyle/>
          <a:p>
            <a:fld id="{2C1798A1-548B-2F4F-A949-0B360C421755}" type="slidenum">
              <a:rPr lang="en-US" smtClean="0"/>
              <a:t>7</a:t>
            </a:fld>
            <a:endParaRPr lang="en-US"/>
          </a:p>
        </p:txBody>
      </p:sp>
      <p:pic>
        <p:nvPicPr>
          <p:cNvPr id="12" name="Content Placeholder 11">
            <a:extLst>
              <a:ext uri="{FF2B5EF4-FFF2-40B4-BE49-F238E27FC236}">
                <a16:creationId xmlns:a16="http://schemas.microsoft.com/office/drawing/2014/main" id="{CC2FF726-C3DD-A6D7-55EF-AE4D31FA6C99}"/>
              </a:ext>
            </a:extLst>
          </p:cNvPr>
          <p:cNvPicPr>
            <a:picLocks noGrp="1" noChangeAspect="1"/>
          </p:cNvPicPr>
          <p:nvPr>
            <p:ph idx="1"/>
          </p:nvPr>
        </p:nvPicPr>
        <p:blipFill>
          <a:blip r:embed="rId3"/>
          <a:stretch>
            <a:fillRect/>
          </a:stretch>
        </p:blipFill>
        <p:spPr>
          <a:xfrm>
            <a:off x="3614209" y="1473200"/>
            <a:ext cx="4561944" cy="4151313"/>
          </a:xfrm>
        </p:spPr>
      </p:pic>
    </p:spTree>
    <p:extLst>
      <p:ext uri="{BB962C8B-B14F-4D97-AF65-F5344CB8AC3E}">
        <p14:creationId xmlns:p14="http://schemas.microsoft.com/office/powerpoint/2010/main" val="50430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8272-07CB-A4A6-0C7C-655613682D21}"/>
              </a:ext>
            </a:extLst>
          </p:cNvPr>
          <p:cNvSpPr>
            <a:spLocks noGrp="1"/>
          </p:cNvSpPr>
          <p:nvPr>
            <p:ph type="title"/>
          </p:nvPr>
        </p:nvSpPr>
        <p:spPr/>
        <p:txBody>
          <a:bodyPr/>
          <a:lstStyle/>
          <a:p>
            <a:r>
              <a:rPr lang="en-US" dirty="0"/>
              <a:t>WISQARS - Assault by Age, 2020</a:t>
            </a:r>
          </a:p>
        </p:txBody>
      </p:sp>
      <p:sp>
        <p:nvSpPr>
          <p:cNvPr id="4" name="Slide Number Placeholder 3">
            <a:extLst>
              <a:ext uri="{FF2B5EF4-FFF2-40B4-BE49-F238E27FC236}">
                <a16:creationId xmlns:a16="http://schemas.microsoft.com/office/drawing/2014/main" id="{1471C46D-74F0-B04E-9732-6EE2305632A1}"/>
              </a:ext>
            </a:extLst>
          </p:cNvPr>
          <p:cNvSpPr>
            <a:spLocks noGrp="1"/>
          </p:cNvSpPr>
          <p:nvPr>
            <p:ph type="sldNum" sz="quarter" idx="12"/>
          </p:nvPr>
        </p:nvSpPr>
        <p:spPr/>
        <p:txBody>
          <a:bodyPr/>
          <a:lstStyle/>
          <a:p>
            <a:fld id="{2C1798A1-548B-2F4F-A949-0B360C421755}" type="slidenum">
              <a:rPr lang="en-US" smtClean="0"/>
              <a:t>8</a:t>
            </a:fld>
            <a:endParaRPr lang="en-US"/>
          </a:p>
        </p:txBody>
      </p:sp>
      <p:pic>
        <p:nvPicPr>
          <p:cNvPr id="9" name="Content Placeholder 8">
            <a:extLst>
              <a:ext uri="{FF2B5EF4-FFF2-40B4-BE49-F238E27FC236}">
                <a16:creationId xmlns:a16="http://schemas.microsoft.com/office/drawing/2014/main" id="{B4AE1BAC-21D3-F25F-2694-024A7D452EE5}"/>
              </a:ext>
            </a:extLst>
          </p:cNvPr>
          <p:cNvPicPr>
            <a:picLocks noGrp="1" noChangeAspect="1"/>
          </p:cNvPicPr>
          <p:nvPr>
            <p:ph idx="1"/>
          </p:nvPr>
        </p:nvPicPr>
        <p:blipFill>
          <a:blip r:embed="rId3"/>
          <a:stretch>
            <a:fillRect/>
          </a:stretch>
        </p:blipFill>
        <p:spPr>
          <a:xfrm>
            <a:off x="2614932" y="1473200"/>
            <a:ext cx="6560499" cy="4151313"/>
          </a:xfrm>
        </p:spPr>
      </p:pic>
    </p:spTree>
    <p:extLst>
      <p:ext uri="{BB962C8B-B14F-4D97-AF65-F5344CB8AC3E}">
        <p14:creationId xmlns:p14="http://schemas.microsoft.com/office/powerpoint/2010/main" val="379959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8272-07CB-A4A6-0C7C-655613682D21}"/>
              </a:ext>
            </a:extLst>
          </p:cNvPr>
          <p:cNvSpPr>
            <a:spLocks noGrp="1"/>
          </p:cNvSpPr>
          <p:nvPr>
            <p:ph type="title"/>
          </p:nvPr>
        </p:nvSpPr>
        <p:spPr/>
        <p:txBody>
          <a:bodyPr/>
          <a:lstStyle/>
          <a:p>
            <a:r>
              <a:rPr lang="en-US" dirty="0"/>
              <a:t>ED Visits for Assault in Indiana</a:t>
            </a:r>
          </a:p>
        </p:txBody>
      </p:sp>
      <p:sp>
        <p:nvSpPr>
          <p:cNvPr id="4" name="Slide Number Placeholder 3">
            <a:extLst>
              <a:ext uri="{FF2B5EF4-FFF2-40B4-BE49-F238E27FC236}">
                <a16:creationId xmlns:a16="http://schemas.microsoft.com/office/drawing/2014/main" id="{1471C46D-74F0-B04E-9732-6EE2305632A1}"/>
              </a:ext>
            </a:extLst>
          </p:cNvPr>
          <p:cNvSpPr>
            <a:spLocks noGrp="1"/>
          </p:cNvSpPr>
          <p:nvPr>
            <p:ph type="sldNum" sz="quarter" idx="12"/>
          </p:nvPr>
        </p:nvSpPr>
        <p:spPr/>
        <p:txBody>
          <a:bodyPr/>
          <a:lstStyle/>
          <a:p>
            <a:fld id="{2C1798A1-548B-2F4F-A949-0B360C421755}" type="slidenum">
              <a:rPr lang="en-US" smtClean="0"/>
              <a:t>9</a:t>
            </a:fld>
            <a:endParaRPr lang="en-US"/>
          </a:p>
        </p:txBody>
      </p:sp>
      <p:graphicFrame>
        <p:nvGraphicFramePr>
          <p:cNvPr id="5" name="Content Placeholder 4">
            <a:extLst>
              <a:ext uri="{FF2B5EF4-FFF2-40B4-BE49-F238E27FC236}">
                <a16:creationId xmlns:a16="http://schemas.microsoft.com/office/drawing/2014/main" id="{E6D2F249-640B-B17B-0253-600D8271C79D}"/>
              </a:ext>
            </a:extLst>
          </p:cNvPr>
          <p:cNvGraphicFramePr>
            <a:graphicFrameLocks noGrp="1"/>
          </p:cNvGraphicFramePr>
          <p:nvPr>
            <p:ph idx="1"/>
            <p:extLst>
              <p:ext uri="{D42A27DB-BD31-4B8C-83A1-F6EECF244321}">
                <p14:modId xmlns:p14="http://schemas.microsoft.com/office/powerpoint/2010/main" val="1637261688"/>
              </p:ext>
            </p:extLst>
          </p:nvPr>
        </p:nvGraphicFramePr>
        <p:xfrm>
          <a:off x="436880" y="1473200"/>
          <a:ext cx="10917237" cy="440660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4F5A8E8-99FD-EF82-6DB5-41BBDCB0C861}"/>
              </a:ext>
            </a:extLst>
          </p:cNvPr>
          <p:cNvSpPr txBox="1"/>
          <p:nvPr/>
        </p:nvSpPr>
        <p:spPr>
          <a:xfrm>
            <a:off x="5792972" y="5869173"/>
            <a:ext cx="606056" cy="307777"/>
          </a:xfrm>
          <a:prstGeom prst="rect">
            <a:avLst/>
          </a:prstGeom>
          <a:noFill/>
        </p:spPr>
        <p:txBody>
          <a:bodyPr wrap="square" rtlCol="0">
            <a:spAutoFit/>
          </a:bodyPr>
          <a:lstStyle/>
          <a:p>
            <a:r>
              <a:rPr lang="en-US" sz="1400" dirty="0">
                <a:solidFill>
                  <a:schemeClr val="bg2">
                    <a:lumMod val="50000"/>
                  </a:schemeClr>
                </a:solidFill>
              </a:rPr>
              <a:t>Age</a:t>
            </a:r>
          </a:p>
        </p:txBody>
      </p:sp>
    </p:spTree>
    <p:extLst>
      <p:ext uri="{BB962C8B-B14F-4D97-AF65-F5344CB8AC3E}">
        <p14:creationId xmlns:p14="http://schemas.microsoft.com/office/powerpoint/2010/main" val="873051865"/>
      </p:ext>
    </p:extLst>
  </p:cSld>
  <p:clrMapOvr>
    <a:masterClrMapping/>
  </p:clrMapOvr>
</p:sld>
</file>

<file path=ppt/theme/theme1.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0" id="{CE916ABE-72E1-4979-A0A4-6C6722310EC9}" vid="{F128A3C4-317E-4A4F-99A7-61C6F6EB348D}"/>
    </a:ext>
  </a:extLst>
</a:theme>
</file>

<file path=ppt/theme/theme2.xml><?xml version="1.0" encoding="utf-8"?>
<a:theme xmlns:a="http://schemas.openxmlformats.org/drawingml/2006/main" name="NCEH_ATSDR_combined">
  <a:themeElements>
    <a:clrScheme name="Custom 9">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1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FDC94E7C-17D2-40C2-A065-3E73D93FF96A}" vid="{9B010493-CB13-4F25-9398-F945487BCB60}"/>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Custom 2">
      <a:dk1>
        <a:srgbClr val="243E8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1" id="{1E9FE7A0-6DC4-4B55-A3B3-CC9B5A5379ED}" vid="{BA0F4110-4EF9-48CC-BF94-C783594747A5}"/>
    </a:ext>
  </a:extLst>
</a:theme>
</file>

<file path=ppt/theme/theme8.xml><?xml version="1.0" encoding="utf-8"?>
<a:theme xmlns:a="http://schemas.openxmlformats.org/drawingml/2006/main" name="4_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OH PPT Template" id="{43752A34-F7ED-4FFB-92A2-5C2AF22F9730}" vid="{9BBC985D-63A6-44EC-A70A-BE9603B2EBA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0441F067A7BC43AC5A09448D64ABD3" ma:contentTypeVersion="8" ma:contentTypeDescription="Create a new document." ma:contentTypeScope="" ma:versionID="3dfa05a6c74bc69383eb9cdb9a7650ff">
  <xsd:schema xmlns:xsd="http://www.w3.org/2001/XMLSchema" xmlns:xs="http://www.w3.org/2001/XMLSchema" xmlns:p="http://schemas.microsoft.com/office/2006/metadata/properties" xmlns:ns2="422c63fa-afd0-48ed-a87e-d2814ec6678c" targetNamespace="http://schemas.microsoft.com/office/2006/metadata/properties" ma:root="true" ma:fieldsID="1776089f8432b372a35f90765c71d64f" ns2:_="">
    <xsd:import namespace="422c63fa-afd0-48ed-a87e-d2814ec66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3fa-afd0-48ed-a87e-d2814ec66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5953A2-5133-4DA4-8B6E-3D7A10798D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26DD013-A7CB-47C1-9EE3-0C79690DFBEC}">
  <ds:schemaRefs>
    <ds:schemaRef ds:uri="http://schemas.microsoft.com/sharepoint/v3/contenttype/forms"/>
  </ds:schemaRefs>
</ds:datastoreItem>
</file>

<file path=customXml/itemProps3.xml><?xml version="1.0" encoding="utf-8"?>
<ds:datastoreItem xmlns:ds="http://schemas.openxmlformats.org/officeDocument/2006/customXml" ds:itemID="{FE8BC25D-C52E-4ECD-829B-F8D02B29C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3fa-afd0-48ed-a87e-d2814ec66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PowerPoint2020</Template>
  <TotalTime>10874</TotalTime>
  <Words>1605</Words>
  <Application>Microsoft Office PowerPoint</Application>
  <PresentationFormat>Widescreen</PresentationFormat>
  <Paragraphs>194</Paragraphs>
  <Slides>25</Slides>
  <Notes>7</Notes>
  <HiddenSlides>0</HiddenSlides>
  <MMClips>0</MMClips>
  <ScaleCrop>false</ScaleCrop>
  <HeadingPairs>
    <vt:vector size="8" baseType="variant">
      <vt:variant>
        <vt:lpstr>Fonts Used</vt:lpstr>
      </vt:variant>
      <vt:variant>
        <vt:i4>12</vt:i4>
      </vt:variant>
      <vt:variant>
        <vt:lpstr>Theme</vt:lpstr>
      </vt:variant>
      <vt:variant>
        <vt:i4>8</vt:i4>
      </vt:variant>
      <vt:variant>
        <vt:lpstr>Embedded OLE Servers</vt:lpstr>
      </vt:variant>
      <vt:variant>
        <vt:i4>1</vt:i4>
      </vt:variant>
      <vt:variant>
        <vt:lpstr>Slide Titles</vt:lpstr>
      </vt:variant>
      <vt:variant>
        <vt:i4>25</vt:i4>
      </vt:variant>
    </vt:vector>
  </HeadingPairs>
  <TitlesOfParts>
    <vt:vector size="46" baseType="lpstr">
      <vt:lpstr>Arial</vt:lpstr>
      <vt:lpstr>Calibri</vt:lpstr>
      <vt:lpstr>Calibri Light</vt:lpstr>
      <vt:lpstr>Courier New</vt:lpstr>
      <vt:lpstr>Myriad Web Pro</vt:lpstr>
      <vt:lpstr>News Gothic MT</vt:lpstr>
      <vt:lpstr>Raleway</vt:lpstr>
      <vt:lpstr>Raleway Light</vt:lpstr>
      <vt:lpstr>Raleway SemiBold</vt:lpstr>
      <vt:lpstr>Segoe UI</vt:lpstr>
      <vt:lpstr>System Font Regular</vt:lpstr>
      <vt:lpstr>Wingdings</vt:lpstr>
      <vt:lpstr>Office Theme</vt:lpstr>
      <vt:lpstr>NCEH_ATSDR_combined</vt:lpstr>
      <vt:lpstr>1_Office Theme</vt:lpstr>
      <vt:lpstr>Custom Design</vt:lpstr>
      <vt:lpstr>1_Custom Design</vt:lpstr>
      <vt:lpstr>3_Office Theme</vt:lpstr>
      <vt:lpstr>2_Office Theme</vt:lpstr>
      <vt:lpstr>4_Office Theme</vt:lpstr>
      <vt:lpstr>Worksheet</vt:lpstr>
      <vt:lpstr>Injury prevention advisory council (IPAC) &amp; Indiana violent death reporting system (INVDRS) Meeting</vt:lpstr>
      <vt:lpstr>PowerPoint Presentation</vt:lpstr>
      <vt:lpstr>Round Robin and Introductions (in chat)</vt:lpstr>
      <vt:lpstr>Grant Updates</vt:lpstr>
      <vt:lpstr>Upcoming Events</vt:lpstr>
      <vt:lpstr>intentional injury presentation:  assault and intimate partner violence</vt:lpstr>
      <vt:lpstr>WISQARS - Assault Disposition, 2020</vt:lpstr>
      <vt:lpstr>WISQARS - Assault by Age, 2020</vt:lpstr>
      <vt:lpstr>ED Visits for Assault in Indiana</vt:lpstr>
      <vt:lpstr>Coroner and Law Enforcement Reports</vt:lpstr>
      <vt:lpstr>Intimate Partner Problem in Young Adults</vt:lpstr>
      <vt:lpstr>Intimate Partner Violence in Young Adults</vt:lpstr>
      <vt:lpstr>Rape Prevention and EDucation</vt:lpstr>
      <vt:lpstr>PowerPoint Presentation</vt:lpstr>
      <vt:lpstr>RPE Guidelines</vt:lpstr>
      <vt:lpstr>YWCA Greater Lafayette</vt:lpstr>
      <vt:lpstr>Multicultural Efforts to End Sexual Assault (MESA)</vt:lpstr>
      <vt:lpstr>LifeSmart Youth</vt:lpstr>
      <vt:lpstr>Indiana University - Bloomington</vt:lpstr>
      <vt:lpstr>Indiana Coalition Against Domestic Violence</vt:lpstr>
      <vt:lpstr>PowerPoint Presentation</vt:lpstr>
      <vt:lpstr>Discussion </vt:lpstr>
      <vt:lpstr>Discussion – Part II </vt:lpstr>
      <vt:lpstr>2023 Meeting Dates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Injury prevention advisory council (IPAC) &amp; Indiana violent death reporting system (INVDRS) Meeting</dc:title>
  <dc:creator>Sprecher, Morgan</dc:creator>
  <cp:lastModifiedBy>Pham, Emily</cp:lastModifiedBy>
  <cp:revision>239</cp:revision>
  <dcterms:created xsi:type="dcterms:W3CDTF">2020-09-14T15:22:06Z</dcterms:created>
  <dcterms:modified xsi:type="dcterms:W3CDTF">2023-02-17T15:57:12Z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0x010100E60441F067A7BC43AC5A09448D64ABD3</vt:lpwstr>
  </property>
</Properties>
</file>